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0" r:id="rId4"/>
    <p:sldId id="261" r:id="rId5"/>
    <p:sldId id="292" r:id="rId6"/>
    <p:sldId id="291" r:id="rId7"/>
    <p:sldId id="289" r:id="rId8"/>
    <p:sldId id="278" r:id="rId9"/>
    <p:sldId id="290" r:id="rId10"/>
    <p:sldId id="297" r:id="rId11"/>
    <p:sldId id="298" r:id="rId12"/>
    <p:sldId id="282" r:id="rId13"/>
    <p:sldId id="284" r:id="rId14"/>
    <p:sldId id="287" r:id="rId15"/>
    <p:sldId id="288" r:id="rId16"/>
    <p:sldId id="286" r:id="rId17"/>
    <p:sldId id="293" r:id="rId18"/>
    <p:sldId id="294" r:id="rId19"/>
    <p:sldId id="295" r:id="rId20"/>
    <p:sldId id="296" r:id="rId21"/>
    <p:sldId id="276" r:id="rId22"/>
    <p:sldId id="300" r:id="rId23"/>
    <p:sldId id="281" r:id="rId24"/>
    <p:sldId id="272" r:id="rId2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-49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text" TargetMode="External"/><Relationship Id="rId2" Type="http://schemas.openxmlformats.org/officeDocument/2006/relationships/hyperlink" Target="http://searchsecurity.techtarget.com/definition/cip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security.techtarget.com/definition/stream-cipher" TargetMode="External"/><Relationship Id="rId5" Type="http://schemas.openxmlformats.org/officeDocument/2006/relationships/hyperlink" Target="http://whatis.techtarget.com/definition/algorithm" TargetMode="External"/><Relationship Id="rId4" Type="http://schemas.openxmlformats.org/officeDocument/2006/relationships/hyperlink" Target="http://searchcio-midmarket.techtarget.com/definition/cipherte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16" y="-168965"/>
            <a:ext cx="10124661" cy="3329581"/>
          </a:xfrm>
        </p:spPr>
        <p:txBody>
          <a:bodyPr/>
          <a:lstStyle/>
          <a:p>
            <a:r>
              <a:rPr lang="en-US" sz="5400" dirty="0"/>
              <a:t>Security analysis of TEA algorithm(light weight cryptography)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0643" y="4075016"/>
            <a:ext cx="5329100" cy="19414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r>
              <a:rPr lang="en-US" dirty="0">
                <a:solidFill>
                  <a:schemeClr val="tx1"/>
                </a:solidFill>
              </a:rPr>
              <a:t>Poojitha Pakala(15311A12j7)</a:t>
            </a:r>
          </a:p>
          <a:p>
            <a:r>
              <a:rPr lang="en-US" dirty="0">
                <a:solidFill>
                  <a:schemeClr val="tx1"/>
                </a:solidFill>
              </a:rPr>
              <a:t>Nikhil Kumar givalla(15311A12K3)</a:t>
            </a:r>
          </a:p>
          <a:p>
            <a:r>
              <a:rPr lang="en-US" dirty="0">
                <a:solidFill>
                  <a:schemeClr val="tx1"/>
                </a:solidFill>
              </a:rPr>
              <a:t>md.Asif baba(15311A12k8)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BE CONTINUED..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79" y="2478505"/>
            <a:ext cx="7688179" cy="321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66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 ALGORITHM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12232"/>
            <a:ext cx="9135453" cy="4636167"/>
          </a:xfrm>
        </p:spPr>
        <p:txBody>
          <a:bodyPr/>
          <a:lstStyle/>
          <a:p>
            <a:r>
              <a:rPr lang="en-IN" dirty="0"/>
              <a:t>The Tiny Encryption Algorithm (TEA) is one of the fastest and most efficient cryptographic algorithms in existence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 </a:t>
            </a:r>
            <a:r>
              <a:rPr lang="en-IN" dirty="0"/>
              <a:t>The Tiny Encryption Algorithm (TEA) is a symmetric (private) key encryption algorithm created by </a:t>
            </a:r>
            <a:r>
              <a:rPr lang="en-IN" dirty="0" smtClean="0"/>
              <a:t>David </a:t>
            </a:r>
            <a:r>
              <a:rPr lang="en-IN" dirty="0"/>
              <a:t>Wheeler and Roger Needham of Cambridge University and published in 1994</a:t>
            </a:r>
          </a:p>
          <a:p>
            <a:r>
              <a:rPr lang="en-IN" dirty="0"/>
              <a:t>TEA is a symmetric key algorithm.</a:t>
            </a:r>
          </a:p>
          <a:p>
            <a:r>
              <a:rPr lang="en-IN" dirty="0"/>
              <a:t> TEA is designed to minimize memory footprint and maximize speed.</a:t>
            </a:r>
          </a:p>
          <a:p>
            <a:r>
              <a:rPr lang="en-IN" dirty="0"/>
              <a:t>It is a </a:t>
            </a:r>
            <a:r>
              <a:rPr lang="en-IN" dirty="0" err="1"/>
              <a:t>Feistel</a:t>
            </a:r>
            <a:r>
              <a:rPr lang="en-IN" dirty="0"/>
              <a:t> type cipher</a:t>
            </a:r>
          </a:p>
          <a:p>
            <a:r>
              <a:rPr lang="en-IN" dirty="0"/>
              <a:t> Achieves the Shannon's properties of complete diffusion and confusion with out the employment of S &amp; P boxes, after only six rounds but thirty two rounds are recommended.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2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 OF TEA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22" y="1607750"/>
            <a:ext cx="8946541" cy="4195481"/>
          </a:xfrm>
        </p:spPr>
        <p:txBody>
          <a:bodyPr/>
          <a:lstStyle/>
          <a:p>
            <a:r>
              <a:rPr lang="en-IN" dirty="0" smtClean="0"/>
              <a:t>Inputs </a:t>
            </a:r>
            <a:r>
              <a:rPr lang="en-IN" dirty="0"/>
              <a:t>to encryption algorithm are 64 bits of plain/cipher text , 128 bits of key and output is a cipher/plain text.</a:t>
            </a:r>
          </a:p>
          <a:p>
            <a:r>
              <a:rPr lang="en-IN" dirty="0" smtClean="0"/>
              <a:t>It </a:t>
            </a:r>
            <a:r>
              <a:rPr lang="en-IN" dirty="0"/>
              <a:t>performs operations on 32 bit words.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Each round has 4 sub key k[i].</a:t>
            </a:r>
          </a:p>
          <a:p>
            <a:r>
              <a:rPr lang="en-IN" dirty="0" smtClean="0"/>
              <a:t> </a:t>
            </a:r>
            <a:r>
              <a:rPr lang="en-IN" dirty="0"/>
              <a:t>Each half of message is used to encrypt the other half over 64 rounds of processing and then combine to produce the cipher text block.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 half block is processed and swapped iteratively and all operations are performed on modulo 32‐bit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7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 ENCRYPTION </a:t>
            </a:r>
            <a:br>
              <a:rPr lang="en-IN" dirty="0" smtClean="0"/>
            </a:br>
            <a:r>
              <a:rPr lang="en-IN" dirty="0" smtClean="0"/>
              <a:t>ROUTINE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0" y="1980728"/>
            <a:ext cx="8946541" cy="419548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inputs to the encryption algorithm are a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plaintext </a:t>
            </a:r>
            <a:r>
              <a:rPr lang="en-US" dirty="0"/>
              <a:t>block and a key K.</a:t>
            </a:r>
          </a:p>
          <a:p>
            <a:pPr lvl="0"/>
            <a:r>
              <a:rPr lang="en-US" dirty="0"/>
              <a:t>The plaintext is P = (Left [0], Right [0]) and the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cipher </a:t>
            </a:r>
            <a:r>
              <a:rPr lang="en-US" dirty="0"/>
              <a:t>text is C = (Left [64], Right[64]).</a:t>
            </a:r>
          </a:p>
          <a:p>
            <a:pPr lvl="0"/>
            <a:r>
              <a:rPr lang="en-US" dirty="0"/>
              <a:t>The plaintext block is split into two halves</a:t>
            </a:r>
            <a:r>
              <a:rPr lang="en-US" dirty="0" smtClean="0"/>
              <a:t>,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dirty="0"/>
              <a:t>Left [0] </a:t>
            </a:r>
            <a:r>
              <a:rPr lang="en-US" dirty="0" smtClean="0"/>
              <a:t>and Right[0].</a:t>
            </a:r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Each half is used to encrypt the other </a:t>
            </a:r>
            <a:r>
              <a:rPr lang="en-US" dirty="0" smtClean="0"/>
              <a:t>half</a:t>
            </a:r>
          </a:p>
          <a:p>
            <a:pPr marL="0" lvl="0" indent="0">
              <a:buNone/>
            </a:pPr>
            <a:r>
              <a:rPr lang="en-US" dirty="0" smtClean="0"/>
              <a:t>over </a:t>
            </a:r>
            <a:r>
              <a:rPr lang="en-US" dirty="0"/>
              <a:t>64rounds of </a:t>
            </a:r>
            <a:r>
              <a:rPr lang="en-US" dirty="0" smtClean="0"/>
              <a:t>processing </a:t>
            </a:r>
            <a:r>
              <a:rPr lang="en-US" dirty="0"/>
              <a:t>and then </a:t>
            </a:r>
            <a:r>
              <a:rPr lang="en-US" dirty="0" smtClean="0"/>
              <a:t>combine </a:t>
            </a:r>
            <a:r>
              <a:rPr lang="en-US" dirty="0"/>
              <a:t>to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produce </a:t>
            </a:r>
            <a:r>
              <a:rPr lang="en-US" dirty="0"/>
              <a:t>the cipher text </a:t>
            </a:r>
            <a:r>
              <a:rPr lang="en-US" dirty="0" smtClean="0"/>
              <a:t>block.</a:t>
            </a:r>
          </a:p>
          <a:p>
            <a:pPr marL="0" lv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84" y="391365"/>
            <a:ext cx="3320716" cy="612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2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be 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80" y="1588168"/>
            <a:ext cx="9448274" cy="4660231"/>
          </a:xfrm>
        </p:spPr>
        <p:txBody>
          <a:bodyPr/>
          <a:lstStyle/>
          <a:p>
            <a:pPr lvl="0"/>
            <a:r>
              <a:rPr lang="en-US" dirty="0"/>
              <a:t>Each round i has inputs Left[i-1] and Right[i-1], derived from the </a:t>
            </a:r>
          </a:p>
          <a:p>
            <a:pPr lvl="0"/>
            <a:r>
              <a:rPr lang="en-US" dirty="0"/>
              <a:t>previous round, as well as a sub key K[i] derived from the 128 bit overall K. </a:t>
            </a:r>
          </a:p>
          <a:p>
            <a:pPr lvl="0"/>
            <a:r>
              <a:rPr lang="en-US" dirty="0"/>
              <a:t> The sub keys K[i] are different from K and from each other.               </a:t>
            </a:r>
          </a:p>
          <a:p>
            <a:pPr lvl="0"/>
            <a:r>
              <a:rPr lang="en-US" dirty="0"/>
              <a:t>The constant delta = (5- 1)*2</a:t>
            </a:r>
            <a:r>
              <a:rPr lang="en-US" baseline="30000" dirty="0"/>
              <a:t>31</a:t>
            </a:r>
            <a:r>
              <a:rPr lang="en-US" dirty="0"/>
              <a:t>=9E3779B9</a:t>
            </a:r>
            <a:r>
              <a:rPr lang="en-US" baseline="-25000" dirty="0"/>
              <a:t>h</a:t>
            </a:r>
            <a:r>
              <a:rPr lang="en-US" dirty="0"/>
              <a:t>, is derived from the </a:t>
            </a:r>
          </a:p>
          <a:p>
            <a:pPr lvl="0"/>
            <a:r>
              <a:rPr lang="en-US" dirty="0"/>
              <a:t>golden  number ratio to ensure that the sub keys are distinct and </a:t>
            </a:r>
          </a:p>
          <a:p>
            <a:pPr lvl="0"/>
            <a:r>
              <a:rPr lang="en-US" dirty="0"/>
              <a:t>its precise value has no cryptographic significance.  </a:t>
            </a:r>
          </a:p>
          <a:p>
            <a:pPr lvl="0"/>
            <a:r>
              <a:rPr lang="en-US" dirty="0"/>
              <a:t>The round function differs slightly from a classical </a:t>
            </a:r>
            <a:r>
              <a:rPr lang="en-US" dirty="0" err="1"/>
              <a:t>Fiestel</a:t>
            </a:r>
            <a:r>
              <a:rPr lang="en-US" dirty="0"/>
              <a:t> cipher </a:t>
            </a:r>
          </a:p>
          <a:p>
            <a:pPr marL="0" lvl="0" indent="0">
              <a:buNone/>
            </a:pPr>
            <a:r>
              <a:rPr lang="en-US" dirty="0"/>
              <a:t>structure in that  </a:t>
            </a:r>
            <a:r>
              <a:rPr lang="en-US" dirty="0" smtClean="0"/>
              <a:t>integer </a:t>
            </a:r>
            <a:r>
              <a:rPr lang="en-US" dirty="0"/>
              <a:t>addition modulo 2³² is used instead of </a:t>
            </a:r>
            <a:r>
              <a:rPr lang="en-US" dirty="0" smtClean="0"/>
              <a:t>exclusive-or </a:t>
            </a:r>
            <a:r>
              <a:rPr lang="en-US" dirty="0"/>
              <a:t>as the combining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63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Decryption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Methodology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Description: TEA InfoBox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022" y="752877"/>
            <a:ext cx="5209674" cy="522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25116" y="20042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this case, the constant delta value </a:t>
            </a:r>
            <a:endParaRPr lang="en-US" dirty="0" smtClean="0"/>
          </a:p>
          <a:p>
            <a:r>
              <a:rPr lang="en-US" dirty="0" smtClean="0"/>
              <a:t>DELTA(i-1</a:t>
            </a:r>
            <a:r>
              <a:rPr lang="en-US" dirty="0"/>
              <a:t>) is “C6EF3720”, where „i‟ </a:t>
            </a:r>
            <a:endParaRPr lang="en-US" dirty="0" smtClean="0"/>
          </a:p>
          <a:p>
            <a:r>
              <a:rPr lang="en-US" dirty="0" smtClean="0"/>
              <a:t>represents </a:t>
            </a:r>
            <a:r>
              <a:rPr lang="en-US" dirty="0"/>
              <a:t>the number of iterations.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each iteration, the delta value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9E3779B9” is subtracted with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constant delta value.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decrypt the encrypted data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reverse operation of the encryption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can be done since TEA uses </a:t>
            </a:r>
            <a:endParaRPr lang="en-US" dirty="0" smtClean="0"/>
          </a:p>
          <a:p>
            <a:r>
              <a:rPr lang="en-US" dirty="0" err="1" smtClean="0"/>
              <a:t>Fiestel</a:t>
            </a:r>
            <a:r>
              <a:rPr lang="en-US" dirty="0" smtClean="0"/>
              <a:t> </a:t>
            </a:r>
            <a:r>
              <a:rPr lang="en-US" dirty="0"/>
              <a:t>structure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cipher starts with a 64 bit data block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split up into two 32 bit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which </a:t>
            </a:r>
            <a:r>
              <a:rPr lang="en-US" dirty="0"/>
              <a:t>we will call L and R. L is the left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of </a:t>
            </a:r>
            <a:r>
              <a:rPr lang="en-US" dirty="0"/>
              <a:t>the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3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2" y="1467854"/>
            <a:ext cx="9207642" cy="4780546"/>
          </a:xfrm>
        </p:spPr>
        <p:txBody>
          <a:bodyPr/>
          <a:lstStyle/>
          <a:p>
            <a:r>
              <a:rPr lang="en-IN" dirty="0" smtClean="0"/>
              <a:t>Cryptanalysis is the art of </a:t>
            </a:r>
            <a:r>
              <a:rPr lang="en-IN" dirty="0" err="1" smtClean="0"/>
              <a:t>analyzing</a:t>
            </a:r>
            <a:r>
              <a:rPr lang="en-IN" dirty="0" smtClean="0"/>
              <a:t> and breaking ciphers.</a:t>
            </a:r>
          </a:p>
          <a:p>
            <a:r>
              <a:rPr lang="en-IN" dirty="0" smtClean="0"/>
              <a:t>It is an attempt to take cipher text produced by an adversary and produce the plain text </a:t>
            </a:r>
            <a:r>
              <a:rPr lang="en-IN" dirty="0" err="1" smtClean="0"/>
              <a:t>or,better</a:t>
            </a:r>
            <a:r>
              <a:rPr lang="en-IN" dirty="0" smtClean="0"/>
              <a:t> </a:t>
            </a:r>
            <a:r>
              <a:rPr lang="en-IN" dirty="0" err="1" smtClean="0"/>
              <a:t>yet,the</a:t>
            </a:r>
            <a:r>
              <a:rPr lang="en-IN" dirty="0" smtClean="0"/>
              <a:t> key.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intutive</a:t>
            </a:r>
            <a:r>
              <a:rPr lang="en-IN" dirty="0" smtClean="0"/>
              <a:t> terms a attack on a cryptosystem is any method of starting with some information about plaint texts and their corresponding cipher texts under some (unknown) key and </a:t>
            </a:r>
            <a:r>
              <a:rPr lang="en-IN" dirty="0" err="1" smtClean="0"/>
              <a:t>figuaring</a:t>
            </a:r>
            <a:r>
              <a:rPr lang="en-IN" dirty="0" smtClean="0"/>
              <a:t> out more information about the plain texts.</a:t>
            </a:r>
          </a:p>
          <a:p>
            <a:r>
              <a:rPr lang="en-IN" dirty="0" smtClean="0"/>
              <a:t>In our project we have implemented “EQUIVALENT KEYS PARTIAL </a:t>
            </a:r>
            <a:r>
              <a:rPr lang="en-IN" smtClean="0"/>
              <a:t>ATTACK”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0860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PROCESS: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3" y="1913021"/>
            <a:ext cx="6930188" cy="2153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29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TAKEN TO OBTAIN AN EQUIVALENT KEY</a:t>
            </a:r>
            <a:endParaRPr lang="en-IN" dirty="0"/>
          </a:p>
        </p:txBody>
      </p:sp>
      <p:pic>
        <p:nvPicPr>
          <p:cNvPr id="4" name="Content Placeholder 3" descr="Description: https://lh5.googleusercontent.com/ZlWbUXWm5Ix9_6DVks76hMXu968fd3vlNtcW5RnqFtHQa2AATpNgsBe9catLFGbJosDfEL8uF1CWmIX2XOQ83Pkr3jO5hFR1TVpj9_LuPQmPfey1XjsSWSlbuWWvY1J4D7Z8CxbDxBbtlBGKBw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7" y="2363537"/>
            <a:ext cx="7491621" cy="1667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90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 prove that these keys are actually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escription: https://lh4.googleusercontent.com/JmX3WaV3v-OuS2UiPLogpD0SDB9BZHKUdtC281Ss4AHH8AnkgDmfD_-8REOE9CZ0OMoqUi33FoP6ToASxp0EPOYfA7gbCFH1Vuu3heext20NHCPB2XImnIuAQWtzdP25DpT-6OhZQ6lKR1YtU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6" y="2343776"/>
            <a:ext cx="855345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3E668F60-2728-48AD-A079-E697A662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325217"/>
            <a:ext cx="5933592" cy="4931121"/>
          </a:xfrm>
        </p:spPr>
        <p:txBody>
          <a:bodyPr/>
          <a:lstStyle/>
          <a:p>
            <a:r>
              <a:rPr lang="en-US"/>
              <a:t>What is Cryptography ?</a:t>
            </a:r>
          </a:p>
          <a:p>
            <a:r>
              <a:rPr lang="en-US"/>
              <a:t>Encryption and Decryption.</a:t>
            </a:r>
          </a:p>
          <a:p>
            <a:r>
              <a:rPr lang="en-US"/>
              <a:t>Types of Cryptography.</a:t>
            </a:r>
          </a:p>
          <a:p>
            <a:r>
              <a:rPr lang="en-US"/>
              <a:t>Elements of Cryptography.</a:t>
            </a:r>
          </a:p>
          <a:p>
            <a:r>
              <a:rPr lang="en-US"/>
              <a:t>Cryptographic Algorithms.</a:t>
            </a:r>
          </a:p>
          <a:p>
            <a:r>
              <a:rPr lang="en-US"/>
              <a:t>Light Weight Cryptography.</a:t>
            </a:r>
          </a:p>
          <a:p>
            <a:r>
              <a:rPr lang="en-US"/>
              <a:t>Areas Benefiting from Light Weight Cryptography.</a:t>
            </a:r>
          </a:p>
          <a:p>
            <a:r>
              <a:rPr lang="en-US"/>
              <a:t>Restrictions of Light Weight Cryptography.</a:t>
            </a:r>
          </a:p>
          <a:p>
            <a:r>
              <a:rPr lang="en-US"/>
              <a:t>Aim of the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Security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64808F-0A63-4B60-B5D3-BAE87DBD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12" y="1503948"/>
            <a:ext cx="9207642" cy="4744452"/>
          </a:xfrm>
        </p:spPr>
        <p:txBody>
          <a:bodyPr/>
          <a:lstStyle/>
          <a:p>
            <a:r>
              <a:rPr lang="en-US" dirty="0"/>
              <a:t> As computer systems become more pervasive and complex, security is increasingly important. Even if a cryptographic algorithm is ideal in both theory and implementation, the strength of the algorithm will be rendered useless if the relevant keys are poorly managed</a:t>
            </a:r>
          </a:p>
          <a:p>
            <a:r>
              <a:rPr lang="en-IN" dirty="0"/>
              <a:t>Cryptography is the art and science behind the principles, means, and methods for keeping messages secure. Cryptanalysis is a study of how to compromise (defeat) cryptographic mechanism.</a:t>
            </a: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5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86F9B-B3AD-40F0-9997-89261825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7A284-2F68-401C-BFD0-C6D582C3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Security of the system will depend mainly on methods used to manage and establish and distribute keys and also on relevant keys management </a:t>
            </a:r>
          </a:p>
          <a:p>
            <a:r>
              <a:rPr lang="en-US" dirty="0"/>
              <a:t>This project aims at inspecting few of the methods in the cryptanalysis of a TEA algorithm and to observe the possibilities of breaking the cipher text by  attacker . </a:t>
            </a:r>
          </a:p>
          <a:p>
            <a:r>
              <a:rPr lang="en-US" dirty="0"/>
              <a:t>Analysis of how many encryptions and how many known plain text and cipher text are required for attacker to succeed</a:t>
            </a:r>
          </a:p>
          <a:p>
            <a:r>
              <a:rPr lang="en-US" dirty="0"/>
              <a:t>Such that we can ensure to which extend it is secured and where we can use this and where we cant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18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356" y="1417246"/>
            <a:ext cx="8825657" cy="1915647"/>
          </a:xfrm>
        </p:spPr>
        <p:txBody>
          <a:bodyPr/>
          <a:lstStyle/>
          <a:p>
            <a:r>
              <a:rPr lang="en-US" dirty="0"/>
              <a:t>  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68B8B2-4A03-40D6-B6C8-F50AE773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18415" cmpd="sng">
                  <a:noFill/>
                  <a:prstDash val="solid"/>
                </a:ln>
              </a:rPr>
              <a:t>Cryptography derived its name from a Greek word called “</a:t>
            </a:r>
            <a:r>
              <a:rPr lang="en-US" dirty="0" err="1">
                <a:ln w="18415" cmpd="sng">
                  <a:noFill/>
                  <a:prstDash val="solid"/>
                </a:ln>
              </a:rPr>
              <a:t>Kryptos</a:t>
            </a:r>
            <a:r>
              <a:rPr lang="en-US" dirty="0">
                <a:ln w="18415" cmpd="sng">
                  <a:noFill/>
                  <a:prstDash val="solid"/>
                </a:ln>
              </a:rPr>
              <a:t>” which means “Hidden Secrets”.</a:t>
            </a:r>
          </a:p>
          <a:p>
            <a:r>
              <a:rPr lang="en-IN" dirty="0">
                <a:ln w="18415" cmpd="sng">
                  <a:noFill/>
                  <a:prstDash val="solid"/>
                </a:ln>
              </a:rPr>
              <a:t>Cryptography is the practice and study of hiding information.  It is the Art or Science of converting a plain intelligible data into an unintelligible data and again retransforming that message into its original form.</a:t>
            </a:r>
          </a:p>
          <a:p>
            <a:endParaRPr lang="en-US" dirty="0">
              <a:ln w="18415" cmpd="sng">
                <a:noFill/>
                <a:prstDash val="solid"/>
              </a:ln>
            </a:endParaRPr>
          </a:p>
          <a:p>
            <a:r>
              <a:rPr lang="en-US" dirty="0">
                <a:ln w="18415" cmpd="sng">
                  <a:noFill/>
                  <a:prstDash val="solid"/>
                </a:ln>
              </a:rPr>
              <a:t>It provides Confidentiality, Integrity, Accuracy.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terms of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 is a key ?</a:t>
            </a:r>
          </a:p>
          <a:p>
            <a:r>
              <a:rPr lang="en-US" u="sng" dirty="0"/>
              <a:t>What is Plain Text </a:t>
            </a:r>
            <a:r>
              <a:rPr lang="en-US" dirty="0"/>
              <a:t>?</a:t>
            </a:r>
            <a:endParaRPr lang="en-US" u="sng" dirty="0"/>
          </a:p>
          <a:p>
            <a:r>
              <a:rPr lang="en-US" u="sng" dirty="0"/>
              <a:t>What is Cipher Text </a:t>
            </a:r>
            <a:r>
              <a:rPr lang="en-US" dirty="0"/>
              <a:t>?</a:t>
            </a:r>
          </a:p>
          <a:p>
            <a:r>
              <a:rPr lang="en-US" u="sng" dirty="0"/>
              <a:t>What is Cipher </a:t>
            </a:r>
            <a:r>
              <a:rPr lang="en-US" dirty="0"/>
              <a:t>?</a:t>
            </a:r>
          </a:p>
          <a:p>
            <a:r>
              <a:rPr lang="en-US" u="sng" dirty="0"/>
              <a:t>What is Cryptography </a:t>
            </a:r>
            <a:r>
              <a:rPr lang="en-US" dirty="0"/>
              <a:t>?</a:t>
            </a:r>
          </a:p>
          <a:p>
            <a:r>
              <a:rPr lang="en-US" u="sng" dirty="0"/>
              <a:t>What is Cryptanalysis</a:t>
            </a:r>
            <a:r>
              <a:rPr lang="en-US" dirty="0"/>
              <a:t> ?</a:t>
            </a:r>
          </a:p>
          <a:p>
            <a:r>
              <a:rPr lang="en-US" u="sng" dirty="0"/>
              <a:t>What is Cryptology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3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used in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54" y="1576138"/>
            <a:ext cx="9267800" cy="4672262"/>
          </a:xfrm>
        </p:spPr>
        <p:txBody>
          <a:bodyPr/>
          <a:lstStyle/>
          <a:p>
            <a:r>
              <a:rPr lang="en-US" dirty="0" smtClean="0"/>
              <a:t>What is block cipher?</a:t>
            </a:r>
          </a:p>
          <a:p>
            <a:r>
              <a:rPr lang="en-IN" sz="1600" dirty="0"/>
              <a:t>A block </a:t>
            </a:r>
            <a:r>
              <a:rPr lang="en-IN" sz="1600" u="sng" dirty="0">
                <a:hlinkClick r:id="rId2"/>
              </a:rPr>
              <a:t>cipher</a:t>
            </a:r>
            <a:r>
              <a:rPr lang="en-IN" sz="1600" dirty="0"/>
              <a:t> is a method of encrypting </a:t>
            </a:r>
            <a:r>
              <a:rPr lang="en-IN" sz="1600" u="sng" dirty="0">
                <a:hlinkClick r:id="rId3"/>
              </a:rPr>
              <a:t>text</a:t>
            </a:r>
            <a:r>
              <a:rPr lang="en-IN" sz="1600" dirty="0"/>
              <a:t> (to produce </a:t>
            </a:r>
            <a:r>
              <a:rPr lang="en-IN" sz="1600" u="sng" dirty="0" err="1">
                <a:hlinkClick r:id="rId4"/>
              </a:rPr>
              <a:t>ciphertext</a:t>
            </a:r>
            <a:r>
              <a:rPr lang="en-IN" sz="1600" dirty="0"/>
              <a:t>) in which a cryptographic key and </a:t>
            </a:r>
            <a:r>
              <a:rPr lang="en-IN" sz="1600" u="sng" dirty="0">
                <a:hlinkClick r:id="rId5"/>
              </a:rPr>
              <a:t>algorithm</a:t>
            </a:r>
            <a:r>
              <a:rPr lang="en-IN" sz="1600" dirty="0"/>
              <a:t> are applied to a block of data (for example, 64 contiguous bits) at once as a group rather than to one bit at a time. The main alternative method, </a:t>
            </a:r>
            <a:r>
              <a:rPr lang="en-IN" sz="1600" dirty="0" smtClean="0"/>
              <a:t>used </a:t>
            </a:r>
            <a:r>
              <a:rPr lang="en-IN" sz="1600" dirty="0"/>
              <a:t>much less frequently, is called the </a:t>
            </a:r>
            <a:r>
              <a:rPr lang="en-IN" sz="1600" u="sng" dirty="0">
                <a:hlinkClick r:id="rId6"/>
              </a:rPr>
              <a:t>stream cipher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What is </a:t>
            </a:r>
            <a:r>
              <a:rPr lang="en-IN" sz="1600" dirty="0" err="1" smtClean="0"/>
              <a:t>feistal</a:t>
            </a:r>
            <a:r>
              <a:rPr lang="en-IN" sz="1600" dirty="0" smtClean="0"/>
              <a:t> cipher?</a:t>
            </a:r>
          </a:p>
          <a:p>
            <a:r>
              <a:rPr lang="en-IN" sz="1600" dirty="0" err="1" smtClean="0"/>
              <a:t>Feistel</a:t>
            </a:r>
            <a:r>
              <a:rPr lang="en-IN" sz="1600" dirty="0" smtClean="0"/>
              <a:t> cipher are a special class of iterated block ciphers where the cipher text is calculated from the plain text by repeated application of the same transformation or round function.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365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B090E1-08C1-4AC3-9C31-E3802501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two types of Cryptography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1)Symmetric Key Cryptography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2)Asymmetric Key Cryptography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9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Weight Cryptography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174288" cy="434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Lightweight block ciphers are a rapidly growing field of symmetric cryptography that have extensive applications in diverse industries.</a:t>
            </a:r>
          </a:p>
          <a:p>
            <a:pPr marL="0" indent="0">
              <a:buNone/>
            </a:pPr>
            <a:r>
              <a:rPr lang="en-US" dirty="0"/>
              <a:t>Lightweight Cryptography is the collection of cryptographic primitives, techniques and ciphers that can be implemented and designed to minimize memory footprint and increase the speed . </a:t>
            </a:r>
          </a:p>
          <a:p>
            <a:pPr marL="0" indent="0">
              <a:buNone/>
            </a:pPr>
            <a:r>
              <a:rPr lang="en-US" dirty="0"/>
              <a:t>Light Weight Cryptographic Algorithms are ultra-light weight block ciphers like :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Present Encryption Algorithm.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Tiny Encryption Algorithm.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Scalable Encryption Algorithm.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Height Encryption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Cryptographic Algorithms widely used before light weight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98890-B34D-4FAA-9361-FAB1A59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DES (Data Encryption Standard ) 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It uses a 56-bit encryption key which can give around 2^56 (256) combinations to encrypt the plain text . DES is restricted with a block size of 64 bits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AES(Advanced Encryption Standard)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AES is not suitable for extremely constrained environments such as RFID tags and sensor networks.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8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714457" cy="1087324"/>
          </a:xfrm>
        </p:spPr>
        <p:txBody>
          <a:bodyPr/>
          <a:lstStyle/>
          <a:p>
            <a:r>
              <a:rPr lang="en-IN" dirty="0" smtClean="0"/>
              <a:t>DIFFE HELLMAN KEY EXCHANGE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632"/>
            <a:ext cx="9364053" cy="48647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Diffie</a:t>
            </a:r>
            <a:r>
              <a:rPr lang="en-US" dirty="0"/>
              <a:t>-Hellman Key Exchange is a cryptographic protocol that allows two parties with no prior knowledge of each other to establish a shared secret key, which typically </a:t>
            </a:r>
            <a:r>
              <a:rPr lang="en-US" dirty="0" smtClean="0"/>
              <a:t>cipher</a:t>
            </a:r>
          </a:p>
          <a:p>
            <a:r>
              <a:rPr lang="en-US" dirty="0"/>
              <a:t>Hellman Key Exchange relies on exponential functions computing much faster than discrete logarithms.  When used properly, the </a:t>
            </a:r>
            <a:r>
              <a:rPr lang="en-US" dirty="0" err="1"/>
              <a:t>Diffie</a:t>
            </a:r>
            <a:r>
              <a:rPr lang="en-US" dirty="0"/>
              <a:t>-Hellman Key Exchange protocol  gives two parties key without actually transmitting it.  The strength of this algorithm depends on the time it takes to compute a discrete logarithm of the public keys transmitted (</a:t>
            </a:r>
            <a:r>
              <a:rPr lang="en-US" dirty="0" err="1"/>
              <a:t>Diffie</a:t>
            </a:r>
            <a:r>
              <a:rPr lang="en-US" dirty="0"/>
              <a:t>, Hellman 1976).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6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1202</Words>
  <Application>Microsoft Office PowerPoint</Application>
  <PresentationFormat>Custom</PresentationFormat>
  <Paragraphs>123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Security analysis of TEA algorithm(light weight cryptography)</vt:lpstr>
      <vt:lpstr>Contents</vt:lpstr>
      <vt:lpstr>What is Cryptography ?</vt:lpstr>
      <vt:lpstr>Key terms of cryptography</vt:lpstr>
      <vt:lpstr>Key terms used in cryptography</vt:lpstr>
      <vt:lpstr>Types of cryptography</vt:lpstr>
      <vt:lpstr>Light Weight Cryptography :</vt:lpstr>
      <vt:lpstr>Cryptographic Algorithms widely used before light weight cryptography</vt:lpstr>
      <vt:lpstr>DIFFE HELLMAN KEY EXCHANGE</vt:lpstr>
      <vt:lpstr>TO BE CONTINUED..</vt:lpstr>
      <vt:lpstr>TEA ALGORITHM </vt:lpstr>
      <vt:lpstr>FUNCTIONALITY OF TEA </vt:lpstr>
      <vt:lpstr>TEA ENCRYPTION  ROUTINE </vt:lpstr>
      <vt:lpstr>To be continued..</vt:lpstr>
      <vt:lpstr>Decryption  Methodology</vt:lpstr>
      <vt:lpstr>CRYPTANALYSIS</vt:lpstr>
      <vt:lpstr>ATTACK PROCESS:</vt:lpstr>
      <vt:lpstr>TIME TAKEN TO OBTAIN AN EQUIVALENT KEY</vt:lpstr>
      <vt:lpstr>To prove that these keys are actually  equivalent: </vt:lpstr>
      <vt:lpstr>Importance of Security </vt:lpstr>
      <vt:lpstr>PowerPoint Presentation</vt:lpstr>
      <vt:lpstr>Aim of our project</vt:lpstr>
      <vt:lpstr>          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2017-07-26T17:19:39Z</dcterms:created>
  <dcterms:modified xsi:type="dcterms:W3CDTF">2017-10-06T14:42:07Z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