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505"/>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7572" autoAdjust="0"/>
  </p:normalViewPr>
  <p:slideViewPr>
    <p:cSldViewPr snapToGrid="0" snapToObjects="1" showGuides="1">
      <p:cViewPr>
        <p:scale>
          <a:sx n="33" d="100"/>
          <a:sy n="33" d="100"/>
        </p:scale>
        <p:origin x="-204" y="3390"/>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6/24/2014</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320570" y="42976803"/>
            <a:ext cx="2498955"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1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1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1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1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1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1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1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1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8" name="TextBox 77"/>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hyperlink" Target="mailto:thierryhenrytracy@163.com" TargetMode="Externa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hyperlink" Target="mailto:williamm2006@126.com" TargetMode="External"/><Relationship Id="rId2" Type="http://schemas.openxmlformats.org/officeDocument/2006/relationships/notesSlide" Target="../notesSlides/notesSlide1.xml"/><Relationship Id="rId16" Type="http://schemas.openxmlformats.org/officeDocument/2006/relationships/hyperlink" Target="mailto:zxytim@gmail.com" TargetMode="External"/><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hyperlink" Target="mailto:taobingxue001@126.com" TargetMode="External"/><Relationship Id="rId10" Type="http://schemas.openxmlformats.org/officeDocument/2006/relationships/image" Target="../media/image18.png"/><Relationship Id="rId19" Type="http://schemas.openxmlformats.org/officeDocument/2006/relationships/hyperlink" Target="mailto:nikifor383@gmail.com" TargetMode="External"/><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hyperlink" Target="mailto:yuxin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751286" y="15138815"/>
                <a:ext cx="10203400" cy="3229795"/>
              </a:xfrm>
              <a:prstGeom prst="rect">
                <a:avLst/>
              </a:prstGeom>
              <a:noFill/>
            </p:spPr>
            <p:txBody>
              <a:bodyPr wrap="square" rtlCol="0">
                <a:spAutoFit/>
              </a:bodyPr>
              <a:lstStyle/>
              <a:p>
                <a:r>
                  <a:rPr lang="en-US" altLang="zh-CN" sz="4000" b="1" dirty="0" smtClean="0">
                    <a:solidFill>
                      <a:srgbClr val="0070C0"/>
                    </a:solidFill>
                    <a:latin typeface="Trebuchet MS" pitchFamily="34" charset="0"/>
                  </a:rPr>
                  <a:t>Solution</a:t>
                </a:r>
                <a:r>
                  <a:rPr lang="en-US" altLang="zh-CN" sz="4000" b="1" dirty="0">
                    <a:solidFill>
                      <a:srgbClr val="0070C0"/>
                    </a:solidFill>
                    <a:latin typeface="Trebuchet MS" pitchFamily="34" charset="0"/>
                  </a:rPr>
                  <a:t>:</a:t>
                </a:r>
              </a:p>
              <a:p>
                <a:r>
                  <a:rPr lang="en-US" altLang="zh-CN" sz="4000" dirty="0">
                    <a:solidFill>
                      <a:schemeClr val="accent5">
                        <a:lumMod val="50000"/>
                      </a:schemeClr>
                    </a:solidFill>
                    <a:latin typeface="Trebuchet MS" pitchFamily="34" charset="0"/>
                  </a:rPr>
                  <a:t>Execute </a:t>
                </a:r>
                <a:r>
                  <a:rPr lang="en-US" altLang="zh-CN" sz="4000" dirty="0" smtClean="0">
                    <a:solidFill>
                      <a:schemeClr val="accent5">
                        <a:lumMod val="50000"/>
                      </a:schemeClr>
                    </a:solidFill>
                    <a:latin typeface="Trebuchet MS" pitchFamily="34" charset="0"/>
                  </a:rPr>
                  <a:t>BFS from </a:t>
                </a:r>
                <a:r>
                  <a:rPr lang="en-US" altLang="zh-CN" sz="4000" dirty="0">
                    <a:solidFill>
                      <a:schemeClr val="accent5">
                        <a:lumMod val="50000"/>
                      </a:schemeClr>
                    </a:solidFill>
                    <a:latin typeface="Trebuchet MS" pitchFamily="34" charset="0"/>
                  </a:rPr>
                  <a:t>both </a:t>
                </a:r>
                <a14:m>
                  <m:oMath xmlns:m="http://schemas.openxmlformats.org/officeDocument/2006/math">
                    <m:sSub>
                      <m:sSubPr>
                        <m:ctrlPr>
                          <a:rPr lang="en-US" altLang="zh-CN" sz="4000" i="1">
                            <a:solidFill>
                              <a:schemeClr val="accent5">
                                <a:lumMod val="50000"/>
                              </a:schemeClr>
                            </a:solidFill>
                            <a:latin typeface="Cambria Math"/>
                          </a:rPr>
                        </m:ctrlPr>
                      </m:sSubPr>
                      <m:e>
                        <m:r>
                          <a:rPr lang="en-US" altLang="zh-CN" sz="4000">
                            <a:solidFill>
                              <a:schemeClr val="accent5">
                                <a:lumMod val="50000"/>
                              </a:schemeClr>
                            </a:solidFill>
                            <a:latin typeface="Cambria Math"/>
                          </a:rPr>
                          <m:t>𝑝</m:t>
                        </m:r>
                      </m:e>
                      <m:sub>
                        <m:r>
                          <a:rPr lang="en-US" altLang="zh-CN" sz="4000">
                            <a:solidFill>
                              <a:schemeClr val="accent5">
                                <a:lumMod val="50000"/>
                              </a:schemeClr>
                            </a:solidFill>
                            <a:latin typeface="Cambria Math"/>
                          </a:rPr>
                          <m:t>1</m:t>
                        </m:r>
                      </m:sub>
                    </m:sSub>
                    <m:r>
                      <a:rPr lang="en-US" altLang="zh-CN" sz="4000">
                        <a:solidFill>
                          <a:schemeClr val="accent5">
                            <a:lumMod val="50000"/>
                          </a:schemeClr>
                        </a:solidFill>
                        <a:latin typeface="Cambria Math"/>
                      </a:rPr>
                      <m:t> </m:t>
                    </m:r>
                  </m:oMath>
                </a14:m>
                <a:r>
                  <a:rPr lang="en-US" altLang="zh-CN" sz="4000" dirty="0" smtClean="0">
                    <a:solidFill>
                      <a:schemeClr val="accent5">
                        <a:lumMod val="50000"/>
                      </a:schemeClr>
                    </a:solidFill>
                    <a:latin typeface="Trebuchet MS" pitchFamily="34" charset="0"/>
                  </a:rPr>
                  <a:t>and </a:t>
                </a:r>
                <a14:m>
                  <m:oMath xmlns:m="http://schemas.openxmlformats.org/officeDocument/2006/math">
                    <m:sSub>
                      <m:sSubPr>
                        <m:ctrlPr>
                          <a:rPr lang="en-US" altLang="zh-CN" sz="4000" i="1">
                            <a:solidFill>
                              <a:schemeClr val="accent5">
                                <a:lumMod val="50000"/>
                              </a:schemeClr>
                            </a:solidFill>
                            <a:latin typeface="Cambria Math"/>
                          </a:rPr>
                        </m:ctrlPr>
                      </m:sSubPr>
                      <m:e>
                        <m:r>
                          <a:rPr lang="en-US" altLang="zh-CN" sz="4000">
                            <a:solidFill>
                              <a:schemeClr val="accent5">
                                <a:lumMod val="50000"/>
                              </a:schemeClr>
                            </a:solidFill>
                            <a:latin typeface="Cambria Math"/>
                          </a:rPr>
                          <m:t>𝑝</m:t>
                        </m:r>
                      </m:e>
                      <m:sub>
                        <m:r>
                          <a:rPr lang="en-US" altLang="zh-CN" sz="4000">
                            <a:solidFill>
                              <a:schemeClr val="accent5">
                                <a:lumMod val="50000"/>
                              </a:schemeClr>
                            </a:solidFill>
                            <a:latin typeface="Cambria Math"/>
                          </a:rPr>
                          <m:t>2</m:t>
                        </m:r>
                      </m:sub>
                    </m:sSub>
                    <m:r>
                      <a:rPr lang="en-US" altLang="zh-CN" sz="4000">
                        <a:solidFill>
                          <a:schemeClr val="accent5">
                            <a:lumMod val="50000"/>
                          </a:schemeClr>
                        </a:solidFill>
                        <a:latin typeface="Cambria Math"/>
                      </a:rPr>
                      <m:t> </m:t>
                    </m:r>
                  </m:oMath>
                </a14:m>
                <a:r>
                  <a:rPr lang="en-US" altLang="zh-CN" sz="4000" dirty="0">
                    <a:solidFill>
                      <a:schemeClr val="accent5">
                        <a:lumMod val="50000"/>
                      </a:schemeClr>
                    </a:solidFill>
                    <a:latin typeface="Trebuchet MS" pitchFamily="34" charset="0"/>
                  </a:rPr>
                  <a:t>.</a:t>
                </a:r>
              </a:p>
              <a:p>
                <a:r>
                  <a:rPr lang="en-US" altLang="zh-CN" sz="4000" dirty="0">
                    <a:solidFill>
                      <a:schemeClr val="accent5">
                        <a:lumMod val="50000"/>
                      </a:schemeClr>
                    </a:solidFill>
                    <a:latin typeface="Trebuchet MS" pitchFamily="34" charset="0"/>
                  </a:rPr>
                  <a:t>Use a bit-array maintaining all the </a:t>
                </a:r>
              </a:p>
              <a:p>
                <a:r>
                  <a:rPr lang="en-US" altLang="zh-CN" sz="4000" dirty="0" smtClean="0">
                    <a:solidFill>
                      <a:schemeClr val="accent5">
                        <a:lumMod val="50000"/>
                      </a:schemeClr>
                    </a:solidFill>
                    <a:latin typeface="Trebuchet MS" pitchFamily="34" charset="0"/>
                  </a:rPr>
                  <a:t>visited </a:t>
                </a:r>
                <a:r>
                  <a:rPr lang="en-US" altLang="zh-CN" sz="4000" dirty="0">
                    <a:solidFill>
                      <a:schemeClr val="accent5">
                        <a:lumMod val="50000"/>
                      </a:schemeClr>
                    </a:solidFill>
                    <a:latin typeface="Trebuchet MS" pitchFamily="34" charset="0"/>
                  </a:rPr>
                  <a:t>vertices, to see if they </a:t>
                </a:r>
                <a:r>
                  <a:rPr lang="en-US" altLang="zh-CN" sz="4000" dirty="0" smtClean="0">
                    <a:solidFill>
                      <a:schemeClr val="accent5">
                        <a:lumMod val="50000"/>
                      </a:schemeClr>
                    </a:solidFill>
                    <a:latin typeface="Trebuchet MS" pitchFamily="34" charset="0"/>
                  </a:rPr>
                  <a:t>have met </a:t>
                </a:r>
              </a:p>
              <a:p>
                <a:r>
                  <a:rPr lang="en-US" altLang="zh-CN" sz="4000" dirty="0" smtClean="0">
                    <a:solidFill>
                      <a:schemeClr val="accent5">
                        <a:lumMod val="50000"/>
                      </a:schemeClr>
                    </a:solidFill>
                    <a:latin typeface="Trebuchet MS" pitchFamily="34" charset="0"/>
                  </a:rPr>
                  <a:t>in </a:t>
                </a:r>
                <a:r>
                  <a:rPr lang="en-US" altLang="zh-CN" sz="4000" dirty="0">
                    <a:solidFill>
                      <a:schemeClr val="accent5">
                        <a:lumMod val="50000"/>
                      </a:schemeClr>
                    </a:solidFill>
                    <a:latin typeface="Trebuchet MS" pitchFamily="34" charset="0"/>
                  </a:rPr>
                  <a:t>the middle.</a:t>
                </a:r>
              </a:p>
            </p:txBody>
          </p:sp>
        </mc:Choice>
        <mc:Fallback xmlns="">
          <p:sp>
            <p:nvSpPr>
              <p:cNvPr id="10" name="TextBox 9"/>
              <p:cNvSpPr txBox="1">
                <a:spLocks noRot="1" noChangeAspect="1" noMove="1" noResize="1" noEditPoints="1" noAdjustHandles="1" noChangeArrowheads="1" noChangeShapeType="1" noTextEdit="1"/>
              </p:cNvSpPr>
              <p:nvPr/>
            </p:nvSpPr>
            <p:spPr>
              <a:xfrm>
                <a:off x="751286" y="15138815"/>
                <a:ext cx="10203400" cy="3229795"/>
              </a:xfrm>
              <a:prstGeom prst="rect">
                <a:avLst/>
              </a:prstGeom>
              <a:blipFill rotWithShape="1">
                <a:blip r:embed="rId3"/>
                <a:stretch>
                  <a:fillRect l="-2091" t="-3396" b="-52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4" name="Text Placeholder 243"/>
              <p:cNvSpPr>
                <a:spLocks noGrp="1"/>
              </p:cNvSpPr>
              <p:nvPr>
                <p:ph type="body" sz="quarter" idx="10"/>
              </p:nvPr>
            </p:nvSpPr>
            <p:spPr>
              <a:xfrm>
                <a:off x="674382" y="7778684"/>
                <a:ext cx="15461320" cy="4502800"/>
              </a:xfrm>
            </p:spPr>
            <p:txBody>
              <a:bodyPr/>
              <a:lstStyle/>
              <a:p>
                <a:pPr algn="ctr"/>
                <a:r>
                  <a:rPr lang="en-US" sz="4000" b="1" dirty="0" smtClean="0"/>
                  <a:t>Implement </a:t>
                </a:r>
                <a:r>
                  <a:rPr lang="en-US" sz="4000" b="1" dirty="0"/>
                  <a:t>a </a:t>
                </a:r>
                <a:r>
                  <a:rPr lang="en-US" sz="4000" b="1" dirty="0">
                    <a:solidFill>
                      <a:srgbClr val="0070C0"/>
                    </a:solidFill>
                  </a:rPr>
                  <a:t>social network analysis </a:t>
                </a:r>
                <a:r>
                  <a:rPr lang="en-US" sz="4000" b="1" dirty="0"/>
                  <a:t>system.</a:t>
                </a:r>
              </a:p>
              <a:p>
                <a:r>
                  <a:rPr lang="en-US" sz="4000" dirty="0"/>
                  <a:t>Given a huge social network as an undirected weighted graph </a:t>
                </a:r>
                <a14:m>
                  <m:oMath xmlns:m="http://schemas.openxmlformats.org/officeDocument/2006/math">
                    <m:r>
                      <a:rPr lang="en-US" sz="4000" b="0" i="1" smtClean="0">
                        <a:latin typeface="Cambria Math"/>
                      </a:rPr>
                      <m:t>𝐺</m:t>
                    </m:r>
                    <m:d>
                      <m:dPr>
                        <m:ctrlPr>
                          <a:rPr lang="en-US" sz="4000" b="0" i="1" smtClean="0">
                            <a:latin typeface="Cambria Math"/>
                          </a:rPr>
                        </m:ctrlPr>
                      </m:dPr>
                      <m:e>
                        <m:r>
                          <a:rPr lang="en-US" sz="4000" b="0" i="1" smtClean="0">
                            <a:latin typeface="Cambria Math"/>
                          </a:rPr>
                          <m:t>𝑉</m:t>
                        </m:r>
                        <m:r>
                          <a:rPr lang="en-US" sz="4000" b="0" i="1" smtClean="0">
                            <a:latin typeface="Cambria Math"/>
                          </a:rPr>
                          <m:t>, </m:t>
                        </m:r>
                        <m:r>
                          <a:rPr lang="en-US" sz="4000" b="0" i="1" smtClean="0">
                            <a:latin typeface="Cambria Math"/>
                          </a:rPr>
                          <m:t>𝐸</m:t>
                        </m:r>
                      </m:e>
                    </m:d>
                  </m:oMath>
                </a14:m>
                <a:r>
                  <a:rPr lang="en-US" sz="4000" dirty="0" smtClean="0"/>
                  <a:t> with the following </a:t>
                </a:r>
                <a:r>
                  <a:rPr lang="en-US" sz="4000" dirty="0"/>
                  <a:t>attributes on each vertex </a:t>
                </a:r>
                <a14:m>
                  <m:oMath xmlns:m="http://schemas.openxmlformats.org/officeDocument/2006/math">
                    <m:r>
                      <a:rPr lang="en-US" sz="4800" b="0" i="1" smtClean="0">
                        <a:latin typeface="Cambria Math"/>
                      </a:rPr>
                      <m:t>𝑣</m:t>
                    </m:r>
                  </m:oMath>
                </a14:m>
                <a:r>
                  <a:rPr lang="en-US" sz="4000" dirty="0" smtClean="0"/>
                  <a:t>: </a:t>
                </a:r>
                <a:r>
                  <a:rPr lang="en-US" sz="4000" dirty="0"/>
                  <a:t>a numeric </a:t>
                </a:r>
                <a:r>
                  <a:rPr lang="en-US" sz="4000" dirty="0" smtClean="0"/>
                  <a:t>attribute </a:t>
                </a:r>
                <a14:m>
                  <m:oMath xmlns:m="http://schemas.openxmlformats.org/officeDocument/2006/math">
                    <m:sSub>
                      <m:sSubPr>
                        <m:ctrlPr>
                          <a:rPr lang="en-US" altLang="zh-CN" sz="4800" b="0" i="1" smtClean="0">
                            <a:latin typeface="Cambria Math"/>
                          </a:rPr>
                        </m:ctrlPr>
                      </m:sSubPr>
                      <m:e>
                        <m:r>
                          <a:rPr lang="en-US" altLang="zh-CN" sz="4800" b="0" i="1" smtClean="0">
                            <a:latin typeface="Cambria Math"/>
                          </a:rPr>
                          <m:t>𝑣</m:t>
                        </m:r>
                      </m:e>
                      <m:sub>
                        <m:r>
                          <a:rPr lang="en-US" altLang="zh-CN" sz="4800" b="0" i="1" smtClean="0">
                            <a:latin typeface="Cambria Math"/>
                          </a:rPr>
                          <m:t>𝑑</m:t>
                        </m:r>
                      </m:sub>
                    </m:sSub>
                  </m:oMath>
                </a14:m>
                <a:r>
                  <a:rPr lang="en-US" sz="4000" dirty="0" smtClean="0"/>
                  <a:t>, </a:t>
                </a:r>
                <a:r>
                  <a:rPr lang="en-US" sz="4000" dirty="0"/>
                  <a:t>a set of </a:t>
                </a:r>
                <a:r>
                  <a:rPr lang="en-US" sz="4000" dirty="0" smtClean="0"/>
                  <a:t>tags </a:t>
                </a:r>
                <a14:m>
                  <m:oMath xmlns:m="http://schemas.openxmlformats.org/officeDocument/2006/math">
                    <m:sSub>
                      <m:sSubPr>
                        <m:ctrlPr>
                          <a:rPr lang="en-US" altLang="zh-CN" sz="4800" i="1" smtClean="0">
                            <a:latin typeface="Cambria Math"/>
                          </a:rPr>
                        </m:ctrlPr>
                      </m:sSubPr>
                      <m:e>
                        <m:r>
                          <a:rPr lang="en-US" altLang="zh-CN" sz="4800" b="0" i="1" smtClean="0">
                            <a:latin typeface="Cambria Math"/>
                          </a:rPr>
                          <m:t>𝑣</m:t>
                        </m:r>
                      </m:e>
                      <m:sub>
                        <m:r>
                          <a:rPr lang="en-US" altLang="zh-CN" sz="4800" b="0" i="1" smtClean="0">
                            <a:latin typeface="Cambria Math"/>
                          </a:rPr>
                          <m:t>𝑡</m:t>
                        </m:r>
                      </m:sub>
                    </m:sSub>
                  </m:oMath>
                </a14:m>
                <a:r>
                  <a:rPr lang="en-US" sz="4000" dirty="0" smtClean="0"/>
                  <a:t>, we should implement an analysis system which reads dataset  &amp; 4 types of queries  and produce the results.</a:t>
                </a:r>
                <a:endParaRPr lang="en-US" sz="4000" dirty="0"/>
              </a:p>
            </p:txBody>
          </p:sp>
        </mc:Choice>
        <mc:Fallback xmlns="">
          <p:sp>
            <p:nvSpPr>
              <p:cNvPr id="244" name="Text Placeholder 243"/>
              <p:cNvSpPr>
                <a:spLocks noGrp="1" noRot="1" noChangeAspect="1" noMove="1" noResize="1" noEditPoints="1" noAdjustHandles="1" noChangeArrowheads="1" noChangeShapeType="1" noTextEdit="1"/>
              </p:cNvSpPr>
              <p:nvPr>
                <p:ph type="body" sz="quarter" idx="10"/>
              </p:nvPr>
            </p:nvSpPr>
            <p:spPr>
              <a:xfrm>
                <a:off x="674382" y="7778684"/>
                <a:ext cx="15461320" cy="4502800"/>
              </a:xfrm>
              <a:blipFill rotWithShape="1">
                <a:blip r:embed="rId4"/>
                <a:stretch>
                  <a:fillRect l="-473" r="-79" b="-541"/>
                </a:stretch>
              </a:blipFill>
            </p:spPr>
            <p:txBody>
              <a:bodyPr/>
              <a:lstStyle/>
              <a:p>
                <a:r>
                  <a:rPr lang="zh-CN" altLang="en-US">
                    <a:noFill/>
                  </a:rPr>
                  <a:t> </a:t>
                </a:r>
              </a:p>
            </p:txBody>
          </p:sp>
        </mc:Fallback>
      </mc:AlternateContent>
      <p:sp>
        <p:nvSpPr>
          <p:cNvPr id="245" name="Text Placeholder 244"/>
          <p:cNvSpPr>
            <a:spLocks noGrp="1"/>
          </p:cNvSpPr>
          <p:nvPr>
            <p:ph type="body" sz="quarter" idx="11"/>
          </p:nvPr>
        </p:nvSpPr>
        <p:spPr/>
        <p:txBody>
          <a:bodyPr/>
          <a:lstStyle/>
          <a:p>
            <a:r>
              <a:rPr lang="en-US" dirty="0" smtClean="0"/>
              <a:t>Task Overview</a:t>
            </a:r>
            <a:endParaRPr lang="en-US" dirty="0"/>
          </a:p>
        </p:txBody>
      </p:sp>
      <p:sp>
        <p:nvSpPr>
          <p:cNvPr id="248" name="Text Placeholder 247"/>
          <p:cNvSpPr>
            <a:spLocks noGrp="1"/>
          </p:cNvSpPr>
          <p:nvPr>
            <p:ph type="body" sz="quarter" idx="20"/>
          </p:nvPr>
        </p:nvSpPr>
        <p:spPr>
          <a:xfrm>
            <a:off x="687921" y="12341463"/>
            <a:ext cx="15452891" cy="820596"/>
          </a:xfrm>
        </p:spPr>
        <p:txBody>
          <a:bodyPr/>
          <a:lstStyle/>
          <a:p>
            <a:r>
              <a:rPr lang="en-US" dirty="0" smtClean="0"/>
              <a:t>Query 1</a:t>
            </a:r>
            <a:endParaRPr lang="en-US" dirty="0"/>
          </a:p>
        </p:txBody>
      </p:sp>
      <p:sp>
        <p:nvSpPr>
          <p:cNvPr id="251" name="Text Placeholder 250"/>
          <p:cNvSpPr>
            <a:spLocks noGrp="1"/>
          </p:cNvSpPr>
          <p:nvPr>
            <p:ph type="body" sz="quarter" idx="27"/>
          </p:nvPr>
        </p:nvSpPr>
        <p:spPr>
          <a:xfrm>
            <a:off x="16595253" y="7049539"/>
            <a:ext cx="15444672" cy="820596"/>
          </a:xfrm>
        </p:spPr>
        <p:txBody>
          <a:bodyPr/>
          <a:lstStyle/>
          <a:p>
            <a:r>
              <a:rPr lang="en-US" dirty="0" smtClean="0"/>
              <a:t>Query 4</a:t>
            </a:r>
            <a:endParaRPr lang="en-US" dirty="0"/>
          </a:p>
        </p:txBody>
      </p:sp>
      <mc:AlternateContent xmlns:mc="http://schemas.openxmlformats.org/markup-compatibility/2006" xmlns:a14="http://schemas.microsoft.com/office/drawing/2010/main">
        <mc:Choice Requires="a14">
          <p:sp>
            <p:nvSpPr>
              <p:cNvPr id="252" name="Text Placeholder 251"/>
              <p:cNvSpPr>
                <a:spLocks noGrp="1"/>
              </p:cNvSpPr>
              <p:nvPr>
                <p:ph type="body" sz="quarter" idx="28"/>
              </p:nvPr>
            </p:nvSpPr>
            <p:spPr>
              <a:xfrm>
                <a:off x="16595253" y="7870136"/>
                <a:ext cx="15450592" cy="33318381"/>
              </a:xfrm>
            </p:spPr>
            <p:txBody>
              <a:bodyPr/>
              <a:lstStyle/>
              <a:p>
                <a:r>
                  <a:rPr lang="en-US" sz="4000" dirty="0" smtClean="0"/>
                  <a:t>Given </a:t>
                </a:r>
                <a14:m>
                  <m:oMath xmlns:m="http://schemas.openxmlformats.org/officeDocument/2006/math">
                    <m:r>
                      <a:rPr lang="en-US" altLang="zh-CN" sz="4000" i="1">
                        <a:latin typeface="Cambria Math"/>
                      </a:rPr>
                      <m:t>𝑘</m:t>
                    </m:r>
                  </m:oMath>
                </a14:m>
                <a:r>
                  <a:rPr lang="en-US" altLang="zh-CN" sz="4000" dirty="0"/>
                  <a:t> </a:t>
                </a:r>
                <a:r>
                  <a:rPr lang="en-US" sz="4000" dirty="0"/>
                  <a:t>, </a:t>
                </a:r>
                <a14:m>
                  <m:oMath xmlns:m="http://schemas.openxmlformats.org/officeDocument/2006/math">
                    <m:r>
                      <a:rPr lang="en-US" sz="4000" b="0" i="1" smtClean="0">
                        <a:latin typeface="Cambria Math"/>
                      </a:rPr>
                      <m:t>𝑡</m:t>
                    </m:r>
                  </m:oMath>
                </a14:m>
                <a:r>
                  <a:rPr lang="en-US" altLang="zh-CN" sz="4000" dirty="0" smtClean="0"/>
                  <a:t> </a:t>
                </a:r>
                <a:r>
                  <a:rPr lang="en-US" sz="4000" dirty="0" smtClean="0"/>
                  <a:t>, </a:t>
                </a:r>
                <a:r>
                  <a:rPr lang="en-US" sz="4000" dirty="0"/>
                  <a:t>where </a:t>
                </a:r>
                <a14:m>
                  <m:oMath xmlns:m="http://schemas.openxmlformats.org/officeDocument/2006/math">
                    <m:r>
                      <a:rPr lang="en-US" sz="4000" b="0" i="1" smtClean="0">
                        <a:latin typeface="Cambria Math"/>
                      </a:rPr>
                      <m:t>𝑡</m:t>
                    </m:r>
                  </m:oMath>
                </a14:m>
                <a:r>
                  <a:rPr lang="en-US" sz="4000" dirty="0" smtClean="0"/>
                  <a:t> </a:t>
                </a:r>
                <a:r>
                  <a:rPr lang="en-US" sz="4000" dirty="0"/>
                  <a:t>is used to define a </a:t>
                </a:r>
                <a:r>
                  <a:rPr lang="en-US" sz="4000" dirty="0" err="1"/>
                  <a:t>subgraph</a:t>
                </a:r>
                <a:r>
                  <a:rPr lang="en-US" sz="4000" dirty="0"/>
                  <a:t> </a:t>
                </a:r>
                <a14:m>
                  <m:oMath xmlns:m="http://schemas.openxmlformats.org/officeDocument/2006/math">
                    <m:r>
                      <a:rPr lang="en-US" sz="4000" b="0" i="1" smtClean="0">
                        <a:latin typeface="Cambria Math"/>
                      </a:rPr>
                      <m:t>𝐺</m:t>
                    </m:r>
                    <m:r>
                      <a:rPr lang="en-US" sz="4000" b="0" i="1" smtClean="0">
                        <a:latin typeface="Cambria Math"/>
                      </a:rPr>
                      <m:t>′</m:t>
                    </m:r>
                  </m:oMath>
                </a14:m>
                <a:r>
                  <a:rPr lang="en-US" sz="4000" dirty="0" smtClean="0"/>
                  <a:t> </a:t>
                </a:r>
                <a:r>
                  <a:rPr lang="en-US" sz="4000" dirty="0"/>
                  <a:t>of </a:t>
                </a:r>
                <a14:m>
                  <m:oMath xmlns:m="http://schemas.openxmlformats.org/officeDocument/2006/math">
                    <m:r>
                      <a:rPr lang="en-US" sz="4000" b="0" i="1" smtClean="0">
                        <a:latin typeface="Cambria Math"/>
                      </a:rPr>
                      <m:t>𝐺</m:t>
                    </m:r>
                  </m:oMath>
                </a14:m>
                <a:r>
                  <a:rPr lang="en-US" sz="4000" dirty="0" smtClean="0"/>
                  <a:t>, </a:t>
                </a:r>
                <a:r>
                  <a:rPr lang="en-US" sz="4000" dirty="0"/>
                  <a:t>find the </a:t>
                </a:r>
                <a:r>
                  <a:rPr lang="en-US" sz="4000" dirty="0" smtClean="0"/>
                  <a:t>top-</a:t>
                </a:r>
                <a14:m>
                  <m:oMath xmlns:m="http://schemas.openxmlformats.org/officeDocument/2006/math">
                    <m:r>
                      <a:rPr lang="en-US" altLang="zh-CN" sz="4000" i="1">
                        <a:latin typeface="Cambria Math"/>
                      </a:rPr>
                      <m:t>𝑘</m:t>
                    </m:r>
                  </m:oMath>
                </a14:m>
                <a:r>
                  <a:rPr lang="en-US" sz="4000" dirty="0" smtClean="0"/>
                  <a:t> </a:t>
                </a:r>
                <a:r>
                  <a:rPr lang="en-US" sz="4000" dirty="0"/>
                  <a:t>centralized vertex in </a:t>
                </a:r>
                <a14:m>
                  <m:oMath xmlns:m="http://schemas.openxmlformats.org/officeDocument/2006/math">
                    <m:r>
                      <a:rPr lang="en-US" sz="4000" b="0" i="1" smtClean="0">
                        <a:latin typeface="Cambria Math"/>
                      </a:rPr>
                      <m:t>𝐺</m:t>
                    </m:r>
                    <m:r>
                      <a:rPr lang="en-US" sz="4000" b="0" i="1" smtClean="0">
                        <a:latin typeface="Cambria Math"/>
                      </a:rPr>
                      <m:t>′</m:t>
                    </m:r>
                  </m:oMath>
                </a14:m>
                <a:r>
                  <a:rPr lang="en-US" sz="4000" dirty="0" smtClean="0"/>
                  <a:t>.  </a:t>
                </a:r>
                <a:r>
                  <a:rPr lang="en-US" sz="4000" dirty="0"/>
                  <a:t>Here the centrality </a:t>
                </a:r>
                <a:r>
                  <a:rPr lang="en-US" sz="4000" dirty="0" smtClean="0"/>
                  <a:t>of </a:t>
                </a:r>
                <a:r>
                  <a:rPr lang="en-US" sz="4000" dirty="0"/>
                  <a:t>a vertex </a:t>
                </a:r>
                <a14:m>
                  <m:oMath xmlns:m="http://schemas.openxmlformats.org/officeDocument/2006/math">
                    <m:r>
                      <a:rPr lang="en-US" sz="4000" b="0" i="1" smtClean="0">
                        <a:latin typeface="Cambria Math"/>
                      </a:rPr>
                      <m:t>𝑣</m:t>
                    </m:r>
                  </m:oMath>
                </a14:m>
                <a:r>
                  <a:rPr lang="en-US" sz="4000" dirty="0" smtClean="0"/>
                  <a:t> </a:t>
                </a:r>
                <a:r>
                  <a:rPr lang="en-US" sz="4000" dirty="0"/>
                  <a:t>in a graph </a:t>
                </a:r>
                <a14:m>
                  <m:oMath xmlns:m="http://schemas.openxmlformats.org/officeDocument/2006/math">
                    <m:r>
                      <a:rPr lang="en-US" sz="4000" b="0" i="1" smtClean="0">
                        <a:latin typeface="Cambria Math"/>
                      </a:rPr>
                      <m:t>𝐺</m:t>
                    </m:r>
                    <m:r>
                      <a:rPr lang="en-US" sz="4000" b="0" i="1" smtClean="0">
                        <a:latin typeface="Cambria Math"/>
                      </a:rPr>
                      <m:t>(</m:t>
                    </m:r>
                    <m:r>
                      <a:rPr lang="en-US" sz="4000" b="0" i="1" smtClean="0">
                        <a:latin typeface="Cambria Math"/>
                      </a:rPr>
                      <m:t>𝑉</m:t>
                    </m:r>
                    <m:r>
                      <a:rPr lang="en-US" sz="4000" b="0" i="1" smtClean="0">
                        <a:latin typeface="Cambria Math"/>
                      </a:rPr>
                      <m:t>,</m:t>
                    </m:r>
                    <m:r>
                      <a:rPr lang="en-US" sz="4000" b="0" i="1" smtClean="0">
                        <a:latin typeface="Cambria Math"/>
                      </a:rPr>
                      <m:t>𝐸</m:t>
                    </m:r>
                    <m:r>
                      <a:rPr lang="en-US" sz="4000" b="0" i="1" smtClean="0">
                        <a:latin typeface="Cambria Math"/>
                      </a:rPr>
                      <m:t>)</m:t>
                    </m:r>
                  </m:oMath>
                </a14:m>
                <a:r>
                  <a:rPr lang="en-US" altLang="zh-CN" sz="4000" dirty="0" smtClean="0"/>
                  <a:t> </a:t>
                </a:r>
                <a:r>
                  <a:rPr lang="en-US" sz="4000" dirty="0" smtClean="0"/>
                  <a:t>is </a:t>
                </a:r>
                <a:r>
                  <a:rPr lang="en-US" sz="4000" dirty="0"/>
                  <a:t>defined as </a:t>
                </a:r>
                <a:r>
                  <a:rPr lang="en-US" sz="4000" dirty="0" smtClean="0"/>
                  <a:t>:</a:t>
                </a:r>
              </a:p>
              <a:p>
                <a:pPr/>
                <a14:m>
                  <m:oMathPara xmlns:m="http://schemas.openxmlformats.org/officeDocument/2006/math">
                    <m:oMathParaPr>
                      <m:jc m:val="centerGroup"/>
                    </m:oMathParaPr>
                    <m:oMath xmlns:m="http://schemas.openxmlformats.org/officeDocument/2006/math">
                      <m:r>
                        <a:rPr lang="en-US" sz="4000" b="0" i="1" smtClean="0">
                          <a:latin typeface="Cambria Math"/>
                        </a:rPr>
                        <m:t>𝐶</m:t>
                      </m:r>
                      <m:d>
                        <m:dPr>
                          <m:ctrlPr>
                            <a:rPr lang="en-US" sz="4000" b="0" i="1" smtClean="0">
                              <a:latin typeface="Cambria Math"/>
                            </a:rPr>
                          </m:ctrlPr>
                        </m:dPr>
                        <m:e>
                          <m:r>
                            <a:rPr lang="en-US" sz="4000" b="0" i="1" smtClean="0">
                              <a:latin typeface="Cambria Math"/>
                            </a:rPr>
                            <m:t>𝑣</m:t>
                          </m:r>
                        </m:e>
                      </m:d>
                      <m:r>
                        <a:rPr lang="en-US" sz="4000" b="0" i="1" smtClean="0">
                          <a:latin typeface="Cambria Math"/>
                        </a:rPr>
                        <m:t>=</m:t>
                      </m:r>
                      <m:f>
                        <m:fPr>
                          <m:ctrlPr>
                            <a:rPr lang="en-US" altLang="zh-CN" sz="4000" b="0" i="1" smtClean="0">
                              <a:latin typeface="Cambria Math"/>
                            </a:rPr>
                          </m:ctrlPr>
                        </m:fPr>
                        <m:num>
                          <m:sSup>
                            <m:sSupPr>
                              <m:ctrlPr>
                                <a:rPr lang="en-US" altLang="zh-CN" sz="4000" b="0" i="1" smtClean="0">
                                  <a:latin typeface="Cambria Math"/>
                                </a:rPr>
                              </m:ctrlPr>
                            </m:sSupPr>
                            <m:e>
                              <m:r>
                                <a:rPr lang="en-US" altLang="zh-CN" sz="4000" b="0" i="1" smtClean="0">
                                  <a:latin typeface="Cambria Math"/>
                                </a:rPr>
                                <m:t>𝑟</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e>
                            <m:sup>
                              <m:r>
                                <a:rPr lang="en-US" altLang="zh-CN" sz="4000" b="0" i="1" smtClean="0">
                                  <a:latin typeface="Cambria Math"/>
                                </a:rPr>
                                <m:t>2</m:t>
                              </m:r>
                            </m:sup>
                          </m:sSup>
                        </m:num>
                        <m:den>
                          <m:r>
                            <a:rPr lang="en-US" altLang="zh-CN" sz="4000" b="0" i="1" smtClean="0">
                              <a:latin typeface="Cambria Math"/>
                            </a:rPr>
                            <m:t>(</m:t>
                          </m:r>
                          <m:d>
                            <m:dPr>
                              <m:begChr m:val="‖"/>
                              <m:endChr m:val="‖"/>
                              <m:ctrlPr>
                                <a:rPr lang="en-US" altLang="zh-CN" sz="4000" b="0" i="1" smtClean="0">
                                  <a:latin typeface="Cambria Math"/>
                                </a:rPr>
                              </m:ctrlPr>
                            </m:dPr>
                            <m:e>
                              <m:r>
                                <a:rPr lang="en-US" altLang="zh-CN" sz="4000" b="0" i="1" smtClean="0">
                                  <a:latin typeface="Cambria Math"/>
                                </a:rPr>
                                <m:t>𝑉</m:t>
                              </m:r>
                            </m:e>
                          </m:d>
                          <m:r>
                            <a:rPr lang="en-US" altLang="zh-CN" sz="4000" b="0" i="1" smtClean="0">
                              <a:latin typeface="Cambria Math"/>
                            </a:rPr>
                            <m:t>−1)</m:t>
                          </m:r>
                          <m:nary>
                            <m:naryPr>
                              <m:chr m:val="∑"/>
                              <m:supHide m:val="on"/>
                              <m:ctrlPr>
                                <a:rPr lang="en-US" altLang="zh-CN" sz="4000" b="0" i="1" smtClean="0">
                                  <a:latin typeface="Cambria Math"/>
                                </a:rPr>
                              </m:ctrlPr>
                            </m:naryPr>
                            <m:sub>
                              <m:r>
                                <m:rPr>
                                  <m:brk m:alnAt="7"/>
                                </m:rPr>
                                <a:rPr lang="en-US" altLang="zh-CN" sz="4000" b="0" i="1" smtClean="0">
                                  <a:latin typeface="Cambria Math"/>
                                </a:rPr>
                                <m:t>𝑢</m:t>
                              </m:r>
                              <m:r>
                                <a:rPr lang="en-US" altLang="zh-CN" sz="4000" b="0" i="1" smtClean="0">
                                  <a:latin typeface="Cambria Math"/>
                                  <a:ea typeface="Cambria Math"/>
                                </a:rPr>
                                <m:t>∈</m:t>
                              </m:r>
                              <m:r>
                                <a:rPr lang="en-US" altLang="zh-CN" sz="4000" b="0" i="1" smtClean="0">
                                  <a:latin typeface="Cambria Math"/>
                                  <a:ea typeface="Cambria Math"/>
                                </a:rPr>
                                <m:t>𝑉</m:t>
                              </m:r>
                            </m:sub>
                            <m:sup/>
                            <m:e>
                              <m:r>
                                <a:rPr lang="en-US" altLang="zh-CN" sz="4000" b="0" i="1" smtClean="0">
                                  <a:latin typeface="Cambria Math"/>
                                </a:rPr>
                                <m:t>𝑑𝑖𝑠𝑡</m:t>
                              </m:r>
                              <m:r>
                                <a:rPr lang="en-US" altLang="zh-CN" sz="4000" b="0" i="1" smtClean="0">
                                  <a:latin typeface="Cambria Math"/>
                                </a:rPr>
                                <m:t>(</m:t>
                              </m:r>
                              <m:r>
                                <a:rPr lang="en-US" altLang="zh-CN" sz="4000" b="0" i="1" smtClean="0">
                                  <a:latin typeface="Cambria Math"/>
                                </a:rPr>
                                <m:t>𝑢</m:t>
                              </m:r>
                              <m:r>
                                <a:rPr lang="en-US" altLang="zh-CN" sz="4000" b="0" i="1" smtClean="0">
                                  <a:latin typeface="Cambria Math"/>
                                </a:rPr>
                                <m:t>, </m:t>
                              </m:r>
                              <m:r>
                                <a:rPr lang="en-US" altLang="zh-CN" sz="4000" b="0" i="1" smtClean="0">
                                  <a:latin typeface="Cambria Math"/>
                                </a:rPr>
                                <m:t>𝑣</m:t>
                              </m:r>
                              <m:r>
                                <a:rPr lang="en-US" altLang="zh-CN" sz="4000" b="0" i="1" smtClean="0">
                                  <a:latin typeface="Cambria Math"/>
                                </a:rPr>
                                <m:t>)</m:t>
                              </m:r>
                            </m:e>
                          </m:nary>
                        </m:den>
                      </m:f>
                    </m:oMath>
                  </m:oMathPara>
                </a14:m>
                <a:endParaRPr lang="en-US" sz="4000" dirty="0"/>
              </a:p>
              <a:p>
                <a:r>
                  <a:rPr lang="en-US" sz="4000" dirty="0" smtClean="0"/>
                  <a:t>where </a:t>
                </a:r>
                <a14:m>
                  <m:oMath xmlns:m="http://schemas.openxmlformats.org/officeDocument/2006/math">
                    <m:r>
                      <a:rPr lang="en-US" sz="4000" b="0" i="1" smtClean="0">
                        <a:latin typeface="Cambria Math"/>
                      </a:rPr>
                      <m:t>𝑟</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altLang="zh-CN" sz="4000" dirty="0" smtClean="0"/>
                  <a:t> </a:t>
                </a:r>
                <a:r>
                  <a:rPr lang="en-US" sz="4000" dirty="0" smtClean="0"/>
                  <a:t>is </a:t>
                </a:r>
                <a:r>
                  <a:rPr lang="en-US" sz="4000" dirty="0"/>
                  <a:t># of </a:t>
                </a:r>
                <a:r>
                  <a:rPr lang="en-US" sz="4000" dirty="0" smtClean="0"/>
                  <a:t>vertices </a:t>
                </a:r>
                <a:r>
                  <a:rPr lang="en-US" sz="4000" dirty="0"/>
                  <a:t>reachable from </a:t>
                </a:r>
                <a14:m>
                  <m:oMath xmlns:m="http://schemas.openxmlformats.org/officeDocument/2006/math">
                    <m:r>
                      <a:rPr lang="en-US" sz="4000" b="0" i="1" smtClean="0">
                        <a:latin typeface="Cambria Math"/>
                      </a:rPr>
                      <m:t>𝑣</m:t>
                    </m:r>
                    <m:r>
                      <a:rPr lang="en-US" sz="4000" b="0" i="1" smtClean="0">
                        <a:latin typeface="Cambria Math"/>
                      </a:rPr>
                      <m:t> </m:t>
                    </m:r>
                  </m:oMath>
                </a14:m>
                <a:r>
                  <a:rPr lang="en-US" sz="4000" dirty="0"/>
                  <a:t>(exclusive).</a:t>
                </a:r>
              </a:p>
              <a:p>
                <a:endParaRPr lang="en-US" sz="4000" dirty="0"/>
              </a:p>
              <a:p>
                <a:r>
                  <a:rPr lang="en-US" sz="4000" b="1" dirty="0">
                    <a:solidFill>
                      <a:srgbClr val="0070C0"/>
                    </a:solidFill>
                  </a:rPr>
                  <a:t>Solution:</a:t>
                </a:r>
              </a:p>
              <a:p>
                <a:r>
                  <a:rPr lang="en-US" sz="4000" dirty="0"/>
                  <a:t>   The </a:t>
                </a:r>
                <a:r>
                  <a:rPr lang="en-US" sz="4000" dirty="0" err="1"/>
                  <a:t>subgraph</a:t>
                </a:r>
                <a:r>
                  <a:rPr lang="en-US" sz="4000" dirty="0"/>
                  <a:t> can be efficiently built. The difficulty lies in the </a:t>
                </a:r>
                <a:r>
                  <a:rPr lang="en-US" sz="4000" dirty="0" smtClean="0"/>
                  <a:t>calculation </a:t>
                </a:r>
                <a:r>
                  <a:rPr lang="en-US" sz="4000" dirty="0"/>
                  <a:t>of </a:t>
                </a:r>
                <a14:m>
                  <m:oMath xmlns:m="http://schemas.openxmlformats.org/officeDocument/2006/math">
                    <m:r>
                      <a:rPr lang="en-US" sz="4000" b="0" i="1" smtClean="0">
                        <a:latin typeface="Cambria Math"/>
                      </a:rPr>
                      <m:t>𝐶</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altLang="zh-CN" sz="4000" dirty="0" smtClean="0"/>
                  <a:t> </a:t>
                </a:r>
                <a:r>
                  <a:rPr lang="en-US" sz="4000" dirty="0"/>
                  <a:t>, since </a:t>
                </a:r>
                <a14:m>
                  <m:oMath xmlns:m="http://schemas.openxmlformats.org/officeDocument/2006/math">
                    <m:r>
                      <m:rPr>
                        <m:sty m:val="p"/>
                      </m:rPr>
                      <a:rPr lang="en-US" sz="4000" i="1" dirty="0" smtClean="0">
                        <a:latin typeface="Cambria Math"/>
                      </a:rPr>
                      <m:t>S</m:t>
                    </m:r>
                    <m:d>
                      <m:dPr>
                        <m:ctrlPr>
                          <a:rPr lang="en-US" sz="4000" b="0" i="1" dirty="0" smtClean="0">
                            <a:latin typeface="Cambria Math"/>
                          </a:rPr>
                        </m:ctrlPr>
                      </m:dPr>
                      <m:e>
                        <m:r>
                          <a:rPr lang="en-US" sz="4000" b="0" i="1" dirty="0" smtClean="0">
                            <a:latin typeface="Cambria Math"/>
                          </a:rPr>
                          <m:t>𝑣</m:t>
                        </m:r>
                      </m:e>
                    </m:d>
                    <m:r>
                      <a:rPr lang="en-US" sz="4000" b="0" i="1" dirty="0" smtClean="0">
                        <a:latin typeface="Cambria Math"/>
                      </a:rPr>
                      <m:t>=</m:t>
                    </m:r>
                    <m:nary>
                      <m:naryPr>
                        <m:chr m:val="∑"/>
                        <m:supHide m:val="on"/>
                        <m:ctrlPr>
                          <a:rPr lang="en-US" altLang="zh-CN" sz="4000" i="1">
                            <a:latin typeface="Cambria Math"/>
                          </a:rPr>
                        </m:ctrlPr>
                      </m:naryPr>
                      <m:sub>
                        <m:r>
                          <m:rPr>
                            <m:brk m:alnAt="7"/>
                          </m:rPr>
                          <a:rPr lang="en-US" altLang="zh-CN" sz="4000" i="1">
                            <a:latin typeface="Cambria Math"/>
                          </a:rPr>
                          <m:t>𝑢</m:t>
                        </m:r>
                        <m:r>
                          <a:rPr lang="en-US" altLang="zh-CN" sz="4000" i="1">
                            <a:latin typeface="Cambria Math"/>
                            <a:ea typeface="Cambria Math"/>
                          </a:rPr>
                          <m:t>∈</m:t>
                        </m:r>
                        <m:r>
                          <a:rPr lang="en-US" altLang="zh-CN" sz="4000" i="1">
                            <a:latin typeface="Cambria Math"/>
                            <a:ea typeface="Cambria Math"/>
                          </a:rPr>
                          <m:t>𝑉</m:t>
                        </m:r>
                      </m:sub>
                      <m:sup/>
                      <m:e>
                        <m:r>
                          <a:rPr lang="en-US" altLang="zh-CN" sz="4000" i="1">
                            <a:latin typeface="Cambria Math"/>
                          </a:rPr>
                          <m:t>𝑑𝑖𝑠𝑡</m:t>
                        </m:r>
                        <m:r>
                          <a:rPr lang="en-US" altLang="zh-CN" sz="4000" i="1">
                            <a:latin typeface="Cambria Math"/>
                          </a:rPr>
                          <m:t>(</m:t>
                        </m:r>
                        <m:r>
                          <a:rPr lang="en-US" altLang="zh-CN" sz="4000" i="1">
                            <a:latin typeface="Cambria Math"/>
                          </a:rPr>
                          <m:t>𝑢</m:t>
                        </m:r>
                        <m:r>
                          <a:rPr lang="en-US" altLang="zh-CN" sz="4000" i="1">
                            <a:latin typeface="Cambria Math"/>
                          </a:rPr>
                          <m:t>, </m:t>
                        </m:r>
                        <m:r>
                          <a:rPr lang="en-US" altLang="zh-CN" sz="4000" i="1">
                            <a:latin typeface="Cambria Math"/>
                          </a:rPr>
                          <m:t>𝑣</m:t>
                        </m:r>
                        <m:r>
                          <a:rPr lang="en-US" altLang="zh-CN" sz="4000" i="1">
                            <a:latin typeface="Cambria Math"/>
                          </a:rPr>
                          <m:t>)</m:t>
                        </m:r>
                      </m:e>
                    </m:nary>
                  </m:oMath>
                </a14:m>
                <a:r>
                  <a:rPr lang="en-US" sz="4000" dirty="0" smtClean="0"/>
                  <a:t> has O</a:t>
                </a:r>
                <a14:m>
                  <m:oMath xmlns:m="http://schemas.openxmlformats.org/officeDocument/2006/math">
                    <m:r>
                      <a:rPr lang="en-US" altLang="zh-CN" sz="4000" i="1">
                        <a:latin typeface="Cambria Math"/>
                      </a:rPr>
                      <m:t>(</m:t>
                    </m:r>
                    <m:sSup>
                      <m:sSupPr>
                        <m:ctrlPr>
                          <a:rPr lang="en-US" altLang="zh-CN" sz="4000" i="1" smtClean="0">
                            <a:latin typeface="Cambria Math"/>
                          </a:rPr>
                        </m:ctrlPr>
                      </m:sSupPr>
                      <m:e>
                        <m:d>
                          <m:dPr>
                            <m:begChr m:val="‖"/>
                            <m:endChr m:val="‖"/>
                            <m:ctrlPr>
                              <a:rPr lang="en-US" altLang="zh-CN" sz="4000" i="1">
                                <a:latin typeface="Cambria Math"/>
                              </a:rPr>
                            </m:ctrlPr>
                          </m:dPr>
                          <m:e>
                            <m:r>
                              <a:rPr lang="en-US" altLang="zh-CN" sz="4000" i="1">
                                <a:latin typeface="Cambria Math"/>
                              </a:rPr>
                              <m:t>𝑉</m:t>
                            </m:r>
                          </m:e>
                        </m:d>
                      </m:e>
                      <m:sup>
                        <m:r>
                          <a:rPr lang="en-US" altLang="zh-CN" sz="4000" b="0" i="1" smtClean="0">
                            <a:latin typeface="Cambria Math"/>
                          </a:rPr>
                          <m:t>2</m:t>
                        </m:r>
                      </m:sup>
                    </m:sSup>
                    <m:r>
                      <a:rPr lang="en-US" altLang="zh-CN" sz="4000" i="1">
                        <a:latin typeface="Cambria Math"/>
                      </a:rPr>
                      <m:t>)</m:t>
                    </m:r>
                  </m:oMath>
                </a14:m>
                <a:r>
                  <a:rPr lang="en-US" altLang="zh-CN" sz="4000" dirty="0"/>
                  <a:t> </a:t>
                </a:r>
                <a:r>
                  <a:rPr lang="en-US" sz="4000" dirty="0" smtClean="0"/>
                  <a:t>time </a:t>
                </a:r>
                <a:r>
                  <a:rPr lang="en-US" sz="4000" dirty="0"/>
                  <a:t>complexity for </a:t>
                </a:r>
                <a:r>
                  <a:rPr lang="en-US" sz="4000" dirty="0" smtClean="0"/>
                  <a:t>each </a:t>
                </a:r>
                <a14:m>
                  <m:oMath xmlns:m="http://schemas.openxmlformats.org/officeDocument/2006/math">
                    <m:r>
                      <a:rPr lang="en-US" sz="4000" b="0" i="1" smtClean="0">
                        <a:latin typeface="Cambria Math"/>
                      </a:rPr>
                      <m:t>𝑣</m:t>
                    </m:r>
                  </m:oMath>
                </a14:m>
                <a:r>
                  <a:rPr lang="en-US" sz="4000" dirty="0" smtClean="0"/>
                  <a:t>. The </a:t>
                </a:r>
                <a:r>
                  <a:rPr lang="en-US" sz="4000" dirty="0"/>
                  <a:t>solution shall make full use of </a:t>
                </a:r>
                <a:r>
                  <a:rPr lang="en-US" sz="4000" dirty="0" smtClean="0"/>
                  <a:t>'top-</a:t>
                </a:r>
                <a14:m>
                  <m:oMath xmlns:m="http://schemas.openxmlformats.org/officeDocument/2006/math">
                    <m:r>
                      <a:rPr lang="en-US" altLang="zh-CN" sz="4000" i="1">
                        <a:latin typeface="Cambria Math"/>
                      </a:rPr>
                      <m:t>𝑘</m:t>
                    </m:r>
                  </m:oMath>
                </a14:m>
                <a:r>
                  <a:rPr lang="en-US" sz="4000" dirty="0" smtClean="0"/>
                  <a:t>' </a:t>
                </a:r>
                <a:r>
                  <a:rPr lang="en-US" sz="4000" dirty="0"/>
                  <a:t>in pruning as well as the properties of </a:t>
                </a:r>
                <a:r>
                  <a:rPr lang="en-US" sz="4000" dirty="0" smtClean="0"/>
                  <a:t>social </a:t>
                </a:r>
                <a:r>
                  <a:rPr lang="en-US" sz="4000" dirty="0"/>
                  <a:t>network to be efficient.</a:t>
                </a:r>
              </a:p>
              <a:p>
                <a:r>
                  <a:rPr lang="en-US" sz="4000" b="1" dirty="0" smtClean="0">
                    <a:solidFill>
                      <a:srgbClr val="0070C0"/>
                    </a:solidFill>
                  </a:rPr>
                  <a:t>General framework to obtain top-</a:t>
                </a:r>
                <a14:m>
                  <m:oMath xmlns:m="http://schemas.openxmlformats.org/officeDocument/2006/math">
                    <m:r>
                      <a:rPr lang="en-US" altLang="zh-CN" sz="4000" b="1" i="1">
                        <a:solidFill>
                          <a:srgbClr val="0070C0"/>
                        </a:solidFill>
                        <a:latin typeface="Cambria Math"/>
                      </a:rPr>
                      <m:t>𝒌</m:t>
                    </m:r>
                  </m:oMath>
                </a14:m>
                <a:r>
                  <a:rPr lang="en-US" sz="4000" b="1" dirty="0" smtClean="0">
                    <a:solidFill>
                      <a:srgbClr val="0070C0"/>
                    </a:solidFill>
                  </a:rPr>
                  <a:t> centrality: </a:t>
                </a:r>
              </a:p>
              <a:p>
                <a:pPr marL="742950" indent="-742950">
                  <a:buAutoNum type="arabicPeriod"/>
                </a:pPr>
                <a:r>
                  <a:rPr lang="en-US" sz="4000" dirty="0" smtClean="0"/>
                  <a:t>Estimate </a:t>
                </a:r>
                <a:r>
                  <a:rPr lang="en-US" sz="4000" dirty="0"/>
                  <a:t>an </a:t>
                </a:r>
                <a:r>
                  <a:rPr lang="en-US" sz="4000" dirty="0">
                    <a:solidFill>
                      <a:srgbClr val="0070C0"/>
                    </a:solidFill>
                  </a:rPr>
                  <a:t>upper bound </a:t>
                </a:r>
                <a:r>
                  <a:rPr lang="en-US" sz="4000" dirty="0"/>
                  <a:t>of </a:t>
                </a:r>
                <a14:m>
                  <m:oMath xmlns:m="http://schemas.openxmlformats.org/officeDocument/2006/math">
                    <m:r>
                      <a:rPr lang="en-US" sz="4000" b="0" i="1" smtClean="0">
                        <a:latin typeface="Cambria Math"/>
                      </a:rPr>
                      <m:t>𝐶</m:t>
                    </m:r>
                    <m:d>
                      <m:dPr>
                        <m:ctrlPr>
                          <a:rPr lang="en-US" sz="4000" b="0" i="1" smtClean="0">
                            <a:latin typeface="Cambria Math"/>
                          </a:rPr>
                        </m:ctrlPr>
                      </m:dPr>
                      <m:e>
                        <m:r>
                          <a:rPr lang="en-US" sz="4000" b="0" i="1" smtClean="0">
                            <a:latin typeface="Cambria Math"/>
                          </a:rPr>
                          <m:t>𝑣</m:t>
                        </m:r>
                      </m:e>
                    </m:d>
                  </m:oMath>
                </a14:m>
                <a:r>
                  <a:rPr lang="en-US" sz="4000" dirty="0" smtClean="0"/>
                  <a:t> (from lower bound of </a:t>
                </a:r>
                <a14:m>
                  <m:oMath xmlns:m="http://schemas.openxmlformats.org/officeDocument/2006/math">
                    <m:r>
                      <a:rPr lang="en-US" sz="4000" b="0" i="1" smtClean="0">
                        <a:latin typeface="Cambria Math"/>
                      </a:rPr>
                      <m:t>𝑆</m:t>
                    </m:r>
                    <m:r>
                      <a:rPr lang="en-US" sz="4000" b="0" i="1" smtClean="0">
                        <a:latin typeface="Cambria Math"/>
                      </a:rPr>
                      <m:t>(</m:t>
                    </m:r>
                    <m:r>
                      <a:rPr lang="en-US" sz="4000" b="0" i="1" smtClean="0">
                        <a:latin typeface="Cambria Math"/>
                      </a:rPr>
                      <m:t>𝑣</m:t>
                    </m:r>
                    <m:r>
                      <a:rPr lang="en-US" sz="4000" b="0" i="1" smtClean="0">
                        <a:latin typeface="Cambria Math"/>
                      </a:rPr>
                      <m:t>)</m:t>
                    </m:r>
                  </m:oMath>
                </a14:m>
                <a:r>
                  <a:rPr lang="en-US" sz="4000" dirty="0" smtClean="0"/>
                  <a:t>) for </a:t>
                </a:r>
                <a:r>
                  <a:rPr lang="en-US" sz="4000" dirty="0"/>
                  <a:t>each </a:t>
                </a:r>
                <a14:m>
                  <m:oMath xmlns:m="http://schemas.openxmlformats.org/officeDocument/2006/math">
                    <m:r>
                      <a:rPr lang="en-US" sz="4000" b="0" i="1" smtClean="0">
                        <a:latin typeface="Cambria Math"/>
                      </a:rPr>
                      <m:t>𝑣</m:t>
                    </m:r>
                  </m:oMath>
                </a14:m>
                <a:r>
                  <a:rPr lang="en-US" sz="4000" dirty="0" smtClean="0"/>
                  <a:t> and maintain them with a </a:t>
                </a:r>
                <a:r>
                  <a:rPr lang="en-US" sz="4000" b="1" dirty="0" smtClean="0">
                    <a:solidFill>
                      <a:srgbClr val="0070C0"/>
                    </a:solidFill>
                  </a:rPr>
                  <a:t>max-heap</a:t>
                </a:r>
                <a:r>
                  <a:rPr lang="en-US" sz="4000" dirty="0" smtClean="0"/>
                  <a:t>.</a:t>
                </a:r>
              </a:p>
              <a:p>
                <a:pPr marL="742950" indent="-742950">
                  <a:buAutoNum type="arabicPeriod"/>
                </a:pPr>
                <a:endParaRPr lang="en-US" sz="4000" dirty="0" smtClean="0"/>
              </a:p>
              <a:p>
                <a:pPr marL="742950" indent="-742950">
                  <a:buAutoNum type="arabicPeriod"/>
                </a:pPr>
                <a:endParaRPr lang="en-US" sz="4000" dirty="0"/>
              </a:p>
              <a:p>
                <a:pPr marL="742950" indent="-742950">
                  <a:buAutoNum type="arabicPeriod"/>
                </a:pPr>
                <a:endParaRPr lang="en-US" sz="4000" dirty="0" smtClean="0"/>
              </a:p>
              <a:p>
                <a:pPr marL="742950" indent="-742950">
                  <a:buAutoNum type="arabicPeriod"/>
                </a:pPr>
                <a:endParaRPr lang="en-US" sz="4000" dirty="0"/>
              </a:p>
              <a:p>
                <a:pPr marL="742950" indent="-742950">
                  <a:buAutoNum type="arabicPeriod"/>
                </a:pPr>
                <a:endParaRPr lang="en-US" sz="4000" dirty="0" smtClean="0"/>
              </a:p>
              <a:p>
                <a:pPr marL="742950" indent="-742950">
                  <a:buAutoNum type="arabicPeriod"/>
                </a:pPr>
                <a:r>
                  <a:rPr lang="en-US" sz="4000" dirty="0" smtClean="0"/>
                  <a:t>Iteratively pop the top element from the heap and calculate its actual value. If the actual value is still the largest in heap, then it’s certainly the largest among all actual values of remaining element. Otherwise we insert this actual value back to the heap.</a:t>
                </a:r>
              </a:p>
              <a:p>
                <a:r>
                  <a:rPr lang="en-US" sz="4000" b="1" dirty="0" smtClean="0">
                    <a:solidFill>
                      <a:srgbClr val="0070C0"/>
                    </a:solidFill>
                  </a:rPr>
                  <a:t>Estimation of lower bound of </a:t>
                </a:r>
                <a14:m>
                  <m:oMath xmlns:m="http://schemas.openxmlformats.org/officeDocument/2006/math">
                    <m:r>
                      <a:rPr lang="en-US" altLang="zh-CN" sz="4000" b="0" i="1" smtClean="0">
                        <a:solidFill>
                          <a:srgbClr val="0070C0"/>
                        </a:solidFill>
                        <a:latin typeface="Cambria Math"/>
                      </a:rPr>
                      <m:t>𝑆</m:t>
                    </m:r>
                    <m:r>
                      <a:rPr lang="en-US" altLang="zh-CN" sz="4000" b="0" i="1" smtClean="0">
                        <a:solidFill>
                          <a:srgbClr val="0070C0"/>
                        </a:solidFill>
                        <a:latin typeface="Cambria Math"/>
                      </a:rPr>
                      <m:t>(</m:t>
                    </m:r>
                    <m:r>
                      <a:rPr lang="en-US" altLang="zh-CN" sz="4000" b="0" i="1" smtClean="0">
                        <a:solidFill>
                          <a:srgbClr val="0070C0"/>
                        </a:solidFill>
                        <a:latin typeface="Cambria Math"/>
                      </a:rPr>
                      <m:t>𝑣</m:t>
                    </m:r>
                    <m:r>
                      <a:rPr lang="en-US" altLang="zh-CN" sz="4000" b="0" i="1" smtClean="0">
                        <a:solidFill>
                          <a:srgbClr val="0070C0"/>
                        </a:solidFill>
                        <a:latin typeface="Cambria Math"/>
                      </a:rPr>
                      <m:t>)</m:t>
                    </m:r>
                  </m:oMath>
                </a14:m>
                <a:r>
                  <a:rPr lang="en-US" sz="4000" b="1" dirty="0" smtClean="0">
                    <a:solidFill>
                      <a:srgbClr val="0070C0"/>
                    </a:solidFill>
                  </a:rPr>
                  <a:t>:</a:t>
                </a:r>
              </a:p>
              <a:p>
                <a:pPr/>
                <a14:m>
                  <m:oMathPara xmlns:m="http://schemas.openxmlformats.org/officeDocument/2006/math">
                    <m:oMathParaPr>
                      <m:jc m:val="centerGroup"/>
                    </m:oMathParaPr>
                    <m:oMath xmlns:m="http://schemas.openxmlformats.org/officeDocument/2006/math">
                      <m:r>
                        <a:rPr lang="en-US" sz="4000" b="1" i="1" smtClean="0">
                          <a:latin typeface="Cambria Math"/>
                        </a:rPr>
                        <m:t>𝑺</m:t>
                      </m:r>
                      <m:d>
                        <m:dPr>
                          <m:ctrlPr>
                            <a:rPr lang="en-US" sz="4000" b="1" i="1" smtClean="0">
                              <a:latin typeface="Cambria Math"/>
                            </a:rPr>
                          </m:ctrlPr>
                        </m:dPr>
                        <m:e>
                          <m:r>
                            <a:rPr lang="en-US" sz="4000" b="1" i="1" smtClean="0">
                              <a:latin typeface="Cambria Math"/>
                            </a:rPr>
                            <m:t>𝒗</m:t>
                          </m:r>
                        </m:e>
                      </m:d>
                      <m:r>
                        <a:rPr lang="en-US" sz="4000" b="1" i="1">
                          <a:latin typeface="Cambria Math"/>
                          <a:ea typeface="Cambria Math"/>
                        </a:rPr>
                        <m:t>≥</m:t>
                      </m:r>
                      <m:nary>
                        <m:naryPr>
                          <m:chr m:val="∑"/>
                          <m:supHide m:val="on"/>
                          <m:ctrlPr>
                            <a:rPr lang="en-US" altLang="zh-CN" sz="4000" b="1" i="1" smtClean="0">
                              <a:latin typeface="Cambria Math"/>
                              <a:ea typeface="Cambria Math"/>
                            </a:rPr>
                          </m:ctrlPr>
                        </m:naryPr>
                        <m:sub>
                          <m:r>
                            <m:rPr>
                              <m:brk m:alnAt="7"/>
                            </m:rPr>
                            <a:rPr lang="en-US" altLang="zh-CN" sz="4000" b="1" i="1" smtClean="0">
                              <a:latin typeface="Cambria Math"/>
                              <a:ea typeface="Cambria Math"/>
                            </a:rPr>
                            <m:t>𝒅</m:t>
                          </m:r>
                          <m:r>
                            <a:rPr lang="en-US" altLang="zh-CN" sz="4000" b="1" i="1" smtClean="0">
                              <a:latin typeface="Cambria Math"/>
                              <a:ea typeface="Cambria Math"/>
                            </a:rPr>
                            <m:t>𝒊𝒔𝒕</m:t>
                          </m:r>
                          <m:d>
                            <m:dPr>
                              <m:ctrlPr>
                                <a:rPr lang="en-US" altLang="zh-CN" sz="4000" b="1" i="1" smtClean="0">
                                  <a:latin typeface="Cambria Math"/>
                                  <a:ea typeface="Cambria Math"/>
                                </a:rPr>
                              </m:ctrlPr>
                            </m:dPr>
                            <m:e>
                              <m:r>
                                <m:rPr>
                                  <m:brk m:alnAt="7"/>
                                </m:rP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e>
                          </m:d>
                          <m:r>
                            <m:rPr>
                              <m:brk m:alnAt="7"/>
                            </m:rPr>
                            <a:rPr lang="en-US" altLang="zh-CN" sz="4000" b="1" i="1" smtClean="0">
                              <a:latin typeface="Cambria Math"/>
                              <a:ea typeface="Cambria Math"/>
                            </a:rPr>
                            <m:t>≤</m:t>
                          </m:r>
                          <m:r>
                            <a:rPr lang="en-US" altLang="zh-CN" sz="4000" b="1" i="1" smtClean="0">
                              <a:latin typeface="Cambria Math"/>
                              <a:ea typeface="Cambria Math"/>
                            </a:rPr>
                            <m:t>𝒍</m:t>
                          </m:r>
                        </m:sub>
                        <m:sup/>
                        <m:e>
                          <m:r>
                            <a:rPr lang="en-US" altLang="zh-CN" sz="4000" b="1" i="1" smtClean="0">
                              <a:latin typeface="Cambria Math"/>
                              <a:ea typeface="Cambria Math"/>
                            </a:rPr>
                            <m:t>𝒅𝒊𝒔𝒕</m:t>
                          </m:r>
                          <m:d>
                            <m:dPr>
                              <m:ctrlPr>
                                <a:rPr lang="en-US" altLang="zh-CN" sz="4000" b="1" i="1" smtClean="0">
                                  <a:latin typeface="Cambria Math"/>
                                  <a:ea typeface="Cambria Math"/>
                                </a:rPr>
                              </m:ctrlPr>
                            </m:dPr>
                            <m:e>
                              <m: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e>
                          </m:d>
                        </m:e>
                      </m:nary>
                      <m:r>
                        <a:rPr lang="en-US" altLang="zh-CN" sz="4000" b="1" i="1" smtClean="0">
                          <a:latin typeface="Cambria Math"/>
                          <a:ea typeface="Cambria Math"/>
                        </a:rPr>
                        <m:t>+</m:t>
                      </m:r>
                      <m:nary>
                        <m:naryPr>
                          <m:chr m:val="∑"/>
                          <m:supHide m:val="on"/>
                          <m:ctrlPr>
                            <a:rPr lang="en-US" altLang="zh-CN" sz="4000" b="1" i="1" smtClean="0">
                              <a:latin typeface="Cambria Math"/>
                              <a:ea typeface="Cambria Math"/>
                            </a:rPr>
                          </m:ctrlPr>
                        </m:naryPr>
                        <m:sub>
                          <m:r>
                            <m:rPr>
                              <m:brk m:alnAt="7"/>
                            </m:rPr>
                            <a:rPr lang="en-US" altLang="zh-CN" sz="4000" b="1" i="1" smtClean="0">
                              <a:latin typeface="Cambria Math"/>
                              <a:ea typeface="Cambria Math"/>
                            </a:rPr>
                            <m:t>𝒅</m:t>
                          </m:r>
                          <m:r>
                            <a:rPr lang="en-US" altLang="zh-CN" sz="4000" b="1" i="1" smtClean="0">
                              <a:latin typeface="Cambria Math"/>
                              <a:ea typeface="Cambria Math"/>
                            </a:rPr>
                            <m:t>𝒊𝒔𝒕</m:t>
                          </m:r>
                          <m:r>
                            <a:rPr lang="en-US" altLang="zh-CN" sz="4000" b="1" i="1" smtClean="0">
                              <a:latin typeface="Cambria Math"/>
                              <a:ea typeface="Cambria Math"/>
                            </a:rPr>
                            <m:t>(</m:t>
                          </m:r>
                          <m:r>
                            <a:rPr lang="en-US" altLang="zh-CN" sz="4000" b="1" i="1" smtClean="0">
                              <a:latin typeface="Cambria Math"/>
                              <a:ea typeface="Cambria Math"/>
                            </a:rPr>
                            <m:t>𝒖</m:t>
                          </m:r>
                          <m:r>
                            <a:rPr lang="en-US" altLang="zh-CN" sz="4000" b="1" i="1" smtClean="0">
                              <a:latin typeface="Cambria Math"/>
                              <a:ea typeface="Cambria Math"/>
                            </a:rPr>
                            <m:t>, </m:t>
                          </m:r>
                          <m:r>
                            <a:rPr lang="en-US" altLang="zh-CN" sz="4000" b="1" i="1" smtClean="0">
                              <a:latin typeface="Cambria Math"/>
                              <a:ea typeface="Cambria Math"/>
                            </a:rPr>
                            <m:t>𝒗</m:t>
                          </m:r>
                          <m:r>
                            <a:rPr lang="en-US" altLang="zh-CN" sz="4000" b="1" i="1" smtClean="0">
                              <a:latin typeface="Cambria Math"/>
                              <a:ea typeface="Cambria Math"/>
                            </a:rPr>
                            <m:t>)&gt;</m:t>
                          </m:r>
                          <m:r>
                            <a:rPr lang="en-US" altLang="zh-CN" sz="4000" b="1" i="1" smtClean="0">
                              <a:latin typeface="Cambria Math"/>
                              <a:ea typeface="Cambria Math"/>
                            </a:rPr>
                            <m:t>𝒍</m:t>
                          </m:r>
                        </m:sub>
                        <m:sup/>
                        <m:e>
                          <m:r>
                            <a:rPr lang="en-US" altLang="zh-CN" sz="4000" b="1" i="1" smtClean="0">
                              <a:latin typeface="Cambria Math"/>
                              <a:ea typeface="Cambria Math"/>
                            </a:rPr>
                            <m:t>(</m:t>
                          </m:r>
                          <m:r>
                            <a:rPr lang="en-US" altLang="zh-CN" sz="4000" b="1" i="1" smtClean="0">
                              <a:latin typeface="Cambria Math"/>
                              <a:ea typeface="Cambria Math"/>
                            </a:rPr>
                            <m:t>𝒍</m:t>
                          </m:r>
                          <m:r>
                            <a:rPr lang="en-US" altLang="zh-CN" sz="4000" b="1" i="1" smtClean="0">
                              <a:latin typeface="Cambria Math"/>
                              <a:ea typeface="Cambria Math"/>
                            </a:rPr>
                            <m:t>+</m:t>
                          </m:r>
                          <m:r>
                            <a:rPr lang="en-US" altLang="zh-CN" sz="4000" b="1" i="1" smtClean="0">
                              <a:latin typeface="Cambria Math"/>
                              <a:ea typeface="Cambria Math"/>
                            </a:rPr>
                            <m:t>𝟏</m:t>
                          </m:r>
                          <m:r>
                            <a:rPr lang="en-US" altLang="zh-CN" sz="4000" b="1" i="1" smtClean="0">
                              <a:latin typeface="Cambria Math"/>
                              <a:ea typeface="Cambria Math"/>
                            </a:rPr>
                            <m:t>)</m:t>
                          </m:r>
                        </m:e>
                      </m:nary>
                    </m:oMath>
                  </m:oMathPara>
                </a14:m>
                <a:endParaRPr lang="en-US" sz="4000" b="1" dirty="0" smtClean="0"/>
              </a:p>
              <a:p>
                <a:r>
                  <a:rPr lang="en-US" altLang="zh-CN" sz="4000" dirty="0" smtClean="0"/>
                  <a:t>The first term is calculated by a BFS </a:t>
                </a:r>
                <a:r>
                  <a:rPr lang="en-US" altLang="zh-CN" sz="4000" dirty="0"/>
                  <a:t>from </a:t>
                </a:r>
                <a14:m>
                  <m:oMath xmlns:m="http://schemas.openxmlformats.org/officeDocument/2006/math">
                    <m:r>
                      <a:rPr lang="en-US" altLang="zh-CN" sz="4000" b="0" i="1" smtClean="0">
                        <a:latin typeface="Cambria Math"/>
                      </a:rPr>
                      <m:t>𝑣</m:t>
                    </m:r>
                  </m:oMath>
                </a14:m>
                <a:r>
                  <a:rPr lang="en-US" altLang="zh-CN" sz="4000" dirty="0" smtClean="0"/>
                  <a:t> with search depth limited to </a:t>
                </a:r>
                <a14:m>
                  <m:oMath xmlns:m="http://schemas.openxmlformats.org/officeDocument/2006/math">
                    <m:r>
                      <a:rPr lang="en-US" altLang="zh-CN" sz="4000" b="0" i="1" smtClean="0">
                        <a:latin typeface="Cambria Math"/>
                      </a:rPr>
                      <m:t>𝑙</m:t>
                    </m:r>
                  </m:oMath>
                </a14:m>
                <a:r>
                  <a:rPr lang="en-US" altLang="zh-CN" sz="4000" dirty="0" smtClean="0"/>
                  <a:t>. The second term is obtained by counting.</a:t>
                </a:r>
              </a:p>
              <a:p>
                <a:r>
                  <a:rPr lang="en-US" sz="4000" dirty="0" smtClean="0"/>
                  <a:t>To choose a proper </a:t>
                </a:r>
                <a14:m>
                  <m:oMath xmlns:m="http://schemas.openxmlformats.org/officeDocument/2006/math">
                    <m:r>
                      <a:rPr lang="en-US" altLang="zh-CN" sz="4000" i="1">
                        <a:latin typeface="Cambria Math"/>
                      </a:rPr>
                      <m:t>𝑙</m:t>
                    </m:r>
                  </m:oMath>
                </a14:m>
                <a:r>
                  <a:rPr lang="en-US" sz="4000" dirty="0" smtClean="0"/>
                  <a:t>, we compare </a:t>
                </a:r>
                <a:r>
                  <a:rPr lang="en-US" sz="4000" dirty="0"/>
                  <a:t>our current estimation of each </a:t>
                </a:r>
                <a14:m>
                  <m:oMath xmlns:m="http://schemas.openxmlformats.org/officeDocument/2006/math">
                    <m:r>
                      <a:rPr lang="en-US" altLang="zh-CN" sz="4000" b="0" i="1" smtClean="0">
                        <a:latin typeface="Cambria Math"/>
                      </a:rPr>
                      <m:t>𝑆</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sz="4000" dirty="0" smtClean="0"/>
                  <a:t> </a:t>
                </a:r>
                <a:r>
                  <a:rPr lang="en-US" sz="4000" dirty="0"/>
                  <a:t>to an </a:t>
                </a:r>
                <a:r>
                  <a:rPr lang="en-US" sz="4000" b="1" dirty="0">
                    <a:solidFill>
                      <a:srgbClr val="0070C0"/>
                    </a:solidFill>
                  </a:rPr>
                  <a:t>approximation</a:t>
                </a:r>
                <a:r>
                  <a:rPr lang="en-US" sz="4000" dirty="0">
                    <a:solidFill>
                      <a:srgbClr val="0070C0"/>
                    </a:solidFill>
                  </a:rPr>
                  <a:t> </a:t>
                </a:r>
                <a:r>
                  <a:rPr lang="en-US" sz="4000" dirty="0"/>
                  <a:t>of </a:t>
                </a:r>
                <a14:m>
                  <m:oMath xmlns:m="http://schemas.openxmlformats.org/officeDocument/2006/math">
                    <m:r>
                      <a:rPr lang="en-US" sz="4000" b="0" i="1" smtClean="0">
                        <a:latin typeface="Cambria Math"/>
                      </a:rPr>
                      <m:t>𝑆</m:t>
                    </m:r>
                    <m:d>
                      <m:dPr>
                        <m:ctrlPr>
                          <a:rPr lang="en-US" sz="4000" b="0" i="1" smtClean="0">
                            <a:latin typeface="Cambria Math"/>
                          </a:rPr>
                        </m:ctrlPr>
                      </m:dPr>
                      <m:e>
                        <m:r>
                          <a:rPr lang="en-US" sz="4000" b="0" i="1" smtClean="0">
                            <a:latin typeface="Cambria Math"/>
                          </a:rPr>
                          <m:t>𝑣</m:t>
                        </m:r>
                      </m:e>
                    </m:d>
                  </m:oMath>
                </a14:m>
                <a:r>
                  <a:rPr lang="en-US" sz="4000" dirty="0" smtClean="0"/>
                  <a:t> and </a:t>
                </a:r>
                <a:r>
                  <a:rPr lang="en-US" sz="4000" dirty="0"/>
                  <a:t>increase </a:t>
                </a:r>
                <a14:m>
                  <m:oMath xmlns:m="http://schemas.openxmlformats.org/officeDocument/2006/math">
                    <m:r>
                      <a:rPr lang="en-US" altLang="zh-CN" sz="4000" i="1">
                        <a:latin typeface="Cambria Math"/>
                      </a:rPr>
                      <m:t>𝑙</m:t>
                    </m:r>
                  </m:oMath>
                </a14:m>
                <a:r>
                  <a:rPr lang="en-US" sz="4000" dirty="0" smtClean="0"/>
                  <a:t> </a:t>
                </a:r>
                <a:r>
                  <a:rPr lang="en-US" sz="4000" dirty="0"/>
                  <a:t>when the </a:t>
                </a:r>
                <a:r>
                  <a:rPr lang="en-US" sz="4000" dirty="0" smtClean="0"/>
                  <a:t>mean-square </a:t>
                </a:r>
                <a:r>
                  <a:rPr lang="en-US" sz="4000" dirty="0"/>
                  <a:t>error is </a:t>
                </a:r>
                <a:r>
                  <a:rPr lang="en-US" sz="4000" dirty="0" smtClean="0"/>
                  <a:t>large.</a:t>
                </a:r>
                <a:r>
                  <a:rPr lang="en-US" altLang="zh-CN" sz="4000" dirty="0"/>
                  <a:t> Since </a:t>
                </a:r>
                <a:r>
                  <a:rPr lang="en-US" altLang="zh-CN" sz="4000" b="1" dirty="0">
                    <a:solidFill>
                      <a:srgbClr val="0070C0"/>
                    </a:solidFill>
                  </a:rPr>
                  <a:t>social networks have small </a:t>
                </a:r>
                <a:r>
                  <a:rPr lang="en-US" altLang="zh-CN" sz="4000" b="1" dirty="0" smtClean="0">
                    <a:solidFill>
                      <a:srgbClr val="0070C0"/>
                    </a:solidFill>
                  </a:rPr>
                  <a:t>diameter (!)</a:t>
                </a:r>
                <a:r>
                  <a:rPr lang="en-US" altLang="zh-CN" sz="4000" dirty="0" smtClean="0"/>
                  <a:t>, </a:t>
                </a:r>
                <a:r>
                  <a:rPr lang="en-US" altLang="zh-CN" sz="4000" dirty="0"/>
                  <a:t>a small </a:t>
                </a:r>
                <a14:m>
                  <m:oMath xmlns:m="http://schemas.openxmlformats.org/officeDocument/2006/math">
                    <m:r>
                      <a:rPr lang="en-US" altLang="zh-CN" sz="4000" i="1">
                        <a:latin typeface="Cambria Math"/>
                      </a:rPr>
                      <m:t>𝑙</m:t>
                    </m:r>
                  </m:oMath>
                </a14:m>
                <a:r>
                  <a:rPr lang="en-US" altLang="zh-CN" sz="4000" dirty="0" smtClean="0"/>
                  <a:t> </a:t>
                </a:r>
                <a:r>
                  <a:rPr lang="en-US" altLang="zh-CN" sz="4000" dirty="0"/>
                  <a:t>(3 or 4) is sufficient to guarantee a good lower bound estimation of </a:t>
                </a:r>
                <a14:m>
                  <m:oMath xmlns:m="http://schemas.openxmlformats.org/officeDocument/2006/math">
                    <m:r>
                      <a:rPr lang="en-US" altLang="zh-CN" sz="4000" b="0" i="1" smtClean="0">
                        <a:latin typeface="Cambria Math"/>
                      </a:rPr>
                      <m:t>𝑆</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altLang="zh-CN" sz="4000" dirty="0" smtClean="0"/>
                  <a:t>.</a:t>
                </a:r>
              </a:p>
              <a:p>
                <a:r>
                  <a:rPr lang="en-US" sz="4000" b="1" dirty="0" smtClean="0">
                    <a:solidFill>
                      <a:srgbClr val="0070C0"/>
                    </a:solidFill>
                  </a:rPr>
                  <a:t>Approximation of </a:t>
                </a:r>
                <a14:m>
                  <m:oMath xmlns:m="http://schemas.openxmlformats.org/officeDocument/2006/math">
                    <m:r>
                      <a:rPr lang="en-US" altLang="zh-CN" sz="4000" b="0" i="1" smtClean="0">
                        <a:solidFill>
                          <a:srgbClr val="0070C0"/>
                        </a:solidFill>
                        <a:latin typeface="Cambria Math"/>
                      </a:rPr>
                      <m:t>𝑆</m:t>
                    </m:r>
                    <m:r>
                      <a:rPr lang="en-US" altLang="zh-CN" sz="4000" b="0" i="1" smtClean="0">
                        <a:solidFill>
                          <a:srgbClr val="0070C0"/>
                        </a:solidFill>
                        <a:latin typeface="Cambria Math"/>
                      </a:rPr>
                      <m:t>(</m:t>
                    </m:r>
                    <m:r>
                      <a:rPr lang="en-US" altLang="zh-CN" sz="4000" b="0" i="1" smtClean="0">
                        <a:solidFill>
                          <a:srgbClr val="0070C0"/>
                        </a:solidFill>
                        <a:latin typeface="Cambria Math"/>
                      </a:rPr>
                      <m:t>𝑣</m:t>
                    </m:r>
                    <m:r>
                      <a:rPr lang="en-US" altLang="zh-CN" sz="4000" b="0" i="1" smtClean="0">
                        <a:solidFill>
                          <a:srgbClr val="0070C0"/>
                        </a:solidFill>
                        <a:latin typeface="Cambria Math"/>
                      </a:rPr>
                      <m:t>)</m:t>
                    </m:r>
                  </m:oMath>
                </a14:m>
                <a:r>
                  <a:rPr lang="en-US" sz="4000" b="1" dirty="0" smtClean="0">
                    <a:solidFill>
                      <a:srgbClr val="0070C0"/>
                    </a:solidFill>
                  </a:rPr>
                  <a:t>:</a:t>
                </a:r>
                <a:endParaRPr lang="en-US" sz="4000" b="1" dirty="0">
                  <a:solidFill>
                    <a:srgbClr val="0070C0"/>
                  </a:solidFill>
                </a:endParaRPr>
              </a:p>
              <a:p>
                <a:r>
                  <a:rPr lang="en-US" sz="4000" dirty="0"/>
                  <a:t>R</a:t>
                </a:r>
                <a:r>
                  <a:rPr lang="en-US" sz="4000" dirty="0" smtClean="0"/>
                  <a:t>andom sample a </a:t>
                </a:r>
                <a:r>
                  <a:rPr lang="en-US" sz="4000" dirty="0"/>
                  <a:t>subset of </a:t>
                </a:r>
                <a14:m>
                  <m:oMath xmlns:m="http://schemas.openxmlformats.org/officeDocument/2006/math">
                    <m:r>
                      <a:rPr lang="en-US" sz="4000" b="0" i="1" smtClean="0">
                        <a:latin typeface="Cambria Math"/>
                      </a:rPr>
                      <m:t>𝑉</m:t>
                    </m:r>
                  </m:oMath>
                </a14:m>
                <a:r>
                  <a:rPr lang="en-US" sz="4000" dirty="0" smtClean="0"/>
                  <a:t> </a:t>
                </a:r>
                <a:r>
                  <a:rPr lang="en-US" sz="4000" dirty="0"/>
                  <a:t>called </a:t>
                </a:r>
                <a14:m>
                  <m:oMath xmlns:m="http://schemas.openxmlformats.org/officeDocument/2006/math">
                    <m:r>
                      <a:rPr lang="en-US" sz="4000" b="0" i="1" smtClean="0">
                        <a:latin typeface="Cambria Math"/>
                      </a:rPr>
                      <m:t>𝑉</m:t>
                    </m:r>
                    <m:r>
                      <a:rPr lang="en-US" sz="4000" b="0" i="1" smtClean="0">
                        <a:latin typeface="Cambria Math"/>
                      </a:rPr>
                      <m:t>′</m:t>
                    </m:r>
                  </m:oMath>
                </a14:m>
                <a:r>
                  <a:rPr lang="en-US" sz="4000" dirty="0" smtClean="0"/>
                  <a:t>, </a:t>
                </a:r>
                <a:r>
                  <a:rPr lang="en-US" sz="4000" dirty="0"/>
                  <a:t>and run a thorough BFS on each of them</a:t>
                </a:r>
                <a:r>
                  <a:rPr lang="en-US" sz="4000" dirty="0" smtClean="0"/>
                  <a:t>. </a:t>
                </a:r>
                <a:r>
                  <a:rPr lang="en-US" sz="4000" dirty="0"/>
                  <a:t>Then for each </a:t>
                </a:r>
                <a14:m>
                  <m:oMath xmlns:m="http://schemas.openxmlformats.org/officeDocument/2006/math">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m:t>
                    </m:r>
                    <m:r>
                      <a:rPr lang="en-US" sz="4000" b="0" i="1" smtClean="0">
                        <a:latin typeface="Cambria Math"/>
                        <a:ea typeface="Cambria Math"/>
                      </a:rPr>
                      <m:t>𝑆</m:t>
                    </m:r>
                    <m:r>
                      <a:rPr lang="en-US" sz="4000" b="0" i="1" smtClean="0">
                        <a:latin typeface="Cambria Math"/>
                        <a:ea typeface="Cambria Math"/>
                      </a:rPr>
                      <m:t>(</m:t>
                    </m:r>
                    <m:r>
                      <a:rPr lang="en-US" sz="4000" b="0" i="1" smtClean="0">
                        <a:latin typeface="Cambria Math"/>
                        <a:ea typeface="Cambria Math"/>
                      </a:rPr>
                      <m:t>𝑣</m:t>
                    </m:r>
                    <m:r>
                      <a:rPr lang="en-US" sz="4000" b="0" i="1" smtClean="0">
                        <a:latin typeface="Cambria Math"/>
                        <a:ea typeface="Cambria Math"/>
                      </a:rPr>
                      <m:t>)≈</m:t>
                    </m:r>
                    <m:nary>
                      <m:naryPr>
                        <m:chr m:val="∑"/>
                        <m:supHide m:val="on"/>
                        <m:ctrlPr>
                          <a:rPr lang="en-US" altLang="zh-CN" sz="4000" b="0" i="1" smtClean="0">
                            <a:latin typeface="Cambria Math"/>
                            <a:ea typeface="Cambria Math"/>
                          </a:rPr>
                        </m:ctrlPr>
                      </m:naryPr>
                      <m:sub>
                        <m:r>
                          <m:rPr>
                            <m:brk m:alnAt="7"/>
                          </m:rPr>
                          <a:rPr lang="en-US" altLang="zh-CN" sz="4000" b="0" i="1" smtClean="0">
                            <a:latin typeface="Cambria Math"/>
                            <a:ea typeface="Cambria Math"/>
                          </a:rPr>
                          <m:t>𝑢</m:t>
                        </m:r>
                        <m:r>
                          <a:rPr lang="en-US" altLang="zh-CN" sz="4000" b="0" i="1" smtClean="0">
                            <a:latin typeface="Cambria Math"/>
                            <a:ea typeface="Cambria Math"/>
                          </a:rPr>
                          <m:t>∈</m:t>
                        </m:r>
                        <m:r>
                          <a:rPr lang="en-US" altLang="zh-CN" sz="4000" b="0" i="1" smtClean="0">
                            <a:latin typeface="Cambria Math"/>
                            <a:ea typeface="Cambria Math"/>
                          </a:rPr>
                          <m:t>𝑉</m:t>
                        </m:r>
                        <m:r>
                          <a:rPr lang="en-US" altLang="zh-CN" sz="4000" b="0" i="1" smtClean="0">
                            <a:latin typeface="Cambria Math"/>
                            <a:ea typeface="Cambria Math"/>
                          </a:rPr>
                          <m:t>′</m:t>
                        </m:r>
                      </m:sub>
                      <m:sup/>
                      <m:e>
                        <m:r>
                          <a:rPr lang="en-US" altLang="zh-CN" sz="4000" b="0" i="1" smtClean="0">
                            <a:latin typeface="Cambria Math"/>
                            <a:ea typeface="Cambria Math"/>
                          </a:rPr>
                          <m:t>𝑑𝑖𝑠𝑡</m:t>
                        </m:r>
                        <m:r>
                          <a:rPr lang="en-US" altLang="zh-CN" sz="4000" b="0" i="1" smtClean="0">
                            <a:latin typeface="Cambria Math"/>
                            <a:ea typeface="Cambria Math"/>
                          </a:rPr>
                          <m:t>(</m:t>
                        </m:r>
                        <m:r>
                          <a:rPr lang="en-US" altLang="zh-CN" sz="4000" b="0" i="1" smtClean="0">
                            <a:latin typeface="Cambria Math"/>
                            <a:ea typeface="Cambria Math"/>
                          </a:rPr>
                          <m:t>𝑢</m:t>
                        </m:r>
                        <m:r>
                          <a:rPr lang="en-US" altLang="zh-CN" sz="4000" b="0" i="1" smtClean="0">
                            <a:latin typeface="Cambria Math"/>
                            <a:ea typeface="Cambria Math"/>
                          </a:rPr>
                          <m:t>,</m:t>
                        </m:r>
                        <m:r>
                          <a:rPr lang="en-US" altLang="zh-CN" sz="4000" b="0" i="1" smtClean="0">
                            <a:latin typeface="Cambria Math"/>
                            <a:ea typeface="Cambria Math"/>
                          </a:rPr>
                          <m:t>𝑣</m:t>
                        </m:r>
                        <m:r>
                          <a:rPr lang="en-US" altLang="zh-CN" sz="4000" b="0" i="1" smtClean="0">
                            <a:latin typeface="Cambria Math"/>
                            <a:ea typeface="Cambria Math"/>
                          </a:rPr>
                          <m:t>)</m:t>
                        </m:r>
                      </m:e>
                    </m:nary>
                    <m:f>
                      <m:fPr>
                        <m:ctrlPr>
                          <a:rPr lang="en-US" altLang="zh-CN" sz="4000" b="0" i="1" smtClean="0">
                            <a:latin typeface="Cambria Math"/>
                            <a:ea typeface="Cambria Math"/>
                          </a:rPr>
                        </m:ctrlPr>
                      </m:fPr>
                      <m:num>
                        <m:d>
                          <m:dPr>
                            <m:begChr m:val="‖"/>
                            <m:endChr m:val="‖"/>
                            <m:ctrlPr>
                              <a:rPr lang="en-US" altLang="zh-CN" sz="4000" b="0" i="1" smtClean="0">
                                <a:latin typeface="Cambria Math"/>
                                <a:ea typeface="Cambria Math"/>
                              </a:rPr>
                            </m:ctrlPr>
                          </m:dPr>
                          <m:e>
                            <m:r>
                              <a:rPr lang="en-US" altLang="zh-CN" sz="4000" b="0" i="1" smtClean="0">
                                <a:latin typeface="Cambria Math"/>
                                <a:ea typeface="Cambria Math"/>
                              </a:rPr>
                              <m:t>𝑉</m:t>
                            </m:r>
                          </m:e>
                        </m:d>
                      </m:num>
                      <m:den>
                        <m:d>
                          <m:dPr>
                            <m:begChr m:val="‖"/>
                            <m:endChr m:val="‖"/>
                            <m:ctrlPr>
                              <a:rPr lang="en-US" altLang="zh-CN" sz="4000" b="0" i="1" smtClean="0">
                                <a:latin typeface="Cambria Math"/>
                                <a:ea typeface="Cambria Math"/>
                              </a:rPr>
                            </m:ctrlPr>
                          </m:dPr>
                          <m:e>
                            <m:r>
                              <a:rPr lang="en-US" altLang="zh-CN" sz="4000" b="0" i="1" smtClean="0">
                                <a:latin typeface="Cambria Math"/>
                                <a:ea typeface="Cambria Math"/>
                              </a:rPr>
                              <m:t>𝑉</m:t>
                            </m:r>
                            <m:r>
                              <a:rPr lang="en-US" altLang="zh-CN" sz="4000" b="0" i="1" smtClean="0">
                                <a:latin typeface="Cambria Math"/>
                                <a:ea typeface="Cambria Math"/>
                              </a:rPr>
                              <m:t>′</m:t>
                            </m:r>
                          </m:e>
                        </m:d>
                      </m:den>
                    </m:f>
                  </m:oMath>
                </a14:m>
                <a:r>
                  <a:rPr lang="en-US" sz="4000" dirty="0" smtClean="0"/>
                  <a:t>. </a:t>
                </a:r>
                <a:r>
                  <a:rPr lang="en-US" sz="4000" dirty="0"/>
                  <a:t>This is a highly accurate approximation, which gave an average 1~2% error sampled with 0.1% of </a:t>
                </a:r>
                <a14:m>
                  <m:oMath xmlns:m="http://schemas.openxmlformats.org/officeDocument/2006/math">
                    <m:r>
                      <a:rPr lang="en-US" sz="4000" b="0" i="1" smtClean="0">
                        <a:latin typeface="Cambria Math"/>
                      </a:rPr>
                      <m:t>𝑉</m:t>
                    </m:r>
                  </m:oMath>
                </a14:m>
                <a:r>
                  <a:rPr lang="en-US" sz="4000" dirty="0" smtClean="0"/>
                  <a:t> in our experiments.</a:t>
                </a:r>
                <a:endParaRPr lang="en-US" sz="4000" dirty="0"/>
              </a:p>
              <a:p>
                <a:r>
                  <a:rPr lang="en-US" sz="4000" dirty="0" smtClean="0"/>
                  <a:t>   This approximation can be applied in pruning</a:t>
                </a:r>
                <a:r>
                  <a:rPr lang="en-US" sz="4000" dirty="0"/>
                  <a:t>: by calculating </a:t>
                </a:r>
                <a:r>
                  <a:rPr lang="en-US" sz="4000" dirty="0" smtClean="0"/>
                  <a:t>actual </a:t>
                </a:r>
                <a:r>
                  <a:rPr lang="en-US" sz="4000" dirty="0"/>
                  <a:t>centrality of the vertices with top-</a:t>
                </a:r>
                <a14:m>
                  <m:oMath xmlns:m="http://schemas.openxmlformats.org/officeDocument/2006/math">
                    <m:r>
                      <a:rPr lang="en-US" altLang="zh-CN" sz="4000" b="0" i="1" smtClean="0">
                        <a:latin typeface="Cambria Math"/>
                      </a:rPr>
                      <m:t>(3</m:t>
                    </m:r>
                    <m:r>
                      <a:rPr lang="en-US" altLang="zh-CN" sz="4000" b="0" i="1" smtClean="0">
                        <a:latin typeface="Cambria Math"/>
                      </a:rPr>
                      <m:t>𝑘</m:t>
                    </m:r>
                    <m:r>
                      <a:rPr lang="en-US" altLang="zh-CN" sz="4000" b="0" i="1" smtClean="0">
                        <a:latin typeface="Cambria Math"/>
                      </a:rPr>
                      <m:t>)</m:t>
                    </m:r>
                  </m:oMath>
                </a14:m>
                <a:r>
                  <a:rPr lang="en-US" sz="4000" dirty="0" smtClean="0"/>
                  <a:t> </a:t>
                </a:r>
                <a:r>
                  <a:rPr lang="en-US" sz="4000" dirty="0"/>
                  <a:t>approximated centrality, we get </a:t>
                </a:r>
                <a14:m>
                  <m:oMath xmlns:m="http://schemas.openxmlformats.org/officeDocument/2006/math">
                    <m:r>
                      <a:rPr lang="en-US" sz="4000" b="0" i="1" smtClean="0">
                        <a:latin typeface="Cambria Math"/>
                      </a:rPr>
                      <m:t>3</m:t>
                    </m:r>
                    <m:r>
                      <a:rPr lang="en-US" sz="4000" b="0" i="1" smtClean="0">
                        <a:latin typeface="Cambria Math"/>
                      </a:rPr>
                      <m:t>𝑘</m:t>
                    </m:r>
                  </m:oMath>
                </a14:m>
                <a:r>
                  <a:rPr lang="en-US" sz="4000" dirty="0" smtClean="0"/>
                  <a:t> </a:t>
                </a:r>
                <a:r>
                  <a:rPr lang="en-US" sz="4000" dirty="0"/>
                  <a:t>actual centrality that is very likely to contain the actual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centralities</a:t>
                </a:r>
                <a:r>
                  <a:rPr lang="en-US" sz="4000" dirty="0" smtClean="0"/>
                  <a:t>. </a:t>
                </a:r>
                <a:r>
                  <a:rPr lang="en-US" sz="4000" dirty="0"/>
                  <a:t>Then the </a:t>
                </a:r>
                <a14:m>
                  <m:oMath xmlns:m="http://schemas.openxmlformats.org/officeDocument/2006/math">
                    <m:r>
                      <a:rPr lang="en-US" sz="4000" b="0" i="1" smtClean="0">
                        <a:latin typeface="Cambria Math"/>
                      </a:rPr>
                      <m:t>𝑘</m:t>
                    </m:r>
                  </m:oMath>
                </a14:m>
                <a:r>
                  <a:rPr lang="en-US" sz="4000" dirty="0" smtClean="0"/>
                  <a:t>th </a:t>
                </a:r>
                <a:r>
                  <a:rPr lang="en-US" sz="4000" dirty="0"/>
                  <a:t>centrality </a:t>
                </a:r>
                <a:r>
                  <a:rPr lang="en-US" sz="4000" dirty="0" smtClean="0"/>
                  <a:t>among the </a:t>
                </a:r>
                <a14:m>
                  <m:oMath xmlns:m="http://schemas.openxmlformats.org/officeDocument/2006/math">
                    <m:r>
                      <a:rPr lang="en-US" sz="4000" b="0" i="1" smtClean="0">
                        <a:latin typeface="Cambria Math"/>
                      </a:rPr>
                      <m:t>3</m:t>
                    </m:r>
                    <m:r>
                      <a:rPr lang="en-US" sz="4000" b="0" i="1" smtClean="0">
                        <a:latin typeface="Cambria Math"/>
                      </a:rPr>
                      <m:t>𝑘</m:t>
                    </m:r>
                  </m:oMath>
                </a14:m>
                <a:r>
                  <a:rPr lang="en-US" sz="4000" dirty="0" smtClean="0"/>
                  <a:t> </a:t>
                </a:r>
                <a:r>
                  <a:rPr lang="en-US" sz="4000" dirty="0"/>
                  <a:t>results can give a strong </a:t>
                </a:r>
                <a:r>
                  <a:rPr lang="en-US" sz="4000" dirty="0" smtClean="0"/>
                  <a:t>pruning.</a:t>
                </a:r>
              </a:p>
              <a:p>
                <a:r>
                  <a:rPr lang="en-US" sz="4000" b="1" dirty="0">
                    <a:solidFill>
                      <a:srgbClr val="0070C0"/>
                    </a:solidFill>
                    <a:latin typeface="Times" pitchFamily="18" charset="0"/>
                  </a:rPr>
                  <a:t>Team Members:</a:t>
                </a:r>
              </a:p>
              <a:p>
                <a:endParaRPr lang="en-US" sz="4000" dirty="0"/>
              </a:p>
            </p:txBody>
          </p:sp>
        </mc:Choice>
        <mc:Fallback xmlns="">
          <p:sp>
            <p:nvSpPr>
              <p:cNvPr id="252" name="Text Placeholder 251"/>
              <p:cNvSpPr>
                <a:spLocks noGrp="1" noRot="1" noChangeAspect="1" noMove="1" noResize="1" noEditPoints="1" noAdjustHandles="1" noChangeArrowheads="1" noChangeShapeType="1" noTextEdit="1"/>
              </p:cNvSpPr>
              <p:nvPr>
                <p:ph type="body" sz="quarter" idx="28"/>
              </p:nvPr>
            </p:nvSpPr>
            <p:spPr>
              <a:xfrm>
                <a:off x="16595253" y="7870136"/>
                <a:ext cx="15450592" cy="33318381"/>
              </a:xfrm>
              <a:blipFill rotWithShape="1">
                <a:blip r:embed="rId5"/>
                <a:stretch>
                  <a:fillRect l="-473" r="-1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6" name="Text Placeholder 255"/>
              <p:cNvSpPr>
                <a:spLocks noGrp="1"/>
              </p:cNvSpPr>
              <p:nvPr>
                <p:ph type="body" sz="quarter" idx="96"/>
              </p:nvPr>
            </p:nvSpPr>
            <p:spPr>
              <a:xfrm>
                <a:off x="717347" y="13162059"/>
                <a:ext cx="15462655" cy="1705240"/>
              </a:xfrm>
            </p:spPr>
            <p:txBody>
              <a:bodyPr/>
              <a:lstStyle/>
              <a:p>
                <a:r>
                  <a:rPr lang="en-US" sz="4000" dirty="0" smtClean="0"/>
                  <a:t>Given </a:t>
                </a:r>
                <a:r>
                  <a:rPr lang="en-US" altLang="zh-CN" sz="4000" dirty="0"/>
                  <a:t> </a:t>
                </a:r>
                <a14:m>
                  <m:oMath xmlns:m="http://schemas.openxmlformats.org/officeDocument/2006/math">
                    <m:r>
                      <a:rPr lang="en-US" altLang="zh-CN" sz="4000" i="1">
                        <a:latin typeface="Cambria Math"/>
                      </a:rPr>
                      <m:t>𝑥</m:t>
                    </m:r>
                  </m:oMath>
                </a14:m>
                <a:r>
                  <a:rPr lang="en-US" sz="4000" dirty="0" smtClean="0"/>
                  <a:t> and vertex </a:t>
                </a:r>
                <a14:m>
                  <m:oMath xmlns:m="http://schemas.openxmlformats.org/officeDocument/2006/math">
                    <m:sSub>
                      <m:sSubPr>
                        <m:ctrlPr>
                          <a:rPr lang="en-US" altLang="zh-CN" sz="4000" i="1">
                            <a:latin typeface="Cambria Math"/>
                          </a:rPr>
                        </m:ctrlPr>
                      </m:sSubPr>
                      <m:e>
                        <m:r>
                          <a:rPr lang="en-US" altLang="zh-CN" sz="4000" b="0" i="1" smtClean="0">
                            <a:latin typeface="Cambria Math"/>
                          </a:rPr>
                          <m:t>𝑝</m:t>
                        </m:r>
                      </m:e>
                      <m:sub>
                        <m:r>
                          <a:rPr lang="en-US" altLang="zh-CN" sz="4000" b="0" i="1" smtClean="0">
                            <a:latin typeface="Cambria Math"/>
                          </a:rPr>
                          <m:t>1</m:t>
                        </m:r>
                      </m:sub>
                    </m:sSub>
                  </m:oMath>
                </a14:m>
                <a:r>
                  <a:rPr lang="en-US" sz="4000" dirty="0" smtClean="0"/>
                  <a:t>,</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b="0" i="1" smtClean="0">
                            <a:latin typeface="Cambria Math"/>
                          </a:rPr>
                          <m:t>2</m:t>
                        </m:r>
                      </m:sub>
                    </m:sSub>
                  </m:oMath>
                </a14:m>
                <a:r>
                  <a:rPr lang="en-US" sz="4000" dirty="0" smtClean="0"/>
                  <a:t>, calculate the length of shortest path from </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i="1">
                            <a:latin typeface="Cambria Math"/>
                          </a:rPr>
                          <m:t>1</m:t>
                        </m:r>
                      </m:sub>
                    </m:sSub>
                  </m:oMath>
                </a14:m>
                <a:r>
                  <a:rPr lang="en-US" sz="4000" dirty="0" smtClean="0"/>
                  <a:t> to </a:t>
                </a:r>
                <a14:m>
                  <m:oMath xmlns:m="http://schemas.openxmlformats.org/officeDocument/2006/math">
                    <m:sSub>
                      <m:sSubPr>
                        <m:ctrlPr>
                          <a:rPr lang="en-US" altLang="zh-CN" sz="4000" i="1">
                            <a:latin typeface="Cambria Math"/>
                          </a:rPr>
                        </m:ctrlPr>
                      </m:sSubPr>
                      <m:e>
                        <m:r>
                          <a:rPr lang="en-US" altLang="zh-CN" sz="4000" i="1">
                            <a:latin typeface="Cambria Math"/>
                          </a:rPr>
                          <m:t>𝑝</m:t>
                        </m:r>
                      </m:e>
                      <m:sub>
                        <m:r>
                          <a:rPr lang="en-US" altLang="zh-CN" sz="4000" i="1">
                            <a:latin typeface="Cambria Math"/>
                          </a:rPr>
                          <m:t>2</m:t>
                        </m:r>
                      </m:sub>
                    </m:sSub>
                  </m:oMath>
                </a14:m>
                <a:r>
                  <a:rPr lang="en-US" sz="4000" dirty="0" smtClean="0"/>
                  <a:t> </a:t>
                </a:r>
                <a:r>
                  <a:rPr lang="en-US" sz="4000" dirty="0" err="1" smtClean="0"/>
                  <a:t>s.t.</a:t>
                </a:r>
                <a:r>
                  <a:rPr lang="en-US" sz="4000" dirty="0" smtClean="0"/>
                  <a:t> each edge </a:t>
                </a:r>
                <a14:m>
                  <m:oMath xmlns:m="http://schemas.openxmlformats.org/officeDocument/2006/math">
                    <m:r>
                      <a:rPr lang="en-US" altLang="zh-CN" sz="4000" b="0" i="1" smtClean="0">
                        <a:latin typeface="Cambria Math"/>
                      </a:rPr>
                      <m:t>𝑒</m:t>
                    </m:r>
                    <m:r>
                      <a:rPr lang="en-US" altLang="zh-CN" sz="4000" i="1">
                        <a:latin typeface="Cambria Math"/>
                      </a:rPr>
                      <m:t> </m:t>
                    </m:r>
                  </m:oMath>
                </a14:m>
                <a:r>
                  <a:rPr lang="en-US" sz="4000" dirty="0" smtClean="0"/>
                  <a:t>on the path has weight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𝑒</m:t>
                        </m:r>
                      </m:e>
                      <m:sub>
                        <m:r>
                          <a:rPr lang="en-US" altLang="zh-CN" sz="4000" b="0" i="1" smtClean="0">
                            <a:latin typeface="Cambria Math"/>
                          </a:rPr>
                          <m:t>𝑤</m:t>
                        </m:r>
                      </m:sub>
                    </m:sSub>
                    <m:r>
                      <a:rPr lang="en-US" altLang="zh-CN" sz="4000" i="1" smtClean="0">
                        <a:latin typeface="Cambria Math"/>
                        <a:ea typeface="Cambria Math"/>
                      </a:rPr>
                      <m:t>≥</m:t>
                    </m:r>
                    <m:r>
                      <a:rPr lang="en-US" altLang="zh-CN" sz="4000" b="0" i="1" smtClean="0">
                        <a:latin typeface="Cambria Math"/>
                        <a:ea typeface="Cambria Math"/>
                      </a:rPr>
                      <m:t>𝑥</m:t>
                    </m:r>
                  </m:oMath>
                </a14:m>
                <a:r>
                  <a:rPr lang="en-US" sz="4000" dirty="0" smtClean="0"/>
                  <a:t>.</a:t>
                </a:r>
              </a:p>
            </p:txBody>
          </p:sp>
        </mc:Choice>
        <mc:Fallback xmlns="">
          <p:sp>
            <p:nvSpPr>
              <p:cNvPr id="256" name="Text Placeholder 255"/>
              <p:cNvSpPr>
                <a:spLocks noGrp="1" noRot="1" noChangeAspect="1" noMove="1" noResize="1" noEditPoints="1" noAdjustHandles="1" noChangeArrowheads="1" noChangeShapeType="1" noTextEdit="1"/>
              </p:cNvSpPr>
              <p:nvPr>
                <p:ph type="body" sz="quarter" idx="96"/>
              </p:nvPr>
            </p:nvSpPr>
            <p:spPr>
              <a:xfrm>
                <a:off x="717347" y="13162059"/>
                <a:ext cx="15462655" cy="1705240"/>
              </a:xfrm>
              <a:blipFill rotWithShape="1">
                <a:blip r:embed="rId6"/>
                <a:stretch>
                  <a:fillRect l="-473" b="-3214"/>
                </a:stretch>
              </a:blipFill>
            </p:spPr>
            <p:txBody>
              <a:bodyPr/>
              <a:lstStyle/>
              <a:p>
                <a:r>
                  <a:rPr lang="zh-CN" altLang="en-US">
                    <a:noFill/>
                  </a:rPr>
                  <a:t> </a:t>
                </a:r>
              </a:p>
            </p:txBody>
          </p:sp>
        </mc:Fallback>
      </mc:AlternateContent>
      <p:pic>
        <p:nvPicPr>
          <p:cNvPr id="15" name="Picture 27" descr="F:\a.png"/>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r="62110"/>
          <a:stretch/>
        </p:blipFill>
        <p:spPr bwMode="auto">
          <a:xfrm>
            <a:off x="0" y="736600"/>
            <a:ext cx="10633683" cy="4076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5"/>
          <p:cNvSpPr txBox="1">
            <a:spLocks/>
          </p:cNvSpPr>
          <p:nvPr/>
        </p:nvSpPr>
        <p:spPr>
          <a:xfrm>
            <a:off x="8077200" y="1003300"/>
            <a:ext cx="19662775" cy="5549900"/>
          </a:xfrm>
          <a:prstGeom prst="rect">
            <a:avLst/>
          </a:prstGeom>
        </p:spPr>
        <p:txBody>
          <a:bodyPr/>
          <a:lst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a:lstStyle>
          <a:p>
            <a:r>
              <a:rPr lang="en-US" altLang="zh-CN" sz="9600" dirty="0" smtClean="0"/>
              <a:t>SIGMOD Programming Contest 2014</a:t>
            </a:r>
          </a:p>
          <a:p>
            <a:r>
              <a:rPr lang="en-US" altLang="zh-CN" sz="8000" dirty="0" smtClean="0"/>
              <a:t>Large Social Network Analysis</a:t>
            </a:r>
          </a:p>
          <a:p>
            <a:r>
              <a:rPr lang="en-US" altLang="zh-CN" sz="6000" dirty="0" smtClean="0"/>
              <a:t>Team: </a:t>
            </a:r>
            <a:r>
              <a:rPr lang="en-US" altLang="zh-CN" sz="6000" dirty="0" err="1" smtClean="0">
                <a:latin typeface="Comic Sans MS" pitchFamily="66" charset="0"/>
              </a:rPr>
              <a:t>blxlrsmb</a:t>
            </a:r>
            <a:r>
              <a:rPr lang="en-US" altLang="zh-CN" sz="6000" dirty="0" smtClean="0"/>
              <a:t/>
            </a:r>
            <a:br>
              <a:rPr lang="en-US" altLang="zh-CN" sz="6000" dirty="0" smtClean="0"/>
            </a:br>
            <a:r>
              <a:rPr lang="en-US" altLang="zh-CN" sz="6000" dirty="0" smtClean="0"/>
              <a:t>Tsinghua University</a:t>
            </a:r>
            <a:endParaRPr lang="zh-CN" altLang="en-US" sz="6000" dirty="0" smtClean="0"/>
          </a:p>
        </p:txBody>
      </p:sp>
      <p:grpSp>
        <p:nvGrpSpPr>
          <p:cNvPr id="2" name="组合 1"/>
          <p:cNvGrpSpPr/>
          <p:nvPr/>
        </p:nvGrpSpPr>
        <p:grpSpPr>
          <a:xfrm>
            <a:off x="9888884" y="14803719"/>
            <a:ext cx="6196171" cy="3624258"/>
            <a:chOff x="9888884" y="14346519"/>
            <a:chExt cx="6196171" cy="3624258"/>
          </a:xfrm>
        </p:grpSpPr>
        <p:sp>
          <p:nvSpPr>
            <p:cNvPr id="19" name="椭圆 18"/>
            <p:cNvSpPr/>
            <p:nvPr/>
          </p:nvSpPr>
          <p:spPr bwMode="auto">
            <a:xfrm>
              <a:off x="10546109" y="16332482"/>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0" name="椭圆 19"/>
            <p:cNvSpPr/>
            <p:nvPr/>
          </p:nvSpPr>
          <p:spPr bwMode="auto">
            <a:xfrm>
              <a:off x="14361078" y="1640868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1" name="椭圆 20"/>
            <p:cNvSpPr/>
            <p:nvPr/>
          </p:nvSpPr>
          <p:spPr bwMode="auto">
            <a:xfrm>
              <a:off x="12931944" y="15360204"/>
              <a:ext cx="901867" cy="84409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p2</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2" name="椭圆 21"/>
            <p:cNvSpPr/>
            <p:nvPr/>
          </p:nvSpPr>
          <p:spPr bwMode="auto">
            <a:xfrm>
              <a:off x="12116353" y="14346519"/>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sp>
          <p:nvSpPr>
            <p:cNvPr id="23" name="椭圆 22"/>
            <p:cNvSpPr/>
            <p:nvPr/>
          </p:nvSpPr>
          <p:spPr bwMode="auto">
            <a:xfrm>
              <a:off x="11107086" y="15003744"/>
              <a:ext cx="851688" cy="80397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505"/>
                  </a:solidFill>
                  <a:effectLst/>
                  <a:latin typeface="Arial" charset="0"/>
                  <a:ea typeface="新細明體" charset="-120"/>
                  <a:cs typeface="新細明體" charset="-120"/>
                </a:rPr>
                <a:t>p1</a:t>
              </a:r>
              <a:endParaRPr kumimoji="1" lang="zh-CN" altLang="en-US" sz="2800" b="0" i="0" u="none" strike="noStrike" cap="none" normalizeH="0" baseline="0" dirty="0">
                <a:ln>
                  <a:noFill/>
                </a:ln>
                <a:solidFill>
                  <a:srgbClr val="FF0505"/>
                </a:solidFill>
                <a:effectLst/>
                <a:latin typeface="Arial" charset="0"/>
                <a:ea typeface="新細明體" charset="-120"/>
                <a:cs typeface="新細明體" charset="-120"/>
              </a:endParaRPr>
            </a:p>
          </p:txBody>
        </p:sp>
        <p:sp>
          <p:nvSpPr>
            <p:cNvPr id="24" name="椭圆 23"/>
            <p:cNvSpPr/>
            <p:nvPr/>
          </p:nvSpPr>
          <p:spPr bwMode="auto">
            <a:xfrm>
              <a:off x="14385888" y="15457180"/>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700" b="0" i="0" u="none" strike="noStrike" cap="none" normalizeH="0" baseline="0">
                <a:ln>
                  <a:noFill/>
                </a:ln>
                <a:solidFill>
                  <a:schemeClr val="tx1"/>
                </a:solidFill>
                <a:effectLst/>
                <a:latin typeface="Arial" charset="0"/>
                <a:ea typeface="新細明體" charset="-120"/>
                <a:cs typeface="新細明體" charset="-120"/>
              </a:endParaRPr>
            </a:p>
          </p:txBody>
        </p:sp>
        <p:sp>
          <p:nvSpPr>
            <p:cNvPr id="25" name="椭圆 24"/>
            <p:cNvSpPr/>
            <p:nvPr/>
          </p:nvSpPr>
          <p:spPr bwMode="auto">
            <a:xfrm>
              <a:off x="12116352" y="16527740"/>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000"/>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6" name="椭圆 25"/>
            <p:cNvSpPr/>
            <p:nvPr/>
          </p:nvSpPr>
          <p:spPr bwMode="auto">
            <a:xfrm>
              <a:off x="13411497" y="17313552"/>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rgbClr val="FF0505"/>
                  </a:solidFill>
                  <a:effectLst/>
                  <a:latin typeface="Arial" charset="0"/>
                  <a:ea typeface="新細明體" charset="-120"/>
                  <a:cs typeface="新細明體" charset="-120"/>
                </a:rPr>
                <a:t>2</a:t>
              </a:r>
              <a:endParaRPr kumimoji="1" lang="zh-CN" altLang="en-US" sz="2800" b="0" i="0" u="none" strike="noStrike" cap="none" normalizeH="0" baseline="0" dirty="0">
                <a:ln>
                  <a:noFill/>
                </a:ln>
                <a:solidFill>
                  <a:srgbClr val="FF0505"/>
                </a:solidFill>
                <a:effectLst/>
                <a:latin typeface="Arial" charset="0"/>
                <a:ea typeface="新細明體" charset="-120"/>
                <a:cs typeface="新細明體" charset="-120"/>
              </a:endParaRPr>
            </a:p>
          </p:txBody>
        </p:sp>
        <p:sp>
          <p:nvSpPr>
            <p:cNvPr id="27" name="椭圆 26"/>
            <p:cNvSpPr/>
            <p:nvPr/>
          </p:nvSpPr>
          <p:spPr bwMode="auto">
            <a:xfrm>
              <a:off x="9888884" y="1540573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800" dirty="0">
                  <a:solidFill>
                    <a:srgbClr val="FF0000"/>
                  </a:solidFill>
                  <a:ea typeface="新細明體" charset="-120"/>
                  <a:cs typeface="新細明體" charset="-120"/>
                </a:rPr>
                <a:t>2</a:t>
              </a:r>
              <a:endParaRPr kumimoji="1" lang="zh-CN" altLang="en-US" sz="2800" b="0" i="0" u="none" strike="noStrike" cap="none" normalizeH="0" baseline="0" dirty="0">
                <a:ln>
                  <a:noFill/>
                </a:ln>
                <a:solidFill>
                  <a:srgbClr val="FF0000"/>
                </a:solidFill>
                <a:effectLst/>
                <a:latin typeface="Arial" charset="0"/>
                <a:ea typeface="新細明體" charset="-120"/>
                <a:cs typeface="新細明體" charset="-120"/>
              </a:endParaRPr>
            </a:p>
          </p:txBody>
        </p:sp>
        <p:sp>
          <p:nvSpPr>
            <p:cNvPr id="28" name="椭圆 27"/>
            <p:cNvSpPr/>
            <p:nvPr/>
          </p:nvSpPr>
          <p:spPr bwMode="auto">
            <a:xfrm>
              <a:off x="14316628" y="14351281"/>
              <a:ext cx="657225" cy="657225"/>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smtClean="0">
                  <a:ln>
                    <a:noFill/>
                  </a:ln>
                  <a:solidFill>
                    <a:schemeClr val="bg2">
                      <a:lumMod val="50000"/>
                    </a:schemeClr>
                  </a:solidFill>
                  <a:effectLst/>
                  <a:latin typeface="Arial" charset="0"/>
                  <a:ea typeface="新細明體" charset="-120"/>
                  <a:cs typeface="新細明體" charset="-120"/>
                </a:rPr>
                <a:t>1</a:t>
              </a:r>
              <a:endParaRPr kumimoji="1" lang="zh-CN" altLang="en-US" sz="2800" b="0" i="0" u="none" strike="noStrike" cap="none" normalizeH="0" baseline="0" dirty="0">
                <a:ln>
                  <a:noFill/>
                </a:ln>
                <a:solidFill>
                  <a:schemeClr val="bg2">
                    <a:lumMod val="50000"/>
                  </a:schemeClr>
                </a:solidFill>
                <a:effectLst/>
                <a:latin typeface="Arial" charset="0"/>
                <a:ea typeface="新細明體" charset="-120"/>
                <a:cs typeface="新細明體" charset="-120"/>
              </a:endParaRPr>
            </a:p>
          </p:txBody>
        </p:sp>
        <p:cxnSp>
          <p:nvCxnSpPr>
            <p:cNvPr id="29" name="直接连接符 28"/>
            <p:cNvCxnSpPr>
              <a:stCxn id="19" idx="1"/>
              <a:endCxn id="27" idx="5"/>
            </p:cNvCxnSpPr>
            <p:nvPr/>
          </p:nvCxnSpPr>
          <p:spPr bwMode="auto">
            <a:xfrm flipH="1" flipV="1">
              <a:off x="10449861" y="15966708"/>
              <a:ext cx="192496" cy="4620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直接连接符 29"/>
            <p:cNvCxnSpPr>
              <a:stCxn id="23" idx="3"/>
              <a:endCxn id="19" idx="7"/>
            </p:cNvCxnSpPr>
            <p:nvPr/>
          </p:nvCxnSpPr>
          <p:spPr bwMode="auto">
            <a:xfrm flipH="1">
              <a:off x="11107086" y="15689980"/>
              <a:ext cx="124727" cy="7387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直接连接符 30"/>
            <p:cNvCxnSpPr>
              <a:stCxn id="23" idx="5"/>
              <a:endCxn id="25" idx="1"/>
            </p:cNvCxnSpPr>
            <p:nvPr/>
          </p:nvCxnSpPr>
          <p:spPr bwMode="auto">
            <a:xfrm>
              <a:off x="11834047" y="15689980"/>
              <a:ext cx="378553" cy="934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直接连接符 31"/>
            <p:cNvCxnSpPr>
              <a:stCxn id="25" idx="6"/>
              <a:endCxn id="20" idx="2"/>
            </p:cNvCxnSpPr>
            <p:nvPr/>
          </p:nvCxnSpPr>
          <p:spPr bwMode="auto">
            <a:xfrm flipV="1">
              <a:off x="12773577" y="16737294"/>
              <a:ext cx="1587501" cy="11905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直接连接符 32"/>
            <p:cNvCxnSpPr>
              <a:stCxn id="21" idx="5"/>
              <a:endCxn id="20" idx="1"/>
            </p:cNvCxnSpPr>
            <p:nvPr/>
          </p:nvCxnSpPr>
          <p:spPr bwMode="auto">
            <a:xfrm>
              <a:off x="13701736" y="16080683"/>
              <a:ext cx="755590" cy="4242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a:stCxn id="24" idx="4"/>
              <a:endCxn id="20" idx="0"/>
            </p:cNvCxnSpPr>
            <p:nvPr/>
          </p:nvCxnSpPr>
          <p:spPr bwMode="auto">
            <a:xfrm flipH="1">
              <a:off x="14689691" y="16114405"/>
              <a:ext cx="24810" cy="2942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a:stCxn id="21" idx="1"/>
              <a:endCxn id="22" idx="5"/>
            </p:cNvCxnSpPr>
            <p:nvPr/>
          </p:nvCxnSpPr>
          <p:spPr bwMode="auto">
            <a:xfrm flipH="1" flipV="1">
              <a:off x="12677330" y="14907496"/>
              <a:ext cx="386689" cy="57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a:stCxn id="26" idx="1"/>
              <a:endCxn id="25" idx="5"/>
            </p:cNvCxnSpPr>
            <p:nvPr/>
          </p:nvCxnSpPr>
          <p:spPr bwMode="auto">
            <a:xfrm flipH="1" flipV="1">
              <a:off x="12677329" y="17088717"/>
              <a:ext cx="830416" cy="32108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接连接符 36"/>
            <p:cNvCxnSpPr>
              <a:stCxn id="21" idx="7"/>
              <a:endCxn id="28" idx="3"/>
            </p:cNvCxnSpPr>
            <p:nvPr/>
          </p:nvCxnSpPr>
          <p:spPr bwMode="auto">
            <a:xfrm flipV="1">
              <a:off x="13701736" y="14912258"/>
              <a:ext cx="711140" cy="57156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TextBox 37"/>
            <p:cNvSpPr txBox="1"/>
            <p:nvPr/>
          </p:nvSpPr>
          <p:spPr>
            <a:xfrm>
              <a:off x="14973853" y="16417955"/>
              <a:ext cx="1111202" cy="646331"/>
            </a:xfrm>
            <a:prstGeom prst="rect">
              <a:avLst/>
            </a:prstGeom>
            <a:noFill/>
          </p:spPr>
          <p:txBody>
            <a:bodyPr wrap="none" rtlCol="0">
              <a:spAutoFit/>
            </a:bodyPr>
            <a:lstStyle/>
            <a:p>
              <a:r>
                <a:rPr lang="en-US" altLang="zh-CN" sz="3600" dirty="0" smtClean="0"/>
                <a:t>+</a:t>
              </a:r>
              <a:r>
                <a:rPr lang="en-US" altLang="zh-CN" sz="3600" dirty="0" smtClean="0">
                  <a:solidFill>
                    <a:srgbClr val="FF0505"/>
                  </a:solidFill>
                </a:rPr>
                <a:t>2</a:t>
              </a:r>
              <a:r>
                <a:rPr lang="en-US" altLang="zh-CN" sz="3600" dirty="0" smtClean="0"/>
                <a:t>=3</a:t>
              </a:r>
              <a:endParaRPr lang="zh-CN" altLang="en-US" sz="3600" dirty="0"/>
            </a:p>
          </p:txBody>
        </p:sp>
      </p:grpSp>
      <p:sp>
        <p:nvSpPr>
          <p:cNvPr id="45" name="Text Placeholder 250"/>
          <p:cNvSpPr>
            <a:spLocks noGrp="1"/>
          </p:cNvSpPr>
          <p:nvPr>
            <p:ph type="body" sz="quarter" idx="27"/>
          </p:nvPr>
        </p:nvSpPr>
        <p:spPr>
          <a:xfrm>
            <a:off x="735330" y="18877449"/>
            <a:ext cx="15444672" cy="820596"/>
          </a:xfrm>
        </p:spPr>
        <p:txBody>
          <a:bodyPr/>
          <a:lstStyle/>
          <a:p>
            <a:r>
              <a:rPr lang="en-US" dirty="0" smtClean="0"/>
              <a:t>Query 2</a:t>
            </a:r>
            <a:endParaRPr lang="en-US" dirty="0"/>
          </a:p>
        </p:txBody>
      </p:sp>
      <mc:AlternateContent xmlns:mc="http://schemas.openxmlformats.org/markup-compatibility/2006">
        <mc:Choice xmlns:a14="http://schemas.microsoft.com/office/drawing/2010/main" Requires="a14">
          <p:sp>
            <p:nvSpPr>
              <p:cNvPr id="46" name="Text Placeholder 251"/>
              <p:cNvSpPr>
                <a:spLocks noGrp="1"/>
              </p:cNvSpPr>
              <p:nvPr>
                <p:ph type="body" sz="quarter" idx="28"/>
              </p:nvPr>
            </p:nvSpPr>
            <p:spPr>
              <a:xfrm>
                <a:off x="749610" y="19597081"/>
                <a:ext cx="15450592" cy="7737660"/>
              </a:xfrm>
            </p:spPr>
            <p:txBody>
              <a:bodyPr/>
              <a:lstStyle/>
              <a:p>
                <a:r>
                  <a:rPr lang="en-US" sz="4000" dirty="0" smtClean="0"/>
                  <a:t>Given </a:t>
                </a:r>
                <a14:m>
                  <m:oMath xmlns:m="http://schemas.openxmlformats.org/officeDocument/2006/math">
                    <m:r>
                      <a:rPr lang="en-US" altLang="zh-CN" sz="4000" b="0" i="1" smtClean="0">
                        <a:latin typeface="Cambria Math"/>
                      </a:rPr>
                      <m:t>𝑘</m:t>
                    </m:r>
                  </m:oMath>
                </a14:m>
                <a:r>
                  <a:rPr lang="en-US" sz="4000" dirty="0"/>
                  <a:t> </a:t>
                </a:r>
                <a:r>
                  <a:rPr lang="en-US" sz="4000" dirty="0" smtClean="0"/>
                  <a:t>and </a:t>
                </a:r>
                <a14:m>
                  <m:oMath xmlns:m="http://schemas.openxmlformats.org/officeDocument/2006/math">
                    <m:r>
                      <a:rPr lang="en-US" altLang="zh-CN" sz="4000" b="0" i="1" smtClean="0">
                        <a:latin typeface="Cambria Math"/>
                      </a:rPr>
                      <m:t>𝑑</m:t>
                    </m:r>
                  </m:oMath>
                </a14:m>
                <a:r>
                  <a:rPr lang="en-US" sz="4000" dirty="0" smtClean="0"/>
                  <a:t>, </a:t>
                </a:r>
                <a:r>
                  <a:rPr lang="en-US" sz="4000" dirty="0"/>
                  <a:t>find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tags </a:t>
                </a:r>
                <a:r>
                  <a:rPr lang="en-US" sz="4000" dirty="0" smtClean="0"/>
                  <a:t>with largest </a:t>
                </a:r>
                <a:r>
                  <a:rPr lang="en-US" sz="4000" dirty="0"/>
                  <a:t>range. Here the range of a tag </a:t>
                </a:r>
                <a14:m>
                  <m:oMath xmlns:m="http://schemas.openxmlformats.org/officeDocument/2006/math">
                    <m:r>
                      <a:rPr lang="en-US" altLang="zh-CN" sz="4000" b="0" i="1" smtClean="0">
                        <a:latin typeface="Cambria Math"/>
                      </a:rPr>
                      <m:t>𝑇</m:t>
                    </m:r>
                  </m:oMath>
                </a14:m>
                <a:r>
                  <a:rPr lang="en-US" sz="4000" dirty="0"/>
                  <a:t> in graph </a:t>
                </a:r>
                <a14:m>
                  <m:oMath xmlns:m="http://schemas.openxmlformats.org/officeDocument/2006/math">
                    <m:r>
                      <a:rPr lang="en-US" altLang="zh-CN" sz="4000" b="0" i="1" smtClean="0">
                        <a:latin typeface="Cambria Math"/>
                      </a:rPr>
                      <m:t>𝐺</m:t>
                    </m:r>
                    <m:r>
                      <a:rPr lang="en-US" altLang="zh-CN" sz="4000" b="0" i="1" smtClean="0">
                        <a:latin typeface="Cambria Math"/>
                      </a:rPr>
                      <m:t>(</m:t>
                    </m:r>
                    <m:r>
                      <a:rPr lang="en-US" altLang="zh-CN" sz="4000" b="0" i="1" smtClean="0">
                        <a:latin typeface="Cambria Math"/>
                      </a:rPr>
                      <m:t>𝑉</m:t>
                    </m:r>
                    <m:r>
                      <a:rPr lang="en-US" altLang="zh-CN" sz="4000" b="0" i="1" smtClean="0">
                        <a:latin typeface="Cambria Math"/>
                      </a:rPr>
                      <m:t>, </m:t>
                    </m:r>
                    <m:r>
                      <a:rPr lang="en-US" altLang="zh-CN" sz="4000" b="0" i="1" smtClean="0">
                        <a:latin typeface="Cambria Math"/>
                      </a:rPr>
                      <m:t>𝐸</m:t>
                    </m:r>
                    <m:r>
                      <a:rPr lang="en-US" altLang="zh-CN" sz="4000" b="0" i="1" smtClean="0">
                        <a:latin typeface="Cambria Math"/>
                      </a:rPr>
                      <m:t>)</m:t>
                    </m:r>
                  </m:oMath>
                </a14:m>
                <a:r>
                  <a:rPr lang="en-US" sz="4000" dirty="0" smtClean="0"/>
                  <a:t> is </a:t>
                </a:r>
                <a:r>
                  <a:rPr lang="en-US" sz="4000" dirty="0"/>
                  <a:t>defined as the size of the largest </a:t>
                </a:r>
                <a:r>
                  <a:rPr lang="en-US" sz="4000" dirty="0" err="1" smtClean="0"/>
                  <a:t>subgraph</a:t>
                </a:r>
                <a:r>
                  <a:rPr lang="en-US" sz="4000" dirty="0" smtClean="0"/>
                  <a:t> </a:t>
                </a:r>
                <a14:m>
                  <m:oMath xmlns:m="http://schemas.openxmlformats.org/officeDocument/2006/math">
                    <m:r>
                      <a:rPr lang="en-US" altLang="zh-CN" sz="4000" b="0" i="1" smtClean="0">
                        <a:latin typeface="Cambria Math"/>
                      </a:rPr>
                      <m:t>𝐺</m:t>
                    </m:r>
                    <m:r>
                      <a:rPr lang="en-US" altLang="zh-CN" sz="4000" b="0" i="1" smtClean="0">
                        <a:latin typeface="Cambria Math"/>
                      </a:rPr>
                      <m:t>(</m:t>
                    </m:r>
                    <m:sSup>
                      <m:sSupPr>
                        <m:ctrlPr>
                          <a:rPr lang="en-US" altLang="zh-CN" sz="4000" b="0" i="1" smtClean="0">
                            <a:latin typeface="Cambria Math"/>
                          </a:rPr>
                        </m:ctrlPr>
                      </m:sSupPr>
                      <m:e>
                        <m:r>
                          <a:rPr lang="en-US" altLang="zh-CN" sz="4000" b="0" i="1" smtClean="0">
                            <a:latin typeface="Cambria Math"/>
                          </a:rPr>
                          <m:t>𝑉</m:t>
                        </m:r>
                      </m:e>
                      <m:sup>
                        <m:r>
                          <a:rPr lang="en-US" altLang="zh-CN" sz="4000" b="0" i="1" smtClean="0">
                            <a:latin typeface="Cambria Math"/>
                          </a:rPr>
                          <m:t>′</m:t>
                        </m:r>
                      </m:sup>
                    </m:sSup>
                    <m:r>
                      <a:rPr lang="en-US" altLang="zh-CN" sz="4000" b="0" i="1" smtClean="0">
                        <a:latin typeface="Cambria Math"/>
                      </a:rPr>
                      <m:t>, </m:t>
                    </m:r>
                    <m:sSup>
                      <m:sSupPr>
                        <m:ctrlPr>
                          <a:rPr lang="en-US" altLang="zh-CN" sz="4000" b="0" i="1" smtClean="0">
                            <a:latin typeface="Cambria Math"/>
                          </a:rPr>
                        </m:ctrlPr>
                      </m:sSupPr>
                      <m:e>
                        <m:r>
                          <a:rPr lang="en-US" altLang="zh-CN" sz="4000" b="0" i="1" smtClean="0">
                            <a:latin typeface="Cambria Math"/>
                          </a:rPr>
                          <m:t>𝐸</m:t>
                        </m:r>
                      </m:e>
                      <m:sup>
                        <m:r>
                          <a:rPr lang="en-US" altLang="zh-CN" sz="4000" b="0" i="1" smtClean="0">
                            <a:latin typeface="Cambria Math"/>
                          </a:rPr>
                          <m:t>′</m:t>
                        </m:r>
                      </m:sup>
                    </m:sSup>
                    <m:r>
                      <a:rPr lang="en-US" altLang="zh-CN" sz="4000" b="0" i="1" smtClean="0">
                        <a:latin typeface="Cambria Math"/>
                      </a:rPr>
                      <m:t>)</m:t>
                    </m:r>
                  </m:oMath>
                </a14:m>
                <a:r>
                  <a:rPr lang="en-US" sz="4000" dirty="0"/>
                  <a:t> </a:t>
                </a:r>
                <a:r>
                  <a:rPr lang="en-US" sz="4000" dirty="0" err="1" smtClean="0"/>
                  <a:t>s.t.</a:t>
                </a:r>
                <a:r>
                  <a:rPr lang="en-US" sz="4000" dirty="0" smtClean="0"/>
                  <a:t> </a:t>
                </a:r>
                <a14:m>
                  <m:oMath xmlns:m="http://schemas.openxmlformats.org/officeDocument/2006/math">
                    <m:r>
                      <a:rPr lang="en-US" sz="4000" i="1" smtClean="0">
                        <a:latin typeface="Cambria Math"/>
                        <a:ea typeface="Cambria Math"/>
                      </a:rPr>
                      <m:t>∀</m:t>
                    </m:r>
                    <m:r>
                      <a:rPr lang="en-US" sz="4000" b="0" i="1" smtClean="0">
                        <a:latin typeface="Cambria Math"/>
                        <a:ea typeface="Cambria Math"/>
                      </a:rPr>
                      <m:t>𝑣</m:t>
                    </m:r>
                    <m:r>
                      <a:rPr lang="en-US" sz="4000" b="0" i="1" smtClean="0">
                        <a:latin typeface="Cambria Math"/>
                        <a:ea typeface="Cambria Math"/>
                      </a:rPr>
                      <m:t>∈</m:t>
                    </m:r>
                    <m:sSup>
                      <m:sSupPr>
                        <m:ctrlPr>
                          <a:rPr lang="en-US" sz="4000" b="0" i="1" smtClean="0">
                            <a:latin typeface="Cambria Math"/>
                            <a:ea typeface="Cambria Math"/>
                          </a:rPr>
                        </m:ctrlPr>
                      </m:sSupPr>
                      <m:e>
                        <m:r>
                          <a:rPr lang="en-US" sz="4000" b="0" i="1" smtClean="0">
                            <a:latin typeface="Cambria Math"/>
                            <a:ea typeface="Cambria Math"/>
                          </a:rPr>
                          <m:t>𝑉</m:t>
                        </m:r>
                      </m:e>
                      <m:sup>
                        <m:r>
                          <a:rPr lang="en-US" sz="4000" b="0" i="1" smtClean="0">
                            <a:latin typeface="Cambria Math"/>
                            <a:ea typeface="Cambria Math"/>
                          </a:rPr>
                          <m:t>′</m:t>
                        </m:r>
                      </m:sup>
                    </m:sSup>
                  </m:oMath>
                </a14:m>
                <a:r>
                  <a:rPr lang="en-US" sz="4000" dirty="0" smtClean="0"/>
                  <a:t>,</a:t>
                </a:r>
                <a14:m>
                  <m:oMath xmlns:m="http://schemas.openxmlformats.org/officeDocument/2006/math">
                    <m:sSub>
                      <m:sSubPr>
                        <m:ctrlPr>
                          <a:rPr lang="en-US" altLang="zh-CN" sz="4000" b="0" i="1" dirty="0" smtClean="0">
                            <a:latin typeface="Cambria Math"/>
                          </a:rPr>
                        </m:ctrlPr>
                      </m:sSubPr>
                      <m:e>
                        <m:r>
                          <a:rPr lang="en-US" altLang="zh-CN" sz="4000" b="0" i="1" dirty="0" smtClean="0">
                            <a:latin typeface="Cambria Math"/>
                          </a:rPr>
                          <m:t>𝑣</m:t>
                        </m:r>
                      </m:e>
                      <m:sub>
                        <m:r>
                          <a:rPr lang="en-US" altLang="zh-CN" sz="4000" b="0" i="1" dirty="0" smtClean="0">
                            <a:latin typeface="Cambria Math"/>
                          </a:rPr>
                          <m:t>𝑑</m:t>
                        </m:r>
                      </m:sub>
                    </m:sSub>
                    <m:r>
                      <a:rPr lang="en-US" altLang="zh-CN" sz="4000" b="0" i="1" dirty="0" smtClean="0">
                        <a:latin typeface="Cambria Math"/>
                      </a:rPr>
                      <m:t>&gt;</m:t>
                    </m:r>
                    <m:r>
                      <a:rPr lang="en-US" altLang="zh-CN" sz="4000" b="0" i="1" dirty="0" smtClean="0">
                        <a:latin typeface="Cambria Math"/>
                      </a:rPr>
                      <m:t>𝑑</m:t>
                    </m:r>
                    <m:r>
                      <a:rPr lang="en-US" altLang="zh-CN" sz="4000" b="0" i="1" dirty="0" smtClean="0">
                        <a:latin typeface="Cambria Math"/>
                      </a:rPr>
                      <m:t> &amp; </m:t>
                    </m:r>
                    <m:r>
                      <a:rPr lang="en-US" altLang="zh-CN" sz="4000" b="0" i="1" dirty="0" smtClean="0">
                        <a:latin typeface="Cambria Math"/>
                      </a:rPr>
                      <m:t>𝑇</m:t>
                    </m:r>
                    <m:r>
                      <a:rPr lang="en-US" altLang="zh-CN" sz="4000" b="0" i="1" dirty="0" smtClean="0">
                        <a:latin typeface="Cambria Math"/>
                        <a:ea typeface="Cambria Math"/>
                      </a:rPr>
                      <m:t>∈</m:t>
                    </m:r>
                    <m:sSub>
                      <m:sSubPr>
                        <m:ctrlPr>
                          <a:rPr lang="en-US" altLang="zh-CN" sz="4000" b="0" i="1" dirty="0" smtClean="0">
                            <a:latin typeface="Cambria Math"/>
                            <a:ea typeface="Cambria Math"/>
                          </a:rPr>
                        </m:ctrlPr>
                      </m:sSubPr>
                      <m:e>
                        <m:r>
                          <a:rPr lang="en-US" altLang="zh-CN" sz="4000" b="0" i="1" dirty="0" smtClean="0">
                            <a:latin typeface="Cambria Math"/>
                            <a:ea typeface="Cambria Math"/>
                          </a:rPr>
                          <m:t>𝑣</m:t>
                        </m:r>
                      </m:e>
                      <m:sub>
                        <m:r>
                          <a:rPr lang="en-US" altLang="zh-CN" sz="4000" b="0" i="1" dirty="0" smtClean="0">
                            <a:latin typeface="Cambria Math"/>
                            <a:ea typeface="Cambria Math"/>
                          </a:rPr>
                          <m:t>𝑡</m:t>
                        </m:r>
                      </m:sub>
                    </m:sSub>
                  </m:oMath>
                </a14:m>
                <a:r>
                  <a:rPr lang="en-US" sz="4000" dirty="0" smtClean="0"/>
                  <a:t>.</a:t>
                </a:r>
              </a:p>
              <a:p>
                <a:endParaRPr lang="en-US" sz="4000" dirty="0"/>
              </a:p>
              <a:p>
                <a:r>
                  <a:rPr lang="en-US" sz="4000" b="1" dirty="0">
                    <a:solidFill>
                      <a:srgbClr val="0070C0"/>
                    </a:solidFill>
                  </a:rPr>
                  <a:t>Solution:</a:t>
                </a:r>
              </a:p>
              <a:p>
                <a:r>
                  <a:rPr lang="en-US" sz="4000" dirty="0"/>
                  <a:t>First </a:t>
                </a:r>
                <a:r>
                  <a:rPr lang="en-US" sz="4000" b="1" dirty="0">
                    <a:solidFill>
                      <a:srgbClr val="0070C0"/>
                    </a:solidFill>
                  </a:rPr>
                  <a:t>sort all the queries </a:t>
                </a:r>
                <a:r>
                  <a:rPr lang="en-US" sz="4000" dirty="0"/>
                  <a:t>and vertices by </a:t>
                </a:r>
                <a14:m>
                  <m:oMath xmlns:m="http://schemas.openxmlformats.org/officeDocument/2006/math">
                    <m:r>
                      <a:rPr lang="en-US" sz="4000" b="0" i="1" smtClean="0">
                        <a:latin typeface="Cambria Math"/>
                      </a:rPr>
                      <m:t>𝑑</m:t>
                    </m:r>
                  </m:oMath>
                </a14:m>
                <a:r>
                  <a:rPr lang="en-US" sz="4000" smtClean="0"/>
                  <a:t> </a:t>
                </a:r>
                <a:r>
                  <a:rPr lang="en-US" sz="4000" dirty="0"/>
                  <a:t>in descending order. Build an </a:t>
                </a:r>
                <a:r>
                  <a:rPr lang="en-US" sz="4000" dirty="0" smtClean="0"/>
                  <a:t>empty graph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𝐺</m:t>
                        </m:r>
                      </m:e>
                      <m:sub>
                        <m:r>
                          <a:rPr lang="en-US" altLang="zh-CN" sz="4000" b="0" i="1" smtClean="0">
                            <a:latin typeface="Cambria Math"/>
                          </a:rPr>
                          <m:t>0</m:t>
                        </m:r>
                      </m:sub>
                    </m:sSub>
                  </m:oMath>
                </a14:m>
                <a:r>
                  <a:rPr lang="en-US" sz="4000" dirty="0"/>
                  <a:t> and incrementally insert sorted </a:t>
                </a:r>
                <a:r>
                  <a:rPr lang="en-US" sz="4000" dirty="0" smtClean="0"/>
                  <a:t>vertices </a:t>
                </a:r>
                <a:r>
                  <a:rPr lang="en-US" sz="4000" dirty="0"/>
                  <a:t>and their corresponding edges to </a:t>
                </a:r>
                <a14:m>
                  <m:oMath xmlns:m="http://schemas.openxmlformats.org/officeDocument/2006/math">
                    <m:sSub>
                      <m:sSubPr>
                        <m:ctrlPr>
                          <a:rPr lang="en-US" altLang="zh-CN" sz="4000" i="1">
                            <a:latin typeface="Cambria Math"/>
                          </a:rPr>
                        </m:ctrlPr>
                      </m:sSubPr>
                      <m:e>
                        <m:r>
                          <a:rPr lang="en-US" altLang="zh-CN" sz="4000" i="1">
                            <a:latin typeface="Cambria Math"/>
                          </a:rPr>
                          <m:t>𝐺</m:t>
                        </m:r>
                      </m:e>
                      <m:sub>
                        <m:r>
                          <a:rPr lang="en-US" altLang="zh-CN" sz="4000" i="1">
                            <a:latin typeface="Cambria Math"/>
                          </a:rPr>
                          <m:t>0</m:t>
                        </m:r>
                      </m:sub>
                    </m:sSub>
                  </m:oMath>
                </a14:m>
                <a:r>
                  <a:rPr lang="en-US" sz="4000" dirty="0"/>
                  <a:t>.</a:t>
                </a:r>
              </a:p>
              <a:p>
                <a:r>
                  <a:rPr lang="en-US" sz="4000" dirty="0"/>
                  <a:t>During the insertion, we maintain the top-</a:t>
                </a:r>
                <a14:m>
                  <m:oMath xmlns:m="http://schemas.openxmlformats.org/officeDocument/2006/math">
                    <m:r>
                      <a:rPr lang="en-US" altLang="zh-CN" sz="4000" b="0" i="1" smtClean="0">
                        <a:latin typeface="Cambria Math"/>
                      </a:rPr>
                      <m:t>𝑘</m:t>
                    </m:r>
                  </m:oMath>
                </a14:m>
                <a:r>
                  <a:rPr lang="en-US" sz="4000" dirty="0"/>
                  <a:t> largest connected components for each </a:t>
                </a:r>
                <a:r>
                  <a:rPr lang="en-US" sz="4000" dirty="0" smtClean="0"/>
                  <a:t>tag using </a:t>
                </a:r>
                <a:r>
                  <a:rPr lang="en-US" sz="4000" b="1" dirty="0">
                    <a:solidFill>
                      <a:srgbClr val="0070C0"/>
                    </a:solidFill>
                  </a:rPr>
                  <a:t>Union-Find Set</a:t>
                </a:r>
                <a:r>
                  <a:rPr lang="en-US" sz="4000" dirty="0"/>
                  <a:t>. A query </a:t>
                </a:r>
                <a14:m>
                  <m:oMath xmlns:m="http://schemas.openxmlformats.org/officeDocument/2006/math">
                    <m:r>
                      <a:rPr lang="en-US" sz="4000" b="0" i="1" smtClean="0">
                        <a:latin typeface="Cambria Math"/>
                      </a:rPr>
                      <m:t>𝑞</m:t>
                    </m:r>
                  </m:oMath>
                </a14:m>
                <a:r>
                  <a:rPr lang="en-US" sz="4000" dirty="0" smtClean="0"/>
                  <a:t> </a:t>
                </a:r>
                <a:r>
                  <a:rPr lang="en-US" sz="4000" dirty="0"/>
                  <a:t>would finish as soon as all </a:t>
                </a:r>
                <a:r>
                  <a:rPr lang="en-US" sz="4000" dirty="0" smtClean="0"/>
                  <a:t>vertices </a:t>
                </a:r>
                <a14:m>
                  <m:oMath xmlns:m="http://schemas.openxmlformats.org/officeDocument/2006/math">
                    <m:r>
                      <a:rPr lang="en-US" sz="4000" b="0" i="1" smtClean="0">
                        <a:latin typeface="Cambria Math"/>
                      </a:rPr>
                      <m:t>𝑣</m:t>
                    </m:r>
                  </m:oMath>
                </a14:m>
                <a:r>
                  <a:rPr lang="en-US" sz="4000" dirty="0" smtClean="0"/>
                  <a:t> </a:t>
                </a:r>
                <a:r>
                  <a:rPr lang="en-US" sz="4000" dirty="0"/>
                  <a:t>with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𝑣</m:t>
                        </m:r>
                      </m:e>
                      <m:sub>
                        <m:r>
                          <a:rPr lang="en-US" altLang="zh-CN" sz="4000" b="0" i="1" smtClean="0">
                            <a:latin typeface="Cambria Math"/>
                          </a:rPr>
                          <m:t>𝑑</m:t>
                        </m:r>
                      </m:sub>
                    </m:sSub>
                    <m:r>
                      <a:rPr lang="en-US" altLang="zh-CN" sz="4000" b="0" i="0" smtClean="0">
                        <a:latin typeface="Cambria Math"/>
                      </a:rPr>
                      <m:t>&gt;</m:t>
                    </m:r>
                    <m:sSub>
                      <m:sSubPr>
                        <m:ctrlPr>
                          <a:rPr lang="en-US" altLang="zh-CN" sz="4000" b="0" i="1" smtClean="0">
                            <a:latin typeface="Cambria Math"/>
                          </a:rPr>
                        </m:ctrlPr>
                      </m:sSubPr>
                      <m:e>
                        <m:r>
                          <a:rPr lang="en-US" altLang="zh-CN" sz="4000" b="0" i="1" smtClean="0">
                            <a:latin typeface="Cambria Math"/>
                          </a:rPr>
                          <m:t>𝑞</m:t>
                        </m:r>
                      </m:e>
                      <m:sub>
                        <m:r>
                          <a:rPr lang="en-US" altLang="zh-CN" sz="4000" b="0" i="1" smtClean="0">
                            <a:latin typeface="Cambria Math"/>
                          </a:rPr>
                          <m:t>𝑑</m:t>
                        </m:r>
                      </m:sub>
                    </m:sSub>
                  </m:oMath>
                </a14:m>
                <a:r>
                  <a:rPr lang="en-US" sz="4000" dirty="0" smtClean="0"/>
                  <a:t> are </a:t>
                </a:r>
                <a:r>
                  <a:rPr lang="en-US" sz="4000" dirty="0"/>
                  <a:t>inserted</a:t>
                </a:r>
                <a:r>
                  <a:rPr lang="en-US" sz="4000" dirty="0" smtClean="0"/>
                  <a:t>.</a:t>
                </a:r>
                <a:endParaRPr lang="en-US" sz="4000" dirty="0"/>
              </a:p>
            </p:txBody>
          </p:sp>
        </mc:Choice>
        <mc:Fallback>
          <p:sp>
            <p:nvSpPr>
              <p:cNvPr id="46" name="Text Placeholder 251"/>
              <p:cNvSpPr>
                <a:spLocks noGrp="1" noRot="1" noChangeAspect="1" noMove="1" noResize="1" noEditPoints="1" noAdjustHandles="1" noChangeArrowheads="1" noChangeShapeType="1" noTextEdit="1"/>
              </p:cNvSpPr>
              <p:nvPr>
                <p:ph type="body" sz="quarter" idx="28"/>
              </p:nvPr>
            </p:nvSpPr>
            <p:spPr>
              <a:xfrm>
                <a:off x="749610" y="19597081"/>
                <a:ext cx="15450592" cy="7737660"/>
              </a:xfrm>
              <a:blipFill rotWithShape="1">
                <a:blip r:embed="rId8"/>
                <a:stretch>
                  <a:fillRect l="-473"/>
                </a:stretch>
              </a:blipFill>
            </p:spPr>
            <p:txBody>
              <a:bodyPr/>
              <a:lstStyle/>
              <a:p>
                <a:r>
                  <a:rPr lang="zh-CN" altLang="en-US">
                    <a:noFill/>
                  </a:rPr>
                  <a:t> </a:t>
                </a:r>
              </a:p>
            </p:txBody>
          </p:sp>
        </mc:Fallback>
      </mc:AlternateContent>
      <p:sp>
        <p:nvSpPr>
          <p:cNvPr id="49" name="Text Placeholder 248"/>
          <p:cNvSpPr>
            <a:spLocks noGrp="1"/>
          </p:cNvSpPr>
          <p:nvPr>
            <p:ph type="body" sz="quarter" idx="25"/>
          </p:nvPr>
        </p:nvSpPr>
        <p:spPr>
          <a:xfrm>
            <a:off x="751286" y="27769055"/>
            <a:ext cx="15448916" cy="820596"/>
          </a:xfrm>
        </p:spPr>
        <p:txBody>
          <a:bodyPr/>
          <a:lstStyle/>
          <a:p>
            <a:r>
              <a:rPr lang="en-US" dirty="0" smtClean="0"/>
              <a:t>Query 3</a:t>
            </a:r>
            <a:endParaRPr lang="en-US" dirty="0"/>
          </a:p>
        </p:txBody>
      </p:sp>
      <mc:AlternateContent xmlns:mc="http://schemas.openxmlformats.org/markup-compatibility/2006" xmlns:a14="http://schemas.microsoft.com/office/drawing/2010/main">
        <mc:Choice Requires="a14">
          <p:sp>
            <p:nvSpPr>
              <p:cNvPr id="50" name="Text Placeholder 249"/>
              <p:cNvSpPr>
                <a:spLocks noGrp="1"/>
              </p:cNvSpPr>
              <p:nvPr>
                <p:ph type="body" sz="quarter" idx="26"/>
              </p:nvPr>
            </p:nvSpPr>
            <p:spPr>
              <a:xfrm>
                <a:off x="689131" y="28574144"/>
                <a:ext cx="15448916" cy="6506554"/>
              </a:xfrm>
            </p:spPr>
            <p:txBody>
              <a:bodyPr/>
              <a:lstStyle/>
              <a:p>
                <a:r>
                  <a:rPr lang="en-US" sz="4000" dirty="0" smtClean="0"/>
                  <a:t>Given </a:t>
                </a:r>
                <a14:m>
                  <m:oMath xmlns:m="http://schemas.openxmlformats.org/officeDocument/2006/math">
                    <m:r>
                      <a:rPr lang="en-US" altLang="zh-CN" sz="4000" i="1">
                        <a:latin typeface="Cambria Math"/>
                      </a:rPr>
                      <m:t>𝑘</m:t>
                    </m:r>
                  </m:oMath>
                </a14:m>
                <a:r>
                  <a:rPr lang="en-US" altLang="zh-CN" sz="4000" dirty="0"/>
                  <a:t> </a:t>
                </a:r>
                <a:r>
                  <a:rPr lang="en-US" sz="4000" dirty="0"/>
                  <a:t>, </a:t>
                </a:r>
                <a14:m>
                  <m:oMath xmlns:m="http://schemas.openxmlformats.org/officeDocument/2006/math">
                    <m:r>
                      <a:rPr lang="en-US" sz="4000" b="0" i="1" smtClean="0">
                        <a:latin typeface="Cambria Math"/>
                      </a:rPr>
                      <m:t>h</m:t>
                    </m:r>
                  </m:oMath>
                </a14:m>
                <a:r>
                  <a:rPr lang="en-US" altLang="zh-CN" sz="4000" dirty="0" smtClean="0"/>
                  <a:t> </a:t>
                </a:r>
                <a:r>
                  <a:rPr lang="en-US" sz="4000" dirty="0"/>
                  <a:t>, </a:t>
                </a:r>
                <a14:m>
                  <m:oMath xmlns:m="http://schemas.openxmlformats.org/officeDocument/2006/math">
                    <m:r>
                      <a:rPr lang="en-US" sz="4000" b="0" i="1" smtClean="0">
                        <a:latin typeface="Cambria Math"/>
                      </a:rPr>
                      <m:t>𝑝</m:t>
                    </m:r>
                  </m:oMath>
                </a14:m>
                <a:r>
                  <a:rPr lang="en-US" altLang="zh-CN" sz="4000" dirty="0" smtClean="0"/>
                  <a:t> </a:t>
                </a:r>
                <a:r>
                  <a:rPr lang="en-US" sz="4000" dirty="0"/>
                  <a:t>, where </a:t>
                </a:r>
                <a14:m>
                  <m:oMath xmlns:m="http://schemas.openxmlformats.org/officeDocument/2006/math">
                    <m:r>
                      <a:rPr lang="en-US" sz="4000" b="0" i="1" smtClean="0">
                        <a:latin typeface="Cambria Math"/>
                      </a:rPr>
                      <m:t>𝑝</m:t>
                    </m:r>
                  </m:oMath>
                </a14:m>
                <a:r>
                  <a:rPr lang="en-US" sz="4000" dirty="0" smtClean="0"/>
                  <a:t> </a:t>
                </a:r>
                <a:r>
                  <a:rPr lang="en-US" sz="4000" dirty="0"/>
                  <a:t>is used to define a subset </a:t>
                </a:r>
                <a14:m>
                  <m:oMath xmlns:m="http://schemas.openxmlformats.org/officeDocument/2006/math">
                    <m:r>
                      <a:rPr lang="en-US" sz="4000" b="0" i="1" smtClean="0">
                        <a:latin typeface="Cambria Math"/>
                      </a:rPr>
                      <m:t>𝑉</m:t>
                    </m:r>
                    <m:r>
                      <a:rPr lang="en-US" sz="4000" b="0" i="1" smtClean="0">
                        <a:latin typeface="Cambria Math"/>
                      </a:rPr>
                      <m:t>′</m:t>
                    </m:r>
                  </m:oMath>
                </a14:m>
                <a:r>
                  <a:rPr lang="en-US" altLang="zh-CN" sz="4000" dirty="0" smtClean="0"/>
                  <a:t> </a:t>
                </a:r>
                <a:r>
                  <a:rPr lang="en-US" sz="4000" dirty="0" smtClean="0"/>
                  <a:t>of </a:t>
                </a:r>
                <a14:m>
                  <m:oMath xmlns:m="http://schemas.openxmlformats.org/officeDocument/2006/math">
                    <m:r>
                      <a:rPr lang="en-US" sz="4000" b="0" i="1" smtClean="0">
                        <a:latin typeface="Cambria Math"/>
                      </a:rPr>
                      <m:t>𝑉</m:t>
                    </m:r>
                  </m:oMath>
                </a14:m>
                <a:r>
                  <a:rPr lang="en-US" sz="4000" dirty="0" smtClean="0"/>
                  <a:t>. Find </a:t>
                </a:r>
                <a:r>
                  <a:rPr lang="en-US" sz="4000" dirty="0"/>
                  <a:t>the </a:t>
                </a:r>
                <a:r>
                  <a:rPr lang="en-US" sz="4000" dirty="0" smtClean="0"/>
                  <a:t>top-</a:t>
                </a:r>
                <a14:m>
                  <m:oMath xmlns:m="http://schemas.openxmlformats.org/officeDocument/2006/math">
                    <m:r>
                      <a:rPr lang="en-US" altLang="zh-CN" sz="4000" b="0" i="1" smtClean="0">
                        <a:latin typeface="Cambria Math"/>
                      </a:rPr>
                      <m:t>𝑘</m:t>
                    </m:r>
                  </m:oMath>
                </a14:m>
                <a:r>
                  <a:rPr lang="en-US" sz="4000" dirty="0" smtClean="0"/>
                  <a:t> </a:t>
                </a:r>
                <a:r>
                  <a:rPr lang="en-US" sz="4000" dirty="0"/>
                  <a:t>pairs of vertex </a:t>
                </a:r>
                <a14:m>
                  <m:oMath xmlns:m="http://schemas.openxmlformats.org/officeDocument/2006/math">
                    <m:r>
                      <a:rPr lang="en-US" sz="4000" b="0" i="1" smtClean="0">
                        <a:latin typeface="Cambria Math"/>
                      </a:rPr>
                      <m:t>(</m:t>
                    </m:r>
                    <m:r>
                      <a:rPr lang="en-US" sz="4000" b="0" i="1" smtClean="0">
                        <a:latin typeface="Cambria Math"/>
                      </a:rPr>
                      <m:t>𝑢</m:t>
                    </m:r>
                    <m:r>
                      <a:rPr lang="en-US" sz="4000" b="0" i="1" smtClean="0">
                        <a:latin typeface="Cambria Math"/>
                      </a:rPr>
                      <m:t>, </m:t>
                    </m:r>
                    <m:r>
                      <a:rPr lang="en-US" sz="4000" b="0" i="1" smtClean="0">
                        <a:latin typeface="Cambria Math"/>
                      </a:rPr>
                      <m:t>𝑣</m:t>
                    </m:r>
                    <m:r>
                      <a:rPr lang="en-US" sz="4000" b="0" i="1" smtClean="0">
                        <a:latin typeface="Cambria Math"/>
                      </a:rPr>
                      <m:t>)</m:t>
                    </m:r>
                  </m:oMath>
                </a14:m>
                <a:r>
                  <a:rPr lang="en-US" sz="4000" dirty="0" smtClean="0"/>
                  <a:t> </a:t>
                </a:r>
                <a:r>
                  <a:rPr lang="en-US" sz="4000" dirty="0"/>
                  <a:t>ordered </a:t>
                </a:r>
                <a:r>
                  <a:rPr lang="en-US" sz="4000" dirty="0" smtClean="0"/>
                  <a:t>by</a:t>
                </a:r>
                <a:r>
                  <a:rPr lang="en-US" altLang="zh-CN" sz="4000" dirty="0"/>
                  <a:t> </a:t>
                </a:r>
                <a14:m>
                  <m:oMath xmlns:m="http://schemas.openxmlformats.org/officeDocument/2006/math">
                    <m:d>
                      <m:dPr>
                        <m:begChr m:val="‖"/>
                        <m:endChr m:val="‖"/>
                        <m:ctrlPr>
                          <a:rPr lang="en-US" altLang="zh-CN" sz="4000" i="1" smtClean="0">
                            <a:latin typeface="Cambria Math"/>
                          </a:rPr>
                        </m:ctrlPr>
                      </m:dPr>
                      <m:e>
                        <m:sSub>
                          <m:sSubPr>
                            <m:ctrlPr>
                              <a:rPr lang="en-US" altLang="zh-CN" sz="4000" i="1" smtClean="0">
                                <a:latin typeface="Cambria Math"/>
                              </a:rPr>
                            </m:ctrlPr>
                          </m:sSubPr>
                          <m:e>
                            <m:r>
                              <a:rPr lang="en-US" altLang="zh-CN" sz="4000" b="0" i="1" smtClean="0">
                                <a:latin typeface="Cambria Math"/>
                              </a:rPr>
                              <m:t>𝑢</m:t>
                            </m:r>
                          </m:e>
                          <m:sub>
                            <m:r>
                              <a:rPr lang="en-US" altLang="zh-CN" sz="4000" b="0" i="1" smtClean="0">
                                <a:latin typeface="Cambria Math"/>
                              </a:rPr>
                              <m:t>𝑡</m:t>
                            </m:r>
                          </m:sub>
                        </m:sSub>
                        <m:r>
                          <a:rPr lang="en-US" altLang="zh-CN" sz="4000" i="1" smtClean="0">
                            <a:latin typeface="Cambria Math"/>
                            <a:ea typeface="Cambria Math"/>
                          </a:rPr>
                          <m:t>∩</m:t>
                        </m:r>
                        <m:sSub>
                          <m:sSubPr>
                            <m:ctrlPr>
                              <a:rPr lang="en-US" altLang="zh-CN" sz="4000" i="1" smtClean="0">
                                <a:latin typeface="Cambria Math"/>
                                <a:ea typeface="Cambria Math"/>
                              </a:rPr>
                            </m:ctrlPr>
                          </m:sSubPr>
                          <m:e>
                            <m:r>
                              <a:rPr lang="en-US" altLang="zh-CN" sz="4000" b="0" i="1" smtClean="0">
                                <a:latin typeface="Cambria Math"/>
                                <a:ea typeface="Cambria Math"/>
                              </a:rPr>
                              <m:t>𝑣</m:t>
                            </m:r>
                          </m:e>
                          <m:sub>
                            <m:r>
                              <a:rPr lang="en-US" altLang="zh-CN" sz="4000" b="0" i="1" smtClean="0">
                                <a:latin typeface="Cambria Math"/>
                                <a:ea typeface="Cambria Math"/>
                              </a:rPr>
                              <m:t>𝑡</m:t>
                            </m:r>
                          </m:sub>
                        </m:sSub>
                      </m:e>
                    </m:d>
                  </m:oMath>
                </a14:m>
                <a:r>
                  <a:rPr lang="en-US" sz="4000" dirty="0" smtClean="0"/>
                  <a:t>, </a:t>
                </a:r>
                <a:r>
                  <a:rPr lang="en-US" sz="4000" dirty="0"/>
                  <a:t>also satisfying: </a:t>
                </a:r>
                <a14:m>
                  <m:oMath xmlns:m="http://schemas.openxmlformats.org/officeDocument/2006/math">
                    <m:r>
                      <a:rPr lang="en-US" sz="4000" b="0" i="1" smtClean="0">
                        <a:latin typeface="Cambria Math"/>
                      </a:rPr>
                      <m:t>𝑢</m:t>
                    </m:r>
                    <m:r>
                      <a:rPr lang="en-US" sz="4000" b="0" i="1" smtClean="0">
                        <a:latin typeface="Cambria Math"/>
                      </a:rPr>
                      <m:t>, </m:t>
                    </m:r>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 &amp; </m:t>
                    </m:r>
                    <m:r>
                      <a:rPr lang="en-US" sz="4000" b="0" i="1" smtClean="0">
                        <a:latin typeface="Cambria Math"/>
                        <a:ea typeface="Cambria Math"/>
                      </a:rPr>
                      <m:t>𝑑𝑖𝑠𝑡</m:t>
                    </m:r>
                    <m:d>
                      <m:dPr>
                        <m:ctrlPr>
                          <a:rPr lang="en-US" sz="4000" b="0" i="1" smtClean="0">
                            <a:latin typeface="Cambria Math"/>
                            <a:ea typeface="Cambria Math"/>
                          </a:rPr>
                        </m:ctrlPr>
                      </m:dPr>
                      <m:e>
                        <m:r>
                          <a:rPr lang="en-US" sz="4000" b="0" i="1" smtClean="0">
                            <a:latin typeface="Cambria Math"/>
                            <a:ea typeface="Cambria Math"/>
                          </a:rPr>
                          <m:t>𝑢</m:t>
                        </m:r>
                        <m:r>
                          <a:rPr lang="en-US" sz="4000" b="0" i="1" smtClean="0">
                            <a:latin typeface="Cambria Math"/>
                            <a:ea typeface="Cambria Math"/>
                          </a:rPr>
                          <m:t>, </m:t>
                        </m:r>
                        <m:r>
                          <a:rPr lang="en-US" sz="4000" b="0" i="1" smtClean="0">
                            <a:latin typeface="Cambria Math"/>
                            <a:ea typeface="Cambria Math"/>
                          </a:rPr>
                          <m:t>𝑣</m:t>
                        </m:r>
                      </m:e>
                    </m:d>
                    <m:r>
                      <a:rPr lang="en-US" sz="4000" b="0" i="1" smtClean="0">
                        <a:latin typeface="Cambria Math"/>
                        <a:ea typeface="Cambria Math"/>
                      </a:rPr>
                      <m:t>≤</m:t>
                    </m:r>
                    <m:r>
                      <a:rPr lang="en-US" sz="4000" b="0" i="1" smtClean="0">
                        <a:latin typeface="Cambria Math"/>
                        <a:ea typeface="Cambria Math"/>
                      </a:rPr>
                      <m:t>h</m:t>
                    </m:r>
                  </m:oMath>
                </a14:m>
                <a:r>
                  <a:rPr lang="en-US" sz="4000" dirty="0" smtClean="0"/>
                  <a:t>.</a:t>
                </a:r>
              </a:p>
              <a:p>
                <a:endParaRPr lang="en-US" sz="4000" dirty="0"/>
              </a:p>
              <a:p>
                <a:r>
                  <a:rPr lang="en-US" sz="4000" b="1" dirty="0">
                    <a:solidFill>
                      <a:srgbClr val="0070C0"/>
                    </a:solidFill>
                  </a:rPr>
                  <a:t>Solution:</a:t>
                </a:r>
              </a:p>
              <a:p>
                <a:r>
                  <a:rPr lang="en-US" sz="4000" dirty="0"/>
                  <a:t>   First we </a:t>
                </a:r>
                <a:r>
                  <a:rPr lang="en-US" sz="4000" dirty="0" smtClean="0"/>
                  <a:t>buil</a:t>
                </a:r>
                <a:r>
                  <a:rPr lang="en-US" sz="4000" dirty="0"/>
                  <a:t>d</a:t>
                </a:r>
                <a:r>
                  <a:rPr lang="en-US" sz="4000" dirty="0" smtClean="0"/>
                  <a:t> </a:t>
                </a:r>
                <a14:m>
                  <m:oMath xmlns:m="http://schemas.openxmlformats.org/officeDocument/2006/math">
                    <m:r>
                      <a:rPr lang="en-US" sz="4000" b="0" i="1" smtClean="0">
                        <a:latin typeface="Cambria Math"/>
                      </a:rPr>
                      <m:t>𝑉</m:t>
                    </m:r>
                    <m:r>
                      <a:rPr lang="en-US" sz="4000" b="0" i="1" smtClean="0">
                        <a:latin typeface="Cambria Math"/>
                      </a:rPr>
                      <m:t>′</m:t>
                    </m:r>
                  </m:oMath>
                </a14:m>
                <a:r>
                  <a:rPr lang="en-US" altLang="zh-CN" sz="4000" dirty="0" smtClean="0"/>
                  <a:t> </a:t>
                </a:r>
                <a:r>
                  <a:rPr lang="en-US" sz="4000" dirty="0"/>
                  <a:t>according to </a:t>
                </a:r>
                <a14:m>
                  <m:oMath xmlns:m="http://schemas.openxmlformats.org/officeDocument/2006/math">
                    <m:r>
                      <a:rPr lang="en-US" sz="4000" b="0" i="1" smtClean="0">
                        <a:latin typeface="Cambria Math"/>
                      </a:rPr>
                      <m:t>𝑝</m:t>
                    </m:r>
                  </m:oMath>
                </a14:m>
                <a:r>
                  <a:rPr lang="en-US" altLang="zh-CN" sz="4000" dirty="0" smtClean="0"/>
                  <a:t> </a:t>
                </a:r>
                <a:r>
                  <a:rPr lang="en-US" sz="4000" dirty="0" smtClean="0"/>
                  <a:t>. </a:t>
                </a:r>
                <a:r>
                  <a:rPr lang="en-US" sz="4000" dirty="0"/>
                  <a:t>Then we </a:t>
                </a:r>
                <a:r>
                  <a:rPr lang="en-US" sz="4000" dirty="0" smtClean="0"/>
                  <a:t>build an </a:t>
                </a:r>
                <a:r>
                  <a:rPr lang="en-US" sz="4000" dirty="0"/>
                  <a:t>inverted list </a:t>
                </a:r>
                <a:r>
                  <a:rPr lang="en-US" sz="4000" dirty="0" smtClean="0"/>
                  <a:t>for </a:t>
                </a:r>
                <a:r>
                  <a:rPr lang="en-US" sz="4000" dirty="0"/>
                  <a:t>every </a:t>
                </a:r>
                <a:r>
                  <a:rPr lang="en-US" sz="4000" dirty="0" smtClean="0"/>
                  <a:t>tag </a:t>
                </a:r>
                <a14:m>
                  <m:oMath xmlns:m="http://schemas.openxmlformats.org/officeDocument/2006/math">
                    <m:r>
                      <a:rPr lang="en-US" sz="4000" b="0" i="1" smtClean="0">
                        <a:latin typeface="Cambria Math"/>
                      </a:rPr>
                      <m:t>𝑇</m:t>
                    </m:r>
                  </m:oMath>
                </a14:m>
                <a:r>
                  <a:rPr lang="en-US" sz="4000" dirty="0"/>
                  <a:t>: L(T) = a list of vertex </a:t>
                </a:r>
                <a14:m>
                  <m:oMath xmlns:m="http://schemas.openxmlformats.org/officeDocument/2006/math">
                    <m:r>
                      <a:rPr lang="en-US" sz="4000" b="0" i="1" smtClean="0">
                        <a:latin typeface="Cambria Math"/>
                      </a:rPr>
                      <m:t>𝑣</m:t>
                    </m:r>
                    <m:r>
                      <a:rPr lang="en-US" sz="4000" b="0" i="1" smtClean="0">
                        <a:latin typeface="Cambria Math"/>
                        <a:ea typeface="Cambria Math"/>
                      </a:rPr>
                      <m:t>∈</m:t>
                    </m:r>
                    <m:r>
                      <a:rPr lang="en-US" sz="4000" b="0" i="1" smtClean="0">
                        <a:latin typeface="Cambria Math"/>
                        <a:ea typeface="Cambria Math"/>
                      </a:rPr>
                      <m:t>𝑉</m:t>
                    </m:r>
                    <m:r>
                      <a:rPr lang="en-US" sz="4000" b="0" i="1" smtClean="0">
                        <a:latin typeface="Cambria Math"/>
                        <a:ea typeface="Cambria Math"/>
                      </a:rPr>
                      <m:t>′</m:t>
                    </m:r>
                  </m:oMath>
                </a14:m>
                <a:r>
                  <a:rPr lang="en-US" altLang="zh-CN" sz="4000" dirty="0" smtClean="0"/>
                  <a:t> </a:t>
                </a:r>
                <a:r>
                  <a:rPr lang="en-US" sz="4000" dirty="0" smtClean="0"/>
                  <a:t>where</a:t>
                </a:r>
                <a:r>
                  <a:rPr lang="en-US" altLang="zh-CN" sz="4000" dirty="0"/>
                  <a:t> </a:t>
                </a:r>
                <a14:m>
                  <m:oMath xmlns:m="http://schemas.openxmlformats.org/officeDocument/2006/math">
                    <m:r>
                      <a:rPr lang="en-US" altLang="zh-CN" sz="4000" b="0" i="1" smtClean="0">
                        <a:latin typeface="Cambria Math"/>
                      </a:rPr>
                      <m:t>𝑇</m:t>
                    </m:r>
                    <m:r>
                      <a:rPr lang="en-US" altLang="zh-CN" sz="4000" b="0" i="1" smtClean="0">
                        <a:latin typeface="Cambria Math"/>
                        <a:ea typeface="Cambria Math"/>
                      </a:rPr>
                      <m:t>∈</m:t>
                    </m:r>
                    <m:sSub>
                      <m:sSubPr>
                        <m:ctrlPr>
                          <a:rPr lang="en-US" altLang="zh-CN" sz="4000" b="0" i="1" smtClean="0">
                            <a:latin typeface="Cambria Math"/>
                            <a:ea typeface="Cambria Math"/>
                          </a:rPr>
                        </m:ctrlPr>
                      </m:sSubPr>
                      <m:e>
                        <m:r>
                          <a:rPr lang="en-US" altLang="zh-CN" sz="4000" b="0" i="1" smtClean="0">
                            <a:latin typeface="Cambria Math"/>
                            <a:ea typeface="Cambria Math"/>
                          </a:rPr>
                          <m:t>𝑣</m:t>
                        </m:r>
                      </m:e>
                      <m:sub>
                        <m:r>
                          <a:rPr lang="en-US" altLang="zh-CN" sz="4000" b="0" i="1" smtClean="0">
                            <a:latin typeface="Cambria Math"/>
                            <a:ea typeface="Cambria Math"/>
                          </a:rPr>
                          <m:t>𝑡</m:t>
                        </m:r>
                      </m:sub>
                    </m:sSub>
                  </m:oMath>
                </a14:m>
                <a:r>
                  <a:rPr lang="en-US" sz="4000" dirty="0" smtClean="0"/>
                  <a:t>.</a:t>
                </a:r>
                <a:endParaRPr lang="en-US" sz="4000" dirty="0"/>
              </a:p>
              <a:p>
                <a:r>
                  <a:rPr lang="en-US" sz="4000" dirty="0"/>
                  <a:t>   This way, we can quickly find </a:t>
                </a:r>
                <a:r>
                  <a:rPr lang="en-US" sz="4000" dirty="0" smtClean="0"/>
                  <a:t>vertices in </a:t>
                </a:r>
                <a14:m>
                  <m:oMath xmlns:m="http://schemas.openxmlformats.org/officeDocument/2006/math">
                    <m:r>
                      <a:rPr lang="en-US" sz="4000" b="0" i="1" smtClean="0">
                        <a:latin typeface="Cambria Math"/>
                      </a:rPr>
                      <m:t>𝑉</m:t>
                    </m:r>
                    <m:r>
                      <a:rPr lang="en-US" sz="4000" b="0" i="1" smtClean="0">
                        <a:latin typeface="Cambria Math"/>
                      </a:rPr>
                      <m:t>′</m:t>
                    </m:r>
                  </m:oMath>
                </a14:m>
                <a:r>
                  <a:rPr lang="en-US" sz="4000" dirty="0" smtClean="0"/>
                  <a:t> sharing tags with a given </a:t>
                </a:r>
                <a14:m>
                  <m:oMath xmlns:m="http://schemas.openxmlformats.org/officeDocument/2006/math">
                    <m:r>
                      <a:rPr lang="en-US" sz="4000" b="0" i="1" smtClean="0">
                        <a:latin typeface="Cambria Math"/>
                      </a:rPr>
                      <m:t>𝑣</m:t>
                    </m:r>
                  </m:oMath>
                </a14:m>
                <a:r>
                  <a:rPr lang="en-US" altLang="zh-CN" sz="4000" dirty="0" smtClean="0"/>
                  <a:t> </a:t>
                </a:r>
                <a:r>
                  <a:rPr lang="en-US" sz="4000" dirty="0" smtClean="0"/>
                  <a:t>by counting # of </a:t>
                </a:r>
                <a:r>
                  <a:rPr lang="en-US" sz="4000" b="1" dirty="0" smtClean="0">
                    <a:solidFill>
                      <a:srgbClr val="0070C0"/>
                    </a:solidFill>
                  </a:rPr>
                  <a:t>occurrences in inverted lists</a:t>
                </a:r>
                <a:r>
                  <a:rPr lang="en-US" sz="4000" dirty="0" smtClean="0"/>
                  <a:t>.</a:t>
                </a:r>
                <a:endParaRPr lang="en-US" sz="4000" dirty="0"/>
              </a:p>
            </p:txBody>
          </p:sp>
        </mc:Choice>
        <mc:Fallback xmlns="">
          <p:sp>
            <p:nvSpPr>
              <p:cNvPr id="50" name="Text Placeholder 249"/>
              <p:cNvSpPr>
                <a:spLocks noGrp="1" noRot="1" noChangeAspect="1" noMove="1" noResize="1" noEditPoints="1" noAdjustHandles="1" noChangeArrowheads="1" noChangeShapeType="1" noTextEdit="1"/>
              </p:cNvSpPr>
              <p:nvPr>
                <p:ph type="body" sz="quarter" idx="26"/>
              </p:nvPr>
            </p:nvSpPr>
            <p:spPr>
              <a:xfrm>
                <a:off x="689131" y="28574144"/>
                <a:ext cx="15448916" cy="6506554"/>
              </a:xfrm>
              <a:blipFill rotWithShape="1">
                <a:blip r:embed="rId9"/>
                <a:stretch>
                  <a:fillRect l="-474" r="-395" b="-94"/>
                </a:stretch>
              </a:blipFill>
            </p:spPr>
            <p:txBody>
              <a:bodyPr/>
              <a:lstStyle/>
              <a:p>
                <a:r>
                  <a:rPr lang="zh-CN" altLang="en-US">
                    <a:noFill/>
                  </a:rPr>
                  <a:t> </a:t>
                </a:r>
              </a:p>
            </p:txBody>
          </p:sp>
        </mc:Fallback>
      </mc:AlternateContent>
      <p:grpSp>
        <p:nvGrpSpPr>
          <p:cNvPr id="76" name="组合 75"/>
          <p:cNvGrpSpPr/>
          <p:nvPr/>
        </p:nvGrpSpPr>
        <p:grpSpPr>
          <a:xfrm>
            <a:off x="33945564" y="28192398"/>
            <a:ext cx="4855226" cy="3199216"/>
            <a:chOff x="10668489" y="16611026"/>
            <a:chExt cx="5706053" cy="3705799"/>
          </a:xfrm>
        </p:grpSpPr>
        <p:sp>
          <p:nvSpPr>
            <p:cNvPr id="93" name="椭圆 92"/>
            <p:cNvSpPr/>
            <p:nvPr/>
          </p:nvSpPr>
          <p:spPr bwMode="auto">
            <a:xfrm>
              <a:off x="12090182"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4" name="椭圆 93"/>
            <p:cNvSpPr/>
            <p:nvPr/>
          </p:nvSpPr>
          <p:spPr bwMode="auto">
            <a:xfrm>
              <a:off x="13546359"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5" name="椭圆 94"/>
            <p:cNvSpPr/>
            <p:nvPr/>
          </p:nvSpPr>
          <p:spPr bwMode="auto">
            <a:xfrm>
              <a:off x="13850733" y="17639726"/>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6" name="椭圆 95"/>
            <p:cNvSpPr/>
            <p:nvPr/>
          </p:nvSpPr>
          <p:spPr bwMode="auto">
            <a:xfrm>
              <a:off x="11913154" y="17639726"/>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&lt;2.7</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7" name="椭圆 96"/>
            <p:cNvSpPr/>
            <p:nvPr/>
          </p:nvSpPr>
          <p:spPr bwMode="auto">
            <a:xfrm>
              <a:off x="12867194" y="16611026"/>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&lt;2.9</a:t>
              </a:r>
            </a:p>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=2.8</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8" name="椭圆 97"/>
            <p:cNvSpPr/>
            <p:nvPr/>
          </p:nvSpPr>
          <p:spPr bwMode="auto">
            <a:xfrm>
              <a:off x="15059518" y="18964275"/>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9" name="椭圆 98"/>
            <p:cNvSpPr/>
            <p:nvPr/>
          </p:nvSpPr>
          <p:spPr bwMode="auto">
            <a:xfrm>
              <a:off x="10668489" y="18979735"/>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grpSp>
        <p:nvGrpSpPr>
          <p:cNvPr id="77" name="组合 76"/>
          <p:cNvGrpSpPr/>
          <p:nvPr/>
        </p:nvGrpSpPr>
        <p:grpSpPr>
          <a:xfrm>
            <a:off x="34560481" y="23164555"/>
            <a:ext cx="3870636" cy="3339997"/>
            <a:chOff x="18221407" y="16447953"/>
            <a:chExt cx="4548924" cy="3868872"/>
          </a:xfrm>
        </p:grpSpPr>
        <p:sp>
          <p:nvSpPr>
            <p:cNvPr id="87" name="椭圆 86"/>
            <p:cNvSpPr/>
            <p:nvPr/>
          </p:nvSpPr>
          <p:spPr bwMode="auto">
            <a:xfrm>
              <a:off x="18616473"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8" name="椭圆 87"/>
            <p:cNvSpPr/>
            <p:nvPr/>
          </p:nvSpPr>
          <p:spPr bwMode="auto">
            <a:xfrm>
              <a:off x="20072650" y="1900180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9" name="椭圆 88"/>
            <p:cNvSpPr/>
            <p:nvPr/>
          </p:nvSpPr>
          <p:spPr bwMode="auto">
            <a:xfrm>
              <a:off x="20207932" y="17595594"/>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0" name="椭圆 89"/>
            <p:cNvSpPr/>
            <p:nvPr/>
          </p:nvSpPr>
          <p:spPr bwMode="auto">
            <a:xfrm>
              <a:off x="19157739" y="16447953"/>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&lt;2.7</a:t>
              </a:r>
            </a:p>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1" name="椭圆 90"/>
            <p:cNvSpPr/>
            <p:nvPr/>
          </p:nvSpPr>
          <p:spPr bwMode="auto">
            <a:xfrm>
              <a:off x="21455307" y="18942209"/>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92" name="椭圆 91"/>
            <p:cNvSpPr/>
            <p:nvPr/>
          </p:nvSpPr>
          <p:spPr bwMode="auto">
            <a:xfrm>
              <a:off x="18221407" y="17658202"/>
              <a:ext cx="1315026"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grpSp>
        <p:nvGrpSpPr>
          <p:cNvPr id="78" name="组合 77"/>
          <p:cNvGrpSpPr/>
          <p:nvPr/>
        </p:nvGrpSpPr>
        <p:grpSpPr>
          <a:xfrm>
            <a:off x="35035672" y="18294667"/>
            <a:ext cx="3766087" cy="3384580"/>
            <a:chOff x="23852576" y="16635583"/>
            <a:chExt cx="4426054" cy="3920515"/>
          </a:xfrm>
        </p:grpSpPr>
        <p:sp>
          <p:nvSpPr>
            <p:cNvPr id="81" name="椭圆 80"/>
            <p:cNvSpPr/>
            <p:nvPr/>
          </p:nvSpPr>
          <p:spPr bwMode="auto">
            <a:xfrm>
              <a:off x="23852576" y="17859851"/>
              <a:ext cx="1315023"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2" name="椭圆 81"/>
            <p:cNvSpPr/>
            <p:nvPr/>
          </p:nvSpPr>
          <p:spPr bwMode="auto">
            <a:xfrm>
              <a:off x="25568575" y="19191153"/>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3" name="椭圆 82"/>
            <p:cNvSpPr/>
            <p:nvPr/>
          </p:nvSpPr>
          <p:spPr bwMode="auto">
            <a:xfrm>
              <a:off x="25869119" y="17807011"/>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=2.1</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4" name="椭圆 83"/>
            <p:cNvSpPr/>
            <p:nvPr/>
          </p:nvSpPr>
          <p:spPr bwMode="auto">
            <a:xfrm>
              <a:off x="24109441" y="19241074"/>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=1.0</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5" name="椭圆 84"/>
            <p:cNvSpPr/>
            <p:nvPr/>
          </p:nvSpPr>
          <p:spPr bwMode="auto">
            <a:xfrm>
              <a:off x="26963605" y="19109494"/>
              <a:ext cx="1315025"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&lt;0.9</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sp>
          <p:nvSpPr>
            <p:cNvPr id="86" name="椭圆 85"/>
            <p:cNvSpPr/>
            <p:nvPr/>
          </p:nvSpPr>
          <p:spPr bwMode="auto">
            <a:xfrm>
              <a:off x="24800367" y="16635583"/>
              <a:ext cx="1315024" cy="1315024"/>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Arial" charset="0"/>
                  <a:ea typeface="新細明體" charset="-120"/>
                  <a:cs typeface="新細明體" charset="-120"/>
                </a:rPr>
                <a:t>&lt;2.5</a:t>
              </a:r>
            </a:p>
            <a:p>
              <a:pPr marL="0" marR="0" indent="0" algn="l" defTabSz="4400550" rtl="0" eaLnBrk="1" fontAlgn="base" latinLnBrk="0" hangingPunct="1">
                <a:lnSpc>
                  <a:spcPct val="100000"/>
                </a:lnSpc>
                <a:spcBef>
                  <a:spcPct val="0"/>
                </a:spcBef>
                <a:spcAft>
                  <a:spcPct val="0"/>
                </a:spcAft>
                <a:buClrTx/>
                <a:buSzTx/>
                <a:buFontTx/>
                <a:buNone/>
                <a:tabLst/>
              </a:pPr>
              <a:r>
                <a:rPr lang="en-US" altLang="zh-CN" sz="2400" dirty="0" smtClean="0">
                  <a:ea typeface="新細明體" charset="-120"/>
                  <a:cs typeface="新細明體" charset="-120"/>
                </a:rPr>
                <a:t>=2.2</a:t>
              </a:r>
              <a:endParaRPr kumimoji="1" lang="zh-CN" altLang="en-US" sz="2400" b="0" i="0" u="none" strike="noStrike" cap="none" normalizeH="0" baseline="0" dirty="0">
                <a:ln>
                  <a:noFill/>
                </a:ln>
                <a:solidFill>
                  <a:schemeClr val="tx1"/>
                </a:solidFill>
                <a:effectLst/>
                <a:latin typeface="Arial" charset="0"/>
                <a:ea typeface="新細明體" charset="-120"/>
                <a:cs typeface="新細明體" charset="-120"/>
              </a:endParaRPr>
            </a:p>
          </p:txBody>
        </p:sp>
      </p:grpSp>
      <p:sp>
        <p:nvSpPr>
          <p:cNvPr id="65" name="Text Placeholder 248"/>
          <p:cNvSpPr>
            <a:spLocks noGrp="1"/>
          </p:cNvSpPr>
          <p:nvPr>
            <p:ph type="body" sz="quarter" idx="25"/>
          </p:nvPr>
        </p:nvSpPr>
        <p:spPr>
          <a:xfrm>
            <a:off x="751286" y="35293805"/>
            <a:ext cx="15448916" cy="820596"/>
          </a:xfrm>
        </p:spPr>
        <p:txBody>
          <a:bodyPr/>
          <a:lstStyle/>
          <a:p>
            <a:r>
              <a:rPr lang="en-US" dirty="0" smtClean="0"/>
              <a:t>Other Tricks</a:t>
            </a:r>
            <a:endParaRPr lang="en-US" dirty="0"/>
          </a:p>
        </p:txBody>
      </p:sp>
      <mc:AlternateContent xmlns:mc="http://schemas.openxmlformats.org/markup-compatibility/2006" xmlns:a14="http://schemas.microsoft.com/office/drawing/2010/main">
        <mc:Choice Requires="a14">
          <p:sp>
            <p:nvSpPr>
              <p:cNvPr id="66" name="Text Placeholder 249"/>
              <p:cNvSpPr>
                <a:spLocks noGrp="1"/>
              </p:cNvSpPr>
              <p:nvPr>
                <p:ph type="body" sz="quarter" idx="26"/>
              </p:nvPr>
            </p:nvSpPr>
            <p:spPr>
              <a:xfrm>
                <a:off x="727231" y="36114401"/>
                <a:ext cx="15448916" cy="5235052"/>
              </a:xfrm>
            </p:spPr>
            <p:txBody>
              <a:bodyPr/>
              <a:lstStyle/>
              <a:p>
                <a:pPr marL="571500" indent="-571500">
                  <a:buFont typeface="Arial" pitchFamily="34" charset="0"/>
                  <a:buChar char="•"/>
                </a:pPr>
                <a:r>
                  <a:rPr lang="en-US" sz="4000" dirty="0" smtClean="0"/>
                  <a:t>Use </a:t>
                </a:r>
                <a:r>
                  <a:rPr lang="en-US" sz="4000" dirty="0" err="1" smtClean="0"/>
                  <a:t>mmap</a:t>
                </a:r>
                <a:r>
                  <a:rPr lang="en-US" sz="4000" dirty="0" smtClean="0"/>
                  <a:t>() to read data files faster.</a:t>
                </a:r>
              </a:p>
              <a:p>
                <a:pPr marL="571500" indent="-571500">
                  <a:buFont typeface="Arial" pitchFamily="34" charset="0"/>
                  <a:buChar char="•"/>
                </a:pPr>
                <a:r>
                  <a:rPr lang="en-US" sz="4000" dirty="0" smtClean="0"/>
                  <a:t>Implement a thread pool to utilize multi-core processors.</a:t>
                </a:r>
              </a:p>
              <a:p>
                <a:pPr marL="571500" indent="-571500">
                  <a:buFont typeface="Arial" pitchFamily="34" charset="0"/>
                  <a:buChar char="•"/>
                </a:pPr>
                <a:r>
                  <a:rPr lang="en-US" sz="4000" dirty="0" smtClean="0"/>
                  <a:t>Google’s </a:t>
                </a:r>
                <a:r>
                  <a:rPr lang="en-US" sz="4000" dirty="0" err="1" smtClean="0"/>
                  <a:t>tcmalloc</a:t>
                </a:r>
                <a:r>
                  <a:rPr lang="en-US" sz="4000" dirty="0" smtClean="0"/>
                  <a:t> is faster to allocate memory.</a:t>
                </a:r>
              </a:p>
              <a:p>
                <a:pPr marL="571500" indent="-571500">
                  <a:buFont typeface="Arial" pitchFamily="34" charset="0"/>
                  <a:buChar char="•"/>
                </a:pPr>
                <a:r>
                  <a:rPr lang="en-US" sz="4000" dirty="0" smtClean="0"/>
                  <a:t>Another way of BFS in estimating lower bound in query 4 is to use a </a:t>
                </a:r>
                <a:r>
                  <a:rPr lang="en-US" sz="4000" dirty="0" err="1" smtClean="0"/>
                  <a:t>bitset</a:t>
                </a:r>
                <a:r>
                  <a:rPr lang="en-US" sz="4000" dirty="0" smtClean="0"/>
                  <a:t> </a:t>
                </a:r>
                <a14:m>
                  <m:oMath xmlns:m="http://schemas.openxmlformats.org/officeDocument/2006/math">
                    <m:sSubSup>
                      <m:sSubSupPr>
                        <m:ctrlPr>
                          <a:rPr lang="en-US" altLang="zh-CN" sz="4000" i="1">
                            <a:latin typeface="Cambria Math"/>
                          </a:rPr>
                        </m:ctrlPr>
                      </m:sSubSupPr>
                      <m:e>
                        <m:r>
                          <a:rPr lang="en-US" altLang="zh-CN" sz="4000" i="1">
                            <a:latin typeface="Cambria Math"/>
                          </a:rPr>
                          <m:t>𝐵</m:t>
                        </m:r>
                      </m:e>
                      <m:sub>
                        <m:r>
                          <a:rPr lang="en-US" altLang="zh-CN" sz="4000" b="0" i="1" smtClean="0">
                            <a:latin typeface="Cambria Math"/>
                          </a:rPr>
                          <m:t>𝑙</m:t>
                        </m:r>
                      </m:sub>
                      <m:sup/>
                    </m:sSubSup>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oMath>
                </a14:m>
                <a:r>
                  <a:rPr lang="en-US" sz="4000" dirty="0" smtClean="0"/>
                  <a:t> of length </a:t>
                </a:r>
                <a14:m>
                  <m:oMath xmlns:m="http://schemas.openxmlformats.org/officeDocument/2006/math">
                    <m:d>
                      <m:dPr>
                        <m:begChr m:val="‖"/>
                        <m:endChr m:val="‖"/>
                        <m:ctrlPr>
                          <a:rPr lang="en-US" altLang="zh-CN" sz="4000" b="0" i="1" smtClean="0">
                            <a:latin typeface="Cambria Math"/>
                          </a:rPr>
                        </m:ctrlPr>
                      </m:dPr>
                      <m:e>
                        <m:r>
                          <a:rPr lang="en-US" altLang="zh-CN" sz="4000" i="1">
                            <a:latin typeface="Cambria Math"/>
                          </a:rPr>
                          <m:t>𝑉</m:t>
                        </m:r>
                      </m:e>
                    </m:d>
                  </m:oMath>
                </a14:m>
                <a:r>
                  <a:rPr lang="en-US" sz="4000" dirty="0" smtClean="0"/>
                  <a:t> setting all the vertices </a:t>
                </a:r>
                <a14:m>
                  <m:oMath xmlns:m="http://schemas.openxmlformats.org/officeDocument/2006/math">
                    <m:r>
                      <a:rPr lang="en-US" sz="4000" b="0" i="1" smtClean="0">
                        <a:latin typeface="Cambria Math"/>
                      </a:rPr>
                      <m:t>𝑢</m:t>
                    </m:r>
                  </m:oMath>
                </a14:m>
                <a:r>
                  <a:rPr lang="en-US" sz="4000" dirty="0" smtClean="0"/>
                  <a:t> where </a:t>
                </a:r>
                <a14:m>
                  <m:oMath xmlns:m="http://schemas.openxmlformats.org/officeDocument/2006/math">
                    <m:r>
                      <a:rPr lang="en-US" sz="4000" b="0" i="1" smtClean="0">
                        <a:latin typeface="Cambria Math"/>
                      </a:rPr>
                      <m:t>𝑑𝑖𝑠𝑡</m:t>
                    </m:r>
                    <m:d>
                      <m:dPr>
                        <m:ctrlPr>
                          <a:rPr lang="en-US" sz="4000" b="0" i="1" smtClean="0">
                            <a:latin typeface="Cambria Math"/>
                          </a:rPr>
                        </m:ctrlPr>
                      </m:dPr>
                      <m:e>
                        <m:r>
                          <a:rPr lang="en-US" sz="4000" b="0" i="1" smtClean="0">
                            <a:latin typeface="Cambria Math"/>
                          </a:rPr>
                          <m:t>𝑢</m:t>
                        </m:r>
                        <m:r>
                          <a:rPr lang="en-US" sz="4000" b="0" i="1" smtClean="0">
                            <a:latin typeface="Cambria Math"/>
                          </a:rPr>
                          <m:t>,</m:t>
                        </m:r>
                        <m:r>
                          <a:rPr lang="en-US" sz="4000" b="0" i="1" smtClean="0">
                            <a:latin typeface="Cambria Math"/>
                          </a:rPr>
                          <m:t>𝑣</m:t>
                        </m:r>
                      </m:e>
                    </m:d>
                    <m:r>
                      <a:rPr lang="en-US" sz="4000" b="0" i="1" smtClean="0">
                        <a:latin typeface="Cambria Math"/>
                      </a:rPr>
                      <m:t>=</m:t>
                    </m:r>
                    <m:r>
                      <a:rPr lang="en-US" sz="4000" b="0" i="1" smtClean="0">
                        <a:latin typeface="Cambria Math"/>
                      </a:rPr>
                      <m:t>𝑙</m:t>
                    </m:r>
                  </m:oMath>
                </a14:m>
                <a:r>
                  <a:rPr lang="en-US" sz="4000" dirty="0" smtClean="0"/>
                  <a:t>. Since </a:t>
                </a:r>
                <a14:m>
                  <m:oMath xmlns:m="http://schemas.openxmlformats.org/officeDocument/2006/math">
                    <m:sSub>
                      <m:sSubPr>
                        <m:ctrlPr>
                          <a:rPr lang="en-US" altLang="zh-CN" sz="4000" i="1" smtClean="0">
                            <a:latin typeface="Cambria Math"/>
                          </a:rPr>
                        </m:ctrlPr>
                      </m:sSubPr>
                      <m:e>
                        <m:r>
                          <a:rPr lang="en-US" altLang="zh-CN" sz="4000" b="0" i="1" smtClean="0">
                            <a:latin typeface="Cambria Math"/>
                          </a:rPr>
                          <m:t>𝐵</m:t>
                        </m:r>
                      </m:e>
                      <m:sub>
                        <m:r>
                          <a:rPr lang="en-US" altLang="zh-CN" sz="4000" b="0" i="1" smtClean="0">
                            <a:latin typeface="Cambria Math"/>
                          </a:rPr>
                          <m:t>𝑙</m:t>
                        </m:r>
                        <m:r>
                          <a:rPr lang="en-US" altLang="zh-CN" sz="4000" b="0" i="1" smtClean="0">
                            <a:latin typeface="Cambria Math"/>
                          </a:rPr>
                          <m:t>+1</m:t>
                        </m:r>
                      </m:sub>
                    </m:sSub>
                    <m:d>
                      <m:dPr>
                        <m:ctrlPr>
                          <a:rPr lang="en-US" altLang="zh-CN" sz="4000" b="0" i="1" smtClean="0">
                            <a:latin typeface="Cambria Math"/>
                          </a:rPr>
                        </m:ctrlPr>
                      </m:dPr>
                      <m:e>
                        <m:r>
                          <a:rPr lang="en-US" altLang="zh-CN" sz="4000" b="0" i="1" smtClean="0">
                            <a:latin typeface="Cambria Math"/>
                          </a:rPr>
                          <m:t>𝑣</m:t>
                        </m:r>
                      </m:e>
                    </m:d>
                    <m:r>
                      <a:rPr lang="en-US" altLang="zh-CN" sz="4000" b="0" i="1" smtClean="0">
                        <a:latin typeface="Cambria Math"/>
                      </a:rPr>
                      <m:t>=</m:t>
                    </m:r>
                    <m:sSub>
                      <m:sSubPr>
                        <m:ctrlPr>
                          <a:rPr lang="en-US" altLang="zh-CN" sz="4000" b="0" i="1" smtClean="0">
                            <a:latin typeface="Cambria Math"/>
                          </a:rPr>
                        </m:ctrlPr>
                      </m:sSubPr>
                      <m:e>
                        <m:r>
                          <a:rPr lang="en-US" altLang="zh-CN" sz="4000" b="0" i="1" smtClean="0">
                            <a:latin typeface="Cambria Math"/>
                            <a:ea typeface="Cambria Math"/>
                          </a:rPr>
                          <m:t>¬</m:t>
                        </m:r>
                        <m:r>
                          <a:rPr lang="en-US" altLang="zh-CN" sz="4000" b="0" i="1" smtClean="0">
                            <a:latin typeface="Cambria Math"/>
                          </a:rPr>
                          <m:t>𝐵</m:t>
                        </m:r>
                      </m:e>
                      <m:sub>
                        <m:r>
                          <a:rPr lang="en-US" altLang="zh-CN" sz="4000" b="0" i="1" smtClean="0">
                            <a:latin typeface="Cambria Math"/>
                          </a:rPr>
                          <m:t>𝑙</m:t>
                        </m:r>
                      </m:sub>
                    </m:sSub>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nary>
                      <m:naryPr>
                        <m:chr m:val="⋀"/>
                        <m:subHide m:val="on"/>
                        <m:supHide m:val="on"/>
                        <m:ctrlPr>
                          <a:rPr lang="en-US" altLang="zh-CN" sz="4000" b="0" i="1" smtClean="0">
                            <a:latin typeface="Cambria Math"/>
                          </a:rPr>
                        </m:ctrlPr>
                      </m:naryPr>
                      <m:sub/>
                      <m:sup/>
                      <m:e>
                        <m:r>
                          <a:rPr lang="en-US" altLang="zh-CN" sz="4000" b="0" i="1" smtClean="0">
                            <a:latin typeface="Cambria Math"/>
                          </a:rPr>
                          <m:t> </m:t>
                        </m:r>
                      </m:e>
                    </m:nary>
                    <m:nary>
                      <m:naryPr>
                        <m:chr m:val="⋁"/>
                        <m:supHide m:val="on"/>
                        <m:ctrlPr>
                          <a:rPr lang="en-US" altLang="zh-CN" sz="4000" b="0" i="1" smtClean="0">
                            <a:latin typeface="Cambria Math"/>
                          </a:rPr>
                        </m:ctrlPr>
                      </m:naryPr>
                      <m:sub>
                        <m:r>
                          <m:rPr>
                            <m:brk m:alnAt="7"/>
                          </m:rPr>
                          <a:rPr lang="en-US" altLang="zh-CN" sz="4000" b="0" i="1" smtClean="0">
                            <a:latin typeface="Cambria Math"/>
                          </a:rPr>
                          <m:t>(</m:t>
                        </m:r>
                        <m:r>
                          <a:rPr lang="en-US" altLang="zh-CN" sz="4000" b="0" i="1" smtClean="0">
                            <a:latin typeface="Cambria Math"/>
                          </a:rPr>
                          <m:t>𝑢</m:t>
                        </m:r>
                        <m:r>
                          <a:rPr lang="en-US" altLang="zh-CN" sz="4000" b="0" i="1" smtClean="0">
                            <a:latin typeface="Cambria Math"/>
                          </a:rPr>
                          <m:t>,</m:t>
                        </m:r>
                        <m:r>
                          <a:rPr lang="en-US" altLang="zh-CN" sz="4000" b="0" i="1" smtClean="0">
                            <a:latin typeface="Cambria Math"/>
                          </a:rPr>
                          <m:t>𝑣</m:t>
                        </m:r>
                        <m:r>
                          <a:rPr lang="en-US" altLang="zh-CN" sz="4000" b="0" i="1" smtClean="0">
                            <a:latin typeface="Cambria Math"/>
                          </a:rPr>
                          <m:t>)∈</m:t>
                        </m:r>
                        <m:r>
                          <a:rPr lang="en-US" altLang="zh-CN" sz="4000" b="0" i="1" smtClean="0">
                            <a:latin typeface="Cambria Math"/>
                            <a:ea typeface="Cambria Math"/>
                          </a:rPr>
                          <m:t>𝐸</m:t>
                        </m:r>
                      </m:sub>
                      <m:sup/>
                      <m:e>
                        <m:sSub>
                          <m:sSubPr>
                            <m:ctrlPr>
                              <a:rPr lang="en-US" altLang="zh-CN" sz="4000" b="0" i="1" smtClean="0">
                                <a:latin typeface="Cambria Math"/>
                              </a:rPr>
                            </m:ctrlPr>
                          </m:sSubPr>
                          <m:e>
                            <m:r>
                              <a:rPr lang="en-US" altLang="zh-CN" sz="4000" b="0" i="1" smtClean="0">
                                <a:latin typeface="Cambria Math"/>
                              </a:rPr>
                              <m:t>𝐵</m:t>
                            </m:r>
                          </m:e>
                          <m:sub>
                            <m:r>
                              <a:rPr lang="en-US" altLang="zh-CN" sz="4000" b="0" i="1" smtClean="0">
                                <a:latin typeface="Cambria Math"/>
                              </a:rPr>
                              <m:t>𝑙</m:t>
                            </m:r>
                          </m:sub>
                        </m:sSub>
                        <m:r>
                          <a:rPr lang="en-US" altLang="zh-CN" sz="4000" b="0" i="1" smtClean="0">
                            <a:latin typeface="Cambria Math"/>
                          </a:rPr>
                          <m:t>(</m:t>
                        </m:r>
                        <m:r>
                          <a:rPr lang="en-US" altLang="zh-CN" sz="4000" b="0" i="1" smtClean="0">
                            <a:latin typeface="Cambria Math"/>
                          </a:rPr>
                          <m:t>𝑢</m:t>
                        </m:r>
                        <m:r>
                          <a:rPr lang="en-US" altLang="zh-CN" sz="4000" b="0" i="1" smtClean="0">
                            <a:latin typeface="Cambria Math"/>
                          </a:rPr>
                          <m:t>)</m:t>
                        </m:r>
                      </m:e>
                    </m:nary>
                  </m:oMath>
                </a14:m>
                <a:r>
                  <a:rPr lang="en-US" sz="4000" dirty="0" smtClean="0"/>
                  <a:t>, the search can be implemented using SIMD instructions. </a:t>
                </a:r>
                <a:endParaRPr lang="en-US" sz="4000" dirty="0"/>
              </a:p>
            </p:txBody>
          </p:sp>
        </mc:Choice>
        <mc:Fallback xmlns="">
          <p:sp>
            <p:nvSpPr>
              <p:cNvPr id="66" name="Text Placeholder 249"/>
              <p:cNvSpPr>
                <a:spLocks noGrp="1" noRot="1" noChangeAspect="1" noMove="1" noResize="1" noEditPoints="1" noAdjustHandles="1" noChangeArrowheads="1" noChangeShapeType="1" noTextEdit="1"/>
              </p:cNvSpPr>
              <p:nvPr>
                <p:ph type="body" sz="quarter" idx="26"/>
              </p:nvPr>
            </p:nvSpPr>
            <p:spPr>
              <a:xfrm>
                <a:off x="727231" y="36114401"/>
                <a:ext cx="15448916" cy="5235052"/>
              </a:xfrm>
              <a:blipFill rotWithShape="1">
                <a:blip r:embed="rId10"/>
                <a:stretch>
                  <a:fillRect l="-316" r="-473" b="-349"/>
                </a:stretch>
              </a:blipFill>
            </p:spPr>
            <p:txBody>
              <a:bodyPr/>
              <a:lstStyle/>
              <a:p>
                <a:r>
                  <a:rPr lang="zh-CN" altLang="en-US">
                    <a:noFill/>
                  </a:rPr>
                  <a:t> </a:t>
                </a:r>
              </a:p>
            </p:txBody>
          </p:sp>
        </mc:Fallback>
      </mc:AlternateContent>
      <p:sp useBgFill="1">
        <p:nvSpPr>
          <p:cNvPr id="4" name="矩形 3"/>
          <p:cNvSpPr/>
          <p:nvPr/>
        </p:nvSpPr>
        <p:spPr>
          <a:xfrm>
            <a:off x="1245140" y="42918434"/>
            <a:ext cx="2422188" cy="428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6607736" y="18934495"/>
            <a:ext cx="15554194" cy="3396902"/>
            <a:chOff x="16607736" y="18934495"/>
            <a:chExt cx="15554194" cy="3396902"/>
          </a:xfrm>
        </p:grpSpPr>
        <p:sp>
          <p:nvSpPr>
            <p:cNvPr id="79" name="右箭头 78"/>
            <p:cNvSpPr/>
            <p:nvPr/>
          </p:nvSpPr>
          <p:spPr bwMode="auto">
            <a:xfrm>
              <a:off x="21358901" y="20119232"/>
              <a:ext cx="898970" cy="51118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000" b="0" i="0" u="none" strike="noStrike" cap="none" normalizeH="0" baseline="0">
                <a:ln>
                  <a:noFill/>
                </a:ln>
                <a:solidFill>
                  <a:schemeClr val="tx1"/>
                </a:solidFill>
                <a:effectLst/>
                <a:latin typeface="Arial" charset="0"/>
                <a:ea typeface="新細明體" charset="-120"/>
                <a:cs typeface="新細明體" charset="-120"/>
              </a:endParaRPr>
            </a:p>
          </p:txBody>
        </p:sp>
        <p:sp>
          <p:nvSpPr>
            <p:cNvPr id="80" name="右箭头 79"/>
            <p:cNvSpPr/>
            <p:nvPr/>
          </p:nvSpPr>
          <p:spPr bwMode="auto">
            <a:xfrm>
              <a:off x="26487767" y="20099050"/>
              <a:ext cx="963559" cy="55118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00550" rtl="0" eaLnBrk="1" fontAlgn="base" latinLnBrk="0" hangingPunct="1">
                <a:lnSpc>
                  <a:spcPct val="100000"/>
                </a:lnSpc>
                <a:spcBef>
                  <a:spcPct val="0"/>
                </a:spcBef>
                <a:spcAft>
                  <a:spcPct val="0"/>
                </a:spcAft>
                <a:buClrTx/>
                <a:buSzTx/>
                <a:buFontTx/>
                <a:buNone/>
                <a:tabLst/>
              </a:pPr>
              <a:endParaRPr kumimoji="1" lang="zh-CN" altLang="en-US" sz="8000" b="0" i="0" u="none" strike="noStrike" cap="none" normalizeH="0" baseline="0">
                <a:ln>
                  <a:noFill/>
                </a:ln>
                <a:solidFill>
                  <a:schemeClr val="tx1"/>
                </a:solidFill>
                <a:effectLst/>
                <a:latin typeface="Arial" charset="0"/>
                <a:ea typeface="新細明體" charset="-120"/>
                <a:cs typeface="新細明體" charset="-120"/>
              </a:endParaRPr>
            </a:p>
          </p:txBody>
        </p:sp>
        <p:pic>
          <p:nvPicPr>
            <p:cNvPr id="3074" name="Picture 2" descr="F:\a.png"/>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32780" y="18934495"/>
              <a:ext cx="46291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b.png"/>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11847" y="18969072"/>
              <a:ext cx="474345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c.png"/>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607736" y="18959547"/>
              <a:ext cx="5257800" cy="326707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70" name="Table 20"/>
          <p:cNvGraphicFramePr>
            <a:graphicFrameLocks noGrp="1"/>
          </p:cNvGraphicFramePr>
          <p:nvPr>
            <p:extLst>
              <p:ext uri="{D42A27DB-BD31-4B8C-83A1-F6EECF244321}">
                <p14:modId xmlns:p14="http://schemas.microsoft.com/office/powerpoint/2010/main" val="1259345584"/>
              </p:ext>
            </p:extLst>
          </p:nvPr>
        </p:nvGraphicFramePr>
        <p:xfrm>
          <a:off x="16999247" y="40033575"/>
          <a:ext cx="14649153" cy="2133348"/>
        </p:xfrm>
        <a:graphic>
          <a:graphicData uri="http://schemas.openxmlformats.org/drawingml/2006/table">
            <a:tbl>
              <a:tblPr>
                <a:tableStyleId>{2D5ABB26-0587-4C30-8999-92F81FD0307C}</a:tableStyleId>
              </a:tblPr>
              <a:tblGrid>
                <a:gridCol w="4412185"/>
                <a:gridCol w="5353917"/>
                <a:gridCol w="4883051"/>
              </a:tblGrid>
              <a:tr h="1654175">
                <a:tc>
                  <a:txBody>
                    <a:bodyPr/>
                    <a:lstStyle/>
                    <a:p>
                      <a:pPr marL="0" marR="0" lvl="0" indent="0" algn="ctr" defTabSz="45720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err="1" smtClean="0">
                          <a:ln>
                            <a:noFill/>
                          </a:ln>
                          <a:effectLst/>
                        </a:rPr>
                        <a:t>Yuxin</a:t>
                      </a:r>
                      <a:r>
                        <a:rPr kumimoji="0" lang="en-US" altLang="zh-TW" sz="2800" u="none" strike="noStrike" cap="none" normalizeH="0" baseline="0" dirty="0" smtClean="0">
                          <a:ln>
                            <a:noFill/>
                          </a:ln>
                          <a:effectLst/>
                        </a:rPr>
                        <a:t> Wu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sz="2800" u="none" strike="noStrike" cap="none" normalizeH="0" baseline="0" dirty="0" smtClean="0">
                          <a:ln>
                            <a:noFill/>
                          </a:ln>
                          <a:effectLst/>
                          <a:hlinkClick r:id="rId14"/>
                        </a:rPr>
                        <a:t>ppwwyyxxc@gmail.com</a:t>
                      </a:r>
                      <a:r>
                        <a:rPr kumimoji="0" lang="en-US" sz="2800" u="none" strike="noStrike" cap="none" normalizeH="0" baseline="0" dirty="0" smtClean="0">
                          <a:ln>
                            <a:noFill/>
                          </a:ln>
                          <a:effectLst/>
                        </a:rPr>
                        <a:t>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kern="1200" cap="none" normalizeH="0" baseline="0" dirty="0" err="1" smtClean="0">
                          <a:ln>
                            <a:noFill/>
                          </a:ln>
                          <a:solidFill>
                            <a:schemeClr val="tx1"/>
                          </a:solidFill>
                          <a:effectLst/>
                          <a:latin typeface="+mn-lt"/>
                          <a:ea typeface="+mn-ea"/>
                          <a:cs typeface="+mn-cs"/>
                        </a:rPr>
                        <a:t>Jiawen</a:t>
                      </a:r>
                      <a:r>
                        <a:rPr kumimoji="0" lang="en-US" altLang="zh-TW" sz="2800" u="none" strike="noStrike" kern="1200" cap="none" normalizeH="0" baseline="0" dirty="0" smtClean="0">
                          <a:ln>
                            <a:noFill/>
                          </a:ln>
                          <a:solidFill>
                            <a:schemeClr val="tx1"/>
                          </a:solidFill>
                          <a:effectLst/>
                          <a:latin typeface="+mn-lt"/>
                          <a:ea typeface="+mn-ea"/>
                          <a:cs typeface="+mn-cs"/>
                        </a:rPr>
                        <a:t> Liang</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新細明體" charset="-120"/>
                          <a:hlinkClick r:id="rId15"/>
                        </a:rPr>
                        <a:t>taobingxue001@126.com</a:t>
                      </a:r>
                      <a:r>
                        <a:rPr kumimoji="0" lang="en-US" altLang="zh-CN" sz="2800" b="0" i="0" u="none" strike="noStrike" cap="none" normalizeH="0" baseline="0" dirty="0" smtClean="0">
                          <a:ln>
                            <a:noFill/>
                          </a:ln>
                          <a:solidFill>
                            <a:schemeClr val="tx1"/>
                          </a:solidFill>
                          <a:effectLst/>
                          <a:latin typeface="Arial" charset="0"/>
                          <a:ea typeface="新細明體" charset="-120"/>
                        </a:rPr>
                        <a:t>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800" u="none" strike="noStrike" cap="none" normalizeH="0" baseline="0" dirty="0" smtClean="0">
                          <a:ln>
                            <a:noFill/>
                          </a:ln>
                          <a:effectLst/>
                        </a:rPr>
                        <a:t>   </a:t>
                      </a:r>
                      <a:endParaRPr kumimoji="0" lang="en-US" sz="2800" b="1"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c>
                  <a:txBody>
                    <a:bodyPr/>
                    <a:lstStyle/>
                    <a:p>
                      <a:pPr marL="0" marR="0" lvl="0" indent="0" algn="ctr" defTabSz="440055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err="1" smtClean="0">
                          <a:ln>
                            <a:noFill/>
                          </a:ln>
                          <a:effectLst/>
                        </a:rPr>
                        <a:t>Xinyu</a:t>
                      </a:r>
                      <a:r>
                        <a:rPr kumimoji="0" lang="en-US" altLang="zh-TW" sz="2800" u="none" strike="noStrike" cap="none" normalizeH="0" baseline="0" dirty="0" smtClean="0">
                          <a:ln>
                            <a:noFill/>
                          </a:ln>
                          <a:effectLst/>
                        </a:rPr>
                        <a:t> Zhou</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hlinkClick r:id="rId16"/>
                        </a:rPr>
                        <a:t>zxytim@gmail.com</a:t>
                      </a:r>
                      <a:r>
                        <a:rPr kumimoji="0" lang="en-US" altLang="zh-TW" sz="2800" u="none" strike="noStrike" cap="none" normalizeH="0" baseline="0" dirty="0" smtClean="0">
                          <a:ln>
                            <a:noFill/>
                          </a:ln>
                          <a:effectLst/>
                        </a:rPr>
                        <a:t> </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CN" sz="2800" u="none" strike="noStrike" kern="1200" cap="none" normalizeH="0" baseline="0" dirty="0" err="1" smtClean="0">
                          <a:ln>
                            <a:noFill/>
                          </a:ln>
                          <a:solidFill>
                            <a:schemeClr val="tx1"/>
                          </a:solidFill>
                          <a:effectLst/>
                          <a:latin typeface="+mn-lt"/>
                          <a:ea typeface="+mn-ea"/>
                          <a:cs typeface="+mn-cs"/>
                        </a:rPr>
                        <a:t>Junbang</a:t>
                      </a:r>
                      <a:r>
                        <a:rPr kumimoji="0" lang="en-US" altLang="zh-CN" sz="2800" u="none" strike="noStrike" kern="1200" cap="none" normalizeH="0" baseline="0" dirty="0" smtClean="0">
                          <a:ln>
                            <a:noFill/>
                          </a:ln>
                          <a:solidFill>
                            <a:schemeClr val="tx1"/>
                          </a:solidFill>
                          <a:effectLst/>
                          <a:latin typeface="+mn-lt"/>
                          <a:ea typeface="+mn-ea"/>
                          <a:cs typeface="+mn-cs"/>
                        </a:rPr>
                        <a:t> Liang</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新細明體" charset="-120"/>
                          <a:hlinkClick r:id="rId17"/>
                        </a:rPr>
                        <a:t>williamm2006@126.com</a:t>
                      </a:r>
                      <a:endParaRPr kumimoji="0" lang="en-US" altLang="zh-CN" sz="2800" b="0"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rPr>
                        <a:t>  </a:t>
                      </a:r>
                      <a:endParaRPr kumimoji="0" lang="en-US" altLang="zh-TW" sz="2800" b="1"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c>
                  <a:txBody>
                    <a:bodyPr/>
                    <a:lstStyle/>
                    <a:p>
                      <a:pPr marL="0" marR="0" lvl="0" indent="0" algn="ctr" defTabSz="4400550" rtl="0" eaLnBrk="1" fontAlgn="base" latinLnBrk="0" hangingPunct="1">
                        <a:lnSpc>
                          <a:spcPct val="100000"/>
                        </a:lnSpc>
                        <a:spcBef>
                          <a:spcPct val="20000"/>
                        </a:spcBef>
                        <a:spcAft>
                          <a:spcPct val="0"/>
                        </a:spcAft>
                        <a:buClrTx/>
                        <a:buSzTx/>
                        <a:buFontTx/>
                        <a:buNone/>
                        <a:tabLst/>
                      </a:pPr>
                      <a:r>
                        <a:rPr kumimoji="0" lang="en-US" altLang="zh-TW" sz="2800" u="none" strike="noStrike" cap="none" normalizeH="0" baseline="0" dirty="0" err="1" smtClean="0">
                          <a:ln>
                            <a:noFill/>
                          </a:ln>
                          <a:effectLst/>
                        </a:rPr>
                        <a:t>Wenbo</a:t>
                      </a:r>
                      <a:r>
                        <a:rPr kumimoji="0" lang="en-US" altLang="zh-TW" sz="2800" u="none" strike="noStrike" cap="none" normalizeH="0" baseline="0" dirty="0" smtClean="0">
                          <a:ln>
                            <a:noFill/>
                          </a:ln>
                          <a:effectLst/>
                        </a:rPr>
                        <a:t> Tao</a:t>
                      </a:r>
                    </a:p>
                    <a:p>
                      <a:pPr marL="0" marR="0" lvl="0" indent="0" algn="ctr" defTabSz="4400550" rtl="0" eaLnBrk="1" fontAlgn="base" latinLnBrk="0" hangingPunct="1">
                        <a:lnSpc>
                          <a:spcPct val="90000"/>
                        </a:lnSpc>
                        <a:spcBef>
                          <a:spcPct val="0"/>
                        </a:spcBef>
                        <a:spcAft>
                          <a:spcPct val="0"/>
                        </a:spcAft>
                        <a:buClrTx/>
                        <a:buSzTx/>
                        <a:buFontTx/>
                        <a:buNone/>
                        <a:tabLst/>
                      </a:pPr>
                      <a:r>
                        <a:rPr kumimoji="0" lang="en-US" altLang="zh-TW" sz="2800" u="none" strike="noStrike" cap="none" normalizeH="0" baseline="0" dirty="0" smtClean="0">
                          <a:ln>
                            <a:noFill/>
                          </a:ln>
                          <a:effectLst/>
                          <a:hlinkClick r:id="rId18"/>
                        </a:rPr>
                        <a:t>thierryhenrytracy@163.com</a:t>
                      </a:r>
                      <a:r>
                        <a:rPr kumimoji="0" lang="en-US" altLang="zh-TW" sz="2800" u="none" strike="noStrike" cap="none" normalizeH="0" baseline="0" dirty="0" smtClean="0">
                          <a:ln>
                            <a:noFill/>
                          </a:ln>
                          <a:effectLst/>
                        </a:rPr>
                        <a:t> </a:t>
                      </a:r>
                      <a:endParaRPr kumimoji="0" lang="en-US" altLang="zh-CN" sz="2800" b="1"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90000"/>
                        </a:lnSpc>
                        <a:spcBef>
                          <a:spcPct val="0"/>
                        </a:spcBef>
                        <a:spcAft>
                          <a:spcPct val="0"/>
                        </a:spcAft>
                        <a:buClrTx/>
                        <a:buSzTx/>
                        <a:buFontTx/>
                        <a:buNone/>
                        <a:tabLst/>
                        <a:defRPr/>
                      </a:pPr>
                      <a:r>
                        <a:rPr kumimoji="0" lang="en-US" altLang="zh-TW" sz="2800" u="none" strike="noStrike" kern="1200" cap="none" normalizeH="0" baseline="0" dirty="0" smtClean="0">
                          <a:ln>
                            <a:noFill/>
                          </a:ln>
                          <a:solidFill>
                            <a:schemeClr val="tx1"/>
                          </a:solidFill>
                          <a:effectLst/>
                          <a:latin typeface="+mn-lt"/>
                          <a:ea typeface="+mn-ea"/>
                          <a:cs typeface="+mn-cs"/>
                        </a:rPr>
                        <a:t>Han Zhao</a:t>
                      </a:r>
                    </a:p>
                    <a:p>
                      <a:pPr marL="0" marR="0" lvl="0" indent="0" algn="ctr" defTabSz="4400550" rtl="0" eaLnBrk="1" fontAlgn="base" latinLnBrk="0" hangingPunct="1">
                        <a:lnSpc>
                          <a:spcPct val="100000"/>
                        </a:lnSpc>
                        <a:spcBef>
                          <a:spcPct val="0"/>
                        </a:spcBef>
                        <a:spcAft>
                          <a:spcPct val="0"/>
                        </a:spcAft>
                        <a:buClrTx/>
                        <a:buSzTx/>
                        <a:buFontTx/>
                        <a:buNone/>
                        <a:tabLst/>
                      </a:pPr>
                      <a:r>
                        <a:rPr kumimoji="0" lang="en-US" altLang="zh-TW" sz="2800" u="none" strike="noStrike" cap="none" normalizeH="0" baseline="0" dirty="0" smtClean="0">
                          <a:ln>
                            <a:noFill/>
                          </a:ln>
                          <a:effectLst/>
                          <a:hlinkClick r:id="rId19"/>
                        </a:rPr>
                        <a:t>nikifor383@gmail.com</a:t>
                      </a:r>
                      <a:r>
                        <a:rPr kumimoji="0" lang="en-US" altLang="zh-TW" sz="2800" u="none" strike="noStrike" cap="none" normalizeH="0" baseline="0" dirty="0" smtClean="0">
                          <a:ln>
                            <a:noFill/>
                          </a:ln>
                          <a:effectLst/>
                        </a:rPr>
                        <a:t> </a:t>
                      </a:r>
                      <a:endParaRPr kumimoji="0" lang="en-US" altLang="zh-CN" sz="2800" b="1" i="0" u="none" strike="noStrike" cap="none" normalizeH="0" baseline="0" dirty="0" smtClean="0">
                        <a:ln>
                          <a:noFill/>
                        </a:ln>
                        <a:solidFill>
                          <a:schemeClr val="tx1"/>
                        </a:solidFill>
                        <a:effectLst/>
                        <a:latin typeface="Arial" charset="0"/>
                        <a:ea typeface="新細明體" charset="-120"/>
                      </a:endParaRPr>
                    </a:p>
                    <a:p>
                      <a:pPr marL="0" marR="0" lvl="0" indent="0" algn="ctr" defTabSz="440055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a typeface="新細明體" charset="-120"/>
                      </a:endParaRPr>
                    </a:p>
                  </a:txBody>
                  <a:tcPr marL="104014" marR="104014" marT="42546" marB="42546" horzOverflow="overflow"/>
                </a:tc>
              </a:tr>
            </a:tbl>
          </a:graphicData>
        </a:graphic>
      </p:graphicFrame>
      <p:sp>
        <p:nvSpPr>
          <p:cNvPr id="5" name="TextBox 4"/>
          <p:cNvSpPr txBox="1"/>
          <p:nvPr/>
        </p:nvSpPr>
        <p:spPr>
          <a:xfrm>
            <a:off x="17011947" y="41989123"/>
            <a:ext cx="11027186" cy="523220"/>
          </a:xfrm>
          <a:prstGeom prst="rect">
            <a:avLst/>
          </a:prstGeom>
          <a:noFill/>
        </p:spPr>
        <p:txBody>
          <a:bodyPr wrap="none" rtlCol="0">
            <a:spAutoFit/>
          </a:bodyPr>
          <a:lstStyle/>
          <a:p>
            <a:r>
              <a:rPr lang="en-US" altLang="zh-CN" sz="2800" dirty="0"/>
              <a:t>Source code available at:  https://github.com/ppwwyyxx/sigmod14contest</a:t>
            </a:r>
            <a:endParaRPr lang="zh-CN" altLang="en-US" sz="2800" dirty="0"/>
          </a:p>
        </p:txBody>
      </p:sp>
      <p:pic>
        <p:nvPicPr>
          <p:cNvPr id="3078" name="Picture 6" descr="F:\tsinghua.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920265" y="1003300"/>
            <a:ext cx="4586973"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自定义 2">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000000"/>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404</TotalTime>
  <Words>1162</Words>
  <Application>Microsoft Office PowerPoint</Application>
  <PresentationFormat>自定义</PresentationFormat>
  <Paragraphs>101</Paragraphs>
  <Slides>1</Slides>
  <Notes>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4" baseType="lpstr">
      <vt:lpstr>PosterPresentations.com-91CMx122CM</vt:lpstr>
      <vt:lpstr>Classic - Wide Center</vt:lpstr>
      <vt:lpstr>Image</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wyx</cp:lastModifiedBy>
  <cp:revision>57</cp:revision>
  <dcterms:created xsi:type="dcterms:W3CDTF">2012-02-10T00:16:25Z</dcterms:created>
  <dcterms:modified xsi:type="dcterms:W3CDTF">2014-06-24T17:28:06Z</dcterms:modified>
</cp:coreProperties>
</file>