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564" r:id="rId2"/>
    <p:sldId id="708" r:id="rId3"/>
    <p:sldId id="604" r:id="rId4"/>
    <p:sldId id="574" r:id="rId5"/>
    <p:sldId id="573" r:id="rId6"/>
    <p:sldId id="575" r:id="rId7"/>
    <p:sldId id="704" r:id="rId8"/>
    <p:sldId id="579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34" r:id="rId33"/>
    <p:sldId id="635" r:id="rId34"/>
    <p:sldId id="636" r:id="rId35"/>
    <p:sldId id="637" r:id="rId36"/>
    <p:sldId id="638" r:id="rId37"/>
    <p:sldId id="639" r:id="rId38"/>
    <p:sldId id="640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648" r:id="rId47"/>
    <p:sldId id="650" r:id="rId48"/>
    <p:sldId id="670" r:id="rId49"/>
    <p:sldId id="652" r:id="rId50"/>
    <p:sldId id="653" r:id="rId51"/>
    <p:sldId id="690" r:id="rId52"/>
    <p:sldId id="692" r:id="rId53"/>
    <p:sldId id="693" r:id="rId54"/>
    <p:sldId id="695" r:id="rId55"/>
    <p:sldId id="698" r:id="rId56"/>
    <p:sldId id="696" r:id="rId57"/>
    <p:sldId id="697" r:id="rId58"/>
    <p:sldId id="654" r:id="rId59"/>
    <p:sldId id="669" r:id="rId60"/>
    <p:sldId id="660" r:id="rId61"/>
    <p:sldId id="700" r:id="rId62"/>
    <p:sldId id="667" r:id="rId63"/>
    <p:sldId id="661" r:id="rId64"/>
    <p:sldId id="662" r:id="rId65"/>
    <p:sldId id="664" r:id="rId66"/>
    <p:sldId id="665" r:id="rId67"/>
    <p:sldId id="666" r:id="rId68"/>
    <p:sldId id="701" r:id="rId69"/>
    <p:sldId id="672" r:id="rId70"/>
    <p:sldId id="673" r:id="rId71"/>
    <p:sldId id="702" r:id="rId72"/>
    <p:sldId id="703" r:id="rId73"/>
    <p:sldId id="674" r:id="rId74"/>
    <p:sldId id="675" r:id="rId75"/>
    <p:sldId id="707" r:id="rId76"/>
    <p:sldId id="705" r:id="rId77"/>
    <p:sldId id="706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11A"/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9" autoAdjust="0"/>
    <p:restoredTop sz="77954" autoAdjust="0"/>
  </p:normalViewPr>
  <p:slideViewPr>
    <p:cSldViewPr snapToGrid="0">
      <p:cViewPr>
        <p:scale>
          <a:sx n="88" d="100"/>
          <a:sy n="88" d="100"/>
        </p:scale>
        <p:origin x="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7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0697D-2750-4AC8-BFBD-129D9A1CA42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116B1-D7BD-4E76-A320-71B29A6D1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9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3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45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5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74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0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37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1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2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16B1-D7BD-4E76-A320-71B29A6D158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5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472-82BE-46F2-9A6C-070D5FF76D3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D74-2AC1-40CF-8669-2DDBE2D6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1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472-82BE-46F2-9A6C-070D5FF76D3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D74-2AC1-40CF-8669-2DDBE2D6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472-82BE-46F2-9A6C-070D5FF76D3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D74-2AC1-40CF-8669-2DDBE2D6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472-82BE-46F2-9A6C-070D5FF76D3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D74-2AC1-40CF-8669-2DDBE2D6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472-82BE-46F2-9A6C-070D5FF76D3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D74-2AC1-40CF-8669-2DDBE2D6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0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472-82BE-46F2-9A6C-070D5FF76D3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D74-2AC1-40CF-8669-2DDBE2D6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472-82BE-46F2-9A6C-070D5FF76D3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D74-2AC1-40CF-8669-2DDBE2D6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472-82BE-46F2-9A6C-070D5FF76D3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D74-2AC1-40CF-8669-2DDBE2D6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472-82BE-46F2-9A6C-070D5FF76D3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D74-2AC1-40CF-8669-2DDBE2D6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472-82BE-46F2-9A6C-070D5FF76D3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D74-2AC1-40CF-8669-2DDBE2D6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472-82BE-46F2-9A6C-070D5FF76D3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D74-2AC1-40CF-8669-2DDBE2D6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4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C4B2472-82BE-46F2-9A6C-070D5FF76D30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FFECD74-2AC1-40CF-8669-2DDBE2D65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916623"/>
            <a:ext cx="12192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Introduction to Neural Networks</a:t>
            </a:r>
            <a:br>
              <a:rPr lang="en-US" sz="4800" dirty="0"/>
            </a:br>
            <a:r>
              <a:rPr lang="en-US" sz="4800" dirty="0"/>
              <a:t>with Keras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4121516"/>
            <a:ext cx="12245788" cy="1655762"/>
          </a:xfrm>
        </p:spPr>
        <p:txBody>
          <a:bodyPr anchor="ctr">
            <a:normAutofit/>
          </a:bodyPr>
          <a:lstStyle/>
          <a:p>
            <a:r>
              <a:rPr lang="en-US" dirty="0"/>
              <a:t>Steven L. Shafer, MD</a:t>
            </a:r>
            <a:br>
              <a:rPr lang="en-US" dirty="0"/>
            </a:br>
            <a:r>
              <a:rPr lang="en-US" dirty="0"/>
              <a:t>Professor Emeritus of Anesthesiology, Perioperative and Pain Medicine, </a:t>
            </a:r>
          </a:p>
          <a:p>
            <a:r>
              <a:rPr lang="en-US" dirty="0"/>
              <a:t>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98809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D85514-C9C1-4E43-B3D3-0979FDDD25EA}"/>
              </a:ext>
            </a:extLst>
          </p:cNvPr>
          <p:cNvSpPr txBox="1"/>
          <p:nvPr/>
        </p:nvSpPr>
        <p:spPr>
          <a:xfrm>
            <a:off x="2201091" y="1763486"/>
            <a:ext cx="9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pixels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7B468-529A-4CBB-8586-CB14A79CD829}"/>
              </a:ext>
            </a:extLst>
          </p:cNvPr>
          <p:cNvSpPr txBox="1"/>
          <p:nvPr/>
        </p:nvSpPr>
        <p:spPr>
          <a:xfrm rot="16200000">
            <a:off x="286701" y="3726976"/>
            <a:ext cx="9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pixels</a:t>
            </a:r>
          </a:p>
        </p:txBody>
      </p:sp>
    </p:spTree>
    <p:extLst>
      <p:ext uri="{BB962C8B-B14F-4D97-AF65-F5344CB8AC3E}">
        <p14:creationId xmlns:p14="http://schemas.microsoft.com/office/powerpoint/2010/main" val="398065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D85514-C9C1-4E43-B3D3-0979FDDD25EA}"/>
              </a:ext>
            </a:extLst>
          </p:cNvPr>
          <p:cNvSpPr txBox="1"/>
          <p:nvPr/>
        </p:nvSpPr>
        <p:spPr>
          <a:xfrm>
            <a:off x="2201091" y="1763486"/>
            <a:ext cx="9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pixels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7B468-529A-4CBB-8586-CB14A79CD829}"/>
              </a:ext>
            </a:extLst>
          </p:cNvPr>
          <p:cNvSpPr txBox="1"/>
          <p:nvPr/>
        </p:nvSpPr>
        <p:spPr>
          <a:xfrm rot="16200000">
            <a:off x="286701" y="3726976"/>
            <a:ext cx="9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pixels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7550330" y="2936221"/>
            <a:ext cx="986245" cy="953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6DF12-2EE2-4E26-A943-D75D2EABBDD6}"/>
              </a:ext>
            </a:extLst>
          </p:cNvPr>
          <p:cNvSpPr txBox="1"/>
          <p:nvPr/>
        </p:nvSpPr>
        <p:spPr>
          <a:xfrm>
            <a:off x="7550859" y="2599361"/>
            <a:ext cx="94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</a:t>
            </a:r>
            <a:r>
              <a:rPr lang="en-US" sz="2000" dirty="0">
                <a:solidFill>
                  <a:schemeClr val="bg1"/>
                </a:solidFill>
              </a:rPr>
              <a:t>pixels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6E656-BD16-4BB7-9A18-68199F31CD5C}"/>
              </a:ext>
            </a:extLst>
          </p:cNvPr>
          <p:cNvSpPr txBox="1"/>
          <p:nvPr/>
        </p:nvSpPr>
        <p:spPr>
          <a:xfrm rot="16200000">
            <a:off x="6875326" y="3228945"/>
            <a:ext cx="94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</a:t>
            </a:r>
            <a:r>
              <a:rPr lang="en-US" sz="2000" dirty="0">
                <a:solidFill>
                  <a:schemeClr val="bg1"/>
                </a:solidFill>
              </a:rPr>
              <a:t>pixels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3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561702" y="169068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76248" b="76692"/>
          <a:stretch/>
        </p:blipFill>
        <p:spPr>
          <a:xfrm>
            <a:off x="6581403" y="1690688"/>
            <a:ext cx="987552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8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715076" y="169068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75195" b="76692"/>
          <a:stretch/>
        </p:blipFill>
        <p:spPr>
          <a:xfrm>
            <a:off x="6581402" y="1690688"/>
            <a:ext cx="1111358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2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821258" y="169068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72035" b="76692"/>
          <a:stretch/>
        </p:blipFill>
        <p:spPr>
          <a:xfrm>
            <a:off x="6581401" y="1690688"/>
            <a:ext cx="1252941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927440" y="169068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73461" b="76692"/>
          <a:stretch/>
        </p:blipFill>
        <p:spPr>
          <a:xfrm>
            <a:off x="6581401" y="1690688"/>
            <a:ext cx="1317835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0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1281380" y="169068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-1" r="72274" b="76692"/>
          <a:stretch/>
        </p:blipFill>
        <p:spPr>
          <a:xfrm>
            <a:off x="6581401" y="1690688"/>
            <a:ext cx="1376829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2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1452451" y="169068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70016" b="76692"/>
          <a:stretch/>
        </p:blipFill>
        <p:spPr>
          <a:xfrm>
            <a:off x="6581401" y="1690688"/>
            <a:ext cx="1404896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3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1635323" y="169068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67640" b="76692"/>
          <a:stretch/>
        </p:blipFill>
        <p:spPr>
          <a:xfrm>
            <a:off x="6581401" y="1690688"/>
            <a:ext cx="1606904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4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1812293" y="169068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65501" b="76692"/>
          <a:stretch/>
        </p:blipFill>
        <p:spPr>
          <a:xfrm>
            <a:off x="6581401" y="1690688"/>
            <a:ext cx="1713092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A0B2-B58D-A52A-9E1E-B2EDD8AF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Conflicts-of-Interest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30AB-0C7F-DC54-2D05-C3A048C6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4607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1983364" y="169068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60868" b="76692"/>
          <a:stretch/>
        </p:blipFill>
        <p:spPr>
          <a:xfrm>
            <a:off x="6581400" y="1690688"/>
            <a:ext cx="1943167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6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2962655" y="169068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33185" b="76692"/>
          <a:stretch/>
        </p:blipFill>
        <p:spPr>
          <a:xfrm>
            <a:off x="6581399" y="1690688"/>
            <a:ext cx="3317718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9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4075612" y="169068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869" b="76692"/>
          <a:stretch/>
        </p:blipFill>
        <p:spPr>
          <a:xfrm>
            <a:off x="6581398" y="1690687"/>
            <a:ext cx="4498848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67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568233" y="1912757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76654"/>
          <a:stretch/>
        </p:blipFill>
        <p:spPr>
          <a:xfrm>
            <a:off x="6581398" y="1690687"/>
            <a:ext cx="4498848" cy="1143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7609114" y="2679192"/>
            <a:ext cx="3624943" cy="197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659668" y="1912757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76654"/>
          <a:stretch/>
        </p:blipFill>
        <p:spPr>
          <a:xfrm>
            <a:off x="6581398" y="1690687"/>
            <a:ext cx="4498848" cy="1143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7687491" y="2679192"/>
            <a:ext cx="3546566" cy="197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1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803356" y="1912757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76654"/>
          <a:stretch/>
        </p:blipFill>
        <p:spPr>
          <a:xfrm>
            <a:off x="6581398" y="1690687"/>
            <a:ext cx="4498848" cy="1143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7752805" y="2679192"/>
            <a:ext cx="3481251" cy="197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9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1456479" y="1912757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76654"/>
          <a:stretch/>
        </p:blipFill>
        <p:spPr>
          <a:xfrm>
            <a:off x="6581398" y="1690687"/>
            <a:ext cx="4498848" cy="1143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8223069" y="2679192"/>
            <a:ext cx="3010987" cy="197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7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2717035" y="1912757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76654"/>
          <a:stretch/>
        </p:blipFill>
        <p:spPr>
          <a:xfrm>
            <a:off x="6581398" y="1690687"/>
            <a:ext cx="4498848" cy="1143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9653451" y="2679192"/>
            <a:ext cx="1580605" cy="197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4075612" y="1861687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76654"/>
          <a:stretch/>
        </p:blipFill>
        <p:spPr>
          <a:xfrm>
            <a:off x="6581398" y="1690687"/>
            <a:ext cx="4498848" cy="1143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11080246" y="1378131"/>
            <a:ext cx="153810" cy="197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23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568239" y="2070696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69504"/>
          <a:stretch/>
        </p:blipFill>
        <p:spPr>
          <a:xfrm>
            <a:off x="6581398" y="1690688"/>
            <a:ext cx="4498848" cy="13919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7670074" y="2860762"/>
            <a:ext cx="3683726" cy="7053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9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1FB60E-7E06-4DA4-9D9A-71FEE58B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1" y="415838"/>
            <a:ext cx="2038095" cy="2238095"/>
          </a:xfrm>
          <a:prstGeom prst="rect">
            <a:avLst/>
          </a:prstGeom>
        </p:spPr>
      </p:pic>
      <p:pic>
        <p:nvPicPr>
          <p:cNvPr id="1026" name="Picture 2" descr="Image result for Amazon">
            <a:extLst>
              <a:ext uri="{FF2B5EF4-FFF2-40B4-BE49-F238E27FC236}">
                <a16:creationId xmlns:a16="http://schemas.microsoft.com/office/drawing/2014/main" id="{0B9418BC-4641-4DDC-8E49-CD6C6AB6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726637"/>
            <a:ext cx="5796452" cy="212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104F453-2DA2-46E8-A39B-91DF22451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69564"/>
            <a:ext cx="5800725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B2F4E-7168-45CC-92D6-CDB37CDEF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915" y="4205928"/>
            <a:ext cx="4697559" cy="1765499"/>
          </a:xfrm>
          <a:prstGeom prst="rect">
            <a:avLst/>
          </a:prstGeom>
        </p:spPr>
      </p:pic>
      <p:pic>
        <p:nvPicPr>
          <p:cNvPr id="1030" name="Picture 6" descr="Google">
            <a:extLst>
              <a:ext uri="{FF2B5EF4-FFF2-40B4-BE49-F238E27FC236}">
                <a16:creationId xmlns:a16="http://schemas.microsoft.com/office/drawing/2014/main" id="{8AC43AEE-43C2-4211-9D14-0E4805B13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27" y="2222798"/>
            <a:ext cx="5181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162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705390" y="2070696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69504"/>
          <a:stretch/>
        </p:blipFill>
        <p:spPr>
          <a:xfrm>
            <a:off x="6581398" y="1690688"/>
            <a:ext cx="4498848" cy="13919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7700553" y="2862072"/>
            <a:ext cx="3513909" cy="7445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33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836013" y="2070696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69504"/>
          <a:stretch/>
        </p:blipFill>
        <p:spPr>
          <a:xfrm>
            <a:off x="6581398" y="1690688"/>
            <a:ext cx="4498848" cy="13919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7889966" y="2862072"/>
            <a:ext cx="3324496" cy="197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54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1815722" y="2070696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69504"/>
          <a:stretch/>
        </p:blipFill>
        <p:spPr>
          <a:xfrm>
            <a:off x="6581398" y="1690688"/>
            <a:ext cx="4498848" cy="13919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8771708" y="2862072"/>
            <a:ext cx="2442753" cy="197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23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3102413" y="2129475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69504"/>
          <a:stretch/>
        </p:blipFill>
        <p:spPr>
          <a:xfrm>
            <a:off x="6581398" y="1690688"/>
            <a:ext cx="4498848" cy="13919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10130246" y="2862072"/>
            <a:ext cx="1084215" cy="197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1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4075612" y="2201321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69504"/>
          <a:stretch/>
        </p:blipFill>
        <p:spPr>
          <a:xfrm>
            <a:off x="6581398" y="1690688"/>
            <a:ext cx="4498848" cy="13919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11155680" y="1456508"/>
            <a:ext cx="474618" cy="197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8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561702" y="2386647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63869"/>
          <a:stretch/>
        </p:blipFill>
        <p:spPr>
          <a:xfrm>
            <a:off x="6581398" y="1690688"/>
            <a:ext cx="4498848" cy="16490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7452360" y="3081528"/>
            <a:ext cx="4177938" cy="2272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7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2318656" y="2386647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63869"/>
          <a:stretch/>
        </p:blipFill>
        <p:spPr>
          <a:xfrm>
            <a:off x="6581398" y="1690688"/>
            <a:ext cx="4498848" cy="16490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9085217" y="3081528"/>
            <a:ext cx="2545080" cy="109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37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4075612" y="2386647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1" r="869" b="63869"/>
          <a:stretch/>
        </p:blipFill>
        <p:spPr>
          <a:xfrm>
            <a:off x="6581398" y="1690688"/>
            <a:ext cx="4498848" cy="16490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11080245" y="1456508"/>
            <a:ext cx="550051" cy="197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8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561701" y="3203076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2" r="869" b="45981"/>
          <a:stretch/>
        </p:blipFill>
        <p:spPr>
          <a:xfrm>
            <a:off x="6581398" y="1690687"/>
            <a:ext cx="4498848" cy="24655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7589521" y="3337560"/>
            <a:ext cx="4040776" cy="179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2011679" y="3203076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2" r="869" b="45981"/>
          <a:stretch/>
        </p:blipFill>
        <p:spPr>
          <a:xfrm>
            <a:off x="6581398" y="1690687"/>
            <a:ext cx="4498848" cy="24655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8869679" y="3337560"/>
            <a:ext cx="2760617" cy="179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349A326-6ADB-4CCC-801B-30E6A1DB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9575"/>
            <a:ext cx="762000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75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4075612" y="3203075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2" r="869" b="45981"/>
          <a:stretch/>
        </p:blipFill>
        <p:spPr>
          <a:xfrm>
            <a:off x="6581398" y="1690687"/>
            <a:ext cx="4498848" cy="24655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11080246" y="3337560"/>
            <a:ext cx="550050" cy="179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5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561702" y="4104412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-2" r="869" b="26232"/>
          <a:stretch/>
        </p:blipFill>
        <p:spPr>
          <a:xfrm>
            <a:off x="6581398" y="1690687"/>
            <a:ext cx="4498848" cy="3366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7609116" y="4080502"/>
            <a:ext cx="4021182" cy="1786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4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8" t="4439" r="82087" b="75847"/>
          <a:stretch/>
        </p:blipFill>
        <p:spPr>
          <a:xfrm>
            <a:off x="2495005" y="4214181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-2" r="869" b="26232"/>
          <a:stretch/>
        </p:blipFill>
        <p:spPr>
          <a:xfrm>
            <a:off x="6581398" y="1690687"/>
            <a:ext cx="4498848" cy="3366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9696994" y="4080502"/>
            <a:ext cx="1933303" cy="1786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1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8" t="4439" r="82087" b="75847"/>
          <a:stretch/>
        </p:blipFill>
        <p:spPr>
          <a:xfrm>
            <a:off x="4075612" y="4331747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-2" r="869" b="26232"/>
          <a:stretch/>
        </p:blipFill>
        <p:spPr>
          <a:xfrm>
            <a:off x="6581398" y="1690687"/>
            <a:ext cx="4498848" cy="3366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11080246" y="4080502"/>
            <a:ext cx="550051" cy="1786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8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8" t="4439" r="82087" b="75847"/>
          <a:stretch/>
        </p:blipFill>
        <p:spPr>
          <a:xfrm>
            <a:off x="561702" y="5295130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-2" r="869" b="142"/>
          <a:stretch/>
        </p:blipFill>
        <p:spPr>
          <a:xfrm>
            <a:off x="6581398" y="1690686"/>
            <a:ext cx="4498848" cy="45575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7612034" y="5324071"/>
            <a:ext cx="3468212" cy="1127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1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8" t="4439" r="82087" b="75847"/>
          <a:stretch/>
        </p:blipFill>
        <p:spPr>
          <a:xfrm>
            <a:off x="2135777" y="529512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-2" r="869" b="142"/>
          <a:stretch/>
        </p:blipFill>
        <p:spPr>
          <a:xfrm>
            <a:off x="6581398" y="1690686"/>
            <a:ext cx="4498848" cy="45575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>
            <a:off x="9255034" y="5324071"/>
            <a:ext cx="1825212" cy="1127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8" t="4439" r="82087" b="75847"/>
          <a:stretch/>
        </p:blipFill>
        <p:spPr>
          <a:xfrm>
            <a:off x="4075612" y="5295128"/>
            <a:ext cx="986245" cy="9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91008-7F59-48E2-84CD-9199A24514F8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-2" r="869" b="142"/>
          <a:stretch/>
        </p:blipFill>
        <p:spPr>
          <a:xfrm>
            <a:off x="6581398" y="1690686"/>
            <a:ext cx="4498848" cy="45575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 flipH="1">
            <a:off x="11080245" y="5324071"/>
            <a:ext cx="45719" cy="1127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9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8" t="4439" r="82087" b="75847"/>
          <a:stretch/>
        </p:blipFill>
        <p:spPr>
          <a:xfrm>
            <a:off x="5602877" y="1690688"/>
            <a:ext cx="986245" cy="9531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 flipH="1">
            <a:off x="11080245" y="5324071"/>
            <a:ext cx="45719" cy="1127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7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Convolution Layer: 1 input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16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1" t="4436" r="-995" b="-3650"/>
          <a:stretch/>
        </p:blipFill>
        <p:spPr>
          <a:xfrm>
            <a:off x="5563687" y="1938882"/>
            <a:ext cx="6148514" cy="44031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 flipH="1">
            <a:off x="11080245" y="5324071"/>
            <a:ext cx="45719" cy="1127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9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Convolution Layer: 1 input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16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47252-B9FC-401C-BD30-F18D67AF4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1" t="4436" r="-995" b="-3650"/>
          <a:stretch/>
        </p:blipFill>
        <p:spPr>
          <a:xfrm>
            <a:off x="5563687" y="1938882"/>
            <a:ext cx="6148514" cy="44031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 flipH="1">
            <a:off x="11080245" y="5324071"/>
            <a:ext cx="45719" cy="1127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FA2AF-15DE-4E7B-8AA4-D482187C53FA}"/>
              </a:ext>
            </a:extLst>
          </p:cNvPr>
          <p:cNvSpPr txBox="1"/>
          <p:nvPr/>
        </p:nvSpPr>
        <p:spPr>
          <a:xfrm>
            <a:off x="5291521" y="6174712"/>
            <a:ext cx="6867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16 kernels x 25 weights/kernel = </a:t>
            </a:r>
            <a:r>
              <a:rPr lang="en-US" sz="2800" b="1" u="sng" dirty="0">
                <a:solidFill>
                  <a:srgbClr val="FF0000"/>
                </a:solidFill>
              </a:rPr>
              <a:t>400</a:t>
            </a:r>
            <a:r>
              <a:rPr lang="en-US" sz="2800" b="1" dirty="0">
                <a:solidFill>
                  <a:schemeClr val="bg1"/>
                </a:solidFill>
              </a:rPr>
              <a:t> weights</a:t>
            </a: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DDB93B59-4B82-423E-94CC-293D0A2B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7" y="643466"/>
            <a:ext cx="81329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72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167B-3A3F-44B7-BFC0-7C9D7EA5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Convolution Layer: 1 input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16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375-AB75-4171-80E7-6C102A7BD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1" t="4173" r="4698" b="9577"/>
          <a:stretch/>
        </p:blipFill>
        <p:spPr>
          <a:xfrm>
            <a:off x="561702" y="1690688"/>
            <a:ext cx="4500155" cy="45575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44411-BC9D-4CAF-9453-8021CBB5859D}"/>
              </a:ext>
            </a:extLst>
          </p:cNvPr>
          <p:cNvSpPr/>
          <p:nvPr/>
        </p:nvSpPr>
        <p:spPr>
          <a:xfrm flipH="1">
            <a:off x="11080245" y="5324071"/>
            <a:ext cx="45719" cy="1127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F180A-AA8F-48E3-8399-CA3E31D7C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28" y="1446074"/>
            <a:ext cx="6761323" cy="48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18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442BFE-4074-437A-B52D-E21487DC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42" y="1420244"/>
            <a:ext cx="4577063" cy="3301034"/>
          </a:xfrm>
          <a:prstGeom prst="rect">
            <a:avLst/>
          </a:prstGeom>
        </p:spPr>
      </p:pic>
      <p:pic>
        <p:nvPicPr>
          <p:cNvPr id="8" name="Picture 4" descr="http://images.clipartpanda.com/lego-clip-art-lego.png">
            <a:extLst>
              <a:ext uri="{FF2B5EF4-FFF2-40B4-BE49-F238E27FC236}">
                <a16:creationId xmlns:a16="http://schemas.microsoft.com/office/drawing/2014/main" id="{9466F8D0-C47C-472E-8D97-3D9AD90FF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5" y="5098833"/>
            <a:ext cx="1811874" cy="15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03766-054B-4369-B6DC-29FE8965FD9B}"/>
              </a:ext>
            </a:extLst>
          </p:cNvPr>
          <p:cNvSpPr txBox="1"/>
          <p:nvPr/>
        </p:nvSpPr>
        <p:spPr>
          <a:xfrm>
            <a:off x="443853" y="1660960"/>
            <a:ext cx="61382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First convolution layer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first_layer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new_conv_layer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input=image,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num_input_channels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=1,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=5,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num_kernels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=16)</a:t>
            </a:r>
          </a:p>
        </p:txBody>
      </p:sp>
    </p:spTree>
    <p:extLst>
      <p:ext uri="{BB962C8B-B14F-4D97-AF65-F5344CB8AC3E}">
        <p14:creationId xmlns:p14="http://schemas.microsoft.com/office/powerpoint/2010/main" val="2607414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CAF-19CC-4B32-9CBC-11EC976F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Convolution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2C99E-9DA4-4740-A273-363420F8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7" y="1948994"/>
            <a:ext cx="4642177" cy="3347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132F0-EB82-40DF-BD76-17F18CF609A9}"/>
              </a:ext>
            </a:extLst>
          </p:cNvPr>
          <p:cNvSpPr txBox="1"/>
          <p:nvPr/>
        </p:nvSpPr>
        <p:spPr>
          <a:xfrm>
            <a:off x="1232256" y="5440680"/>
            <a:ext cx="2624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16 14x14 images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F8312B-887E-408D-98D2-2CBDA4C5DF21}"/>
              </a:ext>
            </a:extLst>
          </p:cNvPr>
          <p:cNvSpPr/>
          <p:nvPr/>
        </p:nvSpPr>
        <p:spPr>
          <a:xfrm>
            <a:off x="260865" y="1951008"/>
            <a:ext cx="1089614" cy="10148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CAF-19CC-4B32-9CBC-11EC976F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Convolution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2C99E-9DA4-4740-A273-363420F8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7" y="1948994"/>
            <a:ext cx="4642177" cy="3347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132F0-EB82-40DF-BD76-17F18CF609A9}"/>
              </a:ext>
            </a:extLst>
          </p:cNvPr>
          <p:cNvSpPr txBox="1"/>
          <p:nvPr/>
        </p:nvSpPr>
        <p:spPr>
          <a:xfrm>
            <a:off x="1232256" y="5440680"/>
            <a:ext cx="2624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16 14x14 images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47E658-281A-4301-8500-69206DC52F17}"/>
              </a:ext>
            </a:extLst>
          </p:cNvPr>
          <p:cNvSpPr/>
          <p:nvPr/>
        </p:nvSpPr>
        <p:spPr>
          <a:xfrm>
            <a:off x="1528354" y="2025699"/>
            <a:ext cx="3395320" cy="3271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B409C-87C8-41B7-BBBE-41B983C67B86}"/>
              </a:ext>
            </a:extLst>
          </p:cNvPr>
          <p:cNvSpPr/>
          <p:nvPr/>
        </p:nvSpPr>
        <p:spPr>
          <a:xfrm>
            <a:off x="374257" y="2807012"/>
            <a:ext cx="3395320" cy="3271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F8312B-887E-408D-98D2-2CBDA4C5DF21}"/>
              </a:ext>
            </a:extLst>
          </p:cNvPr>
          <p:cNvSpPr/>
          <p:nvPr/>
        </p:nvSpPr>
        <p:spPr>
          <a:xfrm>
            <a:off x="260865" y="1951008"/>
            <a:ext cx="1089614" cy="10148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0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CAF-19CC-4B32-9CBC-11EC976F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Convolution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2C99E-9DA4-4740-A273-363420F8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7" y="1948994"/>
            <a:ext cx="4642177" cy="3347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38A5-A969-4C2D-A128-BB9E81F7E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5602877" y="2010728"/>
            <a:ext cx="986245" cy="9531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132F0-EB82-40DF-BD76-17F18CF609A9}"/>
              </a:ext>
            </a:extLst>
          </p:cNvPr>
          <p:cNvSpPr txBox="1"/>
          <p:nvPr/>
        </p:nvSpPr>
        <p:spPr>
          <a:xfrm>
            <a:off x="1232256" y="5440680"/>
            <a:ext cx="2624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16 14x14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58919-3A57-4758-B236-74B601FF1752}"/>
              </a:ext>
            </a:extLst>
          </p:cNvPr>
          <p:cNvSpPr txBox="1"/>
          <p:nvPr/>
        </p:nvSpPr>
        <p:spPr>
          <a:xfrm>
            <a:off x="5545711" y="3083844"/>
            <a:ext cx="11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5x5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3CCAC-654C-4148-82E9-D7977B4F8FDB}"/>
              </a:ext>
            </a:extLst>
          </p:cNvPr>
          <p:cNvSpPr/>
          <p:nvPr/>
        </p:nvSpPr>
        <p:spPr>
          <a:xfrm>
            <a:off x="1528354" y="2025699"/>
            <a:ext cx="3395320" cy="3271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51561-CDDF-42CF-95C6-24655E302C5F}"/>
              </a:ext>
            </a:extLst>
          </p:cNvPr>
          <p:cNvSpPr/>
          <p:nvPr/>
        </p:nvSpPr>
        <p:spPr>
          <a:xfrm>
            <a:off x="327058" y="2824710"/>
            <a:ext cx="3395320" cy="3271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F8312B-887E-408D-98D2-2CBDA4C5DF21}"/>
              </a:ext>
            </a:extLst>
          </p:cNvPr>
          <p:cNvSpPr/>
          <p:nvPr/>
        </p:nvSpPr>
        <p:spPr>
          <a:xfrm>
            <a:off x="260865" y="1951008"/>
            <a:ext cx="1089614" cy="10148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09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CAF-19CC-4B32-9CBC-11EC976F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Convolution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2C99E-9DA4-4740-A273-363420F8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7" y="1948994"/>
            <a:ext cx="4642177" cy="3347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38A5-A969-4C2D-A128-BB9E81F7E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4439" r="82087" b="75847"/>
          <a:stretch/>
        </p:blipFill>
        <p:spPr>
          <a:xfrm>
            <a:off x="4967238" y="1986552"/>
            <a:ext cx="986245" cy="9531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132F0-EB82-40DF-BD76-17F18CF609A9}"/>
              </a:ext>
            </a:extLst>
          </p:cNvPr>
          <p:cNvSpPr txBox="1"/>
          <p:nvPr/>
        </p:nvSpPr>
        <p:spPr>
          <a:xfrm>
            <a:off x="1232256" y="5440680"/>
            <a:ext cx="2624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16 14x14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58919-3A57-4758-B236-74B601FF1752}"/>
              </a:ext>
            </a:extLst>
          </p:cNvPr>
          <p:cNvSpPr txBox="1"/>
          <p:nvPr/>
        </p:nvSpPr>
        <p:spPr>
          <a:xfrm>
            <a:off x="4910072" y="3059668"/>
            <a:ext cx="11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5x5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3CCAC-654C-4148-82E9-D7977B4F8FDB}"/>
              </a:ext>
            </a:extLst>
          </p:cNvPr>
          <p:cNvSpPr/>
          <p:nvPr/>
        </p:nvSpPr>
        <p:spPr>
          <a:xfrm>
            <a:off x="1528354" y="2025699"/>
            <a:ext cx="3395320" cy="3271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51561-CDDF-42CF-95C6-24655E302C5F}"/>
              </a:ext>
            </a:extLst>
          </p:cNvPr>
          <p:cNvSpPr/>
          <p:nvPr/>
        </p:nvSpPr>
        <p:spPr>
          <a:xfrm>
            <a:off x="327058" y="2824710"/>
            <a:ext cx="3395320" cy="3271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F8312B-887E-408D-98D2-2CBDA4C5DF21}"/>
              </a:ext>
            </a:extLst>
          </p:cNvPr>
          <p:cNvSpPr/>
          <p:nvPr/>
        </p:nvSpPr>
        <p:spPr>
          <a:xfrm>
            <a:off x="260865" y="1951008"/>
            <a:ext cx="1089614" cy="10148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EF175F-FEDD-44E3-8F11-09EA54B1A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09" t="33615" r="34485" b="49086"/>
          <a:stretch/>
        </p:blipFill>
        <p:spPr>
          <a:xfrm>
            <a:off x="7357252" y="1263778"/>
            <a:ext cx="4221618" cy="39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65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CAF-19CC-4B32-9CBC-11EC976F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Convolution Layer: 36 kernels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2C99E-9DA4-4740-A273-363420F8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7" y="1948994"/>
            <a:ext cx="4642177" cy="3347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B15BC-D9A4-4F1F-B20F-BED82B80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200" y="1600868"/>
            <a:ext cx="6073074" cy="4263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85E195-F867-4EFD-8ED6-972EF43D7BE9}"/>
              </a:ext>
            </a:extLst>
          </p:cNvPr>
          <p:cNvSpPr/>
          <p:nvPr/>
        </p:nvSpPr>
        <p:spPr>
          <a:xfrm>
            <a:off x="1528354" y="2025699"/>
            <a:ext cx="3395320" cy="3271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787C1-8796-4F13-827F-0F83BE07EA4B}"/>
              </a:ext>
            </a:extLst>
          </p:cNvPr>
          <p:cNvSpPr/>
          <p:nvPr/>
        </p:nvSpPr>
        <p:spPr>
          <a:xfrm>
            <a:off x="250371" y="2824710"/>
            <a:ext cx="3395320" cy="3271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69155-1516-4C77-AF5F-7F49D4115C2F}"/>
              </a:ext>
            </a:extLst>
          </p:cNvPr>
          <p:cNvSpPr txBox="1"/>
          <p:nvPr/>
        </p:nvSpPr>
        <p:spPr>
          <a:xfrm>
            <a:off x="4664555" y="6086166"/>
            <a:ext cx="67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25 weights/kernel * 36 kernels = </a:t>
            </a:r>
            <a:r>
              <a:rPr lang="en-US" sz="2800" b="1" dirty="0">
                <a:solidFill>
                  <a:srgbClr val="FF0000"/>
                </a:solidFill>
              </a:rPr>
              <a:t>900</a:t>
            </a:r>
            <a:r>
              <a:rPr lang="en-US" sz="2800" dirty="0">
                <a:solidFill>
                  <a:schemeClr val="bg1"/>
                </a:solidFill>
              </a:rPr>
              <a:t> weights</a:t>
            </a:r>
          </a:p>
        </p:txBody>
      </p:sp>
    </p:spTree>
    <p:extLst>
      <p:ext uri="{BB962C8B-B14F-4D97-AF65-F5344CB8AC3E}">
        <p14:creationId xmlns:p14="http://schemas.microsoft.com/office/powerpoint/2010/main" val="1943702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CAF-19CC-4B32-9CBC-11EC976F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Convolution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2C99E-9DA4-4740-A273-363420F8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7" y="1948994"/>
            <a:ext cx="4642177" cy="3347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1A36B-588F-4F8D-B1F4-897BFC43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94" y="1527933"/>
            <a:ext cx="6127282" cy="4301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B4EA0C-D23E-4E6D-9DEB-C99D27B9CB32}"/>
              </a:ext>
            </a:extLst>
          </p:cNvPr>
          <p:cNvSpPr/>
          <p:nvPr/>
        </p:nvSpPr>
        <p:spPr>
          <a:xfrm>
            <a:off x="1528354" y="2025699"/>
            <a:ext cx="3395320" cy="3271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37F7C-0D82-478D-A58D-B096C6F4A411}"/>
              </a:ext>
            </a:extLst>
          </p:cNvPr>
          <p:cNvSpPr/>
          <p:nvPr/>
        </p:nvSpPr>
        <p:spPr>
          <a:xfrm>
            <a:off x="250371" y="2824710"/>
            <a:ext cx="3395320" cy="3271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1CB30-04ED-4F0F-8B15-76504B639A3C}"/>
              </a:ext>
            </a:extLst>
          </p:cNvPr>
          <p:cNvSpPr txBox="1"/>
          <p:nvPr/>
        </p:nvSpPr>
        <p:spPr>
          <a:xfrm>
            <a:off x="6312835" y="5916975"/>
            <a:ext cx="3800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36 </a:t>
            </a:r>
            <a:r>
              <a:rPr lang="en-US" sz="2800" b="1" dirty="0" err="1">
                <a:solidFill>
                  <a:schemeClr val="bg1"/>
                </a:solidFill>
              </a:rPr>
              <a:t>kernals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 </a:t>
            </a:r>
            <a:r>
              <a:rPr lang="en-US" sz="2800" b="1" dirty="0">
                <a:solidFill>
                  <a:schemeClr val="bg1"/>
                </a:solidFill>
              </a:rPr>
              <a:t>36 images </a:t>
            </a:r>
          </a:p>
        </p:txBody>
      </p:sp>
    </p:spTree>
    <p:extLst>
      <p:ext uri="{BB962C8B-B14F-4D97-AF65-F5344CB8AC3E}">
        <p14:creationId xmlns:p14="http://schemas.microsoft.com/office/powerpoint/2010/main" val="1341193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CAF-19CC-4B32-9CBC-11EC976F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Convolution Layer has 16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2C99E-9DA4-4740-A273-363420F8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7" y="1948994"/>
            <a:ext cx="4642177" cy="3347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132F0-EB82-40DF-BD76-17F18CF609A9}"/>
              </a:ext>
            </a:extLst>
          </p:cNvPr>
          <p:cNvSpPr txBox="1"/>
          <p:nvPr/>
        </p:nvSpPr>
        <p:spPr>
          <a:xfrm>
            <a:off x="1232256" y="5440680"/>
            <a:ext cx="2624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16 14x14 images</a:t>
            </a:r>
          </a:p>
        </p:txBody>
      </p:sp>
    </p:spTree>
    <p:extLst>
      <p:ext uri="{BB962C8B-B14F-4D97-AF65-F5344CB8AC3E}">
        <p14:creationId xmlns:p14="http://schemas.microsoft.com/office/powerpoint/2010/main" val="2293653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CAF-19CC-4B32-9CBC-11EC976F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Convolution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2C99E-9DA4-4740-A273-363420F8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7" y="1948994"/>
            <a:ext cx="4642177" cy="334799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4E67550-5647-4345-95B6-8683A8A10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000" y="2014160"/>
            <a:ext cx="4697006" cy="33403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4232378-8526-4270-9FA6-92C0099D6EE1}"/>
              </a:ext>
            </a:extLst>
          </p:cNvPr>
          <p:cNvSpPr txBox="1"/>
          <p:nvPr/>
        </p:nvSpPr>
        <p:spPr>
          <a:xfrm>
            <a:off x="3537778" y="6012342"/>
            <a:ext cx="7406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900 weights/image x 16 images = </a:t>
            </a:r>
            <a:r>
              <a:rPr lang="en-US" sz="2800" b="1" dirty="0">
                <a:solidFill>
                  <a:srgbClr val="FF0000"/>
                </a:solidFill>
              </a:rPr>
              <a:t>14400</a:t>
            </a:r>
            <a:r>
              <a:rPr lang="en-US" sz="2800" dirty="0">
                <a:solidFill>
                  <a:schemeClr val="bg1"/>
                </a:solidFill>
              </a:rPr>
              <a:t> weights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9C395-919F-440A-AC20-5431C676F9CF}"/>
              </a:ext>
            </a:extLst>
          </p:cNvPr>
          <p:cNvSpPr txBox="1"/>
          <p:nvPr/>
        </p:nvSpPr>
        <p:spPr>
          <a:xfrm>
            <a:off x="809899" y="5388437"/>
            <a:ext cx="363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16 images in the input layer</a:t>
            </a:r>
          </a:p>
        </p:txBody>
      </p:sp>
    </p:spTree>
    <p:extLst>
      <p:ext uri="{BB962C8B-B14F-4D97-AF65-F5344CB8AC3E}">
        <p14:creationId xmlns:p14="http://schemas.microsoft.com/office/powerpoint/2010/main" val="324330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nvidia neural network">
            <a:extLst>
              <a:ext uri="{FF2B5EF4-FFF2-40B4-BE49-F238E27FC236}">
                <a16:creationId xmlns:a16="http://schemas.microsoft.com/office/drawing/2014/main" id="{FCE0CF9B-4611-432C-83AE-272D9CB87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5" y="1290755"/>
            <a:ext cx="11840689" cy="41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375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CAF-19CC-4B32-9CBC-11EC976F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Convolution Layer</a:t>
            </a:r>
            <a:br>
              <a:rPr lang="en-US" dirty="0"/>
            </a:br>
            <a:r>
              <a:rPr lang="en-US" dirty="0"/>
              <a:t>		16 inputs </a:t>
            </a:r>
            <a:r>
              <a:rPr lang="en-US" dirty="0">
                <a:sym typeface="Symbol" panose="05050102010706020507" pitchFamily="18" charset="2"/>
              </a:rPr>
              <a:t> 576 outputs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2C99E-9DA4-4740-A273-363420F8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7" y="1948994"/>
            <a:ext cx="4642177" cy="33479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4232378-8526-4270-9FA6-92C0099D6EE1}"/>
              </a:ext>
            </a:extLst>
          </p:cNvPr>
          <p:cNvSpPr txBox="1"/>
          <p:nvPr/>
        </p:nvSpPr>
        <p:spPr>
          <a:xfrm>
            <a:off x="4956154" y="5969655"/>
            <a:ext cx="7090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16 images x 36 kernels/image = 576 7x7 images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CC8A1-6ED9-40C6-AC0E-B470500205AD}"/>
              </a:ext>
            </a:extLst>
          </p:cNvPr>
          <p:cNvSpPr txBox="1"/>
          <p:nvPr/>
        </p:nvSpPr>
        <p:spPr>
          <a:xfrm>
            <a:off x="1232256" y="5497987"/>
            <a:ext cx="2624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16 14x14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2282D-B9B2-4E73-9ABB-1827D2D0B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564" y="2031135"/>
            <a:ext cx="4804934" cy="326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1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images.clipartpanda.com/lego-clip-art-lego.png">
            <a:extLst>
              <a:ext uri="{FF2B5EF4-FFF2-40B4-BE49-F238E27FC236}">
                <a16:creationId xmlns:a16="http://schemas.microsoft.com/office/drawing/2014/main" id="{ED420833-8DF8-4824-8F48-B4565F20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8" y="4721278"/>
            <a:ext cx="1811874" cy="15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DD28B5-75D9-46E4-85ED-BE4EC856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307" y="1841691"/>
            <a:ext cx="1028811" cy="72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AACF8-02A4-4A41-AD47-B5265C5B8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307" y="2706708"/>
            <a:ext cx="1028811" cy="722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9A7C2C-59A1-4523-8AAA-7C3FC740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307" y="3571725"/>
            <a:ext cx="1028811" cy="722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CD239C-5FBC-430F-AB01-9611D96F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307" y="4436742"/>
            <a:ext cx="1028811" cy="722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85E33D-FDD2-44F0-9972-DDADC5903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45" y="2706708"/>
            <a:ext cx="1028811" cy="72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B6D2B7-8728-414E-9A60-1C2FB5AC6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45" y="3571725"/>
            <a:ext cx="1028811" cy="722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38F46-E5EB-4AC0-8865-6E2B9F38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45" y="4436742"/>
            <a:ext cx="1028811" cy="722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472B6F-E9A5-4D9D-8DAD-87552122F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383" y="4436742"/>
            <a:ext cx="1028811" cy="722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48D948-C504-4FA2-A2AB-B0C953900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421" y="4436742"/>
            <a:ext cx="1028811" cy="722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1EFBA3-C502-49E0-A6DF-8077CC986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383" y="3571725"/>
            <a:ext cx="1028811" cy="722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CE6F06-3728-4799-9C49-56FD82D8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421" y="3571725"/>
            <a:ext cx="1028811" cy="722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723E2C-8469-42ED-8A60-F7DF74663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383" y="2706708"/>
            <a:ext cx="1028811" cy="7222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27128C-DE6C-4851-978D-8FAB6393D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421" y="2706708"/>
            <a:ext cx="1028811" cy="7222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88864A-A2FA-4450-9542-A8E7F079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45" y="1841691"/>
            <a:ext cx="1028811" cy="7222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CC1FC4-4514-4761-868B-312A1230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383" y="1841691"/>
            <a:ext cx="1028811" cy="7222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6809B3-1E5B-4626-8CE4-D3F1B414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421" y="1841691"/>
            <a:ext cx="1028811" cy="7222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569B85-D0D9-4E49-B760-EAE22AEC10B0}"/>
              </a:ext>
            </a:extLst>
          </p:cNvPr>
          <p:cNvSpPr txBox="1"/>
          <p:nvPr/>
        </p:nvSpPr>
        <p:spPr>
          <a:xfrm>
            <a:off x="4353501" y="5772967"/>
            <a:ext cx="7617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16 input images x 36 kernels  = 576 output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B3529A-9310-40EA-AE8C-4EDCB6C6CA6F}"/>
              </a:ext>
            </a:extLst>
          </p:cNvPr>
          <p:cNvSpPr txBox="1"/>
          <p:nvPr/>
        </p:nvSpPr>
        <p:spPr>
          <a:xfrm>
            <a:off x="346376" y="1777958"/>
            <a:ext cx="57935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Second convolution layer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second_layer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new_conv_layer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input=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first_layer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num_input_channels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=16,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=5,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num_kernels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=36)</a:t>
            </a:r>
          </a:p>
        </p:txBody>
      </p:sp>
    </p:spTree>
    <p:extLst>
      <p:ext uri="{BB962C8B-B14F-4D97-AF65-F5344CB8AC3E}">
        <p14:creationId xmlns:p14="http://schemas.microsoft.com/office/powerpoint/2010/main" val="17549867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CAF-19CC-4B32-9CBC-11EC976F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Step – Flatten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232378-8526-4270-9FA6-92C0099D6EE1}"/>
              </a:ext>
            </a:extLst>
          </p:cNvPr>
          <p:cNvSpPr txBox="1"/>
          <p:nvPr/>
        </p:nvSpPr>
        <p:spPr>
          <a:xfrm>
            <a:off x="1726584" y="5440686"/>
            <a:ext cx="2441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576 7x7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98D78-748E-46D4-8F51-02DA24FB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7" y="1865925"/>
            <a:ext cx="1028811" cy="722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C5E2D-549B-4A0E-917A-25EB095B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7" y="2730942"/>
            <a:ext cx="1028811" cy="722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44048-8237-4359-8458-8E6B57700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7" y="3595959"/>
            <a:ext cx="1028811" cy="72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67A245-081E-4EF1-BE7A-0BD10753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7" y="4460976"/>
            <a:ext cx="1028811" cy="722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719CC-ACEF-49E9-ADF9-8478400E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15" y="2730942"/>
            <a:ext cx="1028811" cy="722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7AC46A-1906-4A60-86F1-D4B9B5ACC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15" y="3595959"/>
            <a:ext cx="1028811" cy="722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CDDDB-810F-4452-BB14-C4F70DAD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15" y="4460976"/>
            <a:ext cx="1028811" cy="72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2C1FC0-8A02-47E3-AD04-3E3E35617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53" y="4460976"/>
            <a:ext cx="1028811" cy="722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B61535-CBF3-45E5-AA5E-ED6270CC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91" y="4460976"/>
            <a:ext cx="1028811" cy="722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90D8A1-9714-4EFB-A9FF-67D8A254F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53" y="3595959"/>
            <a:ext cx="1028811" cy="722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F021B2-2A61-4D92-9777-78A4089BB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91" y="3595959"/>
            <a:ext cx="1028811" cy="722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DB38A8-EB86-4B58-96AA-1C3D7A7B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53" y="2730942"/>
            <a:ext cx="1028811" cy="722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C8F85A-07DE-4B82-9215-7ADB1B51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91" y="2730942"/>
            <a:ext cx="1028811" cy="722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AFC666-B680-447D-9473-3B4F0BA4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15" y="1865925"/>
            <a:ext cx="1028811" cy="7222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57F491-02DB-4B7B-B5C5-DAE4E8F7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53" y="1865925"/>
            <a:ext cx="1028811" cy="7222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6BD942-57AC-49E4-BE7B-B7486DA1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91" y="1865925"/>
            <a:ext cx="1028811" cy="722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432F62-541F-4B69-A0CF-DE02AFDD8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71" y="1690688"/>
            <a:ext cx="5183221" cy="3638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B11F86-292A-4FE0-8966-C38B58E38714}"/>
              </a:ext>
            </a:extLst>
          </p:cNvPr>
          <p:cNvSpPr txBox="1"/>
          <p:nvPr/>
        </p:nvSpPr>
        <p:spPr>
          <a:xfrm>
            <a:off x="4393391" y="6074946"/>
            <a:ext cx="2583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0 new weights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28B527-3477-4368-A679-35EE475BE304}"/>
              </a:ext>
            </a:extLst>
          </p:cNvPr>
          <p:cNvSpPr/>
          <p:nvPr/>
        </p:nvSpPr>
        <p:spPr>
          <a:xfrm>
            <a:off x="518153" y="1835330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0AA7DC-63BA-4D9E-8832-9F595F39CA8B}"/>
              </a:ext>
            </a:extLst>
          </p:cNvPr>
          <p:cNvSpPr/>
          <p:nvPr/>
        </p:nvSpPr>
        <p:spPr>
          <a:xfrm>
            <a:off x="1809351" y="1835330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F0D8CA-0EAD-4E65-B689-8685E6E521B1}"/>
              </a:ext>
            </a:extLst>
          </p:cNvPr>
          <p:cNvSpPr/>
          <p:nvPr/>
        </p:nvSpPr>
        <p:spPr>
          <a:xfrm>
            <a:off x="3088309" y="1793281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7861FE-43FE-4FB3-8223-3C65678C186F}"/>
              </a:ext>
            </a:extLst>
          </p:cNvPr>
          <p:cNvSpPr/>
          <p:nvPr/>
        </p:nvSpPr>
        <p:spPr>
          <a:xfrm>
            <a:off x="4367267" y="1821155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6E6548-102A-4E03-B827-D0759ADFD7BD}"/>
              </a:ext>
            </a:extLst>
          </p:cNvPr>
          <p:cNvSpPr/>
          <p:nvPr/>
        </p:nvSpPr>
        <p:spPr>
          <a:xfrm>
            <a:off x="518153" y="2703241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64454E-4DEA-4924-80C1-A5775B3AD30A}"/>
              </a:ext>
            </a:extLst>
          </p:cNvPr>
          <p:cNvSpPr/>
          <p:nvPr/>
        </p:nvSpPr>
        <p:spPr>
          <a:xfrm>
            <a:off x="1789486" y="2692291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1967E7-E4B7-49ED-B723-2872A8037904}"/>
              </a:ext>
            </a:extLst>
          </p:cNvPr>
          <p:cNvSpPr/>
          <p:nvPr/>
        </p:nvSpPr>
        <p:spPr>
          <a:xfrm>
            <a:off x="3080684" y="2692291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4DD599-099F-4A38-9D19-68A143413E05}"/>
              </a:ext>
            </a:extLst>
          </p:cNvPr>
          <p:cNvSpPr/>
          <p:nvPr/>
        </p:nvSpPr>
        <p:spPr>
          <a:xfrm>
            <a:off x="4361008" y="2693817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38873F-7F31-4AEB-9E26-5DBE75D85D73}"/>
              </a:ext>
            </a:extLst>
          </p:cNvPr>
          <p:cNvSpPr/>
          <p:nvPr/>
        </p:nvSpPr>
        <p:spPr>
          <a:xfrm>
            <a:off x="510967" y="3555831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702B2D-3298-479E-A2E8-FD88B7696A4B}"/>
              </a:ext>
            </a:extLst>
          </p:cNvPr>
          <p:cNvSpPr/>
          <p:nvPr/>
        </p:nvSpPr>
        <p:spPr>
          <a:xfrm>
            <a:off x="1802165" y="3544110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30844D-716F-4032-91EF-74A0651D4872}"/>
              </a:ext>
            </a:extLst>
          </p:cNvPr>
          <p:cNvSpPr/>
          <p:nvPr/>
        </p:nvSpPr>
        <p:spPr>
          <a:xfrm>
            <a:off x="3097743" y="3562345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6C92B8-8BE4-4C9D-B36A-1EE94489045E}"/>
              </a:ext>
            </a:extLst>
          </p:cNvPr>
          <p:cNvSpPr/>
          <p:nvPr/>
        </p:nvSpPr>
        <p:spPr>
          <a:xfrm>
            <a:off x="4369575" y="3570659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D1483B3-31CF-4C2E-B8BB-B002564F9EBF}"/>
              </a:ext>
            </a:extLst>
          </p:cNvPr>
          <p:cNvSpPr/>
          <p:nvPr/>
        </p:nvSpPr>
        <p:spPr>
          <a:xfrm>
            <a:off x="510967" y="4423742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A9E5D7-3C62-4094-BF44-325F2A1552C1}"/>
              </a:ext>
            </a:extLst>
          </p:cNvPr>
          <p:cNvSpPr/>
          <p:nvPr/>
        </p:nvSpPr>
        <p:spPr>
          <a:xfrm>
            <a:off x="1793846" y="4430207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7EC433-5213-4787-868A-E00811F7B7E7}"/>
              </a:ext>
            </a:extLst>
          </p:cNvPr>
          <p:cNvSpPr/>
          <p:nvPr/>
        </p:nvSpPr>
        <p:spPr>
          <a:xfrm>
            <a:off x="3078220" y="4427375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F55A8D-B612-4CC4-A482-744DD866DCF2}"/>
              </a:ext>
            </a:extLst>
          </p:cNvPr>
          <p:cNvSpPr/>
          <p:nvPr/>
        </p:nvSpPr>
        <p:spPr>
          <a:xfrm>
            <a:off x="4367079" y="4423023"/>
            <a:ext cx="209006" cy="2416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FB07DE-67DD-403C-9076-F735918343ED}"/>
              </a:ext>
            </a:extLst>
          </p:cNvPr>
          <p:cNvSpPr/>
          <p:nvPr/>
        </p:nvSpPr>
        <p:spPr>
          <a:xfrm>
            <a:off x="6709320" y="1648951"/>
            <a:ext cx="4461482" cy="363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D5D432-927E-4F4D-9CA3-77714DF24859}"/>
              </a:ext>
            </a:extLst>
          </p:cNvPr>
          <p:cNvSpPr/>
          <p:nvPr/>
        </p:nvSpPr>
        <p:spPr>
          <a:xfrm>
            <a:off x="5939589" y="2324948"/>
            <a:ext cx="4461482" cy="3074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7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CAF-19CC-4B32-9CBC-11EC976F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Third Step – Flatten</a:t>
            </a:r>
            <a:br>
              <a:rPr lang="en-US" dirty="0"/>
            </a:br>
            <a:r>
              <a:rPr lang="en-US" dirty="0"/>
              <a:t>	576 inputs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36 outputs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98D78-748E-46D4-8F51-02DA24FB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7" y="1865925"/>
            <a:ext cx="1028811" cy="722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C5E2D-549B-4A0E-917A-25EB095B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7" y="2730942"/>
            <a:ext cx="1028811" cy="722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44048-8237-4359-8458-8E6B57700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7" y="3595959"/>
            <a:ext cx="1028811" cy="72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67A245-081E-4EF1-BE7A-0BD10753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7" y="4460976"/>
            <a:ext cx="1028811" cy="722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719CC-ACEF-49E9-ADF9-8478400E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15" y="2730942"/>
            <a:ext cx="1028811" cy="722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7AC46A-1906-4A60-86F1-D4B9B5ACC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15" y="3595959"/>
            <a:ext cx="1028811" cy="722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CDDDB-810F-4452-BB14-C4F70DAD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15" y="4460976"/>
            <a:ext cx="1028811" cy="72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2C1FC0-8A02-47E3-AD04-3E3E35617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53" y="4460976"/>
            <a:ext cx="1028811" cy="722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B61535-CBF3-45E5-AA5E-ED6270CC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91" y="4460976"/>
            <a:ext cx="1028811" cy="722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90D8A1-9714-4EFB-A9FF-67D8A254F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53" y="3595959"/>
            <a:ext cx="1028811" cy="722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F021B2-2A61-4D92-9777-78A4089BB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91" y="3595959"/>
            <a:ext cx="1028811" cy="722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DB38A8-EB86-4B58-96AA-1C3D7A7B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53" y="2730942"/>
            <a:ext cx="1028811" cy="722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C8F85A-07DE-4B82-9215-7ADB1B51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91" y="2730942"/>
            <a:ext cx="1028811" cy="722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AFC666-B680-447D-9473-3B4F0BA4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15" y="1865925"/>
            <a:ext cx="1028811" cy="7222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57F491-02DB-4B7B-B5C5-DAE4E8F7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53" y="1865925"/>
            <a:ext cx="1028811" cy="7222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6BD942-57AC-49E4-BE7B-B7486DA1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91" y="1865925"/>
            <a:ext cx="1028811" cy="722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432F62-541F-4B69-A0CF-DE02AFDD8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71" y="1690688"/>
            <a:ext cx="5183221" cy="36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195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F0227B-92C3-4F67-AE80-6806857783C0}"/>
              </a:ext>
            </a:extLst>
          </p:cNvPr>
          <p:cNvSpPr txBox="1"/>
          <p:nvPr/>
        </p:nvSpPr>
        <p:spPr>
          <a:xfrm>
            <a:off x="1846498" y="1489561"/>
            <a:ext cx="9805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Third step – flatten</a:t>
            </a:r>
          </a:p>
          <a:p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third_layer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=       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flatten_layer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second_layer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D11BE-3E73-4A00-9E39-0DCE985F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8" y="3295236"/>
            <a:ext cx="3505500" cy="24610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DFA371-95C8-445E-989B-A61E6802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093" y="3368551"/>
            <a:ext cx="3505500" cy="238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90CBE-2C38-48F9-92DB-45C8B553BCA9}"/>
              </a:ext>
            </a:extLst>
          </p:cNvPr>
          <p:cNvSpPr txBox="1"/>
          <p:nvPr/>
        </p:nvSpPr>
        <p:spPr>
          <a:xfrm>
            <a:off x="7478455" y="5946889"/>
            <a:ext cx="2441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576 7x7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3B976-9835-413F-97E1-73928B194F0A}"/>
              </a:ext>
            </a:extLst>
          </p:cNvPr>
          <p:cNvSpPr txBox="1"/>
          <p:nvPr/>
        </p:nvSpPr>
        <p:spPr>
          <a:xfrm>
            <a:off x="779599" y="5946889"/>
            <a:ext cx="4904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36 7x7 images = 1764 “features”</a:t>
            </a:r>
          </a:p>
        </p:txBody>
      </p:sp>
    </p:spTree>
    <p:extLst>
      <p:ext uri="{BB962C8B-B14F-4D97-AF65-F5344CB8AC3E}">
        <p14:creationId xmlns:p14="http://schemas.microsoft.com/office/powerpoint/2010/main" val="32828750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3C61-35E8-4283-A2F2-4DAB9E34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step: Fully Connected Layer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3E0983-DE4E-4F55-928E-4BB8EFA70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6" t="4412" r="87793" b="83024"/>
          <a:stretch/>
        </p:blipFill>
        <p:spPr>
          <a:xfrm>
            <a:off x="2860531" y="2309463"/>
            <a:ext cx="2658518" cy="2317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68CC0-FDDE-4273-AF9E-BE533C0F8100}"/>
              </a:ext>
            </a:extLst>
          </p:cNvPr>
          <p:cNvSpPr txBox="1"/>
          <p:nvPr/>
        </p:nvSpPr>
        <p:spPr>
          <a:xfrm>
            <a:off x="3121585" y="4769452"/>
            <a:ext cx="198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36 7X7 images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(1764 pixels)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936381-FCE9-4448-B445-B1015681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00" y="1445803"/>
            <a:ext cx="387497" cy="503746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0DE0D1-C02B-4E89-AF61-56CB7EC9A357}"/>
              </a:ext>
            </a:extLst>
          </p:cNvPr>
          <p:cNvCxnSpPr>
            <a:cxnSpLocks/>
          </p:cNvCxnSpPr>
          <p:nvPr/>
        </p:nvCxnSpPr>
        <p:spPr>
          <a:xfrm flipH="1">
            <a:off x="3050169" y="1645917"/>
            <a:ext cx="4826726" cy="7772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F2C966-1FE9-4A66-9DB6-EAB98AA141F5}"/>
              </a:ext>
            </a:extLst>
          </p:cNvPr>
          <p:cNvCxnSpPr>
            <a:cxnSpLocks/>
          </p:cNvCxnSpPr>
          <p:nvPr/>
        </p:nvCxnSpPr>
        <p:spPr>
          <a:xfrm flipH="1">
            <a:off x="3050169" y="1929988"/>
            <a:ext cx="4907279" cy="5846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BD6954-09E5-4A1B-9766-9C78386E12B4}"/>
              </a:ext>
            </a:extLst>
          </p:cNvPr>
          <p:cNvCxnSpPr>
            <a:cxnSpLocks/>
          </p:cNvCxnSpPr>
          <p:nvPr/>
        </p:nvCxnSpPr>
        <p:spPr>
          <a:xfrm flipH="1">
            <a:off x="3050169" y="2273395"/>
            <a:ext cx="4826727" cy="2412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BDD79A-6678-4B1A-92EB-BA61EF5F0026}"/>
              </a:ext>
            </a:extLst>
          </p:cNvPr>
          <p:cNvCxnSpPr>
            <a:cxnSpLocks/>
          </p:cNvCxnSpPr>
          <p:nvPr/>
        </p:nvCxnSpPr>
        <p:spPr>
          <a:xfrm flipH="1" flipV="1">
            <a:off x="3050169" y="2514597"/>
            <a:ext cx="4826727" cy="1086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6454B-A611-4EE3-94CE-8A03E108B8B0}"/>
              </a:ext>
            </a:extLst>
          </p:cNvPr>
          <p:cNvCxnSpPr>
            <a:cxnSpLocks/>
          </p:cNvCxnSpPr>
          <p:nvPr/>
        </p:nvCxnSpPr>
        <p:spPr>
          <a:xfrm flipH="1" flipV="1">
            <a:off x="3024069" y="2478365"/>
            <a:ext cx="4845202" cy="48745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E4F32E-3AA2-4E9D-AF93-9E152DF09701}"/>
              </a:ext>
            </a:extLst>
          </p:cNvPr>
          <p:cNvCxnSpPr>
            <a:cxnSpLocks/>
          </p:cNvCxnSpPr>
          <p:nvPr/>
        </p:nvCxnSpPr>
        <p:spPr>
          <a:xfrm flipH="1" flipV="1">
            <a:off x="3076265" y="2514597"/>
            <a:ext cx="4881183" cy="7519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62AEAC-C2B9-4A1C-9D57-5B2E758A8408}"/>
              </a:ext>
            </a:extLst>
          </p:cNvPr>
          <p:cNvCxnSpPr>
            <a:cxnSpLocks/>
          </p:cNvCxnSpPr>
          <p:nvPr/>
        </p:nvCxnSpPr>
        <p:spPr>
          <a:xfrm flipH="1" flipV="1">
            <a:off x="3050167" y="2521662"/>
            <a:ext cx="4922532" cy="22193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DFA151-F678-44B7-AC93-4CF55CD55990}"/>
              </a:ext>
            </a:extLst>
          </p:cNvPr>
          <p:cNvCxnSpPr>
            <a:cxnSpLocks/>
          </p:cNvCxnSpPr>
          <p:nvPr/>
        </p:nvCxnSpPr>
        <p:spPr>
          <a:xfrm flipH="1" flipV="1">
            <a:off x="3050168" y="2425861"/>
            <a:ext cx="4922531" cy="25727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5A0383-575A-412E-A6FC-4FB41B119C77}"/>
              </a:ext>
            </a:extLst>
          </p:cNvPr>
          <p:cNvCxnSpPr>
            <a:cxnSpLocks/>
          </p:cNvCxnSpPr>
          <p:nvPr/>
        </p:nvCxnSpPr>
        <p:spPr>
          <a:xfrm flipH="1" flipV="1">
            <a:off x="2988107" y="2485812"/>
            <a:ext cx="4976967" cy="27703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B8F8A4-C678-477E-9F23-4018C183C306}"/>
              </a:ext>
            </a:extLst>
          </p:cNvPr>
          <p:cNvCxnSpPr>
            <a:cxnSpLocks/>
          </p:cNvCxnSpPr>
          <p:nvPr/>
        </p:nvCxnSpPr>
        <p:spPr>
          <a:xfrm flipH="1" flipV="1">
            <a:off x="2993570" y="2485812"/>
            <a:ext cx="4969341" cy="30858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E76950-7B08-401E-A540-5CDD4CB61627}"/>
              </a:ext>
            </a:extLst>
          </p:cNvPr>
          <p:cNvCxnSpPr>
            <a:cxnSpLocks/>
          </p:cNvCxnSpPr>
          <p:nvPr/>
        </p:nvCxnSpPr>
        <p:spPr>
          <a:xfrm flipH="1" flipV="1">
            <a:off x="2993571" y="2426809"/>
            <a:ext cx="4963877" cy="33983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7A4E30-3933-4A39-AF8F-063E1341144A}"/>
              </a:ext>
            </a:extLst>
          </p:cNvPr>
          <p:cNvCxnSpPr>
            <a:cxnSpLocks/>
          </p:cNvCxnSpPr>
          <p:nvPr/>
        </p:nvCxnSpPr>
        <p:spPr>
          <a:xfrm flipH="1" flipV="1">
            <a:off x="3050169" y="2488516"/>
            <a:ext cx="4922531" cy="36220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E30942-7352-4C35-AD8F-956F37D1D7CF}"/>
              </a:ext>
            </a:extLst>
          </p:cNvPr>
          <p:cNvCxnSpPr>
            <a:cxnSpLocks/>
          </p:cNvCxnSpPr>
          <p:nvPr/>
        </p:nvCxnSpPr>
        <p:spPr>
          <a:xfrm flipH="1" flipV="1">
            <a:off x="3050169" y="2536496"/>
            <a:ext cx="4922530" cy="37718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6C74FE-5C6B-4176-B2BF-35F16A65232A}"/>
              </a:ext>
            </a:extLst>
          </p:cNvPr>
          <p:cNvCxnSpPr>
            <a:cxnSpLocks/>
          </p:cNvCxnSpPr>
          <p:nvPr/>
        </p:nvCxnSpPr>
        <p:spPr>
          <a:xfrm flipH="1" flipV="1">
            <a:off x="3076265" y="2488516"/>
            <a:ext cx="4939943" cy="20026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5705AA-AEA0-4769-8142-213195B2BB6E}"/>
              </a:ext>
            </a:extLst>
          </p:cNvPr>
          <p:cNvCxnSpPr>
            <a:cxnSpLocks/>
          </p:cNvCxnSpPr>
          <p:nvPr/>
        </p:nvCxnSpPr>
        <p:spPr>
          <a:xfrm flipH="1" flipV="1">
            <a:off x="3117127" y="2525344"/>
            <a:ext cx="4878428" cy="1718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4DF072-7A69-4A1D-98D8-2F98CDC0D408}"/>
              </a:ext>
            </a:extLst>
          </p:cNvPr>
          <p:cNvCxnSpPr>
            <a:cxnSpLocks/>
          </p:cNvCxnSpPr>
          <p:nvPr/>
        </p:nvCxnSpPr>
        <p:spPr>
          <a:xfrm flipH="1" flipV="1">
            <a:off x="3065409" y="2510915"/>
            <a:ext cx="4941002" cy="14531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4F31B7-A56C-4573-8C14-D365A7B1F5E7}"/>
              </a:ext>
            </a:extLst>
          </p:cNvPr>
          <p:cNvCxnSpPr>
            <a:cxnSpLocks/>
          </p:cNvCxnSpPr>
          <p:nvPr/>
        </p:nvCxnSpPr>
        <p:spPr>
          <a:xfrm flipH="1" flipV="1">
            <a:off x="3133983" y="2453015"/>
            <a:ext cx="4857218" cy="11813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CA36DF5-1088-499B-B407-14F8F4E0035C}"/>
              </a:ext>
            </a:extLst>
          </p:cNvPr>
          <p:cNvSpPr txBox="1"/>
          <p:nvPr/>
        </p:nvSpPr>
        <p:spPr>
          <a:xfrm rot="5400000">
            <a:off x="7875039" y="354220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128 Cells</a:t>
            </a:r>
          </a:p>
        </p:txBody>
      </p:sp>
    </p:spTree>
    <p:extLst>
      <p:ext uri="{BB962C8B-B14F-4D97-AF65-F5344CB8AC3E}">
        <p14:creationId xmlns:p14="http://schemas.microsoft.com/office/powerpoint/2010/main" val="927050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3C61-35E8-4283-A2F2-4DAB9E34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step: Fully Connected Layer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3E0983-DE4E-4F55-928E-4BB8EFA70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6" t="4412" r="87793" b="83024"/>
          <a:stretch/>
        </p:blipFill>
        <p:spPr>
          <a:xfrm>
            <a:off x="2860531" y="2309463"/>
            <a:ext cx="2658518" cy="2317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68CC0-FDDE-4273-AF9E-BE533C0F8100}"/>
              </a:ext>
            </a:extLst>
          </p:cNvPr>
          <p:cNvSpPr txBox="1"/>
          <p:nvPr/>
        </p:nvSpPr>
        <p:spPr>
          <a:xfrm>
            <a:off x="3121585" y="4769452"/>
            <a:ext cx="198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36 7X7 images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(1764 pixels)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936381-FCE9-4448-B445-B1015681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00" y="1445803"/>
            <a:ext cx="387497" cy="503746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0DE0D1-C02B-4E89-AF61-56CB7EC9A357}"/>
              </a:ext>
            </a:extLst>
          </p:cNvPr>
          <p:cNvCxnSpPr>
            <a:cxnSpLocks/>
          </p:cNvCxnSpPr>
          <p:nvPr/>
        </p:nvCxnSpPr>
        <p:spPr>
          <a:xfrm flipH="1">
            <a:off x="3050169" y="1645917"/>
            <a:ext cx="4826726" cy="7772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F2C966-1FE9-4A66-9DB6-EAB98AA141F5}"/>
              </a:ext>
            </a:extLst>
          </p:cNvPr>
          <p:cNvCxnSpPr>
            <a:cxnSpLocks/>
          </p:cNvCxnSpPr>
          <p:nvPr/>
        </p:nvCxnSpPr>
        <p:spPr>
          <a:xfrm flipH="1">
            <a:off x="4956963" y="1665612"/>
            <a:ext cx="2832781" cy="10571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BD6954-09E5-4A1B-9766-9C78386E12B4}"/>
              </a:ext>
            </a:extLst>
          </p:cNvPr>
          <p:cNvCxnSpPr>
            <a:cxnSpLocks/>
          </p:cNvCxnSpPr>
          <p:nvPr/>
        </p:nvCxnSpPr>
        <p:spPr>
          <a:xfrm flipH="1">
            <a:off x="4243249" y="1680408"/>
            <a:ext cx="3546495" cy="10568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BDD79A-6678-4B1A-92EB-BA61EF5F0026}"/>
              </a:ext>
            </a:extLst>
          </p:cNvPr>
          <p:cNvCxnSpPr>
            <a:cxnSpLocks/>
          </p:cNvCxnSpPr>
          <p:nvPr/>
        </p:nvCxnSpPr>
        <p:spPr>
          <a:xfrm flipH="1">
            <a:off x="3755675" y="1686333"/>
            <a:ext cx="4008025" cy="10830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6454B-A611-4EE3-94CE-8A03E108B8B0}"/>
              </a:ext>
            </a:extLst>
          </p:cNvPr>
          <p:cNvCxnSpPr>
            <a:cxnSpLocks/>
          </p:cNvCxnSpPr>
          <p:nvPr/>
        </p:nvCxnSpPr>
        <p:spPr>
          <a:xfrm flipH="1">
            <a:off x="3355319" y="1676581"/>
            <a:ext cx="4424059" cy="11354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E4F32E-3AA2-4E9D-AF93-9E152DF09701}"/>
              </a:ext>
            </a:extLst>
          </p:cNvPr>
          <p:cNvCxnSpPr>
            <a:cxnSpLocks/>
          </p:cNvCxnSpPr>
          <p:nvPr/>
        </p:nvCxnSpPr>
        <p:spPr>
          <a:xfrm flipH="1">
            <a:off x="5350320" y="1724641"/>
            <a:ext cx="2413380" cy="13954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62AEAC-C2B9-4A1C-9D57-5B2E758A8408}"/>
              </a:ext>
            </a:extLst>
          </p:cNvPr>
          <p:cNvCxnSpPr>
            <a:cxnSpLocks/>
          </p:cNvCxnSpPr>
          <p:nvPr/>
        </p:nvCxnSpPr>
        <p:spPr>
          <a:xfrm flipH="1">
            <a:off x="4659085" y="1725572"/>
            <a:ext cx="3191669" cy="24419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DFA151-F678-44B7-AC93-4CF55CD55990}"/>
              </a:ext>
            </a:extLst>
          </p:cNvPr>
          <p:cNvCxnSpPr>
            <a:cxnSpLocks/>
          </p:cNvCxnSpPr>
          <p:nvPr/>
        </p:nvCxnSpPr>
        <p:spPr>
          <a:xfrm flipH="1">
            <a:off x="5381890" y="1700231"/>
            <a:ext cx="2381810" cy="23729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5A0383-575A-412E-A6FC-4FB41B119C77}"/>
              </a:ext>
            </a:extLst>
          </p:cNvPr>
          <p:cNvCxnSpPr>
            <a:cxnSpLocks/>
          </p:cNvCxnSpPr>
          <p:nvPr/>
        </p:nvCxnSpPr>
        <p:spPr>
          <a:xfrm flipH="1">
            <a:off x="3879669" y="1705117"/>
            <a:ext cx="3938451" cy="27860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B8F8A4-C678-477E-9F23-4018C183C306}"/>
              </a:ext>
            </a:extLst>
          </p:cNvPr>
          <p:cNvCxnSpPr>
            <a:cxnSpLocks/>
          </p:cNvCxnSpPr>
          <p:nvPr/>
        </p:nvCxnSpPr>
        <p:spPr>
          <a:xfrm flipH="1">
            <a:off x="4189790" y="1726148"/>
            <a:ext cx="3676148" cy="27314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E76950-7B08-401E-A540-5CDD4CB61627}"/>
              </a:ext>
            </a:extLst>
          </p:cNvPr>
          <p:cNvCxnSpPr>
            <a:cxnSpLocks/>
          </p:cNvCxnSpPr>
          <p:nvPr/>
        </p:nvCxnSpPr>
        <p:spPr>
          <a:xfrm flipH="1">
            <a:off x="4638413" y="1697753"/>
            <a:ext cx="3230858" cy="27344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7A4E30-3933-4A39-AF8F-063E1341144A}"/>
              </a:ext>
            </a:extLst>
          </p:cNvPr>
          <p:cNvCxnSpPr>
            <a:cxnSpLocks/>
          </p:cNvCxnSpPr>
          <p:nvPr/>
        </p:nvCxnSpPr>
        <p:spPr>
          <a:xfrm flipH="1">
            <a:off x="5045462" y="1635026"/>
            <a:ext cx="2823810" cy="28556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E30942-7352-4C35-AD8F-956F37D1D7CF}"/>
              </a:ext>
            </a:extLst>
          </p:cNvPr>
          <p:cNvCxnSpPr>
            <a:cxnSpLocks/>
          </p:cNvCxnSpPr>
          <p:nvPr/>
        </p:nvCxnSpPr>
        <p:spPr>
          <a:xfrm flipH="1">
            <a:off x="5368741" y="1645267"/>
            <a:ext cx="2513499" cy="28356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6C74FE-5C6B-4176-B2BF-35F16A65232A}"/>
              </a:ext>
            </a:extLst>
          </p:cNvPr>
          <p:cNvCxnSpPr>
            <a:cxnSpLocks/>
          </p:cNvCxnSpPr>
          <p:nvPr/>
        </p:nvCxnSpPr>
        <p:spPr>
          <a:xfrm flipH="1">
            <a:off x="3056703" y="1682217"/>
            <a:ext cx="4761417" cy="27644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5705AA-AEA0-4769-8142-213195B2BB6E}"/>
              </a:ext>
            </a:extLst>
          </p:cNvPr>
          <p:cNvCxnSpPr>
            <a:cxnSpLocks/>
          </p:cNvCxnSpPr>
          <p:nvPr/>
        </p:nvCxnSpPr>
        <p:spPr>
          <a:xfrm flipH="1">
            <a:off x="5048795" y="1694197"/>
            <a:ext cx="2817143" cy="24797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4DF072-7A69-4A1D-98D8-2F98CDC0D408}"/>
              </a:ext>
            </a:extLst>
          </p:cNvPr>
          <p:cNvCxnSpPr>
            <a:cxnSpLocks/>
          </p:cNvCxnSpPr>
          <p:nvPr/>
        </p:nvCxnSpPr>
        <p:spPr>
          <a:xfrm flipH="1">
            <a:off x="3442063" y="1655510"/>
            <a:ext cx="4423875" cy="2835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4F31B7-A56C-4573-8C14-D365A7B1F5E7}"/>
              </a:ext>
            </a:extLst>
          </p:cNvPr>
          <p:cNvCxnSpPr>
            <a:cxnSpLocks/>
          </p:cNvCxnSpPr>
          <p:nvPr/>
        </p:nvCxnSpPr>
        <p:spPr>
          <a:xfrm flipH="1">
            <a:off x="4212767" y="1689311"/>
            <a:ext cx="3637987" cy="24760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CA36DF5-1088-499B-B407-14F8F4E0035C}"/>
              </a:ext>
            </a:extLst>
          </p:cNvPr>
          <p:cNvSpPr txBox="1"/>
          <p:nvPr/>
        </p:nvSpPr>
        <p:spPr>
          <a:xfrm rot="5400000">
            <a:off x="7875039" y="354220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128 Cells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F0B9DF-A77E-4B4A-B832-3E561C1ECC75}"/>
              </a:ext>
            </a:extLst>
          </p:cNvPr>
          <p:cNvCxnSpPr>
            <a:cxnSpLocks/>
          </p:cNvCxnSpPr>
          <p:nvPr/>
        </p:nvCxnSpPr>
        <p:spPr>
          <a:xfrm flipH="1">
            <a:off x="5355773" y="1690688"/>
            <a:ext cx="2462347" cy="23330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0AF566-F2E8-4831-9C1F-072BED8652F1}"/>
              </a:ext>
            </a:extLst>
          </p:cNvPr>
          <p:cNvCxnSpPr>
            <a:cxnSpLocks/>
          </p:cNvCxnSpPr>
          <p:nvPr/>
        </p:nvCxnSpPr>
        <p:spPr>
          <a:xfrm flipH="1">
            <a:off x="4954740" y="1707667"/>
            <a:ext cx="2808960" cy="20761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0540BA-837A-46F0-A999-E9F8BF25177D}"/>
              </a:ext>
            </a:extLst>
          </p:cNvPr>
          <p:cNvCxnSpPr>
            <a:cxnSpLocks/>
          </p:cNvCxnSpPr>
          <p:nvPr/>
        </p:nvCxnSpPr>
        <p:spPr>
          <a:xfrm flipH="1">
            <a:off x="4578095" y="1656165"/>
            <a:ext cx="3255703" cy="21568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1D5B9C-AAF3-448B-A625-4769AFF74360}"/>
              </a:ext>
            </a:extLst>
          </p:cNvPr>
          <p:cNvCxnSpPr>
            <a:cxnSpLocks/>
          </p:cNvCxnSpPr>
          <p:nvPr/>
        </p:nvCxnSpPr>
        <p:spPr>
          <a:xfrm flipH="1">
            <a:off x="4132204" y="1623224"/>
            <a:ext cx="3701594" cy="2131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4EFAEA-586C-44FF-9373-DF20C3DD6D32}"/>
              </a:ext>
            </a:extLst>
          </p:cNvPr>
          <p:cNvCxnSpPr>
            <a:cxnSpLocks/>
          </p:cNvCxnSpPr>
          <p:nvPr/>
        </p:nvCxnSpPr>
        <p:spPr>
          <a:xfrm flipH="1">
            <a:off x="3715508" y="1704100"/>
            <a:ext cx="4102612" cy="20818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E56AF6-53E3-4404-A06E-824CD8636198}"/>
              </a:ext>
            </a:extLst>
          </p:cNvPr>
          <p:cNvCxnSpPr>
            <a:cxnSpLocks/>
          </p:cNvCxnSpPr>
          <p:nvPr/>
        </p:nvCxnSpPr>
        <p:spPr>
          <a:xfrm flipH="1">
            <a:off x="3304392" y="1711165"/>
            <a:ext cx="4541511" cy="21228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662D5C-D956-4399-8268-7012CFD8042A}"/>
              </a:ext>
            </a:extLst>
          </p:cNvPr>
          <p:cNvCxnSpPr>
            <a:cxnSpLocks/>
          </p:cNvCxnSpPr>
          <p:nvPr/>
        </p:nvCxnSpPr>
        <p:spPr>
          <a:xfrm flipH="1">
            <a:off x="2995713" y="1695076"/>
            <a:ext cx="4822407" cy="21257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C9C5FD-78ED-47B9-9542-92B902344334}"/>
              </a:ext>
            </a:extLst>
          </p:cNvPr>
          <p:cNvCxnSpPr>
            <a:cxnSpLocks/>
          </p:cNvCxnSpPr>
          <p:nvPr/>
        </p:nvCxnSpPr>
        <p:spPr>
          <a:xfrm flipH="1">
            <a:off x="3020254" y="1660015"/>
            <a:ext cx="4830500" cy="25101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0B456B-B57B-462B-9C6D-8A2655FE3814}"/>
              </a:ext>
            </a:extLst>
          </p:cNvPr>
          <p:cNvCxnSpPr>
            <a:cxnSpLocks/>
          </p:cNvCxnSpPr>
          <p:nvPr/>
        </p:nvCxnSpPr>
        <p:spPr>
          <a:xfrm flipH="1">
            <a:off x="3348392" y="1694197"/>
            <a:ext cx="4469728" cy="24445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08FDB7-F478-4201-AE78-224DF6383629}"/>
              </a:ext>
            </a:extLst>
          </p:cNvPr>
          <p:cNvCxnSpPr>
            <a:cxnSpLocks/>
          </p:cNvCxnSpPr>
          <p:nvPr/>
        </p:nvCxnSpPr>
        <p:spPr>
          <a:xfrm flipH="1">
            <a:off x="3731186" y="1715553"/>
            <a:ext cx="4093468" cy="24632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C66A3F-2A74-42D7-95F2-6947CC9607EF}"/>
              </a:ext>
            </a:extLst>
          </p:cNvPr>
          <p:cNvCxnSpPr>
            <a:cxnSpLocks/>
          </p:cNvCxnSpPr>
          <p:nvPr/>
        </p:nvCxnSpPr>
        <p:spPr>
          <a:xfrm flipH="1">
            <a:off x="3019677" y="1621808"/>
            <a:ext cx="4826226" cy="117513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1532AA-F0E5-4410-A816-B514454C33DB}"/>
              </a:ext>
            </a:extLst>
          </p:cNvPr>
          <p:cNvCxnSpPr>
            <a:cxnSpLocks/>
          </p:cNvCxnSpPr>
          <p:nvPr/>
        </p:nvCxnSpPr>
        <p:spPr>
          <a:xfrm flipH="1">
            <a:off x="5350320" y="1722397"/>
            <a:ext cx="2413380" cy="17880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7EFF1E9-D678-4991-916C-DBB32D4FD3AE}"/>
              </a:ext>
            </a:extLst>
          </p:cNvPr>
          <p:cNvCxnSpPr>
            <a:cxnSpLocks/>
          </p:cNvCxnSpPr>
          <p:nvPr/>
        </p:nvCxnSpPr>
        <p:spPr>
          <a:xfrm flipH="1">
            <a:off x="4958134" y="1701123"/>
            <a:ext cx="2805566" cy="17729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014796-9744-47E0-A779-EDED358C71F4}"/>
              </a:ext>
            </a:extLst>
          </p:cNvPr>
          <p:cNvCxnSpPr>
            <a:cxnSpLocks/>
          </p:cNvCxnSpPr>
          <p:nvPr/>
        </p:nvCxnSpPr>
        <p:spPr>
          <a:xfrm flipH="1">
            <a:off x="4574376" y="1706777"/>
            <a:ext cx="3189324" cy="17561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AE89FC-4A71-4C8D-BD12-762EA57E7CFC}"/>
              </a:ext>
            </a:extLst>
          </p:cNvPr>
          <p:cNvCxnSpPr>
            <a:cxnSpLocks/>
          </p:cNvCxnSpPr>
          <p:nvPr/>
        </p:nvCxnSpPr>
        <p:spPr>
          <a:xfrm flipH="1">
            <a:off x="4212768" y="1702440"/>
            <a:ext cx="3550932" cy="174195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C8D67A-D484-485D-8FBA-36EBBAB2B303}"/>
              </a:ext>
            </a:extLst>
          </p:cNvPr>
          <p:cNvCxnSpPr>
            <a:cxnSpLocks/>
          </p:cNvCxnSpPr>
          <p:nvPr/>
        </p:nvCxnSpPr>
        <p:spPr>
          <a:xfrm flipH="1">
            <a:off x="3715508" y="1668289"/>
            <a:ext cx="4048192" cy="17792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8CE67E-715F-4BEB-AA07-2D066DAA7627}"/>
              </a:ext>
            </a:extLst>
          </p:cNvPr>
          <p:cNvCxnSpPr>
            <a:cxnSpLocks/>
          </p:cNvCxnSpPr>
          <p:nvPr/>
        </p:nvCxnSpPr>
        <p:spPr>
          <a:xfrm flipH="1">
            <a:off x="3306943" y="1694186"/>
            <a:ext cx="4517711" cy="17684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AA1894-250E-41FD-AAEE-10F6C29961AA}"/>
              </a:ext>
            </a:extLst>
          </p:cNvPr>
          <p:cNvCxnSpPr>
            <a:cxnSpLocks/>
          </p:cNvCxnSpPr>
          <p:nvPr/>
        </p:nvCxnSpPr>
        <p:spPr>
          <a:xfrm flipH="1">
            <a:off x="2980884" y="1722895"/>
            <a:ext cx="4837236" cy="17867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993A7FD-2713-42C5-82CF-34F5805B4E66}"/>
              </a:ext>
            </a:extLst>
          </p:cNvPr>
          <p:cNvCxnSpPr>
            <a:cxnSpLocks/>
          </p:cNvCxnSpPr>
          <p:nvPr/>
        </p:nvCxnSpPr>
        <p:spPr>
          <a:xfrm flipH="1">
            <a:off x="4954741" y="1711477"/>
            <a:ext cx="2852926" cy="13552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B71788-55AE-4267-B162-F5897EBFB348}"/>
              </a:ext>
            </a:extLst>
          </p:cNvPr>
          <p:cNvCxnSpPr>
            <a:cxnSpLocks/>
          </p:cNvCxnSpPr>
          <p:nvPr/>
        </p:nvCxnSpPr>
        <p:spPr>
          <a:xfrm flipH="1">
            <a:off x="4616696" y="1653003"/>
            <a:ext cx="3147004" cy="14157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E44E79-1C44-4ACE-8785-4FADAC9D0652}"/>
              </a:ext>
            </a:extLst>
          </p:cNvPr>
          <p:cNvCxnSpPr>
            <a:cxnSpLocks/>
          </p:cNvCxnSpPr>
          <p:nvPr/>
        </p:nvCxnSpPr>
        <p:spPr>
          <a:xfrm flipH="1">
            <a:off x="4160493" y="1726756"/>
            <a:ext cx="3621436" cy="13488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4D3437-6DB8-478D-8B47-0AD779EEFCAE}"/>
              </a:ext>
            </a:extLst>
          </p:cNvPr>
          <p:cNvCxnSpPr>
            <a:cxnSpLocks/>
          </p:cNvCxnSpPr>
          <p:nvPr/>
        </p:nvCxnSpPr>
        <p:spPr>
          <a:xfrm flipH="1">
            <a:off x="3727322" y="1679540"/>
            <a:ext cx="4052056" cy="14132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272BEE2-65F5-429C-B2B3-8A76A5442EB8}"/>
              </a:ext>
            </a:extLst>
          </p:cNvPr>
          <p:cNvCxnSpPr>
            <a:cxnSpLocks/>
          </p:cNvCxnSpPr>
          <p:nvPr/>
        </p:nvCxnSpPr>
        <p:spPr>
          <a:xfrm flipH="1">
            <a:off x="3306944" y="1698701"/>
            <a:ext cx="4472434" cy="14155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93958F-04F4-4116-8924-7DB0F3579181}"/>
              </a:ext>
            </a:extLst>
          </p:cNvPr>
          <p:cNvCxnSpPr>
            <a:cxnSpLocks/>
          </p:cNvCxnSpPr>
          <p:nvPr/>
        </p:nvCxnSpPr>
        <p:spPr>
          <a:xfrm flipH="1">
            <a:off x="3006079" y="1680042"/>
            <a:ext cx="4773299" cy="14689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95486CD-4666-46F2-85ED-EB9C66F9D788}"/>
              </a:ext>
            </a:extLst>
          </p:cNvPr>
          <p:cNvCxnSpPr>
            <a:cxnSpLocks/>
          </p:cNvCxnSpPr>
          <p:nvPr/>
        </p:nvCxnSpPr>
        <p:spPr>
          <a:xfrm flipH="1">
            <a:off x="5330690" y="1692866"/>
            <a:ext cx="2448688" cy="17002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12A82-8478-4E24-8DD7-27F53637A9CD}"/>
              </a:ext>
            </a:extLst>
          </p:cNvPr>
          <p:cNvCxnSpPr>
            <a:cxnSpLocks/>
          </p:cNvCxnSpPr>
          <p:nvPr/>
        </p:nvCxnSpPr>
        <p:spPr>
          <a:xfrm flipH="1">
            <a:off x="5200755" y="1719984"/>
            <a:ext cx="2670178" cy="7824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2052692-BF43-4128-87F9-FD39C16E4029}"/>
              </a:ext>
            </a:extLst>
          </p:cNvPr>
          <p:cNvCxnSpPr>
            <a:cxnSpLocks/>
          </p:cNvCxnSpPr>
          <p:nvPr/>
        </p:nvCxnSpPr>
        <p:spPr>
          <a:xfrm flipH="1">
            <a:off x="4679610" y="1681027"/>
            <a:ext cx="3139811" cy="81133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66049A6-E59D-449D-92AC-ACE1A370C040}"/>
              </a:ext>
            </a:extLst>
          </p:cNvPr>
          <p:cNvCxnSpPr>
            <a:cxnSpLocks/>
          </p:cNvCxnSpPr>
          <p:nvPr/>
        </p:nvCxnSpPr>
        <p:spPr>
          <a:xfrm flipH="1">
            <a:off x="4200536" y="1674870"/>
            <a:ext cx="3599612" cy="825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C3B3F1D-04C6-4787-8219-709E7164F8F3}"/>
              </a:ext>
            </a:extLst>
          </p:cNvPr>
          <p:cNvCxnSpPr>
            <a:cxnSpLocks/>
          </p:cNvCxnSpPr>
          <p:nvPr/>
        </p:nvCxnSpPr>
        <p:spPr>
          <a:xfrm flipH="1">
            <a:off x="3794822" y="1658027"/>
            <a:ext cx="4007779" cy="85800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E32FFAD-3DA6-4304-A45B-F445D108BC1D}"/>
              </a:ext>
            </a:extLst>
          </p:cNvPr>
          <p:cNvCxnSpPr>
            <a:cxnSpLocks/>
          </p:cNvCxnSpPr>
          <p:nvPr/>
        </p:nvCxnSpPr>
        <p:spPr>
          <a:xfrm flipH="1">
            <a:off x="3341640" y="1670786"/>
            <a:ext cx="4422059" cy="865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870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3C61-35E8-4283-A2F2-4DAB9E34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step: Fully Connected Layer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3E0983-DE4E-4F55-928E-4BB8EFA70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6" t="4412" r="87793" b="83024"/>
          <a:stretch/>
        </p:blipFill>
        <p:spPr>
          <a:xfrm>
            <a:off x="2860531" y="2309463"/>
            <a:ext cx="2658518" cy="2317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68CC0-FDDE-4273-AF9E-BE533C0F8100}"/>
              </a:ext>
            </a:extLst>
          </p:cNvPr>
          <p:cNvSpPr txBox="1"/>
          <p:nvPr/>
        </p:nvSpPr>
        <p:spPr>
          <a:xfrm>
            <a:off x="3121585" y="4769452"/>
            <a:ext cx="198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36 7x7 images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(1764 pixels)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936381-FCE9-4448-B445-B10156813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700" y="1445803"/>
            <a:ext cx="387497" cy="503746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0DE0D1-C02B-4E89-AF61-56CB7EC9A357}"/>
              </a:ext>
            </a:extLst>
          </p:cNvPr>
          <p:cNvCxnSpPr>
            <a:cxnSpLocks/>
          </p:cNvCxnSpPr>
          <p:nvPr/>
        </p:nvCxnSpPr>
        <p:spPr>
          <a:xfrm flipH="1">
            <a:off x="3050169" y="1645917"/>
            <a:ext cx="4826726" cy="7772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F2C966-1FE9-4A66-9DB6-EAB98AA141F5}"/>
              </a:ext>
            </a:extLst>
          </p:cNvPr>
          <p:cNvCxnSpPr>
            <a:cxnSpLocks/>
          </p:cNvCxnSpPr>
          <p:nvPr/>
        </p:nvCxnSpPr>
        <p:spPr>
          <a:xfrm flipH="1">
            <a:off x="4956963" y="1665612"/>
            <a:ext cx="2832781" cy="10571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BD6954-09E5-4A1B-9766-9C78386E12B4}"/>
              </a:ext>
            </a:extLst>
          </p:cNvPr>
          <p:cNvCxnSpPr>
            <a:cxnSpLocks/>
          </p:cNvCxnSpPr>
          <p:nvPr/>
        </p:nvCxnSpPr>
        <p:spPr>
          <a:xfrm flipH="1">
            <a:off x="4243249" y="1680408"/>
            <a:ext cx="3546495" cy="10568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BDD79A-6678-4B1A-92EB-BA61EF5F0026}"/>
              </a:ext>
            </a:extLst>
          </p:cNvPr>
          <p:cNvCxnSpPr>
            <a:cxnSpLocks/>
          </p:cNvCxnSpPr>
          <p:nvPr/>
        </p:nvCxnSpPr>
        <p:spPr>
          <a:xfrm flipH="1">
            <a:off x="3755675" y="1686333"/>
            <a:ext cx="4008025" cy="10830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6454B-A611-4EE3-94CE-8A03E108B8B0}"/>
              </a:ext>
            </a:extLst>
          </p:cNvPr>
          <p:cNvCxnSpPr>
            <a:cxnSpLocks/>
          </p:cNvCxnSpPr>
          <p:nvPr/>
        </p:nvCxnSpPr>
        <p:spPr>
          <a:xfrm flipH="1">
            <a:off x="3355319" y="1676581"/>
            <a:ext cx="4424059" cy="11354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E4F32E-3AA2-4E9D-AF93-9E152DF09701}"/>
              </a:ext>
            </a:extLst>
          </p:cNvPr>
          <p:cNvCxnSpPr>
            <a:cxnSpLocks/>
          </p:cNvCxnSpPr>
          <p:nvPr/>
        </p:nvCxnSpPr>
        <p:spPr>
          <a:xfrm flipH="1">
            <a:off x="5350320" y="1724641"/>
            <a:ext cx="2413380" cy="13954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62AEAC-C2B9-4A1C-9D57-5B2E758A8408}"/>
              </a:ext>
            </a:extLst>
          </p:cNvPr>
          <p:cNvCxnSpPr>
            <a:cxnSpLocks/>
          </p:cNvCxnSpPr>
          <p:nvPr/>
        </p:nvCxnSpPr>
        <p:spPr>
          <a:xfrm flipH="1">
            <a:off x="4659085" y="1725572"/>
            <a:ext cx="3191669" cy="24419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DFA151-F678-44B7-AC93-4CF55CD55990}"/>
              </a:ext>
            </a:extLst>
          </p:cNvPr>
          <p:cNvCxnSpPr>
            <a:cxnSpLocks/>
          </p:cNvCxnSpPr>
          <p:nvPr/>
        </p:nvCxnSpPr>
        <p:spPr>
          <a:xfrm flipH="1">
            <a:off x="5381890" y="1700231"/>
            <a:ext cx="2381810" cy="23729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5A0383-575A-412E-A6FC-4FB41B119C77}"/>
              </a:ext>
            </a:extLst>
          </p:cNvPr>
          <p:cNvCxnSpPr>
            <a:cxnSpLocks/>
          </p:cNvCxnSpPr>
          <p:nvPr/>
        </p:nvCxnSpPr>
        <p:spPr>
          <a:xfrm flipH="1">
            <a:off x="3879669" y="1705117"/>
            <a:ext cx="3938451" cy="27860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B8F8A4-C678-477E-9F23-4018C183C306}"/>
              </a:ext>
            </a:extLst>
          </p:cNvPr>
          <p:cNvCxnSpPr>
            <a:cxnSpLocks/>
          </p:cNvCxnSpPr>
          <p:nvPr/>
        </p:nvCxnSpPr>
        <p:spPr>
          <a:xfrm flipH="1">
            <a:off x="4189790" y="1726148"/>
            <a:ext cx="3676148" cy="27314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E76950-7B08-401E-A540-5CDD4CB61627}"/>
              </a:ext>
            </a:extLst>
          </p:cNvPr>
          <p:cNvCxnSpPr>
            <a:cxnSpLocks/>
          </p:cNvCxnSpPr>
          <p:nvPr/>
        </p:nvCxnSpPr>
        <p:spPr>
          <a:xfrm flipH="1">
            <a:off x="4638413" y="1697753"/>
            <a:ext cx="3230858" cy="27344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7A4E30-3933-4A39-AF8F-063E1341144A}"/>
              </a:ext>
            </a:extLst>
          </p:cNvPr>
          <p:cNvCxnSpPr>
            <a:cxnSpLocks/>
          </p:cNvCxnSpPr>
          <p:nvPr/>
        </p:nvCxnSpPr>
        <p:spPr>
          <a:xfrm flipH="1">
            <a:off x="5045462" y="1635026"/>
            <a:ext cx="2823810" cy="28556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E30942-7352-4C35-AD8F-956F37D1D7CF}"/>
              </a:ext>
            </a:extLst>
          </p:cNvPr>
          <p:cNvCxnSpPr>
            <a:cxnSpLocks/>
          </p:cNvCxnSpPr>
          <p:nvPr/>
        </p:nvCxnSpPr>
        <p:spPr>
          <a:xfrm flipH="1">
            <a:off x="5368741" y="1645267"/>
            <a:ext cx="2513499" cy="28356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6C74FE-5C6B-4176-B2BF-35F16A65232A}"/>
              </a:ext>
            </a:extLst>
          </p:cNvPr>
          <p:cNvCxnSpPr>
            <a:cxnSpLocks/>
          </p:cNvCxnSpPr>
          <p:nvPr/>
        </p:nvCxnSpPr>
        <p:spPr>
          <a:xfrm flipH="1">
            <a:off x="3056703" y="1682217"/>
            <a:ext cx="4761417" cy="27644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5705AA-AEA0-4769-8142-213195B2BB6E}"/>
              </a:ext>
            </a:extLst>
          </p:cNvPr>
          <p:cNvCxnSpPr>
            <a:cxnSpLocks/>
          </p:cNvCxnSpPr>
          <p:nvPr/>
        </p:nvCxnSpPr>
        <p:spPr>
          <a:xfrm flipH="1">
            <a:off x="5048795" y="1694197"/>
            <a:ext cx="2817143" cy="24797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4DF072-7A69-4A1D-98D8-2F98CDC0D408}"/>
              </a:ext>
            </a:extLst>
          </p:cNvPr>
          <p:cNvCxnSpPr>
            <a:cxnSpLocks/>
          </p:cNvCxnSpPr>
          <p:nvPr/>
        </p:nvCxnSpPr>
        <p:spPr>
          <a:xfrm flipH="1">
            <a:off x="3442063" y="1655510"/>
            <a:ext cx="4423875" cy="2835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4F31B7-A56C-4573-8C14-D365A7B1F5E7}"/>
              </a:ext>
            </a:extLst>
          </p:cNvPr>
          <p:cNvCxnSpPr>
            <a:cxnSpLocks/>
          </p:cNvCxnSpPr>
          <p:nvPr/>
        </p:nvCxnSpPr>
        <p:spPr>
          <a:xfrm flipH="1">
            <a:off x="4212767" y="1689311"/>
            <a:ext cx="3637987" cy="24760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CA36DF5-1088-499B-B407-14F8F4E0035C}"/>
              </a:ext>
            </a:extLst>
          </p:cNvPr>
          <p:cNvSpPr txBox="1"/>
          <p:nvPr/>
        </p:nvSpPr>
        <p:spPr>
          <a:xfrm rot="5400000">
            <a:off x="7875039" y="354220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128 Cells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F0B9DF-A77E-4B4A-B832-3E561C1ECC75}"/>
              </a:ext>
            </a:extLst>
          </p:cNvPr>
          <p:cNvCxnSpPr>
            <a:cxnSpLocks/>
          </p:cNvCxnSpPr>
          <p:nvPr/>
        </p:nvCxnSpPr>
        <p:spPr>
          <a:xfrm flipH="1">
            <a:off x="5355773" y="1690688"/>
            <a:ext cx="2462347" cy="23330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0AF566-F2E8-4831-9C1F-072BED8652F1}"/>
              </a:ext>
            </a:extLst>
          </p:cNvPr>
          <p:cNvCxnSpPr>
            <a:cxnSpLocks/>
          </p:cNvCxnSpPr>
          <p:nvPr/>
        </p:nvCxnSpPr>
        <p:spPr>
          <a:xfrm flipH="1">
            <a:off x="4954740" y="1707667"/>
            <a:ext cx="2808960" cy="20761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0540BA-837A-46F0-A999-E9F8BF25177D}"/>
              </a:ext>
            </a:extLst>
          </p:cNvPr>
          <p:cNvCxnSpPr>
            <a:cxnSpLocks/>
          </p:cNvCxnSpPr>
          <p:nvPr/>
        </p:nvCxnSpPr>
        <p:spPr>
          <a:xfrm flipH="1">
            <a:off x="4578095" y="1656165"/>
            <a:ext cx="3255703" cy="21568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1D5B9C-AAF3-448B-A625-4769AFF74360}"/>
              </a:ext>
            </a:extLst>
          </p:cNvPr>
          <p:cNvCxnSpPr>
            <a:cxnSpLocks/>
          </p:cNvCxnSpPr>
          <p:nvPr/>
        </p:nvCxnSpPr>
        <p:spPr>
          <a:xfrm flipH="1">
            <a:off x="4132204" y="1623224"/>
            <a:ext cx="3701594" cy="2131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4EFAEA-586C-44FF-9373-DF20C3DD6D32}"/>
              </a:ext>
            </a:extLst>
          </p:cNvPr>
          <p:cNvCxnSpPr>
            <a:cxnSpLocks/>
          </p:cNvCxnSpPr>
          <p:nvPr/>
        </p:nvCxnSpPr>
        <p:spPr>
          <a:xfrm flipH="1">
            <a:off x="3715508" y="1704100"/>
            <a:ext cx="4102612" cy="20818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E56AF6-53E3-4404-A06E-824CD8636198}"/>
              </a:ext>
            </a:extLst>
          </p:cNvPr>
          <p:cNvCxnSpPr>
            <a:cxnSpLocks/>
          </p:cNvCxnSpPr>
          <p:nvPr/>
        </p:nvCxnSpPr>
        <p:spPr>
          <a:xfrm flipH="1">
            <a:off x="3304392" y="1711165"/>
            <a:ext cx="4541511" cy="21228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662D5C-D956-4399-8268-7012CFD8042A}"/>
              </a:ext>
            </a:extLst>
          </p:cNvPr>
          <p:cNvCxnSpPr>
            <a:cxnSpLocks/>
          </p:cNvCxnSpPr>
          <p:nvPr/>
        </p:nvCxnSpPr>
        <p:spPr>
          <a:xfrm flipH="1">
            <a:off x="2995713" y="1695076"/>
            <a:ext cx="4822407" cy="21257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C9C5FD-78ED-47B9-9542-92B902344334}"/>
              </a:ext>
            </a:extLst>
          </p:cNvPr>
          <p:cNvCxnSpPr>
            <a:cxnSpLocks/>
          </p:cNvCxnSpPr>
          <p:nvPr/>
        </p:nvCxnSpPr>
        <p:spPr>
          <a:xfrm flipH="1">
            <a:off x="3020254" y="1660015"/>
            <a:ext cx="4830500" cy="25101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0B456B-B57B-462B-9C6D-8A2655FE3814}"/>
              </a:ext>
            </a:extLst>
          </p:cNvPr>
          <p:cNvCxnSpPr>
            <a:cxnSpLocks/>
          </p:cNvCxnSpPr>
          <p:nvPr/>
        </p:nvCxnSpPr>
        <p:spPr>
          <a:xfrm flipH="1">
            <a:off x="3348392" y="1694197"/>
            <a:ext cx="4469728" cy="24445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08FDB7-F478-4201-AE78-224DF6383629}"/>
              </a:ext>
            </a:extLst>
          </p:cNvPr>
          <p:cNvCxnSpPr>
            <a:cxnSpLocks/>
          </p:cNvCxnSpPr>
          <p:nvPr/>
        </p:nvCxnSpPr>
        <p:spPr>
          <a:xfrm flipH="1">
            <a:off x="3731186" y="1715553"/>
            <a:ext cx="4093468" cy="24632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C66A3F-2A74-42D7-95F2-6947CC9607EF}"/>
              </a:ext>
            </a:extLst>
          </p:cNvPr>
          <p:cNvCxnSpPr>
            <a:cxnSpLocks/>
          </p:cNvCxnSpPr>
          <p:nvPr/>
        </p:nvCxnSpPr>
        <p:spPr>
          <a:xfrm flipH="1">
            <a:off x="3019677" y="1621808"/>
            <a:ext cx="4826226" cy="117513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1532AA-F0E5-4410-A816-B514454C33DB}"/>
              </a:ext>
            </a:extLst>
          </p:cNvPr>
          <p:cNvCxnSpPr>
            <a:cxnSpLocks/>
          </p:cNvCxnSpPr>
          <p:nvPr/>
        </p:nvCxnSpPr>
        <p:spPr>
          <a:xfrm flipH="1">
            <a:off x="5350320" y="1722397"/>
            <a:ext cx="2413380" cy="17880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7EFF1E9-D678-4991-916C-DBB32D4FD3AE}"/>
              </a:ext>
            </a:extLst>
          </p:cNvPr>
          <p:cNvCxnSpPr>
            <a:cxnSpLocks/>
          </p:cNvCxnSpPr>
          <p:nvPr/>
        </p:nvCxnSpPr>
        <p:spPr>
          <a:xfrm flipH="1">
            <a:off x="4958134" y="1701123"/>
            <a:ext cx="2805566" cy="17729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014796-9744-47E0-A779-EDED358C71F4}"/>
              </a:ext>
            </a:extLst>
          </p:cNvPr>
          <p:cNvCxnSpPr>
            <a:cxnSpLocks/>
          </p:cNvCxnSpPr>
          <p:nvPr/>
        </p:nvCxnSpPr>
        <p:spPr>
          <a:xfrm flipH="1">
            <a:off x="4574376" y="1706777"/>
            <a:ext cx="3189324" cy="17561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AE89FC-4A71-4C8D-BD12-762EA57E7CFC}"/>
              </a:ext>
            </a:extLst>
          </p:cNvPr>
          <p:cNvCxnSpPr>
            <a:cxnSpLocks/>
          </p:cNvCxnSpPr>
          <p:nvPr/>
        </p:nvCxnSpPr>
        <p:spPr>
          <a:xfrm flipH="1">
            <a:off x="4212768" y="1702440"/>
            <a:ext cx="3550932" cy="174195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C8D67A-D484-485D-8FBA-36EBBAB2B303}"/>
              </a:ext>
            </a:extLst>
          </p:cNvPr>
          <p:cNvCxnSpPr>
            <a:cxnSpLocks/>
          </p:cNvCxnSpPr>
          <p:nvPr/>
        </p:nvCxnSpPr>
        <p:spPr>
          <a:xfrm flipH="1">
            <a:off x="3715508" y="1668289"/>
            <a:ext cx="4048192" cy="17792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8CE67E-715F-4BEB-AA07-2D066DAA7627}"/>
              </a:ext>
            </a:extLst>
          </p:cNvPr>
          <p:cNvCxnSpPr>
            <a:cxnSpLocks/>
          </p:cNvCxnSpPr>
          <p:nvPr/>
        </p:nvCxnSpPr>
        <p:spPr>
          <a:xfrm flipH="1">
            <a:off x="3306943" y="1694186"/>
            <a:ext cx="4517711" cy="17684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AA1894-250E-41FD-AAEE-10F6C29961AA}"/>
              </a:ext>
            </a:extLst>
          </p:cNvPr>
          <p:cNvCxnSpPr>
            <a:cxnSpLocks/>
          </p:cNvCxnSpPr>
          <p:nvPr/>
        </p:nvCxnSpPr>
        <p:spPr>
          <a:xfrm flipH="1">
            <a:off x="2980884" y="1722895"/>
            <a:ext cx="4837236" cy="17867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993A7FD-2713-42C5-82CF-34F5805B4E66}"/>
              </a:ext>
            </a:extLst>
          </p:cNvPr>
          <p:cNvCxnSpPr>
            <a:cxnSpLocks/>
          </p:cNvCxnSpPr>
          <p:nvPr/>
        </p:nvCxnSpPr>
        <p:spPr>
          <a:xfrm flipH="1">
            <a:off x="4954741" y="1711477"/>
            <a:ext cx="2852926" cy="13552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B71788-55AE-4267-B162-F5897EBFB348}"/>
              </a:ext>
            </a:extLst>
          </p:cNvPr>
          <p:cNvCxnSpPr>
            <a:cxnSpLocks/>
          </p:cNvCxnSpPr>
          <p:nvPr/>
        </p:nvCxnSpPr>
        <p:spPr>
          <a:xfrm flipH="1">
            <a:off x="4616696" y="1653003"/>
            <a:ext cx="3147004" cy="14157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E44E79-1C44-4ACE-8785-4FADAC9D0652}"/>
              </a:ext>
            </a:extLst>
          </p:cNvPr>
          <p:cNvCxnSpPr>
            <a:cxnSpLocks/>
          </p:cNvCxnSpPr>
          <p:nvPr/>
        </p:nvCxnSpPr>
        <p:spPr>
          <a:xfrm flipH="1">
            <a:off x="4160493" y="1726756"/>
            <a:ext cx="3621436" cy="13488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4D3437-6DB8-478D-8B47-0AD779EEFCAE}"/>
              </a:ext>
            </a:extLst>
          </p:cNvPr>
          <p:cNvCxnSpPr>
            <a:cxnSpLocks/>
          </p:cNvCxnSpPr>
          <p:nvPr/>
        </p:nvCxnSpPr>
        <p:spPr>
          <a:xfrm flipH="1">
            <a:off x="3727322" y="1679540"/>
            <a:ext cx="4052056" cy="14132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272BEE2-65F5-429C-B2B3-8A76A5442EB8}"/>
              </a:ext>
            </a:extLst>
          </p:cNvPr>
          <p:cNvCxnSpPr>
            <a:cxnSpLocks/>
          </p:cNvCxnSpPr>
          <p:nvPr/>
        </p:nvCxnSpPr>
        <p:spPr>
          <a:xfrm flipH="1">
            <a:off x="3306944" y="1698701"/>
            <a:ext cx="4472434" cy="14155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93958F-04F4-4116-8924-7DB0F3579181}"/>
              </a:ext>
            </a:extLst>
          </p:cNvPr>
          <p:cNvCxnSpPr>
            <a:cxnSpLocks/>
          </p:cNvCxnSpPr>
          <p:nvPr/>
        </p:nvCxnSpPr>
        <p:spPr>
          <a:xfrm flipH="1">
            <a:off x="3006079" y="1680042"/>
            <a:ext cx="4773299" cy="14689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95486CD-4666-46F2-85ED-EB9C66F9D788}"/>
              </a:ext>
            </a:extLst>
          </p:cNvPr>
          <p:cNvCxnSpPr>
            <a:cxnSpLocks/>
          </p:cNvCxnSpPr>
          <p:nvPr/>
        </p:nvCxnSpPr>
        <p:spPr>
          <a:xfrm flipH="1">
            <a:off x="5330690" y="1692866"/>
            <a:ext cx="2448688" cy="17002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12A82-8478-4E24-8DD7-27F53637A9CD}"/>
              </a:ext>
            </a:extLst>
          </p:cNvPr>
          <p:cNvCxnSpPr>
            <a:cxnSpLocks/>
          </p:cNvCxnSpPr>
          <p:nvPr/>
        </p:nvCxnSpPr>
        <p:spPr>
          <a:xfrm flipH="1">
            <a:off x="5200755" y="1719984"/>
            <a:ext cx="2670178" cy="7824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2052692-BF43-4128-87F9-FD39C16E4029}"/>
              </a:ext>
            </a:extLst>
          </p:cNvPr>
          <p:cNvCxnSpPr>
            <a:cxnSpLocks/>
          </p:cNvCxnSpPr>
          <p:nvPr/>
        </p:nvCxnSpPr>
        <p:spPr>
          <a:xfrm flipH="1">
            <a:off x="4679610" y="1681027"/>
            <a:ext cx="3139811" cy="81133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66049A6-E59D-449D-92AC-ACE1A370C040}"/>
              </a:ext>
            </a:extLst>
          </p:cNvPr>
          <p:cNvCxnSpPr>
            <a:cxnSpLocks/>
          </p:cNvCxnSpPr>
          <p:nvPr/>
        </p:nvCxnSpPr>
        <p:spPr>
          <a:xfrm flipH="1">
            <a:off x="4200536" y="1674870"/>
            <a:ext cx="3599612" cy="825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C3B3F1D-04C6-4787-8219-709E7164F8F3}"/>
              </a:ext>
            </a:extLst>
          </p:cNvPr>
          <p:cNvCxnSpPr>
            <a:cxnSpLocks/>
          </p:cNvCxnSpPr>
          <p:nvPr/>
        </p:nvCxnSpPr>
        <p:spPr>
          <a:xfrm flipH="1">
            <a:off x="3794822" y="1658027"/>
            <a:ext cx="4007779" cy="85800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E32FFAD-3DA6-4304-A45B-F445D108BC1D}"/>
              </a:ext>
            </a:extLst>
          </p:cNvPr>
          <p:cNvCxnSpPr>
            <a:cxnSpLocks/>
          </p:cNvCxnSpPr>
          <p:nvPr/>
        </p:nvCxnSpPr>
        <p:spPr>
          <a:xfrm flipH="1">
            <a:off x="3341640" y="1670786"/>
            <a:ext cx="4422059" cy="865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F5CBB-81F2-4A9B-8AD6-078F9C9B5CB4}"/>
              </a:ext>
            </a:extLst>
          </p:cNvPr>
          <p:cNvSpPr txBox="1"/>
          <p:nvPr/>
        </p:nvSpPr>
        <p:spPr>
          <a:xfrm>
            <a:off x="1665517" y="5852161"/>
            <a:ext cx="501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7x7x36x128=</a:t>
            </a:r>
            <a:r>
              <a:rPr lang="en-US" sz="3200" b="1" dirty="0">
                <a:solidFill>
                  <a:srgbClr val="FF0000"/>
                </a:solidFill>
              </a:rPr>
              <a:t>225792</a:t>
            </a:r>
            <a:r>
              <a:rPr lang="en-US" sz="3200" dirty="0">
                <a:solidFill>
                  <a:schemeClr val="bg1"/>
                </a:solidFill>
              </a:rPr>
              <a:t> weights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BEBA04-664E-4F43-94F3-58B72CFC01D1}"/>
              </a:ext>
            </a:extLst>
          </p:cNvPr>
          <p:cNvCxnSpPr>
            <a:cxnSpLocks/>
          </p:cNvCxnSpPr>
          <p:nvPr/>
        </p:nvCxnSpPr>
        <p:spPr>
          <a:xfrm flipH="1">
            <a:off x="3050169" y="1645917"/>
            <a:ext cx="4826726" cy="7772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CEB92E-6E90-4FFB-897C-F564D8E294B0}"/>
              </a:ext>
            </a:extLst>
          </p:cNvPr>
          <p:cNvCxnSpPr>
            <a:cxnSpLocks/>
          </p:cNvCxnSpPr>
          <p:nvPr/>
        </p:nvCxnSpPr>
        <p:spPr>
          <a:xfrm flipH="1">
            <a:off x="3050169" y="1929988"/>
            <a:ext cx="4907279" cy="5846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9BF0D57-3332-40E9-9FD5-1608EC670563}"/>
              </a:ext>
            </a:extLst>
          </p:cNvPr>
          <p:cNvCxnSpPr>
            <a:cxnSpLocks/>
          </p:cNvCxnSpPr>
          <p:nvPr/>
        </p:nvCxnSpPr>
        <p:spPr>
          <a:xfrm flipH="1">
            <a:off x="3050169" y="2273395"/>
            <a:ext cx="4826727" cy="2412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440652-FB31-4935-B7EF-3199D82CF5B5}"/>
              </a:ext>
            </a:extLst>
          </p:cNvPr>
          <p:cNvCxnSpPr>
            <a:cxnSpLocks/>
          </p:cNvCxnSpPr>
          <p:nvPr/>
        </p:nvCxnSpPr>
        <p:spPr>
          <a:xfrm flipH="1" flipV="1">
            <a:off x="3050169" y="2514597"/>
            <a:ext cx="4826727" cy="1086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319B6D-85CB-4F20-81D4-0CBFED9F4B6F}"/>
              </a:ext>
            </a:extLst>
          </p:cNvPr>
          <p:cNvCxnSpPr>
            <a:cxnSpLocks/>
          </p:cNvCxnSpPr>
          <p:nvPr/>
        </p:nvCxnSpPr>
        <p:spPr>
          <a:xfrm flipH="1" flipV="1">
            <a:off x="3024069" y="2478365"/>
            <a:ext cx="4845202" cy="48745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29E6D16-50D2-4EBA-8A65-4A83D613C205}"/>
              </a:ext>
            </a:extLst>
          </p:cNvPr>
          <p:cNvCxnSpPr>
            <a:cxnSpLocks/>
          </p:cNvCxnSpPr>
          <p:nvPr/>
        </p:nvCxnSpPr>
        <p:spPr>
          <a:xfrm flipH="1" flipV="1">
            <a:off x="3076265" y="2514597"/>
            <a:ext cx="4881183" cy="7519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427B60-C414-49AF-B27E-98066035A2D5}"/>
              </a:ext>
            </a:extLst>
          </p:cNvPr>
          <p:cNvCxnSpPr>
            <a:cxnSpLocks/>
          </p:cNvCxnSpPr>
          <p:nvPr/>
        </p:nvCxnSpPr>
        <p:spPr>
          <a:xfrm flipH="1" flipV="1">
            <a:off x="3050167" y="2521662"/>
            <a:ext cx="4922532" cy="22193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114AC5C-A4BA-4803-9B36-2A3878E289DF}"/>
              </a:ext>
            </a:extLst>
          </p:cNvPr>
          <p:cNvCxnSpPr>
            <a:cxnSpLocks/>
          </p:cNvCxnSpPr>
          <p:nvPr/>
        </p:nvCxnSpPr>
        <p:spPr>
          <a:xfrm flipH="1" flipV="1">
            <a:off x="3050168" y="2425861"/>
            <a:ext cx="4922531" cy="25727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057231A-E40D-48EC-9EF7-9C32F822DFA7}"/>
              </a:ext>
            </a:extLst>
          </p:cNvPr>
          <p:cNvCxnSpPr>
            <a:cxnSpLocks/>
          </p:cNvCxnSpPr>
          <p:nvPr/>
        </p:nvCxnSpPr>
        <p:spPr>
          <a:xfrm flipH="1" flipV="1">
            <a:off x="2988107" y="2485812"/>
            <a:ext cx="4976967" cy="27703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2EAA69-4A2F-45A8-9660-87A618990026}"/>
              </a:ext>
            </a:extLst>
          </p:cNvPr>
          <p:cNvCxnSpPr>
            <a:cxnSpLocks/>
          </p:cNvCxnSpPr>
          <p:nvPr/>
        </p:nvCxnSpPr>
        <p:spPr>
          <a:xfrm flipH="1" flipV="1">
            <a:off x="2993570" y="2485812"/>
            <a:ext cx="4969341" cy="30858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3148BA-46D7-4704-9171-9C86C3188C24}"/>
              </a:ext>
            </a:extLst>
          </p:cNvPr>
          <p:cNvCxnSpPr>
            <a:cxnSpLocks/>
          </p:cNvCxnSpPr>
          <p:nvPr/>
        </p:nvCxnSpPr>
        <p:spPr>
          <a:xfrm flipH="1" flipV="1">
            <a:off x="2993571" y="2426809"/>
            <a:ext cx="4963877" cy="33983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EF5E3F-CB3D-4051-9C26-60507F8902EB}"/>
              </a:ext>
            </a:extLst>
          </p:cNvPr>
          <p:cNvCxnSpPr>
            <a:cxnSpLocks/>
          </p:cNvCxnSpPr>
          <p:nvPr/>
        </p:nvCxnSpPr>
        <p:spPr>
          <a:xfrm flipH="1" flipV="1">
            <a:off x="3050169" y="2488516"/>
            <a:ext cx="4922531" cy="36220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9D44519-64C6-417B-85F9-A83A6CE83908}"/>
              </a:ext>
            </a:extLst>
          </p:cNvPr>
          <p:cNvCxnSpPr>
            <a:cxnSpLocks/>
          </p:cNvCxnSpPr>
          <p:nvPr/>
        </p:nvCxnSpPr>
        <p:spPr>
          <a:xfrm flipH="1" flipV="1">
            <a:off x="3050169" y="2536496"/>
            <a:ext cx="4922530" cy="37718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153A682-262A-4D07-BAF0-495804657F80}"/>
              </a:ext>
            </a:extLst>
          </p:cNvPr>
          <p:cNvCxnSpPr>
            <a:cxnSpLocks/>
          </p:cNvCxnSpPr>
          <p:nvPr/>
        </p:nvCxnSpPr>
        <p:spPr>
          <a:xfrm flipH="1" flipV="1">
            <a:off x="3076265" y="2488516"/>
            <a:ext cx="4939943" cy="20026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775DA6C-71BA-4D6B-9B1E-CC685E967E82}"/>
              </a:ext>
            </a:extLst>
          </p:cNvPr>
          <p:cNvCxnSpPr>
            <a:cxnSpLocks/>
          </p:cNvCxnSpPr>
          <p:nvPr/>
        </p:nvCxnSpPr>
        <p:spPr>
          <a:xfrm flipH="1" flipV="1">
            <a:off x="3117127" y="2525344"/>
            <a:ext cx="4878428" cy="1718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7631F4-A542-4A7F-B134-D719E79602F6}"/>
              </a:ext>
            </a:extLst>
          </p:cNvPr>
          <p:cNvCxnSpPr>
            <a:cxnSpLocks/>
          </p:cNvCxnSpPr>
          <p:nvPr/>
        </p:nvCxnSpPr>
        <p:spPr>
          <a:xfrm flipH="1" flipV="1">
            <a:off x="3065409" y="2510915"/>
            <a:ext cx="4941002" cy="14531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4BB29B6-BA47-4B75-AE22-2744553055C5}"/>
              </a:ext>
            </a:extLst>
          </p:cNvPr>
          <p:cNvCxnSpPr>
            <a:cxnSpLocks/>
          </p:cNvCxnSpPr>
          <p:nvPr/>
        </p:nvCxnSpPr>
        <p:spPr>
          <a:xfrm flipH="1" flipV="1">
            <a:off x="3133983" y="2453015"/>
            <a:ext cx="4857218" cy="11813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16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DF2575-E587-4353-9823-A8491DE5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24" y="2506433"/>
            <a:ext cx="4268160" cy="3614940"/>
          </a:xfrm>
          <a:prstGeom prst="rect">
            <a:avLst/>
          </a:prstGeom>
        </p:spPr>
      </p:pic>
      <p:pic>
        <p:nvPicPr>
          <p:cNvPr id="72" name="Picture 4" descr="http://images.clipartpanda.com/lego-clip-art-lego.png">
            <a:extLst>
              <a:ext uri="{FF2B5EF4-FFF2-40B4-BE49-F238E27FC236}">
                <a16:creationId xmlns:a16="http://schemas.microsoft.com/office/drawing/2014/main" id="{02221CD0-AE5B-43F5-AE03-73439C17A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8" y="4721278"/>
            <a:ext cx="1811874" cy="15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78B2D7E-8B1B-43CB-A902-CC19384E7E1B}"/>
              </a:ext>
            </a:extLst>
          </p:cNvPr>
          <p:cNvSpPr txBox="1"/>
          <p:nvPr/>
        </p:nvSpPr>
        <p:spPr>
          <a:xfrm>
            <a:off x="553768" y="1228781"/>
            <a:ext cx="10776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Fourth  layer - the fully connected 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layef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fourth_layer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new_fc_layer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input=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third_layer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num_inputs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=1764, 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num_outputs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=128)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934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0E9D8C6-1A11-4876-8F6E-5ADC8906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56" y="1657209"/>
            <a:ext cx="420886" cy="4063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833C61-35E8-4283-A2F2-4DAB9E34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Fully Connected 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A36DF5-1088-499B-B407-14F8F4E0035C}"/>
              </a:ext>
            </a:extLst>
          </p:cNvPr>
          <p:cNvSpPr txBox="1"/>
          <p:nvPr/>
        </p:nvSpPr>
        <p:spPr>
          <a:xfrm rot="16200000">
            <a:off x="2898090" y="3198167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128 Cells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24B9E47-4C4E-4B95-B3DB-480119F82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24876" y="1898207"/>
            <a:ext cx="4200221" cy="36149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1A8A86-43DB-4110-8DA9-543734B391D6}"/>
              </a:ext>
            </a:extLst>
          </p:cNvPr>
          <p:cNvCxnSpPr>
            <a:cxnSpLocks/>
          </p:cNvCxnSpPr>
          <p:nvPr/>
        </p:nvCxnSpPr>
        <p:spPr>
          <a:xfrm flipH="1">
            <a:off x="4172845" y="1898207"/>
            <a:ext cx="3952252" cy="1591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8DC674-C043-4DF2-9281-8088B6B1F46C}"/>
              </a:ext>
            </a:extLst>
          </p:cNvPr>
          <p:cNvCxnSpPr>
            <a:cxnSpLocks/>
          </p:cNvCxnSpPr>
          <p:nvPr/>
        </p:nvCxnSpPr>
        <p:spPr>
          <a:xfrm flipH="1" flipV="1">
            <a:off x="4146983" y="2095588"/>
            <a:ext cx="4082616" cy="9266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7C53C5-23CD-417E-AEAF-5AA2540AC312}"/>
              </a:ext>
            </a:extLst>
          </p:cNvPr>
          <p:cNvCxnSpPr>
            <a:cxnSpLocks/>
          </p:cNvCxnSpPr>
          <p:nvPr/>
        </p:nvCxnSpPr>
        <p:spPr>
          <a:xfrm flipH="1" flipV="1">
            <a:off x="4172845" y="2067551"/>
            <a:ext cx="3931180" cy="1957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F1D0BA-4E57-414E-98B0-0994C7A63954}"/>
              </a:ext>
            </a:extLst>
          </p:cNvPr>
          <p:cNvCxnSpPr>
            <a:cxnSpLocks/>
          </p:cNvCxnSpPr>
          <p:nvPr/>
        </p:nvCxnSpPr>
        <p:spPr>
          <a:xfrm flipH="1" flipV="1">
            <a:off x="4146982" y="2076882"/>
            <a:ext cx="3957043" cy="5337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86B3B-93CA-4B53-9848-5F867F9C4842}"/>
              </a:ext>
            </a:extLst>
          </p:cNvPr>
          <p:cNvCxnSpPr>
            <a:cxnSpLocks/>
          </p:cNvCxnSpPr>
          <p:nvPr/>
        </p:nvCxnSpPr>
        <p:spPr>
          <a:xfrm flipH="1" flipV="1">
            <a:off x="4108507" y="2114003"/>
            <a:ext cx="3994185" cy="13915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6F25F9-7AFA-45EC-B64A-66B5BF2A3A33}"/>
              </a:ext>
            </a:extLst>
          </p:cNvPr>
          <p:cNvCxnSpPr>
            <a:cxnSpLocks/>
          </p:cNvCxnSpPr>
          <p:nvPr/>
        </p:nvCxnSpPr>
        <p:spPr>
          <a:xfrm flipH="1" flipV="1">
            <a:off x="4121332" y="2073464"/>
            <a:ext cx="4012468" cy="18103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031FB9-99FA-46AC-8D24-B6A80392377E}"/>
              </a:ext>
            </a:extLst>
          </p:cNvPr>
          <p:cNvCxnSpPr>
            <a:cxnSpLocks/>
          </p:cNvCxnSpPr>
          <p:nvPr/>
        </p:nvCxnSpPr>
        <p:spPr>
          <a:xfrm flipH="1" flipV="1">
            <a:off x="4146982" y="2076106"/>
            <a:ext cx="4082618" cy="3455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BCDB3B-F5BF-4BF4-908A-130FF0950C8D}"/>
              </a:ext>
            </a:extLst>
          </p:cNvPr>
          <p:cNvCxnSpPr>
            <a:cxnSpLocks/>
          </p:cNvCxnSpPr>
          <p:nvPr/>
        </p:nvCxnSpPr>
        <p:spPr>
          <a:xfrm flipH="1" flipV="1">
            <a:off x="4146983" y="2057399"/>
            <a:ext cx="3999642" cy="29783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50D99-37AD-4FC4-8DFC-3E3DB06AFB7A}"/>
              </a:ext>
            </a:extLst>
          </p:cNvPr>
          <p:cNvCxnSpPr>
            <a:cxnSpLocks/>
          </p:cNvCxnSpPr>
          <p:nvPr/>
        </p:nvCxnSpPr>
        <p:spPr>
          <a:xfrm flipH="1" flipV="1">
            <a:off x="4172845" y="2104371"/>
            <a:ext cx="3952252" cy="2623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D3F1DA-65B7-482F-9308-0C0BE2486BD6}"/>
              </a:ext>
            </a:extLst>
          </p:cNvPr>
          <p:cNvCxnSpPr>
            <a:cxnSpLocks/>
          </p:cNvCxnSpPr>
          <p:nvPr/>
        </p:nvCxnSpPr>
        <p:spPr>
          <a:xfrm flipH="1" flipV="1">
            <a:off x="4134157" y="2073465"/>
            <a:ext cx="4045397" cy="22511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1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BE458A-4F3D-28A9-D2A0-A12F60846375}"/>
              </a:ext>
            </a:extLst>
          </p:cNvPr>
          <p:cNvSpPr txBox="1"/>
          <p:nvPr/>
        </p:nvSpPr>
        <p:spPr>
          <a:xfrm>
            <a:off x="930729" y="1366157"/>
            <a:ext cx="105373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purpose of Keras is to give an unfair advantage to any developer looking to ship Machine Learning-powered apps. </a:t>
            </a: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 focuses on debugging speed, code elegance &amp; conciseness, maintainability, and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deployability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choose Keras, your codebase is smaller, more readable, easier to iterate on. Your models run faster thanks to XLA compilation with JAX and TensorFlow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BA98B-7A78-F61A-84D5-A5473EBE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6" y="254788"/>
            <a:ext cx="2163893" cy="7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022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0E9D8C6-1A11-4876-8F6E-5ADC8906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56" y="1657209"/>
            <a:ext cx="420886" cy="4063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833C61-35E8-4283-A2F2-4DAB9E34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Fully Connected Layer</a:t>
            </a:r>
            <a:br>
              <a:rPr lang="en-US" dirty="0"/>
            </a:br>
            <a:r>
              <a:rPr lang="en-US" dirty="0"/>
              <a:t>	128 inputs </a:t>
            </a:r>
            <a:r>
              <a:rPr lang="en-US" dirty="0">
                <a:sym typeface="Symbol" panose="05050102010706020507" pitchFamily="18" charset="2"/>
              </a:rPr>
              <a:t> 10 outputs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A36DF5-1088-499B-B407-14F8F4E0035C}"/>
              </a:ext>
            </a:extLst>
          </p:cNvPr>
          <p:cNvSpPr txBox="1"/>
          <p:nvPr/>
        </p:nvSpPr>
        <p:spPr>
          <a:xfrm rot="16200000">
            <a:off x="2898090" y="3198167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128 Cells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24B9E47-4C4E-4B95-B3DB-480119F82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24876" y="1898207"/>
            <a:ext cx="4200221" cy="36149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1A8A86-43DB-4110-8DA9-543734B391D6}"/>
              </a:ext>
            </a:extLst>
          </p:cNvPr>
          <p:cNvCxnSpPr>
            <a:cxnSpLocks/>
          </p:cNvCxnSpPr>
          <p:nvPr/>
        </p:nvCxnSpPr>
        <p:spPr>
          <a:xfrm flipH="1">
            <a:off x="4172845" y="1898207"/>
            <a:ext cx="3952252" cy="1591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8DC674-C043-4DF2-9281-8088B6B1F46C}"/>
              </a:ext>
            </a:extLst>
          </p:cNvPr>
          <p:cNvCxnSpPr>
            <a:cxnSpLocks/>
          </p:cNvCxnSpPr>
          <p:nvPr/>
        </p:nvCxnSpPr>
        <p:spPr>
          <a:xfrm flipH="1" flipV="1">
            <a:off x="4146983" y="2095588"/>
            <a:ext cx="4082616" cy="9266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7C53C5-23CD-417E-AEAF-5AA2540AC312}"/>
              </a:ext>
            </a:extLst>
          </p:cNvPr>
          <p:cNvCxnSpPr>
            <a:cxnSpLocks/>
          </p:cNvCxnSpPr>
          <p:nvPr/>
        </p:nvCxnSpPr>
        <p:spPr>
          <a:xfrm flipH="1" flipV="1">
            <a:off x="4172845" y="2067551"/>
            <a:ext cx="3931180" cy="1957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F1D0BA-4E57-414E-98B0-0994C7A63954}"/>
              </a:ext>
            </a:extLst>
          </p:cNvPr>
          <p:cNvCxnSpPr>
            <a:cxnSpLocks/>
          </p:cNvCxnSpPr>
          <p:nvPr/>
        </p:nvCxnSpPr>
        <p:spPr>
          <a:xfrm flipH="1" flipV="1">
            <a:off x="4146982" y="2076882"/>
            <a:ext cx="3957043" cy="5337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86B3B-93CA-4B53-9848-5F867F9C4842}"/>
              </a:ext>
            </a:extLst>
          </p:cNvPr>
          <p:cNvCxnSpPr>
            <a:cxnSpLocks/>
          </p:cNvCxnSpPr>
          <p:nvPr/>
        </p:nvCxnSpPr>
        <p:spPr>
          <a:xfrm flipH="1" flipV="1">
            <a:off x="4108507" y="2114003"/>
            <a:ext cx="3994185" cy="13915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6F25F9-7AFA-45EC-B64A-66B5BF2A3A33}"/>
              </a:ext>
            </a:extLst>
          </p:cNvPr>
          <p:cNvCxnSpPr>
            <a:cxnSpLocks/>
          </p:cNvCxnSpPr>
          <p:nvPr/>
        </p:nvCxnSpPr>
        <p:spPr>
          <a:xfrm flipH="1" flipV="1">
            <a:off x="4121332" y="2073464"/>
            <a:ext cx="4012468" cy="18103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031FB9-99FA-46AC-8D24-B6A80392377E}"/>
              </a:ext>
            </a:extLst>
          </p:cNvPr>
          <p:cNvCxnSpPr>
            <a:cxnSpLocks/>
          </p:cNvCxnSpPr>
          <p:nvPr/>
        </p:nvCxnSpPr>
        <p:spPr>
          <a:xfrm flipH="1" flipV="1">
            <a:off x="4146982" y="2076106"/>
            <a:ext cx="4082618" cy="34557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BCDB3B-F5BF-4BF4-908A-130FF0950C8D}"/>
              </a:ext>
            </a:extLst>
          </p:cNvPr>
          <p:cNvCxnSpPr>
            <a:cxnSpLocks/>
          </p:cNvCxnSpPr>
          <p:nvPr/>
        </p:nvCxnSpPr>
        <p:spPr>
          <a:xfrm flipH="1" flipV="1">
            <a:off x="4146983" y="2057399"/>
            <a:ext cx="3999642" cy="29783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50D99-37AD-4FC4-8DFC-3E3DB06AFB7A}"/>
              </a:ext>
            </a:extLst>
          </p:cNvPr>
          <p:cNvCxnSpPr>
            <a:cxnSpLocks/>
          </p:cNvCxnSpPr>
          <p:nvPr/>
        </p:nvCxnSpPr>
        <p:spPr>
          <a:xfrm flipH="1" flipV="1">
            <a:off x="4172845" y="2104371"/>
            <a:ext cx="3952252" cy="2623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D3F1DA-65B7-482F-9308-0C0BE2486BD6}"/>
              </a:ext>
            </a:extLst>
          </p:cNvPr>
          <p:cNvCxnSpPr>
            <a:cxnSpLocks/>
          </p:cNvCxnSpPr>
          <p:nvPr/>
        </p:nvCxnSpPr>
        <p:spPr>
          <a:xfrm flipH="1" flipV="1">
            <a:off x="4134157" y="2073465"/>
            <a:ext cx="4045397" cy="22511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B0D65B-456A-4045-82C9-2DDF9846591A}"/>
              </a:ext>
            </a:extLst>
          </p:cNvPr>
          <p:cNvSpPr txBox="1"/>
          <p:nvPr/>
        </p:nvSpPr>
        <p:spPr>
          <a:xfrm>
            <a:off x="4818347" y="5798444"/>
            <a:ext cx="267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</a:rPr>
              <a:t>1280</a:t>
            </a:r>
            <a:r>
              <a:rPr lang="en-US" sz="3600" dirty="0">
                <a:solidFill>
                  <a:schemeClr val="bg1"/>
                </a:solidFill>
              </a:rPr>
              <a:t> weights</a:t>
            </a:r>
          </a:p>
        </p:txBody>
      </p:sp>
    </p:spTree>
    <p:extLst>
      <p:ext uri="{BB962C8B-B14F-4D97-AF65-F5344CB8AC3E}">
        <p14:creationId xmlns:p14="http://schemas.microsoft.com/office/powerpoint/2010/main" val="26848927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F0227B-92C3-4F67-AE80-6806857783C0}"/>
              </a:ext>
            </a:extLst>
          </p:cNvPr>
          <p:cNvSpPr txBox="1"/>
          <p:nvPr/>
        </p:nvSpPr>
        <p:spPr>
          <a:xfrm>
            <a:off x="875208" y="1489561"/>
            <a:ext cx="10776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Fifth  layer – final fully connected layer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fifth_layer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new_fc_layer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input=</a:t>
            </a:r>
            <a:r>
              <a:rPr lang="en-US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fourth_layer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</a:p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num_inputs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num_outputs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243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F0227B-92C3-4F67-AE80-6806857783C0}"/>
              </a:ext>
            </a:extLst>
          </p:cNvPr>
          <p:cNvSpPr txBox="1"/>
          <p:nvPr/>
        </p:nvSpPr>
        <p:spPr>
          <a:xfrm>
            <a:off x="688395" y="1631599"/>
            <a:ext cx="79856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Fifth  layer – final fully connected layer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fifth_layer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new_fc_layer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input=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fourth_layer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num_inputs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=12,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num_outputs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=10)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5A0ED2-2E8F-4772-AF2D-AE1618A6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98" y="2200451"/>
            <a:ext cx="3714120" cy="2917260"/>
          </a:xfrm>
          <a:prstGeom prst="rect">
            <a:avLst/>
          </a:prstGeom>
        </p:spPr>
      </p:pic>
      <p:pic>
        <p:nvPicPr>
          <p:cNvPr id="4" name="Picture 4" descr="http://images.clipartpanda.com/lego-clip-art-lego.png">
            <a:extLst>
              <a:ext uri="{FF2B5EF4-FFF2-40B4-BE49-F238E27FC236}">
                <a16:creationId xmlns:a16="http://schemas.microsoft.com/office/drawing/2014/main" id="{567F5D3C-FA22-428B-8770-07D1ABF1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8" y="4721278"/>
            <a:ext cx="1811874" cy="15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1821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BA6E-C725-4360-A701-FE0393E9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 Blocks of a Convolution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7A07-A221-4611-A4EF-C5F736CE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Convolution Layer</a:t>
            </a:r>
          </a:p>
          <a:p>
            <a:pPr lvl="1"/>
            <a:r>
              <a:rPr lang="en-US" dirty="0"/>
              <a:t>1 input </a:t>
            </a:r>
            <a:r>
              <a:rPr lang="en-US" dirty="0">
                <a:sym typeface="Symbol" panose="05050102010706020507" pitchFamily="18" charset="2"/>
              </a:rPr>
              <a:t> 16 outputs, 400 weights</a:t>
            </a:r>
          </a:p>
          <a:p>
            <a:r>
              <a:rPr lang="en-US" dirty="0">
                <a:sym typeface="Symbol" panose="05050102010706020507" pitchFamily="18" charset="2"/>
              </a:rPr>
              <a:t>Second Convolution Layer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16 inputs   576 outputs, 14400 weights</a:t>
            </a:r>
          </a:p>
          <a:p>
            <a:r>
              <a:rPr lang="en-US" dirty="0">
                <a:sym typeface="Symbol" panose="05050102010706020507" pitchFamily="18" charset="2"/>
              </a:rPr>
              <a:t>Flatten Layer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576 inputs  36 outputs, 0 weights</a:t>
            </a:r>
          </a:p>
          <a:p>
            <a:r>
              <a:rPr lang="en-US" dirty="0">
                <a:sym typeface="Symbol" panose="05050102010706020507" pitchFamily="18" charset="2"/>
              </a:rPr>
              <a:t>Fully Connected Layer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36 inputs  128 outputs, 225792 weights</a:t>
            </a:r>
          </a:p>
          <a:p>
            <a:r>
              <a:rPr lang="en-US" dirty="0">
                <a:sym typeface="Symbol" panose="05050102010706020507" pitchFamily="18" charset="2"/>
              </a:rPr>
              <a:t>Final Layer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128 outputs  10 outputs, 1280 weights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781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BA6E-C725-4360-A701-FE0393E9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 Blocks of a Convolution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7A07-A221-4611-A4EF-C5F736CE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Overall structure</a:t>
            </a:r>
          </a:p>
          <a:p>
            <a:pPr lvl="1"/>
            <a:r>
              <a:rPr lang="en-US" sz="2800" dirty="0"/>
              <a:t>1 input </a:t>
            </a:r>
            <a:r>
              <a:rPr lang="en-US" sz="2800" dirty="0">
                <a:sym typeface="Symbol" panose="05050102010706020507" pitchFamily="18" charset="2"/>
              </a:rPr>
              <a:t> 10 outputs</a:t>
            </a:r>
          </a:p>
          <a:p>
            <a:pPr lvl="1"/>
            <a:r>
              <a:rPr lang="en-US" sz="2800" dirty="0">
                <a:sym typeface="Symbol" panose="05050102010706020507" pitchFamily="18" charset="2"/>
              </a:rPr>
              <a:t>241,872 weights</a:t>
            </a:r>
          </a:p>
          <a:p>
            <a:endParaRPr lang="en-US" sz="32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The steps were shown for image 1. </a:t>
            </a:r>
          </a:p>
          <a:p>
            <a:pPr marL="0" indent="0">
              <a:buNone/>
            </a:pPr>
            <a:endParaRPr lang="en-US" sz="32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The steps run in parallel for all 60,000 images.</a:t>
            </a:r>
          </a:p>
          <a:p>
            <a:pPr marL="0" indent="0">
              <a:buNone/>
            </a:pPr>
            <a:endParaRPr lang="en-US" sz="32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The 241,872 weights in the model are optimized for recognition of the </a:t>
            </a:r>
            <a:r>
              <a:rPr lang="en-US" sz="3200" b="1" u="sng" dirty="0">
                <a:sym typeface="Symbol" panose="05050102010706020507" pitchFamily="18" charset="2"/>
              </a:rPr>
              <a:t>entire data set</a:t>
            </a:r>
            <a:r>
              <a:rPr lang="en-US" sz="3200" b="1" dirty="0">
                <a:sym typeface="Symbol" panose="05050102010706020507" pitchFamily="18" charset="2"/>
              </a:rPr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463113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E7F7-B4BA-9C20-B727-EBE1DF3DD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2CCFE-48FE-5F5E-788D-4AAC2DD6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1" y="2058169"/>
            <a:ext cx="10003971" cy="35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208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12804-7BE2-76A2-17D8-C271B240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532980-3D29-9F19-AC04-D9E96037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95" y="952809"/>
            <a:ext cx="9723809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483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C27E-910C-3647-8783-431769A99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FB0CCC-C36C-0720-BEE4-3C090D9AF479}"/>
              </a:ext>
            </a:extLst>
          </p:cNvPr>
          <p:cNvSpPr txBox="1"/>
          <p:nvPr/>
        </p:nvSpPr>
        <p:spPr>
          <a:xfrm>
            <a:off x="2623457" y="2612571"/>
            <a:ext cx="6857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https://keras.io</a:t>
            </a:r>
          </a:p>
        </p:txBody>
      </p:sp>
    </p:spTree>
    <p:extLst>
      <p:ext uri="{BB962C8B-B14F-4D97-AF65-F5344CB8AC3E}">
        <p14:creationId xmlns:p14="http://schemas.microsoft.com/office/powerpoint/2010/main" val="43587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images.clipartpanda.com/lego-clip-art-lego.png">
            <a:extLst>
              <a:ext uri="{FF2B5EF4-FFF2-40B4-BE49-F238E27FC236}">
                <a16:creationId xmlns:a16="http://schemas.microsoft.com/office/drawing/2014/main" id="{A7518DCB-3753-4245-A22A-2562E8CF0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72" y="1364248"/>
            <a:ext cx="5353211" cy="46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07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24B-4D1D-4081-955F-B99CFD64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E4B5-1C0D-45F3-B647-21AB82F7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Institute of Standards and Technology</a:t>
            </a:r>
          </a:p>
          <a:p>
            <a:r>
              <a:rPr lang="en-US" dirty="0"/>
              <a:t>60,000 handwritten digits, 0-9</a:t>
            </a:r>
          </a:p>
          <a:p>
            <a:endParaRPr lang="en-US" dirty="0"/>
          </a:p>
        </p:txBody>
      </p:sp>
      <p:sp>
        <p:nvSpPr>
          <p:cNvPr id="5" name="AutoShape 4" descr="data:image/png;base64,iVBORw0KGgoAAAANSUhEUgAAAUMAAAD5CAYAAAC9FVegAAAABHNCSVQICAgIfAhkiAAAAAlwSFlzAAALEgAACxIB0t1+/AAAADl0RVh0U29mdHdhcmUAbWF0cGxvdGxpYiB2ZXJzaW9uIDIuMS4yLCBodHRwOi8vbWF0cGxvdGxpYi5vcmcvNQv5yAAAHitJREFUeJzt3XmUFNXZx/HvA0IQEBVBQcWZE3CBEAXF4C5RIIoKSFwwLrzGaESDWwJG464xSlB4RU9YjMgJMSoKiEZFAUV82SMoiBuIKBKXEUIUERHu+8f07aqe6dl6uqp6xt/nHM9Ud1VXPeOl7zxVdzPnHCIi33cNkg5ARKQQqDIUEUGVoYgIoMpQRARQZSgiAqgyFBEBVBmKiACqDEVEAFWGIiIA7FSTg1u1auWKi4sjCqXwfPDBB5SUlFjSccRJZVz/qYyzq1FlWFxczJIlS3KPqo7p1q1b0iHETmVc/6mMs9NtsogIqgxFRABVhiIigCpDERFAlaGICFDD1mSRXI0YMQKALVu2APDGG28A8MQTT5Q7dvDgwQAceeSRAJx//vlxhCjfc8oMRURQZigRO/vsswGYPHly1v1m5fvCjhkzBoCZM2cCcPzxxwOw3377RRGiJOjdd98F4MADDwTgvvvuA2DIkCGxx6LMUEQEZYYSAZ8NQsUZ4UEHHQTASSedBMD777+f3jd9+nQAVq1aBcCkSZMAuP766/MfrCRq6dKlADRoUJqX7bPPPonFosxQRARlhpJHfrzr1KlTy+3r3LkzEGR9rVq1AqB58+YAfPvtt+lju3fvDsDrr78OwBdffBFRxJK0ZcuWAcG/gwEDBiQWizJDERFiyAx9P7Lx48cDsPfee6f3NWnSBIBzzz0XgDZt2gDQoUOHqMOSCPz73/8GwDmXfs9nhDNmzACgbdu2WT/r+yECvPXWWxn7Tj311LzGKclbvnw5AKNHjwbgggsuSDIcQJmhiAgQQ2Y4dOhQoHSCxYr4fmUtWrQAoFOnTnm5drt27QAYNmwY8P2cuy5Op512GhC0AgPssssuALRs2bLSzz722GPp7fDzQ6mf3nnnHQA2b94MZPZASIoyQxERVBmKiAAx3CY/+OCDQNBNInwLvHLlSiDoePnyyy8DsGDBAiAYfvXhhx9WeP5GjRoBQVcN/xA/fB5/u6zb5HgUFRVV+9g///nPQDAsK8x3sfE/pf4YPnw4ULoEARTGd1OZoYgIMWSGJ554YsbPMD8Uy9u4cSMQZIr+r8XixYsrPP8PfvADIBjo7Yd5AWzYsAGA9u3b5xS7ROeZZ54B4KabbgJg69at6X177bUXAHfddRcATZs2jTk6iUK4EdV/p/33tlmzZkmElEGZoYgIBTYcb/fddwfghBNOyHg/W1ZZ1pNPPgkE2SXAwQcfDMDAgQPzFaLkiR+6F84IPd/Nwk/dJfXDnDlzyr3XunXrBCLJTpmhiAgFlhnm4rPPPgPgsssuAzKHgvnnUVV1+JX49O/fHwiG53mDBg1Kb99xxx2xxiTx8Es9hPkBEYVAmaGICPUgM3zggQeAIEPcbbfd0vt8S5Ukz/f/nDdvHhA8K/TPjG644Yb0sX46J6kf5s+fD8CECRPS73Xt2hWAXr16JRJTNsoMRUSow5nhq6++CgR90bynnnoqve2nj5Lk+Uk7S0pKMt7307epL2j9NWvWLCCzp4fvY+yn8SsEygxFRFBlKCIC1OHb5GeffRYI5r7r2bMnAEceeWRiMUl5fs0TP8TS69GjBwC33XZb3CFJzPwkLWFnnnlmApFUTpmhiAh1MDPcsmULAM8//zwQTNRw6623AsGUXpKc8Gp2d955J1B+9uouXboA6kZTn33yyScAzJ07F8icROX0009PJKbKKDMUEaEOZoZ+MlD/DOrkk08G4KijjkosJsl0zz33pLcXLVqUsc8Px9Ozwvrv4YcfBuDTTz8Fgu9qoVJmKCJCHckM/USgALfffjsAu+66KwA33nhjIjFJxe69994K9/nhk3pWWP+tXbs247Wfoq9QKTMUEaHAM0PfKnnFFVek3/vuu+8A6NOnD6B+hXWNL9PqtPr77N8fu23bNgA2bdpU7lg/1GvkyJFZz9WwYcP09t133w1oOYGoPf300xmvTz311IQiqR5lhiIiqDIUEQEK9DZ5+/btQDCzxZo1a9L7OnToAAQNKVK3+HVpquOss84CoG3btkDQRePRRx+tVQx+9b3wHIqSP76TtS+vukKZoYgIBZoZrl69GghWUAvz3TY0/13h8o1bANOmTcv5PI8//niVx/jGlQYNMv+u9+3bFwjW3g475phjco5JqjZ16lQgaOz0s1oX+mqHygxFRCiwzNB30uzdu3fG+yNGjEhvF3rzvMCUKVPS28OHDwfKT9TgrVy5Eqj8OeBFF10EQFFRUbl9P//5zwHo2LFjbsFK3nz99dcAPPfccxnv++m6wt2bCpEyQxERCiwzHDt2LFB+GE/4WYOZxRqT1E5118V95JFHIo5Eouaf3/oVKvv16wfAlVdemVhMNaHMUESEAskMfb+k+++/P+FIRCRXPjP06yTXNcoMRUQokMzQr4H85ZdfZrzvR5touicRiZoyQxERVBmKiAAFcptcll85bdasWQC0bNkyyXBE5HtAmaGICAWSGV533XUZP0VE4qbMUEQEMOdc9Q82+xxYW+WB9UeRc6510kHESWVc/6mMs6tRZSgiUl/pNllEBFWGIiJAxK3JZrYHMCv1sg2wHfg89fonzrnsM37W7pqdgPB8UO2B65xzmgUiAgmVcREwEdgTcMBfVL7RSaKMU9edCPQBPnbOdYniGhnXi+uZoZndAnzlnBtR5n1LxbEjgmvuBKwHDnXOrcv3+SVTXGVsZnsDezrnlplZC2ApcLJz7t18nF8qFuf32MyOB7YA4+KoDBO5TTazDma2wszGAK8B7czsP6H9A83swdT2XmY2xcyWmNkiMzuiBpfqDbylijB+UZaxc269c25Zavu/wNvAPtH9NpJN1N9j59wcYENkv0AZST4z7AT81TnXFfi4kuPuA4Y757oBZwH+f273VCFUZiDwj3wEKzmJvIzN7IdAZ2BxfkKWGorjexyLJEegrHbOVecfcE/gwNB0/7ub2c7OuYXAwoo+ZGZNgFOAa2odqeQq6jJuATwJDHHOfVXraCUXkZZxnJKsDDeHtncA4cVNmoS2jdwe0p4CLHTOleQYn9ReZGVsZo2BKcDDzrnptYpSaiPq73FsCqJrTeqh60Yz29/MGgCnh3bPBC73L8ysug9Sz0G3yAUjn2Wcelj/MLDMOfe/EYQrOYjoexybgqgMU64Fnqe0CT/c4HE5cLSZvWFmK4GLofJnDWbWHPgpMC3akKWG8lXGx1P6x66XmS1L/feziGOX6snn93gyMBfoZGbrzOx/ogxcw/FERCiszFBEJDGqDEVEUGUoIgKoMhQRAVQZiogANex03apVK1dcXBxRKIXngw8+oKSkxKo+sv5QGdd/KuPsalQZFhcXs2TJktyjqmO6deuWdAixUxnXfyrj7HSbLCKCKkMREUCVoYgIoMpQRARQZSgiAqgyFBEBkp3ctUKbN5fOFzl06FAAxowJZvjxzeSTJ08GoKioKOboRKQ+UmYoIkKBZobr168HYPz48QA0bNgwvc93Fn366acB+M1vfhNzdJKL1157DYABAwYApaMCcvXCCy+ktzt27AhAu3btcg9OEuO/x3379gVg9OjRAAwePDh9TPj7HyVlhiIiFFhm+PnnnwMwaNCghCORfJsxYwYAW7durfW5pk8P1n966KGHAHj00UdrfV6JzxdffAFkZoAAQ4YMAeCiiy5Kv7fzzjvHEpMyQxERCiQzvO+++wCYNq10/abFi6tehnXu3LkA+DVcDjnkEACOO+64KEKUHH333XcAPPvss3k7Z3jg/b333gsEPRCaNWuWt+tIdF555RUAPv44c935c845B4AmTZqU+0zUlBmKiFAgmeFVV10F1KzVaMqUKRk/99tvPwAef/zx9DGHHXZYvkKUHL300ksAzJs3D4Brr7221ufcsGFDevvNN98E4OuvvwaUGRay8PPiO+64I+sx559/PgClS2PHS5mhiAiqDEVEgIRvk/v06QMEjSDbt2+v8jOtWrUCgtuhtWvXArBmzRoADj/88PSxO3bsyF+wUm3Lly9Pbw8cOBCADh06AHD99dfX+vzhrjVSd7zxxhvpbd8J39tpp9Kq6OSTT441pjBlhiIiJJAZzpkzJ7399ttvA8HD0ooaUC699NL0du/evQHYddddAZg9ezYAf/zjH8t97i9/+QtQvmOnRCtcFr5hY9KkSQA0b9485/P6hpPwv6EkHrRLbnxjZza9evWKMZLslBmKiBBjZugH5vtnSAAlJSVZj/XdZM444wwAbr755vS+pk2bZhzrp/AaO3ZsuXMOGzYMgG+++QYIJnVo1KhRbr+EVOqJJ54AMjtY+2eF4We5ufLdMcLZYI8ePQDYbbfdan1+iVY4o/caN24MwJ133hl3OOUoMxQRIcbMcNu2bUDF2SAEQ+kee+wxIGg5rozPDH0r5TXXXJPe54do+QzRTxPUvn37GsUu1eMn3PX/3yE/z2v9XcUjjzwCBC2PADfccAOgbL+Q+Q738+fPL7fP3+l16dIl1piyUWYoIkKBDMfzz5MmTJgAVC8jLMtnfX//+9/T7y1atCgP0UlVNm3aBMCCBQvK7bvssstqff5x48YBwRRvnTp1Su874YQTan1+iVZlE68UUk8PZYYiIiSQGWYbZbJw4cJan9ePYgmPOik7ssW3Svs+b5IffgD+unXrgGAapnxZvXp1xuvOnTvn9fwSrWyZoW/9z8edQ74oMxQRQZWhiAgQ422yX/s4qpWu/CpbS5cuTb9XdpjfrbfeGsm1v+922WUXIOgeEZ6owQ+ha9myZY3P+9lnnwFBlx3v6KOPzilOiderr74KBF2iwvxw2n333TfWmCqjzFBEhBgzw2eeeSav5/PdLFauXAlUPpzHd9VRx9xo+NXL/NA7PywP4JRTTgEyO8Nns2LFivS2bzDx07OVnYyhQQP9Da8L/Ap4viEzrBAmZihL/6pERCiQTte58NNEPfDAAxUeU1xcDMDEiROBYAIIicYtt9wCZGYC/o4gPEFHNq1bt05v+0ywoqGbF154YW3ClJiUfdYbnkzjkksuiTucKikzFBGhDmaGfqkAPzFsZfywrWOPPTbSmKRUx44dgcwVCn3rftmO02X56drCBg0aBJTvJO+fUUph8p3vy7Yih1uO8zGlW74pMxQRIcbMsLJFn5577rmM1xdffDEA69evr/A81ZnuPd8t2FJzXbt2zfhZEz/84Q+zvh/ux/jjH/84t8AkMn7KrrKtyP369UsinGpTZigigipDEREgxttkP2+Zn3U6zHfMLTtUL9vQPX+bXZ2V9KRu87dZZW+3dGtc2Hxna88PerjqqquSCKfalBmKiBBjZjhgwAAAhg8fnn6vsvVQquL/2vjuHOPHjwegbdu2OZ9TCotvJNPayHXLjBkzMl63a9cOCCZnKFTKDEVEiDEz9KvY+ZXvAKZNmwbAqFGjany+P/zhD0CwFrLUP369a0+drQubXwFz1apVGe83adIEKPyJUpQZioiQwHA8vzZyeLt3795AsAqan6j1tNNOA+DXv/51+jO+ZTG8QprUT361RD/A/6abbkoyHKmCn1rND7V78803Adh///0Ti6kmlBmKiFAgEzWcdNJJGT9FIMgwrr76akBrJBc63/fXT6/newEceuihicVUE8oMRUQokMxQJBv/7Fjqlr333huAhx56KOFIakaZoYgIqgxFRABVhiIigCpDERFAlaGICKDKUEQEAMu22n2FB5t9DqyNLpyCU+Sca131YfWHyrj+UxlnV6PKUESkvtJtsogIqgxFRABVhiIiQMRjk81sD2BW6mUbYDvweer1T5xz30Z03T7ASKAhMNY59+coriPJlXHq2jsBrwHvO+f6R3Wd77sEv8cTgT7Ax865LlFcI+N6cTWgmNktwFfOuRFl3rdUHDvydJ1GwDvAT4FPgCXAz51z7+bj/FKxuMo4dN5hQBegqSrDeMRZxmZ2PLAFGBdHZZjIbbKZdTCzFWY2htK/7O3M7D+h/QPN7MHU9l5mNsXMlpjZIjM7oorTHwG85Zxb65zbCjwO9Ivqd5HsIi5jzKwI6AVMiOp3kMpFXcbOuTnAhsh+gTKSfGbYCfirc64r8HElx90HDHfOdQPOAvz/3O6pQihrH+Cj0Ot1qfckflGVMcAoYCigvmHJirKMY5XkfIarnXOLq3FcT+DA0Nq5u5vZzs65hcDCLMdnW2RXX5hkRFLGZtYf+Mg5t8zMeuYvXMlBVN/j2CVZGW4Obe8gsxJrEto2avaQdh3QLvR6X2B9ThFKbUVVxkcBA8ysb+o8LcxsonNuUK2ilVxEVcaxK4iuNamHrhvNbH8zawCcHto9E7jcvzCzqh6kLgA6mVmRmf2A0pR8er5jlprJZxk754Y55/Z1zhUD5wEvqCJMXp6/x7EriMow5VrgeUqb8NeF3r8cONrM3jCzlcDFUPGzBufcNuAK4EVgJTDJOfdO1MFLteSljKWg5a2MzWwyMJfS5Gadmf1PlIFrbLKICIWVGYqIJEaVoYgIqgxFRABVhiIiQA37GbZq1coVFxdHFErh+eCDDygpKcnWibveUhnXfyrj7GpUGRYXF7NkyZLco6pjunXrlnQIsVMZ138q4+x0mywigipDERFAlaGICKDKUEQEUGUoIgKoMhQRAVQZiogAyU7uKiICwMaNGwH48MMPKzymqKgIgJEjRwLQuXNnAA444AAADjnkkFrFoMxQRISEM8PPPvsMgLPOOguAo446CoBLLrkEKO0pnw+bNm0C4JVXXgHgpJNOAqBRo0Z5Ob+I1MwzzzwDwNNPPw3Ayy+/DMB7771X4WcOPPBAoHR4HcDWrVsz9u/YUbtVSpUZioiQQGbonw0A/OhHPwKCzG2vvfYC8p8RHnrooQCUlJQApMdl7r///nm5jlTff//7XwB+//vfA/Dmm28CMHPmzPQxytjrh9WrVwPwwAMPADBu3Lj0vi1btgBQk5n233kn2tU7lBmKiBBjZuizMv98EOCLL74A4PLLSxfNGj16dF6veccddwCwZs0aIPjLpIwwfpMmTQLghhtuAMq3GvqMEWCPPfaILzCJzLp1petBjRo1qlbnOeigg4Cg9TgqygxFRIgxM3zttdeAoNUo7KabbsrbdVasWJHeHjFiBACnn166fOvZZ5+dt+tI9fjs4OqrrwaCOwSzzLk2hwwZkt6+//77AWjZsmUcIUoOfDlCkPkdc8wxQNBbo3HjxgDsuuuuADRv3jz9ma+++gqAn/3sZ0CQ9XXv3h2Arl27po/deeedAWjWrFmef4tMygxFRFBlKCICxHCb7DtWP/nkk+X2PfTQQwC0bt261tfxt8e9evUqt2/AgAEA7LLLLrW+jtSMf1ThG8sq8uijj6a3n3vuOSBobPG30P62S5KzefNmIPN79vrrrwMwbdq0jGOPPPJIAJYuXQpkdpnzDWj77rsvAA0aJJ+XJR+BiEgBiDwz/O1vfwsEXSt8B2iAM888M2/XefXVVwH45JNP0u9deOGFAJx33nl5u45Ube3atentCRMmZOzzg+l9B/sXX3yx3Od9Z3mfVZ577rkAtGnTJv/BSrV8++23APziF78AgmwQ4PrrrwegZ8+eWT+bbRDFfvvtl+cIa0+ZoYgIMWSGvguF/7nPPvuk99XmGZAfznPnnXcCwZCfcJcN/0xS4rVs2bL0tu9MfdxxxwEwZ84cAL755hsAHnnkEQD+9Kc/pT+zatUqIMjy+/XrBwTPEtXlJj6+C4z/nvmJFcLP+YcOHQpA06ZNY44uv5QZioiQwEQNfuoegN69ewOw2267ATB48OAqP+87bfufCxYsyNifz+eQkpvw1Eo+U/edrr0mTZoA8Mtf/hKAJ554Ir3PD/D3g/h9xqHW5Pj5FuK77roLCCZYnTt3bvoY36m6rlNmKCJCDJnhlVdeCcDs2bMBWL9+fXqff37kM4CnnnqqyvP5Y8sO52rfvj0QPNuQ5PzjH/8o994///lPAPr375/1M35atWyOOOIIIHM4l8Rj3rx5Ga/9MDnfP7A+UWYoIkIMmeFhhx0GwPLly4HMlsbnn38egOHDhwOw5557AjBo0KAKz3f++ecDcPDBB2e875cM8BmiJOecc85Jb/tsf/HixQC8/fbbQPDvYerUqUDmpL/+GbJ/z0+95su+U6dOkcUumcLPciFo0b/11lvT7/Xt2xfInFyhLlJmKCKCKkMREQCsJmsQdOvWzVX2oDsO77//PhDcDnfp0gWAF154AcjPpA9et27dWLJkiVV9ZP2RjzLesGFDetuXkx9iV1EDWHjgv+9Af+qppwLw7rvvAsGqiWPGjKlVfGEq48qVHTSRTcOGDQG49NJLgWBOwo8++giADh06AMGaR2F+DRw/qUMUDTPVLWNlhiIiJLxuci5uu+02IPhL5Rtf8pkRSu2Eh8tNnjwZgDPOOAMonyFeccUVANx9993pz/gO2X7qNT9Ub8aMGUDQKRvUYBa13/3udwDcc889FR6zfft2IMjo/c+a8I2nPXr0ADKndIuLMkMREepIZuizC4CJEycC0KJFC0ArqRU6P62T76LhJ2bw3Wd8pu+zwbAbb7wRgLfeegsIuun4z0Dw70Gi4Yfh+VUt/XRq27ZtSx/j17nxGWIu/CTQ/rseXgnPT/IbNWWGIiLUkczQd/QMO+WUU4DMyWKlcPkMsaIJQLPxq6L5VQ19ZvjSSy+lj/Et15rWKxq+pfjwww8Hgpb9sFmzZgFBtnjLLbcAsGjRohpfzz9L/te//lXjz9aWMkMREepgZujXTvWtXFL/+edV06dPBzJbGv0ay/lce1tq5sQTT8x47Yfc+sywUaNGQLAMB8DFF18MwMiRI4HgWXKSlBmKiKDKUEQEKPDbZD/sKrzinV9VTQ0n3x9+Td1hw4YBmevz+of1AwcOBOCAAw6INzgpx89g71fN8w0rfvYhgPfeew8IZqwvK7xWUlyUGYqIUEcyw/Ag8T59+mQc8+WXXwLB3HeFuB6r5IeflOP2229Pv+cb0q677jogWJ/bd8uR+HXs2BEIukQ99thj5Y4Jd48C2Gmn0qrId5kLD8+MizJDEREKPDPMxv8F8RmAb5r3w3c0PKv+u+CCC9LbY8eOBWDKlClA8Cyq7EzoEh+flY8aNQoI7t7CHak//fRTAIqLi4GgTP0z4CQoMxQRoQ5mhuPHjwfgwQcfBOBXv/oVEAzql/ovPF3bzJkzgWA9Xz+xQCF04v2+8z0//Frpf/vb39L75s+fDwSZoJ/CK0nKDEVEKPDMcPTo0QDcfPPN6feOO+44AAYPHgzA7rvvDkDjxo1jjk4Kge894JcN8EP2Vq5cCWglvULiVzcsu10olBmKiFDgmeGxxx4LwOzZsxOORAqdnzz2kEMOAWDVqlWAMkOpPmWGIiKoMhQRAQr8NlmkuvyaOGvWrEk4EqmrlBmKiKDKUEQEUGUoIgKA+dWoqnWw2efA2ujCKThFzrnWVR9Wf6iM6z+VcXY1qgxFROor3SaLiKDKUEQEiLifoZntAcxKvWwDbAc+T73+iXPu2wivvRPwGvC+c65/VNf5vkuqjM3sGuCi1MsxzrnRUVxHEi3jdcDG1PW2Oue6R3Gd9PXiemZoZrcAXznnRpR531Jx7Mjz9YYBXYCmqgzjEVcZm1kXYCJwBPAd8ALwS+ecelxHLM7vcaoy7Oyc+0++zlmZRG6TzayDma0wszGUZm/tzOw/of0DzezB1PZeZjbFzJaY2SIzO6Ia5y8CegETovodpHIRl3FHYL5zbotzbhvwCnB6VL+LZBf19zhuST4z7AT81TnXFfi4kuPuA4Y757oBZwH+f273VCFkMwoYCqipPFlRlfFyoIeZtTSzZsDJQLv8hi7VFOX32AGzzexfZnZRBcfkTZJjk1c75xZX47iewIGh5UJ3N7OdnXMLgYVlDzaz/sBHzrllZtYzf+FKDiIpY+fcCjO7F5gJfAUspfR2WeIXSRmndHfOrTezNsCLZvaWc25eHmLOKsnKcHNoewdgoddNQttGzR7SHgUMMLO+qfO0MLOJzrlBtYpWchFVGeOcGweMAzCz4cCqWsQpuYuyjNenfn5iZk8BPwEiqwwLomtN6qHrRjPb38wakPn8ZyZwuX+Renhe2bmGOef2dc4VA+cBL6giTF4+yzh1zJ6pn8VAP6D8SuUSq3yWsZk1N7PmfpvSNoAV+Y86UBCVYcq1wPOUNuGvC71/OXC0mb1hZiuBi6HKZw1SmPJZxtNSx04Dfu2c2xRh3FJ9+SrjtsD/mdnrlN5GT3XOzYwycA3HExGhsDJDEZHEqDIUEUGVoYgIoMpQRARQZSgiAqgyFBEBVBmKiACqDEVEAPh/EMZccjkjBQkAAAAASUVORK5CYII=">
            <a:extLst>
              <a:ext uri="{FF2B5EF4-FFF2-40B4-BE49-F238E27FC236}">
                <a16:creationId xmlns:a16="http://schemas.microsoft.com/office/drawing/2014/main" id="{A9558F31-A12D-488C-B4EE-614C2F4F45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8C550-96B5-46B5-8B4C-0478930F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715" y="2952448"/>
            <a:ext cx="4808163" cy="37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2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7575</TotalTime>
  <Words>843</Words>
  <Application>Microsoft Office PowerPoint</Application>
  <PresentationFormat>Widescreen</PresentationFormat>
  <Paragraphs>178</Paragraphs>
  <Slides>77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Symbol</vt:lpstr>
      <vt:lpstr>Office Theme</vt:lpstr>
      <vt:lpstr>Introduction to Neural Networks with Keras</vt:lpstr>
      <vt:lpstr>Conflicts-of-Interest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MNIST EXAMPLE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Convolution Neural Network</vt:lpstr>
      <vt:lpstr>First Convolution Layer: 1 input  16 outputs</vt:lpstr>
      <vt:lpstr>First Convolution Layer: 1 input  16 outputs</vt:lpstr>
      <vt:lpstr>First Convolution Layer: 1 input  16 outputs</vt:lpstr>
      <vt:lpstr>PowerPoint Presentation</vt:lpstr>
      <vt:lpstr>Second Convolution Layer</vt:lpstr>
      <vt:lpstr>Second Convolution Layer</vt:lpstr>
      <vt:lpstr>Second Convolution Layer</vt:lpstr>
      <vt:lpstr>Second Convolution Layer</vt:lpstr>
      <vt:lpstr>Second Convolution Layer: 36 kernels</vt:lpstr>
      <vt:lpstr>Second Convolution Layer</vt:lpstr>
      <vt:lpstr>Second Convolution Layer has 16 images</vt:lpstr>
      <vt:lpstr>Second Convolution Layer</vt:lpstr>
      <vt:lpstr>Second Convolution Layer   16 inputs  576 outputs</vt:lpstr>
      <vt:lpstr>PowerPoint Presentation</vt:lpstr>
      <vt:lpstr>Third Step – Flatten</vt:lpstr>
      <vt:lpstr>Third Step – Flatten  576 inputs  36 outputs </vt:lpstr>
      <vt:lpstr>PowerPoint Presentation</vt:lpstr>
      <vt:lpstr>Fourth step: Fully Connected Layer</vt:lpstr>
      <vt:lpstr>Fourth step: Fully Connected Layer</vt:lpstr>
      <vt:lpstr>Fourth step: Fully Connected Layer</vt:lpstr>
      <vt:lpstr>PowerPoint Presentation</vt:lpstr>
      <vt:lpstr>Final Fully Connected Layer</vt:lpstr>
      <vt:lpstr>Final Fully Connected Layer  128 inputs  10 outputs</vt:lpstr>
      <vt:lpstr>PowerPoint Presentation</vt:lpstr>
      <vt:lpstr>PowerPoint Presentation</vt:lpstr>
      <vt:lpstr>Lego Blocks of a Convolution Neural Network</vt:lpstr>
      <vt:lpstr>Lego Blocks of a Convolution Neural Network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SOUND</dc:title>
  <dc:creator>Steven L. Shafer</dc:creator>
  <cp:lastModifiedBy>Steven Shafer</cp:lastModifiedBy>
  <cp:revision>248</cp:revision>
  <dcterms:created xsi:type="dcterms:W3CDTF">2015-10-23T01:11:43Z</dcterms:created>
  <dcterms:modified xsi:type="dcterms:W3CDTF">2024-03-01T09:04:37Z</dcterms:modified>
</cp:coreProperties>
</file>