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  <p:cmAuthor id="1" name="John Polk" initials="j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6F"/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591" autoAdjust="0"/>
  </p:normalViewPr>
  <p:slideViewPr>
    <p:cSldViewPr>
      <p:cViewPr varScale="1">
        <p:scale>
          <a:sx n="88" d="100"/>
          <a:sy n="88" d="100"/>
        </p:scale>
        <p:origin x="-1458" y="-102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Heart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Metis Data Science </a:t>
            </a:r>
            <a:r>
              <a:rPr lang="en-US" dirty="0" err="1" smtClean="0"/>
              <a:t>Bootcamp</a:t>
            </a:r>
            <a:r>
              <a:rPr lang="en-US" dirty="0" smtClean="0"/>
              <a:t> Pilot 2</a:t>
            </a:r>
          </a:p>
          <a:p>
            <a:endParaRPr lang="en-US" dirty="0" smtClean="0"/>
          </a:p>
          <a:p>
            <a:r>
              <a:rPr lang="en-US" dirty="0" smtClean="0"/>
              <a:t>Lucas Barros</a:t>
            </a:r>
          </a:p>
          <a:p>
            <a:r>
              <a:rPr lang="en-US" dirty="0" smtClean="0"/>
              <a:t>Jeff Carpenter</a:t>
            </a:r>
          </a:p>
          <a:p>
            <a:r>
              <a:rPr lang="en-US" dirty="0" smtClean="0"/>
              <a:t>Steven Li</a:t>
            </a:r>
          </a:p>
          <a:p>
            <a:r>
              <a:rPr lang="en-US" dirty="0" smtClean="0"/>
              <a:t>Yun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 performance by parameter k</a:t>
            </a:r>
            <a:endParaRPr lang="en-US" dirty="0"/>
          </a:p>
        </p:txBody>
      </p:sp>
      <p:pic>
        <p:nvPicPr>
          <p:cNvPr id="8194" name="Picture 2" descr="C:\Users\SKH469\capitalone-pilottwo\project_2\K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977130"/>
            <a:ext cx="6857998" cy="49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 has a large impact on model performance</a:t>
            </a:r>
            <a:endParaRPr lang="en-US" dirty="0"/>
          </a:p>
        </p:txBody>
      </p:sp>
      <p:pic>
        <p:nvPicPr>
          <p:cNvPr id="7170" name="Picture 2" descr="C:\Users\SKH469\capitalone-pilottwo\project_2\Model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97997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579" y="5943600"/>
            <a:ext cx="817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Low SVM performance may be due to not having enough time to properly tune the model parameters</a:t>
            </a:r>
            <a:endParaRPr lang="en-US" sz="1400" b="0" dirty="0"/>
          </a:p>
        </p:txBody>
      </p:sp>
      <p:pic>
        <p:nvPicPr>
          <p:cNvPr id="1026" name="Picture 2" descr="C:\Users\SKH469\AppData\Local\Microsoft\Windows\Temporary Internet Files\Content.Outlook\K2PPQO5A\Model_Compare_re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99038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6104" y="1066800"/>
            <a:ext cx="171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Withou</a:t>
            </a:r>
            <a:r>
              <a:rPr lang="en-US" dirty="0" smtClean="0"/>
              <a:t>t scaling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5500" y="1065702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With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started with data from 4 different hospitals, with different missing data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398013"/>
              </p:ext>
            </p:extLst>
          </p:nvPr>
        </p:nvGraphicFramePr>
        <p:xfrm>
          <a:off x="342900" y="1752601"/>
          <a:ext cx="8458200" cy="34407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9700"/>
                <a:gridCol w="1066800"/>
                <a:gridCol w="1219200"/>
                <a:gridCol w="4762500"/>
              </a:tblGrid>
              <a:tr h="515815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Obs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Healthy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384">
                <a:tc>
                  <a:txBody>
                    <a:bodyPr/>
                    <a:lstStyle/>
                    <a:p>
                      <a:r>
                        <a:rPr lang="en-US" dirty="0" smtClean="0"/>
                        <a:t>Cleveland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164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Almost no missing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VA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‘ca’ and ‘</a:t>
                      </a:r>
                      <a:r>
                        <a:rPr lang="en-US" sz="1600" dirty="0" err="1" smtClean="0"/>
                        <a:t>thal</a:t>
                      </a:r>
                      <a:r>
                        <a:rPr lang="en-US" sz="1600" dirty="0" smtClean="0"/>
                        <a:t>’ feature data is mostly missing;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several other predictors have high missing rates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92">
                <a:tc>
                  <a:txBody>
                    <a:bodyPr/>
                    <a:lstStyle/>
                    <a:p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‘ca’ and ‘</a:t>
                      </a:r>
                      <a:r>
                        <a:rPr lang="en-US" sz="1600" dirty="0" err="1" smtClean="0"/>
                        <a:t>thal</a:t>
                      </a:r>
                      <a:r>
                        <a:rPr lang="en-US" sz="1600" dirty="0" smtClean="0"/>
                        <a:t>’ feature</a:t>
                      </a:r>
                      <a:r>
                        <a:rPr lang="en-US" sz="1600" baseline="0" dirty="0" smtClean="0"/>
                        <a:t> data is</a:t>
                      </a:r>
                      <a:r>
                        <a:rPr lang="en-US" sz="1600" dirty="0" smtClean="0"/>
                        <a:t> mostly missing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‘</a:t>
                      </a:r>
                      <a:r>
                        <a:rPr lang="en-US" sz="1600" dirty="0" err="1" smtClean="0"/>
                        <a:t>chol</a:t>
                      </a:r>
                      <a:r>
                        <a:rPr lang="en-US" sz="1600" dirty="0" smtClean="0"/>
                        <a:t>’ feature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is unary (at zero)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631">
                <a:tc>
                  <a:txBody>
                    <a:bodyPr/>
                    <a:lstStyle/>
                    <a:p>
                      <a:r>
                        <a:rPr lang="en-US" dirty="0" smtClean="0"/>
                        <a:t>Hungary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188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‘ca’ and ‘</a:t>
                      </a:r>
                      <a:r>
                        <a:rPr lang="en-US" sz="1600" dirty="0" err="1" smtClean="0"/>
                        <a:t>thal</a:t>
                      </a:r>
                      <a:r>
                        <a:rPr lang="en-US" sz="1600" dirty="0" smtClean="0"/>
                        <a:t>’ are mostly missing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considered different options for dealing with missing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715000"/>
          </a:xfrm>
        </p:spPr>
        <p:txBody>
          <a:bodyPr/>
          <a:lstStyle/>
          <a:p>
            <a:r>
              <a:rPr lang="en-US" dirty="0" smtClean="0"/>
              <a:t>Option 1: Impute </a:t>
            </a:r>
            <a:r>
              <a:rPr lang="en-US" dirty="0" smtClean="0"/>
              <a:t>missing data points </a:t>
            </a:r>
            <a:r>
              <a:rPr lang="en-US" dirty="0" smtClean="0"/>
              <a:t>to mean or zero</a:t>
            </a:r>
          </a:p>
          <a:p>
            <a:pPr lvl="1"/>
            <a:r>
              <a:rPr lang="en-US" dirty="0" smtClean="0"/>
              <a:t>Maximizes the number of data points available</a:t>
            </a:r>
          </a:p>
          <a:p>
            <a:pPr lvl="1"/>
            <a:r>
              <a:rPr lang="en-US" dirty="0" smtClean="0"/>
              <a:t>Low confidence in accuracy of imputations</a:t>
            </a:r>
          </a:p>
          <a:p>
            <a:endParaRPr lang="en-US" dirty="0"/>
          </a:p>
          <a:p>
            <a:r>
              <a:rPr lang="en-US" dirty="0" smtClean="0"/>
              <a:t>Option 2: </a:t>
            </a:r>
            <a:r>
              <a:rPr lang="en-US" dirty="0"/>
              <a:t>Drop ‘ca’ and ‘</a:t>
            </a:r>
            <a:r>
              <a:rPr lang="en-US" dirty="0" err="1"/>
              <a:t>thal</a:t>
            </a:r>
            <a:r>
              <a:rPr lang="en-US" dirty="0" smtClean="0"/>
              <a:t>’ as features, </a:t>
            </a:r>
            <a:r>
              <a:rPr lang="en-US" dirty="0"/>
              <a:t>and use all observations that are </a:t>
            </a:r>
            <a:r>
              <a:rPr lang="en-US" dirty="0" smtClean="0"/>
              <a:t>non-missing </a:t>
            </a:r>
            <a:r>
              <a:rPr lang="en-US" dirty="0"/>
              <a:t>on the remaining </a:t>
            </a:r>
            <a:r>
              <a:rPr lang="en-US" dirty="0" smtClean="0"/>
              <a:t>predictors</a:t>
            </a:r>
          </a:p>
          <a:p>
            <a:pPr lvl="1"/>
            <a:r>
              <a:rPr lang="en-US" dirty="0" smtClean="0"/>
              <a:t>Yields a large number of data points</a:t>
            </a:r>
          </a:p>
          <a:p>
            <a:pPr lvl="1"/>
            <a:r>
              <a:rPr lang="en-US" dirty="0" smtClean="0"/>
              <a:t>Sacrifices any predictive power carried by ‘ca’ and ‘</a:t>
            </a:r>
            <a:r>
              <a:rPr lang="en-US" dirty="0" err="1" smtClean="0"/>
              <a:t>thal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Option 3: Drop observations with any missing values</a:t>
            </a:r>
          </a:p>
          <a:p>
            <a:pPr lvl="1"/>
            <a:r>
              <a:rPr lang="en-US" dirty="0" smtClean="0"/>
              <a:t>Includes a very small number of observations from locations outside </a:t>
            </a:r>
            <a:r>
              <a:rPr lang="en-US" dirty="0" err="1" smtClean="0"/>
              <a:t>cleveland</a:t>
            </a:r>
            <a:endParaRPr lang="en-US" dirty="0" smtClean="0"/>
          </a:p>
          <a:p>
            <a:pPr lvl="1"/>
            <a:r>
              <a:rPr lang="en-US" dirty="0" smtClean="0"/>
              <a:t>Uncertain as to consistency of interpretation across locations</a:t>
            </a:r>
          </a:p>
          <a:p>
            <a:endParaRPr lang="en-US" dirty="0"/>
          </a:p>
          <a:p>
            <a:r>
              <a:rPr lang="en-US" dirty="0" smtClean="0"/>
              <a:t>Option 4: Use Cleveland data only</a:t>
            </a:r>
          </a:p>
          <a:p>
            <a:pPr lvl="1"/>
            <a:r>
              <a:rPr lang="en-US" dirty="0" smtClean="0"/>
              <a:t>Option yields fewest observations</a:t>
            </a:r>
          </a:p>
          <a:p>
            <a:pPr lvl="1"/>
            <a:r>
              <a:rPr lang="en-US" dirty="0" smtClean="0"/>
              <a:t>High confidence in interpretability of inputs</a:t>
            </a:r>
          </a:p>
          <a:p>
            <a:pPr lvl="1"/>
            <a:r>
              <a:rPr lang="en-US" dirty="0" smtClean="0"/>
              <a:t>Precedent in existing research for using Cleveland data only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gray">
          <a:xfrm>
            <a:off x="6400800" y="5181600"/>
            <a:ext cx="24384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r>
              <a:rPr lang="en-US" sz="1800" dirty="0" smtClean="0"/>
              <a:t>Selected approach</a:t>
            </a:r>
            <a:endParaRPr lang="en-US" sz="1800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800600" y="54483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319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feature evaluation showed that the ‘ca’ and ‘</a:t>
            </a:r>
            <a:r>
              <a:rPr lang="en-US" dirty="0" err="1" smtClean="0"/>
              <a:t>thal</a:t>
            </a:r>
            <a:r>
              <a:rPr lang="en-US" dirty="0" smtClean="0"/>
              <a:t>’ features may have significant predictive value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45964"/>
              </p:ext>
            </p:extLst>
          </p:nvPr>
        </p:nvGraphicFramePr>
        <p:xfrm>
          <a:off x="381000" y="1299050"/>
          <a:ext cx="8382000" cy="44775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47800"/>
                <a:gridCol w="4572000"/>
                <a:gridCol w="1219200"/>
                <a:gridCol w="1143000"/>
              </a:tblGrid>
              <a:tr h="346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chi</a:t>
                      </a:r>
                      <a:r>
                        <a:rPr lang="en-US" sz="1800" b="1" u="none" strike="noStrike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1" i="0" u="none" strike="noStrike" baseline="300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in years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22.9177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1.69E-06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(1=male;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0=female)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7.444195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0.006364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Chest pain type (1,2,3=chest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pain; 4=no chest pain)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14.59159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0.000134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trestbps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Resting blood pressure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16.70746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4.36E-05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fbs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blood sugar &gt; 120 mg/dl (1=yes; 0=no)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0.002547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0.959747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restecg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ECG results (0=normal; 1,2=abnormal)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8.134652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0.004343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thalach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heart rate achieved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187.0531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1.40E-42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Exercise-induced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angina (1=yes; 2=no)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35.50809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2.54E-09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oldpeak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depression induced by exercise relative to 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68.57053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1.22E-16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slope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Slope of peak exercise ST segment</a:t>
                      </a:r>
                    </a:p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(1=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upsloping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2=flat; 3=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downsloping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7.828836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0.005142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major vessels colored by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flourosopy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82.73061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9.40E-20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thal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Thal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(3=normal; 6=fixed defect; 7=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reversable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defect)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65.22109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6.69E-16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treated_chol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Serum cholesterol in mg/dl (floored at 190)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21.08863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4.39E-06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low_chol_ind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Cholesterol &lt;190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mg/dl (1=yes; 0=no)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0.62677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0.428543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2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viewing univariate view of cholesterol against heart disease, we floored cholesterol at 190 and created a “</a:t>
            </a:r>
            <a:r>
              <a:rPr lang="en-US" dirty="0" err="1" smtClean="0"/>
              <a:t>chol</a:t>
            </a:r>
            <a:r>
              <a:rPr lang="en-US" dirty="0" smtClean="0"/>
              <a:t>&lt;190” indicator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109663"/>
            <a:ext cx="6300787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initial modeling results, we decided to focus on identifying heart disease, regardless of 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00600"/>
            <a:ext cx="8534400" cy="1531937"/>
          </a:xfrm>
        </p:spPr>
        <p:txBody>
          <a:bodyPr/>
          <a:lstStyle/>
          <a:p>
            <a:r>
              <a:rPr lang="en-US" dirty="0"/>
              <a:t>Make our target whether the patient has heart disease (1, 2, 3, 4) or not (0) for “</a:t>
            </a:r>
            <a:r>
              <a:rPr lang="en-US" dirty="0" err="1"/>
              <a:t>num</a:t>
            </a:r>
            <a:r>
              <a:rPr lang="en-US" dirty="0" smtClean="0"/>
              <a:t>” (i.e. classification instead of regression)</a:t>
            </a:r>
            <a:endParaRPr lang="en-US" dirty="0"/>
          </a:p>
          <a:p>
            <a:pPr lvl="1"/>
            <a:r>
              <a:rPr lang="en-US" dirty="0"/>
              <a:t>We felt it was most important to be correct on predicting whether a patient had heart disease or not rather than the severity of their heart </a:t>
            </a:r>
            <a:r>
              <a:rPr lang="en-US" dirty="0" smtClean="0"/>
              <a:t>disease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5029200" cy="364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 Coefficients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8745" y="5794177"/>
            <a:ext cx="6882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Lasso regularization (optimal parameter 0.19 chosen by </a:t>
            </a:r>
            <a:r>
              <a:rPr lang="en-US" sz="1400" dirty="0" smtClean="0"/>
              <a:t>4-fold cross-validation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39414"/>
              </p:ext>
            </p:extLst>
          </p:nvPr>
        </p:nvGraphicFramePr>
        <p:xfrm>
          <a:off x="762000" y="932605"/>
          <a:ext cx="7696200" cy="44775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47800"/>
                <a:gridCol w="4572000"/>
                <a:gridCol w="1676400"/>
              </a:tblGrid>
              <a:tr h="346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Coefficient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3A6F"/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in years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-0.03731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(1=male;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0=female)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Chest pain type (1,2,3=chest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pain; 4=no chest pain)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0.417361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trestbps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Resting blood pressure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0.016247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fbs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blood sugar &gt; 120 mg/dl (1=yes; 0=no)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restecg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ECG results (0=normal; 1,2=abnormal)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0.310341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thalach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heart rate achieved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-0.03585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Exercise-induced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angina (1=yes; 2=no)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oldpeak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depression induced by exercise relative to 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0.110894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slope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Slope of peak exercise ST segment</a:t>
                      </a:r>
                    </a:p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(1=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upsloping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2=flat; 3=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downsloping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major vessels colored by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flourosopy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0.990362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thal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Thal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(3=normal; 6=fixed defect; 7=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reversable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defect)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0.494825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treated_chol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Serum cholesterol in mg/dl (floored at 190)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0.000999</a:t>
                      </a:r>
                    </a:p>
                  </a:txBody>
                  <a:tcPr marL="9525" marR="9525" marT="9525" marB="0" anchor="b"/>
                </a:tc>
              </a:tr>
              <a:tr h="279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low_chol_ind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Cholesterol &lt;190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mg/dl (1=yes; 0=no)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ROC curve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109663"/>
            <a:ext cx="6376987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1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adjust our decision threshold depending on how we weight accuracy vs. recall importance; optimal accuracy is around 0.75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914400"/>
            <a:ext cx="7313612" cy="51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1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</TotalTime>
  <Words>732</Words>
  <Application>Microsoft Office PowerPoint</Application>
  <PresentationFormat>On-screen Show (4:3)</PresentationFormat>
  <Paragraphs>169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Predicting Heart Disease</vt:lpstr>
      <vt:lpstr>We started with data from 4 different hospitals, with different missing data distribution</vt:lpstr>
      <vt:lpstr>We considered different options for dealing with missing data</vt:lpstr>
      <vt:lpstr>Initial feature evaluation showed that the ‘ca’ and ‘thal’ features may have significant predictive value</vt:lpstr>
      <vt:lpstr>After viewing univariate view of cholesterol against heart disease, we floored cholesterol at 190 and created a “chol&lt;190” indicator</vt:lpstr>
      <vt:lpstr>After initial modeling results, we decided to focus on identifying heart disease, regardless of severity</vt:lpstr>
      <vt:lpstr>Logistic Regression Model Coefficients</vt:lpstr>
      <vt:lpstr>Logistic Regression ROC curve</vt:lpstr>
      <vt:lpstr>We can adjust our decision threshold depending on how we weight accuracy vs. recall importance; optimal accuracy is around 0.75</vt:lpstr>
      <vt:lpstr>K nearest neighbors performance by parameter k</vt:lpstr>
      <vt:lpstr>Feature scaling has a large impact on model performance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</dc:title>
  <dc:creator>Li, Steven</dc:creator>
  <cp:lastModifiedBy>Li, Steven</cp:lastModifiedBy>
  <cp:revision>24</cp:revision>
  <dcterms:created xsi:type="dcterms:W3CDTF">2015-09-25T16:04:19Z</dcterms:created>
  <dcterms:modified xsi:type="dcterms:W3CDTF">2015-09-25T19:03:32Z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