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8" r:id="rId6"/>
    <p:sldId id="275" r:id="rId7"/>
    <p:sldId id="282" r:id="rId8"/>
    <p:sldId id="276" r:id="rId9"/>
    <p:sldId id="287" r:id="rId10"/>
    <p:sldId id="288" r:id="rId11"/>
    <p:sldId id="289" r:id="rId12"/>
    <p:sldId id="291" r:id="rId13"/>
    <p:sldId id="293" r:id="rId14"/>
    <p:sldId id="283" r:id="rId15"/>
    <p:sldId id="292" r:id="rId16"/>
    <p:sldId id="284" r:id="rId17"/>
    <p:sldId id="294" r:id="rId18"/>
    <p:sldId id="281" r:id="rId19"/>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882" y="14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A7AF1F98-A775-46EA-88AD-E0A69586266B}" type="datetime1">
              <a:rPr lang="fr-FR" smtClean="0"/>
              <a:t>19/12/2023</a:t>
            </a:fld>
            <a:endParaRPr lang="fr-FR" dirty="0"/>
          </a:p>
        </p:txBody>
      </p:sp>
      <p:sp>
        <p:nvSpPr>
          <p:cNvPr id="4" name="Espace réservé du pied de page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8EEFA9E-C190-4F5C-8394-BD5F1CD55C02}" type="slidenum">
              <a:rPr lang="fr-FR" smtClean="0"/>
              <a:t>‹#›</a:t>
            </a:fld>
            <a:endParaRPr lang="fr-FR"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70DC4AE4-2AA6-4173-98B6-AA61E307161A}" type="datetime1">
              <a:rPr lang="fr-FR" smtClean="0"/>
              <a:pPr/>
              <a:t>19/12/2023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2289C57-55D7-40A4-A101-E74FAC7A092B}" type="slidenum">
              <a:rPr lang="fr-FR" smtClean="0"/>
              <a:t>‹#›</a:t>
            </a:fld>
            <a:endParaRPr lang="fr-FR"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1</a:t>
            </a:fld>
            <a:endParaRPr lang="fr-FR" dirty="0"/>
          </a:p>
        </p:txBody>
      </p:sp>
    </p:spTree>
    <p:extLst>
      <p:ext uri="{BB962C8B-B14F-4D97-AF65-F5344CB8AC3E}">
        <p14:creationId xmlns:p14="http://schemas.microsoft.com/office/powerpoint/2010/main" val="13181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2</a:t>
            </a:fld>
            <a:endParaRPr lang="fr-FR" dirty="0"/>
          </a:p>
        </p:txBody>
      </p:sp>
    </p:spTree>
    <p:extLst>
      <p:ext uri="{BB962C8B-B14F-4D97-AF65-F5344CB8AC3E}">
        <p14:creationId xmlns:p14="http://schemas.microsoft.com/office/powerpoint/2010/main" val="1371071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lang="fr-FR" sz="3600" spc="150" baseline="0"/>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buNone/>
              <a:defRPr lang="fr-FR" sz="16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Connecteur droit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rtlCol="0"/>
          <a:lstStyle>
            <a:defPPr>
              <a:defRPr lang="fr-FR"/>
            </a:defPPr>
          </a:lstStyle>
          <a:p>
            <a:pPr rtl="0"/>
            <a:r>
              <a:rPr lang="en-US"/>
              <a:t>Click icon to add SmartArt graphic</a:t>
            </a:r>
            <a:endParaRPr lang="fr-FR" dirty="0"/>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fr-FR"/>
            </a:defPPr>
          </a:lstStyle>
          <a:p>
            <a:pPr rtl="0"/>
            <a:endParaRPr lang="fr-FR" noProof="0" dirty="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noProof="0" dirty="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lang="fr-FR" sz="900">
                <a:solidFill>
                  <a:srgbClr val="898989"/>
                </a:solidFill>
              </a:defRPr>
            </a:lvl1pPr>
          </a:lstStyle>
          <a:p>
            <a:pPr rtl="0"/>
            <a:r>
              <a:rPr lang="fr-FR" noProof="0" dirty="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rtlCol="0"/>
          <a:lstStyle>
            <a:lvl1pPr>
              <a:defRPr lang="fr-FR" sz="900"/>
            </a:lvl1pPr>
          </a:lstStyle>
          <a:p>
            <a:pPr rtl="0"/>
            <a:r>
              <a:rPr lang="fr-FR" noProof="0" dirty="0"/>
              <a:t>TITRE DE LA PRÉSENTATION</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lang="fr-FR" sz="900"/>
            </a:lvl1pPr>
          </a:lstStyle>
          <a:p>
            <a:pPr rtl="0"/>
            <a:fld id="{A49DFD55-3C28-40EF-9E31-A92D2E4017FF}" type="slidenum">
              <a:rPr lang="fr-FR" noProof="0" smtClean="0"/>
              <a:pPr rtl="0"/>
              <a:t>‹#›</a:t>
            </a:fld>
            <a:endParaRPr lang="fr-FR" noProof="0" dirty="0"/>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grpSp>
        <p:nvGrpSpPr>
          <p:cNvPr id="10" name="Groupe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Connecteur droit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en-US"/>
              <a:t>Click to edit Master text styles</a:t>
            </a:r>
          </a:p>
        </p:txBody>
      </p:sp>
      <p:grpSp>
        <p:nvGrpSpPr>
          <p:cNvPr id="4" name="Groupe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Connecteur droit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lang="fr-FR" sz="900"/>
            </a:lvl1pPr>
          </a:lstStyle>
          <a:p>
            <a:pPr rtl="0"/>
            <a:r>
              <a:rPr lang="fr-FR"/>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lang="fr-FR" sz="900"/>
            </a:lvl1pPr>
          </a:lstStyle>
          <a:p>
            <a:pPr rtl="0"/>
            <a:r>
              <a:rPr lang="fr-FR"/>
              <a:t>TITRE DE LA PRÉSENTATION</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Fermetu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rtlCol="0">
            <a:normAutofit/>
          </a:bodyPr>
          <a:lstStyle>
            <a:lvl1pPr marL="0" indent="0" algn="l">
              <a:lnSpc>
                <a:spcPct val="150000"/>
              </a:lnSpc>
              <a:buNone/>
              <a:defRPr lang="fr-FR" sz="1400" spc="50" baseline="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lang="fr-FR" sz="900"/>
            </a:lvl1pPr>
          </a:lstStyle>
          <a:p>
            <a:pPr rtl="0"/>
            <a:r>
              <a:rPr lang="fr-FR"/>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lang="fr-FR" sz="900"/>
            </a:lvl1pPr>
          </a:lstStyle>
          <a:p>
            <a:pPr rtl="0"/>
            <a:r>
              <a:rPr lang="fr-FR"/>
              <a:t>TITRE DE LA PRÉSENTATION</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tx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fr-FR" sz="2800" spc="150" baseline="0">
                <a:solidFill>
                  <a:schemeClr val="bg1"/>
                </a:solidFill>
              </a:defRPr>
            </a:lvl1pPr>
          </a:lstStyle>
          <a:p>
            <a:pPr rtl="0"/>
            <a:r>
              <a:rPr lang="fr-FR"/>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rtlCol="0">
            <a:normAutofit/>
          </a:bodyPr>
          <a:lstStyle>
            <a:lvl1pPr marL="0" indent="0">
              <a:lnSpc>
                <a:spcPct val="150000"/>
              </a:lnSpc>
              <a:buNone/>
              <a:defRPr lang="fr-FR" sz="1400">
                <a:solidFill>
                  <a:schemeClr val="bg1"/>
                </a:solidFill>
              </a:defRPr>
            </a:lvl1pPr>
            <a:lvl2pPr marL="457200" indent="0">
              <a:lnSpc>
                <a:spcPct val="150000"/>
              </a:lnSpc>
              <a:buNone/>
              <a:defRPr lang="fr-FR" sz="1400">
                <a:solidFill>
                  <a:schemeClr val="bg1"/>
                </a:solidFill>
              </a:defRPr>
            </a:lvl2pPr>
            <a:lvl3pPr marL="914400" indent="0">
              <a:lnSpc>
                <a:spcPct val="150000"/>
              </a:lnSpc>
              <a:buNone/>
              <a:defRPr lang="fr-FR" sz="1400">
                <a:solidFill>
                  <a:schemeClr val="bg1"/>
                </a:solidFill>
              </a:defRPr>
            </a:lvl3pPr>
            <a:lvl4pPr marL="1371600" indent="0">
              <a:lnSpc>
                <a:spcPct val="150000"/>
              </a:lnSpc>
              <a:buNone/>
              <a:defRPr lang="fr-FR" sz="1400">
                <a:solidFill>
                  <a:schemeClr val="bg1"/>
                </a:solidFill>
              </a:defRPr>
            </a:lvl4pPr>
            <a:lvl5pPr marL="1828800" indent="0">
              <a:lnSpc>
                <a:spcPct val="150000"/>
              </a:lnSpc>
              <a:buNone/>
              <a:defRPr lang="fr-FR" sz="1400">
                <a:solidFill>
                  <a:schemeClr val="bg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lang="fr-FR" sz="900"/>
            </a:lvl1pPr>
          </a:lstStyle>
          <a:p>
            <a:pPr rtl="0"/>
            <a:r>
              <a:rPr lang="fr-FR"/>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lang="fr-FR" sz="900"/>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en-US"/>
              <a:t>Click to edit Master text styles</a:t>
            </a:r>
          </a:p>
        </p:txBody>
      </p:sp>
      <p:sp>
        <p:nvSpPr>
          <p:cNvPr id="4" name="Espace réservé de la date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rtlCol="0"/>
          <a:lstStyle>
            <a:lvl1pPr>
              <a:defRPr lang="fr-FR" sz="900"/>
            </a:lvl1pPr>
          </a:lstStyle>
          <a:p>
            <a:pPr rtl="0"/>
            <a:r>
              <a:rPr lang="fr-FR"/>
              <a:t>20XX</a:t>
            </a:r>
          </a:p>
        </p:txBody>
      </p:sp>
      <p:sp>
        <p:nvSpPr>
          <p:cNvPr id="5" name="Espace réservé du pied de page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rtlCol="0"/>
          <a:lstStyle>
            <a:lvl1pPr>
              <a:defRPr lang="fr-FR" sz="900"/>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grpSp>
        <p:nvGrpSpPr>
          <p:cNvPr id="7" name="Groupe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Connecteur droit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aut de sect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rtlCol="0">
            <a:normAutofit/>
          </a:bodyPr>
          <a:lstStyle>
            <a:lvl1pPr marL="0" indent="0" algn="l">
              <a:buNone/>
              <a:defRPr lang="fr-FR" sz="160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pic>
        <p:nvPicPr>
          <p:cNvPr id="5" name="Graphique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sp>
        <p:nvSpPr>
          <p:cNvPr id="7" name="Espace réservé au graphique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rtlCol="0"/>
          <a:lstStyle>
            <a:defPPr>
              <a:defRPr lang="fr-FR"/>
            </a:defPPr>
          </a:lstStyle>
          <a:p>
            <a:pPr rtl="0"/>
            <a:r>
              <a:rPr lang="en-US"/>
              <a:t>Click icon to add chart</a:t>
            </a:r>
            <a:endParaRPr lang="fr-FR"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8" name="Espace réservé du tableau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rtlCol="0"/>
          <a:lstStyle>
            <a:defPPr>
              <a:defRPr lang="fr-FR"/>
            </a:defPPr>
          </a:lstStyle>
          <a:p>
            <a:pPr rtl="0"/>
            <a:r>
              <a:rPr lang="en-US"/>
              <a:t>Click icon to add table</a:t>
            </a:r>
            <a:endParaRPr lang="fr-FR" dirty="0"/>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que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10" name="Sous-titr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rtlCol="0" anchor="b">
            <a:normAutofit/>
          </a:bodyPr>
          <a:lstStyle>
            <a:lvl1pPr marL="0" indent="0" algn="l">
              <a:buNone/>
              <a:defRPr lang="fr-FR" sz="1600">
                <a:solidFill>
                  <a:schemeClr val="bg2">
                    <a:lumMod val="50000"/>
                  </a:schemeClr>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sp>
        <p:nvSpPr>
          <p:cNvPr id="3" name="Espace réservé de la date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rtlCol="0"/>
          <a:lstStyle>
            <a:lvl1pPr>
              <a:defRPr lang="fr-FR" sz="900"/>
            </a:lvl1pPr>
          </a:lstStyle>
          <a:p>
            <a:pPr rtl="0"/>
            <a:fld id="{A49DFD55-3C28-40EF-9E31-A92D2E4017FF}" type="slidenum">
              <a:rPr lang="fr-FR" smtClean="0"/>
              <a:pPr rtl="0"/>
              <a:t>‹#›</a:t>
            </a:fld>
            <a:endParaRPr lang="fr-FR" dirty="0"/>
          </a:p>
        </p:txBody>
      </p:sp>
      <p:cxnSp>
        <p:nvCxnSpPr>
          <p:cNvPr id="9" name="Connecteur droit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defPPr>
              <a:defRPr lang="fr-FR"/>
            </a:defPPr>
          </a:lstStyle>
          <a:p>
            <a:pPr rtl="0"/>
            <a:r>
              <a:rPr lang="en-US"/>
              <a:t>Click icon to add picture</a:t>
            </a:r>
            <a:endParaRPr lang="fr-FR" dirty="0"/>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defPPr>
              <a:defRPr lang="fr-FR"/>
            </a:defPPr>
          </a:lstStyle>
          <a:p>
            <a:pPr rtl="0"/>
            <a:r>
              <a:rPr lang="en-US"/>
              <a:t>Click icon to add picture</a:t>
            </a:r>
            <a:endParaRPr lang="fr-FR" dirty="0"/>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defPPr>
              <a:defRPr lang="fr-FR"/>
            </a:defPPr>
          </a:lstStyle>
          <a:p>
            <a:pPr lvl="1" rtl="0"/>
            <a:r>
              <a:rPr lang="en-US"/>
              <a:t>Click icon to add picture</a:t>
            </a:r>
            <a:endParaRPr lang="fr-FR" dirty="0"/>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defPPr>
              <a:defRPr lang="fr-FR"/>
            </a:defPPr>
          </a:lstStyle>
          <a:p>
            <a:pPr rtl="0"/>
            <a:r>
              <a:rPr lang="en-US"/>
              <a:t>Click icon to add picture</a:t>
            </a:r>
            <a:endParaRPr lang="fr-FR" dirty="0"/>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grpSp>
        <p:nvGrpSpPr>
          <p:cNvPr id="4" name="Groupe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Connecteur droit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e équipe 8 personnes">
    <p:bg>
      <p:bgPr>
        <a:solidFill>
          <a:schemeClr val="bg1"/>
        </a:solidFill>
        <a:effectLst/>
      </p:bgPr>
    </p:bg>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sme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que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gn="l">
              <a:lnSpc>
                <a:spcPct val="100000"/>
              </a:lnSpc>
              <a:buFont typeface="Arial" panose="020B0604020202020204" pitchFamily="34" charset="0"/>
              <a:buNone/>
              <a:defRPr lang="fr-FR" sz="900">
                <a:solidFill>
                  <a:sysClr val="windowText" lastClr="000000"/>
                </a:solidFill>
              </a:defRPr>
            </a:lvl1pPr>
          </a:lstStyle>
          <a:p>
            <a:pPr rtl="0"/>
            <a:r>
              <a:rPr lang="en-US"/>
              <a:t>Click icon to add picture</a:t>
            </a:r>
            <a:endParaRPr lang="fr-FR" dirty="0"/>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32" name="Espace réservé d’image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33" name="Espace réservé d’image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solidFill>
                  <a:srgbClr val="898989"/>
                </a:solidFill>
              </a:defRPr>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solidFill>
                  <a:srgbClr val="898989"/>
                </a:solidFill>
              </a:defRPr>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solidFill>
                  <a:srgbClr val="898989"/>
                </a:solidFill>
              </a:defRPr>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fr-FR" sz="1200">
                <a:solidFill>
                  <a:schemeClr val="tx1">
                    <a:tint val="75000"/>
                  </a:schemeClr>
                </a:solidFill>
              </a:defRPr>
            </a:lvl1pPr>
          </a:lstStyle>
          <a:p>
            <a:pPr rtl="0"/>
            <a:r>
              <a:rPr lang="fr-FR"/>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fr-FR" sz="1200">
                <a:solidFill>
                  <a:schemeClr val="tx1">
                    <a:tint val="75000"/>
                  </a:schemeClr>
                </a:solidFill>
              </a:defRPr>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fr-FR" sz="1200">
                <a:solidFill>
                  <a:schemeClr val="tx1">
                    <a:tint val="75000"/>
                  </a:schemeClr>
                </a:solidFill>
              </a:defRPr>
            </a:lvl1pPr>
          </a:lstStyle>
          <a:p>
            <a:pPr rtl="0"/>
            <a:fld id="{A49DFD55-3C28-40EF-9E31-A92D2E4017FF}" type="slidenum">
              <a:rPr lang="fr-FR" smtClean="0"/>
              <a:t>‹#›</a:t>
            </a:fld>
            <a:endParaRPr lang="fr-FR"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lang="fr-F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xml"/><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10.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 Id="rId5" Type="http://schemas.openxmlformats.org/officeDocument/2006/relationships/image" Target="../media/image4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75451-6A4B-484B-9ED1-353CCE25B0F4}"/>
              </a:ext>
            </a:extLst>
          </p:cNvPr>
          <p:cNvSpPr>
            <a:spLocks noGrp="1"/>
          </p:cNvSpPr>
          <p:nvPr>
            <p:ph type="ctrTitle"/>
          </p:nvPr>
        </p:nvSpPr>
        <p:spPr>
          <a:xfrm>
            <a:off x="6416041" y="4434840"/>
            <a:ext cx="3705734" cy="1122202"/>
          </a:xfrm>
        </p:spPr>
        <p:txBody>
          <a:bodyPr rtlCol="0"/>
          <a:lstStyle>
            <a:defPPr>
              <a:defRPr lang="fr-FR"/>
            </a:defPPr>
          </a:lstStyle>
          <a:p>
            <a:pPr rtl="0"/>
            <a:r>
              <a:rPr lang="fr-FR" dirty="0"/>
              <a:t>TITRE DE LA PRÉSENTATION</a:t>
            </a:r>
          </a:p>
        </p:txBody>
      </p:sp>
      <p:sp>
        <p:nvSpPr>
          <p:cNvPr id="3" name="Sous-titr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rtlCol="0">
            <a:normAutofit/>
          </a:bodyPr>
          <a:lstStyle>
            <a:defPPr>
              <a:defRPr lang="fr-FR"/>
            </a:defPPr>
          </a:lstStyle>
          <a:p>
            <a:pPr rtl="0"/>
            <a:r>
              <a:rPr lang="fr-FR" dirty="0"/>
              <a:t>Alexandre Chauvin</a:t>
            </a:r>
          </a:p>
        </p:txBody>
      </p:sp>
      <p:pic>
        <p:nvPicPr>
          <p:cNvPr id="9" name="Picture 8">
            <a:extLst>
              <a:ext uri="{FF2B5EF4-FFF2-40B4-BE49-F238E27FC236}">
                <a16:creationId xmlns:a16="http://schemas.microsoft.com/office/drawing/2014/main" id="{DCAC3FD8-13C3-4212-F077-BBD8D9A4E851}"/>
              </a:ext>
            </a:extLst>
          </p:cNvPr>
          <p:cNvPicPr>
            <a:picLocks noChangeAspect="1"/>
          </p:cNvPicPr>
          <p:nvPr/>
        </p:nvPicPr>
        <p:blipFill>
          <a:blip r:embed="rId3"/>
          <a:srcRect t="5534" b="5534"/>
          <a:stretch/>
        </p:blipFill>
        <p:spPr>
          <a:xfrm>
            <a:off x="0" y="0"/>
            <a:ext cx="12192000" cy="6939280"/>
          </a:xfrm>
          <a:prstGeom prst="rect">
            <a:avLst/>
          </a:prstGeom>
        </p:spPr>
      </p:pic>
      <p:sp>
        <p:nvSpPr>
          <p:cNvPr id="6" name="TextBox 5">
            <a:extLst>
              <a:ext uri="{FF2B5EF4-FFF2-40B4-BE49-F238E27FC236}">
                <a16:creationId xmlns:a16="http://schemas.microsoft.com/office/drawing/2014/main" id="{BD11FCAE-102F-4E77-2DE2-E3443B288FE5}"/>
              </a:ext>
            </a:extLst>
          </p:cNvPr>
          <p:cNvSpPr txBox="1"/>
          <p:nvPr/>
        </p:nvSpPr>
        <p:spPr>
          <a:xfrm>
            <a:off x="0" y="0"/>
            <a:ext cx="12192000" cy="1538883"/>
          </a:xfrm>
          <a:prstGeom prst="rect">
            <a:avLst/>
          </a:prstGeom>
          <a:noFill/>
        </p:spPr>
        <p:txBody>
          <a:bodyPr wrap="square" rtlCol="0">
            <a:spAutoFit/>
          </a:bodyPr>
          <a:lstStyle/>
          <a:p>
            <a:pPr algn="ctr"/>
            <a:r>
              <a:rPr lang="sv-SE" sz="4600" b="0" i="0" dirty="0">
                <a:effectLst/>
                <a:latin typeface="-apple-system"/>
              </a:rPr>
              <a:t>Student </a:t>
            </a:r>
            <a:r>
              <a:rPr lang="sv-SE" sz="4600" b="0" i="0" dirty="0" err="1">
                <a:effectLst/>
                <a:latin typeface="-apple-system"/>
              </a:rPr>
              <a:t>classification</a:t>
            </a:r>
            <a:r>
              <a:rPr lang="sv-SE" sz="4600" b="0" i="0" dirty="0">
                <a:effectLst/>
                <a:latin typeface="-apple-system"/>
              </a:rPr>
              <a:t> </a:t>
            </a:r>
            <a:r>
              <a:rPr lang="sv-SE" sz="4600" b="0" i="0" dirty="0" err="1">
                <a:effectLst/>
                <a:latin typeface="-apple-system"/>
              </a:rPr>
              <a:t>using</a:t>
            </a:r>
            <a:r>
              <a:rPr lang="sv-SE" sz="4600" b="0" i="0" dirty="0">
                <a:effectLst/>
                <a:latin typeface="-apple-system"/>
              </a:rPr>
              <a:t> </a:t>
            </a:r>
            <a:r>
              <a:rPr lang="sv-SE" sz="4600" b="0" i="0" dirty="0" err="1">
                <a:effectLst/>
                <a:latin typeface="-apple-system"/>
              </a:rPr>
              <a:t>Logistic</a:t>
            </a:r>
            <a:r>
              <a:rPr lang="sv-SE" sz="4600" b="0" i="0" dirty="0">
                <a:effectLst/>
                <a:latin typeface="-apple-system"/>
              </a:rPr>
              <a:t> Regression, </a:t>
            </a:r>
            <a:r>
              <a:rPr lang="sv-SE" sz="4600" b="0" i="0" dirty="0" err="1">
                <a:effectLst/>
                <a:latin typeface="-apple-system"/>
              </a:rPr>
              <a:t>Random</a:t>
            </a:r>
            <a:r>
              <a:rPr lang="sv-SE" sz="4600" b="0" i="0" dirty="0">
                <a:effectLst/>
                <a:latin typeface="-apple-system"/>
              </a:rPr>
              <a:t> Forest and </a:t>
            </a:r>
            <a:r>
              <a:rPr lang="sv-SE" sz="4600" b="0" i="0" dirty="0" err="1">
                <a:effectLst/>
                <a:latin typeface="-apple-system"/>
              </a:rPr>
              <a:t>XGBoost</a:t>
            </a:r>
            <a:endParaRPr lang="sv-SE" sz="4600" b="1" dirty="0">
              <a:latin typeface="+mj-lt"/>
            </a:endParaRPr>
          </a:p>
        </p:txBody>
      </p:sp>
      <p:sp>
        <p:nvSpPr>
          <p:cNvPr id="11" name="TextBox 10">
            <a:extLst>
              <a:ext uri="{FF2B5EF4-FFF2-40B4-BE49-F238E27FC236}">
                <a16:creationId xmlns:a16="http://schemas.microsoft.com/office/drawing/2014/main" id="{5A74DE28-176D-EBD9-640A-96C63625B639}"/>
              </a:ext>
            </a:extLst>
          </p:cNvPr>
          <p:cNvSpPr txBox="1"/>
          <p:nvPr/>
        </p:nvSpPr>
        <p:spPr>
          <a:xfrm>
            <a:off x="3048000" y="6013219"/>
            <a:ext cx="6096000" cy="923330"/>
          </a:xfrm>
          <a:prstGeom prst="rect">
            <a:avLst/>
          </a:prstGeom>
          <a:noFill/>
        </p:spPr>
        <p:txBody>
          <a:bodyPr wrap="square">
            <a:spAutoFit/>
          </a:bodyPr>
          <a:lstStyle/>
          <a:p>
            <a:pPr algn="ctr"/>
            <a:r>
              <a:rPr lang="sv-SE" sz="1800" b="1" dirty="0">
                <a:latin typeface="+mj-lt"/>
              </a:rPr>
              <a:t>OGTIP Data Science </a:t>
            </a:r>
            <a:r>
              <a:rPr lang="sv-SE" sz="1800" b="1" dirty="0" err="1">
                <a:latin typeface="+mj-lt"/>
              </a:rPr>
              <a:t>Batch</a:t>
            </a:r>
            <a:r>
              <a:rPr lang="sv-SE" sz="1800" b="1" dirty="0">
                <a:latin typeface="+mj-lt"/>
              </a:rPr>
              <a:t> 2023</a:t>
            </a:r>
          </a:p>
          <a:p>
            <a:pPr algn="ctr"/>
            <a:r>
              <a:rPr lang="sv-SE" sz="1800" b="1" dirty="0">
                <a:latin typeface="+mj-lt"/>
              </a:rPr>
              <a:t>Project 3</a:t>
            </a:r>
          </a:p>
          <a:p>
            <a:pPr algn="ctr"/>
            <a:r>
              <a:rPr lang="sv-SE" sz="1800" b="1" dirty="0">
                <a:latin typeface="+mj-lt"/>
              </a:rPr>
              <a:t>Steven Lomon Lennartsson</a:t>
            </a:r>
            <a:endParaRPr lang="fr-FR" sz="1800" b="1" dirty="0">
              <a:latin typeface="+mj-lt"/>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DEF5A60-39F7-BC70-8E7B-37CB0DD3A4DC}"/>
              </a:ext>
            </a:extLst>
          </p:cNvPr>
          <p:cNvSpPr>
            <a:spLocks noGrp="1"/>
          </p:cNvSpPr>
          <p:nvPr>
            <p:ph type="dt" sz="half" idx="10"/>
          </p:nvPr>
        </p:nvSpPr>
        <p:spPr/>
        <p:txBody>
          <a:bodyPr/>
          <a:lstStyle/>
          <a:p>
            <a:pPr rtl="0"/>
            <a:r>
              <a:rPr lang="fr-FR" dirty="0"/>
              <a:t>2023</a:t>
            </a:r>
          </a:p>
        </p:txBody>
      </p:sp>
      <p:sp>
        <p:nvSpPr>
          <p:cNvPr id="16" name="Footer Placeholder 15">
            <a:extLst>
              <a:ext uri="{FF2B5EF4-FFF2-40B4-BE49-F238E27FC236}">
                <a16:creationId xmlns:a16="http://schemas.microsoft.com/office/drawing/2014/main" id="{D49E685A-57B5-75BE-C262-1C4556B1ACB2}"/>
              </a:ext>
            </a:extLst>
          </p:cNvPr>
          <p:cNvSpPr>
            <a:spLocks noGrp="1"/>
          </p:cNvSpPr>
          <p:nvPr>
            <p:ph type="ftr" sz="quarter" idx="11"/>
          </p:nvPr>
        </p:nvSpPr>
        <p:spPr/>
        <p:txBody>
          <a:bodyPr/>
          <a:lstStyle/>
          <a:p>
            <a:pPr rtl="0"/>
            <a:r>
              <a:rPr lang="fr-FR"/>
              <a:t>TITRE DE LA PRÉSENTATION</a:t>
            </a:r>
          </a:p>
        </p:txBody>
      </p:sp>
      <p:sp>
        <p:nvSpPr>
          <p:cNvPr id="17" name="Slide Number Placeholder 16">
            <a:extLst>
              <a:ext uri="{FF2B5EF4-FFF2-40B4-BE49-F238E27FC236}">
                <a16:creationId xmlns:a16="http://schemas.microsoft.com/office/drawing/2014/main" id="{3F56D3AD-9CA3-C1BE-0FEF-8830DBBEF216}"/>
              </a:ext>
            </a:extLst>
          </p:cNvPr>
          <p:cNvSpPr>
            <a:spLocks noGrp="1"/>
          </p:cNvSpPr>
          <p:nvPr>
            <p:ph type="sldNum" sz="quarter" idx="12"/>
          </p:nvPr>
        </p:nvSpPr>
        <p:spPr/>
        <p:txBody>
          <a:bodyPr/>
          <a:lstStyle/>
          <a:p>
            <a:pPr rtl="0"/>
            <a:fld id="{A49DFD55-3C28-40EF-9E31-A92D2E4017FF}" type="slidenum">
              <a:rPr lang="fr-FR" smtClean="0"/>
              <a:pPr rtl="0"/>
              <a:t>10</a:t>
            </a:fld>
            <a:endParaRPr lang="fr-FR" dirty="0"/>
          </a:p>
        </p:txBody>
      </p:sp>
      <p:sp>
        <p:nvSpPr>
          <p:cNvPr id="18" name="Title 1">
            <a:extLst>
              <a:ext uri="{FF2B5EF4-FFF2-40B4-BE49-F238E27FC236}">
                <a16:creationId xmlns:a16="http://schemas.microsoft.com/office/drawing/2014/main" id="{D4E58EDE-B53F-9A30-B499-867ECB1551EE}"/>
              </a:ext>
            </a:extLst>
          </p:cNvPr>
          <p:cNvSpPr>
            <a:spLocks noGrp="1"/>
          </p:cNvSpPr>
          <p:nvPr>
            <p:ph type="title"/>
          </p:nvPr>
        </p:nvSpPr>
        <p:spPr>
          <a:xfrm>
            <a:off x="838200" y="300014"/>
            <a:ext cx="10515600" cy="543817"/>
          </a:xfrm>
        </p:spPr>
        <p:txBody>
          <a:bodyPr/>
          <a:lstStyle/>
          <a:p>
            <a:r>
              <a:rPr lang="sv-SE" dirty="0" err="1"/>
              <a:t>Threshold</a:t>
            </a:r>
            <a:r>
              <a:rPr lang="sv-SE" dirty="0"/>
              <a:t> </a:t>
            </a:r>
            <a:r>
              <a:rPr lang="sv-SE" dirty="0" err="1"/>
              <a:t>selection</a:t>
            </a:r>
            <a:r>
              <a:rPr lang="sv-SE" dirty="0"/>
              <a:t> and the </a:t>
            </a:r>
            <a:r>
              <a:rPr lang="sv-SE" dirty="0" err="1"/>
              <a:t>roc</a:t>
            </a:r>
            <a:r>
              <a:rPr lang="sv-SE" dirty="0"/>
              <a:t> </a:t>
            </a:r>
            <a:r>
              <a:rPr lang="sv-SE" dirty="0" err="1"/>
              <a:t>curve</a:t>
            </a:r>
            <a:r>
              <a:rPr lang="sv-SE" dirty="0"/>
              <a:t> I</a:t>
            </a:r>
            <a:endParaRPr lang="fr-FR" dirty="0"/>
          </a:p>
        </p:txBody>
      </p:sp>
      <p:sp>
        <p:nvSpPr>
          <p:cNvPr id="6" name="TextBox 5">
            <a:extLst>
              <a:ext uri="{FF2B5EF4-FFF2-40B4-BE49-F238E27FC236}">
                <a16:creationId xmlns:a16="http://schemas.microsoft.com/office/drawing/2014/main" id="{27696B9D-6570-0CA6-2E68-0E8594BB5B0D}"/>
              </a:ext>
            </a:extLst>
          </p:cNvPr>
          <p:cNvSpPr txBox="1"/>
          <p:nvPr/>
        </p:nvSpPr>
        <p:spPr>
          <a:xfrm>
            <a:off x="5923280" y="843831"/>
            <a:ext cx="6133736" cy="4016484"/>
          </a:xfrm>
          <a:prstGeom prst="rect">
            <a:avLst/>
          </a:prstGeom>
          <a:noFill/>
        </p:spPr>
        <p:txBody>
          <a:bodyPr wrap="square" rtlCol="0">
            <a:spAutoFit/>
          </a:bodyPr>
          <a:lstStyle/>
          <a:p>
            <a:r>
              <a:rPr lang="en-US" sz="1700" dirty="0"/>
              <a:t>In this stage, we are looking at the predictions that the classifiers we have built so far gives and we compare it to the solution (the actual values) to see where it goes wrong. All of this is visualized in a Confusion Matrix that shows the distribution of the correct predictions in the True Positives and True Negatives, as well as the wrong predictions in the False Positives (Type I Error) and False Negatives (Type II Error). I have chosen to highlight Linear SVC here. What’s interesting </a:t>
            </a:r>
          </a:p>
          <a:p>
            <a:r>
              <a:rPr lang="en-US" sz="1700" dirty="0"/>
              <a:t>                                                              is that with the optimal </a:t>
            </a:r>
          </a:p>
          <a:p>
            <a:r>
              <a:rPr lang="en-US" sz="1700" dirty="0"/>
              <a:t>                                                              threshold, we often</a:t>
            </a:r>
          </a:p>
          <a:p>
            <a:r>
              <a:rPr lang="en-US" sz="1700" dirty="0"/>
              <a:t>                                                              sacrifice a few correct </a:t>
            </a:r>
          </a:p>
          <a:p>
            <a:r>
              <a:rPr lang="en-US" sz="1700" dirty="0"/>
              <a:t>                                                              predictions for Drop out </a:t>
            </a:r>
          </a:p>
          <a:p>
            <a:r>
              <a:rPr lang="en-US" sz="1700" dirty="0"/>
              <a:t>                                                              (0) in order to get more </a:t>
            </a:r>
          </a:p>
          <a:p>
            <a:r>
              <a:rPr lang="en-US" sz="1700" dirty="0"/>
              <a:t>                                                              correct predictions for </a:t>
            </a:r>
          </a:p>
          <a:p>
            <a:r>
              <a:rPr lang="en-US" sz="1700" dirty="0"/>
              <a:t>                                                              Graduation (1).</a:t>
            </a:r>
          </a:p>
        </p:txBody>
      </p:sp>
      <p:pic>
        <p:nvPicPr>
          <p:cNvPr id="4" name="Picture 3" descr="A screenshot of a computer&#10;&#10;Description automatically generated">
            <a:extLst>
              <a:ext uri="{FF2B5EF4-FFF2-40B4-BE49-F238E27FC236}">
                <a16:creationId xmlns:a16="http://schemas.microsoft.com/office/drawing/2014/main" id="{81477CBA-BF26-B033-5AA5-EC3D6A0389CA}"/>
              </a:ext>
            </a:extLst>
          </p:cNvPr>
          <p:cNvPicPr>
            <a:picLocks noChangeAspect="1"/>
          </p:cNvPicPr>
          <p:nvPr/>
        </p:nvPicPr>
        <p:blipFill>
          <a:blip r:embed="rId2"/>
          <a:stretch>
            <a:fillRect/>
          </a:stretch>
        </p:blipFill>
        <p:spPr>
          <a:xfrm>
            <a:off x="1" y="3046890"/>
            <a:ext cx="4206240" cy="3811110"/>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B6BCEABE-CAD7-C126-3703-2D9729448607}"/>
              </a:ext>
            </a:extLst>
          </p:cNvPr>
          <p:cNvPicPr>
            <a:picLocks noChangeAspect="1"/>
          </p:cNvPicPr>
          <p:nvPr/>
        </p:nvPicPr>
        <p:blipFill>
          <a:blip r:embed="rId3"/>
          <a:stretch>
            <a:fillRect/>
          </a:stretch>
        </p:blipFill>
        <p:spPr>
          <a:xfrm>
            <a:off x="6349" y="1155942"/>
            <a:ext cx="5916931" cy="176099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F95DC51E-19E0-EEF6-BDE1-30A20B851591}"/>
              </a:ext>
            </a:extLst>
          </p:cNvPr>
          <p:cNvPicPr>
            <a:picLocks noChangeAspect="1"/>
          </p:cNvPicPr>
          <p:nvPr/>
        </p:nvPicPr>
        <p:blipFill>
          <a:blip r:embed="rId4"/>
          <a:stretch>
            <a:fillRect/>
          </a:stretch>
        </p:blipFill>
        <p:spPr>
          <a:xfrm>
            <a:off x="4206241" y="3046890"/>
            <a:ext cx="5184596" cy="3811110"/>
          </a:xfrm>
          <a:prstGeom prst="rect">
            <a:avLst/>
          </a:prstGeom>
        </p:spPr>
      </p:pic>
    </p:spTree>
    <p:extLst>
      <p:ext uri="{BB962C8B-B14F-4D97-AF65-F5344CB8AC3E}">
        <p14:creationId xmlns:p14="http://schemas.microsoft.com/office/powerpoint/2010/main" val="2993688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DEF5A60-39F7-BC70-8E7B-37CB0DD3A4DC}"/>
              </a:ext>
            </a:extLst>
          </p:cNvPr>
          <p:cNvSpPr>
            <a:spLocks noGrp="1"/>
          </p:cNvSpPr>
          <p:nvPr>
            <p:ph type="dt" sz="half" idx="10"/>
          </p:nvPr>
        </p:nvSpPr>
        <p:spPr/>
        <p:txBody>
          <a:bodyPr/>
          <a:lstStyle/>
          <a:p>
            <a:pPr rtl="0"/>
            <a:r>
              <a:rPr lang="fr-FR" dirty="0"/>
              <a:t>2023</a:t>
            </a:r>
          </a:p>
        </p:txBody>
      </p:sp>
      <p:sp>
        <p:nvSpPr>
          <p:cNvPr id="16" name="Footer Placeholder 15">
            <a:extLst>
              <a:ext uri="{FF2B5EF4-FFF2-40B4-BE49-F238E27FC236}">
                <a16:creationId xmlns:a16="http://schemas.microsoft.com/office/drawing/2014/main" id="{D49E685A-57B5-75BE-C262-1C4556B1ACB2}"/>
              </a:ext>
            </a:extLst>
          </p:cNvPr>
          <p:cNvSpPr>
            <a:spLocks noGrp="1"/>
          </p:cNvSpPr>
          <p:nvPr>
            <p:ph type="ftr" sz="quarter" idx="11"/>
          </p:nvPr>
        </p:nvSpPr>
        <p:spPr/>
        <p:txBody>
          <a:bodyPr/>
          <a:lstStyle/>
          <a:p>
            <a:pPr rtl="0"/>
            <a:r>
              <a:rPr lang="fr-FR"/>
              <a:t>TITRE DE LA PRÉSENTATION</a:t>
            </a:r>
          </a:p>
        </p:txBody>
      </p:sp>
      <p:sp>
        <p:nvSpPr>
          <p:cNvPr id="17" name="Slide Number Placeholder 16">
            <a:extLst>
              <a:ext uri="{FF2B5EF4-FFF2-40B4-BE49-F238E27FC236}">
                <a16:creationId xmlns:a16="http://schemas.microsoft.com/office/drawing/2014/main" id="{3F56D3AD-9CA3-C1BE-0FEF-8830DBBEF216}"/>
              </a:ext>
            </a:extLst>
          </p:cNvPr>
          <p:cNvSpPr>
            <a:spLocks noGrp="1"/>
          </p:cNvSpPr>
          <p:nvPr>
            <p:ph type="sldNum" sz="quarter" idx="12"/>
          </p:nvPr>
        </p:nvSpPr>
        <p:spPr/>
        <p:txBody>
          <a:bodyPr/>
          <a:lstStyle/>
          <a:p>
            <a:pPr rtl="0"/>
            <a:fld id="{A49DFD55-3C28-40EF-9E31-A92D2E4017FF}" type="slidenum">
              <a:rPr lang="fr-FR" smtClean="0"/>
              <a:pPr rtl="0"/>
              <a:t>11</a:t>
            </a:fld>
            <a:endParaRPr lang="fr-FR" dirty="0"/>
          </a:p>
        </p:txBody>
      </p:sp>
      <p:sp>
        <p:nvSpPr>
          <p:cNvPr id="18" name="Title 1">
            <a:extLst>
              <a:ext uri="{FF2B5EF4-FFF2-40B4-BE49-F238E27FC236}">
                <a16:creationId xmlns:a16="http://schemas.microsoft.com/office/drawing/2014/main" id="{D4E58EDE-B53F-9A30-B499-867ECB1551EE}"/>
              </a:ext>
            </a:extLst>
          </p:cNvPr>
          <p:cNvSpPr>
            <a:spLocks noGrp="1"/>
          </p:cNvSpPr>
          <p:nvPr>
            <p:ph type="title"/>
          </p:nvPr>
        </p:nvSpPr>
        <p:spPr>
          <a:xfrm>
            <a:off x="838200" y="411858"/>
            <a:ext cx="10515600" cy="543817"/>
          </a:xfrm>
        </p:spPr>
        <p:txBody>
          <a:bodyPr/>
          <a:lstStyle/>
          <a:p>
            <a:r>
              <a:rPr lang="sv-SE" dirty="0" err="1"/>
              <a:t>Threshold</a:t>
            </a:r>
            <a:r>
              <a:rPr lang="sv-SE" dirty="0"/>
              <a:t> </a:t>
            </a:r>
            <a:r>
              <a:rPr lang="sv-SE" dirty="0" err="1"/>
              <a:t>selection</a:t>
            </a:r>
            <a:r>
              <a:rPr lang="sv-SE" dirty="0"/>
              <a:t> and the </a:t>
            </a:r>
            <a:r>
              <a:rPr lang="sv-SE" dirty="0" err="1"/>
              <a:t>roc</a:t>
            </a:r>
            <a:r>
              <a:rPr lang="sv-SE" dirty="0"/>
              <a:t> </a:t>
            </a:r>
            <a:r>
              <a:rPr lang="sv-SE" dirty="0" err="1"/>
              <a:t>curve</a:t>
            </a:r>
            <a:r>
              <a:rPr lang="sv-SE" dirty="0"/>
              <a:t> II</a:t>
            </a:r>
            <a:endParaRPr lang="fr-FR" dirty="0"/>
          </a:p>
        </p:txBody>
      </p:sp>
      <p:sp>
        <p:nvSpPr>
          <p:cNvPr id="6" name="TextBox 5">
            <a:extLst>
              <a:ext uri="{FF2B5EF4-FFF2-40B4-BE49-F238E27FC236}">
                <a16:creationId xmlns:a16="http://schemas.microsoft.com/office/drawing/2014/main" id="{27696B9D-6570-0CA6-2E68-0E8594BB5B0D}"/>
              </a:ext>
            </a:extLst>
          </p:cNvPr>
          <p:cNvSpPr txBox="1"/>
          <p:nvPr/>
        </p:nvSpPr>
        <p:spPr>
          <a:xfrm>
            <a:off x="208307" y="1241153"/>
            <a:ext cx="5037048" cy="4801314"/>
          </a:xfrm>
          <a:prstGeom prst="rect">
            <a:avLst/>
          </a:prstGeom>
          <a:noFill/>
        </p:spPr>
        <p:txBody>
          <a:bodyPr wrap="square" rtlCol="0">
            <a:spAutoFit/>
          </a:bodyPr>
          <a:lstStyle/>
          <a:p>
            <a:r>
              <a:rPr lang="sv-SE" dirty="0" err="1"/>
              <a:t>With</a:t>
            </a:r>
            <a:r>
              <a:rPr lang="sv-SE" dirty="0"/>
              <a:t> </a:t>
            </a:r>
            <a:r>
              <a:rPr lang="sv-SE" dirty="0" err="1"/>
              <a:t>this</a:t>
            </a:r>
            <a:r>
              <a:rPr lang="sv-SE" dirty="0"/>
              <a:t> optimal </a:t>
            </a:r>
            <a:r>
              <a:rPr lang="sv-SE" dirty="0" err="1"/>
              <a:t>threshold</a:t>
            </a:r>
            <a:r>
              <a:rPr lang="sv-SE" dirty="0"/>
              <a:t> </a:t>
            </a:r>
            <a:r>
              <a:rPr lang="sv-SE" dirty="0" err="1"/>
              <a:t>changing</a:t>
            </a:r>
            <a:r>
              <a:rPr lang="sv-SE" dirty="0"/>
              <a:t> the </a:t>
            </a:r>
            <a:r>
              <a:rPr lang="sv-SE" dirty="0" err="1"/>
              <a:t>way</a:t>
            </a:r>
            <a:r>
              <a:rPr lang="sv-SE" dirty="0"/>
              <a:t> </a:t>
            </a:r>
            <a:r>
              <a:rPr lang="sv-SE" dirty="0" err="1"/>
              <a:t>our</a:t>
            </a:r>
            <a:r>
              <a:rPr lang="sv-SE" dirty="0"/>
              <a:t> </a:t>
            </a:r>
            <a:r>
              <a:rPr lang="sv-SE" dirty="0" err="1"/>
              <a:t>classifiers</a:t>
            </a:r>
            <a:r>
              <a:rPr lang="sv-SE" dirty="0"/>
              <a:t> </a:t>
            </a:r>
            <a:r>
              <a:rPr lang="sv-SE" dirty="0" err="1"/>
              <a:t>distributes</a:t>
            </a:r>
            <a:r>
              <a:rPr lang="sv-SE" dirty="0"/>
              <a:t> the 0s and 1s in </a:t>
            </a:r>
            <a:r>
              <a:rPr lang="sv-SE" dirty="0" err="1"/>
              <a:t>our</a:t>
            </a:r>
            <a:r>
              <a:rPr lang="sv-SE" dirty="0"/>
              <a:t> </a:t>
            </a:r>
            <a:r>
              <a:rPr lang="sv-SE" dirty="0" err="1"/>
              <a:t>resulting</a:t>
            </a:r>
            <a:r>
              <a:rPr lang="sv-SE" dirty="0"/>
              <a:t> output, </a:t>
            </a:r>
            <a:r>
              <a:rPr lang="sv-SE" dirty="0" err="1"/>
              <a:t>we</a:t>
            </a:r>
            <a:r>
              <a:rPr lang="sv-SE" dirty="0"/>
              <a:t> </a:t>
            </a:r>
            <a:r>
              <a:rPr lang="sv-SE" dirty="0" err="1"/>
              <a:t>have</a:t>
            </a:r>
            <a:r>
              <a:rPr lang="sv-SE" dirty="0"/>
              <a:t> </a:t>
            </a:r>
            <a:r>
              <a:rPr lang="sv-SE" dirty="0" err="1"/>
              <a:t>our</a:t>
            </a:r>
            <a:r>
              <a:rPr lang="sv-SE" dirty="0"/>
              <a:t> final </a:t>
            </a:r>
            <a:r>
              <a:rPr lang="sv-SE" dirty="0" err="1"/>
              <a:t>models</a:t>
            </a:r>
            <a:r>
              <a:rPr lang="sv-SE" dirty="0"/>
              <a:t>! The </a:t>
            </a:r>
            <a:r>
              <a:rPr lang="sv-SE" dirty="0" err="1"/>
              <a:t>classification</a:t>
            </a:r>
            <a:r>
              <a:rPr lang="sv-SE" dirty="0"/>
              <a:t> </a:t>
            </a:r>
            <a:r>
              <a:rPr lang="sv-SE" dirty="0" err="1"/>
              <a:t>models</a:t>
            </a:r>
            <a:r>
              <a:rPr lang="sv-SE" dirty="0"/>
              <a:t> for all 5 </a:t>
            </a:r>
            <a:r>
              <a:rPr lang="sv-SE" dirty="0" err="1"/>
              <a:t>will</a:t>
            </a:r>
            <a:r>
              <a:rPr lang="sv-SE" dirty="0"/>
              <a:t> be </a:t>
            </a:r>
            <a:r>
              <a:rPr lang="sv-SE" dirty="0" err="1"/>
              <a:t>shown</a:t>
            </a:r>
            <a:r>
              <a:rPr lang="sv-SE" dirty="0"/>
              <a:t> in the </a:t>
            </a:r>
            <a:r>
              <a:rPr lang="sv-SE" dirty="0" err="1"/>
              <a:t>next</a:t>
            </a:r>
            <a:r>
              <a:rPr lang="sv-SE" dirty="0"/>
              <a:t> </a:t>
            </a:r>
            <a:r>
              <a:rPr lang="sv-SE" dirty="0" err="1"/>
              <a:t>slide</a:t>
            </a:r>
            <a:r>
              <a:rPr lang="sv-SE" dirty="0"/>
              <a:t>.</a:t>
            </a:r>
          </a:p>
          <a:p>
            <a:r>
              <a:rPr lang="sv-SE" dirty="0"/>
              <a:t>For all </a:t>
            </a:r>
            <a:r>
              <a:rPr lang="sv-SE" dirty="0" err="1"/>
              <a:t>five</a:t>
            </a:r>
            <a:r>
              <a:rPr lang="sv-SE" dirty="0"/>
              <a:t>, </a:t>
            </a:r>
            <a:r>
              <a:rPr lang="sv-SE" dirty="0" err="1"/>
              <a:t>we</a:t>
            </a:r>
            <a:r>
              <a:rPr lang="sv-SE" dirty="0"/>
              <a:t> </a:t>
            </a:r>
            <a:r>
              <a:rPr lang="sv-SE" dirty="0" err="1"/>
              <a:t>are</a:t>
            </a:r>
            <a:r>
              <a:rPr lang="sv-SE" dirty="0"/>
              <a:t> </a:t>
            </a:r>
            <a:r>
              <a:rPr lang="sv-SE" dirty="0" err="1"/>
              <a:t>also</a:t>
            </a:r>
            <a:r>
              <a:rPr lang="sv-SE" dirty="0"/>
              <a:t> </a:t>
            </a:r>
            <a:r>
              <a:rPr lang="sv-SE" dirty="0" err="1"/>
              <a:t>drawing</a:t>
            </a:r>
            <a:r>
              <a:rPr lang="sv-SE" dirty="0"/>
              <a:t> a </a:t>
            </a:r>
            <a:r>
              <a:rPr lang="en-US" dirty="0"/>
              <a:t>Receiver Operator Characteristic (ROC) curve. It is simply a curve that shows the trade-off between sensitivity and specificity; plotting the True Positive Rate against the False Positive Rate. A curve that operates up towards the top left corner is generally better. We want the AUC (Area Under the Curve) value to be as low as possible</a:t>
            </a:r>
            <a:endParaRPr lang="sv-SE" dirty="0"/>
          </a:p>
          <a:p>
            <a:endParaRPr lang="sv-SE" dirty="0"/>
          </a:p>
          <a:p>
            <a:r>
              <a:rPr lang="sv-SE" dirty="0"/>
              <a:t>I must </a:t>
            </a:r>
            <a:r>
              <a:rPr lang="sv-SE" dirty="0" err="1"/>
              <a:t>admit</a:t>
            </a:r>
            <a:r>
              <a:rPr lang="sv-SE" dirty="0"/>
              <a:t> </a:t>
            </a:r>
            <a:r>
              <a:rPr lang="sv-SE" dirty="0" err="1"/>
              <a:t>here</a:t>
            </a:r>
            <a:r>
              <a:rPr lang="sv-SE" dirty="0"/>
              <a:t>, I do not </a:t>
            </a:r>
            <a:r>
              <a:rPr lang="sv-SE" dirty="0" err="1"/>
              <a:t>fully</a:t>
            </a:r>
            <a:r>
              <a:rPr lang="sv-SE" dirty="0"/>
              <a:t> understand </a:t>
            </a:r>
            <a:r>
              <a:rPr lang="sv-SE" dirty="0" err="1"/>
              <a:t>this</a:t>
            </a:r>
            <a:r>
              <a:rPr lang="sv-SE" dirty="0"/>
              <a:t> </a:t>
            </a:r>
            <a:r>
              <a:rPr lang="sv-SE" dirty="0" err="1"/>
              <a:t>code</a:t>
            </a:r>
            <a:r>
              <a:rPr lang="sv-SE" dirty="0"/>
              <a:t> haha</a:t>
            </a:r>
            <a:endParaRPr lang="en-US" dirty="0"/>
          </a:p>
        </p:txBody>
      </p:sp>
      <p:pic>
        <p:nvPicPr>
          <p:cNvPr id="9" name="Picture 8" descr="A graph of a logistic regression&#10;&#10;Description automatically generated">
            <a:extLst>
              <a:ext uri="{FF2B5EF4-FFF2-40B4-BE49-F238E27FC236}">
                <a16:creationId xmlns:a16="http://schemas.microsoft.com/office/drawing/2014/main" id="{6E796554-7D55-6C89-6CCA-4D66ECFEDDC4}"/>
              </a:ext>
            </a:extLst>
          </p:cNvPr>
          <p:cNvPicPr>
            <a:picLocks noChangeAspect="1"/>
          </p:cNvPicPr>
          <p:nvPr/>
        </p:nvPicPr>
        <p:blipFill>
          <a:blip r:embed="rId2"/>
          <a:stretch>
            <a:fillRect/>
          </a:stretch>
        </p:blipFill>
        <p:spPr>
          <a:xfrm>
            <a:off x="5430547" y="1241153"/>
            <a:ext cx="6360106" cy="5480322"/>
          </a:xfrm>
          <a:prstGeom prst="rect">
            <a:avLst/>
          </a:prstGeom>
        </p:spPr>
      </p:pic>
      <p:pic>
        <p:nvPicPr>
          <p:cNvPr id="4" name="Picture 3" descr="A computer screen with text on it&#10;&#10;Description automatically generated">
            <a:extLst>
              <a:ext uri="{FF2B5EF4-FFF2-40B4-BE49-F238E27FC236}">
                <a16:creationId xmlns:a16="http://schemas.microsoft.com/office/drawing/2014/main" id="{D1FE9C54-3628-14E8-A930-8B0803CC22E7}"/>
              </a:ext>
            </a:extLst>
          </p:cNvPr>
          <p:cNvPicPr>
            <a:picLocks noChangeAspect="1"/>
          </p:cNvPicPr>
          <p:nvPr/>
        </p:nvPicPr>
        <p:blipFill>
          <a:blip r:embed="rId3"/>
          <a:stretch>
            <a:fillRect/>
          </a:stretch>
        </p:blipFill>
        <p:spPr>
          <a:xfrm>
            <a:off x="7297783" y="2598798"/>
            <a:ext cx="4246772" cy="2765031"/>
          </a:xfrm>
          <a:prstGeom prst="rect">
            <a:avLst/>
          </a:prstGeom>
        </p:spPr>
      </p:pic>
    </p:spTree>
    <p:extLst>
      <p:ext uri="{BB962C8B-B14F-4D97-AF65-F5344CB8AC3E}">
        <p14:creationId xmlns:p14="http://schemas.microsoft.com/office/powerpoint/2010/main" val="368374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DEF5A60-39F7-BC70-8E7B-37CB0DD3A4DC}"/>
              </a:ext>
            </a:extLst>
          </p:cNvPr>
          <p:cNvSpPr>
            <a:spLocks noGrp="1"/>
          </p:cNvSpPr>
          <p:nvPr>
            <p:ph type="dt" sz="half" idx="10"/>
          </p:nvPr>
        </p:nvSpPr>
        <p:spPr/>
        <p:txBody>
          <a:bodyPr/>
          <a:lstStyle/>
          <a:p>
            <a:pPr rtl="0"/>
            <a:r>
              <a:rPr lang="fr-FR" dirty="0"/>
              <a:t>2023</a:t>
            </a:r>
          </a:p>
        </p:txBody>
      </p:sp>
      <p:sp>
        <p:nvSpPr>
          <p:cNvPr id="16" name="Footer Placeholder 15">
            <a:extLst>
              <a:ext uri="{FF2B5EF4-FFF2-40B4-BE49-F238E27FC236}">
                <a16:creationId xmlns:a16="http://schemas.microsoft.com/office/drawing/2014/main" id="{D49E685A-57B5-75BE-C262-1C4556B1ACB2}"/>
              </a:ext>
            </a:extLst>
          </p:cNvPr>
          <p:cNvSpPr>
            <a:spLocks noGrp="1"/>
          </p:cNvSpPr>
          <p:nvPr>
            <p:ph type="ftr" sz="quarter" idx="11"/>
          </p:nvPr>
        </p:nvSpPr>
        <p:spPr/>
        <p:txBody>
          <a:bodyPr/>
          <a:lstStyle/>
          <a:p>
            <a:pPr rtl="0"/>
            <a:r>
              <a:rPr lang="fr-FR"/>
              <a:t>TITRE DE LA PRÉSENTATION</a:t>
            </a:r>
          </a:p>
        </p:txBody>
      </p:sp>
      <p:sp>
        <p:nvSpPr>
          <p:cNvPr id="17" name="Slide Number Placeholder 16">
            <a:extLst>
              <a:ext uri="{FF2B5EF4-FFF2-40B4-BE49-F238E27FC236}">
                <a16:creationId xmlns:a16="http://schemas.microsoft.com/office/drawing/2014/main" id="{3F56D3AD-9CA3-C1BE-0FEF-8830DBBEF216}"/>
              </a:ext>
            </a:extLst>
          </p:cNvPr>
          <p:cNvSpPr>
            <a:spLocks noGrp="1"/>
          </p:cNvSpPr>
          <p:nvPr>
            <p:ph type="sldNum" sz="quarter" idx="12"/>
          </p:nvPr>
        </p:nvSpPr>
        <p:spPr/>
        <p:txBody>
          <a:bodyPr/>
          <a:lstStyle/>
          <a:p>
            <a:pPr rtl="0"/>
            <a:fld id="{A49DFD55-3C28-40EF-9E31-A92D2E4017FF}" type="slidenum">
              <a:rPr lang="fr-FR" smtClean="0"/>
              <a:pPr rtl="0"/>
              <a:t>12</a:t>
            </a:fld>
            <a:endParaRPr lang="fr-FR" dirty="0"/>
          </a:p>
        </p:txBody>
      </p:sp>
      <p:sp>
        <p:nvSpPr>
          <p:cNvPr id="18" name="Title 1">
            <a:extLst>
              <a:ext uri="{FF2B5EF4-FFF2-40B4-BE49-F238E27FC236}">
                <a16:creationId xmlns:a16="http://schemas.microsoft.com/office/drawing/2014/main" id="{D4E58EDE-B53F-9A30-B499-867ECB1551EE}"/>
              </a:ext>
            </a:extLst>
          </p:cNvPr>
          <p:cNvSpPr>
            <a:spLocks noGrp="1"/>
          </p:cNvSpPr>
          <p:nvPr>
            <p:ph type="title"/>
          </p:nvPr>
        </p:nvSpPr>
        <p:spPr>
          <a:xfrm>
            <a:off x="838200" y="260642"/>
            <a:ext cx="10515600" cy="543817"/>
          </a:xfrm>
        </p:spPr>
        <p:txBody>
          <a:bodyPr/>
          <a:lstStyle/>
          <a:p>
            <a:r>
              <a:rPr lang="sv-SE" dirty="0" err="1"/>
              <a:t>Model</a:t>
            </a:r>
            <a:r>
              <a:rPr lang="sv-SE" dirty="0"/>
              <a:t> </a:t>
            </a:r>
            <a:r>
              <a:rPr lang="sv-SE" dirty="0" err="1"/>
              <a:t>comparison</a:t>
            </a:r>
            <a:endParaRPr lang="fr-FR" dirty="0"/>
          </a:p>
        </p:txBody>
      </p:sp>
      <p:sp>
        <p:nvSpPr>
          <p:cNvPr id="6" name="TextBox 5">
            <a:extLst>
              <a:ext uri="{FF2B5EF4-FFF2-40B4-BE49-F238E27FC236}">
                <a16:creationId xmlns:a16="http://schemas.microsoft.com/office/drawing/2014/main" id="{27696B9D-6570-0CA6-2E68-0E8594BB5B0D}"/>
              </a:ext>
            </a:extLst>
          </p:cNvPr>
          <p:cNvSpPr txBox="1"/>
          <p:nvPr/>
        </p:nvSpPr>
        <p:spPr>
          <a:xfrm>
            <a:off x="123475" y="989125"/>
            <a:ext cx="5549680" cy="4801314"/>
          </a:xfrm>
          <a:prstGeom prst="rect">
            <a:avLst/>
          </a:prstGeom>
          <a:noFill/>
        </p:spPr>
        <p:txBody>
          <a:bodyPr wrap="square" rtlCol="0">
            <a:spAutoFit/>
          </a:bodyPr>
          <a:lstStyle/>
          <a:p>
            <a:r>
              <a:rPr lang="en-US" dirty="0"/>
              <a:t>Here are the full results from all of our model building:</a:t>
            </a:r>
          </a:p>
          <a:p>
            <a:pPr marL="285750" indent="-285750">
              <a:buFont typeface="Arial" panose="020B0604020202020204" pitchFamily="34" charset="0"/>
              <a:buChar char="•"/>
            </a:pPr>
            <a:r>
              <a:rPr lang="en-US" dirty="0"/>
              <a:t>I do feel that </a:t>
            </a:r>
            <a:r>
              <a:rPr lang="en-US" dirty="0" err="1"/>
              <a:t>XGBoost</a:t>
            </a:r>
            <a:r>
              <a:rPr lang="en-US" dirty="0"/>
              <a:t> could be the best performing model if I took more time to dive deep and research all of its parameters for the Hyperparameter tuning</a:t>
            </a:r>
          </a:p>
          <a:p>
            <a:pPr marL="285750" indent="-285750">
              <a:buFont typeface="Arial" panose="020B0604020202020204" pitchFamily="34" charset="0"/>
              <a:buChar char="•"/>
            </a:pPr>
            <a:r>
              <a:rPr lang="en-US" dirty="0"/>
              <a:t>The only model that was not able to reach 90% accuracy was Gaussian NB. I do feel that this is once again part the classifier, part me not giving it enough research</a:t>
            </a:r>
          </a:p>
          <a:p>
            <a:pPr marL="285750" indent="-285750">
              <a:buFont typeface="Arial" panose="020B0604020202020204" pitchFamily="34" charset="0"/>
              <a:buChar char="•"/>
            </a:pPr>
            <a:r>
              <a:rPr lang="en-US" dirty="0"/>
              <a:t>As always with Machine Learning models and classifiers, we can pour time and resources into hyper optimizing our scores, but we must eventually reach a point where we declare “This is it, this is good enough”</a:t>
            </a:r>
          </a:p>
          <a:p>
            <a:endParaRPr lang="en-US" dirty="0"/>
          </a:p>
          <a:p>
            <a:r>
              <a:rPr lang="en-US" dirty="0"/>
              <a:t>With this in mind; we will now look at the predictions that our models have made!</a:t>
            </a:r>
          </a:p>
        </p:txBody>
      </p:sp>
      <p:pic>
        <p:nvPicPr>
          <p:cNvPr id="3" name="Picture 2" descr="A screenshot of a computer program&#10;&#10;Description automatically generated">
            <a:extLst>
              <a:ext uri="{FF2B5EF4-FFF2-40B4-BE49-F238E27FC236}">
                <a16:creationId xmlns:a16="http://schemas.microsoft.com/office/drawing/2014/main" id="{5A1915E6-495C-0359-608B-FA553586E0F5}"/>
              </a:ext>
            </a:extLst>
          </p:cNvPr>
          <p:cNvPicPr>
            <a:picLocks noChangeAspect="1"/>
          </p:cNvPicPr>
          <p:nvPr/>
        </p:nvPicPr>
        <p:blipFill>
          <a:blip r:embed="rId2"/>
          <a:stretch>
            <a:fillRect/>
          </a:stretch>
        </p:blipFill>
        <p:spPr>
          <a:xfrm>
            <a:off x="5673155" y="989125"/>
            <a:ext cx="6104936" cy="5608233"/>
          </a:xfrm>
          <a:prstGeom prst="rect">
            <a:avLst/>
          </a:prstGeom>
        </p:spPr>
      </p:pic>
    </p:spTree>
    <p:extLst>
      <p:ext uri="{BB962C8B-B14F-4D97-AF65-F5344CB8AC3E}">
        <p14:creationId xmlns:p14="http://schemas.microsoft.com/office/powerpoint/2010/main" val="294515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21BD-8335-B355-C402-3F57EB2157B2}"/>
              </a:ext>
            </a:extLst>
          </p:cNvPr>
          <p:cNvSpPr>
            <a:spLocks noGrp="1"/>
          </p:cNvSpPr>
          <p:nvPr>
            <p:ph type="title"/>
          </p:nvPr>
        </p:nvSpPr>
        <p:spPr>
          <a:xfrm>
            <a:off x="838200" y="136525"/>
            <a:ext cx="10515600" cy="438005"/>
          </a:xfrm>
        </p:spPr>
        <p:txBody>
          <a:bodyPr>
            <a:noAutofit/>
          </a:bodyPr>
          <a:lstStyle/>
          <a:p>
            <a:r>
              <a:rPr lang="sv-SE" dirty="0" err="1"/>
              <a:t>Predictions</a:t>
            </a:r>
            <a:r>
              <a:rPr lang="sv-SE" dirty="0"/>
              <a:t> and mini-eda </a:t>
            </a:r>
            <a:r>
              <a:rPr lang="sv-SE" dirty="0" err="1"/>
              <a:t>of</a:t>
            </a:r>
            <a:r>
              <a:rPr lang="sv-SE" dirty="0"/>
              <a:t> the </a:t>
            </a:r>
            <a:r>
              <a:rPr lang="sv-SE" dirty="0" err="1"/>
              <a:t>results</a:t>
            </a:r>
            <a:r>
              <a:rPr lang="sv-SE" dirty="0"/>
              <a:t> I</a:t>
            </a:r>
            <a:endParaRPr lang="fr-FR" dirty="0"/>
          </a:p>
        </p:txBody>
      </p:sp>
      <p:sp>
        <p:nvSpPr>
          <p:cNvPr id="4" name="Date Placeholder 3">
            <a:extLst>
              <a:ext uri="{FF2B5EF4-FFF2-40B4-BE49-F238E27FC236}">
                <a16:creationId xmlns:a16="http://schemas.microsoft.com/office/drawing/2014/main" id="{51E2E6DA-1885-8F77-1A3C-6428F2177FB6}"/>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C940B829-E058-0C87-0FC5-A9AC51E7562D}"/>
              </a:ext>
            </a:extLst>
          </p:cNvPr>
          <p:cNvSpPr>
            <a:spLocks noGrp="1"/>
          </p:cNvSpPr>
          <p:nvPr>
            <p:ph type="ftr" sz="quarter" idx="11"/>
          </p:nvPr>
        </p:nvSpPr>
        <p:spPr/>
        <p:txBody>
          <a:bodyPr/>
          <a:lstStyle/>
          <a:p>
            <a:pPr rtl="0"/>
            <a:r>
              <a:rPr lang="fr-FR"/>
              <a:t>TITRE DE LA PRÉSENTATION</a:t>
            </a:r>
          </a:p>
        </p:txBody>
      </p:sp>
      <p:sp>
        <p:nvSpPr>
          <p:cNvPr id="6" name="Slide Number Placeholder 5">
            <a:extLst>
              <a:ext uri="{FF2B5EF4-FFF2-40B4-BE49-F238E27FC236}">
                <a16:creationId xmlns:a16="http://schemas.microsoft.com/office/drawing/2014/main" id="{9B2FD69F-6BD3-FFEE-B55D-16985E40B6D8}"/>
              </a:ext>
            </a:extLst>
          </p:cNvPr>
          <p:cNvSpPr>
            <a:spLocks noGrp="1"/>
          </p:cNvSpPr>
          <p:nvPr>
            <p:ph type="sldNum" sz="quarter" idx="12"/>
          </p:nvPr>
        </p:nvSpPr>
        <p:spPr/>
        <p:txBody>
          <a:bodyPr/>
          <a:lstStyle/>
          <a:p>
            <a:pPr rtl="0"/>
            <a:fld id="{A49DFD55-3C28-40EF-9E31-A92D2E4017FF}" type="slidenum">
              <a:rPr lang="fr-FR" smtClean="0"/>
              <a:pPr rtl="0"/>
              <a:t>13</a:t>
            </a:fld>
            <a:endParaRPr lang="fr-FR" dirty="0"/>
          </a:p>
        </p:txBody>
      </p:sp>
      <p:sp>
        <p:nvSpPr>
          <p:cNvPr id="9" name="TextBox 8">
            <a:extLst>
              <a:ext uri="{FF2B5EF4-FFF2-40B4-BE49-F238E27FC236}">
                <a16:creationId xmlns:a16="http://schemas.microsoft.com/office/drawing/2014/main" id="{2F73B5F7-DD54-C50D-4819-FD158DFD3BD1}"/>
              </a:ext>
            </a:extLst>
          </p:cNvPr>
          <p:cNvSpPr txBox="1"/>
          <p:nvPr/>
        </p:nvSpPr>
        <p:spPr>
          <a:xfrm>
            <a:off x="354448" y="842248"/>
            <a:ext cx="7367152" cy="2185214"/>
          </a:xfrm>
          <a:prstGeom prst="rect">
            <a:avLst/>
          </a:prstGeom>
          <a:noFill/>
        </p:spPr>
        <p:txBody>
          <a:bodyPr wrap="square" rtlCol="0">
            <a:spAutoFit/>
          </a:bodyPr>
          <a:lstStyle/>
          <a:p>
            <a:r>
              <a:rPr lang="sv-SE" sz="1700" dirty="0"/>
              <a:t>For </a:t>
            </a:r>
            <a:r>
              <a:rPr lang="sv-SE" sz="1700" dirty="0" err="1"/>
              <a:t>this</a:t>
            </a:r>
            <a:r>
              <a:rPr lang="sv-SE" sz="1700" dirty="0"/>
              <a:t> final </a:t>
            </a:r>
            <a:r>
              <a:rPr lang="sv-SE" sz="1700" dirty="0" err="1"/>
              <a:t>stage</a:t>
            </a:r>
            <a:r>
              <a:rPr lang="sv-SE" sz="1700" dirty="0"/>
              <a:t>, </a:t>
            </a:r>
            <a:r>
              <a:rPr lang="sv-SE" sz="1700" dirty="0" err="1"/>
              <a:t>we</a:t>
            </a:r>
            <a:r>
              <a:rPr lang="sv-SE" sz="1700" dirty="0"/>
              <a:t> </a:t>
            </a:r>
            <a:r>
              <a:rPr lang="sv-SE" sz="1700" dirty="0" err="1"/>
              <a:t>first</a:t>
            </a:r>
            <a:r>
              <a:rPr lang="sv-SE" sz="1700" dirty="0"/>
              <a:t> </a:t>
            </a:r>
            <a:r>
              <a:rPr lang="sv-SE" sz="1700" dirty="0" err="1"/>
              <a:t>drop</a:t>
            </a:r>
            <a:r>
              <a:rPr lang="sv-SE" sz="1700" dirty="0"/>
              <a:t> the same features </a:t>
            </a:r>
            <a:r>
              <a:rPr lang="sv-SE" sz="1700" dirty="0" err="1"/>
              <a:t>that</a:t>
            </a:r>
            <a:r>
              <a:rPr lang="sv-SE" sz="1700" dirty="0"/>
              <a:t> </a:t>
            </a:r>
            <a:r>
              <a:rPr lang="sv-SE" sz="1700" dirty="0" err="1"/>
              <a:t>we</a:t>
            </a:r>
            <a:r>
              <a:rPr lang="sv-SE" sz="1700" dirty="0"/>
              <a:t> </a:t>
            </a:r>
            <a:r>
              <a:rPr lang="sv-SE" sz="1700" dirty="0" err="1"/>
              <a:t>dropped</a:t>
            </a:r>
            <a:r>
              <a:rPr lang="sv-SE" sz="1700" dirty="0"/>
              <a:t> </a:t>
            </a:r>
            <a:r>
              <a:rPr lang="sv-SE" sz="1700" dirty="0" err="1"/>
              <a:t>when</a:t>
            </a:r>
            <a:r>
              <a:rPr lang="sv-SE" sz="1700" dirty="0"/>
              <a:t> </a:t>
            </a:r>
            <a:r>
              <a:rPr lang="sv-SE" sz="1700" dirty="0" err="1"/>
              <a:t>training</a:t>
            </a:r>
            <a:r>
              <a:rPr lang="sv-SE" sz="1700" dirty="0"/>
              <a:t> the </a:t>
            </a:r>
            <a:r>
              <a:rPr lang="sv-SE" sz="1700" dirty="0" err="1"/>
              <a:t>model</a:t>
            </a:r>
            <a:r>
              <a:rPr lang="sv-SE" sz="1700" dirty="0"/>
              <a:t> from the </a:t>
            </a:r>
            <a:r>
              <a:rPr lang="sv-SE" sz="1700" dirty="0" err="1"/>
              <a:t>subset</a:t>
            </a:r>
            <a:r>
              <a:rPr lang="sv-SE" sz="1700" dirty="0"/>
              <a:t> </a:t>
            </a:r>
            <a:r>
              <a:rPr lang="sv-SE" sz="1700" dirty="0" err="1"/>
              <a:t>dataset</a:t>
            </a:r>
            <a:r>
              <a:rPr lang="sv-SE" sz="1700" dirty="0"/>
              <a:t> </a:t>
            </a:r>
            <a:r>
              <a:rPr lang="sv-SE" sz="1700" dirty="0" err="1"/>
              <a:t>we</a:t>
            </a:r>
            <a:r>
              <a:rPr lang="sv-SE" sz="1700" dirty="0"/>
              <a:t> </a:t>
            </a:r>
            <a:r>
              <a:rPr lang="sv-SE" sz="1700" dirty="0" err="1"/>
              <a:t>put</a:t>
            </a:r>
            <a:r>
              <a:rPr lang="sv-SE" sz="1700" dirty="0"/>
              <a:t> </a:t>
            </a:r>
            <a:r>
              <a:rPr lang="sv-SE" sz="1700" dirty="0" err="1"/>
              <a:t>aside</a:t>
            </a:r>
            <a:r>
              <a:rPr lang="sv-SE" sz="1700" dirty="0"/>
              <a:t> in the </a:t>
            </a:r>
            <a:r>
              <a:rPr lang="sv-SE" sz="1700" dirty="0" err="1"/>
              <a:t>beginning</a:t>
            </a:r>
            <a:r>
              <a:rPr lang="sv-SE" sz="1700" dirty="0"/>
              <a:t>. </a:t>
            </a:r>
            <a:r>
              <a:rPr lang="sv-SE" sz="1700" dirty="0" err="1"/>
              <a:t>We</a:t>
            </a:r>
            <a:r>
              <a:rPr lang="sv-SE" sz="1700" dirty="0"/>
              <a:t> </a:t>
            </a:r>
            <a:r>
              <a:rPr lang="sv-SE" sz="1700" dirty="0" err="1"/>
              <a:t>add</a:t>
            </a:r>
            <a:r>
              <a:rPr lang="sv-SE" sz="1700" dirty="0"/>
              <a:t> the </a:t>
            </a:r>
            <a:r>
              <a:rPr lang="sv-SE" sz="1700" dirty="0" err="1"/>
              <a:t>predictions</a:t>
            </a:r>
            <a:r>
              <a:rPr lang="sv-SE" sz="1700" dirty="0"/>
              <a:t> as a </a:t>
            </a:r>
            <a:r>
              <a:rPr lang="sv-SE" sz="1700" dirty="0" err="1"/>
              <a:t>column</a:t>
            </a:r>
            <a:r>
              <a:rPr lang="sv-SE" sz="1700" dirty="0"/>
              <a:t> in the </a:t>
            </a:r>
            <a:r>
              <a:rPr lang="sv-SE" sz="1700" dirty="0" err="1"/>
              <a:t>dataset</a:t>
            </a:r>
            <a:r>
              <a:rPr lang="sv-SE" sz="1700" dirty="0"/>
              <a:t> as a new </a:t>
            </a:r>
            <a:r>
              <a:rPr lang="sv-SE" sz="1700" dirty="0" err="1"/>
              <a:t>separate</a:t>
            </a:r>
            <a:r>
              <a:rPr lang="sv-SE" sz="1700" dirty="0"/>
              <a:t> </a:t>
            </a:r>
            <a:r>
              <a:rPr lang="sv-SE" sz="1700" dirty="0" err="1"/>
              <a:t>dataset</a:t>
            </a:r>
            <a:r>
              <a:rPr lang="sv-SE" sz="1700" dirty="0"/>
              <a:t> for </a:t>
            </a:r>
            <a:r>
              <a:rPr lang="sv-SE" sz="1700" dirty="0" err="1"/>
              <a:t>each</a:t>
            </a:r>
            <a:r>
              <a:rPr lang="sv-SE" sz="1700" dirty="0"/>
              <a:t> </a:t>
            </a:r>
            <a:r>
              <a:rPr lang="sv-SE" sz="1700" dirty="0" err="1"/>
              <a:t>classifier</a:t>
            </a:r>
            <a:r>
              <a:rPr lang="sv-SE" sz="1700" dirty="0"/>
              <a:t>, and </a:t>
            </a:r>
            <a:r>
              <a:rPr lang="sv-SE" sz="1700" dirty="0" err="1"/>
              <a:t>we</a:t>
            </a:r>
            <a:r>
              <a:rPr lang="sv-SE" sz="1700" dirty="0"/>
              <a:t> </a:t>
            </a:r>
            <a:r>
              <a:rPr lang="sv-SE" sz="1700" dirty="0" err="1"/>
              <a:t>revert</a:t>
            </a:r>
            <a:r>
              <a:rPr lang="sv-SE" sz="1700" dirty="0"/>
              <a:t> the </a:t>
            </a:r>
            <a:r>
              <a:rPr lang="sv-SE" sz="1700" dirty="0" err="1"/>
              <a:t>LabelEncoder</a:t>
            </a:r>
            <a:r>
              <a:rPr lang="sv-SE" sz="1700" dirty="0"/>
              <a:t> by </a:t>
            </a:r>
            <a:r>
              <a:rPr lang="sv-SE" sz="1700" dirty="0" err="1"/>
              <a:t>mapping</a:t>
            </a:r>
            <a:r>
              <a:rPr lang="sv-SE" sz="1700" dirty="0"/>
              <a:t> 0 to </a:t>
            </a:r>
            <a:r>
              <a:rPr lang="sv-SE" sz="1700" dirty="0" err="1"/>
              <a:t>Dropout</a:t>
            </a:r>
            <a:r>
              <a:rPr lang="sv-SE" sz="1700" dirty="0"/>
              <a:t> and 1 to </a:t>
            </a:r>
            <a:r>
              <a:rPr lang="sv-SE" sz="1700" dirty="0" err="1"/>
              <a:t>Graduate</a:t>
            </a:r>
            <a:r>
              <a:rPr lang="sv-SE" sz="1700" dirty="0"/>
              <a:t>. </a:t>
            </a:r>
          </a:p>
          <a:p>
            <a:r>
              <a:rPr lang="sv-SE" sz="1700" dirty="0"/>
              <a:t>As </a:t>
            </a:r>
            <a:r>
              <a:rPr lang="sv-SE" sz="1700" dirty="0" err="1"/>
              <a:t>we</a:t>
            </a:r>
            <a:r>
              <a:rPr lang="sv-SE" sz="1700" dirty="0"/>
              <a:t> </a:t>
            </a:r>
            <a:r>
              <a:rPr lang="sv-SE" sz="1700" dirty="0" err="1"/>
              <a:t>can</a:t>
            </a:r>
            <a:r>
              <a:rPr lang="sv-SE" sz="1700" dirty="0"/>
              <a:t> </a:t>
            </a:r>
            <a:r>
              <a:rPr lang="sv-SE" sz="1700" dirty="0" err="1"/>
              <a:t>see</a:t>
            </a:r>
            <a:r>
              <a:rPr lang="sv-SE" sz="1700" dirty="0"/>
              <a:t> to the right, </a:t>
            </a:r>
            <a:r>
              <a:rPr lang="sv-SE" sz="1700" dirty="0" err="1"/>
              <a:t>our</a:t>
            </a:r>
            <a:r>
              <a:rPr lang="sv-SE" sz="1700" dirty="0"/>
              <a:t> </a:t>
            </a:r>
            <a:r>
              <a:rPr lang="sv-SE" sz="1700" dirty="0" err="1"/>
              <a:t>Logistic</a:t>
            </a:r>
            <a:r>
              <a:rPr lang="sv-SE" sz="1700" dirty="0"/>
              <a:t> Regression </a:t>
            </a:r>
            <a:r>
              <a:rPr lang="sv-SE" sz="1700" dirty="0" err="1"/>
              <a:t>model</a:t>
            </a:r>
            <a:r>
              <a:rPr lang="sv-SE" sz="1700" dirty="0"/>
              <a:t> and </a:t>
            </a:r>
            <a:r>
              <a:rPr lang="sv-SE" sz="1700" dirty="0" err="1"/>
              <a:t>our</a:t>
            </a:r>
            <a:r>
              <a:rPr lang="sv-SE" sz="1700" dirty="0"/>
              <a:t> </a:t>
            </a:r>
            <a:r>
              <a:rPr lang="sv-SE" sz="1700" dirty="0" err="1"/>
              <a:t>Random</a:t>
            </a:r>
            <a:r>
              <a:rPr lang="sv-SE" sz="1700" dirty="0"/>
              <a:t> Forest </a:t>
            </a:r>
            <a:r>
              <a:rPr lang="sv-SE" sz="1700" dirty="0" err="1"/>
              <a:t>model</a:t>
            </a:r>
            <a:r>
              <a:rPr lang="sv-SE" sz="1700" dirty="0"/>
              <a:t> </a:t>
            </a:r>
            <a:r>
              <a:rPr lang="sv-SE" sz="1700" dirty="0" err="1"/>
              <a:t>give</a:t>
            </a:r>
            <a:r>
              <a:rPr lang="sv-SE" sz="1700" dirty="0"/>
              <a:t> the same </a:t>
            </a:r>
            <a:r>
              <a:rPr lang="sv-SE" sz="1700" dirty="0" err="1"/>
              <a:t>ratio</a:t>
            </a:r>
            <a:r>
              <a:rPr lang="sv-SE" sz="1700" dirty="0"/>
              <a:t> in </a:t>
            </a:r>
            <a:r>
              <a:rPr lang="sv-SE" sz="1700" dirty="0" err="1"/>
              <a:t>its</a:t>
            </a:r>
            <a:r>
              <a:rPr lang="sv-SE" sz="1700" dirty="0"/>
              <a:t> </a:t>
            </a:r>
            <a:r>
              <a:rPr lang="sv-SE" sz="1700" dirty="0" err="1"/>
              <a:t>predictions</a:t>
            </a:r>
            <a:r>
              <a:rPr lang="sv-SE" sz="1700" dirty="0"/>
              <a:t>! </a:t>
            </a:r>
            <a:r>
              <a:rPr lang="sv-SE" sz="1700" dirty="0" err="1"/>
              <a:t>This</a:t>
            </a:r>
            <a:r>
              <a:rPr lang="sv-SE" sz="1700" dirty="0"/>
              <a:t> is </a:t>
            </a:r>
            <a:r>
              <a:rPr lang="sv-SE" sz="1700" dirty="0" err="1"/>
              <a:t>something</a:t>
            </a:r>
            <a:r>
              <a:rPr lang="sv-SE" sz="1700" dirty="0"/>
              <a:t> </a:t>
            </a:r>
            <a:r>
              <a:rPr lang="sv-SE" sz="1700" dirty="0" err="1"/>
              <a:t>that</a:t>
            </a:r>
            <a:r>
              <a:rPr lang="sv-SE" sz="1700" dirty="0"/>
              <a:t> I </a:t>
            </a:r>
            <a:r>
              <a:rPr lang="sv-SE" sz="1700" dirty="0" err="1"/>
              <a:t>allowed</a:t>
            </a:r>
            <a:r>
              <a:rPr lang="sv-SE" sz="1700" dirty="0"/>
              <a:t> my </a:t>
            </a:r>
            <a:r>
              <a:rPr lang="sv-SE" sz="1700" dirty="0" err="1"/>
              <a:t>curiosity</a:t>
            </a:r>
            <a:r>
              <a:rPr lang="sv-SE" sz="1700" dirty="0"/>
              <a:t> to </a:t>
            </a:r>
            <a:r>
              <a:rPr lang="sv-SE" sz="1700" dirty="0" err="1"/>
              <a:t>explore</a:t>
            </a:r>
            <a:r>
              <a:rPr lang="sv-SE" sz="1700" dirty="0"/>
              <a:t>, </a:t>
            </a:r>
            <a:r>
              <a:rPr lang="sv-SE" sz="1700" dirty="0" err="1"/>
              <a:t>which</a:t>
            </a:r>
            <a:r>
              <a:rPr lang="sv-SE" sz="1700" dirty="0"/>
              <a:t> </a:t>
            </a:r>
            <a:r>
              <a:rPr lang="sv-SE" sz="1700" dirty="0" err="1"/>
              <a:t>will</a:t>
            </a:r>
            <a:r>
              <a:rPr lang="sv-SE" sz="1700" dirty="0"/>
              <a:t> be </a:t>
            </a:r>
            <a:r>
              <a:rPr lang="sv-SE" sz="1700" dirty="0" err="1"/>
              <a:t>shown</a:t>
            </a:r>
            <a:r>
              <a:rPr lang="sv-SE" sz="1700" dirty="0"/>
              <a:t> in the </a:t>
            </a:r>
            <a:r>
              <a:rPr lang="sv-SE" sz="1700" dirty="0" err="1"/>
              <a:t>next</a:t>
            </a:r>
            <a:r>
              <a:rPr lang="sv-SE" sz="1700" dirty="0"/>
              <a:t> </a:t>
            </a:r>
            <a:r>
              <a:rPr lang="sv-SE" sz="1700" dirty="0" err="1"/>
              <a:t>slide</a:t>
            </a:r>
            <a:endParaRPr lang="sv-SE" sz="1700" dirty="0"/>
          </a:p>
        </p:txBody>
      </p:sp>
      <p:pic>
        <p:nvPicPr>
          <p:cNvPr id="11" name="Picture 10" descr="A screen shot of a computer program&#10;&#10;Description automatically generated">
            <a:extLst>
              <a:ext uri="{FF2B5EF4-FFF2-40B4-BE49-F238E27FC236}">
                <a16:creationId xmlns:a16="http://schemas.microsoft.com/office/drawing/2014/main" id="{087C79A0-A008-9FAF-E75F-F0AF1456938B}"/>
              </a:ext>
            </a:extLst>
          </p:cNvPr>
          <p:cNvPicPr>
            <a:picLocks noChangeAspect="1"/>
          </p:cNvPicPr>
          <p:nvPr/>
        </p:nvPicPr>
        <p:blipFill>
          <a:blip r:embed="rId2"/>
          <a:stretch>
            <a:fillRect/>
          </a:stretch>
        </p:blipFill>
        <p:spPr>
          <a:xfrm>
            <a:off x="391046" y="4709567"/>
            <a:ext cx="5704954" cy="1729519"/>
          </a:xfrm>
          <a:prstGeom prst="rect">
            <a:avLst/>
          </a:prstGeom>
        </p:spPr>
      </p:pic>
      <p:pic>
        <p:nvPicPr>
          <p:cNvPr id="14" name="Picture 13" descr="A screen shot of a computer program&#10;&#10;Description automatically generated">
            <a:extLst>
              <a:ext uri="{FF2B5EF4-FFF2-40B4-BE49-F238E27FC236}">
                <a16:creationId xmlns:a16="http://schemas.microsoft.com/office/drawing/2014/main" id="{4B0F1BC6-9901-37EC-64E3-44B5D52AA5D0}"/>
              </a:ext>
            </a:extLst>
          </p:cNvPr>
          <p:cNvPicPr>
            <a:picLocks noChangeAspect="1"/>
          </p:cNvPicPr>
          <p:nvPr/>
        </p:nvPicPr>
        <p:blipFill>
          <a:blip r:embed="rId3"/>
          <a:stretch>
            <a:fillRect/>
          </a:stretch>
        </p:blipFill>
        <p:spPr>
          <a:xfrm>
            <a:off x="391046" y="3101727"/>
            <a:ext cx="5593194" cy="1513643"/>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73BA1FAC-AFCA-B08B-7F33-1920916DC28C}"/>
              </a:ext>
            </a:extLst>
          </p:cNvPr>
          <p:cNvPicPr>
            <a:picLocks noChangeAspect="1"/>
          </p:cNvPicPr>
          <p:nvPr/>
        </p:nvPicPr>
        <p:blipFill>
          <a:blip r:embed="rId4"/>
          <a:stretch>
            <a:fillRect/>
          </a:stretch>
        </p:blipFill>
        <p:spPr>
          <a:xfrm>
            <a:off x="7965440" y="842248"/>
            <a:ext cx="3835514" cy="5680074"/>
          </a:xfrm>
          <a:prstGeom prst="rect">
            <a:avLst/>
          </a:prstGeom>
        </p:spPr>
      </p:pic>
    </p:spTree>
    <p:extLst>
      <p:ext uri="{BB962C8B-B14F-4D97-AF65-F5344CB8AC3E}">
        <p14:creationId xmlns:p14="http://schemas.microsoft.com/office/powerpoint/2010/main" val="332720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21BD-8335-B355-C402-3F57EB2157B2}"/>
              </a:ext>
            </a:extLst>
          </p:cNvPr>
          <p:cNvSpPr>
            <a:spLocks noGrp="1"/>
          </p:cNvSpPr>
          <p:nvPr>
            <p:ph type="title"/>
          </p:nvPr>
        </p:nvSpPr>
        <p:spPr>
          <a:xfrm>
            <a:off x="838200" y="187337"/>
            <a:ext cx="10515600" cy="438005"/>
          </a:xfrm>
        </p:spPr>
        <p:txBody>
          <a:bodyPr>
            <a:noAutofit/>
          </a:bodyPr>
          <a:lstStyle/>
          <a:p>
            <a:r>
              <a:rPr lang="sv-SE" dirty="0" err="1"/>
              <a:t>Predictions</a:t>
            </a:r>
            <a:r>
              <a:rPr lang="sv-SE" dirty="0"/>
              <a:t> and mini-eda </a:t>
            </a:r>
            <a:r>
              <a:rPr lang="sv-SE" dirty="0" err="1"/>
              <a:t>of</a:t>
            </a:r>
            <a:r>
              <a:rPr lang="sv-SE" dirty="0"/>
              <a:t> the </a:t>
            </a:r>
            <a:r>
              <a:rPr lang="sv-SE" dirty="0" err="1"/>
              <a:t>results</a:t>
            </a:r>
            <a:r>
              <a:rPr lang="sv-SE" dirty="0"/>
              <a:t> II</a:t>
            </a:r>
            <a:endParaRPr lang="fr-FR" dirty="0"/>
          </a:p>
        </p:txBody>
      </p:sp>
      <p:sp>
        <p:nvSpPr>
          <p:cNvPr id="4" name="Date Placeholder 3">
            <a:extLst>
              <a:ext uri="{FF2B5EF4-FFF2-40B4-BE49-F238E27FC236}">
                <a16:creationId xmlns:a16="http://schemas.microsoft.com/office/drawing/2014/main" id="{51E2E6DA-1885-8F77-1A3C-6428F2177FB6}"/>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C940B829-E058-0C87-0FC5-A9AC51E7562D}"/>
              </a:ext>
            </a:extLst>
          </p:cNvPr>
          <p:cNvSpPr>
            <a:spLocks noGrp="1"/>
          </p:cNvSpPr>
          <p:nvPr>
            <p:ph type="ftr" sz="quarter" idx="11"/>
          </p:nvPr>
        </p:nvSpPr>
        <p:spPr/>
        <p:txBody>
          <a:bodyPr/>
          <a:lstStyle/>
          <a:p>
            <a:pPr rtl="0"/>
            <a:r>
              <a:rPr lang="fr-FR"/>
              <a:t>TITRE DE LA PRÉSENTATION</a:t>
            </a:r>
          </a:p>
        </p:txBody>
      </p:sp>
      <p:sp>
        <p:nvSpPr>
          <p:cNvPr id="6" name="Slide Number Placeholder 5">
            <a:extLst>
              <a:ext uri="{FF2B5EF4-FFF2-40B4-BE49-F238E27FC236}">
                <a16:creationId xmlns:a16="http://schemas.microsoft.com/office/drawing/2014/main" id="{9B2FD69F-6BD3-FFEE-B55D-16985E40B6D8}"/>
              </a:ext>
            </a:extLst>
          </p:cNvPr>
          <p:cNvSpPr>
            <a:spLocks noGrp="1"/>
          </p:cNvSpPr>
          <p:nvPr>
            <p:ph type="sldNum" sz="quarter" idx="12"/>
          </p:nvPr>
        </p:nvSpPr>
        <p:spPr/>
        <p:txBody>
          <a:bodyPr/>
          <a:lstStyle/>
          <a:p>
            <a:pPr rtl="0"/>
            <a:fld id="{A49DFD55-3C28-40EF-9E31-A92D2E4017FF}" type="slidenum">
              <a:rPr lang="fr-FR" smtClean="0"/>
              <a:pPr rtl="0"/>
              <a:t>14</a:t>
            </a:fld>
            <a:endParaRPr lang="fr-FR" dirty="0"/>
          </a:p>
        </p:txBody>
      </p:sp>
      <p:sp>
        <p:nvSpPr>
          <p:cNvPr id="9" name="TextBox 8">
            <a:extLst>
              <a:ext uri="{FF2B5EF4-FFF2-40B4-BE49-F238E27FC236}">
                <a16:creationId xmlns:a16="http://schemas.microsoft.com/office/drawing/2014/main" id="{2F73B5F7-DD54-C50D-4819-FD158DFD3BD1}"/>
              </a:ext>
            </a:extLst>
          </p:cNvPr>
          <p:cNvSpPr txBox="1"/>
          <p:nvPr/>
        </p:nvSpPr>
        <p:spPr>
          <a:xfrm>
            <a:off x="218440" y="729512"/>
            <a:ext cx="6019800" cy="877163"/>
          </a:xfrm>
          <a:prstGeom prst="rect">
            <a:avLst/>
          </a:prstGeom>
          <a:noFill/>
        </p:spPr>
        <p:txBody>
          <a:bodyPr wrap="square" rtlCol="0">
            <a:spAutoFit/>
          </a:bodyPr>
          <a:lstStyle/>
          <a:p>
            <a:r>
              <a:rPr lang="sv-SE" sz="1700" dirty="0"/>
              <a:t>Going down </a:t>
            </a:r>
            <a:r>
              <a:rPr lang="sv-SE" sz="1700" dirty="0" err="1"/>
              <a:t>this</a:t>
            </a:r>
            <a:r>
              <a:rPr lang="sv-SE" sz="1700" dirty="0"/>
              <a:t> </a:t>
            </a:r>
            <a:r>
              <a:rPr lang="sv-SE" sz="1700" dirty="0" err="1"/>
              <a:t>little</a:t>
            </a:r>
            <a:r>
              <a:rPr lang="sv-SE" sz="1700" dirty="0"/>
              <a:t> </a:t>
            </a:r>
            <a:r>
              <a:rPr lang="sv-SE" sz="1700" dirty="0" err="1"/>
              <a:t>rabbit</a:t>
            </a:r>
            <a:r>
              <a:rPr lang="sv-SE" sz="1700" dirty="0"/>
              <a:t> </a:t>
            </a:r>
            <a:r>
              <a:rPr lang="sv-SE" sz="1700" dirty="0" err="1"/>
              <a:t>hole</a:t>
            </a:r>
            <a:r>
              <a:rPr lang="sv-SE" sz="1700" dirty="0"/>
              <a:t>, </a:t>
            </a:r>
            <a:r>
              <a:rPr lang="sv-SE" sz="1700" dirty="0" err="1"/>
              <a:t>we</a:t>
            </a:r>
            <a:r>
              <a:rPr lang="sv-SE" sz="1700" dirty="0"/>
              <a:t> </a:t>
            </a:r>
            <a:r>
              <a:rPr lang="sv-SE" sz="1700" dirty="0" err="1"/>
              <a:t>see</a:t>
            </a:r>
            <a:r>
              <a:rPr lang="sv-SE" sz="1700" dirty="0"/>
              <a:t> </a:t>
            </a:r>
            <a:r>
              <a:rPr lang="sv-SE" sz="1700" dirty="0" err="1"/>
              <a:t>that</a:t>
            </a:r>
            <a:r>
              <a:rPr lang="sv-SE" sz="1700" dirty="0"/>
              <a:t> the </a:t>
            </a:r>
            <a:r>
              <a:rPr lang="sv-SE" sz="1700" dirty="0" err="1"/>
              <a:t>ratio</a:t>
            </a:r>
            <a:r>
              <a:rPr lang="sv-SE" sz="1700" dirty="0"/>
              <a:t> </a:t>
            </a:r>
            <a:r>
              <a:rPr lang="sv-SE" sz="1700" dirty="0" err="1"/>
              <a:t>of</a:t>
            </a:r>
            <a:r>
              <a:rPr lang="sv-SE" sz="1700" dirty="0"/>
              <a:t> </a:t>
            </a:r>
            <a:r>
              <a:rPr lang="sv-SE" sz="1700" dirty="0" err="1"/>
              <a:t>predictions</a:t>
            </a:r>
            <a:r>
              <a:rPr lang="sv-SE" sz="1700" dirty="0"/>
              <a:t> is </a:t>
            </a:r>
            <a:r>
              <a:rPr lang="sv-SE" sz="1700" dirty="0" err="1"/>
              <a:t>exactly</a:t>
            </a:r>
            <a:r>
              <a:rPr lang="sv-SE" sz="1700" dirty="0"/>
              <a:t> the same </a:t>
            </a:r>
            <a:r>
              <a:rPr lang="sv-SE" sz="1700" dirty="0" err="1"/>
              <a:t>but</a:t>
            </a:r>
            <a:r>
              <a:rPr lang="sv-SE" sz="1700" dirty="0"/>
              <a:t> </a:t>
            </a:r>
            <a:r>
              <a:rPr lang="sv-SE" sz="1700" dirty="0" err="1"/>
              <a:t>there</a:t>
            </a:r>
            <a:r>
              <a:rPr lang="sv-SE" sz="1700" dirty="0"/>
              <a:t> </a:t>
            </a:r>
            <a:r>
              <a:rPr lang="sv-SE" sz="1700" dirty="0" err="1"/>
              <a:t>are</a:t>
            </a:r>
            <a:r>
              <a:rPr lang="sv-SE" sz="1700" dirty="0"/>
              <a:t> 118 </a:t>
            </a:r>
            <a:r>
              <a:rPr lang="sv-SE" sz="1700" dirty="0" err="1"/>
              <a:t>predictions</a:t>
            </a:r>
            <a:r>
              <a:rPr lang="sv-SE" sz="1700" dirty="0"/>
              <a:t> </a:t>
            </a:r>
            <a:r>
              <a:rPr lang="sv-SE" sz="1700" dirty="0" err="1"/>
              <a:t>that</a:t>
            </a:r>
            <a:r>
              <a:rPr lang="sv-SE" sz="1700" dirty="0"/>
              <a:t> </a:t>
            </a:r>
            <a:r>
              <a:rPr lang="sv-SE" sz="1700" dirty="0" err="1"/>
              <a:t>are</a:t>
            </a:r>
            <a:r>
              <a:rPr lang="sv-SE" sz="1700" dirty="0"/>
              <a:t> different </a:t>
            </a:r>
            <a:r>
              <a:rPr lang="sv-SE" sz="1700" dirty="0" err="1"/>
              <a:t>between</a:t>
            </a:r>
            <a:r>
              <a:rPr lang="sv-SE" sz="1700" dirty="0"/>
              <a:t> the </a:t>
            </a:r>
            <a:r>
              <a:rPr lang="sv-SE" sz="1700" dirty="0" err="1"/>
              <a:t>two</a:t>
            </a:r>
            <a:r>
              <a:rPr lang="sv-SE" sz="1700" dirty="0"/>
              <a:t> </a:t>
            </a:r>
            <a:r>
              <a:rPr lang="sv-SE" sz="1700" dirty="0" err="1"/>
              <a:t>models</a:t>
            </a:r>
            <a:r>
              <a:rPr lang="sv-SE" sz="1700" dirty="0"/>
              <a:t>! </a:t>
            </a:r>
          </a:p>
        </p:txBody>
      </p:sp>
      <p:sp>
        <p:nvSpPr>
          <p:cNvPr id="3" name="TextBox 2">
            <a:extLst>
              <a:ext uri="{FF2B5EF4-FFF2-40B4-BE49-F238E27FC236}">
                <a16:creationId xmlns:a16="http://schemas.microsoft.com/office/drawing/2014/main" id="{85093DC1-28BE-30B2-AAFD-E070685B7A89}"/>
              </a:ext>
            </a:extLst>
          </p:cNvPr>
          <p:cNvSpPr txBox="1"/>
          <p:nvPr/>
        </p:nvSpPr>
        <p:spPr>
          <a:xfrm>
            <a:off x="76200" y="1553712"/>
            <a:ext cx="11902440" cy="2185214"/>
          </a:xfrm>
          <a:prstGeom prst="rect">
            <a:avLst/>
          </a:prstGeom>
          <a:noFill/>
        </p:spPr>
        <p:txBody>
          <a:bodyPr wrap="square" rtlCol="0">
            <a:spAutoFit/>
          </a:bodyPr>
          <a:lstStyle/>
          <a:p>
            <a:r>
              <a:rPr lang="en-US" sz="1700" dirty="0"/>
              <a:t>I chose to examine these 118 students and see if we can find what makes them so hard to predict.</a:t>
            </a:r>
            <a:r>
              <a:rPr lang="sv-SE" sz="1700" dirty="0"/>
              <a:t> </a:t>
            </a:r>
            <a:r>
              <a:rPr lang="sv-SE" sz="1700" dirty="0" err="1"/>
              <a:t>This</a:t>
            </a:r>
            <a:r>
              <a:rPr lang="sv-SE" sz="1700" dirty="0"/>
              <a:t> is </a:t>
            </a:r>
            <a:r>
              <a:rPr lang="sv-SE" sz="1700" dirty="0" err="1"/>
              <a:t>outside</a:t>
            </a:r>
            <a:r>
              <a:rPr lang="sv-SE" sz="1700" dirty="0"/>
              <a:t> the problem </a:t>
            </a:r>
            <a:r>
              <a:rPr lang="sv-SE" sz="1700" dirty="0" err="1"/>
              <a:t>statement</a:t>
            </a:r>
            <a:r>
              <a:rPr lang="sv-SE" sz="1700" dirty="0"/>
              <a:t> </a:t>
            </a:r>
            <a:r>
              <a:rPr lang="sv-SE" sz="1700" dirty="0" err="1"/>
              <a:t>of</a:t>
            </a:r>
            <a:r>
              <a:rPr lang="sv-SE" sz="1700" dirty="0"/>
              <a:t> the </a:t>
            </a:r>
            <a:r>
              <a:rPr lang="sv-SE" sz="1700" dirty="0" err="1"/>
              <a:t>project</a:t>
            </a:r>
            <a:r>
              <a:rPr lang="sv-SE" sz="1700" dirty="0"/>
              <a:t> </a:t>
            </a:r>
            <a:r>
              <a:rPr lang="sv-SE" sz="1700" dirty="0" err="1"/>
              <a:t>but</a:t>
            </a:r>
            <a:r>
              <a:rPr lang="sv-SE" sz="1700" dirty="0"/>
              <a:t> I </a:t>
            </a:r>
            <a:r>
              <a:rPr lang="sv-SE" sz="1700" dirty="0" err="1"/>
              <a:t>value</a:t>
            </a:r>
            <a:r>
              <a:rPr lang="sv-SE" sz="1700" dirty="0"/>
              <a:t> </a:t>
            </a:r>
            <a:r>
              <a:rPr lang="sv-SE" sz="1700" dirty="0" err="1"/>
              <a:t>curiosity</a:t>
            </a:r>
            <a:r>
              <a:rPr lang="sv-SE" sz="1700" dirty="0"/>
              <a:t> and I </a:t>
            </a:r>
            <a:r>
              <a:rPr lang="sv-SE" sz="1700" dirty="0" err="1"/>
              <a:t>allowed</a:t>
            </a:r>
            <a:r>
              <a:rPr lang="sv-SE" sz="1700" dirty="0"/>
              <a:t> my </a:t>
            </a:r>
            <a:r>
              <a:rPr lang="sv-SE" sz="1700" dirty="0" err="1"/>
              <a:t>self</a:t>
            </a:r>
            <a:r>
              <a:rPr lang="sv-SE" sz="1700" dirty="0"/>
              <a:t> to </a:t>
            </a:r>
            <a:r>
              <a:rPr lang="sv-SE" sz="1700" dirty="0" err="1"/>
              <a:t>see</a:t>
            </a:r>
            <a:r>
              <a:rPr lang="sv-SE" sz="1700" dirty="0"/>
              <a:t> </a:t>
            </a:r>
            <a:r>
              <a:rPr lang="sv-SE" sz="1700" dirty="0" err="1"/>
              <a:t>where</a:t>
            </a:r>
            <a:r>
              <a:rPr lang="sv-SE" sz="1700" dirty="0"/>
              <a:t> it </a:t>
            </a:r>
            <a:r>
              <a:rPr lang="sv-SE" sz="1700" dirty="0" err="1"/>
              <a:t>would</a:t>
            </a:r>
            <a:r>
              <a:rPr lang="sv-SE" sz="1700" dirty="0"/>
              <a:t> </a:t>
            </a:r>
            <a:r>
              <a:rPr lang="sv-SE" sz="1700" dirty="0" err="1"/>
              <a:t>lead</a:t>
            </a:r>
            <a:r>
              <a:rPr lang="sv-SE" sz="1700" dirty="0"/>
              <a:t> </a:t>
            </a:r>
            <a:r>
              <a:rPr lang="sv-SE" sz="1700" dirty="0" err="1"/>
              <a:t>me</a:t>
            </a:r>
            <a:r>
              <a:rPr lang="sv-SE" sz="1700" dirty="0"/>
              <a:t> and </a:t>
            </a:r>
            <a:r>
              <a:rPr lang="sv-SE" sz="1700" dirty="0" err="1"/>
              <a:t>I’m</a:t>
            </a:r>
            <a:r>
              <a:rPr lang="sv-SE" sz="1700" dirty="0"/>
              <a:t> </a:t>
            </a:r>
            <a:r>
              <a:rPr lang="sv-SE" sz="1700" dirty="0" err="1"/>
              <a:t>sharing</a:t>
            </a:r>
            <a:r>
              <a:rPr lang="sv-SE" sz="1700" dirty="0"/>
              <a:t> my </a:t>
            </a:r>
            <a:r>
              <a:rPr lang="sv-SE" sz="1700" dirty="0" err="1"/>
              <a:t>results</a:t>
            </a:r>
            <a:r>
              <a:rPr lang="sv-SE" sz="1700" dirty="0"/>
              <a:t>. </a:t>
            </a:r>
            <a:r>
              <a:rPr lang="sv-SE" sz="1700" dirty="0" err="1"/>
              <a:t>We</a:t>
            </a:r>
            <a:r>
              <a:rPr lang="sv-SE" sz="1700" dirty="0"/>
              <a:t> do not </a:t>
            </a:r>
            <a:r>
              <a:rPr lang="sv-SE" sz="1700" dirty="0" err="1"/>
              <a:t>know</a:t>
            </a:r>
            <a:r>
              <a:rPr lang="sv-SE" sz="1700" dirty="0"/>
              <a:t> </a:t>
            </a:r>
            <a:r>
              <a:rPr lang="sv-SE" sz="1700" dirty="0" err="1"/>
              <a:t>what</a:t>
            </a:r>
            <a:r>
              <a:rPr lang="sv-SE" sz="1700" dirty="0"/>
              <a:t> the </a:t>
            </a:r>
            <a:r>
              <a:rPr lang="sv-SE" sz="1700" dirty="0" err="1"/>
              <a:t>Curricular</a:t>
            </a:r>
            <a:r>
              <a:rPr lang="sv-SE" sz="1700" dirty="0"/>
              <a:t> </a:t>
            </a:r>
            <a:r>
              <a:rPr lang="sv-SE" sz="1700" dirty="0" err="1"/>
              <a:t>Units</a:t>
            </a:r>
            <a:r>
              <a:rPr lang="sv-SE" sz="1700" dirty="0"/>
              <a:t> </a:t>
            </a:r>
            <a:r>
              <a:rPr lang="sv-SE" sz="1700" dirty="0" err="1"/>
              <a:t>numbers</a:t>
            </a:r>
            <a:r>
              <a:rPr lang="sv-SE" sz="1700" dirty="0"/>
              <a:t> </a:t>
            </a:r>
            <a:r>
              <a:rPr lang="sv-SE" sz="1700" dirty="0" err="1"/>
              <a:t>represent</a:t>
            </a:r>
            <a:r>
              <a:rPr lang="sv-SE" sz="1700" dirty="0"/>
              <a:t> (</a:t>
            </a:r>
            <a:r>
              <a:rPr lang="sv-SE" sz="1700" dirty="0" err="1"/>
              <a:t>they</a:t>
            </a:r>
            <a:r>
              <a:rPr lang="sv-SE" sz="1700" dirty="0"/>
              <a:t> </a:t>
            </a:r>
            <a:r>
              <a:rPr lang="sv-SE" sz="1700" dirty="0" err="1"/>
              <a:t>are</a:t>
            </a:r>
            <a:r>
              <a:rPr lang="sv-SE" sz="1700" dirty="0"/>
              <a:t> not </a:t>
            </a:r>
            <a:r>
              <a:rPr lang="sv-SE" sz="1700" dirty="0" err="1"/>
              <a:t>even</a:t>
            </a:r>
            <a:r>
              <a:rPr lang="sv-SE" sz="1700" dirty="0"/>
              <a:t> in the </a:t>
            </a:r>
            <a:r>
              <a:rPr lang="sv-SE" sz="1700" dirty="0" err="1"/>
              <a:t>Specification</a:t>
            </a:r>
            <a:r>
              <a:rPr lang="sv-SE" sz="1700" dirty="0"/>
              <a:t> </a:t>
            </a:r>
            <a:r>
              <a:rPr lang="sv-SE" sz="1700" dirty="0" err="1"/>
              <a:t>of</a:t>
            </a:r>
            <a:r>
              <a:rPr lang="sv-SE" sz="1700" dirty="0"/>
              <a:t> Data </a:t>
            </a:r>
            <a:r>
              <a:rPr lang="sv-SE" sz="1700" dirty="0" err="1"/>
              <a:t>we</a:t>
            </a:r>
            <a:r>
              <a:rPr lang="sv-SE" sz="1700" dirty="0"/>
              <a:t> </a:t>
            </a:r>
            <a:r>
              <a:rPr lang="sv-SE" sz="1700" dirty="0" err="1"/>
              <a:t>are</a:t>
            </a:r>
            <a:r>
              <a:rPr lang="sv-SE" sz="1700" dirty="0"/>
              <a:t> given), </a:t>
            </a:r>
            <a:r>
              <a:rPr lang="sv-SE" sz="1700" dirty="0" err="1"/>
              <a:t>but</a:t>
            </a:r>
            <a:r>
              <a:rPr lang="sv-SE" sz="1700" dirty="0"/>
              <a:t> </a:t>
            </a:r>
            <a:r>
              <a:rPr lang="sv-SE" sz="1700" dirty="0" err="1"/>
              <a:t>we</a:t>
            </a:r>
            <a:r>
              <a:rPr lang="sv-SE" sz="1700" dirty="0"/>
              <a:t> </a:t>
            </a:r>
            <a:r>
              <a:rPr lang="sv-SE" sz="1700" dirty="0" err="1"/>
              <a:t>can</a:t>
            </a:r>
            <a:r>
              <a:rPr lang="sv-SE" sz="1700" dirty="0"/>
              <a:t> </a:t>
            </a:r>
            <a:r>
              <a:rPr lang="sv-SE" sz="1700" dirty="0" err="1"/>
              <a:t>see</a:t>
            </a:r>
            <a:r>
              <a:rPr lang="sv-SE" sz="1700" dirty="0"/>
              <a:t> </a:t>
            </a:r>
            <a:r>
              <a:rPr lang="sv-SE" sz="1700" dirty="0" err="1"/>
              <a:t>that</a:t>
            </a:r>
            <a:r>
              <a:rPr lang="sv-SE" sz="1700" dirty="0"/>
              <a:t> </a:t>
            </a:r>
            <a:r>
              <a:rPr lang="sv-SE" sz="1700" dirty="0" err="1"/>
              <a:t>one</a:t>
            </a:r>
            <a:r>
              <a:rPr lang="sv-SE" sz="1700" dirty="0"/>
              <a:t> </a:t>
            </a:r>
            <a:r>
              <a:rPr lang="sv-SE" sz="1700" dirty="0" err="1"/>
              <a:t>factor</a:t>
            </a:r>
            <a:r>
              <a:rPr lang="sv-SE" sz="1700" dirty="0"/>
              <a:t> is </a:t>
            </a:r>
            <a:r>
              <a:rPr lang="sv-SE" sz="1700" dirty="0" err="1"/>
              <a:t>that</a:t>
            </a:r>
            <a:r>
              <a:rPr lang="sv-SE" sz="1700" dirty="0"/>
              <a:t> </a:t>
            </a:r>
            <a:r>
              <a:rPr lang="sv-SE" sz="1700" dirty="0" err="1"/>
              <a:t>most</a:t>
            </a:r>
            <a:r>
              <a:rPr lang="sv-SE" sz="1700" dirty="0"/>
              <a:t> </a:t>
            </a:r>
            <a:r>
              <a:rPr lang="sv-SE" sz="1700" dirty="0" err="1"/>
              <a:t>of</a:t>
            </a:r>
            <a:r>
              <a:rPr lang="sv-SE" sz="1700" dirty="0"/>
              <a:t> </a:t>
            </a:r>
            <a:r>
              <a:rPr lang="sv-SE" sz="1700" dirty="0" err="1"/>
              <a:t>them</a:t>
            </a:r>
            <a:r>
              <a:rPr lang="sv-SE" sz="1700" dirty="0"/>
              <a:t> </a:t>
            </a:r>
            <a:r>
              <a:rPr lang="sv-SE" sz="1700" dirty="0" err="1"/>
              <a:t>are</a:t>
            </a:r>
            <a:r>
              <a:rPr lang="sv-SE" sz="1700" dirty="0"/>
              <a:t> not </a:t>
            </a:r>
            <a:r>
              <a:rPr lang="sv-SE" sz="1700" dirty="0" err="1"/>
              <a:t>scholarship</a:t>
            </a:r>
            <a:r>
              <a:rPr lang="sv-SE" sz="1700" dirty="0"/>
              <a:t> </a:t>
            </a:r>
            <a:r>
              <a:rPr lang="sv-SE" sz="1700" dirty="0" err="1"/>
              <a:t>holders</a:t>
            </a:r>
            <a:r>
              <a:rPr lang="sv-SE" sz="1700" dirty="0"/>
              <a:t> </a:t>
            </a:r>
            <a:r>
              <a:rPr lang="sv-SE" sz="1700" dirty="0" err="1"/>
              <a:t>but</a:t>
            </a:r>
            <a:r>
              <a:rPr lang="sv-SE" sz="1700" dirty="0"/>
              <a:t> </a:t>
            </a:r>
            <a:r>
              <a:rPr lang="sv-SE" sz="1700" dirty="0" err="1"/>
              <a:t>their</a:t>
            </a:r>
            <a:r>
              <a:rPr lang="sv-SE" sz="1700" dirty="0"/>
              <a:t> </a:t>
            </a:r>
            <a:r>
              <a:rPr lang="sv-SE" sz="1700" dirty="0" err="1"/>
              <a:t>tuition</a:t>
            </a:r>
            <a:r>
              <a:rPr lang="sv-SE" sz="1700" dirty="0"/>
              <a:t> </a:t>
            </a:r>
            <a:r>
              <a:rPr lang="sv-SE" sz="1700" dirty="0" err="1"/>
              <a:t>fees</a:t>
            </a:r>
            <a:r>
              <a:rPr lang="sv-SE" sz="1700" dirty="0"/>
              <a:t> </a:t>
            </a:r>
            <a:r>
              <a:rPr lang="sv-SE" sz="1700" dirty="0" err="1"/>
              <a:t>are</a:t>
            </a:r>
            <a:r>
              <a:rPr lang="sv-SE" sz="1700" dirty="0"/>
              <a:t> </a:t>
            </a:r>
            <a:r>
              <a:rPr lang="sv-SE" sz="1700" dirty="0" err="1"/>
              <a:t>up</a:t>
            </a:r>
            <a:r>
              <a:rPr lang="sv-SE" sz="1700" dirty="0"/>
              <a:t> to date; a </a:t>
            </a:r>
            <a:r>
              <a:rPr lang="sv-SE" sz="1700" dirty="0" err="1"/>
              <a:t>clash</a:t>
            </a:r>
            <a:r>
              <a:rPr lang="sv-SE" sz="1700" dirty="0"/>
              <a:t> </a:t>
            </a:r>
            <a:r>
              <a:rPr lang="sv-SE" sz="1700" dirty="0" err="1"/>
              <a:t>of</a:t>
            </a:r>
            <a:r>
              <a:rPr lang="sv-SE" sz="1700" dirty="0"/>
              <a:t> </a:t>
            </a:r>
            <a:r>
              <a:rPr lang="sv-SE" sz="1700" dirty="0" err="1"/>
              <a:t>two</a:t>
            </a:r>
            <a:r>
              <a:rPr lang="sv-SE" sz="1700" dirty="0"/>
              <a:t> </a:t>
            </a:r>
            <a:r>
              <a:rPr lang="sv-SE" sz="1700" dirty="0" err="1"/>
              <a:t>factors</a:t>
            </a:r>
            <a:r>
              <a:rPr lang="sv-SE" sz="1700" dirty="0"/>
              <a:t> </a:t>
            </a:r>
            <a:r>
              <a:rPr lang="sv-SE" sz="1700" dirty="0" err="1"/>
              <a:t>that</a:t>
            </a:r>
            <a:r>
              <a:rPr lang="sv-SE" sz="1700" dirty="0"/>
              <a:t> all </a:t>
            </a:r>
            <a:r>
              <a:rPr lang="sv-SE" sz="1700" dirty="0" err="1"/>
              <a:t>classifiers</a:t>
            </a:r>
            <a:r>
              <a:rPr lang="sv-SE" sz="1700" dirty="0"/>
              <a:t> </a:t>
            </a:r>
            <a:r>
              <a:rPr lang="sv-SE" sz="1700" dirty="0" err="1"/>
              <a:t>agreed</a:t>
            </a:r>
            <a:r>
              <a:rPr lang="sv-SE" sz="1700" dirty="0"/>
              <a:t> </a:t>
            </a:r>
            <a:r>
              <a:rPr lang="sv-SE" sz="1700" dirty="0" err="1"/>
              <a:t>were</a:t>
            </a:r>
            <a:r>
              <a:rPr lang="sv-SE" sz="1700" dirty="0"/>
              <a:t> </a:t>
            </a:r>
            <a:r>
              <a:rPr lang="sv-SE" sz="1700" dirty="0" err="1"/>
              <a:t>important</a:t>
            </a:r>
            <a:r>
              <a:rPr lang="sv-SE" sz="1700" dirty="0"/>
              <a:t>. The </a:t>
            </a:r>
            <a:r>
              <a:rPr lang="sv-SE" sz="1700" dirty="0" err="1"/>
              <a:t>singlehandedly</a:t>
            </a:r>
            <a:r>
              <a:rPr lang="sv-SE" sz="1700" dirty="0"/>
              <a:t> </a:t>
            </a:r>
            <a:r>
              <a:rPr lang="sv-SE" sz="1700" dirty="0" err="1"/>
              <a:t>most</a:t>
            </a:r>
            <a:endParaRPr lang="sv-SE" sz="1700" dirty="0"/>
          </a:p>
          <a:p>
            <a:r>
              <a:rPr lang="sv-SE" sz="1700" dirty="0" err="1"/>
              <a:t>important</a:t>
            </a:r>
            <a:r>
              <a:rPr lang="sv-SE" sz="1700" dirty="0"/>
              <a:t> </a:t>
            </a:r>
            <a:r>
              <a:rPr lang="sv-SE" sz="1700" dirty="0" err="1"/>
              <a:t>factor</a:t>
            </a:r>
            <a:r>
              <a:rPr lang="sv-SE" sz="1700" dirty="0"/>
              <a:t> is </a:t>
            </a:r>
            <a:r>
              <a:rPr lang="sv-SE" sz="1700" dirty="0" err="1"/>
              <a:t>also</a:t>
            </a:r>
            <a:r>
              <a:rPr lang="sv-SE" sz="1700" dirty="0"/>
              <a:t> </a:t>
            </a:r>
            <a:r>
              <a:rPr lang="sv-SE" sz="1700" dirty="0" err="1"/>
              <a:t>very</a:t>
            </a:r>
            <a:r>
              <a:rPr lang="sv-SE" sz="1700" dirty="0"/>
              <a:t> </a:t>
            </a:r>
            <a:r>
              <a:rPr lang="sv-SE" sz="1700" dirty="0" err="1"/>
              <a:t>spread</a:t>
            </a:r>
            <a:r>
              <a:rPr lang="sv-SE" sz="1700" dirty="0"/>
              <a:t> </a:t>
            </a:r>
            <a:r>
              <a:rPr lang="sv-SE" sz="1700" dirty="0" err="1"/>
              <a:t>out</a:t>
            </a:r>
            <a:r>
              <a:rPr lang="sv-SE" sz="1700" dirty="0"/>
              <a:t> and </a:t>
            </a:r>
            <a:r>
              <a:rPr lang="sv-SE" sz="1700" dirty="0" err="1"/>
              <a:t>varied</a:t>
            </a:r>
            <a:r>
              <a:rPr lang="sv-SE" sz="1700" dirty="0"/>
              <a:t>.</a:t>
            </a:r>
          </a:p>
          <a:p>
            <a:r>
              <a:rPr lang="sv-SE" sz="1700" dirty="0" err="1"/>
              <a:t>Even</a:t>
            </a:r>
            <a:r>
              <a:rPr lang="sv-SE" sz="1700" dirty="0"/>
              <a:t> </a:t>
            </a:r>
            <a:r>
              <a:rPr lang="sv-SE" sz="1700" dirty="0" err="1"/>
              <a:t>more</a:t>
            </a:r>
            <a:r>
              <a:rPr lang="sv-SE" sz="1700" dirty="0"/>
              <a:t> </a:t>
            </a:r>
            <a:r>
              <a:rPr lang="sv-SE" sz="1700" dirty="0" err="1"/>
              <a:t>optional</a:t>
            </a:r>
            <a:r>
              <a:rPr lang="sv-SE" sz="1700" dirty="0"/>
              <a:t> </a:t>
            </a:r>
            <a:r>
              <a:rPr lang="sv-SE" sz="1700" dirty="0" err="1"/>
              <a:t>exploration</a:t>
            </a:r>
            <a:r>
              <a:rPr lang="sv-SE" sz="1700" dirty="0"/>
              <a:t> </a:t>
            </a:r>
            <a:r>
              <a:rPr lang="sv-SE" sz="1700" dirty="0" err="1"/>
              <a:t>of</a:t>
            </a:r>
            <a:r>
              <a:rPr lang="sv-SE" sz="1700" dirty="0"/>
              <a:t> the </a:t>
            </a:r>
            <a:r>
              <a:rPr lang="sv-SE" sz="1700" dirty="0" err="1"/>
              <a:t>results</a:t>
            </a:r>
            <a:r>
              <a:rPr lang="sv-SE" sz="1700" dirty="0"/>
              <a:t> </a:t>
            </a:r>
            <a:r>
              <a:rPr lang="sv-SE" sz="1700" dirty="0" err="1"/>
              <a:t>are</a:t>
            </a:r>
            <a:r>
              <a:rPr lang="sv-SE" sz="1700" dirty="0"/>
              <a:t> in the notebook, </a:t>
            </a:r>
            <a:r>
              <a:rPr lang="sv-SE" sz="1700" dirty="0" err="1"/>
              <a:t>including</a:t>
            </a:r>
            <a:r>
              <a:rPr lang="sv-SE" sz="1700" dirty="0"/>
              <a:t> a look</a:t>
            </a:r>
          </a:p>
          <a:p>
            <a:r>
              <a:rPr lang="sv-SE" sz="1700" dirty="0"/>
              <a:t>at the </a:t>
            </a:r>
            <a:r>
              <a:rPr lang="sv-SE" sz="1700" dirty="0" err="1"/>
              <a:t>oldest</a:t>
            </a:r>
            <a:r>
              <a:rPr lang="sv-SE" sz="1700" dirty="0"/>
              <a:t> student in the </a:t>
            </a:r>
            <a:r>
              <a:rPr lang="sv-SE" sz="1700" dirty="0" err="1"/>
              <a:t>dataset</a:t>
            </a:r>
            <a:r>
              <a:rPr lang="sv-SE" sz="1700" dirty="0"/>
              <a:t> at 70 </a:t>
            </a:r>
            <a:r>
              <a:rPr lang="sv-SE" sz="1700" dirty="0" err="1"/>
              <a:t>years</a:t>
            </a:r>
            <a:r>
              <a:rPr lang="sv-SE" sz="1700" dirty="0"/>
              <a:t> old. Massive </a:t>
            </a:r>
            <a:r>
              <a:rPr lang="sv-SE" sz="1700" dirty="0" err="1"/>
              <a:t>kudos</a:t>
            </a:r>
            <a:r>
              <a:rPr lang="sv-SE" sz="1700" dirty="0"/>
              <a:t> to </a:t>
            </a:r>
            <a:r>
              <a:rPr lang="sv-SE" sz="1700" dirty="0" err="1"/>
              <a:t>him</a:t>
            </a:r>
            <a:r>
              <a:rPr lang="sv-SE" sz="1700" dirty="0"/>
              <a:t>!</a:t>
            </a:r>
            <a:endParaRPr lang="fr-FR" sz="1700" dirty="0"/>
          </a:p>
        </p:txBody>
      </p:sp>
      <p:pic>
        <p:nvPicPr>
          <p:cNvPr id="8" name="Picture 7" descr="A screen shot of a computer&#10;&#10;Description automatically generated">
            <a:extLst>
              <a:ext uri="{FF2B5EF4-FFF2-40B4-BE49-F238E27FC236}">
                <a16:creationId xmlns:a16="http://schemas.microsoft.com/office/drawing/2014/main" id="{C5B4EC4E-AC64-E168-5220-FF98E88F3699}"/>
              </a:ext>
            </a:extLst>
          </p:cNvPr>
          <p:cNvPicPr>
            <a:picLocks noChangeAspect="1"/>
          </p:cNvPicPr>
          <p:nvPr/>
        </p:nvPicPr>
        <p:blipFill>
          <a:blip r:embed="rId2"/>
          <a:stretch>
            <a:fillRect/>
          </a:stretch>
        </p:blipFill>
        <p:spPr>
          <a:xfrm>
            <a:off x="6410518" y="712482"/>
            <a:ext cx="5274422" cy="866181"/>
          </a:xfrm>
          <a:prstGeom prst="rect">
            <a:avLst/>
          </a:prstGeom>
        </p:spPr>
      </p:pic>
      <p:pic>
        <p:nvPicPr>
          <p:cNvPr id="12" name="Picture 11" descr="A screen shot of a computer&#10;&#10;Description automatically generated">
            <a:extLst>
              <a:ext uri="{FF2B5EF4-FFF2-40B4-BE49-F238E27FC236}">
                <a16:creationId xmlns:a16="http://schemas.microsoft.com/office/drawing/2014/main" id="{709AFD3D-610A-3352-B821-CE52584C5319}"/>
              </a:ext>
            </a:extLst>
          </p:cNvPr>
          <p:cNvPicPr>
            <a:picLocks noChangeAspect="1"/>
          </p:cNvPicPr>
          <p:nvPr/>
        </p:nvPicPr>
        <p:blipFill>
          <a:blip r:embed="rId3"/>
          <a:stretch>
            <a:fillRect/>
          </a:stretch>
        </p:blipFill>
        <p:spPr>
          <a:xfrm>
            <a:off x="76200" y="3738926"/>
            <a:ext cx="7157720" cy="1011780"/>
          </a:xfrm>
          <a:prstGeom prst="rect">
            <a:avLst/>
          </a:prstGeom>
        </p:spPr>
      </p:pic>
      <p:pic>
        <p:nvPicPr>
          <p:cNvPr id="15" name="Picture 14">
            <a:extLst>
              <a:ext uri="{FF2B5EF4-FFF2-40B4-BE49-F238E27FC236}">
                <a16:creationId xmlns:a16="http://schemas.microsoft.com/office/drawing/2014/main" id="{EE45484A-A79C-315D-7CC0-F5393D70B768}"/>
              </a:ext>
            </a:extLst>
          </p:cNvPr>
          <p:cNvPicPr>
            <a:picLocks noChangeAspect="1"/>
          </p:cNvPicPr>
          <p:nvPr/>
        </p:nvPicPr>
        <p:blipFill>
          <a:blip r:embed="rId4"/>
          <a:stretch>
            <a:fillRect/>
          </a:stretch>
        </p:blipFill>
        <p:spPr>
          <a:xfrm>
            <a:off x="76200" y="4783816"/>
            <a:ext cx="3900466" cy="440131"/>
          </a:xfrm>
          <a:prstGeom prst="rect">
            <a:avLst/>
          </a:prstGeom>
        </p:spPr>
      </p:pic>
      <p:pic>
        <p:nvPicPr>
          <p:cNvPr id="19" name="Picture 18" descr="A circular chart with numbers and a triangle&#10;&#10;Description automatically generated">
            <a:extLst>
              <a:ext uri="{FF2B5EF4-FFF2-40B4-BE49-F238E27FC236}">
                <a16:creationId xmlns:a16="http://schemas.microsoft.com/office/drawing/2014/main" id="{B1587AD1-F12F-8611-538D-62EF0243E2A3}"/>
              </a:ext>
            </a:extLst>
          </p:cNvPr>
          <p:cNvPicPr>
            <a:picLocks noChangeAspect="1"/>
          </p:cNvPicPr>
          <p:nvPr/>
        </p:nvPicPr>
        <p:blipFill rotWithShape="1">
          <a:blip r:embed="rId5"/>
          <a:srcRect l="15148" t="6831" r="14800" b="10800"/>
          <a:stretch/>
        </p:blipFill>
        <p:spPr>
          <a:xfrm>
            <a:off x="8747760" y="3386766"/>
            <a:ext cx="3444240" cy="3471233"/>
          </a:xfrm>
          <a:prstGeom prst="rect">
            <a:avLst/>
          </a:prstGeom>
        </p:spPr>
      </p:pic>
      <p:pic>
        <p:nvPicPr>
          <p:cNvPr id="21" name="Picture 20" descr="A computer screen with text&#10;&#10;Description automatically generated">
            <a:extLst>
              <a:ext uri="{FF2B5EF4-FFF2-40B4-BE49-F238E27FC236}">
                <a16:creationId xmlns:a16="http://schemas.microsoft.com/office/drawing/2014/main" id="{7D4EE878-45ED-7292-78F7-8952C9C64C54}"/>
              </a:ext>
            </a:extLst>
          </p:cNvPr>
          <p:cNvPicPr>
            <a:picLocks noChangeAspect="1"/>
          </p:cNvPicPr>
          <p:nvPr/>
        </p:nvPicPr>
        <p:blipFill>
          <a:blip r:embed="rId6"/>
          <a:stretch>
            <a:fillRect/>
          </a:stretch>
        </p:blipFill>
        <p:spPr>
          <a:xfrm>
            <a:off x="8077200" y="2719204"/>
            <a:ext cx="4038600" cy="1022650"/>
          </a:xfrm>
          <a:prstGeom prst="rect">
            <a:avLst/>
          </a:prstGeom>
        </p:spPr>
      </p:pic>
      <p:pic>
        <p:nvPicPr>
          <p:cNvPr id="31" name="Picture 30" descr="A screenshot of a computer&#10;&#10;Description automatically generated">
            <a:extLst>
              <a:ext uri="{FF2B5EF4-FFF2-40B4-BE49-F238E27FC236}">
                <a16:creationId xmlns:a16="http://schemas.microsoft.com/office/drawing/2014/main" id="{13E5DA56-FD29-1D87-8792-5BFA9E1E750E}"/>
              </a:ext>
            </a:extLst>
          </p:cNvPr>
          <p:cNvPicPr>
            <a:picLocks noChangeAspect="1"/>
          </p:cNvPicPr>
          <p:nvPr/>
        </p:nvPicPr>
        <p:blipFill>
          <a:blip r:embed="rId7"/>
          <a:stretch>
            <a:fillRect/>
          </a:stretch>
        </p:blipFill>
        <p:spPr>
          <a:xfrm>
            <a:off x="4230699" y="4822618"/>
            <a:ext cx="4528972" cy="1977931"/>
          </a:xfrm>
          <a:prstGeom prst="rect">
            <a:avLst/>
          </a:prstGeom>
        </p:spPr>
      </p:pic>
      <p:pic>
        <p:nvPicPr>
          <p:cNvPr id="33" name="Picture 32">
            <a:extLst>
              <a:ext uri="{FF2B5EF4-FFF2-40B4-BE49-F238E27FC236}">
                <a16:creationId xmlns:a16="http://schemas.microsoft.com/office/drawing/2014/main" id="{EC8CE621-6B0D-2360-9FF1-4FAC4836EEA1}"/>
              </a:ext>
            </a:extLst>
          </p:cNvPr>
          <p:cNvPicPr>
            <a:picLocks noChangeAspect="1"/>
          </p:cNvPicPr>
          <p:nvPr/>
        </p:nvPicPr>
        <p:blipFill>
          <a:blip r:embed="rId8"/>
          <a:stretch>
            <a:fillRect/>
          </a:stretch>
        </p:blipFill>
        <p:spPr>
          <a:xfrm>
            <a:off x="116507" y="5634317"/>
            <a:ext cx="3505380" cy="349268"/>
          </a:xfrm>
          <a:prstGeom prst="rect">
            <a:avLst/>
          </a:prstGeom>
        </p:spPr>
      </p:pic>
      <p:pic>
        <p:nvPicPr>
          <p:cNvPr id="35" name="Picture 34">
            <a:extLst>
              <a:ext uri="{FF2B5EF4-FFF2-40B4-BE49-F238E27FC236}">
                <a16:creationId xmlns:a16="http://schemas.microsoft.com/office/drawing/2014/main" id="{7DD5EEC6-95C6-8CC4-7BB5-581F6BBA1ECB}"/>
              </a:ext>
            </a:extLst>
          </p:cNvPr>
          <p:cNvPicPr>
            <a:picLocks noChangeAspect="1"/>
          </p:cNvPicPr>
          <p:nvPr/>
        </p:nvPicPr>
        <p:blipFill>
          <a:blip r:embed="rId9"/>
          <a:stretch>
            <a:fillRect/>
          </a:stretch>
        </p:blipFill>
        <p:spPr>
          <a:xfrm>
            <a:off x="116507" y="5289148"/>
            <a:ext cx="2017952" cy="271187"/>
          </a:xfrm>
          <a:prstGeom prst="rect">
            <a:avLst/>
          </a:prstGeom>
        </p:spPr>
      </p:pic>
      <p:pic>
        <p:nvPicPr>
          <p:cNvPr id="37" name="Picture 36">
            <a:extLst>
              <a:ext uri="{FF2B5EF4-FFF2-40B4-BE49-F238E27FC236}">
                <a16:creationId xmlns:a16="http://schemas.microsoft.com/office/drawing/2014/main" id="{56A519AD-C94D-8167-B789-E590DB4667B6}"/>
              </a:ext>
            </a:extLst>
          </p:cNvPr>
          <p:cNvPicPr>
            <a:picLocks noChangeAspect="1"/>
          </p:cNvPicPr>
          <p:nvPr/>
        </p:nvPicPr>
        <p:blipFill>
          <a:blip r:embed="rId10"/>
          <a:stretch>
            <a:fillRect/>
          </a:stretch>
        </p:blipFill>
        <p:spPr>
          <a:xfrm>
            <a:off x="145084" y="6392416"/>
            <a:ext cx="3448227" cy="419122"/>
          </a:xfrm>
          <a:prstGeom prst="rect">
            <a:avLst/>
          </a:prstGeom>
        </p:spPr>
      </p:pic>
      <p:pic>
        <p:nvPicPr>
          <p:cNvPr id="39" name="Picture 38">
            <a:extLst>
              <a:ext uri="{FF2B5EF4-FFF2-40B4-BE49-F238E27FC236}">
                <a16:creationId xmlns:a16="http://schemas.microsoft.com/office/drawing/2014/main" id="{C0EB62E1-BF07-B87D-8F73-60BC7EEDC380}"/>
              </a:ext>
            </a:extLst>
          </p:cNvPr>
          <p:cNvPicPr>
            <a:picLocks noChangeAspect="1"/>
          </p:cNvPicPr>
          <p:nvPr/>
        </p:nvPicPr>
        <p:blipFill>
          <a:blip r:embed="rId11"/>
          <a:stretch>
            <a:fillRect/>
          </a:stretch>
        </p:blipFill>
        <p:spPr>
          <a:xfrm>
            <a:off x="132385" y="6048048"/>
            <a:ext cx="2191716" cy="303352"/>
          </a:xfrm>
          <a:prstGeom prst="rect">
            <a:avLst/>
          </a:prstGeom>
        </p:spPr>
      </p:pic>
    </p:spTree>
    <p:extLst>
      <p:ext uri="{BB962C8B-B14F-4D97-AF65-F5344CB8AC3E}">
        <p14:creationId xmlns:p14="http://schemas.microsoft.com/office/powerpoint/2010/main" val="3905326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23F5-F022-8CFA-94B5-560DA66144AE}"/>
              </a:ext>
            </a:extLst>
          </p:cNvPr>
          <p:cNvSpPr>
            <a:spLocks noGrp="1"/>
          </p:cNvSpPr>
          <p:nvPr>
            <p:ph type="title"/>
          </p:nvPr>
        </p:nvSpPr>
        <p:spPr>
          <a:xfrm>
            <a:off x="4667245" y="24368"/>
            <a:ext cx="6696075" cy="653257"/>
          </a:xfrm>
        </p:spPr>
        <p:txBody>
          <a:bodyPr/>
          <a:lstStyle/>
          <a:p>
            <a:pPr algn="ctr"/>
            <a:r>
              <a:rPr lang="sv-SE" sz="3600" dirty="0"/>
              <a:t>SUMMARY and </a:t>
            </a:r>
            <a:r>
              <a:rPr lang="sv-SE" sz="3600" dirty="0" err="1"/>
              <a:t>reflection</a:t>
            </a:r>
            <a:endParaRPr lang="fr-FR" dirty="0"/>
          </a:p>
        </p:txBody>
      </p:sp>
      <p:sp>
        <p:nvSpPr>
          <p:cNvPr id="3" name="Subtitle 2">
            <a:extLst>
              <a:ext uri="{FF2B5EF4-FFF2-40B4-BE49-F238E27FC236}">
                <a16:creationId xmlns:a16="http://schemas.microsoft.com/office/drawing/2014/main" id="{3C009753-275F-3ED2-CE6C-B8E1E8435361}"/>
              </a:ext>
            </a:extLst>
          </p:cNvPr>
          <p:cNvSpPr>
            <a:spLocks noGrp="1"/>
          </p:cNvSpPr>
          <p:nvPr>
            <p:ph type="subTitle" idx="1"/>
          </p:nvPr>
        </p:nvSpPr>
        <p:spPr>
          <a:xfrm>
            <a:off x="4399280" y="859244"/>
            <a:ext cx="7619999" cy="5351682"/>
          </a:xfrm>
        </p:spPr>
        <p:txBody>
          <a:bodyPr>
            <a:noAutofit/>
          </a:bodyPr>
          <a:lstStyle/>
          <a:p>
            <a:pPr marL="0" indent="0">
              <a:buNone/>
            </a:pPr>
            <a:r>
              <a:rPr lang="sv-SE" sz="1500" dirty="0">
                <a:solidFill>
                  <a:schemeClr val="tx1"/>
                </a:solidFill>
              </a:rPr>
              <a:t>So </a:t>
            </a:r>
            <a:r>
              <a:rPr lang="sv-SE" sz="1500" dirty="0" err="1">
                <a:solidFill>
                  <a:schemeClr val="tx1"/>
                </a:solidFill>
              </a:rPr>
              <a:t>are</a:t>
            </a:r>
            <a:r>
              <a:rPr lang="sv-SE" sz="1500" dirty="0">
                <a:solidFill>
                  <a:schemeClr val="tx1"/>
                </a:solidFill>
              </a:rPr>
              <a:t> </a:t>
            </a:r>
            <a:r>
              <a:rPr lang="sv-SE" sz="1500" dirty="0" err="1">
                <a:solidFill>
                  <a:schemeClr val="tx1"/>
                </a:solidFill>
              </a:rPr>
              <a:t>we</a:t>
            </a:r>
            <a:r>
              <a:rPr lang="sv-SE" sz="1500" dirty="0">
                <a:solidFill>
                  <a:schemeClr val="tx1"/>
                </a:solidFill>
              </a:rPr>
              <a:t> </a:t>
            </a:r>
            <a:r>
              <a:rPr lang="sv-SE" sz="1500" dirty="0" err="1">
                <a:solidFill>
                  <a:schemeClr val="tx1"/>
                </a:solidFill>
              </a:rPr>
              <a:t>able</a:t>
            </a:r>
            <a:r>
              <a:rPr lang="sv-SE" sz="1500" dirty="0">
                <a:solidFill>
                  <a:schemeClr val="tx1"/>
                </a:solidFill>
              </a:rPr>
              <a:t> to </a:t>
            </a:r>
            <a:r>
              <a:rPr lang="sv-SE" sz="1500" dirty="0" err="1">
                <a:solidFill>
                  <a:schemeClr val="tx1"/>
                </a:solidFill>
              </a:rPr>
              <a:t>build</a:t>
            </a:r>
            <a:r>
              <a:rPr lang="sv-SE" sz="1500" dirty="0">
                <a:solidFill>
                  <a:schemeClr val="tx1"/>
                </a:solidFill>
              </a:rPr>
              <a:t> a </a:t>
            </a:r>
            <a:r>
              <a:rPr lang="sv-SE" sz="1500" dirty="0" err="1">
                <a:solidFill>
                  <a:schemeClr val="tx1"/>
                </a:solidFill>
              </a:rPr>
              <a:t>Machine</a:t>
            </a:r>
            <a:r>
              <a:rPr lang="sv-SE" sz="1500" dirty="0">
                <a:solidFill>
                  <a:schemeClr val="tx1"/>
                </a:solidFill>
              </a:rPr>
              <a:t> Learning </a:t>
            </a:r>
            <a:r>
              <a:rPr lang="sv-SE" sz="1500" dirty="0" err="1">
                <a:solidFill>
                  <a:schemeClr val="tx1"/>
                </a:solidFill>
              </a:rPr>
              <a:t>model</a:t>
            </a:r>
            <a:r>
              <a:rPr lang="sv-SE" sz="1500" dirty="0">
                <a:solidFill>
                  <a:schemeClr val="tx1"/>
                </a:solidFill>
              </a:rPr>
              <a:t> to </a:t>
            </a:r>
            <a:r>
              <a:rPr lang="sv-SE" sz="1500" dirty="0" err="1">
                <a:solidFill>
                  <a:schemeClr val="tx1"/>
                </a:solidFill>
              </a:rPr>
              <a:t>predict</a:t>
            </a:r>
            <a:r>
              <a:rPr lang="sv-SE" sz="1500" dirty="0">
                <a:solidFill>
                  <a:schemeClr val="tx1"/>
                </a:solidFill>
              </a:rPr>
              <a:t> </a:t>
            </a:r>
            <a:r>
              <a:rPr lang="sv-SE" sz="1500" dirty="0" err="1">
                <a:solidFill>
                  <a:schemeClr val="tx1"/>
                </a:solidFill>
              </a:rPr>
              <a:t>whether</a:t>
            </a:r>
            <a:r>
              <a:rPr lang="sv-SE" sz="1500" dirty="0">
                <a:solidFill>
                  <a:schemeClr val="tx1"/>
                </a:solidFill>
              </a:rPr>
              <a:t> or not a student </a:t>
            </a:r>
            <a:r>
              <a:rPr lang="sv-SE" sz="1500" dirty="0" err="1">
                <a:solidFill>
                  <a:schemeClr val="tx1"/>
                </a:solidFill>
              </a:rPr>
              <a:t>will</a:t>
            </a:r>
            <a:r>
              <a:rPr lang="sv-SE" sz="1500" dirty="0">
                <a:solidFill>
                  <a:schemeClr val="tx1"/>
                </a:solidFill>
              </a:rPr>
              <a:t> </a:t>
            </a:r>
            <a:r>
              <a:rPr lang="sv-SE" sz="1500" dirty="0" err="1">
                <a:solidFill>
                  <a:schemeClr val="tx1"/>
                </a:solidFill>
              </a:rPr>
              <a:t>graduate</a:t>
            </a:r>
            <a:r>
              <a:rPr lang="sv-SE" sz="1500" dirty="0">
                <a:solidFill>
                  <a:schemeClr val="tx1"/>
                </a:solidFill>
              </a:rPr>
              <a:t> or </a:t>
            </a:r>
            <a:r>
              <a:rPr lang="sv-SE" sz="1500" dirty="0" err="1">
                <a:solidFill>
                  <a:schemeClr val="tx1"/>
                </a:solidFill>
              </a:rPr>
              <a:t>drop</a:t>
            </a:r>
            <a:r>
              <a:rPr lang="sv-SE" sz="1500" dirty="0">
                <a:solidFill>
                  <a:schemeClr val="tx1"/>
                </a:solidFill>
              </a:rPr>
              <a:t> </a:t>
            </a:r>
            <a:r>
              <a:rPr lang="sv-SE" sz="1500" dirty="0" err="1">
                <a:solidFill>
                  <a:schemeClr val="tx1"/>
                </a:solidFill>
              </a:rPr>
              <a:t>out</a:t>
            </a:r>
            <a:r>
              <a:rPr lang="sv-SE" sz="1500" dirty="0">
                <a:solidFill>
                  <a:schemeClr val="tx1"/>
                </a:solidFill>
              </a:rPr>
              <a:t>? </a:t>
            </a:r>
            <a:r>
              <a:rPr lang="sv-SE" sz="1500" dirty="0" err="1">
                <a:solidFill>
                  <a:schemeClr val="tx1"/>
                </a:solidFill>
              </a:rPr>
              <a:t>With</a:t>
            </a:r>
            <a:r>
              <a:rPr lang="sv-SE" sz="1500" dirty="0">
                <a:solidFill>
                  <a:schemeClr val="tx1"/>
                </a:solidFill>
              </a:rPr>
              <a:t> 4 </a:t>
            </a:r>
            <a:r>
              <a:rPr lang="sv-SE" sz="1500" dirty="0" err="1">
                <a:solidFill>
                  <a:schemeClr val="tx1"/>
                </a:solidFill>
              </a:rPr>
              <a:t>models</a:t>
            </a:r>
            <a:r>
              <a:rPr lang="sv-SE" sz="1500" dirty="0">
                <a:solidFill>
                  <a:schemeClr val="tx1"/>
                </a:solidFill>
              </a:rPr>
              <a:t> </a:t>
            </a:r>
            <a:r>
              <a:rPr lang="sv-SE" sz="1500" dirty="0" err="1">
                <a:solidFill>
                  <a:schemeClr val="tx1"/>
                </a:solidFill>
              </a:rPr>
              <a:t>with</a:t>
            </a:r>
            <a:r>
              <a:rPr lang="sv-SE" sz="1500" dirty="0">
                <a:solidFill>
                  <a:schemeClr val="tx1"/>
                </a:solidFill>
              </a:rPr>
              <a:t> over 90% </a:t>
            </a:r>
            <a:r>
              <a:rPr lang="sv-SE" sz="1500" dirty="0" err="1">
                <a:solidFill>
                  <a:schemeClr val="tx1"/>
                </a:solidFill>
              </a:rPr>
              <a:t>accuracy</a:t>
            </a:r>
            <a:r>
              <a:rPr lang="sv-SE" sz="1500" dirty="0">
                <a:solidFill>
                  <a:schemeClr val="tx1"/>
                </a:solidFill>
              </a:rPr>
              <a:t>; it </a:t>
            </a:r>
            <a:r>
              <a:rPr lang="sv-SE" sz="1500" dirty="0" err="1">
                <a:solidFill>
                  <a:schemeClr val="tx1"/>
                </a:solidFill>
              </a:rPr>
              <a:t>seems</a:t>
            </a:r>
            <a:r>
              <a:rPr lang="sv-SE" sz="1500" dirty="0">
                <a:solidFill>
                  <a:schemeClr val="tx1"/>
                </a:solidFill>
              </a:rPr>
              <a:t> so!</a:t>
            </a:r>
          </a:p>
          <a:p>
            <a:pPr marL="0" indent="0">
              <a:buNone/>
            </a:pPr>
            <a:r>
              <a:rPr lang="sv-SE" sz="1500" dirty="0" err="1">
                <a:solidFill>
                  <a:schemeClr val="tx1"/>
                </a:solidFill>
              </a:rPr>
              <a:t>Linear</a:t>
            </a:r>
            <a:r>
              <a:rPr lang="sv-SE" sz="1500" dirty="0">
                <a:solidFill>
                  <a:schemeClr val="tx1"/>
                </a:solidFill>
              </a:rPr>
              <a:t> SVC </a:t>
            </a:r>
            <a:r>
              <a:rPr lang="sv-SE" sz="1500" dirty="0" err="1">
                <a:solidFill>
                  <a:schemeClr val="tx1"/>
                </a:solidFill>
              </a:rPr>
              <a:t>ended</a:t>
            </a:r>
            <a:r>
              <a:rPr lang="sv-SE" sz="1500" dirty="0">
                <a:solidFill>
                  <a:schemeClr val="tx1"/>
                </a:solidFill>
              </a:rPr>
              <a:t> </a:t>
            </a:r>
            <a:r>
              <a:rPr lang="sv-SE" sz="1500" dirty="0" err="1">
                <a:solidFill>
                  <a:schemeClr val="tx1"/>
                </a:solidFill>
              </a:rPr>
              <a:t>up</a:t>
            </a:r>
            <a:r>
              <a:rPr lang="sv-SE" sz="1500" dirty="0">
                <a:solidFill>
                  <a:schemeClr val="tx1"/>
                </a:solidFill>
              </a:rPr>
              <a:t> </a:t>
            </a:r>
            <a:r>
              <a:rPr lang="sv-SE" sz="1500" dirty="0" err="1">
                <a:solidFill>
                  <a:schemeClr val="tx1"/>
                </a:solidFill>
              </a:rPr>
              <a:t>being</a:t>
            </a:r>
            <a:r>
              <a:rPr lang="sv-SE" sz="1500" dirty="0">
                <a:solidFill>
                  <a:schemeClr val="tx1"/>
                </a:solidFill>
              </a:rPr>
              <a:t> the best </a:t>
            </a:r>
            <a:r>
              <a:rPr lang="sv-SE" sz="1500" dirty="0" err="1">
                <a:solidFill>
                  <a:schemeClr val="tx1"/>
                </a:solidFill>
              </a:rPr>
              <a:t>model</a:t>
            </a:r>
            <a:r>
              <a:rPr lang="sv-SE" sz="1500" dirty="0">
                <a:solidFill>
                  <a:schemeClr val="tx1"/>
                </a:solidFill>
              </a:rPr>
              <a:t> by ca 0.3%, </a:t>
            </a:r>
            <a:r>
              <a:rPr lang="sv-SE" sz="1500" dirty="0" err="1">
                <a:solidFill>
                  <a:schemeClr val="tx1"/>
                </a:solidFill>
              </a:rPr>
              <a:t>Logistic</a:t>
            </a:r>
            <a:r>
              <a:rPr lang="sv-SE" sz="1500" dirty="0">
                <a:solidFill>
                  <a:schemeClr val="tx1"/>
                </a:solidFill>
              </a:rPr>
              <a:t> Regression </a:t>
            </a:r>
            <a:r>
              <a:rPr lang="sv-SE" sz="1500" dirty="0" err="1">
                <a:solidFill>
                  <a:schemeClr val="tx1"/>
                </a:solidFill>
              </a:rPr>
              <a:t>being</a:t>
            </a:r>
            <a:r>
              <a:rPr lang="sv-SE" sz="1500" dirty="0">
                <a:solidFill>
                  <a:schemeClr val="tx1"/>
                </a:solidFill>
              </a:rPr>
              <a:t> just </a:t>
            </a:r>
            <a:r>
              <a:rPr lang="sv-SE" sz="1500" dirty="0" err="1">
                <a:solidFill>
                  <a:schemeClr val="tx1"/>
                </a:solidFill>
              </a:rPr>
              <a:t>ever</a:t>
            </a:r>
            <a:r>
              <a:rPr lang="sv-SE" sz="1500" dirty="0">
                <a:solidFill>
                  <a:schemeClr val="tx1"/>
                </a:solidFill>
              </a:rPr>
              <a:t> so </a:t>
            </a:r>
            <a:r>
              <a:rPr lang="sv-SE" sz="1500" dirty="0" err="1">
                <a:solidFill>
                  <a:schemeClr val="tx1"/>
                </a:solidFill>
              </a:rPr>
              <a:t>slightly</a:t>
            </a:r>
            <a:r>
              <a:rPr lang="sv-SE" sz="1500" dirty="0">
                <a:solidFill>
                  <a:schemeClr val="tx1"/>
                </a:solidFill>
              </a:rPr>
              <a:t> </a:t>
            </a:r>
            <a:r>
              <a:rPr lang="sv-SE" sz="1500" dirty="0" err="1">
                <a:solidFill>
                  <a:schemeClr val="tx1"/>
                </a:solidFill>
              </a:rPr>
              <a:t>behind</a:t>
            </a:r>
            <a:r>
              <a:rPr lang="sv-SE" sz="1500" dirty="0">
                <a:solidFill>
                  <a:schemeClr val="tx1"/>
                </a:solidFill>
              </a:rPr>
              <a:t>. </a:t>
            </a:r>
            <a:r>
              <a:rPr lang="sv-SE" sz="1500" dirty="0" err="1">
                <a:solidFill>
                  <a:schemeClr val="tx1"/>
                </a:solidFill>
              </a:rPr>
              <a:t>Gaussian</a:t>
            </a:r>
            <a:r>
              <a:rPr lang="sv-SE" sz="1500" dirty="0">
                <a:solidFill>
                  <a:schemeClr val="tx1"/>
                </a:solidFill>
              </a:rPr>
              <a:t> NB </a:t>
            </a:r>
            <a:r>
              <a:rPr lang="sv-SE" sz="1500" dirty="0" err="1">
                <a:solidFill>
                  <a:schemeClr val="tx1"/>
                </a:solidFill>
              </a:rPr>
              <a:t>ended</a:t>
            </a:r>
            <a:r>
              <a:rPr lang="sv-SE" sz="1500" dirty="0">
                <a:solidFill>
                  <a:schemeClr val="tx1"/>
                </a:solidFill>
              </a:rPr>
              <a:t> </a:t>
            </a:r>
            <a:r>
              <a:rPr lang="sv-SE" sz="1500" dirty="0" err="1">
                <a:solidFill>
                  <a:schemeClr val="tx1"/>
                </a:solidFill>
              </a:rPr>
              <a:t>up</a:t>
            </a:r>
            <a:r>
              <a:rPr lang="sv-SE" sz="1500" dirty="0">
                <a:solidFill>
                  <a:schemeClr val="tx1"/>
                </a:solidFill>
              </a:rPr>
              <a:t> </a:t>
            </a:r>
            <a:r>
              <a:rPr lang="sv-SE" sz="1500" dirty="0" err="1">
                <a:solidFill>
                  <a:schemeClr val="tx1"/>
                </a:solidFill>
              </a:rPr>
              <a:t>being</a:t>
            </a:r>
            <a:r>
              <a:rPr lang="sv-SE" sz="1500" dirty="0">
                <a:solidFill>
                  <a:schemeClr val="tx1"/>
                </a:solidFill>
              </a:rPr>
              <a:t> the </a:t>
            </a:r>
            <a:r>
              <a:rPr lang="sv-SE" sz="1500" dirty="0" err="1">
                <a:solidFill>
                  <a:schemeClr val="tx1"/>
                </a:solidFill>
              </a:rPr>
              <a:t>worst</a:t>
            </a:r>
            <a:r>
              <a:rPr lang="sv-SE" sz="1500" dirty="0">
                <a:solidFill>
                  <a:schemeClr val="tx1"/>
                </a:solidFill>
              </a:rPr>
              <a:t> and the </a:t>
            </a:r>
            <a:r>
              <a:rPr lang="sv-SE" sz="1500" dirty="0" err="1">
                <a:solidFill>
                  <a:schemeClr val="tx1"/>
                </a:solidFill>
              </a:rPr>
              <a:t>only</a:t>
            </a:r>
            <a:r>
              <a:rPr lang="sv-SE" sz="1500" dirty="0">
                <a:solidFill>
                  <a:schemeClr val="tx1"/>
                </a:solidFill>
              </a:rPr>
              <a:t> </a:t>
            </a:r>
            <a:r>
              <a:rPr lang="sv-SE" sz="1500" dirty="0" err="1">
                <a:solidFill>
                  <a:schemeClr val="tx1"/>
                </a:solidFill>
              </a:rPr>
              <a:t>one</a:t>
            </a:r>
            <a:r>
              <a:rPr lang="sv-SE" sz="1500" dirty="0">
                <a:solidFill>
                  <a:schemeClr val="tx1"/>
                </a:solidFill>
              </a:rPr>
              <a:t> </a:t>
            </a:r>
            <a:r>
              <a:rPr lang="sv-SE" sz="1500" dirty="0" err="1">
                <a:solidFill>
                  <a:schemeClr val="tx1"/>
                </a:solidFill>
              </a:rPr>
              <a:t>that</a:t>
            </a:r>
            <a:r>
              <a:rPr lang="sv-SE" sz="1500" dirty="0">
                <a:solidFill>
                  <a:schemeClr val="tx1"/>
                </a:solidFill>
              </a:rPr>
              <a:t> </a:t>
            </a:r>
            <a:r>
              <a:rPr lang="sv-SE" sz="1500" dirty="0" err="1">
                <a:solidFill>
                  <a:schemeClr val="tx1"/>
                </a:solidFill>
              </a:rPr>
              <a:t>didn’t</a:t>
            </a:r>
            <a:r>
              <a:rPr lang="sv-SE" sz="1500" dirty="0">
                <a:solidFill>
                  <a:schemeClr val="tx1"/>
                </a:solidFill>
              </a:rPr>
              <a:t> </a:t>
            </a:r>
            <a:r>
              <a:rPr lang="sv-SE" sz="1500" dirty="0" err="1">
                <a:solidFill>
                  <a:schemeClr val="tx1"/>
                </a:solidFill>
              </a:rPr>
              <a:t>reach</a:t>
            </a:r>
            <a:r>
              <a:rPr lang="sv-SE" sz="1500" dirty="0">
                <a:solidFill>
                  <a:schemeClr val="tx1"/>
                </a:solidFill>
              </a:rPr>
              <a:t> 90% </a:t>
            </a:r>
            <a:r>
              <a:rPr lang="sv-SE" sz="1500" dirty="0" err="1">
                <a:solidFill>
                  <a:schemeClr val="tx1"/>
                </a:solidFill>
              </a:rPr>
              <a:t>accuracy</a:t>
            </a:r>
            <a:r>
              <a:rPr lang="sv-SE" sz="1500" dirty="0">
                <a:solidFill>
                  <a:schemeClr val="tx1"/>
                </a:solidFill>
              </a:rPr>
              <a:t>. </a:t>
            </a:r>
            <a:r>
              <a:rPr lang="sv-SE" sz="1500" dirty="0" err="1">
                <a:solidFill>
                  <a:schemeClr val="tx1"/>
                </a:solidFill>
              </a:rPr>
              <a:t>While</a:t>
            </a:r>
            <a:r>
              <a:rPr lang="sv-SE" sz="1500" dirty="0">
                <a:solidFill>
                  <a:schemeClr val="tx1"/>
                </a:solidFill>
              </a:rPr>
              <a:t> I do </a:t>
            </a:r>
            <a:r>
              <a:rPr lang="sv-SE" sz="1500" dirty="0" err="1">
                <a:solidFill>
                  <a:schemeClr val="tx1"/>
                </a:solidFill>
              </a:rPr>
              <a:t>feel</a:t>
            </a:r>
            <a:r>
              <a:rPr lang="sv-SE" sz="1500" dirty="0">
                <a:solidFill>
                  <a:schemeClr val="tx1"/>
                </a:solidFill>
              </a:rPr>
              <a:t> I </a:t>
            </a:r>
            <a:r>
              <a:rPr lang="sv-SE" sz="1500" dirty="0" err="1">
                <a:solidFill>
                  <a:schemeClr val="tx1"/>
                </a:solidFill>
              </a:rPr>
              <a:t>could</a:t>
            </a:r>
            <a:r>
              <a:rPr lang="sv-SE" sz="1500" dirty="0">
                <a:solidFill>
                  <a:schemeClr val="tx1"/>
                </a:solidFill>
              </a:rPr>
              <a:t> </a:t>
            </a:r>
            <a:r>
              <a:rPr lang="sv-SE" sz="1500" dirty="0" err="1">
                <a:solidFill>
                  <a:schemeClr val="tx1"/>
                </a:solidFill>
              </a:rPr>
              <a:t>have</a:t>
            </a:r>
            <a:r>
              <a:rPr lang="sv-SE" sz="1500" dirty="0">
                <a:solidFill>
                  <a:schemeClr val="tx1"/>
                </a:solidFill>
              </a:rPr>
              <a:t> </a:t>
            </a:r>
            <a:r>
              <a:rPr lang="sv-SE" sz="1500" dirty="0" err="1">
                <a:solidFill>
                  <a:schemeClr val="tx1"/>
                </a:solidFill>
              </a:rPr>
              <a:t>put</a:t>
            </a:r>
            <a:r>
              <a:rPr lang="sv-SE" sz="1500" dirty="0">
                <a:solidFill>
                  <a:schemeClr val="tx1"/>
                </a:solidFill>
              </a:rPr>
              <a:t> in </a:t>
            </a:r>
            <a:r>
              <a:rPr lang="sv-SE" sz="1500" dirty="0" err="1">
                <a:solidFill>
                  <a:schemeClr val="tx1"/>
                </a:solidFill>
              </a:rPr>
              <a:t>more</a:t>
            </a:r>
            <a:r>
              <a:rPr lang="sv-SE" sz="1500" dirty="0">
                <a:solidFill>
                  <a:schemeClr val="tx1"/>
                </a:solidFill>
              </a:rPr>
              <a:t> </a:t>
            </a:r>
            <a:r>
              <a:rPr lang="sv-SE" sz="1500" dirty="0" err="1">
                <a:solidFill>
                  <a:schemeClr val="tx1"/>
                </a:solidFill>
              </a:rPr>
              <a:t>time</a:t>
            </a:r>
            <a:r>
              <a:rPr lang="sv-SE" sz="1500" dirty="0">
                <a:solidFill>
                  <a:schemeClr val="tx1"/>
                </a:solidFill>
              </a:rPr>
              <a:t> </a:t>
            </a:r>
            <a:r>
              <a:rPr lang="sv-SE" sz="1500" dirty="0" err="1">
                <a:solidFill>
                  <a:schemeClr val="tx1"/>
                </a:solidFill>
              </a:rPr>
              <a:t>researching</a:t>
            </a:r>
            <a:r>
              <a:rPr lang="sv-SE" sz="1500" dirty="0">
                <a:solidFill>
                  <a:schemeClr val="tx1"/>
                </a:solidFill>
              </a:rPr>
              <a:t> parameters and </a:t>
            </a:r>
            <a:r>
              <a:rPr lang="sv-SE" sz="1500" dirty="0" err="1">
                <a:solidFill>
                  <a:schemeClr val="tx1"/>
                </a:solidFill>
              </a:rPr>
              <a:t>optimizing</a:t>
            </a:r>
            <a:r>
              <a:rPr lang="sv-SE" sz="1500" dirty="0">
                <a:solidFill>
                  <a:schemeClr val="tx1"/>
                </a:solidFill>
              </a:rPr>
              <a:t>, I </a:t>
            </a:r>
            <a:r>
              <a:rPr lang="sv-SE" sz="1500" dirty="0" err="1">
                <a:solidFill>
                  <a:schemeClr val="tx1"/>
                </a:solidFill>
              </a:rPr>
              <a:t>also</a:t>
            </a:r>
            <a:r>
              <a:rPr lang="sv-SE" sz="1500" dirty="0">
                <a:solidFill>
                  <a:schemeClr val="tx1"/>
                </a:solidFill>
              </a:rPr>
              <a:t> </a:t>
            </a:r>
            <a:r>
              <a:rPr lang="sv-SE" sz="1500" dirty="0" err="1">
                <a:solidFill>
                  <a:schemeClr val="tx1"/>
                </a:solidFill>
              </a:rPr>
              <a:t>immediately</a:t>
            </a:r>
            <a:r>
              <a:rPr lang="sv-SE" sz="1500" dirty="0">
                <a:solidFill>
                  <a:schemeClr val="tx1"/>
                </a:solidFill>
              </a:rPr>
              <a:t> </a:t>
            </a:r>
            <a:r>
              <a:rPr lang="sv-SE" sz="1500" dirty="0" err="1">
                <a:solidFill>
                  <a:schemeClr val="tx1"/>
                </a:solidFill>
              </a:rPr>
              <a:t>noticed</a:t>
            </a:r>
            <a:r>
              <a:rPr lang="sv-SE" sz="1500" dirty="0">
                <a:solidFill>
                  <a:schemeClr val="tx1"/>
                </a:solidFill>
              </a:rPr>
              <a:t> the </a:t>
            </a:r>
            <a:r>
              <a:rPr lang="sv-SE" sz="1500" dirty="0" err="1">
                <a:solidFill>
                  <a:schemeClr val="tx1"/>
                </a:solidFill>
              </a:rPr>
              <a:t>low</a:t>
            </a:r>
            <a:r>
              <a:rPr lang="sv-SE" sz="1500" dirty="0">
                <a:solidFill>
                  <a:schemeClr val="tx1"/>
                </a:solidFill>
              </a:rPr>
              <a:t> </a:t>
            </a:r>
            <a:r>
              <a:rPr lang="sv-SE" sz="1500" dirty="0" err="1">
                <a:solidFill>
                  <a:schemeClr val="tx1"/>
                </a:solidFill>
              </a:rPr>
              <a:t>baseline</a:t>
            </a:r>
            <a:r>
              <a:rPr lang="sv-SE" sz="1500" dirty="0">
                <a:solidFill>
                  <a:schemeClr val="tx1"/>
                </a:solidFill>
              </a:rPr>
              <a:t> test score, hyperparameter </a:t>
            </a:r>
            <a:r>
              <a:rPr lang="sv-SE" sz="1500" dirty="0" err="1">
                <a:solidFill>
                  <a:schemeClr val="tx1"/>
                </a:solidFill>
              </a:rPr>
              <a:t>tuning</a:t>
            </a:r>
            <a:r>
              <a:rPr lang="sv-SE" sz="1500" dirty="0">
                <a:solidFill>
                  <a:schemeClr val="tx1"/>
                </a:solidFill>
              </a:rPr>
              <a:t> </a:t>
            </a:r>
            <a:r>
              <a:rPr lang="sv-SE" sz="1500" dirty="0" err="1">
                <a:solidFill>
                  <a:schemeClr val="tx1"/>
                </a:solidFill>
              </a:rPr>
              <a:t>didn’t</a:t>
            </a:r>
            <a:r>
              <a:rPr lang="sv-SE" sz="1500" dirty="0">
                <a:solidFill>
                  <a:schemeClr val="tx1"/>
                </a:solidFill>
              </a:rPr>
              <a:t> </a:t>
            </a:r>
            <a:r>
              <a:rPr lang="sv-SE" sz="1500" dirty="0" err="1">
                <a:solidFill>
                  <a:schemeClr val="tx1"/>
                </a:solidFill>
              </a:rPr>
              <a:t>lead</a:t>
            </a:r>
            <a:r>
              <a:rPr lang="sv-SE" sz="1500" dirty="0">
                <a:solidFill>
                  <a:schemeClr val="tx1"/>
                </a:solidFill>
              </a:rPr>
              <a:t> </a:t>
            </a:r>
            <a:r>
              <a:rPr lang="sv-SE" sz="1500" dirty="0" err="1">
                <a:solidFill>
                  <a:schemeClr val="tx1"/>
                </a:solidFill>
              </a:rPr>
              <a:t>anywhere</a:t>
            </a:r>
            <a:r>
              <a:rPr lang="sv-SE" sz="1500" dirty="0">
                <a:solidFill>
                  <a:schemeClr val="tx1"/>
                </a:solidFill>
              </a:rPr>
              <a:t>, and I </a:t>
            </a:r>
            <a:r>
              <a:rPr lang="sv-SE" sz="1500" dirty="0" err="1">
                <a:solidFill>
                  <a:schemeClr val="tx1"/>
                </a:solidFill>
              </a:rPr>
              <a:t>feel</a:t>
            </a:r>
            <a:r>
              <a:rPr lang="sv-SE" sz="1500" dirty="0">
                <a:solidFill>
                  <a:schemeClr val="tx1"/>
                </a:solidFill>
              </a:rPr>
              <a:t> </a:t>
            </a:r>
            <a:r>
              <a:rPr lang="sv-SE" sz="1500" dirty="0" err="1">
                <a:solidFill>
                  <a:schemeClr val="tx1"/>
                </a:solidFill>
              </a:rPr>
              <a:t>it’s</a:t>
            </a:r>
            <a:r>
              <a:rPr lang="sv-SE" sz="1500" dirty="0">
                <a:solidFill>
                  <a:schemeClr val="tx1"/>
                </a:solidFill>
              </a:rPr>
              <a:t> </a:t>
            </a:r>
            <a:r>
              <a:rPr lang="sv-SE" sz="1500" dirty="0" err="1">
                <a:solidFill>
                  <a:schemeClr val="tx1"/>
                </a:solidFill>
              </a:rPr>
              <a:t>important</a:t>
            </a:r>
            <a:r>
              <a:rPr lang="sv-SE" sz="1500" dirty="0">
                <a:solidFill>
                  <a:schemeClr val="tx1"/>
                </a:solidFill>
              </a:rPr>
              <a:t> to </a:t>
            </a:r>
            <a:r>
              <a:rPr lang="sv-SE" sz="1500" dirty="0" err="1">
                <a:solidFill>
                  <a:schemeClr val="tx1"/>
                </a:solidFill>
              </a:rPr>
              <a:t>know</a:t>
            </a:r>
            <a:r>
              <a:rPr lang="sv-SE" sz="1500" dirty="0">
                <a:solidFill>
                  <a:schemeClr val="tx1"/>
                </a:solidFill>
              </a:rPr>
              <a:t> </a:t>
            </a:r>
            <a:r>
              <a:rPr lang="sv-SE" sz="1500" dirty="0" err="1">
                <a:solidFill>
                  <a:schemeClr val="tx1"/>
                </a:solidFill>
              </a:rPr>
              <a:t>when</a:t>
            </a:r>
            <a:r>
              <a:rPr lang="sv-SE" sz="1500" dirty="0">
                <a:solidFill>
                  <a:schemeClr val="tx1"/>
                </a:solidFill>
              </a:rPr>
              <a:t> to stop. </a:t>
            </a:r>
            <a:r>
              <a:rPr lang="sv-SE" sz="1500" dirty="0" err="1">
                <a:solidFill>
                  <a:schemeClr val="tx1"/>
                </a:solidFill>
              </a:rPr>
              <a:t>This</a:t>
            </a:r>
            <a:r>
              <a:rPr lang="sv-SE" sz="1500" dirty="0">
                <a:solidFill>
                  <a:schemeClr val="tx1"/>
                </a:solidFill>
              </a:rPr>
              <a:t> </a:t>
            </a:r>
            <a:r>
              <a:rPr lang="sv-SE" sz="1500" dirty="0" err="1">
                <a:solidFill>
                  <a:schemeClr val="tx1"/>
                </a:solidFill>
              </a:rPr>
              <a:t>simply</a:t>
            </a:r>
            <a:r>
              <a:rPr lang="sv-SE" sz="1500" dirty="0">
                <a:solidFill>
                  <a:schemeClr val="tx1"/>
                </a:solidFill>
              </a:rPr>
              <a:t> </a:t>
            </a:r>
            <a:r>
              <a:rPr lang="sv-SE" sz="1500" dirty="0" err="1">
                <a:solidFill>
                  <a:schemeClr val="tx1"/>
                </a:solidFill>
              </a:rPr>
              <a:t>wasn’t</a:t>
            </a:r>
            <a:r>
              <a:rPr lang="sv-SE" sz="1500" dirty="0">
                <a:solidFill>
                  <a:schemeClr val="tx1"/>
                </a:solidFill>
              </a:rPr>
              <a:t> </a:t>
            </a:r>
            <a:r>
              <a:rPr lang="sv-SE" sz="1500" dirty="0" err="1">
                <a:solidFill>
                  <a:schemeClr val="tx1"/>
                </a:solidFill>
              </a:rPr>
              <a:t>its</a:t>
            </a:r>
            <a:r>
              <a:rPr lang="sv-SE" sz="1500" dirty="0">
                <a:solidFill>
                  <a:schemeClr val="tx1"/>
                </a:solidFill>
              </a:rPr>
              <a:t> </a:t>
            </a:r>
            <a:r>
              <a:rPr lang="sv-SE" sz="1500" dirty="0" err="1">
                <a:solidFill>
                  <a:schemeClr val="tx1"/>
                </a:solidFill>
              </a:rPr>
              <a:t>time</a:t>
            </a:r>
            <a:r>
              <a:rPr lang="sv-SE" sz="1500" dirty="0">
                <a:solidFill>
                  <a:schemeClr val="tx1"/>
                </a:solidFill>
              </a:rPr>
              <a:t> to </a:t>
            </a:r>
            <a:r>
              <a:rPr lang="sv-SE" sz="1500" dirty="0" err="1">
                <a:solidFill>
                  <a:schemeClr val="tx1"/>
                </a:solidFill>
              </a:rPr>
              <a:t>shine</a:t>
            </a:r>
            <a:r>
              <a:rPr lang="sv-SE" sz="1500" dirty="0">
                <a:solidFill>
                  <a:schemeClr val="tx1"/>
                </a:solidFill>
              </a:rPr>
              <a:t>.</a:t>
            </a:r>
          </a:p>
          <a:p>
            <a:pPr marL="0" indent="0">
              <a:buNone/>
            </a:pPr>
            <a:r>
              <a:rPr lang="sv-SE" sz="1500" dirty="0" err="1">
                <a:solidFill>
                  <a:schemeClr val="tx1"/>
                </a:solidFill>
              </a:rPr>
              <a:t>Whether</a:t>
            </a:r>
            <a:r>
              <a:rPr lang="sv-SE" sz="1500" dirty="0">
                <a:solidFill>
                  <a:schemeClr val="tx1"/>
                </a:solidFill>
              </a:rPr>
              <a:t> or not </a:t>
            </a:r>
            <a:r>
              <a:rPr lang="sv-SE" sz="1500" dirty="0" err="1">
                <a:solidFill>
                  <a:schemeClr val="tx1"/>
                </a:solidFill>
              </a:rPr>
              <a:t>they</a:t>
            </a:r>
            <a:r>
              <a:rPr lang="sv-SE" sz="1500" dirty="0">
                <a:solidFill>
                  <a:schemeClr val="tx1"/>
                </a:solidFill>
              </a:rPr>
              <a:t> </a:t>
            </a:r>
            <a:r>
              <a:rPr lang="sv-SE" sz="1500" dirty="0" err="1">
                <a:solidFill>
                  <a:schemeClr val="tx1"/>
                </a:solidFill>
              </a:rPr>
              <a:t>have</a:t>
            </a:r>
            <a:r>
              <a:rPr lang="sv-SE" sz="1500" dirty="0">
                <a:solidFill>
                  <a:schemeClr val="tx1"/>
                </a:solidFill>
              </a:rPr>
              <a:t> </a:t>
            </a:r>
            <a:r>
              <a:rPr lang="sv-SE" sz="1500" dirty="0" err="1">
                <a:solidFill>
                  <a:schemeClr val="tx1"/>
                </a:solidFill>
              </a:rPr>
              <a:t>passed</a:t>
            </a:r>
            <a:r>
              <a:rPr lang="sv-SE" sz="1500" dirty="0">
                <a:solidFill>
                  <a:schemeClr val="tx1"/>
                </a:solidFill>
              </a:rPr>
              <a:t> the </a:t>
            </a:r>
            <a:r>
              <a:rPr lang="sv-SE" sz="1500" dirty="0" err="1">
                <a:solidFill>
                  <a:schemeClr val="tx1"/>
                </a:solidFill>
              </a:rPr>
              <a:t>exams</a:t>
            </a:r>
            <a:r>
              <a:rPr lang="sv-SE" sz="1500" dirty="0">
                <a:solidFill>
                  <a:schemeClr val="tx1"/>
                </a:solidFill>
              </a:rPr>
              <a:t> in the second </a:t>
            </a:r>
            <a:r>
              <a:rPr lang="sv-SE" sz="1500" dirty="0" err="1">
                <a:solidFill>
                  <a:schemeClr val="tx1"/>
                </a:solidFill>
              </a:rPr>
              <a:t>semster</a:t>
            </a:r>
            <a:r>
              <a:rPr lang="sv-SE" sz="1500" dirty="0">
                <a:solidFill>
                  <a:schemeClr val="tx1"/>
                </a:solidFill>
              </a:rPr>
              <a:t> </a:t>
            </a:r>
            <a:r>
              <a:rPr lang="sv-SE" sz="1500" dirty="0" err="1">
                <a:solidFill>
                  <a:schemeClr val="tx1"/>
                </a:solidFill>
              </a:rPr>
              <a:t>ended</a:t>
            </a:r>
            <a:r>
              <a:rPr lang="sv-SE" sz="1500" dirty="0">
                <a:solidFill>
                  <a:schemeClr val="tx1"/>
                </a:solidFill>
              </a:rPr>
              <a:t> </a:t>
            </a:r>
            <a:r>
              <a:rPr lang="sv-SE" sz="1500" dirty="0" err="1">
                <a:solidFill>
                  <a:schemeClr val="tx1"/>
                </a:solidFill>
              </a:rPr>
              <a:t>up</a:t>
            </a:r>
            <a:r>
              <a:rPr lang="sv-SE" sz="1500" dirty="0">
                <a:solidFill>
                  <a:schemeClr val="tx1"/>
                </a:solidFill>
              </a:rPr>
              <a:t> </a:t>
            </a:r>
            <a:r>
              <a:rPr lang="sv-SE" sz="1500" dirty="0" err="1">
                <a:solidFill>
                  <a:schemeClr val="tx1"/>
                </a:solidFill>
              </a:rPr>
              <a:t>being</a:t>
            </a:r>
            <a:r>
              <a:rPr lang="sv-SE" sz="1500" dirty="0">
                <a:solidFill>
                  <a:schemeClr val="tx1"/>
                </a:solidFill>
              </a:rPr>
              <a:t> the </a:t>
            </a:r>
            <a:r>
              <a:rPr lang="sv-SE" sz="1500" dirty="0" err="1">
                <a:solidFill>
                  <a:schemeClr val="tx1"/>
                </a:solidFill>
              </a:rPr>
              <a:t>most</a:t>
            </a:r>
            <a:r>
              <a:rPr lang="sv-SE" sz="1500" dirty="0">
                <a:solidFill>
                  <a:schemeClr val="tx1"/>
                </a:solidFill>
              </a:rPr>
              <a:t> </a:t>
            </a:r>
            <a:r>
              <a:rPr lang="sv-SE" sz="1500" dirty="0" err="1">
                <a:solidFill>
                  <a:schemeClr val="tx1"/>
                </a:solidFill>
              </a:rPr>
              <a:t>important</a:t>
            </a:r>
            <a:r>
              <a:rPr lang="sv-SE" sz="1500" dirty="0">
                <a:solidFill>
                  <a:schemeClr val="tx1"/>
                </a:solidFill>
              </a:rPr>
              <a:t> </a:t>
            </a:r>
            <a:r>
              <a:rPr lang="sv-SE" sz="1500" dirty="0" err="1">
                <a:solidFill>
                  <a:schemeClr val="tx1"/>
                </a:solidFill>
              </a:rPr>
              <a:t>factor</a:t>
            </a:r>
            <a:r>
              <a:rPr lang="sv-SE" sz="1500" dirty="0">
                <a:solidFill>
                  <a:schemeClr val="tx1"/>
                </a:solidFill>
              </a:rPr>
              <a:t>, and </a:t>
            </a:r>
            <a:r>
              <a:rPr lang="sv-SE" sz="1500" dirty="0" err="1">
                <a:solidFill>
                  <a:schemeClr val="tx1"/>
                </a:solidFill>
              </a:rPr>
              <a:t>this</a:t>
            </a:r>
            <a:r>
              <a:rPr lang="sv-SE" sz="1500" dirty="0">
                <a:solidFill>
                  <a:schemeClr val="tx1"/>
                </a:solidFill>
              </a:rPr>
              <a:t> makes a </a:t>
            </a:r>
            <a:r>
              <a:rPr lang="sv-SE" sz="1500" dirty="0" err="1">
                <a:solidFill>
                  <a:schemeClr val="tx1"/>
                </a:solidFill>
              </a:rPr>
              <a:t>lot</a:t>
            </a:r>
            <a:r>
              <a:rPr lang="sv-SE" sz="1500" dirty="0">
                <a:solidFill>
                  <a:schemeClr val="tx1"/>
                </a:solidFill>
              </a:rPr>
              <a:t> </a:t>
            </a:r>
            <a:r>
              <a:rPr lang="sv-SE" sz="1500" dirty="0" err="1">
                <a:solidFill>
                  <a:schemeClr val="tx1"/>
                </a:solidFill>
              </a:rPr>
              <a:t>of</a:t>
            </a:r>
            <a:r>
              <a:rPr lang="sv-SE" sz="1500" dirty="0">
                <a:solidFill>
                  <a:schemeClr val="tx1"/>
                </a:solidFill>
              </a:rPr>
              <a:t> sense. </a:t>
            </a:r>
            <a:r>
              <a:rPr lang="sv-SE" sz="1500" dirty="0" err="1">
                <a:solidFill>
                  <a:schemeClr val="tx1"/>
                </a:solidFill>
              </a:rPr>
              <a:t>Other</a:t>
            </a:r>
            <a:r>
              <a:rPr lang="sv-SE" sz="1500" dirty="0">
                <a:solidFill>
                  <a:schemeClr val="tx1"/>
                </a:solidFill>
              </a:rPr>
              <a:t> </a:t>
            </a:r>
            <a:r>
              <a:rPr lang="sv-SE" sz="1500" dirty="0" err="1">
                <a:solidFill>
                  <a:schemeClr val="tx1"/>
                </a:solidFill>
              </a:rPr>
              <a:t>factors</a:t>
            </a:r>
            <a:r>
              <a:rPr lang="sv-SE" sz="1500" dirty="0">
                <a:solidFill>
                  <a:schemeClr val="tx1"/>
                </a:solidFill>
              </a:rPr>
              <a:t> </a:t>
            </a:r>
            <a:r>
              <a:rPr lang="sv-SE" sz="1500" dirty="0" err="1">
                <a:solidFill>
                  <a:schemeClr val="tx1"/>
                </a:solidFill>
              </a:rPr>
              <a:t>that</a:t>
            </a:r>
            <a:r>
              <a:rPr lang="sv-SE" sz="1500" dirty="0">
                <a:solidFill>
                  <a:schemeClr val="tx1"/>
                </a:solidFill>
              </a:rPr>
              <a:t> all </a:t>
            </a:r>
            <a:r>
              <a:rPr lang="sv-SE" sz="1500" dirty="0" err="1">
                <a:solidFill>
                  <a:schemeClr val="tx1"/>
                </a:solidFill>
              </a:rPr>
              <a:t>classifiers</a:t>
            </a:r>
            <a:r>
              <a:rPr lang="sv-SE" sz="1500" dirty="0">
                <a:solidFill>
                  <a:schemeClr val="tx1"/>
                </a:solidFill>
              </a:rPr>
              <a:t> </a:t>
            </a:r>
            <a:r>
              <a:rPr lang="sv-SE" sz="1500" dirty="0" err="1">
                <a:solidFill>
                  <a:schemeClr val="tx1"/>
                </a:solidFill>
              </a:rPr>
              <a:t>agreed</a:t>
            </a:r>
            <a:r>
              <a:rPr lang="sv-SE" sz="1500" dirty="0">
                <a:solidFill>
                  <a:schemeClr val="tx1"/>
                </a:solidFill>
              </a:rPr>
              <a:t> </a:t>
            </a:r>
            <a:r>
              <a:rPr lang="sv-SE" sz="1500" dirty="0" err="1">
                <a:solidFill>
                  <a:schemeClr val="tx1"/>
                </a:solidFill>
              </a:rPr>
              <a:t>were</a:t>
            </a:r>
            <a:r>
              <a:rPr lang="sv-SE" sz="1500" dirty="0">
                <a:solidFill>
                  <a:schemeClr val="tx1"/>
                </a:solidFill>
              </a:rPr>
              <a:t> </a:t>
            </a:r>
            <a:r>
              <a:rPr lang="sv-SE" sz="1500" dirty="0" err="1">
                <a:solidFill>
                  <a:schemeClr val="tx1"/>
                </a:solidFill>
              </a:rPr>
              <a:t>important</a:t>
            </a:r>
            <a:r>
              <a:rPr lang="sv-SE" sz="1500" dirty="0">
                <a:solidFill>
                  <a:schemeClr val="tx1"/>
                </a:solidFill>
              </a:rPr>
              <a:t> </a:t>
            </a:r>
            <a:r>
              <a:rPr lang="sv-SE" sz="1500" dirty="0" err="1">
                <a:solidFill>
                  <a:schemeClr val="tx1"/>
                </a:solidFill>
              </a:rPr>
              <a:t>were</a:t>
            </a:r>
            <a:r>
              <a:rPr lang="sv-SE" sz="1500" dirty="0">
                <a:solidFill>
                  <a:schemeClr val="tx1"/>
                </a:solidFill>
              </a:rPr>
              <a:t> </a:t>
            </a:r>
            <a:r>
              <a:rPr lang="sv-SE" sz="1500" dirty="0" err="1">
                <a:solidFill>
                  <a:schemeClr val="tx1"/>
                </a:solidFill>
              </a:rPr>
              <a:t>whether</a:t>
            </a:r>
            <a:r>
              <a:rPr lang="sv-SE" sz="1500" dirty="0">
                <a:solidFill>
                  <a:schemeClr val="tx1"/>
                </a:solidFill>
              </a:rPr>
              <a:t> or not </a:t>
            </a:r>
            <a:r>
              <a:rPr lang="sv-SE" sz="1500" dirty="0" err="1">
                <a:solidFill>
                  <a:schemeClr val="tx1"/>
                </a:solidFill>
              </a:rPr>
              <a:t>they</a:t>
            </a:r>
            <a:r>
              <a:rPr lang="sv-SE" sz="1500" dirty="0">
                <a:solidFill>
                  <a:schemeClr val="tx1"/>
                </a:solidFill>
              </a:rPr>
              <a:t> </a:t>
            </a:r>
            <a:r>
              <a:rPr lang="sv-SE" sz="1500" dirty="0" err="1">
                <a:solidFill>
                  <a:schemeClr val="tx1"/>
                </a:solidFill>
              </a:rPr>
              <a:t>are</a:t>
            </a:r>
            <a:r>
              <a:rPr lang="sv-SE" sz="1500" dirty="0">
                <a:solidFill>
                  <a:schemeClr val="tx1"/>
                </a:solidFill>
              </a:rPr>
              <a:t> </a:t>
            </a:r>
            <a:r>
              <a:rPr lang="sv-SE" sz="1500" dirty="0" err="1">
                <a:solidFill>
                  <a:schemeClr val="tx1"/>
                </a:solidFill>
              </a:rPr>
              <a:t>enrolled</a:t>
            </a:r>
            <a:r>
              <a:rPr lang="sv-SE" sz="1500" dirty="0">
                <a:solidFill>
                  <a:schemeClr val="tx1"/>
                </a:solidFill>
              </a:rPr>
              <a:t> in all </a:t>
            </a:r>
            <a:r>
              <a:rPr lang="sv-SE" sz="1500" dirty="0" err="1">
                <a:solidFill>
                  <a:schemeClr val="tx1"/>
                </a:solidFill>
              </a:rPr>
              <a:t>classes</a:t>
            </a:r>
            <a:r>
              <a:rPr lang="sv-SE" sz="1500" dirty="0">
                <a:solidFill>
                  <a:schemeClr val="tx1"/>
                </a:solidFill>
              </a:rPr>
              <a:t> </a:t>
            </a:r>
            <a:r>
              <a:rPr lang="sv-SE" sz="1500" dirty="0" err="1">
                <a:solidFill>
                  <a:schemeClr val="tx1"/>
                </a:solidFill>
              </a:rPr>
              <a:t>of</a:t>
            </a:r>
            <a:r>
              <a:rPr lang="sv-SE" sz="1500" dirty="0">
                <a:solidFill>
                  <a:schemeClr val="tx1"/>
                </a:solidFill>
              </a:rPr>
              <a:t> the 1st semester, </a:t>
            </a:r>
            <a:r>
              <a:rPr lang="sv-SE" sz="1500" dirty="0" err="1">
                <a:solidFill>
                  <a:schemeClr val="tx1"/>
                </a:solidFill>
              </a:rPr>
              <a:t>whether</a:t>
            </a:r>
            <a:r>
              <a:rPr lang="sv-SE" sz="1500" dirty="0">
                <a:solidFill>
                  <a:schemeClr val="tx1"/>
                </a:solidFill>
              </a:rPr>
              <a:t> or not </a:t>
            </a:r>
            <a:r>
              <a:rPr lang="sv-SE" sz="1500" dirty="0" err="1">
                <a:solidFill>
                  <a:schemeClr val="tx1"/>
                </a:solidFill>
              </a:rPr>
              <a:t>they</a:t>
            </a:r>
            <a:r>
              <a:rPr lang="sv-SE" sz="1500" dirty="0">
                <a:solidFill>
                  <a:schemeClr val="tx1"/>
                </a:solidFill>
              </a:rPr>
              <a:t> </a:t>
            </a:r>
            <a:r>
              <a:rPr lang="sv-SE" sz="1500" dirty="0" err="1">
                <a:solidFill>
                  <a:schemeClr val="tx1"/>
                </a:solidFill>
              </a:rPr>
              <a:t>were</a:t>
            </a:r>
            <a:r>
              <a:rPr lang="sv-SE" sz="1500" dirty="0">
                <a:solidFill>
                  <a:schemeClr val="tx1"/>
                </a:solidFill>
              </a:rPr>
              <a:t> </a:t>
            </a:r>
            <a:r>
              <a:rPr lang="sv-SE" sz="1500" dirty="0" err="1">
                <a:solidFill>
                  <a:schemeClr val="tx1"/>
                </a:solidFill>
              </a:rPr>
              <a:t>scholarship</a:t>
            </a:r>
            <a:r>
              <a:rPr lang="sv-SE" sz="1500" dirty="0">
                <a:solidFill>
                  <a:schemeClr val="tx1"/>
                </a:solidFill>
              </a:rPr>
              <a:t> </a:t>
            </a:r>
            <a:r>
              <a:rPr lang="sv-SE" sz="1500" dirty="0" err="1">
                <a:solidFill>
                  <a:schemeClr val="tx1"/>
                </a:solidFill>
              </a:rPr>
              <a:t>holders</a:t>
            </a:r>
            <a:r>
              <a:rPr lang="sv-SE" sz="1500" dirty="0">
                <a:solidFill>
                  <a:schemeClr val="tx1"/>
                </a:solidFill>
              </a:rPr>
              <a:t> and </a:t>
            </a:r>
            <a:r>
              <a:rPr lang="sv-SE" sz="1500" dirty="0" err="1">
                <a:solidFill>
                  <a:schemeClr val="tx1"/>
                </a:solidFill>
              </a:rPr>
              <a:t>whether</a:t>
            </a:r>
            <a:r>
              <a:rPr lang="sv-SE" sz="1500" dirty="0">
                <a:solidFill>
                  <a:schemeClr val="tx1"/>
                </a:solidFill>
              </a:rPr>
              <a:t> or not </a:t>
            </a:r>
            <a:r>
              <a:rPr lang="sv-SE" sz="1500" dirty="0" err="1">
                <a:solidFill>
                  <a:schemeClr val="tx1"/>
                </a:solidFill>
              </a:rPr>
              <a:t>their</a:t>
            </a:r>
            <a:r>
              <a:rPr lang="sv-SE" sz="1500" dirty="0">
                <a:solidFill>
                  <a:schemeClr val="tx1"/>
                </a:solidFill>
              </a:rPr>
              <a:t> </a:t>
            </a:r>
            <a:r>
              <a:rPr lang="sv-SE" sz="1500" dirty="0" err="1">
                <a:solidFill>
                  <a:schemeClr val="tx1"/>
                </a:solidFill>
              </a:rPr>
              <a:t>tuition</a:t>
            </a:r>
            <a:r>
              <a:rPr lang="sv-SE" sz="1500" dirty="0">
                <a:solidFill>
                  <a:schemeClr val="tx1"/>
                </a:solidFill>
              </a:rPr>
              <a:t> </a:t>
            </a:r>
            <a:r>
              <a:rPr lang="sv-SE" sz="1500" dirty="0" err="1">
                <a:solidFill>
                  <a:schemeClr val="tx1"/>
                </a:solidFill>
              </a:rPr>
              <a:t>fees</a:t>
            </a:r>
            <a:r>
              <a:rPr lang="sv-SE" sz="1500" dirty="0">
                <a:solidFill>
                  <a:schemeClr val="tx1"/>
                </a:solidFill>
              </a:rPr>
              <a:t> </a:t>
            </a:r>
            <a:r>
              <a:rPr lang="sv-SE" sz="1500" dirty="0" err="1">
                <a:solidFill>
                  <a:schemeClr val="tx1"/>
                </a:solidFill>
              </a:rPr>
              <a:t>are</a:t>
            </a:r>
            <a:r>
              <a:rPr lang="sv-SE" sz="1500" dirty="0">
                <a:solidFill>
                  <a:schemeClr val="tx1"/>
                </a:solidFill>
              </a:rPr>
              <a:t> </a:t>
            </a:r>
            <a:r>
              <a:rPr lang="sv-SE" sz="1500" dirty="0" err="1">
                <a:solidFill>
                  <a:schemeClr val="tx1"/>
                </a:solidFill>
              </a:rPr>
              <a:t>up</a:t>
            </a:r>
            <a:r>
              <a:rPr lang="sv-SE" sz="1500" dirty="0">
                <a:solidFill>
                  <a:schemeClr val="tx1"/>
                </a:solidFill>
              </a:rPr>
              <a:t> to date. At the same </a:t>
            </a:r>
            <a:r>
              <a:rPr lang="sv-SE" sz="1500" dirty="0" err="1">
                <a:solidFill>
                  <a:schemeClr val="tx1"/>
                </a:solidFill>
              </a:rPr>
              <a:t>time</a:t>
            </a:r>
            <a:r>
              <a:rPr lang="sv-SE" sz="1500" dirty="0">
                <a:solidFill>
                  <a:schemeClr val="tx1"/>
                </a:solidFill>
              </a:rPr>
              <a:t>, I do </a:t>
            </a:r>
            <a:r>
              <a:rPr lang="sv-SE" sz="1500" dirty="0" err="1">
                <a:solidFill>
                  <a:schemeClr val="tx1"/>
                </a:solidFill>
              </a:rPr>
              <a:t>very</a:t>
            </a:r>
            <a:r>
              <a:rPr lang="sv-SE" sz="1500" dirty="0">
                <a:solidFill>
                  <a:schemeClr val="tx1"/>
                </a:solidFill>
              </a:rPr>
              <a:t> </a:t>
            </a:r>
            <a:r>
              <a:rPr lang="sv-SE" sz="1500" dirty="0" err="1">
                <a:solidFill>
                  <a:schemeClr val="tx1"/>
                </a:solidFill>
              </a:rPr>
              <a:t>much</a:t>
            </a:r>
            <a:r>
              <a:rPr lang="sv-SE" sz="1500" dirty="0">
                <a:solidFill>
                  <a:schemeClr val="tx1"/>
                </a:solidFill>
              </a:rPr>
              <a:t> </a:t>
            </a:r>
            <a:r>
              <a:rPr lang="sv-SE" sz="1500" dirty="0" err="1">
                <a:solidFill>
                  <a:schemeClr val="tx1"/>
                </a:solidFill>
              </a:rPr>
              <a:t>believe</a:t>
            </a:r>
            <a:r>
              <a:rPr lang="sv-SE" sz="1500" dirty="0">
                <a:solidFill>
                  <a:schemeClr val="tx1"/>
                </a:solidFill>
              </a:rPr>
              <a:t> it is </a:t>
            </a:r>
            <a:r>
              <a:rPr lang="sv-SE" sz="1500" dirty="0" err="1">
                <a:solidFill>
                  <a:schemeClr val="tx1"/>
                </a:solidFill>
              </a:rPr>
              <a:t>possible</a:t>
            </a:r>
            <a:r>
              <a:rPr lang="sv-SE" sz="1500" dirty="0">
                <a:solidFill>
                  <a:schemeClr val="tx1"/>
                </a:solidFill>
              </a:rPr>
              <a:t> to </a:t>
            </a:r>
            <a:r>
              <a:rPr lang="sv-SE" sz="1500" dirty="0" err="1">
                <a:solidFill>
                  <a:schemeClr val="tx1"/>
                </a:solidFill>
              </a:rPr>
              <a:t>graduate</a:t>
            </a:r>
            <a:r>
              <a:rPr lang="sv-SE" sz="1500" dirty="0">
                <a:solidFill>
                  <a:schemeClr val="tx1"/>
                </a:solidFill>
              </a:rPr>
              <a:t> </a:t>
            </a:r>
            <a:r>
              <a:rPr lang="sv-SE" sz="1500" dirty="0" err="1">
                <a:solidFill>
                  <a:schemeClr val="tx1"/>
                </a:solidFill>
              </a:rPr>
              <a:t>without</a:t>
            </a:r>
            <a:r>
              <a:rPr lang="sv-SE" sz="1500" dirty="0">
                <a:solidFill>
                  <a:schemeClr val="tx1"/>
                </a:solidFill>
              </a:rPr>
              <a:t> a </a:t>
            </a:r>
            <a:r>
              <a:rPr lang="sv-SE" sz="1500" dirty="0" err="1">
                <a:solidFill>
                  <a:schemeClr val="tx1"/>
                </a:solidFill>
              </a:rPr>
              <a:t>scholarship</a:t>
            </a:r>
            <a:r>
              <a:rPr lang="sv-SE" sz="1500" dirty="0">
                <a:solidFill>
                  <a:schemeClr val="tx1"/>
                </a:solidFill>
              </a:rPr>
              <a:t>, </a:t>
            </a:r>
            <a:r>
              <a:rPr lang="sv-SE" sz="1500" dirty="0" err="1">
                <a:solidFill>
                  <a:schemeClr val="tx1"/>
                </a:solidFill>
              </a:rPr>
              <a:t>with</a:t>
            </a:r>
            <a:r>
              <a:rPr lang="sv-SE" sz="1500" dirty="0">
                <a:solidFill>
                  <a:schemeClr val="tx1"/>
                </a:solidFill>
              </a:rPr>
              <a:t> </a:t>
            </a:r>
            <a:r>
              <a:rPr lang="sv-SE" sz="1500" dirty="0" err="1">
                <a:solidFill>
                  <a:schemeClr val="tx1"/>
                </a:solidFill>
              </a:rPr>
              <a:t>tuition</a:t>
            </a:r>
            <a:r>
              <a:rPr lang="sv-SE" sz="1500" dirty="0">
                <a:solidFill>
                  <a:schemeClr val="tx1"/>
                </a:solidFill>
              </a:rPr>
              <a:t> </a:t>
            </a:r>
            <a:r>
              <a:rPr lang="sv-SE" sz="1500" dirty="0" err="1">
                <a:solidFill>
                  <a:schemeClr val="tx1"/>
                </a:solidFill>
              </a:rPr>
              <a:t>fees</a:t>
            </a:r>
            <a:r>
              <a:rPr lang="sv-SE" sz="1500" dirty="0">
                <a:solidFill>
                  <a:schemeClr val="tx1"/>
                </a:solidFill>
              </a:rPr>
              <a:t> not </a:t>
            </a:r>
            <a:r>
              <a:rPr lang="sv-SE" sz="1500" dirty="0" err="1">
                <a:solidFill>
                  <a:schemeClr val="tx1"/>
                </a:solidFill>
              </a:rPr>
              <a:t>up</a:t>
            </a:r>
            <a:r>
              <a:rPr lang="sv-SE" sz="1500" dirty="0">
                <a:solidFill>
                  <a:schemeClr val="tx1"/>
                </a:solidFill>
              </a:rPr>
              <a:t> to date, and </a:t>
            </a:r>
            <a:r>
              <a:rPr lang="sv-SE" sz="1500" dirty="0" err="1">
                <a:solidFill>
                  <a:schemeClr val="tx1"/>
                </a:solidFill>
              </a:rPr>
              <a:t>failing</a:t>
            </a:r>
            <a:r>
              <a:rPr lang="sv-SE" sz="1500" dirty="0">
                <a:solidFill>
                  <a:schemeClr val="tx1"/>
                </a:solidFill>
              </a:rPr>
              <a:t> the </a:t>
            </a:r>
            <a:r>
              <a:rPr lang="sv-SE" sz="1500" dirty="0" err="1">
                <a:solidFill>
                  <a:schemeClr val="tx1"/>
                </a:solidFill>
              </a:rPr>
              <a:t>exams</a:t>
            </a:r>
            <a:r>
              <a:rPr lang="sv-SE" sz="1500" dirty="0">
                <a:solidFill>
                  <a:schemeClr val="tx1"/>
                </a:solidFill>
              </a:rPr>
              <a:t> </a:t>
            </a:r>
            <a:r>
              <a:rPr lang="sv-SE" sz="1500" dirty="0" err="1">
                <a:solidFill>
                  <a:schemeClr val="tx1"/>
                </a:solidFill>
              </a:rPr>
              <a:t>of</a:t>
            </a:r>
            <a:r>
              <a:rPr lang="sv-SE" sz="1500" dirty="0">
                <a:solidFill>
                  <a:schemeClr val="tx1"/>
                </a:solidFill>
              </a:rPr>
              <a:t> the 2nd semester the </a:t>
            </a:r>
            <a:r>
              <a:rPr lang="sv-SE" sz="1500" dirty="0" err="1">
                <a:solidFill>
                  <a:schemeClr val="tx1"/>
                </a:solidFill>
              </a:rPr>
              <a:t>first</a:t>
            </a:r>
            <a:r>
              <a:rPr lang="sv-SE" sz="1500" dirty="0">
                <a:solidFill>
                  <a:schemeClr val="tx1"/>
                </a:solidFill>
              </a:rPr>
              <a:t> </a:t>
            </a:r>
            <a:r>
              <a:rPr lang="sv-SE" sz="1500" dirty="0" err="1">
                <a:solidFill>
                  <a:schemeClr val="tx1"/>
                </a:solidFill>
              </a:rPr>
              <a:t>time</a:t>
            </a:r>
            <a:r>
              <a:rPr lang="sv-SE" sz="1500" dirty="0">
                <a:solidFill>
                  <a:schemeClr val="tx1"/>
                </a:solidFill>
              </a:rPr>
              <a:t> </a:t>
            </a:r>
            <a:r>
              <a:rPr lang="sv-SE" sz="1500" dirty="0" err="1">
                <a:solidFill>
                  <a:schemeClr val="tx1"/>
                </a:solidFill>
              </a:rPr>
              <a:t>around</a:t>
            </a:r>
            <a:r>
              <a:rPr lang="sv-SE" sz="1500" dirty="0">
                <a:solidFill>
                  <a:schemeClr val="tx1"/>
                </a:solidFill>
              </a:rPr>
              <a:t>! </a:t>
            </a:r>
            <a:r>
              <a:rPr lang="sv-SE" sz="1500" dirty="0" err="1">
                <a:solidFill>
                  <a:schemeClr val="tx1"/>
                </a:solidFill>
              </a:rPr>
              <a:t>Don’t</a:t>
            </a:r>
            <a:r>
              <a:rPr lang="sv-SE" sz="1500" dirty="0">
                <a:solidFill>
                  <a:schemeClr val="tx1"/>
                </a:solidFill>
              </a:rPr>
              <a:t> </a:t>
            </a:r>
            <a:r>
              <a:rPr lang="sv-SE" sz="1500" dirty="0" err="1">
                <a:solidFill>
                  <a:schemeClr val="tx1"/>
                </a:solidFill>
              </a:rPr>
              <a:t>let</a:t>
            </a:r>
            <a:r>
              <a:rPr lang="sv-SE" sz="1500" dirty="0">
                <a:solidFill>
                  <a:schemeClr val="tx1"/>
                </a:solidFill>
              </a:rPr>
              <a:t> a </a:t>
            </a:r>
            <a:r>
              <a:rPr lang="sv-SE" sz="1500" dirty="0" err="1">
                <a:solidFill>
                  <a:schemeClr val="tx1"/>
                </a:solidFill>
              </a:rPr>
              <a:t>machine</a:t>
            </a:r>
            <a:r>
              <a:rPr lang="sv-SE" sz="1500" dirty="0">
                <a:solidFill>
                  <a:schemeClr val="tx1"/>
                </a:solidFill>
              </a:rPr>
              <a:t> </a:t>
            </a:r>
            <a:r>
              <a:rPr lang="sv-SE" sz="1500" dirty="0" err="1">
                <a:solidFill>
                  <a:schemeClr val="tx1"/>
                </a:solidFill>
              </a:rPr>
              <a:t>prediction</a:t>
            </a:r>
            <a:r>
              <a:rPr lang="sv-SE" sz="1500" dirty="0">
                <a:solidFill>
                  <a:schemeClr val="tx1"/>
                </a:solidFill>
              </a:rPr>
              <a:t> set </a:t>
            </a:r>
            <a:r>
              <a:rPr lang="sv-SE" sz="1500" dirty="0" err="1">
                <a:solidFill>
                  <a:schemeClr val="tx1"/>
                </a:solidFill>
              </a:rPr>
              <a:t>your</a:t>
            </a:r>
            <a:r>
              <a:rPr lang="sv-SE" sz="1500" dirty="0">
                <a:solidFill>
                  <a:schemeClr val="tx1"/>
                </a:solidFill>
              </a:rPr>
              <a:t> </a:t>
            </a:r>
            <a:r>
              <a:rPr lang="sv-SE" sz="1500" dirty="0" err="1">
                <a:solidFill>
                  <a:schemeClr val="tx1"/>
                </a:solidFill>
              </a:rPr>
              <a:t>faith</a:t>
            </a:r>
            <a:r>
              <a:rPr lang="sv-SE" sz="1500" dirty="0">
                <a:solidFill>
                  <a:schemeClr val="tx1"/>
                </a:solidFill>
              </a:rPr>
              <a:t> in </a:t>
            </a:r>
            <a:r>
              <a:rPr lang="sv-SE" sz="1500" dirty="0" err="1">
                <a:solidFill>
                  <a:schemeClr val="tx1"/>
                </a:solidFill>
              </a:rPr>
              <a:t>stone</a:t>
            </a:r>
            <a:r>
              <a:rPr lang="sv-SE" sz="1500" dirty="0">
                <a:solidFill>
                  <a:schemeClr val="tx1"/>
                </a:solidFill>
              </a:rPr>
              <a:t>! It is </a:t>
            </a:r>
            <a:r>
              <a:rPr lang="sv-SE" sz="1500" dirty="0" err="1">
                <a:solidFill>
                  <a:schemeClr val="tx1"/>
                </a:solidFill>
              </a:rPr>
              <a:t>also</a:t>
            </a:r>
            <a:r>
              <a:rPr lang="sv-SE" sz="1500" dirty="0">
                <a:solidFill>
                  <a:schemeClr val="tx1"/>
                </a:solidFill>
              </a:rPr>
              <a:t> </a:t>
            </a:r>
            <a:r>
              <a:rPr lang="sv-SE" sz="1500" dirty="0" err="1">
                <a:solidFill>
                  <a:schemeClr val="tx1"/>
                </a:solidFill>
              </a:rPr>
              <a:t>pleasant</a:t>
            </a:r>
            <a:r>
              <a:rPr lang="sv-SE" sz="1500" dirty="0">
                <a:solidFill>
                  <a:schemeClr val="tx1"/>
                </a:solidFill>
              </a:rPr>
              <a:t> to </a:t>
            </a:r>
            <a:r>
              <a:rPr lang="sv-SE" sz="1500" dirty="0" err="1">
                <a:solidFill>
                  <a:schemeClr val="tx1"/>
                </a:solidFill>
              </a:rPr>
              <a:t>see</a:t>
            </a:r>
            <a:r>
              <a:rPr lang="sv-SE" sz="1500" dirty="0">
                <a:solidFill>
                  <a:schemeClr val="tx1"/>
                </a:solidFill>
              </a:rPr>
              <a:t> </a:t>
            </a:r>
            <a:r>
              <a:rPr lang="sv-SE" sz="1500" dirty="0" err="1">
                <a:solidFill>
                  <a:schemeClr val="tx1"/>
                </a:solidFill>
              </a:rPr>
              <a:t>that</a:t>
            </a:r>
            <a:r>
              <a:rPr lang="sv-SE" sz="1500" dirty="0">
                <a:solidFill>
                  <a:schemeClr val="tx1"/>
                </a:solidFill>
              </a:rPr>
              <a:t> </a:t>
            </a:r>
            <a:r>
              <a:rPr lang="sv-SE" sz="1500" dirty="0" err="1">
                <a:solidFill>
                  <a:schemeClr val="tx1"/>
                </a:solidFill>
              </a:rPr>
              <a:t>Educational</a:t>
            </a:r>
            <a:r>
              <a:rPr lang="sv-SE" sz="1500" dirty="0">
                <a:solidFill>
                  <a:schemeClr val="tx1"/>
                </a:solidFill>
              </a:rPr>
              <a:t> special </a:t>
            </a:r>
            <a:r>
              <a:rPr lang="sv-SE" sz="1500" dirty="0" err="1">
                <a:solidFill>
                  <a:schemeClr val="tx1"/>
                </a:solidFill>
              </a:rPr>
              <a:t>needs</a:t>
            </a:r>
            <a:r>
              <a:rPr lang="sv-SE" sz="1500" dirty="0">
                <a:solidFill>
                  <a:schemeClr val="tx1"/>
                </a:solidFill>
              </a:rPr>
              <a:t> is at the </a:t>
            </a:r>
            <a:r>
              <a:rPr lang="sv-SE" sz="1500" dirty="0" err="1">
                <a:solidFill>
                  <a:schemeClr val="tx1"/>
                </a:solidFill>
              </a:rPr>
              <a:t>bottom</a:t>
            </a:r>
            <a:r>
              <a:rPr lang="sv-SE" sz="1500" dirty="0">
                <a:solidFill>
                  <a:schemeClr val="tx1"/>
                </a:solidFill>
              </a:rPr>
              <a:t> </a:t>
            </a:r>
            <a:r>
              <a:rPr lang="sv-SE" sz="1500" dirty="0" err="1">
                <a:solidFill>
                  <a:schemeClr val="tx1"/>
                </a:solidFill>
              </a:rPr>
              <a:t>of</a:t>
            </a:r>
            <a:r>
              <a:rPr lang="sv-SE" sz="1500" dirty="0">
                <a:solidFill>
                  <a:schemeClr val="tx1"/>
                </a:solidFill>
              </a:rPr>
              <a:t> </a:t>
            </a:r>
            <a:r>
              <a:rPr lang="sv-SE" sz="1500" dirty="0" err="1">
                <a:solidFill>
                  <a:schemeClr val="tx1"/>
                </a:solidFill>
              </a:rPr>
              <a:t>importance</a:t>
            </a:r>
            <a:r>
              <a:rPr lang="sv-SE" sz="1500" dirty="0">
                <a:solidFill>
                  <a:schemeClr val="tx1"/>
                </a:solidFill>
              </a:rPr>
              <a:t> </a:t>
            </a:r>
            <a:r>
              <a:rPr lang="sv-SE" sz="1500" dirty="0" err="1">
                <a:solidFill>
                  <a:schemeClr val="tx1"/>
                </a:solidFill>
              </a:rPr>
              <a:t>when</a:t>
            </a:r>
            <a:r>
              <a:rPr lang="sv-SE" sz="1500" dirty="0">
                <a:solidFill>
                  <a:schemeClr val="tx1"/>
                </a:solidFill>
              </a:rPr>
              <a:t> it </a:t>
            </a:r>
            <a:r>
              <a:rPr lang="sv-SE" sz="1500" dirty="0" err="1">
                <a:solidFill>
                  <a:schemeClr val="tx1"/>
                </a:solidFill>
              </a:rPr>
              <a:t>comes</a:t>
            </a:r>
            <a:r>
              <a:rPr lang="sv-SE" sz="1500" dirty="0">
                <a:solidFill>
                  <a:schemeClr val="tx1"/>
                </a:solidFill>
              </a:rPr>
              <a:t> to </a:t>
            </a:r>
            <a:r>
              <a:rPr lang="sv-SE" sz="1500" dirty="0" err="1">
                <a:solidFill>
                  <a:schemeClr val="tx1"/>
                </a:solidFill>
              </a:rPr>
              <a:t>predicting</a:t>
            </a:r>
            <a:r>
              <a:rPr lang="sv-SE" sz="1500" dirty="0">
                <a:solidFill>
                  <a:schemeClr val="tx1"/>
                </a:solidFill>
              </a:rPr>
              <a:t> for all </a:t>
            </a:r>
            <a:r>
              <a:rPr lang="sv-SE" sz="1500" dirty="0" err="1">
                <a:solidFill>
                  <a:schemeClr val="tx1"/>
                </a:solidFill>
              </a:rPr>
              <a:t>three</a:t>
            </a:r>
            <a:r>
              <a:rPr lang="sv-SE" sz="1500" dirty="0">
                <a:solidFill>
                  <a:schemeClr val="tx1"/>
                </a:solidFill>
              </a:rPr>
              <a:t> </a:t>
            </a:r>
            <a:r>
              <a:rPr lang="sv-SE" sz="1500" dirty="0" err="1">
                <a:solidFill>
                  <a:schemeClr val="tx1"/>
                </a:solidFill>
              </a:rPr>
              <a:t>models</a:t>
            </a:r>
            <a:r>
              <a:rPr lang="sv-SE" sz="1500" dirty="0">
                <a:solidFill>
                  <a:schemeClr val="tx1"/>
                </a:solidFill>
              </a:rPr>
              <a:t>, and Gender </a:t>
            </a:r>
            <a:r>
              <a:rPr lang="sv-SE" sz="1500" dirty="0" err="1">
                <a:solidFill>
                  <a:schemeClr val="tx1"/>
                </a:solidFill>
              </a:rPr>
              <a:t>plays</a:t>
            </a:r>
            <a:r>
              <a:rPr lang="sv-SE" sz="1500" dirty="0">
                <a:solidFill>
                  <a:schemeClr val="tx1"/>
                </a:solidFill>
              </a:rPr>
              <a:t> a </a:t>
            </a:r>
            <a:r>
              <a:rPr lang="sv-SE" sz="1500" dirty="0" err="1">
                <a:solidFill>
                  <a:schemeClr val="tx1"/>
                </a:solidFill>
              </a:rPr>
              <a:t>very</a:t>
            </a:r>
            <a:r>
              <a:rPr lang="sv-SE" sz="1500" dirty="0">
                <a:solidFill>
                  <a:schemeClr val="tx1"/>
                </a:solidFill>
              </a:rPr>
              <a:t> minimal part as </a:t>
            </a:r>
            <a:r>
              <a:rPr lang="sv-SE" sz="1500" dirty="0" err="1">
                <a:solidFill>
                  <a:schemeClr val="tx1"/>
                </a:solidFill>
              </a:rPr>
              <a:t>well</a:t>
            </a:r>
            <a:r>
              <a:rPr lang="sv-SE" sz="1500" dirty="0">
                <a:solidFill>
                  <a:schemeClr val="tx1"/>
                </a:solidFill>
              </a:rPr>
              <a:t>. </a:t>
            </a:r>
          </a:p>
          <a:p>
            <a:pPr marL="0" indent="0">
              <a:buNone/>
            </a:pPr>
            <a:r>
              <a:rPr lang="sv-SE" sz="1500" dirty="0" err="1">
                <a:solidFill>
                  <a:schemeClr val="tx1"/>
                </a:solidFill>
              </a:rPr>
              <a:t>Sharing</a:t>
            </a:r>
            <a:r>
              <a:rPr lang="sv-SE" sz="1500" dirty="0">
                <a:solidFill>
                  <a:schemeClr val="tx1"/>
                </a:solidFill>
              </a:rPr>
              <a:t> my </a:t>
            </a:r>
            <a:r>
              <a:rPr lang="sv-SE" sz="1500" dirty="0" err="1">
                <a:solidFill>
                  <a:schemeClr val="tx1"/>
                </a:solidFill>
              </a:rPr>
              <a:t>own</a:t>
            </a:r>
            <a:r>
              <a:rPr lang="sv-SE" sz="1500" dirty="0">
                <a:solidFill>
                  <a:schemeClr val="tx1"/>
                </a:solidFill>
              </a:rPr>
              <a:t> </a:t>
            </a:r>
            <a:r>
              <a:rPr lang="sv-SE" sz="1500" dirty="0" err="1">
                <a:solidFill>
                  <a:schemeClr val="tx1"/>
                </a:solidFill>
              </a:rPr>
              <a:t>experience</a:t>
            </a:r>
            <a:r>
              <a:rPr lang="sv-SE" sz="1500" dirty="0">
                <a:solidFill>
                  <a:schemeClr val="tx1"/>
                </a:solidFill>
              </a:rPr>
              <a:t> as </a:t>
            </a:r>
            <a:r>
              <a:rPr lang="sv-SE" sz="1500" dirty="0" err="1">
                <a:solidFill>
                  <a:schemeClr val="tx1"/>
                </a:solidFill>
              </a:rPr>
              <a:t>someone</a:t>
            </a:r>
            <a:r>
              <a:rPr lang="sv-SE" sz="1500" dirty="0">
                <a:solidFill>
                  <a:schemeClr val="tx1"/>
                </a:solidFill>
              </a:rPr>
              <a:t> </a:t>
            </a:r>
            <a:r>
              <a:rPr lang="sv-SE" sz="1500" dirty="0" err="1">
                <a:solidFill>
                  <a:schemeClr val="tx1"/>
                </a:solidFill>
              </a:rPr>
              <a:t>that</a:t>
            </a:r>
            <a:r>
              <a:rPr lang="sv-SE" sz="1500" dirty="0">
                <a:solidFill>
                  <a:schemeClr val="tx1"/>
                </a:solidFill>
              </a:rPr>
              <a:t> has </a:t>
            </a:r>
            <a:r>
              <a:rPr lang="sv-SE" sz="1500" dirty="0" err="1">
                <a:solidFill>
                  <a:schemeClr val="tx1"/>
                </a:solidFill>
              </a:rPr>
              <a:t>dropped</a:t>
            </a:r>
            <a:r>
              <a:rPr lang="sv-SE" sz="1500" dirty="0">
                <a:solidFill>
                  <a:schemeClr val="tx1"/>
                </a:solidFill>
              </a:rPr>
              <a:t> </a:t>
            </a:r>
            <a:r>
              <a:rPr lang="sv-SE" sz="1500" dirty="0" err="1">
                <a:solidFill>
                  <a:schemeClr val="tx1"/>
                </a:solidFill>
              </a:rPr>
              <a:t>out</a:t>
            </a:r>
            <a:r>
              <a:rPr lang="sv-SE" sz="1500" dirty="0">
                <a:solidFill>
                  <a:schemeClr val="tx1"/>
                </a:solidFill>
              </a:rPr>
              <a:t> </a:t>
            </a:r>
            <a:r>
              <a:rPr lang="sv-SE" sz="1500" dirty="0" err="1">
                <a:solidFill>
                  <a:schemeClr val="tx1"/>
                </a:solidFill>
              </a:rPr>
              <a:t>of</a:t>
            </a:r>
            <a:r>
              <a:rPr lang="sv-SE" sz="1500" dirty="0">
                <a:solidFill>
                  <a:schemeClr val="tx1"/>
                </a:solidFill>
              </a:rPr>
              <a:t> </a:t>
            </a:r>
            <a:r>
              <a:rPr lang="sv-SE" sz="1500" dirty="0" err="1">
                <a:solidFill>
                  <a:schemeClr val="tx1"/>
                </a:solidFill>
              </a:rPr>
              <a:t>university</a:t>
            </a:r>
            <a:r>
              <a:rPr lang="sv-SE" sz="1500" dirty="0">
                <a:solidFill>
                  <a:schemeClr val="tx1"/>
                </a:solidFill>
              </a:rPr>
              <a:t> </a:t>
            </a:r>
            <a:r>
              <a:rPr lang="sv-SE" sz="1500" dirty="0" err="1">
                <a:solidFill>
                  <a:schemeClr val="tx1"/>
                </a:solidFill>
              </a:rPr>
              <a:t>twice</a:t>
            </a:r>
            <a:r>
              <a:rPr lang="sv-SE" sz="1500" dirty="0">
                <a:solidFill>
                  <a:schemeClr val="tx1"/>
                </a:solidFill>
              </a:rPr>
              <a:t>, the </a:t>
            </a:r>
            <a:r>
              <a:rPr lang="sv-SE" sz="1500" dirty="0" err="1">
                <a:solidFill>
                  <a:schemeClr val="tx1"/>
                </a:solidFill>
              </a:rPr>
              <a:t>most</a:t>
            </a:r>
            <a:r>
              <a:rPr lang="sv-SE" sz="1500" dirty="0">
                <a:solidFill>
                  <a:schemeClr val="tx1"/>
                </a:solidFill>
              </a:rPr>
              <a:t> </a:t>
            </a:r>
            <a:r>
              <a:rPr lang="sv-SE" sz="1500" dirty="0" err="1">
                <a:solidFill>
                  <a:schemeClr val="tx1"/>
                </a:solidFill>
              </a:rPr>
              <a:t>important</a:t>
            </a:r>
            <a:r>
              <a:rPr lang="sv-SE" sz="1500" dirty="0">
                <a:solidFill>
                  <a:schemeClr val="tx1"/>
                </a:solidFill>
              </a:rPr>
              <a:t> </a:t>
            </a:r>
            <a:r>
              <a:rPr lang="sv-SE" sz="1500" dirty="0" err="1">
                <a:solidFill>
                  <a:schemeClr val="tx1"/>
                </a:solidFill>
              </a:rPr>
              <a:t>factor</a:t>
            </a:r>
            <a:r>
              <a:rPr lang="sv-SE" sz="1500" dirty="0">
                <a:solidFill>
                  <a:schemeClr val="tx1"/>
                </a:solidFill>
              </a:rPr>
              <a:t> is </a:t>
            </a:r>
            <a:r>
              <a:rPr lang="sv-SE" sz="1500" dirty="0" err="1">
                <a:solidFill>
                  <a:schemeClr val="tx1"/>
                </a:solidFill>
              </a:rPr>
              <a:t>passing</a:t>
            </a:r>
            <a:r>
              <a:rPr lang="sv-SE" sz="1500" dirty="0">
                <a:solidFill>
                  <a:schemeClr val="tx1"/>
                </a:solidFill>
              </a:rPr>
              <a:t> the </a:t>
            </a:r>
            <a:r>
              <a:rPr lang="sv-SE" sz="1500" dirty="0" err="1">
                <a:solidFill>
                  <a:schemeClr val="tx1"/>
                </a:solidFill>
              </a:rPr>
              <a:t>exams</a:t>
            </a:r>
            <a:r>
              <a:rPr lang="sv-SE" sz="1500" dirty="0">
                <a:solidFill>
                  <a:schemeClr val="tx1"/>
                </a:solidFill>
              </a:rPr>
              <a:t>, </a:t>
            </a:r>
            <a:r>
              <a:rPr lang="sv-SE" sz="1500" dirty="0" err="1">
                <a:solidFill>
                  <a:schemeClr val="tx1"/>
                </a:solidFill>
              </a:rPr>
              <a:t>yes</a:t>
            </a:r>
            <a:r>
              <a:rPr lang="sv-SE" sz="1500" dirty="0">
                <a:solidFill>
                  <a:schemeClr val="tx1"/>
                </a:solidFill>
              </a:rPr>
              <a:t>. And </a:t>
            </a:r>
            <a:r>
              <a:rPr lang="sv-SE" sz="1500" dirty="0" err="1">
                <a:solidFill>
                  <a:schemeClr val="tx1"/>
                </a:solidFill>
              </a:rPr>
              <a:t>one</a:t>
            </a:r>
            <a:r>
              <a:rPr lang="sv-SE" sz="1500" dirty="0">
                <a:solidFill>
                  <a:schemeClr val="tx1"/>
                </a:solidFill>
              </a:rPr>
              <a:t> </a:t>
            </a:r>
            <a:r>
              <a:rPr lang="sv-SE" sz="1500" dirty="0" err="1">
                <a:solidFill>
                  <a:schemeClr val="tx1"/>
                </a:solidFill>
              </a:rPr>
              <a:t>of</a:t>
            </a:r>
            <a:r>
              <a:rPr lang="sv-SE" sz="1500" dirty="0">
                <a:solidFill>
                  <a:schemeClr val="tx1"/>
                </a:solidFill>
              </a:rPr>
              <a:t> - </a:t>
            </a:r>
            <a:r>
              <a:rPr lang="sv-SE" sz="1500" dirty="0" err="1">
                <a:solidFill>
                  <a:schemeClr val="tx1"/>
                </a:solidFill>
              </a:rPr>
              <a:t>if</a:t>
            </a:r>
            <a:r>
              <a:rPr lang="sv-SE" sz="1500" dirty="0">
                <a:solidFill>
                  <a:schemeClr val="tx1"/>
                </a:solidFill>
              </a:rPr>
              <a:t> not the </a:t>
            </a:r>
            <a:r>
              <a:rPr lang="sv-SE" sz="1500" dirty="0" err="1">
                <a:solidFill>
                  <a:schemeClr val="tx1"/>
                </a:solidFill>
              </a:rPr>
              <a:t>most</a:t>
            </a:r>
            <a:r>
              <a:rPr lang="sv-SE" sz="1500" dirty="0">
                <a:solidFill>
                  <a:schemeClr val="tx1"/>
                </a:solidFill>
              </a:rPr>
              <a:t> - </a:t>
            </a:r>
            <a:r>
              <a:rPr lang="sv-SE" sz="1500" dirty="0" err="1">
                <a:solidFill>
                  <a:schemeClr val="tx1"/>
                </a:solidFill>
              </a:rPr>
              <a:t>important</a:t>
            </a:r>
            <a:r>
              <a:rPr lang="sv-SE" sz="1500" dirty="0">
                <a:solidFill>
                  <a:schemeClr val="tx1"/>
                </a:solidFill>
              </a:rPr>
              <a:t> </a:t>
            </a:r>
            <a:r>
              <a:rPr lang="sv-SE" sz="1500" dirty="0" err="1">
                <a:solidFill>
                  <a:schemeClr val="tx1"/>
                </a:solidFill>
              </a:rPr>
              <a:t>cornerstones</a:t>
            </a:r>
            <a:r>
              <a:rPr lang="sv-SE" sz="1500" dirty="0">
                <a:solidFill>
                  <a:schemeClr val="tx1"/>
                </a:solidFill>
              </a:rPr>
              <a:t> in order to </a:t>
            </a:r>
            <a:r>
              <a:rPr lang="sv-SE" sz="1500" dirty="0" err="1">
                <a:solidFill>
                  <a:schemeClr val="tx1"/>
                </a:solidFill>
              </a:rPr>
              <a:t>actually</a:t>
            </a:r>
            <a:r>
              <a:rPr lang="sv-SE" sz="1500" dirty="0">
                <a:solidFill>
                  <a:schemeClr val="tx1"/>
                </a:solidFill>
              </a:rPr>
              <a:t> pass </a:t>
            </a:r>
            <a:r>
              <a:rPr lang="sv-SE" sz="1500" dirty="0" err="1">
                <a:solidFill>
                  <a:schemeClr val="tx1"/>
                </a:solidFill>
              </a:rPr>
              <a:t>exams</a:t>
            </a:r>
            <a:r>
              <a:rPr lang="sv-SE" sz="1500" dirty="0">
                <a:solidFill>
                  <a:schemeClr val="tx1"/>
                </a:solidFill>
              </a:rPr>
              <a:t> is </a:t>
            </a:r>
            <a:r>
              <a:rPr lang="sv-SE" sz="1500" dirty="0" err="1">
                <a:solidFill>
                  <a:schemeClr val="tx1"/>
                </a:solidFill>
              </a:rPr>
              <a:t>good</a:t>
            </a:r>
            <a:r>
              <a:rPr lang="sv-SE" sz="1500" dirty="0">
                <a:solidFill>
                  <a:schemeClr val="tx1"/>
                </a:solidFill>
              </a:rPr>
              <a:t> mental </a:t>
            </a:r>
            <a:r>
              <a:rPr lang="sv-SE" sz="1500" dirty="0" err="1">
                <a:solidFill>
                  <a:schemeClr val="tx1"/>
                </a:solidFill>
              </a:rPr>
              <a:t>health</a:t>
            </a:r>
            <a:r>
              <a:rPr lang="sv-SE" sz="1500" dirty="0">
                <a:solidFill>
                  <a:schemeClr val="tx1"/>
                </a:solidFill>
              </a:rPr>
              <a:t>, </a:t>
            </a:r>
            <a:r>
              <a:rPr lang="sv-SE" sz="1500" dirty="0" err="1">
                <a:solidFill>
                  <a:schemeClr val="tx1"/>
                </a:solidFill>
              </a:rPr>
              <a:t>which</a:t>
            </a:r>
            <a:r>
              <a:rPr lang="sv-SE" sz="1500" dirty="0">
                <a:solidFill>
                  <a:schemeClr val="tx1"/>
                </a:solidFill>
              </a:rPr>
              <a:t> </a:t>
            </a:r>
            <a:r>
              <a:rPr lang="sv-SE" sz="1500" dirty="0" err="1">
                <a:solidFill>
                  <a:schemeClr val="tx1"/>
                </a:solidFill>
              </a:rPr>
              <a:t>can’t</a:t>
            </a:r>
            <a:r>
              <a:rPr lang="sv-SE" sz="1500" dirty="0">
                <a:solidFill>
                  <a:schemeClr val="tx1"/>
                </a:solidFill>
              </a:rPr>
              <a:t> </a:t>
            </a:r>
            <a:r>
              <a:rPr lang="sv-SE" sz="1500" dirty="0" err="1">
                <a:solidFill>
                  <a:schemeClr val="tx1"/>
                </a:solidFill>
              </a:rPr>
              <a:t>really</a:t>
            </a:r>
            <a:r>
              <a:rPr lang="sv-SE" sz="1500" dirty="0">
                <a:solidFill>
                  <a:schemeClr val="tx1"/>
                </a:solidFill>
              </a:rPr>
              <a:t> be </a:t>
            </a:r>
            <a:r>
              <a:rPr lang="sv-SE" sz="1500" dirty="0" err="1">
                <a:solidFill>
                  <a:schemeClr val="tx1"/>
                </a:solidFill>
              </a:rPr>
              <a:t>quantifiable</a:t>
            </a:r>
            <a:r>
              <a:rPr lang="sv-SE" sz="1500" dirty="0">
                <a:solidFill>
                  <a:schemeClr val="tx1"/>
                </a:solidFill>
              </a:rPr>
              <a:t> for a </a:t>
            </a:r>
            <a:r>
              <a:rPr lang="sv-SE" sz="1500" dirty="0" err="1">
                <a:solidFill>
                  <a:schemeClr val="tx1"/>
                </a:solidFill>
              </a:rPr>
              <a:t>Machine</a:t>
            </a:r>
            <a:r>
              <a:rPr lang="sv-SE" sz="1500" dirty="0">
                <a:solidFill>
                  <a:schemeClr val="tx1"/>
                </a:solidFill>
              </a:rPr>
              <a:t> Learning </a:t>
            </a:r>
            <a:r>
              <a:rPr lang="sv-SE" sz="1500" dirty="0" err="1">
                <a:solidFill>
                  <a:schemeClr val="tx1"/>
                </a:solidFill>
              </a:rPr>
              <a:t>model</a:t>
            </a:r>
            <a:r>
              <a:rPr lang="sv-SE" sz="1500" dirty="0">
                <a:solidFill>
                  <a:schemeClr val="tx1"/>
                </a:solidFill>
              </a:rPr>
              <a:t>. </a:t>
            </a:r>
            <a:r>
              <a:rPr lang="sv-SE" sz="1500" dirty="0" err="1">
                <a:solidFill>
                  <a:schemeClr val="tx1"/>
                </a:solidFill>
              </a:rPr>
              <a:t>Yes</a:t>
            </a:r>
            <a:r>
              <a:rPr lang="sv-SE" sz="1500" dirty="0">
                <a:solidFill>
                  <a:schemeClr val="tx1"/>
                </a:solidFill>
              </a:rPr>
              <a:t>, it is </a:t>
            </a:r>
            <a:r>
              <a:rPr lang="sv-SE" sz="1500" dirty="0" err="1">
                <a:solidFill>
                  <a:schemeClr val="tx1"/>
                </a:solidFill>
              </a:rPr>
              <a:t>fully</a:t>
            </a:r>
            <a:r>
              <a:rPr lang="sv-SE" sz="1500" dirty="0">
                <a:solidFill>
                  <a:schemeClr val="tx1"/>
                </a:solidFill>
              </a:rPr>
              <a:t> </a:t>
            </a:r>
            <a:r>
              <a:rPr lang="sv-SE" sz="1500" dirty="0" err="1">
                <a:solidFill>
                  <a:schemeClr val="tx1"/>
                </a:solidFill>
              </a:rPr>
              <a:t>possible</a:t>
            </a:r>
            <a:r>
              <a:rPr lang="sv-SE" sz="1500" dirty="0">
                <a:solidFill>
                  <a:schemeClr val="tx1"/>
                </a:solidFill>
              </a:rPr>
              <a:t> to pass </a:t>
            </a:r>
            <a:r>
              <a:rPr lang="sv-SE" sz="1500" dirty="0" err="1">
                <a:solidFill>
                  <a:schemeClr val="tx1"/>
                </a:solidFill>
              </a:rPr>
              <a:t>exams</a:t>
            </a:r>
            <a:r>
              <a:rPr lang="sv-SE" sz="1500" dirty="0">
                <a:solidFill>
                  <a:schemeClr val="tx1"/>
                </a:solidFill>
              </a:rPr>
              <a:t> </a:t>
            </a:r>
            <a:r>
              <a:rPr lang="sv-SE" sz="1500" dirty="0" err="1">
                <a:solidFill>
                  <a:schemeClr val="tx1"/>
                </a:solidFill>
              </a:rPr>
              <a:t>without</a:t>
            </a:r>
            <a:r>
              <a:rPr lang="sv-SE" sz="1500" dirty="0">
                <a:solidFill>
                  <a:schemeClr val="tx1"/>
                </a:solidFill>
              </a:rPr>
              <a:t> </a:t>
            </a:r>
            <a:r>
              <a:rPr lang="sv-SE" sz="1500" dirty="0" err="1">
                <a:solidFill>
                  <a:schemeClr val="tx1"/>
                </a:solidFill>
              </a:rPr>
              <a:t>consistent</a:t>
            </a:r>
            <a:r>
              <a:rPr lang="sv-SE" sz="1500" dirty="0">
                <a:solidFill>
                  <a:schemeClr val="tx1"/>
                </a:solidFill>
              </a:rPr>
              <a:t> </a:t>
            </a:r>
            <a:r>
              <a:rPr lang="sv-SE" sz="1500" dirty="0" err="1">
                <a:solidFill>
                  <a:schemeClr val="tx1"/>
                </a:solidFill>
              </a:rPr>
              <a:t>quality</a:t>
            </a:r>
            <a:r>
              <a:rPr lang="sv-SE" sz="1500" dirty="0">
                <a:solidFill>
                  <a:schemeClr val="tx1"/>
                </a:solidFill>
              </a:rPr>
              <a:t> </a:t>
            </a:r>
            <a:r>
              <a:rPr lang="sv-SE" sz="1500" dirty="0" err="1">
                <a:solidFill>
                  <a:schemeClr val="tx1"/>
                </a:solidFill>
              </a:rPr>
              <a:t>sleep</a:t>
            </a:r>
            <a:r>
              <a:rPr lang="sv-SE" sz="1500" dirty="0">
                <a:solidFill>
                  <a:schemeClr val="tx1"/>
                </a:solidFill>
              </a:rPr>
              <a:t>, </a:t>
            </a:r>
            <a:r>
              <a:rPr lang="sv-SE" sz="1500" dirty="0" err="1">
                <a:solidFill>
                  <a:schemeClr val="tx1"/>
                </a:solidFill>
              </a:rPr>
              <a:t>rarely</a:t>
            </a:r>
            <a:r>
              <a:rPr lang="sv-SE" sz="1500" dirty="0">
                <a:solidFill>
                  <a:schemeClr val="tx1"/>
                </a:solidFill>
              </a:rPr>
              <a:t> </a:t>
            </a:r>
            <a:r>
              <a:rPr lang="sv-SE" sz="1500" dirty="0" err="1">
                <a:solidFill>
                  <a:schemeClr val="tx1"/>
                </a:solidFill>
              </a:rPr>
              <a:t>getting</a:t>
            </a:r>
            <a:r>
              <a:rPr lang="sv-SE" sz="1500" dirty="0">
                <a:solidFill>
                  <a:schemeClr val="tx1"/>
                </a:solidFill>
              </a:rPr>
              <a:t> </a:t>
            </a:r>
            <a:r>
              <a:rPr lang="sv-SE" sz="1500" dirty="0" err="1">
                <a:solidFill>
                  <a:schemeClr val="tx1"/>
                </a:solidFill>
              </a:rPr>
              <a:t>exercise</a:t>
            </a:r>
            <a:r>
              <a:rPr lang="sv-SE" sz="1500" dirty="0">
                <a:solidFill>
                  <a:schemeClr val="tx1"/>
                </a:solidFill>
              </a:rPr>
              <a:t>, and not </a:t>
            </a:r>
            <a:r>
              <a:rPr lang="sv-SE" sz="1500" dirty="0" err="1">
                <a:solidFill>
                  <a:schemeClr val="tx1"/>
                </a:solidFill>
              </a:rPr>
              <a:t>having</a:t>
            </a:r>
            <a:r>
              <a:rPr lang="sv-SE" sz="1500" dirty="0">
                <a:solidFill>
                  <a:schemeClr val="tx1"/>
                </a:solidFill>
              </a:rPr>
              <a:t> a strong support </a:t>
            </a:r>
            <a:r>
              <a:rPr lang="sv-SE" sz="1500" dirty="0" err="1">
                <a:solidFill>
                  <a:schemeClr val="tx1"/>
                </a:solidFill>
              </a:rPr>
              <a:t>net</a:t>
            </a:r>
            <a:r>
              <a:rPr lang="sv-SE" sz="1500" dirty="0">
                <a:solidFill>
                  <a:schemeClr val="tx1"/>
                </a:solidFill>
              </a:rPr>
              <a:t>. </a:t>
            </a:r>
            <a:r>
              <a:rPr lang="sv-SE" sz="1500" dirty="0" err="1">
                <a:solidFill>
                  <a:schemeClr val="tx1"/>
                </a:solidFill>
              </a:rPr>
              <a:t>But</a:t>
            </a:r>
            <a:r>
              <a:rPr lang="sv-SE" sz="1500" dirty="0">
                <a:solidFill>
                  <a:schemeClr val="tx1"/>
                </a:solidFill>
              </a:rPr>
              <a:t> </a:t>
            </a:r>
            <a:r>
              <a:rPr lang="sv-SE" sz="1500" dirty="0" err="1">
                <a:solidFill>
                  <a:schemeClr val="tx1"/>
                </a:solidFill>
              </a:rPr>
              <a:t>it’s</a:t>
            </a:r>
            <a:r>
              <a:rPr lang="sv-SE" sz="1500" dirty="0">
                <a:solidFill>
                  <a:schemeClr val="tx1"/>
                </a:solidFill>
              </a:rPr>
              <a:t> </a:t>
            </a:r>
            <a:r>
              <a:rPr lang="sv-SE" sz="1500" dirty="0" err="1">
                <a:solidFill>
                  <a:schemeClr val="tx1"/>
                </a:solidFill>
              </a:rPr>
              <a:t>seldom</a:t>
            </a:r>
            <a:r>
              <a:rPr lang="sv-SE" sz="1500" dirty="0">
                <a:solidFill>
                  <a:schemeClr val="tx1"/>
                </a:solidFill>
              </a:rPr>
              <a:t> </a:t>
            </a:r>
            <a:r>
              <a:rPr lang="sv-SE" sz="1500" dirty="0" err="1">
                <a:solidFill>
                  <a:schemeClr val="tx1"/>
                </a:solidFill>
              </a:rPr>
              <a:t>fulfilling</a:t>
            </a:r>
            <a:r>
              <a:rPr lang="sv-SE" sz="1500" dirty="0">
                <a:solidFill>
                  <a:schemeClr val="tx1"/>
                </a:solidFill>
              </a:rPr>
              <a:t> </a:t>
            </a:r>
            <a:r>
              <a:rPr lang="sv-SE" sz="1500" dirty="0" err="1">
                <a:solidFill>
                  <a:schemeClr val="tx1"/>
                </a:solidFill>
              </a:rPr>
              <a:t>when</a:t>
            </a:r>
            <a:r>
              <a:rPr lang="sv-SE" sz="1500" dirty="0">
                <a:solidFill>
                  <a:schemeClr val="tx1"/>
                </a:solidFill>
              </a:rPr>
              <a:t> </a:t>
            </a:r>
            <a:r>
              <a:rPr lang="sv-SE" sz="1500" dirty="0" err="1">
                <a:solidFill>
                  <a:schemeClr val="tx1"/>
                </a:solidFill>
              </a:rPr>
              <a:t>you</a:t>
            </a:r>
            <a:r>
              <a:rPr lang="sv-SE" sz="1500" dirty="0">
                <a:solidFill>
                  <a:schemeClr val="tx1"/>
                </a:solidFill>
              </a:rPr>
              <a:t> do </a:t>
            </a:r>
            <a:r>
              <a:rPr lang="sv-SE" sz="1500" dirty="0" err="1">
                <a:solidFill>
                  <a:schemeClr val="tx1"/>
                </a:solidFill>
              </a:rPr>
              <a:t>finally</a:t>
            </a:r>
            <a:r>
              <a:rPr lang="sv-SE" sz="1500" dirty="0">
                <a:solidFill>
                  <a:schemeClr val="tx1"/>
                </a:solidFill>
              </a:rPr>
              <a:t> ”</a:t>
            </a:r>
            <a:r>
              <a:rPr lang="sv-SE" sz="1500" dirty="0" err="1">
                <a:solidFill>
                  <a:schemeClr val="tx1"/>
                </a:solidFill>
              </a:rPr>
              <a:t>win</a:t>
            </a:r>
            <a:r>
              <a:rPr lang="sv-SE" sz="1500" dirty="0">
                <a:solidFill>
                  <a:schemeClr val="tx1"/>
                </a:solidFill>
              </a:rPr>
              <a:t>”.</a:t>
            </a:r>
          </a:p>
          <a:p>
            <a:pPr marL="0" indent="0">
              <a:buNone/>
            </a:pPr>
            <a:r>
              <a:rPr lang="sv-SE" sz="1500" dirty="0">
                <a:solidFill>
                  <a:schemeClr val="tx1"/>
                </a:solidFill>
              </a:rPr>
              <a:t>To </a:t>
            </a:r>
            <a:r>
              <a:rPr lang="sv-SE" sz="1500" dirty="0" err="1">
                <a:solidFill>
                  <a:schemeClr val="tx1"/>
                </a:solidFill>
              </a:rPr>
              <a:t>anyone</a:t>
            </a:r>
            <a:r>
              <a:rPr lang="sv-SE" sz="1500" dirty="0">
                <a:solidFill>
                  <a:schemeClr val="tx1"/>
                </a:solidFill>
              </a:rPr>
              <a:t> </a:t>
            </a:r>
            <a:r>
              <a:rPr lang="sv-SE" sz="1500" dirty="0" err="1">
                <a:solidFill>
                  <a:schemeClr val="tx1"/>
                </a:solidFill>
              </a:rPr>
              <a:t>reading</a:t>
            </a:r>
            <a:r>
              <a:rPr lang="sv-SE" sz="1500" dirty="0">
                <a:solidFill>
                  <a:schemeClr val="tx1"/>
                </a:solidFill>
              </a:rPr>
              <a:t> </a:t>
            </a:r>
            <a:r>
              <a:rPr lang="sv-SE" sz="1500" dirty="0" err="1">
                <a:solidFill>
                  <a:schemeClr val="tx1"/>
                </a:solidFill>
              </a:rPr>
              <a:t>this</a:t>
            </a:r>
            <a:r>
              <a:rPr lang="sv-SE" sz="1500" dirty="0">
                <a:solidFill>
                  <a:schemeClr val="tx1"/>
                </a:solidFill>
              </a:rPr>
              <a:t>; </a:t>
            </a:r>
            <a:r>
              <a:rPr lang="sv-SE" sz="1500" dirty="0" err="1">
                <a:solidFill>
                  <a:schemeClr val="tx1"/>
                </a:solidFill>
              </a:rPr>
              <a:t>take</a:t>
            </a:r>
            <a:r>
              <a:rPr lang="sv-SE" sz="1500" dirty="0">
                <a:solidFill>
                  <a:schemeClr val="tx1"/>
                </a:solidFill>
              </a:rPr>
              <a:t> </a:t>
            </a:r>
            <a:r>
              <a:rPr lang="sv-SE" sz="1500" dirty="0" err="1">
                <a:solidFill>
                  <a:schemeClr val="tx1"/>
                </a:solidFill>
              </a:rPr>
              <a:t>care</a:t>
            </a:r>
            <a:r>
              <a:rPr lang="sv-SE" sz="1500" dirty="0">
                <a:solidFill>
                  <a:schemeClr val="tx1"/>
                </a:solidFill>
              </a:rPr>
              <a:t> </a:t>
            </a:r>
            <a:r>
              <a:rPr lang="sv-SE" sz="1500" dirty="0" err="1">
                <a:solidFill>
                  <a:schemeClr val="tx1"/>
                </a:solidFill>
              </a:rPr>
              <a:t>of</a:t>
            </a:r>
            <a:r>
              <a:rPr lang="sv-SE" sz="1500" dirty="0">
                <a:solidFill>
                  <a:schemeClr val="tx1"/>
                </a:solidFill>
              </a:rPr>
              <a:t> </a:t>
            </a:r>
            <a:r>
              <a:rPr lang="sv-SE" sz="1500" dirty="0" err="1">
                <a:solidFill>
                  <a:schemeClr val="tx1"/>
                </a:solidFill>
              </a:rPr>
              <a:t>yourself</a:t>
            </a:r>
            <a:endParaRPr lang="sv-SE" sz="1500" dirty="0">
              <a:solidFill>
                <a:schemeClr val="tx1"/>
              </a:solidFill>
            </a:endParaRPr>
          </a:p>
        </p:txBody>
      </p:sp>
      <p:sp>
        <p:nvSpPr>
          <p:cNvPr id="4" name="Date Placeholder 3">
            <a:extLst>
              <a:ext uri="{FF2B5EF4-FFF2-40B4-BE49-F238E27FC236}">
                <a16:creationId xmlns:a16="http://schemas.microsoft.com/office/drawing/2014/main" id="{AB9A062C-2918-11B3-A4C3-228C355B7B55}"/>
              </a:ext>
            </a:extLst>
          </p:cNvPr>
          <p:cNvSpPr>
            <a:spLocks noGrp="1"/>
          </p:cNvSpPr>
          <p:nvPr>
            <p:ph type="dt" sz="half" idx="10"/>
          </p:nvPr>
        </p:nvSpPr>
        <p:spPr/>
        <p:txBody>
          <a:bodyPr/>
          <a:lstStyle/>
          <a:p>
            <a:pPr rtl="0"/>
            <a:r>
              <a:rPr lang="fr-FR" dirty="0"/>
              <a:t>2023</a:t>
            </a:r>
          </a:p>
        </p:txBody>
      </p:sp>
      <p:sp>
        <p:nvSpPr>
          <p:cNvPr id="6" name="Slide Number Placeholder 5">
            <a:extLst>
              <a:ext uri="{FF2B5EF4-FFF2-40B4-BE49-F238E27FC236}">
                <a16:creationId xmlns:a16="http://schemas.microsoft.com/office/drawing/2014/main" id="{0980F367-B190-8D04-5442-F918C9788E83}"/>
              </a:ext>
            </a:extLst>
          </p:cNvPr>
          <p:cNvSpPr>
            <a:spLocks noGrp="1"/>
          </p:cNvSpPr>
          <p:nvPr>
            <p:ph type="sldNum" sz="quarter" idx="12"/>
          </p:nvPr>
        </p:nvSpPr>
        <p:spPr/>
        <p:txBody>
          <a:bodyPr/>
          <a:lstStyle/>
          <a:p>
            <a:pPr rtl="0"/>
            <a:fld id="{A49DFD55-3C28-40EF-9E31-A92D2E4017FF}" type="slidenum">
              <a:rPr lang="fr-FR" smtClean="0"/>
              <a:pPr rtl="0"/>
              <a:t>15</a:t>
            </a:fld>
            <a:endParaRPr lang="fr-FR" dirty="0"/>
          </a:p>
        </p:txBody>
      </p:sp>
      <p:sp>
        <p:nvSpPr>
          <p:cNvPr id="8" name="TextBox 7">
            <a:extLst>
              <a:ext uri="{FF2B5EF4-FFF2-40B4-BE49-F238E27FC236}">
                <a16:creationId xmlns:a16="http://schemas.microsoft.com/office/drawing/2014/main" id="{1044CDA5-3389-44BF-A1CC-553DC5A25A30}"/>
              </a:ext>
            </a:extLst>
          </p:cNvPr>
          <p:cNvSpPr txBox="1"/>
          <p:nvPr/>
        </p:nvSpPr>
        <p:spPr>
          <a:xfrm>
            <a:off x="4967283" y="6210926"/>
            <a:ext cx="6096000" cy="400110"/>
          </a:xfrm>
          <a:prstGeom prst="rect">
            <a:avLst/>
          </a:prstGeom>
          <a:noFill/>
        </p:spPr>
        <p:txBody>
          <a:bodyPr wrap="square">
            <a:spAutoFit/>
          </a:bodyPr>
          <a:lstStyle/>
          <a:p>
            <a:pPr algn="ctr"/>
            <a:r>
              <a:rPr lang="sv-SE" sz="2000" dirty="0" err="1"/>
              <a:t>Thank</a:t>
            </a:r>
            <a:r>
              <a:rPr lang="sv-SE" sz="2000" dirty="0"/>
              <a:t> </a:t>
            </a:r>
            <a:r>
              <a:rPr lang="sv-SE" sz="2000" dirty="0" err="1"/>
              <a:t>you</a:t>
            </a:r>
            <a:r>
              <a:rPr lang="sv-SE" sz="2000" dirty="0"/>
              <a:t>!</a:t>
            </a:r>
            <a:endParaRPr lang="fr-FR" sz="2000" dirty="0"/>
          </a:p>
        </p:txBody>
      </p:sp>
    </p:spTree>
    <p:extLst>
      <p:ext uri="{BB962C8B-B14F-4D97-AF65-F5344CB8AC3E}">
        <p14:creationId xmlns:p14="http://schemas.microsoft.com/office/powerpoint/2010/main" val="197022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32731C-311B-46F7-A865-6C3AF6B09A47}"/>
              </a:ext>
            </a:extLst>
          </p:cNvPr>
          <p:cNvSpPr>
            <a:spLocks noGrp="1"/>
          </p:cNvSpPr>
          <p:nvPr>
            <p:ph type="title"/>
          </p:nvPr>
        </p:nvSpPr>
        <p:spPr>
          <a:xfrm>
            <a:off x="1362075" y="-81916"/>
            <a:ext cx="5111750" cy="1204912"/>
          </a:xfrm>
        </p:spPr>
        <p:txBody>
          <a:bodyPr rtlCol="0">
            <a:normAutofit/>
          </a:bodyPr>
          <a:lstStyle>
            <a:defPPr>
              <a:defRPr lang="fr-FR"/>
            </a:defPPr>
          </a:lstStyle>
          <a:p>
            <a:pPr rtl="0"/>
            <a:r>
              <a:rPr lang="fr-FR" sz="3600" dirty="0"/>
              <a:t>AGENDA</a:t>
            </a:r>
          </a:p>
        </p:txBody>
      </p:sp>
      <p:sp>
        <p:nvSpPr>
          <p:cNvPr id="3" name="Espace réservé du texte 2">
            <a:extLst>
              <a:ext uri="{FF2B5EF4-FFF2-40B4-BE49-F238E27FC236}">
                <a16:creationId xmlns:a16="http://schemas.microsoft.com/office/drawing/2014/main" id="{9D5232F9-FD00-464A-9F17-619C91AEF8F3}"/>
              </a:ext>
            </a:extLst>
          </p:cNvPr>
          <p:cNvSpPr>
            <a:spLocks noGrp="1"/>
          </p:cNvSpPr>
          <p:nvPr>
            <p:ph type="body" idx="1"/>
          </p:nvPr>
        </p:nvSpPr>
        <p:spPr>
          <a:xfrm>
            <a:off x="1362075" y="1122996"/>
            <a:ext cx="6651625" cy="2498726"/>
          </a:xfrm>
        </p:spPr>
        <p:txBody>
          <a:bodyPr rtlCol="0">
            <a:noAutofit/>
          </a:bodyPr>
          <a:lstStyle>
            <a:defPPr>
              <a:defRPr lang="fr-FR"/>
            </a:defPPr>
          </a:lstStyle>
          <a:p>
            <a:pPr marL="342900" indent="-342900" rtl="0">
              <a:buAutoNum type="arabicPeriod"/>
            </a:pPr>
            <a:r>
              <a:rPr lang="fr-FR" sz="2400" dirty="0"/>
              <a:t>Introduction</a:t>
            </a:r>
          </a:p>
          <a:p>
            <a:pPr marL="342900" indent="-342900" rtl="0">
              <a:buAutoNum type="arabicPeriod"/>
            </a:pPr>
            <a:r>
              <a:rPr lang="fr-FR" sz="2400" dirty="0"/>
              <a:t>The </a:t>
            </a:r>
            <a:r>
              <a:rPr lang="fr-FR" sz="2400" dirty="0" err="1"/>
              <a:t>dataset</a:t>
            </a:r>
            <a:r>
              <a:rPr lang="fr-FR" sz="2400" dirty="0"/>
              <a:t> and Aim</a:t>
            </a:r>
          </a:p>
          <a:p>
            <a:pPr marL="342900" indent="-342900" rtl="0">
              <a:buAutoNum type="arabicPeriod"/>
            </a:pPr>
            <a:r>
              <a:rPr lang="fr-FR" sz="2400" dirty="0"/>
              <a:t>Data Pre-</a:t>
            </a:r>
            <a:r>
              <a:rPr lang="fr-FR" sz="2400" dirty="0" err="1"/>
              <a:t>processing</a:t>
            </a:r>
            <a:r>
              <a:rPr lang="fr-FR" sz="2400" dirty="0"/>
              <a:t> and </a:t>
            </a:r>
            <a:r>
              <a:rPr lang="fr-FR" sz="2400" dirty="0" err="1"/>
              <a:t>Cleaning</a:t>
            </a:r>
            <a:endParaRPr lang="fr-FR" sz="2400" dirty="0"/>
          </a:p>
          <a:p>
            <a:pPr marL="342900" indent="-342900" rtl="0">
              <a:buAutoNum type="arabicPeriod"/>
            </a:pPr>
            <a:r>
              <a:rPr lang="fr-FR" sz="2400" dirty="0" err="1"/>
              <a:t>Splitting</a:t>
            </a:r>
            <a:r>
              <a:rPr lang="fr-FR" sz="2400" dirty="0"/>
              <a:t>, </a:t>
            </a:r>
            <a:r>
              <a:rPr lang="fr-FR" sz="2400" dirty="0" err="1"/>
              <a:t>standardizing</a:t>
            </a:r>
            <a:r>
              <a:rPr lang="fr-FR" sz="2400" dirty="0"/>
              <a:t> and </a:t>
            </a:r>
            <a:r>
              <a:rPr lang="fr-FR" sz="2400" dirty="0" err="1"/>
              <a:t>fitting</a:t>
            </a:r>
            <a:r>
              <a:rPr lang="fr-FR" sz="2400" dirty="0"/>
              <a:t> the data</a:t>
            </a:r>
          </a:p>
          <a:p>
            <a:pPr marL="342900" indent="-342900" rtl="0">
              <a:buAutoNum type="arabicPeriod"/>
            </a:pPr>
            <a:r>
              <a:rPr lang="fr-FR" sz="2400" dirty="0" err="1"/>
              <a:t>Feature</a:t>
            </a:r>
            <a:r>
              <a:rPr lang="fr-FR" sz="2400" dirty="0"/>
              <a:t> </a:t>
            </a:r>
            <a:r>
              <a:rPr lang="fr-FR" sz="2400" dirty="0" err="1"/>
              <a:t>selection</a:t>
            </a:r>
            <a:endParaRPr lang="fr-FR" sz="2400" dirty="0"/>
          </a:p>
          <a:p>
            <a:pPr marL="342900" indent="-342900" rtl="0">
              <a:buAutoNum type="arabicPeriod"/>
            </a:pPr>
            <a:r>
              <a:rPr lang="fr-FR" sz="2400" dirty="0" err="1"/>
              <a:t>Hyperparameter</a:t>
            </a:r>
            <a:r>
              <a:rPr lang="fr-FR" sz="2400" dirty="0"/>
              <a:t> Tuning</a:t>
            </a:r>
          </a:p>
          <a:p>
            <a:pPr marL="342900" indent="-342900" rtl="0">
              <a:buAutoNum type="arabicPeriod"/>
            </a:pPr>
            <a:r>
              <a:rPr lang="fr-FR" sz="2400" dirty="0" err="1"/>
              <a:t>Threshold</a:t>
            </a:r>
            <a:r>
              <a:rPr lang="fr-FR" sz="2400" dirty="0"/>
              <a:t> </a:t>
            </a:r>
            <a:r>
              <a:rPr lang="fr-FR" sz="2400" dirty="0" err="1"/>
              <a:t>Selection</a:t>
            </a:r>
            <a:r>
              <a:rPr lang="fr-FR" sz="2400" dirty="0"/>
              <a:t> and ROC </a:t>
            </a:r>
            <a:r>
              <a:rPr lang="fr-FR" sz="2400" dirty="0" err="1"/>
              <a:t>Curve</a:t>
            </a:r>
            <a:endParaRPr lang="fr-FR" sz="2400" dirty="0"/>
          </a:p>
          <a:p>
            <a:pPr marL="342900" indent="-342900" rtl="0">
              <a:buAutoNum type="arabicPeriod"/>
            </a:pPr>
            <a:r>
              <a:rPr lang="fr-FR" sz="2400" dirty="0"/>
              <a:t>Model </a:t>
            </a:r>
            <a:r>
              <a:rPr lang="fr-FR" sz="2400" dirty="0" err="1"/>
              <a:t>comparison</a:t>
            </a:r>
            <a:endParaRPr lang="fr-FR" sz="2400" dirty="0"/>
          </a:p>
          <a:p>
            <a:pPr marL="342900" indent="-342900" rtl="0">
              <a:buAutoNum type="arabicPeriod"/>
            </a:pPr>
            <a:r>
              <a:rPr lang="fr-FR" sz="2400" dirty="0" err="1"/>
              <a:t>Predictions</a:t>
            </a:r>
            <a:r>
              <a:rPr lang="fr-FR" sz="2400" dirty="0"/>
              <a:t> and Mini-EDA of the </a:t>
            </a:r>
            <a:r>
              <a:rPr lang="fr-FR" sz="2400" dirty="0" err="1"/>
              <a:t>results</a:t>
            </a:r>
            <a:endParaRPr lang="fr-FR" sz="2400" dirty="0"/>
          </a:p>
          <a:p>
            <a:pPr marL="342900" indent="-342900" rtl="0">
              <a:buAutoNum type="arabicPeriod"/>
            </a:pPr>
            <a:r>
              <a:rPr lang="fr-FR" sz="2400" dirty="0" err="1"/>
              <a:t>Summary</a:t>
            </a:r>
            <a:endParaRPr lang="fr-FR" sz="2400" dirty="0"/>
          </a:p>
        </p:txBody>
      </p:sp>
      <p:sp>
        <p:nvSpPr>
          <p:cNvPr id="4" name="Espace réservé de la date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rtlCol="0"/>
          <a:lstStyle>
            <a:defPPr>
              <a:defRPr lang="fr-FR"/>
            </a:defPPr>
          </a:lstStyle>
          <a:p>
            <a:pPr rtl="0"/>
            <a:r>
              <a:rPr lang="fr-FR" dirty="0"/>
              <a:t>2023</a:t>
            </a:r>
          </a:p>
        </p:txBody>
      </p:sp>
      <p:sp>
        <p:nvSpPr>
          <p:cNvPr id="5" name="Espace réservé du pied de page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rtlCol="0"/>
          <a:lstStyle>
            <a:defPPr>
              <a:defRPr lang="fr-FR"/>
            </a:defPPr>
          </a:lstStyle>
          <a:p>
            <a:r>
              <a:rPr lang="fr-FR" dirty="0"/>
              <a:t>TITRE DE LA PRÉSENTATION</a:t>
            </a:r>
          </a:p>
        </p:txBody>
      </p:sp>
      <p:sp>
        <p:nvSpPr>
          <p:cNvPr id="6" name="Espace réservé du numéro de diapositive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pPr rtl="0"/>
              <a:t>2</a:t>
            </a:fld>
            <a:endParaRPr lang="fr-FR"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C788-8513-B633-0096-A4A13E0E5D36}"/>
              </a:ext>
            </a:extLst>
          </p:cNvPr>
          <p:cNvSpPr>
            <a:spLocks noGrp="1"/>
          </p:cNvSpPr>
          <p:nvPr>
            <p:ph type="title"/>
          </p:nvPr>
        </p:nvSpPr>
        <p:spPr>
          <a:xfrm>
            <a:off x="838200" y="845333"/>
            <a:ext cx="10515600" cy="1325563"/>
          </a:xfrm>
        </p:spPr>
        <p:txBody>
          <a:bodyPr>
            <a:normAutofit/>
          </a:bodyPr>
          <a:lstStyle/>
          <a:p>
            <a:pPr algn="l"/>
            <a:r>
              <a:rPr lang="sv-SE" sz="3600" dirty="0"/>
              <a:t>INTRODUCTION</a:t>
            </a:r>
            <a:endParaRPr lang="fr-FR" sz="3600" dirty="0"/>
          </a:p>
        </p:txBody>
      </p:sp>
      <p:sp>
        <p:nvSpPr>
          <p:cNvPr id="4" name="Date Placeholder 3">
            <a:extLst>
              <a:ext uri="{FF2B5EF4-FFF2-40B4-BE49-F238E27FC236}">
                <a16:creationId xmlns:a16="http://schemas.microsoft.com/office/drawing/2014/main" id="{F0D5D66C-B66E-F740-49D8-491ABF85F928}"/>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803173FC-9CA3-8EAF-DF9B-0E8AF8BFD1DD}"/>
              </a:ext>
            </a:extLst>
          </p:cNvPr>
          <p:cNvSpPr>
            <a:spLocks noGrp="1"/>
          </p:cNvSpPr>
          <p:nvPr>
            <p:ph type="ftr" sz="quarter" idx="11"/>
          </p:nvPr>
        </p:nvSpPr>
        <p:spPr/>
        <p:txBody>
          <a:bodyPr/>
          <a:lstStyle/>
          <a:p>
            <a:pPr rtl="0"/>
            <a:r>
              <a:rPr lang="fr-FR" dirty="0"/>
              <a:t>TITRE DE LA PRÉSENTATION</a:t>
            </a:r>
          </a:p>
        </p:txBody>
      </p:sp>
      <p:sp>
        <p:nvSpPr>
          <p:cNvPr id="6" name="Slide Number Placeholder 5">
            <a:extLst>
              <a:ext uri="{FF2B5EF4-FFF2-40B4-BE49-F238E27FC236}">
                <a16:creationId xmlns:a16="http://schemas.microsoft.com/office/drawing/2014/main" id="{051588F2-2083-FF6C-6423-32EE45ECA665}"/>
              </a:ext>
            </a:extLst>
          </p:cNvPr>
          <p:cNvSpPr>
            <a:spLocks noGrp="1"/>
          </p:cNvSpPr>
          <p:nvPr>
            <p:ph type="sldNum" sz="quarter" idx="12"/>
          </p:nvPr>
        </p:nvSpPr>
        <p:spPr/>
        <p:txBody>
          <a:bodyPr/>
          <a:lstStyle/>
          <a:p>
            <a:pPr rtl="0"/>
            <a:fld id="{A49DFD55-3C28-40EF-9E31-A92D2E4017FF}" type="slidenum">
              <a:rPr lang="fr-FR" smtClean="0"/>
              <a:pPr rtl="0"/>
              <a:t>3</a:t>
            </a:fld>
            <a:endParaRPr lang="fr-FR" dirty="0"/>
          </a:p>
        </p:txBody>
      </p:sp>
      <p:sp>
        <p:nvSpPr>
          <p:cNvPr id="8" name="TextBox 7">
            <a:extLst>
              <a:ext uri="{FF2B5EF4-FFF2-40B4-BE49-F238E27FC236}">
                <a16:creationId xmlns:a16="http://schemas.microsoft.com/office/drawing/2014/main" id="{CA1D1254-5A04-FF66-3D90-A4A33E61B27D}"/>
              </a:ext>
            </a:extLst>
          </p:cNvPr>
          <p:cNvSpPr txBox="1"/>
          <p:nvPr/>
        </p:nvSpPr>
        <p:spPr>
          <a:xfrm>
            <a:off x="838200" y="2453858"/>
            <a:ext cx="7099300" cy="3416320"/>
          </a:xfrm>
          <a:prstGeom prst="rect">
            <a:avLst/>
          </a:prstGeom>
          <a:noFill/>
        </p:spPr>
        <p:txBody>
          <a:bodyPr wrap="square">
            <a:spAutoFit/>
          </a:bodyPr>
          <a:lstStyle/>
          <a:p>
            <a:r>
              <a:rPr lang="en-US" sz="1800" dirty="0">
                <a:solidFill>
                  <a:schemeClr val="tx1"/>
                </a:solidFill>
              </a:rPr>
              <a:t>We are given limited student data from a reputed university that include relevant information of students from the university, such as nationality, their curricular unit data, and whether they are scholarship holders or not. Using this dataset, we will build five different machine learning models with the aim of predicting whether currently enrolled students will graduate or drop out.</a:t>
            </a:r>
          </a:p>
          <a:p>
            <a:endParaRPr lang="en-US" sz="1800" dirty="0">
              <a:solidFill>
                <a:schemeClr val="tx1"/>
              </a:solidFill>
            </a:endParaRPr>
          </a:p>
          <a:p>
            <a:r>
              <a:rPr lang="en-US" sz="1800" dirty="0">
                <a:solidFill>
                  <a:schemeClr val="tx1"/>
                </a:solidFill>
              </a:rPr>
              <a:t>The project is done entirely in Google </a:t>
            </a:r>
            <a:r>
              <a:rPr lang="en-US" sz="1800" dirty="0" err="1">
                <a:solidFill>
                  <a:schemeClr val="tx1"/>
                </a:solidFill>
              </a:rPr>
              <a:t>Colab</a:t>
            </a:r>
            <a:r>
              <a:rPr lang="en-US" sz="1800" dirty="0">
                <a:solidFill>
                  <a:schemeClr val="tx1"/>
                </a:solidFill>
              </a:rPr>
              <a:t>. </a:t>
            </a:r>
            <a:r>
              <a:rPr lang="en-US" dirty="0"/>
              <a:t>All classifiers are from the Scikit-learn library except </a:t>
            </a:r>
            <a:r>
              <a:rPr lang="en-US" dirty="0" err="1"/>
              <a:t>XGBoost</a:t>
            </a:r>
            <a:r>
              <a:rPr lang="en-US" sz="1800" dirty="0">
                <a:solidFill>
                  <a:schemeClr val="tx1"/>
                </a:solidFill>
              </a:rPr>
              <a:t>. All scoring metrics, the </a:t>
            </a:r>
            <a:r>
              <a:rPr lang="en-US" sz="1800" dirty="0" err="1">
                <a:solidFill>
                  <a:schemeClr val="tx1"/>
                </a:solidFill>
              </a:rPr>
              <a:t>train_test_split</a:t>
            </a:r>
            <a:r>
              <a:rPr lang="en-US" sz="1800" dirty="0">
                <a:solidFill>
                  <a:schemeClr val="tx1"/>
                </a:solidFill>
              </a:rPr>
              <a:t>, and other machine learning tools are from Scikit-learn, and a few things from the </a:t>
            </a:r>
            <a:r>
              <a:rPr lang="en-US" sz="1800" dirty="0" err="1">
                <a:solidFill>
                  <a:schemeClr val="tx1"/>
                </a:solidFill>
              </a:rPr>
              <a:t>scipy</a:t>
            </a:r>
            <a:r>
              <a:rPr lang="en-US" sz="1800" dirty="0">
                <a:solidFill>
                  <a:schemeClr val="tx1"/>
                </a:solidFill>
              </a:rPr>
              <a:t>-stats library are also used.</a:t>
            </a:r>
          </a:p>
          <a:p>
            <a:endParaRPr lang="fr-FR" sz="1800" dirty="0">
              <a:solidFill>
                <a:schemeClr val="tx1"/>
              </a:solidFill>
            </a:endParaRPr>
          </a:p>
        </p:txBody>
      </p:sp>
      <p:pic>
        <p:nvPicPr>
          <p:cNvPr id="10" name="Picture 9">
            <a:extLst>
              <a:ext uri="{FF2B5EF4-FFF2-40B4-BE49-F238E27FC236}">
                <a16:creationId xmlns:a16="http://schemas.microsoft.com/office/drawing/2014/main" id="{B97F9794-F8C1-E711-169F-0C90990DB791}"/>
              </a:ext>
            </a:extLst>
          </p:cNvPr>
          <p:cNvPicPr>
            <a:picLocks noChangeAspect="1"/>
          </p:cNvPicPr>
          <p:nvPr/>
        </p:nvPicPr>
        <p:blipFill>
          <a:blip r:embed="rId2"/>
          <a:srcRect l="6416" r="6416"/>
          <a:stretch/>
        </p:blipFill>
        <p:spPr>
          <a:xfrm>
            <a:off x="7937500" y="1887934"/>
            <a:ext cx="3871474" cy="31107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602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F8739071-882E-71AF-BA90-6672B846042D}"/>
              </a:ext>
            </a:extLst>
          </p:cNvPr>
          <p:cNvSpPr>
            <a:spLocks noGrp="1"/>
          </p:cNvSpPr>
          <p:nvPr>
            <p:ph type="dt" sz="half" idx="10"/>
          </p:nvPr>
        </p:nvSpPr>
        <p:spPr/>
        <p:txBody>
          <a:bodyPr/>
          <a:lstStyle/>
          <a:p>
            <a:pPr rtl="0"/>
            <a:r>
              <a:rPr lang="fr-FR" dirty="0"/>
              <a:t>2023</a:t>
            </a:r>
          </a:p>
        </p:txBody>
      </p:sp>
      <p:sp>
        <p:nvSpPr>
          <p:cNvPr id="16" name="Footer Placeholder 15">
            <a:extLst>
              <a:ext uri="{FF2B5EF4-FFF2-40B4-BE49-F238E27FC236}">
                <a16:creationId xmlns:a16="http://schemas.microsoft.com/office/drawing/2014/main" id="{A073B609-5595-968E-19D3-C5688A9457D2}"/>
              </a:ext>
            </a:extLst>
          </p:cNvPr>
          <p:cNvSpPr>
            <a:spLocks noGrp="1"/>
          </p:cNvSpPr>
          <p:nvPr>
            <p:ph type="ftr" sz="quarter" idx="11"/>
          </p:nvPr>
        </p:nvSpPr>
        <p:spPr/>
        <p:txBody>
          <a:bodyPr/>
          <a:lstStyle/>
          <a:p>
            <a:pPr rtl="0"/>
            <a:r>
              <a:rPr lang="fr-FR"/>
              <a:t>TITRE DE LA PRÉSENTATION</a:t>
            </a:r>
          </a:p>
        </p:txBody>
      </p:sp>
      <p:sp>
        <p:nvSpPr>
          <p:cNvPr id="17" name="Slide Number Placeholder 16">
            <a:extLst>
              <a:ext uri="{FF2B5EF4-FFF2-40B4-BE49-F238E27FC236}">
                <a16:creationId xmlns:a16="http://schemas.microsoft.com/office/drawing/2014/main" id="{32D7D6E9-73BE-1A77-8F80-7E2FC9E865F8}"/>
              </a:ext>
            </a:extLst>
          </p:cNvPr>
          <p:cNvSpPr>
            <a:spLocks noGrp="1"/>
          </p:cNvSpPr>
          <p:nvPr>
            <p:ph type="sldNum" sz="quarter" idx="12"/>
          </p:nvPr>
        </p:nvSpPr>
        <p:spPr/>
        <p:txBody>
          <a:bodyPr/>
          <a:lstStyle/>
          <a:p>
            <a:pPr rtl="0"/>
            <a:fld id="{A49DFD55-3C28-40EF-9E31-A92D2E4017FF}" type="slidenum">
              <a:rPr lang="fr-FR" smtClean="0"/>
              <a:pPr rtl="0"/>
              <a:t>4</a:t>
            </a:fld>
            <a:endParaRPr lang="fr-FR" dirty="0"/>
          </a:p>
        </p:txBody>
      </p:sp>
      <p:sp>
        <p:nvSpPr>
          <p:cNvPr id="18" name="Title 1">
            <a:extLst>
              <a:ext uri="{FF2B5EF4-FFF2-40B4-BE49-F238E27FC236}">
                <a16:creationId xmlns:a16="http://schemas.microsoft.com/office/drawing/2014/main" id="{129DE069-4D54-C624-0129-7CB40A26CE39}"/>
              </a:ext>
            </a:extLst>
          </p:cNvPr>
          <p:cNvSpPr>
            <a:spLocks noGrp="1"/>
          </p:cNvSpPr>
          <p:nvPr>
            <p:ph type="title"/>
          </p:nvPr>
        </p:nvSpPr>
        <p:spPr>
          <a:xfrm>
            <a:off x="838200" y="-20337"/>
            <a:ext cx="10515600" cy="1325563"/>
          </a:xfrm>
        </p:spPr>
        <p:txBody>
          <a:bodyPr/>
          <a:lstStyle/>
          <a:p>
            <a:r>
              <a:rPr lang="sv-SE" dirty="0"/>
              <a:t>The </a:t>
            </a:r>
            <a:r>
              <a:rPr lang="sv-SE" dirty="0" err="1"/>
              <a:t>Dataset</a:t>
            </a:r>
            <a:r>
              <a:rPr lang="sv-SE" dirty="0"/>
              <a:t> and </a:t>
            </a:r>
            <a:r>
              <a:rPr lang="sv-SE" dirty="0" err="1"/>
              <a:t>aim</a:t>
            </a:r>
            <a:endParaRPr lang="fr-FR" dirty="0"/>
          </a:p>
        </p:txBody>
      </p:sp>
      <p:sp>
        <p:nvSpPr>
          <p:cNvPr id="20" name="TextBox 19">
            <a:extLst>
              <a:ext uri="{FF2B5EF4-FFF2-40B4-BE49-F238E27FC236}">
                <a16:creationId xmlns:a16="http://schemas.microsoft.com/office/drawing/2014/main" id="{1F529C1E-E5BB-777B-60F5-A62FE517FC06}"/>
              </a:ext>
            </a:extLst>
          </p:cNvPr>
          <p:cNvSpPr txBox="1"/>
          <p:nvPr/>
        </p:nvSpPr>
        <p:spPr>
          <a:xfrm>
            <a:off x="6466861" y="1387790"/>
            <a:ext cx="5633699" cy="3893374"/>
          </a:xfrm>
          <a:prstGeom prst="rect">
            <a:avLst/>
          </a:prstGeom>
          <a:noFill/>
        </p:spPr>
        <p:txBody>
          <a:bodyPr wrap="square" rtlCol="0">
            <a:spAutoFit/>
          </a:bodyPr>
          <a:lstStyle/>
          <a:p>
            <a:r>
              <a:rPr lang="sv-SE" sz="1900" dirty="0"/>
              <a:t>The full </a:t>
            </a:r>
            <a:r>
              <a:rPr lang="sv-SE" sz="1900" dirty="0" err="1"/>
              <a:t>dataset</a:t>
            </a:r>
            <a:r>
              <a:rPr lang="sv-SE" sz="1900" dirty="0"/>
              <a:t> </a:t>
            </a:r>
            <a:r>
              <a:rPr lang="sv-SE" sz="1900" dirty="0" err="1"/>
              <a:t>contains</a:t>
            </a:r>
            <a:r>
              <a:rPr lang="sv-SE" sz="1900" dirty="0"/>
              <a:t> 4424 </a:t>
            </a:r>
            <a:r>
              <a:rPr lang="sv-SE" sz="1900" dirty="0" err="1"/>
              <a:t>rows</a:t>
            </a:r>
            <a:r>
              <a:rPr lang="sv-SE" sz="1900" dirty="0"/>
              <a:t> and has a total </a:t>
            </a:r>
            <a:r>
              <a:rPr lang="sv-SE" sz="1900" dirty="0" err="1"/>
              <a:t>of</a:t>
            </a:r>
            <a:r>
              <a:rPr lang="sv-SE" sz="1900" dirty="0"/>
              <a:t> 35 </a:t>
            </a:r>
            <a:r>
              <a:rPr lang="sv-SE" sz="1900" dirty="0" err="1"/>
              <a:t>columns</a:t>
            </a:r>
            <a:r>
              <a:rPr lang="sv-SE" sz="1900" dirty="0"/>
              <a:t>. A full list </a:t>
            </a:r>
            <a:r>
              <a:rPr lang="sv-SE" sz="1900" dirty="0" err="1"/>
              <a:t>will</a:t>
            </a:r>
            <a:r>
              <a:rPr lang="sv-SE" sz="1900" dirty="0"/>
              <a:t> be </a:t>
            </a:r>
            <a:r>
              <a:rPr lang="sv-SE" sz="1900" dirty="0" err="1"/>
              <a:t>shown</a:t>
            </a:r>
            <a:r>
              <a:rPr lang="sv-SE" sz="1900" dirty="0"/>
              <a:t> on the </a:t>
            </a:r>
            <a:r>
              <a:rPr lang="sv-SE" sz="1900" dirty="0" err="1"/>
              <a:t>next</a:t>
            </a:r>
            <a:r>
              <a:rPr lang="sv-SE" sz="1900" dirty="0"/>
              <a:t> </a:t>
            </a:r>
            <a:r>
              <a:rPr lang="sv-SE" sz="1900" dirty="0" err="1"/>
              <a:t>slide</a:t>
            </a:r>
            <a:r>
              <a:rPr lang="sv-SE" sz="1900" dirty="0"/>
              <a:t>. The </a:t>
            </a:r>
            <a:r>
              <a:rPr lang="sv-SE" sz="1900" dirty="0" err="1"/>
              <a:t>first</a:t>
            </a:r>
            <a:r>
              <a:rPr lang="sv-SE" sz="1900" dirty="0"/>
              <a:t> </a:t>
            </a:r>
            <a:r>
              <a:rPr lang="sv-SE" sz="1900" dirty="0" err="1"/>
              <a:t>five</a:t>
            </a:r>
            <a:r>
              <a:rPr lang="sv-SE" sz="1900" dirty="0"/>
              <a:t> </a:t>
            </a:r>
            <a:r>
              <a:rPr lang="sv-SE" sz="1900" dirty="0" err="1"/>
              <a:t>rows</a:t>
            </a:r>
            <a:r>
              <a:rPr lang="sv-SE" sz="1900" dirty="0"/>
              <a:t> </a:t>
            </a:r>
            <a:r>
              <a:rPr lang="sv-SE" sz="1900" dirty="0" err="1"/>
              <a:t>with</a:t>
            </a:r>
            <a:r>
              <a:rPr lang="sv-SE" sz="1900" dirty="0"/>
              <a:t> the </a:t>
            </a:r>
            <a:r>
              <a:rPr lang="sv-SE" sz="1900" dirty="0" err="1"/>
              <a:t>first</a:t>
            </a:r>
            <a:r>
              <a:rPr lang="sv-SE" sz="1900" dirty="0"/>
              <a:t> </a:t>
            </a:r>
            <a:r>
              <a:rPr lang="sv-SE" sz="1900" dirty="0" err="1"/>
              <a:t>six</a:t>
            </a:r>
            <a:r>
              <a:rPr lang="sv-SE" sz="1900" dirty="0"/>
              <a:t> </a:t>
            </a:r>
            <a:r>
              <a:rPr lang="sv-SE" sz="1900" dirty="0" err="1"/>
              <a:t>columns</a:t>
            </a:r>
            <a:r>
              <a:rPr lang="sv-SE" sz="1900" dirty="0"/>
              <a:t> </a:t>
            </a:r>
            <a:r>
              <a:rPr lang="sv-SE" sz="1900" dirty="0" err="1"/>
              <a:t>are</a:t>
            </a:r>
            <a:r>
              <a:rPr lang="sv-SE" sz="1900" dirty="0"/>
              <a:t> </a:t>
            </a:r>
            <a:r>
              <a:rPr lang="sv-SE" sz="1900" dirty="0" err="1"/>
              <a:t>shown</a:t>
            </a:r>
            <a:r>
              <a:rPr lang="sv-SE" sz="1900" dirty="0"/>
              <a:t> to the </a:t>
            </a:r>
            <a:r>
              <a:rPr lang="sv-SE" sz="1900" dirty="0" err="1"/>
              <a:t>left</a:t>
            </a:r>
            <a:r>
              <a:rPr lang="sv-SE" sz="1900" dirty="0"/>
              <a:t>.</a:t>
            </a:r>
          </a:p>
          <a:p>
            <a:endParaRPr lang="sv-SE" sz="1900" dirty="0"/>
          </a:p>
          <a:p>
            <a:r>
              <a:rPr lang="sv-SE" sz="1900" dirty="0" err="1"/>
              <a:t>We</a:t>
            </a:r>
            <a:r>
              <a:rPr lang="sv-SE" sz="1900" dirty="0"/>
              <a:t> </a:t>
            </a:r>
            <a:r>
              <a:rPr lang="sv-SE" sz="1900" dirty="0" err="1"/>
              <a:t>once</a:t>
            </a:r>
            <a:r>
              <a:rPr lang="sv-SE" sz="1900" dirty="0"/>
              <a:t> </a:t>
            </a:r>
            <a:r>
              <a:rPr lang="sv-SE" sz="1900" dirty="0" err="1"/>
              <a:t>again</a:t>
            </a:r>
            <a:r>
              <a:rPr lang="sv-SE" sz="1900" dirty="0"/>
              <a:t> </a:t>
            </a:r>
            <a:r>
              <a:rPr lang="sv-SE" sz="1900" dirty="0" err="1"/>
              <a:t>have</a:t>
            </a:r>
            <a:r>
              <a:rPr lang="sv-SE" sz="1900" dirty="0"/>
              <a:t> a </a:t>
            </a:r>
            <a:r>
              <a:rPr lang="sv-SE" sz="1900" dirty="0" err="1"/>
              <a:t>lot</a:t>
            </a:r>
            <a:r>
              <a:rPr lang="sv-SE" sz="1900" dirty="0"/>
              <a:t> </a:t>
            </a:r>
            <a:r>
              <a:rPr lang="sv-SE" sz="1900" dirty="0" err="1"/>
              <a:t>of</a:t>
            </a:r>
            <a:r>
              <a:rPr lang="sv-SE" sz="1900" dirty="0"/>
              <a:t> data! </a:t>
            </a:r>
            <a:r>
              <a:rPr lang="sv-SE" sz="1900" dirty="0" err="1"/>
              <a:t>But</a:t>
            </a:r>
            <a:r>
              <a:rPr lang="sv-SE" sz="1900" dirty="0"/>
              <a:t> </a:t>
            </a:r>
            <a:r>
              <a:rPr lang="sv-SE" sz="1900" dirty="0" err="1"/>
              <a:t>this</a:t>
            </a:r>
            <a:r>
              <a:rPr lang="sv-SE" sz="1900" dirty="0"/>
              <a:t> is </a:t>
            </a:r>
            <a:r>
              <a:rPr lang="sv-SE" sz="1900" dirty="0" err="1"/>
              <a:t>needed</a:t>
            </a:r>
            <a:r>
              <a:rPr lang="sv-SE" sz="1900" dirty="0"/>
              <a:t> for </a:t>
            </a:r>
            <a:r>
              <a:rPr lang="sv-SE" sz="1900" dirty="0" err="1"/>
              <a:t>Machine</a:t>
            </a:r>
            <a:r>
              <a:rPr lang="sv-SE" sz="1900" dirty="0"/>
              <a:t> Learning. </a:t>
            </a:r>
            <a:r>
              <a:rPr lang="sv-SE" sz="1900" dirty="0" err="1"/>
              <a:t>We</a:t>
            </a:r>
            <a:r>
              <a:rPr lang="sv-SE" sz="1900" dirty="0"/>
              <a:t> </a:t>
            </a:r>
            <a:r>
              <a:rPr lang="sv-SE" sz="1900" dirty="0" err="1"/>
              <a:t>will</a:t>
            </a:r>
            <a:r>
              <a:rPr lang="sv-SE" sz="1900" dirty="0"/>
              <a:t> do </a:t>
            </a:r>
            <a:r>
              <a:rPr lang="sv-SE" sz="1900" dirty="0" err="1"/>
              <a:t>predictions</a:t>
            </a:r>
            <a:r>
              <a:rPr lang="sv-SE" sz="1900" dirty="0"/>
              <a:t> </a:t>
            </a:r>
            <a:r>
              <a:rPr lang="sv-SE" sz="1900" dirty="0" err="1"/>
              <a:t>using</a:t>
            </a:r>
            <a:r>
              <a:rPr lang="sv-SE" sz="1900" dirty="0"/>
              <a:t> the </a:t>
            </a:r>
            <a:r>
              <a:rPr lang="sv-SE" sz="1900" dirty="0" err="1"/>
              <a:t>following</a:t>
            </a:r>
            <a:r>
              <a:rPr lang="sv-SE" sz="1900" dirty="0"/>
              <a:t> </a:t>
            </a:r>
            <a:r>
              <a:rPr lang="sv-SE" sz="1900" dirty="0" err="1"/>
              <a:t>five</a:t>
            </a:r>
            <a:r>
              <a:rPr lang="sv-SE" sz="1900" dirty="0"/>
              <a:t> </a:t>
            </a:r>
            <a:r>
              <a:rPr lang="sv-SE" sz="1900" dirty="0" err="1"/>
              <a:t>classifiers</a:t>
            </a:r>
            <a:r>
              <a:rPr lang="sv-SE" sz="1900" dirty="0"/>
              <a:t>:</a:t>
            </a:r>
          </a:p>
          <a:p>
            <a:pPr marL="342900" indent="-342900">
              <a:buFont typeface="Arial" panose="020B0604020202020204" pitchFamily="34" charset="0"/>
              <a:buChar char="•"/>
            </a:pPr>
            <a:r>
              <a:rPr lang="en-US" sz="1900" dirty="0"/>
              <a:t>Logistic Regression</a:t>
            </a:r>
          </a:p>
          <a:p>
            <a:pPr marL="342900" indent="-342900">
              <a:buFont typeface="Arial" panose="020B0604020202020204" pitchFamily="34" charset="0"/>
              <a:buChar char="•"/>
            </a:pPr>
            <a:r>
              <a:rPr lang="en-US" sz="1900" dirty="0"/>
              <a:t>Random Forest</a:t>
            </a:r>
          </a:p>
          <a:p>
            <a:pPr marL="342900" indent="-342900">
              <a:buFont typeface="Arial" panose="020B0604020202020204" pitchFamily="34" charset="0"/>
              <a:buChar char="•"/>
            </a:pPr>
            <a:r>
              <a:rPr lang="en-US" sz="1900" dirty="0"/>
              <a:t>Gaussian Naive Bayes</a:t>
            </a:r>
          </a:p>
          <a:p>
            <a:pPr marL="342900" indent="-342900">
              <a:buFont typeface="Arial" panose="020B0604020202020204" pitchFamily="34" charset="0"/>
              <a:buChar char="•"/>
            </a:pPr>
            <a:r>
              <a:rPr lang="en-US" sz="1900" dirty="0"/>
              <a:t>Linear Support Vector Classification</a:t>
            </a:r>
          </a:p>
          <a:p>
            <a:pPr marL="342900" indent="-342900">
              <a:buFont typeface="Arial" panose="020B0604020202020204" pitchFamily="34" charset="0"/>
              <a:buChar char="•"/>
            </a:pPr>
            <a:r>
              <a:rPr lang="en-US" sz="1900" dirty="0" err="1"/>
              <a:t>XGBoost</a:t>
            </a:r>
            <a:endParaRPr lang="en-US" sz="1900" dirty="0"/>
          </a:p>
        </p:txBody>
      </p:sp>
      <p:pic>
        <p:nvPicPr>
          <p:cNvPr id="29" name="Picture 28">
            <a:extLst>
              <a:ext uri="{FF2B5EF4-FFF2-40B4-BE49-F238E27FC236}">
                <a16:creationId xmlns:a16="http://schemas.microsoft.com/office/drawing/2014/main" id="{F3CE0E6F-226A-878F-61DB-7046F6341E36}"/>
              </a:ext>
            </a:extLst>
          </p:cNvPr>
          <p:cNvPicPr>
            <a:picLocks noChangeAspect="1"/>
          </p:cNvPicPr>
          <p:nvPr/>
        </p:nvPicPr>
        <p:blipFill>
          <a:blip r:embed="rId2"/>
          <a:srcRect/>
          <a:stretch/>
        </p:blipFill>
        <p:spPr>
          <a:xfrm>
            <a:off x="91440" y="1422474"/>
            <a:ext cx="4454516" cy="318180"/>
          </a:xfrm>
          <a:prstGeom prst="rect">
            <a:avLst/>
          </a:prstGeom>
        </p:spPr>
      </p:pic>
      <p:pic>
        <p:nvPicPr>
          <p:cNvPr id="33" name="Picture 32">
            <a:extLst>
              <a:ext uri="{FF2B5EF4-FFF2-40B4-BE49-F238E27FC236}">
                <a16:creationId xmlns:a16="http://schemas.microsoft.com/office/drawing/2014/main" id="{4F803332-30DC-032F-AA0F-967C8075A8F1}"/>
              </a:ext>
            </a:extLst>
          </p:cNvPr>
          <p:cNvPicPr>
            <a:picLocks noChangeAspect="1"/>
          </p:cNvPicPr>
          <p:nvPr/>
        </p:nvPicPr>
        <p:blipFill>
          <a:blip r:embed="rId3"/>
          <a:srcRect/>
          <a:stretch/>
        </p:blipFill>
        <p:spPr>
          <a:xfrm>
            <a:off x="91440" y="1907869"/>
            <a:ext cx="6256041" cy="3376691"/>
          </a:xfrm>
          <a:prstGeom prst="rect">
            <a:avLst/>
          </a:prstGeom>
        </p:spPr>
      </p:pic>
      <p:sp>
        <p:nvSpPr>
          <p:cNvPr id="2" name="TextBox 1">
            <a:extLst>
              <a:ext uri="{FF2B5EF4-FFF2-40B4-BE49-F238E27FC236}">
                <a16:creationId xmlns:a16="http://schemas.microsoft.com/office/drawing/2014/main" id="{D36B34BD-EE36-E3A0-7E14-5E337AADF7B2}"/>
              </a:ext>
            </a:extLst>
          </p:cNvPr>
          <p:cNvSpPr txBox="1"/>
          <p:nvPr/>
        </p:nvSpPr>
        <p:spPr>
          <a:xfrm>
            <a:off x="91440" y="5281164"/>
            <a:ext cx="12009120" cy="1477328"/>
          </a:xfrm>
          <a:prstGeom prst="rect">
            <a:avLst/>
          </a:prstGeom>
          <a:noFill/>
        </p:spPr>
        <p:txBody>
          <a:bodyPr wrap="square" rtlCol="0">
            <a:spAutoFit/>
          </a:bodyPr>
          <a:lstStyle/>
          <a:p>
            <a:r>
              <a:rPr lang="en-US" sz="1800" dirty="0"/>
              <a:t>We will compare the accuracy of these five models, aiming for over 90% for all of them, and do our best to gain insights from their results. For every classifier we will follow the pipeline </a:t>
            </a:r>
            <a:r>
              <a:rPr lang="en-US" dirty="0"/>
              <a:t>below</a:t>
            </a:r>
            <a:r>
              <a:rPr lang="en-US" sz="1800" dirty="0"/>
              <a:t>:</a:t>
            </a:r>
          </a:p>
          <a:p>
            <a:pPr algn="ctr"/>
            <a:r>
              <a:rPr lang="fr-FR" sz="1800" dirty="0" err="1"/>
              <a:t>Splitting</a:t>
            </a:r>
            <a:r>
              <a:rPr lang="fr-FR" sz="1800" dirty="0"/>
              <a:t>, </a:t>
            </a:r>
            <a:r>
              <a:rPr lang="fr-FR" sz="1800" dirty="0" err="1"/>
              <a:t>standardizing</a:t>
            </a:r>
            <a:r>
              <a:rPr lang="fr-FR" sz="1800" dirty="0"/>
              <a:t> and </a:t>
            </a:r>
            <a:r>
              <a:rPr lang="fr-FR" sz="1800" dirty="0" err="1"/>
              <a:t>fitting</a:t>
            </a:r>
            <a:r>
              <a:rPr lang="fr-FR" sz="1800" dirty="0"/>
              <a:t> the data -&gt; F</a:t>
            </a:r>
            <a:r>
              <a:rPr lang="en-US" sz="1800" dirty="0" err="1"/>
              <a:t>eature</a:t>
            </a:r>
            <a:r>
              <a:rPr lang="en-US" sz="1800" dirty="0"/>
              <a:t> selection -&gt; Hyperparameter tuning</a:t>
            </a:r>
          </a:p>
          <a:p>
            <a:pPr algn="ctr"/>
            <a:r>
              <a:rPr lang="en-US" sz="1800" dirty="0"/>
              <a:t> -&gt; Threshold selection -&gt; Predicting</a:t>
            </a:r>
          </a:p>
          <a:p>
            <a:endParaRPr lang="fr-FR" dirty="0"/>
          </a:p>
        </p:txBody>
      </p:sp>
    </p:spTree>
    <p:extLst>
      <p:ext uri="{BB962C8B-B14F-4D97-AF65-F5344CB8AC3E}">
        <p14:creationId xmlns:p14="http://schemas.microsoft.com/office/powerpoint/2010/main" val="334034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21BD-8335-B355-C402-3F57EB2157B2}"/>
              </a:ext>
            </a:extLst>
          </p:cNvPr>
          <p:cNvSpPr>
            <a:spLocks noGrp="1"/>
          </p:cNvSpPr>
          <p:nvPr>
            <p:ph type="title"/>
          </p:nvPr>
        </p:nvSpPr>
        <p:spPr>
          <a:xfrm>
            <a:off x="838200" y="-88243"/>
            <a:ext cx="10515600" cy="938848"/>
          </a:xfrm>
        </p:spPr>
        <p:txBody>
          <a:bodyPr/>
          <a:lstStyle/>
          <a:p>
            <a:r>
              <a:rPr lang="sv-SE" dirty="0"/>
              <a:t>Data pre-</a:t>
            </a:r>
            <a:r>
              <a:rPr lang="sv-SE" dirty="0" err="1"/>
              <a:t>processing</a:t>
            </a:r>
            <a:r>
              <a:rPr lang="sv-SE" dirty="0"/>
              <a:t> and </a:t>
            </a:r>
            <a:r>
              <a:rPr lang="sv-SE" dirty="0" err="1"/>
              <a:t>cleaninG</a:t>
            </a:r>
            <a:endParaRPr lang="fr-FR" dirty="0"/>
          </a:p>
        </p:txBody>
      </p:sp>
      <p:sp>
        <p:nvSpPr>
          <p:cNvPr id="4" name="Date Placeholder 3">
            <a:extLst>
              <a:ext uri="{FF2B5EF4-FFF2-40B4-BE49-F238E27FC236}">
                <a16:creationId xmlns:a16="http://schemas.microsoft.com/office/drawing/2014/main" id="{51E2E6DA-1885-8F77-1A3C-6428F2177FB6}"/>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C940B829-E058-0C87-0FC5-A9AC51E7562D}"/>
              </a:ext>
            </a:extLst>
          </p:cNvPr>
          <p:cNvSpPr>
            <a:spLocks noGrp="1"/>
          </p:cNvSpPr>
          <p:nvPr>
            <p:ph type="ftr" sz="quarter" idx="11"/>
          </p:nvPr>
        </p:nvSpPr>
        <p:spPr/>
        <p:txBody>
          <a:bodyPr/>
          <a:lstStyle/>
          <a:p>
            <a:pPr rtl="0"/>
            <a:r>
              <a:rPr lang="fr-FR"/>
              <a:t>TITRE DE LA PRÉSENTATION</a:t>
            </a:r>
          </a:p>
        </p:txBody>
      </p:sp>
      <p:sp>
        <p:nvSpPr>
          <p:cNvPr id="6" name="Slide Number Placeholder 5">
            <a:extLst>
              <a:ext uri="{FF2B5EF4-FFF2-40B4-BE49-F238E27FC236}">
                <a16:creationId xmlns:a16="http://schemas.microsoft.com/office/drawing/2014/main" id="{9B2FD69F-6BD3-FFEE-B55D-16985E40B6D8}"/>
              </a:ext>
            </a:extLst>
          </p:cNvPr>
          <p:cNvSpPr>
            <a:spLocks noGrp="1"/>
          </p:cNvSpPr>
          <p:nvPr>
            <p:ph type="sldNum" sz="quarter" idx="12"/>
          </p:nvPr>
        </p:nvSpPr>
        <p:spPr/>
        <p:txBody>
          <a:bodyPr/>
          <a:lstStyle/>
          <a:p>
            <a:pPr rtl="0"/>
            <a:fld id="{A49DFD55-3C28-40EF-9E31-A92D2E4017FF}" type="slidenum">
              <a:rPr lang="fr-FR" smtClean="0"/>
              <a:pPr rtl="0"/>
              <a:t>5</a:t>
            </a:fld>
            <a:endParaRPr lang="fr-FR" dirty="0"/>
          </a:p>
        </p:txBody>
      </p:sp>
      <p:sp>
        <p:nvSpPr>
          <p:cNvPr id="3" name="TextBox 2">
            <a:extLst>
              <a:ext uri="{FF2B5EF4-FFF2-40B4-BE49-F238E27FC236}">
                <a16:creationId xmlns:a16="http://schemas.microsoft.com/office/drawing/2014/main" id="{7D13DB65-6961-53B1-2CEB-80886FF1B36D}"/>
              </a:ext>
            </a:extLst>
          </p:cNvPr>
          <p:cNvSpPr txBox="1"/>
          <p:nvPr/>
        </p:nvSpPr>
        <p:spPr>
          <a:xfrm>
            <a:off x="233902" y="670672"/>
            <a:ext cx="6904934" cy="3231654"/>
          </a:xfrm>
          <a:prstGeom prst="rect">
            <a:avLst/>
          </a:prstGeom>
          <a:noFill/>
        </p:spPr>
        <p:txBody>
          <a:bodyPr wrap="square" rtlCol="0">
            <a:spAutoFit/>
          </a:bodyPr>
          <a:lstStyle/>
          <a:p>
            <a:r>
              <a:rPr lang="sv-SE" sz="1700" dirty="0"/>
              <a:t>The data </a:t>
            </a:r>
            <a:r>
              <a:rPr lang="sv-SE" sz="1700" dirty="0" err="1"/>
              <a:t>was</a:t>
            </a:r>
            <a:r>
              <a:rPr lang="sv-SE" sz="1700" dirty="0"/>
              <a:t> </a:t>
            </a:r>
            <a:r>
              <a:rPr lang="sv-SE" sz="1700" dirty="0" err="1"/>
              <a:t>relatively</a:t>
            </a:r>
            <a:r>
              <a:rPr lang="sv-SE" sz="1700" dirty="0"/>
              <a:t> </a:t>
            </a:r>
            <a:r>
              <a:rPr lang="sv-SE" sz="1700" dirty="0" err="1"/>
              <a:t>clean</a:t>
            </a:r>
            <a:r>
              <a:rPr lang="sv-SE" sz="1700" dirty="0"/>
              <a:t> so not </a:t>
            </a:r>
            <a:r>
              <a:rPr lang="sv-SE" sz="1700" dirty="0" err="1"/>
              <a:t>too</a:t>
            </a:r>
            <a:r>
              <a:rPr lang="sv-SE" sz="1700" dirty="0"/>
              <a:t> </a:t>
            </a:r>
            <a:r>
              <a:rPr lang="sv-SE" sz="1700" dirty="0" err="1"/>
              <a:t>much</a:t>
            </a:r>
            <a:r>
              <a:rPr lang="sv-SE" sz="1700" dirty="0"/>
              <a:t> pre-</a:t>
            </a:r>
            <a:r>
              <a:rPr lang="sv-SE" sz="1700" dirty="0" err="1"/>
              <a:t>processing</a:t>
            </a:r>
            <a:r>
              <a:rPr lang="sv-SE" sz="1700" dirty="0"/>
              <a:t> or </a:t>
            </a:r>
            <a:r>
              <a:rPr lang="sv-SE" sz="1700" dirty="0" err="1"/>
              <a:t>cleaning</a:t>
            </a:r>
            <a:r>
              <a:rPr lang="sv-SE" sz="1700" dirty="0"/>
              <a:t> </a:t>
            </a:r>
            <a:r>
              <a:rPr lang="sv-SE" sz="1700" dirty="0" err="1"/>
              <a:t>was</a:t>
            </a:r>
            <a:r>
              <a:rPr lang="sv-SE" sz="1700" dirty="0"/>
              <a:t> </a:t>
            </a:r>
            <a:r>
              <a:rPr lang="sv-SE" sz="1700" dirty="0" err="1"/>
              <a:t>needed</a:t>
            </a:r>
            <a:r>
              <a:rPr lang="sv-SE" sz="1700" dirty="0"/>
              <a:t>. </a:t>
            </a:r>
            <a:r>
              <a:rPr lang="sv-SE" sz="1700" dirty="0" err="1"/>
              <a:t>Since</a:t>
            </a:r>
            <a:r>
              <a:rPr lang="sv-SE" sz="1700" dirty="0"/>
              <a:t> all </a:t>
            </a:r>
            <a:r>
              <a:rPr lang="sv-SE" sz="1700" dirty="0" err="1"/>
              <a:t>of</a:t>
            </a:r>
            <a:r>
              <a:rPr lang="sv-SE" sz="1700" dirty="0"/>
              <a:t> the </a:t>
            </a:r>
            <a:r>
              <a:rPr lang="sv-SE" sz="1700" dirty="0" err="1"/>
              <a:t>categotical</a:t>
            </a:r>
            <a:r>
              <a:rPr lang="sv-SE" sz="1700" dirty="0"/>
              <a:t> </a:t>
            </a:r>
            <a:r>
              <a:rPr lang="sv-SE" sz="1700" dirty="0" err="1"/>
              <a:t>columns</a:t>
            </a:r>
            <a:r>
              <a:rPr lang="sv-SE" sz="1700" dirty="0"/>
              <a:t> </a:t>
            </a:r>
            <a:r>
              <a:rPr lang="sv-SE" sz="1700" dirty="0" err="1"/>
              <a:t>were</a:t>
            </a:r>
            <a:r>
              <a:rPr lang="sv-SE" sz="1700" dirty="0"/>
              <a:t> </a:t>
            </a:r>
            <a:r>
              <a:rPr lang="sv-SE" sz="1700" dirty="0" err="1"/>
              <a:t>numerical</a:t>
            </a:r>
            <a:r>
              <a:rPr lang="sv-SE" sz="1700" dirty="0"/>
              <a:t> </a:t>
            </a:r>
            <a:r>
              <a:rPr lang="sv-SE" sz="1700" dirty="0" err="1"/>
              <a:t>except</a:t>
            </a:r>
            <a:r>
              <a:rPr lang="sv-SE" sz="1700" dirty="0"/>
              <a:t> the Target </a:t>
            </a:r>
            <a:r>
              <a:rPr lang="sv-SE" sz="1700" dirty="0" err="1"/>
              <a:t>column</a:t>
            </a:r>
            <a:r>
              <a:rPr lang="sv-SE" sz="1700" dirty="0"/>
              <a:t>, </a:t>
            </a:r>
            <a:r>
              <a:rPr lang="sv-SE" sz="1700" dirty="0" err="1"/>
              <a:t>that</a:t>
            </a:r>
            <a:r>
              <a:rPr lang="sv-SE" sz="1700" dirty="0"/>
              <a:t> </a:t>
            </a:r>
            <a:r>
              <a:rPr lang="sv-SE" sz="1700" dirty="0" err="1"/>
              <a:t>was</a:t>
            </a:r>
            <a:r>
              <a:rPr lang="sv-SE" sz="1700" dirty="0"/>
              <a:t> the </a:t>
            </a:r>
            <a:r>
              <a:rPr lang="sv-SE" sz="1700" dirty="0" err="1"/>
              <a:t>only</a:t>
            </a:r>
            <a:r>
              <a:rPr lang="sv-SE" sz="1700" dirty="0"/>
              <a:t> </a:t>
            </a:r>
            <a:r>
              <a:rPr lang="sv-SE" sz="1700" dirty="0" err="1"/>
              <a:t>one</a:t>
            </a:r>
            <a:r>
              <a:rPr lang="sv-SE" sz="1700" dirty="0"/>
              <a:t> </a:t>
            </a:r>
            <a:r>
              <a:rPr lang="sv-SE" sz="1700" dirty="0" err="1"/>
              <a:t>we</a:t>
            </a:r>
            <a:r>
              <a:rPr lang="sv-SE" sz="1700" dirty="0"/>
              <a:t> </a:t>
            </a:r>
            <a:r>
              <a:rPr lang="sv-SE" sz="1700" dirty="0" err="1"/>
              <a:t>needed</a:t>
            </a:r>
            <a:r>
              <a:rPr lang="sv-SE" sz="1700" dirty="0"/>
              <a:t> to </a:t>
            </a:r>
            <a:r>
              <a:rPr lang="sv-SE" sz="1700" dirty="0" err="1"/>
              <a:t>use</a:t>
            </a:r>
            <a:r>
              <a:rPr lang="sv-SE" sz="1700" dirty="0"/>
              <a:t> </a:t>
            </a:r>
            <a:r>
              <a:rPr lang="sv-SE" sz="1700" dirty="0" err="1"/>
              <a:t>LabelEncoder</a:t>
            </a:r>
            <a:r>
              <a:rPr lang="sv-SE" sz="1700" dirty="0"/>
              <a:t> on. The </a:t>
            </a:r>
            <a:r>
              <a:rPr lang="sv-SE" sz="1700" dirty="0" err="1"/>
              <a:t>most</a:t>
            </a:r>
            <a:r>
              <a:rPr lang="sv-SE" sz="1700" dirty="0"/>
              <a:t> </a:t>
            </a:r>
            <a:r>
              <a:rPr lang="sv-SE" sz="1700" dirty="0" err="1"/>
              <a:t>important</a:t>
            </a:r>
            <a:r>
              <a:rPr lang="sv-SE" sz="1700" dirty="0"/>
              <a:t> </a:t>
            </a:r>
            <a:r>
              <a:rPr lang="sv-SE" sz="1700" dirty="0" err="1"/>
              <a:t>thing</a:t>
            </a:r>
            <a:r>
              <a:rPr lang="sv-SE" sz="1700" dirty="0"/>
              <a:t> </a:t>
            </a:r>
            <a:r>
              <a:rPr lang="sv-SE" sz="1700" dirty="0" err="1"/>
              <a:t>we</a:t>
            </a:r>
            <a:r>
              <a:rPr lang="sv-SE" sz="1700" dirty="0"/>
              <a:t> </a:t>
            </a:r>
            <a:r>
              <a:rPr lang="sv-SE" sz="1700" dirty="0" err="1"/>
              <a:t>did</a:t>
            </a:r>
            <a:r>
              <a:rPr lang="sv-SE" sz="1700" dirty="0"/>
              <a:t> in </a:t>
            </a:r>
            <a:r>
              <a:rPr lang="sv-SE" sz="1700" dirty="0" err="1"/>
              <a:t>this</a:t>
            </a:r>
            <a:r>
              <a:rPr lang="sv-SE" sz="1700" dirty="0"/>
              <a:t> </a:t>
            </a:r>
            <a:r>
              <a:rPr lang="sv-SE" sz="1700" dirty="0" err="1"/>
              <a:t>was</a:t>
            </a:r>
            <a:r>
              <a:rPr lang="sv-SE" sz="1700" dirty="0"/>
              <a:t> </a:t>
            </a:r>
            <a:r>
              <a:rPr lang="sv-SE" sz="1700" dirty="0" err="1"/>
              <a:t>separating</a:t>
            </a:r>
            <a:r>
              <a:rPr lang="sv-SE" sz="1700" dirty="0"/>
              <a:t> the </a:t>
            </a:r>
            <a:r>
              <a:rPr lang="sv-SE" sz="1700" dirty="0" err="1"/>
              <a:t>Enrolled</a:t>
            </a:r>
            <a:r>
              <a:rPr lang="sv-SE" sz="1700" dirty="0"/>
              <a:t> </a:t>
            </a:r>
            <a:r>
              <a:rPr lang="sv-SE" sz="1700" dirty="0" err="1"/>
              <a:t>values</a:t>
            </a:r>
            <a:r>
              <a:rPr lang="sv-SE" sz="1700" dirty="0"/>
              <a:t> on the Target </a:t>
            </a:r>
            <a:r>
              <a:rPr lang="sv-SE" sz="1700" dirty="0" err="1"/>
              <a:t>column</a:t>
            </a:r>
            <a:r>
              <a:rPr lang="sv-SE" sz="1700" dirty="0"/>
              <a:t> </a:t>
            </a:r>
            <a:r>
              <a:rPr lang="sv-SE" sz="1700" dirty="0" err="1"/>
              <a:t>into</a:t>
            </a:r>
            <a:r>
              <a:rPr lang="sv-SE" sz="1700" dirty="0"/>
              <a:t> </a:t>
            </a:r>
            <a:r>
              <a:rPr lang="sv-SE" sz="1700" dirty="0" err="1"/>
              <a:t>ints</a:t>
            </a:r>
            <a:r>
              <a:rPr lang="sv-SE" sz="1700" dirty="0"/>
              <a:t> </a:t>
            </a:r>
            <a:r>
              <a:rPr lang="sv-SE" sz="1700" dirty="0" err="1"/>
              <a:t>own</a:t>
            </a:r>
            <a:r>
              <a:rPr lang="sv-SE" sz="1700" dirty="0"/>
              <a:t> </a:t>
            </a:r>
            <a:r>
              <a:rPr lang="sv-SE" sz="1700" dirty="0" err="1"/>
              <a:t>separate</a:t>
            </a:r>
            <a:r>
              <a:rPr lang="sv-SE" sz="1700" dirty="0"/>
              <a:t> </a:t>
            </a:r>
            <a:r>
              <a:rPr lang="sv-SE" sz="1700" dirty="0" err="1"/>
              <a:t>dataframe</a:t>
            </a:r>
            <a:r>
              <a:rPr lang="sv-SE" sz="1700" dirty="0"/>
              <a:t> </a:t>
            </a:r>
            <a:r>
              <a:rPr lang="sv-SE" sz="1700" dirty="0" err="1"/>
              <a:t>that</a:t>
            </a:r>
            <a:r>
              <a:rPr lang="sv-SE" sz="1700" dirty="0"/>
              <a:t> </a:t>
            </a:r>
            <a:r>
              <a:rPr lang="sv-SE" sz="1700" dirty="0" err="1"/>
              <a:t>we</a:t>
            </a:r>
            <a:r>
              <a:rPr lang="sv-SE" sz="1700" dirty="0"/>
              <a:t> later on </a:t>
            </a:r>
            <a:r>
              <a:rPr lang="sv-SE" sz="1700" dirty="0" err="1"/>
              <a:t>will</a:t>
            </a:r>
            <a:r>
              <a:rPr lang="sv-SE" sz="1700" dirty="0"/>
              <a:t> do </a:t>
            </a:r>
            <a:r>
              <a:rPr lang="sv-SE" sz="1700" dirty="0" err="1"/>
              <a:t>predictions</a:t>
            </a:r>
            <a:r>
              <a:rPr lang="sv-SE" sz="1700" dirty="0"/>
              <a:t> on. I </a:t>
            </a:r>
            <a:r>
              <a:rPr lang="sv-SE" sz="1700" dirty="0" err="1"/>
              <a:t>visualized</a:t>
            </a:r>
            <a:r>
              <a:rPr lang="sv-SE" sz="1700" dirty="0"/>
              <a:t> all </a:t>
            </a:r>
            <a:r>
              <a:rPr lang="sv-SE" sz="1700" dirty="0" err="1"/>
              <a:t>of</a:t>
            </a:r>
            <a:r>
              <a:rPr lang="sv-SE" sz="1700" dirty="0"/>
              <a:t> the data </a:t>
            </a:r>
            <a:r>
              <a:rPr lang="sv-SE" sz="1700" dirty="0" err="1"/>
              <a:t>with</a:t>
            </a:r>
            <a:r>
              <a:rPr lang="sv-SE" sz="1700" dirty="0"/>
              <a:t> a simple loop and </a:t>
            </a:r>
            <a:r>
              <a:rPr lang="sv-SE" sz="1700" dirty="0" err="1"/>
              <a:t>there</a:t>
            </a:r>
            <a:r>
              <a:rPr lang="sv-SE" sz="1700" dirty="0"/>
              <a:t> </a:t>
            </a:r>
            <a:r>
              <a:rPr lang="sv-SE" sz="1700" dirty="0" err="1"/>
              <a:t>are</a:t>
            </a:r>
            <a:r>
              <a:rPr lang="sv-SE" sz="1700" dirty="0"/>
              <a:t> </a:t>
            </a:r>
            <a:r>
              <a:rPr lang="sv-SE" sz="1700" dirty="0" err="1"/>
              <a:t>outliers</a:t>
            </a:r>
            <a:r>
              <a:rPr lang="sv-SE" sz="1700" dirty="0"/>
              <a:t> </a:t>
            </a:r>
            <a:r>
              <a:rPr lang="sv-SE" sz="1700" dirty="0" err="1"/>
              <a:t>but</a:t>
            </a:r>
            <a:r>
              <a:rPr lang="sv-SE" sz="1700" dirty="0"/>
              <a:t> </a:t>
            </a:r>
            <a:r>
              <a:rPr lang="sv-SE" sz="1700" dirty="0" err="1"/>
              <a:t>since</a:t>
            </a:r>
            <a:r>
              <a:rPr lang="sv-SE" sz="1700" dirty="0"/>
              <a:t> </a:t>
            </a:r>
            <a:r>
              <a:rPr lang="sv-SE" sz="1700" dirty="0" err="1"/>
              <a:t>we</a:t>
            </a:r>
            <a:r>
              <a:rPr lang="sv-SE" sz="1700" dirty="0"/>
              <a:t> </a:t>
            </a:r>
            <a:r>
              <a:rPr lang="sv-SE" sz="1700" dirty="0" err="1"/>
              <a:t>don’t</a:t>
            </a:r>
            <a:r>
              <a:rPr lang="sv-SE" sz="1700" dirty="0"/>
              <a:t> </a:t>
            </a:r>
            <a:r>
              <a:rPr lang="sv-SE" sz="1700" dirty="0" err="1"/>
              <a:t>know</a:t>
            </a:r>
            <a:r>
              <a:rPr lang="sv-SE" sz="1700" dirty="0"/>
              <a:t> </a:t>
            </a:r>
            <a:r>
              <a:rPr lang="sv-SE" sz="1700" dirty="0" err="1"/>
              <a:t>what</a:t>
            </a:r>
            <a:r>
              <a:rPr lang="sv-SE" sz="1700" dirty="0"/>
              <a:t> the </a:t>
            </a:r>
            <a:r>
              <a:rPr lang="sv-SE" sz="1700" dirty="0" err="1"/>
              <a:t>numbers</a:t>
            </a:r>
            <a:r>
              <a:rPr lang="sv-SE" sz="1700" dirty="0"/>
              <a:t> </a:t>
            </a:r>
            <a:r>
              <a:rPr lang="sv-SE" sz="1700" dirty="0" err="1"/>
              <a:t>mean</a:t>
            </a:r>
            <a:r>
              <a:rPr lang="sv-SE" sz="1700" dirty="0"/>
              <a:t> (</a:t>
            </a:r>
            <a:r>
              <a:rPr lang="sv-SE" sz="1700" dirty="0" err="1"/>
              <a:t>we</a:t>
            </a:r>
            <a:r>
              <a:rPr lang="sv-SE" sz="1700" dirty="0"/>
              <a:t> </a:t>
            </a:r>
            <a:r>
              <a:rPr lang="sv-SE" sz="1700" dirty="0" err="1"/>
              <a:t>are</a:t>
            </a:r>
            <a:r>
              <a:rPr lang="sv-SE" sz="1700" dirty="0"/>
              <a:t> given a </a:t>
            </a:r>
            <a:r>
              <a:rPr lang="sv-SE" sz="1700" dirty="0" err="1"/>
              <a:t>Specification</a:t>
            </a:r>
            <a:r>
              <a:rPr lang="sv-SE" sz="1700" dirty="0"/>
              <a:t> </a:t>
            </a:r>
            <a:r>
              <a:rPr lang="sv-SE" sz="1700" dirty="0" err="1"/>
              <a:t>of</a:t>
            </a:r>
            <a:r>
              <a:rPr lang="sv-SE" sz="1700" dirty="0"/>
              <a:t> Data </a:t>
            </a:r>
            <a:r>
              <a:rPr lang="sv-SE" sz="1700" dirty="0" err="1"/>
              <a:t>but</a:t>
            </a:r>
            <a:r>
              <a:rPr lang="sv-SE" sz="1700" dirty="0"/>
              <a:t> </a:t>
            </a:r>
            <a:r>
              <a:rPr lang="sv-SE" sz="1700" dirty="0" err="1"/>
              <a:t>there</a:t>
            </a:r>
            <a:r>
              <a:rPr lang="sv-SE" sz="1700" dirty="0"/>
              <a:t> is no </a:t>
            </a:r>
            <a:r>
              <a:rPr lang="sv-SE" sz="1700" dirty="0" err="1"/>
              <a:t>description</a:t>
            </a:r>
            <a:r>
              <a:rPr lang="sv-SE" sz="1700" dirty="0"/>
              <a:t> </a:t>
            </a:r>
            <a:r>
              <a:rPr lang="sv-SE" sz="1700" dirty="0" err="1"/>
              <a:t>of</a:t>
            </a:r>
            <a:r>
              <a:rPr lang="sv-SE" sz="1700" dirty="0"/>
              <a:t> all the </a:t>
            </a:r>
          </a:p>
          <a:p>
            <a:r>
              <a:rPr lang="sv-SE" sz="1700" dirty="0" err="1"/>
              <a:t>numbers</a:t>
            </a:r>
            <a:r>
              <a:rPr lang="sv-SE" sz="1700" dirty="0"/>
              <a:t> infor the </a:t>
            </a:r>
            <a:r>
              <a:rPr lang="sv-SE" sz="1700" dirty="0" err="1"/>
              <a:t>Curricular</a:t>
            </a:r>
            <a:r>
              <a:rPr lang="sv-SE" sz="1700" dirty="0"/>
              <a:t> </a:t>
            </a:r>
            <a:r>
              <a:rPr lang="sv-SE" sz="1700" dirty="0" err="1"/>
              <a:t>units</a:t>
            </a:r>
            <a:r>
              <a:rPr lang="sv-SE" sz="1700" dirty="0"/>
              <a:t> data), I </a:t>
            </a:r>
          </a:p>
          <a:p>
            <a:r>
              <a:rPr lang="sv-SE" sz="1700" dirty="0" err="1"/>
              <a:t>decided</a:t>
            </a:r>
            <a:r>
              <a:rPr lang="sv-SE" sz="1700" dirty="0"/>
              <a:t> to </a:t>
            </a:r>
            <a:r>
              <a:rPr lang="sv-SE" sz="1700" dirty="0" err="1"/>
              <a:t>keep</a:t>
            </a:r>
            <a:r>
              <a:rPr lang="sv-SE" sz="1700" dirty="0"/>
              <a:t> all </a:t>
            </a:r>
            <a:r>
              <a:rPr lang="sv-SE" sz="1700" dirty="0" err="1"/>
              <a:t>of</a:t>
            </a:r>
            <a:r>
              <a:rPr lang="sv-SE" sz="1700" dirty="0"/>
              <a:t> the data to </a:t>
            </a:r>
            <a:r>
              <a:rPr lang="sv-SE" sz="1700" dirty="0" err="1"/>
              <a:t>have</a:t>
            </a:r>
            <a:r>
              <a:rPr lang="sv-SE" sz="1700" dirty="0"/>
              <a:t> as </a:t>
            </a:r>
          </a:p>
          <a:p>
            <a:r>
              <a:rPr lang="sv-SE" sz="1700" dirty="0" err="1"/>
              <a:t>much</a:t>
            </a:r>
            <a:r>
              <a:rPr lang="sv-SE" sz="1700" dirty="0"/>
              <a:t> as </a:t>
            </a:r>
            <a:r>
              <a:rPr lang="sv-SE" sz="1700" dirty="0" err="1"/>
              <a:t>possible</a:t>
            </a:r>
            <a:r>
              <a:rPr lang="sv-SE" sz="1700" dirty="0"/>
              <a:t> for the </a:t>
            </a:r>
            <a:r>
              <a:rPr lang="sv-SE" sz="1700" dirty="0" err="1"/>
              <a:t>classifiers</a:t>
            </a:r>
            <a:r>
              <a:rPr lang="sv-SE" sz="1700" dirty="0"/>
              <a:t>.</a:t>
            </a:r>
          </a:p>
        </p:txBody>
      </p:sp>
      <p:pic>
        <p:nvPicPr>
          <p:cNvPr id="12" name="Picture 11">
            <a:extLst>
              <a:ext uri="{FF2B5EF4-FFF2-40B4-BE49-F238E27FC236}">
                <a16:creationId xmlns:a16="http://schemas.microsoft.com/office/drawing/2014/main" id="{1BF9028C-6882-60D3-AEAD-E4965BA775EA}"/>
              </a:ext>
            </a:extLst>
          </p:cNvPr>
          <p:cNvPicPr>
            <a:picLocks noChangeAspect="1"/>
          </p:cNvPicPr>
          <p:nvPr/>
        </p:nvPicPr>
        <p:blipFill>
          <a:blip r:embed="rId2"/>
          <a:srcRect/>
          <a:stretch/>
        </p:blipFill>
        <p:spPr>
          <a:xfrm>
            <a:off x="7258709" y="1648292"/>
            <a:ext cx="4834582" cy="3145790"/>
          </a:xfrm>
          <a:prstGeom prst="rect">
            <a:avLst/>
          </a:prstGeom>
        </p:spPr>
      </p:pic>
      <p:pic>
        <p:nvPicPr>
          <p:cNvPr id="14" name="Picture 13">
            <a:extLst>
              <a:ext uri="{FF2B5EF4-FFF2-40B4-BE49-F238E27FC236}">
                <a16:creationId xmlns:a16="http://schemas.microsoft.com/office/drawing/2014/main" id="{B485596F-9B67-8600-F5E7-43CF8A383112}"/>
              </a:ext>
            </a:extLst>
          </p:cNvPr>
          <p:cNvPicPr>
            <a:picLocks noChangeAspect="1"/>
          </p:cNvPicPr>
          <p:nvPr/>
        </p:nvPicPr>
        <p:blipFill>
          <a:blip r:embed="rId3"/>
          <a:srcRect/>
          <a:stretch/>
        </p:blipFill>
        <p:spPr>
          <a:xfrm>
            <a:off x="233902" y="3985768"/>
            <a:ext cx="6904934" cy="2652265"/>
          </a:xfrm>
          <a:prstGeom prst="rect">
            <a:avLst/>
          </a:prstGeom>
        </p:spPr>
      </p:pic>
      <p:pic>
        <p:nvPicPr>
          <p:cNvPr id="16" name="Picture 15">
            <a:extLst>
              <a:ext uri="{FF2B5EF4-FFF2-40B4-BE49-F238E27FC236}">
                <a16:creationId xmlns:a16="http://schemas.microsoft.com/office/drawing/2014/main" id="{12685974-C60D-FA98-C476-5868ABD50A2C}"/>
              </a:ext>
            </a:extLst>
          </p:cNvPr>
          <p:cNvPicPr>
            <a:picLocks noChangeAspect="1"/>
          </p:cNvPicPr>
          <p:nvPr/>
        </p:nvPicPr>
        <p:blipFill>
          <a:blip r:embed="rId4"/>
          <a:srcRect/>
          <a:stretch/>
        </p:blipFill>
        <p:spPr>
          <a:xfrm>
            <a:off x="7258709" y="1129813"/>
            <a:ext cx="4766836" cy="295291"/>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EAFEE21F-2823-8A1A-1E69-5504A0316852}"/>
              </a:ext>
            </a:extLst>
          </p:cNvPr>
          <p:cNvPicPr>
            <a:picLocks noChangeAspect="1"/>
          </p:cNvPicPr>
          <p:nvPr/>
        </p:nvPicPr>
        <p:blipFill>
          <a:blip r:embed="rId5"/>
          <a:stretch>
            <a:fillRect/>
          </a:stretch>
        </p:blipFill>
        <p:spPr>
          <a:xfrm>
            <a:off x="7258709" y="4945167"/>
            <a:ext cx="4834582" cy="1692866"/>
          </a:xfrm>
          <a:prstGeom prst="rect">
            <a:avLst/>
          </a:prstGeom>
        </p:spPr>
      </p:pic>
      <p:pic>
        <p:nvPicPr>
          <p:cNvPr id="10" name="Picture 9" descr="A screen shot of a computer code&#10;&#10;Description automatically generated">
            <a:extLst>
              <a:ext uri="{FF2B5EF4-FFF2-40B4-BE49-F238E27FC236}">
                <a16:creationId xmlns:a16="http://schemas.microsoft.com/office/drawing/2014/main" id="{31D98CC8-06AC-4818-00C4-7B881C7EE77C}"/>
              </a:ext>
            </a:extLst>
          </p:cNvPr>
          <p:cNvPicPr>
            <a:picLocks noChangeAspect="1"/>
          </p:cNvPicPr>
          <p:nvPr/>
        </p:nvPicPr>
        <p:blipFill>
          <a:blip r:embed="rId6"/>
          <a:stretch>
            <a:fillRect/>
          </a:stretch>
        </p:blipFill>
        <p:spPr>
          <a:xfrm>
            <a:off x="4818942" y="2969430"/>
            <a:ext cx="2319894" cy="924332"/>
          </a:xfrm>
          <a:prstGeom prst="rect">
            <a:avLst/>
          </a:prstGeom>
        </p:spPr>
      </p:pic>
    </p:spTree>
    <p:extLst>
      <p:ext uri="{BB962C8B-B14F-4D97-AF65-F5344CB8AC3E}">
        <p14:creationId xmlns:p14="http://schemas.microsoft.com/office/powerpoint/2010/main" val="368057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F8739071-882E-71AF-BA90-6672B846042D}"/>
              </a:ext>
            </a:extLst>
          </p:cNvPr>
          <p:cNvSpPr>
            <a:spLocks noGrp="1"/>
          </p:cNvSpPr>
          <p:nvPr>
            <p:ph type="dt" sz="half" idx="10"/>
          </p:nvPr>
        </p:nvSpPr>
        <p:spPr/>
        <p:txBody>
          <a:bodyPr/>
          <a:lstStyle/>
          <a:p>
            <a:pPr rtl="0"/>
            <a:r>
              <a:rPr lang="fr-FR" dirty="0"/>
              <a:t>2023</a:t>
            </a:r>
          </a:p>
        </p:txBody>
      </p:sp>
      <p:sp>
        <p:nvSpPr>
          <p:cNvPr id="16" name="Footer Placeholder 15">
            <a:extLst>
              <a:ext uri="{FF2B5EF4-FFF2-40B4-BE49-F238E27FC236}">
                <a16:creationId xmlns:a16="http://schemas.microsoft.com/office/drawing/2014/main" id="{A073B609-5595-968E-19D3-C5688A9457D2}"/>
              </a:ext>
            </a:extLst>
          </p:cNvPr>
          <p:cNvSpPr>
            <a:spLocks noGrp="1"/>
          </p:cNvSpPr>
          <p:nvPr>
            <p:ph type="ftr" sz="quarter" idx="11"/>
          </p:nvPr>
        </p:nvSpPr>
        <p:spPr/>
        <p:txBody>
          <a:bodyPr/>
          <a:lstStyle/>
          <a:p>
            <a:pPr rtl="0"/>
            <a:r>
              <a:rPr lang="fr-FR"/>
              <a:t>TITRE DE LA PRÉSENTATION</a:t>
            </a:r>
          </a:p>
        </p:txBody>
      </p:sp>
      <p:sp>
        <p:nvSpPr>
          <p:cNvPr id="17" name="Slide Number Placeholder 16">
            <a:extLst>
              <a:ext uri="{FF2B5EF4-FFF2-40B4-BE49-F238E27FC236}">
                <a16:creationId xmlns:a16="http://schemas.microsoft.com/office/drawing/2014/main" id="{32D7D6E9-73BE-1A77-8F80-7E2FC9E865F8}"/>
              </a:ext>
            </a:extLst>
          </p:cNvPr>
          <p:cNvSpPr>
            <a:spLocks noGrp="1"/>
          </p:cNvSpPr>
          <p:nvPr>
            <p:ph type="sldNum" sz="quarter" idx="12"/>
          </p:nvPr>
        </p:nvSpPr>
        <p:spPr/>
        <p:txBody>
          <a:bodyPr/>
          <a:lstStyle/>
          <a:p>
            <a:pPr rtl="0"/>
            <a:fld id="{A49DFD55-3C28-40EF-9E31-A92D2E4017FF}" type="slidenum">
              <a:rPr lang="fr-FR" smtClean="0"/>
              <a:pPr rtl="0"/>
              <a:t>6</a:t>
            </a:fld>
            <a:endParaRPr lang="fr-FR" dirty="0"/>
          </a:p>
        </p:txBody>
      </p:sp>
      <p:sp>
        <p:nvSpPr>
          <p:cNvPr id="18" name="Title 1">
            <a:extLst>
              <a:ext uri="{FF2B5EF4-FFF2-40B4-BE49-F238E27FC236}">
                <a16:creationId xmlns:a16="http://schemas.microsoft.com/office/drawing/2014/main" id="{129DE069-4D54-C624-0129-7CB40A26CE39}"/>
              </a:ext>
            </a:extLst>
          </p:cNvPr>
          <p:cNvSpPr>
            <a:spLocks noGrp="1"/>
          </p:cNvSpPr>
          <p:nvPr>
            <p:ph type="title"/>
          </p:nvPr>
        </p:nvSpPr>
        <p:spPr>
          <a:xfrm>
            <a:off x="838200" y="146361"/>
            <a:ext cx="10515600" cy="962518"/>
          </a:xfrm>
        </p:spPr>
        <p:txBody>
          <a:bodyPr/>
          <a:lstStyle/>
          <a:p>
            <a:pPr rtl="0"/>
            <a:r>
              <a:rPr lang="fr-FR" sz="2800" dirty="0" err="1"/>
              <a:t>Splitting</a:t>
            </a:r>
            <a:r>
              <a:rPr lang="fr-FR" sz="2800" dirty="0"/>
              <a:t>, </a:t>
            </a:r>
            <a:r>
              <a:rPr lang="fr-FR" sz="2800" dirty="0" err="1"/>
              <a:t>standardizing</a:t>
            </a:r>
            <a:r>
              <a:rPr lang="fr-FR" sz="2800" dirty="0"/>
              <a:t> and </a:t>
            </a:r>
            <a:r>
              <a:rPr lang="fr-FR" sz="2800" dirty="0" err="1"/>
              <a:t>fitting</a:t>
            </a:r>
            <a:r>
              <a:rPr lang="fr-FR" sz="2800" dirty="0"/>
              <a:t> the data</a:t>
            </a:r>
          </a:p>
        </p:txBody>
      </p:sp>
      <p:sp>
        <p:nvSpPr>
          <p:cNvPr id="20" name="TextBox 19">
            <a:extLst>
              <a:ext uri="{FF2B5EF4-FFF2-40B4-BE49-F238E27FC236}">
                <a16:creationId xmlns:a16="http://schemas.microsoft.com/office/drawing/2014/main" id="{1F529C1E-E5BB-777B-60F5-A62FE517FC06}"/>
              </a:ext>
            </a:extLst>
          </p:cNvPr>
          <p:cNvSpPr txBox="1"/>
          <p:nvPr/>
        </p:nvSpPr>
        <p:spPr>
          <a:xfrm>
            <a:off x="155133" y="1027787"/>
            <a:ext cx="6339454" cy="2708434"/>
          </a:xfrm>
          <a:prstGeom prst="rect">
            <a:avLst/>
          </a:prstGeom>
          <a:noFill/>
        </p:spPr>
        <p:txBody>
          <a:bodyPr wrap="square" rtlCol="0">
            <a:spAutoFit/>
          </a:bodyPr>
          <a:lstStyle/>
          <a:p>
            <a:r>
              <a:rPr lang="sv-SE" sz="1700" dirty="0"/>
              <a:t>All </a:t>
            </a:r>
            <a:r>
              <a:rPr lang="sv-SE" sz="1700" dirty="0" err="1"/>
              <a:t>five</a:t>
            </a:r>
            <a:r>
              <a:rPr lang="sv-SE" sz="1700" dirty="0"/>
              <a:t> </a:t>
            </a:r>
            <a:r>
              <a:rPr lang="sv-SE" sz="1700" dirty="0" err="1"/>
              <a:t>models</a:t>
            </a:r>
            <a:r>
              <a:rPr lang="sv-SE" sz="1700" dirty="0"/>
              <a:t> </a:t>
            </a:r>
            <a:r>
              <a:rPr lang="sv-SE" sz="1700" dirty="0" err="1"/>
              <a:t>have</a:t>
            </a:r>
            <a:r>
              <a:rPr lang="sv-SE" sz="1700" dirty="0"/>
              <a:t> the same </a:t>
            </a:r>
            <a:r>
              <a:rPr lang="sv-SE" sz="1700" dirty="0" err="1"/>
              <a:t>lines</a:t>
            </a:r>
            <a:r>
              <a:rPr lang="sv-SE" sz="1700" dirty="0"/>
              <a:t> </a:t>
            </a:r>
            <a:r>
              <a:rPr lang="sv-SE" sz="1700" dirty="0" err="1"/>
              <a:t>of</a:t>
            </a:r>
            <a:r>
              <a:rPr lang="sv-SE" sz="1700" dirty="0"/>
              <a:t> </a:t>
            </a:r>
            <a:r>
              <a:rPr lang="sv-SE" sz="1700" dirty="0" err="1"/>
              <a:t>code</a:t>
            </a:r>
            <a:r>
              <a:rPr lang="sv-SE" sz="1700" dirty="0"/>
              <a:t> to split the data </a:t>
            </a:r>
            <a:r>
              <a:rPr lang="sv-SE" sz="1700" dirty="0" err="1"/>
              <a:t>into</a:t>
            </a:r>
            <a:r>
              <a:rPr lang="sv-SE" sz="1700" dirty="0"/>
              <a:t> a </a:t>
            </a:r>
            <a:r>
              <a:rPr lang="sv-SE" sz="1700" dirty="0" err="1"/>
              <a:t>train</a:t>
            </a:r>
            <a:r>
              <a:rPr lang="sv-SE" sz="1700" dirty="0"/>
              <a:t>/test split and </a:t>
            </a:r>
            <a:r>
              <a:rPr lang="sv-SE" sz="1700" dirty="0" err="1"/>
              <a:t>standardizing</a:t>
            </a:r>
            <a:r>
              <a:rPr lang="sv-SE" sz="1700" dirty="0"/>
              <a:t> it, </a:t>
            </a:r>
            <a:r>
              <a:rPr lang="sv-SE" sz="1700" dirty="0" err="1"/>
              <a:t>shown</a:t>
            </a:r>
            <a:r>
              <a:rPr lang="sv-SE" sz="1700" dirty="0"/>
              <a:t> to the right. I </a:t>
            </a:r>
            <a:r>
              <a:rPr lang="sv-SE" sz="1700" dirty="0" err="1"/>
              <a:t>am</a:t>
            </a:r>
            <a:r>
              <a:rPr lang="sv-SE" sz="1700" dirty="0"/>
              <a:t> </a:t>
            </a:r>
            <a:r>
              <a:rPr lang="sv-SE" sz="1700" dirty="0" err="1"/>
              <a:t>choosing</a:t>
            </a:r>
            <a:r>
              <a:rPr lang="sv-SE" sz="1700" dirty="0"/>
              <a:t> to </a:t>
            </a:r>
            <a:r>
              <a:rPr lang="sv-SE" sz="1700" dirty="0" err="1"/>
              <a:t>use</a:t>
            </a:r>
            <a:r>
              <a:rPr lang="sv-SE" sz="1700" dirty="0"/>
              <a:t> an 80/20 split: 80% to </a:t>
            </a:r>
            <a:r>
              <a:rPr lang="sv-SE" sz="1700" dirty="0" err="1"/>
              <a:t>train</a:t>
            </a:r>
            <a:r>
              <a:rPr lang="sv-SE" sz="1700" dirty="0"/>
              <a:t> the data and 20% to test it </a:t>
            </a:r>
            <a:r>
              <a:rPr lang="sv-SE" sz="1700" dirty="0" err="1"/>
              <a:t>against</a:t>
            </a:r>
            <a:r>
              <a:rPr lang="sv-SE" sz="1700" dirty="0"/>
              <a:t> the </a:t>
            </a:r>
            <a:r>
              <a:rPr lang="sv-SE" sz="1700" dirty="0" err="1"/>
              <a:t>actual</a:t>
            </a:r>
            <a:r>
              <a:rPr lang="sv-SE" sz="1700" dirty="0"/>
              <a:t> </a:t>
            </a:r>
            <a:r>
              <a:rPr lang="sv-SE" sz="1700" dirty="0" err="1"/>
              <a:t>values</a:t>
            </a:r>
            <a:r>
              <a:rPr lang="sv-SE" sz="1700" dirty="0"/>
              <a:t>.</a:t>
            </a:r>
          </a:p>
          <a:p>
            <a:r>
              <a:rPr lang="sv-SE" sz="1700" dirty="0" err="1"/>
              <a:t>Below</a:t>
            </a:r>
            <a:r>
              <a:rPr lang="sv-SE" sz="1700" dirty="0"/>
              <a:t> </a:t>
            </a:r>
            <a:r>
              <a:rPr lang="sv-SE" sz="1700" dirty="0" err="1"/>
              <a:t>are</a:t>
            </a:r>
            <a:r>
              <a:rPr lang="sv-SE" sz="1700" dirty="0"/>
              <a:t> the different </a:t>
            </a:r>
            <a:r>
              <a:rPr lang="sv-SE" sz="1700" dirty="0" err="1"/>
              <a:t>ways</a:t>
            </a:r>
            <a:r>
              <a:rPr lang="sv-SE" sz="1700" dirty="0"/>
              <a:t> (</a:t>
            </a:r>
            <a:r>
              <a:rPr lang="sv-SE" sz="1700" dirty="0" err="1"/>
              <a:t>Gaussian</a:t>
            </a:r>
            <a:r>
              <a:rPr lang="sv-SE" sz="1700" dirty="0"/>
              <a:t> NB not </a:t>
            </a:r>
            <a:r>
              <a:rPr lang="sv-SE" sz="1700" dirty="0" err="1"/>
              <a:t>shown</a:t>
            </a:r>
            <a:r>
              <a:rPr lang="sv-SE" sz="1700" dirty="0"/>
              <a:t>) in </a:t>
            </a:r>
            <a:r>
              <a:rPr lang="sv-SE" sz="1700" dirty="0" err="1"/>
              <a:t>which</a:t>
            </a:r>
            <a:r>
              <a:rPr lang="sv-SE" sz="1700" dirty="0"/>
              <a:t> </a:t>
            </a:r>
            <a:r>
              <a:rPr lang="sv-SE" sz="1700" dirty="0" err="1"/>
              <a:t>we</a:t>
            </a:r>
            <a:r>
              <a:rPr lang="sv-SE" sz="1700" dirty="0"/>
              <a:t> fit the </a:t>
            </a:r>
            <a:r>
              <a:rPr lang="sv-SE" sz="1700" dirty="0" err="1"/>
              <a:t>X_train</a:t>
            </a:r>
            <a:r>
              <a:rPr lang="sv-SE" sz="1700" dirty="0"/>
              <a:t> and </a:t>
            </a:r>
            <a:r>
              <a:rPr lang="sv-SE" sz="1700" dirty="0" err="1"/>
              <a:t>y_train</a:t>
            </a:r>
            <a:r>
              <a:rPr lang="sv-SE" sz="1700" dirty="0"/>
              <a:t> to the </a:t>
            </a:r>
            <a:r>
              <a:rPr lang="sv-SE" sz="1700" dirty="0" err="1"/>
              <a:t>classifier</a:t>
            </a:r>
            <a:r>
              <a:rPr lang="sv-SE" sz="1700" dirty="0"/>
              <a:t> </a:t>
            </a:r>
            <a:r>
              <a:rPr lang="sv-SE" sz="1700" dirty="0" err="1"/>
              <a:t>with</a:t>
            </a:r>
            <a:r>
              <a:rPr lang="sv-SE" sz="1700" dirty="0"/>
              <a:t> all </a:t>
            </a:r>
            <a:r>
              <a:rPr lang="sv-SE" sz="1700" dirty="0" err="1"/>
              <a:t>their</a:t>
            </a:r>
            <a:r>
              <a:rPr lang="sv-SE" sz="1700" dirty="0"/>
              <a:t> standard </a:t>
            </a:r>
            <a:r>
              <a:rPr lang="sv-SE" sz="1700" dirty="0" err="1"/>
              <a:t>values</a:t>
            </a:r>
            <a:r>
              <a:rPr lang="sv-SE" sz="1700" dirty="0"/>
              <a:t> to get </a:t>
            </a:r>
            <a:r>
              <a:rPr lang="sv-SE" sz="1700" dirty="0" err="1"/>
              <a:t>our</a:t>
            </a:r>
            <a:r>
              <a:rPr lang="sv-SE" sz="1700" dirty="0"/>
              <a:t> </a:t>
            </a:r>
            <a:r>
              <a:rPr lang="sv-SE" sz="1700" dirty="0" err="1"/>
              <a:t>first</a:t>
            </a:r>
            <a:r>
              <a:rPr lang="sv-SE" sz="1700" dirty="0"/>
              <a:t> </a:t>
            </a:r>
            <a:r>
              <a:rPr lang="sv-SE" sz="1700" dirty="0" err="1"/>
              <a:t>train</a:t>
            </a:r>
            <a:r>
              <a:rPr lang="sv-SE" sz="1700" dirty="0"/>
              <a:t> score and test score </a:t>
            </a:r>
            <a:r>
              <a:rPr lang="sv-SE" sz="1700" dirty="0" err="1"/>
              <a:t>that</a:t>
            </a:r>
            <a:r>
              <a:rPr lang="sv-SE" sz="1700" dirty="0"/>
              <a:t> </a:t>
            </a:r>
            <a:r>
              <a:rPr lang="sv-SE" sz="1700" dirty="0" err="1"/>
              <a:t>we</a:t>
            </a:r>
            <a:r>
              <a:rPr lang="sv-SE" sz="1700" dirty="0"/>
              <a:t> </a:t>
            </a:r>
            <a:r>
              <a:rPr lang="sv-SE" sz="1700" dirty="0" err="1"/>
              <a:t>will</a:t>
            </a:r>
            <a:r>
              <a:rPr lang="sv-SE" sz="1700" dirty="0"/>
              <a:t> </a:t>
            </a:r>
            <a:r>
              <a:rPr lang="sv-SE" sz="1700" dirty="0" err="1"/>
              <a:t>aim</a:t>
            </a:r>
            <a:r>
              <a:rPr lang="sv-SE" sz="1700" dirty="0"/>
              <a:t> to </a:t>
            </a:r>
            <a:r>
              <a:rPr lang="sv-SE" sz="1700" dirty="0" err="1"/>
              <a:t>improve</a:t>
            </a:r>
            <a:r>
              <a:rPr lang="sv-SE" sz="1700" dirty="0"/>
              <a:t> </a:t>
            </a:r>
            <a:r>
              <a:rPr lang="sv-SE" sz="1700" dirty="0" err="1"/>
              <a:t>with</a:t>
            </a:r>
            <a:r>
              <a:rPr lang="sv-SE" sz="1700" dirty="0"/>
              <a:t> the </a:t>
            </a:r>
            <a:r>
              <a:rPr lang="sv-SE" sz="1700" dirty="0" err="1"/>
              <a:t>upcoming</a:t>
            </a:r>
            <a:r>
              <a:rPr lang="sv-SE" sz="1700" dirty="0"/>
              <a:t> steps </a:t>
            </a:r>
            <a:r>
              <a:rPr lang="sv-SE" sz="1700" dirty="0" err="1"/>
              <a:t>of</a:t>
            </a:r>
            <a:r>
              <a:rPr lang="sv-SE" sz="1700" dirty="0"/>
              <a:t> the pipeline. As </a:t>
            </a:r>
            <a:r>
              <a:rPr lang="sv-SE" sz="1700" dirty="0" err="1"/>
              <a:t>we</a:t>
            </a:r>
            <a:r>
              <a:rPr lang="sv-SE" sz="1700" dirty="0"/>
              <a:t> </a:t>
            </a:r>
            <a:r>
              <a:rPr lang="sv-SE" sz="1700" dirty="0" err="1"/>
              <a:t>can</a:t>
            </a:r>
            <a:r>
              <a:rPr lang="sv-SE" sz="1700" dirty="0"/>
              <a:t> </a:t>
            </a:r>
            <a:r>
              <a:rPr lang="sv-SE" sz="1700" dirty="0" err="1"/>
              <a:t>see</a:t>
            </a:r>
            <a:r>
              <a:rPr lang="sv-SE" sz="1700" dirty="0"/>
              <a:t> by the </a:t>
            </a:r>
            <a:r>
              <a:rPr lang="sv-SE" sz="1700" dirty="0" err="1"/>
              <a:t>train</a:t>
            </a:r>
            <a:r>
              <a:rPr lang="sv-SE" sz="1700" dirty="0"/>
              <a:t> score </a:t>
            </a:r>
            <a:r>
              <a:rPr lang="sv-SE" sz="1700" dirty="0" err="1"/>
              <a:t>of</a:t>
            </a:r>
            <a:r>
              <a:rPr lang="sv-SE" sz="1700" dirty="0"/>
              <a:t> the </a:t>
            </a:r>
            <a:r>
              <a:rPr lang="sv-SE" sz="1700" dirty="0" err="1"/>
              <a:t>Random</a:t>
            </a:r>
            <a:r>
              <a:rPr lang="sv-SE" sz="1700" dirty="0"/>
              <a:t> Forest </a:t>
            </a:r>
            <a:r>
              <a:rPr lang="sv-SE" sz="1700" dirty="0" err="1"/>
              <a:t>classifier</a:t>
            </a:r>
            <a:r>
              <a:rPr lang="sv-SE" sz="1700" dirty="0"/>
              <a:t>, it is </a:t>
            </a:r>
            <a:r>
              <a:rPr lang="sv-SE" sz="1700" dirty="0" err="1"/>
              <a:t>clearly</a:t>
            </a:r>
            <a:r>
              <a:rPr lang="sv-SE" sz="1700" dirty="0"/>
              <a:t> </a:t>
            </a:r>
            <a:r>
              <a:rPr lang="sv-SE" sz="1700" dirty="0" err="1"/>
              <a:t>overfitted</a:t>
            </a:r>
            <a:r>
              <a:rPr lang="sv-SE" sz="1700" dirty="0"/>
              <a:t> </a:t>
            </a:r>
            <a:r>
              <a:rPr lang="sv-SE" sz="1700" dirty="0" err="1"/>
              <a:t>which</a:t>
            </a:r>
            <a:r>
              <a:rPr lang="sv-SE" sz="1700" dirty="0"/>
              <a:t> </a:t>
            </a:r>
            <a:r>
              <a:rPr lang="sv-SE" sz="1700" dirty="0" err="1"/>
              <a:t>needs</a:t>
            </a:r>
            <a:r>
              <a:rPr lang="sv-SE" sz="1700" dirty="0"/>
              <a:t> to be taken </a:t>
            </a:r>
            <a:r>
              <a:rPr lang="sv-SE" sz="1700" dirty="0" err="1"/>
              <a:t>care</a:t>
            </a:r>
            <a:r>
              <a:rPr lang="sv-SE" sz="1700" dirty="0"/>
              <a:t> </a:t>
            </a:r>
            <a:r>
              <a:rPr lang="sv-SE" sz="1700" dirty="0" err="1"/>
              <a:t>of</a:t>
            </a:r>
            <a:r>
              <a:rPr lang="sv-SE" sz="1700" dirty="0"/>
              <a:t>.</a:t>
            </a:r>
          </a:p>
        </p:txBody>
      </p:sp>
      <p:pic>
        <p:nvPicPr>
          <p:cNvPr id="5" name="Picture 4">
            <a:extLst>
              <a:ext uri="{FF2B5EF4-FFF2-40B4-BE49-F238E27FC236}">
                <a16:creationId xmlns:a16="http://schemas.microsoft.com/office/drawing/2014/main" id="{BAD16B80-169D-B062-3B31-26B32D08FCCC}"/>
              </a:ext>
            </a:extLst>
          </p:cNvPr>
          <p:cNvPicPr>
            <a:picLocks noChangeAspect="1"/>
          </p:cNvPicPr>
          <p:nvPr/>
        </p:nvPicPr>
        <p:blipFill>
          <a:blip r:embed="rId2"/>
          <a:srcRect/>
          <a:stretch/>
        </p:blipFill>
        <p:spPr>
          <a:xfrm>
            <a:off x="6494587" y="1027787"/>
            <a:ext cx="5309842" cy="2338572"/>
          </a:xfrm>
          <a:prstGeom prst="rect">
            <a:avLst/>
          </a:prstGeom>
        </p:spPr>
      </p:pic>
      <p:pic>
        <p:nvPicPr>
          <p:cNvPr id="4" name="Picture 3">
            <a:extLst>
              <a:ext uri="{FF2B5EF4-FFF2-40B4-BE49-F238E27FC236}">
                <a16:creationId xmlns:a16="http://schemas.microsoft.com/office/drawing/2014/main" id="{7ACA96B4-B0D3-D1DF-7FAF-AB564A2FB54D}"/>
              </a:ext>
            </a:extLst>
          </p:cNvPr>
          <p:cNvPicPr>
            <a:picLocks noChangeAspect="1"/>
          </p:cNvPicPr>
          <p:nvPr/>
        </p:nvPicPr>
        <p:blipFill>
          <a:blip r:embed="rId3"/>
          <a:srcRect/>
          <a:stretch/>
        </p:blipFill>
        <p:spPr>
          <a:xfrm>
            <a:off x="266292" y="3779214"/>
            <a:ext cx="1989885" cy="287101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F422F64A-02A0-428A-FEB3-5EC2C2AB2285}"/>
              </a:ext>
            </a:extLst>
          </p:cNvPr>
          <p:cNvPicPr>
            <a:picLocks noChangeAspect="1"/>
          </p:cNvPicPr>
          <p:nvPr/>
        </p:nvPicPr>
        <p:blipFill>
          <a:blip r:embed="rId4"/>
          <a:stretch>
            <a:fillRect/>
          </a:stretch>
        </p:blipFill>
        <p:spPr>
          <a:xfrm>
            <a:off x="7334392" y="3491643"/>
            <a:ext cx="4470037" cy="3183300"/>
          </a:xfrm>
          <a:prstGeom prst="rect">
            <a:avLst/>
          </a:prstGeom>
        </p:spPr>
      </p:pic>
      <p:pic>
        <p:nvPicPr>
          <p:cNvPr id="12" name="Picture 11">
            <a:extLst>
              <a:ext uri="{FF2B5EF4-FFF2-40B4-BE49-F238E27FC236}">
                <a16:creationId xmlns:a16="http://schemas.microsoft.com/office/drawing/2014/main" id="{E60A54EE-2E1D-B53E-9EA6-233310DDDA71}"/>
              </a:ext>
            </a:extLst>
          </p:cNvPr>
          <p:cNvPicPr>
            <a:picLocks noChangeAspect="1"/>
          </p:cNvPicPr>
          <p:nvPr/>
        </p:nvPicPr>
        <p:blipFill>
          <a:blip r:embed="rId5"/>
          <a:srcRect/>
          <a:stretch/>
        </p:blipFill>
        <p:spPr>
          <a:xfrm>
            <a:off x="5182686" y="3779214"/>
            <a:ext cx="1989885" cy="2895728"/>
          </a:xfrm>
          <a:prstGeom prst="rect">
            <a:avLst/>
          </a:prstGeom>
        </p:spPr>
      </p:pic>
      <p:pic>
        <p:nvPicPr>
          <p:cNvPr id="14" name="Picture 13" descr="A screenshot of a computer program&#10;&#10;Description automatically generated">
            <a:extLst>
              <a:ext uri="{FF2B5EF4-FFF2-40B4-BE49-F238E27FC236}">
                <a16:creationId xmlns:a16="http://schemas.microsoft.com/office/drawing/2014/main" id="{365EC10B-9598-0CC6-CD6F-213902D9D6A2}"/>
              </a:ext>
            </a:extLst>
          </p:cNvPr>
          <p:cNvPicPr>
            <a:picLocks noChangeAspect="1"/>
          </p:cNvPicPr>
          <p:nvPr/>
        </p:nvPicPr>
        <p:blipFill>
          <a:blip r:embed="rId6"/>
          <a:stretch>
            <a:fillRect/>
          </a:stretch>
        </p:blipFill>
        <p:spPr>
          <a:xfrm>
            <a:off x="2684681" y="3783353"/>
            <a:ext cx="2117080" cy="2866879"/>
          </a:xfrm>
          <a:prstGeom prst="rect">
            <a:avLst/>
          </a:prstGeom>
        </p:spPr>
      </p:pic>
    </p:spTree>
    <p:extLst>
      <p:ext uri="{BB962C8B-B14F-4D97-AF65-F5344CB8AC3E}">
        <p14:creationId xmlns:p14="http://schemas.microsoft.com/office/powerpoint/2010/main" val="158254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F8739071-882E-71AF-BA90-6672B846042D}"/>
              </a:ext>
            </a:extLst>
          </p:cNvPr>
          <p:cNvSpPr>
            <a:spLocks noGrp="1"/>
          </p:cNvSpPr>
          <p:nvPr>
            <p:ph type="dt" sz="half" idx="10"/>
          </p:nvPr>
        </p:nvSpPr>
        <p:spPr/>
        <p:txBody>
          <a:bodyPr/>
          <a:lstStyle/>
          <a:p>
            <a:pPr rtl="0"/>
            <a:r>
              <a:rPr lang="fr-FR" dirty="0"/>
              <a:t>2023</a:t>
            </a:r>
          </a:p>
        </p:txBody>
      </p:sp>
      <p:sp>
        <p:nvSpPr>
          <p:cNvPr id="16" name="Footer Placeholder 15">
            <a:extLst>
              <a:ext uri="{FF2B5EF4-FFF2-40B4-BE49-F238E27FC236}">
                <a16:creationId xmlns:a16="http://schemas.microsoft.com/office/drawing/2014/main" id="{A073B609-5595-968E-19D3-C5688A9457D2}"/>
              </a:ext>
            </a:extLst>
          </p:cNvPr>
          <p:cNvSpPr>
            <a:spLocks noGrp="1"/>
          </p:cNvSpPr>
          <p:nvPr>
            <p:ph type="ftr" sz="quarter" idx="11"/>
          </p:nvPr>
        </p:nvSpPr>
        <p:spPr/>
        <p:txBody>
          <a:bodyPr/>
          <a:lstStyle/>
          <a:p>
            <a:pPr rtl="0"/>
            <a:r>
              <a:rPr lang="fr-FR"/>
              <a:t>TITRE DE LA PRÉSENTATION</a:t>
            </a:r>
          </a:p>
        </p:txBody>
      </p:sp>
      <p:sp>
        <p:nvSpPr>
          <p:cNvPr id="17" name="Slide Number Placeholder 16">
            <a:extLst>
              <a:ext uri="{FF2B5EF4-FFF2-40B4-BE49-F238E27FC236}">
                <a16:creationId xmlns:a16="http://schemas.microsoft.com/office/drawing/2014/main" id="{32D7D6E9-73BE-1A77-8F80-7E2FC9E865F8}"/>
              </a:ext>
            </a:extLst>
          </p:cNvPr>
          <p:cNvSpPr>
            <a:spLocks noGrp="1"/>
          </p:cNvSpPr>
          <p:nvPr>
            <p:ph type="sldNum" sz="quarter" idx="12"/>
          </p:nvPr>
        </p:nvSpPr>
        <p:spPr/>
        <p:txBody>
          <a:bodyPr/>
          <a:lstStyle/>
          <a:p>
            <a:pPr rtl="0"/>
            <a:fld id="{A49DFD55-3C28-40EF-9E31-A92D2E4017FF}" type="slidenum">
              <a:rPr lang="fr-FR" smtClean="0"/>
              <a:pPr rtl="0"/>
              <a:t>7</a:t>
            </a:fld>
            <a:endParaRPr lang="fr-FR" dirty="0"/>
          </a:p>
        </p:txBody>
      </p:sp>
      <p:sp>
        <p:nvSpPr>
          <p:cNvPr id="18" name="Title 1">
            <a:extLst>
              <a:ext uri="{FF2B5EF4-FFF2-40B4-BE49-F238E27FC236}">
                <a16:creationId xmlns:a16="http://schemas.microsoft.com/office/drawing/2014/main" id="{129DE069-4D54-C624-0129-7CB40A26CE39}"/>
              </a:ext>
            </a:extLst>
          </p:cNvPr>
          <p:cNvSpPr>
            <a:spLocks noGrp="1"/>
          </p:cNvSpPr>
          <p:nvPr>
            <p:ph type="title"/>
          </p:nvPr>
        </p:nvSpPr>
        <p:spPr>
          <a:xfrm>
            <a:off x="838200" y="235581"/>
            <a:ext cx="10515600" cy="711835"/>
          </a:xfrm>
        </p:spPr>
        <p:txBody>
          <a:bodyPr/>
          <a:lstStyle/>
          <a:p>
            <a:r>
              <a:rPr lang="sv-SE" dirty="0"/>
              <a:t>Feature </a:t>
            </a:r>
            <a:r>
              <a:rPr lang="sv-SE" dirty="0" err="1"/>
              <a:t>selection</a:t>
            </a:r>
            <a:r>
              <a:rPr lang="sv-SE" dirty="0"/>
              <a:t> I</a:t>
            </a:r>
            <a:endParaRPr lang="fr-FR" dirty="0"/>
          </a:p>
        </p:txBody>
      </p:sp>
      <p:sp>
        <p:nvSpPr>
          <p:cNvPr id="20" name="TextBox 19">
            <a:extLst>
              <a:ext uri="{FF2B5EF4-FFF2-40B4-BE49-F238E27FC236}">
                <a16:creationId xmlns:a16="http://schemas.microsoft.com/office/drawing/2014/main" id="{1F529C1E-E5BB-777B-60F5-A62FE517FC06}"/>
              </a:ext>
            </a:extLst>
          </p:cNvPr>
          <p:cNvSpPr txBox="1"/>
          <p:nvPr/>
        </p:nvSpPr>
        <p:spPr>
          <a:xfrm>
            <a:off x="152400" y="957411"/>
            <a:ext cx="11887200" cy="2446824"/>
          </a:xfrm>
          <a:prstGeom prst="rect">
            <a:avLst/>
          </a:prstGeom>
          <a:noFill/>
        </p:spPr>
        <p:txBody>
          <a:bodyPr wrap="square" rtlCol="0">
            <a:spAutoFit/>
          </a:bodyPr>
          <a:lstStyle/>
          <a:p>
            <a:r>
              <a:rPr lang="sv-SE" sz="1700" dirty="0" err="1"/>
              <a:t>This</a:t>
            </a:r>
            <a:r>
              <a:rPr lang="sv-SE" sz="1700" dirty="0"/>
              <a:t> </a:t>
            </a:r>
            <a:r>
              <a:rPr lang="sv-SE" sz="1700" dirty="0" err="1"/>
              <a:t>stage</a:t>
            </a:r>
            <a:r>
              <a:rPr lang="sv-SE" sz="1700" dirty="0"/>
              <a:t> </a:t>
            </a:r>
            <a:r>
              <a:rPr lang="sv-SE" sz="1700" dirty="0" err="1"/>
              <a:t>involves</a:t>
            </a:r>
            <a:r>
              <a:rPr lang="sv-SE" sz="1700" dirty="0"/>
              <a:t> </a:t>
            </a:r>
            <a:r>
              <a:rPr lang="sv-SE" sz="1700" dirty="0" err="1"/>
              <a:t>looking</a:t>
            </a:r>
            <a:r>
              <a:rPr lang="sv-SE" sz="1700" dirty="0"/>
              <a:t> at the feature </a:t>
            </a:r>
            <a:r>
              <a:rPr lang="sv-SE" sz="1700" dirty="0" err="1"/>
              <a:t>importance</a:t>
            </a:r>
            <a:r>
              <a:rPr lang="sv-SE" sz="1700" dirty="0"/>
              <a:t> </a:t>
            </a:r>
            <a:r>
              <a:rPr lang="sv-SE" sz="1700" dirty="0" err="1"/>
              <a:t>of</a:t>
            </a:r>
            <a:r>
              <a:rPr lang="sv-SE" sz="1700" dirty="0"/>
              <a:t> </a:t>
            </a:r>
            <a:r>
              <a:rPr lang="sv-SE" sz="1700" dirty="0" err="1"/>
              <a:t>each</a:t>
            </a:r>
            <a:r>
              <a:rPr lang="sv-SE" sz="1700" dirty="0"/>
              <a:t> </a:t>
            </a:r>
            <a:r>
              <a:rPr lang="sv-SE" sz="1700" dirty="0" err="1"/>
              <a:t>classifier</a:t>
            </a:r>
            <a:r>
              <a:rPr lang="sv-SE" sz="1700" dirty="0"/>
              <a:t> and </a:t>
            </a:r>
            <a:r>
              <a:rPr lang="sv-SE" sz="1700" dirty="0" err="1"/>
              <a:t>see</a:t>
            </a:r>
            <a:r>
              <a:rPr lang="sv-SE" sz="1700" dirty="0"/>
              <a:t> </a:t>
            </a:r>
            <a:r>
              <a:rPr lang="sv-SE" sz="1700" dirty="0" err="1"/>
              <a:t>if</a:t>
            </a:r>
            <a:r>
              <a:rPr lang="sv-SE" sz="1700" dirty="0"/>
              <a:t> </a:t>
            </a:r>
            <a:r>
              <a:rPr lang="sv-SE" sz="1700" dirty="0" err="1"/>
              <a:t>we</a:t>
            </a:r>
            <a:r>
              <a:rPr lang="sv-SE" sz="1700" dirty="0"/>
              <a:t> </a:t>
            </a:r>
            <a:r>
              <a:rPr lang="sv-SE" sz="1700" dirty="0" err="1"/>
              <a:t>can</a:t>
            </a:r>
            <a:r>
              <a:rPr lang="sv-SE" sz="1700" dirty="0"/>
              <a:t> </a:t>
            </a:r>
            <a:r>
              <a:rPr lang="sv-SE" sz="1700" dirty="0" err="1"/>
              <a:t>remove</a:t>
            </a:r>
            <a:r>
              <a:rPr lang="sv-SE" sz="1700" dirty="0"/>
              <a:t> </a:t>
            </a:r>
            <a:r>
              <a:rPr lang="sv-SE" sz="1700" dirty="0" err="1"/>
              <a:t>some</a:t>
            </a:r>
            <a:r>
              <a:rPr lang="sv-SE" sz="1700" dirty="0"/>
              <a:t> features (</a:t>
            </a:r>
            <a:r>
              <a:rPr lang="sv-SE" sz="1700" dirty="0" err="1"/>
              <a:t>columns</a:t>
            </a:r>
            <a:r>
              <a:rPr lang="sv-SE" sz="1700" dirty="0"/>
              <a:t> in the </a:t>
            </a:r>
            <a:r>
              <a:rPr lang="sv-SE" sz="1700" dirty="0" err="1"/>
              <a:t>dataframe</a:t>
            </a:r>
            <a:r>
              <a:rPr lang="sv-SE" sz="1700" dirty="0"/>
              <a:t>) in order to make sure the data </a:t>
            </a:r>
            <a:r>
              <a:rPr lang="sv-SE" sz="1700" dirty="0" err="1"/>
              <a:t>isn’t</a:t>
            </a:r>
            <a:r>
              <a:rPr lang="sv-SE" sz="1700" dirty="0"/>
              <a:t> get </a:t>
            </a:r>
            <a:r>
              <a:rPr lang="sv-SE" sz="1700" dirty="0" err="1"/>
              <a:t>trained</a:t>
            </a:r>
            <a:r>
              <a:rPr lang="sv-SE" sz="1700" dirty="0"/>
              <a:t> on irrelevant data and make it </a:t>
            </a:r>
            <a:r>
              <a:rPr lang="sv-SE" sz="1700" dirty="0" err="1"/>
              <a:t>more</a:t>
            </a:r>
            <a:r>
              <a:rPr lang="sv-SE" sz="1700" dirty="0"/>
              <a:t> </a:t>
            </a:r>
            <a:r>
              <a:rPr lang="sv-SE" sz="1700" dirty="0" err="1"/>
              <a:t>efficient</a:t>
            </a:r>
            <a:r>
              <a:rPr lang="sv-SE" sz="1700" dirty="0"/>
              <a:t>. The </a:t>
            </a:r>
            <a:r>
              <a:rPr lang="sv-SE" sz="1700" dirty="0" err="1"/>
              <a:t>Gaussian</a:t>
            </a:r>
            <a:r>
              <a:rPr lang="sv-SE" sz="1700" dirty="0"/>
              <a:t> NB </a:t>
            </a:r>
            <a:r>
              <a:rPr lang="sv-SE" sz="1700" dirty="0" err="1"/>
              <a:t>Classifier</a:t>
            </a:r>
            <a:r>
              <a:rPr lang="sv-SE" sz="1700" dirty="0"/>
              <a:t> and the </a:t>
            </a:r>
            <a:r>
              <a:rPr lang="sv-SE" sz="1700" dirty="0" err="1"/>
              <a:t>Linear</a:t>
            </a:r>
            <a:r>
              <a:rPr lang="sv-SE" sz="1700" dirty="0"/>
              <a:t> SVC </a:t>
            </a:r>
            <a:r>
              <a:rPr lang="sv-SE" sz="1700" dirty="0" err="1"/>
              <a:t>Classifier</a:t>
            </a:r>
            <a:r>
              <a:rPr lang="sv-SE" sz="1700" dirty="0"/>
              <a:t> </a:t>
            </a:r>
            <a:r>
              <a:rPr lang="sv-SE" sz="1700" dirty="0" err="1"/>
              <a:t>don’t</a:t>
            </a:r>
            <a:r>
              <a:rPr lang="sv-SE" sz="1700" dirty="0"/>
              <a:t> </a:t>
            </a:r>
            <a:r>
              <a:rPr lang="sv-SE" sz="1700" dirty="0" err="1"/>
              <a:t>have</a:t>
            </a:r>
            <a:r>
              <a:rPr lang="sv-SE" sz="1700" dirty="0"/>
              <a:t> feature </a:t>
            </a:r>
            <a:r>
              <a:rPr lang="sv-SE" sz="1700" dirty="0" err="1"/>
              <a:t>importance</a:t>
            </a:r>
            <a:r>
              <a:rPr lang="sv-SE" sz="1700" dirty="0"/>
              <a:t> in the general sense like the </a:t>
            </a:r>
            <a:r>
              <a:rPr lang="sv-SE" sz="1700" dirty="0" err="1"/>
              <a:t>three</a:t>
            </a:r>
            <a:r>
              <a:rPr lang="sv-SE" sz="1700" dirty="0"/>
              <a:t> </a:t>
            </a:r>
            <a:r>
              <a:rPr lang="sv-SE" sz="1700" dirty="0" err="1"/>
              <a:t>others</a:t>
            </a:r>
            <a:r>
              <a:rPr lang="sv-SE" sz="1700" dirty="0"/>
              <a:t> </a:t>
            </a:r>
            <a:r>
              <a:rPr lang="sv-SE" sz="1700" dirty="0" err="1"/>
              <a:t>have</a:t>
            </a:r>
            <a:r>
              <a:rPr lang="sv-SE" sz="1700" dirty="0"/>
              <a:t> so I </a:t>
            </a:r>
            <a:r>
              <a:rPr lang="sv-SE" sz="1700" dirty="0" err="1"/>
              <a:t>have</a:t>
            </a:r>
            <a:r>
              <a:rPr lang="sv-SE" sz="1700" dirty="0"/>
              <a:t> </a:t>
            </a:r>
            <a:r>
              <a:rPr lang="sv-SE" sz="1700" dirty="0" err="1"/>
              <a:t>skipped</a:t>
            </a:r>
            <a:r>
              <a:rPr lang="sv-SE" sz="1700" dirty="0"/>
              <a:t> </a:t>
            </a:r>
            <a:r>
              <a:rPr lang="sv-SE" sz="1700" dirty="0" err="1"/>
              <a:t>this</a:t>
            </a:r>
            <a:r>
              <a:rPr lang="sv-SE" sz="1700" dirty="0"/>
              <a:t> step for </a:t>
            </a:r>
            <a:r>
              <a:rPr lang="sv-SE" sz="1700" dirty="0" err="1"/>
              <a:t>those</a:t>
            </a:r>
            <a:r>
              <a:rPr lang="sv-SE" sz="1700" dirty="0"/>
              <a:t> </a:t>
            </a:r>
            <a:r>
              <a:rPr lang="sv-SE" sz="1700" dirty="0" err="1"/>
              <a:t>two</a:t>
            </a:r>
            <a:r>
              <a:rPr lang="sv-SE" sz="1700" dirty="0"/>
              <a:t>. For all </a:t>
            </a:r>
            <a:r>
              <a:rPr lang="sv-SE" sz="1700" dirty="0" err="1"/>
              <a:t>our</a:t>
            </a:r>
            <a:r>
              <a:rPr lang="sv-SE" sz="1700" dirty="0"/>
              <a:t> </a:t>
            </a:r>
            <a:r>
              <a:rPr lang="sv-SE" sz="1700" dirty="0" err="1"/>
              <a:t>models</a:t>
            </a:r>
            <a:r>
              <a:rPr lang="sv-SE" sz="1700" dirty="0"/>
              <a:t> </a:t>
            </a:r>
            <a:r>
              <a:rPr lang="sv-SE" sz="1700" dirty="0" err="1"/>
              <a:t>that</a:t>
            </a:r>
            <a:r>
              <a:rPr lang="sv-SE" sz="1700" dirty="0"/>
              <a:t> has </a:t>
            </a:r>
            <a:r>
              <a:rPr lang="sv-SE" sz="1700" dirty="0" err="1"/>
              <a:t>intrinsic</a:t>
            </a:r>
            <a:r>
              <a:rPr lang="sv-SE" sz="1700" dirty="0"/>
              <a:t> feature </a:t>
            </a:r>
            <a:r>
              <a:rPr lang="sv-SE" sz="1700" dirty="0" err="1"/>
              <a:t>importance</a:t>
            </a:r>
            <a:r>
              <a:rPr lang="sv-SE" sz="1700" dirty="0"/>
              <a:t> (</a:t>
            </a:r>
            <a:r>
              <a:rPr lang="sv-SE" sz="1700" dirty="0" err="1"/>
              <a:t>more</a:t>
            </a:r>
            <a:r>
              <a:rPr lang="sv-SE" sz="1700" dirty="0"/>
              <a:t> on </a:t>
            </a:r>
            <a:r>
              <a:rPr lang="sv-SE" sz="1700" dirty="0" err="1"/>
              <a:t>this</a:t>
            </a:r>
            <a:r>
              <a:rPr lang="sv-SE" sz="1700" dirty="0"/>
              <a:t> </a:t>
            </a:r>
            <a:r>
              <a:rPr lang="sv-SE" sz="1700" dirty="0" err="1"/>
              <a:t>next</a:t>
            </a:r>
            <a:r>
              <a:rPr lang="sv-SE" sz="1700" dirty="0"/>
              <a:t> </a:t>
            </a:r>
            <a:r>
              <a:rPr lang="sv-SE" sz="1700" dirty="0" err="1"/>
              <a:t>slide</a:t>
            </a:r>
            <a:r>
              <a:rPr lang="sv-SE" sz="1700" dirty="0"/>
              <a:t>), the </a:t>
            </a:r>
            <a:r>
              <a:rPr lang="sv-SE" sz="1700" dirty="0" err="1"/>
              <a:t>baseline</a:t>
            </a:r>
            <a:r>
              <a:rPr lang="sv-SE" sz="1700" dirty="0"/>
              <a:t> scores </a:t>
            </a:r>
            <a:r>
              <a:rPr lang="sv-SE" sz="1700" dirty="0" err="1"/>
              <a:t>we</a:t>
            </a:r>
            <a:r>
              <a:rPr lang="sv-SE" sz="1700" dirty="0"/>
              <a:t> got in the </a:t>
            </a:r>
            <a:r>
              <a:rPr lang="sv-SE" sz="1700" dirty="0" err="1"/>
              <a:t>previous</a:t>
            </a:r>
            <a:r>
              <a:rPr lang="sv-SE" sz="1700" dirty="0"/>
              <a:t> </a:t>
            </a:r>
            <a:r>
              <a:rPr lang="sv-SE" sz="1700" dirty="0" err="1"/>
              <a:t>stage</a:t>
            </a:r>
            <a:r>
              <a:rPr lang="sv-SE" sz="1700" dirty="0"/>
              <a:t> </a:t>
            </a:r>
            <a:r>
              <a:rPr lang="sv-SE" sz="1700" dirty="0" err="1"/>
              <a:t>are</a:t>
            </a:r>
            <a:r>
              <a:rPr lang="sv-SE" sz="1700" dirty="0"/>
              <a:t> </a:t>
            </a:r>
            <a:r>
              <a:rPr lang="sv-SE" sz="1700" dirty="0" err="1"/>
              <a:t>improved</a:t>
            </a:r>
            <a:r>
              <a:rPr lang="sv-SE" sz="1700" dirty="0"/>
              <a:t> </a:t>
            </a:r>
            <a:r>
              <a:rPr lang="sv-SE" sz="1700" dirty="0" err="1"/>
              <a:t>after</a:t>
            </a:r>
            <a:r>
              <a:rPr lang="sv-SE" sz="1700" dirty="0"/>
              <a:t> the feature </a:t>
            </a:r>
            <a:r>
              <a:rPr lang="sv-SE" sz="1700" dirty="0" err="1"/>
              <a:t>selection</a:t>
            </a:r>
            <a:r>
              <a:rPr lang="sv-SE" sz="1700" dirty="0"/>
              <a:t>! I </a:t>
            </a:r>
            <a:r>
              <a:rPr lang="sv-SE" sz="1700" dirty="0" err="1"/>
              <a:t>am</a:t>
            </a:r>
            <a:r>
              <a:rPr lang="sv-SE" sz="1700" dirty="0"/>
              <a:t> </a:t>
            </a:r>
            <a:r>
              <a:rPr lang="sv-SE" sz="1700" dirty="0" err="1"/>
              <a:t>only</a:t>
            </a:r>
            <a:r>
              <a:rPr lang="sv-SE" sz="1700" dirty="0"/>
              <a:t> </a:t>
            </a:r>
            <a:r>
              <a:rPr lang="sv-SE" sz="1700" dirty="0" err="1"/>
              <a:t>showing</a:t>
            </a:r>
            <a:r>
              <a:rPr lang="sv-SE" sz="1700" dirty="0"/>
              <a:t> the process and </a:t>
            </a:r>
          </a:p>
          <a:p>
            <a:r>
              <a:rPr lang="sv-SE" sz="1700" dirty="0"/>
              <a:t>                                                                                     </a:t>
            </a:r>
            <a:r>
              <a:rPr lang="sv-SE" sz="1700" dirty="0" err="1"/>
              <a:t>code</a:t>
            </a:r>
            <a:r>
              <a:rPr lang="sv-SE" sz="1700" dirty="0"/>
              <a:t> for </a:t>
            </a:r>
            <a:r>
              <a:rPr lang="sv-SE" sz="1700" dirty="0" err="1"/>
              <a:t>our</a:t>
            </a:r>
            <a:r>
              <a:rPr lang="sv-SE" sz="1700" dirty="0"/>
              <a:t> </a:t>
            </a:r>
            <a:r>
              <a:rPr lang="sv-SE" sz="1700" dirty="0" err="1"/>
              <a:t>Logistic</a:t>
            </a:r>
            <a:r>
              <a:rPr lang="sv-SE" sz="1700" dirty="0"/>
              <a:t> Regression </a:t>
            </a:r>
            <a:r>
              <a:rPr lang="sv-SE" sz="1700" dirty="0" err="1"/>
              <a:t>model</a:t>
            </a:r>
            <a:r>
              <a:rPr lang="sv-SE" sz="1700" dirty="0"/>
              <a:t> </a:t>
            </a:r>
            <a:r>
              <a:rPr lang="sv-SE" sz="1700" dirty="0" err="1"/>
              <a:t>here</a:t>
            </a:r>
            <a:r>
              <a:rPr lang="sv-SE" sz="1700" dirty="0"/>
              <a:t>. For </a:t>
            </a:r>
            <a:r>
              <a:rPr lang="sv-SE" sz="1700" dirty="0" err="1"/>
              <a:t>this</a:t>
            </a:r>
            <a:r>
              <a:rPr lang="sv-SE" sz="1700" dirty="0"/>
              <a:t> </a:t>
            </a:r>
            <a:r>
              <a:rPr lang="sv-SE" sz="1700" dirty="0" err="1"/>
              <a:t>one</a:t>
            </a:r>
            <a:r>
              <a:rPr lang="sv-SE" sz="1700" dirty="0"/>
              <a:t> in </a:t>
            </a:r>
            <a:r>
              <a:rPr lang="sv-SE" sz="1700" dirty="0" err="1"/>
              <a:t>particular</a:t>
            </a:r>
            <a:r>
              <a:rPr lang="sv-SE" sz="1700" dirty="0"/>
              <a:t>, I </a:t>
            </a:r>
          </a:p>
          <a:p>
            <a:r>
              <a:rPr lang="sv-SE" sz="1700" dirty="0"/>
              <a:t>                                                                                     </a:t>
            </a:r>
            <a:r>
              <a:rPr lang="sv-SE" sz="1700" dirty="0" err="1"/>
              <a:t>tried</a:t>
            </a:r>
            <a:r>
              <a:rPr lang="sv-SE" sz="1700" dirty="0"/>
              <a:t> </a:t>
            </a:r>
            <a:r>
              <a:rPr lang="sv-SE" sz="1700" dirty="0" err="1"/>
              <a:t>removing</a:t>
            </a:r>
            <a:r>
              <a:rPr lang="sv-SE" sz="1700" dirty="0"/>
              <a:t> </a:t>
            </a:r>
            <a:r>
              <a:rPr lang="sv-SE" sz="1700" dirty="0" err="1"/>
              <a:t>even</a:t>
            </a:r>
            <a:r>
              <a:rPr lang="sv-SE" sz="1700" dirty="0"/>
              <a:t> </a:t>
            </a:r>
            <a:r>
              <a:rPr lang="sv-SE" sz="1700" dirty="0" err="1"/>
              <a:t>more</a:t>
            </a:r>
            <a:r>
              <a:rPr lang="sv-SE" sz="1700" dirty="0"/>
              <a:t> </a:t>
            </a:r>
            <a:r>
              <a:rPr lang="sv-SE" sz="1700" dirty="0" err="1"/>
              <a:t>feautres</a:t>
            </a:r>
            <a:r>
              <a:rPr lang="sv-SE" sz="1700" dirty="0"/>
              <a:t> </a:t>
            </a:r>
            <a:r>
              <a:rPr lang="sv-SE" sz="1700" dirty="0" err="1"/>
              <a:t>than</a:t>
            </a:r>
            <a:r>
              <a:rPr lang="sv-SE" sz="1700" dirty="0"/>
              <a:t> </a:t>
            </a:r>
            <a:r>
              <a:rPr lang="sv-SE" sz="1700" dirty="0" err="1"/>
              <a:t>shown</a:t>
            </a:r>
            <a:r>
              <a:rPr lang="sv-SE" sz="1700" dirty="0"/>
              <a:t> </a:t>
            </a:r>
            <a:r>
              <a:rPr lang="sv-SE" sz="1700" dirty="0" err="1"/>
              <a:t>here</a:t>
            </a:r>
            <a:r>
              <a:rPr lang="sv-SE" sz="1700" dirty="0"/>
              <a:t> </a:t>
            </a:r>
            <a:r>
              <a:rPr lang="sv-SE" sz="1700" dirty="0" err="1"/>
              <a:t>but</a:t>
            </a:r>
            <a:r>
              <a:rPr lang="sv-SE" sz="1700" dirty="0"/>
              <a:t> </a:t>
            </a:r>
            <a:r>
              <a:rPr lang="sv-SE" sz="1700" dirty="0" err="1"/>
              <a:t>that</a:t>
            </a:r>
            <a:r>
              <a:rPr lang="sv-SE" sz="1700" dirty="0"/>
              <a:t> </a:t>
            </a:r>
            <a:r>
              <a:rPr lang="sv-SE" sz="1700" dirty="0" err="1"/>
              <a:t>actually</a:t>
            </a:r>
            <a:r>
              <a:rPr lang="sv-SE" sz="1700" dirty="0"/>
              <a:t> </a:t>
            </a:r>
          </a:p>
          <a:p>
            <a:r>
              <a:rPr lang="sv-SE" sz="1700" dirty="0"/>
              <a:t>                                                                                     </a:t>
            </a:r>
            <a:r>
              <a:rPr lang="sv-SE" sz="1700" dirty="0" err="1"/>
              <a:t>lowered</a:t>
            </a:r>
            <a:r>
              <a:rPr lang="sv-SE" sz="1700" dirty="0"/>
              <a:t> the test score (the score to the right) so </a:t>
            </a:r>
            <a:r>
              <a:rPr lang="sv-SE" sz="1700" dirty="0" err="1"/>
              <a:t>there</a:t>
            </a:r>
            <a:r>
              <a:rPr lang="sv-SE" sz="1700" dirty="0"/>
              <a:t> is a fine </a:t>
            </a:r>
            <a:r>
              <a:rPr lang="sv-SE" sz="1700" dirty="0" err="1"/>
              <a:t>balance</a:t>
            </a:r>
            <a:r>
              <a:rPr lang="sv-SE" sz="1700" dirty="0"/>
              <a:t> </a:t>
            </a:r>
          </a:p>
          <a:p>
            <a:r>
              <a:rPr lang="sv-SE" sz="1700" dirty="0"/>
              <a:t>                                                                                     </a:t>
            </a:r>
            <a:r>
              <a:rPr lang="sv-SE" sz="1700" dirty="0" err="1"/>
              <a:t>when</a:t>
            </a:r>
            <a:r>
              <a:rPr lang="sv-SE" sz="1700" dirty="0"/>
              <a:t> it </a:t>
            </a:r>
            <a:r>
              <a:rPr lang="sv-SE" sz="1700" dirty="0" err="1"/>
              <a:t>comes</a:t>
            </a:r>
            <a:r>
              <a:rPr lang="sv-SE" sz="1700" dirty="0"/>
              <a:t> to </a:t>
            </a:r>
            <a:r>
              <a:rPr lang="sv-SE" sz="1700" dirty="0" err="1"/>
              <a:t>removing</a:t>
            </a:r>
            <a:r>
              <a:rPr lang="sv-SE" sz="1700" dirty="0"/>
              <a:t> features.                                                 </a:t>
            </a:r>
            <a:endParaRPr lang="en-US" sz="1700" dirty="0"/>
          </a:p>
        </p:txBody>
      </p:sp>
      <p:pic>
        <p:nvPicPr>
          <p:cNvPr id="6" name="Picture 5" descr="A graph with blue and white text&#10;&#10;Description automatically generated">
            <a:extLst>
              <a:ext uri="{FF2B5EF4-FFF2-40B4-BE49-F238E27FC236}">
                <a16:creationId xmlns:a16="http://schemas.microsoft.com/office/drawing/2014/main" id="{49EC982D-8D2C-BBE0-BA3B-91E3B47AEC36}"/>
              </a:ext>
            </a:extLst>
          </p:cNvPr>
          <p:cNvPicPr>
            <a:picLocks noChangeAspect="1"/>
          </p:cNvPicPr>
          <p:nvPr/>
        </p:nvPicPr>
        <p:blipFill>
          <a:blip r:embed="rId2"/>
          <a:stretch>
            <a:fillRect/>
          </a:stretch>
        </p:blipFill>
        <p:spPr>
          <a:xfrm>
            <a:off x="4928732" y="3429000"/>
            <a:ext cx="7263268" cy="3197864"/>
          </a:xfrm>
          <a:prstGeom prst="rect">
            <a:avLst/>
          </a:prstGeom>
        </p:spPr>
      </p:pic>
      <p:pic>
        <p:nvPicPr>
          <p:cNvPr id="3" name="Picture 2" descr="A screen shot of a computer code&#10;&#10;Description automatically generated">
            <a:extLst>
              <a:ext uri="{FF2B5EF4-FFF2-40B4-BE49-F238E27FC236}">
                <a16:creationId xmlns:a16="http://schemas.microsoft.com/office/drawing/2014/main" id="{5A8B5CF1-0CDB-F0EA-77A2-D8685037E9DD}"/>
              </a:ext>
            </a:extLst>
          </p:cNvPr>
          <p:cNvPicPr>
            <a:picLocks noChangeAspect="1"/>
          </p:cNvPicPr>
          <p:nvPr/>
        </p:nvPicPr>
        <p:blipFill>
          <a:blip r:embed="rId3"/>
          <a:stretch>
            <a:fillRect/>
          </a:stretch>
        </p:blipFill>
        <p:spPr>
          <a:xfrm>
            <a:off x="152400" y="2392610"/>
            <a:ext cx="4817251" cy="1294636"/>
          </a:xfrm>
          <a:prstGeom prst="rect">
            <a:avLst/>
          </a:prstGeom>
        </p:spPr>
      </p:pic>
      <p:pic>
        <p:nvPicPr>
          <p:cNvPr id="10" name="Picture 9" descr="A black screen with white text&#10;&#10;Description automatically generated">
            <a:extLst>
              <a:ext uri="{FF2B5EF4-FFF2-40B4-BE49-F238E27FC236}">
                <a16:creationId xmlns:a16="http://schemas.microsoft.com/office/drawing/2014/main" id="{F74FA8BA-5D64-610E-D5C3-E9379CE60BD3}"/>
              </a:ext>
            </a:extLst>
          </p:cNvPr>
          <p:cNvPicPr>
            <a:picLocks noChangeAspect="1"/>
          </p:cNvPicPr>
          <p:nvPr/>
        </p:nvPicPr>
        <p:blipFill>
          <a:blip r:embed="rId4"/>
          <a:stretch>
            <a:fillRect/>
          </a:stretch>
        </p:blipFill>
        <p:spPr>
          <a:xfrm>
            <a:off x="152400" y="3781857"/>
            <a:ext cx="5467749" cy="810037"/>
          </a:xfrm>
          <a:prstGeom prst="rect">
            <a:avLst/>
          </a:prstGeom>
        </p:spPr>
      </p:pic>
      <p:pic>
        <p:nvPicPr>
          <p:cNvPr id="12" name="Picture 11" descr="A screenshot of a computer program&#10;&#10;Description automatically generated">
            <a:extLst>
              <a:ext uri="{FF2B5EF4-FFF2-40B4-BE49-F238E27FC236}">
                <a16:creationId xmlns:a16="http://schemas.microsoft.com/office/drawing/2014/main" id="{A885A9E5-46A2-7AEB-F017-E8831EDD691F}"/>
              </a:ext>
            </a:extLst>
          </p:cNvPr>
          <p:cNvPicPr>
            <a:picLocks noChangeAspect="1"/>
          </p:cNvPicPr>
          <p:nvPr/>
        </p:nvPicPr>
        <p:blipFill>
          <a:blip r:embed="rId5"/>
          <a:stretch>
            <a:fillRect/>
          </a:stretch>
        </p:blipFill>
        <p:spPr>
          <a:xfrm>
            <a:off x="180387" y="4723323"/>
            <a:ext cx="2224290" cy="1501597"/>
          </a:xfrm>
          <a:prstGeom prst="rect">
            <a:avLst/>
          </a:prstGeom>
        </p:spPr>
      </p:pic>
      <p:pic>
        <p:nvPicPr>
          <p:cNvPr id="14" name="Picture 13" descr="A screenshot of a computer program&#10;&#10;Description automatically generated">
            <a:extLst>
              <a:ext uri="{FF2B5EF4-FFF2-40B4-BE49-F238E27FC236}">
                <a16:creationId xmlns:a16="http://schemas.microsoft.com/office/drawing/2014/main" id="{06B71A93-D4A6-C5DE-349C-BEF41FE63538}"/>
              </a:ext>
            </a:extLst>
          </p:cNvPr>
          <p:cNvPicPr>
            <a:picLocks noChangeAspect="1"/>
          </p:cNvPicPr>
          <p:nvPr/>
        </p:nvPicPr>
        <p:blipFill>
          <a:blip r:embed="rId6"/>
          <a:stretch>
            <a:fillRect/>
          </a:stretch>
        </p:blipFill>
        <p:spPr>
          <a:xfrm>
            <a:off x="2534127" y="4723323"/>
            <a:ext cx="2223675" cy="1501597"/>
          </a:xfrm>
          <a:prstGeom prst="rect">
            <a:avLst/>
          </a:prstGeom>
        </p:spPr>
      </p:pic>
    </p:spTree>
    <p:extLst>
      <p:ext uri="{BB962C8B-B14F-4D97-AF65-F5344CB8AC3E}">
        <p14:creationId xmlns:p14="http://schemas.microsoft.com/office/powerpoint/2010/main" val="55346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21BD-8335-B355-C402-3F57EB2157B2}"/>
              </a:ext>
            </a:extLst>
          </p:cNvPr>
          <p:cNvSpPr>
            <a:spLocks noGrp="1"/>
          </p:cNvSpPr>
          <p:nvPr>
            <p:ph type="title"/>
          </p:nvPr>
        </p:nvSpPr>
        <p:spPr>
          <a:xfrm>
            <a:off x="838200" y="568642"/>
            <a:ext cx="10515600" cy="600075"/>
          </a:xfrm>
        </p:spPr>
        <p:txBody>
          <a:bodyPr/>
          <a:lstStyle/>
          <a:p>
            <a:r>
              <a:rPr lang="sv-SE" dirty="0"/>
              <a:t>Feature </a:t>
            </a:r>
            <a:r>
              <a:rPr lang="sv-SE" dirty="0" err="1"/>
              <a:t>selection</a:t>
            </a:r>
            <a:r>
              <a:rPr lang="sv-SE" dirty="0"/>
              <a:t> ii</a:t>
            </a:r>
            <a:endParaRPr lang="fr-FR" dirty="0"/>
          </a:p>
        </p:txBody>
      </p:sp>
      <p:sp>
        <p:nvSpPr>
          <p:cNvPr id="4" name="Date Placeholder 3">
            <a:extLst>
              <a:ext uri="{FF2B5EF4-FFF2-40B4-BE49-F238E27FC236}">
                <a16:creationId xmlns:a16="http://schemas.microsoft.com/office/drawing/2014/main" id="{51E2E6DA-1885-8F77-1A3C-6428F2177FB6}"/>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C940B829-E058-0C87-0FC5-A9AC51E7562D}"/>
              </a:ext>
            </a:extLst>
          </p:cNvPr>
          <p:cNvSpPr>
            <a:spLocks noGrp="1"/>
          </p:cNvSpPr>
          <p:nvPr>
            <p:ph type="ftr" sz="quarter" idx="11"/>
          </p:nvPr>
        </p:nvSpPr>
        <p:spPr/>
        <p:txBody>
          <a:bodyPr/>
          <a:lstStyle/>
          <a:p>
            <a:pPr rtl="0"/>
            <a:r>
              <a:rPr lang="fr-FR"/>
              <a:t>TITRE DE LA PRÉSENTATION</a:t>
            </a:r>
          </a:p>
        </p:txBody>
      </p:sp>
      <p:sp>
        <p:nvSpPr>
          <p:cNvPr id="6" name="Slide Number Placeholder 5">
            <a:extLst>
              <a:ext uri="{FF2B5EF4-FFF2-40B4-BE49-F238E27FC236}">
                <a16:creationId xmlns:a16="http://schemas.microsoft.com/office/drawing/2014/main" id="{9B2FD69F-6BD3-FFEE-B55D-16985E40B6D8}"/>
              </a:ext>
            </a:extLst>
          </p:cNvPr>
          <p:cNvSpPr>
            <a:spLocks noGrp="1"/>
          </p:cNvSpPr>
          <p:nvPr>
            <p:ph type="sldNum" sz="quarter" idx="12"/>
          </p:nvPr>
        </p:nvSpPr>
        <p:spPr/>
        <p:txBody>
          <a:bodyPr/>
          <a:lstStyle/>
          <a:p>
            <a:pPr rtl="0"/>
            <a:fld id="{A49DFD55-3C28-40EF-9E31-A92D2E4017FF}" type="slidenum">
              <a:rPr lang="fr-FR" smtClean="0"/>
              <a:pPr rtl="0"/>
              <a:t>8</a:t>
            </a:fld>
            <a:endParaRPr lang="fr-FR" dirty="0"/>
          </a:p>
        </p:txBody>
      </p:sp>
      <p:sp>
        <p:nvSpPr>
          <p:cNvPr id="9" name="TextBox 8">
            <a:extLst>
              <a:ext uri="{FF2B5EF4-FFF2-40B4-BE49-F238E27FC236}">
                <a16:creationId xmlns:a16="http://schemas.microsoft.com/office/drawing/2014/main" id="{2F73B5F7-DD54-C50D-4819-FD158DFD3BD1}"/>
              </a:ext>
            </a:extLst>
          </p:cNvPr>
          <p:cNvSpPr txBox="1"/>
          <p:nvPr/>
        </p:nvSpPr>
        <p:spPr>
          <a:xfrm>
            <a:off x="206627" y="1363037"/>
            <a:ext cx="5761942" cy="2708434"/>
          </a:xfrm>
          <a:prstGeom prst="rect">
            <a:avLst/>
          </a:prstGeom>
          <a:noFill/>
        </p:spPr>
        <p:txBody>
          <a:bodyPr wrap="square" rtlCol="0">
            <a:spAutoFit/>
          </a:bodyPr>
          <a:lstStyle/>
          <a:p>
            <a:r>
              <a:rPr lang="en-US" sz="1700" dirty="0"/>
              <a:t>Here are the feature </a:t>
            </a:r>
            <a:r>
              <a:rPr lang="en-US" sz="1700" dirty="0" err="1"/>
              <a:t>importances</a:t>
            </a:r>
            <a:r>
              <a:rPr lang="en-US" sz="1700" dirty="0"/>
              <a:t> for the three classifiers that intrinsically have them; Logistic Regression, Random Forest and </a:t>
            </a:r>
            <a:r>
              <a:rPr lang="en-US" sz="1700" dirty="0" err="1"/>
              <a:t>XGBoost</a:t>
            </a:r>
            <a:r>
              <a:rPr lang="en-US" sz="1700" dirty="0"/>
              <a:t>. We can see that all three classifiers are unanimous in that having passed the 2</a:t>
            </a:r>
            <a:r>
              <a:rPr lang="en-US" sz="1700" baseline="30000" dirty="0"/>
              <a:t>nd</a:t>
            </a:r>
            <a:r>
              <a:rPr lang="en-US" sz="1700" dirty="0"/>
              <a:t> Semester </a:t>
            </a:r>
            <a:r>
              <a:rPr lang="en-US" sz="1700" dirty="0" err="1"/>
              <a:t>Currcicular</a:t>
            </a:r>
            <a:r>
              <a:rPr lang="en-US" sz="1700" dirty="0"/>
              <a:t> Units is the singlehandedly most important factor when it comes to graduating! To the right is Random Forest, lower left is Logistic Regression and lower right is </a:t>
            </a:r>
            <a:r>
              <a:rPr lang="en-US" sz="1700" dirty="0" err="1"/>
              <a:t>XGBoost</a:t>
            </a:r>
            <a:r>
              <a:rPr lang="en-US" sz="1700" dirty="0"/>
              <a:t>. There are ways of viewing the equivalence of feature importance for Gaussian NB and Linear SVC, but I chose to not prioritize that</a:t>
            </a:r>
          </a:p>
        </p:txBody>
      </p:sp>
      <p:pic>
        <p:nvPicPr>
          <p:cNvPr id="7" name="Picture 6" descr="A graph with blue and white lines&#10;&#10;Description automatically generated">
            <a:extLst>
              <a:ext uri="{FF2B5EF4-FFF2-40B4-BE49-F238E27FC236}">
                <a16:creationId xmlns:a16="http://schemas.microsoft.com/office/drawing/2014/main" id="{77E9A40D-CE67-5BF6-5FE0-A18079EA7E12}"/>
              </a:ext>
            </a:extLst>
          </p:cNvPr>
          <p:cNvPicPr>
            <a:picLocks noChangeAspect="1"/>
          </p:cNvPicPr>
          <p:nvPr/>
        </p:nvPicPr>
        <p:blipFill>
          <a:blip r:embed="rId2"/>
          <a:stretch>
            <a:fillRect/>
          </a:stretch>
        </p:blipFill>
        <p:spPr>
          <a:xfrm>
            <a:off x="5968569" y="1351280"/>
            <a:ext cx="6016803" cy="2649072"/>
          </a:xfrm>
          <a:prstGeom prst="rect">
            <a:avLst/>
          </a:prstGeom>
        </p:spPr>
      </p:pic>
      <p:pic>
        <p:nvPicPr>
          <p:cNvPr id="11" name="Picture 10" descr="A graph with a number of text&#10;&#10;Description automatically generated with medium confidence">
            <a:extLst>
              <a:ext uri="{FF2B5EF4-FFF2-40B4-BE49-F238E27FC236}">
                <a16:creationId xmlns:a16="http://schemas.microsoft.com/office/drawing/2014/main" id="{9B8383E8-B0B1-5A19-3E72-94984FFEC35C}"/>
              </a:ext>
            </a:extLst>
          </p:cNvPr>
          <p:cNvPicPr>
            <a:picLocks noChangeAspect="1"/>
          </p:cNvPicPr>
          <p:nvPr/>
        </p:nvPicPr>
        <p:blipFill>
          <a:blip r:embed="rId3"/>
          <a:stretch>
            <a:fillRect/>
          </a:stretch>
        </p:blipFill>
        <p:spPr>
          <a:xfrm>
            <a:off x="6219571" y="4000352"/>
            <a:ext cx="5765801" cy="2538560"/>
          </a:xfrm>
          <a:prstGeom prst="rect">
            <a:avLst/>
          </a:prstGeom>
        </p:spPr>
      </p:pic>
      <p:pic>
        <p:nvPicPr>
          <p:cNvPr id="14" name="Picture 13" descr="A graph with blue and white text&#10;&#10;Description automatically generated">
            <a:extLst>
              <a:ext uri="{FF2B5EF4-FFF2-40B4-BE49-F238E27FC236}">
                <a16:creationId xmlns:a16="http://schemas.microsoft.com/office/drawing/2014/main" id="{8CA32DF4-AD16-F1F3-3FF1-D26E6D4136BC}"/>
              </a:ext>
            </a:extLst>
          </p:cNvPr>
          <p:cNvPicPr>
            <a:picLocks noChangeAspect="1"/>
          </p:cNvPicPr>
          <p:nvPr/>
        </p:nvPicPr>
        <p:blipFill>
          <a:blip r:embed="rId4"/>
          <a:stretch>
            <a:fillRect/>
          </a:stretch>
        </p:blipFill>
        <p:spPr>
          <a:xfrm>
            <a:off x="206627" y="4071471"/>
            <a:ext cx="5765800" cy="2538561"/>
          </a:xfrm>
          <a:prstGeom prst="rect">
            <a:avLst/>
          </a:prstGeom>
        </p:spPr>
      </p:pic>
    </p:spTree>
    <p:extLst>
      <p:ext uri="{BB962C8B-B14F-4D97-AF65-F5344CB8AC3E}">
        <p14:creationId xmlns:p14="http://schemas.microsoft.com/office/powerpoint/2010/main" val="21357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21BD-8335-B355-C402-3F57EB2157B2}"/>
              </a:ext>
            </a:extLst>
          </p:cNvPr>
          <p:cNvSpPr>
            <a:spLocks noGrp="1"/>
          </p:cNvSpPr>
          <p:nvPr>
            <p:ph type="title"/>
          </p:nvPr>
        </p:nvSpPr>
        <p:spPr>
          <a:xfrm>
            <a:off x="838200" y="98116"/>
            <a:ext cx="10515600" cy="600075"/>
          </a:xfrm>
        </p:spPr>
        <p:txBody>
          <a:bodyPr/>
          <a:lstStyle/>
          <a:p>
            <a:r>
              <a:rPr lang="sv-SE" dirty="0"/>
              <a:t>Hyperparameter </a:t>
            </a:r>
            <a:r>
              <a:rPr lang="sv-SE" dirty="0" err="1"/>
              <a:t>tuning</a:t>
            </a:r>
            <a:endParaRPr lang="fr-FR" dirty="0"/>
          </a:p>
        </p:txBody>
      </p:sp>
      <p:sp>
        <p:nvSpPr>
          <p:cNvPr id="4" name="Date Placeholder 3">
            <a:extLst>
              <a:ext uri="{FF2B5EF4-FFF2-40B4-BE49-F238E27FC236}">
                <a16:creationId xmlns:a16="http://schemas.microsoft.com/office/drawing/2014/main" id="{51E2E6DA-1885-8F77-1A3C-6428F2177FB6}"/>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C940B829-E058-0C87-0FC5-A9AC51E7562D}"/>
              </a:ext>
            </a:extLst>
          </p:cNvPr>
          <p:cNvSpPr>
            <a:spLocks noGrp="1"/>
          </p:cNvSpPr>
          <p:nvPr>
            <p:ph type="ftr" sz="quarter" idx="11"/>
          </p:nvPr>
        </p:nvSpPr>
        <p:spPr/>
        <p:txBody>
          <a:bodyPr/>
          <a:lstStyle/>
          <a:p>
            <a:pPr rtl="0"/>
            <a:r>
              <a:rPr lang="fr-FR"/>
              <a:t>TITRE DE LA PRÉSENTATION</a:t>
            </a:r>
          </a:p>
        </p:txBody>
      </p:sp>
      <p:sp>
        <p:nvSpPr>
          <p:cNvPr id="6" name="Slide Number Placeholder 5">
            <a:extLst>
              <a:ext uri="{FF2B5EF4-FFF2-40B4-BE49-F238E27FC236}">
                <a16:creationId xmlns:a16="http://schemas.microsoft.com/office/drawing/2014/main" id="{9B2FD69F-6BD3-FFEE-B55D-16985E40B6D8}"/>
              </a:ext>
            </a:extLst>
          </p:cNvPr>
          <p:cNvSpPr>
            <a:spLocks noGrp="1"/>
          </p:cNvSpPr>
          <p:nvPr>
            <p:ph type="sldNum" sz="quarter" idx="12"/>
          </p:nvPr>
        </p:nvSpPr>
        <p:spPr/>
        <p:txBody>
          <a:bodyPr/>
          <a:lstStyle/>
          <a:p>
            <a:pPr rtl="0"/>
            <a:fld id="{A49DFD55-3C28-40EF-9E31-A92D2E4017FF}" type="slidenum">
              <a:rPr lang="fr-FR" smtClean="0"/>
              <a:pPr rtl="0"/>
              <a:t>9</a:t>
            </a:fld>
            <a:endParaRPr lang="fr-FR" dirty="0"/>
          </a:p>
        </p:txBody>
      </p:sp>
      <p:sp>
        <p:nvSpPr>
          <p:cNvPr id="9" name="TextBox 8">
            <a:extLst>
              <a:ext uri="{FF2B5EF4-FFF2-40B4-BE49-F238E27FC236}">
                <a16:creationId xmlns:a16="http://schemas.microsoft.com/office/drawing/2014/main" id="{2F73B5F7-DD54-C50D-4819-FD158DFD3BD1}"/>
              </a:ext>
            </a:extLst>
          </p:cNvPr>
          <p:cNvSpPr txBox="1"/>
          <p:nvPr/>
        </p:nvSpPr>
        <p:spPr>
          <a:xfrm>
            <a:off x="214491" y="698191"/>
            <a:ext cx="6776820" cy="5324535"/>
          </a:xfrm>
          <a:prstGeom prst="rect">
            <a:avLst/>
          </a:prstGeom>
          <a:noFill/>
        </p:spPr>
        <p:txBody>
          <a:bodyPr wrap="square" rtlCol="0">
            <a:spAutoFit/>
          </a:bodyPr>
          <a:lstStyle/>
          <a:p>
            <a:r>
              <a:rPr lang="sv-SE" sz="1700" dirty="0"/>
              <a:t>I </a:t>
            </a:r>
            <a:r>
              <a:rPr lang="sv-SE" sz="1700" dirty="0" err="1"/>
              <a:t>have</a:t>
            </a:r>
            <a:r>
              <a:rPr lang="sv-SE" sz="1700" dirty="0"/>
              <a:t> chosen to </a:t>
            </a:r>
            <a:r>
              <a:rPr lang="sv-SE" sz="1700" dirty="0" err="1"/>
              <a:t>use</a:t>
            </a:r>
            <a:r>
              <a:rPr lang="sv-SE" sz="1700" dirty="0"/>
              <a:t> </a:t>
            </a:r>
            <a:r>
              <a:rPr lang="sv-SE" sz="1700" dirty="0" err="1"/>
              <a:t>RandomizedSearchCV</a:t>
            </a:r>
            <a:r>
              <a:rPr lang="sv-SE" sz="1700" dirty="0"/>
              <a:t> for Hyperparameter </a:t>
            </a:r>
            <a:r>
              <a:rPr lang="sv-SE" sz="1700" dirty="0" err="1"/>
              <a:t>tuning</a:t>
            </a:r>
            <a:r>
              <a:rPr lang="sv-SE" sz="1700" dirty="0"/>
              <a:t> in all </a:t>
            </a:r>
            <a:r>
              <a:rPr lang="sv-SE" sz="1700" dirty="0" err="1"/>
              <a:t>cases</a:t>
            </a:r>
            <a:r>
              <a:rPr lang="sv-SE" sz="1700" dirty="0"/>
              <a:t> for </a:t>
            </a:r>
            <a:r>
              <a:rPr lang="sv-SE" sz="1700" dirty="0" err="1"/>
              <a:t>this</a:t>
            </a:r>
            <a:r>
              <a:rPr lang="sv-SE" sz="1700" dirty="0"/>
              <a:t> </a:t>
            </a:r>
            <a:r>
              <a:rPr lang="sv-SE" sz="1700" dirty="0" err="1"/>
              <a:t>stage</a:t>
            </a:r>
            <a:r>
              <a:rPr lang="sv-SE" sz="1700" dirty="0"/>
              <a:t>. It </a:t>
            </a:r>
            <a:r>
              <a:rPr lang="sv-SE" sz="1700" dirty="0" err="1"/>
              <a:t>simply</a:t>
            </a:r>
            <a:r>
              <a:rPr lang="sv-SE" sz="1700" dirty="0"/>
              <a:t> </a:t>
            </a:r>
            <a:r>
              <a:rPr lang="sv-SE" sz="1700" dirty="0" err="1"/>
              <a:t>involes</a:t>
            </a:r>
            <a:r>
              <a:rPr lang="sv-SE" sz="1700" dirty="0"/>
              <a:t> </a:t>
            </a:r>
            <a:r>
              <a:rPr lang="sv-SE" sz="1700" dirty="0" err="1"/>
              <a:t>finding</a:t>
            </a:r>
            <a:r>
              <a:rPr lang="sv-SE" sz="1700" dirty="0"/>
              <a:t> the optimal parameters for </a:t>
            </a:r>
            <a:r>
              <a:rPr lang="sv-SE" sz="1700" dirty="0" err="1"/>
              <a:t>our</a:t>
            </a:r>
            <a:r>
              <a:rPr lang="sv-SE" sz="1700" dirty="0"/>
              <a:t> </a:t>
            </a:r>
            <a:r>
              <a:rPr lang="sv-SE" sz="1700" dirty="0" err="1"/>
              <a:t>classifiers</a:t>
            </a:r>
            <a:r>
              <a:rPr lang="sv-SE" sz="1700" dirty="0"/>
              <a:t> for </a:t>
            </a:r>
            <a:r>
              <a:rPr lang="sv-SE" sz="1700" dirty="0" err="1"/>
              <a:t>this</a:t>
            </a:r>
            <a:r>
              <a:rPr lang="sv-SE" sz="1700" dirty="0"/>
              <a:t> </a:t>
            </a:r>
            <a:r>
              <a:rPr lang="sv-SE" sz="1700" dirty="0" err="1"/>
              <a:t>specific</a:t>
            </a:r>
            <a:r>
              <a:rPr lang="sv-SE" sz="1700" dirty="0"/>
              <a:t> problem </a:t>
            </a:r>
            <a:r>
              <a:rPr lang="sv-SE" sz="1700" dirty="0" err="1"/>
              <a:t>statement</a:t>
            </a:r>
            <a:r>
              <a:rPr lang="sv-SE" sz="1700" dirty="0"/>
              <a:t> and </a:t>
            </a:r>
            <a:r>
              <a:rPr lang="sv-SE" sz="1700" dirty="0" err="1"/>
              <a:t>this</a:t>
            </a:r>
            <a:r>
              <a:rPr lang="sv-SE" sz="1700" dirty="0"/>
              <a:t> </a:t>
            </a:r>
            <a:r>
              <a:rPr lang="sv-SE" sz="1700" dirty="0" err="1"/>
              <a:t>specific</a:t>
            </a:r>
            <a:r>
              <a:rPr lang="sv-SE" sz="1700" dirty="0"/>
              <a:t> set </a:t>
            </a:r>
            <a:r>
              <a:rPr lang="sv-SE" sz="1700" dirty="0" err="1"/>
              <a:t>of</a:t>
            </a:r>
            <a:r>
              <a:rPr lang="sv-SE" sz="1700" dirty="0"/>
              <a:t> data. </a:t>
            </a:r>
            <a:r>
              <a:rPr lang="sv-SE" sz="1700" dirty="0" err="1"/>
              <a:t>Once</a:t>
            </a:r>
            <a:r>
              <a:rPr lang="sv-SE" sz="1700" dirty="0"/>
              <a:t> </a:t>
            </a:r>
            <a:r>
              <a:rPr lang="sv-SE" sz="1700" dirty="0" err="1"/>
              <a:t>again</a:t>
            </a:r>
            <a:r>
              <a:rPr lang="sv-SE" sz="1700" dirty="0"/>
              <a:t> </a:t>
            </a:r>
            <a:r>
              <a:rPr lang="sv-SE" sz="1700" dirty="0" err="1"/>
              <a:t>here</a:t>
            </a:r>
            <a:r>
              <a:rPr lang="sv-SE" sz="1700" dirty="0"/>
              <a:t> </a:t>
            </a:r>
            <a:r>
              <a:rPr lang="sv-SE" sz="1700" dirty="0" err="1"/>
              <a:t>however</a:t>
            </a:r>
            <a:r>
              <a:rPr lang="sv-SE" sz="1700" dirty="0"/>
              <a:t> </a:t>
            </a:r>
            <a:r>
              <a:rPr lang="sv-SE" sz="1700" dirty="0" err="1"/>
              <a:t>with</a:t>
            </a:r>
            <a:r>
              <a:rPr lang="sv-SE" sz="1700" dirty="0"/>
              <a:t> </a:t>
            </a:r>
            <a:r>
              <a:rPr lang="sv-SE" sz="1700" dirty="0" err="1"/>
              <a:t>Gaussian</a:t>
            </a:r>
            <a:r>
              <a:rPr lang="sv-SE" sz="1700" dirty="0"/>
              <a:t> NB and </a:t>
            </a:r>
            <a:r>
              <a:rPr lang="sv-SE" sz="1700" dirty="0" err="1"/>
              <a:t>Linear</a:t>
            </a:r>
            <a:r>
              <a:rPr lang="sv-SE" sz="1700" dirty="0"/>
              <a:t> SVC; </a:t>
            </a:r>
            <a:r>
              <a:rPr lang="sv-SE" sz="1700" dirty="0" err="1"/>
              <a:t>Gaussian</a:t>
            </a:r>
            <a:r>
              <a:rPr lang="sv-SE" sz="1700" dirty="0"/>
              <a:t> NB </a:t>
            </a:r>
            <a:r>
              <a:rPr lang="sv-SE" sz="1700" dirty="0" err="1"/>
              <a:t>only</a:t>
            </a:r>
            <a:r>
              <a:rPr lang="sv-SE" sz="1700" dirty="0"/>
              <a:t> </a:t>
            </a:r>
            <a:r>
              <a:rPr lang="sv-SE" sz="1700" dirty="0" err="1"/>
              <a:t>have</a:t>
            </a:r>
            <a:r>
              <a:rPr lang="sv-SE" sz="1700" dirty="0"/>
              <a:t> </a:t>
            </a:r>
            <a:r>
              <a:rPr lang="sv-SE" sz="1700" dirty="0" err="1"/>
              <a:t>two</a:t>
            </a:r>
            <a:r>
              <a:rPr lang="sv-SE" sz="1700" dirty="0"/>
              <a:t> parameters to </a:t>
            </a:r>
            <a:r>
              <a:rPr lang="sv-SE" sz="1700" dirty="0" err="1"/>
              <a:t>tune</a:t>
            </a:r>
            <a:r>
              <a:rPr lang="sv-SE" sz="1700" dirty="0"/>
              <a:t> and the </a:t>
            </a:r>
            <a:r>
              <a:rPr lang="sv-SE" sz="1700" dirty="0" err="1"/>
              <a:t>RandomizedSearchCV</a:t>
            </a:r>
            <a:r>
              <a:rPr lang="sv-SE" sz="1700" dirty="0"/>
              <a:t> for </a:t>
            </a:r>
            <a:r>
              <a:rPr lang="sv-SE" sz="1700" dirty="0" err="1"/>
              <a:t>Linear</a:t>
            </a:r>
            <a:r>
              <a:rPr lang="sv-SE" sz="1700" dirty="0"/>
              <a:t> SVC </a:t>
            </a:r>
            <a:r>
              <a:rPr lang="sv-SE" sz="1700" dirty="0" err="1"/>
              <a:t>did</a:t>
            </a:r>
            <a:r>
              <a:rPr lang="sv-SE" sz="1700" dirty="0"/>
              <a:t> not </a:t>
            </a:r>
            <a:r>
              <a:rPr lang="sv-SE" sz="1700" dirty="0" err="1"/>
              <a:t>give</a:t>
            </a:r>
            <a:r>
              <a:rPr lang="sv-SE" sz="1700" dirty="0"/>
              <a:t> </a:t>
            </a:r>
            <a:r>
              <a:rPr lang="sv-SE" sz="1700" dirty="0" err="1"/>
              <a:t>any</a:t>
            </a:r>
            <a:r>
              <a:rPr lang="sv-SE" sz="1700" dirty="0"/>
              <a:t> </a:t>
            </a:r>
            <a:r>
              <a:rPr lang="sv-SE" sz="1700" dirty="0" err="1"/>
              <a:t>meaningful</a:t>
            </a:r>
            <a:r>
              <a:rPr lang="sv-SE" sz="1700" dirty="0"/>
              <a:t> </a:t>
            </a:r>
            <a:r>
              <a:rPr lang="sv-SE" sz="1700" dirty="0" err="1"/>
              <a:t>results</a:t>
            </a:r>
            <a:r>
              <a:rPr lang="sv-SE" sz="1700" dirty="0"/>
              <a:t>. So </a:t>
            </a:r>
            <a:r>
              <a:rPr lang="sv-SE" sz="1700" dirty="0" err="1"/>
              <a:t>they</a:t>
            </a:r>
            <a:r>
              <a:rPr lang="sv-SE" sz="1700" dirty="0"/>
              <a:t> </a:t>
            </a:r>
            <a:r>
              <a:rPr lang="sv-SE" sz="1700" dirty="0" err="1"/>
              <a:t>are</a:t>
            </a:r>
            <a:r>
              <a:rPr lang="sv-SE" sz="1700" dirty="0"/>
              <a:t> not </a:t>
            </a:r>
            <a:r>
              <a:rPr lang="sv-SE" sz="1700" dirty="0" err="1"/>
              <a:t>shown</a:t>
            </a:r>
            <a:r>
              <a:rPr lang="sv-SE" sz="1700" dirty="0"/>
              <a:t> </a:t>
            </a:r>
            <a:r>
              <a:rPr lang="sv-SE" sz="1700" dirty="0" err="1"/>
              <a:t>here</a:t>
            </a:r>
            <a:r>
              <a:rPr lang="sv-SE" sz="1700" dirty="0"/>
              <a:t> and </a:t>
            </a:r>
            <a:r>
              <a:rPr lang="sv-SE" sz="1700" dirty="0" err="1"/>
              <a:t>were</a:t>
            </a:r>
            <a:r>
              <a:rPr lang="sv-SE" sz="1700" dirty="0"/>
              <a:t> </a:t>
            </a:r>
            <a:r>
              <a:rPr lang="sv-SE" sz="1700" dirty="0" err="1"/>
              <a:t>essentially</a:t>
            </a:r>
            <a:r>
              <a:rPr lang="sv-SE" sz="1700" dirty="0"/>
              <a:t> </a:t>
            </a:r>
            <a:r>
              <a:rPr lang="sv-SE" sz="1700" dirty="0" err="1"/>
              <a:t>skipped</a:t>
            </a:r>
            <a:r>
              <a:rPr lang="sv-SE" sz="1700" dirty="0"/>
              <a:t> in the pipeline </a:t>
            </a:r>
            <a:r>
              <a:rPr lang="sv-SE" sz="1700" dirty="0" err="1"/>
              <a:t>once</a:t>
            </a:r>
            <a:r>
              <a:rPr lang="sv-SE" sz="1700" dirty="0"/>
              <a:t> </a:t>
            </a:r>
            <a:r>
              <a:rPr lang="sv-SE" sz="1700" dirty="0" err="1"/>
              <a:t>again</a:t>
            </a:r>
            <a:r>
              <a:rPr lang="sv-SE" sz="1700" dirty="0"/>
              <a:t>.</a:t>
            </a:r>
          </a:p>
          <a:p>
            <a:r>
              <a:rPr lang="sv-SE" sz="1700" dirty="0"/>
              <a:t>In the </a:t>
            </a:r>
            <a:r>
              <a:rPr lang="sv-SE" sz="1700" dirty="0" err="1"/>
              <a:t>case</a:t>
            </a:r>
            <a:r>
              <a:rPr lang="sv-SE" sz="1700" dirty="0"/>
              <a:t> </a:t>
            </a:r>
            <a:r>
              <a:rPr lang="sv-SE" sz="1700" dirty="0" err="1"/>
              <a:t>of</a:t>
            </a:r>
            <a:r>
              <a:rPr lang="sv-SE" sz="1700" dirty="0"/>
              <a:t> </a:t>
            </a:r>
            <a:r>
              <a:rPr lang="sv-SE" sz="1700" dirty="0" err="1"/>
              <a:t>our</a:t>
            </a:r>
            <a:r>
              <a:rPr lang="sv-SE" sz="1700" dirty="0"/>
              <a:t> </a:t>
            </a:r>
            <a:r>
              <a:rPr lang="sv-SE" sz="1700" dirty="0" err="1"/>
              <a:t>Logistic</a:t>
            </a:r>
            <a:r>
              <a:rPr lang="sv-SE" sz="1700" dirty="0"/>
              <a:t> Regression </a:t>
            </a:r>
            <a:r>
              <a:rPr lang="sv-SE" sz="1700" dirty="0" err="1"/>
              <a:t>classifier</a:t>
            </a:r>
            <a:r>
              <a:rPr lang="sv-SE" sz="1700" dirty="0"/>
              <a:t>, the hyperparameter </a:t>
            </a:r>
            <a:r>
              <a:rPr lang="sv-SE" sz="1700" dirty="0" err="1"/>
              <a:t>actually</a:t>
            </a:r>
            <a:r>
              <a:rPr lang="sv-SE" sz="1700" dirty="0"/>
              <a:t> </a:t>
            </a:r>
            <a:r>
              <a:rPr lang="sv-SE" sz="1700" dirty="0" err="1"/>
              <a:t>lowered</a:t>
            </a:r>
            <a:r>
              <a:rPr lang="sv-SE" sz="1700" dirty="0"/>
              <a:t> the test score! So </a:t>
            </a:r>
            <a:r>
              <a:rPr lang="sv-SE" sz="1700" dirty="0" err="1"/>
              <a:t>instead</a:t>
            </a:r>
            <a:r>
              <a:rPr lang="sv-SE" sz="1700" dirty="0"/>
              <a:t>, I </a:t>
            </a:r>
            <a:r>
              <a:rPr lang="sv-SE" sz="1700" dirty="0" err="1"/>
              <a:t>have</a:t>
            </a:r>
            <a:r>
              <a:rPr lang="sv-SE" sz="1700" dirty="0"/>
              <a:t> chosen to </a:t>
            </a:r>
            <a:r>
              <a:rPr lang="sv-SE" sz="1700" dirty="0" err="1"/>
              <a:t>highlight</a:t>
            </a:r>
            <a:r>
              <a:rPr lang="sv-SE" sz="1700" dirty="0"/>
              <a:t> the process and </a:t>
            </a:r>
            <a:r>
              <a:rPr lang="sv-SE" sz="1700" dirty="0" err="1"/>
              <a:t>code</a:t>
            </a:r>
            <a:r>
              <a:rPr lang="sv-SE" sz="1700" dirty="0"/>
              <a:t> for the </a:t>
            </a:r>
            <a:r>
              <a:rPr lang="sv-SE" sz="1700" dirty="0" err="1"/>
              <a:t>Random</a:t>
            </a:r>
            <a:r>
              <a:rPr lang="sv-SE" sz="1700" dirty="0"/>
              <a:t> Forest </a:t>
            </a:r>
            <a:r>
              <a:rPr lang="sv-SE" sz="1700" dirty="0" err="1"/>
              <a:t>classifier</a:t>
            </a:r>
            <a:r>
              <a:rPr lang="sv-SE" sz="1700" dirty="0"/>
              <a:t>, </a:t>
            </a:r>
            <a:r>
              <a:rPr lang="sv-SE" sz="1700" dirty="0" err="1"/>
              <a:t>where</a:t>
            </a:r>
            <a:r>
              <a:rPr lang="sv-SE" sz="1700" dirty="0"/>
              <a:t> </a:t>
            </a:r>
            <a:r>
              <a:rPr lang="sv-SE" sz="1700" dirty="0" err="1"/>
              <a:t>once</a:t>
            </a:r>
            <a:r>
              <a:rPr lang="sv-SE" sz="1700" dirty="0"/>
              <a:t> </a:t>
            </a:r>
            <a:r>
              <a:rPr lang="sv-SE" sz="1700" dirty="0" err="1"/>
              <a:t>again</a:t>
            </a:r>
            <a:r>
              <a:rPr lang="sv-SE" sz="1700" dirty="0"/>
              <a:t>, </a:t>
            </a:r>
            <a:r>
              <a:rPr lang="sv-SE" sz="1700" dirty="0" err="1"/>
              <a:t>this</a:t>
            </a:r>
            <a:r>
              <a:rPr lang="sv-SE" sz="1700" dirty="0"/>
              <a:t> </a:t>
            </a:r>
            <a:r>
              <a:rPr lang="sv-SE" sz="1700" dirty="0" err="1"/>
              <a:t>stage</a:t>
            </a:r>
            <a:r>
              <a:rPr lang="sv-SE" sz="1700" dirty="0"/>
              <a:t> is </a:t>
            </a:r>
            <a:r>
              <a:rPr lang="sv-SE" sz="1700" dirty="0" err="1"/>
              <a:t>essential</a:t>
            </a:r>
            <a:r>
              <a:rPr lang="sv-SE" sz="1700" dirty="0"/>
              <a:t> to </a:t>
            </a:r>
            <a:r>
              <a:rPr lang="sv-SE" sz="1700" dirty="0" err="1"/>
              <a:t>remove</a:t>
            </a:r>
            <a:r>
              <a:rPr lang="sv-SE" sz="1700" dirty="0"/>
              <a:t> the </a:t>
            </a:r>
            <a:r>
              <a:rPr lang="sv-SE" sz="1700" dirty="0" err="1"/>
              <a:t>overfitting</a:t>
            </a:r>
            <a:r>
              <a:rPr lang="sv-SE" sz="1700" dirty="0"/>
              <a:t>. Not </a:t>
            </a:r>
            <a:r>
              <a:rPr lang="sv-SE" sz="1700" dirty="0" err="1"/>
              <a:t>only</a:t>
            </a:r>
            <a:r>
              <a:rPr lang="sv-SE" sz="1700" dirty="0"/>
              <a:t> </a:t>
            </a:r>
            <a:r>
              <a:rPr lang="sv-SE" sz="1700" dirty="0" err="1"/>
              <a:t>did</a:t>
            </a:r>
            <a:r>
              <a:rPr lang="sv-SE" sz="1700" dirty="0"/>
              <a:t> </a:t>
            </a:r>
            <a:r>
              <a:rPr lang="sv-SE" sz="1700" dirty="0" err="1"/>
              <a:t>we</a:t>
            </a:r>
            <a:r>
              <a:rPr lang="sv-SE" sz="1700" dirty="0"/>
              <a:t> </a:t>
            </a:r>
            <a:r>
              <a:rPr lang="sv-SE" sz="1700" dirty="0" err="1"/>
              <a:t>remove</a:t>
            </a:r>
            <a:r>
              <a:rPr lang="sv-SE" sz="1700" dirty="0"/>
              <a:t> it, </a:t>
            </a:r>
            <a:r>
              <a:rPr lang="sv-SE" sz="1700" dirty="0" err="1"/>
              <a:t>we</a:t>
            </a:r>
            <a:r>
              <a:rPr lang="sv-SE" sz="1700" dirty="0"/>
              <a:t> </a:t>
            </a:r>
            <a:r>
              <a:rPr lang="sv-SE" sz="1700" dirty="0" err="1"/>
              <a:t>increased</a:t>
            </a:r>
            <a:r>
              <a:rPr lang="sv-SE" sz="1700" dirty="0"/>
              <a:t> the test score by ca 7%! (The score from </a:t>
            </a:r>
            <a:r>
              <a:rPr lang="sv-SE" sz="1700" dirty="0" err="1"/>
              <a:t>after</a:t>
            </a:r>
            <a:r>
              <a:rPr lang="sv-SE" sz="1700" dirty="0"/>
              <a:t> feature </a:t>
            </a:r>
            <a:r>
              <a:rPr lang="sv-SE" sz="1700" dirty="0" err="1"/>
              <a:t>selection</a:t>
            </a:r>
            <a:r>
              <a:rPr lang="sv-SE" sz="1700" dirty="0"/>
              <a:t> is to the </a:t>
            </a:r>
            <a:r>
              <a:rPr lang="sv-SE" sz="1700" dirty="0" err="1"/>
              <a:t>left</a:t>
            </a:r>
            <a:r>
              <a:rPr lang="sv-SE" sz="1700" dirty="0"/>
              <a:t>)</a:t>
            </a:r>
          </a:p>
          <a:p>
            <a:r>
              <a:rPr lang="sv-SE" sz="1700" dirty="0"/>
              <a:t>The hyperparameter </a:t>
            </a:r>
            <a:r>
              <a:rPr lang="sv-SE" sz="1700" dirty="0" err="1"/>
              <a:t>tuning</a:t>
            </a:r>
            <a:r>
              <a:rPr lang="sv-SE" sz="1700" dirty="0"/>
              <a:t> for </a:t>
            </a:r>
            <a:r>
              <a:rPr lang="sv-SE" sz="1700" dirty="0" err="1"/>
              <a:t>XGBoost</a:t>
            </a:r>
            <a:r>
              <a:rPr lang="sv-SE" sz="1700" dirty="0"/>
              <a:t> is by far the </a:t>
            </a:r>
            <a:r>
              <a:rPr lang="sv-SE" sz="1700" dirty="0" err="1"/>
              <a:t>most</a:t>
            </a:r>
            <a:r>
              <a:rPr lang="sv-SE" sz="1700" dirty="0"/>
              <a:t> </a:t>
            </a:r>
            <a:r>
              <a:rPr lang="sv-SE" sz="1700" dirty="0" err="1"/>
              <a:t>complicated</a:t>
            </a:r>
            <a:r>
              <a:rPr lang="sv-SE" sz="1700" dirty="0"/>
              <a:t> </a:t>
            </a:r>
            <a:r>
              <a:rPr lang="sv-SE" sz="1700" dirty="0" err="1"/>
              <a:t>because</a:t>
            </a:r>
            <a:r>
              <a:rPr lang="sv-SE" sz="1700" dirty="0"/>
              <a:t> </a:t>
            </a:r>
            <a:r>
              <a:rPr lang="sv-SE" sz="1700" dirty="0" err="1"/>
              <a:t>of</a:t>
            </a:r>
            <a:r>
              <a:rPr lang="sv-SE" sz="1700" dirty="0"/>
              <a:t> </a:t>
            </a:r>
            <a:r>
              <a:rPr lang="sv-SE" sz="1700" dirty="0" err="1"/>
              <a:t>how</a:t>
            </a:r>
            <a:r>
              <a:rPr lang="sv-SE" sz="1700" dirty="0"/>
              <a:t> </a:t>
            </a:r>
            <a:r>
              <a:rPr lang="sv-SE" sz="1700" dirty="0" err="1"/>
              <a:t>many</a:t>
            </a:r>
            <a:r>
              <a:rPr lang="sv-SE" sz="1700" dirty="0"/>
              <a:t> parameters it has, and</a:t>
            </a:r>
          </a:p>
          <a:p>
            <a:r>
              <a:rPr lang="sv-SE" sz="1700" dirty="0"/>
              <a:t>it is </a:t>
            </a:r>
            <a:r>
              <a:rPr lang="sv-SE" sz="1700" dirty="0" err="1"/>
              <a:t>something</a:t>
            </a:r>
            <a:r>
              <a:rPr lang="sv-SE" sz="1700" dirty="0"/>
              <a:t> </a:t>
            </a:r>
            <a:r>
              <a:rPr lang="sv-SE" sz="1700" dirty="0" err="1"/>
              <a:t>that</a:t>
            </a:r>
            <a:r>
              <a:rPr lang="sv-SE" sz="1700" dirty="0"/>
              <a:t> </a:t>
            </a:r>
          </a:p>
          <a:p>
            <a:r>
              <a:rPr lang="sv-SE" sz="1700" dirty="0" err="1"/>
              <a:t>can</a:t>
            </a:r>
            <a:r>
              <a:rPr lang="sv-SE" sz="1700" dirty="0"/>
              <a:t> </a:t>
            </a:r>
            <a:r>
              <a:rPr lang="sv-SE" sz="1700" dirty="0" err="1"/>
              <a:t>definitely</a:t>
            </a:r>
            <a:r>
              <a:rPr lang="sv-SE" sz="1700" dirty="0"/>
              <a:t> be </a:t>
            </a:r>
          </a:p>
          <a:p>
            <a:r>
              <a:rPr lang="sv-SE" sz="1700" dirty="0" err="1"/>
              <a:t>improved</a:t>
            </a:r>
            <a:r>
              <a:rPr lang="sv-SE" sz="1700" dirty="0"/>
              <a:t> for </a:t>
            </a:r>
            <a:r>
              <a:rPr lang="sv-SE" sz="1700" dirty="0" err="1"/>
              <a:t>this</a:t>
            </a:r>
            <a:r>
              <a:rPr lang="sv-SE" sz="1700" dirty="0"/>
              <a:t> </a:t>
            </a:r>
          </a:p>
          <a:p>
            <a:r>
              <a:rPr lang="sv-SE" sz="1700" dirty="0" err="1"/>
              <a:t>project</a:t>
            </a:r>
            <a:r>
              <a:rPr lang="sv-SE" sz="1700" dirty="0"/>
              <a:t>. </a:t>
            </a:r>
            <a:endParaRPr lang="en-US" sz="1700" dirty="0"/>
          </a:p>
        </p:txBody>
      </p:sp>
      <p:pic>
        <p:nvPicPr>
          <p:cNvPr id="11" name="Picture 10" descr="A screenshot of a computer program&#10;&#10;Description automatically generated">
            <a:extLst>
              <a:ext uri="{FF2B5EF4-FFF2-40B4-BE49-F238E27FC236}">
                <a16:creationId xmlns:a16="http://schemas.microsoft.com/office/drawing/2014/main" id="{D04ADFC1-03EA-CADE-3C27-CFD0A5CFE187}"/>
              </a:ext>
            </a:extLst>
          </p:cNvPr>
          <p:cNvPicPr>
            <a:picLocks noChangeAspect="1"/>
          </p:cNvPicPr>
          <p:nvPr/>
        </p:nvPicPr>
        <p:blipFill>
          <a:blip r:embed="rId2"/>
          <a:stretch>
            <a:fillRect/>
          </a:stretch>
        </p:blipFill>
        <p:spPr>
          <a:xfrm>
            <a:off x="6991312" y="698191"/>
            <a:ext cx="4986198" cy="3172378"/>
          </a:xfrm>
          <a:prstGeom prst="rect">
            <a:avLst/>
          </a:prstGeom>
        </p:spPr>
      </p:pic>
      <p:pic>
        <p:nvPicPr>
          <p:cNvPr id="14" name="Picture 13" descr="A screenshot of a computer program&#10;&#10;Description automatically generated">
            <a:extLst>
              <a:ext uri="{FF2B5EF4-FFF2-40B4-BE49-F238E27FC236}">
                <a16:creationId xmlns:a16="http://schemas.microsoft.com/office/drawing/2014/main" id="{95743A53-7D69-B979-C56D-85AD5840E736}"/>
              </a:ext>
            </a:extLst>
          </p:cNvPr>
          <p:cNvPicPr>
            <a:picLocks noChangeAspect="1"/>
          </p:cNvPicPr>
          <p:nvPr/>
        </p:nvPicPr>
        <p:blipFill>
          <a:blip r:embed="rId3"/>
          <a:stretch>
            <a:fillRect/>
          </a:stretch>
        </p:blipFill>
        <p:spPr>
          <a:xfrm>
            <a:off x="6991311" y="3901441"/>
            <a:ext cx="4986198" cy="2654276"/>
          </a:xfrm>
          <a:prstGeom prst="rect">
            <a:avLst/>
          </a:prstGeom>
        </p:spPr>
      </p:pic>
      <p:pic>
        <p:nvPicPr>
          <p:cNvPr id="16" name="Picture 15" descr="A screenshot of a computer program&#10;&#10;Description automatically generated">
            <a:extLst>
              <a:ext uri="{FF2B5EF4-FFF2-40B4-BE49-F238E27FC236}">
                <a16:creationId xmlns:a16="http://schemas.microsoft.com/office/drawing/2014/main" id="{0A9F76A7-ED0E-6FE7-D36F-9F3DBEDFC8FD}"/>
              </a:ext>
            </a:extLst>
          </p:cNvPr>
          <p:cNvPicPr>
            <a:picLocks noChangeAspect="1"/>
          </p:cNvPicPr>
          <p:nvPr/>
        </p:nvPicPr>
        <p:blipFill>
          <a:blip r:embed="rId4"/>
          <a:stretch>
            <a:fillRect/>
          </a:stretch>
        </p:blipFill>
        <p:spPr>
          <a:xfrm>
            <a:off x="4621531" y="4680806"/>
            <a:ext cx="2227806" cy="1824110"/>
          </a:xfrm>
          <a:prstGeom prst="rect">
            <a:avLst/>
          </a:prstGeom>
        </p:spPr>
      </p:pic>
      <p:pic>
        <p:nvPicPr>
          <p:cNvPr id="18" name="Picture 17" descr="A screenshot of a computer program&#10;&#10;Description automatically generated">
            <a:extLst>
              <a:ext uri="{FF2B5EF4-FFF2-40B4-BE49-F238E27FC236}">
                <a16:creationId xmlns:a16="http://schemas.microsoft.com/office/drawing/2014/main" id="{6EA127CD-9BD6-FE37-4AD3-D90488B592E3}"/>
              </a:ext>
            </a:extLst>
          </p:cNvPr>
          <p:cNvPicPr>
            <a:picLocks noChangeAspect="1"/>
          </p:cNvPicPr>
          <p:nvPr/>
        </p:nvPicPr>
        <p:blipFill>
          <a:blip r:embed="rId5"/>
          <a:stretch>
            <a:fillRect/>
          </a:stretch>
        </p:blipFill>
        <p:spPr>
          <a:xfrm>
            <a:off x="2560320" y="5100493"/>
            <a:ext cx="1990224" cy="1404423"/>
          </a:xfrm>
          <a:prstGeom prst="rect">
            <a:avLst/>
          </a:prstGeom>
        </p:spPr>
      </p:pic>
    </p:spTree>
    <p:extLst>
      <p:ext uri="{BB962C8B-B14F-4D97-AF65-F5344CB8AC3E}">
        <p14:creationId xmlns:p14="http://schemas.microsoft.com/office/powerpoint/2010/main" val="4109504578"/>
      </p:ext>
    </p:extLst>
  </p:cSld>
  <p:clrMapOvr>
    <a:masterClrMapping/>
  </p:clrMapOvr>
</p:sld>
</file>

<file path=ppt/theme/theme1.xml><?xml version="1.0" encoding="utf-8"?>
<a:theme xmlns:a="http://schemas.openxmlformats.org/drawingml/2006/main" name="Thèm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99603_TF67328976_Win32" id="{15DA6099-2184-45F7-BC36-8E8C36C59044}" vid="{25278724-9338-43B5-B52E-65539E734E3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openxmlformats.org/package/2006/metadata/core-properties"/>
    <ds:schemaRef ds:uri="16c05727-aa75-4e4a-9b5f-8a80a1165891"/>
    <ds:schemaRef ds:uri="71af3243-3dd4-4a8d-8c0d-dd76da1f02a5"/>
    <ds:schemaRef ds:uri="http://purl.org/dc/dcmitype/"/>
    <ds:schemaRef ds:uri="http://purl.org/dc/terms/"/>
    <ds:schemaRef ds:uri="http://www.w3.org/XML/1998/namespace"/>
    <ds:schemaRef ds:uri="http://purl.org/dc/elements/1.1/"/>
    <ds:schemaRef ds:uri="http://schemas.microsoft.com/office/infopath/2007/PartnerControls"/>
    <ds:schemaRef ds:uri="http://schemas.microsoft.com/office/2006/documentManagement/types"/>
    <ds:schemaRef ds:uri="230e9df3-be65-4c73-a93b-d1236ebd677e"/>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{968BC886-762A-42D7-A526-A1FE0BBC4FC0}tf67328976_win32</Template>
  <TotalTime>5038</TotalTime>
  <Words>2264</Words>
  <Application>Microsoft Office PowerPoint</Application>
  <PresentationFormat>Widescreen</PresentationFormat>
  <Paragraphs>137</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Tenorite</vt:lpstr>
      <vt:lpstr>Thème Office</vt:lpstr>
      <vt:lpstr>TITRE DE LA PRÉSENTATION</vt:lpstr>
      <vt:lpstr>AGENDA</vt:lpstr>
      <vt:lpstr>INTRODUCTION</vt:lpstr>
      <vt:lpstr>The Dataset and aim</vt:lpstr>
      <vt:lpstr>Data pre-processing and cleaninG</vt:lpstr>
      <vt:lpstr>Splitting, standardizing and fitting the data</vt:lpstr>
      <vt:lpstr>Feature selection I</vt:lpstr>
      <vt:lpstr>Feature selection ii</vt:lpstr>
      <vt:lpstr>Hyperparameter tuning</vt:lpstr>
      <vt:lpstr>Threshold selection and the roc curve I</vt:lpstr>
      <vt:lpstr>Threshold selection and the roc curve II</vt:lpstr>
      <vt:lpstr>Model comparison</vt:lpstr>
      <vt:lpstr>Predictions and mini-eda of the results I</vt:lpstr>
      <vt:lpstr>Predictions and mini-eda of the results II</vt:lpstr>
      <vt:lpstr>SUMMARY and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Steven Lomon Lennartsson</dc:creator>
  <cp:lastModifiedBy>Steven Lomon Lennartsson</cp:lastModifiedBy>
  <cp:revision>74</cp:revision>
  <dcterms:created xsi:type="dcterms:W3CDTF">2023-10-24T15:57:58Z</dcterms:created>
  <dcterms:modified xsi:type="dcterms:W3CDTF">2023-12-19T12:51:41Z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