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7" r:id="rId4"/>
    <p:sldId id="269" r:id="rId5"/>
    <p:sldId id="270" r:id="rId6"/>
    <p:sldId id="275" r:id="rId7"/>
    <p:sldId id="276" r:id="rId8"/>
    <p:sldId id="271" r:id="rId9"/>
    <p:sldId id="272" r:id="rId10"/>
    <p:sldId id="261" r:id="rId11"/>
    <p:sldId id="278" r:id="rId12"/>
    <p:sldId id="279" r:id="rId13"/>
    <p:sldId id="268" r:id="rId14"/>
    <p:sldId id="274" r:id="rId15"/>
    <p:sldId id="265" r:id="rId16"/>
    <p:sldId id="257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0"/>
    <p:restoredTop sz="94643"/>
  </p:normalViewPr>
  <p:slideViewPr>
    <p:cSldViewPr snapToGrid="0" snapToObjects="1">
      <p:cViewPr>
        <p:scale>
          <a:sx n="130" d="100"/>
          <a:sy n="130" d="100"/>
        </p:scale>
        <p:origin x="39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0F12F-9F6B-AC40-ABB9-7C412DBCC27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870C-0C8A-8B49-9C07-7D66773C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870C-0C8A-8B49-9C07-7D66773CA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EBFB-44B7-9D41-96C7-AC03C7128191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7E9C-20DE-514D-804D-828FA552D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-project.org/" TargetMode="External"/><Relationship Id="rId4" Type="http://schemas.openxmlformats.org/officeDocument/2006/relationships/hyperlink" Target="https://www.rstudio.com/" TargetMode="External"/><Relationship Id="rId5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pmc/articles/PMC4517692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EPOS autumn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EZ diffusion model workshop</a:t>
            </a:r>
          </a:p>
          <a:p>
            <a:endParaRPr lang="en-US" i="1" dirty="0"/>
          </a:p>
          <a:p>
            <a:r>
              <a:rPr lang="en-US" i="1" dirty="0" smtClean="0"/>
              <a:t>Steven </a:t>
            </a:r>
            <a:r>
              <a:rPr lang="en-US" i="1" dirty="0" err="1"/>
              <a:t>Miletić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22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2"/>
          <a:stretch/>
        </p:blipFill>
        <p:spPr>
          <a:xfrm>
            <a:off x="1806529" y="1485107"/>
            <a:ext cx="7391001" cy="4607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07251" y="2241030"/>
            <a:ext cx="1039503" cy="2061147"/>
            <a:chOff x="3914746" y="2241030"/>
            <a:chExt cx="1039503" cy="2061147"/>
          </a:xfrm>
        </p:grpSpPr>
        <p:sp>
          <p:nvSpPr>
            <p:cNvPr id="7" name="Rectangle 6"/>
            <p:cNvSpPr/>
            <p:nvPr/>
          </p:nvSpPr>
          <p:spPr>
            <a:xfrm>
              <a:off x="3914746" y="2241030"/>
              <a:ext cx="724710" cy="2061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6851" y="2810670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851" y="3595297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213" y="3972395"/>
            <a:ext cx="1862897" cy="98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93064" y="1436949"/>
            <a:ext cx="276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point </a:t>
            </a:r>
            <a:r>
              <a:rPr lang="en-US" i="1" dirty="0" smtClean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𝛏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drift rate variability </a:t>
            </a:r>
            <a:r>
              <a:rPr lang="en-US" i="1" dirty="0" smtClean="0"/>
              <a:t>𝛈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start point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endParaRPr lang="en-US" i="1" baseline="-25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non-decision time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Ter</a:t>
            </a:r>
            <a:endParaRPr lang="en-US" i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3561" y="2810670"/>
            <a:ext cx="2608287" cy="449692"/>
            <a:chOff x="6096001" y="2810670"/>
            <a:chExt cx="2515847" cy="449692"/>
          </a:xfrm>
        </p:grpSpPr>
        <p:sp>
          <p:nvSpPr>
            <p:cNvPr id="6" name="Rectangle 5"/>
            <p:cNvSpPr/>
            <p:nvPr/>
          </p:nvSpPr>
          <p:spPr>
            <a:xfrm>
              <a:off x="6884011" y="2810670"/>
              <a:ext cx="1727837" cy="449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1" y="3047134"/>
              <a:ext cx="1331626" cy="2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453" y="6347694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Ratcliff (1982)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8755715" y="2501224"/>
            <a:ext cx="3708000" cy="2631447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6" y="1690687"/>
            <a:ext cx="5142641" cy="4100668"/>
          </a:xfr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28" y="1690688"/>
            <a:ext cx="5142641" cy="4100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8735" y="594851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Mean = 1.03s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482867" y="5791355"/>
            <a:ext cx="136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Caution = 3</a:t>
            </a:r>
          </a:p>
          <a:p>
            <a:r>
              <a:rPr lang="en-US" sz="2000" dirty="0" smtClean="0"/>
              <a:t>Drift = 2</a:t>
            </a:r>
          </a:p>
          <a:p>
            <a:r>
              <a:rPr lang="en-US" sz="2000" dirty="0" smtClean="0"/>
              <a:t>Bias = 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5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2"/>
          <a:stretch/>
        </p:blipFill>
        <p:spPr>
          <a:xfrm>
            <a:off x="1806529" y="1485107"/>
            <a:ext cx="7391001" cy="46079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07251" y="2241030"/>
            <a:ext cx="1039503" cy="2061147"/>
            <a:chOff x="3914746" y="2241030"/>
            <a:chExt cx="1039503" cy="2061147"/>
          </a:xfrm>
        </p:grpSpPr>
        <p:sp>
          <p:nvSpPr>
            <p:cNvPr id="7" name="Rectangle 6"/>
            <p:cNvSpPr/>
            <p:nvPr/>
          </p:nvSpPr>
          <p:spPr>
            <a:xfrm>
              <a:off x="3914746" y="2241030"/>
              <a:ext cx="724710" cy="2061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6851" y="2810670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16851" y="3595297"/>
              <a:ext cx="437398" cy="221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9213" y="3972395"/>
            <a:ext cx="1862897" cy="981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93064" y="1436949"/>
            <a:ext cx="2762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 point </a:t>
            </a:r>
            <a:r>
              <a:rPr lang="en-US" i="1" dirty="0" smtClean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𝛏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drift rate variability </a:t>
            </a:r>
            <a:r>
              <a:rPr lang="en-US" i="1" dirty="0" smtClean="0"/>
              <a:t>𝛈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start point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z</a:t>
            </a:r>
            <a:endParaRPr lang="en-US" i="1" baseline="-25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Between-trial non-decision time variability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Ter</a:t>
            </a:r>
            <a:endParaRPr lang="en-US" i="1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03561" y="2810670"/>
            <a:ext cx="2608287" cy="449692"/>
            <a:chOff x="6096001" y="2810670"/>
            <a:chExt cx="2515847" cy="449692"/>
          </a:xfrm>
        </p:grpSpPr>
        <p:sp>
          <p:nvSpPr>
            <p:cNvPr id="6" name="Rectangle 5"/>
            <p:cNvSpPr/>
            <p:nvPr/>
          </p:nvSpPr>
          <p:spPr>
            <a:xfrm>
              <a:off x="6884011" y="2810670"/>
              <a:ext cx="1727837" cy="449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1" y="3047134"/>
              <a:ext cx="1331626" cy="21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9453" y="6347694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Ratcliff (1982)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8755715" y="2501224"/>
            <a:ext cx="3708000" cy="2631447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8982784" y="2742102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8982783" y="3303115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9008216" y="3940491"/>
            <a:ext cx="2585763" cy="8060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9008216" y="1704418"/>
            <a:ext cx="2476556" cy="42038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1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64223" y="1960289"/>
            <a:ext cx="1876638" cy="1689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5"/>
          <a:stretch/>
        </p:blipFill>
        <p:spPr>
          <a:xfrm>
            <a:off x="1791796" y="1580837"/>
            <a:ext cx="7666998" cy="4477049"/>
          </a:xfrm>
        </p:spPr>
      </p:pic>
      <p:sp>
        <p:nvSpPr>
          <p:cNvPr id="13" name="TextBox 12"/>
          <p:cNvSpPr txBox="1"/>
          <p:nvPr/>
        </p:nvSpPr>
        <p:spPr>
          <a:xfrm>
            <a:off x="9155589" y="1436949"/>
            <a:ext cx="2762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point = 0.5*</a:t>
            </a:r>
            <a:r>
              <a:rPr lang="en-US" i="1" dirty="0" smtClean="0"/>
              <a:t>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between-trial variances</a:t>
            </a:r>
          </a:p>
          <a:p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Threshold </a:t>
            </a:r>
            <a:r>
              <a:rPr lang="en-US" i="1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Drift rate </a:t>
            </a:r>
            <a:r>
              <a:rPr lang="en-US" i="1" dirty="0" smtClean="0"/>
              <a:t>v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Non-decision time </a:t>
            </a:r>
            <a:r>
              <a:rPr lang="en-US" i="1" dirty="0" err="1" smtClean="0"/>
              <a:t>Ter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7384" y="63271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Wagenmakers</a:t>
            </a:r>
            <a:r>
              <a:rPr lang="en-US" dirty="0" smtClean="0"/>
              <a:t> et al. </a:t>
            </a:r>
            <a:r>
              <a:rPr lang="en-US" dirty="0"/>
              <a:t>(2007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EZ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i="1" dirty="0" smtClean="0"/>
              <a:t>calculate a, v, </a:t>
            </a:r>
            <a:r>
              <a:rPr lang="en-US" i="1" dirty="0" err="1" smtClean="0"/>
              <a:t>Ter</a:t>
            </a:r>
            <a:r>
              <a:rPr lang="en-US" dirty="0" smtClean="0"/>
              <a:t>, directly from your data</a:t>
            </a:r>
          </a:p>
          <a:p>
            <a:r>
              <a:rPr lang="en-US" dirty="0" smtClean="0"/>
              <a:t>No model-fitting procedure necessary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..but only if EZ’s assumptions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relations between model parameters and data</a:t>
            </a:r>
          </a:p>
          <a:p>
            <a:pPr lvl="1"/>
            <a:r>
              <a:rPr lang="en-US" dirty="0" smtClean="0"/>
              <a:t>Calculate EZ parameters</a:t>
            </a:r>
          </a:p>
          <a:p>
            <a:pPr lvl="1"/>
            <a:r>
              <a:rPr lang="en-US" dirty="0" smtClean="0"/>
              <a:t>What happens to parameters when my data change?</a:t>
            </a:r>
          </a:p>
          <a:p>
            <a:pPr lvl="1"/>
            <a:r>
              <a:rPr lang="en-US" dirty="0" smtClean="0"/>
              <a:t>When are parameter interpretations valid?</a:t>
            </a:r>
            <a:endParaRPr lang="en-US" dirty="0"/>
          </a:p>
          <a:p>
            <a:r>
              <a:rPr lang="en-US" dirty="0" smtClean="0"/>
              <a:t>Getting to know what cognitive modelling is</a:t>
            </a:r>
          </a:p>
        </p:txBody>
      </p:sp>
    </p:spTree>
    <p:extLst>
      <p:ext uri="{BB962C8B-B14F-4D97-AF65-F5344CB8AC3E}">
        <p14:creationId xmlns:p14="http://schemas.microsoft.com/office/powerpoint/2010/main" val="7226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Standalone R: </a:t>
            </a:r>
            <a:r>
              <a:rPr lang="en-US" dirty="0" smtClean="0">
                <a:hlinkClick r:id="rId3"/>
              </a:rPr>
              <a:t>http://r-project.org/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https://www.rstudio.com/</a:t>
            </a:r>
            <a:endParaRPr lang="en-US" dirty="0"/>
          </a:p>
          <a:p>
            <a:r>
              <a:rPr lang="en-US" dirty="0" smtClean="0"/>
              <a:t>Never used R/no programming experience?</a:t>
            </a:r>
          </a:p>
          <a:p>
            <a:pPr lvl="1"/>
            <a:r>
              <a:rPr lang="en-US" dirty="0" smtClean="0">
                <a:hlinkClick r:id="rId5"/>
              </a:rPr>
              <a:t>http://tryr.codeschool.com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EZ practical on </a:t>
            </a:r>
            <a:r>
              <a:rPr lang="en-US" dirty="0" smtClean="0"/>
              <a:t>Dropbox</a:t>
            </a:r>
            <a:endParaRPr lang="en-US" dirty="0"/>
          </a:p>
          <a:p>
            <a:pPr lvl="1"/>
            <a:r>
              <a:rPr lang="en-US" dirty="0" err="1" smtClean="0"/>
              <a:t>EZ_practical.html</a:t>
            </a:r>
            <a:r>
              <a:rPr lang="en-US" dirty="0" smtClean="0"/>
              <a:t> (code &amp; assignments)</a:t>
            </a:r>
          </a:p>
          <a:p>
            <a:pPr lvl="1"/>
            <a:r>
              <a:rPr lang="en-US" dirty="0" err="1" smtClean="0"/>
              <a:t>EZ_practical_answers.html</a:t>
            </a:r>
            <a:r>
              <a:rPr lang="en-US" dirty="0" smtClean="0"/>
              <a:t> (answers)</a:t>
            </a:r>
          </a:p>
          <a:p>
            <a:pPr lvl="1"/>
            <a:r>
              <a:rPr lang="en-US" dirty="0" smtClean="0"/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Assignments 1-5: EZ diffusion</a:t>
            </a:r>
          </a:p>
          <a:p>
            <a:endParaRPr lang="en-US" dirty="0"/>
          </a:p>
          <a:p>
            <a:r>
              <a:rPr lang="en-US" dirty="0"/>
              <a:t>Assignments </a:t>
            </a:r>
            <a:r>
              <a:rPr lang="en-US" dirty="0" smtClean="0"/>
              <a:t>6-7: </a:t>
            </a:r>
            <a:r>
              <a:rPr lang="en-US" dirty="0"/>
              <a:t>DDM simulation &amp; fitting, for enthusiasts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r>
              <a:rPr lang="en-US" dirty="0" smtClean="0"/>
              <a:t>Analyze </a:t>
            </a:r>
            <a:r>
              <a:rPr lang="en-US" i="1" dirty="0" smtClean="0"/>
              <a:t>full</a:t>
            </a:r>
            <a:r>
              <a:rPr lang="en-US" dirty="0" smtClean="0"/>
              <a:t> reaction time distributions!</a:t>
            </a:r>
          </a:p>
          <a:p>
            <a:pPr lvl="1"/>
            <a:r>
              <a:rPr lang="en-US" dirty="0" smtClean="0"/>
              <a:t>Go beyond the mean RT</a:t>
            </a:r>
          </a:p>
          <a:p>
            <a:pPr lvl="1"/>
            <a:r>
              <a:rPr lang="en-US" dirty="0" smtClean="0"/>
              <a:t>Infer cognitive processes from behavioral data</a:t>
            </a:r>
          </a:p>
          <a:p>
            <a:endParaRPr lang="en-US" dirty="0" smtClean="0"/>
          </a:p>
          <a:p>
            <a:r>
              <a:rPr lang="en-US" b="1" dirty="0" smtClean="0"/>
              <a:t>NB</a:t>
            </a:r>
            <a:r>
              <a:rPr lang="en-US" dirty="0" smtClean="0"/>
              <a:t>: the assumptions of EZ are </a:t>
            </a:r>
            <a:r>
              <a:rPr lang="en-US" i="1" dirty="0" smtClean="0"/>
              <a:t>often </a:t>
            </a:r>
            <a:r>
              <a:rPr lang="en-US" i="1" dirty="0" smtClean="0"/>
              <a:t>violated!</a:t>
            </a:r>
          </a:p>
          <a:p>
            <a:pPr lvl="1"/>
            <a:r>
              <a:rPr lang="en-US" dirty="0" smtClean="0"/>
              <a:t>EZ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too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For a comparison of multiple ways of model-fitting, see </a:t>
            </a:r>
            <a:r>
              <a:rPr lang="en-US" dirty="0" smtClean="0">
                <a:hlinkClick r:id="rId2"/>
              </a:rPr>
              <a:t>Ratcliff &amp; Childers (2015) </a:t>
            </a:r>
            <a:r>
              <a:rPr lang="en-US" i="1" dirty="0" smtClean="0">
                <a:hlinkClick r:id="rId2"/>
              </a:rPr>
              <a:t>Decision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6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Want to learn more? Join our summer school!</a:t>
            </a:r>
          </a:p>
          <a:p>
            <a:pPr marL="457200" lvl="1" indent="0" algn="ctr">
              <a:buNone/>
            </a:pPr>
            <a:r>
              <a:rPr lang="en-US" sz="3200" dirty="0" err="1"/>
              <a:t>www.modelbasedneuroscience.com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19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9" name="Picture 8" descr="Screen shot 2013-10-30 at 5.04.2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86" y="1809399"/>
            <a:ext cx="6319838" cy="42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Not: become experts at cognitive modelling (sorry)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Introduction to the EZ diffusion model</a:t>
            </a:r>
            <a:endParaRPr lang="en-US" dirty="0"/>
          </a:p>
          <a:p>
            <a:r>
              <a:rPr lang="en-US" dirty="0" smtClean="0"/>
              <a:t>Get an idea of what is possible with RT data</a:t>
            </a:r>
          </a:p>
        </p:txBody>
      </p:sp>
    </p:spTree>
    <p:extLst>
      <p:ext uri="{BB962C8B-B14F-4D97-AF65-F5344CB8AC3E}">
        <p14:creationId xmlns:p14="http://schemas.microsoft.com/office/powerpoint/2010/main" val="10097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Zebra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0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Drapa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Zrdae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6" y="1690688"/>
            <a:ext cx="6117338" cy="4877878"/>
          </a:xfrm>
        </p:spPr>
      </p:pic>
    </p:spTree>
    <p:extLst>
      <p:ext uri="{BB962C8B-B14F-4D97-AF65-F5344CB8AC3E}">
        <p14:creationId xmlns:p14="http://schemas.microsoft.com/office/powerpoint/2010/main" val="1579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time distribution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17" y="1690688"/>
            <a:ext cx="6117337" cy="4877877"/>
          </a:xfrm>
        </p:spPr>
      </p:pic>
    </p:spTree>
    <p:extLst>
      <p:ext uri="{BB962C8B-B14F-4D97-AF65-F5344CB8AC3E}">
        <p14:creationId xmlns:p14="http://schemas.microsoft.com/office/powerpoint/2010/main" val="15781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354</Words>
  <Application>Microsoft Macintosh PowerPoint</Application>
  <PresentationFormat>Widescreen</PresentationFormat>
  <Paragraphs>106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EPOS autumn school</vt:lpstr>
      <vt:lpstr>Me</vt:lpstr>
      <vt:lpstr>Today</vt:lpstr>
      <vt:lpstr>Lexical decision task</vt:lpstr>
      <vt:lpstr>Lexical decision task</vt:lpstr>
      <vt:lpstr>Lexical decision task</vt:lpstr>
      <vt:lpstr>Lexical decision task</vt:lpstr>
      <vt:lpstr>Reaction time distribution</vt:lpstr>
      <vt:lpstr>Reaction time distribution</vt:lpstr>
      <vt:lpstr>DDM</vt:lpstr>
      <vt:lpstr>Reaction time distribution</vt:lpstr>
      <vt:lpstr>DDM</vt:lpstr>
      <vt:lpstr>EZ</vt:lpstr>
      <vt:lpstr>Why is EZ easy?</vt:lpstr>
      <vt:lpstr>This tutorial</vt:lpstr>
      <vt:lpstr>Getting started</vt:lpstr>
      <vt:lpstr>Take-home messages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COMODA</dc:title>
  <dc:creator>SM</dc:creator>
  <cp:lastModifiedBy>Microsoft Office User</cp:lastModifiedBy>
  <cp:revision>69</cp:revision>
  <dcterms:created xsi:type="dcterms:W3CDTF">2017-09-18T14:25:50Z</dcterms:created>
  <dcterms:modified xsi:type="dcterms:W3CDTF">2017-11-20T13:35:22Z</dcterms:modified>
</cp:coreProperties>
</file>