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437" r:id="rId1"/>
  </p:sldMasterIdLst>
  <p:notesMasterIdLst>
    <p:notesMasterId r:id="rId57"/>
  </p:notesMasterIdLst>
  <p:handoutMasterIdLst>
    <p:handoutMasterId r:id="rId58"/>
  </p:handoutMasterIdLst>
  <p:sldIdLst>
    <p:sldId id="256" r:id="rId2"/>
    <p:sldId id="257" r:id="rId3"/>
    <p:sldId id="259" r:id="rId4"/>
    <p:sldId id="260" r:id="rId5"/>
    <p:sldId id="271" r:id="rId6"/>
    <p:sldId id="273" r:id="rId7"/>
    <p:sldId id="274" r:id="rId8"/>
    <p:sldId id="261" r:id="rId9"/>
    <p:sldId id="275" r:id="rId10"/>
    <p:sldId id="276" r:id="rId11"/>
    <p:sldId id="278" r:id="rId12"/>
    <p:sldId id="277" r:id="rId13"/>
    <p:sldId id="280" r:id="rId14"/>
    <p:sldId id="262" r:id="rId15"/>
    <p:sldId id="281" r:id="rId16"/>
    <p:sldId id="282" r:id="rId17"/>
    <p:sldId id="283" r:id="rId18"/>
    <p:sldId id="284" r:id="rId19"/>
    <p:sldId id="263"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264" r:id="rId39"/>
    <p:sldId id="303" r:id="rId40"/>
    <p:sldId id="265" r:id="rId41"/>
    <p:sldId id="266" r:id="rId42"/>
    <p:sldId id="304" r:id="rId43"/>
    <p:sldId id="305" r:id="rId44"/>
    <p:sldId id="306" r:id="rId45"/>
    <p:sldId id="307" r:id="rId46"/>
    <p:sldId id="308" r:id="rId47"/>
    <p:sldId id="267" r:id="rId48"/>
    <p:sldId id="311" r:id="rId49"/>
    <p:sldId id="312" r:id="rId50"/>
    <p:sldId id="313" r:id="rId51"/>
    <p:sldId id="314" r:id="rId52"/>
    <p:sldId id="315" r:id="rId53"/>
    <p:sldId id="268" r:id="rId54"/>
    <p:sldId id="309" r:id="rId55"/>
    <p:sldId id="310" r:id="rId56"/>
  </p:sldIdLst>
  <p:sldSz cx="9144000" cy="6858000" type="screen4x3"/>
  <p:notesSz cx="6858000" cy="9077325"/>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3720"/>
    <a:srgbClr val="89C554"/>
    <a:srgbClr val="7F8989"/>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8437" autoAdjust="0"/>
    <p:restoredTop sz="86486" autoAdjust="0"/>
  </p:normalViewPr>
  <p:slideViewPr>
    <p:cSldViewPr>
      <p:cViewPr varScale="1">
        <p:scale>
          <a:sx n="93" d="100"/>
          <a:sy n="93" d="100"/>
        </p:scale>
        <p:origin x="-1404" y="-102"/>
      </p:cViewPr>
      <p:guideLst>
        <p:guide orient="horz" pos="2160"/>
        <p:guide pos="2880"/>
      </p:guideLst>
    </p:cSldViewPr>
  </p:slideViewPr>
  <p:outlineViewPr>
    <p:cViewPr>
      <p:scale>
        <a:sx n="33" d="100"/>
        <a:sy n="33" d="100"/>
      </p:scale>
      <p:origin x="0" y="99930"/>
    </p:cViewPr>
  </p:outlineViewPr>
  <p:notesTextViewPr>
    <p:cViewPr>
      <p:scale>
        <a:sx n="100" d="100"/>
        <a:sy n="100" d="100"/>
      </p:scale>
      <p:origin x="0" y="0"/>
    </p:cViewPr>
  </p:notesTextViewPr>
  <p:sorterViewPr>
    <p:cViewPr>
      <p:scale>
        <a:sx n="90" d="100"/>
        <a:sy n="90" d="100"/>
      </p:scale>
      <p:origin x="0" y="864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dirty="0">
                <a:latin typeface="Arial" charset="0"/>
                <a:ea typeface="+mn-ea"/>
                <a:cs typeface="+mn-cs"/>
              </a:defRPr>
            </a:lvl1pPr>
          </a:lstStyle>
          <a:p>
            <a:pPr>
              <a:defRPr/>
            </a:pPr>
            <a:endParaRPr lang="en-US"/>
          </a:p>
        </p:txBody>
      </p:sp>
      <p:sp>
        <p:nvSpPr>
          <p:cNvPr id="78851"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dirty="0">
                <a:latin typeface="Arial" charset="0"/>
                <a:ea typeface="+mn-ea"/>
                <a:cs typeface="+mn-cs"/>
              </a:defRPr>
            </a:lvl1pPr>
          </a:lstStyle>
          <a:p>
            <a:pPr>
              <a:defRPr/>
            </a:pPr>
            <a:endParaRPr lang="en-US"/>
          </a:p>
        </p:txBody>
      </p:sp>
      <p:sp>
        <p:nvSpPr>
          <p:cNvPr id="78852" name="Rectangle 4"/>
          <p:cNvSpPr>
            <a:spLocks noGrp="1" noChangeArrowheads="1"/>
          </p:cNvSpPr>
          <p:nvPr>
            <p:ph type="ftr" sz="quarter" idx="2"/>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dirty="0">
                <a:latin typeface="Arial" charset="0"/>
                <a:ea typeface="+mn-ea"/>
                <a:cs typeface="+mn-cs"/>
              </a:defRPr>
            </a:lvl1pPr>
          </a:lstStyle>
          <a:p>
            <a:pPr>
              <a:defRPr/>
            </a:pPr>
            <a:endParaRPr lang="en-US"/>
          </a:p>
        </p:txBody>
      </p:sp>
      <p:sp>
        <p:nvSpPr>
          <p:cNvPr id="78853" name="Rectangle 5"/>
          <p:cNvSpPr>
            <a:spLocks noGrp="1" noChangeArrowheads="1"/>
          </p:cNvSpPr>
          <p:nvPr>
            <p:ph type="sldNum" sz="quarter" idx="3"/>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latin typeface="Arial" pitchFamily="34" charset="0"/>
                <a:cs typeface="Arial" pitchFamily="34" charset="0"/>
              </a:defRPr>
            </a:lvl1pPr>
          </a:lstStyle>
          <a:p>
            <a:pPr>
              <a:defRPr/>
            </a:pPr>
            <a:fld id="{C8412E31-6A09-4758-BE63-0D5C16CF23DC}"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dirty="0">
                <a:latin typeface="Arial" charset="0"/>
                <a:ea typeface="+mn-ea"/>
                <a:cs typeface="+mn-cs"/>
              </a:defRPr>
            </a:lvl1pPr>
          </a:lstStyle>
          <a:p>
            <a:pPr>
              <a:defRPr/>
            </a:pPr>
            <a:endParaRPr lang="en-US"/>
          </a:p>
        </p:txBody>
      </p:sp>
      <p:sp>
        <p:nvSpPr>
          <p:cNvPr id="5123" name="Rectangle 3"/>
          <p:cNvSpPr>
            <a:spLocks noGrp="1" noChangeArrowheads="1"/>
          </p:cNvSpPr>
          <p:nvPr>
            <p:ph type="dt"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dirty="0">
                <a:latin typeface="Arial" charset="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58875" y="679450"/>
            <a:ext cx="4541838" cy="340677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11650"/>
            <a:ext cx="5486400" cy="408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dirty="0">
                <a:latin typeface="Arial" charset="0"/>
                <a:ea typeface="+mn-ea"/>
                <a:cs typeface="+mn-cs"/>
              </a:defRPr>
            </a:lvl1pPr>
          </a:lstStyle>
          <a:p>
            <a:pPr>
              <a:defRPr/>
            </a:pPr>
            <a:endParaRPr lang="en-US"/>
          </a:p>
        </p:txBody>
      </p:sp>
      <p:sp>
        <p:nvSpPr>
          <p:cNvPr id="5127" name="Rectangle 7"/>
          <p:cNvSpPr>
            <a:spLocks noGrp="1" noChangeArrowheads="1"/>
          </p:cNvSpPr>
          <p:nvPr>
            <p:ph type="sldNum" sz="quarter" idx="5"/>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latin typeface="Arial" pitchFamily="34" charset="0"/>
                <a:cs typeface="Arial" pitchFamily="34" charset="0"/>
              </a:defRPr>
            </a:lvl1pPr>
          </a:lstStyle>
          <a:p>
            <a:pPr>
              <a:defRPr/>
            </a:pPr>
            <a:fld id="{CE1ACCC6-81DF-4B0D-A703-E7BC361CF40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9D7A5E2E-D549-433E-B6D9-98AE3D8DBF6E}" type="slidenum">
              <a:rPr lang="en-US" smtClean="0">
                <a:latin typeface="Arial" charset="0"/>
                <a:cs typeface="Arial" charset="0"/>
              </a:rPr>
              <a:pPr/>
              <a:t>2</a:t>
            </a:fld>
            <a:endParaRPr lang="en-US" smtClean="0">
              <a:latin typeface="Arial" charset="0"/>
              <a:cs typeface="Arial"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55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22531" name="Slide Number Placeholder 3"/>
          <p:cNvSpPr>
            <a:spLocks noGrp="1"/>
          </p:cNvSpPr>
          <p:nvPr>
            <p:ph type="sldNum" sz="quarter" idx="5"/>
          </p:nvPr>
        </p:nvSpPr>
        <p:spPr>
          <a:noFill/>
        </p:spPr>
        <p:txBody>
          <a:bodyPr/>
          <a:lstStyle/>
          <a:p>
            <a:fld id="{DF4A5CE5-6B04-4B64-B5DB-1416164EC949}" type="slidenum">
              <a:rPr lang="en-US" smtClean="0">
                <a:latin typeface="Arial" charset="0"/>
                <a:cs typeface="Arial" charset="0"/>
              </a:rPr>
              <a:pPr/>
              <a:t>6</a:t>
            </a:fld>
            <a:endParaRPr lang="en-US" smtClean="0">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E1ACCC6-81DF-4B0D-A703-E7BC361CF403}"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1"/>
          <p:cNvPicPr>
            <a:picLocks noChangeAspect="1" noChangeArrowheads="1"/>
          </p:cNvPicPr>
          <p:nvPr userDrawn="1"/>
        </p:nvPicPr>
        <p:blipFill>
          <a:blip r:embed="rId2" cstate="print"/>
          <a:srcRect/>
          <a:stretch>
            <a:fillRect/>
          </a:stretch>
        </p:blipFill>
        <p:spPr bwMode="auto">
          <a:xfrm>
            <a:off x="0" y="2133600"/>
            <a:ext cx="9021763" cy="4724400"/>
          </a:xfrm>
          <a:prstGeom prst="rect">
            <a:avLst/>
          </a:prstGeom>
          <a:noFill/>
          <a:ln w="9525">
            <a:noFill/>
            <a:miter lim="800000"/>
            <a:headEnd/>
            <a:tailEnd/>
          </a:ln>
        </p:spPr>
      </p:pic>
      <p:pic>
        <p:nvPicPr>
          <p:cNvPr id="5" name="Picture 10"/>
          <p:cNvPicPr>
            <a:picLocks noChangeAspect="1" noChangeArrowheads="1"/>
          </p:cNvPicPr>
          <p:nvPr userDrawn="1"/>
        </p:nvPicPr>
        <p:blipFill>
          <a:blip r:embed="rId3" cstate="print"/>
          <a:srcRect/>
          <a:stretch>
            <a:fillRect/>
          </a:stretch>
        </p:blipFill>
        <p:spPr bwMode="auto">
          <a:xfrm>
            <a:off x="6324600" y="2362200"/>
            <a:ext cx="1895475" cy="1135063"/>
          </a:xfrm>
          <a:prstGeom prst="rect">
            <a:avLst/>
          </a:prstGeom>
          <a:noFill/>
          <a:ln w="9525">
            <a:noFill/>
            <a:miter lim="800000"/>
            <a:headEnd/>
            <a:tailEnd/>
          </a:ln>
        </p:spPr>
      </p:pic>
      <p:pic>
        <p:nvPicPr>
          <p:cNvPr id="6" name="Picture 12"/>
          <p:cNvPicPr>
            <a:picLocks noChangeAspect="1" noChangeArrowheads="1"/>
          </p:cNvPicPr>
          <p:nvPr userDrawn="1"/>
        </p:nvPicPr>
        <p:blipFill>
          <a:blip r:embed="rId4" cstate="print"/>
          <a:srcRect/>
          <a:stretch>
            <a:fillRect/>
          </a:stretch>
        </p:blipFill>
        <p:spPr bwMode="auto">
          <a:xfrm>
            <a:off x="685800" y="685800"/>
            <a:ext cx="7620000" cy="1595438"/>
          </a:xfrm>
          <a:prstGeom prst="rect">
            <a:avLst/>
          </a:prstGeom>
          <a:noFill/>
          <a:ln w="9525">
            <a:noFill/>
            <a:miter lim="800000"/>
            <a:headEnd/>
            <a:tailEnd/>
          </a:ln>
        </p:spPr>
      </p:pic>
      <p:sp>
        <p:nvSpPr>
          <p:cNvPr id="3" name="Subtitle 2"/>
          <p:cNvSpPr>
            <a:spLocks noGrp="1"/>
          </p:cNvSpPr>
          <p:nvPr>
            <p:ph type="subTitle" idx="1"/>
          </p:nvPr>
        </p:nvSpPr>
        <p:spPr>
          <a:xfrm>
            <a:off x="0" y="4191000"/>
            <a:ext cx="9144000" cy="1752600"/>
          </a:xfrm>
        </p:spPr>
        <p:txBody>
          <a:bodyPr>
            <a:normAutofit/>
          </a:bodyPr>
          <a:lstStyle>
            <a:lvl1pPr marL="0" indent="0" algn="ctr">
              <a:buNone/>
              <a:defRPr sz="3600" b="1">
                <a:solidFill>
                  <a:srgbClr val="89C554"/>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5" name="Slide Number Placeholder 5"/>
          <p:cNvSpPr>
            <a:spLocks noGrp="1"/>
          </p:cNvSpPr>
          <p:nvPr>
            <p:ph type="sldNum" sz="quarter" idx="11"/>
          </p:nvPr>
        </p:nvSpPr>
        <p:spPr/>
        <p:txBody>
          <a:bodyPr/>
          <a:lstStyle>
            <a:lvl1pPr>
              <a:defRPr/>
            </a:lvl1pPr>
          </a:lstStyle>
          <a:p>
            <a:pPr>
              <a:defRPr/>
            </a:pPr>
            <a:fld id="{2890BEEF-8711-4349-BCE5-D86EE2416C2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5" name="Slide Number Placeholder 5"/>
          <p:cNvSpPr>
            <a:spLocks noGrp="1"/>
          </p:cNvSpPr>
          <p:nvPr>
            <p:ph type="sldNum" sz="quarter" idx="11"/>
          </p:nvPr>
        </p:nvSpPr>
        <p:spPr/>
        <p:txBody>
          <a:bodyPr/>
          <a:lstStyle>
            <a:lvl1pPr>
              <a:defRPr/>
            </a:lvl1pPr>
          </a:lstStyle>
          <a:p>
            <a:pPr>
              <a:defRPr/>
            </a:pPr>
            <a:fld id="{E5E5D62F-5A49-459B-94FA-81CBE1AE34D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2" cstate="print"/>
          <a:srcRect/>
          <a:stretch>
            <a:fillRect/>
          </a:stretch>
        </p:blipFill>
        <p:spPr bwMode="auto">
          <a:xfrm>
            <a:off x="0" y="0"/>
            <a:ext cx="9144000" cy="2590800"/>
          </a:xfrm>
          <a:prstGeom prst="rect">
            <a:avLst/>
          </a:prstGeom>
          <a:noFill/>
          <a:ln w="9525">
            <a:noFill/>
            <a:miter lim="800000"/>
            <a:headEnd/>
            <a:tailEnd/>
          </a:ln>
        </p:spPr>
      </p:pic>
      <p:pic>
        <p:nvPicPr>
          <p:cNvPr id="5" name="Picture 4"/>
          <p:cNvPicPr>
            <a:picLocks noChangeAspect="1" noChangeArrowheads="1"/>
          </p:cNvPicPr>
          <p:nvPr userDrawn="1"/>
        </p:nvPicPr>
        <p:blipFill>
          <a:blip r:embed="rId3" cstate="print"/>
          <a:srcRect/>
          <a:stretch>
            <a:fillRect/>
          </a:stretch>
        </p:blipFill>
        <p:spPr bwMode="auto">
          <a:xfrm>
            <a:off x="0" y="2855913"/>
            <a:ext cx="9144000" cy="4002087"/>
          </a:xfrm>
          <a:prstGeom prst="rect">
            <a:avLst/>
          </a:prstGeom>
          <a:noFill/>
          <a:ln w="9525">
            <a:noFill/>
            <a:miter lim="800000"/>
            <a:headEnd/>
            <a:tailEnd/>
          </a:ln>
        </p:spPr>
      </p:pic>
      <p:sp>
        <p:nvSpPr>
          <p:cNvPr id="2" name="Title 1"/>
          <p:cNvSpPr>
            <a:spLocks noGrp="1"/>
          </p:cNvSpPr>
          <p:nvPr>
            <p:ph type="title"/>
          </p:nvPr>
        </p:nvSpPr>
        <p:spPr/>
        <p:txBody>
          <a:bodyPr/>
          <a:lstStyle>
            <a:lvl1pPr>
              <a:defRPr b="1">
                <a:solidFill>
                  <a:srgbClr val="E1372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0"/>
          </p:nvPr>
        </p:nvSpPr>
        <p:spPr/>
        <p:txBody>
          <a:bodyPr/>
          <a:lstStyle>
            <a:lvl1pPr algn="l">
              <a:defRPr dirty="0" smtClean="0">
                <a:solidFill>
                  <a:srgbClr val="E13720"/>
                </a:solidFill>
              </a:defRPr>
            </a:lvl1pPr>
          </a:lstStyle>
          <a:p>
            <a:pPr>
              <a:defRPr/>
            </a:pPr>
            <a:r>
              <a:rPr lang="en-US"/>
              <a:t>Data Structures and Algorithms in C++, Fourth Edition</a:t>
            </a:r>
          </a:p>
        </p:txBody>
      </p:sp>
      <p:sp>
        <p:nvSpPr>
          <p:cNvPr id="7" name="Slide Number Placeholder 5"/>
          <p:cNvSpPr>
            <a:spLocks noGrp="1"/>
          </p:cNvSpPr>
          <p:nvPr>
            <p:ph type="sldNum" sz="quarter" idx="11"/>
          </p:nvPr>
        </p:nvSpPr>
        <p:spPr/>
        <p:txBody>
          <a:bodyPr/>
          <a:lstStyle>
            <a:lvl1pPr>
              <a:defRPr b="1" smtClean="0">
                <a:solidFill>
                  <a:srgbClr val="89C554"/>
                </a:solidFill>
              </a:defRPr>
            </a:lvl1pPr>
          </a:lstStyle>
          <a:p>
            <a:pPr>
              <a:defRPr/>
            </a:pPr>
            <a:fld id="{7D6880E0-DB7C-4367-BD96-983D32ECE13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5" name="Slide Number Placeholder 5"/>
          <p:cNvSpPr>
            <a:spLocks noGrp="1"/>
          </p:cNvSpPr>
          <p:nvPr>
            <p:ph type="sldNum" sz="quarter" idx="11"/>
          </p:nvPr>
        </p:nvSpPr>
        <p:spPr/>
        <p:txBody>
          <a:bodyPr/>
          <a:lstStyle>
            <a:lvl1pPr>
              <a:defRPr/>
            </a:lvl1pPr>
          </a:lstStyle>
          <a:p>
            <a:pPr>
              <a:defRPr/>
            </a:pPr>
            <a:fld id="{7DB3908B-14F5-41EF-A36C-24AB1A7E7DE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6" name="Slide Number Placeholder 5"/>
          <p:cNvSpPr>
            <a:spLocks noGrp="1"/>
          </p:cNvSpPr>
          <p:nvPr>
            <p:ph type="sldNum" sz="quarter" idx="11"/>
          </p:nvPr>
        </p:nvSpPr>
        <p:spPr/>
        <p:txBody>
          <a:bodyPr/>
          <a:lstStyle>
            <a:lvl1pPr>
              <a:defRPr/>
            </a:lvl1pPr>
          </a:lstStyle>
          <a:p>
            <a:pPr>
              <a:defRPr/>
            </a:pPr>
            <a:fld id="{53A278FE-E13B-4B31-97B5-F6BF3F8E235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8" name="Slide Number Placeholder 5"/>
          <p:cNvSpPr>
            <a:spLocks noGrp="1"/>
          </p:cNvSpPr>
          <p:nvPr>
            <p:ph type="sldNum" sz="quarter" idx="11"/>
          </p:nvPr>
        </p:nvSpPr>
        <p:spPr/>
        <p:txBody>
          <a:bodyPr/>
          <a:lstStyle>
            <a:lvl1pPr>
              <a:defRPr/>
            </a:lvl1pPr>
          </a:lstStyle>
          <a:p>
            <a:pPr>
              <a:defRPr/>
            </a:pPr>
            <a:fld id="{6851964B-6A63-49B6-9DA6-7620FE480CF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4" name="Slide Number Placeholder 5"/>
          <p:cNvSpPr>
            <a:spLocks noGrp="1"/>
          </p:cNvSpPr>
          <p:nvPr>
            <p:ph type="sldNum" sz="quarter" idx="11"/>
          </p:nvPr>
        </p:nvSpPr>
        <p:spPr/>
        <p:txBody>
          <a:bodyPr/>
          <a:lstStyle>
            <a:lvl1pPr>
              <a:defRPr/>
            </a:lvl1pPr>
          </a:lstStyle>
          <a:p>
            <a:pPr>
              <a:defRPr/>
            </a:pPr>
            <a:fld id="{9C925261-3815-4D36-9000-26458C71310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3" name="Slide Number Placeholder 5"/>
          <p:cNvSpPr>
            <a:spLocks noGrp="1"/>
          </p:cNvSpPr>
          <p:nvPr>
            <p:ph type="sldNum" sz="quarter" idx="11"/>
          </p:nvPr>
        </p:nvSpPr>
        <p:spPr/>
        <p:txBody>
          <a:bodyPr/>
          <a:lstStyle>
            <a:lvl1pPr>
              <a:defRPr/>
            </a:lvl1pPr>
          </a:lstStyle>
          <a:p>
            <a:pPr>
              <a:defRPr/>
            </a:pPr>
            <a:fld id="{4A41A4EB-C3D9-4088-8815-BF923DEF043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6" name="Slide Number Placeholder 5"/>
          <p:cNvSpPr>
            <a:spLocks noGrp="1"/>
          </p:cNvSpPr>
          <p:nvPr>
            <p:ph type="sldNum" sz="quarter" idx="11"/>
          </p:nvPr>
        </p:nvSpPr>
        <p:spPr/>
        <p:txBody>
          <a:bodyPr/>
          <a:lstStyle>
            <a:lvl1pPr>
              <a:defRPr/>
            </a:lvl1pPr>
          </a:lstStyle>
          <a:p>
            <a:pPr>
              <a:defRPr/>
            </a:pPr>
            <a:fld id="{5403ECDB-7636-46C9-98A0-6DAC52866D8B}"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Data Structures and Algorithms in C++, Fourth Edition</a:t>
            </a:r>
          </a:p>
        </p:txBody>
      </p:sp>
      <p:sp>
        <p:nvSpPr>
          <p:cNvPr id="6" name="Slide Number Placeholder 5"/>
          <p:cNvSpPr>
            <a:spLocks noGrp="1"/>
          </p:cNvSpPr>
          <p:nvPr>
            <p:ph type="sldNum" sz="quarter" idx="11"/>
          </p:nvPr>
        </p:nvSpPr>
        <p:spPr/>
        <p:txBody>
          <a:bodyPr/>
          <a:lstStyle>
            <a:lvl1pPr>
              <a:defRPr/>
            </a:lvl1pPr>
          </a:lstStyle>
          <a:p>
            <a:pPr>
              <a:defRPr/>
            </a:pPr>
            <a:fld id="{E84E3306-9EE6-445D-A524-41AEB839E60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b="1" u="none" dirty="0" smtClean="0">
                <a:solidFill>
                  <a:srgbClr val="E13720"/>
                </a:solidFill>
              </a:defRPr>
            </a:lvl1pPr>
          </a:lstStyle>
          <a:p>
            <a:pPr>
              <a:defRPr/>
            </a:pPr>
            <a:r>
              <a:rPr lang="en-US"/>
              <a:t>Data Structures and Algorithms in C++, Fourth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u="none" smtClean="0">
                <a:solidFill>
                  <a:srgbClr val="89C554"/>
                </a:solidFill>
              </a:defRPr>
            </a:lvl1pPr>
          </a:lstStyle>
          <a:p>
            <a:pPr>
              <a:defRPr/>
            </a:pPr>
            <a:fld id="{ABA2E8CB-3974-4C31-91DA-F86FB4FECCD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449" r:id="rId1"/>
    <p:sldLayoutId id="2147484450" r:id="rId2"/>
    <p:sldLayoutId id="2147484448" r:id="rId3"/>
    <p:sldLayoutId id="2147484447" r:id="rId4"/>
    <p:sldLayoutId id="2147484446" r:id="rId5"/>
    <p:sldLayoutId id="2147484445" r:id="rId6"/>
    <p:sldLayoutId id="2147484444" r:id="rId7"/>
    <p:sldLayoutId id="2147484443" r:id="rId8"/>
    <p:sldLayoutId id="2147484442" r:id="rId9"/>
    <p:sldLayoutId id="2147484441" r:id="rId10"/>
    <p:sldLayoutId id="2147484440" r:id="rId11"/>
  </p:sldLayoutIdLst>
  <p:hf hdr="0" dt="0"/>
  <p:txStyles>
    <p:titleStyle>
      <a:lvl1pPr algn="ctr" rtl="0" fontAlgn="base">
        <a:spcBef>
          <a:spcPct val="0"/>
        </a:spcBef>
        <a:spcAft>
          <a:spcPct val="0"/>
        </a:spcAft>
        <a:defRPr sz="3600" b="1" kern="1200">
          <a:solidFill>
            <a:srgbClr val="E13720"/>
          </a:solidFill>
          <a:latin typeface="+mj-lt"/>
          <a:ea typeface="+mj-ea"/>
          <a:cs typeface="+mj-cs"/>
        </a:defRPr>
      </a:lvl1pPr>
      <a:lvl2pPr algn="ctr" rtl="0" fontAlgn="base">
        <a:spcBef>
          <a:spcPct val="0"/>
        </a:spcBef>
        <a:spcAft>
          <a:spcPct val="0"/>
        </a:spcAft>
        <a:defRPr sz="3600" b="1">
          <a:solidFill>
            <a:srgbClr val="E13720"/>
          </a:solidFill>
          <a:latin typeface="Calibri" pitchFamily="34" charset="0"/>
        </a:defRPr>
      </a:lvl2pPr>
      <a:lvl3pPr algn="ctr" rtl="0" fontAlgn="base">
        <a:spcBef>
          <a:spcPct val="0"/>
        </a:spcBef>
        <a:spcAft>
          <a:spcPct val="0"/>
        </a:spcAft>
        <a:defRPr sz="3600" b="1">
          <a:solidFill>
            <a:srgbClr val="E13720"/>
          </a:solidFill>
          <a:latin typeface="Calibri" pitchFamily="34" charset="0"/>
        </a:defRPr>
      </a:lvl3pPr>
      <a:lvl4pPr algn="ctr" rtl="0" fontAlgn="base">
        <a:spcBef>
          <a:spcPct val="0"/>
        </a:spcBef>
        <a:spcAft>
          <a:spcPct val="0"/>
        </a:spcAft>
        <a:defRPr sz="3600" b="1">
          <a:solidFill>
            <a:srgbClr val="E13720"/>
          </a:solidFill>
          <a:latin typeface="Calibri" pitchFamily="34" charset="0"/>
        </a:defRPr>
      </a:lvl4pPr>
      <a:lvl5pPr algn="ctr" rtl="0" fontAlgn="base">
        <a:spcBef>
          <a:spcPct val="0"/>
        </a:spcBef>
        <a:spcAft>
          <a:spcPct val="0"/>
        </a:spcAft>
        <a:defRPr sz="3600" b="1">
          <a:solidFill>
            <a:srgbClr val="E13720"/>
          </a:solidFill>
          <a:latin typeface="Calibri" pitchFamily="34" charset="0"/>
        </a:defRPr>
      </a:lvl5pPr>
      <a:lvl6pPr marL="457200" algn="ctr" rtl="0" fontAlgn="base">
        <a:spcBef>
          <a:spcPct val="0"/>
        </a:spcBef>
        <a:spcAft>
          <a:spcPct val="0"/>
        </a:spcAft>
        <a:defRPr sz="3600" b="1">
          <a:solidFill>
            <a:srgbClr val="E13720"/>
          </a:solidFill>
          <a:latin typeface="Calibri" pitchFamily="34" charset="0"/>
        </a:defRPr>
      </a:lvl6pPr>
      <a:lvl7pPr marL="914400" algn="ctr" rtl="0" fontAlgn="base">
        <a:spcBef>
          <a:spcPct val="0"/>
        </a:spcBef>
        <a:spcAft>
          <a:spcPct val="0"/>
        </a:spcAft>
        <a:defRPr sz="3600" b="1">
          <a:solidFill>
            <a:srgbClr val="E13720"/>
          </a:solidFill>
          <a:latin typeface="Calibri" pitchFamily="34" charset="0"/>
        </a:defRPr>
      </a:lvl7pPr>
      <a:lvl8pPr marL="1371600" algn="ctr" rtl="0" fontAlgn="base">
        <a:spcBef>
          <a:spcPct val="0"/>
        </a:spcBef>
        <a:spcAft>
          <a:spcPct val="0"/>
        </a:spcAft>
        <a:defRPr sz="3600" b="1">
          <a:solidFill>
            <a:srgbClr val="E13720"/>
          </a:solidFill>
          <a:latin typeface="Calibri" pitchFamily="34" charset="0"/>
        </a:defRPr>
      </a:lvl8pPr>
      <a:lvl9pPr marL="1828800" algn="ctr" rtl="0" fontAlgn="base">
        <a:spcBef>
          <a:spcPct val="0"/>
        </a:spcBef>
        <a:spcAft>
          <a:spcPct val="0"/>
        </a:spcAft>
        <a:defRPr sz="3600" b="1">
          <a:solidFill>
            <a:srgbClr val="E13720"/>
          </a:solidFill>
          <a:latin typeface="Calibri" pitchFamily="34" charset="0"/>
        </a:defRPr>
      </a:lvl9pPr>
    </p:titleStyle>
    <p:bodyStyle>
      <a:lvl1pPr marL="342900" indent="-342900" algn="l" rtl="0" fontAlgn="base">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rtlCol="0"/>
          <a:lstStyle/>
          <a:p>
            <a:pPr fontAlgn="auto">
              <a:spcAft>
                <a:spcPts val="0"/>
              </a:spcAft>
              <a:buFont typeface="Arial" pitchFamily="34" charset="0"/>
              <a:buNone/>
              <a:defRPr/>
            </a:pPr>
            <a:r>
              <a:rPr lang="en-US" dirty="0" smtClean="0"/>
              <a:t>Chapter 1: Object-Oriented Programming Using 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smtClean="0"/>
              <a:t>Encapsulation (continued)</a:t>
            </a:r>
          </a:p>
        </p:txBody>
      </p:sp>
      <p:sp>
        <p:nvSpPr>
          <p:cNvPr id="26626" name="Content Placeholder 2"/>
          <p:cNvSpPr>
            <a:spLocks noGrp="1"/>
          </p:cNvSpPr>
          <p:nvPr>
            <p:ph idx="1"/>
          </p:nvPr>
        </p:nvSpPr>
        <p:spPr/>
        <p:txBody>
          <a:bodyPr/>
          <a:lstStyle/>
          <a:p>
            <a:r>
              <a:rPr lang="en-US" smtClean="0"/>
              <a:t>This approach has several advantages:</a:t>
            </a:r>
          </a:p>
          <a:p>
            <a:pPr lvl="1"/>
            <a:r>
              <a:rPr lang="en-US" smtClean="0"/>
              <a:t>The strong link between data and operations better mimics real-world behavior, on which program models are based</a:t>
            </a:r>
          </a:p>
          <a:p>
            <a:pPr lvl="1"/>
            <a:r>
              <a:rPr lang="en-US" smtClean="0"/>
              <a:t>Errors in implementation are confined to the methods of a particular class in which they occur, making them easier to detect and correct</a:t>
            </a:r>
          </a:p>
          <a:p>
            <a:pPr lvl="1"/>
            <a:r>
              <a:rPr lang="en-US" smtClean="0"/>
              <a:t>Details of the implementation of the object can be hidden from other objects to prevent side effects from occurring</a:t>
            </a:r>
          </a:p>
          <a:p>
            <a:r>
              <a:rPr lang="en-US" smtClean="0"/>
              <a:t>This last point illustrates the </a:t>
            </a:r>
            <a:r>
              <a:rPr lang="en-US" b="1" i="1" smtClean="0"/>
              <a:t>principle of information-hiding</a:t>
            </a:r>
          </a:p>
          <a:p>
            <a:r>
              <a:rPr lang="en-US" smtClean="0"/>
              <a:t>Our use of an object is based on what it does for us, not how it goes about doing it</a:t>
            </a:r>
          </a:p>
          <a:p>
            <a:r>
              <a:rPr lang="en-US" smtClean="0"/>
              <a:t>So an object can be looked at as a black box, with specific user-available methods and a well-defined behavior</a:t>
            </a:r>
          </a:p>
          <a:p>
            <a:endParaRPr lang="en-US" b="1" i="1" smtClean="0"/>
          </a:p>
        </p:txBody>
      </p:sp>
      <p:sp>
        <p:nvSpPr>
          <p:cNvPr id="2662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662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B04A94D7-77F4-47B8-A4B6-3EE6518AC95E}"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mtClean="0"/>
              <a:t>Encapsulation (continued)</a:t>
            </a:r>
          </a:p>
        </p:txBody>
      </p:sp>
      <p:sp>
        <p:nvSpPr>
          <p:cNvPr id="27650" name="Content Placeholder 2"/>
          <p:cNvSpPr>
            <a:spLocks noGrp="1"/>
          </p:cNvSpPr>
          <p:nvPr>
            <p:ph idx="1"/>
          </p:nvPr>
        </p:nvSpPr>
        <p:spPr/>
        <p:txBody>
          <a:bodyPr/>
          <a:lstStyle/>
          <a:p>
            <a:r>
              <a:rPr lang="en-US" smtClean="0"/>
              <a:t>These user-accessible components comprise an object’s </a:t>
            </a:r>
            <a:r>
              <a:rPr lang="en-US" b="1" smtClean="0"/>
              <a:t>public</a:t>
            </a:r>
            <a:r>
              <a:rPr lang="en-US" smtClean="0"/>
              <a:t> interface; the remaining methods and data are </a:t>
            </a:r>
            <a:r>
              <a:rPr lang="en-US" b="1" smtClean="0"/>
              <a:t>private</a:t>
            </a:r>
            <a:endParaRPr lang="en-US" smtClean="0"/>
          </a:p>
          <a:p>
            <a:endParaRPr lang="en-US" smtClean="0"/>
          </a:p>
        </p:txBody>
      </p:sp>
      <p:sp>
        <p:nvSpPr>
          <p:cNvPr id="27651"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7652"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1790CD2A-1F3F-4E20-A42D-128B05A56401}" type="slidenum">
              <a:rPr lang="en-US"/>
              <a:pPr/>
              <a:t>11</a:t>
            </a:fld>
            <a:endParaRPr lang="en-US"/>
          </a:p>
        </p:txBody>
      </p:sp>
      <p:pic>
        <p:nvPicPr>
          <p:cNvPr id="27653" name="Picture 2"/>
          <p:cNvPicPr>
            <a:picLocks noChangeAspect="1" noChangeArrowheads="1"/>
          </p:cNvPicPr>
          <p:nvPr/>
        </p:nvPicPr>
        <p:blipFill>
          <a:blip r:embed="rId3" cstate="print"/>
          <a:srcRect/>
          <a:stretch>
            <a:fillRect/>
          </a:stretch>
        </p:blipFill>
        <p:spPr bwMode="auto">
          <a:xfrm>
            <a:off x="2544763" y="2438400"/>
            <a:ext cx="4054475"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mtClean="0"/>
              <a:t>Encapsulation (continued)</a:t>
            </a:r>
          </a:p>
        </p:txBody>
      </p:sp>
      <p:sp>
        <p:nvSpPr>
          <p:cNvPr id="28674" name="Content Placeholder 2"/>
          <p:cNvSpPr>
            <a:spLocks noGrp="1"/>
          </p:cNvSpPr>
          <p:nvPr>
            <p:ph idx="1"/>
          </p:nvPr>
        </p:nvSpPr>
        <p:spPr/>
        <p:txBody>
          <a:bodyPr/>
          <a:lstStyle/>
          <a:p>
            <a:r>
              <a:rPr lang="en-US" smtClean="0"/>
              <a:t>Information-hiding also means that every object we use is independent of all other objects, unless we define methods for communicating between objects</a:t>
            </a:r>
          </a:p>
          <a:p>
            <a:r>
              <a:rPr lang="en-US" smtClean="0"/>
              <a:t>Even then, the degree to which the objects interact is precisely defined by the communication methods, known as </a:t>
            </a:r>
            <a:r>
              <a:rPr lang="en-US" b="1" i="1" smtClean="0"/>
              <a:t>message passing</a:t>
            </a:r>
            <a:endParaRPr lang="en-US" smtClean="0"/>
          </a:p>
          <a:p>
            <a:r>
              <a:rPr lang="en-US" smtClean="0"/>
              <a:t>This is analogous to function calls in classical programming</a:t>
            </a:r>
          </a:p>
          <a:p>
            <a:r>
              <a:rPr lang="en-US" smtClean="0"/>
              <a:t>An object responds to a message by executing the appropriate method to return information</a:t>
            </a:r>
          </a:p>
        </p:txBody>
      </p:sp>
      <p:sp>
        <p:nvSpPr>
          <p:cNvPr id="28675"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8676"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6F4E57D9-D73E-40DC-89AA-D60B1EB8128A}"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mtClean="0"/>
              <a:t>Encapsulation (continued)</a:t>
            </a:r>
          </a:p>
        </p:txBody>
      </p:sp>
      <p:sp>
        <p:nvSpPr>
          <p:cNvPr id="29698" name="Content Placeholder 2"/>
          <p:cNvSpPr>
            <a:spLocks noGrp="1"/>
          </p:cNvSpPr>
          <p:nvPr>
            <p:ph idx="1"/>
          </p:nvPr>
        </p:nvSpPr>
        <p:spPr/>
        <p:txBody>
          <a:bodyPr/>
          <a:lstStyle/>
          <a:p>
            <a:r>
              <a:rPr lang="en-US" smtClean="0"/>
              <a:t>The class as a creator of objects allows great freedom to define objects of the same class with different properties</a:t>
            </a:r>
          </a:p>
          <a:p>
            <a:r>
              <a:rPr lang="en-US" smtClean="0"/>
              <a:t>Default parameters in constructors, combined with well-crafted methods, allow objects to exhibit considerable flexibility</a:t>
            </a:r>
          </a:p>
          <a:p>
            <a:r>
              <a:rPr lang="en-US" smtClean="0"/>
              <a:t>Generic classes offer further flexibility by allowing type parameters to generalize data members and methods</a:t>
            </a:r>
          </a:p>
          <a:p>
            <a:r>
              <a:rPr lang="en-US" smtClean="0"/>
              <a:t>This allows objects to be modified or replaced by other objects that are more efficient or better suited to particular circumstances while the user interface and message passing remains the same</a:t>
            </a:r>
          </a:p>
          <a:p>
            <a:endParaRPr lang="en-US" smtClean="0"/>
          </a:p>
        </p:txBody>
      </p:sp>
      <p:sp>
        <p:nvSpPr>
          <p:cNvPr id="2969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970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1BFA7010-1D33-4CA2-B327-BDB55AE731C7}"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smtClean="0"/>
              <a:t>Inheritance</a:t>
            </a:r>
          </a:p>
        </p:txBody>
      </p:sp>
      <p:sp>
        <p:nvSpPr>
          <p:cNvPr id="3" name="Content Placeholder 2"/>
          <p:cNvSpPr>
            <a:spLocks noGrp="1"/>
          </p:cNvSpPr>
          <p:nvPr>
            <p:ph idx="1"/>
          </p:nvPr>
        </p:nvSpPr>
        <p:spPr/>
        <p:txBody>
          <a:bodyPr>
            <a:normAutofit/>
          </a:bodyPr>
          <a:lstStyle/>
          <a:p>
            <a:pPr>
              <a:lnSpc>
                <a:spcPct val="90000"/>
              </a:lnSpc>
            </a:pPr>
            <a:r>
              <a:rPr lang="en-US" b="1" i="1" smtClean="0"/>
              <a:t>Inheritance</a:t>
            </a:r>
            <a:r>
              <a:rPr lang="en-US" smtClean="0"/>
              <a:t> is a technique of reusing existing class definitions to derive new classes</a:t>
            </a:r>
          </a:p>
          <a:p>
            <a:pPr>
              <a:lnSpc>
                <a:spcPct val="90000"/>
              </a:lnSpc>
            </a:pPr>
            <a:r>
              <a:rPr lang="en-US" smtClean="0"/>
              <a:t>These new classes (called </a:t>
            </a:r>
            <a:r>
              <a:rPr lang="en-US" b="1" i="1" smtClean="0"/>
              <a:t>derived classes</a:t>
            </a:r>
            <a:r>
              <a:rPr lang="en-US" smtClean="0"/>
              <a:t> or </a:t>
            </a:r>
            <a:r>
              <a:rPr lang="en-US" b="1" i="1" smtClean="0"/>
              <a:t>subclasses</a:t>
            </a:r>
            <a:r>
              <a:rPr lang="en-US" smtClean="0"/>
              <a:t> or </a:t>
            </a:r>
            <a:r>
              <a:rPr lang="en-US" b="1" i="1" smtClean="0"/>
              <a:t> child classes</a:t>
            </a:r>
            <a:r>
              <a:rPr lang="en-US" smtClean="0"/>
              <a:t>) can inherit the attributes and behavior of the pre-existing classes (called </a:t>
            </a:r>
            <a:r>
              <a:rPr lang="en-US" b="1" i="1" smtClean="0"/>
              <a:t>base classes</a:t>
            </a:r>
            <a:r>
              <a:rPr lang="en-US" smtClean="0"/>
              <a:t> or </a:t>
            </a:r>
            <a:r>
              <a:rPr lang="en-US" b="1" i="1" smtClean="0"/>
              <a:t>superclasses</a:t>
            </a:r>
            <a:r>
              <a:rPr lang="en-US" smtClean="0"/>
              <a:t> or </a:t>
            </a:r>
            <a:r>
              <a:rPr lang="en-US" b="1" i="1" smtClean="0"/>
              <a:t> parent classes</a:t>
            </a:r>
            <a:r>
              <a:rPr lang="en-US" smtClean="0"/>
              <a:t>)</a:t>
            </a:r>
          </a:p>
          <a:p>
            <a:pPr>
              <a:lnSpc>
                <a:spcPct val="90000"/>
              </a:lnSpc>
            </a:pPr>
            <a:r>
              <a:rPr lang="en-US" smtClean="0"/>
              <a:t>This relationship of classes through inheritance forms a hierarchy, which can be diagrammed</a:t>
            </a:r>
          </a:p>
          <a:p>
            <a:pPr>
              <a:lnSpc>
                <a:spcPct val="90000"/>
              </a:lnSpc>
            </a:pPr>
            <a:r>
              <a:rPr lang="en-US" smtClean="0"/>
              <a:t>Information hiding can be extended through this hierarchy by the access the base class allows the derived class(es)</a:t>
            </a:r>
          </a:p>
          <a:p>
            <a:pPr>
              <a:lnSpc>
                <a:spcPct val="90000"/>
              </a:lnSpc>
            </a:pPr>
            <a:r>
              <a:rPr lang="en-US" smtClean="0"/>
              <a:t>Derived classes can then add, delete, &amp; modify methods and data members in their own definitions (known as </a:t>
            </a:r>
            <a:r>
              <a:rPr lang="en-US" b="1" smtClean="0"/>
              <a:t>overriding</a:t>
            </a:r>
            <a:r>
              <a:rPr lang="en-US" smtClean="0"/>
              <a:t>)</a:t>
            </a:r>
          </a:p>
        </p:txBody>
      </p:sp>
      <p:sp>
        <p:nvSpPr>
          <p:cNvPr id="3072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3072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D63BE5BF-5F1A-45B1-BDC7-FD91FB02FFE1}" type="slidenum">
              <a:rPr lang="en-US"/>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smtClean="0"/>
              <a:t>Inheritance (continued)</a:t>
            </a:r>
          </a:p>
        </p:txBody>
      </p:sp>
      <p:sp>
        <p:nvSpPr>
          <p:cNvPr id="31746" name="Content Placeholder 2"/>
          <p:cNvSpPr>
            <a:spLocks noGrp="1"/>
          </p:cNvSpPr>
          <p:nvPr>
            <p:ph idx="1"/>
          </p:nvPr>
        </p:nvSpPr>
        <p:spPr/>
        <p:txBody>
          <a:bodyPr/>
          <a:lstStyle/>
          <a:p>
            <a:r>
              <a:rPr lang="en-US" smtClean="0"/>
              <a:t>The amount of access, and level of modifications, are controlled by specifying </a:t>
            </a:r>
            <a:r>
              <a:rPr lang="en-US" b="1" smtClean="0"/>
              <a:t>public</a:t>
            </a:r>
            <a:r>
              <a:rPr lang="en-US" smtClean="0"/>
              <a:t>, </a:t>
            </a:r>
            <a:r>
              <a:rPr lang="en-US" b="1" smtClean="0"/>
              <a:t>protected</a:t>
            </a:r>
            <a:r>
              <a:rPr lang="en-US" smtClean="0"/>
              <a:t>, or </a:t>
            </a:r>
            <a:r>
              <a:rPr lang="en-US" b="1" smtClean="0"/>
              <a:t>private</a:t>
            </a:r>
            <a:r>
              <a:rPr lang="en-US" smtClean="0"/>
              <a:t> in the derived class header</a:t>
            </a:r>
          </a:p>
          <a:p>
            <a:pPr lvl="1"/>
            <a:r>
              <a:rPr lang="en-US" smtClean="0"/>
              <a:t>A derived class with public inheritance preserves the access classes of the base class</a:t>
            </a:r>
          </a:p>
          <a:p>
            <a:pPr lvl="1"/>
            <a:r>
              <a:rPr lang="en-US" smtClean="0"/>
              <a:t>A derived class with protected inheritance treats public and protected members of the base class as protected; private members remain private</a:t>
            </a:r>
          </a:p>
          <a:p>
            <a:pPr lvl="1"/>
            <a:r>
              <a:rPr lang="en-US" smtClean="0"/>
              <a:t>Finally, derived classes with private inheritance treat all members of the base class as private</a:t>
            </a:r>
          </a:p>
        </p:txBody>
      </p:sp>
      <p:sp>
        <p:nvSpPr>
          <p:cNvPr id="3174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3174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F4739193-DE8F-4FB3-B7D1-DAC7AAACDFC1}" type="slidenum">
              <a:rPr lang="en-US"/>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mtClean="0"/>
              <a:t>Inheritance (continued)</a:t>
            </a:r>
          </a:p>
        </p:txBody>
      </p:sp>
      <p:sp>
        <p:nvSpPr>
          <p:cNvPr id="32770" name="Content Placeholder 2"/>
          <p:cNvSpPr>
            <a:spLocks noGrp="1"/>
          </p:cNvSpPr>
          <p:nvPr>
            <p:ph idx="1"/>
          </p:nvPr>
        </p:nvSpPr>
        <p:spPr/>
        <p:txBody>
          <a:bodyPr/>
          <a:lstStyle/>
          <a:p>
            <a:r>
              <a:rPr lang="en-US" smtClean="0"/>
              <a:t>Derived classes are also not limited to a single base class for their inherited attributes</a:t>
            </a:r>
          </a:p>
          <a:p>
            <a:r>
              <a:rPr lang="en-US" b="1" smtClean="0"/>
              <a:t>Multiple inheritance</a:t>
            </a:r>
            <a:r>
              <a:rPr lang="en-US" smtClean="0"/>
              <a:t> is the capability provided in some OOLs (like C++) that allows a derived class to inherit from more than one base class</a:t>
            </a:r>
          </a:p>
          <a:p>
            <a:r>
              <a:rPr lang="en-US" smtClean="0"/>
              <a:t>This can create problems if the base classes have a common ancestor in the inheritance hierarchy</a:t>
            </a:r>
          </a:p>
          <a:p>
            <a:r>
              <a:rPr lang="en-US" smtClean="0"/>
              <a:t>In this situation, the derived class could inherit multiple copies of the same member, causing possible errors</a:t>
            </a:r>
          </a:p>
          <a:p>
            <a:r>
              <a:rPr lang="en-US" smtClean="0"/>
              <a:t>This is referred to as the </a:t>
            </a:r>
            <a:r>
              <a:rPr lang="en-US" b="1" smtClean="0"/>
              <a:t>diamond problem</a:t>
            </a:r>
            <a:r>
              <a:rPr lang="en-US" smtClean="0"/>
              <a:t>, due to the way the inheritance diagram is formed</a:t>
            </a:r>
          </a:p>
        </p:txBody>
      </p:sp>
      <p:sp>
        <p:nvSpPr>
          <p:cNvPr id="32771"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32772"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10DEE2E3-1C25-4A9B-9AD0-4E9888681F2B}"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smtClean="0"/>
              <a:t>Inheritance (continued)</a:t>
            </a:r>
          </a:p>
        </p:txBody>
      </p:sp>
      <p:sp>
        <p:nvSpPr>
          <p:cNvPr id="33795"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33796"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70AAAD86-188C-428B-9698-8454BE994B25}" type="slidenum">
              <a:rPr lang="en-US"/>
              <a:pPr/>
              <a:t>17</a:t>
            </a:fld>
            <a:endParaRPr lang="en-US"/>
          </a:p>
        </p:txBody>
      </p:sp>
      <p:pic>
        <p:nvPicPr>
          <p:cNvPr id="33797" name="Picture 2"/>
          <p:cNvPicPr>
            <a:picLocks noChangeAspect="1" noChangeArrowheads="1"/>
          </p:cNvPicPr>
          <p:nvPr/>
        </p:nvPicPr>
        <p:blipFill>
          <a:blip r:embed="rId3" cstate="print"/>
          <a:srcRect/>
          <a:stretch>
            <a:fillRect/>
          </a:stretch>
        </p:blipFill>
        <p:spPr bwMode="auto">
          <a:xfrm>
            <a:off x="2743200" y="1981200"/>
            <a:ext cx="3708400" cy="3551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smtClean="0"/>
              <a:t>Inheritance (continued)</a:t>
            </a:r>
          </a:p>
        </p:txBody>
      </p:sp>
      <p:sp>
        <p:nvSpPr>
          <p:cNvPr id="34818" name="Content Placeholder 2"/>
          <p:cNvSpPr>
            <a:spLocks noGrp="1"/>
          </p:cNvSpPr>
          <p:nvPr>
            <p:ph idx="1"/>
          </p:nvPr>
        </p:nvSpPr>
        <p:spPr/>
        <p:txBody>
          <a:bodyPr/>
          <a:lstStyle/>
          <a:p>
            <a:r>
              <a:rPr lang="en-US" smtClean="0"/>
              <a:t>In this figure the two classes B and C inherit from A, and D inherits from B and C</a:t>
            </a:r>
          </a:p>
          <a:p>
            <a:r>
              <a:rPr lang="en-US" smtClean="0"/>
              <a:t>The problem occurs if D uses a method defined in A (and doesn’t override it)</a:t>
            </a:r>
          </a:p>
          <a:p>
            <a:r>
              <a:rPr lang="en-US" smtClean="0"/>
              <a:t>If B and C both override it, D could potentially have two copies with different behaviors, leading to a compiler error</a:t>
            </a:r>
          </a:p>
          <a:p>
            <a:r>
              <a:rPr lang="en-US" smtClean="0"/>
              <a:t>To avoid this, classes B and C inherit class A as “virtual”</a:t>
            </a:r>
          </a:p>
          <a:p>
            <a:r>
              <a:rPr lang="en-US" smtClean="0"/>
              <a:t>This treats A as a direct base class of D, so only one copy of A is available to inherit, eliminating the ambiguity</a:t>
            </a:r>
          </a:p>
        </p:txBody>
      </p:sp>
      <p:sp>
        <p:nvSpPr>
          <p:cNvPr id="3481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3482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E8587BEC-D69B-4336-AE6C-582E1A05BBC0}" type="slidenum">
              <a:rPr lang="en-US"/>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smtClean="0"/>
              <a:t>Pointers</a:t>
            </a:r>
          </a:p>
        </p:txBody>
      </p:sp>
      <p:sp>
        <p:nvSpPr>
          <p:cNvPr id="35842" name="Content Placeholder 2"/>
          <p:cNvSpPr>
            <a:spLocks noGrp="1"/>
          </p:cNvSpPr>
          <p:nvPr>
            <p:ph idx="1"/>
          </p:nvPr>
        </p:nvSpPr>
        <p:spPr/>
        <p:txBody>
          <a:bodyPr/>
          <a:lstStyle/>
          <a:p>
            <a:r>
              <a:rPr lang="en-US" smtClean="0"/>
              <a:t>A variable defined in a program has two important attributes</a:t>
            </a:r>
          </a:p>
          <a:p>
            <a:pPr lvl="1"/>
            <a:r>
              <a:rPr lang="en-US" smtClean="0"/>
              <a:t>Its content or value (what it stores)</a:t>
            </a:r>
          </a:p>
          <a:p>
            <a:pPr lvl="1"/>
            <a:r>
              <a:rPr lang="en-US" smtClean="0"/>
              <a:t>Its location or address (where it is)</a:t>
            </a:r>
          </a:p>
          <a:p>
            <a:r>
              <a:rPr lang="en-US" smtClean="0"/>
              <a:t>Normally, we access a variable’s contents by specifying the variable’s name in an operation</a:t>
            </a:r>
          </a:p>
          <a:p>
            <a:r>
              <a:rPr lang="en-US" smtClean="0"/>
              <a:t>However, it is possible to store a variable’s address in another variable</a:t>
            </a:r>
          </a:p>
          <a:p>
            <a:r>
              <a:rPr lang="en-US" smtClean="0"/>
              <a:t>This new variable is called a pointer; it allows us access to the original variable’s value through its address</a:t>
            </a:r>
          </a:p>
          <a:p>
            <a:r>
              <a:rPr lang="en-US" smtClean="0"/>
              <a:t>A </a:t>
            </a:r>
            <a:r>
              <a:rPr lang="en-US" b="1" i="1" smtClean="0"/>
              <a:t>pointer</a:t>
            </a:r>
            <a:r>
              <a:rPr lang="en-US" smtClean="0"/>
              <a:t> is a variable whose value is the address of another variable in memory</a:t>
            </a:r>
          </a:p>
        </p:txBody>
      </p:sp>
      <p:sp>
        <p:nvSpPr>
          <p:cNvPr id="3584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3584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85A65E5C-DD3A-4805-97AB-CC6AE9C2905A}" type="slidenum">
              <a:rPr lang="en-US"/>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smtClean="0"/>
              <a:t>Objectives</a:t>
            </a:r>
          </a:p>
        </p:txBody>
      </p:sp>
      <p:sp>
        <p:nvSpPr>
          <p:cNvPr id="16386" name="Rectangle 3"/>
          <p:cNvSpPr>
            <a:spLocks noGrp="1" noChangeArrowheads="1"/>
          </p:cNvSpPr>
          <p:nvPr>
            <p:ph idx="1"/>
          </p:nvPr>
        </p:nvSpPr>
        <p:spPr/>
        <p:txBody>
          <a:bodyPr/>
          <a:lstStyle/>
          <a:p>
            <a:pPr>
              <a:buFontTx/>
              <a:buNone/>
            </a:pPr>
            <a:r>
              <a:rPr lang="en-US" smtClean="0"/>
              <a:t>Looking ahead – in this chapter, we’ll consider:</a:t>
            </a:r>
          </a:p>
          <a:p>
            <a:r>
              <a:rPr lang="en-US" smtClean="0"/>
              <a:t>Abstract Data Types</a:t>
            </a:r>
          </a:p>
          <a:p>
            <a:r>
              <a:rPr lang="en-US" smtClean="0"/>
              <a:t>Encapsulation</a:t>
            </a:r>
          </a:p>
          <a:p>
            <a:r>
              <a:rPr lang="en-US" smtClean="0"/>
              <a:t>Inheritance</a:t>
            </a:r>
          </a:p>
          <a:p>
            <a:r>
              <a:rPr lang="en-US" smtClean="0"/>
              <a:t>Pointers</a:t>
            </a:r>
          </a:p>
          <a:p>
            <a:r>
              <a:rPr lang="en-US" smtClean="0"/>
              <a:t>Polymorphism</a:t>
            </a:r>
          </a:p>
        </p:txBody>
      </p:sp>
      <p:sp>
        <p:nvSpPr>
          <p:cNvPr id="16387" name="Slide Number Placeholder 5"/>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85F3B9B8-99AA-4F07-B051-5D28C4235EFE}" type="slidenum">
              <a:rPr lang="en-US"/>
              <a:pPr/>
              <a:t>2</a:t>
            </a:fld>
            <a:endParaRPr lang="en-US"/>
          </a:p>
        </p:txBody>
      </p:sp>
      <p:sp>
        <p:nvSpPr>
          <p:cNvPr id="16388" name="Footer Placeholder 6"/>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a:normAutofit/>
          </a:bodyPr>
          <a:lstStyle/>
          <a:p>
            <a:r>
              <a:rPr lang="en-US" smtClean="0"/>
              <a:t>Pointers are defined much the same as other variables</a:t>
            </a:r>
          </a:p>
          <a:p>
            <a:pPr lvl="1"/>
            <a:r>
              <a:rPr lang="en-US" smtClean="0"/>
              <a:t>They have a type; in this case the type of variable they point to</a:t>
            </a:r>
          </a:p>
          <a:p>
            <a:pPr lvl="1"/>
            <a:r>
              <a:rPr lang="en-US" smtClean="0"/>
              <a:t>They have a user-defined name</a:t>
            </a:r>
          </a:p>
          <a:p>
            <a:pPr lvl="1"/>
            <a:r>
              <a:rPr lang="en-US" smtClean="0"/>
              <a:t>The name is preceded by an asterisk (“*”) to indicate the variable is a pointer</a:t>
            </a:r>
          </a:p>
          <a:p>
            <a:r>
              <a:rPr lang="en-US" smtClean="0"/>
              <a:t>Given the declarations</a:t>
            </a:r>
          </a:p>
          <a:p>
            <a:pPr algn="ctr">
              <a:buFont typeface="Arial" charset="0"/>
              <a:buNone/>
            </a:pPr>
            <a:r>
              <a:rPr lang="en-US" smtClean="0">
                <a:latin typeface="Courier New" pitchFamily="49" charset="0"/>
                <a:cs typeface="Courier New" pitchFamily="49" charset="0"/>
              </a:rPr>
              <a:t>int i=15,j,*p,*q;</a:t>
            </a:r>
          </a:p>
          <a:p>
            <a:pPr>
              <a:buFont typeface="Arial" charset="0"/>
              <a:buNone/>
            </a:pPr>
            <a:r>
              <a:rPr lang="en-US" smtClean="0">
                <a:latin typeface="Courier New" pitchFamily="49" charset="0"/>
                <a:cs typeface="Courier New" pitchFamily="49" charset="0"/>
              </a:rPr>
              <a:t>	i</a:t>
            </a:r>
            <a:r>
              <a:rPr lang="en-US" smtClean="0"/>
              <a:t> and </a:t>
            </a:r>
            <a:r>
              <a:rPr lang="en-US" smtClean="0">
                <a:latin typeface="Courier New" pitchFamily="49" charset="0"/>
                <a:cs typeface="Courier New" pitchFamily="49" charset="0"/>
              </a:rPr>
              <a:t>j</a:t>
            </a:r>
            <a:r>
              <a:rPr lang="en-US" smtClean="0"/>
              <a:t> are integer variables, while </a:t>
            </a:r>
            <a:r>
              <a:rPr lang="en-US" smtClean="0">
                <a:latin typeface="Courier New" pitchFamily="49" charset="0"/>
                <a:cs typeface="Courier New" pitchFamily="49" charset="0"/>
              </a:rPr>
              <a:t>p</a:t>
            </a:r>
            <a:r>
              <a:rPr lang="en-US" smtClean="0"/>
              <a:t> and </a:t>
            </a:r>
            <a:r>
              <a:rPr lang="en-US" smtClean="0">
                <a:latin typeface="Courier New" pitchFamily="49" charset="0"/>
                <a:cs typeface="Courier New" pitchFamily="49" charset="0"/>
              </a:rPr>
              <a:t>q</a:t>
            </a:r>
            <a:r>
              <a:rPr lang="en-US" smtClean="0"/>
              <a:t> are pointers to integer variables</a:t>
            </a:r>
          </a:p>
          <a:p>
            <a:r>
              <a:rPr lang="en-US" smtClean="0"/>
              <a:t>If the variable </a:t>
            </a:r>
            <a:r>
              <a:rPr lang="en-US" smtClean="0">
                <a:latin typeface="Courier New" pitchFamily="49" charset="0"/>
                <a:cs typeface="Courier New" pitchFamily="49" charset="0"/>
              </a:rPr>
              <a:t>i</a:t>
            </a:r>
            <a:r>
              <a:rPr lang="en-US" smtClean="0"/>
              <a:t> is at memory location 1080, and each variable occupies two bytes, figure 1-1a illustrates this layout</a:t>
            </a:r>
          </a:p>
        </p:txBody>
      </p:sp>
      <p:sp>
        <p:nvSpPr>
          <p:cNvPr id="3686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3686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D9423BC9-C2B6-4333-A32E-9FBDD81836DD}" type="slidenum">
              <a:rPr lang="en-US"/>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smtClean="0"/>
              <a:t>Pointers (continued)</a:t>
            </a:r>
          </a:p>
        </p:txBody>
      </p:sp>
      <p:sp>
        <p:nvSpPr>
          <p:cNvPr id="37890"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37891"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C1F7C913-7FB6-42EE-A754-48F13F191311}" type="slidenum">
              <a:rPr lang="en-US"/>
              <a:pPr/>
              <a:t>21</a:t>
            </a:fld>
            <a:endParaRPr lang="en-US"/>
          </a:p>
        </p:txBody>
      </p:sp>
      <p:sp>
        <p:nvSpPr>
          <p:cNvPr id="9" name="Content Placeholder 8"/>
          <p:cNvSpPr>
            <a:spLocks noGrp="1"/>
          </p:cNvSpPr>
          <p:nvPr>
            <p:ph idx="1"/>
          </p:nvPr>
        </p:nvSpPr>
        <p:spPr>
          <a:xfrm>
            <a:off x="457200" y="1600200"/>
            <a:ext cx="8229600" cy="4800600"/>
          </a:xfrm>
        </p:spPr>
        <p:txBody>
          <a:bodyPr>
            <a:normAutofit/>
          </a:bodyPr>
          <a:lstStyle/>
          <a:p>
            <a:pPr marL="0" indent="0">
              <a:lnSpc>
                <a:spcPct val="90000"/>
              </a:lnSpc>
              <a:buFont typeface="Arial" charset="0"/>
              <a:buNone/>
            </a:pPr>
            <a:endParaRPr lang="en-US" smtClean="0"/>
          </a:p>
          <a:p>
            <a:pPr marL="0" indent="0">
              <a:lnSpc>
                <a:spcPct val="90000"/>
              </a:lnSpc>
              <a:buFont typeface="Arial" charset="0"/>
              <a:buNone/>
            </a:pPr>
            <a:endParaRPr lang="en-US"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endParaRPr lang="en-US" sz="1200" smtClean="0"/>
          </a:p>
          <a:p>
            <a:pPr marL="0" indent="0">
              <a:lnSpc>
                <a:spcPct val="90000"/>
              </a:lnSpc>
              <a:buFont typeface="Arial" charset="0"/>
              <a:buNone/>
            </a:pPr>
            <a:r>
              <a:rPr lang="en-US" sz="1200" smtClean="0"/>
              <a:t>Fig. 1-1 Changes of values after assignments are made using pointer variables; note that (b) and (c) show the same situation, and so do (d) and (e), (g) and (h), (i) and (j), (k) and (l), and (m) and (n)</a:t>
            </a:r>
          </a:p>
        </p:txBody>
      </p:sp>
      <p:pic>
        <p:nvPicPr>
          <p:cNvPr id="37893" name="Content Placeholder 7"/>
          <p:cNvPicPr>
            <a:picLocks noChangeAspect="1"/>
          </p:cNvPicPr>
          <p:nvPr/>
        </p:nvPicPr>
        <p:blipFill>
          <a:blip r:embed="rId3" cstate="print"/>
          <a:srcRect/>
          <a:stretch>
            <a:fillRect/>
          </a:stretch>
        </p:blipFill>
        <p:spPr bwMode="auto">
          <a:xfrm>
            <a:off x="2057400" y="1295400"/>
            <a:ext cx="4933950" cy="4410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dirty="0" smtClean="0"/>
              <a:t>To assign a variable’s address to a pointer, the </a:t>
            </a:r>
            <a:r>
              <a:rPr lang="en-US" b="1" dirty="0" smtClean="0"/>
              <a:t>address-of</a:t>
            </a:r>
            <a:r>
              <a:rPr lang="en-US" dirty="0" smtClean="0"/>
              <a:t> operator (&amp;) is placed before the variable</a:t>
            </a:r>
          </a:p>
          <a:p>
            <a:pPr fontAlgn="auto">
              <a:spcAft>
                <a:spcPts val="0"/>
              </a:spcAft>
              <a:buFont typeface="Arial" pitchFamily="34" charset="0"/>
              <a:buChar char="•"/>
              <a:defRPr/>
            </a:pPr>
            <a:r>
              <a:rPr lang="en-US" dirty="0" smtClean="0"/>
              <a:t>For pointer </a:t>
            </a:r>
            <a:r>
              <a:rPr lang="en-US" dirty="0">
                <a:latin typeface="Courier New" pitchFamily="49" charset="0"/>
                <a:cs typeface="Courier New" pitchFamily="49" charset="0"/>
              </a:rPr>
              <a:t>p</a:t>
            </a:r>
            <a:r>
              <a:rPr lang="en-US" dirty="0" smtClean="0"/>
              <a:t> to point to variable </a:t>
            </a:r>
            <a:r>
              <a:rPr lang="en-US" dirty="0">
                <a:latin typeface="Courier New" pitchFamily="49" charset="0"/>
                <a:cs typeface="Courier New" pitchFamily="49" charset="0"/>
              </a:rPr>
              <a:t>i</a:t>
            </a:r>
            <a:r>
              <a:rPr lang="en-US" dirty="0" smtClean="0"/>
              <a:t>, we write</a:t>
            </a:r>
          </a:p>
          <a:p>
            <a:pPr marL="0" indent="0" algn="ctr" fontAlgn="auto">
              <a:spcAft>
                <a:spcPts val="0"/>
              </a:spcAft>
              <a:buFont typeface="Arial" pitchFamily="34" charset="0"/>
              <a:buNone/>
              <a:defRPr/>
            </a:pPr>
            <a:r>
              <a:rPr lang="en-US" dirty="0" smtClean="0">
                <a:latin typeface="Courier New" pitchFamily="49" charset="0"/>
                <a:cs typeface="Courier New" pitchFamily="49" charset="0"/>
              </a:rPr>
              <a:t>p = &amp;</a:t>
            </a:r>
            <a:r>
              <a:rPr lang="en-US" dirty="0">
                <a:latin typeface="Courier New" pitchFamily="49" charset="0"/>
                <a:cs typeface="Courier New" pitchFamily="49" charset="0"/>
              </a:rPr>
              <a:t>i;</a:t>
            </a:r>
          </a:p>
          <a:p>
            <a:pPr fontAlgn="auto">
              <a:spcAft>
                <a:spcPts val="0"/>
              </a:spcAft>
              <a:buFont typeface="Arial" pitchFamily="34" charset="0"/>
              <a:buChar char="•"/>
              <a:defRPr/>
            </a:pPr>
            <a:r>
              <a:rPr lang="en-US" dirty="0" smtClean="0"/>
              <a:t>This pointer is then said to </a:t>
            </a:r>
            <a:r>
              <a:rPr lang="en-US" b="1" dirty="0" smtClean="0"/>
              <a:t>point to</a:t>
            </a:r>
            <a:r>
              <a:rPr lang="en-US" dirty="0" smtClean="0"/>
              <a:t> that variable</a:t>
            </a:r>
          </a:p>
          <a:p>
            <a:pPr fontAlgn="auto">
              <a:spcAft>
                <a:spcPts val="0"/>
              </a:spcAft>
              <a:buFont typeface="Arial" pitchFamily="34" charset="0"/>
              <a:buChar char="•"/>
              <a:defRPr/>
            </a:pPr>
            <a:r>
              <a:rPr lang="en-US" dirty="0" smtClean="0"/>
              <a:t>This is shown in figure 1-1(b); a common way to draw this relationship is shown in figure 1-1(c)</a:t>
            </a:r>
          </a:p>
          <a:p>
            <a:pPr fontAlgn="auto">
              <a:spcAft>
                <a:spcPts val="0"/>
              </a:spcAft>
              <a:buFont typeface="Arial" pitchFamily="34" charset="0"/>
              <a:buChar char="•"/>
              <a:defRPr/>
            </a:pPr>
            <a:r>
              <a:rPr lang="en-US" dirty="0" smtClean="0"/>
              <a:t>To access the value a pointer points to, we have to </a:t>
            </a:r>
            <a:r>
              <a:rPr lang="en-US" b="1" dirty="0" smtClean="0"/>
              <a:t>dereference</a:t>
            </a:r>
            <a:r>
              <a:rPr lang="en-US" dirty="0" smtClean="0"/>
              <a:t> the pointer, using the dereference operator, an asterisk (“*”)</a:t>
            </a:r>
          </a:p>
          <a:p>
            <a:pPr fontAlgn="auto">
              <a:spcAft>
                <a:spcPts val="0"/>
              </a:spcAft>
              <a:buFont typeface="Arial" pitchFamily="34" charset="0"/>
              <a:buChar char="•"/>
              <a:defRPr/>
            </a:pPr>
            <a:r>
              <a:rPr lang="en-US" dirty="0" smtClean="0"/>
              <a:t>So </a:t>
            </a:r>
            <a:r>
              <a:rPr lang="en-US" dirty="0">
                <a:latin typeface="Courier New" pitchFamily="49" charset="0"/>
                <a:cs typeface="Courier New" pitchFamily="49" charset="0"/>
              </a:rPr>
              <a:t>*p</a:t>
            </a:r>
            <a:r>
              <a:rPr lang="en-US" dirty="0" smtClean="0"/>
              <a:t> refers to the location stored in </a:t>
            </a:r>
            <a:r>
              <a:rPr lang="en-US" dirty="0">
                <a:latin typeface="Courier New" pitchFamily="49" charset="0"/>
                <a:cs typeface="Courier New" pitchFamily="49" charset="0"/>
              </a:rPr>
              <a:t>p</a:t>
            </a:r>
            <a:r>
              <a:rPr lang="en-US" dirty="0" smtClean="0"/>
              <a:t>, the address of </a:t>
            </a:r>
            <a:r>
              <a:rPr lang="en-US" dirty="0">
                <a:latin typeface="Courier New" pitchFamily="49" charset="0"/>
                <a:cs typeface="Courier New" pitchFamily="49" charset="0"/>
              </a:rPr>
              <a:t>i</a:t>
            </a:r>
          </a:p>
          <a:p>
            <a:pPr fontAlgn="auto">
              <a:spcAft>
                <a:spcPts val="0"/>
              </a:spcAft>
              <a:buFont typeface="Arial" pitchFamily="34" charset="0"/>
              <a:buChar char="•"/>
              <a:defRPr/>
            </a:pPr>
            <a:endParaRPr lang="en-US" dirty="0"/>
          </a:p>
        </p:txBody>
      </p:sp>
      <p:sp>
        <p:nvSpPr>
          <p:cNvPr id="38915"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38916"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F9D463F9-D332-4B1F-ABF2-1D262D3D76B8}" type="slidenum">
              <a:rPr lang="en-US"/>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a:normAutofit/>
          </a:bodyPr>
          <a:lstStyle/>
          <a:p>
            <a:r>
              <a:rPr lang="en-US" smtClean="0"/>
              <a:t>This is shown in figure 1.1(d); figures (e) to (n) show other examples</a:t>
            </a:r>
          </a:p>
          <a:p>
            <a:pPr>
              <a:buFont typeface="Arial" charset="0"/>
              <a:buNone/>
            </a:pPr>
            <a:endParaRPr lang="en-US" smtClean="0"/>
          </a:p>
        </p:txBody>
      </p:sp>
      <p:sp>
        <p:nvSpPr>
          <p:cNvPr id="3993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3994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EEACD08A-AE0A-431F-8AC1-ABC32CB36005}" type="slidenum">
              <a:rPr lang="en-US"/>
              <a:pPr/>
              <a:t>23</a:t>
            </a:fld>
            <a:endParaRPr lang="en-US"/>
          </a:p>
        </p:txBody>
      </p:sp>
      <p:pic>
        <p:nvPicPr>
          <p:cNvPr id="39941" name="Picture 2"/>
          <p:cNvPicPr>
            <a:picLocks noChangeAspect="1" noChangeArrowheads="1"/>
          </p:cNvPicPr>
          <p:nvPr/>
        </p:nvPicPr>
        <p:blipFill>
          <a:blip r:embed="rId3" cstate="print"/>
          <a:srcRect/>
          <a:stretch>
            <a:fillRect/>
          </a:stretch>
        </p:blipFill>
        <p:spPr bwMode="auto">
          <a:xfrm>
            <a:off x="2209800" y="2286000"/>
            <a:ext cx="4953000" cy="404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dirty="0" smtClean="0"/>
              <a:t>In addition to variables, pointers can be used to access dynamically created locations</a:t>
            </a:r>
          </a:p>
          <a:p>
            <a:pPr fontAlgn="auto">
              <a:spcAft>
                <a:spcPts val="0"/>
              </a:spcAft>
              <a:buFont typeface="Arial" pitchFamily="34" charset="0"/>
              <a:buChar char="•"/>
              <a:defRPr/>
            </a:pPr>
            <a:r>
              <a:rPr lang="en-US" dirty="0" smtClean="0"/>
              <a:t>These are created during runtime using the memory manager</a:t>
            </a:r>
          </a:p>
          <a:p>
            <a:pPr fontAlgn="auto">
              <a:spcAft>
                <a:spcPts val="0"/>
              </a:spcAft>
              <a:buFont typeface="Arial" pitchFamily="34" charset="0"/>
              <a:buChar char="•"/>
              <a:defRPr/>
            </a:pPr>
            <a:r>
              <a:rPr lang="en-US" dirty="0" smtClean="0"/>
              <a:t>Two functions are used to handle dynamic memory</a:t>
            </a:r>
          </a:p>
          <a:p>
            <a:pPr lvl="1" fontAlgn="auto">
              <a:spcAft>
                <a:spcPts val="0"/>
              </a:spcAft>
              <a:buFont typeface="Arial" pitchFamily="34" charset="0"/>
              <a:buChar char="–"/>
              <a:defRPr/>
            </a:pPr>
            <a:r>
              <a:rPr lang="en-US" dirty="0" smtClean="0"/>
              <a:t>To allocate memory, </a:t>
            </a:r>
            <a:r>
              <a:rPr lang="en-US" dirty="0" smtClean="0">
                <a:latin typeface="Courier New" pitchFamily="49" charset="0"/>
                <a:ea typeface="Arial Unicode MS" pitchFamily="34" charset="-128"/>
                <a:cs typeface="Courier New" pitchFamily="49" charset="0"/>
              </a:rPr>
              <a:t>new</a:t>
            </a:r>
            <a:r>
              <a:rPr lang="en-US" dirty="0" smtClean="0">
                <a:latin typeface="Arial Unicode MS" pitchFamily="34" charset="-128"/>
                <a:ea typeface="Arial Unicode MS" pitchFamily="34" charset="-128"/>
                <a:cs typeface="Arial Unicode MS" pitchFamily="34" charset="-128"/>
              </a:rPr>
              <a:t> </a:t>
            </a:r>
            <a:r>
              <a:rPr lang="en-US" dirty="0" smtClean="0">
                <a:ea typeface="Arial Unicode MS" pitchFamily="34" charset="-128"/>
                <a:cs typeface="Arial Unicode MS" pitchFamily="34" charset="-128"/>
              </a:rPr>
              <a:t>is used; it returns the address of the allocated memory, which can be assigned to a pointer</a:t>
            </a:r>
            <a:endParaRPr lang="en-US" dirty="0">
              <a:ea typeface="Arial Unicode MS" pitchFamily="34" charset="-128"/>
              <a:cs typeface="Arial Unicode MS" pitchFamily="34" charset="-128"/>
            </a:endParaRPr>
          </a:p>
          <a:p>
            <a:pPr marL="457200" lvl="1" indent="0" algn="ctr" fontAlgn="auto">
              <a:spcAft>
                <a:spcPts val="0"/>
              </a:spcAft>
              <a:buFont typeface="Arial" pitchFamily="34" charset="0"/>
              <a:buNone/>
              <a:defRPr/>
            </a:pPr>
            <a:r>
              <a:rPr lang="en-US" dirty="0" smtClean="0">
                <a:latin typeface="Courier New" pitchFamily="49" charset="0"/>
                <a:cs typeface="Courier New" pitchFamily="49" charset="0"/>
              </a:rPr>
              <a:t>p = new </a:t>
            </a:r>
            <a:r>
              <a:rPr lang="en-US" dirty="0" err="1" smtClean="0">
                <a:latin typeface="Courier New" pitchFamily="49" charset="0"/>
                <a:cs typeface="Courier New" pitchFamily="49" charset="0"/>
              </a:rPr>
              <a:t>int</a:t>
            </a:r>
            <a:r>
              <a:rPr lang="en-US" dirty="0">
                <a:latin typeface="Courier New" pitchFamily="49" charset="0"/>
                <a:cs typeface="Courier New" pitchFamily="49" charset="0"/>
              </a:rPr>
              <a:t>;</a:t>
            </a:r>
          </a:p>
          <a:p>
            <a:pPr lvl="1" fontAlgn="auto">
              <a:spcAft>
                <a:spcPts val="0"/>
              </a:spcAft>
              <a:buFont typeface="Arial" pitchFamily="34" charset="0"/>
              <a:buChar char="–"/>
              <a:defRPr/>
            </a:pPr>
            <a:r>
              <a:rPr lang="en-US" dirty="0" smtClean="0"/>
              <a:t>To release the memory pointed at, </a:t>
            </a:r>
            <a:r>
              <a:rPr lang="en-US" dirty="0" smtClean="0">
                <a:latin typeface="Courier New" pitchFamily="49" charset="0"/>
                <a:ea typeface="Arial Unicode MS" pitchFamily="34" charset="-128"/>
                <a:cs typeface="Courier New" pitchFamily="49" charset="0"/>
              </a:rPr>
              <a:t>delete</a:t>
            </a:r>
            <a:r>
              <a:rPr lang="en-US" dirty="0" smtClean="0">
                <a:ea typeface="Arial Unicode MS" pitchFamily="34" charset="-128"/>
                <a:cs typeface="Arial Unicode MS" pitchFamily="34" charset="-128"/>
              </a:rPr>
              <a:t> is used</a:t>
            </a:r>
          </a:p>
          <a:p>
            <a:pPr marL="457200" lvl="1" indent="0" algn="ctr" fontAlgn="auto">
              <a:spcAft>
                <a:spcPts val="0"/>
              </a:spcAft>
              <a:buFont typeface="Arial" pitchFamily="34" charset="0"/>
              <a:buNone/>
              <a:defRPr/>
            </a:pPr>
            <a:r>
              <a:rPr lang="en-US" dirty="0" smtClean="0">
                <a:latin typeface="Courier New" pitchFamily="49" charset="0"/>
                <a:cs typeface="Courier New" pitchFamily="49" charset="0"/>
              </a:rPr>
              <a:t>delete p</a:t>
            </a:r>
            <a:r>
              <a:rPr lang="en-US" dirty="0">
                <a:latin typeface="Courier New" pitchFamily="49" charset="0"/>
                <a:cs typeface="Courier New" pitchFamily="49" charset="0"/>
              </a:rPr>
              <a:t>;</a:t>
            </a:r>
          </a:p>
          <a:p>
            <a:pPr fontAlgn="auto">
              <a:spcAft>
                <a:spcPts val="0"/>
              </a:spcAft>
              <a:buFont typeface="Arial" pitchFamily="34" charset="0"/>
              <a:buChar char="•"/>
              <a:defRPr/>
            </a:pPr>
            <a:r>
              <a:rPr lang="en-US" dirty="0" smtClean="0"/>
              <a:t>Care must be exercised when using this type of memory operation</a:t>
            </a:r>
            <a:endParaRPr lang="en-US" dirty="0"/>
          </a:p>
        </p:txBody>
      </p:sp>
      <p:sp>
        <p:nvSpPr>
          <p:cNvPr id="4096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096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D7364F49-5564-4D9A-814C-E2D7860FCD63}"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dirty="0" smtClean="0"/>
              <a:t>One problem can arise when </a:t>
            </a:r>
            <a:r>
              <a:rPr lang="en-US" dirty="0"/>
              <a:t>an object is deleted </a:t>
            </a:r>
            <a:r>
              <a:rPr lang="en-US" dirty="0" smtClean="0"/>
              <a:t>without </a:t>
            </a:r>
            <a:r>
              <a:rPr lang="en-US" dirty="0"/>
              <a:t>modifying the value of the </a:t>
            </a:r>
            <a:r>
              <a:rPr lang="en-US" dirty="0" smtClean="0"/>
              <a:t>pointer</a:t>
            </a:r>
          </a:p>
          <a:p>
            <a:pPr fontAlgn="auto">
              <a:spcAft>
                <a:spcPts val="0"/>
              </a:spcAft>
              <a:buFont typeface="Arial" pitchFamily="34" charset="0"/>
              <a:buChar char="•"/>
              <a:defRPr/>
            </a:pPr>
            <a:r>
              <a:rPr lang="en-US" dirty="0"/>
              <a:t>T</a:t>
            </a:r>
            <a:r>
              <a:rPr lang="en-US" dirty="0" smtClean="0"/>
              <a:t>he </a:t>
            </a:r>
            <a:r>
              <a:rPr lang="en-US" dirty="0"/>
              <a:t>pointer still points to the memory location of the deallocated </a:t>
            </a:r>
            <a:r>
              <a:rPr lang="en-US" dirty="0" smtClean="0"/>
              <a:t>memory</a:t>
            </a:r>
          </a:p>
          <a:p>
            <a:pPr fontAlgn="auto">
              <a:spcAft>
                <a:spcPts val="0"/>
              </a:spcAft>
              <a:buFont typeface="Arial" pitchFamily="34" charset="0"/>
              <a:buChar char="•"/>
              <a:defRPr/>
            </a:pPr>
            <a:r>
              <a:rPr lang="en-US" dirty="0" smtClean="0"/>
              <a:t>This creates the </a:t>
            </a:r>
            <a:r>
              <a:rPr lang="en-US" b="1" i="1" dirty="0" smtClean="0"/>
              <a:t>dangling reference problem</a:t>
            </a:r>
            <a:endParaRPr lang="en-US" dirty="0" smtClean="0"/>
          </a:p>
          <a:p>
            <a:pPr fontAlgn="auto">
              <a:spcAft>
                <a:spcPts val="0"/>
              </a:spcAft>
              <a:buFont typeface="Arial" pitchFamily="34" charset="0"/>
              <a:buChar char="•"/>
              <a:defRPr/>
            </a:pPr>
            <a:r>
              <a:rPr lang="en-US" dirty="0" smtClean="0"/>
              <a:t>Attempting to dereference the pointer will cause an error</a:t>
            </a:r>
          </a:p>
          <a:p>
            <a:pPr fontAlgn="auto">
              <a:spcAft>
                <a:spcPts val="0"/>
              </a:spcAft>
              <a:buFont typeface="Arial" pitchFamily="34" charset="0"/>
              <a:buChar char="•"/>
              <a:defRPr/>
            </a:pPr>
            <a:r>
              <a:rPr lang="en-US" dirty="0" smtClean="0"/>
              <a:t>To avoid this, after deleting the object, the pointer should be set to a known address or </a:t>
            </a:r>
            <a:r>
              <a:rPr lang="en-US" dirty="0" smtClean="0">
                <a:latin typeface="Courier New" pitchFamily="49" charset="0"/>
                <a:cs typeface="Courier New" pitchFamily="49" charset="0"/>
              </a:rPr>
              <a:t>NULL</a:t>
            </a:r>
            <a:r>
              <a:rPr lang="en-US" dirty="0" smtClean="0"/>
              <a:t>, which is equivalent to 0</a:t>
            </a:r>
          </a:p>
          <a:p>
            <a:pPr marL="0" indent="0" algn="ctr" fontAlgn="auto">
              <a:spcAft>
                <a:spcPts val="0"/>
              </a:spcAft>
              <a:buFont typeface="Arial" pitchFamily="34" charset="0"/>
              <a:buNone/>
              <a:defRPr/>
            </a:pPr>
            <a:r>
              <a:rPr lang="en-US" dirty="0" smtClean="0">
                <a:latin typeface="Courier New" pitchFamily="49" charset="0"/>
                <a:cs typeface="Courier New" pitchFamily="49" charset="0"/>
              </a:rPr>
              <a:t>p = NULL;</a:t>
            </a:r>
            <a:r>
              <a:rPr lang="en-US" dirty="0" smtClean="0"/>
              <a:t> or </a:t>
            </a:r>
            <a:r>
              <a:rPr lang="en-US" dirty="0" smtClean="0">
                <a:latin typeface="Courier New" pitchFamily="49" charset="0"/>
                <a:cs typeface="Courier New" pitchFamily="49" charset="0"/>
              </a:rPr>
              <a:t>p = 0;</a:t>
            </a:r>
          </a:p>
          <a:p>
            <a:pPr marL="0" indent="0" fontAlgn="auto">
              <a:spcAft>
                <a:spcPts val="0"/>
              </a:spcAft>
              <a:buFont typeface="Arial" pitchFamily="34" charset="0"/>
              <a:buNone/>
              <a:defRPr/>
            </a:pPr>
            <a:endParaRPr lang="en-US" dirty="0"/>
          </a:p>
        </p:txBody>
      </p:sp>
      <p:sp>
        <p:nvSpPr>
          <p:cNvPr id="4198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198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673F2FFC-E17C-4FA5-A4A0-9CBB9F53ABF1}"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dirty="0" smtClean="0"/>
              <a:t>The second type of problem that can occur with dynamic memory usage is the </a:t>
            </a:r>
            <a:r>
              <a:rPr lang="en-US" b="1" i="1" dirty="0" smtClean="0"/>
              <a:t>memory leak</a:t>
            </a:r>
            <a:endParaRPr lang="en-US" dirty="0" smtClean="0"/>
          </a:p>
          <a:p>
            <a:pPr fontAlgn="auto">
              <a:spcAft>
                <a:spcPts val="0"/>
              </a:spcAft>
              <a:buFont typeface="Arial" pitchFamily="34" charset="0"/>
              <a:buChar char="•"/>
              <a:defRPr/>
            </a:pPr>
            <a:r>
              <a:rPr lang="en-US" dirty="0" smtClean="0"/>
              <a:t>This occurs when the same pointer is used in consecutive allocations, such as:</a:t>
            </a:r>
          </a:p>
          <a:p>
            <a:pPr marL="0" indent="0" algn="ctr" fontAlgn="auto">
              <a:spcBef>
                <a:spcPts val="0"/>
              </a:spcBef>
              <a:spcAft>
                <a:spcPts val="0"/>
              </a:spcAft>
              <a:buFont typeface="Arial" pitchFamily="34" charset="0"/>
              <a:buNone/>
              <a:defRPr/>
            </a:pPr>
            <a:r>
              <a:rPr lang="en-US" dirty="0" smtClean="0">
                <a:latin typeface="Courier New" pitchFamily="49" charset="0"/>
                <a:cs typeface="Courier New" pitchFamily="49" charset="0"/>
              </a:rPr>
              <a:t>p = new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a:t>
            </a:r>
          </a:p>
          <a:p>
            <a:pPr marL="0" indent="0" algn="ctr" fontAlgn="auto">
              <a:spcBef>
                <a:spcPts val="0"/>
              </a:spcBef>
              <a:spcAft>
                <a:spcPts val="0"/>
              </a:spcAft>
              <a:buFont typeface="Arial" pitchFamily="34" charset="0"/>
              <a:buNone/>
              <a:defRPr/>
            </a:pPr>
            <a:r>
              <a:rPr lang="en-US" dirty="0" smtClean="0">
                <a:latin typeface="Courier New" pitchFamily="49" charset="0"/>
                <a:cs typeface="Courier New" pitchFamily="49" charset="0"/>
              </a:rPr>
              <a:t>p = new int;</a:t>
            </a:r>
            <a:endParaRPr lang="en-US" dirty="0">
              <a:latin typeface="Courier New" pitchFamily="49" charset="0"/>
              <a:cs typeface="Courier New" pitchFamily="49" charset="0"/>
            </a:endParaRPr>
          </a:p>
          <a:p>
            <a:pPr fontAlgn="auto">
              <a:spcAft>
                <a:spcPts val="0"/>
              </a:spcAft>
              <a:buFont typeface="Arial" pitchFamily="34" charset="0"/>
              <a:buChar char="•"/>
              <a:defRPr/>
            </a:pPr>
            <a:r>
              <a:rPr lang="en-US" dirty="0" smtClean="0"/>
              <a:t>Since the second allocation occurs without deleting the first, the memory from the first allocation becomes inaccessible</a:t>
            </a:r>
          </a:p>
          <a:p>
            <a:pPr fontAlgn="auto">
              <a:spcAft>
                <a:spcPts val="0"/>
              </a:spcAft>
              <a:buFont typeface="Arial" pitchFamily="34" charset="0"/>
              <a:buChar char="•"/>
              <a:defRPr/>
            </a:pPr>
            <a:r>
              <a:rPr lang="en-US" dirty="0" smtClean="0"/>
              <a:t>Depending on code structure, this leak can accumulate until no memory is available for further allocation</a:t>
            </a:r>
          </a:p>
          <a:p>
            <a:pPr fontAlgn="auto">
              <a:spcAft>
                <a:spcPts val="0"/>
              </a:spcAft>
              <a:buFont typeface="Arial" pitchFamily="34" charset="0"/>
              <a:buChar char="•"/>
              <a:defRPr/>
            </a:pPr>
            <a:r>
              <a:rPr lang="en-US" dirty="0" smtClean="0"/>
              <a:t>To avoid this, memory needs to be deallocated when no longer in use</a:t>
            </a:r>
            <a:endParaRPr lang="en-US" dirty="0"/>
          </a:p>
        </p:txBody>
      </p:sp>
      <p:sp>
        <p:nvSpPr>
          <p:cNvPr id="43011"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3012"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CB7F9119-129E-47DD-9BBC-8275733AA9FE}" type="slidenum">
              <a:rPr lang="en-US"/>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smtClean="0"/>
              <a:t>Pointers (continued)</a:t>
            </a:r>
          </a:p>
        </p:txBody>
      </p:sp>
      <p:sp>
        <p:nvSpPr>
          <p:cNvPr id="44034" name="Content Placeholder 2"/>
          <p:cNvSpPr>
            <a:spLocks noGrp="1"/>
          </p:cNvSpPr>
          <p:nvPr>
            <p:ph idx="1"/>
          </p:nvPr>
        </p:nvSpPr>
        <p:spPr/>
        <p:txBody>
          <a:bodyPr/>
          <a:lstStyle/>
          <a:p>
            <a:r>
              <a:rPr lang="en-US" smtClean="0"/>
              <a:t>Pointers and Arrays</a:t>
            </a:r>
          </a:p>
          <a:p>
            <a:pPr lvl="1"/>
            <a:r>
              <a:rPr lang="en-US" smtClean="0"/>
              <a:t>Pointers’ ability to access memory locations through their addresses provides us with numerous processing advantages</a:t>
            </a:r>
          </a:p>
          <a:p>
            <a:pPr lvl="1"/>
            <a:r>
              <a:rPr lang="en-US" smtClean="0"/>
              <a:t>Typically, arrays in C++ are declared before they can be used, known as </a:t>
            </a:r>
            <a:r>
              <a:rPr lang="en-US" b="1" smtClean="0"/>
              <a:t>static declaration</a:t>
            </a:r>
            <a:endParaRPr lang="en-US" smtClean="0"/>
          </a:p>
          <a:p>
            <a:pPr lvl="1"/>
            <a:r>
              <a:rPr lang="en-US" smtClean="0"/>
              <a:t>This means the size of the array must be determined before it is used</a:t>
            </a:r>
          </a:p>
          <a:p>
            <a:pPr lvl="1"/>
            <a:r>
              <a:rPr lang="en-US" smtClean="0"/>
              <a:t>This is wasteful if the array is too large, or a limitation if the array is too small</a:t>
            </a:r>
          </a:p>
          <a:p>
            <a:pPr lvl="1"/>
            <a:r>
              <a:rPr lang="en-US" smtClean="0"/>
              <a:t>However, the name of an array is nothing more than a label for the beginning of the array in memory, so it is a pointer</a:t>
            </a:r>
          </a:p>
        </p:txBody>
      </p:sp>
      <p:sp>
        <p:nvSpPr>
          <p:cNvPr id="44035"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4036"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FDABEAF7-5964-4C4A-BF25-B2C990416BC7}"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a:normAutofit/>
          </a:bodyPr>
          <a:lstStyle/>
          <a:p>
            <a:r>
              <a:rPr lang="en-US" smtClean="0"/>
              <a:t>Pointers and Arrays (continued)</a:t>
            </a:r>
          </a:p>
          <a:p>
            <a:pPr lvl="1"/>
            <a:r>
              <a:rPr lang="en-US" smtClean="0"/>
              <a:t>For example, an array declared:</a:t>
            </a:r>
          </a:p>
          <a:p>
            <a:pPr lvl="1" algn="ctr">
              <a:buFont typeface="Arial" charset="0"/>
              <a:buNone/>
            </a:pPr>
            <a:r>
              <a:rPr lang="en-US" smtClean="0">
                <a:latin typeface="Courier New" pitchFamily="49" charset="0"/>
                <a:cs typeface="Courier New" pitchFamily="49" charset="0"/>
              </a:rPr>
              <a:t>int temp[7];</a:t>
            </a:r>
          </a:p>
          <a:p>
            <a:pPr lvl="1">
              <a:buFont typeface="Arial" charset="0"/>
              <a:buNone/>
            </a:pPr>
            <a:r>
              <a:rPr lang="en-US" smtClean="0"/>
              <a:t>	would appear in memory as:</a:t>
            </a:r>
          </a:p>
          <a:p>
            <a:pPr lvl="1">
              <a:buFont typeface="Arial" charset="0"/>
              <a:buNone/>
            </a:pPr>
            <a:endParaRPr lang="en-US" smtClean="0"/>
          </a:p>
          <a:p>
            <a:pPr lvl="1">
              <a:buFont typeface="Arial" charset="0"/>
              <a:buNone/>
            </a:pPr>
            <a:endParaRPr lang="en-US" smtClean="0"/>
          </a:p>
          <a:p>
            <a:pPr lvl="1">
              <a:buFont typeface="Arial" charset="0"/>
              <a:buNone/>
            </a:pPr>
            <a:endParaRPr lang="en-US" smtClean="0"/>
          </a:p>
          <a:p>
            <a:pPr lvl="1"/>
            <a:r>
              <a:rPr lang="en-US" smtClean="0"/>
              <a:t>In array notation, we access the elements by subscripting: </a:t>
            </a:r>
            <a:r>
              <a:rPr lang="en-US" smtClean="0">
                <a:latin typeface="Courier New" pitchFamily="49" charset="0"/>
                <a:cs typeface="Courier New" pitchFamily="49" charset="0"/>
              </a:rPr>
              <a:t>temp[0]</a:t>
            </a:r>
            <a:r>
              <a:rPr lang="en-US" smtClean="0"/>
              <a:t>, </a:t>
            </a:r>
            <a:r>
              <a:rPr lang="en-US" smtClean="0">
                <a:latin typeface="Courier New" pitchFamily="49" charset="0"/>
                <a:cs typeface="Courier New" pitchFamily="49" charset="0"/>
              </a:rPr>
              <a:t>temp[1]</a:t>
            </a:r>
            <a:r>
              <a:rPr lang="en-US" smtClean="0"/>
              <a:t>, … etc.</a:t>
            </a:r>
          </a:p>
          <a:p>
            <a:pPr lvl="1"/>
            <a:r>
              <a:rPr lang="en-US" smtClean="0"/>
              <a:t>But we can also dereference the pointer to achieve the same results: </a:t>
            </a:r>
            <a:r>
              <a:rPr lang="en-US" smtClean="0">
                <a:latin typeface="Courier New" pitchFamily="49" charset="0"/>
                <a:cs typeface="Courier New" pitchFamily="49" charset="0"/>
              </a:rPr>
              <a:t>*temp</a:t>
            </a:r>
            <a:r>
              <a:rPr lang="en-US" smtClean="0"/>
              <a:t> is equivalent to </a:t>
            </a:r>
            <a:r>
              <a:rPr lang="en-US" smtClean="0">
                <a:latin typeface="Courier New" pitchFamily="49" charset="0"/>
                <a:cs typeface="Courier New" pitchFamily="49" charset="0"/>
              </a:rPr>
              <a:t>temp[0]</a:t>
            </a:r>
          </a:p>
          <a:p>
            <a:pPr lvl="1"/>
            <a:r>
              <a:rPr lang="en-US" smtClean="0"/>
              <a:t>And we can access additional elements through </a:t>
            </a:r>
            <a:r>
              <a:rPr lang="en-US" b="1" smtClean="0"/>
              <a:t>pointer arithmetic</a:t>
            </a:r>
          </a:p>
        </p:txBody>
      </p:sp>
      <p:sp>
        <p:nvSpPr>
          <p:cNvPr id="4505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506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B9CC4EE5-D697-436A-86DE-77E23712565C}" type="slidenum">
              <a:rPr lang="en-US"/>
              <a:pPr/>
              <a:t>28</a:t>
            </a:fld>
            <a:endParaRPr lang="en-US"/>
          </a:p>
        </p:txBody>
      </p:sp>
      <p:pic>
        <p:nvPicPr>
          <p:cNvPr id="45061" name="Picture 2"/>
          <p:cNvPicPr>
            <a:picLocks noChangeAspect="1" noChangeArrowheads="1"/>
          </p:cNvPicPr>
          <p:nvPr/>
        </p:nvPicPr>
        <p:blipFill>
          <a:blip r:embed="rId3" cstate="print"/>
          <a:srcRect/>
          <a:stretch>
            <a:fillRect/>
          </a:stretch>
        </p:blipFill>
        <p:spPr bwMode="auto">
          <a:xfrm>
            <a:off x="2362200" y="3276600"/>
            <a:ext cx="4146550" cy="8985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a:normAutofit/>
          </a:bodyPr>
          <a:lstStyle/>
          <a:p>
            <a:pPr>
              <a:lnSpc>
                <a:spcPct val="90000"/>
              </a:lnSpc>
            </a:pPr>
            <a:r>
              <a:rPr lang="en-US" smtClean="0"/>
              <a:t>Pointers and Arrays (continued)</a:t>
            </a:r>
          </a:p>
          <a:p>
            <a:pPr lvl="1">
              <a:lnSpc>
                <a:spcPct val="90000"/>
              </a:lnSpc>
            </a:pPr>
            <a:r>
              <a:rPr lang="en-US" smtClean="0"/>
              <a:t>In pointer arithmetic, we can add an offset to the base address of the array: </a:t>
            </a:r>
            <a:r>
              <a:rPr lang="en-US" smtClean="0">
                <a:latin typeface="Courier New" pitchFamily="49" charset="0"/>
              </a:rPr>
              <a:t>temp + 1</a:t>
            </a:r>
            <a:r>
              <a:rPr lang="en-US" smtClean="0"/>
              <a:t>, </a:t>
            </a:r>
            <a:r>
              <a:rPr lang="en-US" smtClean="0">
                <a:latin typeface="Courier New" pitchFamily="49" charset="0"/>
              </a:rPr>
              <a:t>temp + 2</a:t>
            </a:r>
            <a:r>
              <a:rPr lang="en-US" smtClean="0"/>
              <a:t>, … etc. and dereference the result</a:t>
            </a:r>
          </a:p>
          <a:p>
            <a:pPr lvl="1">
              <a:lnSpc>
                <a:spcPct val="90000"/>
              </a:lnSpc>
            </a:pPr>
            <a:r>
              <a:rPr lang="en-US" smtClean="0"/>
              <a:t>So </a:t>
            </a:r>
            <a:r>
              <a:rPr lang="en-US" smtClean="0">
                <a:latin typeface="Courier New" pitchFamily="49" charset="0"/>
                <a:cs typeface="Courier New" pitchFamily="49" charset="0"/>
              </a:rPr>
              <a:t>*(temp + 1)</a:t>
            </a:r>
            <a:r>
              <a:rPr lang="en-US" smtClean="0"/>
              <a:t> is the same as </a:t>
            </a:r>
            <a:r>
              <a:rPr lang="en-US" smtClean="0">
                <a:latin typeface="Courier New" pitchFamily="49" charset="0"/>
                <a:cs typeface="Courier New" pitchFamily="49" charset="0"/>
              </a:rPr>
              <a:t>temp[1]</a:t>
            </a:r>
            <a:r>
              <a:rPr lang="en-US" smtClean="0"/>
              <a:t>, </a:t>
            </a:r>
            <a:r>
              <a:rPr lang="en-US" smtClean="0">
                <a:latin typeface="Courier New" pitchFamily="49" charset="0"/>
                <a:cs typeface="Courier New" pitchFamily="49" charset="0"/>
              </a:rPr>
              <a:t>*(temp + 2)</a:t>
            </a:r>
            <a:r>
              <a:rPr lang="en-US" smtClean="0"/>
              <a:t> is equivalent to </a:t>
            </a:r>
            <a:r>
              <a:rPr lang="en-US" smtClean="0">
                <a:latin typeface="Courier New" pitchFamily="49" charset="0"/>
                <a:cs typeface="Courier New" pitchFamily="49" charset="0"/>
              </a:rPr>
              <a:t>temp[2]</a:t>
            </a:r>
            <a:r>
              <a:rPr lang="en-US" smtClean="0"/>
              <a:t>, etc.</a:t>
            </a:r>
          </a:p>
          <a:p>
            <a:pPr lvl="1">
              <a:lnSpc>
                <a:spcPct val="90000"/>
              </a:lnSpc>
            </a:pPr>
            <a:r>
              <a:rPr lang="en-US" smtClean="0"/>
              <a:t>And as long as we don’t try to change the value of </a:t>
            </a:r>
            <a:r>
              <a:rPr lang="en-US" smtClean="0">
                <a:latin typeface="Courier New" pitchFamily="49" charset="0"/>
              </a:rPr>
              <a:t>temp</a:t>
            </a:r>
            <a:r>
              <a:rPr lang="en-US" smtClean="0"/>
              <a:t>, we can use this alternate approach to access the array’s elements</a:t>
            </a:r>
          </a:p>
          <a:p>
            <a:pPr lvl="1">
              <a:lnSpc>
                <a:spcPct val="90000"/>
              </a:lnSpc>
            </a:pPr>
            <a:r>
              <a:rPr lang="en-US" smtClean="0"/>
              <a:t>Now remember that a pointer can be used in the allocation of memory without a name, through the use of </a:t>
            </a:r>
            <a:r>
              <a:rPr lang="en-US" smtClean="0">
                <a:latin typeface="Courier New" pitchFamily="49" charset="0"/>
                <a:ea typeface="Arial Unicode MS" pitchFamily="34" charset="-128"/>
                <a:cs typeface="Arial Unicode MS" pitchFamily="34" charset="-128"/>
              </a:rPr>
              <a:t>new</a:t>
            </a:r>
          </a:p>
          <a:p>
            <a:pPr lvl="1">
              <a:lnSpc>
                <a:spcPct val="90000"/>
              </a:lnSpc>
            </a:pPr>
            <a:r>
              <a:rPr lang="en-US" smtClean="0">
                <a:ea typeface="Arial Unicode MS" pitchFamily="34" charset="-128"/>
                <a:cs typeface="Arial Unicode MS" pitchFamily="34" charset="-128"/>
              </a:rPr>
              <a:t>This means that we can also declare an array </a:t>
            </a:r>
            <a:r>
              <a:rPr lang="en-US" b="1" smtClean="0">
                <a:ea typeface="Arial Unicode MS" pitchFamily="34" charset="-128"/>
                <a:cs typeface="Arial Unicode MS" pitchFamily="34" charset="-128"/>
              </a:rPr>
              <a:t>dynamically</a:t>
            </a:r>
            <a:r>
              <a:rPr lang="en-US" smtClean="0">
                <a:ea typeface="Arial Unicode MS" pitchFamily="34" charset="-128"/>
                <a:cs typeface="Arial Unicode MS" pitchFamily="34" charset="-128"/>
              </a:rPr>
              <a:t>, via</a:t>
            </a:r>
          </a:p>
          <a:p>
            <a:pPr lvl="1" algn="ctr">
              <a:lnSpc>
                <a:spcPct val="90000"/>
              </a:lnSpc>
              <a:buFont typeface="Arial" charset="0"/>
              <a:buNone/>
            </a:pPr>
            <a:r>
              <a:rPr lang="en-US" smtClean="0">
                <a:latin typeface="Courier New" pitchFamily="49" charset="0"/>
                <a:ea typeface="Arial Unicode MS" pitchFamily="34" charset="-128"/>
                <a:cs typeface="Courier New" pitchFamily="49" charset="0"/>
              </a:rPr>
              <a:t>int *p; p = new int[n];</a:t>
            </a:r>
          </a:p>
          <a:p>
            <a:pPr lvl="1">
              <a:lnSpc>
                <a:spcPct val="90000"/>
              </a:lnSpc>
            </a:pPr>
            <a:r>
              <a:rPr lang="en-US" smtClean="0">
                <a:ea typeface="Arial Unicode MS" pitchFamily="34" charset="-128"/>
                <a:cs typeface="Arial Unicode MS" pitchFamily="34" charset="-128"/>
              </a:rPr>
              <a:t>As long as the value of </a:t>
            </a:r>
            <a:r>
              <a:rPr lang="en-US" smtClean="0">
                <a:latin typeface="Courier New" pitchFamily="49" charset="0"/>
                <a:ea typeface="Arial Unicode MS" pitchFamily="34" charset="-128"/>
                <a:cs typeface="Arial Unicode MS" pitchFamily="34" charset="-128"/>
              </a:rPr>
              <a:t>n</a:t>
            </a:r>
            <a:r>
              <a:rPr lang="en-US" smtClean="0">
                <a:ea typeface="Arial Unicode MS" pitchFamily="34" charset="-128"/>
                <a:cs typeface="Arial Unicode MS" pitchFamily="34" charset="-128"/>
              </a:rPr>
              <a:t> is known when the declaration is executed, the array can be of arbitrary size</a:t>
            </a:r>
          </a:p>
        </p:txBody>
      </p:sp>
      <p:sp>
        <p:nvSpPr>
          <p:cNvPr id="4608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608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F23DC8C5-5A1C-4E04-9C63-13EF87027C50}"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smtClean="0"/>
              <a:t>Objectives (continued)</a:t>
            </a:r>
          </a:p>
        </p:txBody>
      </p:sp>
      <p:sp>
        <p:nvSpPr>
          <p:cNvPr id="18434" name="Rectangle 3"/>
          <p:cNvSpPr>
            <a:spLocks noGrp="1" noChangeArrowheads="1"/>
          </p:cNvSpPr>
          <p:nvPr>
            <p:ph idx="1"/>
          </p:nvPr>
        </p:nvSpPr>
        <p:spPr/>
        <p:txBody>
          <a:bodyPr/>
          <a:lstStyle/>
          <a:p>
            <a:r>
              <a:rPr lang="en-US" smtClean="0"/>
              <a:t>C++ and Object-Oriented Programming (OOP)</a:t>
            </a:r>
          </a:p>
          <a:p>
            <a:r>
              <a:rPr lang="en-US" smtClean="0"/>
              <a:t>The Standard Template Library (STL)</a:t>
            </a:r>
          </a:p>
          <a:p>
            <a:r>
              <a:rPr lang="en-US" smtClean="0"/>
              <a:t>Vectors in the STL</a:t>
            </a:r>
          </a:p>
          <a:p>
            <a:r>
              <a:rPr lang="en-US" smtClean="0"/>
              <a:t>Data Structures and OOP</a:t>
            </a:r>
          </a:p>
        </p:txBody>
      </p:sp>
      <p:sp>
        <p:nvSpPr>
          <p:cNvPr id="18435" name="Slide Number Placeholder 5"/>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1A6E500E-9DD3-4886-8569-700004774155}" type="slidenum">
              <a:rPr lang="en-US"/>
              <a:pPr/>
              <a:t>3</a:t>
            </a:fld>
            <a:endParaRPr lang="en-US"/>
          </a:p>
        </p:txBody>
      </p:sp>
      <p:sp>
        <p:nvSpPr>
          <p:cNvPr id="18436" name="Footer Placeholder 6"/>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dirty="0" smtClean="0"/>
              <a:t>Pointers and Arrays (continued)</a:t>
            </a:r>
          </a:p>
          <a:p>
            <a:pPr lvl="1" fontAlgn="auto">
              <a:spcAft>
                <a:spcPts val="0"/>
              </a:spcAft>
              <a:buFont typeface="Arial" pitchFamily="34" charset="0"/>
              <a:buChar char="–"/>
              <a:defRPr/>
            </a:pPr>
            <a:r>
              <a:rPr lang="en-US" dirty="0" smtClean="0"/>
              <a:t>Now, a reference to an element of the array is constructed by adding the element’s location to </a:t>
            </a:r>
            <a:r>
              <a:rPr lang="en-US" dirty="0" smtClean="0">
                <a:latin typeface="Courier New" pitchFamily="49" charset="0"/>
                <a:cs typeface="Courier New" pitchFamily="49" charset="0"/>
              </a:rPr>
              <a:t>p</a:t>
            </a:r>
            <a:r>
              <a:rPr lang="en-US" dirty="0" smtClean="0"/>
              <a:t> and dereferencing, as before</a:t>
            </a:r>
          </a:p>
          <a:p>
            <a:pPr lvl="1" fontAlgn="auto">
              <a:spcAft>
                <a:spcPts val="0"/>
              </a:spcAft>
              <a:buFont typeface="Arial" pitchFamily="34" charset="0"/>
              <a:buChar char="–"/>
              <a:defRPr/>
            </a:pPr>
            <a:r>
              <a:rPr lang="en-US" dirty="0" smtClean="0"/>
              <a:t>And we can assign other pointers to the array by simply declaring them and copying the value of </a:t>
            </a:r>
            <a:r>
              <a:rPr lang="en-US" dirty="0" smtClean="0">
                <a:latin typeface="Courier New" pitchFamily="49" charset="0"/>
                <a:cs typeface="Courier New" pitchFamily="49" charset="0"/>
              </a:rPr>
              <a:t>p</a:t>
            </a:r>
            <a:r>
              <a:rPr lang="en-US" dirty="0" smtClean="0"/>
              <a:t> into the new pointer, if needed</a:t>
            </a:r>
          </a:p>
          <a:p>
            <a:pPr lvl="1" fontAlgn="auto">
              <a:spcAft>
                <a:spcPts val="0"/>
              </a:spcAft>
              <a:buFont typeface="Arial" pitchFamily="34" charset="0"/>
              <a:buChar char="–"/>
              <a:defRPr/>
            </a:pPr>
            <a:r>
              <a:rPr lang="en-US" dirty="0" smtClean="0"/>
              <a:t>This also allows us to conveniently dispose of an array when we no longer need it, using:</a:t>
            </a:r>
          </a:p>
          <a:p>
            <a:pPr marL="457200" lvl="1" indent="0" algn="ctr" fontAlgn="auto">
              <a:spcAft>
                <a:spcPts val="0"/>
              </a:spcAft>
              <a:buFont typeface="Arial" pitchFamily="34" charset="0"/>
              <a:buNone/>
              <a:defRPr/>
            </a:pPr>
            <a:r>
              <a:rPr lang="en-US" dirty="0" smtClean="0">
                <a:latin typeface="Courier New" pitchFamily="49" charset="0"/>
                <a:cs typeface="Courier New" pitchFamily="49" charset="0"/>
              </a:rPr>
              <a:t>delete[] p;</a:t>
            </a:r>
            <a:endParaRPr lang="en-US" dirty="0">
              <a:latin typeface="Courier New" pitchFamily="49" charset="0"/>
              <a:cs typeface="Courier New" pitchFamily="49" charset="0"/>
            </a:endParaRPr>
          </a:p>
          <a:p>
            <a:pPr lvl="1" fontAlgn="auto">
              <a:spcAft>
                <a:spcPts val="0"/>
              </a:spcAft>
              <a:buFont typeface="Arial" pitchFamily="34" charset="0"/>
              <a:buChar char="–"/>
              <a:defRPr/>
            </a:pPr>
            <a:r>
              <a:rPr lang="en-US" dirty="0" smtClean="0"/>
              <a:t>The brackets indicate that an array is to be deleted; </a:t>
            </a:r>
            <a:r>
              <a:rPr lang="en-US" dirty="0" smtClean="0">
                <a:latin typeface="Courier New" pitchFamily="49" charset="0"/>
                <a:cs typeface="Courier New" pitchFamily="49" charset="0"/>
              </a:rPr>
              <a:t>p</a:t>
            </a:r>
            <a:r>
              <a:rPr lang="en-US" dirty="0" smtClean="0"/>
              <a:t> is the pointer to that array</a:t>
            </a:r>
            <a:endParaRPr lang="en-US" dirty="0"/>
          </a:p>
        </p:txBody>
      </p:sp>
      <p:sp>
        <p:nvSpPr>
          <p:cNvPr id="4710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710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93E385CC-FBF4-4D3E-8D68-BB5857E4F1A3}"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smtClean="0"/>
              <a:t>Pointers (continued)</a:t>
            </a:r>
          </a:p>
        </p:txBody>
      </p:sp>
      <p:sp>
        <p:nvSpPr>
          <p:cNvPr id="48130" name="Content Placeholder 2"/>
          <p:cNvSpPr>
            <a:spLocks noGrp="1"/>
          </p:cNvSpPr>
          <p:nvPr>
            <p:ph idx="1"/>
          </p:nvPr>
        </p:nvSpPr>
        <p:spPr/>
        <p:txBody>
          <a:bodyPr/>
          <a:lstStyle/>
          <a:p>
            <a:r>
              <a:rPr lang="en-US" smtClean="0"/>
              <a:t>Pointers and Copy Constructors</a:t>
            </a:r>
          </a:p>
          <a:p>
            <a:pPr lvl="1"/>
            <a:r>
              <a:rPr lang="en-US" smtClean="0"/>
              <a:t>A potential problem can arise when copying data from one object to another if one of the data members is a pointer</a:t>
            </a:r>
          </a:p>
          <a:p>
            <a:pPr lvl="1"/>
            <a:r>
              <a:rPr lang="en-US" smtClean="0"/>
              <a:t>The default behavior is to copy the items member by member</a:t>
            </a:r>
          </a:p>
          <a:p>
            <a:pPr lvl="1"/>
            <a:r>
              <a:rPr lang="en-US" smtClean="0"/>
              <a:t>Because the value of a pointer is an address, this address is copied to the new object</a:t>
            </a:r>
          </a:p>
          <a:p>
            <a:pPr lvl="1"/>
            <a:r>
              <a:rPr lang="en-US" smtClean="0"/>
              <a:t>Consequently the new object’s pointer points to the same data as the old object’s pointer, instead of being distinct</a:t>
            </a:r>
          </a:p>
          <a:p>
            <a:pPr lvl="1"/>
            <a:r>
              <a:rPr lang="en-US" smtClean="0"/>
              <a:t>To correct this, the user must create a </a:t>
            </a:r>
            <a:r>
              <a:rPr lang="en-US" b="1" smtClean="0"/>
              <a:t>copy constructor</a:t>
            </a:r>
            <a:r>
              <a:rPr lang="en-US" smtClean="0"/>
              <a:t> which will copy not only the pointer, but the object the pointer points to</a:t>
            </a:r>
          </a:p>
          <a:p>
            <a:pPr lvl="1"/>
            <a:r>
              <a:rPr lang="en-US" smtClean="0"/>
              <a:t>This conflict is illustrated in figure 1-2(a) and (b); the resolution is shown in figure 1-2(c) and (d)</a:t>
            </a:r>
          </a:p>
        </p:txBody>
      </p:sp>
      <p:sp>
        <p:nvSpPr>
          <p:cNvPr id="48131"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8132"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412DDE96-E89E-4046-B341-6888F2E4C119}"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dirty="0" smtClean="0"/>
              <a:t>Pointers and Copy Constructors (continued)</a:t>
            </a:r>
          </a:p>
          <a:p>
            <a:pPr marL="0" indent="0" fontAlgn="auto">
              <a:spcAft>
                <a:spcPts val="0"/>
              </a:spcAft>
              <a:buFont typeface="Arial" pitchFamily="34" charset="0"/>
              <a:buNone/>
              <a:defRPr/>
            </a:pPr>
            <a:endParaRPr lang="en-US" dirty="0" smtClean="0"/>
          </a:p>
          <a:p>
            <a:pPr marL="0" indent="0" fontAlgn="auto">
              <a:spcAft>
                <a:spcPts val="0"/>
              </a:spcAft>
              <a:buFont typeface="Arial" pitchFamily="34" charset="0"/>
              <a:buNone/>
              <a:defRPr/>
            </a:pPr>
            <a:endParaRPr lang="en-US" dirty="0"/>
          </a:p>
          <a:p>
            <a:pPr marL="0" indent="0" fontAlgn="auto">
              <a:spcAft>
                <a:spcPts val="0"/>
              </a:spcAft>
              <a:buFont typeface="Arial" pitchFamily="34" charset="0"/>
              <a:buNone/>
              <a:defRPr/>
            </a:pPr>
            <a:endParaRPr lang="en-US" dirty="0" smtClean="0"/>
          </a:p>
          <a:p>
            <a:pPr marL="0" indent="0" fontAlgn="auto">
              <a:spcAft>
                <a:spcPts val="0"/>
              </a:spcAft>
              <a:buFont typeface="Arial" pitchFamily="34" charset="0"/>
              <a:buNone/>
              <a:defRPr/>
            </a:pPr>
            <a:endParaRPr lang="en-US" dirty="0"/>
          </a:p>
          <a:p>
            <a:pPr marL="0" indent="0" fontAlgn="auto">
              <a:spcAft>
                <a:spcPts val="0"/>
              </a:spcAft>
              <a:buFont typeface="Arial" pitchFamily="34" charset="0"/>
              <a:buNone/>
              <a:defRPr/>
            </a:pPr>
            <a:endParaRPr lang="en-US" dirty="0" smtClean="0"/>
          </a:p>
          <a:p>
            <a:pPr marL="0" indent="0" fontAlgn="auto">
              <a:spcAft>
                <a:spcPts val="0"/>
              </a:spcAft>
              <a:buFont typeface="Arial" pitchFamily="34" charset="0"/>
              <a:buNone/>
              <a:defRPr/>
            </a:pPr>
            <a:endParaRPr lang="en-US" dirty="0"/>
          </a:p>
          <a:p>
            <a:pPr marL="0" indent="0" fontAlgn="auto">
              <a:spcAft>
                <a:spcPts val="0"/>
              </a:spcAft>
              <a:buFont typeface="Arial" pitchFamily="34" charset="0"/>
              <a:buNone/>
              <a:defRPr/>
            </a:pPr>
            <a:endParaRPr lang="en-US" dirty="0" smtClean="0"/>
          </a:p>
          <a:p>
            <a:pPr marL="0" indent="0" fontAlgn="auto">
              <a:spcAft>
                <a:spcPts val="0"/>
              </a:spcAft>
              <a:buFont typeface="Arial" pitchFamily="34" charset="0"/>
              <a:buNone/>
              <a:defRPr/>
            </a:pPr>
            <a:endParaRPr lang="en-US" dirty="0"/>
          </a:p>
          <a:p>
            <a:pPr marL="0" indent="0" algn="ctr" fontAlgn="auto">
              <a:spcAft>
                <a:spcPts val="0"/>
              </a:spcAft>
              <a:buFont typeface="Arial" pitchFamily="34" charset="0"/>
              <a:buNone/>
              <a:defRPr/>
            </a:pPr>
            <a:r>
              <a:rPr lang="en-US" sz="1200" dirty="0" smtClean="0"/>
              <a:t>Fig. 1-2 Illustrating the necessity of using a copy constructor for objects with pointer members</a:t>
            </a:r>
            <a:endParaRPr lang="en-US" sz="1200" dirty="0"/>
          </a:p>
        </p:txBody>
      </p:sp>
      <p:sp>
        <p:nvSpPr>
          <p:cNvPr id="49155"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49156"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458FE709-E539-4F33-9C2E-20F79EDF3748}" type="slidenum">
              <a:rPr lang="en-US"/>
              <a:pPr/>
              <a:t>32</a:t>
            </a:fld>
            <a:endParaRPr lang="en-US"/>
          </a:p>
        </p:txBody>
      </p:sp>
      <p:pic>
        <p:nvPicPr>
          <p:cNvPr id="49157" name="Picture 5"/>
          <p:cNvPicPr>
            <a:picLocks noChangeAspect="1"/>
          </p:cNvPicPr>
          <p:nvPr/>
        </p:nvPicPr>
        <p:blipFill>
          <a:blip r:embed="rId3" cstate="print"/>
          <a:srcRect/>
          <a:stretch>
            <a:fillRect/>
          </a:stretch>
        </p:blipFill>
        <p:spPr bwMode="auto">
          <a:xfrm>
            <a:off x="2105025" y="2133600"/>
            <a:ext cx="4953000" cy="33432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smtClean="0"/>
              <a:t>Pointers (continued)</a:t>
            </a:r>
          </a:p>
        </p:txBody>
      </p:sp>
      <p:sp>
        <p:nvSpPr>
          <p:cNvPr id="50178" name="Content Placeholder 2"/>
          <p:cNvSpPr>
            <a:spLocks noGrp="1"/>
          </p:cNvSpPr>
          <p:nvPr>
            <p:ph idx="1"/>
          </p:nvPr>
        </p:nvSpPr>
        <p:spPr/>
        <p:txBody>
          <a:bodyPr/>
          <a:lstStyle/>
          <a:p>
            <a:r>
              <a:rPr lang="en-US" smtClean="0"/>
              <a:t>Pointers and Destructors</a:t>
            </a:r>
          </a:p>
          <a:p>
            <a:pPr lvl="1"/>
            <a:r>
              <a:rPr lang="en-US" smtClean="0"/>
              <a:t>When a local object goes out of scope, the memory associated with it is released</a:t>
            </a:r>
          </a:p>
          <a:p>
            <a:pPr lvl="1"/>
            <a:r>
              <a:rPr lang="en-US" smtClean="0"/>
              <a:t>Unfortunately, if one of the object members is a pointer, the pointer’s memory is released, leaving the object pointed at inaccessible</a:t>
            </a:r>
          </a:p>
          <a:p>
            <a:pPr lvl="1"/>
            <a:r>
              <a:rPr lang="en-US" smtClean="0"/>
              <a:t>To avoid this memory leak, objects that contain pointers need to have destructors written for them</a:t>
            </a:r>
          </a:p>
          <a:p>
            <a:pPr lvl="1"/>
            <a:r>
              <a:rPr lang="en-US" smtClean="0"/>
              <a:t>A </a:t>
            </a:r>
            <a:r>
              <a:rPr lang="en-US" b="1" smtClean="0"/>
              <a:t>destructor</a:t>
            </a:r>
            <a:r>
              <a:rPr lang="en-US" smtClean="0"/>
              <a:t> is a code construct that is automatically called when its associated object is deleted</a:t>
            </a:r>
          </a:p>
          <a:p>
            <a:pPr lvl="1"/>
            <a:r>
              <a:rPr lang="en-US" smtClean="0"/>
              <a:t>It can specify special processing to occur, such as the deletion of pointer-linked memory objects</a:t>
            </a:r>
          </a:p>
        </p:txBody>
      </p:sp>
      <p:sp>
        <p:nvSpPr>
          <p:cNvPr id="5017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5018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8AC42448-CEA0-409B-A54A-855B585A73D2}" type="slidenum">
              <a:rPr lang="en-US"/>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a:normAutofit/>
          </a:bodyPr>
          <a:lstStyle/>
          <a:p>
            <a:pPr>
              <a:lnSpc>
                <a:spcPct val="90000"/>
              </a:lnSpc>
            </a:pPr>
            <a:r>
              <a:rPr lang="en-US" smtClean="0"/>
              <a:t>Pointers and Reference Variables</a:t>
            </a:r>
          </a:p>
          <a:p>
            <a:pPr lvl="1">
              <a:lnSpc>
                <a:spcPct val="90000"/>
              </a:lnSpc>
            </a:pPr>
            <a:r>
              <a:rPr lang="en-US" smtClean="0"/>
              <a:t>There is a close correspondence between pointers and reference variables</a:t>
            </a:r>
          </a:p>
          <a:p>
            <a:pPr lvl="1">
              <a:lnSpc>
                <a:spcPct val="90000"/>
              </a:lnSpc>
            </a:pPr>
            <a:r>
              <a:rPr lang="en-US" smtClean="0"/>
              <a:t>This is because reference variables are implemented as constant pointers</a:t>
            </a:r>
          </a:p>
          <a:p>
            <a:pPr lvl="1">
              <a:lnSpc>
                <a:spcPct val="90000"/>
              </a:lnSpc>
            </a:pPr>
            <a:r>
              <a:rPr lang="en-US" smtClean="0"/>
              <a:t>Given the declarations:</a:t>
            </a:r>
          </a:p>
          <a:p>
            <a:pPr lvl="1" algn="ctr">
              <a:lnSpc>
                <a:spcPct val="90000"/>
              </a:lnSpc>
              <a:buFont typeface="Arial" charset="0"/>
              <a:buNone/>
            </a:pPr>
            <a:r>
              <a:rPr lang="en-US" smtClean="0">
                <a:latin typeface="Courier New" pitchFamily="49" charset="0"/>
                <a:cs typeface="Courier New" pitchFamily="49" charset="0"/>
              </a:rPr>
              <a:t>int n = 5,*p = &amp;n,&amp;r = n;</a:t>
            </a:r>
          </a:p>
          <a:p>
            <a:pPr lvl="1">
              <a:lnSpc>
                <a:spcPct val="90000"/>
              </a:lnSpc>
              <a:buFont typeface="Arial" charset="0"/>
              <a:buNone/>
            </a:pPr>
            <a:r>
              <a:rPr lang="en-US" smtClean="0"/>
              <a:t>	a change to the value of </a:t>
            </a:r>
            <a:r>
              <a:rPr lang="en-US" smtClean="0">
                <a:latin typeface="Courier New" pitchFamily="49" charset="0"/>
              </a:rPr>
              <a:t>n</a:t>
            </a:r>
            <a:r>
              <a:rPr lang="en-US" smtClean="0"/>
              <a:t> via any of the three will be reflected in the other two</a:t>
            </a:r>
          </a:p>
          <a:p>
            <a:pPr lvl="1">
              <a:lnSpc>
                <a:spcPct val="90000"/>
              </a:lnSpc>
            </a:pPr>
            <a:r>
              <a:rPr lang="en-US" smtClean="0"/>
              <a:t>Thus </a:t>
            </a:r>
            <a:r>
              <a:rPr lang="en-US" smtClean="0">
                <a:latin typeface="Courier New" pitchFamily="49" charset="0"/>
                <a:cs typeface="Courier New" pitchFamily="49" charset="0"/>
              </a:rPr>
              <a:t>n = 7 </a:t>
            </a:r>
            <a:r>
              <a:rPr lang="en-US" smtClean="0"/>
              <a:t>or </a:t>
            </a:r>
            <a:r>
              <a:rPr lang="en-US" smtClean="0">
                <a:latin typeface="Courier New" pitchFamily="49" charset="0"/>
                <a:cs typeface="Courier New" pitchFamily="49" charset="0"/>
              </a:rPr>
              <a:t>*p = 7</a:t>
            </a:r>
            <a:r>
              <a:rPr lang="en-US" smtClean="0"/>
              <a:t>, or </a:t>
            </a:r>
            <a:r>
              <a:rPr lang="en-US" smtClean="0">
                <a:latin typeface="Courier New" pitchFamily="49" charset="0"/>
                <a:cs typeface="Courier New" pitchFamily="49" charset="0"/>
              </a:rPr>
              <a:t>r = 7 </a:t>
            </a:r>
            <a:r>
              <a:rPr lang="en-US" smtClean="0"/>
              <a:t>accomplishes the same result; the value of </a:t>
            </a:r>
            <a:r>
              <a:rPr lang="en-US" smtClean="0">
                <a:latin typeface="Courier New" pitchFamily="49" charset="0"/>
                <a:cs typeface="Courier New" pitchFamily="49" charset="0"/>
              </a:rPr>
              <a:t>n</a:t>
            </a:r>
            <a:r>
              <a:rPr lang="en-US" smtClean="0"/>
              <a:t> is now 7</a:t>
            </a:r>
          </a:p>
          <a:p>
            <a:pPr lvl="1">
              <a:lnSpc>
                <a:spcPct val="90000"/>
              </a:lnSpc>
            </a:pPr>
            <a:r>
              <a:rPr lang="en-US" smtClean="0"/>
              <a:t>So we can dereference a pointer, or use a reference directly to access the original object’s value</a:t>
            </a:r>
          </a:p>
        </p:txBody>
      </p:sp>
      <p:sp>
        <p:nvSpPr>
          <p:cNvPr id="5120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5120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04720806-69AC-4225-A7A1-69772385CE43}" type="slidenum">
              <a:rPr lang="en-US"/>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smtClean="0"/>
              <a:t>Pointers (continued)</a:t>
            </a:r>
          </a:p>
        </p:txBody>
      </p:sp>
      <p:sp>
        <p:nvSpPr>
          <p:cNvPr id="3" name="Content Placeholder 2"/>
          <p:cNvSpPr>
            <a:spLocks noGrp="1"/>
          </p:cNvSpPr>
          <p:nvPr>
            <p:ph idx="1"/>
          </p:nvPr>
        </p:nvSpPr>
        <p:spPr/>
        <p:txBody>
          <a:bodyPr>
            <a:normAutofit/>
          </a:bodyPr>
          <a:lstStyle/>
          <a:p>
            <a:r>
              <a:rPr lang="en-US" smtClean="0"/>
              <a:t>Pointers and Reference Variables (continued)</a:t>
            </a:r>
          </a:p>
          <a:p>
            <a:pPr lvl="1"/>
            <a:r>
              <a:rPr lang="en-US" smtClean="0"/>
              <a:t>We do have to exercise care in declaring pointers, though, because</a:t>
            </a:r>
          </a:p>
          <a:p>
            <a:pPr lvl="1" algn="ctr">
              <a:buFont typeface="Arial" charset="0"/>
              <a:buNone/>
            </a:pPr>
            <a:r>
              <a:rPr lang="en-US" smtClean="0">
                <a:latin typeface="Courier New" pitchFamily="49" charset="0"/>
                <a:cs typeface="Courier New" pitchFamily="49" charset="0"/>
              </a:rPr>
              <a:t>int *const</a:t>
            </a:r>
          </a:p>
          <a:p>
            <a:pPr lvl="1">
              <a:buFont typeface="Arial" charset="0"/>
              <a:buNone/>
            </a:pPr>
            <a:r>
              <a:rPr lang="en-US" smtClean="0"/>
              <a:t>	declares a constant pointer to an integer, while</a:t>
            </a:r>
          </a:p>
          <a:p>
            <a:pPr lvl="1" algn="ctr">
              <a:buFont typeface="Arial" charset="0"/>
              <a:buNone/>
            </a:pPr>
            <a:r>
              <a:rPr lang="en-US" smtClean="0">
                <a:latin typeface="Courier New" pitchFamily="49" charset="0"/>
                <a:cs typeface="Courier New" pitchFamily="49" charset="0"/>
              </a:rPr>
              <a:t>const int *</a:t>
            </a:r>
          </a:p>
          <a:p>
            <a:pPr lvl="1">
              <a:buFont typeface="Arial" charset="0"/>
              <a:buNone/>
            </a:pPr>
            <a:r>
              <a:rPr lang="en-US" smtClean="0"/>
              <a:t>	declares a pointer to a constant integer</a:t>
            </a:r>
          </a:p>
          <a:p>
            <a:pPr lvl="1"/>
            <a:r>
              <a:rPr lang="en-US" smtClean="0"/>
              <a:t>The latter can cause errors if we attempt to assign a value through a dereferenced pointer</a:t>
            </a:r>
          </a:p>
          <a:p>
            <a:pPr lvl="1"/>
            <a:r>
              <a:rPr lang="en-US" smtClean="0"/>
              <a:t>Reference variables are valuable in working with functions, as they allow us to modify the values of arguments </a:t>
            </a:r>
          </a:p>
          <a:p>
            <a:pPr lvl="1"/>
            <a:r>
              <a:rPr lang="en-US" smtClean="0"/>
              <a:t>They can also be returned from a function</a:t>
            </a:r>
          </a:p>
          <a:p>
            <a:pPr lvl="1"/>
            <a:r>
              <a:rPr lang="en-US" smtClean="0"/>
              <a:t>While pointers can be used instead, they have to be dereferenced</a:t>
            </a:r>
          </a:p>
        </p:txBody>
      </p:sp>
      <p:sp>
        <p:nvSpPr>
          <p:cNvPr id="5222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5222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5AE4A790-DEDF-48EA-9F42-3D60577F4439}" type="slidenum">
              <a:rPr lang="en-US"/>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smtClean="0"/>
              <a:t>Pointers (continued)</a:t>
            </a:r>
          </a:p>
        </p:txBody>
      </p:sp>
      <p:sp>
        <p:nvSpPr>
          <p:cNvPr id="53250" name="Content Placeholder 2"/>
          <p:cNvSpPr>
            <a:spLocks noGrp="1"/>
          </p:cNvSpPr>
          <p:nvPr>
            <p:ph idx="1"/>
          </p:nvPr>
        </p:nvSpPr>
        <p:spPr/>
        <p:txBody>
          <a:bodyPr/>
          <a:lstStyle/>
          <a:p>
            <a:r>
              <a:rPr lang="en-US" smtClean="0"/>
              <a:t>Pointers and Reference Variables (continued)</a:t>
            </a:r>
          </a:p>
          <a:p>
            <a:pPr lvl="1"/>
            <a:r>
              <a:rPr lang="en-US" smtClean="0"/>
              <a:t>We do have to be careful when we use references in classes</a:t>
            </a:r>
          </a:p>
          <a:p>
            <a:pPr lvl="1"/>
            <a:r>
              <a:rPr lang="en-US" smtClean="0"/>
              <a:t>It is possible to compromise information hiding if a public method returns a reference to a private data member</a:t>
            </a:r>
          </a:p>
          <a:p>
            <a:pPr lvl="1"/>
            <a:r>
              <a:rPr lang="en-US" smtClean="0"/>
              <a:t>This reference, as an address, allows bypassing of the protection mechanisms provided in the class definition</a:t>
            </a:r>
          </a:p>
          <a:p>
            <a:pPr lvl="1"/>
            <a:r>
              <a:rPr lang="en-US" smtClean="0"/>
              <a:t>Data corruption can result</a:t>
            </a:r>
          </a:p>
        </p:txBody>
      </p:sp>
      <p:sp>
        <p:nvSpPr>
          <p:cNvPr id="53251"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53252"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95A8C0DF-7DAB-452B-B98D-8CDDD1845743}"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smtClean="0"/>
              <a:t>Pointers (continued)</a:t>
            </a:r>
          </a:p>
        </p:txBody>
      </p:sp>
      <p:sp>
        <p:nvSpPr>
          <p:cNvPr id="54274" name="Content Placeholder 2"/>
          <p:cNvSpPr>
            <a:spLocks noGrp="1"/>
          </p:cNvSpPr>
          <p:nvPr>
            <p:ph idx="1"/>
          </p:nvPr>
        </p:nvSpPr>
        <p:spPr/>
        <p:txBody>
          <a:bodyPr/>
          <a:lstStyle/>
          <a:p>
            <a:r>
              <a:rPr lang="en-US" smtClean="0"/>
              <a:t>Pointers and Functions</a:t>
            </a:r>
          </a:p>
          <a:p>
            <a:pPr lvl="1"/>
            <a:r>
              <a:rPr lang="en-US" smtClean="0"/>
              <a:t>The same characteristics of variables – value (or contents) and location (or address) – can also be applied to functions</a:t>
            </a:r>
          </a:p>
          <a:p>
            <a:pPr lvl="1"/>
            <a:r>
              <a:rPr lang="en-US" smtClean="0"/>
              <a:t>A function’s value is the result it returns, and its address is the memory location of the function’s body</a:t>
            </a:r>
          </a:p>
          <a:p>
            <a:pPr lvl="1"/>
            <a:r>
              <a:rPr lang="en-US" smtClean="0"/>
              <a:t>So we can use a pointer to a function to access it</a:t>
            </a:r>
          </a:p>
          <a:p>
            <a:pPr lvl="1"/>
            <a:r>
              <a:rPr lang="en-US" smtClean="0"/>
              <a:t>Given a function </a:t>
            </a:r>
            <a:r>
              <a:rPr lang="en-US" smtClean="0">
                <a:latin typeface="Courier New" pitchFamily="49" charset="0"/>
              </a:rPr>
              <a:t>temp</a:t>
            </a:r>
            <a:r>
              <a:rPr lang="en-US" smtClean="0"/>
              <a:t>, its name, </a:t>
            </a:r>
            <a:r>
              <a:rPr lang="en-US" smtClean="0">
                <a:latin typeface="Courier New" pitchFamily="49" charset="0"/>
              </a:rPr>
              <a:t>temp</a:t>
            </a:r>
            <a:r>
              <a:rPr lang="en-US" smtClean="0"/>
              <a:t>, is a pointer to the function and </a:t>
            </a:r>
            <a:r>
              <a:rPr lang="en-US" smtClean="0">
                <a:latin typeface="Courier New" pitchFamily="49" charset="0"/>
              </a:rPr>
              <a:t>*temp</a:t>
            </a:r>
            <a:r>
              <a:rPr lang="en-US" smtClean="0"/>
              <a:t> is the function itself</a:t>
            </a:r>
          </a:p>
          <a:p>
            <a:pPr lvl="1"/>
            <a:r>
              <a:rPr lang="en-US" smtClean="0"/>
              <a:t>Following the dereferenced pointer with an argument list will call the function and pass the argument values</a:t>
            </a:r>
          </a:p>
          <a:p>
            <a:pPr lvl="1"/>
            <a:r>
              <a:rPr lang="en-US" smtClean="0"/>
              <a:t>Using this we can implement </a:t>
            </a:r>
            <a:r>
              <a:rPr lang="en-US" b="1" i="1" smtClean="0"/>
              <a:t>functionals</a:t>
            </a:r>
            <a:r>
              <a:rPr lang="en-US" smtClean="0"/>
              <a:t>, functions that take functions as arguments</a:t>
            </a:r>
          </a:p>
        </p:txBody>
      </p:sp>
      <p:sp>
        <p:nvSpPr>
          <p:cNvPr id="54275"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54276"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BF245D5D-B697-488E-88D0-1431FBC22FBF}" type="slidenum">
              <a:rPr lang="en-US"/>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smtClean="0"/>
              <a:t>Polymorphism</a:t>
            </a:r>
          </a:p>
        </p:txBody>
      </p:sp>
      <p:sp>
        <p:nvSpPr>
          <p:cNvPr id="55298" name="Content Placeholder 2"/>
          <p:cNvSpPr>
            <a:spLocks noGrp="1"/>
          </p:cNvSpPr>
          <p:nvPr>
            <p:ph idx="1"/>
          </p:nvPr>
        </p:nvSpPr>
        <p:spPr/>
        <p:txBody>
          <a:bodyPr/>
          <a:lstStyle/>
          <a:p>
            <a:r>
              <a:rPr lang="en-US" b="1" i="1" smtClean="0"/>
              <a:t>Polymorphism</a:t>
            </a:r>
            <a:r>
              <a:rPr lang="en-US" smtClean="0"/>
              <a:t> is the ability, in many OOLs, to create objects of different types that respond to method calls having the same name</a:t>
            </a:r>
          </a:p>
          <a:p>
            <a:r>
              <a:rPr lang="en-US" smtClean="0"/>
              <a:t>They differ in that they respond according to type-specific behavior</a:t>
            </a:r>
          </a:p>
          <a:p>
            <a:r>
              <a:rPr lang="en-US" smtClean="0"/>
              <a:t>Which method is called depends on the time at which the decision is made about the call</a:t>
            </a:r>
          </a:p>
          <a:p>
            <a:r>
              <a:rPr lang="en-US" smtClean="0"/>
              <a:t>This decision is referred to as </a:t>
            </a:r>
            <a:r>
              <a:rPr lang="en-US" b="1" smtClean="0"/>
              <a:t>binding</a:t>
            </a:r>
            <a:r>
              <a:rPr lang="en-US" smtClean="0"/>
              <a:t>, and can occur in different ways</a:t>
            </a:r>
          </a:p>
          <a:p>
            <a:pPr lvl="1"/>
            <a:r>
              <a:rPr lang="en-US" b="1" smtClean="0"/>
              <a:t>Static binding</a:t>
            </a:r>
            <a:r>
              <a:rPr lang="en-US" smtClean="0"/>
              <a:t> determines the function call at compile time</a:t>
            </a:r>
          </a:p>
          <a:p>
            <a:pPr lvl="1"/>
            <a:r>
              <a:rPr lang="en-US" b="1" smtClean="0"/>
              <a:t>Dynamic binding</a:t>
            </a:r>
            <a:r>
              <a:rPr lang="en-US" smtClean="0"/>
              <a:t> delays the decision until run time</a:t>
            </a:r>
            <a:endParaRPr lang="en-US" b="1" smtClean="0"/>
          </a:p>
        </p:txBody>
      </p:sp>
      <p:sp>
        <p:nvSpPr>
          <p:cNvPr id="5529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5530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C6B9F1A8-F9DC-48A8-B94A-78FE8FD8BF6C}" type="slidenum">
              <a:rPr lang="en-US"/>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smtClean="0"/>
              <a:t>Polymorphism (continued)</a:t>
            </a:r>
          </a:p>
        </p:txBody>
      </p:sp>
      <p:sp>
        <p:nvSpPr>
          <p:cNvPr id="56322" name="Content Placeholder 2"/>
          <p:cNvSpPr>
            <a:spLocks noGrp="1"/>
          </p:cNvSpPr>
          <p:nvPr>
            <p:ph idx="1"/>
          </p:nvPr>
        </p:nvSpPr>
        <p:spPr/>
        <p:txBody>
          <a:bodyPr/>
          <a:lstStyle/>
          <a:p>
            <a:r>
              <a:rPr lang="en-US" smtClean="0"/>
              <a:t>In C++, dynamic binding can be implemented by declaring the method </a:t>
            </a:r>
            <a:r>
              <a:rPr lang="en-US" smtClean="0">
                <a:latin typeface="Courier New" pitchFamily="49" charset="0"/>
                <a:ea typeface="Arial Unicode MS" pitchFamily="34" charset="-128"/>
                <a:cs typeface="Arial Unicode MS" pitchFamily="34" charset="-128"/>
              </a:rPr>
              <a:t>virtual</a:t>
            </a:r>
          </a:p>
          <a:p>
            <a:r>
              <a:rPr lang="en-US" smtClean="0">
                <a:ea typeface="Arial Unicode MS" pitchFamily="34" charset="-128"/>
                <a:cs typeface="Arial Unicode MS" pitchFamily="34" charset="-128"/>
              </a:rPr>
              <a:t>This allows the method to be selected based on the value the pointer has instead of its type</a:t>
            </a:r>
          </a:p>
          <a:p>
            <a:r>
              <a:rPr lang="en-US" smtClean="0">
                <a:ea typeface="Arial Unicode MS" pitchFamily="34" charset="-128"/>
                <a:cs typeface="Arial Unicode MS" pitchFamily="34" charset="-128"/>
              </a:rPr>
              <a:t>With static binding, a method is chosen based on the pointer’s type</a:t>
            </a:r>
          </a:p>
          <a:p>
            <a:r>
              <a:rPr lang="en-US" smtClean="0">
                <a:ea typeface="Arial Unicode MS" pitchFamily="34" charset="-128"/>
                <a:cs typeface="Arial Unicode MS" pitchFamily="34" charset="-128"/>
              </a:rPr>
              <a:t>This mechanism gives us a very powerful OOP tool</a:t>
            </a:r>
          </a:p>
          <a:p>
            <a:r>
              <a:rPr lang="en-US" smtClean="0">
                <a:ea typeface="Arial Unicode MS" pitchFamily="34" charset="-128"/>
                <a:cs typeface="Arial Unicode MS" pitchFamily="34" charset="-128"/>
              </a:rPr>
              <a:t>We can send messages to different objects without having to know any of the details of the receiver</a:t>
            </a:r>
          </a:p>
          <a:p>
            <a:r>
              <a:rPr lang="en-US" smtClean="0">
                <a:ea typeface="Arial Unicode MS" pitchFamily="34" charset="-128"/>
                <a:cs typeface="Arial Unicode MS" pitchFamily="34" charset="-128"/>
              </a:rPr>
              <a:t>It is the receiving object’s responsibility to determine how to handle the message</a:t>
            </a:r>
          </a:p>
        </p:txBody>
      </p:sp>
      <p:sp>
        <p:nvSpPr>
          <p:cNvPr id="5632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5632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6F349418-7C35-4C05-829C-B873B95B7958}" type="slidenum">
              <a:rPr lang="en-US"/>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Abstract Data Types</a:t>
            </a:r>
          </a:p>
        </p:txBody>
      </p:sp>
      <p:sp>
        <p:nvSpPr>
          <p:cNvPr id="19458" name="Content Placeholder 2"/>
          <p:cNvSpPr>
            <a:spLocks noGrp="1"/>
          </p:cNvSpPr>
          <p:nvPr>
            <p:ph idx="1"/>
          </p:nvPr>
        </p:nvSpPr>
        <p:spPr/>
        <p:txBody>
          <a:bodyPr/>
          <a:lstStyle/>
          <a:p>
            <a:r>
              <a:rPr lang="en-US" smtClean="0"/>
              <a:t>Proper planning is essential to successful implementation of programs</a:t>
            </a:r>
          </a:p>
          <a:p>
            <a:r>
              <a:rPr lang="en-US" smtClean="0"/>
              <a:t>Typical design methodologies focus on developing models of solutions before implementing them</a:t>
            </a:r>
          </a:p>
          <a:p>
            <a:r>
              <a:rPr lang="en-US" smtClean="0"/>
              <a:t>These models emphasize structure and function of the algorithms used</a:t>
            </a:r>
          </a:p>
          <a:p>
            <a:r>
              <a:rPr lang="en-US" smtClean="0"/>
              <a:t>Initially our attention is on </a:t>
            </a:r>
            <a:r>
              <a:rPr lang="en-US" b="1" smtClean="0"/>
              <a:t>what</a:t>
            </a:r>
            <a:r>
              <a:rPr lang="en-US" smtClean="0"/>
              <a:t> needs to be done, not </a:t>
            </a:r>
            <a:r>
              <a:rPr lang="en-US" b="1" smtClean="0"/>
              <a:t>how</a:t>
            </a:r>
            <a:r>
              <a:rPr lang="en-US" smtClean="0"/>
              <a:t> it is done</a:t>
            </a:r>
          </a:p>
          <a:p>
            <a:r>
              <a:rPr lang="en-US" smtClean="0"/>
              <a:t>So we define program behavior in terms of operations to be performed</a:t>
            </a:r>
            <a:r>
              <a:rPr lang="en-US" b="1" smtClean="0"/>
              <a:t> </a:t>
            </a:r>
            <a:r>
              <a:rPr lang="en-US" smtClean="0"/>
              <a:t>on data</a:t>
            </a:r>
          </a:p>
          <a:p>
            <a:endParaRPr lang="en-US" smtClean="0"/>
          </a:p>
        </p:txBody>
      </p:sp>
      <p:sp>
        <p:nvSpPr>
          <p:cNvPr id="1945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1946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0EFCD56A-C6C1-4186-A71D-E03E4E0E562E}" type="slidenum">
              <a:rPr lang="en-US"/>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C++ and Object-Oriented Programming (OOP)</a:t>
            </a:r>
            <a:endParaRPr lang="en-US" dirty="0"/>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dirty="0" smtClean="0"/>
              <a:t>All of our previous concepts are predicated on the idea that C++ is an OOL</a:t>
            </a:r>
          </a:p>
          <a:p>
            <a:pPr fontAlgn="auto">
              <a:spcAft>
                <a:spcPts val="0"/>
              </a:spcAft>
              <a:buFont typeface="Arial" pitchFamily="34" charset="0"/>
              <a:buChar char="•"/>
              <a:defRPr/>
            </a:pPr>
            <a:r>
              <a:rPr lang="en-US" dirty="0" smtClean="0"/>
              <a:t>While it does implement typical OOL features, C++ does not enforce this approach so it is not a “pure” OOL like Smalltalk</a:t>
            </a:r>
          </a:p>
          <a:p>
            <a:pPr fontAlgn="auto">
              <a:spcAft>
                <a:spcPts val="0"/>
              </a:spcAft>
              <a:buFont typeface="Arial" pitchFamily="34" charset="0"/>
              <a:buChar char="•"/>
              <a:defRPr/>
            </a:pPr>
            <a:r>
              <a:rPr lang="en-US" dirty="0" smtClean="0"/>
              <a:t>This allows programmers to use procedural aspects of the language and choose which object-oriented features to use</a:t>
            </a:r>
          </a:p>
          <a:p>
            <a:pPr fontAlgn="auto">
              <a:spcAft>
                <a:spcPts val="0"/>
              </a:spcAft>
              <a:buFont typeface="Arial" pitchFamily="34" charset="0"/>
              <a:buChar char="•"/>
              <a:defRPr/>
            </a:pPr>
            <a:r>
              <a:rPr lang="en-US" dirty="0" smtClean="0"/>
              <a:t>However, the use of these features does provide a powerful object-oriented environment</a:t>
            </a:r>
          </a:p>
          <a:p>
            <a:pPr marL="0" indent="0" fontAlgn="auto">
              <a:spcAft>
                <a:spcPts val="0"/>
              </a:spcAft>
              <a:buFont typeface="Arial" pitchFamily="34" charset="0"/>
              <a:buNone/>
              <a:defRPr/>
            </a:pPr>
            <a:endParaRPr lang="en-US" dirty="0"/>
          </a:p>
        </p:txBody>
      </p:sp>
      <p:sp>
        <p:nvSpPr>
          <p:cNvPr id="5734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5734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C4A589B0-3475-44A0-B262-C348E14CB34E}" type="slidenum">
              <a:rPr lang="en-US"/>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smtClean="0"/>
              <a:t>The Standard Template Library (STL)</a:t>
            </a:r>
          </a:p>
        </p:txBody>
      </p:sp>
      <p:sp>
        <p:nvSpPr>
          <p:cNvPr id="58370" name="Content Placeholder 2"/>
          <p:cNvSpPr>
            <a:spLocks noGrp="1"/>
          </p:cNvSpPr>
          <p:nvPr>
            <p:ph idx="1"/>
          </p:nvPr>
        </p:nvSpPr>
        <p:spPr/>
        <p:txBody>
          <a:bodyPr/>
          <a:lstStyle/>
          <a:p>
            <a:r>
              <a:rPr lang="en-US" smtClean="0"/>
              <a:t>While C++ is a powerful language in its own right, recent additions have added even more capabilities</a:t>
            </a:r>
          </a:p>
          <a:p>
            <a:r>
              <a:rPr lang="en-US" smtClean="0"/>
              <a:t>Of these, perhaps the most influential is the </a:t>
            </a:r>
            <a:r>
              <a:rPr lang="en-US" b="1" i="1" smtClean="0"/>
              <a:t>Standard Template Library</a:t>
            </a:r>
            <a:r>
              <a:rPr lang="en-US" smtClean="0"/>
              <a:t> (STL)</a:t>
            </a:r>
          </a:p>
          <a:p>
            <a:r>
              <a:rPr lang="en-US" smtClean="0"/>
              <a:t>It provides three generic entities: containers, iterators, and algorithms, and a set of classes that overload the function operator called function objects</a:t>
            </a:r>
          </a:p>
          <a:p>
            <a:r>
              <a:rPr lang="en-US" smtClean="0"/>
              <a:t>It also has a ready-made set of common classes for C++, such as containers and associative arrays</a:t>
            </a:r>
          </a:p>
          <a:p>
            <a:r>
              <a:rPr lang="en-US" smtClean="0"/>
              <a:t>These can be used with any built-in type and with any user-defined type that supports some elementary operations</a:t>
            </a:r>
          </a:p>
        </p:txBody>
      </p:sp>
      <p:sp>
        <p:nvSpPr>
          <p:cNvPr id="58371"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58372"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1C007FAB-ADF4-4DDC-9B86-7115609FFA04}" type="slidenum">
              <a:rPr lang="en-US"/>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The Standard Template Library (continued)</a:t>
            </a:r>
            <a:endParaRPr lang="en-US" dirty="0"/>
          </a:p>
        </p:txBody>
      </p:sp>
      <p:sp>
        <p:nvSpPr>
          <p:cNvPr id="3" name="Content Placeholder 2"/>
          <p:cNvSpPr>
            <a:spLocks noGrp="1"/>
          </p:cNvSpPr>
          <p:nvPr>
            <p:ph idx="1"/>
          </p:nvPr>
        </p:nvSpPr>
        <p:spPr/>
        <p:txBody>
          <a:bodyPr>
            <a:normAutofit/>
          </a:bodyPr>
          <a:lstStyle/>
          <a:p>
            <a:pPr>
              <a:lnSpc>
                <a:spcPct val="90000"/>
              </a:lnSpc>
            </a:pPr>
            <a:r>
              <a:rPr lang="en-US" smtClean="0"/>
              <a:t>STL algorithms are independent of containers, which significantly reduces the complexity of the library</a:t>
            </a:r>
          </a:p>
          <a:p>
            <a:pPr>
              <a:lnSpc>
                <a:spcPct val="90000"/>
              </a:lnSpc>
            </a:pPr>
            <a:r>
              <a:rPr lang="en-US" smtClean="0"/>
              <a:t>The results of the STL are achieved through using templates</a:t>
            </a:r>
          </a:p>
          <a:p>
            <a:pPr>
              <a:lnSpc>
                <a:spcPct val="90000"/>
              </a:lnSpc>
            </a:pPr>
            <a:r>
              <a:rPr lang="en-US" smtClean="0"/>
              <a:t>This allows the use of static binding polymorphism (as opposed to run-time or dynamic binding polymorphism) which is frequently more efficient</a:t>
            </a:r>
          </a:p>
        </p:txBody>
      </p:sp>
      <p:sp>
        <p:nvSpPr>
          <p:cNvPr id="59395"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59396"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11CC4A06-7924-4AFE-A881-7702951A997A}" type="slidenum">
              <a:rPr lang="en-US"/>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The Standard Template Library (continued)</a:t>
            </a:r>
          </a:p>
        </p:txBody>
      </p:sp>
      <p:sp>
        <p:nvSpPr>
          <p:cNvPr id="60418" name="Content Placeholder 2"/>
          <p:cNvSpPr>
            <a:spLocks noGrp="1"/>
          </p:cNvSpPr>
          <p:nvPr>
            <p:ph idx="1"/>
          </p:nvPr>
        </p:nvSpPr>
        <p:spPr/>
        <p:txBody>
          <a:bodyPr/>
          <a:lstStyle/>
          <a:p>
            <a:r>
              <a:rPr lang="en-US" smtClean="0"/>
              <a:t>Containers</a:t>
            </a:r>
          </a:p>
          <a:p>
            <a:pPr lvl="1"/>
            <a:r>
              <a:rPr lang="en-US" smtClean="0"/>
              <a:t>A </a:t>
            </a:r>
            <a:r>
              <a:rPr lang="en-US" b="1" smtClean="0"/>
              <a:t>container</a:t>
            </a:r>
            <a:r>
              <a:rPr lang="en-US" smtClean="0"/>
              <a:t> is a data structure that is typically designed to hold objects of the same type</a:t>
            </a:r>
          </a:p>
          <a:p>
            <a:pPr lvl="1"/>
            <a:r>
              <a:rPr lang="en-US" smtClean="0"/>
              <a:t>Although the number of possible organizations of this data is unlimited, only a few are practical and implemented in the STL</a:t>
            </a:r>
          </a:p>
          <a:p>
            <a:pPr lvl="1"/>
            <a:r>
              <a:rPr lang="en-US" smtClean="0"/>
              <a:t>Containers are implemented as template classes whose methods specify operations on the data in the structures as well as the structures themselves</a:t>
            </a:r>
          </a:p>
          <a:p>
            <a:pPr lvl="1"/>
            <a:r>
              <a:rPr lang="en-US" smtClean="0"/>
              <a:t>A number of these methods are common to all containers, while some are more specific to the container they are defined in</a:t>
            </a:r>
          </a:p>
          <a:p>
            <a:pPr lvl="1"/>
            <a:r>
              <a:rPr lang="en-US" smtClean="0"/>
              <a:t>The data stored in containers can be of any type and must supply some basic methods and operations</a:t>
            </a:r>
          </a:p>
          <a:p>
            <a:pPr lvl="1"/>
            <a:r>
              <a:rPr lang="en-US" smtClean="0"/>
              <a:t>This is especially necessary if pointers are involved</a:t>
            </a:r>
          </a:p>
        </p:txBody>
      </p:sp>
      <p:sp>
        <p:nvSpPr>
          <p:cNvPr id="6041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6042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17E30FB2-F843-4029-ADD3-4F23423B4B67}" type="slidenum">
              <a:rPr lang="en-US"/>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The Standard Template Library (continued)</a:t>
            </a:r>
          </a:p>
        </p:txBody>
      </p:sp>
      <p:sp>
        <p:nvSpPr>
          <p:cNvPr id="61442" name="Content Placeholder 2"/>
          <p:cNvSpPr>
            <a:spLocks noGrp="1"/>
          </p:cNvSpPr>
          <p:nvPr>
            <p:ph idx="1"/>
          </p:nvPr>
        </p:nvSpPr>
        <p:spPr/>
        <p:txBody>
          <a:bodyPr/>
          <a:lstStyle/>
          <a:p>
            <a:r>
              <a:rPr lang="en-US" smtClean="0"/>
              <a:t>Iterators</a:t>
            </a:r>
          </a:p>
          <a:p>
            <a:pPr lvl="1"/>
            <a:r>
              <a:rPr lang="en-US" smtClean="0"/>
              <a:t>An </a:t>
            </a:r>
            <a:r>
              <a:rPr lang="en-US" b="1" smtClean="0"/>
              <a:t>iterator</a:t>
            </a:r>
            <a:r>
              <a:rPr lang="en-US" smtClean="0"/>
              <a:t> is an object that accesses the elements of a container</a:t>
            </a:r>
          </a:p>
          <a:p>
            <a:pPr lvl="1"/>
            <a:r>
              <a:rPr lang="en-US" smtClean="0"/>
              <a:t>The STL implements five types of iterators</a:t>
            </a:r>
          </a:p>
          <a:p>
            <a:pPr lvl="2"/>
            <a:r>
              <a:rPr lang="en-US" b="1" smtClean="0"/>
              <a:t>Input</a:t>
            </a:r>
            <a:r>
              <a:rPr lang="en-US" smtClean="0"/>
              <a:t> iterators, which can read a sequence of values</a:t>
            </a:r>
          </a:p>
          <a:p>
            <a:pPr lvl="2"/>
            <a:r>
              <a:rPr lang="en-US" b="1" smtClean="0"/>
              <a:t>Output</a:t>
            </a:r>
            <a:r>
              <a:rPr lang="en-US" smtClean="0"/>
              <a:t> iterators, which can write a sequence of values</a:t>
            </a:r>
          </a:p>
          <a:p>
            <a:pPr lvl="2"/>
            <a:r>
              <a:rPr lang="en-US" b="1" smtClean="0"/>
              <a:t>Forward</a:t>
            </a:r>
            <a:r>
              <a:rPr lang="en-US" smtClean="0"/>
              <a:t> iterators, which can be read, written to, or moved forward</a:t>
            </a:r>
          </a:p>
          <a:p>
            <a:pPr lvl="2"/>
            <a:r>
              <a:rPr lang="en-US" b="1" smtClean="0"/>
              <a:t>Bidirectional</a:t>
            </a:r>
            <a:r>
              <a:rPr lang="en-US" smtClean="0"/>
              <a:t> iterators, which behave like forward iterators but can also move backwards</a:t>
            </a:r>
          </a:p>
          <a:p>
            <a:pPr lvl="2"/>
            <a:r>
              <a:rPr lang="en-US" b="1" smtClean="0"/>
              <a:t>Random</a:t>
            </a:r>
            <a:r>
              <a:rPr lang="en-US" smtClean="0"/>
              <a:t> iterators that can move freely in any direction at one time</a:t>
            </a:r>
          </a:p>
          <a:p>
            <a:pPr lvl="1"/>
            <a:r>
              <a:rPr lang="en-US" smtClean="0"/>
              <a:t>Essentially, an iterator is a generalized pointer, and can be dereferenced and manipulated like a pointer</a:t>
            </a:r>
          </a:p>
          <a:p>
            <a:pPr lvl="1"/>
            <a:r>
              <a:rPr lang="en-US" smtClean="0"/>
              <a:t>These capabilities make iterators a major feature that allows the generality of the STL</a:t>
            </a:r>
          </a:p>
        </p:txBody>
      </p:sp>
      <p:sp>
        <p:nvSpPr>
          <p:cNvPr id="6144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6144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85C0E604-91D5-4BC4-8EE7-CDAFB71A195E}" type="slidenum">
              <a:rPr lang="en-US"/>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sz="3200" smtClean="0"/>
              <a:t>The Standard Template Library (continued)</a:t>
            </a:r>
            <a:endParaRPr lang="en-US" smtClean="0"/>
          </a:p>
        </p:txBody>
      </p:sp>
      <p:sp>
        <p:nvSpPr>
          <p:cNvPr id="62466" name="Content Placeholder 2"/>
          <p:cNvSpPr>
            <a:spLocks noGrp="1"/>
          </p:cNvSpPr>
          <p:nvPr>
            <p:ph idx="1"/>
          </p:nvPr>
        </p:nvSpPr>
        <p:spPr/>
        <p:txBody>
          <a:bodyPr/>
          <a:lstStyle/>
          <a:p>
            <a:r>
              <a:rPr lang="en-US" smtClean="0"/>
              <a:t>Algorithms</a:t>
            </a:r>
          </a:p>
          <a:p>
            <a:pPr lvl="1"/>
            <a:r>
              <a:rPr lang="en-US" smtClean="0"/>
              <a:t>About 70 generic functions, known as </a:t>
            </a:r>
            <a:r>
              <a:rPr lang="en-US" b="1" smtClean="0"/>
              <a:t>algorithms</a:t>
            </a:r>
            <a:r>
              <a:rPr lang="en-US" smtClean="0"/>
              <a:t>, are provided in the STL</a:t>
            </a:r>
          </a:p>
          <a:p>
            <a:pPr lvl="1"/>
            <a:r>
              <a:rPr lang="en-US" smtClean="0"/>
              <a:t>These perform operations such as searching and sorting</a:t>
            </a:r>
          </a:p>
          <a:p>
            <a:pPr lvl="1"/>
            <a:r>
              <a:rPr lang="en-US" smtClean="0"/>
              <a:t>Each is implemented to require a certain level of iterator (and therefore will work on any container that provides an interface by iterators)</a:t>
            </a:r>
          </a:p>
          <a:p>
            <a:pPr lvl="1"/>
            <a:r>
              <a:rPr lang="en-US" smtClean="0"/>
              <a:t>Algorithms are in addition to the methods provided by containers, but some algorithms are implemented as member functions for efficiency</a:t>
            </a:r>
          </a:p>
        </p:txBody>
      </p:sp>
      <p:sp>
        <p:nvSpPr>
          <p:cNvPr id="6246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6246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53C44570-0B3C-4ECD-A84A-BB98C66FD148}" type="slidenum">
              <a:rPr lang="en-US"/>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sz="3200" smtClean="0"/>
              <a:t>The Standard Template Library (continued)</a:t>
            </a:r>
            <a:endParaRPr lang="en-US" smtClean="0"/>
          </a:p>
        </p:txBody>
      </p:sp>
      <p:sp>
        <p:nvSpPr>
          <p:cNvPr id="63490" name="Content Placeholder 2"/>
          <p:cNvSpPr>
            <a:spLocks noGrp="1"/>
          </p:cNvSpPr>
          <p:nvPr>
            <p:ph idx="1"/>
          </p:nvPr>
        </p:nvSpPr>
        <p:spPr/>
        <p:txBody>
          <a:bodyPr/>
          <a:lstStyle/>
          <a:p>
            <a:r>
              <a:rPr lang="en-US" smtClean="0"/>
              <a:t>Function Objects</a:t>
            </a:r>
          </a:p>
          <a:p>
            <a:pPr lvl="1"/>
            <a:r>
              <a:rPr lang="en-US" smtClean="0"/>
              <a:t>The STL also provides classes that overload the function operator (the </a:t>
            </a:r>
            <a:r>
              <a:rPr lang="en-US" smtClean="0">
                <a:latin typeface="Courier New" pitchFamily="49" charset="0"/>
                <a:cs typeface="Courier New" pitchFamily="49" charset="0"/>
              </a:rPr>
              <a:t>operator()</a:t>
            </a:r>
            <a:r>
              <a:rPr lang="en-US" smtClean="0"/>
              <a:t>)</a:t>
            </a:r>
          </a:p>
          <a:p>
            <a:pPr lvl="1"/>
            <a:r>
              <a:rPr lang="en-US" smtClean="0"/>
              <a:t>Classes that do this are called </a:t>
            </a:r>
            <a:r>
              <a:rPr lang="en-US" b="1" smtClean="0"/>
              <a:t>function objects</a:t>
            </a:r>
            <a:endParaRPr lang="en-US" smtClean="0"/>
          </a:p>
          <a:p>
            <a:pPr lvl="1"/>
            <a:r>
              <a:rPr lang="en-US" smtClean="0"/>
              <a:t>They are useful for maintaining state information in functions that are passed to other functions</a:t>
            </a:r>
          </a:p>
          <a:p>
            <a:pPr lvl="1"/>
            <a:r>
              <a:rPr lang="en-US" smtClean="0"/>
              <a:t>Regular function pointers can also be used as function objects</a:t>
            </a:r>
          </a:p>
          <a:p>
            <a:pPr lvl="1"/>
            <a:r>
              <a:rPr lang="en-US" smtClean="0"/>
              <a:t>The STL makes heavy use of function objects, since function pointers are inadequate for some manipulations, like those involving built-in operators</a:t>
            </a:r>
          </a:p>
        </p:txBody>
      </p:sp>
      <p:sp>
        <p:nvSpPr>
          <p:cNvPr id="63491"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63492"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C8CEBAC0-A3E6-4BCA-9CFD-1BE598415FF8}" type="slidenum">
              <a:rPr lang="en-US"/>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smtClean="0"/>
              <a:t>Vectors in the STL</a:t>
            </a:r>
          </a:p>
        </p:txBody>
      </p:sp>
      <p:sp>
        <p:nvSpPr>
          <p:cNvPr id="64514" name="Content Placeholder 2"/>
          <p:cNvSpPr>
            <a:spLocks noGrp="1"/>
          </p:cNvSpPr>
          <p:nvPr>
            <p:ph idx="1"/>
          </p:nvPr>
        </p:nvSpPr>
        <p:spPr/>
        <p:txBody>
          <a:bodyPr/>
          <a:lstStyle/>
          <a:p>
            <a:r>
              <a:rPr lang="en-US" smtClean="0"/>
              <a:t>A </a:t>
            </a:r>
            <a:r>
              <a:rPr lang="en-US" b="1" smtClean="0"/>
              <a:t>vector</a:t>
            </a:r>
            <a:r>
              <a:rPr lang="en-US" smtClean="0"/>
              <a:t> is one of the simplest containers in the STL</a:t>
            </a:r>
          </a:p>
          <a:p>
            <a:r>
              <a:rPr lang="en-US" smtClean="0"/>
              <a:t>The elements of vectors are stored contiguously in memory and the entire structure is treated like a dynamic array</a:t>
            </a:r>
          </a:p>
          <a:p>
            <a:r>
              <a:rPr lang="en-US" smtClean="0"/>
              <a:t>Like dynamic arrays, vectors exhibit low memory utilization, good locality of reference, and good data cache utilization</a:t>
            </a:r>
          </a:p>
          <a:p>
            <a:r>
              <a:rPr lang="en-US" smtClean="0"/>
              <a:t>Vectors allow random access, so elements can be referenced using indices</a:t>
            </a:r>
          </a:p>
          <a:p>
            <a:r>
              <a:rPr lang="en-US" smtClean="0"/>
              <a:t>The vector’s structure is able to efficiently allocate the memory needed for data storage</a:t>
            </a:r>
          </a:p>
          <a:p>
            <a:r>
              <a:rPr lang="en-US" smtClean="0"/>
              <a:t>This is useful for storing lists whose length may not be known prior to setting up the list but where removal is rare</a:t>
            </a:r>
          </a:p>
        </p:txBody>
      </p:sp>
      <p:sp>
        <p:nvSpPr>
          <p:cNvPr id="64515"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64516"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F0DD5264-626A-46C3-9B7D-296A249452B6}" type="slidenum">
              <a:rPr lang="en-US"/>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smtClean="0"/>
              <a:t>Vectors in the STL (continued)</a:t>
            </a:r>
          </a:p>
        </p:txBody>
      </p:sp>
      <p:sp>
        <p:nvSpPr>
          <p:cNvPr id="3" name="Content Placeholder 2"/>
          <p:cNvSpPr>
            <a:spLocks noGrp="1"/>
          </p:cNvSpPr>
          <p:nvPr>
            <p:ph idx="1"/>
          </p:nvPr>
        </p:nvSpPr>
        <p:spPr/>
        <p:txBody>
          <a:bodyPr>
            <a:normAutofit/>
          </a:bodyPr>
          <a:lstStyle/>
          <a:p>
            <a:r>
              <a:rPr lang="en-US" smtClean="0"/>
              <a:t>Vectors are incorporated into code by including the vector library:</a:t>
            </a:r>
          </a:p>
          <a:p>
            <a:pPr algn="ctr">
              <a:buFont typeface="Arial" charset="0"/>
              <a:buNone/>
            </a:pPr>
            <a:r>
              <a:rPr lang="en-US" smtClean="0">
                <a:latin typeface="Courier New" pitchFamily="49" charset="0"/>
                <a:cs typeface="Courier New" pitchFamily="49" charset="0"/>
              </a:rPr>
              <a:t>#include &lt;vector&gt;</a:t>
            </a:r>
          </a:p>
          <a:p>
            <a:r>
              <a:rPr lang="en-US" smtClean="0"/>
              <a:t>The class definition of a vector includes four constructors as well as numerous other functions for manipulating the vector structure and its elements</a:t>
            </a:r>
          </a:p>
          <a:p>
            <a:r>
              <a:rPr lang="en-US" smtClean="0"/>
              <a:t>Adding new elements is quick and easy, unless the vector’s size has reached its capacity</a:t>
            </a:r>
          </a:p>
          <a:p>
            <a:r>
              <a:rPr lang="en-US" smtClean="0"/>
              <a:t>Then, some overhead is required to resize the vector </a:t>
            </a:r>
          </a:p>
          <a:p>
            <a:r>
              <a:rPr lang="en-US" smtClean="0"/>
              <a:t>Otherwise inserting a new element occurs in constant time</a:t>
            </a:r>
          </a:p>
        </p:txBody>
      </p:sp>
      <p:sp>
        <p:nvSpPr>
          <p:cNvPr id="6553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6554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069CB5EF-AC5E-497E-BB45-FA67919D5099}" type="slidenum">
              <a:rPr lang="en-US"/>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smtClean="0"/>
              <a:t>Vectors in the STL (continued)</a:t>
            </a:r>
          </a:p>
        </p:txBody>
      </p:sp>
      <p:sp>
        <p:nvSpPr>
          <p:cNvPr id="3" name="Content Placeholder 2"/>
          <p:cNvSpPr>
            <a:spLocks noGrp="1"/>
          </p:cNvSpPr>
          <p:nvPr>
            <p:ph idx="1"/>
          </p:nvPr>
        </p:nvSpPr>
        <p:spPr>
          <a:xfrm>
            <a:off x="457200" y="1600200"/>
            <a:ext cx="8229600" cy="4724400"/>
          </a:xfrm>
        </p:spPr>
        <p:txBody>
          <a:bodyPr>
            <a:normAutofit/>
          </a:bodyPr>
          <a:lstStyle/>
          <a:p>
            <a:r>
              <a:rPr lang="en-US" smtClean="0"/>
              <a:t>In addition to the traditional array notation, a vector’s elements can be accessed using iterators</a:t>
            </a:r>
          </a:p>
          <a:p>
            <a:r>
              <a:rPr lang="en-US" smtClean="0"/>
              <a:t>This requires the dereferencing notation used for pointers</a:t>
            </a:r>
          </a:p>
          <a:p>
            <a:r>
              <a:rPr lang="en-US" smtClean="0"/>
              <a:t>A partial list of the member functions of the class </a:t>
            </a:r>
            <a:r>
              <a:rPr lang="en-US" smtClean="0">
                <a:latin typeface="Courier New" pitchFamily="49" charset="0"/>
                <a:cs typeface="Courier New" pitchFamily="49" charset="0"/>
              </a:rPr>
              <a:t>vector</a:t>
            </a:r>
            <a:r>
              <a:rPr lang="en-US" smtClean="0">
                <a:cs typeface="Courier New" pitchFamily="49" charset="0"/>
              </a:rPr>
              <a:t> is shown below; the remainder is on pages 28 and 29.</a:t>
            </a:r>
          </a:p>
          <a:p>
            <a:endParaRPr lang="en-US" smtClean="0">
              <a:cs typeface="Courier New" pitchFamily="49" charset="0"/>
            </a:endParaRPr>
          </a:p>
          <a:p>
            <a:endParaRPr lang="en-US" smtClean="0">
              <a:cs typeface="Courier New" pitchFamily="49" charset="0"/>
            </a:endParaRPr>
          </a:p>
          <a:p>
            <a:endParaRPr lang="en-US" smtClean="0">
              <a:cs typeface="Courier New" pitchFamily="49" charset="0"/>
            </a:endParaRPr>
          </a:p>
          <a:p>
            <a:endParaRPr lang="en-US" smtClean="0">
              <a:cs typeface="Courier New" pitchFamily="49" charset="0"/>
            </a:endParaRPr>
          </a:p>
          <a:p>
            <a:endParaRPr lang="en-US" smtClean="0">
              <a:cs typeface="Courier New" pitchFamily="49" charset="0"/>
            </a:endParaRPr>
          </a:p>
          <a:p>
            <a:pPr>
              <a:buFont typeface="Arial" charset="0"/>
              <a:buNone/>
            </a:pPr>
            <a:endParaRPr lang="en-US" sz="1200" smtClean="0">
              <a:cs typeface="Courier New" pitchFamily="49" charset="0"/>
            </a:endParaRPr>
          </a:p>
          <a:p>
            <a:pPr algn="ctr">
              <a:buFont typeface="Arial" charset="0"/>
              <a:buNone/>
            </a:pPr>
            <a:r>
              <a:rPr lang="en-US" sz="1200" smtClean="0">
                <a:cs typeface="Courier New" pitchFamily="49" charset="0"/>
              </a:rPr>
              <a:t>Fig. 1-3 </a:t>
            </a:r>
            <a:r>
              <a:rPr lang="en-US" sz="1200" smtClean="0"/>
              <a:t>An alphabetical list of member functions in the class vector (partial)</a:t>
            </a:r>
            <a:endParaRPr lang="en-US" sz="1200" smtClean="0">
              <a:cs typeface="Courier New" pitchFamily="49" charset="0"/>
            </a:endParaRPr>
          </a:p>
          <a:p>
            <a:pPr>
              <a:buFont typeface="Arial" charset="0"/>
              <a:buNone/>
            </a:pPr>
            <a:endParaRPr lang="en-US" smtClean="0">
              <a:latin typeface="Courier New" pitchFamily="49" charset="0"/>
              <a:cs typeface="Courier New" pitchFamily="49" charset="0"/>
            </a:endParaRPr>
          </a:p>
        </p:txBody>
      </p:sp>
      <p:sp>
        <p:nvSpPr>
          <p:cNvPr id="6656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6656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04B2DE0A-DCDE-44A8-96A2-14FA8755FDBE}" type="slidenum">
              <a:rPr lang="en-US"/>
              <a:pPr/>
              <a:t>49</a:t>
            </a:fld>
            <a:endParaRPr lang="en-US"/>
          </a:p>
        </p:txBody>
      </p:sp>
      <p:pic>
        <p:nvPicPr>
          <p:cNvPr id="66565" name="Picture 2"/>
          <p:cNvPicPr>
            <a:picLocks noChangeAspect="1" noChangeArrowheads="1"/>
          </p:cNvPicPr>
          <p:nvPr/>
        </p:nvPicPr>
        <p:blipFill>
          <a:blip r:embed="rId3" cstate="print"/>
          <a:srcRect/>
          <a:stretch>
            <a:fillRect/>
          </a:stretch>
        </p:blipFill>
        <p:spPr bwMode="auto">
          <a:xfrm>
            <a:off x="1600200" y="3657600"/>
            <a:ext cx="6086475" cy="2286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smtClean="0"/>
              <a:t>Abstract Data Types (continued)</a:t>
            </a:r>
          </a:p>
        </p:txBody>
      </p:sp>
      <p:sp>
        <p:nvSpPr>
          <p:cNvPr id="20482" name="Content Placeholder 2"/>
          <p:cNvSpPr>
            <a:spLocks noGrp="1"/>
          </p:cNvSpPr>
          <p:nvPr>
            <p:ph idx="1"/>
          </p:nvPr>
        </p:nvSpPr>
        <p:spPr/>
        <p:txBody>
          <a:bodyPr/>
          <a:lstStyle/>
          <a:p>
            <a:r>
              <a:rPr lang="en-US" smtClean="0"/>
              <a:t>The details will emerge as we refine the definitions of the operations</a:t>
            </a:r>
          </a:p>
          <a:p>
            <a:r>
              <a:rPr lang="en-US" smtClean="0"/>
              <a:t>Only then will implementation of those operations be carried out</a:t>
            </a:r>
          </a:p>
          <a:p>
            <a:r>
              <a:rPr lang="en-US" smtClean="0"/>
              <a:t>As part of this implementation, we must choose appropriate data structures</a:t>
            </a:r>
          </a:p>
          <a:p>
            <a:r>
              <a:rPr lang="en-US" smtClean="0"/>
              <a:t>A </a:t>
            </a:r>
            <a:r>
              <a:rPr lang="en-US" b="1" smtClean="0"/>
              <a:t>data structure</a:t>
            </a:r>
            <a:r>
              <a:rPr lang="en-US" smtClean="0"/>
              <a:t> is a technique of storing and organizing data so it can be used efficiently</a:t>
            </a:r>
          </a:p>
          <a:p>
            <a:r>
              <a:rPr lang="en-US" smtClean="0"/>
              <a:t>In our program models, data structures are described by </a:t>
            </a:r>
            <a:r>
              <a:rPr lang="en-US" b="1" i="1" smtClean="0"/>
              <a:t>abstract data types</a:t>
            </a:r>
            <a:r>
              <a:rPr lang="en-US" smtClean="0"/>
              <a:t> (ADTs)</a:t>
            </a:r>
          </a:p>
          <a:p>
            <a:endParaRPr lang="en-US" smtClean="0"/>
          </a:p>
        </p:txBody>
      </p:sp>
      <p:sp>
        <p:nvSpPr>
          <p:cNvPr id="2048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048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6A2CEA94-42E2-4C4C-B31F-3E611B5A5E8A}" type="slidenum">
              <a:rPr lang="en-US"/>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smtClean="0"/>
              <a:t>Vectors in the STL (continued)</a:t>
            </a:r>
          </a:p>
        </p:txBody>
      </p:sp>
      <p:sp>
        <p:nvSpPr>
          <p:cNvPr id="3" name="Content Placeholder 2"/>
          <p:cNvSpPr>
            <a:spLocks noGrp="1"/>
          </p:cNvSpPr>
          <p:nvPr>
            <p:ph idx="1"/>
          </p:nvPr>
        </p:nvSpPr>
        <p:spPr>
          <a:xfrm>
            <a:off x="457200" y="1219200"/>
            <a:ext cx="8229600" cy="5105400"/>
          </a:xfrm>
        </p:spPr>
        <p:txBody>
          <a:bodyPr>
            <a:normAutofit/>
          </a:bodyPr>
          <a:lstStyle/>
          <a:p>
            <a:r>
              <a:rPr lang="en-US" smtClean="0"/>
              <a:t>An example of vector member functions is given in the following program</a:t>
            </a:r>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buFont typeface="Arial" charset="0"/>
              <a:buNone/>
            </a:pPr>
            <a:endParaRPr lang="en-US" smtClean="0"/>
          </a:p>
          <a:p>
            <a:pPr algn="ctr">
              <a:buFont typeface="Arial" charset="0"/>
              <a:buNone/>
            </a:pPr>
            <a:r>
              <a:rPr lang="en-US" sz="1200" smtClean="0"/>
              <a:t>Fig. 1-4 A program demonstrating the operation of vector member functions</a:t>
            </a:r>
          </a:p>
        </p:txBody>
      </p:sp>
      <p:sp>
        <p:nvSpPr>
          <p:cNvPr id="6758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6758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48108EB6-2B07-4321-83E3-0847B22DF1DE}" type="slidenum">
              <a:rPr lang="en-US"/>
              <a:pPr/>
              <a:t>50</a:t>
            </a:fld>
            <a:endParaRPr lang="en-US"/>
          </a:p>
        </p:txBody>
      </p:sp>
      <p:pic>
        <p:nvPicPr>
          <p:cNvPr id="67589" name="Picture 3"/>
          <p:cNvPicPr>
            <a:picLocks noChangeAspect="1" noChangeArrowheads="1"/>
          </p:cNvPicPr>
          <p:nvPr/>
        </p:nvPicPr>
        <p:blipFill>
          <a:blip r:embed="rId3" cstate="print"/>
          <a:srcRect/>
          <a:stretch>
            <a:fillRect/>
          </a:stretch>
        </p:blipFill>
        <p:spPr bwMode="auto">
          <a:xfrm>
            <a:off x="1562100" y="2209800"/>
            <a:ext cx="6076950" cy="351472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457200" y="328613"/>
            <a:ext cx="8229600" cy="1020762"/>
          </a:xfrm>
        </p:spPr>
        <p:txBody>
          <a:bodyPr/>
          <a:lstStyle/>
          <a:p>
            <a:r>
              <a:rPr lang="en-US" smtClean="0"/>
              <a:t>Vectors in the STL (continued)</a:t>
            </a:r>
          </a:p>
        </p:txBody>
      </p:sp>
      <p:sp>
        <p:nvSpPr>
          <p:cNvPr id="68610" name="Content Placeholder 2"/>
          <p:cNvSpPr>
            <a:spLocks noGrp="1"/>
          </p:cNvSpPr>
          <p:nvPr>
            <p:ph idx="1"/>
          </p:nvPr>
        </p:nvSpPr>
        <p:spPr>
          <a:xfrm>
            <a:off x="457200" y="1295400"/>
            <a:ext cx="8229600" cy="5029200"/>
          </a:xfrm>
        </p:spPr>
        <p:txBody>
          <a:bodyPr/>
          <a:lstStyle/>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z="1200" smtClean="0"/>
          </a:p>
          <a:p>
            <a:pPr marL="0" indent="0" algn="ctr">
              <a:buFont typeface="Arial" charset="0"/>
              <a:buNone/>
            </a:pPr>
            <a:endParaRPr lang="en-US" sz="1200" smtClean="0"/>
          </a:p>
          <a:p>
            <a:pPr marL="0" indent="0" algn="ctr">
              <a:buFont typeface="Arial" charset="0"/>
              <a:buNone/>
            </a:pPr>
            <a:r>
              <a:rPr lang="en-US" sz="1200" smtClean="0"/>
              <a:t>Fig. 1-4 (continued)</a:t>
            </a:r>
            <a:endParaRPr lang="en-US" smtClean="0"/>
          </a:p>
          <a:p>
            <a:pPr marL="0" indent="0">
              <a:buFont typeface="Arial" charset="0"/>
              <a:buNone/>
            </a:pPr>
            <a:endParaRPr lang="en-US" smtClean="0"/>
          </a:p>
        </p:txBody>
      </p:sp>
      <p:sp>
        <p:nvSpPr>
          <p:cNvPr id="68611"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68612"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9CBA6DAA-2F88-4323-A96B-94CB440FB35C}" type="slidenum">
              <a:rPr lang="en-US"/>
              <a:pPr/>
              <a:t>51</a:t>
            </a:fld>
            <a:endParaRPr lang="en-US"/>
          </a:p>
        </p:txBody>
      </p:sp>
      <p:pic>
        <p:nvPicPr>
          <p:cNvPr id="68613" name="Picture 2"/>
          <p:cNvPicPr>
            <a:picLocks noChangeAspect="1" noChangeArrowheads="1"/>
          </p:cNvPicPr>
          <p:nvPr/>
        </p:nvPicPr>
        <p:blipFill>
          <a:blip r:embed="rId3" cstate="print"/>
          <a:srcRect/>
          <a:stretch>
            <a:fillRect/>
          </a:stretch>
        </p:blipFill>
        <p:spPr bwMode="auto">
          <a:xfrm>
            <a:off x="1533525" y="1295400"/>
            <a:ext cx="6076950" cy="401955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smtClean="0"/>
              <a:t>Vectors in the STL (continued)</a:t>
            </a:r>
          </a:p>
        </p:txBody>
      </p:sp>
      <p:sp>
        <p:nvSpPr>
          <p:cNvPr id="69634" name="Content Placeholder 2"/>
          <p:cNvSpPr>
            <a:spLocks noGrp="1"/>
          </p:cNvSpPr>
          <p:nvPr>
            <p:ph idx="1"/>
          </p:nvPr>
        </p:nvSpPr>
        <p:spPr>
          <a:xfrm>
            <a:off x="457200" y="1281113"/>
            <a:ext cx="8229600" cy="5029200"/>
          </a:xfrm>
        </p:spPr>
        <p:txBody>
          <a:bodyPr/>
          <a:lstStyle/>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buFont typeface="Arial" charset="0"/>
              <a:buNone/>
            </a:pPr>
            <a:endParaRPr lang="en-US" smtClean="0"/>
          </a:p>
          <a:p>
            <a:pPr marL="0" indent="0" algn="ctr">
              <a:buFont typeface="Arial" charset="0"/>
              <a:buNone/>
            </a:pPr>
            <a:endParaRPr lang="en-US" sz="1200" smtClean="0">
              <a:solidFill>
                <a:srgbClr val="000000"/>
              </a:solidFill>
            </a:endParaRPr>
          </a:p>
          <a:p>
            <a:pPr marL="0" indent="0" algn="ctr">
              <a:buFont typeface="Arial" charset="0"/>
              <a:buNone/>
            </a:pPr>
            <a:r>
              <a:rPr lang="en-US" sz="1200" smtClean="0">
                <a:solidFill>
                  <a:srgbClr val="000000"/>
                </a:solidFill>
              </a:rPr>
              <a:t>Fig. 1-4 (concluded)</a:t>
            </a:r>
            <a:endParaRPr lang="en-US" sz="1200" smtClean="0"/>
          </a:p>
        </p:txBody>
      </p:sp>
      <p:sp>
        <p:nvSpPr>
          <p:cNvPr id="69635"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69636"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6B669143-5503-455E-9B13-9C13258B11FB}" type="slidenum">
              <a:rPr lang="en-US"/>
              <a:pPr/>
              <a:t>52</a:t>
            </a:fld>
            <a:endParaRPr lang="en-US"/>
          </a:p>
        </p:txBody>
      </p:sp>
      <p:pic>
        <p:nvPicPr>
          <p:cNvPr id="69637" name="Picture 2"/>
          <p:cNvPicPr>
            <a:picLocks noChangeAspect="1" noChangeArrowheads="1"/>
          </p:cNvPicPr>
          <p:nvPr/>
        </p:nvPicPr>
        <p:blipFill>
          <a:blip r:embed="rId3" cstate="print"/>
          <a:srcRect/>
          <a:stretch>
            <a:fillRect/>
          </a:stretch>
        </p:blipFill>
        <p:spPr bwMode="auto">
          <a:xfrm>
            <a:off x="1528763" y="1462088"/>
            <a:ext cx="6086475" cy="393382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smtClean="0"/>
              <a:t>Data Structures and OOP</a:t>
            </a:r>
          </a:p>
        </p:txBody>
      </p:sp>
      <p:sp>
        <p:nvSpPr>
          <p:cNvPr id="70658" name="Content Placeholder 2"/>
          <p:cNvSpPr>
            <a:spLocks noGrp="1"/>
          </p:cNvSpPr>
          <p:nvPr>
            <p:ph idx="1"/>
          </p:nvPr>
        </p:nvSpPr>
        <p:spPr/>
        <p:txBody>
          <a:bodyPr/>
          <a:lstStyle/>
          <a:p>
            <a:r>
              <a:rPr lang="en-US" smtClean="0"/>
              <a:t>The notion of a data type is an abstraction that allows us to hide the details of how the type is implemented</a:t>
            </a:r>
          </a:p>
          <a:p>
            <a:r>
              <a:rPr lang="en-US" smtClean="0"/>
              <a:t>To use effectively, we concern ourselves with the operations that can be performed on it that make it distinctive</a:t>
            </a:r>
          </a:p>
          <a:p>
            <a:r>
              <a:rPr lang="en-US" smtClean="0"/>
              <a:t>While a given programming language may incorporate some data types, the user may have to define their own</a:t>
            </a:r>
          </a:p>
          <a:p>
            <a:r>
              <a:rPr lang="en-US" smtClean="0"/>
              <a:t>These new types typically have a distinct organization that can be exploited to define the type’s behavior</a:t>
            </a:r>
          </a:p>
          <a:p>
            <a:r>
              <a:rPr lang="en-US" smtClean="0"/>
              <a:t>The task then is to study the structure of these types in terms of time and space requirements so we can determine their usefulness</a:t>
            </a:r>
          </a:p>
        </p:txBody>
      </p:sp>
      <p:sp>
        <p:nvSpPr>
          <p:cNvPr id="7065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7066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FFB8370A-ED01-4DED-9C6C-A118FDCB44AA}" type="slidenum">
              <a:rPr lang="en-US"/>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smtClean="0"/>
              <a:t>Data Structures and OOP (continued)</a:t>
            </a:r>
          </a:p>
        </p:txBody>
      </p:sp>
      <p:sp>
        <p:nvSpPr>
          <p:cNvPr id="3" name="Content Placeholder 2"/>
          <p:cNvSpPr>
            <a:spLocks noGrp="1"/>
          </p:cNvSpPr>
          <p:nvPr>
            <p:ph idx="1"/>
          </p:nvPr>
        </p:nvSpPr>
        <p:spPr/>
        <p:txBody>
          <a:bodyPr rtlCol="0">
            <a:normAutofit/>
          </a:bodyPr>
          <a:lstStyle/>
          <a:p>
            <a:pPr fontAlgn="auto">
              <a:spcAft>
                <a:spcPts val="0"/>
              </a:spcAft>
              <a:buFont typeface="Arial" pitchFamily="34" charset="0"/>
              <a:buChar char="•"/>
              <a:defRPr/>
            </a:pPr>
            <a:r>
              <a:rPr lang="en-US" dirty="0" smtClean="0"/>
              <a:t>This is the opposite of OOP, where we focus on behavior and try to match the data types to the desired operations efficiently</a:t>
            </a:r>
          </a:p>
          <a:p>
            <a:pPr fontAlgn="auto">
              <a:spcAft>
                <a:spcPts val="0"/>
              </a:spcAft>
              <a:buFont typeface="Arial" pitchFamily="34" charset="0"/>
              <a:buChar char="•"/>
              <a:defRPr/>
            </a:pPr>
            <a:r>
              <a:rPr lang="en-US" dirty="0" smtClean="0"/>
              <a:t>We can look at the field of data structures as a tool building effort that focuses on creating efficient objects that can be incorporated into programs</a:t>
            </a:r>
          </a:p>
          <a:p>
            <a:pPr fontAlgn="auto">
              <a:spcAft>
                <a:spcPts val="0"/>
              </a:spcAft>
              <a:buFont typeface="Arial" pitchFamily="34" charset="0"/>
              <a:buChar char="•"/>
              <a:defRPr/>
            </a:pPr>
            <a:r>
              <a:rPr lang="en-US" dirty="0" smtClean="0"/>
              <a:t>From this perspective, classes are defined in terms of the mechanisms of the class, typically hidden from the user</a:t>
            </a:r>
          </a:p>
          <a:p>
            <a:pPr fontAlgn="auto">
              <a:spcAft>
                <a:spcPts val="0"/>
              </a:spcAft>
              <a:buFont typeface="Arial" pitchFamily="34" charset="0"/>
              <a:buChar char="•"/>
              <a:defRPr/>
            </a:pPr>
            <a:r>
              <a:rPr lang="en-US" dirty="0" smtClean="0"/>
              <a:t>By using the features of OOP, the classes can be designed and modified behind the protections afforded by principles of encapsulation and data hiding</a:t>
            </a:r>
          </a:p>
          <a:p>
            <a:pPr marL="0" indent="0" fontAlgn="auto">
              <a:spcAft>
                <a:spcPts val="0"/>
              </a:spcAft>
              <a:buFont typeface="Arial" pitchFamily="34" charset="0"/>
              <a:buNone/>
              <a:defRPr/>
            </a:pPr>
            <a:endParaRPr lang="en-US" dirty="0"/>
          </a:p>
        </p:txBody>
      </p:sp>
      <p:sp>
        <p:nvSpPr>
          <p:cNvPr id="7168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7168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CC8DDEE3-7A9F-46BF-ADBA-E9646DB4695F}" type="slidenum">
              <a:rPr lang="en-US"/>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smtClean="0"/>
              <a:t>Data Structures and OOP (continued)</a:t>
            </a:r>
          </a:p>
        </p:txBody>
      </p:sp>
      <p:sp>
        <p:nvSpPr>
          <p:cNvPr id="72706" name="Content Placeholder 2"/>
          <p:cNvSpPr>
            <a:spLocks noGrp="1"/>
          </p:cNvSpPr>
          <p:nvPr>
            <p:ph idx="1"/>
          </p:nvPr>
        </p:nvSpPr>
        <p:spPr/>
        <p:txBody>
          <a:bodyPr/>
          <a:lstStyle/>
          <a:p>
            <a:r>
              <a:rPr lang="en-US" smtClean="0"/>
              <a:t>These protections ensure that the tools that are created are used only in the way that is allowed by the public interface of the class</a:t>
            </a:r>
          </a:p>
        </p:txBody>
      </p:sp>
      <p:sp>
        <p:nvSpPr>
          <p:cNvPr id="7270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7270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72E25BFE-6283-4FD8-8926-7379616C91CE}" type="slidenum">
              <a:rPr lang="en-US"/>
              <a:pPr/>
              <a:t>55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smtClean="0"/>
              <a:t>Abstract Data Types (continued)</a:t>
            </a:r>
          </a:p>
        </p:txBody>
      </p:sp>
      <p:sp>
        <p:nvSpPr>
          <p:cNvPr id="21506" name="Content Placeholder 2"/>
          <p:cNvSpPr>
            <a:spLocks noGrp="1"/>
          </p:cNvSpPr>
          <p:nvPr>
            <p:ph idx="1"/>
          </p:nvPr>
        </p:nvSpPr>
        <p:spPr/>
        <p:txBody>
          <a:bodyPr/>
          <a:lstStyle/>
          <a:p>
            <a:r>
              <a:rPr lang="en-US" smtClean="0"/>
              <a:t>ADTs are defined indirectly, in terms of operations to be performed rather than in terms of its inner structure</a:t>
            </a:r>
          </a:p>
          <a:p>
            <a:r>
              <a:rPr lang="en-US" smtClean="0"/>
              <a:t>ADTs can then be implemented through class definitions in an object-oriented language</a:t>
            </a:r>
          </a:p>
          <a:p>
            <a:r>
              <a:rPr lang="en-US" smtClean="0"/>
              <a:t>For example, consider a stack ADT:</a:t>
            </a:r>
          </a:p>
        </p:txBody>
      </p:sp>
      <p:sp>
        <p:nvSpPr>
          <p:cNvPr id="21507"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1508"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66411778-967D-4F2E-A53A-BF77CDDC060D}" type="slidenum">
              <a:rPr lang="en-US"/>
              <a:pPr/>
              <a:t>6</a:t>
            </a:fld>
            <a:endParaRPr lang="en-US"/>
          </a:p>
        </p:txBody>
      </p:sp>
      <p:pic>
        <p:nvPicPr>
          <p:cNvPr id="21509" name="Picture 2"/>
          <p:cNvPicPr>
            <a:picLocks noChangeAspect="1" noChangeArrowheads="1"/>
          </p:cNvPicPr>
          <p:nvPr/>
        </p:nvPicPr>
        <p:blipFill>
          <a:blip r:embed="rId3" cstate="print"/>
          <a:srcRect/>
          <a:stretch>
            <a:fillRect/>
          </a:stretch>
        </p:blipFill>
        <p:spPr bwMode="auto">
          <a:xfrm>
            <a:off x="2779713" y="4038600"/>
            <a:ext cx="3506787"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smtClean="0"/>
              <a:t>Abstract Data Types (continued)</a:t>
            </a:r>
          </a:p>
        </p:txBody>
      </p:sp>
      <p:sp>
        <p:nvSpPr>
          <p:cNvPr id="23554" name="Content Placeholder 2"/>
          <p:cNvSpPr>
            <a:spLocks noGrp="1"/>
          </p:cNvSpPr>
          <p:nvPr>
            <p:ph idx="1"/>
          </p:nvPr>
        </p:nvSpPr>
        <p:spPr/>
        <p:txBody>
          <a:bodyPr/>
          <a:lstStyle/>
          <a:p>
            <a:r>
              <a:rPr lang="en-US" smtClean="0"/>
              <a:t>A stack is a </a:t>
            </a:r>
            <a:r>
              <a:rPr lang="en-US" b="1" smtClean="0"/>
              <a:t>last-in first-out (LIFO)</a:t>
            </a:r>
            <a:r>
              <a:rPr lang="en-US" smtClean="0"/>
              <a:t> linear structure where items can only be added and removed from one end</a:t>
            </a:r>
          </a:p>
          <a:p>
            <a:r>
              <a:rPr lang="en-US" smtClean="0"/>
              <a:t>Operations on this stack ADT might include:</a:t>
            </a:r>
          </a:p>
          <a:p>
            <a:pPr lvl="1"/>
            <a:r>
              <a:rPr lang="en-US" smtClean="0"/>
              <a:t>PUSH – add an item to the stack</a:t>
            </a:r>
          </a:p>
          <a:p>
            <a:pPr lvl="1"/>
            <a:r>
              <a:rPr lang="en-US" smtClean="0"/>
              <a:t>POP – remove the item at the top of the stack</a:t>
            </a:r>
          </a:p>
          <a:p>
            <a:pPr lvl="1"/>
            <a:r>
              <a:rPr lang="en-US" smtClean="0"/>
              <a:t>TOP – return the value of the item at the top of the stack</a:t>
            </a:r>
          </a:p>
          <a:p>
            <a:pPr lvl="1"/>
            <a:r>
              <a:rPr lang="en-US" smtClean="0"/>
              <a:t>EMPTY – determine if the stack is empty</a:t>
            </a:r>
          </a:p>
          <a:p>
            <a:pPr lvl="1"/>
            <a:r>
              <a:rPr lang="en-US" smtClean="0"/>
              <a:t>CREATE – create a new empty stack</a:t>
            </a:r>
          </a:p>
          <a:p>
            <a:r>
              <a:rPr lang="en-US" smtClean="0"/>
              <a:t>Notice these simply describe the things we can do, not how they are done</a:t>
            </a:r>
          </a:p>
          <a:p>
            <a:r>
              <a:rPr lang="en-US" smtClean="0"/>
              <a:t>These details will be reserved for implementation</a:t>
            </a:r>
          </a:p>
        </p:txBody>
      </p:sp>
      <p:sp>
        <p:nvSpPr>
          <p:cNvPr id="23555"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3556"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4DEEB584-BAE6-48F1-B944-AF8CA423D0D2}"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smtClean="0"/>
              <a:t>Encapsulation</a:t>
            </a:r>
          </a:p>
        </p:txBody>
      </p:sp>
      <p:sp>
        <p:nvSpPr>
          <p:cNvPr id="24578" name="Content Placeholder 2"/>
          <p:cNvSpPr>
            <a:spLocks noGrp="1"/>
          </p:cNvSpPr>
          <p:nvPr>
            <p:ph idx="1"/>
          </p:nvPr>
        </p:nvSpPr>
        <p:spPr/>
        <p:txBody>
          <a:bodyPr/>
          <a:lstStyle/>
          <a:p>
            <a:r>
              <a:rPr lang="en-US" smtClean="0"/>
              <a:t>Fundamental to object-oriented programming (OOP) is the notion of an object</a:t>
            </a:r>
          </a:p>
          <a:p>
            <a:r>
              <a:rPr lang="en-US" smtClean="0"/>
              <a:t>An </a:t>
            </a:r>
            <a:r>
              <a:rPr lang="en-US" b="1" i="1" smtClean="0"/>
              <a:t>object</a:t>
            </a:r>
            <a:r>
              <a:rPr lang="en-US" smtClean="0"/>
              <a:t> is a data structure, combined with the operations pertinent to that structure</a:t>
            </a:r>
          </a:p>
          <a:p>
            <a:r>
              <a:rPr lang="en-US" smtClean="0"/>
              <a:t>Most object-oriented languages (OOLs) define objects through the use of a class</a:t>
            </a:r>
          </a:p>
          <a:p>
            <a:r>
              <a:rPr lang="en-US" smtClean="0"/>
              <a:t>A </a:t>
            </a:r>
            <a:r>
              <a:rPr lang="en-US" b="1" i="1" smtClean="0"/>
              <a:t>class</a:t>
            </a:r>
            <a:r>
              <a:rPr lang="en-US" smtClean="0"/>
              <a:t> is a template which implements the ADT defining the objects the class creates</a:t>
            </a:r>
          </a:p>
          <a:p>
            <a:r>
              <a:rPr lang="en-US" smtClean="0"/>
              <a:t>Within a class, the data elements are called </a:t>
            </a:r>
            <a:r>
              <a:rPr lang="en-US" b="1" i="1" smtClean="0"/>
              <a:t>data members</a:t>
            </a:r>
            <a:r>
              <a:rPr lang="en-US" smtClean="0"/>
              <a:t>, and the operations </a:t>
            </a:r>
            <a:r>
              <a:rPr lang="en-US" b="1" i="1" smtClean="0"/>
              <a:t>methods</a:t>
            </a:r>
            <a:r>
              <a:rPr lang="en-US" smtClean="0"/>
              <a:t>, </a:t>
            </a:r>
            <a:r>
              <a:rPr lang="en-US" b="1" i="1" smtClean="0"/>
              <a:t>function members</a:t>
            </a:r>
            <a:r>
              <a:rPr lang="en-US" smtClean="0"/>
              <a:t>, or </a:t>
            </a:r>
            <a:r>
              <a:rPr lang="en-US" b="1" i="1" smtClean="0"/>
              <a:t>member functions</a:t>
            </a:r>
            <a:endParaRPr lang="en-US" i="1" smtClean="0"/>
          </a:p>
        </p:txBody>
      </p:sp>
      <p:sp>
        <p:nvSpPr>
          <p:cNvPr id="24579"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4580"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CD5D14BD-8586-4DDD-B014-BA595776303B}"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smtClean="0"/>
              <a:t>Encapsulation (continued)</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dirty="0" smtClean="0"/>
              <a:t>The combination of data members and methods in a class is referred to as </a:t>
            </a:r>
            <a:r>
              <a:rPr lang="en-US" b="1" i="1" dirty="0" smtClean="0"/>
              <a:t>data encapsulation</a:t>
            </a:r>
            <a:endParaRPr lang="en-US" i="1" dirty="0" smtClean="0"/>
          </a:p>
          <a:p>
            <a:pPr fontAlgn="auto">
              <a:spcAft>
                <a:spcPts val="0"/>
              </a:spcAft>
              <a:buFont typeface="Arial" pitchFamily="34" charset="0"/>
              <a:buChar char="•"/>
              <a:defRPr/>
            </a:pPr>
            <a:r>
              <a:rPr lang="en-US" dirty="0" smtClean="0"/>
              <a:t>An object, then, can also be defined as the instantiation of a class, creating an entity that can be used in a program</a:t>
            </a:r>
          </a:p>
          <a:p>
            <a:pPr fontAlgn="auto">
              <a:spcAft>
                <a:spcPts val="0"/>
              </a:spcAft>
              <a:buFont typeface="Arial" pitchFamily="34" charset="0"/>
              <a:buChar char="•"/>
              <a:defRPr/>
            </a:pPr>
            <a:r>
              <a:rPr lang="en-US" dirty="0" smtClean="0"/>
              <a:t>This concept is a very powerful and useful tool in modern programming</a:t>
            </a:r>
          </a:p>
          <a:p>
            <a:pPr fontAlgn="auto">
              <a:spcAft>
                <a:spcPts val="0"/>
              </a:spcAft>
              <a:buFont typeface="Arial" pitchFamily="34" charset="0"/>
              <a:buChar char="•"/>
              <a:defRPr/>
            </a:pPr>
            <a:r>
              <a:rPr lang="en-US" dirty="0" smtClean="0"/>
              <a:t>In non-OOLs, the program code itself is responsible for determining the associations between data and functions</a:t>
            </a:r>
          </a:p>
          <a:p>
            <a:pPr fontAlgn="auto">
              <a:spcAft>
                <a:spcPts val="0"/>
              </a:spcAft>
              <a:buFont typeface="Arial" pitchFamily="34" charset="0"/>
              <a:buChar char="•"/>
              <a:defRPr/>
            </a:pPr>
            <a:r>
              <a:rPr lang="en-US" dirty="0" smtClean="0"/>
              <a:t>In contrast, data encapsulation binds the data structure and its operations together in the class</a:t>
            </a:r>
          </a:p>
          <a:p>
            <a:pPr fontAlgn="auto">
              <a:spcAft>
                <a:spcPts val="0"/>
              </a:spcAft>
              <a:buFont typeface="Arial" pitchFamily="34" charset="0"/>
              <a:buChar char="•"/>
              <a:defRPr/>
            </a:pPr>
            <a:r>
              <a:rPr lang="en-US" dirty="0" smtClean="0"/>
              <a:t>The program can then focus on the manipulation of these objects through their associated methods</a:t>
            </a:r>
            <a:endParaRPr lang="en-US" dirty="0"/>
          </a:p>
        </p:txBody>
      </p:sp>
      <p:sp>
        <p:nvSpPr>
          <p:cNvPr id="25603" name="Footer Placeholder 3"/>
          <p:cNvSpPr>
            <a:spLocks noGrp="1"/>
          </p:cNvSpPr>
          <p:nvPr>
            <p:ph type="ftr" sz="quarter" idx="10"/>
          </p:nvPr>
        </p:nvSpPr>
        <p:spPr bwMode="auto">
          <a:noFill/>
          <a:ln>
            <a:miter lim="800000"/>
            <a:headEnd/>
            <a:tailEnd/>
          </a:ln>
        </p:spPr>
        <p:txBody>
          <a:bodyPr wrap="square" numCol="1" anchorCtr="0" compatLnSpc="1">
            <a:prstTxWarp prst="textNoShape">
              <a:avLst/>
            </a:prstTxWarp>
          </a:bodyPr>
          <a:lstStyle/>
          <a:p>
            <a:r>
              <a:rPr lang="en-US"/>
              <a:t>Data Structures and Algorithms in C++, Fourth Edition</a:t>
            </a:r>
          </a:p>
        </p:txBody>
      </p:sp>
      <p:sp>
        <p:nvSpPr>
          <p:cNvPr id="25604" name="Slide Number Placeholder 4"/>
          <p:cNvSpPr>
            <a:spLocks noGrp="1"/>
          </p:cNvSpPr>
          <p:nvPr>
            <p:ph type="sldNum" sz="quarter" idx="11"/>
          </p:nvPr>
        </p:nvSpPr>
        <p:spPr bwMode="auto">
          <a:noFill/>
          <a:ln>
            <a:miter lim="800000"/>
            <a:headEnd/>
            <a:tailEnd/>
          </a:ln>
        </p:spPr>
        <p:txBody>
          <a:bodyPr wrap="square" numCol="1" anchorCtr="0" compatLnSpc="1">
            <a:prstTxWarp prst="textNoShape">
              <a:avLst/>
            </a:prstTxWarp>
          </a:bodyPr>
          <a:lstStyle/>
          <a:p>
            <a:fld id="{634A1AF6-4700-4FC6-B6F9-60FF2DB46CE8}" type="slidenum">
              <a:rPr lang="en-US"/>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4564</Words>
  <Application>Microsoft Office PowerPoint</Application>
  <PresentationFormat>On-screen Show (4:3)</PresentationFormat>
  <Paragraphs>562</Paragraphs>
  <Slides>55</Slides>
  <Notes>55</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Slide 1</vt:lpstr>
      <vt:lpstr>Objectives</vt:lpstr>
      <vt:lpstr>Objectives (continued)</vt:lpstr>
      <vt:lpstr>Abstract Data Types</vt:lpstr>
      <vt:lpstr>Abstract Data Types (continued)</vt:lpstr>
      <vt:lpstr>Abstract Data Types (continued)</vt:lpstr>
      <vt:lpstr>Abstract Data Types (continued)</vt:lpstr>
      <vt:lpstr>Encapsulation</vt:lpstr>
      <vt:lpstr>Encapsulation (continued)</vt:lpstr>
      <vt:lpstr>Encapsulation (continued)</vt:lpstr>
      <vt:lpstr>Encapsulation (continued)</vt:lpstr>
      <vt:lpstr>Encapsulation (continued)</vt:lpstr>
      <vt:lpstr>Encapsulation (continued)</vt:lpstr>
      <vt:lpstr>Inheritance</vt:lpstr>
      <vt:lpstr>Inheritance (continued)</vt:lpstr>
      <vt:lpstr>Inheritance (continued)</vt:lpstr>
      <vt:lpstr>Inheritance (continued)</vt:lpstr>
      <vt:lpstr>Inheritance (continued)</vt:lpstr>
      <vt:lpstr>Pointers</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Pointers (continued)</vt:lpstr>
      <vt:lpstr>Polymorphism</vt:lpstr>
      <vt:lpstr>Polymorphism (continued)</vt:lpstr>
      <vt:lpstr>C++ and Object-Oriented Programming (OOP)</vt:lpstr>
      <vt:lpstr>The Standard Template Library (STL)</vt:lpstr>
      <vt:lpstr>The Standard Template Library (continued)</vt:lpstr>
      <vt:lpstr>The Standard Template Library (continued)</vt:lpstr>
      <vt:lpstr>The Standard Template Library (continued)</vt:lpstr>
      <vt:lpstr>The Standard Template Library (continued)</vt:lpstr>
      <vt:lpstr>The Standard Template Library (continued)</vt:lpstr>
      <vt:lpstr>Vectors in the STL</vt:lpstr>
      <vt:lpstr>Vectors in the STL (continued)</vt:lpstr>
      <vt:lpstr>Vectors in the STL (continued)</vt:lpstr>
      <vt:lpstr>Vectors in the STL (continued)</vt:lpstr>
      <vt:lpstr>Vectors in the STL (continued)</vt:lpstr>
      <vt:lpstr>Vectors in the STL (continued)</vt:lpstr>
      <vt:lpstr>Data Structures and OOP</vt:lpstr>
      <vt:lpstr>Data Structures and OOP (continued)</vt:lpstr>
      <vt:lpstr>Data Structures and OOP (continued)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2012-07-02T20:45:50Z</dcterms:created>
  <dcterms:modified xsi:type="dcterms:W3CDTF">2012-07-02T20:45:53Z</dcterms:modified>
</cp:coreProperties>
</file>