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A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6F4701-4392-11E7-DFC1-14FCD9D8E986}" v="7" dt="2024-12-09T04:17:35.5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0368"/>
        <p:guide pos="13824"/>
      </p:guideLst>
    </p:cSldViewPr>
  </p:slide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80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8302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89922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69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19336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80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32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8172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272143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0573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58990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054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4267"/>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40646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4267"/>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6230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1600">
                <a:solidFill>
                  <a:schemeClr val="tx1">
                    <a:tint val="75000"/>
                  </a:schemeClr>
                </a:solidFill>
              </a:defRPr>
            </a:lvl1pPr>
          </a:lstStyle>
          <a:p>
            <a:fld id="{C764DE79-268F-4C1A-8933-263129D2AF90}" type="datetimeFigureOut">
              <a:rPr lang="en-US" dirty="0"/>
              <a:t>12/8/2024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16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03136635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F55086F-BADD-478D-97A0-31FAED18C93B}"/>
              </a:ext>
            </a:extLst>
          </p:cNvPr>
          <p:cNvSpPr/>
          <p:nvPr/>
        </p:nvSpPr>
        <p:spPr>
          <a:xfrm>
            <a:off x="914400" y="929642"/>
            <a:ext cx="41970960" cy="4739637"/>
          </a:xfrm>
          <a:prstGeom prst="rect">
            <a:avLst/>
          </a:prstGeom>
          <a:solidFill>
            <a:srgbClr val="FEBA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8EA755BB-434F-44A1-8D4E-48A2624BAD2B}"/>
              </a:ext>
            </a:extLst>
          </p:cNvPr>
          <p:cNvSpPr>
            <a:spLocks noGrp="1"/>
          </p:cNvSpPr>
          <p:nvPr>
            <p:ph type="title"/>
          </p:nvPr>
        </p:nvSpPr>
        <p:spPr>
          <a:xfrm>
            <a:off x="7269480" y="762006"/>
            <a:ext cx="29260800" cy="4907274"/>
          </a:xfrm>
        </p:spPr>
        <p:txBody>
          <a:bodyPr>
            <a:normAutofit/>
          </a:bodyPr>
          <a:lstStyle/>
          <a:p>
            <a:pPr algn="ctr"/>
            <a:r>
              <a:rPr lang="en-US" sz="9000">
                <a:latin typeface="Times New Roman"/>
                <a:ea typeface="+mj-lt"/>
                <a:cs typeface="+mj-lt"/>
              </a:rPr>
              <a:t>Affordable 3D Printing of PCBs for Prototyping </a:t>
            </a:r>
            <a:br>
              <a:rPr lang="en-US" sz="9000">
                <a:latin typeface="Times New Roman"/>
                <a:ea typeface="+mj-lt"/>
                <a:cs typeface="Calibri Light"/>
              </a:rPr>
            </a:br>
            <a:r>
              <a:rPr lang="en-US" sz="10000">
                <a:latin typeface="Times New Roman"/>
                <a:ea typeface="+mj-lt"/>
                <a:cs typeface="Times New Roman"/>
              </a:rPr>
              <a:t>DB</a:t>
            </a:r>
            <a:r>
              <a:rPr lang="en-US" sz="10000">
                <a:latin typeface="Times New Roman"/>
                <a:cs typeface="Times New Roman"/>
              </a:rPr>
              <a:t>&amp;T</a:t>
            </a:r>
            <a:br>
              <a:rPr lang="en-US" sz="10000">
                <a:latin typeface="Times New Roman" panose="02020603050405020304" pitchFamily="18" charset="0"/>
                <a:cs typeface="Times New Roman" panose="02020603050405020304" pitchFamily="18" charset="0"/>
              </a:rPr>
            </a:br>
            <a:r>
              <a:rPr lang="en-US" sz="6000">
                <a:latin typeface="Times New Roman"/>
                <a:cs typeface="Times New Roman"/>
              </a:rPr>
              <a:t>Steven </a:t>
            </a:r>
            <a:r>
              <a:rPr lang="en-US" sz="6000" err="1">
                <a:latin typeface="Times New Roman"/>
                <a:cs typeface="Times New Roman"/>
              </a:rPr>
              <a:t>Naliwajka</a:t>
            </a:r>
            <a:r>
              <a:rPr lang="en-US" sz="6000">
                <a:latin typeface="Times New Roman"/>
                <a:cs typeface="Times New Roman"/>
              </a:rPr>
              <a:t>, Jevon Spinner, Michael Sarkar, </a:t>
            </a:r>
            <a:br>
              <a:rPr lang="en-US" sz="6000">
                <a:latin typeface="Times New Roman"/>
                <a:cs typeface="Times New Roman"/>
              </a:rPr>
            </a:br>
            <a:r>
              <a:rPr lang="en-US" sz="6000">
                <a:latin typeface="Times New Roman"/>
                <a:cs typeface="Times New Roman"/>
              </a:rPr>
              <a:t>Ngan Nguyen, Jarrod Ogle</a:t>
            </a:r>
            <a:endParaRPr lang="en-US" sz="10000">
              <a:latin typeface="Times New Roman"/>
              <a:cs typeface="Times New Roman"/>
            </a:endParaRPr>
          </a:p>
        </p:txBody>
      </p:sp>
      <p:pic>
        <p:nvPicPr>
          <p:cNvPr id="7" name="Picture 6">
            <a:extLst>
              <a:ext uri="{FF2B5EF4-FFF2-40B4-BE49-F238E27FC236}">
                <a16:creationId xmlns:a16="http://schemas.microsoft.com/office/drawing/2014/main" id="{A1E3D5E8-43EA-43FA-B73D-9E6F17D71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9" y="929641"/>
            <a:ext cx="5005137" cy="4907274"/>
          </a:xfrm>
          <a:prstGeom prst="rect">
            <a:avLst/>
          </a:prstGeom>
        </p:spPr>
      </p:pic>
      <p:pic>
        <p:nvPicPr>
          <p:cNvPr id="8" name="Picture 7">
            <a:extLst>
              <a:ext uri="{FF2B5EF4-FFF2-40B4-BE49-F238E27FC236}">
                <a16:creationId xmlns:a16="http://schemas.microsoft.com/office/drawing/2014/main" id="{A003AAB6-F597-4F26-8F01-1EFE8B6422A6}"/>
              </a:ext>
            </a:extLst>
          </p:cNvPr>
          <p:cNvPicPr>
            <a:picLocks noChangeAspect="1"/>
          </p:cNvPicPr>
          <p:nvPr/>
        </p:nvPicPr>
        <p:blipFill>
          <a:blip r:embed="rId3"/>
          <a:stretch>
            <a:fillRect/>
          </a:stretch>
        </p:blipFill>
        <p:spPr>
          <a:xfrm>
            <a:off x="37880110" y="935306"/>
            <a:ext cx="5005250" cy="4901609"/>
          </a:xfrm>
          <a:prstGeom prst="rect">
            <a:avLst/>
          </a:prstGeom>
        </p:spPr>
      </p:pic>
      <p:sp>
        <p:nvSpPr>
          <p:cNvPr id="39" name="TextBox 38">
            <a:extLst>
              <a:ext uri="{FF2B5EF4-FFF2-40B4-BE49-F238E27FC236}">
                <a16:creationId xmlns:a16="http://schemas.microsoft.com/office/drawing/2014/main" id="{51E1849B-9750-4849-B2AB-BBBB9D3D094D}"/>
              </a:ext>
            </a:extLst>
          </p:cNvPr>
          <p:cNvSpPr txBox="1"/>
          <p:nvPr/>
        </p:nvSpPr>
        <p:spPr>
          <a:xfrm>
            <a:off x="32947430" y="6036517"/>
            <a:ext cx="9865360"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latin typeface="Calibri"/>
                <a:ea typeface="Calibri"/>
                <a:cs typeface="Calibri"/>
              </a:rPr>
              <a:t>Resistivity Testing Data</a:t>
            </a:r>
            <a:endParaRPr lang="en-US">
              <a:latin typeface="Calibri"/>
              <a:ea typeface="Calibri"/>
              <a:cs typeface="Calibri"/>
            </a:endParaRPr>
          </a:p>
        </p:txBody>
      </p:sp>
      <p:sp>
        <p:nvSpPr>
          <p:cNvPr id="42" name="TextBox 41">
            <a:extLst>
              <a:ext uri="{FF2B5EF4-FFF2-40B4-BE49-F238E27FC236}">
                <a16:creationId xmlns:a16="http://schemas.microsoft.com/office/drawing/2014/main" id="{DB04CE3B-BE4B-4127-9F59-05F97D20F3F0}"/>
              </a:ext>
            </a:extLst>
          </p:cNvPr>
          <p:cNvSpPr txBox="1"/>
          <p:nvPr/>
        </p:nvSpPr>
        <p:spPr>
          <a:xfrm>
            <a:off x="222070" y="6898943"/>
            <a:ext cx="10747102" cy="2246769"/>
          </a:xfrm>
          <a:prstGeom prst="rect">
            <a:avLst/>
          </a:prstGeom>
          <a:noFill/>
        </p:spPr>
        <p:txBody>
          <a:bodyPr wrap="square" lIns="91440" tIns="45720" rIns="91440" bIns="45720" rtlCol="0" anchor="t">
            <a:spAutoFit/>
          </a:bodyPr>
          <a:lstStyle/>
          <a:p>
            <a:r>
              <a:rPr lang="en-US" sz="2800">
                <a:ea typeface="+mn-lt"/>
                <a:cs typeface="+mn-lt"/>
              </a:rPr>
              <a:t> This project explores the feasibility of producing PCBs with 3D printing using conductive filaments. It evaluates filament properties, mounting techniques, and challenges in conductivity, instruction formatting, and multi-layer design, aiming to establish a viable method for functional PCB fabrication.</a:t>
            </a:r>
            <a:endParaRPr lang="en-US">
              <a:ea typeface="+mn-lt"/>
              <a:cs typeface="+mn-lt"/>
            </a:endParaRPr>
          </a:p>
        </p:txBody>
      </p:sp>
      <p:sp>
        <p:nvSpPr>
          <p:cNvPr id="70" name="TextBox 69">
            <a:extLst>
              <a:ext uri="{FF2B5EF4-FFF2-40B4-BE49-F238E27FC236}">
                <a16:creationId xmlns:a16="http://schemas.microsoft.com/office/drawing/2014/main" id="{DFD2D7BE-B4D8-42CA-AEB5-46967F52141F}"/>
              </a:ext>
            </a:extLst>
          </p:cNvPr>
          <p:cNvSpPr txBox="1"/>
          <p:nvPr/>
        </p:nvSpPr>
        <p:spPr>
          <a:xfrm>
            <a:off x="12259343" y="6022478"/>
            <a:ext cx="19372512"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ea typeface="Calibri"/>
                <a:cs typeface="Calibri"/>
              </a:rPr>
              <a:t>Design Flow</a:t>
            </a:r>
          </a:p>
        </p:txBody>
      </p:sp>
      <p:sp>
        <p:nvSpPr>
          <p:cNvPr id="76" name="TextBox 75">
            <a:extLst>
              <a:ext uri="{FF2B5EF4-FFF2-40B4-BE49-F238E27FC236}">
                <a16:creationId xmlns:a16="http://schemas.microsoft.com/office/drawing/2014/main" id="{360AABB3-6ADA-47B0-A797-7C363D243C4A}"/>
              </a:ext>
            </a:extLst>
          </p:cNvPr>
          <p:cNvSpPr txBox="1"/>
          <p:nvPr/>
        </p:nvSpPr>
        <p:spPr>
          <a:xfrm>
            <a:off x="33408681" y="30367358"/>
            <a:ext cx="9316874" cy="2062103"/>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3200"/>
              <a:t>Dr. Cyril </a:t>
            </a:r>
            <a:r>
              <a:rPr lang="en-US" sz="3200" err="1"/>
              <a:t>Okhio</a:t>
            </a:r>
            <a:r>
              <a:rPr lang="en-US" sz="3200"/>
              <a:t> – Senior Design Professor</a:t>
            </a:r>
            <a:endParaRPr lang="en-US" sz="3200">
              <a:ea typeface="Calibri"/>
              <a:cs typeface="Calibri"/>
            </a:endParaRPr>
          </a:p>
          <a:p>
            <a:pPr marL="457200" indent="-457200">
              <a:buFont typeface="Arial" panose="020B0604020202020204" pitchFamily="34" charset="0"/>
              <a:buChar char="•"/>
            </a:pPr>
            <a:r>
              <a:rPr lang="en-US" sz="3200"/>
              <a:t>Dr. Theodore Grosh – Senior Design Professor</a:t>
            </a:r>
            <a:endParaRPr lang="en-US" sz="3200">
              <a:ea typeface="Calibri"/>
              <a:cs typeface="Calibri"/>
            </a:endParaRPr>
          </a:p>
          <a:p>
            <a:pPr marL="457200" indent="-457200">
              <a:buFont typeface="Arial" panose="020B0604020202020204" pitchFamily="34" charset="0"/>
              <a:buChar char="•"/>
            </a:pPr>
            <a:r>
              <a:rPr lang="en-US" sz="3200" err="1">
                <a:ea typeface="Calibri"/>
                <a:cs typeface="Calibri"/>
              </a:rPr>
              <a:t>Shengrong</a:t>
            </a:r>
            <a:r>
              <a:rPr lang="en-US" sz="3200">
                <a:ea typeface="Calibri"/>
                <a:cs typeface="Calibri"/>
              </a:rPr>
              <a:t> Ye (Multi3D) – Donated 100 grams of Multi-3D conductive filament</a:t>
            </a:r>
          </a:p>
        </p:txBody>
      </p:sp>
      <p:sp>
        <p:nvSpPr>
          <p:cNvPr id="9" name="TextBox 8">
            <a:extLst>
              <a:ext uri="{FF2B5EF4-FFF2-40B4-BE49-F238E27FC236}">
                <a16:creationId xmlns:a16="http://schemas.microsoft.com/office/drawing/2014/main" id="{EA8A09D7-E3C8-0630-4669-5A3035091D0C}"/>
              </a:ext>
            </a:extLst>
          </p:cNvPr>
          <p:cNvSpPr txBox="1"/>
          <p:nvPr/>
        </p:nvSpPr>
        <p:spPr>
          <a:xfrm>
            <a:off x="209252" y="10288065"/>
            <a:ext cx="10664749" cy="3539430"/>
          </a:xfrm>
          <a:prstGeom prst="rect">
            <a:avLst/>
          </a:prstGeom>
          <a:noFill/>
        </p:spPr>
        <p:txBody>
          <a:bodyPr wrap="square" lIns="91440" tIns="45720" rIns="91440" bIns="45720" rtlCol="0" anchor="t">
            <a:spAutoFit/>
          </a:bodyPr>
          <a:lstStyle/>
          <a:p>
            <a:r>
              <a:rPr lang="en-US" sz="2800">
                <a:latin typeface="Calibri"/>
                <a:cs typeface="Calibri"/>
              </a:rPr>
              <a:t> </a:t>
            </a:r>
            <a:r>
              <a:rPr lang="en-US" sz="2800">
                <a:ea typeface="+mn-lt"/>
                <a:cs typeface="+mn-lt"/>
              </a:rPr>
              <a:t>While traditional PCB fabrication remains the go-to method for mass production due to its proven efficiency, 3D printed PCBs offer promising advantages for rapid prototyping, design flexibility, and customization. The traditional process is to design a circuit in a .</a:t>
            </a:r>
            <a:r>
              <a:rPr lang="en-US" sz="2800" err="1">
                <a:ea typeface="+mn-lt"/>
                <a:cs typeface="+mn-lt"/>
              </a:rPr>
              <a:t>brd</a:t>
            </a:r>
            <a:r>
              <a:rPr lang="en-US" sz="2800">
                <a:ea typeface="+mn-lt"/>
                <a:cs typeface="+mn-lt"/>
              </a:rPr>
              <a:t> (board) file, which is then converted into Gerber files for trace layout and Excellon drill files for vias and through-holes. These files are sent to a PCB fab shop, where the board is manufactured through processes like etching, drilling, and layer stacking.</a:t>
            </a:r>
            <a:endParaRPr lang="en-US" sz="2800">
              <a:latin typeface="Calibri"/>
              <a:ea typeface="Calibri"/>
              <a:cs typeface="Calibri"/>
            </a:endParaRPr>
          </a:p>
        </p:txBody>
      </p:sp>
      <p:sp>
        <p:nvSpPr>
          <p:cNvPr id="14" name="TextBox 13">
            <a:extLst>
              <a:ext uri="{FF2B5EF4-FFF2-40B4-BE49-F238E27FC236}">
                <a16:creationId xmlns:a16="http://schemas.microsoft.com/office/drawing/2014/main" id="{8C2336C0-BA55-D2C1-A59C-258B1804D7D6}"/>
              </a:ext>
            </a:extLst>
          </p:cNvPr>
          <p:cNvSpPr txBox="1"/>
          <p:nvPr/>
        </p:nvSpPr>
        <p:spPr>
          <a:xfrm>
            <a:off x="266072" y="15209044"/>
            <a:ext cx="10331000" cy="2312083"/>
          </a:xfrm>
          <a:prstGeom prst="rect">
            <a:avLst/>
          </a:prstGeom>
          <a:noFill/>
        </p:spPr>
        <p:txBody>
          <a:bodyPr wrap="square" lIns="91440" tIns="45720" rIns="91440" bIns="45720" rtlCol="0" anchor="t">
            <a:spAutoFit/>
          </a:bodyPr>
          <a:lstStyle/>
          <a:p>
            <a:r>
              <a:rPr lang="en-US" sz="2800">
                <a:latin typeface="Calibri"/>
                <a:cs typeface="Calibri"/>
              </a:rPr>
              <a:t> </a:t>
            </a:r>
            <a:r>
              <a:rPr lang="en-US" sz="2800">
                <a:latin typeface="Calibri"/>
                <a:ea typeface="Calibri"/>
                <a:cs typeface="Calibri"/>
              </a:rPr>
              <a:t>Prototyping with traditional PCB fabrication is slowed by lengthy printing and shipping times, making iteration costly and inefficient. Additionally, standard processes often limit design flexibility, restricting unique form factors. These challenges hinder innovation, especially for small-scale projects.</a:t>
            </a:r>
            <a:endParaRPr lang="en-US"/>
          </a:p>
        </p:txBody>
      </p:sp>
      <p:pic>
        <p:nvPicPr>
          <p:cNvPr id="16" name="Picture 15" descr="A math equation with white text&#10;&#10;Description automatically generated">
            <a:extLst>
              <a:ext uri="{FF2B5EF4-FFF2-40B4-BE49-F238E27FC236}">
                <a16:creationId xmlns:a16="http://schemas.microsoft.com/office/drawing/2014/main" id="{DD0AD125-D284-5365-31D0-8E697D709F77}"/>
              </a:ext>
            </a:extLst>
          </p:cNvPr>
          <p:cNvPicPr>
            <a:picLocks noChangeAspect="1"/>
          </p:cNvPicPr>
          <p:nvPr/>
        </p:nvPicPr>
        <p:blipFill>
          <a:blip r:embed="rId4"/>
          <a:stretch>
            <a:fillRect/>
          </a:stretch>
        </p:blipFill>
        <p:spPr>
          <a:xfrm>
            <a:off x="33502604" y="16476139"/>
            <a:ext cx="9493007" cy="2095287"/>
          </a:xfrm>
          <a:prstGeom prst="rect">
            <a:avLst/>
          </a:prstGeom>
        </p:spPr>
      </p:pic>
      <p:sp>
        <p:nvSpPr>
          <p:cNvPr id="18" name="TextBox 17">
            <a:extLst>
              <a:ext uri="{FF2B5EF4-FFF2-40B4-BE49-F238E27FC236}">
                <a16:creationId xmlns:a16="http://schemas.microsoft.com/office/drawing/2014/main" id="{9F66FD79-9384-8C91-4201-3E408C917BD0}"/>
              </a:ext>
            </a:extLst>
          </p:cNvPr>
          <p:cNvSpPr txBox="1"/>
          <p:nvPr/>
        </p:nvSpPr>
        <p:spPr>
          <a:xfrm>
            <a:off x="13137529" y="15344740"/>
            <a:ext cx="6563642" cy="2246769"/>
          </a:xfrm>
          <a:prstGeom prst="rect">
            <a:avLst/>
          </a:prstGeom>
          <a:noFill/>
        </p:spPr>
        <p:txBody>
          <a:bodyPr wrap="square" lIns="91440" tIns="45720" rIns="91440" bIns="45720" rtlCol="0" anchor="t">
            <a:spAutoFit/>
          </a:bodyPr>
          <a:lstStyle/>
          <a:p>
            <a:r>
              <a:rPr lang="en-US" sz="2800">
                <a:latin typeface="Calibri"/>
                <a:ea typeface="Calibri"/>
                <a:cs typeface="Calibri"/>
              </a:rPr>
              <a:t>200g MULTI-3D conductive filament: $200</a:t>
            </a:r>
            <a:endParaRPr lang="en-US"/>
          </a:p>
          <a:p>
            <a:r>
              <a:rPr lang="en-US" sz="2800">
                <a:latin typeface="Calibri"/>
                <a:ea typeface="Calibri"/>
                <a:cs typeface="Calibri"/>
              </a:rPr>
              <a:t>1kg Regular PLA: $13</a:t>
            </a:r>
          </a:p>
          <a:p>
            <a:r>
              <a:rPr lang="en-US" sz="2800">
                <a:latin typeface="Calibri"/>
                <a:ea typeface="Calibri"/>
                <a:cs typeface="Calibri"/>
              </a:rPr>
              <a:t>Silver paste </a:t>
            </a:r>
            <a:r>
              <a:rPr lang="en-US" sz="2800">
                <a:ea typeface="Calibri"/>
                <a:cs typeface="Calibri"/>
              </a:rPr>
              <a:t># 12640 from Electron Microscopy Sciences: $90/vial</a:t>
            </a:r>
          </a:p>
          <a:p>
            <a:endParaRPr lang="en-US" sz="2800">
              <a:ea typeface="Calibri"/>
              <a:cs typeface="Calibri"/>
            </a:endParaRPr>
          </a:p>
        </p:txBody>
      </p:sp>
      <p:sp>
        <p:nvSpPr>
          <p:cNvPr id="19" name="TextBox 18">
            <a:extLst>
              <a:ext uri="{FF2B5EF4-FFF2-40B4-BE49-F238E27FC236}">
                <a16:creationId xmlns:a16="http://schemas.microsoft.com/office/drawing/2014/main" id="{DFC028D4-6998-7394-C996-00F6A3A54392}"/>
              </a:ext>
            </a:extLst>
          </p:cNvPr>
          <p:cNvSpPr txBox="1"/>
          <p:nvPr/>
        </p:nvSpPr>
        <p:spPr>
          <a:xfrm>
            <a:off x="275571" y="17850311"/>
            <a:ext cx="10199985"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t>Design Statement</a:t>
            </a:r>
            <a:endParaRPr lang="en-US"/>
          </a:p>
        </p:txBody>
      </p:sp>
      <p:sp>
        <p:nvSpPr>
          <p:cNvPr id="20" name="TextBox 19">
            <a:extLst>
              <a:ext uri="{FF2B5EF4-FFF2-40B4-BE49-F238E27FC236}">
                <a16:creationId xmlns:a16="http://schemas.microsoft.com/office/drawing/2014/main" id="{4AE95C40-1302-9109-2C75-F27717054D1F}"/>
              </a:ext>
            </a:extLst>
          </p:cNvPr>
          <p:cNvSpPr txBox="1"/>
          <p:nvPr/>
        </p:nvSpPr>
        <p:spPr>
          <a:xfrm>
            <a:off x="300612" y="14157712"/>
            <a:ext cx="10232642" cy="894431"/>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t>Problem Statement</a:t>
            </a:r>
            <a:endParaRPr lang="en-US"/>
          </a:p>
        </p:txBody>
      </p:sp>
      <p:sp>
        <p:nvSpPr>
          <p:cNvPr id="21" name="TextBox 20">
            <a:extLst>
              <a:ext uri="{FF2B5EF4-FFF2-40B4-BE49-F238E27FC236}">
                <a16:creationId xmlns:a16="http://schemas.microsoft.com/office/drawing/2014/main" id="{C9C16C6A-FB41-E57D-351D-5C53378D85D0}"/>
              </a:ext>
            </a:extLst>
          </p:cNvPr>
          <p:cNvSpPr txBox="1"/>
          <p:nvPr/>
        </p:nvSpPr>
        <p:spPr>
          <a:xfrm>
            <a:off x="259902" y="5930455"/>
            <a:ext cx="10265299"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t>Abstract</a:t>
            </a:r>
            <a:endParaRPr lang="en-US" sz="5000" b="1" i="1">
              <a:ea typeface="Calibri"/>
              <a:cs typeface="Calibri"/>
            </a:endParaRPr>
          </a:p>
        </p:txBody>
      </p:sp>
      <p:sp>
        <p:nvSpPr>
          <p:cNvPr id="22" name="TextBox 21">
            <a:extLst>
              <a:ext uri="{FF2B5EF4-FFF2-40B4-BE49-F238E27FC236}">
                <a16:creationId xmlns:a16="http://schemas.microsoft.com/office/drawing/2014/main" id="{098C66F7-9FFD-492B-E285-AE20312E59EA}"/>
              </a:ext>
            </a:extLst>
          </p:cNvPr>
          <p:cNvSpPr txBox="1"/>
          <p:nvPr/>
        </p:nvSpPr>
        <p:spPr>
          <a:xfrm>
            <a:off x="325215" y="9261777"/>
            <a:ext cx="10199985"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t>Primer</a:t>
            </a:r>
            <a:endParaRPr lang="en-US"/>
          </a:p>
        </p:txBody>
      </p:sp>
      <p:sp>
        <p:nvSpPr>
          <p:cNvPr id="23" name="TextBox 22">
            <a:extLst>
              <a:ext uri="{FF2B5EF4-FFF2-40B4-BE49-F238E27FC236}">
                <a16:creationId xmlns:a16="http://schemas.microsoft.com/office/drawing/2014/main" id="{0FDE9250-E76E-7979-DFC8-9F220C6ED413}"/>
              </a:ext>
            </a:extLst>
          </p:cNvPr>
          <p:cNvSpPr txBox="1"/>
          <p:nvPr/>
        </p:nvSpPr>
        <p:spPr>
          <a:xfrm>
            <a:off x="224482" y="18745974"/>
            <a:ext cx="10657572" cy="2677656"/>
          </a:xfrm>
          <a:prstGeom prst="rect">
            <a:avLst/>
          </a:prstGeom>
          <a:noFill/>
        </p:spPr>
        <p:txBody>
          <a:bodyPr wrap="square" lIns="91440" tIns="45720" rIns="91440" bIns="45720" rtlCol="0" anchor="t">
            <a:spAutoFit/>
          </a:bodyPr>
          <a:lstStyle/>
          <a:p>
            <a:r>
              <a:rPr lang="en-US" sz="2800">
                <a:latin typeface="Calibri"/>
                <a:cs typeface="Calibri"/>
              </a:rPr>
              <a:t> </a:t>
            </a:r>
            <a:r>
              <a:rPr lang="en-US" sz="2800">
                <a:latin typeface="Calibri"/>
                <a:ea typeface="Calibri"/>
                <a:cs typeface="Calibri"/>
              </a:rPr>
              <a:t>This project aims to design and implement a 3D printing solution for PCBs that reduces prototyping time, lowers costs for small-scale production, and supports unique form factors to enhance design flexibility and innovation. Additionally, the project evaluates various conductive plastic materials to identify optimal solutions for efficient and reliable PCB manufacturing.</a:t>
            </a:r>
            <a:endParaRPr lang="en-US"/>
          </a:p>
        </p:txBody>
      </p:sp>
      <p:sp>
        <p:nvSpPr>
          <p:cNvPr id="24" name="TextBox 23">
            <a:extLst>
              <a:ext uri="{FF2B5EF4-FFF2-40B4-BE49-F238E27FC236}">
                <a16:creationId xmlns:a16="http://schemas.microsoft.com/office/drawing/2014/main" id="{B073D1CE-0DF4-5E9B-727B-B9CFD5BE0DE2}"/>
              </a:ext>
            </a:extLst>
          </p:cNvPr>
          <p:cNvSpPr txBox="1"/>
          <p:nvPr/>
        </p:nvSpPr>
        <p:spPr>
          <a:xfrm>
            <a:off x="33157359" y="29496758"/>
            <a:ext cx="9840757"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t>Acknowledgement</a:t>
            </a:r>
            <a:endParaRPr lang="en-US"/>
          </a:p>
        </p:txBody>
      </p:sp>
      <p:sp>
        <p:nvSpPr>
          <p:cNvPr id="2" name="TextBox 1">
            <a:extLst>
              <a:ext uri="{FF2B5EF4-FFF2-40B4-BE49-F238E27FC236}">
                <a16:creationId xmlns:a16="http://schemas.microsoft.com/office/drawing/2014/main" id="{9291E890-0406-9134-E239-2FCEBC57C3BE}"/>
              </a:ext>
            </a:extLst>
          </p:cNvPr>
          <p:cNvSpPr txBox="1"/>
          <p:nvPr/>
        </p:nvSpPr>
        <p:spPr>
          <a:xfrm>
            <a:off x="19036313" y="25587571"/>
            <a:ext cx="12652003" cy="6986528"/>
          </a:xfrm>
          <a:prstGeom prst="rect">
            <a:avLst/>
          </a:prstGeom>
          <a:noFill/>
        </p:spPr>
        <p:txBody>
          <a:bodyPr wrap="square" lIns="91440" tIns="45720" rIns="91440" bIns="45720" rtlCol="0" anchor="t">
            <a:spAutoFit/>
          </a:bodyPr>
          <a:lstStyle/>
          <a:p>
            <a:r>
              <a:rPr lang="en-US" sz="2800">
                <a:ea typeface="+mn-lt"/>
                <a:cs typeface="+mn-lt"/>
              </a:rPr>
              <a:t>Traditional PCB fabrication involves multiple steps such as designing the circuit. This process can take several days to weeks, depending on the complexity and the number of layers, with costs generally ranging from $10 to several hundred dollars for small to medium-sized orders, depending on factors like the board’s complexity, size, and quantity.</a:t>
            </a:r>
            <a:endParaRPr lang="en-US"/>
          </a:p>
          <a:p>
            <a:r>
              <a:rPr lang="en-US" sz="2800">
                <a:ea typeface="+mn-lt"/>
                <a:cs typeface="+mn-lt"/>
              </a:rPr>
              <a:t>On the other hand, 3D printed PCBs offer faster prototyping and design iteration, generating Gerber and Excellon files, etching copper, and drilling vias and through-holes. The printing process can take hours, significantly reducing lead times. However, 3D printed PCBs tend to have higher initial costs due to the need for specialized printers and materials. While the price per unit can be higher, 3D printing can be more cost-effective for small batches or custom designs, reducing the need for expensive tooling and setup fees.</a:t>
            </a:r>
            <a:endParaRPr lang="en-US"/>
          </a:p>
          <a:p>
            <a:r>
              <a:rPr lang="en-US" sz="2800">
                <a:ea typeface="+mn-lt"/>
                <a:cs typeface="+mn-lt"/>
              </a:rPr>
              <a:t>Overall, while traditional PCBs are typically more suitable for mass production, 3D printed PCBs offer advantages in rapid prototyping and design flexibility, especially in industries where speed and customization are essential.</a:t>
            </a:r>
            <a:endParaRPr lang="en-US">
              <a:ea typeface="+mn-lt"/>
              <a:cs typeface="+mn-lt"/>
            </a:endParaRPr>
          </a:p>
          <a:p>
            <a:endParaRPr lang="en-US" sz="2800">
              <a:ea typeface="Calibri"/>
              <a:cs typeface="Calibri"/>
            </a:endParaRPr>
          </a:p>
        </p:txBody>
      </p:sp>
      <p:sp>
        <p:nvSpPr>
          <p:cNvPr id="3" name="TextBox 2">
            <a:extLst>
              <a:ext uri="{FF2B5EF4-FFF2-40B4-BE49-F238E27FC236}">
                <a16:creationId xmlns:a16="http://schemas.microsoft.com/office/drawing/2014/main" id="{CE1DA6BA-73FB-73BD-047D-F4A407C8DD4F}"/>
              </a:ext>
            </a:extLst>
          </p:cNvPr>
          <p:cNvSpPr txBox="1"/>
          <p:nvPr/>
        </p:nvSpPr>
        <p:spPr>
          <a:xfrm>
            <a:off x="19002822" y="24342841"/>
            <a:ext cx="12743113"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t>Conclusion</a:t>
            </a:r>
            <a:endParaRPr lang="en-US"/>
          </a:p>
        </p:txBody>
      </p:sp>
      <p:sp>
        <p:nvSpPr>
          <p:cNvPr id="6" name="TextBox 5">
            <a:extLst>
              <a:ext uri="{FF2B5EF4-FFF2-40B4-BE49-F238E27FC236}">
                <a16:creationId xmlns:a16="http://schemas.microsoft.com/office/drawing/2014/main" id="{77822389-1DF3-2E69-B852-D62E9A236272}"/>
              </a:ext>
            </a:extLst>
          </p:cNvPr>
          <p:cNvSpPr txBox="1"/>
          <p:nvPr/>
        </p:nvSpPr>
        <p:spPr>
          <a:xfrm>
            <a:off x="13141479" y="17233494"/>
            <a:ext cx="7542260" cy="5262979"/>
          </a:xfrm>
          <a:prstGeom prst="rect">
            <a:avLst/>
          </a:prstGeom>
          <a:noFill/>
        </p:spPr>
        <p:txBody>
          <a:bodyPr wrap="square" lIns="91440" tIns="45720" rIns="91440" bIns="45720" rtlCol="0" anchor="t">
            <a:spAutoFit/>
          </a:bodyPr>
          <a:lstStyle/>
          <a:p>
            <a:r>
              <a:rPr lang="en-US" sz="2800" b="1">
                <a:ea typeface="+mn-lt"/>
                <a:cs typeface="+mn-lt"/>
              </a:rPr>
              <a:t>3D Printed PCBs (4 layer, 1in x 1in):</a:t>
            </a:r>
            <a:endParaRPr lang="en-US"/>
          </a:p>
          <a:p>
            <a:pPr marL="285750" indent="-285750">
              <a:buFont typeface="Arial"/>
              <a:buChar char="•"/>
            </a:pPr>
            <a:r>
              <a:rPr lang="en-US" sz="2800">
                <a:ea typeface="+mn-lt"/>
                <a:cs typeface="+mn-lt"/>
              </a:rPr>
              <a:t>Cond. Filament: $1 per 1in. x 1in.board</a:t>
            </a:r>
            <a:endParaRPr lang="en-US"/>
          </a:p>
          <a:p>
            <a:pPr marL="285750" indent="-285750">
              <a:buFont typeface="Arial"/>
              <a:buChar char="•"/>
            </a:pPr>
            <a:r>
              <a:rPr lang="en-US" sz="2800">
                <a:ea typeface="+mn-lt"/>
                <a:cs typeface="+mn-lt"/>
              </a:rPr>
              <a:t>Silver Paste: $1.80 per 1in. x 1in. board</a:t>
            </a:r>
            <a:endParaRPr lang="en-US"/>
          </a:p>
          <a:p>
            <a:pPr marL="285750" indent="-285750">
              <a:buFont typeface="Arial"/>
              <a:buChar char="•"/>
            </a:pPr>
            <a:r>
              <a:rPr lang="en-US" sz="2800">
                <a:ea typeface="+mn-lt"/>
                <a:cs typeface="+mn-lt"/>
              </a:rPr>
              <a:t>Reg. Filament: $0.06 per 1in. x 1in. board</a:t>
            </a:r>
            <a:endParaRPr lang="en-US"/>
          </a:p>
          <a:p>
            <a:pPr marL="285750" indent="-285750">
              <a:buFont typeface="Arial"/>
              <a:buChar char="•"/>
            </a:pPr>
            <a:r>
              <a:rPr lang="en-US" sz="2800">
                <a:ea typeface="+mn-lt"/>
                <a:cs typeface="+mn-lt"/>
              </a:rPr>
              <a:t>3D printer cost allocation: (Assume 10,000 boards made for lifetime use): $846/10,000  = $0.08/board</a:t>
            </a:r>
            <a:endParaRPr lang="en-US"/>
          </a:p>
          <a:p>
            <a:r>
              <a:rPr lang="en-US" sz="2800">
                <a:ea typeface="+mn-lt"/>
                <a:cs typeface="+mn-lt"/>
              </a:rPr>
              <a:t>Price per 1"x1" board: </a:t>
            </a:r>
            <a:r>
              <a:rPr lang="en-US" sz="2800" b="1">
                <a:ea typeface="+mn-lt"/>
                <a:cs typeface="+mn-lt"/>
              </a:rPr>
              <a:t>$2.94</a:t>
            </a:r>
          </a:p>
          <a:p>
            <a:endParaRPr lang="en-US" sz="2800">
              <a:ea typeface="Calibri" panose="020F0502020204030204"/>
              <a:cs typeface="Calibri" panose="020F0502020204030204"/>
            </a:endParaRPr>
          </a:p>
          <a:p>
            <a:pPr marL="742950" lvl="1" indent="-285750">
              <a:buFont typeface="Arial"/>
              <a:buChar char="•"/>
            </a:pPr>
            <a:endParaRPr lang="en-US" sz="2800">
              <a:ea typeface="Calibri" panose="020F0502020204030204"/>
              <a:cs typeface="Calibri" panose="020F0502020204030204"/>
            </a:endParaRPr>
          </a:p>
          <a:p>
            <a:endParaRPr lang="en-US" sz="2800">
              <a:ea typeface="+mn-lt"/>
              <a:cs typeface="+mn-lt"/>
            </a:endParaRPr>
          </a:p>
          <a:p>
            <a:endParaRPr lang="en-US" sz="2800">
              <a:ea typeface="Calibri"/>
              <a:cs typeface="Calibri"/>
            </a:endParaRPr>
          </a:p>
        </p:txBody>
      </p:sp>
      <p:sp>
        <p:nvSpPr>
          <p:cNvPr id="10" name="TextBox 9">
            <a:extLst>
              <a:ext uri="{FF2B5EF4-FFF2-40B4-BE49-F238E27FC236}">
                <a16:creationId xmlns:a16="http://schemas.microsoft.com/office/drawing/2014/main" id="{F3D1BD2F-7E15-D19B-3BCA-5A4CB079C762}"/>
              </a:ext>
            </a:extLst>
          </p:cNvPr>
          <p:cNvSpPr txBox="1"/>
          <p:nvPr/>
        </p:nvSpPr>
        <p:spPr>
          <a:xfrm>
            <a:off x="12095618" y="14209169"/>
            <a:ext cx="19372512"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t>Economic Analysis</a:t>
            </a:r>
            <a:endParaRPr lang="en-US"/>
          </a:p>
        </p:txBody>
      </p:sp>
      <p:pic>
        <p:nvPicPr>
          <p:cNvPr id="12" name="Picture 11" descr="A table with numbers and symbols&#10;&#10;Description automatically generated">
            <a:extLst>
              <a:ext uri="{FF2B5EF4-FFF2-40B4-BE49-F238E27FC236}">
                <a16:creationId xmlns:a16="http://schemas.microsoft.com/office/drawing/2014/main" id="{3B8654F1-AD1F-FFB4-BEC7-90DDBDA2F581}"/>
              </a:ext>
            </a:extLst>
          </p:cNvPr>
          <p:cNvPicPr>
            <a:picLocks noChangeAspect="1"/>
          </p:cNvPicPr>
          <p:nvPr/>
        </p:nvPicPr>
        <p:blipFill>
          <a:blip r:embed="rId5"/>
          <a:stretch>
            <a:fillRect/>
          </a:stretch>
        </p:blipFill>
        <p:spPr>
          <a:xfrm>
            <a:off x="33144357" y="7028750"/>
            <a:ext cx="9932888" cy="9419523"/>
          </a:xfrm>
          <a:prstGeom prst="rect">
            <a:avLst/>
          </a:prstGeom>
        </p:spPr>
      </p:pic>
      <p:pic>
        <p:nvPicPr>
          <p:cNvPr id="15" name="Picture 14" descr="A yellow and white circuit board&#10;&#10;Description automatically generated">
            <a:extLst>
              <a:ext uri="{FF2B5EF4-FFF2-40B4-BE49-F238E27FC236}">
                <a16:creationId xmlns:a16="http://schemas.microsoft.com/office/drawing/2014/main" id="{1E7F10FD-D391-30EA-2F1E-673DC91F1D70}"/>
              </a:ext>
            </a:extLst>
          </p:cNvPr>
          <p:cNvPicPr>
            <a:picLocks noChangeAspect="1"/>
          </p:cNvPicPr>
          <p:nvPr/>
        </p:nvPicPr>
        <p:blipFill>
          <a:blip r:embed="rId6"/>
          <a:stretch>
            <a:fillRect/>
          </a:stretch>
        </p:blipFill>
        <p:spPr>
          <a:xfrm>
            <a:off x="21483512" y="7026945"/>
            <a:ext cx="5194688" cy="5050991"/>
          </a:xfrm>
          <a:prstGeom prst="rect">
            <a:avLst/>
          </a:prstGeom>
        </p:spPr>
      </p:pic>
      <p:pic>
        <p:nvPicPr>
          <p:cNvPr id="25" name="Picture 24" descr="A red circuit board with white text&#10;&#10;Description automatically generated">
            <a:extLst>
              <a:ext uri="{FF2B5EF4-FFF2-40B4-BE49-F238E27FC236}">
                <a16:creationId xmlns:a16="http://schemas.microsoft.com/office/drawing/2014/main" id="{770B0755-E685-4CE4-F7DB-7F92ACB1DAAB}"/>
              </a:ext>
            </a:extLst>
          </p:cNvPr>
          <p:cNvPicPr>
            <a:picLocks noChangeAspect="1"/>
          </p:cNvPicPr>
          <p:nvPr/>
        </p:nvPicPr>
        <p:blipFill>
          <a:blip r:embed="rId7"/>
          <a:stretch>
            <a:fillRect/>
          </a:stretch>
        </p:blipFill>
        <p:spPr>
          <a:xfrm>
            <a:off x="11621251" y="7308702"/>
            <a:ext cx="4299448" cy="4331726"/>
          </a:xfrm>
          <a:prstGeom prst="rect">
            <a:avLst/>
          </a:prstGeom>
        </p:spPr>
      </p:pic>
      <p:pic>
        <p:nvPicPr>
          <p:cNvPr id="11" name="Picture 10" descr="A computer screen shot of a circuit board&#10;&#10;Description automatically generated">
            <a:extLst>
              <a:ext uri="{FF2B5EF4-FFF2-40B4-BE49-F238E27FC236}">
                <a16:creationId xmlns:a16="http://schemas.microsoft.com/office/drawing/2014/main" id="{F9A15984-BCF5-FA0D-E71E-E8BE24E5691B}"/>
              </a:ext>
            </a:extLst>
          </p:cNvPr>
          <p:cNvPicPr>
            <a:picLocks noChangeAspect="1"/>
          </p:cNvPicPr>
          <p:nvPr/>
        </p:nvPicPr>
        <p:blipFill>
          <a:blip r:embed="rId8"/>
          <a:stretch>
            <a:fillRect/>
          </a:stretch>
        </p:blipFill>
        <p:spPr>
          <a:xfrm>
            <a:off x="16521110" y="6928076"/>
            <a:ext cx="4317550" cy="5052331"/>
          </a:xfrm>
          <a:prstGeom prst="rect">
            <a:avLst/>
          </a:prstGeom>
        </p:spPr>
      </p:pic>
      <p:sp>
        <p:nvSpPr>
          <p:cNvPr id="32" name="TextBox 31">
            <a:extLst>
              <a:ext uri="{FF2B5EF4-FFF2-40B4-BE49-F238E27FC236}">
                <a16:creationId xmlns:a16="http://schemas.microsoft.com/office/drawing/2014/main" id="{DCD44CBB-C325-841E-5478-C94271F13544}"/>
              </a:ext>
            </a:extLst>
          </p:cNvPr>
          <p:cNvSpPr txBox="1"/>
          <p:nvPr/>
        </p:nvSpPr>
        <p:spPr>
          <a:xfrm>
            <a:off x="11603431" y="11984538"/>
            <a:ext cx="493471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The chip attempted to be replicated using the method of 3D printing a PCB is the </a:t>
            </a:r>
            <a:r>
              <a:rPr lang="en-US" sz="2800" err="1">
                <a:ea typeface="+mn-lt"/>
                <a:cs typeface="+mn-lt"/>
              </a:rPr>
              <a:t>SparkFun</a:t>
            </a:r>
            <a:r>
              <a:rPr lang="en-US" sz="2800">
                <a:ea typeface="+mn-lt"/>
                <a:cs typeface="+mn-lt"/>
              </a:rPr>
              <a:t> Digital Temperature Sensor – TMP102.</a:t>
            </a:r>
            <a:endParaRPr lang="en-US"/>
          </a:p>
        </p:txBody>
      </p:sp>
      <p:sp>
        <p:nvSpPr>
          <p:cNvPr id="33" name="TextBox 32">
            <a:extLst>
              <a:ext uri="{FF2B5EF4-FFF2-40B4-BE49-F238E27FC236}">
                <a16:creationId xmlns:a16="http://schemas.microsoft.com/office/drawing/2014/main" id="{1DBE6B45-6B45-1D2A-1668-D6EDD1E05199}"/>
              </a:ext>
            </a:extLst>
          </p:cNvPr>
          <p:cNvSpPr txBox="1"/>
          <p:nvPr/>
        </p:nvSpPr>
        <p:spPr>
          <a:xfrm>
            <a:off x="16534659" y="12049851"/>
            <a:ext cx="4314231"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A photo of the .BRD file, photo taken in </a:t>
            </a:r>
            <a:r>
              <a:rPr lang="en-US" sz="2800" err="1">
                <a:ea typeface="Calibri"/>
                <a:cs typeface="Calibri"/>
              </a:rPr>
              <a:t>Autocad</a:t>
            </a:r>
            <a:r>
              <a:rPr lang="en-US" sz="2800">
                <a:ea typeface="Calibri"/>
                <a:cs typeface="Calibri"/>
              </a:rPr>
              <a:t> Eagle</a:t>
            </a:r>
          </a:p>
        </p:txBody>
      </p:sp>
      <p:sp>
        <p:nvSpPr>
          <p:cNvPr id="34" name="TextBox 33">
            <a:extLst>
              <a:ext uri="{FF2B5EF4-FFF2-40B4-BE49-F238E27FC236}">
                <a16:creationId xmlns:a16="http://schemas.microsoft.com/office/drawing/2014/main" id="{D2A1726E-FDDD-CBC0-FF36-83819251C191}"/>
              </a:ext>
            </a:extLst>
          </p:cNvPr>
          <p:cNvSpPr txBox="1"/>
          <p:nvPr/>
        </p:nvSpPr>
        <p:spPr>
          <a:xfrm>
            <a:off x="21955744" y="12082508"/>
            <a:ext cx="431423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A photo of the resulting GCODE, photo taken in the slicing program for the printer.</a:t>
            </a:r>
          </a:p>
        </p:txBody>
      </p:sp>
      <p:sp>
        <p:nvSpPr>
          <p:cNvPr id="35" name="TextBox 34">
            <a:extLst>
              <a:ext uri="{FF2B5EF4-FFF2-40B4-BE49-F238E27FC236}">
                <a16:creationId xmlns:a16="http://schemas.microsoft.com/office/drawing/2014/main" id="{2376335F-DA79-594E-A331-F1EA6B44493A}"/>
              </a:ext>
            </a:extLst>
          </p:cNvPr>
          <p:cNvSpPr txBox="1"/>
          <p:nvPr/>
        </p:nvSpPr>
        <p:spPr>
          <a:xfrm>
            <a:off x="26854314" y="12082507"/>
            <a:ext cx="483674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A photo of the final product. Components are electrically mounted using silver paste and physically held using super glue.</a:t>
            </a:r>
          </a:p>
        </p:txBody>
      </p:sp>
      <p:sp>
        <p:nvSpPr>
          <p:cNvPr id="36" name="TextBox 35">
            <a:extLst>
              <a:ext uri="{FF2B5EF4-FFF2-40B4-BE49-F238E27FC236}">
                <a16:creationId xmlns:a16="http://schemas.microsoft.com/office/drawing/2014/main" id="{53671B47-D990-7650-E664-A21A264A54D1}"/>
              </a:ext>
            </a:extLst>
          </p:cNvPr>
          <p:cNvSpPr txBox="1"/>
          <p:nvPr/>
        </p:nvSpPr>
        <p:spPr>
          <a:xfrm>
            <a:off x="33143373" y="23508088"/>
            <a:ext cx="9865360"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ea typeface="Calibri"/>
                <a:cs typeface="Calibri"/>
              </a:rPr>
              <a:t>Assembly Process</a:t>
            </a:r>
            <a:endParaRPr lang="en-US"/>
          </a:p>
        </p:txBody>
      </p:sp>
      <p:sp>
        <p:nvSpPr>
          <p:cNvPr id="40" name="TextBox 39">
            <a:extLst>
              <a:ext uri="{FF2B5EF4-FFF2-40B4-BE49-F238E27FC236}">
                <a16:creationId xmlns:a16="http://schemas.microsoft.com/office/drawing/2014/main" id="{277F58DC-970D-415B-B624-6E735341C90E}"/>
              </a:ext>
            </a:extLst>
          </p:cNvPr>
          <p:cNvSpPr txBox="1"/>
          <p:nvPr/>
        </p:nvSpPr>
        <p:spPr>
          <a:xfrm>
            <a:off x="32895099" y="24456080"/>
            <a:ext cx="10743756" cy="4832092"/>
          </a:xfrm>
          <a:prstGeom prst="rect">
            <a:avLst/>
          </a:prstGeom>
          <a:noFill/>
        </p:spPr>
        <p:txBody>
          <a:bodyPr wrap="square" lIns="91440" tIns="45720" rIns="91440" bIns="45720" rtlCol="0" anchor="t">
            <a:spAutoFit/>
          </a:bodyPr>
          <a:lstStyle/>
          <a:p>
            <a:pPr marL="514350" indent="-514350">
              <a:buAutoNum type="arabicParenR"/>
            </a:pPr>
            <a:r>
              <a:rPr lang="en-US" sz="2800">
                <a:ea typeface="Calibri"/>
                <a:cs typeface="Calibri"/>
              </a:rPr>
              <a:t>Multi-3D conductive filament and silver paste #12640 are chosen due to the low resistivity. The filament does not print well below .3mm. While the resistivity would allow traces smaller. The conductive filament requires traces and spaces between traces to be .3mm at a minimum. </a:t>
            </a:r>
            <a:endParaRPr lang="en-US">
              <a:ea typeface="Calibri"/>
              <a:cs typeface="Calibri"/>
            </a:endParaRPr>
          </a:p>
          <a:p>
            <a:pPr marL="514350" indent="-514350">
              <a:buAutoNum type="arabicParenR"/>
            </a:pPr>
            <a:r>
              <a:rPr lang="en-US" sz="2800">
                <a:ea typeface="Calibri"/>
                <a:cs typeface="Calibri"/>
              </a:rPr>
              <a:t>Once the board is printed, silver paste is applied to the mounting points to remove contact resistance and to serve as substitute solder. </a:t>
            </a:r>
          </a:p>
          <a:p>
            <a:pPr marL="514350" indent="-514350">
              <a:buAutoNum type="arabicParenR"/>
            </a:pPr>
            <a:r>
              <a:rPr lang="en-US" sz="2800">
                <a:ea typeface="Calibri"/>
                <a:cs typeface="Calibri"/>
              </a:rPr>
              <a:t>Components are then mounted and tacked into place using super glue as the binder.</a:t>
            </a:r>
          </a:p>
          <a:p>
            <a:pPr marL="514350" indent="-514350">
              <a:buAutoNum type="arabicParenR"/>
            </a:pPr>
            <a:r>
              <a:rPr lang="en-US" sz="2800">
                <a:ea typeface="Calibri"/>
                <a:cs typeface="Calibri"/>
              </a:rPr>
              <a:t>To get the best resistivity, the board needs to set for a few hours to allow the filament to cool and the paste to dry.</a:t>
            </a:r>
          </a:p>
        </p:txBody>
      </p:sp>
      <p:sp>
        <p:nvSpPr>
          <p:cNvPr id="41" name="TextBox 40">
            <a:extLst>
              <a:ext uri="{FF2B5EF4-FFF2-40B4-BE49-F238E27FC236}">
                <a16:creationId xmlns:a16="http://schemas.microsoft.com/office/drawing/2014/main" id="{E41F6777-47C8-4317-8489-6CE31C3F7B1B}"/>
              </a:ext>
            </a:extLst>
          </p:cNvPr>
          <p:cNvSpPr txBox="1"/>
          <p:nvPr/>
        </p:nvSpPr>
        <p:spPr>
          <a:xfrm>
            <a:off x="340885" y="22095737"/>
            <a:ext cx="10167328"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t>What's stopping innovation now?</a:t>
            </a:r>
            <a:endParaRPr lang="en-US"/>
          </a:p>
        </p:txBody>
      </p:sp>
      <p:sp>
        <p:nvSpPr>
          <p:cNvPr id="43" name="TextBox 42">
            <a:extLst>
              <a:ext uri="{FF2B5EF4-FFF2-40B4-BE49-F238E27FC236}">
                <a16:creationId xmlns:a16="http://schemas.microsoft.com/office/drawing/2014/main" id="{C1A13B0C-021B-269F-EC64-138D50E76DEC}"/>
              </a:ext>
            </a:extLst>
          </p:cNvPr>
          <p:cNvSpPr txBox="1"/>
          <p:nvPr/>
        </p:nvSpPr>
        <p:spPr>
          <a:xfrm>
            <a:off x="191824" y="22958743"/>
            <a:ext cx="10755544" cy="10002738"/>
          </a:xfrm>
          <a:prstGeom prst="rect">
            <a:avLst/>
          </a:prstGeom>
          <a:noFill/>
        </p:spPr>
        <p:txBody>
          <a:bodyPr wrap="square" lIns="91440" tIns="45720" rIns="91440" bIns="45720" rtlCol="0" anchor="t">
            <a:spAutoFit/>
          </a:bodyPr>
          <a:lstStyle/>
          <a:p>
            <a:pPr marL="457200" indent="-457200">
              <a:buFont typeface="Arial"/>
              <a:buChar char="•"/>
            </a:pPr>
            <a:r>
              <a:rPr lang="en-US" sz="2800">
                <a:ea typeface="+mn-lt"/>
                <a:cs typeface="+mn-lt"/>
              </a:rPr>
              <a:t>Traditional PCB manufacturing is subtractive, involving the etching away of unwanted copper using light-activated acid to leave desired circuit traces. </a:t>
            </a:r>
            <a:endParaRPr lang="en-US">
              <a:ea typeface="+mn-lt"/>
              <a:cs typeface="+mn-lt"/>
            </a:endParaRPr>
          </a:p>
          <a:p>
            <a:pPr marL="457200" indent="-457200">
              <a:buFont typeface="Arial"/>
              <a:buChar char="•"/>
            </a:pPr>
            <a:r>
              <a:rPr lang="en-US" sz="2800">
                <a:ea typeface="+mn-lt"/>
                <a:cs typeface="+mn-lt"/>
              </a:rPr>
              <a:t>3D printing, on the other hand, is additive, involving the laying down of plastic traces. </a:t>
            </a:r>
            <a:endParaRPr lang="en-US">
              <a:ea typeface="+mn-lt"/>
              <a:cs typeface="+mn-lt"/>
            </a:endParaRPr>
          </a:p>
          <a:p>
            <a:r>
              <a:rPr lang="en-US" sz="2800">
                <a:ea typeface="+mn-lt"/>
                <a:cs typeface="+mn-lt"/>
              </a:rPr>
              <a:t>Because subtractive processes rely on light without depth, traditional toolpath information often includes overlapped traces. This prevents a straightforward 1-to-1 conversion from traditional methods to 3D printing.</a:t>
            </a:r>
            <a:endParaRPr lang="en-US">
              <a:ea typeface="+mn-lt"/>
              <a:cs typeface="+mn-lt"/>
            </a:endParaRPr>
          </a:p>
          <a:p>
            <a:r>
              <a:rPr lang="en-US" sz="2800">
                <a:ea typeface="+mn-lt"/>
                <a:cs typeface="+mn-lt"/>
              </a:rPr>
              <a:t>To create a working copy of the TMP102 board, the traces were manually re-created using a CAD model.</a:t>
            </a:r>
            <a:endParaRPr lang="en-US">
              <a:ea typeface="+mn-lt"/>
              <a:cs typeface="+mn-lt"/>
            </a:endParaRPr>
          </a:p>
          <a:p>
            <a:r>
              <a:rPr lang="en-US" sz="2800">
                <a:ea typeface="+mn-lt"/>
                <a:cs typeface="+mn-lt"/>
              </a:rPr>
              <a:t>Currently, to the best of our knowledge, there is no existing converter capable of handling the conversion of Gerber and Excellon files into G-code for multi-layered boards. To address this challenge and simplify future workflows, the file converter "</a:t>
            </a:r>
            <a:r>
              <a:rPr lang="en-US" sz="2800" err="1">
                <a:ea typeface="+mn-lt"/>
                <a:cs typeface="+mn-lt"/>
              </a:rPr>
              <a:t>FabFormat</a:t>
            </a:r>
            <a:r>
              <a:rPr lang="en-US" sz="2800">
                <a:ea typeface="+mn-lt"/>
                <a:cs typeface="+mn-lt"/>
              </a:rPr>
              <a:t>" is being developed. What began as a basic concept inspired by Dr. Grosch has evolved into a sophisticated and powerful tool, now 80% complete and consisting of 5.3K lines of Python. The ambitious goal of supporting complex curves and fully handling all Gerber commands has delayed its completion beyond the senior design expo. While not feature-complete today, the project is available on GitHub under the name "FabFormat" and continues to progress toward its goals.</a:t>
            </a:r>
            <a:endParaRPr lang="en-US">
              <a:ea typeface="+mn-lt"/>
              <a:cs typeface="+mn-lt"/>
            </a:endParaRPr>
          </a:p>
          <a:p>
            <a:endParaRPr lang="en-US" sz="2800">
              <a:ea typeface="Calibri"/>
              <a:cs typeface="Calibri"/>
            </a:endParaRPr>
          </a:p>
        </p:txBody>
      </p:sp>
      <p:pic>
        <p:nvPicPr>
          <p:cNvPr id="45" name="Picture 44" descr="A white and black machine&#10;&#10;Description automatically generated">
            <a:extLst>
              <a:ext uri="{FF2B5EF4-FFF2-40B4-BE49-F238E27FC236}">
                <a16:creationId xmlns:a16="http://schemas.microsoft.com/office/drawing/2014/main" id="{F5E383D5-707A-2312-D603-3EE526865BB5}"/>
              </a:ext>
            </a:extLst>
          </p:cNvPr>
          <p:cNvPicPr>
            <a:picLocks noChangeAspect="1"/>
          </p:cNvPicPr>
          <p:nvPr/>
        </p:nvPicPr>
        <p:blipFill>
          <a:blip r:embed="rId9"/>
          <a:stretch>
            <a:fillRect/>
          </a:stretch>
        </p:blipFill>
        <p:spPr>
          <a:xfrm>
            <a:off x="12272963" y="22118411"/>
            <a:ext cx="6086475" cy="5467350"/>
          </a:xfrm>
          <a:prstGeom prst="rect">
            <a:avLst/>
          </a:prstGeom>
        </p:spPr>
      </p:pic>
      <p:sp>
        <p:nvSpPr>
          <p:cNvPr id="47" name="TextBox 46">
            <a:extLst>
              <a:ext uri="{FF2B5EF4-FFF2-40B4-BE49-F238E27FC236}">
                <a16:creationId xmlns:a16="http://schemas.microsoft.com/office/drawing/2014/main" id="{2088F1E7-8DF7-40AE-5C61-9E175138DCBE}"/>
              </a:ext>
            </a:extLst>
          </p:cNvPr>
          <p:cNvSpPr txBox="1"/>
          <p:nvPr/>
        </p:nvSpPr>
        <p:spPr>
          <a:xfrm>
            <a:off x="12112163" y="20881184"/>
            <a:ext cx="6407628"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t>3D-Printer</a:t>
            </a:r>
            <a:endParaRPr lang="en-US"/>
          </a:p>
        </p:txBody>
      </p:sp>
      <p:sp>
        <p:nvSpPr>
          <p:cNvPr id="48" name="TextBox 47">
            <a:extLst>
              <a:ext uri="{FF2B5EF4-FFF2-40B4-BE49-F238E27FC236}">
                <a16:creationId xmlns:a16="http://schemas.microsoft.com/office/drawing/2014/main" id="{C77F4D5E-BC99-8418-A5A4-1B40751BAF63}"/>
              </a:ext>
            </a:extLst>
          </p:cNvPr>
          <p:cNvSpPr txBox="1"/>
          <p:nvPr/>
        </p:nvSpPr>
        <p:spPr>
          <a:xfrm>
            <a:off x="12125945" y="27627310"/>
            <a:ext cx="656757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A </a:t>
            </a:r>
            <a:r>
              <a:rPr lang="en-US" sz="2800" err="1">
                <a:ea typeface="+mn-lt"/>
                <a:cs typeface="+mn-lt"/>
              </a:rPr>
              <a:t>Snapmaker</a:t>
            </a:r>
            <a:r>
              <a:rPr lang="en-US" sz="2800">
                <a:ea typeface="+mn-lt"/>
                <a:cs typeface="+mn-lt"/>
              </a:rPr>
              <a:t> dual nozzle 3d printer was used for the printing of the PCBS.</a:t>
            </a:r>
            <a:endParaRPr lang="en-US" sz="2800">
              <a:ea typeface="Calibri"/>
              <a:cs typeface="Calibri"/>
            </a:endParaRPr>
          </a:p>
        </p:txBody>
      </p:sp>
      <p:sp>
        <p:nvSpPr>
          <p:cNvPr id="49" name="TextBox 48">
            <a:extLst>
              <a:ext uri="{FF2B5EF4-FFF2-40B4-BE49-F238E27FC236}">
                <a16:creationId xmlns:a16="http://schemas.microsoft.com/office/drawing/2014/main" id="{AB8FAE22-4592-F75D-A6FE-05D8684721E3}"/>
              </a:ext>
            </a:extLst>
          </p:cNvPr>
          <p:cNvSpPr txBox="1"/>
          <p:nvPr/>
        </p:nvSpPr>
        <p:spPr>
          <a:xfrm>
            <a:off x="33711528" y="18773738"/>
            <a:ext cx="9927327" cy="1384995"/>
          </a:xfrm>
          <a:prstGeom prst="rect">
            <a:avLst/>
          </a:prstGeom>
          <a:noFill/>
        </p:spPr>
        <p:txBody>
          <a:bodyPr wrap="square" lIns="91440" tIns="45720" rIns="91440" bIns="45720" rtlCol="0" anchor="t">
            <a:spAutoFit/>
          </a:bodyPr>
          <a:lstStyle/>
          <a:p>
            <a:r>
              <a:rPr lang="en-US" sz="2800">
                <a:latin typeface="Calibri"/>
                <a:ea typeface="Calibri"/>
                <a:cs typeface="Calibri"/>
              </a:rPr>
              <a:t>Silver paste # 12640 from Electron Microscopy Sciences:</a:t>
            </a:r>
            <a:endParaRPr lang="en-US">
              <a:latin typeface="Calibri"/>
              <a:ea typeface="Calibri"/>
              <a:cs typeface="Calibri"/>
            </a:endParaRPr>
          </a:p>
          <a:p>
            <a:pPr marL="457200" indent="-457200">
              <a:buFont typeface="Arial"/>
              <a:buChar char="•"/>
            </a:pPr>
            <a:r>
              <a:rPr lang="en-US" sz="2800">
                <a:latin typeface="Calibri"/>
                <a:ea typeface="Calibri"/>
                <a:cs typeface="Calibri"/>
              </a:rPr>
              <a:t> adds a resistance of .05 ohm when applied</a:t>
            </a:r>
            <a:endParaRPr lang="en-US">
              <a:ea typeface="Calibri"/>
              <a:cs typeface="Calibri"/>
            </a:endParaRPr>
          </a:p>
          <a:p>
            <a:endParaRPr lang="en-US" sz="2800">
              <a:ea typeface="Calibri"/>
              <a:cs typeface="Calibri"/>
            </a:endParaRPr>
          </a:p>
        </p:txBody>
      </p:sp>
      <p:pic>
        <p:nvPicPr>
          <p:cNvPr id="53" name="Picture 52" descr="A black and white chart with white text&#10;&#10;Description automatically generated">
            <a:extLst>
              <a:ext uri="{FF2B5EF4-FFF2-40B4-BE49-F238E27FC236}">
                <a16:creationId xmlns:a16="http://schemas.microsoft.com/office/drawing/2014/main" id="{7A3278A8-90E7-F5FC-DEB2-51316BB9FD4F}"/>
              </a:ext>
            </a:extLst>
          </p:cNvPr>
          <p:cNvPicPr>
            <a:picLocks noChangeAspect="1"/>
          </p:cNvPicPr>
          <p:nvPr/>
        </p:nvPicPr>
        <p:blipFill>
          <a:blip r:embed="rId10"/>
          <a:stretch>
            <a:fillRect/>
          </a:stretch>
        </p:blipFill>
        <p:spPr>
          <a:xfrm>
            <a:off x="21480236" y="15348177"/>
            <a:ext cx="9029700" cy="8753475"/>
          </a:xfrm>
          <a:prstGeom prst="rect">
            <a:avLst/>
          </a:prstGeom>
        </p:spPr>
      </p:pic>
      <p:sp>
        <p:nvSpPr>
          <p:cNvPr id="54" name="TextBox 53">
            <a:extLst>
              <a:ext uri="{FF2B5EF4-FFF2-40B4-BE49-F238E27FC236}">
                <a16:creationId xmlns:a16="http://schemas.microsoft.com/office/drawing/2014/main" id="{7BCE5762-7AF9-0297-5FBB-6B6919170765}"/>
              </a:ext>
            </a:extLst>
          </p:cNvPr>
          <p:cNvSpPr txBox="1"/>
          <p:nvPr/>
        </p:nvSpPr>
        <p:spPr>
          <a:xfrm>
            <a:off x="32947430" y="19719859"/>
            <a:ext cx="9865360"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ea typeface="Calibri"/>
                <a:cs typeface="Calibri"/>
              </a:rPr>
              <a:t>Trace Resistance</a:t>
            </a:r>
            <a:endParaRPr lang="en-US"/>
          </a:p>
        </p:txBody>
      </p:sp>
      <p:sp>
        <p:nvSpPr>
          <p:cNvPr id="56" name="TextBox 55">
            <a:extLst>
              <a:ext uri="{FF2B5EF4-FFF2-40B4-BE49-F238E27FC236}">
                <a16:creationId xmlns:a16="http://schemas.microsoft.com/office/drawing/2014/main" id="{86DF9780-F1F9-3768-FE03-ABA500C6AF7B}"/>
              </a:ext>
            </a:extLst>
          </p:cNvPr>
          <p:cNvSpPr txBox="1"/>
          <p:nvPr/>
        </p:nvSpPr>
        <p:spPr>
          <a:xfrm>
            <a:off x="33147423" y="20831472"/>
            <a:ext cx="9316874" cy="2554545"/>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3200"/>
              <a:t>Using the Multi3D filament, a 10mm long trace using the smallest (.3mm x .3mm) square size is about 156.67 ohms. Resistance only drops as your trace area grows</a:t>
            </a:r>
            <a:endParaRPr lang="en-US" sz="3200">
              <a:ea typeface="Calibri"/>
              <a:cs typeface="Calibri"/>
            </a:endParaRPr>
          </a:p>
          <a:p>
            <a:pPr marL="457200" indent="-457200">
              <a:buFont typeface="Arial" panose="020B0604020202020204" pitchFamily="34" charset="0"/>
              <a:buChar char="•"/>
            </a:pPr>
            <a:r>
              <a:rPr lang="en-US" sz="3200">
                <a:ea typeface="Calibri"/>
                <a:cs typeface="Calibri"/>
              </a:rPr>
              <a:t>10mm is the longest trace on our demo board.</a:t>
            </a:r>
          </a:p>
        </p:txBody>
      </p:sp>
      <p:sp>
        <p:nvSpPr>
          <p:cNvPr id="57" name="TextBox 56">
            <a:extLst>
              <a:ext uri="{FF2B5EF4-FFF2-40B4-BE49-F238E27FC236}">
                <a16:creationId xmlns:a16="http://schemas.microsoft.com/office/drawing/2014/main" id="{97016598-3832-19CC-026D-2A3E785D5035}"/>
              </a:ext>
            </a:extLst>
          </p:cNvPr>
          <p:cNvSpPr txBox="1"/>
          <p:nvPr/>
        </p:nvSpPr>
        <p:spPr>
          <a:xfrm>
            <a:off x="11948877" y="28849526"/>
            <a:ext cx="6407628" cy="861774"/>
          </a:xfrm>
          <a:prstGeom prst="rect">
            <a:avLst/>
          </a:prstGeom>
          <a:solidFill>
            <a:schemeClr val="accent4">
              <a:lumMod val="60000"/>
              <a:lumOff val="40000"/>
            </a:schemeClr>
          </a:solidFill>
        </p:spPr>
        <p:txBody>
          <a:bodyPr wrap="square" lIns="91440" tIns="45720" rIns="91440" bIns="45720" rtlCol="0" anchor="t">
            <a:spAutoFit/>
          </a:bodyPr>
          <a:lstStyle/>
          <a:p>
            <a:pPr algn="ctr"/>
            <a:r>
              <a:rPr lang="en-US" sz="5000" b="1" i="1"/>
              <a:t>Future Research</a:t>
            </a:r>
            <a:endParaRPr lang="en-US"/>
          </a:p>
        </p:txBody>
      </p:sp>
      <p:sp>
        <p:nvSpPr>
          <p:cNvPr id="58" name="TextBox 57">
            <a:extLst>
              <a:ext uri="{FF2B5EF4-FFF2-40B4-BE49-F238E27FC236}">
                <a16:creationId xmlns:a16="http://schemas.microsoft.com/office/drawing/2014/main" id="{B0D3DA90-B56A-8D9A-8A9F-B547CA38EFD8}"/>
              </a:ext>
            </a:extLst>
          </p:cNvPr>
          <p:cNvSpPr txBox="1"/>
          <p:nvPr/>
        </p:nvSpPr>
        <p:spPr>
          <a:xfrm>
            <a:off x="11659023" y="29812187"/>
            <a:ext cx="7096188" cy="2554545"/>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3200">
                <a:ea typeface="Calibri"/>
                <a:cs typeface="Calibri"/>
              </a:rPr>
              <a:t>"</a:t>
            </a:r>
            <a:r>
              <a:rPr lang="en-US" sz="3200" err="1">
                <a:ea typeface="Calibri"/>
                <a:cs typeface="Calibri"/>
              </a:rPr>
              <a:t>FabFormat</a:t>
            </a:r>
            <a:r>
              <a:rPr lang="en-US" sz="3200">
                <a:ea typeface="Calibri"/>
                <a:cs typeface="Calibri"/>
              </a:rPr>
              <a:t>" to automate generating printing instructions.</a:t>
            </a:r>
          </a:p>
          <a:p>
            <a:pPr marL="457200" indent="-457200">
              <a:buFont typeface="Arial" panose="020B0604020202020204" pitchFamily="34" charset="0"/>
              <a:buChar char="•"/>
            </a:pPr>
            <a:r>
              <a:rPr lang="en-US" sz="3200">
                <a:ea typeface="Calibri"/>
                <a:cs typeface="Calibri"/>
              </a:rPr>
              <a:t>Improving conductive plastic tech to handle a smaller nozzle and have an even lower resistivity.</a:t>
            </a:r>
          </a:p>
        </p:txBody>
      </p:sp>
      <p:pic>
        <p:nvPicPr>
          <p:cNvPr id="13" name="Picture 12" descr="A close up of wires&#10;&#10;Description automatically generated">
            <a:extLst>
              <a:ext uri="{FF2B5EF4-FFF2-40B4-BE49-F238E27FC236}">
                <a16:creationId xmlns:a16="http://schemas.microsoft.com/office/drawing/2014/main" id="{5CF8B46A-D163-1410-E4C4-24812CF7B13A}"/>
              </a:ext>
            </a:extLst>
          </p:cNvPr>
          <p:cNvPicPr>
            <a:picLocks noChangeAspect="1"/>
          </p:cNvPicPr>
          <p:nvPr/>
        </p:nvPicPr>
        <p:blipFill>
          <a:blip r:embed="rId11"/>
          <a:stretch>
            <a:fillRect/>
          </a:stretch>
        </p:blipFill>
        <p:spPr>
          <a:xfrm>
            <a:off x="26864022" y="7607274"/>
            <a:ext cx="5285335" cy="3872593"/>
          </a:xfrm>
          <a:prstGeom prst="rect">
            <a:avLst/>
          </a:prstGeom>
        </p:spPr>
      </p:pic>
    </p:spTree>
    <p:extLst>
      <p:ext uri="{BB962C8B-B14F-4D97-AF65-F5344CB8AC3E}">
        <p14:creationId xmlns:p14="http://schemas.microsoft.com/office/powerpoint/2010/main" val="183445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0</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Affordable 3D Printing of PCBs for Prototyping  DB&amp;T Steven Naliwajka, Jevon Spinner, Michael Sarkar,  Ngan Nguyen, Jarrod Ogle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Stovall</dc:creator>
  <cp:revision>5</cp:revision>
  <dcterms:created xsi:type="dcterms:W3CDTF">2019-04-25T16:16:59Z</dcterms:created>
  <dcterms:modified xsi:type="dcterms:W3CDTF">2024-12-09T04:17:42Z</dcterms:modified>
</cp:coreProperties>
</file>