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57" r:id="rId6"/>
    <p:sldId id="271" r:id="rId7"/>
    <p:sldId id="279" r:id="rId8"/>
    <p:sldId id="280" r:id="rId9"/>
    <p:sldId id="259" r:id="rId10"/>
    <p:sldId id="27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520"/>
    <a:srgbClr val="EB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90CD88-2E8C-4BEB-9650-C3AFCAC69A20}" v="85" dt="2022-05-10T08:55:45.903"/>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7" autoAdjust="0"/>
    <p:restoredTop sz="87755" autoAdjust="0"/>
  </p:normalViewPr>
  <p:slideViewPr>
    <p:cSldViewPr snapToGrid="0">
      <p:cViewPr varScale="1">
        <p:scale>
          <a:sx n="63" d="100"/>
          <a:sy n="63" d="100"/>
        </p:scale>
        <p:origin x="96" y="8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5/10/2022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5/10/2022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ritingcenter.ashford.edu/apamlachicago"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Include a title slide at the beginning of your presentation. This is the slide where you will include the same information that would go on the first page (or the title page) of your paper, such as your name, the instructor's name, the course, the due date, and the title of your presentation. Follow the same first page or title page requirements for the </a:t>
            </a:r>
            <a:r>
              <a:rPr lang="en-US" sz="1200" b="0" i="0" u="sng" kern="1200" dirty="0">
                <a:solidFill>
                  <a:schemeClr val="tx1"/>
                </a:solidFill>
                <a:effectLst/>
                <a:latin typeface="+mn-lt"/>
                <a:ea typeface="+mn-ea"/>
                <a:cs typeface="+mn-cs"/>
                <a:hlinkClick r:id="rId3"/>
              </a:rPr>
              <a:t>academic formatting style</a:t>
            </a:r>
            <a:r>
              <a:rPr lang="en-US" sz="1200" b="0" i="0" kern="1200" dirty="0">
                <a:solidFill>
                  <a:schemeClr val="tx1"/>
                </a:solidFill>
                <a:effectLst/>
                <a:latin typeface="+mn-lt"/>
                <a:ea typeface="+mn-ea"/>
                <a:cs typeface="+mn-cs"/>
              </a:rPr>
              <a:t> you are asked to use.</a:t>
            </a:r>
            <a:endParaRPr lang="en-US" dirty="0"/>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The “Notes” area of a PowerPoint typically serves as private notes for a presenter to reference during a presentation (like index cards). However, when your assignment is a PowerPoint that you will submit, the notes should act as the written component of your assignment. Treat the notes area of each slide as a paragraph of an academic paper. You should include complete sentences that explain and support the main idea on the slide, and include in-text citations for any information from outside sources.</a:t>
            </a:r>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66093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66093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858893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5</a:t>
            </a:fld>
            <a:endParaRPr lang="en-US"/>
          </a:p>
        </p:txBody>
      </p:sp>
    </p:spTree>
    <p:extLst>
      <p:ext uri="{BB962C8B-B14F-4D97-AF65-F5344CB8AC3E}">
        <p14:creationId xmlns:p14="http://schemas.microsoft.com/office/powerpoint/2010/main" val="60463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7</a:t>
            </a:fld>
            <a:endParaRPr lang="en-US"/>
          </a:p>
        </p:txBody>
      </p:sp>
    </p:spTree>
    <p:extLst>
      <p:ext uri="{BB962C8B-B14F-4D97-AF65-F5344CB8AC3E}">
        <p14:creationId xmlns:p14="http://schemas.microsoft.com/office/powerpoint/2010/main" val="66093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9D3B9702-7FBF-4720-8670-571C5E7EEDDE}" type="datetime1">
              <a:rPr lang="en-US"/>
              <a:t>5/10/2022</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427AEA-BBBB-4C9B-AB23-214EAA8AB789}" type="datetime1">
              <a:rPr lang="en-US"/>
              <a:t>5/10/2022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91CA30-F5CD-4CA0-B16A-349C6F830700}" type="datetime1">
              <a:rPr lang="en-US"/>
              <a:t>5/10/2022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3AF48E-ABA0-4B58-B562-D1D7408067C4}" type="datetime1">
              <a:rPr lang="en-US"/>
              <a:t>5/10/2022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034C-8BD9-4B0C-893B-33834FAB227F}" type="datetime1">
              <a:rPr lang="en-US"/>
              <a:t>5/10/2022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CD787AA-CBCD-47F9-A04C-7106C508CDE4}" type="datetime1">
              <a:rPr lang="en-US"/>
              <a:t>5/10/2022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1CC9DD-75F5-4611-BA0B-CFB1A226639C}" type="datetime1">
              <a:rPr lang="en-US"/>
              <a:t>5/10/2022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980F1F9-2D3D-4243-878F-D000C3F2A1C4}" type="datetime1">
              <a:rPr lang="en-US"/>
              <a:t>5/10/2022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BCBE8-1824-4658-A8BB-BECFAEB7E35A}" type="datetime1">
              <a:rPr lang="en-US"/>
              <a:t>5/10/2022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85CD17-C377-4DE5-9FCA-CC7471605C58}" type="datetime1">
              <a:rPr lang="en-US"/>
              <a:t>5/10/2022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E9F02-BE96-4BAE-86A5-1FA60D24CAE2}" type="datetime1">
              <a:rPr lang="en-US"/>
              <a:t>5/10/2022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63930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pixelstalk.net/college-wallpapers-h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alphaModFix amt="38000"/>
            <a:lum/>
            <a:extLst>
              <a:ext uri="{837473B0-CC2E-450A-ABE3-18F120FF3D39}">
                <a1611:picAttrSrcUrl xmlns:a1611="http://schemas.microsoft.com/office/drawing/2016/11/main" r:i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900">
                <a:solidFill>
                  <a:schemeClr val="bg1"/>
                </a:solidFill>
              </a:defRPr>
            </a:lvl1pPr>
          </a:lstStyle>
          <a:p>
            <a:fld id="{9D3B9702-7FBF-4720-8670-571C5E7EEDDE}" type="datetime1">
              <a:rPr lang="en-US"/>
              <a:t>5/10/2022</a:t>
            </a:fld>
            <a:endParaRPr/>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900">
                <a:solidFill>
                  <a:schemeClr val="bg1"/>
                </a:solidFill>
              </a:defRPr>
            </a:lvl1pPr>
          </a:lstStyle>
          <a:p>
            <a:endParaRPr/>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050" b="1">
                <a:solidFill>
                  <a:schemeClr val="accent2"/>
                </a:solidFill>
              </a:defRPr>
            </a:lvl1pPr>
          </a:lstStyle>
          <a:p>
            <a:fld id="{8FDBFFB2-86D9-4B8F-A59A-553A60B94BBE}" type="slidenum">
              <a:rPr/>
              <a:pPr/>
              <a:t>‹#›</a:t>
            </a:fld>
            <a:endParaRPr/>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C7E345-76D2-406D-AB78-0A5D9B04D62E}"/>
              </a:ext>
            </a:extLst>
          </p:cNvPr>
          <p:cNvPicPr>
            <a:picLocks noGrp="1" noChangeAspect="1"/>
          </p:cNvPicPr>
          <p:nvPr>
            <p:ph idx="1"/>
          </p:nvPr>
        </p:nvPicPr>
        <p:blipFill rotWithShape="1">
          <a:blip r:embed="rId3"/>
          <a:srcRect r="1689" b="2321"/>
          <a:stretch/>
        </p:blipFill>
        <p:spPr>
          <a:xfrm>
            <a:off x="3010247" y="1314645"/>
            <a:ext cx="6171505" cy="5131875"/>
          </a:xfrm>
        </p:spPr>
      </p:pic>
      <p:sp>
        <p:nvSpPr>
          <p:cNvPr id="7" name="Title 6"/>
          <p:cNvSpPr>
            <a:spLocks noGrp="1"/>
          </p:cNvSpPr>
          <p:nvPr>
            <p:ph type="title"/>
          </p:nvPr>
        </p:nvSpPr>
        <p:spPr>
          <a:xfrm>
            <a:off x="181400" y="304800"/>
            <a:ext cx="11834388" cy="1200416"/>
          </a:xfrm>
        </p:spPr>
        <p:txBody>
          <a:bodyPr>
            <a:normAutofit/>
          </a:bodyPr>
          <a:lstStyle/>
          <a:p>
            <a:pPr algn="ctr"/>
            <a:r>
              <a:rPr lang="en-US" sz="3600" dirty="0">
                <a:solidFill>
                  <a:schemeClr val="tx2"/>
                </a:solidFill>
                <a:latin typeface="Times New Roman" panose="02020603050405020304" pitchFamily="18" charset="0"/>
                <a:cs typeface="Times New Roman" panose="02020603050405020304" pitchFamily="18" charset="0"/>
              </a:rPr>
              <a:t>CST 499 Final Project Presentation</a:t>
            </a:r>
            <a:br>
              <a:rPr lang="en-US" sz="3600" dirty="0">
                <a:solidFill>
                  <a:schemeClr val="tx2"/>
                </a:solidFill>
                <a:latin typeface="Times New Roman" panose="02020603050405020304" pitchFamily="18" charset="0"/>
                <a:cs typeface="Times New Roman" panose="02020603050405020304" pitchFamily="18" charset="0"/>
              </a:rPr>
            </a:br>
            <a:endParaRPr lang="en-US" sz="3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415" y="1430518"/>
            <a:ext cx="9372600" cy="4114800"/>
          </a:xfrm>
        </p:spPr>
        <p:txBody>
          <a:bodyPr>
            <a:normAutofit/>
          </a:bodyPr>
          <a:lstStyle/>
          <a:p>
            <a:pPr marL="342900" indent="-342900"/>
            <a:r>
              <a:rPr lang="en-US" sz="2800" dirty="0">
                <a:solidFill>
                  <a:schemeClr val="tx2"/>
                </a:solidFill>
                <a:latin typeface="Times New Roman" panose="02020603050405020304" pitchFamily="18" charset="0"/>
                <a:cs typeface="Times New Roman" panose="02020603050405020304" pitchFamily="18" charset="0"/>
              </a:rPr>
              <a:t>Intended Audience</a:t>
            </a:r>
          </a:p>
          <a:p>
            <a:pPr marL="342900" indent="-342900"/>
            <a:r>
              <a:rPr lang="en-US" sz="2800" dirty="0">
                <a:solidFill>
                  <a:schemeClr val="tx2"/>
                </a:solidFill>
                <a:latin typeface="Times New Roman" panose="02020603050405020304" pitchFamily="18" charset="0"/>
                <a:cs typeface="Times New Roman" panose="02020603050405020304" pitchFamily="18" charset="0"/>
              </a:rPr>
              <a:t>Product Scope</a:t>
            </a:r>
          </a:p>
          <a:p>
            <a:pPr marL="342900" indent="-342900"/>
            <a:r>
              <a:rPr lang="en-US" sz="2800" dirty="0">
                <a:solidFill>
                  <a:schemeClr val="tx2"/>
                </a:solidFill>
                <a:latin typeface="Times New Roman" panose="02020603050405020304" pitchFamily="18" charset="0"/>
                <a:cs typeface="Times New Roman" panose="02020603050405020304" pitchFamily="18" charset="0"/>
              </a:rPr>
              <a:t>Product Functions</a:t>
            </a:r>
          </a:p>
          <a:p>
            <a:pPr marL="342900" indent="-342900"/>
            <a:r>
              <a:rPr lang="en-US" sz="2800" dirty="0">
                <a:solidFill>
                  <a:schemeClr val="tx2"/>
                </a:solidFill>
                <a:latin typeface="Times New Roman" panose="02020603050405020304" pitchFamily="18" charset="0"/>
                <a:cs typeface="Times New Roman" panose="02020603050405020304" pitchFamily="18" charset="0"/>
              </a:rPr>
              <a:t>Classes and Characteristics</a:t>
            </a:r>
          </a:p>
          <a:p>
            <a:pPr marL="342900" indent="-342900"/>
            <a:r>
              <a:rPr lang="en-US" sz="2800" dirty="0">
                <a:solidFill>
                  <a:schemeClr val="tx2"/>
                </a:solidFill>
                <a:latin typeface="Times New Roman" panose="02020603050405020304" pitchFamily="18" charset="0"/>
                <a:cs typeface="Times New Roman" panose="02020603050405020304" pitchFamily="18" charset="0"/>
              </a:rPr>
              <a:t>Software Interfaces</a:t>
            </a:r>
          </a:p>
          <a:p>
            <a:pPr marL="342900" indent="-342900"/>
            <a:r>
              <a:rPr lang="en-US" sz="2800" dirty="0">
                <a:solidFill>
                  <a:schemeClr val="tx2"/>
                </a:solidFill>
                <a:latin typeface="Times New Roman" panose="02020603050405020304" pitchFamily="18" charset="0"/>
                <a:cs typeface="Times New Roman" panose="02020603050405020304" pitchFamily="18" charset="0"/>
              </a:rPr>
              <a:t>System Features</a:t>
            </a:r>
          </a:p>
        </p:txBody>
      </p:sp>
      <p:sp>
        <p:nvSpPr>
          <p:cNvPr id="2" name="Title 1"/>
          <p:cNvSpPr>
            <a:spLocks noGrp="1"/>
          </p:cNvSpPr>
          <p:nvPr>
            <p:ph type="title"/>
          </p:nvPr>
        </p:nvSpPr>
        <p:spPr>
          <a:xfrm>
            <a:off x="113124" y="0"/>
            <a:ext cx="9372600" cy="1200416"/>
          </a:xfrm>
        </p:spPr>
        <p:txBody>
          <a:bodyPr>
            <a:normAutofit/>
          </a:bodyPr>
          <a:lstStyle/>
          <a:p>
            <a:r>
              <a:rPr lang="fr-FR" sz="3600" dirty="0">
                <a:solidFill>
                  <a:schemeClr val="tx2"/>
                </a:solidFill>
                <a:latin typeface="Times New Roman" panose="02020603050405020304" pitchFamily="18" charset="0"/>
                <a:cs typeface="Times New Roman" panose="02020603050405020304" pitchFamily="18" charset="0"/>
              </a:rPr>
              <a:t>Software </a:t>
            </a:r>
            <a:r>
              <a:rPr lang="fr-FR" sz="3600" dirty="0" err="1">
                <a:solidFill>
                  <a:schemeClr val="tx2"/>
                </a:solidFill>
                <a:latin typeface="Times New Roman" panose="02020603050405020304" pitchFamily="18" charset="0"/>
                <a:cs typeface="Times New Roman" panose="02020603050405020304" pitchFamily="18" charset="0"/>
              </a:rPr>
              <a:t>Requirements</a:t>
            </a:r>
            <a:r>
              <a:rPr lang="fr-FR" sz="3600" dirty="0">
                <a:solidFill>
                  <a:schemeClr val="tx2"/>
                </a:solidFill>
                <a:latin typeface="Times New Roman" panose="02020603050405020304" pitchFamily="18" charset="0"/>
                <a:cs typeface="Times New Roman" panose="02020603050405020304" pitchFamily="18" charset="0"/>
              </a:rPr>
              <a:t> </a:t>
            </a:r>
            <a:r>
              <a:rPr lang="fr-FR" sz="3600" dirty="0" err="1">
                <a:solidFill>
                  <a:schemeClr val="tx2"/>
                </a:solidFill>
                <a:latin typeface="Times New Roman" panose="02020603050405020304" pitchFamily="18" charset="0"/>
                <a:cs typeface="Times New Roman" panose="02020603050405020304" pitchFamily="18" charset="0"/>
              </a:rPr>
              <a:t>Specification</a:t>
            </a:r>
            <a:endParaRPr lang="en-US" sz="3600" dirty="0">
              <a:solidFill>
                <a:schemeClr val="tx2"/>
              </a:solidFill>
              <a:latin typeface="Times New Roman" panose="02020603050405020304" pitchFamily="18" charset="0"/>
              <a:cs typeface="Times New Roman" panose="02020603050405020304" pitchFamily="18" charset="0"/>
            </a:endParaRPr>
          </a:p>
        </p:txBody>
      </p:sp>
      <p:pic>
        <p:nvPicPr>
          <p:cNvPr id="9" name="Picture 8" descr="Diagram&#10;&#10;Description automatically generated">
            <a:extLst>
              <a:ext uri="{FF2B5EF4-FFF2-40B4-BE49-F238E27FC236}">
                <a16:creationId xmlns:a16="http://schemas.microsoft.com/office/drawing/2014/main" id="{FA445FC5-D01C-4480-AFF9-17F33ACC3D7F}"/>
              </a:ext>
            </a:extLst>
          </p:cNvPr>
          <p:cNvPicPr/>
          <p:nvPr/>
        </p:nvPicPr>
        <p:blipFill>
          <a:blip r:embed="rId3"/>
          <a:stretch>
            <a:fillRect/>
          </a:stretch>
        </p:blipFill>
        <p:spPr>
          <a:xfrm>
            <a:off x="7354252" y="1430518"/>
            <a:ext cx="4036695" cy="4369435"/>
          </a:xfrm>
          <a:prstGeom prst="rect">
            <a:avLst/>
          </a:prstGeom>
          <a:ln>
            <a:solidFill>
              <a:schemeClr val="tx2"/>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839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13124" y="1241982"/>
            <a:ext cx="9907569" cy="5113098"/>
          </a:xfrm>
        </p:spPr>
        <p:txBody>
          <a:bodyPr>
            <a:noAutofit/>
          </a:bodyPr>
          <a:lstStyle/>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Overview</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Nav Bar</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Menu</a:t>
            </a:r>
          </a:p>
        </p:txBody>
      </p:sp>
      <p:sp>
        <p:nvSpPr>
          <p:cNvPr id="2" name="Title 1"/>
          <p:cNvSpPr>
            <a:spLocks noGrp="1"/>
          </p:cNvSpPr>
          <p:nvPr>
            <p:ph type="title"/>
          </p:nvPr>
        </p:nvSpPr>
        <p:spPr>
          <a:xfrm>
            <a:off x="113124" y="0"/>
            <a:ext cx="9372600" cy="1200416"/>
          </a:xfrm>
        </p:spPr>
        <p:txBody>
          <a:bodyPr vert="horz" lIns="91440" tIns="45720" rIns="91440" bIns="45720" rtlCol="0" anchor="b">
            <a:normAutofit/>
          </a:bodyPr>
          <a:lstStyle/>
          <a:p>
            <a:r>
              <a:rPr lang="fr-FR" sz="3600" dirty="0" err="1">
                <a:solidFill>
                  <a:schemeClr val="tx2"/>
                </a:solidFill>
                <a:latin typeface="Times New Roman" panose="02020603050405020304" pitchFamily="18" charset="0"/>
                <a:cs typeface="Times New Roman" panose="02020603050405020304" pitchFamily="18" charset="0"/>
              </a:rPr>
              <a:t>Enrollment</a:t>
            </a:r>
            <a:r>
              <a:rPr lang="fr-FR" sz="3600" dirty="0">
                <a:solidFill>
                  <a:schemeClr val="tx2"/>
                </a:solidFill>
                <a:latin typeface="Times New Roman" panose="02020603050405020304" pitchFamily="18" charset="0"/>
                <a:cs typeface="Times New Roman" panose="02020603050405020304" pitchFamily="18" charset="0"/>
              </a:rPr>
              <a:t> Registration System – Landing Page</a:t>
            </a:r>
            <a:endParaRPr lang="en-US" sz="3600" dirty="0">
              <a:solidFill>
                <a:schemeClr val="tx2"/>
              </a:solidFill>
              <a:latin typeface="Times New Roman" panose="02020603050405020304" pitchFamily="18" charset="0"/>
              <a:cs typeface="Times New Roman" panose="02020603050405020304" pitchFamily="18" charset="0"/>
            </a:endParaRPr>
          </a:p>
        </p:txBody>
      </p:sp>
      <p:pic>
        <p:nvPicPr>
          <p:cNvPr id="8" name="Content Placeholder 8">
            <a:extLst>
              <a:ext uri="{FF2B5EF4-FFF2-40B4-BE49-F238E27FC236}">
                <a16:creationId xmlns:a16="http://schemas.microsoft.com/office/drawing/2014/main" id="{CA8C23EA-C63B-47A1-8612-7104D012F309}"/>
              </a:ext>
            </a:extLst>
          </p:cNvPr>
          <p:cNvPicPr>
            <a:picLocks noChangeAspect="1"/>
          </p:cNvPicPr>
          <p:nvPr/>
        </p:nvPicPr>
        <p:blipFill rotWithShape="1">
          <a:blip r:embed="rId3"/>
          <a:srcRect r="1689" b="2321"/>
          <a:stretch/>
        </p:blipFill>
        <p:spPr>
          <a:xfrm>
            <a:off x="3010247" y="1314645"/>
            <a:ext cx="6171505" cy="5131875"/>
          </a:xfrm>
          <a:prstGeom prst="rect">
            <a:avLst/>
          </a:prstGeom>
          <a:ln>
            <a:solidFill>
              <a:schemeClr val="tx2"/>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4097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13124" y="1241982"/>
            <a:ext cx="9907569" cy="5113098"/>
          </a:xfrm>
        </p:spPr>
        <p:txBody>
          <a:bodyPr>
            <a:noAutofit/>
          </a:bodyPr>
          <a:lstStyle/>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Overview</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Input</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Submit</a:t>
            </a:r>
          </a:p>
        </p:txBody>
      </p:sp>
      <p:sp>
        <p:nvSpPr>
          <p:cNvPr id="2" name="Title 1"/>
          <p:cNvSpPr>
            <a:spLocks noGrp="1"/>
          </p:cNvSpPr>
          <p:nvPr>
            <p:ph type="title"/>
          </p:nvPr>
        </p:nvSpPr>
        <p:spPr>
          <a:xfrm>
            <a:off x="113124" y="0"/>
            <a:ext cx="9372600" cy="1200416"/>
          </a:xfrm>
        </p:spPr>
        <p:txBody>
          <a:bodyPr vert="horz" lIns="91440" tIns="45720" rIns="91440" bIns="45720" rtlCol="0" anchor="b">
            <a:normAutofit/>
          </a:bodyPr>
          <a:lstStyle/>
          <a:p>
            <a:r>
              <a:rPr lang="fr-FR" sz="3600" dirty="0" err="1">
                <a:solidFill>
                  <a:schemeClr val="tx2"/>
                </a:solidFill>
                <a:latin typeface="Times New Roman" panose="02020603050405020304" pitchFamily="18" charset="0"/>
                <a:cs typeface="Times New Roman" panose="02020603050405020304" pitchFamily="18" charset="0"/>
              </a:rPr>
              <a:t>Enrollment</a:t>
            </a:r>
            <a:r>
              <a:rPr lang="fr-FR" sz="3600" dirty="0">
                <a:solidFill>
                  <a:schemeClr val="tx2"/>
                </a:solidFill>
                <a:latin typeface="Times New Roman" panose="02020603050405020304" pitchFamily="18" charset="0"/>
                <a:cs typeface="Times New Roman" panose="02020603050405020304" pitchFamily="18" charset="0"/>
              </a:rPr>
              <a:t> Registration System – Login Page</a:t>
            </a:r>
            <a:endParaRPr lang="en-US" sz="36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ADB4AA4-8913-4851-91EB-6265632A9E8E}"/>
              </a:ext>
            </a:extLst>
          </p:cNvPr>
          <p:cNvPicPr>
            <a:picLocks noChangeAspect="1"/>
          </p:cNvPicPr>
          <p:nvPr/>
        </p:nvPicPr>
        <p:blipFill>
          <a:blip r:embed="rId3"/>
          <a:stretch>
            <a:fillRect/>
          </a:stretch>
        </p:blipFill>
        <p:spPr>
          <a:xfrm>
            <a:off x="2909776" y="1573608"/>
            <a:ext cx="8437356" cy="4042410"/>
          </a:xfrm>
          <a:prstGeom prst="rect">
            <a:avLst/>
          </a:prstGeom>
        </p:spPr>
      </p:pic>
    </p:spTree>
    <p:extLst>
      <p:ext uri="{BB962C8B-B14F-4D97-AF65-F5344CB8AC3E}">
        <p14:creationId xmlns:p14="http://schemas.microsoft.com/office/powerpoint/2010/main" val="350278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13124" y="1241982"/>
            <a:ext cx="9907569" cy="5113098"/>
          </a:xfrm>
        </p:spPr>
        <p:txBody>
          <a:bodyPr>
            <a:noAutofit/>
          </a:bodyPr>
          <a:lstStyle/>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Overview</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Input</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Create account</a:t>
            </a:r>
          </a:p>
        </p:txBody>
      </p:sp>
      <p:sp>
        <p:nvSpPr>
          <p:cNvPr id="2" name="Title 1"/>
          <p:cNvSpPr>
            <a:spLocks noGrp="1"/>
          </p:cNvSpPr>
          <p:nvPr>
            <p:ph type="title"/>
          </p:nvPr>
        </p:nvSpPr>
        <p:spPr>
          <a:xfrm>
            <a:off x="113124" y="0"/>
            <a:ext cx="10341516" cy="1200416"/>
          </a:xfrm>
        </p:spPr>
        <p:txBody>
          <a:bodyPr vert="horz" lIns="91440" tIns="45720" rIns="91440" bIns="45720" rtlCol="0" anchor="b">
            <a:normAutofit/>
          </a:bodyPr>
          <a:lstStyle/>
          <a:p>
            <a:r>
              <a:rPr lang="fr-FR" sz="3600" dirty="0" err="1">
                <a:solidFill>
                  <a:schemeClr val="tx2"/>
                </a:solidFill>
                <a:latin typeface="Times New Roman" panose="02020603050405020304" pitchFamily="18" charset="0"/>
                <a:cs typeface="Times New Roman" panose="02020603050405020304" pitchFamily="18" charset="0"/>
              </a:rPr>
              <a:t>Enrollment</a:t>
            </a:r>
            <a:r>
              <a:rPr lang="fr-FR" sz="3600" dirty="0">
                <a:solidFill>
                  <a:schemeClr val="tx2"/>
                </a:solidFill>
                <a:latin typeface="Times New Roman" panose="02020603050405020304" pitchFamily="18" charset="0"/>
                <a:cs typeface="Times New Roman" panose="02020603050405020304" pitchFamily="18" charset="0"/>
              </a:rPr>
              <a:t> Registration System – </a:t>
            </a:r>
            <a:r>
              <a:rPr lang="fr-FR" sz="3600" dirty="0" err="1">
                <a:solidFill>
                  <a:schemeClr val="tx2"/>
                </a:solidFill>
                <a:latin typeface="Times New Roman" panose="02020603050405020304" pitchFamily="18" charset="0"/>
                <a:cs typeface="Times New Roman" panose="02020603050405020304" pitchFamily="18" charset="0"/>
              </a:rPr>
              <a:t>Enrollment</a:t>
            </a:r>
            <a:r>
              <a:rPr lang="fr-FR" sz="3600" dirty="0">
                <a:solidFill>
                  <a:schemeClr val="tx2"/>
                </a:solidFill>
                <a:latin typeface="Times New Roman" panose="02020603050405020304" pitchFamily="18" charset="0"/>
                <a:cs typeface="Times New Roman" panose="02020603050405020304" pitchFamily="18" charset="0"/>
              </a:rPr>
              <a:t> Page</a:t>
            </a:r>
            <a:endParaRPr lang="en-US" sz="36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433A15-36C1-4DEB-911C-67A1E1C5202D}"/>
              </a:ext>
            </a:extLst>
          </p:cNvPr>
          <p:cNvPicPr>
            <a:picLocks noChangeAspect="1"/>
          </p:cNvPicPr>
          <p:nvPr/>
        </p:nvPicPr>
        <p:blipFill>
          <a:blip r:embed="rId3"/>
          <a:stretch>
            <a:fillRect/>
          </a:stretch>
        </p:blipFill>
        <p:spPr>
          <a:xfrm>
            <a:off x="3352800" y="1360677"/>
            <a:ext cx="6781856" cy="5035969"/>
          </a:xfrm>
          <a:prstGeom prst="rect">
            <a:avLst/>
          </a:prstGeom>
        </p:spPr>
      </p:pic>
    </p:spTree>
    <p:extLst>
      <p:ext uri="{BB962C8B-B14F-4D97-AF65-F5344CB8AC3E}">
        <p14:creationId xmlns:p14="http://schemas.microsoft.com/office/powerpoint/2010/main" val="391613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38010" y="128624"/>
            <a:ext cx="4410190" cy="1974495"/>
          </a:xfrm>
        </p:spPr>
        <p:txBody>
          <a:bodyPr vert="horz" lIns="91440" tIns="45720" rIns="91440" bIns="45720" rtlCol="0" anchor="b">
            <a:normAutofit/>
          </a:bodyPr>
          <a:lstStyle/>
          <a:p>
            <a:r>
              <a:rPr lang="en-US" sz="3600" dirty="0">
                <a:solidFill>
                  <a:schemeClr val="tx2"/>
                </a:solidFill>
                <a:latin typeface="Times New Roman" panose="02020603050405020304" pitchFamily="18" charset="0"/>
                <a:cs typeface="Times New Roman" panose="02020603050405020304" pitchFamily="18" charset="0"/>
              </a:rPr>
              <a:t>Enrollment Registration System – MySQL Database</a:t>
            </a:r>
          </a:p>
        </p:txBody>
      </p:sp>
      <p:pic>
        <p:nvPicPr>
          <p:cNvPr id="9" name="Picture 8" descr="Diagram, schematic&#10;&#10;Description automatically generated">
            <a:extLst>
              <a:ext uri="{FF2B5EF4-FFF2-40B4-BE49-F238E27FC236}">
                <a16:creationId xmlns:a16="http://schemas.microsoft.com/office/drawing/2014/main" id="{F55310CA-B305-4F36-BFD3-3ABA5A7E54EA}"/>
              </a:ext>
            </a:extLst>
          </p:cNvPr>
          <p:cNvPicPr/>
          <p:nvPr/>
        </p:nvPicPr>
        <p:blipFill>
          <a:blip r:embed="rId2"/>
          <a:stretch>
            <a:fillRect/>
          </a:stretch>
        </p:blipFill>
        <p:spPr>
          <a:xfrm>
            <a:off x="4648200" y="0"/>
            <a:ext cx="7543800" cy="6858000"/>
          </a:xfrm>
          <a:prstGeom prst="rect">
            <a:avLst/>
          </a:prstGeom>
        </p:spPr>
      </p:pic>
      <p:sp>
        <p:nvSpPr>
          <p:cNvPr id="10" name="Content Placeholder 2">
            <a:extLst>
              <a:ext uri="{FF2B5EF4-FFF2-40B4-BE49-F238E27FC236}">
                <a16:creationId xmlns:a16="http://schemas.microsoft.com/office/drawing/2014/main" id="{57AC77BF-E48D-4F22-96B3-F0B93F73BFE3}"/>
              </a:ext>
            </a:extLst>
          </p:cNvPr>
          <p:cNvSpPr>
            <a:spLocks noGrp="1"/>
          </p:cNvSpPr>
          <p:nvPr>
            <p:ph idx="1"/>
          </p:nvPr>
        </p:nvSpPr>
        <p:spPr>
          <a:xfrm>
            <a:off x="113124" y="2103118"/>
            <a:ext cx="9907569" cy="4251961"/>
          </a:xfrm>
        </p:spPr>
        <p:txBody>
          <a:bodyPr>
            <a:noAutofit/>
          </a:bodyPr>
          <a:lstStyle/>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Tables</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Relationships</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Integration</a:t>
            </a:r>
          </a:p>
        </p:txBody>
      </p:sp>
    </p:spTree>
    <p:extLst>
      <p:ext uri="{BB962C8B-B14F-4D97-AF65-F5344CB8AC3E}">
        <p14:creationId xmlns:p14="http://schemas.microsoft.com/office/powerpoint/2010/main" val="196250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B1F12E11-CF0E-461C-A1A2-843F2AAB4CB8}"/>
              </a:ext>
            </a:extLst>
          </p:cNvPr>
          <p:cNvPicPr/>
          <p:nvPr/>
        </p:nvPicPr>
        <p:blipFill>
          <a:blip r:embed="rId3"/>
          <a:stretch>
            <a:fillRect/>
          </a:stretch>
        </p:blipFill>
        <p:spPr>
          <a:xfrm>
            <a:off x="4907280" y="0"/>
            <a:ext cx="7284719" cy="6857999"/>
          </a:xfrm>
          <a:prstGeom prst="rect">
            <a:avLst/>
          </a:prstGeom>
        </p:spPr>
      </p:pic>
      <p:sp>
        <p:nvSpPr>
          <p:cNvPr id="9" name="Content Placeholder 2">
            <a:extLst>
              <a:ext uri="{FF2B5EF4-FFF2-40B4-BE49-F238E27FC236}">
                <a16:creationId xmlns:a16="http://schemas.microsoft.com/office/drawing/2014/main" id="{BBD66982-A340-4606-88BF-BAA25B2E9787}"/>
              </a:ext>
            </a:extLst>
          </p:cNvPr>
          <p:cNvSpPr>
            <a:spLocks noGrp="1"/>
          </p:cNvSpPr>
          <p:nvPr>
            <p:ph idx="1"/>
          </p:nvPr>
        </p:nvSpPr>
        <p:spPr>
          <a:xfrm>
            <a:off x="113124" y="2103118"/>
            <a:ext cx="9907569" cy="4251961"/>
          </a:xfrm>
        </p:spPr>
        <p:txBody>
          <a:bodyPr>
            <a:noAutofit/>
          </a:bodyPr>
          <a:lstStyle/>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Overview</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Process</a:t>
            </a:r>
          </a:p>
          <a:p>
            <a:pPr marL="457200" indent="-457200">
              <a:lnSpc>
                <a:spcPct val="150000"/>
              </a:lnSpc>
            </a:pPr>
            <a:r>
              <a:rPr lang="en-US" sz="2800" dirty="0">
                <a:solidFill>
                  <a:schemeClr val="tx2"/>
                </a:solidFill>
                <a:latin typeface="Times New Roman" panose="02020603050405020304" pitchFamily="18" charset="0"/>
                <a:cs typeface="Times New Roman" panose="02020603050405020304" pitchFamily="18" charset="0"/>
              </a:rPr>
              <a:t>Integration</a:t>
            </a:r>
          </a:p>
        </p:txBody>
      </p:sp>
      <p:sp>
        <p:nvSpPr>
          <p:cNvPr id="10" name="Title 1">
            <a:extLst>
              <a:ext uri="{FF2B5EF4-FFF2-40B4-BE49-F238E27FC236}">
                <a16:creationId xmlns:a16="http://schemas.microsoft.com/office/drawing/2014/main" id="{4180D8CE-6496-4B01-BBE7-C3182284B497}"/>
              </a:ext>
            </a:extLst>
          </p:cNvPr>
          <p:cNvSpPr txBox="1">
            <a:spLocks/>
          </p:cNvSpPr>
          <p:nvPr/>
        </p:nvSpPr>
        <p:spPr>
          <a:xfrm>
            <a:off x="238010" y="128624"/>
            <a:ext cx="4410190" cy="19744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Enrollment Registration System – PHP Code</a:t>
            </a:r>
          </a:p>
        </p:txBody>
      </p:sp>
    </p:spTree>
    <p:extLst>
      <p:ext uri="{BB962C8B-B14F-4D97-AF65-F5344CB8AC3E}">
        <p14:creationId xmlns:p14="http://schemas.microsoft.com/office/powerpoint/2010/main" val="31391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9100" y="1336628"/>
            <a:ext cx="11161713" cy="5064172"/>
          </a:xfrm>
        </p:spPr>
        <p:txBody>
          <a:bodyPr>
            <a:noAutofit/>
          </a:bodyPr>
          <a:lstStyle/>
          <a:p>
            <a:pPr marL="461963" indent="-461963">
              <a:lnSpc>
                <a:spcPct val="150000"/>
              </a:lnSpc>
              <a:buNone/>
            </a:pPr>
            <a:r>
              <a:rPr lang="en-US" sz="2800" dirty="0">
                <a:solidFill>
                  <a:schemeClr val="tx2"/>
                </a:solidFill>
                <a:latin typeface="Times New Roman" panose="02020603050405020304" pitchFamily="18" charset="0"/>
                <a:cs typeface="Times New Roman" panose="02020603050405020304" pitchFamily="18" charset="0"/>
              </a:rPr>
              <a:t>Connolly, R., &amp; Hoar, R. (2018). Fundamentals of web development (2nd ed.). Pearson.</a:t>
            </a:r>
          </a:p>
          <a:p>
            <a:pPr marL="461963" indent="-461963">
              <a:lnSpc>
                <a:spcPct val="150000"/>
              </a:lnSpc>
              <a:buNone/>
            </a:pPr>
            <a:r>
              <a:rPr lang="en-US" sz="2800" dirty="0" err="1">
                <a:solidFill>
                  <a:schemeClr val="tx2"/>
                </a:solidFill>
                <a:latin typeface="Times New Roman" panose="02020603050405020304" pitchFamily="18" charset="0"/>
                <a:cs typeface="Times New Roman" panose="02020603050405020304" pitchFamily="18" charset="0"/>
              </a:rPr>
              <a:t>Spillner</a:t>
            </a:r>
            <a:r>
              <a:rPr lang="en-US" sz="2800" dirty="0">
                <a:solidFill>
                  <a:schemeClr val="tx2"/>
                </a:solidFill>
                <a:latin typeface="Times New Roman" panose="02020603050405020304" pitchFamily="18" charset="0"/>
                <a:cs typeface="Times New Roman" panose="02020603050405020304" pitchFamily="18" charset="0"/>
              </a:rPr>
              <a:t>, A., Linz, T., &amp; Schaefer, H. (2014). Software testing foundations: A study guide for the certified tester exam (4th ed.). Rocky Nook.</a:t>
            </a:r>
          </a:p>
          <a:p>
            <a:pPr marL="461963" indent="-461963">
              <a:lnSpc>
                <a:spcPct val="150000"/>
              </a:lnSpc>
              <a:buNone/>
            </a:pPr>
            <a:r>
              <a:rPr lang="en-US" sz="2800" dirty="0" err="1">
                <a:solidFill>
                  <a:schemeClr val="tx2"/>
                </a:solidFill>
                <a:latin typeface="Times New Roman" panose="02020603050405020304" pitchFamily="18" charset="0"/>
                <a:cs typeface="Times New Roman" panose="02020603050405020304" pitchFamily="18" charset="0"/>
              </a:rPr>
              <a:t>Tsui</a:t>
            </a:r>
            <a:r>
              <a:rPr lang="en-US" sz="2800" dirty="0">
                <a:solidFill>
                  <a:schemeClr val="tx2"/>
                </a:solidFill>
                <a:latin typeface="Times New Roman" panose="02020603050405020304" pitchFamily="18" charset="0"/>
                <a:cs typeface="Times New Roman" panose="02020603050405020304" pitchFamily="18" charset="0"/>
              </a:rPr>
              <a:t>, F., Karam, O., &amp; Bernal, B. (2018). Essentials of software engineering (4th ed.). Jones &amp; Bartlett Learning.</a:t>
            </a:r>
          </a:p>
        </p:txBody>
      </p:sp>
      <p:sp>
        <p:nvSpPr>
          <p:cNvPr id="2" name="Title 1"/>
          <p:cNvSpPr>
            <a:spLocks noGrp="1"/>
          </p:cNvSpPr>
          <p:nvPr>
            <p:ph type="title" idx="4294967295"/>
          </p:nvPr>
        </p:nvSpPr>
        <p:spPr>
          <a:xfrm>
            <a:off x="0" y="0"/>
            <a:ext cx="11580813" cy="1200150"/>
          </a:xfrm>
        </p:spPr>
        <p:txBody>
          <a:bodyPr vert="horz" lIns="91440" tIns="45720" rIns="91440" bIns="45720" rtlCol="0" anchor="b">
            <a:normAutofit/>
          </a:bodyPr>
          <a:lstStyle/>
          <a:p>
            <a:pPr algn="ctr"/>
            <a:r>
              <a:rPr lang="en-US" sz="3600" dirty="0">
                <a:solidFill>
                  <a:schemeClr val="tx2"/>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47088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hildren Happy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7909083B-3485-49E7-BBE7-EFD488C62F99}" vid="{B57F6697-5DA8-422E-86BF-20B69A74A1E0}"/>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3ACA78-A274-4649-895B-0A186772844B}">
  <ds:schemaRefs>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D08115A4-3310-48A1-A92C-01BFC857490C}">
  <ds:schemaRefs>
    <ds:schemaRef ds:uri="http://schemas.microsoft.com/sharepoint/v3/contenttype/forms"/>
  </ds:schemaRefs>
</ds:datastoreItem>
</file>

<file path=customXml/itemProps3.xml><?xml version="1.0" encoding="utf-8"?>
<ds:datastoreItem xmlns:ds="http://schemas.openxmlformats.org/officeDocument/2006/customXml" ds:itemID="{ADB3DE0D-024C-483B-A6B7-830610782E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339</Words>
  <Application>Microsoft Office PowerPoint</Application>
  <PresentationFormat>Widescreen</PresentationFormat>
  <Paragraphs>40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Euphemia</vt:lpstr>
      <vt:lpstr>Times New Roman</vt:lpstr>
      <vt:lpstr>Wingdings</vt:lpstr>
      <vt:lpstr>Children Happy 16x9</vt:lpstr>
      <vt:lpstr>CST 499 Final Project Presentation </vt:lpstr>
      <vt:lpstr>Software Requirements Specification</vt:lpstr>
      <vt:lpstr>Enrollment Registration System – Landing Page</vt:lpstr>
      <vt:lpstr>Enrollment Registration System – Login Page</vt:lpstr>
      <vt:lpstr>Enrollment Registration System – Enrollment Page</vt:lpstr>
      <vt:lpstr>Enrollment Registration System – MySQL Database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2013-07-31T14:58:52Z</dcterms:created>
  <dcterms:modified xsi:type="dcterms:W3CDTF">2022-05-10T08:58:37Z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