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72" r:id="rId3"/>
    <p:sldId id="273" r:id="rId4"/>
    <p:sldId id="257" r:id="rId5"/>
    <p:sldId id="277" r:id="rId6"/>
    <p:sldId id="258" r:id="rId7"/>
    <p:sldId id="259" r:id="rId8"/>
    <p:sldId id="261" r:id="rId9"/>
    <p:sldId id="263" r:id="rId10"/>
    <p:sldId id="268" r:id="rId11"/>
    <p:sldId id="266" r:id="rId12"/>
    <p:sldId id="267" r:id="rId13"/>
    <p:sldId id="276" r:id="rId14"/>
    <p:sldId id="274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lkMs4ZHHr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Dijkstra’s pathfinding Algorithm </a:t>
            </a:r>
            <a:r>
              <a:rPr lang="en-US" sz="4800" smtClean="0"/>
              <a:t>vs A*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211031"/>
            <a:ext cx="9404723" cy="140053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0" y="1028350"/>
            <a:ext cx="8946541" cy="4195481"/>
          </a:xfrm>
        </p:spPr>
        <p:txBody>
          <a:bodyPr/>
          <a:lstStyle/>
          <a:p>
            <a:r>
              <a:rPr lang="en-US" dirty="0" smtClean="0"/>
              <a:t>Left: Dijkstra’s Algorithm						Right: A* Algorithm</a:t>
            </a:r>
          </a:p>
          <a:p>
            <a:pPr lvl="1"/>
            <a:r>
              <a:rPr lang="en-US" dirty="0" smtClean="0"/>
              <a:t>Red: Expanded nodes		Blue: Shortest path taken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" y="1853248"/>
            <a:ext cx="10975587" cy="48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works when estimation is admissible</a:t>
            </a:r>
          </a:p>
          <a:p>
            <a:endParaRPr lang="en-US" dirty="0"/>
          </a:p>
          <a:p>
            <a:r>
              <a:rPr lang="en-US" dirty="0" smtClean="0"/>
              <a:t>Never overestimates the actual cost</a:t>
            </a:r>
          </a:p>
          <a:p>
            <a:endParaRPr lang="en-US" dirty="0"/>
          </a:p>
          <a:p>
            <a:r>
              <a:rPr lang="en-US" dirty="0" smtClean="0"/>
              <a:t>Common in search algorithms:</a:t>
            </a:r>
          </a:p>
          <a:p>
            <a:pPr lvl="1"/>
            <a:r>
              <a:rPr lang="en-US" dirty="0"/>
              <a:t> </a:t>
            </a:r>
            <a:r>
              <a:rPr lang="en-US" sz="1600" dirty="0"/>
              <a:t>i.e. the cost it estimates to reach the goal is not higher than the lowest possible cost from the current point in the path</a:t>
            </a:r>
            <a:r>
              <a:rPr lang="en-US" sz="1600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708"/>
            <a:ext cx="10343213" cy="5785691"/>
          </a:xfrm>
        </p:spPr>
        <p:txBody>
          <a:bodyPr/>
          <a:lstStyle/>
          <a:p>
            <a:r>
              <a:rPr lang="en-US" dirty="0" smtClean="0"/>
              <a:t>n is a node</a:t>
            </a:r>
          </a:p>
          <a:p>
            <a:r>
              <a:rPr lang="en-US" dirty="0" smtClean="0"/>
              <a:t>h is a heuristic</a:t>
            </a:r>
          </a:p>
          <a:p>
            <a:r>
              <a:rPr lang="en-US" dirty="0" smtClean="0"/>
              <a:t>h(n) - cost by h to reach goal node from node n</a:t>
            </a:r>
          </a:p>
          <a:p>
            <a:r>
              <a:rPr lang="en-US" dirty="0" smtClean="0"/>
              <a:t>h*(n) – actual cost to reach goal from node n</a:t>
            </a:r>
          </a:p>
          <a:p>
            <a:endParaRPr lang="en-US" dirty="0"/>
          </a:p>
          <a:p>
            <a:r>
              <a:rPr lang="en-US" dirty="0" smtClean="0"/>
              <a:t>h(n) is admissible only if,</a:t>
            </a:r>
          </a:p>
          <a:p>
            <a:pPr lvl="1"/>
            <a:r>
              <a:rPr lang="en-US" dirty="0" smtClean="0"/>
              <a:t>For all n, h(n) &lt;= h*(n)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(n) is calculated with the heuristic function as follows: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(n) – result amount</a:t>
            </a:r>
          </a:p>
          <a:p>
            <a:pPr lvl="1"/>
            <a:r>
              <a:rPr lang="en-US" dirty="0" smtClean="0"/>
              <a:t>g(n) – cost from start to current node</a:t>
            </a:r>
          </a:p>
          <a:p>
            <a:pPr lvl="1"/>
            <a:r>
              <a:rPr lang="en-US" dirty="0" smtClean="0"/>
              <a:t>h(n) – estimated cost from current node to goal</a:t>
            </a:r>
          </a:p>
          <a:p>
            <a:r>
              <a:rPr lang="en-US" dirty="0"/>
              <a:t>f</a:t>
            </a:r>
            <a:r>
              <a:rPr lang="en-US" dirty="0" smtClean="0"/>
              <a:t>(n) = g(n) + h(n)</a:t>
            </a:r>
            <a:r>
              <a:rPr lang="en-US" dirty="0"/>
              <a:t> </a:t>
            </a:r>
            <a:r>
              <a:rPr lang="en-US" dirty="0" smtClean="0"/>
              <a:t>  -   If h(n) is overestimated, one may overshoot optimal path</a:t>
            </a:r>
          </a:p>
        </p:txBody>
      </p:sp>
    </p:spTree>
    <p:extLst>
      <p:ext uri="{BB962C8B-B14F-4D97-AF65-F5344CB8AC3E}">
        <p14:creationId xmlns:p14="http://schemas.microsoft.com/office/powerpoint/2010/main" val="139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application, speed may be weighed more importantly than correctness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Approximate heuristic can give less correct paths faster</a:t>
            </a:r>
          </a:p>
          <a:p>
            <a:endParaRPr lang="en-US" dirty="0"/>
          </a:p>
          <a:p>
            <a:r>
              <a:rPr lang="en-US" dirty="0" smtClean="0"/>
              <a:t>Video game pathfinding</a:t>
            </a:r>
          </a:p>
          <a:p>
            <a:r>
              <a:rPr lang="en-US" dirty="0" smtClean="0"/>
              <a:t>Need of small space complexity</a:t>
            </a:r>
          </a:p>
          <a:p>
            <a:r>
              <a:rPr lang="en-US" dirty="0" smtClean="0"/>
              <a:t>Navigation (without pre-compiled paths)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" y="342990"/>
            <a:ext cx="9404723" cy="1400530"/>
          </a:xfrm>
        </p:spPr>
        <p:txBody>
          <a:bodyPr/>
          <a:lstStyle/>
          <a:p>
            <a:r>
              <a:rPr lang="en-US" dirty="0" smtClean="0"/>
              <a:t>Dijkstra’s</a:t>
            </a:r>
            <a:br>
              <a:rPr lang="en-US" dirty="0" smtClean="0"/>
            </a:br>
            <a:r>
              <a:rPr lang="en-US" dirty="0" err="1" smtClean="0"/>
              <a:t>Algo</a:t>
            </a:r>
            <a:r>
              <a:rPr lang="en-US" dirty="0" smtClean="0"/>
              <a:t> Ex.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r="13903"/>
          <a:stretch/>
        </p:blipFill>
        <p:spPr>
          <a:xfrm>
            <a:off x="3502152" y="159830"/>
            <a:ext cx="8430768" cy="6511540"/>
          </a:xfrm>
        </p:spPr>
      </p:pic>
    </p:spTree>
    <p:extLst>
      <p:ext uri="{BB962C8B-B14F-4D97-AF65-F5344CB8AC3E}">
        <p14:creationId xmlns:p14="http://schemas.microsoft.com/office/powerpoint/2010/main" val="299405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r="19536"/>
          <a:stretch/>
        </p:blipFill>
        <p:spPr>
          <a:xfrm>
            <a:off x="5074920" y="452718"/>
            <a:ext cx="6675120" cy="612581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1793" y="1902791"/>
            <a:ext cx="455682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A* Example of admissible heuristic that isn’t perfect</a:t>
            </a:r>
          </a:p>
          <a:p>
            <a:endParaRPr lang="en-US" dirty="0" smtClean="0"/>
          </a:p>
          <a:p>
            <a:r>
              <a:rPr lang="en-US" dirty="0" smtClean="0"/>
              <a:t>Rounded up to nearest value divisible by 5</a:t>
            </a:r>
          </a:p>
          <a:p>
            <a:endParaRPr lang="en-US" dirty="0"/>
          </a:p>
          <a:p>
            <a:r>
              <a:rPr lang="en-US" dirty="0" smtClean="0"/>
              <a:t>Took heuristic from nodes physically closer to goal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*</a:t>
            </a:r>
            <a:br>
              <a:rPr lang="en-US" dirty="0" smtClean="0"/>
            </a:br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08208" y="43251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2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would be too slow, and you can’t tell exact from approximate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www.youtube.com/watch?v=DlkMs4ZHHr8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7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Amount of memory an algorithm uses based on set size</a:t>
            </a:r>
          </a:p>
          <a:p>
            <a:endParaRPr lang="en-US" dirty="0" smtClean="0"/>
          </a:p>
          <a:p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Amount of time an algorithm takes from start to finish</a:t>
            </a:r>
          </a:p>
          <a:p>
            <a:endParaRPr lang="en-US" dirty="0" smtClean="0"/>
          </a:p>
          <a:p>
            <a:r>
              <a:rPr lang="en-US" dirty="0" smtClean="0"/>
              <a:t>Big-O Notation</a:t>
            </a:r>
          </a:p>
          <a:p>
            <a:pPr lvl="1"/>
            <a:r>
              <a:rPr lang="en-US" dirty="0" smtClean="0"/>
              <a:t>Worst case time complexity excluding coefficients and lower order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0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9888"/>
            <a:ext cx="8946541" cy="4858511"/>
          </a:xfrm>
        </p:spPr>
        <p:txBody>
          <a:bodyPr/>
          <a:lstStyle/>
          <a:p>
            <a:r>
              <a:rPr lang="en-US" dirty="0" smtClean="0"/>
              <a:t>Ex. Where n is the size of a set</a:t>
            </a:r>
          </a:p>
          <a:p>
            <a:endParaRPr lang="en-US" dirty="0" smtClean="0"/>
          </a:p>
          <a:p>
            <a:r>
              <a:rPr lang="en-US" dirty="0" smtClean="0"/>
              <a:t>Imagine an algorithm that takes 5n</a:t>
            </a:r>
            <a:r>
              <a:rPr lang="en-US" baseline="30000" dirty="0" smtClean="0"/>
              <a:t>3</a:t>
            </a:r>
            <a:r>
              <a:rPr lang="en-US" dirty="0" smtClean="0"/>
              <a:t> + 3n time to run.</a:t>
            </a:r>
          </a:p>
          <a:p>
            <a:pPr lvl="1"/>
            <a:r>
              <a:rPr lang="en-US" dirty="0" smtClean="0"/>
              <a:t>1: 8 units of “time”/computations</a:t>
            </a:r>
          </a:p>
          <a:p>
            <a:pPr lvl="1"/>
            <a:r>
              <a:rPr lang="en-US" dirty="0" smtClean="0"/>
              <a:t>2: 52</a:t>
            </a:r>
          </a:p>
          <a:p>
            <a:pPr lvl="1"/>
            <a:r>
              <a:rPr lang="en-US" dirty="0" smtClean="0"/>
              <a:t>3: 144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We can safely say as n increases, n</a:t>
            </a:r>
            <a:r>
              <a:rPr lang="en-US" baseline="30000" dirty="0" smtClean="0"/>
              <a:t>3</a:t>
            </a:r>
            <a:r>
              <a:rPr lang="en-US" dirty="0" smtClean="0"/>
              <a:t> has the most effect</a:t>
            </a:r>
          </a:p>
          <a:p>
            <a:endParaRPr lang="en-US" dirty="0"/>
          </a:p>
          <a:p>
            <a:r>
              <a:rPr lang="en-US" dirty="0" smtClean="0"/>
              <a:t>Therefore, big-O of </a:t>
            </a:r>
            <a:r>
              <a:rPr lang="en-US" dirty="0"/>
              <a:t>5n</a:t>
            </a:r>
            <a:r>
              <a:rPr lang="en-US" baseline="30000" dirty="0"/>
              <a:t>3</a:t>
            </a:r>
            <a:r>
              <a:rPr lang="en-US" dirty="0"/>
              <a:t> + 3n </a:t>
            </a:r>
            <a:r>
              <a:rPr lang="en-US" dirty="0" smtClean="0"/>
              <a:t>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181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Keep track of all possible paths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Every node was visited and all possible paths recorded</a:t>
            </a:r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  <a:endParaRPr lang="en-US" dirty="0"/>
          </a:p>
          <a:p>
            <a:pPr lvl="2"/>
            <a:r>
              <a:rPr lang="en-US" dirty="0" smtClean="0"/>
              <a:t>Removing minimum node, adding new node, calculating shortest edge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|E| &lt; |V|</a:t>
            </a:r>
            <a:r>
              <a:rPr lang="en-US" sz="4400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vertex can be connected to V-1 vertices, let’s call each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Updating each vertex’s weight in (common heap) implementation takes O(log(V))</a:t>
            </a:r>
          </a:p>
          <a:p>
            <a:endParaRPr lang="en-US" dirty="0" smtClean="0"/>
          </a:p>
          <a:p>
            <a:r>
              <a:rPr lang="en-US" dirty="0" smtClean="0"/>
              <a:t>There are E</a:t>
            </a:r>
            <a:r>
              <a:rPr lang="en-US" baseline="-25000" dirty="0" smtClean="0"/>
              <a:t>1</a:t>
            </a:r>
            <a:r>
              <a:rPr lang="en-US" dirty="0" smtClean="0"/>
              <a:t> -&gt;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v</a:t>
            </a:r>
            <a:r>
              <a:rPr lang="en-US" baseline="-25000" dirty="0"/>
              <a:t> </a:t>
            </a:r>
            <a:r>
              <a:rPr lang="en-US" dirty="0" smtClean="0"/>
              <a:t> edges group, we’ll generalize as E</a:t>
            </a:r>
          </a:p>
          <a:p>
            <a:endParaRPr lang="en-US" dirty="0"/>
          </a:p>
          <a:p>
            <a:r>
              <a:rPr lang="en-US" dirty="0" smtClean="0"/>
              <a:t>So, O(E*log(V))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vs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only in how candidates are weighed</a:t>
            </a:r>
          </a:p>
          <a:p>
            <a:endParaRPr lang="en-US" dirty="0"/>
          </a:p>
          <a:p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Cost of edge + cost of the path so far = length of current path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Cost of edge + </a:t>
            </a:r>
            <a:r>
              <a:rPr lang="en-US" dirty="0"/>
              <a:t>cost of the path so far + </a:t>
            </a:r>
            <a:r>
              <a:rPr lang="en-US" dirty="0" smtClean="0"/>
              <a:t>Estimated cost to reach target</a:t>
            </a:r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actually a special case for A*</a:t>
            </a:r>
          </a:p>
          <a:p>
            <a:pPr lvl="1"/>
            <a:r>
              <a:rPr lang="en-US" dirty="0" smtClean="0"/>
              <a:t>Estimated cost to each node is 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Estimation might seem counter intuitive</a:t>
            </a:r>
          </a:p>
          <a:p>
            <a:pPr lvl="1"/>
            <a:r>
              <a:rPr lang="en-US" dirty="0" smtClean="0"/>
              <a:t>Exists only where it can</a:t>
            </a:r>
          </a:p>
          <a:p>
            <a:pPr lvl="1"/>
            <a:r>
              <a:rPr lang="en-US" dirty="0" smtClean="0"/>
              <a:t>If estimation can’t occur, A* acts exactly like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619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Dijkstra’s pathfinding Algorithm vs A*</vt:lpstr>
      <vt:lpstr>Quick note on</vt:lpstr>
      <vt:lpstr>Big-O</vt:lpstr>
      <vt:lpstr>Dijkstra’s Pathfinding Algorithm</vt:lpstr>
      <vt:lpstr>When |E| &lt; |V|2</vt:lpstr>
      <vt:lpstr>A* Pathfinding Heuristic</vt:lpstr>
      <vt:lpstr>A* Developed in 1968</vt:lpstr>
      <vt:lpstr>Dijkstra vs A*</vt:lpstr>
      <vt:lpstr>Dijkstra vs A*</vt:lpstr>
      <vt:lpstr>Example 1</vt:lpstr>
      <vt:lpstr>Admissibility</vt:lpstr>
      <vt:lpstr>PowerPoint Presentation</vt:lpstr>
      <vt:lpstr>Approximations</vt:lpstr>
      <vt:lpstr>Dijkstra’s Algo Ex. </vt:lpstr>
      <vt:lpstr>A * Ex.</vt:lpstr>
      <vt:lpstr>Short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125</cp:revision>
  <dcterms:created xsi:type="dcterms:W3CDTF">2016-04-05T13:20:31Z</dcterms:created>
  <dcterms:modified xsi:type="dcterms:W3CDTF">2016-05-01T17:26:23Z</dcterms:modified>
</cp:coreProperties>
</file>