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71" r:id="rId5"/>
    <p:sldId id="266" r:id="rId6"/>
    <p:sldId id="267" r:id="rId7"/>
    <p:sldId id="268" r:id="rId8"/>
    <p:sldId id="270" r:id="rId9"/>
    <p:sldId id="269" r:id="rId10"/>
    <p:sldId id="272" r:id="rId11"/>
  </p:sldIdLst>
  <p:sldSz cx="9144000" cy="6858000" type="screen4x3"/>
  <p:notesSz cx="6810375" cy="99425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4667"/>
  </p:normalViewPr>
  <p:slideViewPr>
    <p:cSldViewPr>
      <p:cViewPr varScale="1">
        <p:scale>
          <a:sx n="110" d="100"/>
          <a:sy n="110" d="100"/>
        </p:scale>
        <p:origin x="15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prod.ka.uwv.nl\dfs\afddata\AMSD2\UWV\KMO\0.9%20VFO\09.01%20Integrale%20Content\Webanalyse%20en%20Kwaliteit\Klantvraaganalyse\Steven\CRberekening%206ma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prod.ka.uwv.nl\dfs\afddata\AMSD2\UWV\KMO\0.9%20VFO\09.01%20Integrale%20Content\Webanalyse%20en%20Kwaliteit\Klantvraaganalyse\Steven\CRberekening%206maar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prod.ka.uwv.nl\dfs\afddata\AMSD2\UWV\KMO\0.9%20VFO\09.01%20Integrale%20Content\Webanalyse%20en%20Kwaliteit\Klantvraaganalyse\Steven\CRberekening%206ma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trendline>
            <c:spPr>
              <a:effectLst>
                <a:glow rad="38100">
                  <a:schemeClr val="accent2">
                    <a:satMod val="175000"/>
                    <a:alpha val="40000"/>
                  </a:schemeClr>
                </a:glow>
              </a:effectLst>
            </c:spPr>
            <c:trendlineType val="power"/>
            <c:dispRSqr val="1"/>
            <c:dispEq val="1"/>
            <c:trendlineLbl>
              <c:layout>
                <c:manualLayout>
                  <c:x val="3.768950074069867E-2"/>
                  <c:y val="-0.26864612286522371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i="1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f:</a:t>
                    </a:r>
                    <a:r>
                      <a:rPr lang="en-US" sz="1200" b="1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U</a:t>
                    </a:r>
                    <a:r>
                      <a:rPr lang="en-US" sz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 = 2.133.075,957x</a:t>
                    </a:r>
                    <a:r>
                      <a:rPr lang="en-US" sz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0,012</a:t>
                    </a:r>
                    <a:endParaRPr lang="en-US" sz="1200" dirty="0"/>
                  </a:p>
                </c:rich>
              </c:tx>
              <c:numFmt formatCode="#,##0.000" sourceLinked="0"/>
              <c:spPr>
                <a:solidFill>
                  <a:schemeClr val="lt1"/>
                </a:solidFill>
                <a:ln w="25400" cap="flat" cmpd="sng" algn="ctr">
                  <a:solidFill>
                    <a:schemeClr val="accent2"/>
                  </a:solidFill>
                  <a:prstDash val="solid"/>
                </a:ln>
                <a:effectLst/>
              </c:spPr>
            </c:trendlineLbl>
          </c:trendline>
          <c:val>
            <c:numRef>
              <c:f>Blad2!$L$11:$L$34</c:f>
              <c:numCache>
                <c:formatCode>#,##0</c:formatCode>
                <c:ptCount val="24"/>
                <c:pt idx="0">
                  <c:v>2150695</c:v>
                </c:pt>
                <c:pt idx="1">
                  <c:v>2157616.9999999995</c:v>
                </c:pt>
                <c:pt idx="2">
                  <c:v>2161892.0000000005</c:v>
                </c:pt>
                <c:pt idx="3">
                  <c:v>2157731</c:v>
                </c:pt>
                <c:pt idx="4">
                  <c:v>2154874.0000000005</c:v>
                </c:pt>
                <c:pt idx="5">
                  <c:v>2157636</c:v>
                </c:pt>
                <c:pt idx="6">
                  <c:v>2169711.9999999995</c:v>
                </c:pt>
                <c:pt idx="7">
                  <c:v>2173453.0000000005</c:v>
                </c:pt>
                <c:pt idx="8">
                  <c:v>2170167</c:v>
                </c:pt>
                <c:pt idx="9">
                  <c:v>2178874.0000000005</c:v>
                </c:pt>
                <c:pt idx="10">
                  <c:v>2195760</c:v>
                </c:pt>
                <c:pt idx="11">
                  <c:v>2211148.9999999995</c:v>
                </c:pt>
                <c:pt idx="12">
                  <c:v>2293700.0000000005</c:v>
                </c:pt>
                <c:pt idx="13">
                  <c:v>2238900</c:v>
                </c:pt>
                <c:pt idx="14">
                  <c:v>2232200</c:v>
                </c:pt>
                <c:pt idx="15">
                  <c:v>2222000</c:v>
                </c:pt>
                <c:pt idx="16">
                  <c:v>2215200</c:v>
                </c:pt>
                <c:pt idx="17">
                  <c:v>2207600</c:v>
                </c:pt>
                <c:pt idx="18">
                  <c:v>2212900</c:v>
                </c:pt>
                <c:pt idx="19">
                  <c:v>2207400</c:v>
                </c:pt>
                <c:pt idx="20">
                  <c:v>2194800</c:v>
                </c:pt>
                <c:pt idx="21">
                  <c:v>2194299.9999999995</c:v>
                </c:pt>
                <c:pt idx="22">
                  <c:v>2200799.9999999995</c:v>
                </c:pt>
                <c:pt idx="23">
                  <c:v>2216700.0000000005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AF-7E4B-A2AF-0C0E73F32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861056"/>
        <c:axId val="188862848"/>
      </c:lineChart>
      <c:catAx>
        <c:axId val="188861056"/>
        <c:scaling>
          <c:orientation val="minMax"/>
        </c:scaling>
        <c:delete val="0"/>
        <c:axPos val="b"/>
        <c:majorTickMark val="out"/>
        <c:minorTickMark val="none"/>
        <c:tickLblPos val="nextTo"/>
        <c:crossAx val="188862848"/>
        <c:crosses val="autoZero"/>
        <c:auto val="1"/>
        <c:lblAlgn val="ctr"/>
        <c:lblOffset val="100"/>
        <c:noMultiLvlLbl val="0"/>
      </c:catAx>
      <c:valAx>
        <c:axId val="188862848"/>
        <c:scaling>
          <c:orientation val="minMax"/>
          <c:max val="2800000"/>
          <c:min val="1800000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88861056"/>
        <c:crosses val="autoZero"/>
        <c:crossBetween val="between"/>
        <c:majorUnit val="100000"/>
        <c:dispUnits>
          <c:builtInUnit val="millions"/>
          <c:dispUnitsLbl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33573928258967"/>
          <c:y val="6.5289442986293383E-2"/>
          <c:w val="0.77976049868766406"/>
          <c:h val="0.8326195683872849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trendline>
            <c:spPr>
              <a:effectLst>
                <a:glow rad="38100">
                  <a:schemeClr val="accent2">
                    <a:satMod val="175000"/>
                    <a:alpha val="40000"/>
                  </a:schemeClr>
                </a:glow>
              </a:effectLst>
            </c:spPr>
            <c:trendlineType val="power"/>
            <c:dispRSqr val="1"/>
            <c:dispEq val="1"/>
            <c:trendlineLbl>
              <c:layout>
                <c:manualLayout>
                  <c:x val="7.0166223360803054E-2"/>
                  <c:y val="0.45867235345581803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y = 0,2449x</a:t>
                    </a:r>
                    <a:r>
                      <a:rPr lang="en-US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-0,036</a:t>
                    </a:r>
                    <a:endParaRPr lang="en-US" dirty="0"/>
                  </a:p>
                </c:rich>
              </c:tx>
              <c:numFmt formatCode="General" sourceLinked="0"/>
              <c:spPr>
                <a:solidFill>
                  <a:schemeClr val="lt1"/>
                </a:solidFill>
                <a:ln w="25400" cap="flat" cmpd="sng" algn="ctr">
                  <a:solidFill>
                    <a:schemeClr val="accent2"/>
                  </a:solidFill>
                  <a:prstDash val="solid"/>
                </a:ln>
                <a:effectLst/>
              </c:spPr>
            </c:trendlineLbl>
          </c:trendline>
          <c:val>
            <c:numRef>
              <c:f>Blad2!$P$24:$P$30</c:f>
              <c:numCache>
                <c:formatCode>0.000000</c:formatCode>
                <c:ptCount val="7"/>
                <c:pt idx="0">
                  <c:v>0.24280000000000002</c:v>
                </c:pt>
                <c:pt idx="1">
                  <c:v>0.24000000000000002</c:v>
                </c:pt>
                <c:pt idx="2">
                  <c:v>0.23720000000000002</c:v>
                </c:pt>
                <c:pt idx="3">
                  <c:v>0.23440000000000003</c:v>
                </c:pt>
                <c:pt idx="4">
                  <c:v>0.2316</c:v>
                </c:pt>
                <c:pt idx="5">
                  <c:v>0.2288</c:v>
                </c:pt>
                <c:pt idx="6">
                  <c:v>0.22600000000000001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0F-C64C-B5E8-492A3270A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808640"/>
        <c:axId val="189810176"/>
      </c:lineChart>
      <c:catAx>
        <c:axId val="189808640"/>
        <c:scaling>
          <c:orientation val="minMax"/>
        </c:scaling>
        <c:delete val="0"/>
        <c:axPos val="b"/>
        <c:majorTickMark val="out"/>
        <c:minorTickMark val="none"/>
        <c:tickLblPos val="nextTo"/>
        <c:crossAx val="189810176"/>
        <c:crosses val="autoZero"/>
        <c:auto val="1"/>
        <c:lblAlgn val="ctr"/>
        <c:lblOffset val="100"/>
        <c:noMultiLvlLbl val="0"/>
      </c:catAx>
      <c:valAx>
        <c:axId val="189810176"/>
        <c:scaling>
          <c:orientation val="minMax"/>
          <c:max val="0.30000000000000004"/>
          <c:min val="0.1"/>
        </c:scaling>
        <c:delete val="0"/>
        <c:axPos val="l"/>
        <c:majorGridlines/>
        <c:numFmt formatCode="0.000000" sourceLinked="1"/>
        <c:majorTickMark val="out"/>
        <c:minorTickMark val="none"/>
        <c:tickLblPos val="nextTo"/>
        <c:crossAx val="1898086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09993334073991"/>
          <c:y val="5.1400554097404488E-2"/>
          <c:w val="0.84309882235307188"/>
          <c:h val="0.8326195683872849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trendline>
            <c:spPr>
              <a:effectLst>
                <a:glow rad="38100">
                  <a:schemeClr val="accent2">
                    <a:satMod val="175000"/>
                    <a:alpha val="40000"/>
                  </a:schemeClr>
                </a:glow>
              </a:effectLst>
            </c:spPr>
            <c:trendlineType val="power"/>
            <c:dispRSqr val="1"/>
            <c:dispEq val="1"/>
            <c:trendlineLbl>
              <c:layout>
                <c:manualLayout>
                  <c:x val="0.14379291189867793"/>
                  <c:y val="0.46559966462525515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y = 0,2589x</a:t>
                    </a:r>
                    <a:r>
                      <a:rPr lang="en-US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-0,117</a:t>
                    </a:r>
                    <a:endParaRPr lang="en-US" dirty="0"/>
                  </a:p>
                </c:rich>
              </c:tx>
              <c:numFmt formatCode="General" sourceLinked="0"/>
              <c:spPr>
                <a:solidFill>
                  <a:schemeClr val="lt1"/>
                </a:solidFill>
                <a:ln w="25400" cap="flat" cmpd="sng" algn="ctr">
                  <a:solidFill>
                    <a:schemeClr val="accent2"/>
                  </a:solidFill>
                  <a:prstDash val="solid"/>
                </a:ln>
                <a:effectLst/>
              </c:spPr>
            </c:trendlineLbl>
          </c:trendline>
          <c:val>
            <c:numRef>
              <c:f>Blad2!$N$32:$N$34</c:f>
              <c:numCache>
                <c:formatCode>General</c:formatCode>
                <c:ptCount val="3"/>
                <c:pt idx="0">
                  <c:v>0.26282914824773279</c:v>
                </c:pt>
                <c:pt idx="1">
                  <c:v>0.22930979643765909</c:v>
                </c:pt>
                <c:pt idx="2">
                  <c:v>0.23370821491406141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5E-DA47-B852-54CC9F9A5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834752"/>
        <c:axId val="189836288"/>
      </c:lineChart>
      <c:catAx>
        <c:axId val="189834752"/>
        <c:scaling>
          <c:orientation val="minMax"/>
        </c:scaling>
        <c:delete val="0"/>
        <c:axPos val="b"/>
        <c:majorTickMark val="out"/>
        <c:minorTickMark val="none"/>
        <c:tickLblPos val="nextTo"/>
        <c:crossAx val="189836288"/>
        <c:crosses val="autoZero"/>
        <c:auto val="1"/>
        <c:lblAlgn val="ctr"/>
        <c:lblOffset val="100"/>
        <c:noMultiLvlLbl val="0"/>
      </c:catAx>
      <c:valAx>
        <c:axId val="189836288"/>
        <c:scaling>
          <c:orientation val="minMax"/>
          <c:max val="0.30000000000000004"/>
          <c:min val="0.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9834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7625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3C8F-7CF5-4DCC-B765-3CC3726B4EBD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8300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7625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E8D2-E022-42CD-A9F5-CC5A08C27A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7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97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13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75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2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09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29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39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69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066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5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19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CC5F-D6A3-457B-BC3E-1A51B1E20F46}" type="datetimeFigureOut">
              <a:rPr lang="nl-NL" smtClean="0"/>
              <a:t>10-06-18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3CBA-8220-49BC-B069-66B4AD30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26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755203"/>
            <a:ext cx="8229600" cy="490066"/>
          </a:xfrm>
        </p:spPr>
        <p:txBody>
          <a:bodyPr>
            <a:noAutofit/>
          </a:bodyPr>
          <a:lstStyle/>
          <a:p>
            <a:r>
              <a:rPr lang="nl-NL" sz="2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Deel 2</a:t>
            </a:r>
            <a:endParaRPr lang="nl-NL" sz="2800" dirty="0">
              <a:solidFill>
                <a:srgbClr val="0070C0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18585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 Reductie schatting 2015</a:t>
            </a:r>
            <a:endParaRPr lang="nl-NL" sz="18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39552" y="170080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 Reductie schatting 2015</a:t>
            </a:r>
            <a:endParaRPr lang="nl-NL" sz="2800" dirty="0"/>
          </a:p>
        </p:txBody>
      </p:sp>
      <p:sp>
        <p:nvSpPr>
          <p:cNvPr id="3" name="Tekstvak 2"/>
          <p:cNvSpPr txBox="1"/>
          <p:nvPr/>
        </p:nvSpPr>
        <p:spPr>
          <a:xfrm>
            <a:off x="899592" y="2780928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Hoe kunnen we een zo betrouwbaar mogelijke schatting maken van de </a:t>
            </a:r>
            <a:r>
              <a:rPr lang="nl-NL" sz="2400" b="1" dirty="0"/>
              <a:t>Call Reductie 2015</a:t>
            </a:r>
            <a:r>
              <a:rPr lang="nl-NL" sz="2400" dirty="0">
                <a:solidFill>
                  <a:srgbClr val="0070C0"/>
                </a:solidFill>
              </a:rPr>
              <a:t>*</a:t>
            </a:r>
            <a:r>
              <a:rPr lang="nl-NL" sz="2400" dirty="0"/>
              <a:t>? 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763688" y="422108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70C0"/>
                </a:solidFill>
              </a:rPr>
              <a:t>*</a:t>
            </a:r>
            <a:r>
              <a:rPr lang="nl-NL" i="1" dirty="0"/>
              <a:t>Operationele definitie:</a:t>
            </a:r>
            <a:br>
              <a:rPr lang="nl-NL" dirty="0">
                <a:solidFill>
                  <a:srgbClr val="0070C0"/>
                </a:solidFill>
              </a:rPr>
            </a:br>
            <a:r>
              <a:rPr lang="nl-NL" b="1" dirty="0"/>
              <a:t>Call Reductie 2015 </a:t>
            </a:r>
            <a:r>
              <a:rPr lang="nl-NL" dirty="0"/>
              <a:t>= ‘</a:t>
            </a:r>
            <a:r>
              <a:rPr lang="nl-NL" i="1" dirty="0"/>
              <a:t>Het aantal Calls (verwacht voor) 2015 vergeleken met het (geschatte) aantal Calls met de niet geoptimaliseerde website, als deze wel over 2015 zou draaien</a:t>
            </a:r>
            <a:r>
              <a:rPr lang="nl-NL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5064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E92A-D3AC-1641-B75D-3B669ECE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Opmerkingen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FF84-132F-0543-A6A0-D681B216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Niet</a:t>
            </a:r>
            <a:r>
              <a:rPr lang="en-US" sz="1800" dirty="0"/>
              <a:t> </a:t>
            </a:r>
            <a:r>
              <a:rPr lang="en-US" sz="1800" dirty="0" err="1"/>
              <a:t>gevalideerd</a:t>
            </a:r>
            <a:r>
              <a:rPr lang="en-US" sz="1800" dirty="0"/>
              <a:t>, </a:t>
            </a:r>
            <a:r>
              <a:rPr lang="en-US" sz="1800" dirty="0" err="1"/>
              <a:t>slechts</a:t>
            </a:r>
            <a:r>
              <a:rPr lang="en-US" sz="1800" dirty="0"/>
              <a:t> </a:t>
            </a:r>
            <a:r>
              <a:rPr lang="en-US" sz="1800" dirty="0" err="1"/>
              <a:t>schattingen</a:t>
            </a:r>
            <a:endParaRPr lang="en-US" sz="1800" dirty="0"/>
          </a:p>
          <a:p>
            <a:r>
              <a:rPr lang="en-US" sz="1800" dirty="0" err="1"/>
              <a:t>Machtregressievergelijking</a:t>
            </a:r>
            <a:r>
              <a:rPr lang="en-US" sz="1800" dirty="0"/>
              <a:t> </a:t>
            </a:r>
            <a:r>
              <a:rPr lang="en-US" sz="1800" dirty="0" err="1"/>
              <a:t>ipv</a:t>
            </a:r>
            <a:r>
              <a:rPr lang="en-US" sz="1800" dirty="0"/>
              <a:t> </a:t>
            </a:r>
            <a:r>
              <a:rPr lang="en-US" sz="1800" dirty="0" err="1"/>
              <a:t>lineair</a:t>
            </a:r>
            <a:r>
              <a:rPr lang="en-US" sz="1800" dirty="0"/>
              <a:t> </a:t>
            </a:r>
            <a:r>
              <a:rPr lang="en-US" sz="1800" dirty="0" err="1"/>
              <a:t>gebruikt</a:t>
            </a:r>
            <a:r>
              <a:rPr lang="en-US" sz="1800" dirty="0"/>
              <a:t> </a:t>
            </a:r>
            <a:r>
              <a:rPr lang="en-US" sz="1800" dirty="0" err="1"/>
              <a:t>vanwege</a:t>
            </a:r>
            <a:r>
              <a:rPr lang="en-US" sz="1800" dirty="0"/>
              <a:t> het </a:t>
            </a:r>
            <a:r>
              <a:rPr lang="en-US" sz="1800" dirty="0" err="1"/>
              <a:t>heersend</a:t>
            </a:r>
            <a:r>
              <a:rPr lang="en-US" sz="1800" dirty="0"/>
              <a:t> </a:t>
            </a:r>
            <a:r>
              <a:rPr lang="en-US" sz="1800" dirty="0" err="1"/>
              <a:t>vermoeden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  <a:r>
              <a:rPr lang="en-US" sz="1800" dirty="0" err="1"/>
              <a:t>verstrekte</a:t>
            </a:r>
            <a:r>
              <a:rPr lang="en-US" sz="1800" dirty="0"/>
              <a:t> </a:t>
            </a:r>
            <a:r>
              <a:rPr lang="en-US" sz="1800" dirty="0" err="1"/>
              <a:t>uitkeringen</a:t>
            </a:r>
            <a:r>
              <a:rPr lang="en-US" sz="1800" dirty="0"/>
              <a:t> </a:t>
            </a:r>
            <a:r>
              <a:rPr lang="en-US" sz="1800" dirty="0" err="1"/>
              <a:t>gaan</a:t>
            </a:r>
            <a:r>
              <a:rPr lang="en-US" sz="1800" dirty="0"/>
              <a:t> </a:t>
            </a:r>
            <a:r>
              <a:rPr lang="en-US" sz="1800" dirty="0" err="1"/>
              <a:t>dalen</a:t>
            </a:r>
            <a:r>
              <a:rPr lang="en-US" sz="1800" dirty="0"/>
              <a:t> </a:t>
            </a:r>
            <a:r>
              <a:rPr lang="en-US" sz="1800" dirty="0" err="1"/>
              <a:t>ookal</a:t>
            </a:r>
            <a:r>
              <a:rPr lang="en-US" sz="1800" dirty="0"/>
              <a:t> </a:t>
            </a:r>
            <a:r>
              <a:rPr lang="en-US" sz="1800" dirty="0" err="1"/>
              <a:t>stijgen</a:t>
            </a:r>
            <a:r>
              <a:rPr lang="en-US" sz="1800" dirty="0"/>
              <a:t> </a:t>
            </a:r>
            <a:r>
              <a:rPr lang="en-US" sz="1800" dirty="0" err="1"/>
              <a:t>ze</a:t>
            </a:r>
            <a:r>
              <a:rPr lang="en-US" sz="1800" dirty="0"/>
              <a:t> in 2013/2014 (</a:t>
            </a:r>
            <a:r>
              <a:rPr lang="en-US" sz="1800" dirty="0" err="1"/>
              <a:t>niet</a:t>
            </a:r>
            <a:r>
              <a:rPr lang="en-US" sz="1800" dirty="0"/>
              <a:t> </a:t>
            </a:r>
            <a:r>
              <a:rPr lang="en-US" sz="1800" dirty="0" err="1"/>
              <a:t>vanwege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fit)</a:t>
            </a:r>
          </a:p>
          <a:p>
            <a:r>
              <a:rPr lang="en-US" sz="1800" dirty="0" err="1"/>
              <a:t>Blijvende</a:t>
            </a:r>
            <a:r>
              <a:rPr lang="en-US" sz="1800" dirty="0"/>
              <a:t> </a:t>
            </a:r>
            <a:r>
              <a:rPr lang="en-US" sz="1800" dirty="0" err="1"/>
              <a:t>veranderingen</a:t>
            </a:r>
            <a:r>
              <a:rPr lang="en-US" sz="1800" dirty="0"/>
              <a:t> (</a:t>
            </a:r>
            <a:r>
              <a:rPr lang="en-US" sz="1800" dirty="0" err="1"/>
              <a:t>optimalisaties</a:t>
            </a:r>
            <a:r>
              <a:rPr lang="en-US" sz="1800" dirty="0"/>
              <a:t>) website, </a:t>
            </a:r>
            <a:r>
              <a:rPr lang="en-US" sz="1800" dirty="0" err="1"/>
              <a:t>vindbaarheid</a:t>
            </a:r>
            <a:r>
              <a:rPr lang="en-US" sz="1800" dirty="0"/>
              <a:t> </a:t>
            </a:r>
            <a:r>
              <a:rPr lang="en-US" sz="1800" dirty="0" err="1"/>
              <a:t>informatie</a:t>
            </a:r>
            <a:r>
              <a:rPr lang="en-US" sz="1800" dirty="0"/>
              <a:t> maar </a:t>
            </a:r>
            <a:r>
              <a:rPr lang="en-US" sz="1800" dirty="0" err="1"/>
              <a:t>ook</a:t>
            </a:r>
            <a:r>
              <a:rPr lang="en-US" sz="1800" dirty="0"/>
              <a:t> </a:t>
            </a:r>
            <a:r>
              <a:rPr lang="en-US" sz="1800" dirty="0" err="1"/>
              <a:t>juist</a:t>
            </a:r>
            <a:r>
              <a:rPr lang="en-US" sz="1800" dirty="0"/>
              <a:t> </a:t>
            </a:r>
            <a:r>
              <a:rPr lang="en-US" sz="1800" dirty="0" err="1"/>
              <a:t>vindbaarheid</a:t>
            </a:r>
            <a:r>
              <a:rPr lang="en-US" sz="1800" dirty="0"/>
              <a:t> </a:t>
            </a:r>
            <a:r>
              <a:rPr lang="en-US" sz="1800" dirty="0" err="1"/>
              <a:t>telefoonnummer</a:t>
            </a:r>
            <a:r>
              <a:rPr lang="en-US" sz="1800" dirty="0"/>
              <a:t> (</a:t>
            </a:r>
            <a:r>
              <a:rPr lang="en-US" sz="1800" dirty="0" err="1"/>
              <a:t>denk</a:t>
            </a:r>
            <a:r>
              <a:rPr lang="en-US" sz="1800" dirty="0"/>
              <a:t> </a:t>
            </a:r>
            <a:r>
              <a:rPr lang="en-US" sz="1800" dirty="0" err="1"/>
              <a:t>aan</a:t>
            </a:r>
            <a:r>
              <a:rPr lang="en-US" sz="1800" dirty="0"/>
              <a:t> google snippets) </a:t>
            </a:r>
            <a:r>
              <a:rPr lang="en-US" sz="1800" dirty="0" err="1"/>
              <a:t>niet</a:t>
            </a:r>
            <a:r>
              <a:rPr lang="en-US" sz="1800" dirty="0"/>
              <a:t> </a:t>
            </a:r>
            <a:r>
              <a:rPr lang="en-US" sz="1800" dirty="0" err="1"/>
              <a:t>meegenomen</a:t>
            </a:r>
            <a:endParaRPr lang="en-US" sz="1800" dirty="0"/>
          </a:p>
          <a:p>
            <a:r>
              <a:rPr lang="en-US" sz="1800" dirty="0" err="1"/>
              <a:t>Mogelijke</a:t>
            </a:r>
            <a:r>
              <a:rPr lang="en-US" sz="1800" dirty="0"/>
              <a:t> </a:t>
            </a:r>
            <a:r>
              <a:rPr lang="en-US" sz="1800" dirty="0" err="1"/>
              <a:t>toevoegingen</a:t>
            </a:r>
            <a:r>
              <a:rPr lang="en-US" sz="1800" dirty="0"/>
              <a:t> </a:t>
            </a:r>
            <a:r>
              <a:rPr lang="en-US" sz="1800" dirty="0" err="1"/>
              <a:t>contacvormen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</a:t>
            </a:r>
            <a:r>
              <a:rPr lang="en-US" sz="1800" dirty="0" err="1"/>
              <a:t>alternatief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telefonie</a:t>
            </a:r>
            <a:r>
              <a:rPr lang="en-US" sz="1800" dirty="0"/>
              <a:t> (</a:t>
            </a:r>
            <a:r>
              <a:rPr lang="en-US" sz="1800" dirty="0" err="1"/>
              <a:t>whatsappen</a:t>
            </a:r>
            <a:r>
              <a:rPr lang="en-US" sz="1800" dirty="0"/>
              <a:t>, social media </a:t>
            </a:r>
            <a:r>
              <a:rPr lang="en-US" sz="1800" dirty="0" err="1"/>
              <a:t>etc</a:t>
            </a:r>
            <a:r>
              <a:rPr lang="en-US" sz="1800" dirty="0"/>
              <a:t>)in </a:t>
            </a:r>
            <a:r>
              <a:rPr lang="en-US" sz="1800" dirty="0" err="1"/>
              <a:t>toekomst</a:t>
            </a:r>
            <a:r>
              <a:rPr lang="en-US" sz="1800" dirty="0"/>
              <a:t> </a:t>
            </a:r>
            <a:r>
              <a:rPr lang="en-US" sz="1800" dirty="0" err="1"/>
              <a:t>niet</a:t>
            </a:r>
            <a:r>
              <a:rPr lang="en-US" sz="1800" dirty="0"/>
              <a:t> </a:t>
            </a:r>
            <a:r>
              <a:rPr lang="en-US" sz="1800" dirty="0" err="1"/>
              <a:t>meegenomen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4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18585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 Reductie schatting 2015</a:t>
            </a:r>
            <a:endParaRPr lang="nl-NL" sz="1800" dirty="0"/>
          </a:p>
        </p:txBody>
      </p:sp>
      <p:sp>
        <p:nvSpPr>
          <p:cNvPr id="6" name="Tekstvak 5"/>
          <p:cNvSpPr txBox="1"/>
          <p:nvPr/>
        </p:nvSpPr>
        <p:spPr>
          <a:xfrm>
            <a:off x="844162" y="826692"/>
            <a:ext cx="72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4</a:t>
            </a:r>
            <a:r>
              <a:rPr lang="nl-NL" dirty="0"/>
              <a:t> </a:t>
            </a:r>
            <a:r>
              <a:rPr lang="nl-NL" b="1" dirty="0"/>
              <a:t>stappen</a:t>
            </a:r>
            <a:r>
              <a:rPr lang="nl-NL" dirty="0"/>
              <a:t> voor deze schatting: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895597" y="278092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00B050"/>
                </a:solidFill>
              </a:rPr>
              <a:t>Stap 1</a:t>
            </a:r>
            <a:r>
              <a:rPr lang="nl-NL" dirty="0"/>
              <a:t>: Machtsregressievergelijking bij de ontwikkeling in aantal verstrekte uitkeringen over 2013 en 2014 (‘</a:t>
            </a:r>
            <a:r>
              <a:rPr lang="nl-NL" i="1" dirty="0" err="1"/>
              <a:t>f</a:t>
            </a:r>
            <a:r>
              <a:rPr lang="nl-NL" dirty="0" err="1"/>
              <a:t>:</a:t>
            </a:r>
            <a:r>
              <a:rPr lang="nl-NL" b="1" dirty="0" err="1"/>
              <a:t>U</a:t>
            </a:r>
            <a:r>
              <a:rPr lang="nl-NL" dirty="0"/>
              <a:t>’). </a:t>
            </a:r>
          </a:p>
        </p:txBody>
      </p:sp>
      <p:graphicFrame>
        <p:nvGraphicFramePr>
          <p:cNvPr id="13" name="Grafiek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299431"/>
              </p:ext>
            </p:extLst>
          </p:nvPr>
        </p:nvGraphicFramePr>
        <p:xfrm>
          <a:off x="1187624" y="3501008"/>
          <a:ext cx="6408814" cy="2786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kstvak 13"/>
          <p:cNvSpPr txBox="1"/>
          <p:nvPr/>
        </p:nvSpPr>
        <p:spPr>
          <a:xfrm>
            <a:off x="3875354" y="62878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X-as: </a:t>
            </a:r>
            <a:r>
              <a:rPr lang="nl-NL" sz="1600" i="1" dirty="0"/>
              <a:t>tijd in maanden vanaf jan 2013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895597" y="14032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00B050"/>
                </a:solidFill>
              </a:rPr>
              <a:t>1</a:t>
            </a:r>
            <a:r>
              <a:rPr lang="nl-NL" dirty="0"/>
              <a:t>: Hoe schat ik het aantal uitkeringen (U) in 2015?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2555776" y="1772596"/>
            <a:ext cx="613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70C0"/>
                </a:solidFill>
              </a:rPr>
              <a:t>Ik wil de stijging in Uitkeringen over 2013 en 2014 meenemen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555776" y="2141928"/>
            <a:ext cx="633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70C0"/>
                </a:solidFill>
              </a:rPr>
              <a:t>Ik wil ook meenemen dat die stijging geen vaste hoeveelheid is</a:t>
            </a:r>
          </a:p>
        </p:txBody>
      </p:sp>
      <p:cxnSp>
        <p:nvCxnSpPr>
          <p:cNvPr id="19" name="Rechte verbindingslijn met pijl 18"/>
          <p:cNvCxnSpPr/>
          <p:nvPr/>
        </p:nvCxnSpPr>
        <p:spPr>
          <a:xfrm flipH="1">
            <a:off x="7668344" y="3789040"/>
            <a:ext cx="438829" cy="28803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3" grpId="0">
        <p:bldAsOne/>
      </p:bldGraphic>
      <p:bldP spid="14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18585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 Reductie schatting 2015</a:t>
            </a:r>
            <a:endParaRPr lang="nl-NL" sz="1800" dirty="0"/>
          </a:p>
        </p:txBody>
      </p:sp>
      <p:sp>
        <p:nvSpPr>
          <p:cNvPr id="8" name="Tekstvak 7"/>
          <p:cNvSpPr txBox="1"/>
          <p:nvPr/>
        </p:nvSpPr>
        <p:spPr>
          <a:xfrm>
            <a:off x="781809" y="255286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00B050"/>
                </a:solidFill>
              </a:rPr>
              <a:t>Stap 2</a:t>
            </a:r>
            <a:r>
              <a:rPr lang="nl-NL" dirty="0"/>
              <a:t>: Aantal Calls (per maand van 2014) omgezet naar een ‘percentage’ van aantal uitkeringen  (‘C/U’) in een spreadsheet. 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755576" y="76470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00B050"/>
                </a:solidFill>
              </a:rPr>
              <a:t>2</a:t>
            </a:r>
            <a:r>
              <a:rPr lang="nl-NL" dirty="0"/>
              <a:t>: Hoe schat ik het aantal Calls (C) in 2015?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835696" y="113403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70C0"/>
                </a:solidFill>
              </a:rPr>
              <a:t>Ik wil meenemen dat over 2014 het aantal Calls per verstrekte uitkering afnam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1835696" y="181376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70C0"/>
                </a:solidFill>
              </a:rPr>
              <a:t>Ik wil meenemen deze afname in Calls niet gelijk is over 2014 maar in ontwikkeling was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72779"/>
              </p:ext>
            </p:extLst>
          </p:nvPr>
        </p:nvGraphicFramePr>
        <p:xfrm>
          <a:off x="1979712" y="3284984"/>
          <a:ext cx="3384376" cy="307086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i="1" u="none" strike="noStrike" dirty="0">
                          <a:effectLst/>
                        </a:rPr>
                        <a:t>Maand (t)</a:t>
                      </a:r>
                      <a:endParaRPr lang="nl-NL" sz="1800" b="0" i="1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u="none" strike="noStrike" dirty="0">
                          <a:effectLst/>
                        </a:rPr>
                        <a:t>C</a:t>
                      </a:r>
                      <a:r>
                        <a:rPr lang="nl-NL" sz="1800" u="none" strike="noStrike" dirty="0">
                          <a:effectLst/>
                        </a:rPr>
                        <a:t>/</a:t>
                      </a:r>
                      <a:r>
                        <a:rPr lang="nl-NL" sz="1800" b="1" u="none" strike="noStrike" dirty="0">
                          <a:effectLst/>
                        </a:rPr>
                        <a:t>U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februari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0,235602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maart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0,264306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april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0,235602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mei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0,250091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juni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0,232122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juli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0,23246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augustus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0,233793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september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0,2550715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oktober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0,2125677</a:t>
                      </a:r>
                      <a:endParaRPr lang="nl-NL" sz="1600" b="0" i="0" u="none" strike="noStrike" dirty="0">
                        <a:solidFill>
                          <a:srgbClr val="0070C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november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0,2550715</a:t>
                      </a:r>
                      <a:endParaRPr lang="nl-NL" sz="1600" b="0" i="0" u="none" strike="noStrike" dirty="0">
                        <a:solidFill>
                          <a:srgbClr val="0070C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december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0,2628291</a:t>
                      </a:r>
                      <a:endParaRPr lang="nl-NL" sz="1600" b="0" i="0" u="none" strike="noStrike" dirty="0">
                        <a:solidFill>
                          <a:srgbClr val="0070C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9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18585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 Reductie schatting 2015</a:t>
            </a:r>
            <a:endParaRPr lang="nl-NL" sz="1800" dirty="0"/>
          </a:p>
        </p:txBody>
      </p:sp>
      <p:sp>
        <p:nvSpPr>
          <p:cNvPr id="8" name="Tekstvak 7"/>
          <p:cNvSpPr txBox="1"/>
          <p:nvPr/>
        </p:nvSpPr>
        <p:spPr>
          <a:xfrm>
            <a:off x="781809" y="90872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00B050"/>
                </a:solidFill>
              </a:rPr>
              <a:t>Vervolg stap 2</a:t>
            </a:r>
            <a:r>
              <a:rPr lang="nl-NL" dirty="0"/>
              <a:t>: De data in de spreadsheet opgesplitst naar C/U van voor de optimalisatie van september ‘(C/U)</a:t>
            </a:r>
            <a:r>
              <a:rPr lang="nl-NL" baseline="-25000" dirty="0"/>
              <a:t>Pre</a:t>
            </a:r>
            <a:r>
              <a:rPr lang="nl-NL" dirty="0"/>
              <a:t>’ en van na de optimalisatie ‘(C/U)</a:t>
            </a:r>
            <a:r>
              <a:rPr lang="nl-NL" baseline="-25000" dirty="0"/>
              <a:t>Post</a:t>
            </a:r>
            <a:r>
              <a:rPr lang="nl-NL" dirty="0"/>
              <a:t>’.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49898"/>
              </p:ext>
            </p:extLst>
          </p:nvPr>
        </p:nvGraphicFramePr>
        <p:xfrm>
          <a:off x="1187624" y="2564904"/>
          <a:ext cx="5760640" cy="34061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38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84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Maand (t)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nl-NL" sz="1800" b="1" u="none" strike="noStrike" dirty="0">
                          <a:effectLst/>
                          <a:latin typeface="+mn-lt"/>
                        </a:rPr>
                        <a:t>C</a:t>
                      </a:r>
                      <a:r>
                        <a:rPr lang="nl-NL" sz="18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nl-NL" sz="1800" b="1" u="none" strike="noStrike" dirty="0">
                          <a:effectLst/>
                          <a:latin typeface="+mn-lt"/>
                        </a:rPr>
                        <a:t>U</a:t>
                      </a:r>
                      <a:r>
                        <a:rPr lang="nl-NL" sz="1800" u="none" strike="noStrike" dirty="0">
                          <a:effectLst/>
                          <a:latin typeface="+mn-lt"/>
                        </a:rPr>
                        <a:t>)</a:t>
                      </a:r>
                      <a:r>
                        <a:rPr lang="nl-NL" sz="1800" u="none" strike="noStrike" baseline="-25000" dirty="0">
                          <a:effectLst/>
                          <a:latin typeface="+mn-lt"/>
                        </a:rPr>
                        <a:t>Pre</a:t>
                      </a:r>
                      <a:endParaRPr lang="nl-NL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nl-NL" sz="1800" b="1" u="none" strike="noStrike" dirty="0">
                          <a:effectLst/>
                          <a:latin typeface="+mn-lt"/>
                        </a:rPr>
                        <a:t>C</a:t>
                      </a:r>
                      <a:r>
                        <a:rPr lang="nl-NL" sz="18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nl-NL" sz="1800" b="1" u="none" strike="noStrike" dirty="0">
                          <a:effectLst/>
                          <a:latin typeface="+mn-lt"/>
                        </a:rPr>
                        <a:t>U</a:t>
                      </a:r>
                      <a:r>
                        <a:rPr lang="nl-NL" sz="1800" u="none" strike="noStrike" dirty="0">
                          <a:effectLst/>
                          <a:latin typeface="+mn-lt"/>
                        </a:rPr>
                        <a:t>)</a:t>
                      </a:r>
                      <a:r>
                        <a:rPr lang="nl-NL" sz="1800" u="none" strike="noStrike" baseline="-25000" dirty="0">
                          <a:effectLst/>
                          <a:latin typeface="+mn-lt"/>
                        </a:rPr>
                        <a:t>Post</a:t>
                      </a:r>
                      <a:endParaRPr lang="nl-NL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  februari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0,235602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  maart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0,264306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  april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0,235602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  mei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0,250091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  juni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0,232122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  juli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0,23246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  augustus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0,233793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Optimalisatie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BFBFBF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  oktober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0,2125677</a:t>
                      </a:r>
                      <a:endParaRPr lang="nl-NL" sz="1600" b="0" i="0" u="none" strike="noStrike" dirty="0">
                        <a:solidFill>
                          <a:srgbClr val="0070C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  november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0,2550715</a:t>
                      </a:r>
                      <a:endParaRPr lang="nl-NL" sz="1600" b="0" i="0" u="none" strike="noStrike" dirty="0">
                        <a:solidFill>
                          <a:srgbClr val="0070C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 dirty="0">
                          <a:effectLst/>
                        </a:rPr>
                        <a:t>  december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u="none" strike="noStrike" dirty="0">
                          <a:effectLst/>
                        </a:rPr>
                        <a:t>0,2628291</a:t>
                      </a:r>
                      <a:endParaRPr lang="nl-NL" sz="1600" b="0" i="0" u="none" strike="noStrike" dirty="0">
                        <a:solidFill>
                          <a:srgbClr val="0070C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56505"/>
              </p:ext>
            </p:extLst>
          </p:nvPr>
        </p:nvGraphicFramePr>
        <p:xfrm>
          <a:off x="7283218" y="908720"/>
          <a:ext cx="1485934" cy="201518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79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007">
                <a:tc>
                  <a:txBody>
                    <a:bodyPr/>
                    <a:lstStyle/>
                    <a:p>
                      <a:pPr algn="ctr" fontAlgn="b"/>
                      <a:r>
                        <a:rPr lang="nl-NL" sz="1000" i="1" u="none" strike="noStrike" dirty="0">
                          <a:effectLst/>
                        </a:rPr>
                        <a:t>Maand (t)</a:t>
                      </a:r>
                      <a:endParaRPr lang="nl-NL" sz="1000" b="0" i="1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00" b="1" u="none" strike="noStrike" dirty="0">
                          <a:effectLst/>
                        </a:rPr>
                        <a:t>C</a:t>
                      </a:r>
                      <a:r>
                        <a:rPr lang="nl-NL" sz="1000" u="none" strike="noStrike" dirty="0">
                          <a:effectLst/>
                        </a:rPr>
                        <a:t>/</a:t>
                      </a:r>
                      <a:r>
                        <a:rPr lang="nl-NL" sz="1000" b="1" u="none" strike="noStrike" dirty="0">
                          <a:effectLst/>
                        </a:rPr>
                        <a:t>U</a:t>
                      </a:r>
                      <a:endParaRPr lang="nl-NL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 dirty="0">
                          <a:effectLst/>
                        </a:rPr>
                        <a:t>februari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 dirty="0">
                          <a:effectLst/>
                        </a:rPr>
                        <a:t>0,235602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 dirty="0">
                          <a:effectLst/>
                        </a:rPr>
                        <a:t>maart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 dirty="0">
                          <a:effectLst/>
                        </a:rPr>
                        <a:t>0,264306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 dirty="0">
                          <a:effectLst/>
                        </a:rPr>
                        <a:t>april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 dirty="0">
                          <a:effectLst/>
                        </a:rPr>
                        <a:t>0,235602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 dirty="0">
                          <a:effectLst/>
                        </a:rPr>
                        <a:t>mei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 dirty="0">
                          <a:effectLst/>
                        </a:rPr>
                        <a:t>0,250091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>
                          <a:effectLst/>
                        </a:rPr>
                        <a:t>juni</a:t>
                      </a:r>
                      <a:endParaRPr lang="nl-NL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 dirty="0">
                          <a:effectLst/>
                        </a:rPr>
                        <a:t>0,232122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 dirty="0">
                          <a:effectLst/>
                        </a:rPr>
                        <a:t>juli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 dirty="0">
                          <a:effectLst/>
                        </a:rPr>
                        <a:t>0,23246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>
                          <a:effectLst/>
                        </a:rPr>
                        <a:t>augustus</a:t>
                      </a:r>
                      <a:endParaRPr lang="nl-NL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 dirty="0">
                          <a:effectLst/>
                        </a:rPr>
                        <a:t>0,233793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sngStrike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september</a:t>
                      </a:r>
                      <a:endParaRPr lang="nl-NL" sz="1000" b="0" i="0" u="none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b="0" i="0" u="none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0,2550715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>
                          <a:effectLst/>
                        </a:rPr>
                        <a:t>oktober</a:t>
                      </a:r>
                      <a:endParaRPr lang="nl-NL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 dirty="0">
                          <a:effectLst/>
                        </a:rPr>
                        <a:t>0,2125677</a:t>
                      </a:r>
                      <a:endParaRPr lang="nl-NL" sz="1000" b="0" i="0" u="none" strike="noStrike" dirty="0">
                        <a:solidFill>
                          <a:srgbClr val="0070C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>
                          <a:effectLst/>
                        </a:rPr>
                        <a:t>november</a:t>
                      </a:r>
                      <a:endParaRPr lang="nl-NL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 dirty="0">
                          <a:effectLst/>
                        </a:rPr>
                        <a:t>0,2550715</a:t>
                      </a:r>
                      <a:endParaRPr lang="nl-NL" sz="1000" b="0" i="0" u="none" strike="noStrike" dirty="0">
                        <a:solidFill>
                          <a:srgbClr val="0070C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910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>
                          <a:effectLst/>
                        </a:rPr>
                        <a:t>december</a:t>
                      </a:r>
                      <a:endParaRPr lang="nl-NL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 dirty="0">
                          <a:effectLst/>
                        </a:rPr>
                        <a:t>0,2628291</a:t>
                      </a:r>
                      <a:endParaRPr lang="nl-NL" sz="1000" b="0" i="0" u="none" strike="noStrike" dirty="0">
                        <a:solidFill>
                          <a:srgbClr val="0070C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4" name="Rechte verbindingslijn met pijl 3"/>
          <p:cNvCxnSpPr/>
          <p:nvPr/>
        </p:nvCxnSpPr>
        <p:spPr>
          <a:xfrm flipH="1">
            <a:off x="5436096" y="1628800"/>
            <a:ext cx="2664296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H="1">
            <a:off x="7164288" y="2672916"/>
            <a:ext cx="936104" cy="2268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2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467544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 Reductie schatting 2015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586726" y="1052736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00B050"/>
                </a:solidFill>
              </a:rPr>
              <a:t>Stap 3</a:t>
            </a:r>
            <a:r>
              <a:rPr lang="nl-NL" dirty="0"/>
              <a:t>: De opgesplitste rijen ‘percentages’ (C/U) in tijd (per maand) omgezet naar twee verschillende regressievergelijkingen</a:t>
            </a:r>
          </a:p>
        </p:txBody>
      </p:sp>
      <p:graphicFrame>
        <p:nvGraphicFramePr>
          <p:cNvPr id="12" name="Grafiek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746235"/>
              </p:ext>
            </p:extLst>
          </p:nvPr>
        </p:nvGraphicFramePr>
        <p:xfrm>
          <a:off x="683568" y="3140968"/>
          <a:ext cx="36724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fiek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875660"/>
              </p:ext>
            </p:extLst>
          </p:nvPr>
        </p:nvGraphicFramePr>
        <p:xfrm>
          <a:off x="4644008" y="3212976"/>
          <a:ext cx="3600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kstvak 1"/>
          <p:cNvSpPr txBox="1"/>
          <p:nvPr/>
        </p:nvSpPr>
        <p:spPr>
          <a:xfrm>
            <a:off x="1763688" y="251707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f</a:t>
            </a:r>
            <a:r>
              <a:rPr lang="nl-NL" i="1" dirty="0">
                <a:sym typeface="Wingdings" panose="05000000000000000000" pitchFamily="2" charset="2"/>
              </a:rPr>
              <a:t>:</a:t>
            </a:r>
            <a:r>
              <a:rPr lang="nl-NL" dirty="0">
                <a:sym typeface="Wingdings" panose="05000000000000000000" pitchFamily="2" charset="2"/>
              </a:rPr>
              <a:t>(C/U)</a:t>
            </a:r>
            <a:r>
              <a:rPr lang="nl-NL" baseline="-25000" dirty="0">
                <a:sym typeface="Wingdings" panose="05000000000000000000" pitchFamily="2" charset="2"/>
              </a:rPr>
              <a:t>Pre</a:t>
            </a:r>
            <a:endParaRPr lang="nl-NL" baseline="-25000" dirty="0"/>
          </a:p>
        </p:txBody>
      </p:sp>
      <p:sp>
        <p:nvSpPr>
          <p:cNvPr id="15" name="Tekstvak 14"/>
          <p:cNvSpPr txBox="1"/>
          <p:nvPr/>
        </p:nvSpPr>
        <p:spPr>
          <a:xfrm>
            <a:off x="5868144" y="25335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f</a:t>
            </a:r>
            <a:r>
              <a:rPr lang="nl-NL" i="1" dirty="0">
                <a:sym typeface="Wingdings" panose="05000000000000000000" pitchFamily="2" charset="2"/>
              </a:rPr>
              <a:t>:</a:t>
            </a:r>
            <a:r>
              <a:rPr lang="nl-NL" dirty="0">
                <a:sym typeface="Wingdings" panose="05000000000000000000" pitchFamily="2" charset="2"/>
              </a:rPr>
              <a:t>(C/U)</a:t>
            </a:r>
            <a:r>
              <a:rPr lang="nl-NL" baseline="-25000" dirty="0">
                <a:sym typeface="Wingdings" panose="05000000000000000000" pitchFamily="2" charset="2"/>
              </a:rPr>
              <a:t>Post</a:t>
            </a:r>
            <a:endParaRPr lang="nl-NL" baseline="-25000" dirty="0"/>
          </a:p>
        </p:txBody>
      </p:sp>
      <p:cxnSp>
        <p:nvCxnSpPr>
          <p:cNvPr id="4" name="Rechte verbindingslijn met pijl 3"/>
          <p:cNvCxnSpPr/>
          <p:nvPr/>
        </p:nvCxnSpPr>
        <p:spPr>
          <a:xfrm>
            <a:off x="2627784" y="2996952"/>
            <a:ext cx="1008112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6660232" y="2996952"/>
            <a:ext cx="93610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3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4" grpId="0">
        <p:bldAsOne/>
      </p:bldGraphic>
      <p:bldP spid="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18585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 Reductie schatting 2015</a:t>
            </a:r>
            <a:endParaRPr lang="nl-NL" sz="1800" dirty="0"/>
          </a:p>
        </p:txBody>
      </p:sp>
      <p:sp>
        <p:nvSpPr>
          <p:cNvPr id="13" name="Tekstvak 12"/>
          <p:cNvSpPr txBox="1"/>
          <p:nvPr/>
        </p:nvSpPr>
        <p:spPr>
          <a:xfrm>
            <a:off x="1691680" y="2060848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- aantal uitkeringen, </a:t>
            </a:r>
            <a:r>
              <a:rPr lang="nl-NL" i="1" dirty="0">
                <a:solidFill>
                  <a:srgbClr val="7030A0"/>
                </a:solidFill>
              </a:rPr>
              <a:t>f:</a:t>
            </a:r>
            <a:r>
              <a:rPr lang="nl-NL" b="1" dirty="0">
                <a:solidFill>
                  <a:srgbClr val="7030A0"/>
                </a:solidFill>
              </a:rPr>
              <a:t>U</a:t>
            </a:r>
            <a:r>
              <a:rPr lang="nl-NL" dirty="0"/>
              <a:t> 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         </a:t>
            </a:r>
            <a:r>
              <a:rPr lang="nl-NL" b="1" dirty="0">
                <a:solidFill>
                  <a:srgbClr val="7030A0"/>
                </a:solidFill>
              </a:rPr>
              <a:t>2.133.075</a:t>
            </a:r>
            <a:r>
              <a:rPr lang="nl-NL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,957</a:t>
            </a:r>
            <a:r>
              <a:rPr lang="nl-NL" b="1" i="1" dirty="0"/>
              <a:t>t</a:t>
            </a:r>
            <a:r>
              <a:rPr lang="nl-NL" b="1" baseline="30000" dirty="0">
                <a:solidFill>
                  <a:srgbClr val="7030A0"/>
                </a:solidFill>
              </a:rPr>
              <a:t>0,012</a:t>
            </a:r>
            <a:r>
              <a:rPr lang="nl-NL" b="1" baseline="30000" dirty="0"/>
              <a:t>       </a:t>
            </a:r>
            <a:r>
              <a:rPr lang="nl-NL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(met t=1 voor januari 2013)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1682621" y="3655119"/>
            <a:ext cx="669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- call per uitkering percentage ‘Pre-Optimalisatie’, </a:t>
            </a:r>
            <a:r>
              <a:rPr lang="nl-NL" i="1" dirty="0">
                <a:solidFill>
                  <a:srgbClr val="00B050"/>
                </a:solidFill>
              </a:rPr>
              <a:t>f:</a:t>
            </a:r>
            <a:r>
              <a:rPr lang="nl-NL" dirty="0">
                <a:solidFill>
                  <a:srgbClr val="00B050"/>
                </a:solidFill>
              </a:rPr>
              <a:t>(</a:t>
            </a:r>
            <a:r>
              <a:rPr lang="nl-NL" b="1" dirty="0">
                <a:solidFill>
                  <a:srgbClr val="00B050"/>
                </a:solidFill>
              </a:rPr>
              <a:t>C</a:t>
            </a:r>
            <a:r>
              <a:rPr lang="nl-NL" dirty="0">
                <a:solidFill>
                  <a:srgbClr val="00B050"/>
                </a:solidFill>
              </a:rPr>
              <a:t>/</a:t>
            </a:r>
            <a:r>
              <a:rPr lang="nl-NL" b="1" dirty="0">
                <a:solidFill>
                  <a:srgbClr val="00B050"/>
                </a:solidFill>
              </a:rPr>
              <a:t>U</a:t>
            </a:r>
            <a:r>
              <a:rPr lang="nl-NL" dirty="0">
                <a:solidFill>
                  <a:srgbClr val="00B050"/>
                </a:solidFill>
              </a:rPr>
              <a:t>)</a:t>
            </a:r>
            <a:r>
              <a:rPr lang="nl-NL" baseline="-25000" dirty="0">
                <a:solidFill>
                  <a:srgbClr val="00B050"/>
                </a:solidFill>
              </a:rPr>
              <a:t>Pre</a:t>
            </a:r>
            <a:br>
              <a:rPr lang="nl-NL" baseline="-25000" dirty="0"/>
            </a:br>
            <a:br>
              <a:rPr lang="nl-NL" baseline="-25000" dirty="0"/>
            </a:br>
            <a:r>
              <a:rPr lang="nl-NL" dirty="0"/>
              <a:t>                          </a:t>
            </a:r>
            <a:r>
              <a:rPr lang="nl-NL" b="1" dirty="0">
                <a:solidFill>
                  <a:srgbClr val="00B050"/>
                </a:solidFill>
              </a:rPr>
              <a:t>0,2449</a:t>
            </a:r>
            <a:r>
              <a:rPr lang="nl-NL" b="1" i="1" dirty="0"/>
              <a:t>t</a:t>
            </a:r>
            <a:r>
              <a:rPr lang="nl-NL" b="1" baseline="30000" dirty="0">
                <a:solidFill>
                  <a:srgbClr val="00B050"/>
                </a:solidFill>
              </a:rPr>
              <a:t>-0,036</a:t>
            </a:r>
            <a:r>
              <a:rPr lang="nl-NL" b="1" baseline="30000" dirty="0"/>
              <a:t>           </a:t>
            </a:r>
            <a:r>
              <a:rPr lang="nl-NL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(met t=1 voor februari 2014</a:t>
            </a:r>
            <a:r>
              <a:rPr lang="nl-NL" i="1" dirty="0"/>
              <a:t>)</a:t>
            </a:r>
            <a:br>
              <a:rPr lang="nl-NL" dirty="0"/>
            </a:br>
            <a:r>
              <a:rPr lang="nl-NL" dirty="0"/>
              <a:t>            </a:t>
            </a:r>
            <a:endParaRPr lang="nl-NL" baseline="-25000" dirty="0"/>
          </a:p>
        </p:txBody>
      </p:sp>
      <p:sp>
        <p:nvSpPr>
          <p:cNvPr id="8" name="Tekstvak 7"/>
          <p:cNvSpPr txBox="1"/>
          <p:nvPr/>
        </p:nvSpPr>
        <p:spPr>
          <a:xfrm>
            <a:off x="1682621" y="515719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- call per uitkering percentage ‘Post-Optimalisatie’, </a:t>
            </a:r>
            <a:r>
              <a:rPr lang="nl-NL" i="1" dirty="0">
                <a:solidFill>
                  <a:srgbClr val="FF0000"/>
                </a:solidFill>
              </a:rPr>
              <a:t>f:</a:t>
            </a:r>
            <a:r>
              <a:rPr lang="nl-NL" dirty="0">
                <a:solidFill>
                  <a:srgbClr val="FF0000"/>
                </a:solidFill>
              </a:rPr>
              <a:t>(</a:t>
            </a:r>
            <a:r>
              <a:rPr lang="nl-NL" b="1" dirty="0">
                <a:solidFill>
                  <a:srgbClr val="FF0000"/>
                </a:solidFill>
              </a:rPr>
              <a:t>C</a:t>
            </a:r>
            <a:r>
              <a:rPr lang="nl-NL" dirty="0">
                <a:solidFill>
                  <a:srgbClr val="FF0000"/>
                </a:solidFill>
              </a:rPr>
              <a:t>/</a:t>
            </a:r>
            <a:r>
              <a:rPr lang="nl-NL" b="1" dirty="0">
                <a:solidFill>
                  <a:srgbClr val="FF0000"/>
                </a:solidFill>
              </a:rPr>
              <a:t>U</a:t>
            </a:r>
            <a:r>
              <a:rPr lang="nl-NL" dirty="0">
                <a:solidFill>
                  <a:srgbClr val="FF0000"/>
                </a:solidFill>
              </a:rPr>
              <a:t>)</a:t>
            </a:r>
            <a:r>
              <a:rPr lang="nl-NL" baseline="-25000" dirty="0">
                <a:solidFill>
                  <a:srgbClr val="FF0000"/>
                </a:solidFill>
              </a:rPr>
              <a:t>Post</a:t>
            </a:r>
            <a:br>
              <a:rPr lang="nl-NL" baseline="-25000" dirty="0"/>
            </a:br>
            <a:br>
              <a:rPr lang="nl-NL" baseline="-25000" dirty="0"/>
            </a:br>
            <a:r>
              <a:rPr lang="nl-NL" dirty="0"/>
              <a:t>                          </a:t>
            </a:r>
            <a:r>
              <a:rPr lang="en-US" b="1" dirty="0">
                <a:solidFill>
                  <a:srgbClr val="FF0000"/>
                </a:solidFill>
              </a:rPr>
              <a:t>0,2589</a:t>
            </a:r>
            <a:r>
              <a:rPr lang="en-US" b="1" i="1" dirty="0"/>
              <a:t>t</a:t>
            </a:r>
            <a:r>
              <a:rPr lang="en-US" b="1" baseline="30000" dirty="0">
                <a:solidFill>
                  <a:srgbClr val="FF0000"/>
                </a:solidFill>
              </a:rPr>
              <a:t>-0,117</a:t>
            </a:r>
            <a:r>
              <a:rPr lang="en-US" b="1" baseline="30000" dirty="0">
                <a:solidFill>
                  <a:srgbClr val="00B050"/>
                </a:solidFill>
              </a:rPr>
              <a:t>        </a:t>
            </a:r>
            <a:r>
              <a:rPr lang="nl-NL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(met t=1 voor oktober 2014</a:t>
            </a:r>
            <a:r>
              <a:rPr lang="nl-NL" i="1" dirty="0"/>
              <a:t>)</a:t>
            </a:r>
            <a:br>
              <a:rPr lang="nl-NL" dirty="0"/>
            </a:br>
            <a:br>
              <a:rPr lang="nl-NL" baseline="-25000" dirty="0"/>
            </a:br>
            <a:r>
              <a:rPr lang="nl-NL" baseline="-25000" dirty="0"/>
              <a:t> 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799621" y="908720"/>
            <a:ext cx="527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 ‘uitkomsten’ van stappen 1 t/m 3 leveren de volgende betrouwbare(?) schattingen op:</a:t>
            </a:r>
            <a:br>
              <a:rPr lang="nl-NL" dirty="0"/>
            </a:b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(+ kleurcodes)</a:t>
            </a:r>
          </a:p>
        </p:txBody>
      </p:sp>
    </p:spTree>
    <p:extLst>
      <p:ext uri="{BB962C8B-B14F-4D97-AF65-F5344CB8AC3E}">
        <p14:creationId xmlns:p14="http://schemas.microsoft.com/office/powerpoint/2010/main" val="12161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18585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 Reductie schatting 2015</a:t>
            </a:r>
            <a:endParaRPr lang="nl-NL" sz="1800" dirty="0"/>
          </a:p>
        </p:txBody>
      </p:sp>
      <p:sp>
        <p:nvSpPr>
          <p:cNvPr id="10" name="Tekstvak 9"/>
          <p:cNvSpPr txBox="1"/>
          <p:nvPr/>
        </p:nvSpPr>
        <p:spPr>
          <a:xfrm>
            <a:off x="467544" y="1124744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00B050"/>
                </a:solidFill>
              </a:rPr>
              <a:t>Overzicht</a:t>
            </a:r>
            <a:r>
              <a:rPr lang="nl-NL" dirty="0"/>
              <a:t>: die ‘betrouwbare schattingen’ zien er grofweg uit als hieronder weergeven.  De grafiek links betreft verhoudingen (denk aan waarden van 0 tot 1) rechts betreft uitkeringen (en heeft waarden rond de 2,2 miljoen).</a:t>
            </a:r>
            <a:br>
              <a:rPr lang="nl-NL" dirty="0"/>
            </a:br>
            <a:r>
              <a:rPr lang="nl-NL" dirty="0"/>
              <a:t>                                                                            </a:t>
            </a:r>
            <a:endParaRPr lang="nl-NL" baseline="-25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757392"/>
            <a:ext cx="5688034" cy="384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70" y="2808546"/>
            <a:ext cx="4514800" cy="369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4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18585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 Reductie schatting 2015</a:t>
            </a:r>
            <a:endParaRPr lang="nl-NL" sz="18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43608" y="3284984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Call reductie 2015</a:t>
            </a:r>
            <a:br>
              <a:rPr lang="nl-NL" dirty="0"/>
            </a:br>
            <a:br>
              <a:rPr lang="nl-NL" dirty="0"/>
            </a:br>
            <a:r>
              <a:rPr lang="nl-NL" dirty="0"/>
              <a:t>(</a:t>
            </a:r>
            <a:r>
              <a:rPr lang="nl-NL" b="1" dirty="0">
                <a:solidFill>
                  <a:srgbClr val="7030A0"/>
                </a:solidFill>
              </a:rPr>
              <a:t>2.133.075</a:t>
            </a:r>
            <a:r>
              <a:rPr lang="nl-NL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,957</a:t>
            </a:r>
            <a:r>
              <a:rPr lang="nl-NL" sz="2400" b="1" i="1" dirty="0"/>
              <a:t>t</a:t>
            </a:r>
            <a:r>
              <a:rPr lang="nl-NL" sz="2400" i="1" baseline="-25000" dirty="0">
                <a:solidFill>
                  <a:srgbClr val="7030A0"/>
                </a:solidFill>
              </a:rPr>
              <a:t>u</a:t>
            </a:r>
            <a:r>
              <a:rPr lang="nl-NL" b="1" baseline="30000" dirty="0">
                <a:solidFill>
                  <a:srgbClr val="7030A0"/>
                </a:solidFill>
              </a:rPr>
              <a:t>0,012 </a:t>
            </a:r>
            <a:r>
              <a:rPr lang="nl-NL" b="1" dirty="0">
                <a:latin typeface="Verdana"/>
                <a:ea typeface="Verdana"/>
                <a:cs typeface="Verdana"/>
              </a:rPr>
              <a:t>· </a:t>
            </a:r>
            <a:r>
              <a:rPr lang="nl-NL" dirty="0"/>
              <a:t>(</a:t>
            </a:r>
            <a:r>
              <a:rPr lang="nl-NL" b="1" dirty="0">
                <a:solidFill>
                  <a:srgbClr val="00B050"/>
                </a:solidFill>
              </a:rPr>
              <a:t>0,2449</a:t>
            </a:r>
            <a:r>
              <a:rPr lang="nl-NL" sz="2400" b="1" i="1" dirty="0"/>
              <a:t>t</a:t>
            </a:r>
            <a:r>
              <a:rPr lang="nl-NL" sz="2400" i="1" baseline="-25000" dirty="0">
                <a:solidFill>
                  <a:srgbClr val="00B050"/>
                </a:solidFill>
              </a:rPr>
              <a:t>Pre</a:t>
            </a:r>
            <a:r>
              <a:rPr lang="nl-NL" b="1" baseline="30000" dirty="0">
                <a:solidFill>
                  <a:srgbClr val="00B050"/>
                </a:solidFill>
              </a:rPr>
              <a:t>-0,036 </a:t>
            </a:r>
            <a:r>
              <a:rPr lang="nl-NL" b="1" dirty="0"/>
              <a:t>- </a:t>
            </a:r>
            <a:r>
              <a:rPr lang="en-US" b="1" dirty="0">
                <a:solidFill>
                  <a:srgbClr val="FF0000"/>
                </a:solidFill>
              </a:rPr>
              <a:t>0,2589</a:t>
            </a:r>
            <a:r>
              <a:rPr lang="en-US" sz="2400" b="1" i="1" dirty="0"/>
              <a:t>t</a:t>
            </a:r>
            <a:r>
              <a:rPr lang="en-US" sz="2400" i="1" baseline="-25000" dirty="0">
                <a:solidFill>
                  <a:srgbClr val="FF0000"/>
                </a:solidFill>
              </a:rPr>
              <a:t>Post</a:t>
            </a:r>
            <a:r>
              <a:rPr lang="en-US" b="1" baseline="30000" dirty="0">
                <a:solidFill>
                  <a:srgbClr val="FF0000"/>
                </a:solidFill>
              </a:rPr>
              <a:t>-0,117</a:t>
            </a:r>
            <a:r>
              <a:rPr lang="en-US" dirty="0"/>
              <a:t>)) </a:t>
            </a:r>
            <a:r>
              <a:rPr lang="nl-NL" b="1" dirty="0">
                <a:latin typeface="Verdana"/>
                <a:ea typeface="Verdana"/>
                <a:cs typeface="Verdana"/>
              </a:rPr>
              <a:t>·</a:t>
            </a:r>
            <a:r>
              <a:rPr lang="nl-NL" b="1" dirty="0">
                <a:ea typeface="Verdana"/>
                <a:cs typeface="Verdana"/>
              </a:rPr>
              <a:t>12</a:t>
            </a:r>
            <a:br>
              <a:rPr lang="en-US" dirty="0"/>
            </a:br>
            <a:endParaRPr lang="nl-NL" baseline="-25000" dirty="0"/>
          </a:p>
        </p:txBody>
      </p:sp>
      <p:sp>
        <p:nvSpPr>
          <p:cNvPr id="4" name="Tekstvak 3"/>
          <p:cNvSpPr txBox="1"/>
          <p:nvPr/>
        </p:nvSpPr>
        <p:spPr>
          <a:xfrm>
            <a:off x="467544" y="1124744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00B050"/>
                </a:solidFill>
              </a:rPr>
              <a:t>Stap 4</a:t>
            </a:r>
            <a:r>
              <a:rPr lang="nl-NL" dirty="0"/>
              <a:t>: Vervolgens is het verschil in call per uitkering percentage in de ‘Pre’ optimalisatie fase en de ‘Post’ optimalisatie (huidige)fase vermenigvuldigd met het geschatte aantal uitkeringen.</a:t>
            </a:r>
            <a:br>
              <a:rPr lang="nl-NL" dirty="0"/>
            </a:br>
            <a:r>
              <a:rPr lang="nl-NL" dirty="0"/>
              <a:t>                                                                            </a:t>
            </a:r>
            <a:br>
              <a:rPr lang="nl-NL" dirty="0"/>
            </a:br>
            <a:r>
              <a:rPr lang="nl-NL" dirty="0"/>
              <a:t>                                          </a:t>
            </a:r>
            <a:r>
              <a:rPr lang="nl-NL" b="1" dirty="0" err="1">
                <a:solidFill>
                  <a:srgbClr val="7030A0"/>
                </a:solidFill>
              </a:rPr>
              <a:t>U</a:t>
            </a:r>
            <a:r>
              <a:rPr lang="nl-NL" i="1" baseline="-25000" dirty="0" err="1">
                <a:solidFill>
                  <a:srgbClr val="7030A0"/>
                </a:solidFill>
              </a:rPr>
              <a:t>f</a:t>
            </a:r>
            <a:r>
              <a:rPr lang="nl-NL" b="1" dirty="0">
                <a:ea typeface="Verdana"/>
                <a:cs typeface="Verdana"/>
              </a:rPr>
              <a:t>·</a:t>
            </a:r>
            <a:r>
              <a:rPr lang="nl-NL" dirty="0">
                <a:ea typeface="Verdana"/>
                <a:cs typeface="Verdana"/>
              </a:rPr>
              <a:t>∆(</a:t>
            </a:r>
            <a:r>
              <a:rPr lang="nl-NL" b="1" dirty="0">
                <a:ea typeface="Verdana"/>
                <a:cs typeface="Verdana"/>
              </a:rPr>
              <a:t>C</a:t>
            </a:r>
            <a:r>
              <a:rPr lang="nl-NL" dirty="0">
                <a:ea typeface="Verdana"/>
                <a:cs typeface="Verdana"/>
              </a:rPr>
              <a:t>/</a:t>
            </a:r>
            <a:r>
              <a:rPr lang="nl-NL" b="1" dirty="0">
                <a:ea typeface="Verdana"/>
                <a:cs typeface="Verdana"/>
              </a:rPr>
              <a:t>U</a:t>
            </a:r>
            <a:r>
              <a:rPr lang="nl-NL" dirty="0">
                <a:ea typeface="Verdana"/>
                <a:cs typeface="Verdana"/>
              </a:rPr>
              <a:t>)</a:t>
            </a:r>
            <a:r>
              <a:rPr lang="nl-NL" i="1" baseline="-25000" dirty="0">
                <a:ea typeface="Verdana"/>
                <a:cs typeface="Verdana"/>
              </a:rPr>
              <a:t>f</a:t>
            </a:r>
            <a:r>
              <a:rPr lang="nl-NL" baseline="-25000" dirty="0">
                <a:ea typeface="Verdana"/>
                <a:cs typeface="Verdana"/>
              </a:rPr>
              <a:t>(</a:t>
            </a:r>
            <a:r>
              <a:rPr lang="nl-NL" baseline="-25000" dirty="0" err="1">
                <a:solidFill>
                  <a:srgbClr val="00B050"/>
                </a:solidFill>
                <a:ea typeface="Verdana"/>
                <a:cs typeface="Verdana"/>
              </a:rPr>
              <a:t>Pre</a:t>
            </a:r>
            <a:r>
              <a:rPr lang="nl-NL" baseline="-25000" dirty="0" err="1">
                <a:ea typeface="Verdana"/>
                <a:cs typeface="Verdana"/>
              </a:rPr>
              <a:t>,</a:t>
            </a:r>
            <a:r>
              <a:rPr lang="nl-NL" baseline="-25000" dirty="0" err="1">
                <a:solidFill>
                  <a:srgbClr val="FF0000"/>
                </a:solidFill>
                <a:ea typeface="Verdana"/>
                <a:cs typeface="Verdana"/>
              </a:rPr>
              <a:t>Post</a:t>
            </a:r>
            <a:r>
              <a:rPr lang="nl-NL" baseline="-25000" dirty="0">
                <a:ea typeface="Verdana"/>
                <a:cs typeface="Verdana"/>
              </a:rPr>
              <a:t>)</a:t>
            </a:r>
            <a:r>
              <a:rPr lang="nl-NL" dirty="0">
                <a:ea typeface="Verdana"/>
                <a:cs typeface="Verdana"/>
              </a:rPr>
              <a:t> </a:t>
            </a:r>
            <a:endParaRPr lang="nl-NL" baseline="-25000" dirty="0"/>
          </a:p>
        </p:txBody>
      </p:sp>
      <p:sp>
        <p:nvSpPr>
          <p:cNvPr id="2" name="Tekstvak 1"/>
          <p:cNvSpPr txBox="1"/>
          <p:nvPr/>
        </p:nvSpPr>
        <p:spPr>
          <a:xfrm>
            <a:off x="1619672" y="4581128"/>
            <a:ext cx="3322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</a:t>
            </a:r>
            <a:r>
              <a:rPr lang="en-US" b="1" dirty="0" err="1"/>
              <a:t>waarin</a:t>
            </a:r>
            <a:br>
              <a:rPr lang="en-US" b="1" dirty="0"/>
            </a:br>
            <a:br>
              <a:rPr lang="en-US" b="1" dirty="0"/>
            </a:br>
            <a:r>
              <a:rPr lang="nl-NL" b="1" i="1" dirty="0"/>
              <a:t>t</a:t>
            </a:r>
            <a:r>
              <a:rPr lang="nl-NL" i="1" baseline="-25000" dirty="0">
                <a:solidFill>
                  <a:srgbClr val="7030A0"/>
                </a:solidFill>
              </a:rPr>
              <a:t>u</a:t>
            </a:r>
            <a:r>
              <a:rPr lang="en-US" b="1" dirty="0"/>
              <a:t>     </a:t>
            </a:r>
            <a:r>
              <a:rPr lang="en-US" dirty="0"/>
              <a:t>= 30,5</a:t>
            </a:r>
            <a:r>
              <a:rPr lang="en-US" b="1" dirty="0"/>
              <a:t>    </a:t>
            </a:r>
            <a:r>
              <a:rPr lang="en-US" dirty="0"/>
              <a:t>(6,5+12</a:t>
            </a:r>
            <a:r>
              <a:rPr lang="nl-NL" dirty="0">
                <a:ea typeface="Verdana"/>
                <a:cs typeface="Verdana"/>
              </a:rPr>
              <a:t>·(jj-13)</a:t>
            </a:r>
            <a:r>
              <a:rPr lang="nl-NL" dirty="0">
                <a:solidFill>
                  <a:srgbClr val="00B050"/>
                </a:solidFill>
              </a:rPr>
              <a:t>  </a:t>
            </a:r>
            <a:r>
              <a:rPr lang="nl-NL" baseline="30000" dirty="0">
                <a:solidFill>
                  <a:srgbClr val="00B050"/>
                </a:solidFill>
              </a:rPr>
              <a:t>  </a:t>
            </a:r>
            <a:br>
              <a:rPr lang="nl-NL" baseline="30000" dirty="0">
                <a:solidFill>
                  <a:srgbClr val="00B050"/>
                </a:solidFill>
              </a:rPr>
            </a:br>
            <a:r>
              <a:rPr lang="nl-NL" b="1" i="1" dirty="0" err="1"/>
              <a:t>t</a:t>
            </a:r>
            <a:r>
              <a:rPr lang="nl-NL" i="1" baseline="-25000" dirty="0" err="1">
                <a:solidFill>
                  <a:srgbClr val="00B050"/>
                </a:solidFill>
              </a:rPr>
              <a:t>Pre</a:t>
            </a:r>
            <a:r>
              <a:rPr lang="nl-NL" b="1" i="1" dirty="0"/>
              <a:t>   </a:t>
            </a:r>
            <a:r>
              <a:rPr lang="nl-NL" dirty="0"/>
              <a:t>=</a:t>
            </a:r>
            <a:r>
              <a:rPr lang="nl-NL" b="1" i="1" dirty="0"/>
              <a:t> </a:t>
            </a:r>
            <a:r>
              <a:rPr lang="nl-NL" i="1" dirty="0"/>
              <a:t>17,5    </a:t>
            </a:r>
            <a:r>
              <a:rPr lang="nl-NL" dirty="0"/>
              <a:t>(5,5+12</a:t>
            </a:r>
            <a:r>
              <a:rPr lang="nl-NL" dirty="0">
                <a:ea typeface="Verdana"/>
                <a:cs typeface="Verdana"/>
              </a:rPr>
              <a:t>·(jj-14)</a:t>
            </a:r>
            <a:br>
              <a:rPr lang="nl-NL" dirty="0">
                <a:ea typeface="Verdana"/>
                <a:cs typeface="Verdana"/>
              </a:rPr>
            </a:br>
            <a:r>
              <a:rPr lang="nl-NL" b="1" i="1" dirty="0" err="1"/>
              <a:t>t</a:t>
            </a:r>
            <a:r>
              <a:rPr lang="nl-NL" i="1" baseline="-25000" dirty="0" err="1">
                <a:solidFill>
                  <a:srgbClr val="FF0000"/>
                </a:solidFill>
              </a:rPr>
              <a:t>Post</a:t>
            </a:r>
            <a:r>
              <a:rPr lang="nl-NL" b="1" i="1" dirty="0"/>
              <a:t>  </a:t>
            </a:r>
            <a:r>
              <a:rPr lang="nl-NL" dirty="0"/>
              <a:t>=</a:t>
            </a:r>
            <a:r>
              <a:rPr lang="nl-NL" b="1" i="1" dirty="0"/>
              <a:t> </a:t>
            </a:r>
            <a:r>
              <a:rPr lang="nl-NL" i="1" dirty="0"/>
              <a:t>9,5      </a:t>
            </a:r>
            <a:r>
              <a:rPr lang="nl-NL" dirty="0"/>
              <a:t>(9,5+12</a:t>
            </a:r>
            <a:r>
              <a:rPr lang="nl-NL" dirty="0">
                <a:ea typeface="Verdana"/>
                <a:cs typeface="Verdana"/>
              </a:rPr>
              <a:t>·(jj-15)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07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18585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 Reductie schatting 2015</a:t>
            </a:r>
            <a:endParaRPr lang="nl-NL" sz="1800" dirty="0"/>
          </a:p>
        </p:txBody>
      </p:sp>
      <p:sp>
        <p:nvSpPr>
          <p:cNvPr id="2" name="Tekstvak 1"/>
          <p:cNvSpPr txBox="1"/>
          <p:nvPr/>
        </p:nvSpPr>
        <p:spPr>
          <a:xfrm>
            <a:off x="755576" y="119675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Dit maakt: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755576" y="179040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((</a:t>
            </a:r>
            <a:r>
              <a:rPr lang="nl-NL" dirty="0">
                <a:solidFill>
                  <a:srgbClr val="7030A0"/>
                </a:solidFill>
              </a:rPr>
              <a:t>2133075.957*30.5^0.012</a:t>
            </a:r>
            <a:r>
              <a:rPr lang="nl-NL" dirty="0"/>
              <a:t>)*((</a:t>
            </a:r>
            <a:r>
              <a:rPr lang="nl-NL" dirty="0">
                <a:solidFill>
                  <a:srgbClr val="00B050"/>
                </a:solidFill>
              </a:rPr>
              <a:t>0.2449*17.5^-0.036</a:t>
            </a:r>
            <a:r>
              <a:rPr lang="nl-NL" dirty="0"/>
              <a:t>)-(</a:t>
            </a:r>
            <a:r>
              <a:rPr lang="nl-NL" dirty="0">
                <a:solidFill>
                  <a:srgbClr val="FF0000"/>
                </a:solidFill>
              </a:rPr>
              <a:t>0.2589*9.5^-0.117</a:t>
            </a:r>
            <a:r>
              <a:rPr lang="nl-NL" dirty="0"/>
              <a:t>)))*12</a:t>
            </a:r>
            <a:br>
              <a:rPr lang="nl-NL" dirty="0"/>
            </a:br>
            <a:br>
              <a:rPr lang="nl-NL" dirty="0"/>
            </a:br>
            <a:r>
              <a:rPr lang="nl-NL" dirty="0"/>
              <a:t>=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755576" y="3068960"/>
            <a:ext cx="496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rgbClr val="00B050"/>
                </a:solidFill>
              </a:rPr>
              <a:t>586.035</a:t>
            </a:r>
            <a:r>
              <a:rPr lang="nl-NL" dirty="0"/>
              <a:t> Calls minder over geheel 2015   (schatting)</a:t>
            </a:r>
            <a:br>
              <a:rPr lang="nl-NL" dirty="0"/>
            </a:b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62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blank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746</TotalTime>
  <Words>618</Words>
  <Application>Microsoft Macintosh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blank</vt:lpstr>
      <vt:lpstr>Deel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Opmerkingen</vt:lpstr>
    </vt:vector>
  </TitlesOfParts>
  <Company>UWV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Reductie schatting 2015</dc:title>
  <dc:creator>Peutz, Steven (S.B.)</dc:creator>
  <cp:lastModifiedBy>steven peutz</cp:lastModifiedBy>
  <cp:revision>73</cp:revision>
  <cp:lastPrinted>2015-03-10T15:02:24Z</cp:lastPrinted>
  <dcterms:created xsi:type="dcterms:W3CDTF">2015-03-10T08:16:34Z</dcterms:created>
  <dcterms:modified xsi:type="dcterms:W3CDTF">2018-06-10T09:40:59Z</dcterms:modified>
</cp:coreProperties>
</file>