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9" r:id="rId6"/>
    <p:sldId id="264" r:id="rId7"/>
    <p:sldId id="261" r:id="rId8"/>
    <p:sldId id="266" r:id="rId9"/>
    <p:sldId id="273" r:id="rId10"/>
    <p:sldId id="265" r:id="rId11"/>
    <p:sldId id="274" r:id="rId12"/>
    <p:sldId id="267" r:id="rId13"/>
    <p:sldId id="270" r:id="rId14"/>
    <p:sldId id="271" r:id="rId15"/>
    <p:sldId id="268" r:id="rId16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340CF549-3F0D-4C0E-9BBE-09E82A226937}">
          <p14:sldIdLst>
            <p14:sldId id="256"/>
          </p14:sldIdLst>
        </p14:section>
        <p14:section name="Naamloze sectie" id="{A7E66160-D542-433B-8C12-DCB5F83F887A}">
          <p14:sldIdLst>
            <p14:sldId id="259"/>
            <p14:sldId id="264"/>
            <p14:sldId id="261"/>
            <p14:sldId id="266"/>
            <p14:sldId id="273"/>
            <p14:sldId id="265"/>
            <p14:sldId id="274"/>
            <p14:sldId id="267"/>
            <p14:sldId id="270"/>
            <p14:sldId id="271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DD00"/>
    <a:srgbClr val="EE3224"/>
    <a:srgbClr val="0092CF"/>
    <a:srgbClr val="F36F21"/>
    <a:srgbClr val="F5F5F9"/>
    <a:srgbClr val="FAF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71" autoAdjust="0"/>
  </p:normalViewPr>
  <p:slideViewPr>
    <p:cSldViewPr snapToObjects="1">
      <p:cViewPr>
        <p:scale>
          <a:sx n="110" d="100"/>
          <a:sy n="110" d="100"/>
        </p:scale>
        <p:origin x="-1644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6" d="100"/>
          <a:sy n="86" d="100"/>
        </p:scale>
        <p:origin x="-312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DEB07B4-D063-4AE6-881E-6131D0F3387D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7919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F9E4C08-2EFE-4095-8AC4-4EE5E291C4C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185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- </a:t>
            </a:r>
            <a:r>
              <a:rPr lang="nl-NL" dirty="0" err="1" smtClean="0"/>
              <a:t>Attrition</a:t>
            </a:r>
            <a:r>
              <a:rPr lang="nl-NL" dirty="0" smtClean="0"/>
              <a:t> toelichten</a:t>
            </a:r>
            <a:br>
              <a:rPr lang="nl-NL" dirty="0" smtClean="0"/>
            </a:br>
            <a:r>
              <a:rPr lang="nl-NL" dirty="0" smtClean="0"/>
              <a:t>- Combinatie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attrition</a:t>
            </a:r>
            <a:r>
              <a:rPr lang="nl-NL" baseline="0" dirty="0" smtClean="0"/>
              <a:t> en alge response rate leidt tot sampling bias toelichten</a:t>
            </a:r>
          </a:p>
          <a:p>
            <a:r>
              <a:rPr lang="nl-NL" baseline="0" dirty="0" smtClean="0"/>
              <a:t>- </a:t>
            </a:r>
          </a:p>
          <a:p>
            <a:endParaRPr lang="nl-NL" baseline="0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9E4C08-2EFE-4095-8AC4-4EE5E291C4C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42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‘Oude</a:t>
            </a:r>
            <a:r>
              <a:rPr lang="nl-NL" baseline="0" dirty="0" smtClean="0"/>
              <a:t> stijl’ klinkt misschien wat oneerbiedig en voorbarig maar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9E4C08-2EFE-4095-8AC4-4EE5E291C4C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96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aseline="0" dirty="0" smtClean="0"/>
              <a:t>Als korte reminder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9E4C08-2EFE-4095-8AC4-4EE5E291C4C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42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5" descr="payof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9550" y="5316538"/>
            <a:ext cx="3854450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4175" y="1468438"/>
            <a:ext cx="7677150" cy="1920875"/>
          </a:xfrm>
        </p:spPr>
        <p:txBody>
          <a:bodyPr/>
          <a:lstStyle>
            <a:lvl1pPr>
              <a:defRPr sz="4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4175" y="3762375"/>
            <a:ext cx="7677150" cy="858838"/>
          </a:xfrm>
        </p:spPr>
        <p:txBody>
          <a:bodyPr/>
          <a:lstStyle>
            <a:lvl1pPr marL="0" indent="0">
              <a:buFont typeface="Wingdings 2" pitchFamily="18" charset="2"/>
              <a:buNone/>
              <a:defRPr sz="2400"/>
            </a:lvl1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384175" y="6051550"/>
            <a:ext cx="7677150" cy="260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2600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4175" y="5861050"/>
            <a:ext cx="7677150" cy="260350"/>
          </a:xfrm>
        </p:spPr>
        <p:txBody>
          <a:bodyPr/>
          <a:lstStyle>
            <a:lvl1pPr>
              <a:defRPr sz="1100" smtClean="0"/>
            </a:lvl1pPr>
          </a:lstStyle>
          <a:p>
            <a:pPr>
              <a:defRPr/>
            </a:pPr>
            <a:r>
              <a:rPr lang="nl-NL" smtClean="0"/>
              <a:t>Bijeenkomst formulieren</a:t>
            </a:r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Bijeenkomst formulieren</a:t>
            </a: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3A63E-C737-492B-BED0-7079B109F62D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723063" y="174625"/>
            <a:ext cx="2112962" cy="5840413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384175" y="174625"/>
            <a:ext cx="6186488" cy="5840413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Bijeenkomst formulieren</a:t>
            </a: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CC8CA-6E4D-48FF-9CD9-DD1C4DF4B592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Bijeenkomst formulieren</a:t>
            </a: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17A52-F1B4-4AF3-97D3-B08D712522A9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Bijeenkomst formulieren</a:t>
            </a: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AB8DD-D888-482C-8025-54554B17C0FA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84175" y="1778000"/>
            <a:ext cx="4149725" cy="4237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86300" y="1778000"/>
            <a:ext cx="4149725" cy="4237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Bijeenkomst formulieren</a:t>
            </a: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CA55C-CBEB-436E-B64C-56A1CFA82DA2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Bijeenkomst formulieren</a:t>
            </a:r>
            <a:endParaRPr lang="nl-NL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B704E-EF6C-4C78-9D4C-1B9208615F3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Bijeenkomst formulieren</a:t>
            </a: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81BAE-D9E0-41CC-9057-68A0F208F59C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Bijeenkomst formulieren</a:t>
            </a:r>
            <a:endParaRPr lang="nl-NL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5716C-3AB3-4337-A49C-FBF4FEF78612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Bijeenkomst formulieren</a:t>
            </a: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8295D-D9B7-43A4-94B5-017C5809758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Bijeenkomst formulieren</a:t>
            </a: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006AC3-1BAC-4D41-AB89-5746001FDBF2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4175" y="174625"/>
            <a:ext cx="84518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600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stijl te bewerken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4175" y="1778000"/>
            <a:ext cx="8451850" cy="423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600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4175" y="6303963"/>
            <a:ext cx="560705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600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nl-NL" smtClean="0"/>
              <a:t>Bijeenkomst formulieren</a:t>
            </a:r>
            <a:endParaRPr lang="nl-N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67625" y="6303963"/>
            <a:ext cx="614363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A1DEDEF8-B558-4265-8A91-68C89B35A9B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058" name="Freeform 34"/>
          <p:cNvSpPr>
            <a:spLocks/>
          </p:cNvSpPr>
          <p:nvPr/>
        </p:nvSpPr>
        <p:spPr bwMode="auto">
          <a:xfrm>
            <a:off x="8440738" y="6056313"/>
            <a:ext cx="703262" cy="801687"/>
          </a:xfrm>
          <a:custGeom>
            <a:avLst/>
            <a:gdLst/>
            <a:ahLst/>
            <a:cxnLst>
              <a:cxn ang="0">
                <a:pos x="0" y="368"/>
              </a:cxn>
              <a:cxn ang="0">
                <a:pos x="736" y="736"/>
              </a:cxn>
              <a:cxn ang="0">
                <a:pos x="736" y="732"/>
              </a:cxn>
              <a:cxn ang="0">
                <a:pos x="10" y="368"/>
              </a:cxn>
              <a:cxn ang="0">
                <a:pos x="736" y="4"/>
              </a:cxn>
              <a:cxn ang="0">
                <a:pos x="736" y="0"/>
              </a:cxn>
              <a:cxn ang="0">
                <a:pos x="0" y="368"/>
              </a:cxn>
            </a:cxnLst>
            <a:rect l="0" t="0" r="r" b="b"/>
            <a:pathLst>
              <a:path w="736" h="736">
                <a:moveTo>
                  <a:pt x="0" y="368"/>
                </a:moveTo>
                <a:lnTo>
                  <a:pt x="736" y="736"/>
                </a:lnTo>
                <a:lnTo>
                  <a:pt x="736" y="732"/>
                </a:lnTo>
                <a:lnTo>
                  <a:pt x="10" y="368"/>
                </a:lnTo>
                <a:lnTo>
                  <a:pt x="736" y="4"/>
                </a:lnTo>
                <a:lnTo>
                  <a:pt x="736" y="0"/>
                </a:lnTo>
                <a:lnTo>
                  <a:pt x="0" y="368"/>
                </a:lnTo>
                <a:close/>
              </a:path>
            </a:pathLst>
          </a:custGeom>
          <a:solidFill>
            <a:schemeClr val="accent2"/>
          </a:solidFill>
          <a:ln w="9525" cmpd="sng">
            <a:solidFill>
              <a:srgbClr val="0092C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0" y="6856413"/>
            <a:ext cx="9144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1069" name="Line 45"/>
          <p:cNvSpPr>
            <a:spLocks noChangeShapeType="1"/>
          </p:cNvSpPr>
          <p:nvPr/>
        </p:nvSpPr>
        <p:spPr bwMode="auto">
          <a:xfrm>
            <a:off x="0" y="6056313"/>
            <a:ext cx="9144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1071" name="Line 47"/>
          <p:cNvSpPr>
            <a:spLocks noChangeShapeType="1"/>
          </p:cNvSpPr>
          <p:nvPr/>
        </p:nvSpPr>
        <p:spPr bwMode="auto">
          <a:xfrm>
            <a:off x="0" y="1360488"/>
            <a:ext cx="9144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 pitchFamily="34" charset="0"/>
        </a:defRPr>
      </a:lvl9pPr>
    </p:titleStyle>
    <p:bodyStyle>
      <a:lvl1pPr marL="271463" indent="-271463" algn="l" rtl="0" eaLnBrk="1" fontAlgn="base" hangingPunct="1">
        <a:spcBef>
          <a:spcPct val="0"/>
        </a:spcBef>
        <a:spcAft>
          <a:spcPct val="20000"/>
        </a:spcAft>
        <a:buClr>
          <a:srgbClr val="0092CF"/>
        </a:buClr>
        <a:buSzPct val="80000"/>
        <a:buFont typeface="Wingdings 2" pitchFamily="18" charset="2"/>
        <a:buChar char="¢"/>
        <a:defRPr sz="2200">
          <a:solidFill>
            <a:schemeClr val="accent1"/>
          </a:solidFill>
          <a:latin typeface="+mn-lt"/>
          <a:ea typeface="+mn-ea"/>
          <a:cs typeface="+mn-cs"/>
        </a:defRPr>
      </a:lvl1pPr>
      <a:lvl2pPr marL="550863" indent="-277813" algn="l" rtl="0" eaLnBrk="1" fontAlgn="base" hangingPunct="1">
        <a:spcBef>
          <a:spcPct val="0"/>
        </a:spcBef>
        <a:spcAft>
          <a:spcPct val="20000"/>
        </a:spcAft>
        <a:buClr>
          <a:srgbClr val="F36F21"/>
        </a:buClr>
        <a:buSzPct val="80000"/>
        <a:buFont typeface="Wingdings 2" pitchFamily="18" charset="2"/>
        <a:buChar char="¢"/>
        <a:defRPr sz="2000">
          <a:solidFill>
            <a:schemeClr val="accent1"/>
          </a:solidFill>
          <a:latin typeface="+mn-lt"/>
        </a:defRPr>
      </a:lvl2pPr>
      <a:lvl3pPr marL="812800" indent="-260350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Arial" charset="0"/>
        <a:buChar char="-"/>
        <a:defRPr sz="2000">
          <a:solidFill>
            <a:schemeClr val="accent1"/>
          </a:solidFill>
          <a:latin typeface="+mn-lt"/>
        </a:defRPr>
      </a:lvl3pPr>
      <a:lvl4pPr marL="1084263" indent="-2698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Arial" charset="0"/>
        <a:buChar char="-"/>
        <a:defRPr sz="2000">
          <a:solidFill>
            <a:schemeClr val="accent1"/>
          </a:solidFill>
          <a:latin typeface="+mn-lt"/>
        </a:defRPr>
      </a:lvl4pPr>
      <a:lvl5pPr marL="1354138" indent="-268288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Arial" charset="0"/>
        <a:buChar char="-"/>
        <a:defRPr sz="2000">
          <a:solidFill>
            <a:schemeClr val="accent1"/>
          </a:solidFill>
          <a:latin typeface="+mn-lt"/>
        </a:defRPr>
      </a:lvl5pPr>
      <a:lvl6pPr marL="1811338" indent="-268288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Arial" charset="0"/>
        <a:buChar char="-"/>
        <a:defRPr sz="2000">
          <a:solidFill>
            <a:schemeClr val="accent1"/>
          </a:solidFill>
          <a:latin typeface="+mn-lt"/>
        </a:defRPr>
      </a:lvl6pPr>
      <a:lvl7pPr marL="2268538" indent="-268288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Arial" charset="0"/>
        <a:buChar char="-"/>
        <a:defRPr sz="2000">
          <a:solidFill>
            <a:schemeClr val="accent1"/>
          </a:solidFill>
          <a:latin typeface="+mn-lt"/>
        </a:defRPr>
      </a:lvl7pPr>
      <a:lvl8pPr marL="2725738" indent="-268288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Arial" charset="0"/>
        <a:buChar char="-"/>
        <a:defRPr sz="2000">
          <a:solidFill>
            <a:schemeClr val="accent1"/>
          </a:solidFill>
          <a:latin typeface="+mn-lt"/>
        </a:defRPr>
      </a:lvl8pPr>
      <a:lvl9pPr marL="3182938" indent="-268288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Arial" charset="0"/>
        <a:buChar char="-"/>
        <a:defRPr sz="2000">
          <a:solidFill>
            <a:schemeClr val="accent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8" descr="foto1"/>
          <p:cNvPicPr>
            <a:picLocks noChangeAspect="1" noChangeArrowheads="1"/>
          </p:cNvPicPr>
          <p:nvPr/>
        </p:nvPicPr>
        <p:blipFill>
          <a:blip r:embed="rId3" cstate="print"/>
          <a:srcRect t="16783" b="9955"/>
          <a:stretch>
            <a:fillRect/>
          </a:stretch>
        </p:blipFill>
        <p:spPr bwMode="auto">
          <a:xfrm>
            <a:off x="0" y="0"/>
            <a:ext cx="9144000" cy="502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600" dirty="0" smtClean="0"/>
              <a:t>Hybride meting, </a:t>
            </a:r>
            <a:r>
              <a:rPr lang="nl-NL" sz="1600" dirty="0" err="1" smtClean="0"/>
              <a:t>overview</a:t>
            </a:r>
            <a:r>
              <a:rPr lang="nl-NL" sz="1600" dirty="0" smtClean="0"/>
              <a:t>: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KPI: Klanttevredenheid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A17A52-F1B4-4AF3-97D3-B08D712522A9}" type="slidenum">
              <a:rPr lang="nl-NL" smtClean="0"/>
              <a:pPr>
                <a:defRPr/>
              </a:pPr>
              <a:t>10</a:t>
            </a:fld>
            <a:endParaRPr lang="nl-NL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764704"/>
            <a:ext cx="4032448" cy="5125431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08720"/>
            <a:ext cx="3960440" cy="5033906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052736"/>
            <a:ext cx="4083521" cy="5190348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196752"/>
            <a:ext cx="4320480" cy="53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0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600" dirty="0" smtClean="0"/>
              <a:t>Stap 3: maak ktv de afhankelijke var in voorspelmodel 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KPI: Klanttevredenheid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A17A52-F1B4-4AF3-97D3-B08D712522A9}" type="slidenum">
              <a:rPr lang="nl-NL" smtClean="0"/>
              <a:pPr>
                <a:defRPr/>
              </a:pPr>
              <a:t>11</a:t>
            </a:fld>
            <a:endParaRPr lang="nl-NL"/>
          </a:p>
        </p:txBody>
      </p:sp>
      <p:sp>
        <p:nvSpPr>
          <p:cNvPr id="3" name="Tekstvak 2"/>
          <p:cNvSpPr txBox="1"/>
          <p:nvPr/>
        </p:nvSpPr>
        <p:spPr>
          <a:xfrm>
            <a:off x="4375536" y="1484784"/>
            <a:ext cx="4768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sz="1600" dirty="0" smtClean="0"/>
              <a:t>Items (stellingen </a:t>
            </a:r>
            <a:r>
              <a:rPr lang="nl-NL" sz="1600" dirty="0" err="1" smtClean="0"/>
              <a:t>ipv</a:t>
            </a:r>
            <a:r>
              <a:rPr lang="nl-NL" sz="1600" dirty="0" smtClean="0"/>
              <a:t> vragen!) geselecteerd voor pre-test  </a:t>
            </a:r>
            <a:r>
              <a:rPr lang="nl-NL" sz="1600" dirty="0" smtClean="0">
                <a:latin typeface="Agency FB"/>
              </a:rPr>
              <a:t>√</a:t>
            </a:r>
            <a:endParaRPr lang="nl-NL" sz="1600" dirty="0" smtClean="0"/>
          </a:p>
          <a:p>
            <a:pPr marL="285750" indent="-285750">
              <a:buFontTx/>
              <a:buChar char="-"/>
            </a:pPr>
            <a:r>
              <a:rPr lang="nl-NL" sz="1600" dirty="0" smtClean="0"/>
              <a:t>Pre-test uitgezet (</a:t>
            </a:r>
            <a:r>
              <a:rPr lang="nl-NL" sz="1600" dirty="0" err="1" smtClean="0"/>
              <a:t>usabilla</a:t>
            </a:r>
            <a:r>
              <a:rPr lang="nl-NL" sz="1600" dirty="0" smtClean="0"/>
              <a:t>) </a:t>
            </a:r>
            <a:r>
              <a:rPr lang="nl-NL" sz="1600" dirty="0" smtClean="0">
                <a:latin typeface="Agency FB"/>
              </a:rPr>
              <a:t>√</a:t>
            </a:r>
            <a:endParaRPr lang="nl-NL" sz="1600" dirty="0" smtClean="0"/>
          </a:p>
          <a:p>
            <a:pPr marL="285750" indent="-285750">
              <a:buFontTx/>
              <a:buChar char="-"/>
            </a:pPr>
            <a:r>
              <a:rPr lang="nl-NL" sz="1600" dirty="0" smtClean="0"/>
              <a:t>Dimensies achterhalen </a:t>
            </a:r>
            <a:r>
              <a:rPr lang="nl-NL" sz="1600" dirty="0" err="1" smtClean="0"/>
              <a:t>dmv</a:t>
            </a:r>
            <a:r>
              <a:rPr lang="nl-NL" sz="1600" dirty="0" smtClean="0"/>
              <a:t> Factor analyse </a:t>
            </a:r>
            <a:r>
              <a:rPr lang="nl-NL" sz="1600" dirty="0" smtClean="0">
                <a:latin typeface="Agency FB"/>
              </a:rPr>
              <a:t>√</a:t>
            </a:r>
            <a:r>
              <a:rPr lang="nl-NL" sz="1600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nl-NL" sz="1600" dirty="0" smtClean="0"/>
              <a:t>Ranken (factor </a:t>
            </a:r>
            <a:r>
              <a:rPr lang="nl-NL" sz="1600" dirty="0" err="1" smtClean="0"/>
              <a:t>loading</a:t>
            </a:r>
            <a:r>
              <a:rPr lang="nl-NL" sz="1600" dirty="0"/>
              <a:t> </a:t>
            </a:r>
            <a:r>
              <a:rPr lang="nl-NL" sz="1600" dirty="0" smtClean="0"/>
              <a:t>+ 1/10 correlatie)</a:t>
            </a:r>
            <a:r>
              <a:rPr lang="nl-NL" sz="1600" dirty="0">
                <a:latin typeface="Agency FB"/>
              </a:rPr>
              <a:t> </a:t>
            </a:r>
            <a:r>
              <a:rPr lang="nl-NL" sz="1600" dirty="0" smtClean="0">
                <a:latin typeface="Agency FB"/>
              </a:rPr>
              <a:t>√</a:t>
            </a:r>
            <a:endParaRPr lang="nl-NL" sz="1600" dirty="0" smtClean="0"/>
          </a:p>
          <a:p>
            <a:pPr marL="285750" indent="-285750">
              <a:buFontTx/>
              <a:buChar char="-"/>
            </a:pPr>
            <a:r>
              <a:rPr lang="nl-NL" sz="1600" dirty="0" smtClean="0"/>
              <a:t>Survey klaar </a:t>
            </a:r>
            <a:r>
              <a:rPr lang="nl-NL" sz="1600" dirty="0" smtClean="0">
                <a:latin typeface="Agency FB"/>
              </a:rPr>
              <a:t>√</a:t>
            </a:r>
            <a:endParaRPr lang="nl-NL" sz="1600" dirty="0" smtClean="0"/>
          </a:p>
          <a:p>
            <a:pPr marL="285750" indent="-285750">
              <a:buFontTx/>
              <a:buChar char="-"/>
            </a:pPr>
            <a:r>
              <a:rPr lang="nl-NL" sz="1600" dirty="0" smtClean="0"/>
              <a:t>Multipele regressie voor model Ktv </a:t>
            </a:r>
            <a:r>
              <a:rPr lang="nl-NL" sz="1600" dirty="0" smtClean="0">
                <a:latin typeface="Agency FB"/>
              </a:rPr>
              <a:t>√</a:t>
            </a:r>
          </a:p>
          <a:p>
            <a:pPr marL="285750" indent="-285750">
              <a:buFontTx/>
              <a:buChar char="-"/>
            </a:pPr>
            <a:r>
              <a:rPr lang="nl-NL" sz="1600" dirty="0" smtClean="0"/>
              <a:t>Dit model levert </a:t>
            </a:r>
            <a:r>
              <a:rPr lang="nl-NL" sz="1600" dirty="0"/>
              <a:t>je de Ktv score met je </a:t>
            </a:r>
            <a:r>
              <a:rPr lang="nl-NL" sz="1600" dirty="0" err="1"/>
              <a:t>usabilla</a:t>
            </a:r>
            <a:r>
              <a:rPr lang="nl-NL" sz="1600" dirty="0"/>
              <a:t> survey als input</a:t>
            </a:r>
            <a:r>
              <a:rPr lang="nl-NL" sz="1600" dirty="0" smtClean="0"/>
              <a:t>.</a:t>
            </a:r>
            <a:endParaRPr lang="nl-NL" sz="1600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84784"/>
            <a:ext cx="4385627" cy="4176464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933056"/>
            <a:ext cx="4435708" cy="209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23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KPI: </a:t>
            </a:r>
            <a:r>
              <a:rPr lang="nl-NL" dirty="0" err="1"/>
              <a:t>KTv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KPI: </a:t>
            </a:r>
            <a:r>
              <a:rPr lang="nl-NL" dirty="0" smtClean="0"/>
              <a:t>Klanttevredenheid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A17A52-F1B4-4AF3-97D3-B08D712522A9}" type="slidenum">
              <a:rPr lang="nl-NL" smtClean="0"/>
              <a:pPr>
                <a:defRPr/>
              </a:pPr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647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KPI: klanttevredenheid</a:t>
            </a:r>
            <a:endParaRPr lang="nl-NL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ondertitel</a:t>
            </a:r>
          </a:p>
          <a:p>
            <a:r>
              <a:rPr lang="nl-N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datum</a:t>
            </a:r>
            <a:endParaRPr lang="nl-NL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34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 Ideale Ktv meting..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KPI: Klanttevredenheid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A17A52-F1B4-4AF3-97D3-B08D712522A9}" type="slidenum">
              <a:rPr lang="nl-NL" smtClean="0"/>
              <a:pPr>
                <a:defRPr/>
              </a:pPr>
              <a:t>3</a:t>
            </a:fld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384175" y="1778000"/>
            <a:ext cx="8451850" cy="3595216"/>
          </a:xfrm>
        </p:spPr>
        <p:txBody>
          <a:bodyPr/>
          <a:lstStyle/>
          <a:p>
            <a:r>
              <a:rPr lang="nl-NL" b="1" dirty="0" err="1" smtClean="0"/>
              <a:t>Wishlist</a:t>
            </a:r>
            <a:r>
              <a:rPr lang="nl-NL" b="1" dirty="0" smtClean="0"/>
              <a:t>:</a:t>
            </a:r>
          </a:p>
          <a:p>
            <a:pPr marL="0" indent="0">
              <a:buNone/>
            </a:pPr>
            <a:r>
              <a:rPr lang="nl-NL" b="1" dirty="0"/>
              <a:t> </a:t>
            </a:r>
            <a:r>
              <a:rPr lang="nl-NL" dirty="0" smtClean="0"/>
              <a:t> </a:t>
            </a:r>
            <a:r>
              <a:rPr lang="nl-NL" dirty="0"/>
              <a:t>- </a:t>
            </a:r>
            <a:r>
              <a:rPr lang="nl-NL" dirty="0" smtClean="0"/>
              <a:t>Flexibeler en sneller dan traditionele stijl</a:t>
            </a:r>
            <a:endParaRPr lang="nl-NL" b="1" dirty="0" smtClean="0"/>
          </a:p>
          <a:p>
            <a:pPr marL="0" indent="0">
              <a:buNone/>
            </a:pPr>
            <a:r>
              <a:rPr lang="nl-NL" dirty="0" smtClean="0"/>
              <a:t>  - Response rate </a:t>
            </a:r>
            <a:r>
              <a:rPr lang="nl-NL" sz="1800" dirty="0" smtClean="0"/>
              <a:t>(&gt;15%) </a:t>
            </a:r>
            <a:r>
              <a:rPr lang="nl-NL" dirty="0"/>
              <a:t>en</a:t>
            </a:r>
            <a:r>
              <a:rPr lang="nl-NL" sz="1800" dirty="0" smtClean="0"/>
              <a:t> </a:t>
            </a:r>
            <a:r>
              <a:rPr lang="nl-NL" dirty="0" smtClean="0"/>
              <a:t>lage </a:t>
            </a:r>
            <a:r>
              <a:rPr lang="nl-NL" dirty="0" err="1" smtClean="0"/>
              <a:t>attrition</a:t>
            </a:r>
            <a:r>
              <a:rPr lang="nl-NL" dirty="0" smtClean="0"/>
              <a:t> en Sampling bias</a:t>
            </a:r>
          </a:p>
          <a:p>
            <a:pPr marL="0" indent="0">
              <a:buNone/>
            </a:pPr>
            <a:r>
              <a:rPr lang="nl-NL" dirty="0" smtClean="0"/>
              <a:t>  - Klantvriendelijk </a:t>
            </a:r>
            <a:r>
              <a:rPr lang="nl-NL" sz="1800" dirty="0" smtClean="0"/>
              <a:t>(geen </a:t>
            </a:r>
            <a:r>
              <a:rPr lang="nl-NL" sz="1800" dirty="0" smtClean="0"/>
              <a:t>enorme </a:t>
            </a:r>
            <a:r>
              <a:rPr lang="nl-NL" sz="1800" dirty="0" smtClean="0"/>
              <a:t>vragenlijsten) </a:t>
            </a:r>
          </a:p>
          <a:p>
            <a:pPr marL="0" indent="0">
              <a:buNone/>
            </a:pPr>
            <a:r>
              <a:rPr lang="nl-NL" dirty="0" smtClean="0"/>
              <a:t>  - Dimensionaliteit ‘Downdrillen’ </a:t>
            </a:r>
            <a:r>
              <a:rPr lang="nl-NL" sz="1800" dirty="0" smtClean="0"/>
              <a:t>(</a:t>
            </a:r>
            <a:r>
              <a:rPr lang="nl-NL" sz="1800" dirty="0" err="1" smtClean="0"/>
              <a:t>bijv</a:t>
            </a:r>
            <a:r>
              <a:rPr lang="nl-NL" sz="1800" dirty="0" smtClean="0"/>
              <a:t> op pagina) </a:t>
            </a:r>
          </a:p>
          <a:p>
            <a:pPr marL="0" indent="0">
              <a:buNone/>
            </a:pPr>
            <a:r>
              <a:rPr lang="nl-NL" dirty="0"/>
              <a:t> </a:t>
            </a:r>
            <a:r>
              <a:rPr lang="nl-NL" dirty="0" smtClean="0"/>
              <a:t> - Dimensionaliteit ‘Factoren’ </a:t>
            </a:r>
            <a:r>
              <a:rPr lang="nl-NL" sz="1800" dirty="0"/>
              <a:t>(onderliggende dimensies)</a:t>
            </a:r>
            <a:br>
              <a:rPr lang="nl-NL" sz="1800" dirty="0"/>
            </a:br>
            <a:r>
              <a:rPr lang="nl-NL" dirty="0" smtClean="0"/>
              <a:t>           </a:t>
            </a:r>
            <a:r>
              <a:rPr lang="nl-NL" sz="1800" dirty="0" smtClean="0"/>
              <a:t>- Gevoeliger </a:t>
            </a:r>
            <a:r>
              <a:rPr lang="nl-NL" sz="1800" dirty="0"/>
              <a:t>dan </a:t>
            </a:r>
            <a:r>
              <a:rPr lang="nl-NL" sz="1800" dirty="0" smtClean="0"/>
              <a:t>een overall </a:t>
            </a:r>
            <a:r>
              <a:rPr lang="nl-NL" sz="1800" dirty="0"/>
              <a:t>sentiment voor bij A/B </a:t>
            </a:r>
            <a:r>
              <a:rPr lang="nl-NL" sz="1800" dirty="0" smtClean="0"/>
              <a:t>tests</a:t>
            </a:r>
          </a:p>
          <a:p>
            <a:pPr marL="0" indent="0">
              <a:buNone/>
            </a:pPr>
            <a:r>
              <a:rPr lang="nl-NL" dirty="0"/>
              <a:t> </a:t>
            </a:r>
            <a:r>
              <a:rPr lang="nl-NL" dirty="0" smtClean="0"/>
              <a:t> - </a:t>
            </a:r>
            <a:r>
              <a:rPr lang="nl-NL" dirty="0"/>
              <a:t>Betrouwbaar &amp; Valide</a:t>
            </a:r>
          </a:p>
          <a:p>
            <a:pPr marL="0" indent="0">
              <a:buNone/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6366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KTv</a:t>
            </a:r>
            <a:r>
              <a:rPr lang="nl-NL" dirty="0" smtClean="0"/>
              <a:t>;   Traditioneel </a:t>
            </a:r>
            <a:r>
              <a:rPr lang="nl-NL" dirty="0" err="1" smtClean="0"/>
              <a:t>vs</a:t>
            </a:r>
            <a:r>
              <a:rPr lang="nl-NL" dirty="0" smtClean="0"/>
              <a:t> de ‘online’ stijl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KPI: Klanttevredenheid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A17A52-F1B4-4AF3-97D3-B08D712522A9}" type="slidenum">
              <a:rPr lang="nl-NL" smtClean="0"/>
              <a:pPr>
                <a:defRPr/>
              </a:pPr>
              <a:t>4</a:t>
            </a:fld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4175" y="1778000"/>
            <a:ext cx="8451850" cy="498872"/>
          </a:xfrm>
        </p:spPr>
        <p:txBody>
          <a:bodyPr/>
          <a:lstStyle/>
          <a:p>
            <a:r>
              <a:rPr lang="nl-NL" dirty="0" smtClean="0"/>
              <a:t>De 2 ‘stijlen’ van Ktv metingen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539552" y="2564904"/>
            <a:ext cx="784887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200" dirty="0" smtClean="0">
                <a:solidFill>
                  <a:schemeClr val="accent1"/>
                </a:solidFill>
                <a:latin typeface="+mn-lt"/>
              </a:rPr>
              <a:t>De traditionele stijl:</a:t>
            </a:r>
            <a:r>
              <a:rPr lang="nl-NL" dirty="0" smtClean="0"/>
              <a:t> Psychometrische </a:t>
            </a:r>
            <a:r>
              <a:rPr lang="nl-NL" dirty="0" err="1" smtClean="0"/>
              <a:t>surveys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Gekenmerkt </a:t>
            </a:r>
            <a:r>
              <a:rPr lang="nl-NL" dirty="0" smtClean="0"/>
              <a:t>door </a:t>
            </a:r>
            <a:r>
              <a:rPr lang="nl-NL" u="sng" dirty="0" err="1" smtClean="0"/>
              <a:t>multi</a:t>
            </a:r>
            <a:r>
              <a:rPr lang="nl-NL" u="sng" dirty="0" smtClean="0"/>
              <a:t>-item </a:t>
            </a:r>
            <a:r>
              <a:rPr lang="nl-NL" u="sng" dirty="0" err="1" smtClean="0"/>
              <a:t>scales</a:t>
            </a:r>
            <a:r>
              <a:rPr lang="nl-NL" u="sng" dirty="0" smtClean="0"/>
              <a:t> </a:t>
            </a:r>
            <a:r>
              <a:rPr lang="nl-NL" dirty="0" smtClean="0"/>
              <a:t>met enorme vragenlijsten tot gevolg.</a:t>
            </a:r>
          </a:p>
          <a:p>
            <a:r>
              <a:rPr lang="nl-NL" dirty="0" smtClean="0"/>
              <a:t/>
            </a:r>
            <a:br>
              <a:rPr lang="nl-NL" dirty="0" smtClean="0"/>
            </a:br>
            <a:endParaRPr lang="nl-NL" dirty="0" smtClean="0"/>
          </a:p>
          <a:p>
            <a:r>
              <a:rPr lang="nl-NL" sz="2200" dirty="0" smtClean="0">
                <a:solidFill>
                  <a:schemeClr val="accent1"/>
                </a:solidFill>
                <a:latin typeface="+mn-lt"/>
              </a:rPr>
              <a:t>De </a:t>
            </a:r>
            <a:r>
              <a:rPr lang="nl-NL" sz="2200" dirty="0">
                <a:solidFill>
                  <a:schemeClr val="accent1"/>
                </a:solidFill>
                <a:latin typeface="+mn-lt"/>
              </a:rPr>
              <a:t>‘Online’ stijl: </a:t>
            </a:r>
            <a:r>
              <a:rPr lang="nl-NL" dirty="0" smtClean="0"/>
              <a:t>Onsite </a:t>
            </a:r>
            <a:r>
              <a:rPr lang="nl-NL" dirty="0" smtClean="0"/>
              <a:t>pop-up survey/exit poll</a:t>
            </a:r>
          </a:p>
          <a:p>
            <a:r>
              <a:rPr lang="nl-NL" dirty="0" smtClean="0"/>
              <a:t>Gekenmerkt door </a:t>
            </a:r>
            <a:r>
              <a:rPr lang="nl-NL" u="sng" dirty="0" smtClean="0"/>
              <a:t>Single-item </a:t>
            </a:r>
            <a:r>
              <a:rPr lang="nl-NL" u="sng" dirty="0" err="1" smtClean="0"/>
              <a:t>scales</a:t>
            </a:r>
            <a:r>
              <a:rPr lang="nl-NL" dirty="0" smtClean="0"/>
              <a:t>, </a:t>
            </a:r>
            <a:r>
              <a:rPr lang="nl-NL" dirty="0" smtClean="0"/>
              <a:t>(</a:t>
            </a:r>
            <a:r>
              <a:rPr lang="nl-NL" dirty="0"/>
              <a:t>e.g. </a:t>
            </a:r>
            <a:r>
              <a:rPr lang="nl-NL" dirty="0" smtClean="0"/>
              <a:t>NPS/CES), lekker </a:t>
            </a:r>
            <a:r>
              <a:rPr lang="nl-NL" dirty="0" smtClean="0"/>
              <a:t>snel, handig voor A/B tests</a:t>
            </a:r>
            <a:br>
              <a:rPr lang="nl-NL" dirty="0" smtClean="0"/>
            </a:br>
            <a:r>
              <a:rPr lang="nl-NL" dirty="0"/>
              <a:t> </a:t>
            </a:r>
            <a:r>
              <a:rPr lang="nl-NL" dirty="0" smtClean="0"/>
              <a:t>            </a:t>
            </a:r>
            <a:r>
              <a:rPr lang="nl-NL" dirty="0" err="1" smtClean="0"/>
              <a:t>bijv</a:t>
            </a:r>
            <a:r>
              <a:rPr lang="nl-NL" dirty="0" smtClean="0"/>
              <a:t>: </a:t>
            </a:r>
            <a:r>
              <a:rPr lang="nl-NL" sz="1600" dirty="0" smtClean="0"/>
              <a:t>‘</a:t>
            </a:r>
            <a:r>
              <a:rPr lang="nl-NL" sz="1600" i="1" dirty="0" smtClean="0"/>
              <a:t>zou u onze website aanbevelen?’</a:t>
            </a: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69912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Traditioneel </a:t>
            </a:r>
            <a:r>
              <a:rPr lang="nl-NL" dirty="0" err="1" smtClean="0"/>
              <a:t>vs</a:t>
            </a:r>
            <a:r>
              <a:rPr lang="nl-NL" dirty="0" smtClean="0"/>
              <a:t> ‘online</a:t>
            </a:r>
            <a:r>
              <a:rPr lang="nl-NL" dirty="0"/>
              <a:t>’ </a:t>
            </a:r>
            <a:r>
              <a:rPr lang="nl-NL" dirty="0" smtClean="0"/>
              <a:t>stijl (stat. </a:t>
            </a:r>
            <a:r>
              <a:rPr lang="nl-NL" dirty="0" err="1"/>
              <a:t>m</a:t>
            </a:r>
            <a:r>
              <a:rPr lang="nl-NL" dirty="0" err="1" smtClean="0"/>
              <a:t>eth</a:t>
            </a:r>
            <a:r>
              <a:rPr lang="nl-NL" dirty="0" smtClean="0"/>
              <a:t>.)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KPI: Klanttevredenheid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A17A52-F1B4-4AF3-97D3-B08D712522A9}" type="slidenum">
              <a:rPr lang="nl-NL" smtClean="0"/>
              <a:pPr>
                <a:defRPr/>
              </a:pPr>
              <a:t>5</a:t>
            </a:fld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384175" y="1988840"/>
            <a:ext cx="8451850" cy="3456384"/>
          </a:xfrm>
        </p:spPr>
        <p:txBody>
          <a:bodyPr/>
          <a:lstStyle/>
          <a:p>
            <a:pPr marL="0" indent="0">
              <a:buNone/>
            </a:pPr>
            <a:r>
              <a:rPr lang="nl-NL" dirty="0" smtClean="0">
                <a:sym typeface="Wingdings" pitchFamily="2" charset="2"/>
              </a:rPr>
              <a:t> traditionele stijl:</a:t>
            </a:r>
            <a:r>
              <a:rPr lang="nl-NL" dirty="0">
                <a:sym typeface="Wingdings" pitchFamily="2" charset="2"/>
              </a:rPr>
              <a:t/>
            </a:r>
            <a:br>
              <a:rPr lang="nl-NL" dirty="0">
                <a:sym typeface="Wingdings" pitchFamily="2" charset="2"/>
              </a:rPr>
            </a:br>
            <a:r>
              <a:rPr lang="nl-NL" kern="1200" dirty="0" smtClean="0">
                <a:solidFill>
                  <a:schemeClr val="tx1"/>
                </a:solidFill>
                <a:latin typeface="Arial" charset="0"/>
                <a:sym typeface="Wingdings" pitchFamily="2" charset="2"/>
              </a:rPr>
              <a:t>item(p) </a:t>
            </a:r>
            <a:r>
              <a:rPr lang="nl-NL" kern="1200" dirty="0">
                <a:solidFill>
                  <a:schemeClr val="tx1"/>
                </a:solidFill>
                <a:latin typeface="Arial" charset="0"/>
                <a:sym typeface="Wingdings" pitchFamily="2" charset="2"/>
              </a:rPr>
              <a:t>1  </a:t>
            </a:r>
            <a:r>
              <a:rPr lang="nl-NL" kern="1200" dirty="0" smtClean="0">
                <a:solidFill>
                  <a:schemeClr val="tx1"/>
                </a:solidFill>
                <a:latin typeface="Arial" charset="0"/>
              </a:rPr>
              <a:t>          x </a:t>
            </a:r>
            <a:r>
              <a:rPr lang="nl-NL" kern="1200" dirty="0" smtClean="0">
                <a:solidFill>
                  <a:schemeClr val="tx1"/>
                </a:solidFill>
                <a:latin typeface="Arial" charset="0"/>
                <a:sym typeface="Wingdings" pitchFamily="2" charset="2"/>
              </a:rPr>
              <a:t>weging </a:t>
            </a:r>
            <a:r>
              <a:rPr lang="nl-NL" kern="1200" dirty="0">
                <a:solidFill>
                  <a:schemeClr val="tx1"/>
                </a:solidFill>
                <a:latin typeface="Arial" charset="0"/>
                <a:sym typeface="Wingdings" pitchFamily="2" charset="2"/>
              </a:rPr>
              <a:t>p</a:t>
            </a:r>
            <a:r>
              <a:rPr lang="nl-NL" kern="1200" dirty="0" smtClean="0">
                <a:solidFill>
                  <a:schemeClr val="tx1"/>
                </a:solidFill>
                <a:latin typeface="Arial" charset="0"/>
                <a:sym typeface="Wingdings" pitchFamily="2" charset="2"/>
              </a:rPr>
              <a:t>1</a:t>
            </a:r>
            <a:r>
              <a:rPr lang="nl-NL" kern="1200" dirty="0">
                <a:solidFill>
                  <a:schemeClr val="tx1"/>
                </a:solidFill>
                <a:latin typeface="Arial" charset="0"/>
                <a:sym typeface="Wingdings" pitchFamily="2" charset="2"/>
              </a:rPr>
              <a:t/>
            </a:r>
            <a:br>
              <a:rPr lang="nl-NL" kern="1200" dirty="0">
                <a:solidFill>
                  <a:schemeClr val="tx1"/>
                </a:solidFill>
                <a:latin typeface="Arial" charset="0"/>
                <a:sym typeface="Wingdings" pitchFamily="2" charset="2"/>
              </a:rPr>
            </a:br>
            <a:r>
              <a:rPr lang="nl-NL" kern="1200" dirty="0" smtClean="0">
                <a:solidFill>
                  <a:schemeClr val="tx1"/>
                </a:solidFill>
                <a:latin typeface="Arial" charset="0"/>
                <a:sym typeface="Wingdings" pitchFamily="2" charset="2"/>
              </a:rPr>
              <a:t>item(p) </a:t>
            </a:r>
            <a:r>
              <a:rPr lang="nl-NL" kern="1200" dirty="0">
                <a:solidFill>
                  <a:schemeClr val="tx1"/>
                </a:solidFill>
                <a:latin typeface="Arial" charset="0"/>
                <a:sym typeface="Wingdings" pitchFamily="2" charset="2"/>
              </a:rPr>
              <a:t>2  </a:t>
            </a:r>
            <a:r>
              <a:rPr lang="nl-NL" kern="1200" dirty="0" smtClean="0">
                <a:solidFill>
                  <a:schemeClr val="tx1"/>
                </a:solidFill>
                <a:latin typeface="Arial" charset="0"/>
              </a:rPr>
              <a:t>          x </a:t>
            </a:r>
            <a:r>
              <a:rPr lang="nl-NL" kern="1200" dirty="0" smtClean="0">
                <a:solidFill>
                  <a:schemeClr val="tx1"/>
                </a:solidFill>
                <a:latin typeface="Arial" charset="0"/>
                <a:sym typeface="Wingdings" pitchFamily="2" charset="2"/>
              </a:rPr>
              <a:t>weging p2            schaal/dimensie</a:t>
            </a:r>
            <a:r>
              <a:rPr lang="nl-NL" kern="1200" dirty="0">
                <a:solidFill>
                  <a:schemeClr val="tx1"/>
                </a:solidFill>
                <a:latin typeface="Arial" charset="0"/>
                <a:sym typeface="Wingdings" pitchFamily="2" charset="2"/>
              </a:rPr>
              <a:t/>
            </a:r>
            <a:br>
              <a:rPr lang="nl-NL" kern="1200" dirty="0">
                <a:solidFill>
                  <a:schemeClr val="tx1"/>
                </a:solidFill>
                <a:latin typeface="Arial" charset="0"/>
                <a:sym typeface="Wingdings" pitchFamily="2" charset="2"/>
              </a:rPr>
            </a:br>
            <a:r>
              <a:rPr lang="nl-NL" kern="1200" dirty="0" smtClean="0">
                <a:solidFill>
                  <a:schemeClr val="tx1"/>
                </a:solidFill>
                <a:latin typeface="Arial" charset="0"/>
                <a:sym typeface="Wingdings" pitchFamily="2" charset="2"/>
              </a:rPr>
              <a:t>item(p) </a:t>
            </a:r>
            <a:r>
              <a:rPr lang="nl-NL" kern="1200" dirty="0">
                <a:solidFill>
                  <a:schemeClr val="tx1"/>
                </a:solidFill>
                <a:latin typeface="Arial" charset="0"/>
                <a:sym typeface="Wingdings" pitchFamily="2" charset="2"/>
              </a:rPr>
              <a:t>3  </a:t>
            </a:r>
            <a:r>
              <a:rPr lang="nl-NL" kern="1200" dirty="0" smtClean="0">
                <a:solidFill>
                  <a:schemeClr val="tx1"/>
                </a:solidFill>
                <a:latin typeface="Arial" charset="0"/>
              </a:rPr>
              <a:t>          x </a:t>
            </a:r>
            <a:r>
              <a:rPr lang="nl-NL" kern="1200" dirty="0" smtClean="0">
                <a:solidFill>
                  <a:schemeClr val="tx1"/>
                </a:solidFill>
                <a:latin typeface="Arial" charset="0"/>
                <a:sym typeface="Wingdings" pitchFamily="2" charset="2"/>
              </a:rPr>
              <a:t>weging </a:t>
            </a:r>
            <a:r>
              <a:rPr lang="nl-NL" kern="1200" dirty="0">
                <a:solidFill>
                  <a:schemeClr val="tx1"/>
                </a:solidFill>
                <a:latin typeface="Arial" charset="0"/>
                <a:sym typeface="Wingdings" pitchFamily="2" charset="2"/>
              </a:rPr>
              <a:t>p</a:t>
            </a:r>
            <a:r>
              <a:rPr lang="nl-NL" kern="1200" dirty="0" smtClean="0">
                <a:solidFill>
                  <a:schemeClr val="tx1"/>
                </a:solidFill>
                <a:latin typeface="Arial" charset="0"/>
                <a:sym typeface="Wingdings" pitchFamily="2" charset="2"/>
              </a:rPr>
              <a:t>3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 ‘Online’ stijl:</a:t>
            </a:r>
            <a:endParaRPr lang="nl-NL" dirty="0"/>
          </a:p>
          <a:p>
            <a:pPr marL="0" indent="0">
              <a:buNone/>
            </a:pPr>
            <a:r>
              <a:rPr lang="nl-NL" kern="1200" dirty="0" smtClean="0">
                <a:solidFill>
                  <a:schemeClr val="tx1"/>
                </a:solidFill>
                <a:latin typeface="Arial" charset="0"/>
              </a:rPr>
              <a:t>Item(vraag)            </a:t>
            </a:r>
            <a:r>
              <a:rPr lang="nl-NL" kern="1200" dirty="0" smtClean="0">
                <a:solidFill>
                  <a:schemeClr val="tx1"/>
                </a:solidFill>
                <a:latin typeface="Arial" charset="0"/>
                <a:sym typeface="Wingdings" pitchFamily="2" charset="2"/>
              </a:rPr>
              <a:t>eindwaarde</a:t>
            </a:r>
            <a:r>
              <a:rPr lang="nl-NL" dirty="0" smtClean="0">
                <a:sym typeface="Wingdings" pitchFamily="2" charset="2"/>
              </a:rPr>
              <a:t/>
            </a:r>
            <a:br>
              <a:rPr lang="nl-NL" dirty="0" smtClean="0">
                <a:sym typeface="Wingdings" pitchFamily="2" charset="2"/>
              </a:rPr>
            </a:br>
            <a:endParaRPr lang="nl-NL" dirty="0" smtClean="0">
              <a:sym typeface="Wingdings" pitchFamily="2" charset="2"/>
            </a:endParaRPr>
          </a:p>
          <a:p>
            <a:pPr marL="0" indent="0">
              <a:buNone/>
            </a:pPr>
            <a:endParaRPr lang="nl-NL" dirty="0">
              <a:sym typeface="Wingdings" pitchFamily="2" charset="2"/>
            </a:endParaRPr>
          </a:p>
        </p:txBody>
      </p:sp>
      <p:sp>
        <p:nvSpPr>
          <p:cNvPr id="9" name="Rechteraccolade 8"/>
          <p:cNvSpPr/>
          <p:nvPr/>
        </p:nvSpPr>
        <p:spPr>
          <a:xfrm>
            <a:off x="4237827" y="2564903"/>
            <a:ext cx="504056" cy="6658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" name="Rechte verbindingslijn met pijl 10"/>
          <p:cNvCxnSpPr/>
          <p:nvPr/>
        </p:nvCxnSpPr>
        <p:spPr>
          <a:xfrm>
            <a:off x="1763688" y="256490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/>
          <p:cNvCxnSpPr/>
          <p:nvPr/>
        </p:nvCxnSpPr>
        <p:spPr>
          <a:xfrm>
            <a:off x="1763688" y="2888527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/>
          <p:nvPr/>
        </p:nvCxnSpPr>
        <p:spPr>
          <a:xfrm>
            <a:off x="1763688" y="318119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/>
          <p:cNvCxnSpPr/>
          <p:nvPr/>
        </p:nvCxnSpPr>
        <p:spPr>
          <a:xfrm>
            <a:off x="2099679" y="486916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54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" y="1696533"/>
            <a:ext cx="9034950" cy="3239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KPI: Klanttevredenheid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A17A52-F1B4-4AF3-97D3-B08D712522A9}" type="slidenum">
              <a:rPr lang="nl-NL" smtClean="0"/>
              <a:pPr>
                <a:defRPr/>
              </a:pPr>
              <a:t>6</a:t>
            </a:fld>
            <a:endParaRPr lang="nl-NL"/>
          </a:p>
        </p:txBody>
      </p:sp>
      <p:sp>
        <p:nvSpPr>
          <p:cNvPr id="9" name="Titel 1"/>
          <p:cNvSpPr txBox="1">
            <a:spLocks/>
          </p:cNvSpPr>
          <p:nvPr/>
        </p:nvSpPr>
        <p:spPr bwMode="auto">
          <a:xfrm>
            <a:off x="567698" y="321345"/>
            <a:ext cx="84518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6000" tIns="45720" rIns="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1"/>
                </a:solidFill>
                <a:latin typeface="Verdana" pitchFamily="34" charset="0"/>
              </a:defRPr>
            </a:lvl9pPr>
          </a:lstStyle>
          <a:p>
            <a:r>
              <a:rPr lang="nl-NL" dirty="0" smtClean="0"/>
              <a:t>Verschillen (in voor- en nadelen)</a:t>
            </a:r>
            <a:endParaRPr lang="nl-NL" dirty="0"/>
          </a:p>
        </p:txBody>
      </p:sp>
      <p:sp>
        <p:nvSpPr>
          <p:cNvPr id="12" name="Ovaal 11"/>
          <p:cNvSpPr/>
          <p:nvPr/>
        </p:nvSpPr>
        <p:spPr>
          <a:xfrm rot="20512650">
            <a:off x="7184154" y="3685069"/>
            <a:ext cx="1841648" cy="1195593"/>
          </a:xfrm>
          <a:prstGeom prst="ellipse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12"/>
          <p:cNvSpPr txBox="1"/>
          <p:nvPr/>
        </p:nvSpPr>
        <p:spPr>
          <a:xfrm>
            <a:off x="384175" y="5137430"/>
            <a:ext cx="75608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002060"/>
                </a:solidFill>
              </a:rPr>
              <a:t>Dit is </a:t>
            </a:r>
            <a:r>
              <a:rPr lang="nl-NL" dirty="0" smtClean="0">
                <a:solidFill>
                  <a:srgbClr val="002060"/>
                </a:solidFill>
              </a:rPr>
              <a:t>in psychometrische disciplines geen </a:t>
            </a:r>
            <a:r>
              <a:rPr lang="nl-NL" dirty="0">
                <a:solidFill>
                  <a:srgbClr val="002060"/>
                </a:solidFill>
              </a:rPr>
              <a:t>nieuwe </a:t>
            </a:r>
            <a:r>
              <a:rPr lang="nl-NL" dirty="0" smtClean="0">
                <a:solidFill>
                  <a:srgbClr val="002060"/>
                </a:solidFill>
              </a:rPr>
              <a:t>informatie!</a:t>
            </a:r>
            <a:br>
              <a:rPr lang="nl-NL" dirty="0" smtClean="0">
                <a:solidFill>
                  <a:srgbClr val="002060"/>
                </a:solidFill>
              </a:rPr>
            </a:br>
            <a:r>
              <a:rPr lang="nl-NL" sz="1600" i="1" dirty="0" smtClean="0">
                <a:solidFill>
                  <a:srgbClr val="002060"/>
                </a:solidFill>
              </a:rPr>
              <a:t>Passage </a:t>
            </a:r>
            <a:r>
              <a:rPr lang="nl-NL" sz="1600" i="1" dirty="0">
                <a:solidFill>
                  <a:srgbClr val="002060"/>
                </a:solidFill>
              </a:rPr>
              <a:t>uit introductie van Fuchs &amp; </a:t>
            </a:r>
            <a:r>
              <a:rPr lang="nl-NL" sz="1600" i="1" dirty="0" err="1">
                <a:solidFill>
                  <a:srgbClr val="002060"/>
                </a:solidFill>
              </a:rPr>
              <a:t>Diamantopolous</a:t>
            </a:r>
            <a:r>
              <a:rPr lang="nl-NL" sz="1600" i="1" dirty="0">
                <a:solidFill>
                  <a:srgbClr val="002060"/>
                </a:solidFill>
              </a:rPr>
              <a:t>, 2009:</a:t>
            </a:r>
          </a:p>
        </p:txBody>
      </p:sp>
      <p:cxnSp>
        <p:nvCxnSpPr>
          <p:cNvPr id="15" name="Rechte verbindingslijn 14"/>
          <p:cNvCxnSpPr/>
          <p:nvPr/>
        </p:nvCxnSpPr>
        <p:spPr>
          <a:xfrm flipH="1">
            <a:off x="6732240" y="4935777"/>
            <a:ext cx="935388" cy="36004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40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KPI: Klanttevredenheid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A17A52-F1B4-4AF3-97D3-B08D712522A9}" type="slidenum">
              <a:rPr lang="nl-NL" smtClean="0"/>
              <a:pPr>
                <a:defRPr/>
              </a:pPr>
              <a:t>7</a:t>
            </a:fld>
            <a:endParaRPr lang="nl-NL"/>
          </a:p>
        </p:txBody>
      </p:sp>
      <p:sp>
        <p:nvSpPr>
          <p:cNvPr id="3" name="Tekstvak 2"/>
          <p:cNvSpPr txBox="1"/>
          <p:nvPr/>
        </p:nvSpPr>
        <p:spPr>
          <a:xfrm>
            <a:off x="790004" y="764704"/>
            <a:ext cx="7526412" cy="5355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i="1" dirty="0" smtClean="0"/>
              <a:t/>
            </a:r>
            <a:br>
              <a:rPr lang="nl-NL" i="1" dirty="0" smtClean="0"/>
            </a:br>
            <a:r>
              <a:rPr lang="nl-NL" i="1" dirty="0" smtClean="0"/>
              <a:t/>
            </a:r>
            <a:br>
              <a:rPr lang="nl-NL" i="1" dirty="0" smtClean="0"/>
            </a:br>
            <a:r>
              <a:rPr lang="nl-NL" i="1" dirty="0" smtClean="0"/>
              <a:t>‘…</a:t>
            </a:r>
            <a:r>
              <a:rPr lang="nl-NL" i="1" dirty="0" err="1" smtClean="0"/>
              <a:t>conventional</a:t>
            </a:r>
            <a:r>
              <a:rPr lang="nl-NL" i="1" dirty="0" smtClean="0"/>
              <a:t> </a:t>
            </a:r>
            <a:r>
              <a:rPr lang="nl-NL" i="1" dirty="0" err="1" smtClean="0"/>
              <a:t>measurement</a:t>
            </a:r>
            <a:r>
              <a:rPr lang="nl-NL" i="1" dirty="0"/>
              <a:t> </a:t>
            </a:r>
            <a:r>
              <a:rPr lang="en-US" i="1" dirty="0" smtClean="0"/>
              <a:t>wisdom </a:t>
            </a:r>
            <a:r>
              <a:rPr lang="en-US" i="1" dirty="0"/>
              <a:t>in business and management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research</a:t>
            </a:r>
            <a:r>
              <a:rPr lang="en-US" i="1" dirty="0"/>
              <a:t> </a:t>
            </a:r>
            <a:r>
              <a:rPr lang="en-US" i="1" dirty="0" smtClean="0"/>
              <a:t>strongly </a:t>
            </a:r>
            <a:r>
              <a:rPr lang="en-US" i="1" dirty="0"/>
              <a:t>advocates the use of multi-item </a:t>
            </a:r>
            <a:r>
              <a:rPr lang="en-US" i="1" dirty="0" smtClean="0"/>
              <a:t>scales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(e.g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., see Boyd,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Gove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Hyatt, 2005)</a:t>
            </a:r>
            <a:r>
              <a:rPr lang="en-US" i="1" dirty="0"/>
              <a:t> and, </a:t>
            </a:r>
            <a:r>
              <a:rPr lang="en-US" i="1" dirty="0" smtClean="0"/>
              <a:t>indeed, practically </a:t>
            </a:r>
            <a:r>
              <a:rPr lang="en-US" i="1" dirty="0"/>
              <a:t>all measure development </a:t>
            </a:r>
            <a:r>
              <a:rPr lang="en-US" i="1" dirty="0" smtClean="0"/>
              <a:t>textbooks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(e.g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.,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DeVellis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2003;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Netemeyer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Bearden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 Sharma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2003;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Viswanathan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2005)</a:t>
            </a:r>
            <a:r>
              <a:rPr lang="en-US" i="1" dirty="0"/>
              <a:t> and </a:t>
            </a:r>
            <a:r>
              <a:rPr lang="en-US" i="1" dirty="0" smtClean="0"/>
              <a:t>articles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(e.g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., Churchill, 1979;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Comrey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1988;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Homburg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 </a:t>
            </a:r>
            <a:r>
              <a:rPr lang="nl-NL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Giering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1996;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Diamantopoulos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and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Winklhofer</a:t>
            </a:r>
            <a:r>
              <a:rPr lang="nl-NL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2001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en-US" i="1" dirty="0"/>
              <a:t>focus </a:t>
            </a:r>
            <a:r>
              <a:rPr lang="en-US" i="1" dirty="0" smtClean="0"/>
              <a:t>on </a:t>
            </a:r>
            <a:r>
              <a:rPr lang="en-US" i="1" dirty="0"/>
              <a:t>the construction of </a:t>
            </a:r>
            <a:r>
              <a:rPr lang="en-US" i="1" dirty="0" smtClean="0"/>
              <a:t>multi-item measures</a:t>
            </a:r>
            <a:r>
              <a:rPr lang="en-US" i="1" dirty="0"/>
              <a:t>. Accordingly, editors and </a:t>
            </a:r>
            <a:r>
              <a:rPr lang="en-US" i="1" dirty="0" smtClean="0"/>
              <a:t>reviewers </a:t>
            </a:r>
            <a:r>
              <a:rPr lang="en-US" i="1" dirty="0" smtClean="0"/>
              <a:t>of academic </a:t>
            </a:r>
            <a:r>
              <a:rPr lang="en-US" i="1" dirty="0"/>
              <a:t>journals are reluctant to accept </a:t>
            </a:r>
            <a:r>
              <a:rPr lang="en-US" i="1" dirty="0" smtClean="0"/>
              <a:t>manuscripts using </a:t>
            </a:r>
            <a:r>
              <a:rPr lang="en-US" i="1" dirty="0" smtClean="0"/>
              <a:t>single-item </a:t>
            </a:r>
            <a:r>
              <a:rPr lang="en-US" i="1" dirty="0"/>
              <a:t>measures to </a:t>
            </a:r>
            <a:r>
              <a:rPr lang="en-US" i="1" dirty="0" smtClean="0"/>
              <a:t>operationalize some </a:t>
            </a:r>
            <a:r>
              <a:rPr lang="en-US" i="1" dirty="0"/>
              <a:t>of their constructs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(Singh,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2003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i="1" dirty="0"/>
              <a:t>; in fact</a:t>
            </a:r>
            <a:r>
              <a:rPr lang="en-US" i="1" dirty="0" smtClean="0"/>
              <a:t>, »</a:t>
            </a:r>
            <a:r>
              <a:rPr lang="en-US" i="1" dirty="0"/>
              <a:t>the use of single-item measures in academic </a:t>
            </a:r>
            <a:r>
              <a:rPr lang="en-US" i="1" dirty="0" smtClean="0"/>
              <a:t>research is </a:t>
            </a:r>
            <a:r>
              <a:rPr lang="en-US" i="1" dirty="0" smtClean="0"/>
              <a:t>often </a:t>
            </a:r>
            <a:r>
              <a:rPr lang="en-US" i="1" dirty="0"/>
              <a:t>considered a »fatal error« in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the review process</a:t>
            </a:r>
            <a:r>
              <a:rPr lang="en-US" i="1" dirty="0"/>
              <a:t>«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Wanous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Reichers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Hudy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1997, </a:t>
            </a:r>
            <a:r>
              <a:rPr lang="nl-NL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247</a:t>
            </a:r>
            <a:r>
              <a:rPr lang="nl-NL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)’</a:t>
            </a:r>
          </a:p>
          <a:p>
            <a:endParaRPr lang="nl-NL" i="1" dirty="0"/>
          </a:p>
          <a:p>
            <a:endParaRPr lang="nl-NL" i="1" dirty="0" smtClean="0"/>
          </a:p>
          <a:p>
            <a:endParaRPr lang="nl-NL" i="1" dirty="0"/>
          </a:p>
          <a:p>
            <a:r>
              <a:rPr lang="nl-NL" i="1" dirty="0" smtClean="0"/>
              <a:t>                                                        </a:t>
            </a:r>
            <a:r>
              <a:rPr lang="nl-NL" i="1" dirty="0" smtClean="0"/>
              <a:t>Fuchs </a:t>
            </a:r>
            <a:r>
              <a:rPr lang="nl-NL" i="1" dirty="0"/>
              <a:t>&amp; </a:t>
            </a:r>
            <a:r>
              <a:rPr lang="nl-NL" i="1" dirty="0" err="1"/>
              <a:t>Diamantopolous</a:t>
            </a:r>
            <a:r>
              <a:rPr lang="nl-NL" i="1" dirty="0"/>
              <a:t>, 2009</a:t>
            </a:r>
            <a:endParaRPr lang="nl-NL" i="1" dirty="0" smtClean="0"/>
          </a:p>
          <a:p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342860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Terugblik: ideale meting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KPI: Klanttevredenheid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A17A52-F1B4-4AF3-97D3-B08D712522A9}" type="slidenum">
              <a:rPr lang="nl-NL" smtClean="0"/>
              <a:pPr>
                <a:defRPr/>
              </a:pPr>
              <a:t>8</a:t>
            </a:fld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384175" y="1778000"/>
            <a:ext cx="8451850" cy="3595216"/>
          </a:xfrm>
        </p:spPr>
        <p:txBody>
          <a:bodyPr/>
          <a:lstStyle/>
          <a:p>
            <a:r>
              <a:rPr lang="nl-NL" b="1" dirty="0" smtClean="0"/>
              <a:t>Ideale meting:  </a:t>
            </a:r>
          </a:p>
          <a:p>
            <a:pPr marL="0" indent="0">
              <a:buNone/>
            </a:pPr>
            <a:r>
              <a:rPr lang="nl-NL" b="1" dirty="0"/>
              <a:t> </a:t>
            </a:r>
            <a:r>
              <a:rPr lang="nl-NL" dirty="0" smtClean="0"/>
              <a:t> </a:t>
            </a:r>
            <a:r>
              <a:rPr lang="nl-NL" dirty="0"/>
              <a:t>- </a:t>
            </a:r>
            <a:r>
              <a:rPr lang="nl-NL" dirty="0" smtClean="0"/>
              <a:t>Flexibeler en sneller dan traditionele stijl</a:t>
            </a:r>
            <a:endParaRPr lang="nl-NL" b="1" dirty="0" smtClean="0"/>
          </a:p>
          <a:p>
            <a:pPr marL="0" indent="0">
              <a:buNone/>
            </a:pPr>
            <a:r>
              <a:rPr lang="nl-NL" dirty="0" smtClean="0"/>
              <a:t>  - Response rate </a:t>
            </a:r>
            <a:r>
              <a:rPr lang="nl-NL" sz="1800" dirty="0" smtClean="0"/>
              <a:t>(&gt;15%) </a:t>
            </a:r>
            <a:r>
              <a:rPr lang="nl-NL" dirty="0"/>
              <a:t>en</a:t>
            </a:r>
            <a:r>
              <a:rPr lang="nl-NL" sz="1800" dirty="0" smtClean="0"/>
              <a:t> </a:t>
            </a:r>
            <a:r>
              <a:rPr lang="nl-NL" dirty="0" smtClean="0"/>
              <a:t>lage </a:t>
            </a:r>
            <a:r>
              <a:rPr lang="nl-NL" dirty="0" err="1" smtClean="0"/>
              <a:t>attrition</a:t>
            </a:r>
            <a:r>
              <a:rPr lang="nl-NL" dirty="0" smtClean="0"/>
              <a:t> en Sampling bias</a:t>
            </a:r>
          </a:p>
          <a:p>
            <a:pPr marL="0" indent="0">
              <a:buNone/>
            </a:pPr>
            <a:r>
              <a:rPr lang="nl-NL" dirty="0" smtClean="0"/>
              <a:t>  - Klantvriendelijk </a:t>
            </a:r>
            <a:r>
              <a:rPr lang="nl-NL" sz="1800" dirty="0" smtClean="0"/>
              <a:t>(geen </a:t>
            </a:r>
            <a:r>
              <a:rPr lang="nl-NL" sz="1800" dirty="0" smtClean="0"/>
              <a:t>enorme </a:t>
            </a:r>
            <a:r>
              <a:rPr lang="nl-NL" sz="1800" dirty="0" smtClean="0"/>
              <a:t>vragenlijsten) </a:t>
            </a:r>
          </a:p>
          <a:p>
            <a:pPr marL="0" indent="0">
              <a:buNone/>
            </a:pPr>
            <a:r>
              <a:rPr lang="nl-NL" dirty="0" smtClean="0"/>
              <a:t>  - Dimensionaliteit ‘Downdrillen’ </a:t>
            </a:r>
            <a:r>
              <a:rPr lang="nl-NL" sz="1800" dirty="0" smtClean="0"/>
              <a:t>(</a:t>
            </a:r>
            <a:r>
              <a:rPr lang="nl-NL" sz="1800" dirty="0" err="1" smtClean="0"/>
              <a:t>bijv</a:t>
            </a:r>
            <a:r>
              <a:rPr lang="nl-NL" sz="1800" dirty="0" smtClean="0"/>
              <a:t> op pagina) </a:t>
            </a:r>
          </a:p>
          <a:p>
            <a:pPr marL="0" indent="0">
              <a:buNone/>
            </a:pPr>
            <a:r>
              <a:rPr lang="nl-NL" dirty="0"/>
              <a:t> </a:t>
            </a:r>
            <a:r>
              <a:rPr lang="nl-NL" dirty="0" smtClean="0"/>
              <a:t> - Dimensionaliteit ‘Factoren’ </a:t>
            </a:r>
            <a:r>
              <a:rPr lang="nl-NL" sz="1800" dirty="0"/>
              <a:t>(onderliggende dimensies)</a:t>
            </a:r>
            <a:br>
              <a:rPr lang="nl-NL" sz="1800" dirty="0"/>
            </a:br>
            <a:r>
              <a:rPr lang="nl-NL" dirty="0" smtClean="0"/>
              <a:t>           </a:t>
            </a:r>
            <a:r>
              <a:rPr lang="nl-NL" sz="1800" dirty="0" smtClean="0"/>
              <a:t>- Gevoeliger </a:t>
            </a:r>
            <a:r>
              <a:rPr lang="nl-NL" sz="1800" dirty="0"/>
              <a:t>dan </a:t>
            </a:r>
            <a:r>
              <a:rPr lang="nl-NL" sz="1800" dirty="0" smtClean="0"/>
              <a:t>een overall </a:t>
            </a:r>
            <a:r>
              <a:rPr lang="nl-NL" sz="1800" dirty="0"/>
              <a:t>sentiment voor bij A/B </a:t>
            </a:r>
            <a:r>
              <a:rPr lang="nl-NL" sz="1800" dirty="0" smtClean="0"/>
              <a:t>tests</a:t>
            </a:r>
          </a:p>
          <a:p>
            <a:pPr marL="0" indent="0">
              <a:buNone/>
            </a:pPr>
            <a:r>
              <a:rPr lang="nl-NL" dirty="0"/>
              <a:t> </a:t>
            </a:r>
            <a:r>
              <a:rPr lang="nl-NL" dirty="0" smtClean="0"/>
              <a:t> - </a:t>
            </a:r>
            <a:r>
              <a:rPr lang="nl-NL" dirty="0"/>
              <a:t>Betrouwbaar &amp; Valide</a:t>
            </a:r>
          </a:p>
          <a:p>
            <a:pPr marL="0" indent="0">
              <a:buNone/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20197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600" dirty="0" smtClean="0"/>
              <a:t>Hybride: </a:t>
            </a:r>
            <a:r>
              <a:rPr lang="nl-NL" sz="1600" dirty="0" err="1" smtClean="0"/>
              <a:t>UWV’s</a:t>
            </a:r>
            <a:r>
              <a:rPr lang="nl-NL" sz="1600" dirty="0" smtClean="0"/>
              <a:t> Ktv meting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KPI: Klanttevredenheid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A17A52-F1B4-4AF3-97D3-B08D712522A9}" type="slidenum">
              <a:rPr lang="nl-NL" smtClean="0"/>
              <a:pPr>
                <a:defRPr/>
              </a:pPr>
              <a:t>9</a:t>
            </a:fld>
            <a:endParaRPr lang="nl-NL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47" y="1844824"/>
            <a:ext cx="9148947" cy="3143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al 5"/>
          <p:cNvSpPr/>
          <p:nvPr/>
        </p:nvSpPr>
        <p:spPr>
          <a:xfrm>
            <a:off x="8100392" y="3140968"/>
            <a:ext cx="72008" cy="2755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/>
          <p:cNvSpPr/>
          <p:nvPr/>
        </p:nvSpPr>
        <p:spPr>
          <a:xfrm>
            <a:off x="8532440" y="3141697"/>
            <a:ext cx="72008" cy="2755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Maan 19"/>
          <p:cNvSpPr/>
          <p:nvPr/>
        </p:nvSpPr>
        <p:spPr>
          <a:xfrm rot="16200000">
            <a:off x="8256307" y="3334112"/>
            <a:ext cx="216024" cy="768290"/>
          </a:xfrm>
          <a:prstGeom prst="mo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625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2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8df1b78-7009-4cc2-8764-720e74dc4828"/>
</p:tagLst>
</file>

<file path=ppt/theme/theme1.xml><?xml version="1.0" encoding="utf-8"?>
<a:theme xmlns:a="http://schemas.openxmlformats.org/drawingml/2006/main" name="Presentatie 2014-04-14">
  <a:themeElements>
    <a:clrScheme name="">
      <a:dk1>
        <a:srgbClr val="231F20"/>
      </a:dk1>
      <a:lt1>
        <a:srgbClr val="F5F5F9"/>
      </a:lt1>
      <a:dk2>
        <a:srgbClr val="FF6600"/>
      </a:dk2>
      <a:lt2>
        <a:srgbClr val="0092CF"/>
      </a:lt2>
      <a:accent1>
        <a:srgbClr val="000078"/>
      </a:accent1>
      <a:accent2>
        <a:srgbClr val="0099FF"/>
      </a:accent2>
      <a:accent3>
        <a:srgbClr val="F9F9FB"/>
      </a:accent3>
      <a:accent4>
        <a:srgbClr val="1C191A"/>
      </a:accent4>
      <a:accent5>
        <a:srgbClr val="AAAABE"/>
      </a:accent5>
      <a:accent6>
        <a:srgbClr val="008AE7"/>
      </a:accent6>
      <a:hlink>
        <a:srgbClr val="3300CC"/>
      </a:hlink>
      <a:folHlink>
        <a:srgbClr val="CCFF00"/>
      </a:folHlink>
    </a:clrScheme>
    <a:fontScheme name="Office-them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-th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13">
        <a:dk1>
          <a:srgbClr val="000000"/>
        </a:dk1>
        <a:lt1>
          <a:srgbClr val="F5F5F9"/>
        </a:lt1>
        <a:dk2>
          <a:srgbClr val="F36F21"/>
        </a:dk2>
        <a:lt2>
          <a:srgbClr val="0092CF"/>
        </a:lt2>
        <a:accent1>
          <a:srgbClr val="002A5C"/>
        </a:accent1>
        <a:accent2>
          <a:srgbClr val="0092CF"/>
        </a:accent2>
        <a:accent3>
          <a:srgbClr val="F9F9FB"/>
        </a:accent3>
        <a:accent4>
          <a:srgbClr val="000000"/>
        </a:accent4>
        <a:accent5>
          <a:srgbClr val="AAACB5"/>
        </a:accent5>
        <a:accent6>
          <a:srgbClr val="0084BB"/>
        </a:accent6>
        <a:hlink>
          <a:srgbClr val="0054A4"/>
        </a:hlink>
        <a:folHlink>
          <a:srgbClr val="C1D8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14">
        <a:dk1>
          <a:srgbClr val="231F20"/>
        </a:dk1>
        <a:lt1>
          <a:srgbClr val="F5F5F9"/>
        </a:lt1>
        <a:dk2>
          <a:srgbClr val="F36F21"/>
        </a:dk2>
        <a:lt2>
          <a:srgbClr val="0092CF"/>
        </a:lt2>
        <a:accent1>
          <a:srgbClr val="002A5C"/>
        </a:accent1>
        <a:accent2>
          <a:srgbClr val="0092CF"/>
        </a:accent2>
        <a:accent3>
          <a:srgbClr val="F9F9FB"/>
        </a:accent3>
        <a:accent4>
          <a:srgbClr val="1C191A"/>
        </a:accent4>
        <a:accent5>
          <a:srgbClr val="AAACB5"/>
        </a:accent5>
        <a:accent6>
          <a:srgbClr val="0084BB"/>
        </a:accent6>
        <a:hlink>
          <a:srgbClr val="0054A4"/>
        </a:hlink>
        <a:folHlink>
          <a:srgbClr val="C1D8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15">
        <a:dk1>
          <a:srgbClr val="231F20"/>
        </a:dk1>
        <a:lt1>
          <a:srgbClr val="F5F5F9"/>
        </a:lt1>
        <a:dk2>
          <a:srgbClr val="F36F21"/>
        </a:dk2>
        <a:lt2>
          <a:srgbClr val="0092CF"/>
        </a:lt2>
        <a:accent1>
          <a:srgbClr val="000066"/>
        </a:accent1>
        <a:accent2>
          <a:srgbClr val="0092CF"/>
        </a:accent2>
        <a:accent3>
          <a:srgbClr val="F9F9FB"/>
        </a:accent3>
        <a:accent4>
          <a:srgbClr val="1C191A"/>
        </a:accent4>
        <a:accent5>
          <a:srgbClr val="AAAAB8"/>
        </a:accent5>
        <a:accent6>
          <a:srgbClr val="0084BB"/>
        </a:accent6>
        <a:hlink>
          <a:srgbClr val="0054A4"/>
        </a:hlink>
        <a:folHlink>
          <a:srgbClr val="C1D8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16">
        <a:dk1>
          <a:srgbClr val="231F20"/>
        </a:dk1>
        <a:lt1>
          <a:srgbClr val="F5F5F9"/>
        </a:lt1>
        <a:dk2>
          <a:srgbClr val="FF6600"/>
        </a:dk2>
        <a:lt2>
          <a:srgbClr val="0092CF"/>
        </a:lt2>
        <a:accent1>
          <a:srgbClr val="000066"/>
        </a:accent1>
        <a:accent2>
          <a:srgbClr val="0099FF"/>
        </a:accent2>
        <a:accent3>
          <a:srgbClr val="F9F9FB"/>
        </a:accent3>
        <a:accent4>
          <a:srgbClr val="1C191A"/>
        </a:accent4>
        <a:accent5>
          <a:srgbClr val="AAAAB8"/>
        </a:accent5>
        <a:accent6>
          <a:srgbClr val="008AE7"/>
        </a:accent6>
        <a:hlink>
          <a:srgbClr val="3300CC"/>
        </a:hlink>
        <a:folHlink>
          <a:srgbClr val="CC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F56CC1E636A49B186D91F43445F71" ma:contentTypeVersion="0" ma:contentTypeDescription="Een nieuw document maken." ma:contentTypeScope="" ma:versionID="800f4bee82b9f04aac30d77dbf1e5cda">
  <xsd:schema xmlns:xsd="http://www.w3.org/2001/XMLSchema" xmlns:p="http://schemas.microsoft.com/office/2006/metadata/properties" targetNamespace="http://schemas.microsoft.com/office/2006/metadata/properties" ma:root="true" ma:fieldsID="b118b0825d757084c8d1e1ffd33f20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5F17986-ED4E-4DA4-8DE8-3175A9E803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3BC6989-B8A4-4E01-9E9C-5EE967E5EE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0093B4-B083-48F1-ACF2-20C2C7D2EC6B}">
  <ds:schemaRefs>
    <ds:schemaRef ds:uri="http://www.w3.org/XML/1998/namespace"/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Presentatie 2014-04-14</Template>
  <TotalTime>1921</TotalTime>
  <Words>310</Words>
  <Application>Microsoft Office PowerPoint</Application>
  <PresentationFormat>Diavoorstelling (4:3)</PresentationFormat>
  <Paragraphs>76</Paragraphs>
  <Slides>12</Slides>
  <Notes>3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3" baseType="lpstr">
      <vt:lpstr>Presentatie 2014-04-14</vt:lpstr>
      <vt:lpstr>PowerPoint-presentatie</vt:lpstr>
      <vt:lpstr>KPI: klanttevredenheid</vt:lpstr>
      <vt:lpstr>De Ideale Ktv meting..</vt:lpstr>
      <vt:lpstr>KTv;   Traditioneel vs de ‘online’ stijl</vt:lpstr>
      <vt:lpstr>Traditioneel vs ‘online’ stijl (stat. meth.)</vt:lpstr>
      <vt:lpstr>PowerPoint-presentatie</vt:lpstr>
      <vt:lpstr>PowerPoint-presentatie</vt:lpstr>
      <vt:lpstr>Terugblik: ideale meting</vt:lpstr>
      <vt:lpstr>Hybride: UWV’s Ktv meting </vt:lpstr>
      <vt:lpstr>Hybride meting, overview: </vt:lpstr>
      <vt:lpstr>Stap 3: maak ktv de afhankelijke var in voorspelmodel  </vt:lpstr>
      <vt:lpstr>KPI: KTv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andré Louwerse</dc:creator>
  <cp:lastModifiedBy>Peutz, Steven (S.B.)</cp:lastModifiedBy>
  <cp:revision>111</cp:revision>
  <dcterms:created xsi:type="dcterms:W3CDTF">2014-04-09T17:35:51Z</dcterms:created>
  <dcterms:modified xsi:type="dcterms:W3CDTF">2016-12-12T15:46:02Z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0x010100D26F56CC1E636A49B186D91F43445F71</vt:lpwstr>
  </property>
</Properties>
</file>