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5" r:id="rId2"/>
    <p:sldId id="296" r:id="rId3"/>
    <p:sldId id="266" r:id="rId4"/>
    <p:sldId id="268" r:id="rId5"/>
    <p:sldId id="283" r:id="rId6"/>
    <p:sldId id="284" r:id="rId7"/>
    <p:sldId id="285" r:id="rId8"/>
    <p:sldId id="286" r:id="rId9"/>
    <p:sldId id="281" r:id="rId10"/>
    <p:sldId id="257" r:id="rId11"/>
    <p:sldId id="292" r:id="rId12"/>
    <p:sldId id="287" r:id="rId13"/>
    <p:sldId id="288" r:id="rId14"/>
    <p:sldId id="294" r:id="rId15"/>
    <p:sldId id="289" r:id="rId16"/>
    <p:sldId id="291" r:id="rId17"/>
    <p:sldId id="295" r:id="rId18"/>
    <p:sldId id="282" r:id="rId19"/>
    <p:sldId id="290" r:id="rId20"/>
    <p:sldId id="293"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5059"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4DA6E-B308-450A-88E2-0A52E1F0353D}"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6E348-E8FF-4789-967B-701732B83B51}" type="slidenum">
              <a:rPr lang="en-US" smtClean="0"/>
              <a:t>‹#›</a:t>
            </a:fld>
            <a:endParaRPr lang="en-US"/>
          </a:p>
        </p:txBody>
      </p:sp>
    </p:spTree>
    <p:extLst>
      <p:ext uri="{BB962C8B-B14F-4D97-AF65-F5344CB8AC3E}">
        <p14:creationId xmlns:p14="http://schemas.microsoft.com/office/powerpoint/2010/main" val="88728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介紹資料 以及要對資料做的事情</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4</a:t>
            </a:fld>
            <a:endParaRPr lang="en-US"/>
          </a:p>
        </p:txBody>
      </p:sp>
    </p:spTree>
    <p:extLst>
      <p:ext uri="{BB962C8B-B14F-4D97-AF65-F5344CB8AC3E}">
        <p14:creationId xmlns:p14="http://schemas.microsoft.com/office/powerpoint/2010/main" val="142135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分析出各個特徵對於車禍發生原因前五名的影響程度大小</a:t>
            </a:r>
            <a:r>
              <a:rPr lang="en-US" altLang="zh-TW" dirty="0"/>
              <a:t>(</a:t>
            </a:r>
            <a:r>
              <a:rPr lang="zh-TW" altLang="en-US" dirty="0"/>
              <a:t>重要性</a:t>
            </a:r>
            <a:r>
              <a:rPr lang="en-US" altLang="zh-TW" dirty="0"/>
              <a:t>)</a:t>
            </a:r>
            <a:endParaRPr lang="en-US" altLang="zh-CN" dirty="0"/>
          </a:p>
          <a:p>
            <a:endParaRPr lang="en-US" altLang="zh-CN" dirty="0"/>
          </a:p>
          <a:p>
            <a:endParaRPr lang="en-US" altLang="zh-CN" dirty="0"/>
          </a:p>
          <a:p>
            <a:r>
              <a:rPr lang="zh-CN" altLang="en-US" dirty="0"/>
              <a:t>這裏的特征重要性是通过一种称为 </a:t>
            </a:r>
            <a:r>
              <a:rPr lang="zh-CN" altLang="en-US" b="1" dirty="0"/>
              <a:t>置换重要性</a:t>
            </a:r>
            <a:r>
              <a:rPr lang="zh-CN" altLang="en-US" dirty="0"/>
              <a:t> </a:t>
            </a:r>
            <a:r>
              <a:rPr lang="en-US" altLang="zh-CN" dirty="0"/>
              <a:t>(</a:t>
            </a:r>
            <a:r>
              <a:rPr lang="en-US" dirty="0"/>
              <a:t>Permutation Importance) </a:t>
            </a:r>
            <a:r>
              <a:rPr lang="zh-CN" altLang="en-US" dirty="0"/>
              <a:t>的方法计算的。该方法通过置换特征列来衡量特征对模型性能的影响</a:t>
            </a:r>
            <a:endParaRPr lang="en-US" altLang="zh-CN" dirty="0"/>
          </a:p>
          <a:p>
            <a:r>
              <a:rPr lang="zh-CN" altLang="en-US" dirty="0"/>
              <a:t>（原本要使用</a:t>
            </a:r>
            <a:r>
              <a:rPr lang="en-US" altLang="zh-CN" dirty="0" err="1"/>
              <a:t>shap</a:t>
            </a:r>
            <a:r>
              <a:rPr lang="zh-CN" altLang="en-US" dirty="0"/>
              <a:t>但是由於特徵</a:t>
            </a:r>
            <a:r>
              <a:rPr lang="en-US" altLang="zh-CN" dirty="0"/>
              <a:t>&amp;</a:t>
            </a:r>
            <a:r>
              <a:rPr lang="zh-CN" altLang="en-US" dirty="0"/>
              <a:t>參數太多跑起來太慢了輸出的時候電腦會當機）</a:t>
            </a:r>
            <a:endParaRPr lang="en-US" altLang="zh-CN" dirty="0"/>
          </a:p>
          <a:p>
            <a:r>
              <a:rPr lang="zh-CN" altLang="en-US" dirty="0"/>
              <a:t>解釋數據自由發揮</a:t>
            </a:r>
            <a:endParaRPr lang="en-US" altLang="zh-CN" dirty="0"/>
          </a:p>
          <a:p>
            <a:br>
              <a:rPr lang="en-US" dirty="0"/>
            </a:br>
            <a:r>
              <a:rPr lang="en-US" dirty="0"/>
              <a:t>1.</a:t>
            </a:r>
            <a:r>
              <a:rPr lang="zh-CN" altLang="en-US" dirty="0"/>
              <a:t>受傷人數</a:t>
            </a:r>
            <a:r>
              <a:rPr lang="en-US" altLang="zh-CN" dirty="0"/>
              <a:t> </a:t>
            </a:r>
            <a:r>
              <a:rPr lang="zh-CN" altLang="en-US" dirty="0"/>
              <a:t>屬於被動結果 不影響發生原因（為發生結果）</a:t>
            </a:r>
            <a:endParaRPr lang="en-US" altLang="zh-CN" dirty="0"/>
          </a:p>
          <a:p>
            <a:endParaRPr lang="en-US" altLang="zh-CN" dirty="0"/>
          </a:p>
          <a:p>
            <a:r>
              <a:rPr lang="en-US" dirty="0"/>
              <a:t>2.</a:t>
            </a:r>
            <a:r>
              <a:rPr lang="zh-CN" altLang="en-US" dirty="0"/>
              <a:t>車禍種類  </a:t>
            </a:r>
            <a:endParaRPr lang="en-US" altLang="zh-CN" dirty="0"/>
          </a:p>
          <a:p>
            <a:r>
              <a:rPr lang="en-US" dirty="0"/>
              <a:t>3.</a:t>
            </a:r>
            <a:r>
              <a:rPr lang="zh-CN" altLang="en-US" dirty="0"/>
              <a:t>坐標</a:t>
            </a:r>
            <a:r>
              <a:rPr lang="en-US" altLang="zh-CN" dirty="0"/>
              <a:t>-</a:t>
            </a:r>
            <a:r>
              <a:rPr lang="zh-CN" altLang="en-US" dirty="0"/>
              <a:t>不同位置對於結果影響較大</a:t>
            </a:r>
            <a:endParaRPr lang="en-US" altLang="zh-CN" dirty="0"/>
          </a:p>
          <a:p>
            <a:r>
              <a:rPr lang="en-US" dirty="0"/>
              <a:t>4.</a:t>
            </a:r>
            <a:r>
              <a:rPr lang="zh-CN" altLang="en-US" dirty="0"/>
              <a:t>年齡</a:t>
            </a:r>
            <a:r>
              <a:rPr lang="en-US" altLang="zh-CN" dirty="0"/>
              <a:t>-</a:t>
            </a:r>
            <a:r>
              <a:rPr lang="zh-CN" altLang="en-US" dirty="0"/>
              <a:t>不同的年齡對於車禍原因成因影響較大</a:t>
            </a:r>
            <a:endParaRPr lang="en-US" altLang="zh-CN" dirty="0"/>
          </a:p>
          <a:p>
            <a:r>
              <a:rPr lang="en-US" dirty="0"/>
              <a:t>5.</a:t>
            </a:r>
            <a:r>
              <a:rPr lang="zh-CN" altLang="en-US" dirty="0"/>
              <a:t>時段</a:t>
            </a:r>
            <a:r>
              <a:rPr lang="en-US" altLang="zh-CN" dirty="0"/>
              <a:t>-</a:t>
            </a:r>
            <a:r>
              <a:rPr lang="zh-CN" altLang="en-US" dirty="0"/>
              <a:t>不同的時間例如早上晚上對於分析何種車禍有較大影響</a:t>
            </a:r>
            <a:endParaRPr lang="en-US" altLang="zh-CN" dirty="0"/>
          </a:p>
          <a:p>
            <a:r>
              <a:rPr lang="zh-CN" altLang="en-US" dirty="0"/>
              <a:t>以此類推</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15</a:t>
            </a:fld>
            <a:endParaRPr lang="en-US"/>
          </a:p>
        </p:txBody>
      </p:sp>
    </p:spTree>
    <p:extLst>
      <p:ext uri="{BB962C8B-B14F-4D97-AF65-F5344CB8AC3E}">
        <p14:creationId xmlns:p14="http://schemas.microsoft.com/office/powerpoint/2010/main" val="412837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爲了可以用可解釋模型分析車禍數固上升原因</a:t>
            </a:r>
            <a:endParaRPr lang="en-US" altLang="zh-CN" dirty="0"/>
          </a:p>
          <a:p>
            <a:endParaRPr lang="en-US" altLang="zh-CN" dirty="0"/>
          </a:p>
          <a:p>
            <a:r>
              <a:rPr lang="zh-CN" altLang="en-US" dirty="0"/>
              <a:t>想到一個簡單的方法</a:t>
            </a:r>
            <a:endParaRPr lang="en-US" altLang="zh-CN" dirty="0"/>
          </a:p>
          <a:p>
            <a:endParaRPr lang="en-US" altLang="zh-CN" dirty="0"/>
          </a:p>
          <a:p>
            <a:r>
              <a:rPr lang="zh-TW" altLang="en-US" dirty="0"/>
              <a:t>做第二次資料處理</a:t>
            </a:r>
            <a:endParaRPr lang="en-US" altLang="zh-TW" dirty="0"/>
          </a:p>
          <a:p>
            <a:endParaRPr lang="en-US" altLang="zh-CN" dirty="0"/>
          </a:p>
          <a:p>
            <a:r>
              <a:rPr lang="zh-CN" altLang="en-US" dirty="0"/>
              <a:t>將前面模型的數據記錄成每日發生車禍的數量和</a:t>
            </a:r>
            <a:r>
              <a:rPr lang="en-US" altLang="zh-CN" dirty="0"/>
              <a:t>total</a:t>
            </a:r>
          </a:p>
          <a:p>
            <a:endParaRPr lang="en-US" altLang="zh-CN" dirty="0"/>
          </a:p>
        </p:txBody>
      </p:sp>
      <p:sp>
        <p:nvSpPr>
          <p:cNvPr id="4" name="Slide Number Placeholder 3"/>
          <p:cNvSpPr>
            <a:spLocks noGrp="1"/>
          </p:cNvSpPr>
          <p:nvPr>
            <p:ph type="sldNum" sz="quarter" idx="5"/>
          </p:nvPr>
        </p:nvSpPr>
        <p:spPr/>
        <p:txBody>
          <a:bodyPr/>
          <a:lstStyle/>
          <a:p>
            <a:fld id="{24C6E348-E8FF-4789-967B-701732B83B51}" type="slidenum">
              <a:rPr lang="en-US" smtClean="0"/>
              <a:t>16</a:t>
            </a:fld>
            <a:endParaRPr lang="en-US"/>
          </a:p>
        </p:txBody>
      </p:sp>
    </p:spTree>
    <p:extLst>
      <p:ext uri="{BB962C8B-B14F-4D97-AF65-F5344CB8AC3E}">
        <p14:creationId xmlns:p14="http://schemas.microsoft.com/office/powerpoint/2010/main" val="1776305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SHAP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模型訓練參數</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CN" dirty="0"/>
          </a:p>
          <a:p>
            <a:r>
              <a:rPr lang="en-US" altLang="zh-TW" dirty="0"/>
              <a:t>1.</a:t>
            </a:r>
            <a:r>
              <a:rPr lang="zh-TW" altLang="en-US" dirty="0"/>
              <a:t>目標變量</a:t>
            </a:r>
            <a:r>
              <a:rPr lang="en-US" altLang="zh-TW" dirty="0"/>
              <a:t>:</a:t>
            </a:r>
            <a:r>
              <a:rPr lang="zh-TW" altLang="en-US" dirty="0"/>
              <a:t>車禍增長量，前一日與當日差值</a:t>
            </a:r>
            <a:endParaRPr lang="en-US" altLang="zh-CN" dirty="0"/>
          </a:p>
          <a:p>
            <a:r>
              <a:rPr lang="en-US" altLang="zh-CN" dirty="0"/>
              <a:t>2.</a:t>
            </a:r>
            <a:r>
              <a:rPr lang="zh-CN" altLang="en-US" dirty="0"/>
              <a:t>給一個模型預測是否增長 （</a:t>
            </a:r>
            <a:r>
              <a:rPr lang="en-US" altLang="zh-CN" dirty="0"/>
              <a:t>y=</a:t>
            </a:r>
            <a:r>
              <a:rPr lang="zh-CN" altLang="en-US" dirty="0"/>
              <a:t>每日增長量）（ </a:t>
            </a:r>
            <a:r>
              <a:rPr lang="en-US" altLang="zh-CN" dirty="0"/>
              <a:t>y&gt;0</a:t>
            </a:r>
            <a:r>
              <a:rPr lang="zh-CN" altLang="en-US" dirty="0"/>
              <a:t>）為有增長反之</a:t>
            </a:r>
            <a:br>
              <a:rPr lang="en-US" altLang="zh-CN" dirty="0"/>
            </a:br>
            <a:r>
              <a:rPr lang="en-US" altLang="zh-CN" dirty="0"/>
              <a:t>3.</a:t>
            </a:r>
            <a:r>
              <a:rPr lang="zh-CN" altLang="en-US" dirty="0"/>
              <a:t>訓練模型成功可以預測是否有增長</a:t>
            </a:r>
            <a:endParaRPr lang="en-US" altLang="zh-CN" dirty="0"/>
          </a:p>
          <a:p>
            <a:r>
              <a:rPr lang="en-US" altLang="zh-CN" dirty="0"/>
              <a:t>4.</a:t>
            </a:r>
            <a:r>
              <a:rPr lang="zh-CN" altLang="en-US" dirty="0"/>
              <a:t>使用</a:t>
            </a:r>
            <a:r>
              <a:rPr lang="en-US" altLang="zh-CN" dirty="0" err="1"/>
              <a:t>shap</a:t>
            </a:r>
            <a:r>
              <a:rPr lang="en-US" altLang="zh-CN" dirty="0"/>
              <a:t>/or </a:t>
            </a:r>
            <a:r>
              <a:rPr lang="zh-CN" altLang="en-US" dirty="0"/>
              <a:t>其他模型去看對增長貢獻最大是哪一種車禍的類型（車禍增長的原因）</a:t>
            </a:r>
            <a:br>
              <a:rPr lang="en-US" altLang="zh-CN" dirty="0"/>
            </a:b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24C6E348-E8FF-4789-967B-701732B83B51}" type="slidenum">
              <a:rPr lang="en-US" smtClean="0"/>
              <a:t>17</a:t>
            </a:fld>
            <a:endParaRPr lang="en-US"/>
          </a:p>
        </p:txBody>
      </p:sp>
    </p:spTree>
    <p:extLst>
      <p:ext uri="{BB962C8B-B14F-4D97-AF65-F5344CB8AC3E}">
        <p14:creationId xmlns:p14="http://schemas.microsoft.com/office/powerpoint/2010/main" val="413933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一樣使用一個簡單的三層模型訓練</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18</a:t>
            </a:fld>
            <a:endParaRPr lang="en-US"/>
          </a:p>
        </p:txBody>
      </p:sp>
    </p:spTree>
    <p:extLst>
      <p:ext uri="{BB962C8B-B14F-4D97-AF65-F5344CB8AC3E}">
        <p14:creationId xmlns:p14="http://schemas.microsoft.com/office/powerpoint/2010/main" val="91976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準確率約在</a:t>
            </a:r>
            <a:r>
              <a:rPr lang="en-US" altLang="zh-CN" dirty="0"/>
              <a:t>0.68</a:t>
            </a:r>
            <a:r>
              <a:rPr lang="zh-CN" altLang="en-US" dirty="0"/>
              <a:t>左右</a:t>
            </a:r>
            <a:endParaRPr lang="en-US" altLang="zh-CN" dirty="0"/>
          </a:p>
          <a:p>
            <a:r>
              <a:rPr lang="zh-CN" altLang="en-US" dirty="0"/>
              <a:t>但是這個部分主要是著重在解釋數據來看得出增長的原因是什麽</a:t>
            </a:r>
            <a:endParaRPr lang="en-US" altLang="zh-CN" dirty="0"/>
          </a:p>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19</a:t>
            </a:fld>
            <a:endParaRPr lang="en-US"/>
          </a:p>
        </p:txBody>
      </p:sp>
    </p:spTree>
    <p:extLst>
      <p:ext uri="{BB962C8B-B14F-4D97-AF65-F5344CB8AC3E}">
        <p14:creationId xmlns:p14="http://schemas.microsoft.com/office/powerpoint/2010/main" val="67434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結果為</a:t>
            </a:r>
            <a:r>
              <a:rPr lang="en-US" altLang="zh-CN" dirty="0"/>
              <a:t>23</a:t>
            </a:r>
            <a:r>
              <a:rPr lang="zh-CN" altLang="en-US" dirty="0"/>
              <a:t>，</a:t>
            </a:r>
            <a:r>
              <a:rPr lang="en-US" altLang="zh-CN" dirty="0"/>
              <a:t>6</a:t>
            </a:r>
            <a:r>
              <a:rPr lang="zh-CN" altLang="en-US" dirty="0"/>
              <a:t>，</a:t>
            </a:r>
            <a:r>
              <a:rPr lang="en-US" altLang="zh-CN" dirty="0"/>
              <a:t>17</a:t>
            </a:r>
            <a:r>
              <a:rPr lang="zh-CN" altLang="en-US" dirty="0"/>
              <a:t>為</a:t>
            </a:r>
            <a:r>
              <a:rPr lang="en-US" altLang="zh-CN" dirty="0"/>
              <a:t>top3 </a:t>
            </a:r>
            <a:r>
              <a:rPr lang="zh-CN" altLang="en-US" dirty="0"/>
              <a:t>影響車禍上升的原因（大宗）</a:t>
            </a:r>
            <a:br>
              <a:rPr lang="en-US" altLang="zh-CN" dirty="0"/>
            </a:br>
            <a:r>
              <a:rPr lang="zh-CN" altLang="en-US" dirty="0"/>
              <a:t>左邊代表數據重要性</a:t>
            </a:r>
            <a:endParaRPr lang="en-US" altLang="zh-CN" dirty="0"/>
          </a:p>
          <a:p>
            <a:r>
              <a:rPr lang="zh-CN" altLang="en-US" dirty="0"/>
              <a:t>右邊是紅色點代表數值越大藍色代表數值越小，左右代表對結果的正負反饋</a:t>
            </a:r>
            <a:r>
              <a:rPr lang="en-US" altLang="zh-CN" dirty="0"/>
              <a:t>(</a:t>
            </a:r>
            <a:r>
              <a:rPr lang="zh-CN" altLang="en-US" dirty="0"/>
              <a:t>例如第一行表示越大的值對於車禍的數量影響越高反之</a:t>
            </a:r>
            <a:r>
              <a:rPr lang="en-US" altLang="zh-CN" dirty="0"/>
              <a:t>)</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20</a:t>
            </a:fld>
            <a:endParaRPr lang="en-US"/>
          </a:p>
        </p:txBody>
      </p:sp>
    </p:spTree>
    <p:extLst>
      <p:ext uri="{BB962C8B-B14F-4D97-AF65-F5344CB8AC3E}">
        <p14:creationId xmlns:p14="http://schemas.microsoft.com/office/powerpoint/2010/main" val="200442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1" dirty="0"/>
              <a:t>資料空缺處理</a:t>
            </a:r>
            <a:r>
              <a:rPr lang="zh-TW" altLang="en-US" dirty="0"/>
              <a:t>：</a:t>
            </a:r>
          </a:p>
          <a:p>
            <a:pPr>
              <a:buFont typeface="Arial" panose="020B0604020202020204" pitchFamily="34" charset="0"/>
              <a:buChar char="•"/>
            </a:pPr>
            <a:r>
              <a:rPr lang="zh-TW" altLang="en-US" dirty="0"/>
              <a:t>方法：</a:t>
            </a:r>
            <a:r>
              <a:rPr lang="zh-CN" altLang="en-US" dirty="0"/>
              <a:t>因爲數據太多所以</a:t>
            </a:r>
            <a:r>
              <a:rPr lang="zh-TW" altLang="en-US" dirty="0"/>
              <a:t>使用</a:t>
            </a:r>
            <a:r>
              <a:rPr lang="zh-CN" altLang="en-US" dirty="0"/>
              <a:t>刪除資料</a:t>
            </a:r>
            <a:r>
              <a:rPr lang="zh-TW" altLang="en-US" dirty="0"/>
              <a:t>處理空缺值。</a:t>
            </a:r>
          </a:p>
          <a:p>
            <a:r>
              <a:rPr lang="zh-TW" altLang="en-US" b="1" dirty="0"/>
              <a:t>資料格式與排版不一致</a:t>
            </a:r>
            <a:r>
              <a:rPr lang="zh-TW" altLang="en-US" dirty="0"/>
              <a:t>：</a:t>
            </a:r>
          </a:p>
          <a:p>
            <a:pPr>
              <a:buFont typeface="Arial" panose="020B0604020202020204" pitchFamily="34" charset="0"/>
              <a:buChar char="•"/>
            </a:pPr>
            <a:r>
              <a:rPr lang="zh-TW" altLang="en-US" dirty="0"/>
              <a:t>方法：使用</a:t>
            </a:r>
            <a:r>
              <a:rPr lang="en-US" altLang="zh-TW" dirty="0"/>
              <a:t>pandas</a:t>
            </a:r>
            <a:r>
              <a:rPr lang="zh-TW" altLang="en-US" dirty="0"/>
              <a:t>處理不一致格式，標準化所有欄位格式。</a:t>
            </a:r>
          </a:p>
          <a:p>
            <a:r>
              <a:rPr lang="zh-TW" altLang="en-US" b="1" dirty="0"/>
              <a:t>資料誤值與符號</a:t>
            </a:r>
            <a:r>
              <a:rPr lang="zh-TW" altLang="en-US" dirty="0"/>
              <a:t>：</a:t>
            </a:r>
          </a:p>
          <a:p>
            <a:pPr>
              <a:buFont typeface="Arial" panose="020B0604020202020204" pitchFamily="34" charset="0"/>
              <a:buChar char="•"/>
            </a:pPr>
            <a:r>
              <a:rPr lang="zh-TW" altLang="en-US" dirty="0"/>
              <a:t>方法：數值資料中刪除異常值，文本資料中移除或修正錯誤符號。</a:t>
            </a:r>
            <a:endParaRPr lang="en-US" altLang="zh-TW"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如何分析出車禍原因</a:t>
            </a:r>
            <a:endParaRPr lang="en-US" altLang="zh-TW"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使用決策樹</a:t>
            </a:r>
            <a:r>
              <a:rPr lang="en-US" altLang="zh-TW"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(Random Forest)</a:t>
            </a:r>
            <a:r>
              <a:rPr lang="zh-TW" altLang="en-US"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分析特徵與車禍關係，找出影響較大的原因</a:t>
            </a:r>
            <a:endParaRPr lang="en-US" altLang="zh-TW"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如何從車禍原因分析出車禍上升原因</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SHAP</a:t>
            </a:r>
            <a:r>
              <a:rPr lang="zh-TW" altLang="en-US" sz="12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可解釋模型分析車禍上升原因</a:t>
            </a:r>
          </a:p>
          <a:p>
            <a:pPr>
              <a:buFont typeface="Arial" panose="020B0604020202020204" pitchFamily="34" charset="0"/>
              <a:buChar char="•"/>
            </a:pPr>
            <a:endParaRPr lang="en-US" altLang="zh-TW" dirty="0"/>
          </a:p>
          <a:p>
            <a:pPr>
              <a:buFont typeface="Arial" panose="020B0604020202020204" pitchFamily="34" charset="0"/>
              <a:buChar char="•"/>
            </a:pPr>
            <a:endParaRPr lang="en-US" altLang="zh-TW" dirty="0"/>
          </a:p>
          <a:p>
            <a:pPr>
              <a:buFont typeface="Arial" panose="020B0604020202020204" pitchFamily="34" charset="0"/>
              <a:buChar char="•"/>
            </a:pPr>
            <a:endParaRPr lang="en-US" altLang="zh-TW" dirty="0"/>
          </a:p>
          <a:p>
            <a:pPr>
              <a:buFont typeface="Arial" panose="020B0604020202020204" pitchFamily="34" charset="0"/>
              <a:buChar char="•"/>
            </a:pPr>
            <a:endParaRPr lang="en-US" altLang="zh-TW" dirty="0"/>
          </a:p>
          <a:p>
            <a:pPr>
              <a:buFont typeface="Arial" panose="020B0604020202020204" pitchFamily="34" charset="0"/>
              <a:buChar char="•"/>
            </a:pPr>
            <a:endParaRPr lang="en-US" altLang="zh-TW" dirty="0"/>
          </a:p>
          <a:p>
            <a:r>
              <a:rPr lang="zh-TW" altLang="en-US" b="1" dirty="0"/>
              <a:t>車禍原因分析</a:t>
            </a:r>
            <a:r>
              <a:rPr lang="zh-TW" altLang="en-US" dirty="0"/>
              <a:t>：</a:t>
            </a:r>
          </a:p>
          <a:p>
            <a:pPr>
              <a:buFont typeface="Arial" panose="020B0604020202020204" pitchFamily="34" charset="0"/>
              <a:buChar char="•"/>
            </a:pPr>
            <a:r>
              <a:rPr lang="zh-TW" altLang="en-US" dirty="0"/>
              <a:t>方法：先進行資料收集與清理，使用回歸分析或決策樹分析變量與車禍之間的關係，進一步挖掘上升原因。</a:t>
            </a:r>
          </a:p>
          <a:p>
            <a:r>
              <a:rPr lang="zh-TW" altLang="en-US" b="1" dirty="0"/>
              <a:t>結果解讀與方法</a:t>
            </a:r>
            <a:r>
              <a:rPr lang="zh-TW" altLang="en-US" dirty="0"/>
              <a:t>：</a:t>
            </a:r>
          </a:p>
          <a:p>
            <a:pPr>
              <a:buFont typeface="Arial" panose="020B0604020202020204" pitchFamily="34" charset="0"/>
              <a:buChar char="•"/>
            </a:pPr>
            <a:r>
              <a:rPr lang="zh-TW" altLang="en-US" dirty="0"/>
              <a:t>方法：通過使用</a:t>
            </a:r>
            <a:r>
              <a:rPr lang="zh-CN" altLang="en-US" dirty="0"/>
              <a:t>權重轉換，</a:t>
            </a:r>
            <a:r>
              <a:rPr lang="en-US" altLang="zh-CN" dirty="0" err="1"/>
              <a:t>pdp</a:t>
            </a:r>
            <a:r>
              <a:rPr lang="en-US" altLang="zh-CN" dirty="0"/>
              <a:t> , </a:t>
            </a:r>
            <a:r>
              <a:rPr lang="en-US" altLang="zh-TW" dirty="0"/>
              <a:t>SHAP</a:t>
            </a:r>
            <a:r>
              <a:rPr lang="zh-TW" altLang="en-US" dirty="0"/>
              <a:t>或</a:t>
            </a:r>
            <a:r>
              <a:rPr lang="en-US" altLang="zh-TW" dirty="0"/>
              <a:t>LIME</a:t>
            </a:r>
            <a:r>
              <a:rPr lang="zh-TW" altLang="en-US" dirty="0"/>
              <a:t>解釋模型。</a:t>
            </a:r>
          </a:p>
        </p:txBody>
      </p:sp>
      <p:sp>
        <p:nvSpPr>
          <p:cNvPr id="4" name="Slide Number Placeholder 3"/>
          <p:cNvSpPr>
            <a:spLocks noGrp="1"/>
          </p:cNvSpPr>
          <p:nvPr>
            <p:ph type="sldNum" sz="quarter" idx="5"/>
          </p:nvPr>
        </p:nvSpPr>
        <p:spPr/>
        <p:txBody>
          <a:bodyPr/>
          <a:lstStyle/>
          <a:p>
            <a:fld id="{24C6E348-E8FF-4789-967B-701732B83B51}" type="slidenum">
              <a:rPr lang="en-US" smtClean="0"/>
              <a:t>21</a:t>
            </a:fld>
            <a:endParaRPr lang="en-US"/>
          </a:p>
        </p:txBody>
      </p:sp>
    </p:spTree>
    <p:extLst>
      <p:ext uri="{BB962C8B-B14F-4D97-AF65-F5344CB8AC3E}">
        <p14:creationId xmlns:p14="http://schemas.microsoft.com/office/powerpoint/2010/main" val="427565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表示每年的資料都有差異然後有很多的資料缺失從每年筆數也看得出來有增長，但是由於時常關係這裏就不呈現各数据的统计信息以及圖標了 只做大概的介紹</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5</a:t>
            </a:fld>
            <a:endParaRPr lang="en-US"/>
          </a:p>
        </p:txBody>
      </p:sp>
    </p:spTree>
    <p:extLst>
      <p:ext uri="{BB962C8B-B14F-4D97-AF65-F5344CB8AC3E}">
        <p14:creationId xmlns:p14="http://schemas.microsoft.com/office/powerpoint/2010/main" val="41022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資料大多是以裏面的代號記錄在表格中可以大概介紹</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6</a:t>
            </a:fld>
            <a:endParaRPr lang="en-US"/>
          </a:p>
        </p:txBody>
      </p:sp>
    </p:spTree>
    <p:extLst>
      <p:ext uri="{BB962C8B-B14F-4D97-AF65-F5344CB8AC3E}">
        <p14:creationId xmlns:p14="http://schemas.microsoft.com/office/powerpoint/2010/main" val="120463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此為</a:t>
            </a:r>
            <a:r>
              <a:rPr lang="en-US" altLang="zh-CN" dirty="0"/>
              <a:t>67</a:t>
            </a:r>
            <a:r>
              <a:rPr lang="zh-CN" altLang="en-US" dirty="0"/>
              <a:t>種車禍原因，我們就是使用前面的數據去進行</a:t>
            </a:r>
            <a:r>
              <a:rPr lang="en-US" altLang="zh-CN" dirty="0"/>
              <a:t>67</a:t>
            </a:r>
            <a:r>
              <a:rPr lang="zh-CN" altLang="en-US" dirty="0"/>
              <a:t>中類別的分類任務</a:t>
            </a:r>
            <a:endParaRPr lang="en-US" altLang="zh-CN" dirty="0"/>
          </a:p>
          <a:p>
            <a:br>
              <a:rPr lang="en-US" altLang="zh-CN" dirty="0"/>
            </a:br>
            <a:r>
              <a:rPr lang="zh-CN" altLang="en-US" dirty="0"/>
              <a:t>簡單來説就是訓練分類模型分類車禍類別</a:t>
            </a:r>
            <a:endParaRPr lang="en-US" altLang="zh-CN" dirty="0"/>
          </a:p>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8</a:t>
            </a:fld>
            <a:endParaRPr lang="en-US"/>
          </a:p>
        </p:txBody>
      </p:sp>
    </p:spTree>
    <p:extLst>
      <p:ext uri="{BB962C8B-B14F-4D97-AF65-F5344CB8AC3E}">
        <p14:creationId xmlns:p14="http://schemas.microsoft.com/office/powerpoint/2010/main" val="740002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9</a:t>
            </a:fld>
            <a:endParaRPr lang="en-US"/>
          </a:p>
        </p:txBody>
      </p:sp>
    </p:spTree>
    <p:extLst>
      <p:ext uri="{BB962C8B-B14F-4D97-AF65-F5344CB8AC3E}">
        <p14:creationId xmlns:p14="http://schemas.microsoft.com/office/powerpoint/2010/main" val="73901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表示每筆資料中出現很多重複的時間資料</a:t>
            </a:r>
            <a:endParaRPr lang="en-US" altLang="zh-CN" dirty="0"/>
          </a:p>
          <a:p>
            <a:r>
              <a:rPr lang="zh-CN" altLang="en-US" dirty="0"/>
              <a:t>位置資料也有使用很多不同的表示法</a:t>
            </a:r>
            <a:endParaRPr lang="en-US" altLang="zh-CN" dirty="0"/>
          </a:p>
          <a:p>
            <a:r>
              <a:rPr lang="zh-CN" altLang="en-US" dirty="0"/>
              <a:t>大部分使用中文數據但是中文數據在轉換過程會有亂碼問題</a:t>
            </a:r>
            <a:endParaRPr lang="en-US" altLang="zh-CN" dirty="0"/>
          </a:p>
          <a:p>
            <a:r>
              <a:rPr lang="zh-CN" altLang="en-US" dirty="0"/>
              <a:t>所以這裏使用和前面數據類似的處理方法將不同的區域用不同的代號表示（不使用熱編碼是應爲在後續使用可解釋模型的時候數據量會幾何放大雖然非數值數據使用熱編碼會提升準確率但是降低了後續的可解釋性和複雜度）</a:t>
            </a:r>
            <a:endParaRPr lang="en-US" altLang="zh-CN" dirty="0"/>
          </a:p>
        </p:txBody>
      </p:sp>
      <p:sp>
        <p:nvSpPr>
          <p:cNvPr id="4" name="Slide Number Placeholder 3"/>
          <p:cNvSpPr>
            <a:spLocks noGrp="1"/>
          </p:cNvSpPr>
          <p:nvPr>
            <p:ph type="sldNum" sz="quarter" idx="5"/>
          </p:nvPr>
        </p:nvSpPr>
        <p:spPr/>
        <p:txBody>
          <a:bodyPr/>
          <a:lstStyle/>
          <a:p>
            <a:fld id="{24C6E348-E8FF-4789-967B-701732B83B51}" type="slidenum">
              <a:rPr lang="en-US" smtClean="0"/>
              <a:t>10</a:t>
            </a:fld>
            <a:endParaRPr lang="en-US"/>
          </a:p>
        </p:txBody>
      </p:sp>
    </p:spTree>
    <p:extLst>
      <p:ext uri="{BB962C8B-B14F-4D97-AF65-F5344CB8AC3E}">
        <p14:creationId xmlns:p14="http://schemas.microsoft.com/office/powerpoint/2010/main" val="75378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特徵太多不確定每個都是有用或者提供都可以正反饋的資料，所以使用了一個簡單的小方法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使用随机森林 </a:t>
            </a:r>
            <a:r>
              <a:rPr lang="en-US" altLang="zh-CN" dirty="0"/>
              <a:t>(</a:t>
            </a:r>
            <a:r>
              <a:rPr lang="en-US" dirty="0" err="1"/>
              <a:t>RandomForestClassifier</a:t>
            </a:r>
            <a:r>
              <a:rPr lang="en-US" dirty="0"/>
              <a:t>) </a:t>
            </a:r>
            <a:r>
              <a:rPr lang="zh-CN" altLang="en-US" dirty="0"/>
              <a:t>进行特征重要性分析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直接在訓練后套用</a:t>
            </a:r>
            <a:endParaRPr lang="en-US" dirty="0"/>
          </a:p>
          <a:p>
            <a:r>
              <a:rPr lang="en-US" dirty="0" err="1"/>
              <a:t>feature_importances</a:t>
            </a:r>
            <a:r>
              <a:rPr lang="en-US" dirty="0"/>
              <a:t> = </a:t>
            </a:r>
            <a:r>
              <a:rPr lang="en-US" dirty="0" err="1"/>
              <a:t>rf.feature_importances</a:t>
            </a:r>
            <a:r>
              <a:rPr lang="en-US" dirty="0"/>
              <a:t>_ </a:t>
            </a:r>
            <a:r>
              <a:rPr lang="zh-CN" altLang="en-US" dirty="0"/>
              <a:t>获取每个特征的重要性</a:t>
            </a:r>
            <a:endParaRPr lang="en-US" altLang="zh-CN" dirty="0"/>
          </a:p>
          <a:p>
            <a:endParaRPr lang="en-US" altLang="zh-CN" dirty="0"/>
          </a:p>
          <a:p>
            <a:r>
              <a:rPr lang="zh-CN" altLang="en-US" dirty="0"/>
              <a:t>然後根據結果選擇要保留的特徵（</a:t>
            </a:r>
            <a:r>
              <a:rPr lang="en-US" altLang="zh-CN" dirty="0"/>
              <a:t>&gt;0.015</a:t>
            </a:r>
            <a:r>
              <a:rPr lang="zh-CN" altLang="en-US" dirty="0"/>
              <a:t>）</a:t>
            </a:r>
            <a:endParaRPr lang="en-US" altLang="zh-CN" dirty="0"/>
          </a:p>
          <a:p>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11</a:t>
            </a:fld>
            <a:endParaRPr lang="en-US"/>
          </a:p>
        </p:txBody>
      </p:sp>
    </p:spTree>
    <p:extLst>
      <p:ext uri="{BB962C8B-B14F-4D97-AF65-F5344CB8AC3E}">
        <p14:creationId xmlns:p14="http://schemas.microsoft.com/office/powerpoint/2010/main" val="261621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處理後的資料介紹 從</a:t>
            </a:r>
            <a:r>
              <a:rPr lang="en-US" altLang="zh-CN" dirty="0"/>
              <a:t>103</a:t>
            </a:r>
            <a:r>
              <a:rPr lang="zh-CN" altLang="en-US" dirty="0"/>
              <a:t>列特徵縮短到</a:t>
            </a:r>
            <a:r>
              <a:rPr lang="en-US" altLang="zh-CN" dirty="0"/>
              <a:t>53</a:t>
            </a:r>
            <a:r>
              <a:rPr lang="zh-CN" altLang="en-US" dirty="0"/>
              <a:t>列 數據 </a:t>
            </a:r>
            <a:endParaRPr lang="en-US" altLang="zh-CN" dirty="0"/>
          </a:p>
          <a:p>
            <a:r>
              <a:rPr lang="zh-CN" altLang="en-US" dirty="0"/>
              <a:t>資料數四年約</a:t>
            </a:r>
            <a:r>
              <a:rPr lang="en-US" altLang="zh-CN" dirty="0"/>
              <a:t>85</a:t>
            </a:r>
            <a:r>
              <a:rPr lang="zh-CN" altLang="en-US" dirty="0"/>
              <a:t>萬筆</a:t>
            </a:r>
            <a:br>
              <a:rPr lang="en-US" altLang="zh-CN" dirty="0"/>
            </a:br>
            <a:r>
              <a:rPr lang="zh-CN" altLang="en-US" dirty="0"/>
              <a:t>但是這</a:t>
            </a:r>
            <a:r>
              <a:rPr lang="en-US" altLang="zh-CN" dirty="0"/>
              <a:t>85w</a:t>
            </a:r>
            <a:r>
              <a:rPr lang="zh-CN" altLang="en-US" dirty="0"/>
              <a:t>筆畫數中應爲很多嚴重的資料空缺所以到最後整理成相對完整的</a:t>
            </a:r>
            <a:r>
              <a:rPr lang="en-US" altLang="zh-CN" dirty="0"/>
              <a:t>25</a:t>
            </a:r>
            <a:r>
              <a:rPr lang="zh-CN" altLang="en-US" dirty="0"/>
              <a:t>萬筆資料</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12</a:t>
            </a:fld>
            <a:endParaRPr lang="en-US"/>
          </a:p>
        </p:txBody>
      </p:sp>
    </p:spTree>
    <p:extLst>
      <p:ext uri="{BB962C8B-B14F-4D97-AF65-F5344CB8AC3E}">
        <p14:creationId xmlns:p14="http://schemas.microsoft.com/office/powerpoint/2010/main" val="126388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訓練結果介紹模型優化器</a:t>
            </a:r>
            <a:r>
              <a:rPr lang="en-US" altLang="zh-CN" dirty="0" err="1"/>
              <a:t>adam</a:t>
            </a:r>
            <a:r>
              <a:rPr lang="zh-CN" altLang="en-US" dirty="0"/>
              <a:t>，使用的超參數</a:t>
            </a:r>
            <a:endParaRPr lang="en-US" altLang="zh-CN" dirty="0"/>
          </a:p>
          <a:p>
            <a:r>
              <a:rPr lang="en-US" altLang="zh-CN" dirty="0"/>
              <a:t>Loss</a:t>
            </a:r>
            <a:r>
              <a:rPr lang="zh-TW" altLang="en-US" dirty="0"/>
              <a:t> </a:t>
            </a:r>
            <a:r>
              <a:rPr lang="en-US" altLang="zh-CN" dirty="0"/>
              <a:t>function </a:t>
            </a:r>
            <a:r>
              <a:rPr lang="zh-CN" altLang="en-US" dirty="0"/>
              <a:t>是 </a:t>
            </a:r>
            <a:r>
              <a:rPr lang="en-US" altLang="zh-CN" dirty="0" err="1"/>
              <a:t>crossentropy</a:t>
            </a:r>
            <a:r>
              <a:rPr lang="zh-TW" altLang="en-US" dirty="0"/>
              <a:t> </a:t>
            </a:r>
            <a:r>
              <a:rPr lang="en-US" altLang="zh-CN" dirty="0"/>
              <a:t>loss </a:t>
            </a:r>
          </a:p>
          <a:p>
            <a:r>
              <a:rPr lang="zh-TW" altLang="en-US" dirty="0"/>
              <a:t>訓練集</a:t>
            </a:r>
            <a:r>
              <a:rPr lang="zh-CN" altLang="en-US" dirty="0"/>
              <a:t>表現準確率約在</a:t>
            </a:r>
            <a:r>
              <a:rPr lang="en-US" altLang="zh-CN" dirty="0"/>
              <a:t>0.78</a:t>
            </a:r>
            <a:r>
              <a:rPr lang="zh-CN" altLang="en-US" dirty="0"/>
              <a:t>左右</a:t>
            </a:r>
            <a:r>
              <a:rPr lang="zh-TW" altLang="en-US" dirty="0"/>
              <a:t> </a:t>
            </a:r>
            <a:r>
              <a:rPr lang="zh-CN" altLang="en-US" dirty="0"/>
              <a:t>使用</a:t>
            </a:r>
            <a:r>
              <a:rPr lang="en-US" altLang="zh-CN" dirty="0"/>
              <a:t>2020</a:t>
            </a:r>
            <a:r>
              <a:rPr lang="zh-CN" altLang="en-US" dirty="0"/>
              <a:t>數據為測試集的表現也差不多</a:t>
            </a:r>
            <a:r>
              <a:rPr lang="en-US" altLang="zh-CN" dirty="0"/>
              <a:t>0.78%</a:t>
            </a:r>
            <a:endParaRPr lang="en-US" dirty="0"/>
          </a:p>
        </p:txBody>
      </p:sp>
      <p:sp>
        <p:nvSpPr>
          <p:cNvPr id="4" name="Slide Number Placeholder 3"/>
          <p:cNvSpPr>
            <a:spLocks noGrp="1"/>
          </p:cNvSpPr>
          <p:nvPr>
            <p:ph type="sldNum" sz="quarter" idx="5"/>
          </p:nvPr>
        </p:nvSpPr>
        <p:spPr/>
        <p:txBody>
          <a:bodyPr/>
          <a:lstStyle/>
          <a:p>
            <a:fld id="{24C6E348-E8FF-4789-967B-701732B83B51}" type="slidenum">
              <a:rPr lang="en-US" smtClean="0"/>
              <a:t>13</a:t>
            </a:fld>
            <a:endParaRPr lang="en-US"/>
          </a:p>
        </p:txBody>
      </p:sp>
    </p:spTree>
    <p:extLst>
      <p:ext uri="{BB962C8B-B14F-4D97-AF65-F5344CB8AC3E}">
        <p14:creationId xmlns:p14="http://schemas.microsoft.com/office/powerpoint/2010/main" val="260492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C3A-E968-9166-13F7-9B6A56B2A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F3F339-A0E4-619B-2BF5-578E8FA8D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A929B9-A226-1F20-EB53-E6DCD6AD5C85}"/>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6D6B81A8-7E0E-6AB2-5A3A-CD3B001F2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1EB6F-C7CF-D03C-90A9-3C17F08D8FFD}"/>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45982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E4D-117D-675B-8D9E-CF0F56D55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145238-D623-4FA7-5FBA-946D0957C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5BD27-4189-D520-0D4B-414C882C6CCA}"/>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6A8E0A20-F651-4F3C-5C46-D2E109C6E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5CB3E-DA55-D329-6C98-D4C47E5560BF}"/>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128973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A255C0-21D9-9741-583C-26FE00CB87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D9BE1E-C8C2-9305-4FCE-A124B73B9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2BE37-A529-6E56-6A7F-2646D6351E74}"/>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0D05F0C8-0E0D-7871-69E2-75A6F9C76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FA001-C1BC-CA85-E820-ABD883404910}"/>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450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5500-C435-7866-28CD-527EEAEF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24F1B-3A84-EBF5-3A12-D0E6F541E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5488-AEFE-F7B0-DA4B-D5AB798BCCAC}"/>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58597562-AC1D-41B8-A506-7038AA7F4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B2ABE-42BA-0DDD-890D-B285BCA9D9A4}"/>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197969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7D86-8F07-4A3B-5B90-1CFC33EC6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80D69-B8F6-433E-0537-08649000E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C42F17-A72E-479A-1BBE-21719C2CF922}"/>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60ADEC92-E791-7B8B-D00B-0E9A2E68C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75055-9487-A23E-FD48-55A97DC9A32B}"/>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21141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6403-4D40-003F-35D3-A078F03A0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2665B-050E-7A18-4F98-91ACB2E39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40018-0692-9132-58EE-53CE5E4B74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DAB040-819C-5B19-7FC5-8FE57125707D}"/>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6" name="Footer Placeholder 5">
            <a:extLst>
              <a:ext uri="{FF2B5EF4-FFF2-40B4-BE49-F238E27FC236}">
                <a16:creationId xmlns:a16="http://schemas.microsoft.com/office/drawing/2014/main" id="{4030FAFA-55DE-B27D-6D48-D25C4D210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DB6EF-2695-6179-B73F-43430DE4309A}"/>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174405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CFEE-1AB1-A111-F24C-A1CC80315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72F9F1-3E02-6D8D-A985-FAE50C77C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3473A-2D9C-6E57-BFD4-42C79AC79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9276D-9867-B1B3-C00E-15DFB5D6E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03B8A-FA65-963F-D643-2AE299A707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7EF0AA-0257-C777-455F-A600B8524CCB}"/>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8" name="Footer Placeholder 7">
            <a:extLst>
              <a:ext uri="{FF2B5EF4-FFF2-40B4-BE49-F238E27FC236}">
                <a16:creationId xmlns:a16="http://schemas.microsoft.com/office/drawing/2014/main" id="{37B715A7-F078-78AB-DC07-BD5C892269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6DF9B7-5CBD-A571-ECF8-DD6AD3A8A3B4}"/>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401605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73DA-9362-530E-B57E-10C3079E6C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3176E-1FC4-8FB3-1E5C-B5D9255587A1}"/>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4" name="Footer Placeholder 3">
            <a:extLst>
              <a:ext uri="{FF2B5EF4-FFF2-40B4-BE49-F238E27FC236}">
                <a16:creationId xmlns:a16="http://schemas.microsoft.com/office/drawing/2014/main" id="{A69B125A-B782-D8C9-84DC-0560C52653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0A0F59-75B5-B400-A838-DFE3EB91EF10}"/>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97751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098F3-F628-454C-68BF-BB16F8FC1823}"/>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3" name="Footer Placeholder 2">
            <a:extLst>
              <a:ext uri="{FF2B5EF4-FFF2-40B4-BE49-F238E27FC236}">
                <a16:creationId xmlns:a16="http://schemas.microsoft.com/office/drawing/2014/main" id="{C24D17E6-F7DC-6717-0F51-88E6AF65E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3DF846-95C4-259B-6F2B-20ADA37803A9}"/>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315475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5FBC-747F-9FFC-C0FE-8A131EC46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BF223-26FE-BB74-FFCE-7BD6A0683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92AA7-ACE3-D31F-B879-0EB88FA1C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AF895-7571-DAD6-0C22-C7690B222846}"/>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6" name="Footer Placeholder 5">
            <a:extLst>
              <a:ext uri="{FF2B5EF4-FFF2-40B4-BE49-F238E27FC236}">
                <a16:creationId xmlns:a16="http://schemas.microsoft.com/office/drawing/2014/main" id="{84BF384F-FA5A-348D-9FCC-DDF29D7F9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8AFCD-FC0C-5215-6F1F-9F20F9A1AFB2}"/>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36703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7741-5FAE-BD3E-3E75-D21160F08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99E33-E9B1-4851-2C5B-C8E488F63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C453C9-EDD6-2CCB-4DCA-B441F003E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9B6C1-D850-912F-A3FF-E84B8B683F60}"/>
              </a:ext>
            </a:extLst>
          </p:cNvPr>
          <p:cNvSpPr>
            <a:spLocks noGrp="1"/>
          </p:cNvSpPr>
          <p:nvPr>
            <p:ph type="dt" sz="half" idx="10"/>
          </p:nvPr>
        </p:nvSpPr>
        <p:spPr/>
        <p:txBody>
          <a:bodyPr/>
          <a:lstStyle/>
          <a:p>
            <a:fld id="{D15E34D0-DCAC-4DA8-88FB-5B5A9C65C2AA}" type="datetimeFigureOut">
              <a:rPr lang="en-US" smtClean="0"/>
              <a:t>6/11/2024</a:t>
            </a:fld>
            <a:endParaRPr lang="en-US"/>
          </a:p>
        </p:txBody>
      </p:sp>
      <p:sp>
        <p:nvSpPr>
          <p:cNvPr id="6" name="Footer Placeholder 5">
            <a:extLst>
              <a:ext uri="{FF2B5EF4-FFF2-40B4-BE49-F238E27FC236}">
                <a16:creationId xmlns:a16="http://schemas.microsoft.com/office/drawing/2014/main" id="{ADA0A118-CAD2-A113-1437-1F5D7A2B0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41904-88AC-3EAF-4289-67A775981147}"/>
              </a:ext>
            </a:extLst>
          </p:cNvPr>
          <p:cNvSpPr>
            <a:spLocks noGrp="1"/>
          </p:cNvSpPr>
          <p:nvPr>
            <p:ph type="sldNum" sz="quarter" idx="12"/>
          </p:nvPr>
        </p:nvSpPr>
        <p:spPr/>
        <p:txBody>
          <a:bodyPr/>
          <a:lstStyle/>
          <a:p>
            <a:fld id="{5A341867-2510-459F-AF4B-2EA31DD75C7F}" type="slidenum">
              <a:rPr lang="en-US" smtClean="0"/>
              <a:t>‹#›</a:t>
            </a:fld>
            <a:endParaRPr lang="en-US"/>
          </a:p>
        </p:txBody>
      </p:sp>
    </p:spTree>
    <p:extLst>
      <p:ext uri="{BB962C8B-B14F-4D97-AF65-F5344CB8AC3E}">
        <p14:creationId xmlns:p14="http://schemas.microsoft.com/office/powerpoint/2010/main" val="205338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DF9DC-0433-5EA1-089F-EB41A2BFF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C555C-C114-7873-6E26-B76F49228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2A1F3-338C-DEC6-7B66-CE9F7A72C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E34D0-DCAC-4DA8-88FB-5B5A9C65C2AA}" type="datetimeFigureOut">
              <a:rPr lang="en-US" smtClean="0"/>
              <a:t>6/11/2024</a:t>
            </a:fld>
            <a:endParaRPr lang="en-US"/>
          </a:p>
        </p:txBody>
      </p:sp>
      <p:sp>
        <p:nvSpPr>
          <p:cNvPr id="5" name="Footer Placeholder 4">
            <a:extLst>
              <a:ext uri="{FF2B5EF4-FFF2-40B4-BE49-F238E27FC236}">
                <a16:creationId xmlns:a16="http://schemas.microsoft.com/office/drawing/2014/main" id="{ADA042A2-AD85-D699-7226-2402D4611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194CB-28A5-861F-563E-76CAFD18B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41867-2510-459F-AF4B-2EA31DD75C7F}" type="slidenum">
              <a:rPr lang="en-US" smtClean="0"/>
              <a:t>‹#›</a:t>
            </a:fld>
            <a:endParaRPr lang="en-US"/>
          </a:p>
        </p:txBody>
      </p:sp>
    </p:spTree>
    <p:extLst>
      <p:ext uri="{BB962C8B-B14F-4D97-AF65-F5344CB8AC3E}">
        <p14:creationId xmlns:p14="http://schemas.microsoft.com/office/powerpoint/2010/main" val="183883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a:xfrm>
            <a:off x="781274" y="605398"/>
            <a:ext cx="10629452" cy="2350714"/>
          </a:xfrm>
        </p:spPr>
        <p:txBody>
          <a:bodyPr>
            <a:normAutofit fontScale="90000"/>
          </a:bodyPr>
          <a:lstStyle/>
          <a:p>
            <a:pPr>
              <a:spcBef>
                <a:spcPts val="12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臺北市交通事故件數及受傷人數</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上升原因分析及建議</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b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br>
            <a:r>
              <a:rPr lang="en-US" dirty="0">
                <a:latin typeface="Times New Roman" panose="02020603050405020304" pitchFamily="18" charset="0"/>
                <a:ea typeface="標楷體" panose="03000509000000000000" pitchFamily="65" charset="-120"/>
                <a:cs typeface="Times New Roman" panose="02020603050405020304" pitchFamily="18" charset="0"/>
              </a:rPr>
              <a:t>Cause Detection for Increase in Traffic Accidents</a:t>
            </a: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a:xfrm>
            <a:off x="539227" y="4474435"/>
            <a:ext cx="11113546" cy="1398494"/>
          </a:xfrm>
        </p:spPr>
        <p:txBody>
          <a:bodyPr/>
          <a:lstStyle/>
          <a:p>
            <a:pPr marL="0" indent="0" algn="ctr">
              <a:spcBef>
                <a:spcPts val="0"/>
              </a:spcBef>
              <a:buNone/>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組別：第十組</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spcBef>
                <a:spcPts val="0"/>
              </a:spcBef>
              <a:buNone/>
            </a:pP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spcBef>
                <a:spcPts val="0"/>
              </a:spcBef>
              <a:buNone/>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組員：</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王識傑、柯詠政、趙殷霆、潘昱丞、羅大微、黃奕舜、黃偉源</a:t>
            </a:r>
          </a:p>
        </p:txBody>
      </p:sp>
    </p:spTree>
    <p:extLst>
      <p:ext uri="{BB962C8B-B14F-4D97-AF65-F5344CB8AC3E}">
        <p14:creationId xmlns:p14="http://schemas.microsoft.com/office/powerpoint/2010/main" val="163626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特徵提取</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訓練</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資料準備</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19287E38-E5F2-BA6A-818A-390D285C3951}"/>
              </a:ext>
            </a:extLst>
          </p:cNvPr>
          <p:cNvSpPr>
            <a:spLocks noGrp="1"/>
          </p:cNvSpPr>
          <p:nvPr>
            <p:ph idx="1"/>
          </p:nvPr>
        </p:nvSpPr>
        <p:spPr>
          <a:xfrm>
            <a:off x="752139" y="1588956"/>
            <a:ext cx="10515600" cy="4768813"/>
          </a:xfrm>
        </p:spPr>
        <p:txBody>
          <a:bodyPr/>
          <a:lstStyle/>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原始資料中包含</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重複資料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中文資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料需要額外處理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CN" altLang="en-US" sz="2400" dirty="0">
                <a:latin typeface="Times New Roman" panose="02020603050405020304" pitchFamily="18" charset="0"/>
                <a:ea typeface="標楷體" panose="03000509000000000000" pitchFamily="65" charset="-120"/>
                <a:cs typeface="Times New Roman" panose="02020603050405020304" pitchFamily="18" charset="0"/>
              </a:rPr>
              <a:t>時間重複</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zh-CN" altLang="en-US" sz="2400" dirty="0">
                <a:latin typeface="標楷體" panose="03000509000000000000" pitchFamily="65" charset="-120"/>
                <a:ea typeface="標楷體" panose="03000509000000000000" pitchFamily="65" charset="-120"/>
              </a:rPr>
              <a:t>中文</a:t>
            </a:r>
            <a:r>
              <a:rPr lang="zh-TW" altLang="en-US" sz="2400" dirty="0">
                <a:latin typeface="標楷體" panose="03000509000000000000" pitchFamily="65" charset="-120"/>
                <a:ea typeface="標楷體" panose="03000509000000000000" pitchFamily="65" charset="-120"/>
              </a:rPr>
              <a:t>資料</a:t>
            </a:r>
            <a:endParaRPr lang="en-US" altLang="zh-CN" dirty="0">
              <a:latin typeface="標楷體" panose="03000509000000000000" pitchFamily="65" charset="-120"/>
              <a:ea typeface="標楷體" panose="03000509000000000000" pitchFamily="65" charset="-120"/>
            </a:endParaRPr>
          </a:p>
          <a:p>
            <a:pPr marL="0" indent="0">
              <a:buNone/>
            </a:pP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CN" altLang="en-US" sz="2400" dirty="0">
                <a:latin typeface="Times New Roman" panose="02020603050405020304" pitchFamily="18" charset="0"/>
                <a:ea typeface="標楷體" panose="03000509000000000000" pitchFamily="65" charset="-120"/>
                <a:cs typeface="Times New Roman" panose="02020603050405020304" pitchFamily="18" charset="0"/>
              </a:rPr>
              <a:t>地點重複</a:t>
            </a:r>
            <a:endParaRPr 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3" name="Picture 12">
            <a:extLst>
              <a:ext uri="{FF2B5EF4-FFF2-40B4-BE49-F238E27FC236}">
                <a16:creationId xmlns:a16="http://schemas.microsoft.com/office/drawing/2014/main" id="{75246621-972C-66FE-1483-2A29B596F2A3}"/>
              </a:ext>
            </a:extLst>
          </p:cNvPr>
          <p:cNvPicPr>
            <a:picLocks noChangeAspect="1"/>
          </p:cNvPicPr>
          <p:nvPr/>
        </p:nvPicPr>
        <p:blipFill>
          <a:blip r:embed="rId3"/>
          <a:stretch>
            <a:fillRect/>
          </a:stretch>
        </p:blipFill>
        <p:spPr>
          <a:xfrm>
            <a:off x="838200" y="3099140"/>
            <a:ext cx="1358900" cy="734856"/>
          </a:xfrm>
          <a:prstGeom prst="rect">
            <a:avLst/>
          </a:prstGeom>
        </p:spPr>
      </p:pic>
      <p:pic>
        <p:nvPicPr>
          <p:cNvPr id="17" name="Picture 16">
            <a:extLst>
              <a:ext uri="{FF2B5EF4-FFF2-40B4-BE49-F238E27FC236}">
                <a16:creationId xmlns:a16="http://schemas.microsoft.com/office/drawing/2014/main" id="{2F624101-E993-4160-40DD-76EC64F3D4DF}"/>
              </a:ext>
            </a:extLst>
          </p:cNvPr>
          <p:cNvPicPr>
            <a:picLocks noChangeAspect="1"/>
          </p:cNvPicPr>
          <p:nvPr/>
        </p:nvPicPr>
        <p:blipFill>
          <a:blip r:embed="rId4"/>
          <a:stretch>
            <a:fillRect/>
          </a:stretch>
        </p:blipFill>
        <p:spPr>
          <a:xfrm>
            <a:off x="3591512" y="5137212"/>
            <a:ext cx="6958579" cy="1220557"/>
          </a:xfrm>
          <a:prstGeom prst="rect">
            <a:avLst/>
          </a:prstGeom>
        </p:spPr>
      </p:pic>
      <p:pic>
        <p:nvPicPr>
          <p:cNvPr id="19" name="Picture 18">
            <a:extLst>
              <a:ext uri="{FF2B5EF4-FFF2-40B4-BE49-F238E27FC236}">
                <a16:creationId xmlns:a16="http://schemas.microsoft.com/office/drawing/2014/main" id="{4CC3EF16-9444-AF0D-EB32-2ABA1B8E34E1}"/>
              </a:ext>
            </a:extLst>
          </p:cNvPr>
          <p:cNvPicPr>
            <a:picLocks noChangeAspect="1"/>
          </p:cNvPicPr>
          <p:nvPr/>
        </p:nvPicPr>
        <p:blipFill>
          <a:blip r:embed="rId5"/>
          <a:stretch>
            <a:fillRect/>
          </a:stretch>
        </p:blipFill>
        <p:spPr>
          <a:xfrm>
            <a:off x="838200" y="5137212"/>
            <a:ext cx="1358900" cy="1256983"/>
          </a:xfrm>
          <a:prstGeom prst="rect">
            <a:avLst/>
          </a:prstGeom>
        </p:spPr>
      </p:pic>
      <p:pic>
        <p:nvPicPr>
          <p:cNvPr id="21" name="Picture 20">
            <a:extLst>
              <a:ext uri="{FF2B5EF4-FFF2-40B4-BE49-F238E27FC236}">
                <a16:creationId xmlns:a16="http://schemas.microsoft.com/office/drawing/2014/main" id="{035FA18D-0126-2BAC-553D-931B5A87740B}"/>
              </a:ext>
            </a:extLst>
          </p:cNvPr>
          <p:cNvPicPr>
            <a:picLocks noChangeAspect="1"/>
          </p:cNvPicPr>
          <p:nvPr/>
        </p:nvPicPr>
        <p:blipFill rotWithShape="1">
          <a:blip r:embed="rId6"/>
          <a:srcRect b="60958"/>
          <a:stretch/>
        </p:blipFill>
        <p:spPr>
          <a:xfrm>
            <a:off x="2386678" y="3099140"/>
            <a:ext cx="2889250" cy="724280"/>
          </a:xfrm>
          <a:prstGeom prst="rect">
            <a:avLst/>
          </a:prstGeom>
        </p:spPr>
      </p:pic>
      <p:pic>
        <p:nvPicPr>
          <p:cNvPr id="23" name="Picture 22">
            <a:extLst>
              <a:ext uri="{FF2B5EF4-FFF2-40B4-BE49-F238E27FC236}">
                <a16:creationId xmlns:a16="http://schemas.microsoft.com/office/drawing/2014/main" id="{7E926A72-2902-626F-210F-A4BCEC207E39}"/>
              </a:ext>
            </a:extLst>
          </p:cNvPr>
          <p:cNvPicPr>
            <a:picLocks noChangeAspect="1"/>
          </p:cNvPicPr>
          <p:nvPr/>
        </p:nvPicPr>
        <p:blipFill>
          <a:blip r:embed="rId7"/>
          <a:stretch>
            <a:fillRect/>
          </a:stretch>
        </p:blipFill>
        <p:spPr>
          <a:xfrm>
            <a:off x="2386678" y="5137212"/>
            <a:ext cx="1015256" cy="1256984"/>
          </a:xfrm>
          <a:prstGeom prst="rect">
            <a:avLst/>
          </a:prstGeom>
        </p:spPr>
      </p:pic>
      <p:pic>
        <p:nvPicPr>
          <p:cNvPr id="10" name="Picture 9">
            <a:extLst>
              <a:ext uri="{FF2B5EF4-FFF2-40B4-BE49-F238E27FC236}">
                <a16:creationId xmlns:a16="http://schemas.microsoft.com/office/drawing/2014/main" id="{35B8E1DC-AF29-3205-DD8A-ADDD8B1965A1}"/>
              </a:ext>
            </a:extLst>
          </p:cNvPr>
          <p:cNvPicPr>
            <a:picLocks noChangeAspect="1"/>
          </p:cNvPicPr>
          <p:nvPr/>
        </p:nvPicPr>
        <p:blipFill rotWithShape="1">
          <a:blip r:embed="rId8"/>
          <a:srcRect b="49490"/>
          <a:stretch/>
        </p:blipFill>
        <p:spPr>
          <a:xfrm>
            <a:off x="6797751" y="3133679"/>
            <a:ext cx="409927" cy="1416051"/>
          </a:xfrm>
          <a:prstGeom prst="rect">
            <a:avLst/>
          </a:prstGeom>
        </p:spPr>
      </p:pic>
      <p:pic>
        <p:nvPicPr>
          <p:cNvPr id="4" name="Picture 3">
            <a:extLst>
              <a:ext uri="{FF2B5EF4-FFF2-40B4-BE49-F238E27FC236}">
                <a16:creationId xmlns:a16="http://schemas.microsoft.com/office/drawing/2014/main" id="{1363A682-E77E-12D7-4546-79CFB9E38DF8}"/>
              </a:ext>
            </a:extLst>
          </p:cNvPr>
          <p:cNvPicPr>
            <a:picLocks noChangeAspect="1"/>
          </p:cNvPicPr>
          <p:nvPr/>
        </p:nvPicPr>
        <p:blipFill rotWithShape="1">
          <a:blip r:embed="rId9"/>
          <a:srcRect l="39200"/>
          <a:stretch/>
        </p:blipFill>
        <p:spPr>
          <a:xfrm>
            <a:off x="5986207" y="3099140"/>
            <a:ext cx="646444" cy="1416051"/>
          </a:xfrm>
          <a:prstGeom prst="rect">
            <a:avLst/>
          </a:prstGeom>
        </p:spPr>
      </p:pic>
    </p:spTree>
    <p:extLst>
      <p:ext uri="{BB962C8B-B14F-4D97-AF65-F5344CB8AC3E}">
        <p14:creationId xmlns:p14="http://schemas.microsoft.com/office/powerpoint/2010/main" val="222259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6DA8-3408-59AF-FFAD-B1B0EF8C6A6D}"/>
              </a:ext>
            </a:extLst>
          </p:cNvPr>
          <p:cNvSpPr>
            <a:spLocks noGrp="1"/>
          </p:cNvSpPr>
          <p:nvPr>
            <p:ph type="title"/>
          </p:nvPr>
        </p:nvSpPr>
        <p:spPr/>
        <p:txBody>
          <a:bodyPr/>
          <a:lstStyle/>
          <a:p>
            <a:r>
              <a:rPr lang="zh-CN" altLang="en-US" dirty="0">
                <a:latin typeface="標楷體" panose="03000509000000000000" pitchFamily="65" charset="-120"/>
                <a:ea typeface="標楷體" panose="03000509000000000000" pitchFamily="65" charset="-120"/>
              </a:rPr>
              <a:t>特徵選擇</a:t>
            </a:r>
            <a:r>
              <a:rPr lang="zh-TW" altLang="en-US" dirty="0">
                <a:latin typeface="標楷體" panose="03000509000000000000" pitchFamily="65" charset="-120"/>
                <a:ea typeface="標楷體" panose="03000509000000000000" pitchFamily="65" charset="-120"/>
              </a:rPr>
              <a:t>方法</a:t>
            </a:r>
            <a:endParaRPr lang="en-US" dirty="0">
              <a:latin typeface="標楷體" panose="03000509000000000000" pitchFamily="65" charset="-120"/>
              <a:ea typeface="標楷體" panose="03000509000000000000" pitchFamily="65" charset="-120"/>
            </a:endParaRPr>
          </a:p>
        </p:txBody>
      </p:sp>
      <p:sp>
        <p:nvSpPr>
          <p:cNvPr id="3" name="Content Placeholder 2">
            <a:extLst>
              <a:ext uri="{FF2B5EF4-FFF2-40B4-BE49-F238E27FC236}">
                <a16:creationId xmlns:a16="http://schemas.microsoft.com/office/drawing/2014/main" id="{0C9CDEDF-9A24-3B7C-5B97-D5AFB9461DDC}"/>
              </a:ext>
            </a:extLst>
          </p:cNvPr>
          <p:cNvSpPr>
            <a:spLocks noGrp="1"/>
          </p:cNvSpPr>
          <p:nvPr>
            <p:ph idx="1"/>
          </p:nvPr>
        </p:nvSpPr>
        <p:spPr>
          <a:xfrm>
            <a:off x="838199" y="1690688"/>
            <a:ext cx="10515600" cy="4351338"/>
          </a:xfrm>
        </p:spPr>
        <p:txBody>
          <a:bodyPr/>
          <a:lstStyle/>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問題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如何選擇有效的特徵來提高模型的預測能力。</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解決方法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使用</a:t>
            </a:r>
            <a:r>
              <a:rPr lang="en-US" i="0" dirty="0">
                <a:solidFill>
                  <a:srgbClr val="1F2328"/>
                </a:solidFill>
                <a:effectLst/>
                <a:highlight>
                  <a:srgbClr val="FFFFFF"/>
                </a:highlight>
                <a:latin typeface="Times New Roman" panose="02020603050405020304" pitchFamily="18" charset="0"/>
                <a:ea typeface="標楷體" panose="03000509000000000000" pitchFamily="65" charset="-120"/>
                <a:cs typeface="Times New Roman" panose="02020603050405020304" pitchFamily="18" charset="0"/>
              </a:rPr>
              <a:t>Random</a:t>
            </a:r>
            <a:r>
              <a:rPr lang="zh-TW" altLang="en-US" i="0" dirty="0">
                <a:solidFill>
                  <a:srgbClr val="1F2328"/>
                </a:solidFill>
                <a:effectLst/>
                <a:highlight>
                  <a:srgbClr val="FFFFFF"/>
                </a:highlight>
                <a:latin typeface="Times New Roman" panose="02020603050405020304" pitchFamily="18" charset="0"/>
                <a:ea typeface="標楷體" panose="03000509000000000000" pitchFamily="65" charset="-120"/>
                <a:cs typeface="Times New Roman" panose="02020603050405020304" pitchFamily="18" charset="0"/>
              </a:rPr>
              <a:t> </a:t>
            </a:r>
            <a:r>
              <a:rPr lang="en-US" i="0" dirty="0">
                <a:solidFill>
                  <a:srgbClr val="1F2328"/>
                </a:solidFill>
                <a:effectLst/>
                <a:highlight>
                  <a:srgbClr val="FFFFFF"/>
                </a:highlight>
                <a:latin typeface="Times New Roman" panose="02020603050405020304" pitchFamily="18" charset="0"/>
                <a:ea typeface="標楷體" panose="03000509000000000000" pitchFamily="65" charset="-120"/>
                <a:cs typeface="Times New Roman" panose="02020603050405020304" pitchFamily="18" charset="0"/>
              </a:rPr>
              <a:t>Forests</a:t>
            </a:r>
            <a:r>
              <a:rPr lang="zh-CN" altLang="en-US" i="0" dirty="0">
                <a:solidFill>
                  <a:srgbClr val="1F2328"/>
                </a:solidFill>
                <a:effectLst/>
                <a:highlight>
                  <a:srgbClr val="FFFFFF"/>
                </a:highlight>
                <a:latin typeface="Times New Roman" panose="02020603050405020304" pitchFamily="18" charset="0"/>
                <a:ea typeface="標楷體" panose="03000509000000000000" pitchFamily="65" charset="-120"/>
                <a:cs typeface="Times New Roman" panose="02020603050405020304" pitchFamily="18" charset="0"/>
              </a:rPr>
              <a:t>（隨機</a:t>
            </a:r>
            <a:r>
              <a:rPr lang="zh-TW" altLang="en-US" i="0" dirty="0">
                <a:solidFill>
                  <a:srgbClr val="1F2328"/>
                </a:solidFill>
                <a:effectLst/>
                <a:highlight>
                  <a:srgbClr val="FFFFFF"/>
                </a:highlight>
                <a:latin typeface="Times New Roman" panose="02020603050405020304" pitchFamily="18" charset="0"/>
                <a:ea typeface="標楷體" panose="03000509000000000000" pitchFamily="65" charset="-120"/>
                <a:cs typeface="Times New Roman" panose="02020603050405020304" pitchFamily="18" charset="0"/>
              </a:rPr>
              <a:t>森林</a:t>
            </a:r>
            <a:r>
              <a:rPr lang="zh-CN" altLang="en-US" i="0" dirty="0">
                <a:solidFill>
                  <a:srgbClr val="1F2328"/>
                </a:solidFill>
                <a:effectLst/>
                <a:highlight>
                  <a:srgbClr val="FFFFFF"/>
                </a:highlight>
                <a:latin typeface="Times New Roman" panose="02020603050405020304" pitchFamily="18" charset="0"/>
                <a:ea typeface="標楷體" panose="03000509000000000000" pitchFamily="65" charset="-120"/>
                <a:cs typeface="Times New Roman" panose="02020603050405020304" pitchFamily="18" charset="0"/>
              </a:rPr>
              <a:t>）進行</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特徵重要性分析，選擇</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保留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對預測結果影響較大的特徵</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剔除冗餘或噪聲特徵</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，並進行特徵擷取。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C82CC703-1561-CF4D-125B-107DEC6BD8F0}"/>
              </a:ext>
            </a:extLst>
          </p:cNvPr>
          <p:cNvPicPr>
            <a:picLocks noChangeAspect="1"/>
          </p:cNvPicPr>
          <p:nvPr/>
        </p:nvPicPr>
        <p:blipFill>
          <a:blip r:embed="rId3"/>
          <a:stretch>
            <a:fillRect/>
          </a:stretch>
        </p:blipFill>
        <p:spPr>
          <a:xfrm>
            <a:off x="3245375" y="3416005"/>
            <a:ext cx="5701247" cy="3441995"/>
          </a:xfrm>
          <a:prstGeom prst="rect">
            <a:avLst/>
          </a:prstGeom>
        </p:spPr>
      </p:pic>
    </p:spTree>
    <p:extLst>
      <p:ext uri="{BB962C8B-B14F-4D97-AF65-F5344CB8AC3E}">
        <p14:creationId xmlns:p14="http://schemas.microsoft.com/office/powerpoint/2010/main" val="24715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latin typeface="標楷體" panose="03000509000000000000" pitchFamily="65" charset="-120"/>
                <a:ea typeface="標楷體" panose="03000509000000000000" pitchFamily="65" charset="-120"/>
                <a:cs typeface="Times New Roman" panose="02020603050405020304" pitchFamily="18" charset="0"/>
              </a:rPr>
              <a:t>處理</a:t>
            </a:r>
            <a:r>
              <a:rPr lang="zh-TW" altLang="en-US" dirty="0">
                <a:latin typeface="標楷體" panose="03000509000000000000" pitchFamily="65" charset="-120"/>
                <a:ea typeface="標楷體" panose="03000509000000000000" pitchFamily="65" charset="-120"/>
                <a:cs typeface="Times New Roman" panose="02020603050405020304" pitchFamily="18" charset="0"/>
              </a:rPr>
              <a:t>後</a:t>
            </a:r>
            <a:r>
              <a:rPr lang="zh-CN" altLang="en-US" dirty="0">
                <a:latin typeface="標楷體" panose="03000509000000000000" pitchFamily="65" charset="-120"/>
                <a:ea typeface="標楷體" panose="03000509000000000000" pitchFamily="65" charset="-120"/>
                <a:cs typeface="Times New Roman" panose="02020603050405020304" pitchFamily="18" charset="0"/>
              </a:rPr>
              <a:t>資料集</a:t>
            </a:r>
            <a:endParaRPr lang="en-US"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5" name="Content Placeholder 4">
            <a:extLst>
              <a:ext uri="{FF2B5EF4-FFF2-40B4-BE49-F238E27FC236}">
                <a16:creationId xmlns:a16="http://schemas.microsoft.com/office/drawing/2014/main" id="{00319D6F-10C2-2B11-989E-F1C36ED0B969}"/>
              </a:ext>
            </a:extLst>
          </p:cNvPr>
          <p:cNvPicPr>
            <a:picLocks noGrp="1" noChangeAspect="1"/>
          </p:cNvPicPr>
          <p:nvPr>
            <p:ph idx="1"/>
          </p:nvPr>
        </p:nvPicPr>
        <p:blipFill>
          <a:blip r:embed="rId3"/>
          <a:stretch>
            <a:fillRect/>
          </a:stretch>
        </p:blipFill>
        <p:spPr>
          <a:xfrm>
            <a:off x="838200" y="3429000"/>
            <a:ext cx="10515600" cy="2558795"/>
          </a:xfrm>
        </p:spPr>
      </p:pic>
      <p:pic>
        <p:nvPicPr>
          <p:cNvPr id="7" name="Picture 6">
            <a:extLst>
              <a:ext uri="{FF2B5EF4-FFF2-40B4-BE49-F238E27FC236}">
                <a16:creationId xmlns:a16="http://schemas.microsoft.com/office/drawing/2014/main" id="{B452888B-FD45-6D3A-A3A0-2EF249D44B5A}"/>
              </a:ext>
            </a:extLst>
          </p:cNvPr>
          <p:cNvPicPr>
            <a:picLocks noChangeAspect="1"/>
          </p:cNvPicPr>
          <p:nvPr/>
        </p:nvPicPr>
        <p:blipFill>
          <a:blip r:embed="rId4"/>
          <a:stretch>
            <a:fillRect/>
          </a:stretch>
        </p:blipFill>
        <p:spPr>
          <a:xfrm>
            <a:off x="838200" y="2627403"/>
            <a:ext cx="9442450" cy="605799"/>
          </a:xfrm>
          <a:prstGeom prst="rect">
            <a:avLst/>
          </a:prstGeom>
        </p:spPr>
      </p:pic>
      <p:sp>
        <p:nvSpPr>
          <p:cNvPr id="9" name="TextBox 8">
            <a:extLst>
              <a:ext uri="{FF2B5EF4-FFF2-40B4-BE49-F238E27FC236}">
                <a16:creationId xmlns:a16="http://schemas.microsoft.com/office/drawing/2014/main" id="{E2B277B6-F436-4560-D881-793755CA8AD5}"/>
              </a:ext>
            </a:extLst>
          </p:cNvPr>
          <p:cNvSpPr txBox="1"/>
          <p:nvPr/>
        </p:nvSpPr>
        <p:spPr>
          <a:xfrm>
            <a:off x="838200" y="1716077"/>
            <a:ext cx="6096000" cy="369332"/>
          </a:xfrm>
          <a:prstGeom prst="rect">
            <a:avLst/>
          </a:prstGeom>
          <a:noFill/>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2016</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2020</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年資料集（</a:t>
            </a:r>
            <a:r>
              <a:rPr lang="en-US" altLang="zh-CN"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53</a:t>
            </a:r>
            <a:r>
              <a:rPr lang="zh-CN"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列特徵</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*258300</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筆數據）</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 name="表格 5">
            <a:extLst>
              <a:ext uri="{FF2B5EF4-FFF2-40B4-BE49-F238E27FC236}">
                <a16:creationId xmlns:a16="http://schemas.microsoft.com/office/drawing/2014/main" id="{EDA612DF-2A03-401C-B20C-EE61A2F594A4}"/>
              </a:ext>
            </a:extLst>
          </p:cNvPr>
          <p:cNvGraphicFramePr>
            <a:graphicFrameLocks noGrp="1"/>
          </p:cNvGraphicFramePr>
          <p:nvPr>
            <p:extLst>
              <p:ext uri="{D42A27DB-BD31-4B8C-83A1-F6EECF244321}">
                <p14:modId xmlns:p14="http://schemas.microsoft.com/office/powerpoint/2010/main" val="2783216478"/>
              </p:ext>
            </p:extLst>
          </p:nvPr>
        </p:nvGraphicFramePr>
        <p:xfrm>
          <a:off x="6934200" y="1027906"/>
          <a:ext cx="4390914" cy="1112520"/>
        </p:xfrm>
        <a:graphic>
          <a:graphicData uri="http://schemas.openxmlformats.org/drawingml/2006/table">
            <a:tbl>
              <a:tblPr firstRow="1" bandRow="1">
                <a:tableStyleId>{5C22544A-7EE6-4342-B048-85BDC9FD1C3A}</a:tableStyleId>
              </a:tblPr>
              <a:tblGrid>
                <a:gridCol w="1463638">
                  <a:extLst>
                    <a:ext uri="{9D8B030D-6E8A-4147-A177-3AD203B41FA5}">
                      <a16:colId xmlns:a16="http://schemas.microsoft.com/office/drawing/2014/main" val="3367201857"/>
                    </a:ext>
                  </a:extLst>
                </a:gridCol>
                <a:gridCol w="1463638">
                  <a:extLst>
                    <a:ext uri="{9D8B030D-6E8A-4147-A177-3AD203B41FA5}">
                      <a16:colId xmlns:a16="http://schemas.microsoft.com/office/drawing/2014/main" val="51811552"/>
                    </a:ext>
                  </a:extLst>
                </a:gridCol>
                <a:gridCol w="1463638">
                  <a:extLst>
                    <a:ext uri="{9D8B030D-6E8A-4147-A177-3AD203B41FA5}">
                      <a16:colId xmlns:a16="http://schemas.microsoft.com/office/drawing/2014/main" val="1979686921"/>
                    </a:ext>
                  </a:extLst>
                </a:gridCol>
              </a:tblGrid>
              <a:tr h="370840">
                <a:tc>
                  <a:txBody>
                    <a:bodyPr/>
                    <a:lstStyle/>
                    <a:p>
                      <a:pPr algn="ctr"/>
                      <a:endPar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特徵數量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總資料筆數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62511736"/>
                  </a:ext>
                </a:extLst>
              </a:tr>
              <a:tr h="370840">
                <a:tc>
                  <a:txBody>
                    <a:bodyPr/>
                    <a:lstStyle/>
                    <a:p>
                      <a:pPr algn="ct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處理前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TW"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103</a:t>
                      </a:r>
                      <a:endPar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約</a:t>
                      </a:r>
                      <a:r>
                        <a:rPr lang="en-US" altLang="zh-TW"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85</a:t>
                      </a: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萬筆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60660969"/>
                  </a:ext>
                </a:extLst>
              </a:tr>
              <a:tr h="370840">
                <a:tc>
                  <a:txBody>
                    <a:bodyPr/>
                    <a:lstStyle/>
                    <a:p>
                      <a:pPr algn="ct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處理後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TW"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53</a:t>
                      </a:r>
                      <a:endPar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約</a:t>
                      </a:r>
                      <a:r>
                        <a:rPr lang="en-US" altLang="zh-TW"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25</a:t>
                      </a:r>
                      <a:r>
                        <a:rPr lang="zh-TW" altLang="en-US"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萬筆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6220022"/>
                  </a:ext>
                </a:extLst>
              </a:tr>
            </a:tbl>
          </a:graphicData>
        </a:graphic>
      </p:graphicFrame>
    </p:spTree>
    <p:extLst>
      <p:ext uri="{BB962C8B-B14F-4D97-AF65-F5344CB8AC3E}">
        <p14:creationId xmlns:p14="http://schemas.microsoft.com/office/powerpoint/2010/main" val="422290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結果（分析車禍原因）</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Neural Networks</a:t>
            </a:r>
            <a:r>
              <a:rPr lang="zh-CN"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三層全連接</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層</a:t>
            </a:r>
            <a:r>
              <a:rPr lang="en-US" altLang="zh-CN"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準確率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78%</a:t>
            </a:r>
          </a:p>
        </p:txBody>
      </p:sp>
      <p:pic>
        <p:nvPicPr>
          <p:cNvPr id="11" name="Picture 10">
            <a:extLst>
              <a:ext uri="{FF2B5EF4-FFF2-40B4-BE49-F238E27FC236}">
                <a16:creationId xmlns:a16="http://schemas.microsoft.com/office/drawing/2014/main" id="{96F09F54-9DB9-5C5D-4E22-68E6086361F3}"/>
              </a:ext>
            </a:extLst>
          </p:cNvPr>
          <p:cNvPicPr>
            <a:picLocks noChangeAspect="1"/>
          </p:cNvPicPr>
          <p:nvPr/>
        </p:nvPicPr>
        <p:blipFill>
          <a:blip r:embed="rId3"/>
          <a:stretch>
            <a:fillRect/>
          </a:stretch>
        </p:blipFill>
        <p:spPr>
          <a:xfrm>
            <a:off x="864139" y="3871735"/>
            <a:ext cx="3391373" cy="1448002"/>
          </a:xfrm>
          <a:prstGeom prst="rect">
            <a:avLst/>
          </a:prstGeom>
        </p:spPr>
      </p:pic>
      <p:pic>
        <p:nvPicPr>
          <p:cNvPr id="15" name="Picture 14">
            <a:extLst>
              <a:ext uri="{FF2B5EF4-FFF2-40B4-BE49-F238E27FC236}">
                <a16:creationId xmlns:a16="http://schemas.microsoft.com/office/drawing/2014/main" id="{60EBAD93-1A1D-EE67-3C2D-DF834FA1D95A}"/>
              </a:ext>
            </a:extLst>
          </p:cNvPr>
          <p:cNvPicPr>
            <a:picLocks noChangeAspect="1"/>
          </p:cNvPicPr>
          <p:nvPr/>
        </p:nvPicPr>
        <p:blipFill rotWithShape="1">
          <a:blip r:embed="rId4"/>
          <a:srcRect t="1" b="21517"/>
          <a:stretch/>
        </p:blipFill>
        <p:spPr>
          <a:xfrm>
            <a:off x="864139" y="5561917"/>
            <a:ext cx="2772162" cy="164482"/>
          </a:xfrm>
          <a:prstGeom prst="rect">
            <a:avLst/>
          </a:prstGeom>
        </p:spPr>
      </p:pic>
      <p:pic>
        <p:nvPicPr>
          <p:cNvPr id="13" name="Picture 12">
            <a:extLst>
              <a:ext uri="{FF2B5EF4-FFF2-40B4-BE49-F238E27FC236}">
                <a16:creationId xmlns:a16="http://schemas.microsoft.com/office/drawing/2014/main" id="{E0C58A7A-F032-F8F0-E79E-DEE20E727EE9}"/>
              </a:ext>
            </a:extLst>
          </p:cNvPr>
          <p:cNvPicPr>
            <a:picLocks noChangeAspect="1"/>
          </p:cNvPicPr>
          <p:nvPr/>
        </p:nvPicPr>
        <p:blipFill>
          <a:blip r:embed="rId5"/>
          <a:stretch>
            <a:fillRect/>
          </a:stretch>
        </p:blipFill>
        <p:spPr>
          <a:xfrm>
            <a:off x="5816600" y="3429000"/>
            <a:ext cx="5972844" cy="2315516"/>
          </a:xfrm>
          <a:prstGeom prst="rect">
            <a:avLst/>
          </a:prstGeom>
        </p:spPr>
      </p:pic>
      <p:pic>
        <p:nvPicPr>
          <p:cNvPr id="5" name="Picture 4">
            <a:extLst>
              <a:ext uri="{FF2B5EF4-FFF2-40B4-BE49-F238E27FC236}">
                <a16:creationId xmlns:a16="http://schemas.microsoft.com/office/drawing/2014/main" id="{66666AD3-8037-DCC6-3BB8-781C468F5CDF}"/>
              </a:ext>
            </a:extLst>
          </p:cNvPr>
          <p:cNvPicPr>
            <a:picLocks noChangeAspect="1"/>
          </p:cNvPicPr>
          <p:nvPr/>
        </p:nvPicPr>
        <p:blipFill>
          <a:blip r:embed="rId6"/>
          <a:stretch>
            <a:fillRect/>
          </a:stretch>
        </p:blipFill>
        <p:spPr>
          <a:xfrm>
            <a:off x="864139" y="3139795"/>
            <a:ext cx="4516817" cy="664471"/>
          </a:xfrm>
          <a:prstGeom prst="rect">
            <a:avLst/>
          </a:prstGeom>
        </p:spPr>
      </p:pic>
    </p:spTree>
    <p:extLst>
      <p:ext uri="{BB962C8B-B14F-4D97-AF65-F5344CB8AC3E}">
        <p14:creationId xmlns:p14="http://schemas.microsoft.com/office/powerpoint/2010/main" val="86983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F923-F4EC-1DFC-BB1E-888C7018F0F6}"/>
              </a:ext>
            </a:extLst>
          </p:cNvPr>
          <p:cNvSpPr>
            <a:spLocks noGrp="1"/>
          </p:cNvSpPr>
          <p:nvPr>
            <p:ph type="title"/>
          </p:nvPr>
        </p:nvSpPr>
        <p:spPr/>
        <p:txBody>
          <a:bodyPr/>
          <a:lstStyle/>
          <a:p>
            <a:r>
              <a:rPr lang="zh-CN" altLang="en-US" dirty="0">
                <a:latin typeface="標楷體" panose="03000509000000000000" pitchFamily="65" charset="-120"/>
                <a:ea typeface="標楷體" panose="03000509000000000000" pitchFamily="65" charset="-120"/>
              </a:rPr>
              <a:t>混淆矩陣</a:t>
            </a:r>
            <a:endParaRPr lang="en-US" dirty="0">
              <a:latin typeface="標楷體" panose="03000509000000000000" pitchFamily="65" charset="-120"/>
              <a:ea typeface="標楷體" panose="03000509000000000000" pitchFamily="65" charset="-120"/>
            </a:endParaRPr>
          </a:p>
        </p:txBody>
      </p:sp>
      <p:pic>
        <p:nvPicPr>
          <p:cNvPr id="5" name="Content Placeholder 4">
            <a:extLst>
              <a:ext uri="{FF2B5EF4-FFF2-40B4-BE49-F238E27FC236}">
                <a16:creationId xmlns:a16="http://schemas.microsoft.com/office/drawing/2014/main" id="{BC40AFEA-7B1B-8ED1-99F3-404EE4F05F95}"/>
              </a:ext>
            </a:extLst>
          </p:cNvPr>
          <p:cNvPicPr>
            <a:picLocks noGrp="1" noChangeAspect="1"/>
          </p:cNvPicPr>
          <p:nvPr>
            <p:ph idx="1"/>
          </p:nvPr>
        </p:nvPicPr>
        <p:blipFill>
          <a:blip r:embed="rId2"/>
          <a:stretch>
            <a:fillRect/>
          </a:stretch>
        </p:blipFill>
        <p:spPr>
          <a:xfrm>
            <a:off x="3515573" y="1690688"/>
            <a:ext cx="5559123" cy="4667250"/>
          </a:xfrm>
        </p:spPr>
      </p:pic>
    </p:spTree>
    <p:extLst>
      <p:ext uri="{BB962C8B-B14F-4D97-AF65-F5344CB8AC3E}">
        <p14:creationId xmlns:p14="http://schemas.microsoft.com/office/powerpoint/2010/main" val="113225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結果（分析車禍原因）</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Content Placeholder 3">
            <a:extLst>
              <a:ext uri="{FF2B5EF4-FFF2-40B4-BE49-F238E27FC236}">
                <a16:creationId xmlns:a16="http://schemas.microsoft.com/office/drawing/2014/main" id="{ACC72F1F-F201-17A1-2C5E-7BE72A3B6BB8}"/>
              </a:ext>
            </a:extLst>
          </p:cNvPr>
          <p:cNvPicPr>
            <a:picLocks noGrp="1" noChangeAspect="1"/>
          </p:cNvPicPr>
          <p:nvPr>
            <p:ph idx="1"/>
          </p:nvPr>
        </p:nvPicPr>
        <p:blipFill>
          <a:blip r:embed="rId3"/>
          <a:stretch>
            <a:fillRect/>
          </a:stretch>
        </p:blipFill>
        <p:spPr>
          <a:xfrm>
            <a:off x="841114" y="1289797"/>
            <a:ext cx="10512686" cy="4351338"/>
          </a:xfrm>
        </p:spPr>
      </p:pic>
      <p:pic>
        <p:nvPicPr>
          <p:cNvPr id="7" name="Picture 6">
            <a:extLst>
              <a:ext uri="{FF2B5EF4-FFF2-40B4-BE49-F238E27FC236}">
                <a16:creationId xmlns:a16="http://schemas.microsoft.com/office/drawing/2014/main" id="{B2E6B891-C287-E41F-A169-857037521045}"/>
              </a:ext>
            </a:extLst>
          </p:cNvPr>
          <p:cNvPicPr>
            <a:picLocks noChangeAspect="1"/>
          </p:cNvPicPr>
          <p:nvPr/>
        </p:nvPicPr>
        <p:blipFill>
          <a:blip r:embed="rId4"/>
          <a:stretch>
            <a:fillRect/>
          </a:stretch>
        </p:blipFill>
        <p:spPr>
          <a:xfrm>
            <a:off x="2046342" y="5464284"/>
            <a:ext cx="3762787" cy="1269135"/>
          </a:xfrm>
          <a:prstGeom prst="rect">
            <a:avLst/>
          </a:prstGeom>
        </p:spPr>
      </p:pic>
      <p:cxnSp>
        <p:nvCxnSpPr>
          <p:cNvPr id="9" name="Straight Arrow Connector 8">
            <a:extLst>
              <a:ext uri="{FF2B5EF4-FFF2-40B4-BE49-F238E27FC236}">
                <a16:creationId xmlns:a16="http://schemas.microsoft.com/office/drawing/2014/main" id="{EAC28D9A-CC90-230E-34E1-CA2516775E0B}"/>
              </a:ext>
            </a:extLst>
          </p:cNvPr>
          <p:cNvCxnSpPr>
            <a:cxnSpLocks/>
          </p:cNvCxnSpPr>
          <p:nvPr/>
        </p:nvCxnSpPr>
        <p:spPr>
          <a:xfrm flipH="1" flipV="1">
            <a:off x="1706880" y="5029200"/>
            <a:ext cx="261770" cy="435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71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a:xfrm>
            <a:off x="838200" y="-112739"/>
            <a:ext cx="10515600" cy="1325563"/>
          </a:xfrm>
        </p:spPr>
        <p:txBody>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車禍事故原因！</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車禍事故率上升原因</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Content Placeholder 3">
            <a:extLst>
              <a:ext uri="{FF2B5EF4-FFF2-40B4-BE49-F238E27FC236}">
                <a16:creationId xmlns:a16="http://schemas.microsoft.com/office/drawing/2014/main" id="{A91AB438-542F-1EFD-DFBA-8DCC4A243ED9}"/>
              </a:ext>
            </a:extLst>
          </p:cNvPr>
          <p:cNvSpPr>
            <a:spLocks noGrp="1"/>
          </p:cNvSpPr>
          <p:nvPr>
            <p:ph idx="1"/>
          </p:nvPr>
        </p:nvSpPr>
        <p:spPr>
          <a:xfrm>
            <a:off x="838200" y="1212824"/>
            <a:ext cx="10515600" cy="5397500"/>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第二次資料處理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將上述模型分析出的資料處理成類似以下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的格式</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實際資料為所有車禍類型以及每天</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總共發生的</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車禍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量</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Picture 7">
            <a:extLst>
              <a:ext uri="{FF2B5EF4-FFF2-40B4-BE49-F238E27FC236}">
                <a16:creationId xmlns:a16="http://schemas.microsoft.com/office/drawing/2014/main" id="{8BF6065B-0BCA-12E4-9EC0-B94E4DA2DD6C}"/>
              </a:ext>
            </a:extLst>
          </p:cNvPr>
          <p:cNvPicPr>
            <a:picLocks noChangeAspect="1"/>
          </p:cNvPicPr>
          <p:nvPr/>
        </p:nvPicPr>
        <p:blipFill>
          <a:blip r:embed="rId3"/>
          <a:stretch>
            <a:fillRect/>
          </a:stretch>
        </p:blipFill>
        <p:spPr>
          <a:xfrm>
            <a:off x="1236934" y="2778416"/>
            <a:ext cx="6374999" cy="900000"/>
          </a:xfrm>
          <a:prstGeom prst="rect">
            <a:avLst/>
          </a:prstGeom>
        </p:spPr>
      </p:pic>
      <p:pic>
        <p:nvPicPr>
          <p:cNvPr id="5" name="Picture 4">
            <a:extLst>
              <a:ext uri="{FF2B5EF4-FFF2-40B4-BE49-F238E27FC236}">
                <a16:creationId xmlns:a16="http://schemas.microsoft.com/office/drawing/2014/main" id="{730403E1-2EFD-CB4D-36F0-2BCB816EDC39}"/>
              </a:ext>
            </a:extLst>
          </p:cNvPr>
          <p:cNvPicPr>
            <a:picLocks noChangeAspect="1"/>
          </p:cNvPicPr>
          <p:nvPr/>
        </p:nvPicPr>
        <p:blipFill rotWithShape="1">
          <a:blip r:embed="rId4"/>
          <a:srcRect r="90520" b="7947"/>
          <a:stretch/>
        </p:blipFill>
        <p:spPr>
          <a:xfrm>
            <a:off x="1236934" y="5003979"/>
            <a:ext cx="3637112" cy="1080000"/>
          </a:xfrm>
          <a:prstGeom prst="rect">
            <a:avLst/>
          </a:prstGeom>
        </p:spPr>
      </p:pic>
      <p:pic>
        <p:nvPicPr>
          <p:cNvPr id="6" name="Picture 4">
            <a:extLst>
              <a:ext uri="{FF2B5EF4-FFF2-40B4-BE49-F238E27FC236}">
                <a16:creationId xmlns:a16="http://schemas.microsoft.com/office/drawing/2014/main" id="{183F414C-9CED-498D-84C4-C21FDA890E0B}"/>
              </a:ext>
            </a:extLst>
          </p:cNvPr>
          <p:cNvPicPr>
            <a:picLocks noChangeAspect="1"/>
          </p:cNvPicPr>
          <p:nvPr/>
        </p:nvPicPr>
        <p:blipFill rotWithShape="1">
          <a:blip r:embed="rId4"/>
          <a:srcRect l="90754" t="-1" r="190" b="7947"/>
          <a:stretch/>
        </p:blipFill>
        <p:spPr>
          <a:xfrm>
            <a:off x="6045200" y="5003979"/>
            <a:ext cx="3475086" cy="1080000"/>
          </a:xfrm>
          <a:prstGeom prst="rect">
            <a:avLst/>
          </a:prstGeom>
        </p:spPr>
      </p:pic>
    </p:spTree>
    <p:extLst>
      <p:ext uri="{BB962C8B-B14F-4D97-AF65-F5344CB8AC3E}">
        <p14:creationId xmlns:p14="http://schemas.microsoft.com/office/powerpoint/2010/main" val="123526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a:xfrm>
            <a:off x="838200" y="-112739"/>
            <a:ext cx="10515600" cy="1325563"/>
          </a:xfrm>
        </p:spPr>
        <p:txBody>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車禍事故原因！</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車禍事故率上升原因</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Content Placeholder 3">
            <a:extLst>
              <a:ext uri="{FF2B5EF4-FFF2-40B4-BE49-F238E27FC236}">
                <a16:creationId xmlns:a16="http://schemas.microsoft.com/office/drawing/2014/main" id="{A91AB438-542F-1EFD-DFBA-8DCC4A243ED9}"/>
              </a:ext>
            </a:extLst>
          </p:cNvPr>
          <p:cNvSpPr>
            <a:spLocks noGrp="1"/>
          </p:cNvSpPr>
          <p:nvPr>
            <p:ph idx="1"/>
          </p:nvPr>
        </p:nvSpPr>
        <p:spPr>
          <a:xfrm>
            <a:off x="838200" y="1212824"/>
            <a:ext cx="10984454" cy="5397500"/>
          </a:xfrm>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SHAP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模型訓練參數</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ea typeface="標楷體" panose="03000509000000000000" pitchFamily="65" charset="-120"/>
                <a:cs typeface="Times New Roman" panose="02020603050405020304" pitchFamily="18" charset="0"/>
              </a:rPr>
              <a:t>目標變量</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設定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為車禍增長量</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（昨日與今日差值）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模型構建：針對分類問題（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y&gt;0?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車禍件數</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是否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增加）來構建模型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buFont typeface="+mj-lt"/>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Loss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：使用適用於分類問題的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binary_crossentropy</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ea typeface="標楷體" panose="03000509000000000000" pitchFamily="65" charset="-120"/>
                <a:cs typeface="Times New Roman" panose="02020603050405020304" pitchFamily="18" charset="0"/>
              </a:rPr>
              <a:t>使用可解釋模型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來</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分析出車禍上升原因</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45131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666-01CF-5357-84A3-BA234AF08E06}"/>
              </a:ext>
            </a:extLst>
          </p:cNvPr>
          <p:cNvSpPr>
            <a:spLocks noGrp="1"/>
          </p:cNvSpPr>
          <p:nvPr>
            <p:ph type="title"/>
          </p:nvPr>
        </p:nvSpPr>
        <p:spPr/>
        <p:txBody>
          <a:bodyPr/>
          <a:lstStyle/>
          <a:p>
            <a:r>
              <a:rPr lang="zh-CN" altLang="en-US" dirty="0">
                <a:latin typeface="標楷體" panose="03000509000000000000" pitchFamily="65" charset="-120"/>
                <a:ea typeface="標楷體" panose="03000509000000000000" pitchFamily="65" charset="-120"/>
              </a:rPr>
              <a:t>實作模型（分析車禍上升原因）</a:t>
            </a:r>
            <a:endParaRPr lang="en-US" dirty="0">
              <a:latin typeface="標楷體" panose="03000509000000000000" pitchFamily="65" charset="-120"/>
              <a:ea typeface="標楷體" panose="03000509000000000000" pitchFamily="65" charset="-120"/>
            </a:endParaRPr>
          </a:p>
        </p:txBody>
      </p:sp>
      <p:pic>
        <p:nvPicPr>
          <p:cNvPr id="15" name="Picture 14">
            <a:extLst>
              <a:ext uri="{FF2B5EF4-FFF2-40B4-BE49-F238E27FC236}">
                <a16:creationId xmlns:a16="http://schemas.microsoft.com/office/drawing/2014/main" id="{EF77FE95-FE60-6593-6520-B6C1D25D5450}"/>
              </a:ext>
            </a:extLst>
          </p:cNvPr>
          <p:cNvPicPr>
            <a:picLocks noChangeAspect="1"/>
          </p:cNvPicPr>
          <p:nvPr/>
        </p:nvPicPr>
        <p:blipFill>
          <a:blip r:embed="rId3"/>
          <a:stretch>
            <a:fillRect/>
          </a:stretch>
        </p:blipFill>
        <p:spPr>
          <a:xfrm>
            <a:off x="1134497" y="2191239"/>
            <a:ext cx="9923005" cy="3445768"/>
          </a:xfrm>
          <a:prstGeom prst="rect">
            <a:avLst/>
          </a:prstGeom>
        </p:spPr>
      </p:pic>
    </p:spTree>
    <p:extLst>
      <p:ext uri="{BB962C8B-B14F-4D97-AF65-F5344CB8AC3E}">
        <p14:creationId xmlns:p14="http://schemas.microsoft.com/office/powerpoint/2010/main" val="403902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666-01CF-5357-84A3-BA234AF08E06}"/>
              </a:ext>
            </a:extLst>
          </p:cNvPr>
          <p:cNvSpPr>
            <a:spLocks noGrp="1"/>
          </p:cNvSpPr>
          <p:nvPr>
            <p:ph type="title"/>
          </p:nvPr>
        </p:nvSpPr>
        <p:spPr/>
        <p:txBody>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結果（分析車禍上升原因）</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 name="Content Placeholder 9">
            <a:extLst>
              <a:ext uri="{FF2B5EF4-FFF2-40B4-BE49-F238E27FC236}">
                <a16:creationId xmlns:a16="http://schemas.microsoft.com/office/drawing/2014/main" id="{C5ED50A7-9C4D-7472-C38F-85A4ADD10C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29" y="1291122"/>
            <a:ext cx="5801784" cy="4351338"/>
          </a:xfrm>
        </p:spPr>
      </p:pic>
      <p:pic>
        <p:nvPicPr>
          <p:cNvPr id="12" name="Picture 11">
            <a:extLst>
              <a:ext uri="{FF2B5EF4-FFF2-40B4-BE49-F238E27FC236}">
                <a16:creationId xmlns:a16="http://schemas.microsoft.com/office/drawing/2014/main" id="{E00D2CC4-DEEC-8073-A34C-576BA4434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53331"/>
            <a:ext cx="5852172" cy="4389129"/>
          </a:xfrm>
          <a:prstGeom prst="rect">
            <a:avLst/>
          </a:prstGeom>
        </p:spPr>
      </p:pic>
      <p:pic>
        <p:nvPicPr>
          <p:cNvPr id="14" name="Picture 13">
            <a:extLst>
              <a:ext uri="{FF2B5EF4-FFF2-40B4-BE49-F238E27FC236}">
                <a16:creationId xmlns:a16="http://schemas.microsoft.com/office/drawing/2014/main" id="{13D8EAA3-89FD-69A4-729B-5A09B9FFB7C7}"/>
              </a:ext>
            </a:extLst>
          </p:cNvPr>
          <p:cNvPicPr>
            <a:picLocks noChangeAspect="1"/>
          </p:cNvPicPr>
          <p:nvPr/>
        </p:nvPicPr>
        <p:blipFill>
          <a:blip r:embed="rId5"/>
          <a:stretch>
            <a:fillRect/>
          </a:stretch>
        </p:blipFill>
        <p:spPr>
          <a:xfrm>
            <a:off x="838200" y="5787927"/>
            <a:ext cx="5106113" cy="704948"/>
          </a:xfrm>
          <a:prstGeom prst="rect">
            <a:avLst/>
          </a:prstGeom>
        </p:spPr>
      </p:pic>
    </p:spTree>
    <p:extLst>
      <p:ext uri="{BB962C8B-B14F-4D97-AF65-F5344CB8AC3E}">
        <p14:creationId xmlns:p14="http://schemas.microsoft.com/office/powerpoint/2010/main" val="150300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B767A-CB34-4407-805F-E7B5544849B7}"/>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Outline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F518A5C4-78AC-4AAA-9193-00E1D0AE41AA}"/>
              </a:ext>
            </a:extLst>
          </p:cNvPr>
          <p:cNvSpPr>
            <a:spLocks noGrp="1"/>
          </p:cNvSpPr>
          <p:nvPr>
            <p:ph idx="1"/>
          </p:nvPr>
        </p:nvSpPr>
        <p:spPr>
          <a:xfrm>
            <a:off x="838200" y="1605091"/>
            <a:ext cx="10515600" cy="5177605"/>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專案資料介紹</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資料格式來源</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分析車禍原因</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特徵提取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訓練資料準備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特徵選擇方法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處理後資料集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分析車禍原因結果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分析導致車禍上升原因</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資料再處理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分析導致車禍上升原因結果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遇到的問題與解決方法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5657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666-01CF-5357-84A3-BA234AF08E06}"/>
              </a:ext>
            </a:extLst>
          </p:cNvPr>
          <p:cNvSpPr>
            <a:spLocks noGrp="1"/>
          </p:cNvSpPr>
          <p:nvPr>
            <p:ph type="title"/>
          </p:nvPr>
        </p:nvSpPr>
        <p:spPr/>
        <p:txBody>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結果（分析車禍上升原因）</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Content Placeholder 4">
            <a:extLst>
              <a:ext uri="{FF2B5EF4-FFF2-40B4-BE49-F238E27FC236}">
                <a16:creationId xmlns:a16="http://schemas.microsoft.com/office/drawing/2014/main" id="{1C78FA4D-2A3F-031B-E180-A3B27811D6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8270" y="1729371"/>
            <a:ext cx="3664284" cy="4351338"/>
          </a:xfrm>
        </p:spPr>
      </p:pic>
      <p:pic>
        <p:nvPicPr>
          <p:cNvPr id="10" name="Picture 9">
            <a:extLst>
              <a:ext uri="{FF2B5EF4-FFF2-40B4-BE49-F238E27FC236}">
                <a16:creationId xmlns:a16="http://schemas.microsoft.com/office/drawing/2014/main" id="{26AE516B-9B50-67F6-0F6A-4DBD18401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51" y="1513526"/>
            <a:ext cx="3878625" cy="4605867"/>
          </a:xfrm>
          <a:prstGeom prst="rect">
            <a:avLst/>
          </a:prstGeom>
        </p:spPr>
      </p:pic>
      <p:grpSp>
        <p:nvGrpSpPr>
          <p:cNvPr id="3" name="群組 2">
            <a:extLst>
              <a:ext uri="{FF2B5EF4-FFF2-40B4-BE49-F238E27FC236}">
                <a16:creationId xmlns:a16="http://schemas.microsoft.com/office/drawing/2014/main" id="{A192D302-9E4E-4930-B7EA-5C8193BFF277}"/>
              </a:ext>
            </a:extLst>
          </p:cNvPr>
          <p:cNvGrpSpPr/>
          <p:nvPr/>
        </p:nvGrpSpPr>
        <p:grpSpPr>
          <a:xfrm>
            <a:off x="7705471" y="2141085"/>
            <a:ext cx="4486529" cy="3350751"/>
            <a:chOff x="8515305" y="2092025"/>
            <a:chExt cx="4486529" cy="3350751"/>
          </a:xfrm>
        </p:grpSpPr>
        <p:pic>
          <p:nvPicPr>
            <p:cNvPr id="11" name="Picture 10">
              <a:extLst>
                <a:ext uri="{FF2B5EF4-FFF2-40B4-BE49-F238E27FC236}">
                  <a16:creationId xmlns:a16="http://schemas.microsoft.com/office/drawing/2014/main" id="{BB514BF3-ACF0-6AE8-C440-B1F8ACBE12FD}"/>
                </a:ext>
              </a:extLst>
            </p:cNvPr>
            <p:cNvPicPr>
              <a:picLocks noChangeAspect="1"/>
            </p:cNvPicPr>
            <p:nvPr/>
          </p:nvPicPr>
          <p:blipFill rotWithShape="1">
            <a:blip r:embed="rId5"/>
            <a:srcRect r="36453"/>
            <a:stretch/>
          </p:blipFill>
          <p:spPr>
            <a:xfrm>
              <a:off x="8515305" y="2092025"/>
              <a:ext cx="4486529" cy="3350751"/>
            </a:xfrm>
            <a:prstGeom prst="rect">
              <a:avLst/>
            </a:prstGeom>
          </p:spPr>
        </p:pic>
        <p:sp>
          <p:nvSpPr>
            <p:cNvPr id="12" name="Rectangle 11">
              <a:extLst>
                <a:ext uri="{FF2B5EF4-FFF2-40B4-BE49-F238E27FC236}">
                  <a16:creationId xmlns:a16="http://schemas.microsoft.com/office/drawing/2014/main" id="{05F34A3C-3CB6-0F12-616D-FD2964FC1A62}"/>
                </a:ext>
              </a:extLst>
            </p:cNvPr>
            <p:cNvSpPr/>
            <p:nvPr/>
          </p:nvSpPr>
          <p:spPr>
            <a:xfrm>
              <a:off x="9370881" y="3774275"/>
              <a:ext cx="811272" cy="2064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E676B5-9ED2-3AD1-4BA1-06A54145DF7A}"/>
                </a:ext>
              </a:extLst>
            </p:cNvPr>
            <p:cNvSpPr/>
            <p:nvPr/>
          </p:nvSpPr>
          <p:spPr>
            <a:xfrm>
              <a:off x="8515306" y="3507191"/>
              <a:ext cx="811272" cy="2064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4D21CC-918E-164B-C98E-F3B388A929A0}"/>
                </a:ext>
              </a:extLst>
            </p:cNvPr>
            <p:cNvSpPr/>
            <p:nvPr/>
          </p:nvSpPr>
          <p:spPr>
            <a:xfrm>
              <a:off x="9370880" y="2623463"/>
              <a:ext cx="990027" cy="15411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184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遇到的問題與解決方法</a:t>
            </a:r>
          </a:p>
        </p:txBody>
      </p:sp>
      <p:graphicFrame>
        <p:nvGraphicFramePr>
          <p:cNvPr id="5" name="表格 5">
            <a:extLst>
              <a:ext uri="{FF2B5EF4-FFF2-40B4-BE49-F238E27FC236}">
                <a16:creationId xmlns:a16="http://schemas.microsoft.com/office/drawing/2014/main" id="{74D63B3C-571A-492A-8CF0-6B9E64045072}"/>
              </a:ext>
            </a:extLst>
          </p:cNvPr>
          <p:cNvGraphicFramePr>
            <a:graphicFrameLocks noGrp="1"/>
          </p:cNvGraphicFramePr>
          <p:nvPr>
            <p:extLst>
              <p:ext uri="{D42A27DB-BD31-4B8C-83A1-F6EECF244321}">
                <p14:modId xmlns:p14="http://schemas.microsoft.com/office/powerpoint/2010/main" val="3324700482"/>
              </p:ext>
            </p:extLst>
          </p:nvPr>
        </p:nvGraphicFramePr>
        <p:xfrm>
          <a:off x="419100" y="1875223"/>
          <a:ext cx="11353800" cy="4149057"/>
        </p:xfrm>
        <a:graphic>
          <a:graphicData uri="http://schemas.openxmlformats.org/drawingml/2006/table">
            <a:tbl>
              <a:tblPr firstRow="1" bandRow="1">
                <a:tableStyleId>{5C22544A-7EE6-4342-B048-85BDC9FD1C3A}</a:tableStyleId>
              </a:tblPr>
              <a:tblGrid>
                <a:gridCol w="5100021">
                  <a:extLst>
                    <a:ext uri="{9D8B030D-6E8A-4147-A177-3AD203B41FA5}">
                      <a16:colId xmlns:a16="http://schemas.microsoft.com/office/drawing/2014/main" val="3367201857"/>
                    </a:ext>
                  </a:extLst>
                </a:gridCol>
                <a:gridCol w="6253779">
                  <a:extLst>
                    <a:ext uri="{9D8B030D-6E8A-4147-A177-3AD203B41FA5}">
                      <a16:colId xmlns:a16="http://schemas.microsoft.com/office/drawing/2014/main" val="51811552"/>
                    </a:ext>
                  </a:extLst>
                </a:gridCol>
              </a:tblGrid>
              <a:tr h="676609">
                <a:tc>
                  <a:txBody>
                    <a:bodyPr/>
                    <a:lstStyle/>
                    <a:p>
                      <a:pPr marL="0" algn="l" defTabSz="914400" rtl="0" eaLnBrk="1" latinLnBrk="0" hangingPunct="1"/>
                      <a:r>
                        <a:rPr lang="zh-TW" altLang="en-US" sz="2400" b="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遇到問題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TW" altLang="en-US" sz="2400" b="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解決方法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62511736"/>
                  </a:ext>
                </a:extLst>
              </a:tr>
              <a:tr h="676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原始</a:t>
                      </a:r>
                      <a:r>
                        <a:rPr lang="zh-CN"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不完整，有幾筆有空缺</a:t>
                      </a:r>
                      <a:endParaRPr lang="zh-TW" altLang="en-US" sz="2000" b="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不使用這些資料</a:t>
                      </a:r>
                      <a:endPar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0660969"/>
                  </a:ext>
                </a:extLst>
              </a:tr>
              <a:tr h="676609">
                <a:tc>
                  <a:txBody>
                    <a:bodyPr/>
                    <a:lstStyle/>
                    <a:p>
                      <a:pPr algn="l"/>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原始</a:t>
                      </a:r>
                      <a:r>
                        <a:rPr lang="zh-CN" altLang="en-US" sz="2000" dirty="0">
                          <a:latin typeface="Times New Roman" panose="02020603050405020304" pitchFamily="18" charset="0"/>
                          <a:ea typeface="標楷體" panose="03000509000000000000" pitchFamily="65" charset="-120"/>
                          <a:cs typeface="Times New Roman" panose="02020603050405020304" pitchFamily="18" charset="0"/>
                        </a:rPr>
                        <a:t>資料格式</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或</a:t>
                      </a:r>
                      <a:r>
                        <a:rPr lang="zh-CN" altLang="en-US" sz="2000" dirty="0">
                          <a:latin typeface="Times New Roman" panose="02020603050405020304" pitchFamily="18" charset="0"/>
                          <a:ea typeface="標楷體" panose="03000509000000000000" pitchFamily="65" charset="-120"/>
                          <a:cs typeface="Times New Roman" panose="02020603050405020304" pitchFamily="18" charset="0"/>
                        </a:rPr>
                        <a:t>排版</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不同</a:t>
                      </a:r>
                      <a:endPar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pandas</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將資料格式標準化</a:t>
                      </a:r>
                      <a:endPar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220022"/>
                  </a:ext>
                </a:extLst>
              </a:tr>
              <a:tr h="676609">
                <a:tc>
                  <a:txBody>
                    <a:bodyPr/>
                    <a:lstStyle/>
                    <a:p>
                      <a:pPr algn="l"/>
                      <a:r>
                        <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原始資料誤值或是錯誤符號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不使用異常資料或是修正錯誤符號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285434"/>
                  </a:ext>
                </a:extLst>
              </a:tr>
              <a:tr h="766012">
                <a:tc>
                  <a:txBody>
                    <a:bodyPr/>
                    <a:lstStyle/>
                    <a:p>
                      <a:pPr algn="l"/>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如何分析導致車禍發生原因</a:t>
                      </a:r>
                      <a:endParaRPr lang="en-US" altLang="zh-TW"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使用決策樹</a:t>
                      </a:r>
                      <a:r>
                        <a:rPr lang="en-US" altLang="zh-TW"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(Random Forest)</a:t>
                      </a:r>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分析特徵與車禍關係，並用置換重要性方法，找出影響較大的原因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7010798"/>
                  </a:ext>
                </a:extLst>
              </a:tr>
              <a:tr h="676609">
                <a:tc>
                  <a:txBody>
                    <a:bodyPr/>
                    <a:lstStyle/>
                    <a:p>
                      <a:pPr algn="l"/>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如何從車禍原因進而分析出車禍上升原因</a:t>
                      </a:r>
                      <a:endParaRPr lang="en-US" altLang="zh-TW"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SHAP</a:t>
                      </a:r>
                      <a:r>
                        <a:rPr lang="zh-TW" altLang="en-US" sz="2000" b="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可解釋模型分析車禍上升原因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9861380"/>
                  </a:ext>
                </a:extLst>
              </a:tr>
            </a:tbl>
          </a:graphicData>
        </a:graphic>
      </p:graphicFrame>
    </p:spTree>
    <p:extLst>
      <p:ext uri="{BB962C8B-B14F-4D97-AF65-F5344CB8AC3E}">
        <p14:creationId xmlns:p14="http://schemas.microsoft.com/office/powerpoint/2010/main" val="161486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lstStyle/>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透過本次研究，我們使用不同的機器學習模型分析了台北市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至</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年度的交通事故資料，</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成功的找出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導致交通事故增加的</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關鍵因素，</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希望</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我們的研究結果將為政策制定者提供有價值的參考，幫助他們制定更有效的交通安全措施，進而減少事故發生並提升公共安全。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9903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參考資料</a:t>
            </a: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lstStyle/>
          <a:p>
            <a:pPr>
              <a:buFont typeface="Arial" panose="020B0604020202020204" pitchFamily="34" charset="0"/>
              <a:buChar char="•"/>
            </a:pPr>
            <a:r>
              <a:rPr lang="zh-CN" altLang="en-US" dirty="0">
                <a:latin typeface="Times New Roman" panose="02020603050405020304" pitchFamily="18" charset="0"/>
                <a:ea typeface="標楷體" panose="03000509000000000000" pitchFamily="65" charset="-120"/>
                <a:cs typeface="Times New Roman" panose="02020603050405020304" pitchFamily="18" charset="0"/>
              </a:rPr>
              <a:t>台北市警察局道路交通事故調查報告</a:t>
            </a:r>
          </a:p>
          <a:p>
            <a:pPr>
              <a:buFont typeface="Arial" panose="020B0604020202020204" pitchFamily="34" charset="0"/>
              <a:buChar char="•"/>
            </a:pPr>
            <a:r>
              <a:rPr lang="en-US" dirty="0">
                <a:latin typeface="Times New Roman" panose="02020603050405020304" pitchFamily="18" charset="0"/>
                <a:ea typeface="標楷體" panose="03000509000000000000" pitchFamily="65" charset="-120"/>
                <a:cs typeface="Times New Roman" panose="02020603050405020304" pitchFamily="18" charset="0"/>
              </a:rPr>
              <a:t>Pandas</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官方文檔</a:t>
            </a:r>
          </a:p>
          <a:p>
            <a:pPr>
              <a:buFont typeface="Arial" panose="020B0604020202020204" pitchFamily="34" charset="0"/>
              <a:buChar char="•"/>
            </a:pPr>
            <a:r>
              <a:rPr lang="en-US" dirty="0">
                <a:latin typeface="Times New Roman" panose="02020603050405020304" pitchFamily="18" charset="0"/>
                <a:ea typeface="標楷體" panose="03000509000000000000" pitchFamily="65" charset="-120"/>
                <a:cs typeface="Times New Roman" panose="02020603050405020304" pitchFamily="18" charset="0"/>
              </a:rPr>
              <a:t>Scikit-learn</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官方文檔</a:t>
            </a:r>
          </a:p>
          <a:p>
            <a:pPr>
              <a:buFont typeface="Arial" panose="020B0604020202020204" pitchFamily="34" charset="0"/>
              <a:buChar char="•"/>
            </a:pPr>
            <a:r>
              <a:rPr lang="en-US" dirty="0">
                <a:latin typeface="Times New Roman" panose="02020603050405020304" pitchFamily="18" charset="0"/>
                <a:ea typeface="標楷體" panose="03000509000000000000" pitchFamily="65" charset="-120"/>
                <a:cs typeface="Times New Roman" panose="02020603050405020304" pitchFamily="18" charset="0"/>
              </a:rPr>
              <a:t>TensorFlow</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和</a:t>
            </a:r>
            <a:r>
              <a:rPr lang="en-US" dirty="0" err="1">
                <a:latin typeface="Times New Roman" panose="02020603050405020304" pitchFamily="18" charset="0"/>
                <a:ea typeface="標楷體" panose="03000509000000000000" pitchFamily="65" charset="-120"/>
                <a:cs typeface="Times New Roman" panose="02020603050405020304" pitchFamily="18" charset="0"/>
              </a:rPr>
              <a:t>Keras</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官方文檔</a:t>
            </a:r>
          </a:p>
        </p:txBody>
      </p:sp>
    </p:spTree>
    <p:extLst>
      <p:ext uri="{BB962C8B-B14F-4D97-AF65-F5344CB8AC3E}">
        <p14:creationId xmlns:p14="http://schemas.microsoft.com/office/powerpoint/2010/main" val="220366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&amp;</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目標</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a:xfrm>
            <a:off x="1841500" y="2033588"/>
            <a:ext cx="9690100" cy="3681412"/>
          </a:xfrm>
        </p:spPr>
        <p:txBody>
          <a:bodyPr/>
          <a:lstStyle/>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透過台北市警察局所提供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至</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年的道路交通事故資料，並使用這些資料來分析導致近年來交通事故增加的可能因素，透過訓練模型來分析並找出影響交通事故發生率的關鍵因素。</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我們期望使用模型分析導致近年交通事故增加的原因，以制定更有效的交通安全措施，進而減少事故發生並提升公共安全。</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Content Placeholder 2">
            <a:extLst>
              <a:ext uri="{FF2B5EF4-FFF2-40B4-BE49-F238E27FC236}">
                <a16:creationId xmlns:a16="http://schemas.microsoft.com/office/drawing/2014/main" id="{87736A51-774A-4D3F-A0F4-A45DA0FF87D0}"/>
              </a:ext>
            </a:extLst>
          </p:cNvPr>
          <p:cNvSpPr txBox="1">
            <a:spLocks/>
          </p:cNvSpPr>
          <p:nvPr/>
        </p:nvSpPr>
        <p:spPr>
          <a:xfrm>
            <a:off x="749300" y="2046288"/>
            <a:ext cx="1346200" cy="368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Font typeface="Arial" panose="020B0604020202020204" pitchFamily="34" charse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Font typeface="Arial" panose="020B0604020202020204" pitchFamily="34" charse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Font typeface="Arial" panose="020B0604020202020204" pitchFamily="34" charse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目標：</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8300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781E-98E4-A12E-1567-6C80711FE2A4}"/>
              </a:ext>
            </a:extLst>
          </p:cNvPr>
          <p:cNvSpPr>
            <a:spLocks noGrp="1"/>
          </p:cNvSpPr>
          <p:nvPr>
            <p:ph type="title"/>
          </p:nvPr>
        </p:nvSpPr>
        <p:spPr/>
        <p:txBody>
          <a:bodyPr>
            <a:normAutofit/>
          </a:bodyPr>
          <a:lstStyle/>
          <a:p>
            <a:r>
              <a:rPr lang="zh-CN" altLang="en-US" dirty="0">
                <a:latin typeface="標楷體" panose="03000509000000000000" pitchFamily="65" charset="-120"/>
                <a:ea typeface="標楷體" panose="03000509000000000000" pitchFamily="65" charset="-120"/>
              </a:rPr>
              <a:t>專案資料介紹</a:t>
            </a:r>
            <a:endParaRPr lang="en-US" dirty="0">
              <a:latin typeface="標楷體" panose="03000509000000000000" pitchFamily="65" charset="-120"/>
              <a:ea typeface="標楷體" panose="03000509000000000000" pitchFamily="65" charset="-120"/>
            </a:endParaRPr>
          </a:p>
        </p:txBody>
      </p:sp>
      <p:sp>
        <p:nvSpPr>
          <p:cNvPr id="3" name="Content Placeholder 2">
            <a:extLst>
              <a:ext uri="{FF2B5EF4-FFF2-40B4-BE49-F238E27FC236}">
                <a16:creationId xmlns:a16="http://schemas.microsoft.com/office/drawing/2014/main" id="{CC5D0CFC-8D9B-15A7-866F-4F379D7ED4A1}"/>
              </a:ext>
            </a:extLst>
          </p:cNvPr>
          <p:cNvSpPr>
            <a:spLocks noGrp="1"/>
          </p:cNvSpPr>
          <p:nvPr>
            <p:ph idx="1"/>
          </p:nvPr>
        </p:nvSpPr>
        <p:spPr/>
        <p:txBody>
          <a:bodyPr>
            <a:normAutofit/>
          </a:bodyPr>
          <a:lstStyle/>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來源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台北市警察局 台北市交通事故資料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原始資料</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挑戰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我們拿到的原始資料中，交通事故資料存在格式不一致、資料不完整或是資料</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格式</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錯誤等問題。</a:t>
            </a: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解決方法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進行人工的資料整理，確保每一筆資料的一致性和完整性。</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資料整合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挑戰</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將過去五年的交通事故資料從不同的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Excel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檔案中整合在一起，並確保每一筆資料的一致性和完整性。</a:t>
            </a: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解決方法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將多個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Excel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檔案合併為一個統一的數據集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csv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加快後續處理速度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marL="742950" lvl="1" indent="-285750">
              <a:buFont typeface="+mj-lt"/>
              <a:buAutoNum type="arabicPeriod"/>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84285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ED58-4ACD-54BD-2A00-EA288FED23D9}"/>
              </a:ext>
            </a:extLst>
          </p:cNvPr>
          <p:cNvSpPr>
            <a:spLocks noGrp="1"/>
          </p:cNvSpPr>
          <p:nvPr>
            <p:ph type="title"/>
          </p:nvPr>
        </p:nvSpPr>
        <p:spPr/>
        <p:txBody>
          <a:bodyPr/>
          <a:lstStyle/>
          <a:p>
            <a:r>
              <a:rPr lang="zh-CN" altLang="en-US" dirty="0">
                <a:latin typeface="標楷體" panose="03000509000000000000" pitchFamily="65" charset="-120"/>
                <a:ea typeface="標楷體" panose="03000509000000000000" pitchFamily="65" charset="-120"/>
              </a:rPr>
              <a:t>專案資料</a:t>
            </a:r>
            <a:r>
              <a:rPr lang="zh-TW" altLang="en-US" dirty="0">
                <a:latin typeface="標楷體" panose="03000509000000000000" pitchFamily="65" charset="-120"/>
                <a:ea typeface="標楷體" panose="03000509000000000000" pitchFamily="65" charset="-120"/>
              </a:rPr>
              <a:t>介紹</a:t>
            </a:r>
            <a:endParaRPr lang="en-US" dirty="0">
              <a:latin typeface="標楷體" panose="03000509000000000000" pitchFamily="65" charset="-120"/>
              <a:ea typeface="標楷體" panose="03000509000000000000" pitchFamily="65" charset="-120"/>
            </a:endParaRPr>
          </a:p>
        </p:txBody>
      </p:sp>
      <p:sp>
        <p:nvSpPr>
          <p:cNvPr id="3" name="Content Placeholder 2">
            <a:extLst>
              <a:ext uri="{FF2B5EF4-FFF2-40B4-BE49-F238E27FC236}">
                <a16:creationId xmlns:a16="http://schemas.microsoft.com/office/drawing/2014/main" id="{19287E38-E5F2-BA6A-818A-390D285C3951}"/>
              </a:ext>
            </a:extLst>
          </p:cNvPr>
          <p:cNvSpPr>
            <a:spLocks noGrp="1"/>
          </p:cNvSpPr>
          <p:nvPr>
            <p:ph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2016</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年資料集（</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103</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列數據</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*206502</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筆）</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2020</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年資料集（</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105</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列數據</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*213871</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筆）</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A3E5DD14-A873-9F39-0F48-452B5525C350}"/>
              </a:ext>
            </a:extLst>
          </p:cNvPr>
          <p:cNvPicPr>
            <a:picLocks noChangeAspect="1"/>
          </p:cNvPicPr>
          <p:nvPr/>
        </p:nvPicPr>
        <p:blipFill>
          <a:blip r:embed="rId3"/>
          <a:stretch>
            <a:fillRect/>
          </a:stretch>
        </p:blipFill>
        <p:spPr>
          <a:xfrm>
            <a:off x="1117600" y="2396259"/>
            <a:ext cx="9956800" cy="886691"/>
          </a:xfrm>
          <a:prstGeom prst="rect">
            <a:avLst/>
          </a:prstGeom>
        </p:spPr>
      </p:pic>
      <p:pic>
        <p:nvPicPr>
          <p:cNvPr id="10" name="Picture 9">
            <a:extLst>
              <a:ext uri="{FF2B5EF4-FFF2-40B4-BE49-F238E27FC236}">
                <a16:creationId xmlns:a16="http://schemas.microsoft.com/office/drawing/2014/main" id="{9B2DF7FD-D03E-54F5-0EA0-6C2EBC511763}"/>
              </a:ext>
            </a:extLst>
          </p:cNvPr>
          <p:cNvPicPr>
            <a:picLocks noChangeAspect="1"/>
          </p:cNvPicPr>
          <p:nvPr/>
        </p:nvPicPr>
        <p:blipFill>
          <a:blip r:embed="rId4"/>
          <a:stretch>
            <a:fillRect/>
          </a:stretch>
        </p:blipFill>
        <p:spPr>
          <a:xfrm>
            <a:off x="1117600" y="4387010"/>
            <a:ext cx="10020300" cy="961659"/>
          </a:xfrm>
          <a:prstGeom prst="rect">
            <a:avLst/>
          </a:prstGeom>
        </p:spPr>
      </p:pic>
    </p:spTree>
    <p:extLst>
      <p:ext uri="{BB962C8B-B14F-4D97-AF65-F5344CB8AC3E}">
        <p14:creationId xmlns:p14="http://schemas.microsoft.com/office/powerpoint/2010/main" val="340440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324A86-C44C-9151-CF2B-128A06D399FA}"/>
              </a:ext>
            </a:extLst>
          </p:cNvPr>
          <p:cNvPicPr>
            <a:picLocks noChangeAspect="1"/>
          </p:cNvPicPr>
          <p:nvPr/>
        </p:nvPicPr>
        <p:blipFill>
          <a:blip r:embed="rId3"/>
          <a:stretch>
            <a:fillRect/>
          </a:stretch>
        </p:blipFill>
        <p:spPr>
          <a:xfrm>
            <a:off x="2062557" y="1104900"/>
            <a:ext cx="8066886" cy="5413375"/>
          </a:xfrm>
          <a:prstGeom prst="rect">
            <a:avLst/>
          </a:prstGeom>
        </p:spPr>
      </p:pic>
      <p:sp>
        <p:nvSpPr>
          <p:cNvPr id="5" name="Title 1">
            <a:extLst>
              <a:ext uri="{FF2B5EF4-FFF2-40B4-BE49-F238E27FC236}">
                <a16:creationId xmlns:a16="http://schemas.microsoft.com/office/drawing/2014/main" id="{BCDF9E1C-DECC-42D3-938D-403D9A65B1A6}"/>
              </a:ext>
            </a:extLst>
          </p:cNvPr>
          <p:cNvSpPr>
            <a:spLocks noGrp="1"/>
          </p:cNvSpPr>
          <p:nvPr>
            <p:ph type="title"/>
          </p:nvPr>
        </p:nvSpPr>
        <p:spPr>
          <a:xfrm>
            <a:off x="838200" y="-127000"/>
            <a:ext cx="11125200" cy="1325563"/>
          </a:xfrm>
        </p:spPr>
        <p:txBody>
          <a:bodyPr>
            <a:normAutofit/>
          </a:bodyPr>
          <a:lstStyle/>
          <a:p>
            <a:r>
              <a:rPr lang="zh-TW" altLang="en-US" sz="4000" dirty="0">
                <a:latin typeface="標楷體" panose="03000509000000000000" pitchFamily="65" charset="-120"/>
                <a:ea typeface="標楷體" panose="03000509000000000000" pitchFamily="65" charset="-120"/>
              </a:rPr>
              <a:t>專案資料格式來源</a:t>
            </a:r>
            <a:r>
              <a:rPr lang="en-US" altLang="zh-TW" sz="4000" dirty="0">
                <a:latin typeface="標楷體" panose="03000509000000000000" pitchFamily="65" charset="-120"/>
                <a:ea typeface="標楷體" panose="03000509000000000000" pitchFamily="65" charset="-120"/>
              </a:rPr>
              <a:t>-</a:t>
            </a:r>
            <a:r>
              <a:rPr lang="zh-TW" altLang="en-US" sz="4000" dirty="0">
                <a:latin typeface="標楷體" panose="03000509000000000000" pitchFamily="65" charset="-120"/>
                <a:ea typeface="標楷體" panose="03000509000000000000" pitchFamily="65" charset="-120"/>
              </a:rPr>
              <a:t>道路交通事故調查報告表</a:t>
            </a:r>
            <a:r>
              <a:rPr lang="en-US" altLang="zh-TW" sz="4000" dirty="0">
                <a:latin typeface="標楷體" panose="03000509000000000000" pitchFamily="65" charset="-120"/>
                <a:ea typeface="標楷體" panose="03000509000000000000" pitchFamily="65" charset="-120"/>
              </a:rPr>
              <a:t>-1</a:t>
            </a:r>
            <a:endParaRPr lang="en-US" sz="4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4435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0EF768-8B3A-957F-1DA4-0AF8B6EDDA03}"/>
              </a:ext>
            </a:extLst>
          </p:cNvPr>
          <p:cNvPicPr>
            <a:picLocks noChangeAspect="1"/>
          </p:cNvPicPr>
          <p:nvPr/>
        </p:nvPicPr>
        <p:blipFill>
          <a:blip r:embed="rId2"/>
          <a:stretch>
            <a:fillRect/>
          </a:stretch>
        </p:blipFill>
        <p:spPr>
          <a:xfrm>
            <a:off x="946150" y="1198563"/>
            <a:ext cx="10299700" cy="4844549"/>
          </a:xfrm>
          <a:prstGeom prst="rect">
            <a:avLst/>
          </a:prstGeom>
        </p:spPr>
      </p:pic>
      <p:sp>
        <p:nvSpPr>
          <p:cNvPr id="5" name="Title 1">
            <a:extLst>
              <a:ext uri="{FF2B5EF4-FFF2-40B4-BE49-F238E27FC236}">
                <a16:creationId xmlns:a16="http://schemas.microsoft.com/office/drawing/2014/main" id="{60BAE33D-1402-4F94-8386-0EC670EA5B54}"/>
              </a:ext>
            </a:extLst>
          </p:cNvPr>
          <p:cNvSpPr>
            <a:spLocks noGrp="1"/>
          </p:cNvSpPr>
          <p:nvPr>
            <p:ph type="title"/>
          </p:nvPr>
        </p:nvSpPr>
        <p:spPr>
          <a:xfrm>
            <a:off x="838200" y="-127000"/>
            <a:ext cx="11125200" cy="1325563"/>
          </a:xfrm>
        </p:spPr>
        <p:txBody>
          <a:bodyPr>
            <a:normAutofit/>
          </a:bodyPr>
          <a:lstStyle/>
          <a:p>
            <a:r>
              <a:rPr lang="zh-TW" altLang="en-US" sz="4000" dirty="0">
                <a:latin typeface="標楷體" panose="03000509000000000000" pitchFamily="65" charset="-120"/>
                <a:ea typeface="標楷體" panose="03000509000000000000" pitchFamily="65" charset="-120"/>
              </a:rPr>
              <a:t>專案資料格式來源</a:t>
            </a:r>
            <a:r>
              <a:rPr lang="en-US" altLang="zh-TW" sz="4000" dirty="0">
                <a:latin typeface="標楷體" panose="03000509000000000000" pitchFamily="65" charset="-120"/>
                <a:ea typeface="標楷體" panose="03000509000000000000" pitchFamily="65" charset="-120"/>
              </a:rPr>
              <a:t>-</a:t>
            </a:r>
            <a:r>
              <a:rPr lang="zh-TW" altLang="en-US" sz="4000" dirty="0">
                <a:latin typeface="標楷體" panose="03000509000000000000" pitchFamily="65" charset="-120"/>
                <a:ea typeface="標楷體" panose="03000509000000000000" pitchFamily="65" charset="-120"/>
              </a:rPr>
              <a:t>道路交通事故調查報告表</a:t>
            </a:r>
            <a:r>
              <a:rPr lang="en-US" altLang="zh-TW" sz="4000" dirty="0">
                <a:latin typeface="標楷體" panose="03000509000000000000" pitchFamily="65" charset="-120"/>
                <a:ea typeface="標楷體" panose="03000509000000000000" pitchFamily="65" charset="-120"/>
              </a:rPr>
              <a:t>-2</a:t>
            </a:r>
            <a:endParaRPr lang="en-US" sz="4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571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440826-C8A0-AE2B-93C1-7C5F3F167366}"/>
              </a:ext>
            </a:extLst>
          </p:cNvPr>
          <p:cNvPicPr>
            <a:picLocks noChangeAspect="1"/>
          </p:cNvPicPr>
          <p:nvPr/>
        </p:nvPicPr>
        <p:blipFill>
          <a:blip r:embed="rId3"/>
          <a:stretch>
            <a:fillRect/>
          </a:stretch>
        </p:blipFill>
        <p:spPr>
          <a:xfrm>
            <a:off x="838200" y="1045252"/>
            <a:ext cx="10515600" cy="4990692"/>
          </a:xfrm>
          <a:prstGeom prst="rect">
            <a:avLst/>
          </a:prstGeom>
        </p:spPr>
      </p:pic>
      <p:sp>
        <p:nvSpPr>
          <p:cNvPr id="4" name="Rectangle 3">
            <a:extLst>
              <a:ext uri="{FF2B5EF4-FFF2-40B4-BE49-F238E27FC236}">
                <a16:creationId xmlns:a16="http://schemas.microsoft.com/office/drawing/2014/main" id="{71A7C08A-3EEA-09DA-DF05-A36FB62CC8E3}"/>
              </a:ext>
            </a:extLst>
          </p:cNvPr>
          <p:cNvSpPr/>
          <p:nvPr/>
        </p:nvSpPr>
        <p:spPr>
          <a:xfrm>
            <a:off x="3928533" y="5722937"/>
            <a:ext cx="1090507" cy="1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BB62CB-1712-EEC2-6F00-223B8BBBE6A9}"/>
              </a:ext>
            </a:extLst>
          </p:cNvPr>
          <p:cNvSpPr/>
          <p:nvPr/>
        </p:nvSpPr>
        <p:spPr>
          <a:xfrm>
            <a:off x="5753947" y="1904730"/>
            <a:ext cx="1283546" cy="1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218FEA-28E3-816A-6003-13F7E78009C3}"/>
              </a:ext>
            </a:extLst>
          </p:cNvPr>
          <p:cNvSpPr/>
          <p:nvPr/>
        </p:nvSpPr>
        <p:spPr>
          <a:xfrm>
            <a:off x="9353974" y="3716596"/>
            <a:ext cx="1283546" cy="1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3290A4F-E7BD-3FE5-B2CD-926EDD6BCE5E}"/>
              </a:ext>
            </a:extLst>
          </p:cNvPr>
          <p:cNvSpPr/>
          <p:nvPr/>
        </p:nvSpPr>
        <p:spPr>
          <a:xfrm>
            <a:off x="3662680" y="6166130"/>
            <a:ext cx="5339080" cy="45255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solidFill>
                  <a:schemeClr val="tx1"/>
                </a:solidFill>
                <a:latin typeface="標楷體" panose="03000509000000000000" pitchFamily="65" charset="-120"/>
                <a:ea typeface="標楷體" panose="03000509000000000000" pitchFamily="65" charset="-120"/>
              </a:rPr>
              <a:t>對結果為不明原因之數據都不參與訓練（無意義）</a:t>
            </a:r>
            <a:endParaRPr lang="en-US" dirty="0">
              <a:solidFill>
                <a:schemeClr val="tx1"/>
              </a:solidFill>
              <a:latin typeface="標楷體" panose="03000509000000000000" pitchFamily="65" charset="-120"/>
              <a:ea typeface="標楷體" panose="03000509000000000000" pitchFamily="65" charset="-120"/>
            </a:endParaRPr>
          </a:p>
        </p:txBody>
      </p:sp>
      <p:sp>
        <p:nvSpPr>
          <p:cNvPr id="11" name="Title 1">
            <a:extLst>
              <a:ext uri="{FF2B5EF4-FFF2-40B4-BE49-F238E27FC236}">
                <a16:creationId xmlns:a16="http://schemas.microsoft.com/office/drawing/2014/main" id="{2592F6DF-F34F-4E58-8A2B-CDAC1FBC9778}"/>
              </a:ext>
            </a:extLst>
          </p:cNvPr>
          <p:cNvSpPr txBox="1">
            <a:spLocks/>
          </p:cNvSpPr>
          <p:nvPr/>
        </p:nvSpPr>
        <p:spPr>
          <a:xfrm>
            <a:off x="838200" y="-127000"/>
            <a:ext cx="11125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4000" dirty="0">
                <a:latin typeface="標楷體" panose="03000509000000000000" pitchFamily="65" charset="-120"/>
                <a:ea typeface="標楷體" panose="03000509000000000000" pitchFamily="65" charset="-120"/>
              </a:rPr>
              <a:t>專案資料格式來源</a:t>
            </a:r>
            <a:r>
              <a:rPr lang="en-US" altLang="zh-TW" sz="4000" dirty="0">
                <a:latin typeface="標楷體" panose="03000509000000000000" pitchFamily="65" charset="-120"/>
                <a:ea typeface="標楷體" panose="03000509000000000000" pitchFamily="65" charset="-120"/>
              </a:rPr>
              <a:t>-</a:t>
            </a:r>
            <a:r>
              <a:rPr lang="zh-TW" altLang="en-US" sz="4000" dirty="0">
                <a:latin typeface="標楷體" panose="03000509000000000000" pitchFamily="65" charset="-120"/>
                <a:ea typeface="標楷體" panose="03000509000000000000" pitchFamily="65" charset="-120"/>
              </a:rPr>
              <a:t>肇事因素索引表</a:t>
            </a:r>
            <a:endParaRPr lang="en-US" sz="4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0088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9AF5-887B-AEC3-EF50-62B3F870130F}"/>
              </a:ext>
            </a:extLst>
          </p:cNvPr>
          <p:cNvSpPr>
            <a:spLocks noGrp="1"/>
          </p:cNvSpPr>
          <p:nvPr>
            <p:ph type="title"/>
          </p:nvPr>
        </p:nvSpPr>
        <p:spPr/>
        <p:txBody>
          <a:bodyPr/>
          <a:lstStyle/>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特徵提取</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訓練</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資料準備</a:t>
            </a:r>
            <a:endParaRPr 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6F7DF02D-104D-FD64-54D4-916FDD512FE6}"/>
              </a:ext>
            </a:extLst>
          </p:cNvPr>
          <p:cNvSpPr>
            <a:spLocks noGrp="1"/>
          </p:cNvSpPr>
          <p:nvPr>
            <p:ph idx="1"/>
          </p:nvPr>
        </p:nvSpPr>
        <p:spPr>
          <a:xfrm>
            <a:off x="545054" y="1836383"/>
            <a:ext cx="11101891" cy="4351338"/>
          </a:xfrm>
        </p:spPr>
        <p:txBody>
          <a:bodyPr>
            <a:normAutofit/>
          </a:bodyPr>
          <a:lstStyle/>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特徵提取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時間特徵</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事故發生的具體時間，包括年、月、日、星期、幾點幾分等。</a:t>
            </a: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地點特徵</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事故發生的具體地點，包括路口、道路類型、交通號誌情況等。</a:t>
            </a: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車輛特徵</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事故中的車輛相關資料，包括車種、車速、行駛方向等。</a:t>
            </a: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人員特徵</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事故中的人員資料，包括駕駛人、乘客、行人等。</a:t>
            </a:r>
          </a:p>
          <a:p>
            <a:pPr marL="742950" lvl="1" indent="-28575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其他特徵</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根據實際情況提取其他相關特徵，如事故類型、事故嚴重程度等。</a:t>
            </a:r>
          </a:p>
          <a:p>
            <a:pPr marL="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訓練資料準備</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將整理後的資料集分為訓練集和測試集，</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2016~2019</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的資料用於訓練</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用於測試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16510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1898</Words>
  <Application>Microsoft Office PowerPoint</Application>
  <PresentationFormat>寬螢幕</PresentationFormat>
  <Paragraphs>210</Paragraphs>
  <Slides>23</Slides>
  <Notes>16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標楷體</vt:lpstr>
      <vt:lpstr>Arial</vt:lpstr>
      <vt:lpstr>Calibri</vt:lpstr>
      <vt:lpstr>Calibri Light</vt:lpstr>
      <vt:lpstr>Times New Roman</vt:lpstr>
      <vt:lpstr>Office Theme</vt:lpstr>
      <vt:lpstr>臺北市交通事故件數及受傷人數 上升原因分析及建議  Cause Detection for Increase in Traffic Accidents</vt:lpstr>
      <vt:lpstr>Outline</vt:lpstr>
      <vt:lpstr>簡介&amp;目標:</vt:lpstr>
      <vt:lpstr>專案資料介紹</vt:lpstr>
      <vt:lpstr>專案資料介紹</vt:lpstr>
      <vt:lpstr>專案資料格式來源-道路交通事故調查報告表-1</vt:lpstr>
      <vt:lpstr>專案資料格式來源-道路交通事故調查報告表-2</vt:lpstr>
      <vt:lpstr>PowerPoint 簡報</vt:lpstr>
      <vt:lpstr>特徵提取&amp;訓練資料準備</vt:lpstr>
      <vt:lpstr>特徵提取&amp;訓練資料準備</vt:lpstr>
      <vt:lpstr>特徵選擇方法</vt:lpstr>
      <vt:lpstr>處理後資料集</vt:lpstr>
      <vt:lpstr>結果（分析車禍原因）</vt:lpstr>
      <vt:lpstr>混淆矩陣</vt:lpstr>
      <vt:lpstr>結果（分析車禍原因）</vt:lpstr>
      <vt:lpstr>車禍事故原因！=車禍事故率上升原因</vt:lpstr>
      <vt:lpstr>車禍事故原因！=車禍事故率上升原因</vt:lpstr>
      <vt:lpstr>實作模型（分析車禍上升原因）</vt:lpstr>
      <vt:lpstr>結果（分析車禍上升原因）</vt:lpstr>
      <vt:lpstr>結果（分析車禍上升原因）</vt:lpstr>
      <vt:lpstr>遇到的問題與解決方法</vt:lpstr>
      <vt:lpstr>結論:</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dc:creator>
  <cp:lastModifiedBy>Steven</cp:lastModifiedBy>
  <cp:revision>364</cp:revision>
  <dcterms:created xsi:type="dcterms:W3CDTF">2024-05-23T16:51:54Z</dcterms:created>
  <dcterms:modified xsi:type="dcterms:W3CDTF">2024-06-11T12:55:17Z</dcterms:modified>
</cp:coreProperties>
</file>