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5" r:id="rId2"/>
    <p:sldId id="266" r:id="rId3"/>
    <p:sldId id="268" r:id="rId4"/>
    <p:sldId id="283" r:id="rId5"/>
    <p:sldId id="284" r:id="rId6"/>
    <p:sldId id="285" r:id="rId7"/>
    <p:sldId id="286" r:id="rId8"/>
    <p:sldId id="281" r:id="rId9"/>
    <p:sldId id="257" r:id="rId10"/>
    <p:sldId id="292" r:id="rId11"/>
    <p:sldId id="287" r:id="rId12"/>
    <p:sldId id="288" r:id="rId13"/>
    <p:sldId id="294" r:id="rId14"/>
    <p:sldId id="289" r:id="rId15"/>
    <p:sldId id="291" r:id="rId16"/>
    <p:sldId id="282" r:id="rId17"/>
    <p:sldId id="290" r:id="rId18"/>
    <p:sldId id="293" r:id="rId19"/>
    <p:sldId id="272" r:id="rId20"/>
    <p:sldId id="273"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88275" autoAdjust="0"/>
  </p:normalViewPr>
  <p:slideViewPr>
    <p:cSldViewPr snapToGrid="0">
      <p:cViewPr varScale="1">
        <p:scale>
          <a:sx n="97" d="100"/>
          <a:sy n="97" d="100"/>
        </p:scale>
        <p:origin x="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4DA6E-B308-450A-88E2-0A52E1F0353D}" type="datetimeFigureOut">
              <a:rPr lang="en-US" smtClean="0"/>
              <a:t>6/11/2024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6E348-E8FF-4789-967B-701732B83B51}" type="slidenum">
              <a:rPr lang="en-US" smtClean="0"/>
              <a:t>‹#›</a:t>
            </a:fld>
            <a:endParaRPr lang="en-US"/>
          </a:p>
        </p:txBody>
      </p:sp>
    </p:spTree>
    <p:extLst>
      <p:ext uri="{BB962C8B-B14F-4D97-AF65-F5344CB8AC3E}">
        <p14:creationId xmlns:p14="http://schemas.microsoft.com/office/powerpoint/2010/main" val="887284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介紹資料 以及要對資料做的事情</a:t>
            </a:r>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3</a:t>
            </a:fld>
            <a:endParaRPr lang="en-US"/>
          </a:p>
        </p:txBody>
      </p:sp>
    </p:spTree>
    <p:extLst>
      <p:ext uri="{BB962C8B-B14F-4D97-AF65-F5344CB8AC3E}">
        <p14:creationId xmlns:p14="http://schemas.microsoft.com/office/powerpoint/2010/main" val="1421354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分析出前五判斷車禍原因的各特徵重要性</a:t>
            </a:r>
            <a:endParaRPr lang="en-US" altLang="zh-CN" dirty="0"/>
          </a:p>
          <a:p>
            <a:r>
              <a:rPr lang="zh-CN" altLang="en-US" dirty="0"/>
              <a:t>這裏的特征重要性是通过一种称为 </a:t>
            </a:r>
            <a:r>
              <a:rPr lang="zh-CN" altLang="en-US" b="1" dirty="0"/>
              <a:t>置换重要性</a:t>
            </a:r>
            <a:r>
              <a:rPr lang="zh-CN" altLang="en-US" dirty="0"/>
              <a:t> </a:t>
            </a:r>
            <a:r>
              <a:rPr lang="en-US" altLang="zh-CN" dirty="0"/>
              <a:t>(</a:t>
            </a:r>
            <a:r>
              <a:rPr lang="en-US" dirty="0"/>
              <a:t>Permutation Importance) </a:t>
            </a:r>
            <a:r>
              <a:rPr lang="zh-CN" altLang="en-US" dirty="0"/>
              <a:t>的方法计算的。该方法通过置换特征列来衡量特征对模型性能的影响</a:t>
            </a:r>
            <a:endParaRPr lang="en-US" altLang="zh-CN" dirty="0"/>
          </a:p>
          <a:p>
            <a:r>
              <a:rPr lang="zh-CN" altLang="en-US" dirty="0"/>
              <a:t>（原本要使用</a:t>
            </a:r>
            <a:r>
              <a:rPr lang="en-US" altLang="zh-CN" dirty="0" err="1"/>
              <a:t>shap</a:t>
            </a:r>
            <a:r>
              <a:rPr lang="zh-CN" altLang="en-US" dirty="0"/>
              <a:t>但是由於特徵</a:t>
            </a:r>
            <a:r>
              <a:rPr lang="en-US" altLang="zh-CN" dirty="0"/>
              <a:t>&amp;</a:t>
            </a:r>
            <a:r>
              <a:rPr lang="zh-CN" altLang="en-US" dirty="0"/>
              <a:t>參數太多跑起來太慢了輸出的時候電腦會當機）</a:t>
            </a:r>
            <a:endParaRPr lang="en-US" altLang="zh-CN" dirty="0"/>
          </a:p>
          <a:p>
            <a:r>
              <a:rPr lang="zh-CN" altLang="en-US" dirty="0"/>
              <a:t>解釋數據自由發揮</a:t>
            </a:r>
            <a:endParaRPr lang="en-US" altLang="zh-CN" dirty="0"/>
          </a:p>
          <a:p>
            <a:br>
              <a:rPr lang="en-US" dirty="0"/>
            </a:br>
            <a:r>
              <a:rPr lang="en-US" dirty="0"/>
              <a:t>1.</a:t>
            </a:r>
            <a:r>
              <a:rPr lang="zh-CN" altLang="en-US" dirty="0"/>
              <a:t>受傷人數</a:t>
            </a:r>
            <a:r>
              <a:rPr lang="en-US" altLang="zh-CN" dirty="0"/>
              <a:t> </a:t>
            </a:r>
            <a:r>
              <a:rPr lang="zh-CN" altLang="en-US" dirty="0"/>
              <a:t>屬於被動結果 不影響發生原因（為發生結果）</a:t>
            </a:r>
            <a:endParaRPr lang="en-US" altLang="zh-CN" dirty="0"/>
          </a:p>
          <a:p>
            <a:r>
              <a:rPr lang="en-US" dirty="0"/>
              <a:t>2.</a:t>
            </a:r>
            <a:r>
              <a:rPr lang="zh-CN" altLang="en-US" dirty="0"/>
              <a:t>車禍種類  </a:t>
            </a:r>
            <a:endParaRPr lang="en-US" altLang="zh-CN" dirty="0"/>
          </a:p>
          <a:p>
            <a:r>
              <a:rPr lang="en-US" dirty="0"/>
              <a:t>3.</a:t>
            </a:r>
            <a:r>
              <a:rPr lang="zh-CN" altLang="en-US" dirty="0"/>
              <a:t>坐標</a:t>
            </a:r>
            <a:r>
              <a:rPr lang="en-US" altLang="zh-CN" dirty="0"/>
              <a:t>-</a:t>
            </a:r>
            <a:r>
              <a:rPr lang="zh-CN" altLang="en-US" dirty="0"/>
              <a:t>不同位置對於結果影響較大</a:t>
            </a:r>
            <a:endParaRPr lang="en-US" altLang="zh-CN" dirty="0"/>
          </a:p>
          <a:p>
            <a:r>
              <a:rPr lang="en-US" dirty="0"/>
              <a:t>4.</a:t>
            </a:r>
            <a:r>
              <a:rPr lang="zh-CN" altLang="en-US" dirty="0"/>
              <a:t>年齡</a:t>
            </a:r>
            <a:r>
              <a:rPr lang="en-US" altLang="zh-CN" dirty="0"/>
              <a:t>-</a:t>
            </a:r>
            <a:r>
              <a:rPr lang="zh-CN" altLang="en-US" dirty="0"/>
              <a:t>不同的年齡對於車禍原因成因影響較大</a:t>
            </a:r>
            <a:endParaRPr lang="en-US" altLang="zh-CN" dirty="0"/>
          </a:p>
          <a:p>
            <a:r>
              <a:rPr lang="en-US" dirty="0"/>
              <a:t>5.</a:t>
            </a:r>
            <a:r>
              <a:rPr lang="zh-CN" altLang="en-US" dirty="0"/>
              <a:t>時段</a:t>
            </a:r>
            <a:r>
              <a:rPr lang="en-US" altLang="zh-CN" dirty="0"/>
              <a:t>-</a:t>
            </a:r>
            <a:r>
              <a:rPr lang="zh-CN" altLang="en-US" dirty="0"/>
              <a:t>不同的時間例如早上晚上對於分析何種車禍有較大影響</a:t>
            </a:r>
            <a:endParaRPr lang="en-US" altLang="zh-CN" dirty="0"/>
          </a:p>
          <a:p>
            <a:r>
              <a:rPr lang="zh-CN" altLang="en-US" dirty="0"/>
              <a:t>以此類推</a:t>
            </a:r>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14</a:t>
            </a:fld>
            <a:endParaRPr lang="en-US"/>
          </a:p>
        </p:txBody>
      </p:sp>
    </p:spTree>
    <p:extLst>
      <p:ext uri="{BB962C8B-B14F-4D97-AF65-F5344CB8AC3E}">
        <p14:creationId xmlns:p14="http://schemas.microsoft.com/office/powerpoint/2010/main" val="4128373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爲了可以用可解釋模型分析車禍數固上升原因</a:t>
            </a:r>
            <a:endParaRPr lang="en-US" altLang="zh-CN" dirty="0"/>
          </a:p>
          <a:p>
            <a:r>
              <a:rPr lang="zh-CN" altLang="en-US" dirty="0"/>
              <a:t>想到一個簡單的方法</a:t>
            </a:r>
            <a:endParaRPr lang="en-US" altLang="zh-CN" dirty="0"/>
          </a:p>
          <a:p>
            <a:r>
              <a:rPr lang="en-US" dirty="0"/>
              <a:t>1.</a:t>
            </a:r>
            <a:r>
              <a:rPr lang="zh-CN" altLang="en-US" dirty="0"/>
              <a:t>將前面模型的數據記錄成每日發生車禍的數量和</a:t>
            </a:r>
            <a:r>
              <a:rPr lang="en-US" altLang="zh-CN" dirty="0"/>
              <a:t>total</a:t>
            </a:r>
          </a:p>
          <a:p>
            <a:r>
              <a:rPr lang="en-US" altLang="zh-CN" dirty="0"/>
              <a:t>2.</a:t>
            </a:r>
            <a:r>
              <a:rPr lang="zh-CN" altLang="en-US" dirty="0"/>
              <a:t>給一個模型預測是否增長 （</a:t>
            </a:r>
            <a:r>
              <a:rPr lang="en-US" altLang="zh-CN" dirty="0"/>
              <a:t>y=</a:t>
            </a:r>
            <a:r>
              <a:rPr lang="zh-CN" altLang="en-US" dirty="0"/>
              <a:t>每日增長量）（ </a:t>
            </a:r>
            <a:r>
              <a:rPr lang="en-US" altLang="zh-CN" dirty="0"/>
              <a:t>y&gt;0</a:t>
            </a:r>
            <a:r>
              <a:rPr lang="zh-CN" altLang="en-US" dirty="0"/>
              <a:t>）為有增長反之</a:t>
            </a:r>
            <a:br>
              <a:rPr lang="en-US" altLang="zh-CN" dirty="0"/>
            </a:br>
            <a:r>
              <a:rPr lang="en-US" altLang="zh-CN" dirty="0"/>
              <a:t>3.</a:t>
            </a:r>
            <a:r>
              <a:rPr lang="zh-CN" altLang="en-US" dirty="0"/>
              <a:t>訓練模型成功可以預測是否有增長</a:t>
            </a:r>
            <a:endParaRPr lang="en-US" altLang="zh-CN" dirty="0"/>
          </a:p>
          <a:p>
            <a:r>
              <a:rPr lang="en-US" altLang="zh-CN" dirty="0"/>
              <a:t>4.</a:t>
            </a:r>
            <a:r>
              <a:rPr lang="zh-CN" altLang="en-US" dirty="0"/>
              <a:t>使用</a:t>
            </a:r>
            <a:r>
              <a:rPr lang="en-US" altLang="zh-CN" dirty="0" err="1"/>
              <a:t>shap</a:t>
            </a:r>
            <a:r>
              <a:rPr lang="en-US" altLang="zh-CN" dirty="0"/>
              <a:t>/or </a:t>
            </a:r>
            <a:r>
              <a:rPr lang="zh-CN" altLang="en-US" dirty="0"/>
              <a:t>其他模型去看對增長貢獻最大是哪一種車禍的類型（車禍增長的原因）</a:t>
            </a:r>
            <a:br>
              <a:rPr lang="en-US" altLang="zh-CN" dirty="0"/>
            </a:br>
            <a:endParaRPr lang="en-US" altLang="zh-CN" dirty="0"/>
          </a:p>
          <a:p>
            <a:endParaRPr lang="en-US" altLang="zh-CN" dirty="0"/>
          </a:p>
        </p:txBody>
      </p:sp>
      <p:sp>
        <p:nvSpPr>
          <p:cNvPr id="4" name="Slide Number Placeholder 3"/>
          <p:cNvSpPr>
            <a:spLocks noGrp="1"/>
          </p:cNvSpPr>
          <p:nvPr>
            <p:ph type="sldNum" sz="quarter" idx="5"/>
          </p:nvPr>
        </p:nvSpPr>
        <p:spPr/>
        <p:txBody>
          <a:bodyPr/>
          <a:lstStyle/>
          <a:p>
            <a:fld id="{24C6E348-E8FF-4789-967B-701732B83B51}" type="slidenum">
              <a:rPr lang="en-US" smtClean="0"/>
              <a:t>15</a:t>
            </a:fld>
            <a:endParaRPr lang="en-US"/>
          </a:p>
        </p:txBody>
      </p:sp>
    </p:spTree>
    <p:extLst>
      <p:ext uri="{BB962C8B-B14F-4D97-AF65-F5344CB8AC3E}">
        <p14:creationId xmlns:p14="http://schemas.microsoft.com/office/powerpoint/2010/main" val="1776305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一樣使用一個簡單的三層模型訓練</a:t>
            </a:r>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16</a:t>
            </a:fld>
            <a:endParaRPr lang="en-US"/>
          </a:p>
        </p:txBody>
      </p:sp>
    </p:spTree>
    <p:extLst>
      <p:ext uri="{BB962C8B-B14F-4D97-AF65-F5344CB8AC3E}">
        <p14:creationId xmlns:p14="http://schemas.microsoft.com/office/powerpoint/2010/main" val="919762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準確率約在</a:t>
            </a:r>
            <a:r>
              <a:rPr lang="en-US" altLang="zh-CN" dirty="0"/>
              <a:t>0.68</a:t>
            </a:r>
            <a:r>
              <a:rPr lang="zh-CN" altLang="en-US" dirty="0"/>
              <a:t>左右</a:t>
            </a:r>
            <a:endParaRPr lang="en-US" altLang="zh-CN" dirty="0"/>
          </a:p>
          <a:p>
            <a:r>
              <a:rPr lang="zh-CN" altLang="en-US" dirty="0"/>
              <a:t>但是這個部分主要是著重在解釋數據來看得出增長的原因是什麽</a:t>
            </a:r>
            <a:endParaRPr lang="en-US" altLang="zh-CN" dirty="0"/>
          </a:p>
          <a:p>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17</a:t>
            </a:fld>
            <a:endParaRPr lang="en-US"/>
          </a:p>
        </p:txBody>
      </p:sp>
    </p:spTree>
    <p:extLst>
      <p:ext uri="{BB962C8B-B14F-4D97-AF65-F5344CB8AC3E}">
        <p14:creationId xmlns:p14="http://schemas.microsoft.com/office/powerpoint/2010/main" val="674345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結果為</a:t>
            </a:r>
            <a:r>
              <a:rPr lang="en-US" altLang="zh-CN" dirty="0"/>
              <a:t>23</a:t>
            </a:r>
            <a:r>
              <a:rPr lang="zh-CN" altLang="en-US" dirty="0"/>
              <a:t>，</a:t>
            </a:r>
            <a:r>
              <a:rPr lang="en-US" altLang="zh-CN" dirty="0"/>
              <a:t>6</a:t>
            </a:r>
            <a:r>
              <a:rPr lang="zh-CN" altLang="en-US" dirty="0"/>
              <a:t>，</a:t>
            </a:r>
            <a:r>
              <a:rPr lang="en-US" altLang="zh-CN" dirty="0"/>
              <a:t>17</a:t>
            </a:r>
            <a:r>
              <a:rPr lang="zh-CN" altLang="en-US" dirty="0"/>
              <a:t>為</a:t>
            </a:r>
            <a:r>
              <a:rPr lang="en-US" altLang="zh-CN" dirty="0"/>
              <a:t>top3 </a:t>
            </a:r>
            <a:r>
              <a:rPr lang="zh-CN" altLang="en-US" dirty="0"/>
              <a:t>影響車禍上升的原因（大宗）</a:t>
            </a:r>
            <a:br>
              <a:rPr lang="en-US" altLang="zh-CN" dirty="0"/>
            </a:br>
            <a:r>
              <a:rPr lang="zh-CN" altLang="en-US" dirty="0"/>
              <a:t>左邊代表數據重要性</a:t>
            </a:r>
            <a:endParaRPr lang="en-US" altLang="zh-CN" dirty="0"/>
          </a:p>
          <a:p>
            <a:r>
              <a:rPr lang="zh-CN" altLang="en-US" dirty="0"/>
              <a:t>右邊是紅色點代表數值越大藍色代表數值越小，左右代表對結果的正負反饋</a:t>
            </a:r>
            <a:r>
              <a:rPr lang="en-US" altLang="zh-CN" dirty="0"/>
              <a:t>(</a:t>
            </a:r>
            <a:r>
              <a:rPr lang="zh-CN" altLang="en-US" dirty="0"/>
              <a:t>例如第一行表示越大的值對於車禍的數量影響越高反之</a:t>
            </a:r>
            <a:r>
              <a:rPr lang="en-US" altLang="zh-CN" dirty="0"/>
              <a:t>)</a:t>
            </a:r>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18</a:t>
            </a:fld>
            <a:endParaRPr lang="en-US"/>
          </a:p>
        </p:txBody>
      </p:sp>
    </p:spTree>
    <p:extLst>
      <p:ext uri="{BB962C8B-B14F-4D97-AF65-F5344CB8AC3E}">
        <p14:creationId xmlns:p14="http://schemas.microsoft.com/office/powerpoint/2010/main" val="2004428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b="1" dirty="0"/>
              <a:t>資料空缺處理</a:t>
            </a:r>
            <a:r>
              <a:rPr lang="zh-TW" altLang="en-US" dirty="0"/>
              <a:t>：</a:t>
            </a:r>
          </a:p>
          <a:p>
            <a:pPr>
              <a:buFont typeface="Arial" panose="020B0604020202020204" pitchFamily="34" charset="0"/>
              <a:buChar char="•"/>
            </a:pPr>
            <a:r>
              <a:rPr lang="zh-TW" altLang="en-US" dirty="0"/>
              <a:t>方法：</a:t>
            </a:r>
            <a:r>
              <a:rPr lang="zh-CN" altLang="en-US" dirty="0"/>
              <a:t>因爲數據太多所以</a:t>
            </a:r>
            <a:r>
              <a:rPr lang="zh-TW" altLang="en-US" dirty="0"/>
              <a:t>使用</a:t>
            </a:r>
            <a:r>
              <a:rPr lang="zh-CN" altLang="en-US" dirty="0"/>
              <a:t>刪除資料</a:t>
            </a:r>
            <a:r>
              <a:rPr lang="zh-TW" altLang="en-US" dirty="0"/>
              <a:t>處理空缺值。</a:t>
            </a:r>
          </a:p>
          <a:p>
            <a:r>
              <a:rPr lang="zh-TW" altLang="en-US" b="1" dirty="0"/>
              <a:t>資料格式與排版不一致</a:t>
            </a:r>
            <a:r>
              <a:rPr lang="zh-TW" altLang="en-US" dirty="0"/>
              <a:t>：</a:t>
            </a:r>
          </a:p>
          <a:p>
            <a:pPr>
              <a:buFont typeface="Arial" panose="020B0604020202020204" pitchFamily="34" charset="0"/>
              <a:buChar char="•"/>
            </a:pPr>
            <a:r>
              <a:rPr lang="zh-TW" altLang="en-US" dirty="0"/>
              <a:t>方法：使用</a:t>
            </a:r>
            <a:r>
              <a:rPr lang="en-US" altLang="zh-TW" dirty="0"/>
              <a:t>pandas</a:t>
            </a:r>
            <a:r>
              <a:rPr lang="zh-TW" altLang="en-US" dirty="0"/>
              <a:t>處理不一致格式，標準化所有欄位格式。</a:t>
            </a:r>
          </a:p>
          <a:p>
            <a:r>
              <a:rPr lang="zh-TW" altLang="en-US" b="1" dirty="0"/>
              <a:t>資料誤值與符號</a:t>
            </a:r>
            <a:r>
              <a:rPr lang="zh-TW" altLang="en-US" dirty="0"/>
              <a:t>：</a:t>
            </a:r>
          </a:p>
          <a:p>
            <a:pPr>
              <a:buFont typeface="Arial" panose="020B0604020202020204" pitchFamily="34" charset="0"/>
              <a:buChar char="•"/>
            </a:pPr>
            <a:r>
              <a:rPr lang="zh-TW" altLang="en-US" dirty="0"/>
              <a:t>方法：數值資料中刪除異常值，文本資料中移除或修正錯誤符號。</a:t>
            </a:r>
          </a:p>
          <a:p>
            <a:r>
              <a:rPr lang="zh-TW" altLang="en-US" b="1" dirty="0"/>
              <a:t>模型選擇</a:t>
            </a:r>
            <a:r>
              <a:rPr lang="zh-TW" altLang="en-US" dirty="0"/>
              <a:t>：</a:t>
            </a:r>
          </a:p>
          <a:p>
            <a:pPr>
              <a:buFont typeface="Arial" panose="020B0604020202020204" pitchFamily="34" charset="0"/>
              <a:buChar char="•"/>
            </a:pPr>
            <a:r>
              <a:rPr lang="zh-TW" altLang="en-US" dirty="0"/>
              <a:t>方法：</a:t>
            </a:r>
            <a:r>
              <a:rPr lang="zh-CN" altLang="en-US" dirty="0"/>
              <a:t>實驗各種模型的結果并且挑選合適的模型</a:t>
            </a:r>
            <a:endParaRPr lang="zh-TW" altLang="en-US" dirty="0"/>
          </a:p>
          <a:p>
            <a:r>
              <a:rPr lang="zh-TW" altLang="en-US" b="1" dirty="0"/>
              <a:t>結果解讀與方法</a:t>
            </a:r>
            <a:r>
              <a:rPr lang="zh-TW" altLang="en-US" dirty="0"/>
              <a:t>：</a:t>
            </a:r>
          </a:p>
          <a:p>
            <a:pPr>
              <a:buFont typeface="Arial" panose="020B0604020202020204" pitchFamily="34" charset="0"/>
              <a:buChar char="•"/>
            </a:pPr>
            <a:r>
              <a:rPr lang="zh-TW" altLang="en-US" dirty="0"/>
              <a:t>方法：通過使用</a:t>
            </a:r>
            <a:r>
              <a:rPr lang="zh-CN" altLang="en-US" dirty="0"/>
              <a:t>權重轉換，</a:t>
            </a:r>
            <a:r>
              <a:rPr lang="en-US" altLang="zh-CN" dirty="0" err="1"/>
              <a:t>pdp</a:t>
            </a:r>
            <a:r>
              <a:rPr lang="en-US" altLang="zh-CN" dirty="0"/>
              <a:t> , </a:t>
            </a:r>
            <a:r>
              <a:rPr lang="en-US" altLang="zh-TW" dirty="0"/>
              <a:t>SHAP</a:t>
            </a:r>
            <a:r>
              <a:rPr lang="zh-TW" altLang="en-US" dirty="0"/>
              <a:t>或</a:t>
            </a:r>
            <a:r>
              <a:rPr lang="en-US" altLang="zh-TW" dirty="0"/>
              <a:t>LIME</a:t>
            </a:r>
            <a:r>
              <a:rPr lang="zh-TW" altLang="en-US" dirty="0"/>
              <a:t>解釋模型。</a:t>
            </a:r>
          </a:p>
          <a:p>
            <a:r>
              <a:rPr lang="zh-TW" altLang="en-US" b="1" dirty="0"/>
              <a:t>車禍原因分析</a:t>
            </a:r>
            <a:r>
              <a:rPr lang="zh-TW" altLang="en-US" dirty="0"/>
              <a:t>：</a:t>
            </a:r>
          </a:p>
          <a:p>
            <a:pPr>
              <a:buFont typeface="Arial" panose="020B0604020202020204" pitchFamily="34" charset="0"/>
              <a:buChar char="•"/>
            </a:pPr>
            <a:r>
              <a:rPr lang="zh-TW" altLang="en-US" dirty="0"/>
              <a:t>方法：先進行資料收集與清理，使用回歸分析或決策樹分析變量與車禍之間的關係，進一步挖掘上升原因。</a:t>
            </a:r>
          </a:p>
        </p:txBody>
      </p:sp>
      <p:sp>
        <p:nvSpPr>
          <p:cNvPr id="4" name="Slide Number Placeholder 3"/>
          <p:cNvSpPr>
            <a:spLocks noGrp="1"/>
          </p:cNvSpPr>
          <p:nvPr>
            <p:ph type="sldNum" sz="quarter" idx="5"/>
          </p:nvPr>
        </p:nvSpPr>
        <p:spPr/>
        <p:txBody>
          <a:bodyPr/>
          <a:lstStyle/>
          <a:p>
            <a:fld id="{24C6E348-E8FF-4789-967B-701732B83B51}" type="slidenum">
              <a:rPr lang="en-US" smtClean="0"/>
              <a:t>21</a:t>
            </a:fld>
            <a:endParaRPr lang="en-US"/>
          </a:p>
        </p:txBody>
      </p:sp>
    </p:spTree>
    <p:extLst>
      <p:ext uri="{BB962C8B-B14F-4D97-AF65-F5344CB8AC3E}">
        <p14:creationId xmlns:p14="http://schemas.microsoft.com/office/powerpoint/2010/main" val="427565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表示每年的資料都有差異然後有很多的資料缺失從每年筆數也看得出來有增長，但是由於時常關係這裏就不呈現各数据的统计信息以及圖標了 只做大概的介紹</a:t>
            </a:r>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4</a:t>
            </a:fld>
            <a:endParaRPr lang="en-US"/>
          </a:p>
        </p:txBody>
      </p:sp>
    </p:spTree>
    <p:extLst>
      <p:ext uri="{BB962C8B-B14F-4D97-AF65-F5344CB8AC3E}">
        <p14:creationId xmlns:p14="http://schemas.microsoft.com/office/powerpoint/2010/main" val="410226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資料大多是以裏面的代號記錄在表格中可以大概介紹</a:t>
            </a:r>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5</a:t>
            </a:fld>
            <a:endParaRPr lang="en-US"/>
          </a:p>
        </p:txBody>
      </p:sp>
    </p:spTree>
    <p:extLst>
      <p:ext uri="{BB962C8B-B14F-4D97-AF65-F5344CB8AC3E}">
        <p14:creationId xmlns:p14="http://schemas.microsoft.com/office/powerpoint/2010/main" val="1204639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此為</a:t>
            </a:r>
            <a:r>
              <a:rPr lang="en-US" altLang="zh-CN" dirty="0"/>
              <a:t>67</a:t>
            </a:r>
            <a:r>
              <a:rPr lang="zh-CN" altLang="en-US" dirty="0"/>
              <a:t>種車禍原因，我們就是使用前面的數據去進行</a:t>
            </a:r>
            <a:r>
              <a:rPr lang="en-US" altLang="zh-CN" dirty="0"/>
              <a:t>67</a:t>
            </a:r>
            <a:r>
              <a:rPr lang="zh-CN" altLang="en-US" dirty="0"/>
              <a:t>中類別的分類任務</a:t>
            </a:r>
            <a:endParaRPr lang="en-US" altLang="zh-CN" dirty="0"/>
          </a:p>
          <a:p>
            <a:br>
              <a:rPr lang="en-US" altLang="zh-CN" dirty="0"/>
            </a:br>
            <a:r>
              <a:rPr lang="zh-CN" altLang="en-US" dirty="0"/>
              <a:t>簡單來説就是訓練分類模型分類車禍類別</a:t>
            </a:r>
            <a:endParaRPr lang="en-US" altLang="zh-CN" dirty="0"/>
          </a:p>
          <a:p>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7</a:t>
            </a:fld>
            <a:endParaRPr lang="en-US"/>
          </a:p>
        </p:txBody>
      </p:sp>
    </p:spTree>
    <p:extLst>
      <p:ext uri="{BB962C8B-B14F-4D97-AF65-F5344CB8AC3E}">
        <p14:creationId xmlns:p14="http://schemas.microsoft.com/office/powerpoint/2010/main" val="740002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8</a:t>
            </a:fld>
            <a:endParaRPr lang="en-US"/>
          </a:p>
        </p:txBody>
      </p:sp>
    </p:spTree>
    <p:extLst>
      <p:ext uri="{BB962C8B-B14F-4D97-AF65-F5344CB8AC3E}">
        <p14:creationId xmlns:p14="http://schemas.microsoft.com/office/powerpoint/2010/main" val="73901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表示每筆資料中出現很多重複的時間資料</a:t>
            </a:r>
            <a:endParaRPr lang="en-US" altLang="zh-CN" dirty="0"/>
          </a:p>
          <a:p>
            <a:r>
              <a:rPr lang="zh-CN" altLang="en-US" dirty="0"/>
              <a:t>位置資料也有使用很多不同的表示法</a:t>
            </a:r>
            <a:endParaRPr lang="en-US" altLang="zh-CN" dirty="0"/>
          </a:p>
          <a:p>
            <a:r>
              <a:rPr lang="zh-CN" altLang="en-US" dirty="0"/>
              <a:t>大部分使用中文數據但是中文數據在轉換過程會有亂碼問題</a:t>
            </a:r>
            <a:endParaRPr lang="en-US" altLang="zh-CN" dirty="0"/>
          </a:p>
          <a:p>
            <a:r>
              <a:rPr lang="zh-CN" altLang="en-US" dirty="0"/>
              <a:t>所以這裏使用和前面數據類似的處理方法將不同的區域用不同的代號表示（不使用熱編碼是應爲在後續使用可解釋模型的時候數據量會幾何放大雖然非數值數據使用熱編碼會提升準確率但是降低了後續的可解釋性和複雜度）</a:t>
            </a:r>
            <a:endParaRPr lang="en-US" altLang="zh-CN" dirty="0"/>
          </a:p>
        </p:txBody>
      </p:sp>
      <p:sp>
        <p:nvSpPr>
          <p:cNvPr id="4" name="Slide Number Placeholder 3"/>
          <p:cNvSpPr>
            <a:spLocks noGrp="1"/>
          </p:cNvSpPr>
          <p:nvPr>
            <p:ph type="sldNum" sz="quarter" idx="5"/>
          </p:nvPr>
        </p:nvSpPr>
        <p:spPr/>
        <p:txBody>
          <a:bodyPr/>
          <a:lstStyle/>
          <a:p>
            <a:fld id="{24C6E348-E8FF-4789-967B-701732B83B51}" type="slidenum">
              <a:rPr lang="en-US" smtClean="0"/>
              <a:t>9</a:t>
            </a:fld>
            <a:endParaRPr lang="en-US"/>
          </a:p>
        </p:txBody>
      </p:sp>
    </p:spTree>
    <p:extLst>
      <p:ext uri="{BB962C8B-B14F-4D97-AF65-F5344CB8AC3E}">
        <p14:creationId xmlns:p14="http://schemas.microsoft.com/office/powerpoint/2010/main" val="753781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特徵太多不確定每個都是有用或者提供都可以正反饋的資料，所以使用了一個簡單的小方法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使用随机森林 </a:t>
            </a:r>
            <a:r>
              <a:rPr lang="en-US" altLang="zh-CN" dirty="0"/>
              <a:t>(</a:t>
            </a:r>
            <a:r>
              <a:rPr lang="en-US" dirty="0" err="1"/>
              <a:t>RandomForestClassifier</a:t>
            </a:r>
            <a:r>
              <a:rPr lang="en-US" dirty="0"/>
              <a:t>) </a:t>
            </a:r>
            <a:r>
              <a:rPr lang="zh-CN" altLang="en-US" dirty="0"/>
              <a:t>进行特征重要性分析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直接在訓練后套用</a:t>
            </a:r>
            <a:endParaRPr lang="en-US" dirty="0"/>
          </a:p>
          <a:p>
            <a:r>
              <a:rPr lang="en-US" dirty="0" err="1"/>
              <a:t>feature_importances</a:t>
            </a:r>
            <a:r>
              <a:rPr lang="en-US" dirty="0"/>
              <a:t> = </a:t>
            </a:r>
            <a:r>
              <a:rPr lang="en-US" dirty="0" err="1"/>
              <a:t>rf.feature_importances</a:t>
            </a:r>
            <a:r>
              <a:rPr lang="en-US" dirty="0"/>
              <a:t>_ </a:t>
            </a:r>
            <a:r>
              <a:rPr lang="zh-CN" altLang="en-US" dirty="0"/>
              <a:t>获取每个特征的重要性</a:t>
            </a:r>
            <a:endParaRPr lang="en-US" altLang="zh-CN" dirty="0"/>
          </a:p>
          <a:p>
            <a:endParaRPr lang="en-US" altLang="zh-CN" dirty="0"/>
          </a:p>
          <a:p>
            <a:r>
              <a:rPr lang="zh-CN" altLang="en-US" dirty="0"/>
              <a:t>然後根據結果選擇要保留的特徵（</a:t>
            </a:r>
            <a:r>
              <a:rPr lang="en-US" altLang="zh-CN" dirty="0"/>
              <a:t>&gt;0.015</a:t>
            </a:r>
            <a:r>
              <a:rPr lang="zh-CN" altLang="en-US" dirty="0"/>
              <a:t>）</a:t>
            </a:r>
            <a:endParaRPr lang="en-US" altLang="zh-CN" dirty="0"/>
          </a:p>
          <a:p>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10</a:t>
            </a:fld>
            <a:endParaRPr lang="en-US"/>
          </a:p>
        </p:txBody>
      </p:sp>
    </p:spTree>
    <p:extLst>
      <p:ext uri="{BB962C8B-B14F-4D97-AF65-F5344CB8AC3E}">
        <p14:creationId xmlns:p14="http://schemas.microsoft.com/office/powerpoint/2010/main" val="2616210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處理後的資料介紹 從</a:t>
            </a:r>
            <a:r>
              <a:rPr lang="en-US" altLang="zh-CN" dirty="0"/>
              <a:t>103</a:t>
            </a:r>
            <a:r>
              <a:rPr lang="zh-CN" altLang="en-US" dirty="0"/>
              <a:t>列特徵縮短到</a:t>
            </a:r>
            <a:r>
              <a:rPr lang="en-US" altLang="zh-CN" dirty="0"/>
              <a:t>53</a:t>
            </a:r>
            <a:r>
              <a:rPr lang="zh-CN" altLang="en-US" dirty="0"/>
              <a:t>列 數據 </a:t>
            </a:r>
            <a:endParaRPr lang="en-US" altLang="zh-CN" dirty="0"/>
          </a:p>
          <a:p>
            <a:r>
              <a:rPr lang="zh-CN" altLang="en-US" dirty="0"/>
              <a:t>資料數四年約</a:t>
            </a:r>
            <a:r>
              <a:rPr lang="en-US" altLang="zh-CN" dirty="0"/>
              <a:t>85</a:t>
            </a:r>
            <a:r>
              <a:rPr lang="zh-CN" altLang="en-US" dirty="0"/>
              <a:t>萬筆</a:t>
            </a:r>
            <a:br>
              <a:rPr lang="en-US" altLang="zh-CN" dirty="0"/>
            </a:br>
            <a:r>
              <a:rPr lang="zh-CN" altLang="en-US" dirty="0"/>
              <a:t>但是這</a:t>
            </a:r>
            <a:r>
              <a:rPr lang="en-US" altLang="zh-CN" dirty="0"/>
              <a:t>85w</a:t>
            </a:r>
            <a:r>
              <a:rPr lang="zh-CN" altLang="en-US" dirty="0"/>
              <a:t>筆畫數中應爲很多嚴重的資料空缺所以到最後整理成相對完整的</a:t>
            </a:r>
            <a:r>
              <a:rPr lang="en-US" altLang="zh-CN" dirty="0"/>
              <a:t>25</a:t>
            </a:r>
            <a:r>
              <a:rPr lang="zh-CN" altLang="en-US" dirty="0"/>
              <a:t>萬筆資料</a:t>
            </a:r>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11</a:t>
            </a:fld>
            <a:endParaRPr lang="en-US"/>
          </a:p>
        </p:txBody>
      </p:sp>
    </p:spTree>
    <p:extLst>
      <p:ext uri="{BB962C8B-B14F-4D97-AF65-F5344CB8AC3E}">
        <p14:creationId xmlns:p14="http://schemas.microsoft.com/office/powerpoint/2010/main" val="1263885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訓練結果介紹模型優化器</a:t>
            </a:r>
            <a:r>
              <a:rPr lang="en-US" altLang="zh-CN" dirty="0" err="1"/>
              <a:t>adam</a:t>
            </a:r>
            <a:r>
              <a:rPr lang="zh-CN" altLang="en-US" dirty="0"/>
              <a:t>，使用的超參數</a:t>
            </a:r>
            <a:endParaRPr lang="en-US" altLang="zh-CN" dirty="0"/>
          </a:p>
          <a:p>
            <a:r>
              <a:rPr lang="en-US" altLang="zh-CN" dirty="0" err="1"/>
              <a:t>Lossfunction</a:t>
            </a:r>
            <a:r>
              <a:rPr lang="en-US" altLang="zh-CN" dirty="0"/>
              <a:t> </a:t>
            </a:r>
            <a:r>
              <a:rPr lang="zh-CN" altLang="en-US" dirty="0"/>
              <a:t>是 </a:t>
            </a:r>
            <a:r>
              <a:rPr lang="en-US" altLang="zh-CN" dirty="0" err="1"/>
              <a:t>crossentropyloss</a:t>
            </a:r>
            <a:r>
              <a:rPr lang="en-US" altLang="zh-CN" dirty="0"/>
              <a:t> </a:t>
            </a:r>
          </a:p>
          <a:p>
            <a:r>
              <a:rPr lang="zh-CN" altLang="en-US" dirty="0"/>
              <a:t>訓練嚴重集表現準確率約在</a:t>
            </a:r>
            <a:r>
              <a:rPr lang="en-US" altLang="zh-CN" dirty="0"/>
              <a:t>0.78</a:t>
            </a:r>
            <a:r>
              <a:rPr lang="zh-CN" altLang="en-US" dirty="0"/>
              <a:t>左右使用</a:t>
            </a:r>
            <a:r>
              <a:rPr lang="en-US" altLang="zh-CN" dirty="0"/>
              <a:t>2020</a:t>
            </a:r>
            <a:r>
              <a:rPr lang="zh-CN" altLang="en-US" dirty="0"/>
              <a:t>數據為測試集的表現也差不多</a:t>
            </a:r>
            <a:r>
              <a:rPr lang="en-US" altLang="zh-CN" dirty="0"/>
              <a:t>0.78%</a:t>
            </a:r>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12</a:t>
            </a:fld>
            <a:endParaRPr lang="en-US"/>
          </a:p>
        </p:txBody>
      </p:sp>
    </p:spTree>
    <p:extLst>
      <p:ext uri="{BB962C8B-B14F-4D97-AF65-F5344CB8AC3E}">
        <p14:creationId xmlns:p14="http://schemas.microsoft.com/office/powerpoint/2010/main" val="2604923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BC3A-E968-9166-13F7-9B6A56B2AD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F3F339-A0E4-619B-2BF5-578E8FA8DF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A929B9-A226-1F20-EB53-E6DCD6AD5C85}"/>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5" name="Footer Placeholder 4">
            <a:extLst>
              <a:ext uri="{FF2B5EF4-FFF2-40B4-BE49-F238E27FC236}">
                <a16:creationId xmlns:a16="http://schemas.microsoft.com/office/drawing/2014/main" id="{6D6B81A8-7E0E-6AB2-5A3A-CD3B001F2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1EB6F-C7CF-D03C-90A9-3C17F08D8FFD}"/>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245982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2E4D-117D-675B-8D9E-CF0F56D558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145238-D623-4FA7-5FBA-946D0957C6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5BD27-4189-D520-0D4B-414C882C6CCA}"/>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5" name="Footer Placeholder 4">
            <a:extLst>
              <a:ext uri="{FF2B5EF4-FFF2-40B4-BE49-F238E27FC236}">
                <a16:creationId xmlns:a16="http://schemas.microsoft.com/office/drawing/2014/main" id="{6A8E0A20-F651-4F3C-5C46-D2E109C6E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5CB3E-DA55-D329-6C98-D4C47E5560BF}"/>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1289738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A255C0-21D9-9741-583C-26FE00CB87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D9BE1E-C8C2-9305-4FCE-A124B73B95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2BE37-A529-6E56-6A7F-2646D6351E74}"/>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5" name="Footer Placeholder 4">
            <a:extLst>
              <a:ext uri="{FF2B5EF4-FFF2-40B4-BE49-F238E27FC236}">
                <a16:creationId xmlns:a16="http://schemas.microsoft.com/office/drawing/2014/main" id="{0D05F0C8-0E0D-7871-69E2-75A6F9C76A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FA001-C1BC-CA85-E820-ABD883404910}"/>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450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B5500-C435-7866-28CD-527EEAEFB1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324F1B-3A84-EBF5-3A12-D0E6F541E7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25488-AEFE-F7B0-DA4B-D5AB798BCCAC}"/>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5" name="Footer Placeholder 4">
            <a:extLst>
              <a:ext uri="{FF2B5EF4-FFF2-40B4-BE49-F238E27FC236}">
                <a16:creationId xmlns:a16="http://schemas.microsoft.com/office/drawing/2014/main" id="{58597562-AC1D-41B8-A506-7038AA7F4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B2ABE-42BA-0DDD-890D-B285BCA9D9A4}"/>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1979695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7D86-8F07-4A3B-5B90-1CFC33EC6A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680D69-B8F6-433E-0537-08649000E8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C42F17-A72E-479A-1BBE-21719C2CF922}"/>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5" name="Footer Placeholder 4">
            <a:extLst>
              <a:ext uri="{FF2B5EF4-FFF2-40B4-BE49-F238E27FC236}">
                <a16:creationId xmlns:a16="http://schemas.microsoft.com/office/drawing/2014/main" id="{60ADEC92-E791-7B8B-D00B-0E9A2E68C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75055-9487-A23E-FD48-55A97DC9A32B}"/>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2211416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6403-4D40-003F-35D3-A078F03A04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72665B-050E-7A18-4F98-91ACB2E396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D40018-0692-9132-58EE-53CE5E4B74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DAB040-819C-5B19-7FC5-8FE57125707D}"/>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6" name="Footer Placeholder 5">
            <a:extLst>
              <a:ext uri="{FF2B5EF4-FFF2-40B4-BE49-F238E27FC236}">
                <a16:creationId xmlns:a16="http://schemas.microsoft.com/office/drawing/2014/main" id="{4030FAFA-55DE-B27D-6D48-D25C4D2108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DB6EF-2695-6179-B73F-43430DE4309A}"/>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174405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CFEE-1AB1-A111-F24C-A1CC803151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72F9F1-3E02-6D8D-A985-FAE50C77C1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3473A-2D9C-6E57-BFD4-42C79AC79F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79276D-9867-B1B3-C00E-15DFB5D6E2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703B8A-FA65-963F-D643-2AE299A707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7EF0AA-0257-C777-455F-A600B8524CCB}"/>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8" name="Footer Placeholder 7">
            <a:extLst>
              <a:ext uri="{FF2B5EF4-FFF2-40B4-BE49-F238E27FC236}">
                <a16:creationId xmlns:a16="http://schemas.microsoft.com/office/drawing/2014/main" id="{37B715A7-F078-78AB-DC07-BD5C892269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6DF9B7-5CBD-A571-ECF8-DD6AD3A8A3B4}"/>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401605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73DA-9362-530E-B57E-10C3079E6C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A3176E-1FC4-8FB3-1E5C-B5D9255587A1}"/>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4" name="Footer Placeholder 3">
            <a:extLst>
              <a:ext uri="{FF2B5EF4-FFF2-40B4-BE49-F238E27FC236}">
                <a16:creationId xmlns:a16="http://schemas.microsoft.com/office/drawing/2014/main" id="{A69B125A-B782-D8C9-84DC-0560C52653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0A0F59-75B5-B400-A838-DFE3EB91EF10}"/>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297751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C098F3-F628-454C-68BF-BB16F8FC1823}"/>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3" name="Footer Placeholder 2">
            <a:extLst>
              <a:ext uri="{FF2B5EF4-FFF2-40B4-BE49-F238E27FC236}">
                <a16:creationId xmlns:a16="http://schemas.microsoft.com/office/drawing/2014/main" id="{C24D17E6-F7DC-6717-0F51-88E6AF65E0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3DF846-95C4-259B-6F2B-20ADA37803A9}"/>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315475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65FBC-747F-9FFC-C0FE-8A131EC46A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6BF223-26FE-BB74-FFCE-7BD6A06836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492AA7-ACE3-D31F-B879-0EB88FA1C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DAF895-7571-DAD6-0C22-C7690B222846}"/>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6" name="Footer Placeholder 5">
            <a:extLst>
              <a:ext uri="{FF2B5EF4-FFF2-40B4-BE49-F238E27FC236}">
                <a16:creationId xmlns:a16="http://schemas.microsoft.com/office/drawing/2014/main" id="{84BF384F-FA5A-348D-9FCC-DDF29D7F9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F8AFCD-FC0C-5215-6F1F-9F20F9A1AFB2}"/>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236703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7741-5FAE-BD3E-3E75-D21160F083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B99E33-E9B1-4851-2C5B-C8E488F631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C453C9-EDD6-2CCB-4DCA-B441F003E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F9B6C1-D850-912F-A3FF-E84B8B683F60}"/>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6" name="Footer Placeholder 5">
            <a:extLst>
              <a:ext uri="{FF2B5EF4-FFF2-40B4-BE49-F238E27FC236}">
                <a16:creationId xmlns:a16="http://schemas.microsoft.com/office/drawing/2014/main" id="{ADA0A118-CAD2-A113-1437-1F5D7A2B02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41904-88AC-3EAF-4289-67A775981147}"/>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2053389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FDF9DC-0433-5EA1-089F-EB41A2BFFA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BC555C-C114-7873-6E26-B76F492288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2A1F3-338C-DEC6-7B66-CE9F7A72CE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E34D0-DCAC-4DA8-88FB-5B5A9C65C2AA}" type="datetimeFigureOut">
              <a:rPr lang="en-US" smtClean="0"/>
              <a:t>6/11/2024</a:t>
            </a:fld>
            <a:endParaRPr lang="en-US"/>
          </a:p>
        </p:txBody>
      </p:sp>
      <p:sp>
        <p:nvSpPr>
          <p:cNvPr id="5" name="Footer Placeholder 4">
            <a:extLst>
              <a:ext uri="{FF2B5EF4-FFF2-40B4-BE49-F238E27FC236}">
                <a16:creationId xmlns:a16="http://schemas.microsoft.com/office/drawing/2014/main" id="{ADA042A2-AD85-D699-7226-2402D4611D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1194CB-28A5-861F-563E-76CAFD18BB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41867-2510-459F-AF4B-2EA31DD75C7F}" type="slidenum">
              <a:rPr lang="en-US" smtClean="0"/>
              <a:t>‹#›</a:t>
            </a:fld>
            <a:endParaRPr lang="en-US"/>
          </a:p>
        </p:txBody>
      </p:sp>
    </p:spTree>
    <p:extLst>
      <p:ext uri="{BB962C8B-B14F-4D97-AF65-F5344CB8AC3E}">
        <p14:creationId xmlns:p14="http://schemas.microsoft.com/office/powerpoint/2010/main" val="1838831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781E-98E4-A12E-1567-6C80711FE2A4}"/>
              </a:ext>
            </a:extLst>
          </p:cNvPr>
          <p:cNvSpPr>
            <a:spLocks noGrp="1"/>
          </p:cNvSpPr>
          <p:nvPr>
            <p:ph type="title"/>
          </p:nvPr>
        </p:nvSpPr>
        <p:spPr/>
        <p:txBody>
          <a:bodyPr>
            <a:normAutofit fontScale="90000"/>
          </a:bodyPr>
          <a:lstStyle/>
          <a:p>
            <a:r>
              <a:rPr lang="zh-CN" altLang="en-US" dirty="0"/>
              <a:t>交通事故增加原因偵測</a:t>
            </a:r>
            <a:br>
              <a:rPr lang="en-US" altLang="zh-CN" dirty="0"/>
            </a:br>
            <a:r>
              <a:rPr lang="en-US" dirty="0"/>
              <a:t>Cause Detection for Increase in Traffic Accidents</a:t>
            </a:r>
          </a:p>
        </p:txBody>
      </p:sp>
      <p:sp>
        <p:nvSpPr>
          <p:cNvPr id="3" name="Content Placeholder 2">
            <a:extLst>
              <a:ext uri="{FF2B5EF4-FFF2-40B4-BE49-F238E27FC236}">
                <a16:creationId xmlns:a16="http://schemas.microsoft.com/office/drawing/2014/main" id="{CC5D0CFC-8D9B-15A7-866F-4F379D7ED4A1}"/>
              </a:ext>
            </a:extLst>
          </p:cNvPr>
          <p:cNvSpPr>
            <a:spLocks noGrp="1"/>
          </p:cNvSpPr>
          <p:nvPr>
            <p:ph idx="1"/>
          </p:nvPr>
        </p:nvSpPr>
        <p:spPr/>
        <p:txBody>
          <a:bodyPr/>
          <a:lstStyle/>
          <a:p>
            <a:pPr>
              <a:spcBef>
                <a:spcPts val="0"/>
              </a:spcBef>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組別：第十組</a:t>
            </a:r>
          </a:p>
          <a:p>
            <a:pPr>
              <a:spcBef>
                <a:spcPts val="0"/>
              </a:spcBef>
            </a:pP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a:p>
            <a:pPr>
              <a:spcBef>
                <a:spcPts val="0"/>
              </a:spcBef>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組員：</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spcBef>
                <a:spcPts val="0"/>
              </a:spcBef>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王識傑</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spcBef>
                <a:spcPts val="0"/>
              </a:spcBef>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柯詠政</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spcBef>
                <a:spcPts val="0"/>
              </a:spcBef>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趙殷霆</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spcBef>
                <a:spcPts val="0"/>
              </a:spcBef>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潘昱丞</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spcBef>
                <a:spcPts val="0"/>
              </a:spcBef>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羅大微</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spcBef>
                <a:spcPts val="0"/>
              </a:spcBef>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黃奕舜</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spcBef>
                <a:spcPts val="0"/>
              </a:spcBef>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黃偉源</a:t>
            </a:r>
          </a:p>
        </p:txBody>
      </p:sp>
    </p:spTree>
    <p:extLst>
      <p:ext uri="{BB962C8B-B14F-4D97-AF65-F5344CB8AC3E}">
        <p14:creationId xmlns:p14="http://schemas.microsoft.com/office/powerpoint/2010/main" val="1636265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96DA8-3408-59AF-FFAD-B1B0EF8C6A6D}"/>
              </a:ext>
            </a:extLst>
          </p:cNvPr>
          <p:cNvSpPr>
            <a:spLocks noGrp="1"/>
          </p:cNvSpPr>
          <p:nvPr>
            <p:ph type="title"/>
          </p:nvPr>
        </p:nvSpPr>
        <p:spPr/>
        <p:txBody>
          <a:bodyPr/>
          <a:lstStyle/>
          <a:p>
            <a:r>
              <a:rPr lang="zh-CN" altLang="en-US" dirty="0"/>
              <a:t>特徵選擇</a:t>
            </a:r>
            <a:endParaRPr lang="en-US" dirty="0"/>
          </a:p>
        </p:txBody>
      </p:sp>
      <p:sp>
        <p:nvSpPr>
          <p:cNvPr id="3" name="Content Placeholder 2">
            <a:extLst>
              <a:ext uri="{FF2B5EF4-FFF2-40B4-BE49-F238E27FC236}">
                <a16:creationId xmlns:a16="http://schemas.microsoft.com/office/drawing/2014/main" id="{0C9CDEDF-9A24-3B7C-5B97-D5AFB9461DDC}"/>
              </a:ext>
            </a:extLst>
          </p:cNvPr>
          <p:cNvSpPr>
            <a:spLocks noGrp="1"/>
          </p:cNvSpPr>
          <p:nvPr>
            <p:ph idx="1"/>
          </p:nvPr>
        </p:nvSpPr>
        <p:spPr/>
        <p:txBody>
          <a:bodyPr/>
          <a:lstStyle/>
          <a:p>
            <a:pPr marL="0" indent="0">
              <a:buNone/>
            </a:pPr>
            <a:r>
              <a:rPr lang="zh-TW" altLang="en-US" b="1" dirty="0"/>
              <a:t>問題</a:t>
            </a:r>
            <a:r>
              <a:rPr lang="en-US" altLang="zh-TW" b="1" dirty="0"/>
              <a:t>:</a:t>
            </a:r>
            <a:r>
              <a:rPr lang="zh-TW" altLang="en-US" dirty="0"/>
              <a:t> 如何選擇有效的特徵來提高模型的預測能力。</a:t>
            </a:r>
            <a:endParaRPr lang="en-US" altLang="zh-TW" dirty="0"/>
          </a:p>
          <a:p>
            <a:pPr marL="0" indent="0">
              <a:buNone/>
            </a:pPr>
            <a:r>
              <a:rPr lang="zh-TW" altLang="en-US" b="1" dirty="0"/>
              <a:t>解決方法</a:t>
            </a:r>
            <a:r>
              <a:rPr lang="en-US" altLang="zh-TW" b="1" dirty="0"/>
              <a:t>:</a:t>
            </a:r>
            <a:r>
              <a:rPr lang="zh-TW" altLang="en-US" dirty="0"/>
              <a:t> 使用</a:t>
            </a:r>
            <a:r>
              <a:rPr lang="en-US" b="1" i="0" dirty="0" err="1">
                <a:solidFill>
                  <a:srgbClr val="1F2328"/>
                </a:solidFill>
                <a:effectLst/>
                <a:highlight>
                  <a:srgbClr val="FFFFFF"/>
                </a:highlight>
                <a:latin typeface="-apple-system"/>
              </a:rPr>
              <a:t>RandomForests</a:t>
            </a:r>
            <a:r>
              <a:rPr lang="zh-CN" altLang="en-US" b="1" i="0" dirty="0">
                <a:solidFill>
                  <a:srgbClr val="1F2328"/>
                </a:solidFill>
                <a:effectLst/>
                <a:highlight>
                  <a:srgbClr val="FFFFFF"/>
                </a:highlight>
                <a:latin typeface="-apple-system"/>
              </a:rPr>
              <a:t>（隨機樹）進行</a:t>
            </a:r>
            <a:r>
              <a:rPr lang="zh-TW" altLang="en-US" dirty="0"/>
              <a:t>特徵重要性分析，選擇</a:t>
            </a:r>
            <a:r>
              <a:rPr lang="zh-CN" altLang="en-US" dirty="0"/>
              <a:t>保留</a:t>
            </a:r>
            <a:r>
              <a:rPr lang="zh-TW" altLang="en-US" dirty="0"/>
              <a:t>對預測結果影響較大的特徵</a:t>
            </a:r>
            <a:r>
              <a:rPr lang="zh-CN" altLang="en-US" dirty="0"/>
              <a:t>（</a:t>
            </a:r>
            <a:r>
              <a:rPr lang="zh-TW" altLang="en-US" dirty="0"/>
              <a:t>剔除冗餘或噪聲特徵</a:t>
            </a:r>
            <a:r>
              <a:rPr lang="zh-CN" altLang="en-US" dirty="0"/>
              <a:t>）</a:t>
            </a:r>
            <a:r>
              <a:rPr lang="zh-TW" altLang="en-US" dirty="0"/>
              <a:t>，並進行特徵工程</a:t>
            </a:r>
            <a:endParaRPr lang="en-US" altLang="zh-TW" dirty="0"/>
          </a:p>
          <a:p>
            <a:pPr marL="0" indent="0">
              <a:buNone/>
            </a:pPr>
            <a:endParaRPr lang="en-US" dirty="0"/>
          </a:p>
        </p:txBody>
      </p:sp>
      <p:pic>
        <p:nvPicPr>
          <p:cNvPr id="5" name="Picture 4">
            <a:extLst>
              <a:ext uri="{FF2B5EF4-FFF2-40B4-BE49-F238E27FC236}">
                <a16:creationId xmlns:a16="http://schemas.microsoft.com/office/drawing/2014/main" id="{C82CC703-1561-CF4D-125B-107DEC6BD8F0}"/>
              </a:ext>
            </a:extLst>
          </p:cNvPr>
          <p:cNvPicPr>
            <a:picLocks noChangeAspect="1"/>
          </p:cNvPicPr>
          <p:nvPr/>
        </p:nvPicPr>
        <p:blipFill>
          <a:blip r:embed="rId3"/>
          <a:stretch>
            <a:fillRect/>
          </a:stretch>
        </p:blipFill>
        <p:spPr>
          <a:xfrm>
            <a:off x="3245376" y="3267102"/>
            <a:ext cx="5701247" cy="3441995"/>
          </a:xfrm>
          <a:prstGeom prst="rect">
            <a:avLst/>
          </a:prstGeom>
        </p:spPr>
      </p:pic>
    </p:spTree>
    <p:extLst>
      <p:ext uri="{BB962C8B-B14F-4D97-AF65-F5344CB8AC3E}">
        <p14:creationId xmlns:p14="http://schemas.microsoft.com/office/powerpoint/2010/main" val="247152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ED58-4ACD-54BD-2A00-EA288FED23D9}"/>
              </a:ext>
            </a:extLst>
          </p:cNvPr>
          <p:cNvSpPr>
            <a:spLocks noGrp="1"/>
          </p:cNvSpPr>
          <p:nvPr>
            <p:ph type="title"/>
          </p:nvPr>
        </p:nvSpPr>
        <p:spPr/>
        <p:txBody>
          <a:bodyPr/>
          <a:lstStyle/>
          <a:p>
            <a:r>
              <a:rPr lang="zh-CN" altLang="en-US" dirty="0"/>
              <a:t>處理后資料集</a:t>
            </a:r>
            <a:endParaRPr lang="en-US" dirty="0"/>
          </a:p>
        </p:txBody>
      </p:sp>
      <p:pic>
        <p:nvPicPr>
          <p:cNvPr id="5" name="Content Placeholder 4">
            <a:extLst>
              <a:ext uri="{FF2B5EF4-FFF2-40B4-BE49-F238E27FC236}">
                <a16:creationId xmlns:a16="http://schemas.microsoft.com/office/drawing/2014/main" id="{00319D6F-10C2-2B11-989E-F1C36ED0B969}"/>
              </a:ext>
            </a:extLst>
          </p:cNvPr>
          <p:cNvPicPr>
            <a:picLocks noGrp="1" noChangeAspect="1"/>
          </p:cNvPicPr>
          <p:nvPr>
            <p:ph idx="1"/>
          </p:nvPr>
        </p:nvPicPr>
        <p:blipFill>
          <a:blip r:embed="rId3"/>
          <a:stretch>
            <a:fillRect/>
          </a:stretch>
        </p:blipFill>
        <p:spPr>
          <a:xfrm>
            <a:off x="838200" y="2912396"/>
            <a:ext cx="10515600" cy="2558795"/>
          </a:xfrm>
        </p:spPr>
      </p:pic>
      <p:pic>
        <p:nvPicPr>
          <p:cNvPr id="7" name="Picture 6">
            <a:extLst>
              <a:ext uri="{FF2B5EF4-FFF2-40B4-BE49-F238E27FC236}">
                <a16:creationId xmlns:a16="http://schemas.microsoft.com/office/drawing/2014/main" id="{B452888B-FD45-6D3A-A3A0-2EF249D44B5A}"/>
              </a:ext>
            </a:extLst>
          </p:cNvPr>
          <p:cNvPicPr>
            <a:picLocks noChangeAspect="1"/>
          </p:cNvPicPr>
          <p:nvPr/>
        </p:nvPicPr>
        <p:blipFill>
          <a:blip r:embed="rId4"/>
          <a:stretch>
            <a:fillRect/>
          </a:stretch>
        </p:blipFill>
        <p:spPr>
          <a:xfrm>
            <a:off x="838200" y="2110799"/>
            <a:ext cx="9442450" cy="605799"/>
          </a:xfrm>
          <a:prstGeom prst="rect">
            <a:avLst/>
          </a:prstGeom>
        </p:spPr>
      </p:pic>
      <p:sp>
        <p:nvSpPr>
          <p:cNvPr id="9" name="TextBox 8">
            <a:extLst>
              <a:ext uri="{FF2B5EF4-FFF2-40B4-BE49-F238E27FC236}">
                <a16:creationId xmlns:a16="http://schemas.microsoft.com/office/drawing/2014/main" id="{E2B277B6-F436-4560-D881-793755CA8AD5}"/>
              </a:ext>
            </a:extLst>
          </p:cNvPr>
          <p:cNvSpPr txBox="1"/>
          <p:nvPr/>
        </p:nvSpPr>
        <p:spPr>
          <a:xfrm>
            <a:off x="838200" y="1716077"/>
            <a:ext cx="6096000" cy="369332"/>
          </a:xfrm>
          <a:prstGeom prst="rect">
            <a:avLst/>
          </a:prstGeom>
          <a:noFill/>
        </p:spPr>
        <p:txBody>
          <a:bodyPr wrap="square">
            <a:spAutoFit/>
          </a:bodyPr>
          <a:lstStyle/>
          <a:p>
            <a:r>
              <a:rPr lang="en-US" altLang="zh-CN" dirty="0"/>
              <a:t>105~109</a:t>
            </a:r>
            <a:r>
              <a:rPr lang="zh-CN" altLang="en-US" dirty="0"/>
              <a:t>年資料集（</a:t>
            </a:r>
            <a:r>
              <a:rPr lang="en-US" altLang="zh-CN" dirty="0"/>
              <a:t>53</a:t>
            </a:r>
            <a:r>
              <a:rPr lang="zh-CN" altLang="en-US" dirty="0"/>
              <a:t>列特徵</a:t>
            </a:r>
            <a:r>
              <a:rPr lang="en-US" altLang="zh-CN" dirty="0"/>
              <a:t>*258300</a:t>
            </a:r>
            <a:r>
              <a:rPr lang="zh-CN" altLang="en-US" dirty="0"/>
              <a:t>筆數據）</a:t>
            </a:r>
            <a:endParaRPr lang="en-US" dirty="0"/>
          </a:p>
        </p:txBody>
      </p:sp>
    </p:spTree>
    <p:extLst>
      <p:ext uri="{BB962C8B-B14F-4D97-AF65-F5344CB8AC3E}">
        <p14:creationId xmlns:p14="http://schemas.microsoft.com/office/powerpoint/2010/main" val="422290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781E-98E4-A12E-1567-6C80711FE2A4}"/>
              </a:ext>
            </a:extLst>
          </p:cNvPr>
          <p:cNvSpPr>
            <a:spLocks noGrp="1"/>
          </p:cNvSpPr>
          <p:nvPr>
            <p:ph type="title"/>
          </p:nvPr>
        </p:nvSpPr>
        <p:spPr/>
        <p:txBody>
          <a:bodyPr>
            <a:normAutofit/>
          </a:bodyPr>
          <a:lstStyle/>
          <a:p>
            <a:r>
              <a:rPr lang="zh-CN" altLang="en-US" dirty="0"/>
              <a:t>結果（分析車禍原因）</a:t>
            </a:r>
            <a:endParaRPr lang="en-US" dirty="0"/>
          </a:p>
        </p:txBody>
      </p:sp>
      <p:sp>
        <p:nvSpPr>
          <p:cNvPr id="3" name="Content Placeholder 2">
            <a:extLst>
              <a:ext uri="{FF2B5EF4-FFF2-40B4-BE49-F238E27FC236}">
                <a16:creationId xmlns:a16="http://schemas.microsoft.com/office/drawing/2014/main" id="{CC5D0CFC-8D9B-15A7-866F-4F379D7ED4A1}"/>
              </a:ext>
            </a:extLst>
          </p:cNvPr>
          <p:cNvSpPr>
            <a:spLocks noGrp="1"/>
          </p:cNvSpPr>
          <p:nvPr>
            <p:ph idx="1"/>
          </p:nvPr>
        </p:nvSpPr>
        <p:spPr/>
        <p:txBody>
          <a:bodyPr>
            <a:normAutofit/>
          </a:bodyPr>
          <a:lstStyle/>
          <a:p>
            <a:r>
              <a:rPr lang="en-US" altLang="zh-TW" b="1" dirty="0"/>
              <a:t>Neural Networks</a:t>
            </a:r>
            <a:r>
              <a:rPr lang="zh-CN" altLang="en-US" b="1" dirty="0">
                <a:sym typeface="Wingdings" panose="05000000000000000000" pitchFamily="2" charset="2"/>
              </a:rPr>
              <a:t>： </a:t>
            </a:r>
            <a:r>
              <a:rPr lang="en-US" altLang="zh-CN" b="1" dirty="0">
                <a:sym typeface="Wingdings" panose="05000000000000000000" pitchFamily="2" charset="2"/>
              </a:rPr>
              <a:t>(</a:t>
            </a:r>
            <a:r>
              <a:rPr lang="zh-CN" altLang="en-US" b="1" dirty="0">
                <a:sym typeface="Wingdings" panose="05000000000000000000" pitchFamily="2" charset="2"/>
              </a:rPr>
              <a:t>三層全連接</a:t>
            </a:r>
            <a:r>
              <a:rPr lang="en-US" altLang="zh-CN" b="1" dirty="0">
                <a:sym typeface="Wingdings" panose="05000000000000000000" pitchFamily="2" charset="2"/>
              </a:rPr>
              <a:t>)</a:t>
            </a:r>
            <a:endParaRPr lang="zh-TW" altLang="en-US" dirty="0"/>
          </a:p>
          <a:p>
            <a:pPr marL="0" indent="0">
              <a:buNone/>
            </a:pPr>
            <a:r>
              <a:rPr lang="zh-TW" altLang="en-US" b="1" dirty="0"/>
              <a:t>準確率</a:t>
            </a:r>
            <a:r>
              <a:rPr lang="en-US" altLang="zh-TW" b="1" dirty="0"/>
              <a:t>:</a:t>
            </a:r>
            <a:r>
              <a:rPr lang="zh-TW" altLang="en-US" dirty="0"/>
              <a:t> 約</a:t>
            </a:r>
            <a:r>
              <a:rPr lang="en-US" altLang="zh-TW" dirty="0"/>
              <a:t>78%</a:t>
            </a:r>
          </a:p>
        </p:txBody>
      </p:sp>
      <p:pic>
        <p:nvPicPr>
          <p:cNvPr id="11" name="Picture 10">
            <a:extLst>
              <a:ext uri="{FF2B5EF4-FFF2-40B4-BE49-F238E27FC236}">
                <a16:creationId xmlns:a16="http://schemas.microsoft.com/office/drawing/2014/main" id="{96F09F54-9DB9-5C5D-4E22-68E6086361F3}"/>
              </a:ext>
            </a:extLst>
          </p:cNvPr>
          <p:cNvPicPr>
            <a:picLocks noChangeAspect="1"/>
          </p:cNvPicPr>
          <p:nvPr/>
        </p:nvPicPr>
        <p:blipFill>
          <a:blip r:embed="rId3"/>
          <a:stretch>
            <a:fillRect/>
          </a:stretch>
        </p:blipFill>
        <p:spPr>
          <a:xfrm>
            <a:off x="838200" y="3577289"/>
            <a:ext cx="3391373" cy="1448002"/>
          </a:xfrm>
          <a:prstGeom prst="rect">
            <a:avLst/>
          </a:prstGeom>
        </p:spPr>
      </p:pic>
      <p:pic>
        <p:nvPicPr>
          <p:cNvPr id="15" name="Picture 14">
            <a:extLst>
              <a:ext uri="{FF2B5EF4-FFF2-40B4-BE49-F238E27FC236}">
                <a16:creationId xmlns:a16="http://schemas.microsoft.com/office/drawing/2014/main" id="{60EBAD93-1A1D-EE67-3C2D-DF834FA1D95A}"/>
              </a:ext>
            </a:extLst>
          </p:cNvPr>
          <p:cNvPicPr>
            <a:picLocks noChangeAspect="1"/>
          </p:cNvPicPr>
          <p:nvPr/>
        </p:nvPicPr>
        <p:blipFill rotWithShape="1">
          <a:blip r:embed="rId4"/>
          <a:srcRect t="1" b="21517"/>
          <a:stretch/>
        </p:blipFill>
        <p:spPr>
          <a:xfrm>
            <a:off x="838200" y="5518886"/>
            <a:ext cx="2772162" cy="164482"/>
          </a:xfrm>
          <a:prstGeom prst="rect">
            <a:avLst/>
          </a:prstGeom>
        </p:spPr>
      </p:pic>
      <p:pic>
        <p:nvPicPr>
          <p:cNvPr id="13" name="Picture 12">
            <a:extLst>
              <a:ext uri="{FF2B5EF4-FFF2-40B4-BE49-F238E27FC236}">
                <a16:creationId xmlns:a16="http://schemas.microsoft.com/office/drawing/2014/main" id="{E0C58A7A-F032-F8F0-E79E-DEE20E727EE9}"/>
              </a:ext>
            </a:extLst>
          </p:cNvPr>
          <p:cNvPicPr>
            <a:picLocks noChangeAspect="1"/>
          </p:cNvPicPr>
          <p:nvPr/>
        </p:nvPicPr>
        <p:blipFill>
          <a:blip r:embed="rId5"/>
          <a:stretch>
            <a:fillRect/>
          </a:stretch>
        </p:blipFill>
        <p:spPr>
          <a:xfrm>
            <a:off x="5816600" y="3518238"/>
            <a:ext cx="5972844" cy="2315516"/>
          </a:xfrm>
          <a:prstGeom prst="rect">
            <a:avLst/>
          </a:prstGeom>
        </p:spPr>
      </p:pic>
      <p:pic>
        <p:nvPicPr>
          <p:cNvPr id="5" name="Picture 4">
            <a:extLst>
              <a:ext uri="{FF2B5EF4-FFF2-40B4-BE49-F238E27FC236}">
                <a16:creationId xmlns:a16="http://schemas.microsoft.com/office/drawing/2014/main" id="{66666AD3-8037-DCC6-3BB8-781C468F5CDF}"/>
              </a:ext>
            </a:extLst>
          </p:cNvPr>
          <p:cNvPicPr>
            <a:picLocks noChangeAspect="1"/>
          </p:cNvPicPr>
          <p:nvPr/>
        </p:nvPicPr>
        <p:blipFill>
          <a:blip r:embed="rId6"/>
          <a:stretch>
            <a:fillRect/>
          </a:stretch>
        </p:blipFill>
        <p:spPr>
          <a:xfrm>
            <a:off x="838200" y="2845349"/>
            <a:ext cx="4516817" cy="664471"/>
          </a:xfrm>
          <a:prstGeom prst="rect">
            <a:avLst/>
          </a:prstGeom>
        </p:spPr>
      </p:pic>
    </p:spTree>
    <p:extLst>
      <p:ext uri="{BB962C8B-B14F-4D97-AF65-F5344CB8AC3E}">
        <p14:creationId xmlns:p14="http://schemas.microsoft.com/office/powerpoint/2010/main" val="869835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F923-F4EC-1DFC-BB1E-888C7018F0F6}"/>
              </a:ext>
            </a:extLst>
          </p:cNvPr>
          <p:cNvSpPr>
            <a:spLocks noGrp="1"/>
          </p:cNvSpPr>
          <p:nvPr>
            <p:ph type="title"/>
          </p:nvPr>
        </p:nvSpPr>
        <p:spPr/>
        <p:txBody>
          <a:bodyPr/>
          <a:lstStyle/>
          <a:p>
            <a:r>
              <a:rPr lang="zh-CN" altLang="en-US" dirty="0"/>
              <a:t>混淆矩陣</a:t>
            </a:r>
            <a:endParaRPr lang="en-US" dirty="0"/>
          </a:p>
        </p:txBody>
      </p:sp>
      <p:pic>
        <p:nvPicPr>
          <p:cNvPr id="5" name="Content Placeholder 4">
            <a:extLst>
              <a:ext uri="{FF2B5EF4-FFF2-40B4-BE49-F238E27FC236}">
                <a16:creationId xmlns:a16="http://schemas.microsoft.com/office/drawing/2014/main" id="{BC40AFEA-7B1B-8ED1-99F3-404EE4F05F95}"/>
              </a:ext>
            </a:extLst>
          </p:cNvPr>
          <p:cNvPicPr>
            <a:picLocks noGrp="1" noChangeAspect="1"/>
          </p:cNvPicPr>
          <p:nvPr>
            <p:ph idx="1"/>
          </p:nvPr>
        </p:nvPicPr>
        <p:blipFill>
          <a:blip r:embed="rId2"/>
          <a:stretch>
            <a:fillRect/>
          </a:stretch>
        </p:blipFill>
        <p:spPr>
          <a:xfrm>
            <a:off x="3504578" y="1825625"/>
            <a:ext cx="5182843" cy="4351338"/>
          </a:xfrm>
        </p:spPr>
      </p:pic>
    </p:spTree>
    <p:extLst>
      <p:ext uri="{BB962C8B-B14F-4D97-AF65-F5344CB8AC3E}">
        <p14:creationId xmlns:p14="http://schemas.microsoft.com/office/powerpoint/2010/main" val="1132254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781E-98E4-A12E-1567-6C80711FE2A4}"/>
              </a:ext>
            </a:extLst>
          </p:cNvPr>
          <p:cNvSpPr>
            <a:spLocks noGrp="1"/>
          </p:cNvSpPr>
          <p:nvPr>
            <p:ph type="title"/>
          </p:nvPr>
        </p:nvSpPr>
        <p:spPr/>
        <p:txBody>
          <a:bodyPr>
            <a:normAutofit/>
          </a:bodyPr>
          <a:lstStyle/>
          <a:p>
            <a:r>
              <a:rPr lang="zh-CN" altLang="en-US" dirty="0"/>
              <a:t>結果（分析車禍原因）</a:t>
            </a:r>
            <a:endParaRPr lang="en-US" dirty="0"/>
          </a:p>
        </p:txBody>
      </p:sp>
      <p:pic>
        <p:nvPicPr>
          <p:cNvPr id="4" name="Content Placeholder 3">
            <a:extLst>
              <a:ext uri="{FF2B5EF4-FFF2-40B4-BE49-F238E27FC236}">
                <a16:creationId xmlns:a16="http://schemas.microsoft.com/office/drawing/2014/main" id="{ACC72F1F-F201-17A1-2C5E-7BE72A3B6BB8}"/>
              </a:ext>
            </a:extLst>
          </p:cNvPr>
          <p:cNvPicPr>
            <a:picLocks noGrp="1" noChangeAspect="1"/>
          </p:cNvPicPr>
          <p:nvPr>
            <p:ph idx="1"/>
          </p:nvPr>
        </p:nvPicPr>
        <p:blipFill>
          <a:blip r:embed="rId3"/>
          <a:stretch>
            <a:fillRect/>
          </a:stretch>
        </p:blipFill>
        <p:spPr>
          <a:xfrm>
            <a:off x="838200" y="1253331"/>
            <a:ext cx="10512686" cy="4351338"/>
          </a:xfrm>
        </p:spPr>
      </p:pic>
      <p:pic>
        <p:nvPicPr>
          <p:cNvPr id="7" name="Picture 6">
            <a:extLst>
              <a:ext uri="{FF2B5EF4-FFF2-40B4-BE49-F238E27FC236}">
                <a16:creationId xmlns:a16="http://schemas.microsoft.com/office/drawing/2014/main" id="{B2E6B891-C287-E41F-A169-857037521045}"/>
              </a:ext>
            </a:extLst>
          </p:cNvPr>
          <p:cNvPicPr>
            <a:picLocks noChangeAspect="1"/>
          </p:cNvPicPr>
          <p:nvPr/>
        </p:nvPicPr>
        <p:blipFill>
          <a:blip r:embed="rId4"/>
          <a:stretch>
            <a:fillRect/>
          </a:stretch>
        </p:blipFill>
        <p:spPr>
          <a:xfrm>
            <a:off x="2333886" y="4787900"/>
            <a:ext cx="3012282" cy="1016000"/>
          </a:xfrm>
          <a:prstGeom prst="rect">
            <a:avLst/>
          </a:prstGeom>
        </p:spPr>
      </p:pic>
      <p:cxnSp>
        <p:nvCxnSpPr>
          <p:cNvPr id="9" name="Straight Arrow Connector 8">
            <a:extLst>
              <a:ext uri="{FF2B5EF4-FFF2-40B4-BE49-F238E27FC236}">
                <a16:creationId xmlns:a16="http://schemas.microsoft.com/office/drawing/2014/main" id="{EAC28D9A-CC90-230E-34E1-CA2516775E0B}"/>
              </a:ext>
            </a:extLst>
          </p:cNvPr>
          <p:cNvCxnSpPr>
            <a:cxnSpLocks/>
          </p:cNvCxnSpPr>
          <p:nvPr/>
        </p:nvCxnSpPr>
        <p:spPr>
          <a:xfrm flipH="1" flipV="1">
            <a:off x="1695450" y="4978400"/>
            <a:ext cx="638436" cy="374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712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ED58-4ACD-54BD-2A00-EA288FED23D9}"/>
              </a:ext>
            </a:extLst>
          </p:cNvPr>
          <p:cNvSpPr>
            <a:spLocks noGrp="1"/>
          </p:cNvSpPr>
          <p:nvPr>
            <p:ph type="title"/>
          </p:nvPr>
        </p:nvSpPr>
        <p:spPr/>
        <p:txBody>
          <a:bodyPr/>
          <a:lstStyle/>
          <a:p>
            <a:r>
              <a:rPr lang="zh-CN" altLang="en-US" dirty="0"/>
              <a:t>車禍事故原因！</a:t>
            </a:r>
            <a:r>
              <a:rPr lang="en-US" altLang="zh-CN" dirty="0"/>
              <a:t>=</a:t>
            </a:r>
            <a:r>
              <a:rPr lang="zh-CN" altLang="en-US" dirty="0"/>
              <a:t>車禍事故率上升原因</a:t>
            </a:r>
            <a:endParaRPr lang="en-US" dirty="0"/>
          </a:p>
        </p:txBody>
      </p:sp>
      <p:sp>
        <p:nvSpPr>
          <p:cNvPr id="4" name="Content Placeholder 3">
            <a:extLst>
              <a:ext uri="{FF2B5EF4-FFF2-40B4-BE49-F238E27FC236}">
                <a16:creationId xmlns:a16="http://schemas.microsoft.com/office/drawing/2014/main" id="{A91AB438-542F-1EFD-DFBA-8DCC4A243ED9}"/>
              </a:ext>
            </a:extLst>
          </p:cNvPr>
          <p:cNvSpPr>
            <a:spLocks noGrp="1"/>
          </p:cNvSpPr>
          <p:nvPr>
            <p:ph idx="1"/>
          </p:nvPr>
        </p:nvSpPr>
        <p:spPr/>
        <p:txBody>
          <a:bodyPr>
            <a:normAutofit lnSpcReduction="10000"/>
          </a:bodyPr>
          <a:lstStyle/>
          <a:p>
            <a:r>
              <a:rPr lang="zh-CN" altLang="en-US" dirty="0"/>
              <a:t>將上述模型分析出的資料輸處理成類似以下形式</a:t>
            </a:r>
            <a:endParaRPr lang="en-US" altLang="zh-CN" dirty="0"/>
          </a:p>
          <a:p>
            <a:endParaRPr lang="en-US" altLang="zh-CN" dirty="0"/>
          </a:p>
          <a:p>
            <a:endParaRPr lang="en-US" altLang="zh-CN" dirty="0"/>
          </a:p>
          <a:p>
            <a:r>
              <a:rPr lang="zh-CN" altLang="en-US" dirty="0"/>
              <a:t>實際資料為所有車禍類型以及每天總車禍量</a:t>
            </a:r>
            <a:endParaRPr lang="en-US" altLang="zh-CN" dirty="0"/>
          </a:p>
          <a:p>
            <a:endParaRPr lang="en-US" altLang="zh-CN" dirty="0"/>
          </a:p>
          <a:p>
            <a:r>
              <a:rPr lang="zh-CN" altLang="en-US" dirty="0"/>
              <a:t>目標變量</a:t>
            </a:r>
            <a:r>
              <a:rPr lang="zh-TW" altLang="en-US" dirty="0"/>
              <a:t>：</a:t>
            </a:r>
            <a:r>
              <a:rPr lang="zh-CN" altLang="en-US" dirty="0"/>
              <a:t>設定</a:t>
            </a:r>
            <a:r>
              <a:rPr lang="zh-TW" altLang="en-US" dirty="0"/>
              <a:t>為車禍增長量</a:t>
            </a:r>
            <a:r>
              <a:rPr lang="zh-CN" altLang="en-US" dirty="0"/>
              <a:t>（昨日與今日差值）</a:t>
            </a:r>
            <a:endParaRPr lang="en-US" altLang="zh-TW" dirty="0"/>
          </a:p>
          <a:p>
            <a:r>
              <a:rPr lang="zh-TW" altLang="en-US" b="1" dirty="0"/>
              <a:t>模型構建</a:t>
            </a:r>
            <a:r>
              <a:rPr lang="zh-TW" altLang="en-US" dirty="0"/>
              <a:t>：針對分類問題（</a:t>
            </a:r>
            <a:r>
              <a:rPr lang="en-US" altLang="zh-TW" dirty="0"/>
              <a:t>y&gt;0?</a:t>
            </a:r>
            <a:r>
              <a:rPr lang="zh-TW" altLang="en-US" dirty="0"/>
              <a:t>車禍</a:t>
            </a:r>
            <a:r>
              <a:rPr lang="zh-CN" altLang="en-US" dirty="0"/>
              <a:t>是否</a:t>
            </a:r>
            <a:r>
              <a:rPr lang="zh-TW" altLang="en-US" dirty="0"/>
              <a:t>增長）構建模型</a:t>
            </a:r>
            <a:endParaRPr lang="en-US" altLang="zh-TW" dirty="0"/>
          </a:p>
          <a:p>
            <a:r>
              <a:rPr lang="zh-TW" altLang="en-US" b="1" dirty="0"/>
              <a:t>損失函數</a:t>
            </a:r>
            <a:r>
              <a:rPr lang="zh-TW" altLang="en-US" dirty="0"/>
              <a:t>：適用於分類問題的損失函數</a:t>
            </a:r>
            <a:r>
              <a:rPr lang="en-US" altLang="zh-TW" dirty="0"/>
              <a:t>-&gt;</a:t>
            </a:r>
            <a:r>
              <a:rPr lang="zh-TW" altLang="en-US" dirty="0"/>
              <a:t>二元交叉熵</a:t>
            </a:r>
            <a:endParaRPr lang="en-US" altLang="zh-CN" dirty="0"/>
          </a:p>
          <a:p>
            <a:r>
              <a:rPr lang="zh-CN" altLang="en-US" dirty="0"/>
              <a:t>之後使用可解釋模型去分析出車禍上升原因</a:t>
            </a:r>
            <a:endParaRPr lang="en-US" altLang="zh-CN" dirty="0"/>
          </a:p>
        </p:txBody>
      </p:sp>
      <p:pic>
        <p:nvPicPr>
          <p:cNvPr id="8" name="Picture 7">
            <a:extLst>
              <a:ext uri="{FF2B5EF4-FFF2-40B4-BE49-F238E27FC236}">
                <a16:creationId xmlns:a16="http://schemas.microsoft.com/office/drawing/2014/main" id="{8BF6065B-0BCA-12E4-9EC0-B94E4DA2DD6C}"/>
              </a:ext>
            </a:extLst>
          </p:cNvPr>
          <p:cNvPicPr>
            <a:picLocks noChangeAspect="1"/>
          </p:cNvPicPr>
          <p:nvPr/>
        </p:nvPicPr>
        <p:blipFill>
          <a:blip r:embed="rId3"/>
          <a:stretch>
            <a:fillRect/>
          </a:stretch>
        </p:blipFill>
        <p:spPr>
          <a:xfrm>
            <a:off x="1249634" y="2392507"/>
            <a:ext cx="5709102" cy="805991"/>
          </a:xfrm>
          <a:prstGeom prst="rect">
            <a:avLst/>
          </a:prstGeom>
        </p:spPr>
      </p:pic>
      <p:pic>
        <p:nvPicPr>
          <p:cNvPr id="5" name="Picture 4">
            <a:extLst>
              <a:ext uri="{FF2B5EF4-FFF2-40B4-BE49-F238E27FC236}">
                <a16:creationId xmlns:a16="http://schemas.microsoft.com/office/drawing/2014/main" id="{730403E1-2EFD-CB4D-36F0-2BCB816EDC39}"/>
              </a:ext>
            </a:extLst>
          </p:cNvPr>
          <p:cNvPicPr>
            <a:picLocks noChangeAspect="1"/>
          </p:cNvPicPr>
          <p:nvPr/>
        </p:nvPicPr>
        <p:blipFill>
          <a:blip r:embed="rId4"/>
          <a:stretch>
            <a:fillRect/>
          </a:stretch>
        </p:blipFill>
        <p:spPr>
          <a:xfrm>
            <a:off x="900854" y="3676340"/>
            <a:ext cx="10627360" cy="324954"/>
          </a:xfrm>
          <a:prstGeom prst="rect">
            <a:avLst/>
          </a:prstGeom>
        </p:spPr>
      </p:pic>
    </p:spTree>
    <p:extLst>
      <p:ext uri="{BB962C8B-B14F-4D97-AF65-F5344CB8AC3E}">
        <p14:creationId xmlns:p14="http://schemas.microsoft.com/office/powerpoint/2010/main" val="1235264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7666-01CF-5357-84A3-BA234AF08E06}"/>
              </a:ext>
            </a:extLst>
          </p:cNvPr>
          <p:cNvSpPr>
            <a:spLocks noGrp="1"/>
          </p:cNvSpPr>
          <p:nvPr>
            <p:ph type="title"/>
          </p:nvPr>
        </p:nvSpPr>
        <p:spPr/>
        <p:txBody>
          <a:bodyPr/>
          <a:lstStyle/>
          <a:p>
            <a:r>
              <a:rPr lang="zh-CN" altLang="en-US" dirty="0"/>
              <a:t>實作模型（分析車禍上升原因）</a:t>
            </a:r>
            <a:endParaRPr lang="en-US" dirty="0"/>
          </a:p>
        </p:txBody>
      </p:sp>
      <p:sp>
        <p:nvSpPr>
          <p:cNvPr id="13" name="Content Placeholder 12">
            <a:extLst>
              <a:ext uri="{FF2B5EF4-FFF2-40B4-BE49-F238E27FC236}">
                <a16:creationId xmlns:a16="http://schemas.microsoft.com/office/drawing/2014/main" id="{1DEFBAE5-D51D-73CB-2ED3-C5B066D0A398}"/>
              </a:ext>
            </a:extLst>
          </p:cNvPr>
          <p:cNvSpPr>
            <a:spLocks noGrp="1"/>
          </p:cNvSpPr>
          <p:nvPr>
            <p:ph idx="1"/>
          </p:nvPr>
        </p:nvSpPr>
        <p:spPr/>
        <p:txBody>
          <a:bodyPr/>
          <a:lstStyle/>
          <a:p>
            <a:endParaRPr lang="en-US"/>
          </a:p>
        </p:txBody>
      </p:sp>
      <p:pic>
        <p:nvPicPr>
          <p:cNvPr id="15" name="Picture 14">
            <a:extLst>
              <a:ext uri="{FF2B5EF4-FFF2-40B4-BE49-F238E27FC236}">
                <a16:creationId xmlns:a16="http://schemas.microsoft.com/office/drawing/2014/main" id="{EF77FE95-FE60-6593-6520-B6C1D25D5450}"/>
              </a:ext>
            </a:extLst>
          </p:cNvPr>
          <p:cNvPicPr>
            <a:picLocks noChangeAspect="1"/>
          </p:cNvPicPr>
          <p:nvPr/>
        </p:nvPicPr>
        <p:blipFill>
          <a:blip r:embed="rId3"/>
          <a:stretch>
            <a:fillRect/>
          </a:stretch>
        </p:blipFill>
        <p:spPr>
          <a:xfrm>
            <a:off x="1418572" y="2245027"/>
            <a:ext cx="9354856" cy="3248478"/>
          </a:xfrm>
          <a:prstGeom prst="rect">
            <a:avLst/>
          </a:prstGeom>
        </p:spPr>
      </p:pic>
    </p:spTree>
    <p:extLst>
      <p:ext uri="{BB962C8B-B14F-4D97-AF65-F5344CB8AC3E}">
        <p14:creationId xmlns:p14="http://schemas.microsoft.com/office/powerpoint/2010/main" val="403902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7666-01CF-5357-84A3-BA234AF08E06}"/>
              </a:ext>
            </a:extLst>
          </p:cNvPr>
          <p:cNvSpPr>
            <a:spLocks noGrp="1"/>
          </p:cNvSpPr>
          <p:nvPr>
            <p:ph type="title"/>
          </p:nvPr>
        </p:nvSpPr>
        <p:spPr/>
        <p:txBody>
          <a:bodyPr/>
          <a:lstStyle/>
          <a:p>
            <a:r>
              <a:rPr lang="zh-CN" altLang="en-US" dirty="0"/>
              <a:t>結果（分析車禍上升原因）</a:t>
            </a:r>
            <a:endParaRPr lang="en-US" dirty="0"/>
          </a:p>
        </p:txBody>
      </p:sp>
      <p:pic>
        <p:nvPicPr>
          <p:cNvPr id="10" name="Content Placeholder 9">
            <a:extLst>
              <a:ext uri="{FF2B5EF4-FFF2-40B4-BE49-F238E27FC236}">
                <a16:creationId xmlns:a16="http://schemas.microsoft.com/office/drawing/2014/main" id="{C5ED50A7-9C4D-7472-C38F-85A4ADD10C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0229" y="1291122"/>
            <a:ext cx="5801784" cy="4351338"/>
          </a:xfrm>
        </p:spPr>
      </p:pic>
      <p:pic>
        <p:nvPicPr>
          <p:cNvPr id="12" name="Picture 11">
            <a:extLst>
              <a:ext uri="{FF2B5EF4-FFF2-40B4-BE49-F238E27FC236}">
                <a16:creationId xmlns:a16="http://schemas.microsoft.com/office/drawing/2014/main" id="{E00D2CC4-DEEC-8073-A34C-576BA4434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253331"/>
            <a:ext cx="5852172" cy="4389129"/>
          </a:xfrm>
          <a:prstGeom prst="rect">
            <a:avLst/>
          </a:prstGeom>
        </p:spPr>
      </p:pic>
      <p:pic>
        <p:nvPicPr>
          <p:cNvPr id="14" name="Picture 13">
            <a:extLst>
              <a:ext uri="{FF2B5EF4-FFF2-40B4-BE49-F238E27FC236}">
                <a16:creationId xmlns:a16="http://schemas.microsoft.com/office/drawing/2014/main" id="{13D8EAA3-89FD-69A4-729B-5A09B9FFB7C7}"/>
              </a:ext>
            </a:extLst>
          </p:cNvPr>
          <p:cNvPicPr>
            <a:picLocks noChangeAspect="1"/>
          </p:cNvPicPr>
          <p:nvPr/>
        </p:nvPicPr>
        <p:blipFill>
          <a:blip r:embed="rId5"/>
          <a:stretch>
            <a:fillRect/>
          </a:stretch>
        </p:blipFill>
        <p:spPr>
          <a:xfrm>
            <a:off x="838200" y="5787927"/>
            <a:ext cx="5106113" cy="704948"/>
          </a:xfrm>
          <a:prstGeom prst="rect">
            <a:avLst/>
          </a:prstGeom>
        </p:spPr>
      </p:pic>
    </p:spTree>
    <p:extLst>
      <p:ext uri="{BB962C8B-B14F-4D97-AF65-F5344CB8AC3E}">
        <p14:creationId xmlns:p14="http://schemas.microsoft.com/office/powerpoint/2010/main" val="1503004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7666-01CF-5357-84A3-BA234AF08E06}"/>
              </a:ext>
            </a:extLst>
          </p:cNvPr>
          <p:cNvSpPr>
            <a:spLocks noGrp="1"/>
          </p:cNvSpPr>
          <p:nvPr>
            <p:ph type="title"/>
          </p:nvPr>
        </p:nvSpPr>
        <p:spPr/>
        <p:txBody>
          <a:bodyPr/>
          <a:lstStyle/>
          <a:p>
            <a:r>
              <a:rPr lang="zh-CN" altLang="en-US" dirty="0"/>
              <a:t>結果（分析車禍上升原因）</a:t>
            </a:r>
            <a:endParaRPr lang="en-US" dirty="0"/>
          </a:p>
        </p:txBody>
      </p:sp>
      <p:pic>
        <p:nvPicPr>
          <p:cNvPr id="5" name="Content Placeholder 4">
            <a:extLst>
              <a:ext uri="{FF2B5EF4-FFF2-40B4-BE49-F238E27FC236}">
                <a16:creationId xmlns:a16="http://schemas.microsoft.com/office/drawing/2014/main" id="{1C78FA4D-2A3F-031B-E180-A3B27811D6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91733"/>
            <a:ext cx="3664284" cy="4351338"/>
          </a:xfrm>
        </p:spPr>
      </p:pic>
      <p:pic>
        <p:nvPicPr>
          <p:cNvPr id="10" name="Picture 9">
            <a:extLst>
              <a:ext uri="{FF2B5EF4-FFF2-40B4-BE49-F238E27FC236}">
                <a16:creationId xmlns:a16="http://schemas.microsoft.com/office/drawing/2014/main" id="{26AE516B-9B50-67F6-0F6A-4DBD18401D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2484" y="1464468"/>
            <a:ext cx="3878625" cy="4605867"/>
          </a:xfrm>
          <a:prstGeom prst="rect">
            <a:avLst/>
          </a:prstGeom>
        </p:spPr>
      </p:pic>
      <p:pic>
        <p:nvPicPr>
          <p:cNvPr id="11" name="Picture 10">
            <a:extLst>
              <a:ext uri="{FF2B5EF4-FFF2-40B4-BE49-F238E27FC236}">
                <a16:creationId xmlns:a16="http://schemas.microsoft.com/office/drawing/2014/main" id="{BB514BF3-ACF0-6AE8-C440-B1F8ACBE12FD}"/>
              </a:ext>
            </a:extLst>
          </p:cNvPr>
          <p:cNvPicPr>
            <a:picLocks noChangeAspect="1"/>
          </p:cNvPicPr>
          <p:nvPr/>
        </p:nvPicPr>
        <p:blipFill>
          <a:blip r:embed="rId5"/>
          <a:stretch>
            <a:fillRect/>
          </a:stretch>
        </p:blipFill>
        <p:spPr>
          <a:xfrm>
            <a:off x="8515306" y="2092025"/>
            <a:ext cx="7060174" cy="3350751"/>
          </a:xfrm>
          <a:prstGeom prst="rect">
            <a:avLst/>
          </a:prstGeom>
        </p:spPr>
      </p:pic>
      <p:sp>
        <p:nvSpPr>
          <p:cNvPr id="12" name="Rectangle 11">
            <a:extLst>
              <a:ext uri="{FF2B5EF4-FFF2-40B4-BE49-F238E27FC236}">
                <a16:creationId xmlns:a16="http://schemas.microsoft.com/office/drawing/2014/main" id="{05F34A3C-3CB6-0F12-616D-FD2964FC1A62}"/>
              </a:ext>
            </a:extLst>
          </p:cNvPr>
          <p:cNvSpPr/>
          <p:nvPr/>
        </p:nvSpPr>
        <p:spPr>
          <a:xfrm>
            <a:off x="9370881" y="3774275"/>
            <a:ext cx="811272" cy="20645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E676B5-9ED2-3AD1-4BA1-06A54145DF7A}"/>
              </a:ext>
            </a:extLst>
          </p:cNvPr>
          <p:cNvSpPr/>
          <p:nvPr/>
        </p:nvSpPr>
        <p:spPr>
          <a:xfrm>
            <a:off x="8515306" y="3507191"/>
            <a:ext cx="811272" cy="20645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54D21CC-918E-164B-C98E-F3B388A929A0}"/>
              </a:ext>
            </a:extLst>
          </p:cNvPr>
          <p:cNvSpPr/>
          <p:nvPr/>
        </p:nvSpPr>
        <p:spPr>
          <a:xfrm>
            <a:off x="9370880" y="2623463"/>
            <a:ext cx="990027" cy="15411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843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781E-98E4-A12E-1567-6C80711FE2A4}"/>
              </a:ext>
            </a:extLst>
          </p:cNvPr>
          <p:cNvSpPr>
            <a:spLocks noGrp="1"/>
          </p:cNvSpPr>
          <p:nvPr>
            <p:ph type="title"/>
          </p:nvPr>
        </p:nvSpPr>
        <p:spPr/>
        <p:txBody>
          <a:bodyPr>
            <a:normAutofit/>
          </a:bodyPr>
          <a:lstStyle/>
          <a:p>
            <a:r>
              <a:rPr lang="zh-TW" altLang="en-US" b="1" dirty="0"/>
              <a:t>結論</a:t>
            </a:r>
            <a:r>
              <a:rPr lang="en-US" altLang="zh-TW" b="1" dirty="0"/>
              <a:t>:</a:t>
            </a:r>
            <a:endParaRPr lang="en-US" dirty="0"/>
          </a:p>
        </p:txBody>
      </p:sp>
      <p:sp>
        <p:nvSpPr>
          <p:cNvPr id="3" name="Content Placeholder 2">
            <a:extLst>
              <a:ext uri="{FF2B5EF4-FFF2-40B4-BE49-F238E27FC236}">
                <a16:creationId xmlns:a16="http://schemas.microsoft.com/office/drawing/2014/main" id="{CC5D0CFC-8D9B-15A7-866F-4F379D7ED4A1}"/>
              </a:ext>
            </a:extLst>
          </p:cNvPr>
          <p:cNvSpPr>
            <a:spLocks noGrp="1"/>
          </p:cNvSpPr>
          <p:nvPr>
            <p:ph idx="1"/>
          </p:nvPr>
        </p:nvSpPr>
        <p:spPr/>
        <p:txBody>
          <a:bodyPr/>
          <a:lstStyle/>
          <a:p>
            <a:pPr marL="0" indent="0">
              <a:buNone/>
            </a:pPr>
            <a:r>
              <a:rPr lang="zh-TW" altLang="en-US" dirty="0"/>
              <a:t>通過本次研究，我們成功地使用不同的機器學習模型分析了台北市</a:t>
            </a:r>
            <a:r>
              <a:rPr lang="en-US" altLang="zh-TW" dirty="0"/>
              <a:t>105</a:t>
            </a:r>
            <a:r>
              <a:rPr lang="zh-TW" altLang="en-US" dirty="0"/>
              <a:t>至</a:t>
            </a:r>
            <a:r>
              <a:rPr lang="en-US" altLang="zh-TW" dirty="0"/>
              <a:t>109</a:t>
            </a:r>
            <a:r>
              <a:rPr lang="zh-TW" altLang="en-US" dirty="0"/>
              <a:t>年度的交通事故資料，</a:t>
            </a:r>
            <a:r>
              <a:rPr lang="zh-CN" altLang="en-US" dirty="0"/>
              <a:t>成功的找出</a:t>
            </a:r>
            <a:r>
              <a:rPr lang="zh-TW" altLang="en-US" dirty="0"/>
              <a:t>導致交通事故增加的</a:t>
            </a:r>
            <a:r>
              <a:rPr lang="zh-CN" altLang="en-US" dirty="0"/>
              <a:t>的</a:t>
            </a:r>
            <a:r>
              <a:rPr lang="zh-TW" altLang="en-US" dirty="0"/>
              <a:t>關鍵因素</a:t>
            </a:r>
            <a:r>
              <a:rPr lang="zh-CN" altLang="en-US" dirty="0"/>
              <a:t>希望</a:t>
            </a:r>
            <a:r>
              <a:rPr lang="zh-TW" altLang="en-US" dirty="0"/>
              <a:t>我們的研究結果將為政策制定者提供有價值的參考，幫助他們制定更有效的交通安全措施，進而減少事故發生並提升公共安全。</a:t>
            </a:r>
            <a:endParaRPr lang="en-US" altLang="zh-TW" dirty="0"/>
          </a:p>
          <a:p>
            <a:pPr marL="0" indent="0">
              <a:buNone/>
            </a:pPr>
            <a:endParaRPr lang="zh-TW" altLang="en-US" dirty="0"/>
          </a:p>
        </p:txBody>
      </p:sp>
    </p:spTree>
    <p:extLst>
      <p:ext uri="{BB962C8B-B14F-4D97-AF65-F5344CB8AC3E}">
        <p14:creationId xmlns:p14="http://schemas.microsoft.com/office/powerpoint/2010/main" val="4199036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781E-98E4-A12E-1567-6C80711FE2A4}"/>
              </a:ext>
            </a:extLst>
          </p:cNvPr>
          <p:cNvSpPr>
            <a:spLocks noGrp="1"/>
          </p:cNvSpPr>
          <p:nvPr>
            <p:ph type="title"/>
          </p:nvPr>
        </p:nvSpPr>
        <p:spPr/>
        <p:txBody>
          <a:bodyPr>
            <a:normAutofit/>
          </a:bodyPr>
          <a:lstStyle/>
          <a:p>
            <a:r>
              <a:rPr lang="zh-CN" altLang="en-US" dirty="0"/>
              <a:t>簡介</a:t>
            </a:r>
            <a:r>
              <a:rPr lang="en-US" altLang="zh-CN" dirty="0"/>
              <a:t>&amp;</a:t>
            </a:r>
            <a:r>
              <a:rPr lang="zh-CN" altLang="en-US" dirty="0"/>
              <a:t>目標</a:t>
            </a:r>
            <a:r>
              <a:rPr lang="en-US" altLang="zh-CN" dirty="0"/>
              <a:t>:</a:t>
            </a:r>
            <a:endParaRPr lang="en-US" dirty="0"/>
          </a:p>
        </p:txBody>
      </p:sp>
      <p:sp>
        <p:nvSpPr>
          <p:cNvPr id="3" name="Content Placeholder 2">
            <a:extLst>
              <a:ext uri="{FF2B5EF4-FFF2-40B4-BE49-F238E27FC236}">
                <a16:creationId xmlns:a16="http://schemas.microsoft.com/office/drawing/2014/main" id="{CC5D0CFC-8D9B-15A7-866F-4F379D7ED4A1}"/>
              </a:ext>
            </a:extLst>
          </p:cNvPr>
          <p:cNvSpPr>
            <a:spLocks noGrp="1"/>
          </p:cNvSpPr>
          <p:nvPr>
            <p:ph idx="1"/>
          </p:nvPr>
        </p:nvSpPr>
        <p:spPr/>
        <p:txBody>
          <a:bodyPr/>
          <a:lstStyle/>
          <a:p>
            <a:pPr marL="0" indent="0">
              <a:buNone/>
            </a:pPr>
            <a:r>
              <a:rPr lang="zh-TW" altLang="en-US" dirty="0"/>
              <a:t>深入分析台北市警察局提供的</a:t>
            </a:r>
            <a:r>
              <a:rPr lang="en-US" altLang="zh-TW" dirty="0"/>
              <a:t>105</a:t>
            </a:r>
            <a:r>
              <a:rPr lang="zh-TW" altLang="en-US" dirty="0"/>
              <a:t>至</a:t>
            </a:r>
            <a:r>
              <a:rPr lang="en-US" altLang="zh-TW" dirty="0"/>
              <a:t>109</a:t>
            </a:r>
            <a:r>
              <a:rPr lang="zh-TW" altLang="en-US" dirty="0"/>
              <a:t>年度道路交通事故調查報告，以探索導致近年來交通事故增加的可能因素。通過使用模型，來分析並找出影響交通事故發生率的關鍵因素。我們期望根據台北市警察局提供的</a:t>
            </a:r>
            <a:r>
              <a:rPr lang="en-US" altLang="zh-TW" dirty="0"/>
              <a:t>105~109</a:t>
            </a:r>
            <a:r>
              <a:rPr lang="zh-TW" altLang="en-US" dirty="0"/>
              <a:t>年的道路交通事故調查報告表，利用模型分析近年交通事故增加的原因，以制定更有效的交通安全措施，進而減少事故發生並提升公共安全。</a:t>
            </a:r>
            <a:endParaRPr lang="en-US" altLang="zh-TW" dirty="0"/>
          </a:p>
          <a:p>
            <a:pPr marL="0" indent="0">
              <a:buNone/>
            </a:pPr>
            <a:endParaRPr lang="en-US" dirty="0"/>
          </a:p>
          <a:p>
            <a:pPr marL="0" indent="0">
              <a:buNone/>
            </a:pPr>
            <a:r>
              <a:rPr lang="zh-TW" altLang="en-US" dirty="0"/>
              <a:t>。</a:t>
            </a:r>
            <a:endParaRPr lang="en-US" dirty="0"/>
          </a:p>
          <a:p>
            <a:pPr marL="0" indent="0">
              <a:buNone/>
            </a:pPr>
            <a:endParaRPr lang="en-US" dirty="0"/>
          </a:p>
        </p:txBody>
      </p:sp>
    </p:spTree>
    <p:extLst>
      <p:ext uri="{BB962C8B-B14F-4D97-AF65-F5344CB8AC3E}">
        <p14:creationId xmlns:p14="http://schemas.microsoft.com/office/powerpoint/2010/main" val="3283000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781E-98E4-A12E-1567-6C80711FE2A4}"/>
              </a:ext>
            </a:extLst>
          </p:cNvPr>
          <p:cNvSpPr>
            <a:spLocks noGrp="1"/>
          </p:cNvSpPr>
          <p:nvPr>
            <p:ph type="title"/>
          </p:nvPr>
        </p:nvSpPr>
        <p:spPr/>
        <p:txBody>
          <a:bodyPr>
            <a:normAutofit/>
          </a:bodyPr>
          <a:lstStyle/>
          <a:p>
            <a:r>
              <a:rPr lang="zh-CN" altLang="en-US" b="1" dirty="0"/>
              <a:t>參考資料</a:t>
            </a:r>
          </a:p>
        </p:txBody>
      </p:sp>
      <p:sp>
        <p:nvSpPr>
          <p:cNvPr id="3" name="Content Placeholder 2">
            <a:extLst>
              <a:ext uri="{FF2B5EF4-FFF2-40B4-BE49-F238E27FC236}">
                <a16:creationId xmlns:a16="http://schemas.microsoft.com/office/drawing/2014/main" id="{CC5D0CFC-8D9B-15A7-866F-4F379D7ED4A1}"/>
              </a:ext>
            </a:extLst>
          </p:cNvPr>
          <p:cNvSpPr>
            <a:spLocks noGrp="1"/>
          </p:cNvSpPr>
          <p:nvPr>
            <p:ph idx="1"/>
          </p:nvPr>
        </p:nvSpPr>
        <p:spPr/>
        <p:txBody>
          <a:bodyPr/>
          <a:lstStyle/>
          <a:p>
            <a:pPr>
              <a:buFont typeface="Arial" panose="020B0604020202020204" pitchFamily="34" charset="0"/>
              <a:buChar char="•"/>
            </a:pPr>
            <a:r>
              <a:rPr lang="zh-CN" altLang="en-US" dirty="0"/>
              <a:t>台北市警察局道路交通事故調查報告</a:t>
            </a:r>
          </a:p>
          <a:p>
            <a:pPr>
              <a:buFont typeface="Arial" panose="020B0604020202020204" pitchFamily="34" charset="0"/>
              <a:buChar char="•"/>
            </a:pPr>
            <a:r>
              <a:rPr lang="en-US" dirty="0"/>
              <a:t>Pandas</a:t>
            </a:r>
            <a:r>
              <a:rPr lang="zh-CN" altLang="en-US" dirty="0"/>
              <a:t>官方文檔</a:t>
            </a:r>
          </a:p>
          <a:p>
            <a:pPr>
              <a:buFont typeface="Arial" panose="020B0604020202020204" pitchFamily="34" charset="0"/>
              <a:buChar char="•"/>
            </a:pPr>
            <a:r>
              <a:rPr lang="en-US" dirty="0"/>
              <a:t>Scikit-learn</a:t>
            </a:r>
            <a:r>
              <a:rPr lang="zh-CN" altLang="en-US" dirty="0"/>
              <a:t>官方文檔</a:t>
            </a:r>
          </a:p>
          <a:p>
            <a:pPr>
              <a:buFont typeface="Arial" panose="020B0604020202020204" pitchFamily="34" charset="0"/>
              <a:buChar char="•"/>
            </a:pPr>
            <a:r>
              <a:rPr lang="en-US" dirty="0"/>
              <a:t>TensorFlow</a:t>
            </a:r>
            <a:r>
              <a:rPr lang="zh-CN" altLang="en-US" dirty="0"/>
              <a:t>和</a:t>
            </a:r>
            <a:r>
              <a:rPr lang="en-US" dirty="0" err="1"/>
              <a:t>Keras</a:t>
            </a:r>
            <a:r>
              <a:rPr lang="zh-CN" altLang="en-US" dirty="0"/>
              <a:t>官方文檔</a:t>
            </a:r>
          </a:p>
        </p:txBody>
      </p:sp>
    </p:spTree>
    <p:extLst>
      <p:ext uri="{BB962C8B-B14F-4D97-AF65-F5344CB8AC3E}">
        <p14:creationId xmlns:p14="http://schemas.microsoft.com/office/powerpoint/2010/main" val="2203666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781E-98E4-A12E-1567-6C80711FE2A4}"/>
              </a:ext>
            </a:extLst>
          </p:cNvPr>
          <p:cNvSpPr>
            <a:spLocks noGrp="1"/>
          </p:cNvSpPr>
          <p:nvPr>
            <p:ph type="title"/>
          </p:nvPr>
        </p:nvSpPr>
        <p:spPr/>
        <p:txBody>
          <a:bodyPr>
            <a:normAutofit/>
          </a:bodyPr>
          <a:lstStyle/>
          <a:p>
            <a:r>
              <a:rPr lang="zh-TW" altLang="en-US" b="1" dirty="0"/>
              <a:t>遇到的問題與解決方法</a:t>
            </a:r>
            <a:r>
              <a:rPr lang="zh-CN" altLang="en-US" b="1" dirty="0"/>
              <a:t>（如果太多可不用加入報告）</a:t>
            </a:r>
            <a:endParaRPr lang="zh-TW" altLang="en-US" dirty="0"/>
          </a:p>
        </p:txBody>
      </p:sp>
      <p:sp>
        <p:nvSpPr>
          <p:cNvPr id="3" name="Content Placeholder 2">
            <a:extLst>
              <a:ext uri="{FF2B5EF4-FFF2-40B4-BE49-F238E27FC236}">
                <a16:creationId xmlns:a16="http://schemas.microsoft.com/office/drawing/2014/main" id="{CC5D0CFC-8D9B-15A7-866F-4F379D7ED4A1}"/>
              </a:ext>
            </a:extLst>
          </p:cNvPr>
          <p:cNvSpPr>
            <a:spLocks noGrp="1"/>
          </p:cNvSpPr>
          <p:nvPr>
            <p:ph idx="1"/>
          </p:nvPr>
        </p:nvSpPr>
        <p:spPr/>
        <p:txBody>
          <a:bodyPr>
            <a:normAutofit/>
          </a:bodyPr>
          <a:lstStyle/>
          <a:p>
            <a:pPr marL="0" indent="0">
              <a:buNone/>
            </a:pPr>
            <a:r>
              <a:rPr lang="zh-TW" altLang="en-US" b="1" dirty="0"/>
              <a:t>遇到的問題與解決方法</a:t>
            </a:r>
            <a:br>
              <a:rPr lang="en-US" altLang="zh-CN" dirty="0"/>
            </a:br>
            <a:r>
              <a:rPr lang="en-US" altLang="zh-CN" dirty="0"/>
              <a:t>1.</a:t>
            </a:r>
            <a:r>
              <a:rPr lang="zh-CN" altLang="en-US" dirty="0"/>
              <a:t>資料處理時候遇到空缺資料不知如何處理</a:t>
            </a:r>
            <a:endParaRPr lang="en-US" altLang="zh-CN" dirty="0"/>
          </a:p>
          <a:p>
            <a:pPr marL="0" indent="0">
              <a:buNone/>
            </a:pPr>
            <a:r>
              <a:rPr lang="en-US" altLang="zh-CN" dirty="0"/>
              <a:t>2.</a:t>
            </a:r>
            <a:r>
              <a:rPr lang="zh-CN" altLang="en-US" dirty="0"/>
              <a:t>資料格式</a:t>
            </a:r>
            <a:r>
              <a:rPr lang="en-US" altLang="zh-CN" dirty="0"/>
              <a:t>&amp;</a:t>
            </a:r>
            <a:r>
              <a:rPr lang="zh-CN" altLang="en-US" dirty="0"/>
              <a:t>排版不一處理</a:t>
            </a:r>
            <a:endParaRPr lang="en-US" altLang="zh-CN" dirty="0"/>
          </a:p>
          <a:p>
            <a:pPr marL="0" indent="0">
              <a:buNone/>
            </a:pPr>
            <a:r>
              <a:rPr lang="en-US" altLang="zh-CN" dirty="0"/>
              <a:t>3.</a:t>
            </a:r>
            <a:r>
              <a:rPr lang="zh-CN" altLang="en-US" dirty="0"/>
              <a:t>會遇到資料中有誤值符號等情況</a:t>
            </a:r>
            <a:endParaRPr lang="en-US" altLang="zh-CN" dirty="0"/>
          </a:p>
          <a:p>
            <a:pPr marL="0" indent="0">
              <a:buNone/>
            </a:pPr>
            <a:r>
              <a:rPr lang="en-US" altLang="zh-CN" dirty="0"/>
              <a:t>4.</a:t>
            </a:r>
            <a:r>
              <a:rPr lang="zh-CN" altLang="en-US" dirty="0"/>
              <a:t>模型選擇</a:t>
            </a:r>
            <a:endParaRPr lang="en-US" altLang="zh-CN" dirty="0"/>
          </a:p>
          <a:p>
            <a:pPr marL="0" indent="0">
              <a:buNone/>
            </a:pPr>
            <a:r>
              <a:rPr lang="en-US" altLang="zh-TW" dirty="0"/>
              <a:t>5.</a:t>
            </a:r>
            <a:r>
              <a:rPr lang="zh-CN" altLang="en-US" dirty="0"/>
              <a:t>不知解讀結果</a:t>
            </a:r>
            <a:r>
              <a:rPr lang="en-US" altLang="zh-CN" dirty="0"/>
              <a:t>&amp;</a:t>
            </a:r>
            <a:r>
              <a:rPr lang="zh-CN" altLang="en-US" dirty="0"/>
              <a:t>方法</a:t>
            </a:r>
            <a:endParaRPr lang="en-US" altLang="zh-CN" dirty="0"/>
          </a:p>
          <a:p>
            <a:pPr marL="0" indent="0">
              <a:buNone/>
            </a:pPr>
            <a:r>
              <a:rPr lang="en-US" altLang="zh-TW" dirty="0"/>
              <a:t>6.</a:t>
            </a:r>
            <a:r>
              <a:rPr lang="zh-CN" altLang="en-US" dirty="0"/>
              <a:t>構想出車禍原因分析方法但構想不出如何分析車禍上升</a:t>
            </a:r>
            <a:endParaRPr lang="zh-TW" altLang="en-US" dirty="0"/>
          </a:p>
        </p:txBody>
      </p:sp>
    </p:spTree>
    <p:extLst>
      <p:ext uri="{BB962C8B-B14F-4D97-AF65-F5344CB8AC3E}">
        <p14:creationId xmlns:p14="http://schemas.microsoft.com/office/powerpoint/2010/main" val="1614865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781E-98E4-A12E-1567-6C80711FE2A4}"/>
              </a:ext>
            </a:extLst>
          </p:cNvPr>
          <p:cNvSpPr>
            <a:spLocks noGrp="1"/>
          </p:cNvSpPr>
          <p:nvPr>
            <p:ph type="title"/>
          </p:nvPr>
        </p:nvSpPr>
        <p:spPr/>
        <p:txBody>
          <a:bodyPr>
            <a:normAutofit/>
          </a:bodyPr>
          <a:lstStyle/>
          <a:p>
            <a:r>
              <a:rPr lang="zh-CN" altLang="en-US" dirty="0"/>
              <a:t>專案資料介紹</a:t>
            </a:r>
            <a:endParaRPr lang="en-US" dirty="0"/>
          </a:p>
        </p:txBody>
      </p:sp>
      <p:sp>
        <p:nvSpPr>
          <p:cNvPr id="3" name="Content Placeholder 2">
            <a:extLst>
              <a:ext uri="{FF2B5EF4-FFF2-40B4-BE49-F238E27FC236}">
                <a16:creationId xmlns:a16="http://schemas.microsoft.com/office/drawing/2014/main" id="{CC5D0CFC-8D9B-15A7-866F-4F379D7ED4A1}"/>
              </a:ext>
            </a:extLst>
          </p:cNvPr>
          <p:cNvSpPr>
            <a:spLocks noGrp="1"/>
          </p:cNvSpPr>
          <p:nvPr>
            <p:ph idx="1"/>
          </p:nvPr>
        </p:nvSpPr>
        <p:spPr/>
        <p:txBody>
          <a:bodyPr>
            <a:normAutofit lnSpcReduction="10000"/>
          </a:bodyPr>
          <a:lstStyle/>
          <a:p>
            <a:pPr marL="0" indent="0">
              <a:buNone/>
            </a:pPr>
            <a:r>
              <a:rPr lang="zh-TW" altLang="en-US" b="1" dirty="0"/>
              <a:t>來源</a:t>
            </a:r>
            <a:r>
              <a:rPr lang="en-US" altLang="zh-TW" b="1" dirty="0"/>
              <a:t>:</a:t>
            </a:r>
            <a:r>
              <a:rPr lang="zh-TW" altLang="en-US" dirty="0"/>
              <a:t> 台北市警察局台北市交通事故資料</a:t>
            </a:r>
            <a:endParaRPr lang="en-US" altLang="zh-TW" dirty="0"/>
          </a:p>
          <a:p>
            <a:pPr>
              <a:buFont typeface="+mj-lt"/>
              <a:buAutoNum type="arabicPeriod"/>
            </a:pPr>
            <a:r>
              <a:rPr lang="zh-TW" altLang="en-US" b="1" dirty="0"/>
              <a:t>資料</a:t>
            </a:r>
            <a:r>
              <a:rPr lang="en-US" altLang="zh-TW" b="1" dirty="0"/>
              <a:t>:</a:t>
            </a:r>
            <a:endParaRPr lang="zh-TW" altLang="en-US" dirty="0"/>
          </a:p>
          <a:p>
            <a:pPr marL="742950" lvl="1" indent="-285750">
              <a:buFont typeface="+mj-lt"/>
              <a:buAutoNum type="arabicPeriod"/>
            </a:pPr>
            <a:r>
              <a:rPr lang="zh-TW" altLang="en-US" b="1" dirty="0"/>
              <a:t>挑戰</a:t>
            </a:r>
            <a:r>
              <a:rPr lang="en-US" altLang="zh-TW" b="1" dirty="0"/>
              <a:t>:</a:t>
            </a:r>
            <a:r>
              <a:rPr lang="zh-TW" altLang="en-US" dirty="0"/>
              <a:t> 來自不同來源和時間段的交通事故資料可能存在格式不一致、缺失值、</a:t>
            </a:r>
            <a:r>
              <a:rPr lang="zh-CN" altLang="en-US" dirty="0"/>
              <a:t>格式</a:t>
            </a:r>
            <a:r>
              <a:rPr lang="zh-TW" altLang="en-US" dirty="0"/>
              <a:t>錯誤值等問題。</a:t>
            </a:r>
          </a:p>
          <a:p>
            <a:pPr marL="742950" lvl="1" indent="-285750">
              <a:buFont typeface="+mj-lt"/>
              <a:buAutoNum type="arabicPeriod"/>
            </a:pPr>
            <a:r>
              <a:rPr lang="zh-TW" altLang="en-US" b="1" dirty="0"/>
              <a:t>解決方法</a:t>
            </a:r>
            <a:r>
              <a:rPr lang="en-US" altLang="zh-TW" b="1" dirty="0"/>
              <a:t>:</a:t>
            </a:r>
            <a:r>
              <a:rPr lang="zh-TW" altLang="en-US" dirty="0"/>
              <a:t> 進行數據清理和整合，確保數據的完整性和一致性。特別處理了缺失值和錯誤值。</a:t>
            </a:r>
            <a:endParaRPr lang="en-US" altLang="zh-TW" dirty="0"/>
          </a:p>
          <a:p>
            <a:pPr>
              <a:buFont typeface="+mj-lt"/>
              <a:buAutoNum type="arabicPeriod"/>
            </a:pPr>
            <a:r>
              <a:rPr lang="zh-TW" altLang="en-US" b="1" dirty="0"/>
              <a:t>整合</a:t>
            </a:r>
            <a:r>
              <a:rPr lang="en-US" altLang="zh-TW" b="1" dirty="0"/>
              <a:t>:</a:t>
            </a:r>
            <a:endParaRPr lang="zh-TW" altLang="en-US" dirty="0"/>
          </a:p>
          <a:p>
            <a:pPr marL="742950" lvl="1" indent="-285750">
              <a:buFont typeface="+mj-lt"/>
              <a:buAutoNum type="arabicPeriod"/>
            </a:pPr>
            <a:r>
              <a:rPr lang="zh-TW" altLang="en-US" b="1" dirty="0"/>
              <a:t>挑戰</a:t>
            </a:r>
            <a:r>
              <a:rPr lang="en-US" altLang="zh-TW" b="1" dirty="0"/>
              <a:t>:</a:t>
            </a:r>
            <a:r>
              <a:rPr lang="zh-TW" altLang="en-US" dirty="0"/>
              <a:t> 將過去五年的交通事故資料從不同的</a:t>
            </a:r>
            <a:r>
              <a:rPr lang="en-US" altLang="zh-TW" dirty="0"/>
              <a:t>Excel</a:t>
            </a:r>
            <a:r>
              <a:rPr lang="zh-TW" altLang="en-US" dirty="0"/>
              <a:t>檔案中整合在一起，並確保資料的格式和一致性。</a:t>
            </a:r>
          </a:p>
          <a:p>
            <a:pPr marL="742950" lvl="1" indent="-285750">
              <a:buFont typeface="+mj-lt"/>
              <a:buAutoNum type="arabicPeriod"/>
            </a:pPr>
            <a:r>
              <a:rPr lang="zh-TW" altLang="en-US" b="1" dirty="0"/>
              <a:t>解決方法</a:t>
            </a:r>
            <a:r>
              <a:rPr lang="en-US" altLang="zh-TW" b="1" dirty="0"/>
              <a:t>:</a:t>
            </a:r>
            <a:r>
              <a:rPr lang="zh-TW" altLang="en-US" dirty="0"/>
              <a:t> 將多個</a:t>
            </a:r>
            <a:r>
              <a:rPr lang="en-US" altLang="zh-TW" dirty="0"/>
              <a:t>Excel</a:t>
            </a:r>
            <a:r>
              <a:rPr lang="zh-TW" altLang="en-US" dirty="0"/>
              <a:t>檔案合併為一個統一的數據集</a:t>
            </a:r>
            <a:r>
              <a:rPr lang="en-US" altLang="zh-TW" dirty="0"/>
              <a:t>(.</a:t>
            </a:r>
            <a:r>
              <a:rPr lang="en-US" altLang="zh-CN" dirty="0"/>
              <a:t>csv</a:t>
            </a:r>
            <a:r>
              <a:rPr lang="en-US" altLang="zh-TW" dirty="0"/>
              <a:t>)</a:t>
            </a:r>
            <a:r>
              <a:rPr lang="zh-CN" altLang="en-US" dirty="0"/>
              <a:t>加快後續處理速度</a:t>
            </a:r>
            <a:r>
              <a:rPr lang="zh-TW" altLang="en-US" dirty="0"/>
              <a:t>。</a:t>
            </a:r>
          </a:p>
          <a:p>
            <a:pPr marL="742950" lvl="1" indent="-285750">
              <a:buFont typeface="+mj-lt"/>
              <a:buAutoNum type="arabicPeriod"/>
            </a:pPr>
            <a:endParaRPr lang="zh-TW" altLang="en-US" dirty="0"/>
          </a:p>
          <a:p>
            <a:pPr marL="0" indent="0">
              <a:buNone/>
            </a:pPr>
            <a:endParaRPr lang="en-US" dirty="0"/>
          </a:p>
        </p:txBody>
      </p:sp>
    </p:spTree>
    <p:extLst>
      <p:ext uri="{BB962C8B-B14F-4D97-AF65-F5344CB8AC3E}">
        <p14:creationId xmlns:p14="http://schemas.microsoft.com/office/powerpoint/2010/main" val="1842854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ED58-4ACD-54BD-2A00-EA288FED23D9}"/>
              </a:ext>
            </a:extLst>
          </p:cNvPr>
          <p:cNvSpPr>
            <a:spLocks noGrp="1"/>
          </p:cNvSpPr>
          <p:nvPr>
            <p:ph type="title"/>
          </p:nvPr>
        </p:nvSpPr>
        <p:spPr/>
        <p:txBody>
          <a:bodyPr/>
          <a:lstStyle/>
          <a:p>
            <a:r>
              <a:rPr lang="zh-CN" altLang="en-US" dirty="0"/>
              <a:t>專案資料</a:t>
            </a:r>
            <a:endParaRPr lang="en-US" dirty="0"/>
          </a:p>
        </p:txBody>
      </p:sp>
      <p:sp>
        <p:nvSpPr>
          <p:cNvPr id="3" name="Content Placeholder 2">
            <a:extLst>
              <a:ext uri="{FF2B5EF4-FFF2-40B4-BE49-F238E27FC236}">
                <a16:creationId xmlns:a16="http://schemas.microsoft.com/office/drawing/2014/main" id="{19287E38-E5F2-BA6A-818A-390D285C3951}"/>
              </a:ext>
            </a:extLst>
          </p:cNvPr>
          <p:cNvSpPr>
            <a:spLocks noGrp="1"/>
          </p:cNvSpPr>
          <p:nvPr>
            <p:ph idx="1"/>
          </p:nvPr>
        </p:nvSpPr>
        <p:spPr/>
        <p:txBody>
          <a:bodyPr/>
          <a:lstStyle/>
          <a:p>
            <a:r>
              <a:rPr lang="en-US" dirty="0"/>
              <a:t>105</a:t>
            </a:r>
            <a:r>
              <a:rPr lang="zh-CN" altLang="en-US" dirty="0"/>
              <a:t>年資料集（</a:t>
            </a:r>
            <a:r>
              <a:rPr lang="en-US" altLang="zh-CN" dirty="0"/>
              <a:t>103</a:t>
            </a:r>
            <a:r>
              <a:rPr lang="zh-CN" altLang="en-US" dirty="0"/>
              <a:t>列數據</a:t>
            </a:r>
            <a:r>
              <a:rPr lang="en-US" altLang="zh-CN" dirty="0"/>
              <a:t>*206502</a:t>
            </a:r>
            <a:r>
              <a:rPr lang="zh-CN" altLang="en-US" dirty="0"/>
              <a:t>筆</a:t>
            </a:r>
            <a:r>
              <a:rPr lang="en-US" altLang="zh-CN" dirty="0"/>
              <a:t> </a:t>
            </a:r>
            <a:r>
              <a:rPr lang="zh-CN" altLang="en-US" dirty="0"/>
              <a:t>）</a:t>
            </a:r>
            <a:endParaRPr lang="en-US" altLang="zh-CN" dirty="0"/>
          </a:p>
          <a:p>
            <a:endParaRPr lang="en-US" dirty="0"/>
          </a:p>
          <a:p>
            <a:endParaRPr lang="en-US" dirty="0"/>
          </a:p>
          <a:p>
            <a:r>
              <a:rPr lang="en-US" altLang="zh-CN" dirty="0"/>
              <a:t>109</a:t>
            </a:r>
            <a:r>
              <a:rPr lang="zh-CN" altLang="en-US" dirty="0"/>
              <a:t>年資料集（</a:t>
            </a:r>
            <a:r>
              <a:rPr lang="en-US" altLang="zh-CN" dirty="0"/>
              <a:t>105</a:t>
            </a:r>
            <a:r>
              <a:rPr lang="zh-CN" altLang="en-US" dirty="0"/>
              <a:t>列數據</a:t>
            </a:r>
            <a:r>
              <a:rPr lang="en-US" altLang="zh-CN" dirty="0"/>
              <a:t>*213871</a:t>
            </a:r>
            <a:r>
              <a:rPr lang="zh-CN" altLang="en-US" dirty="0"/>
              <a:t>筆）</a:t>
            </a:r>
            <a:endParaRPr lang="en-US" altLang="zh-CN" dirty="0"/>
          </a:p>
          <a:p>
            <a:endParaRPr lang="en-US" dirty="0"/>
          </a:p>
        </p:txBody>
      </p:sp>
      <p:pic>
        <p:nvPicPr>
          <p:cNvPr id="5" name="Picture 4">
            <a:extLst>
              <a:ext uri="{FF2B5EF4-FFF2-40B4-BE49-F238E27FC236}">
                <a16:creationId xmlns:a16="http://schemas.microsoft.com/office/drawing/2014/main" id="{A3E5DD14-A873-9F39-0F48-452B5525C350}"/>
              </a:ext>
            </a:extLst>
          </p:cNvPr>
          <p:cNvPicPr>
            <a:picLocks noChangeAspect="1"/>
          </p:cNvPicPr>
          <p:nvPr/>
        </p:nvPicPr>
        <p:blipFill>
          <a:blip r:embed="rId3"/>
          <a:stretch>
            <a:fillRect/>
          </a:stretch>
        </p:blipFill>
        <p:spPr>
          <a:xfrm>
            <a:off x="1117600" y="2281959"/>
            <a:ext cx="9956800" cy="886691"/>
          </a:xfrm>
          <a:prstGeom prst="rect">
            <a:avLst/>
          </a:prstGeom>
        </p:spPr>
      </p:pic>
      <p:pic>
        <p:nvPicPr>
          <p:cNvPr id="10" name="Picture 9">
            <a:extLst>
              <a:ext uri="{FF2B5EF4-FFF2-40B4-BE49-F238E27FC236}">
                <a16:creationId xmlns:a16="http://schemas.microsoft.com/office/drawing/2014/main" id="{9B2DF7FD-D03E-54F5-0EA0-6C2EBC511763}"/>
              </a:ext>
            </a:extLst>
          </p:cNvPr>
          <p:cNvPicPr>
            <a:picLocks noChangeAspect="1"/>
          </p:cNvPicPr>
          <p:nvPr/>
        </p:nvPicPr>
        <p:blipFill>
          <a:blip r:embed="rId4"/>
          <a:stretch>
            <a:fillRect/>
          </a:stretch>
        </p:blipFill>
        <p:spPr>
          <a:xfrm>
            <a:off x="1117600" y="3802810"/>
            <a:ext cx="10020300" cy="961659"/>
          </a:xfrm>
          <a:prstGeom prst="rect">
            <a:avLst/>
          </a:prstGeom>
        </p:spPr>
      </p:pic>
    </p:spTree>
    <p:extLst>
      <p:ext uri="{BB962C8B-B14F-4D97-AF65-F5344CB8AC3E}">
        <p14:creationId xmlns:p14="http://schemas.microsoft.com/office/powerpoint/2010/main" val="3404400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0BAB-812D-011F-B32C-B97D6BEF93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7B27BB-3E1B-D568-64AC-8D20A7CE8244}"/>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F7324A86-C44C-9151-CF2B-128A06D399FA}"/>
              </a:ext>
            </a:extLst>
          </p:cNvPr>
          <p:cNvPicPr>
            <a:picLocks noChangeAspect="1"/>
          </p:cNvPicPr>
          <p:nvPr/>
        </p:nvPicPr>
        <p:blipFill>
          <a:blip r:embed="rId3"/>
          <a:stretch>
            <a:fillRect/>
          </a:stretch>
        </p:blipFill>
        <p:spPr>
          <a:xfrm>
            <a:off x="1375742" y="37815"/>
            <a:ext cx="9148416" cy="6139148"/>
          </a:xfrm>
          <a:prstGeom prst="rect">
            <a:avLst/>
          </a:prstGeom>
        </p:spPr>
      </p:pic>
    </p:spTree>
    <p:extLst>
      <p:ext uri="{BB962C8B-B14F-4D97-AF65-F5344CB8AC3E}">
        <p14:creationId xmlns:p14="http://schemas.microsoft.com/office/powerpoint/2010/main" val="234435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0BAB-812D-011F-B32C-B97D6BEF93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7B27BB-3E1B-D568-64AC-8D20A7CE8244}"/>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500EF768-8B3A-957F-1DA4-0AF8B6EDDA03}"/>
              </a:ext>
            </a:extLst>
          </p:cNvPr>
          <p:cNvPicPr>
            <a:picLocks noChangeAspect="1"/>
          </p:cNvPicPr>
          <p:nvPr/>
        </p:nvPicPr>
        <p:blipFill>
          <a:blip r:embed="rId2"/>
          <a:stretch>
            <a:fillRect/>
          </a:stretch>
        </p:blipFill>
        <p:spPr>
          <a:xfrm>
            <a:off x="946150" y="681037"/>
            <a:ext cx="10299700" cy="4844549"/>
          </a:xfrm>
          <a:prstGeom prst="rect">
            <a:avLst/>
          </a:prstGeom>
        </p:spPr>
      </p:pic>
    </p:spTree>
    <p:extLst>
      <p:ext uri="{BB962C8B-B14F-4D97-AF65-F5344CB8AC3E}">
        <p14:creationId xmlns:p14="http://schemas.microsoft.com/office/powerpoint/2010/main" val="23571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0BAB-812D-011F-B32C-B97D6BEF93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7B27BB-3E1B-D568-64AC-8D20A7CE8244}"/>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74440826-C8A0-AE2B-93C1-7C5F3F167366}"/>
              </a:ext>
            </a:extLst>
          </p:cNvPr>
          <p:cNvPicPr>
            <a:picLocks noChangeAspect="1"/>
          </p:cNvPicPr>
          <p:nvPr/>
        </p:nvPicPr>
        <p:blipFill>
          <a:blip r:embed="rId3"/>
          <a:stretch>
            <a:fillRect/>
          </a:stretch>
        </p:blipFill>
        <p:spPr>
          <a:xfrm>
            <a:off x="838200" y="499613"/>
            <a:ext cx="10515600" cy="4990692"/>
          </a:xfrm>
          <a:prstGeom prst="rect">
            <a:avLst/>
          </a:prstGeom>
        </p:spPr>
      </p:pic>
      <p:sp>
        <p:nvSpPr>
          <p:cNvPr id="4" name="Rectangle 3">
            <a:extLst>
              <a:ext uri="{FF2B5EF4-FFF2-40B4-BE49-F238E27FC236}">
                <a16:creationId xmlns:a16="http://schemas.microsoft.com/office/drawing/2014/main" id="{71A7C08A-3EEA-09DA-DF05-A36FB62CC8E3}"/>
              </a:ext>
            </a:extLst>
          </p:cNvPr>
          <p:cNvSpPr/>
          <p:nvPr/>
        </p:nvSpPr>
        <p:spPr>
          <a:xfrm>
            <a:off x="3928533" y="5181600"/>
            <a:ext cx="1090507" cy="18965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4BB62CB-1712-EEC2-6F00-223B8BBBE6A9}"/>
              </a:ext>
            </a:extLst>
          </p:cNvPr>
          <p:cNvSpPr/>
          <p:nvPr/>
        </p:nvSpPr>
        <p:spPr>
          <a:xfrm>
            <a:off x="5753947" y="1363393"/>
            <a:ext cx="1283546" cy="18965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218FEA-28E3-816A-6003-13F7E78009C3}"/>
              </a:ext>
            </a:extLst>
          </p:cNvPr>
          <p:cNvSpPr/>
          <p:nvPr/>
        </p:nvSpPr>
        <p:spPr>
          <a:xfrm>
            <a:off x="9353974" y="3175259"/>
            <a:ext cx="1283546" cy="18965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3290A4F-E7BD-3FE5-B2CD-926EDD6BCE5E}"/>
              </a:ext>
            </a:extLst>
          </p:cNvPr>
          <p:cNvSpPr/>
          <p:nvPr/>
        </p:nvSpPr>
        <p:spPr>
          <a:xfrm>
            <a:off x="3662680" y="5624793"/>
            <a:ext cx="5339080" cy="45255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對結果為不明原因之數據都不參與訓練（無意義）</a:t>
            </a:r>
            <a:endParaRPr lang="en-US" dirty="0"/>
          </a:p>
        </p:txBody>
      </p:sp>
    </p:spTree>
    <p:extLst>
      <p:ext uri="{BB962C8B-B14F-4D97-AF65-F5344CB8AC3E}">
        <p14:creationId xmlns:p14="http://schemas.microsoft.com/office/powerpoint/2010/main" val="800882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9AF5-887B-AEC3-EF50-62B3F870130F}"/>
              </a:ext>
            </a:extLst>
          </p:cNvPr>
          <p:cNvSpPr>
            <a:spLocks noGrp="1"/>
          </p:cNvSpPr>
          <p:nvPr>
            <p:ph type="title"/>
          </p:nvPr>
        </p:nvSpPr>
        <p:spPr/>
        <p:txBody>
          <a:bodyPr/>
          <a:lstStyle/>
          <a:p>
            <a:r>
              <a:rPr lang="zh-CN" altLang="en-US" dirty="0"/>
              <a:t>特徵提取</a:t>
            </a:r>
            <a:r>
              <a:rPr lang="en-US" altLang="zh-CN" dirty="0"/>
              <a:t>&amp;</a:t>
            </a:r>
            <a:r>
              <a:rPr lang="zh-CN" altLang="en-US" dirty="0"/>
              <a:t>資料準備</a:t>
            </a:r>
            <a:endParaRPr lang="en-US" dirty="0"/>
          </a:p>
        </p:txBody>
      </p:sp>
      <p:sp>
        <p:nvSpPr>
          <p:cNvPr id="3" name="Content Placeholder 2">
            <a:extLst>
              <a:ext uri="{FF2B5EF4-FFF2-40B4-BE49-F238E27FC236}">
                <a16:creationId xmlns:a16="http://schemas.microsoft.com/office/drawing/2014/main" id="{6F7DF02D-104D-FD64-54D4-916FDD512FE6}"/>
              </a:ext>
            </a:extLst>
          </p:cNvPr>
          <p:cNvSpPr>
            <a:spLocks noGrp="1"/>
          </p:cNvSpPr>
          <p:nvPr>
            <p:ph idx="1"/>
          </p:nvPr>
        </p:nvSpPr>
        <p:spPr/>
        <p:txBody>
          <a:bodyPr>
            <a:normAutofit fontScale="92500"/>
          </a:bodyPr>
          <a:lstStyle/>
          <a:p>
            <a:pPr marL="0" indent="0">
              <a:buNone/>
            </a:pPr>
            <a:r>
              <a:rPr lang="zh-TW" altLang="en-US" b="1" dirty="0"/>
              <a:t>特徵提取</a:t>
            </a:r>
            <a:r>
              <a:rPr lang="en-US" altLang="zh-TW" b="1" dirty="0"/>
              <a:t>:</a:t>
            </a:r>
            <a:endParaRPr lang="zh-TW" altLang="en-US" dirty="0"/>
          </a:p>
          <a:p>
            <a:pPr marL="742950" lvl="1" indent="-285750">
              <a:buFont typeface="+mj-lt"/>
              <a:buAutoNum type="arabicPeriod"/>
            </a:pPr>
            <a:r>
              <a:rPr lang="zh-TW" altLang="en-US" b="1" dirty="0"/>
              <a:t>時間特徵</a:t>
            </a:r>
            <a:r>
              <a:rPr lang="en-US" altLang="zh-TW" b="1" dirty="0"/>
              <a:t>:</a:t>
            </a:r>
            <a:r>
              <a:rPr lang="zh-TW" altLang="en-US" dirty="0"/>
              <a:t> 提取事故發生的具體時間，包括年份、月份、星期幾、具體時間等。</a:t>
            </a:r>
          </a:p>
          <a:p>
            <a:pPr marL="742950" lvl="1" indent="-285750">
              <a:buFont typeface="+mj-lt"/>
              <a:buAutoNum type="arabicPeriod"/>
            </a:pPr>
            <a:r>
              <a:rPr lang="zh-TW" altLang="en-US" b="1" dirty="0"/>
              <a:t>地點特徵</a:t>
            </a:r>
            <a:r>
              <a:rPr lang="en-US" altLang="zh-TW" b="1" dirty="0"/>
              <a:t>:</a:t>
            </a:r>
            <a:r>
              <a:rPr lang="zh-TW" altLang="en-US" dirty="0"/>
              <a:t> 提取事故發生的具體地點，包括路口、道路類型、交通信號燈情況等。</a:t>
            </a:r>
          </a:p>
          <a:p>
            <a:pPr marL="742950" lvl="1" indent="-285750">
              <a:buFont typeface="+mj-lt"/>
              <a:buAutoNum type="arabicPeriod"/>
            </a:pPr>
            <a:r>
              <a:rPr lang="zh-TW" altLang="en-US" b="1" dirty="0"/>
              <a:t>車輛特徵</a:t>
            </a:r>
            <a:r>
              <a:rPr lang="en-US" altLang="zh-TW" b="1" dirty="0"/>
              <a:t>:</a:t>
            </a:r>
            <a:r>
              <a:rPr lang="zh-TW" altLang="en-US" dirty="0"/>
              <a:t> 提取參與事故的車輛相關信息，包括車種、車速、行駛方向等。</a:t>
            </a:r>
          </a:p>
          <a:p>
            <a:pPr marL="742950" lvl="1" indent="-285750">
              <a:buFont typeface="+mj-lt"/>
              <a:buAutoNum type="arabicPeriod"/>
            </a:pPr>
            <a:r>
              <a:rPr lang="zh-TW" altLang="en-US" b="1" dirty="0"/>
              <a:t>人員特徵</a:t>
            </a:r>
            <a:r>
              <a:rPr lang="en-US" altLang="zh-TW" b="1" dirty="0"/>
              <a:t>:</a:t>
            </a:r>
            <a:r>
              <a:rPr lang="zh-TW" altLang="en-US" dirty="0"/>
              <a:t> 提取事故中涉及的人員信息，包括駕駛人、乘客、行人等。</a:t>
            </a:r>
          </a:p>
          <a:p>
            <a:pPr marL="742950" lvl="1" indent="-285750">
              <a:buFont typeface="+mj-lt"/>
              <a:buAutoNum type="arabicPeriod"/>
            </a:pPr>
            <a:r>
              <a:rPr lang="zh-TW" altLang="en-US" b="1" dirty="0"/>
              <a:t>其他特徵</a:t>
            </a:r>
            <a:r>
              <a:rPr lang="en-US" altLang="zh-TW" b="1" dirty="0"/>
              <a:t>:</a:t>
            </a:r>
            <a:r>
              <a:rPr lang="zh-TW" altLang="en-US" dirty="0"/>
              <a:t> 根據實際情況提取其他相關特徵，如事故類型、事故嚴重程度等。</a:t>
            </a:r>
          </a:p>
          <a:p>
            <a:pPr marL="0" indent="0">
              <a:buNone/>
            </a:pPr>
            <a:r>
              <a:rPr lang="zh-TW" altLang="en-US" b="1" dirty="0"/>
              <a:t>訓練資料準備</a:t>
            </a:r>
            <a:r>
              <a:rPr lang="en-US" altLang="zh-TW" b="1" dirty="0"/>
              <a:t>:</a:t>
            </a:r>
            <a:endParaRPr lang="zh-TW" altLang="en-US" dirty="0"/>
          </a:p>
          <a:p>
            <a:pPr marL="742950" lvl="1" indent="-285750">
              <a:buFont typeface="+mj-lt"/>
              <a:buAutoNum type="arabicPeriod"/>
            </a:pPr>
            <a:r>
              <a:rPr lang="zh-TW" altLang="en-US" dirty="0"/>
              <a:t>將整理後的資料集分為訓練集和測試集，</a:t>
            </a:r>
            <a:r>
              <a:rPr lang="en-US" altLang="zh-TW" dirty="0"/>
              <a:t>2016~2019</a:t>
            </a:r>
            <a:r>
              <a:rPr lang="zh-TW" altLang="en-US" dirty="0"/>
              <a:t>的資料用於訓練，</a:t>
            </a:r>
            <a:r>
              <a:rPr lang="en-US" altLang="zh-TW" dirty="0"/>
              <a:t>2020</a:t>
            </a:r>
            <a:r>
              <a:rPr lang="zh-TW" altLang="en-US" dirty="0"/>
              <a:t>用於測試</a:t>
            </a:r>
            <a:endParaRPr lang="en-US" altLang="zh-TW" dirty="0"/>
          </a:p>
        </p:txBody>
      </p:sp>
    </p:spTree>
    <p:extLst>
      <p:ext uri="{BB962C8B-B14F-4D97-AF65-F5344CB8AC3E}">
        <p14:creationId xmlns:p14="http://schemas.microsoft.com/office/powerpoint/2010/main" val="3916510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ED58-4ACD-54BD-2A00-EA288FED23D9}"/>
              </a:ext>
            </a:extLst>
          </p:cNvPr>
          <p:cNvSpPr>
            <a:spLocks noGrp="1"/>
          </p:cNvSpPr>
          <p:nvPr>
            <p:ph type="title"/>
          </p:nvPr>
        </p:nvSpPr>
        <p:spPr/>
        <p:txBody>
          <a:bodyPr/>
          <a:lstStyle/>
          <a:p>
            <a:r>
              <a:rPr lang="zh-CN" altLang="en-US" dirty="0"/>
              <a:t>特徵提取</a:t>
            </a:r>
            <a:r>
              <a:rPr lang="en-US" altLang="zh-CN" dirty="0"/>
              <a:t>&amp;</a:t>
            </a:r>
            <a:r>
              <a:rPr lang="zh-CN" altLang="en-US" dirty="0"/>
              <a:t>資料準備</a:t>
            </a:r>
            <a:endParaRPr lang="en-US" dirty="0"/>
          </a:p>
        </p:txBody>
      </p:sp>
      <p:sp>
        <p:nvSpPr>
          <p:cNvPr id="3" name="Content Placeholder 2">
            <a:extLst>
              <a:ext uri="{FF2B5EF4-FFF2-40B4-BE49-F238E27FC236}">
                <a16:creationId xmlns:a16="http://schemas.microsoft.com/office/drawing/2014/main" id="{19287E38-E5F2-BA6A-818A-390D285C3951}"/>
              </a:ext>
            </a:extLst>
          </p:cNvPr>
          <p:cNvSpPr>
            <a:spLocks noGrp="1"/>
          </p:cNvSpPr>
          <p:nvPr>
            <p:ph idx="1"/>
          </p:nvPr>
        </p:nvSpPr>
        <p:spPr/>
        <p:txBody>
          <a:bodyPr/>
          <a:lstStyle/>
          <a:p>
            <a:pPr marL="0" indent="0">
              <a:buNone/>
            </a:pPr>
            <a:r>
              <a:rPr lang="zh-CN" altLang="en-US" dirty="0"/>
              <a:t>數據含重複資料</a:t>
            </a:r>
            <a:r>
              <a:rPr lang="en-US" altLang="zh-CN" dirty="0"/>
              <a:t>&amp;</a:t>
            </a:r>
            <a:r>
              <a:rPr lang="zh-CN" altLang="en-US" dirty="0"/>
              <a:t>中文資料</a:t>
            </a:r>
            <a:endParaRPr lang="en-US" altLang="zh-CN" dirty="0"/>
          </a:p>
          <a:p>
            <a:pPr marL="0" indent="0">
              <a:buNone/>
            </a:pPr>
            <a:r>
              <a:rPr lang="zh-CN" altLang="en-US" dirty="0"/>
              <a:t>時間重複</a:t>
            </a:r>
            <a:endParaRPr lang="en-US" altLang="zh-CN" dirty="0"/>
          </a:p>
          <a:p>
            <a:pPr marL="0" indent="0">
              <a:buNone/>
            </a:pPr>
            <a:endParaRPr lang="en-US" dirty="0"/>
          </a:p>
          <a:p>
            <a:pPr marL="0" indent="0">
              <a:buNone/>
            </a:pPr>
            <a:endParaRPr lang="en-US" dirty="0"/>
          </a:p>
          <a:p>
            <a:pPr marL="0" indent="0">
              <a:buNone/>
            </a:pPr>
            <a:r>
              <a:rPr lang="zh-CN" altLang="en-US" dirty="0"/>
              <a:t>地點重複</a:t>
            </a:r>
            <a:endParaRPr lang="en-US" dirty="0"/>
          </a:p>
        </p:txBody>
      </p:sp>
      <p:pic>
        <p:nvPicPr>
          <p:cNvPr id="13" name="Picture 12">
            <a:extLst>
              <a:ext uri="{FF2B5EF4-FFF2-40B4-BE49-F238E27FC236}">
                <a16:creationId xmlns:a16="http://schemas.microsoft.com/office/drawing/2014/main" id="{75246621-972C-66FE-1483-2A29B596F2A3}"/>
              </a:ext>
            </a:extLst>
          </p:cNvPr>
          <p:cNvPicPr>
            <a:picLocks noChangeAspect="1"/>
          </p:cNvPicPr>
          <p:nvPr/>
        </p:nvPicPr>
        <p:blipFill>
          <a:blip r:embed="rId3"/>
          <a:stretch>
            <a:fillRect/>
          </a:stretch>
        </p:blipFill>
        <p:spPr>
          <a:xfrm>
            <a:off x="947993" y="2899863"/>
            <a:ext cx="1358900" cy="734856"/>
          </a:xfrm>
          <a:prstGeom prst="rect">
            <a:avLst/>
          </a:prstGeom>
        </p:spPr>
      </p:pic>
      <p:pic>
        <p:nvPicPr>
          <p:cNvPr id="17" name="Picture 16">
            <a:extLst>
              <a:ext uri="{FF2B5EF4-FFF2-40B4-BE49-F238E27FC236}">
                <a16:creationId xmlns:a16="http://schemas.microsoft.com/office/drawing/2014/main" id="{2F624101-E993-4160-40DD-76EC64F3D4DF}"/>
              </a:ext>
            </a:extLst>
          </p:cNvPr>
          <p:cNvPicPr>
            <a:picLocks noChangeAspect="1"/>
          </p:cNvPicPr>
          <p:nvPr/>
        </p:nvPicPr>
        <p:blipFill>
          <a:blip r:embed="rId4"/>
          <a:stretch>
            <a:fillRect/>
          </a:stretch>
        </p:blipFill>
        <p:spPr>
          <a:xfrm>
            <a:off x="3701305" y="4366708"/>
            <a:ext cx="6958579" cy="1220557"/>
          </a:xfrm>
          <a:prstGeom prst="rect">
            <a:avLst/>
          </a:prstGeom>
        </p:spPr>
      </p:pic>
      <p:pic>
        <p:nvPicPr>
          <p:cNvPr id="19" name="Picture 18">
            <a:extLst>
              <a:ext uri="{FF2B5EF4-FFF2-40B4-BE49-F238E27FC236}">
                <a16:creationId xmlns:a16="http://schemas.microsoft.com/office/drawing/2014/main" id="{4CC3EF16-9444-AF0D-EB32-2ABA1B8E34E1}"/>
              </a:ext>
            </a:extLst>
          </p:cNvPr>
          <p:cNvPicPr>
            <a:picLocks noChangeAspect="1"/>
          </p:cNvPicPr>
          <p:nvPr/>
        </p:nvPicPr>
        <p:blipFill>
          <a:blip r:embed="rId5"/>
          <a:stretch>
            <a:fillRect/>
          </a:stretch>
        </p:blipFill>
        <p:spPr>
          <a:xfrm>
            <a:off x="947993" y="4366708"/>
            <a:ext cx="1358900" cy="1256983"/>
          </a:xfrm>
          <a:prstGeom prst="rect">
            <a:avLst/>
          </a:prstGeom>
        </p:spPr>
      </p:pic>
      <p:pic>
        <p:nvPicPr>
          <p:cNvPr id="21" name="Picture 20">
            <a:extLst>
              <a:ext uri="{FF2B5EF4-FFF2-40B4-BE49-F238E27FC236}">
                <a16:creationId xmlns:a16="http://schemas.microsoft.com/office/drawing/2014/main" id="{035FA18D-0126-2BAC-553D-931B5A87740B}"/>
              </a:ext>
            </a:extLst>
          </p:cNvPr>
          <p:cNvPicPr>
            <a:picLocks noChangeAspect="1"/>
          </p:cNvPicPr>
          <p:nvPr/>
        </p:nvPicPr>
        <p:blipFill rotWithShape="1">
          <a:blip r:embed="rId6"/>
          <a:srcRect b="60958"/>
          <a:stretch/>
        </p:blipFill>
        <p:spPr>
          <a:xfrm>
            <a:off x="2496471" y="2899863"/>
            <a:ext cx="2889250" cy="724280"/>
          </a:xfrm>
          <a:prstGeom prst="rect">
            <a:avLst/>
          </a:prstGeom>
        </p:spPr>
      </p:pic>
      <p:pic>
        <p:nvPicPr>
          <p:cNvPr id="23" name="Picture 22">
            <a:extLst>
              <a:ext uri="{FF2B5EF4-FFF2-40B4-BE49-F238E27FC236}">
                <a16:creationId xmlns:a16="http://schemas.microsoft.com/office/drawing/2014/main" id="{7E926A72-2902-626F-210F-A4BCEC207E39}"/>
              </a:ext>
            </a:extLst>
          </p:cNvPr>
          <p:cNvPicPr>
            <a:picLocks noChangeAspect="1"/>
          </p:cNvPicPr>
          <p:nvPr/>
        </p:nvPicPr>
        <p:blipFill>
          <a:blip r:embed="rId7"/>
          <a:stretch>
            <a:fillRect/>
          </a:stretch>
        </p:blipFill>
        <p:spPr>
          <a:xfrm>
            <a:off x="2496471" y="4366708"/>
            <a:ext cx="1015256" cy="1256984"/>
          </a:xfrm>
          <a:prstGeom prst="rect">
            <a:avLst/>
          </a:prstGeom>
        </p:spPr>
      </p:pic>
      <p:pic>
        <p:nvPicPr>
          <p:cNvPr id="10" name="Picture 9">
            <a:extLst>
              <a:ext uri="{FF2B5EF4-FFF2-40B4-BE49-F238E27FC236}">
                <a16:creationId xmlns:a16="http://schemas.microsoft.com/office/drawing/2014/main" id="{35B8E1DC-AF29-3205-DD8A-ADDD8B1965A1}"/>
              </a:ext>
            </a:extLst>
          </p:cNvPr>
          <p:cNvPicPr>
            <a:picLocks noChangeAspect="1"/>
          </p:cNvPicPr>
          <p:nvPr/>
        </p:nvPicPr>
        <p:blipFill rotWithShape="1">
          <a:blip r:embed="rId8"/>
          <a:srcRect b="49490"/>
          <a:stretch/>
        </p:blipFill>
        <p:spPr>
          <a:xfrm>
            <a:off x="6907544" y="2695187"/>
            <a:ext cx="409927" cy="1416051"/>
          </a:xfrm>
          <a:prstGeom prst="rect">
            <a:avLst/>
          </a:prstGeom>
        </p:spPr>
      </p:pic>
      <p:pic>
        <p:nvPicPr>
          <p:cNvPr id="4" name="Picture 3">
            <a:extLst>
              <a:ext uri="{FF2B5EF4-FFF2-40B4-BE49-F238E27FC236}">
                <a16:creationId xmlns:a16="http://schemas.microsoft.com/office/drawing/2014/main" id="{1363A682-E77E-12D7-4546-79CFB9E38DF8}"/>
              </a:ext>
            </a:extLst>
          </p:cNvPr>
          <p:cNvPicPr>
            <a:picLocks noChangeAspect="1"/>
          </p:cNvPicPr>
          <p:nvPr/>
        </p:nvPicPr>
        <p:blipFill rotWithShape="1">
          <a:blip r:embed="rId9"/>
          <a:srcRect l="39200"/>
          <a:stretch/>
        </p:blipFill>
        <p:spPr>
          <a:xfrm>
            <a:off x="6096000" y="2660648"/>
            <a:ext cx="646444" cy="1416051"/>
          </a:xfrm>
          <a:prstGeom prst="rect">
            <a:avLst/>
          </a:prstGeom>
        </p:spPr>
      </p:pic>
      <p:sp>
        <p:nvSpPr>
          <p:cNvPr id="7" name="TextBox 6">
            <a:extLst>
              <a:ext uri="{FF2B5EF4-FFF2-40B4-BE49-F238E27FC236}">
                <a16:creationId xmlns:a16="http://schemas.microsoft.com/office/drawing/2014/main" id="{7553D5C7-9D83-B649-3D1C-2A086EFEF58C}"/>
              </a:ext>
            </a:extLst>
          </p:cNvPr>
          <p:cNvSpPr txBox="1"/>
          <p:nvPr/>
        </p:nvSpPr>
        <p:spPr>
          <a:xfrm>
            <a:off x="6096000" y="2291316"/>
            <a:ext cx="1130300" cy="369332"/>
          </a:xfrm>
          <a:prstGeom prst="rect">
            <a:avLst/>
          </a:prstGeom>
          <a:noFill/>
        </p:spPr>
        <p:txBody>
          <a:bodyPr wrap="square">
            <a:spAutoFit/>
          </a:bodyPr>
          <a:lstStyle/>
          <a:p>
            <a:pPr marL="0" indent="0">
              <a:buNone/>
            </a:pPr>
            <a:r>
              <a:rPr lang="zh-CN" altLang="en-US" dirty="0"/>
              <a:t>中文數據</a:t>
            </a:r>
            <a:endParaRPr lang="en-US" altLang="zh-CN" dirty="0"/>
          </a:p>
        </p:txBody>
      </p:sp>
    </p:spTree>
    <p:extLst>
      <p:ext uri="{BB962C8B-B14F-4D97-AF65-F5344CB8AC3E}">
        <p14:creationId xmlns:p14="http://schemas.microsoft.com/office/powerpoint/2010/main" val="2222597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TotalTime>
  <Words>2602</Words>
  <Application>Microsoft Office PowerPoint</Application>
  <PresentationFormat>Widescreen</PresentationFormat>
  <Paragraphs>150</Paragraphs>
  <Slides>21</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-apple-system</vt:lpstr>
      <vt:lpstr>Arial</vt:lpstr>
      <vt:lpstr>Calibri</vt:lpstr>
      <vt:lpstr>Calibri Light</vt:lpstr>
      <vt:lpstr>Times New Roman</vt:lpstr>
      <vt:lpstr>Wingdings</vt:lpstr>
      <vt:lpstr>Office Theme</vt:lpstr>
      <vt:lpstr>交通事故增加原因偵測 Cause Detection for Increase in Traffic Accidents</vt:lpstr>
      <vt:lpstr>簡介&amp;目標:</vt:lpstr>
      <vt:lpstr>專案資料介紹</vt:lpstr>
      <vt:lpstr>專案資料</vt:lpstr>
      <vt:lpstr>PowerPoint Presentation</vt:lpstr>
      <vt:lpstr>PowerPoint Presentation</vt:lpstr>
      <vt:lpstr>PowerPoint Presentation</vt:lpstr>
      <vt:lpstr>特徵提取&amp;資料準備</vt:lpstr>
      <vt:lpstr>特徵提取&amp;資料準備</vt:lpstr>
      <vt:lpstr>特徵選擇</vt:lpstr>
      <vt:lpstr>處理后資料集</vt:lpstr>
      <vt:lpstr>結果（分析車禍原因）</vt:lpstr>
      <vt:lpstr>混淆矩陣</vt:lpstr>
      <vt:lpstr>結果（分析車禍原因）</vt:lpstr>
      <vt:lpstr>車禍事故原因！=車禍事故率上升原因</vt:lpstr>
      <vt:lpstr>實作模型（分析車禍上升原因）</vt:lpstr>
      <vt:lpstr>結果（分析車禍上升原因）</vt:lpstr>
      <vt:lpstr>結果（分析車禍上升原因）</vt:lpstr>
      <vt:lpstr>結論:</vt:lpstr>
      <vt:lpstr>參考資料</vt:lpstr>
      <vt:lpstr>遇到的問題與解決方法（如果太多可不用加入報告）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dc:creator>
  <cp:lastModifiedBy>Wei</cp:lastModifiedBy>
  <cp:revision>123</cp:revision>
  <dcterms:created xsi:type="dcterms:W3CDTF">2024-05-23T16:51:54Z</dcterms:created>
  <dcterms:modified xsi:type="dcterms:W3CDTF">2024-06-11T09:12:58Z</dcterms:modified>
</cp:coreProperties>
</file>