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99" r:id="rId4"/>
    <p:sldId id="258" r:id="rId5"/>
    <p:sldId id="260" r:id="rId6"/>
    <p:sldId id="285" r:id="rId7"/>
    <p:sldId id="286" r:id="rId8"/>
    <p:sldId id="291" r:id="rId9"/>
    <p:sldId id="290" r:id="rId10"/>
    <p:sldId id="287" r:id="rId11"/>
    <p:sldId id="289" r:id="rId12"/>
    <p:sldId id="293" r:id="rId13"/>
    <p:sldId id="269" r:id="rId14"/>
    <p:sldId id="288" r:id="rId15"/>
    <p:sldId id="292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59" r:id="rId29"/>
    <p:sldId id="266" r:id="rId30"/>
    <p:sldId id="261" r:id="rId31"/>
    <p:sldId id="262" r:id="rId32"/>
    <p:sldId id="263" r:id="rId33"/>
    <p:sldId id="283" r:id="rId34"/>
    <p:sldId id="300" r:id="rId35"/>
    <p:sldId id="296" r:id="rId36"/>
    <p:sldId id="295" r:id="rId37"/>
    <p:sldId id="294" r:id="rId38"/>
    <p:sldId id="297" r:id="rId3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1B93FBDA-0450-436E-A78D-D5DF4AFFFD5C}">
          <p14:sldIdLst>
            <p14:sldId id="256"/>
            <p14:sldId id="257"/>
            <p14:sldId id="299"/>
            <p14:sldId id="258"/>
            <p14:sldId id="260"/>
            <p14:sldId id="285"/>
          </p14:sldIdLst>
        </p14:section>
        <p14:section name="vorherige Entscheidungen" id="{92C5656F-7E1B-4048-851B-735F06DEE370}">
          <p14:sldIdLst>
            <p14:sldId id="286"/>
            <p14:sldId id="291"/>
            <p14:sldId id="290"/>
            <p14:sldId id="287"/>
            <p14:sldId id="289"/>
            <p14:sldId id="293"/>
            <p14:sldId id="269"/>
            <p14:sldId id="288"/>
            <p14:sldId id="292"/>
          </p14:sldIdLst>
        </p14:section>
        <p14:section name="Fragebogen" id="{C1F270AC-13F9-49E9-93F3-6AF9F361EB3F}">
          <p14:sldIdLst>
            <p14:sldId id="27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4"/>
          </p14:sldIdLst>
        </p14:section>
        <p14:section name="Verschiedene Nutzerkonten" id="{ECC1466E-8C46-4AA0-887C-D7551F0DBE35}">
          <p14:sldIdLst>
            <p14:sldId id="259"/>
            <p14:sldId id="266"/>
            <p14:sldId id="261"/>
            <p14:sldId id="262"/>
            <p14:sldId id="263"/>
            <p14:sldId id="283"/>
            <p14:sldId id="300"/>
          </p14:sldIdLst>
        </p14:section>
        <p14:section name="Vorzeigemodell" id="{49545E07-89EB-4470-80A3-7F68CFA0415A}">
          <p14:sldIdLst>
            <p14:sldId id="296"/>
          </p14:sldIdLst>
        </p14:section>
        <p14:section name="Ende" id="{7EE978A7-2217-4974-8D60-5514B540966A}">
          <p14:sldIdLst>
            <p14:sldId id="295"/>
            <p14:sldId id="294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12E"/>
    <a:srgbClr val="CBD304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rinkmann\Desktop\Schule\Mittelstufenprojekt\Umfrage_Auswertu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rinkmann\Desktop\Schule\Mittelstufenprojekt\Umfrage_Auswertun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rinkmann\Desktop\Schule\Mittelstufenprojekt\Umfrage_Auswertun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rinkmann\Desktop\Schule\Mittelstufenprojekt\Umfrage_Auswertung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rinkmann\Desktop\Schule\Mittelstufenprojekt\Umfrage_Auswertung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rinkmann\Desktop\Schule\Mittelstufenprojekt\Umfrage_Auswertung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rinkmann\Desktop\Schule\Mittelstufenprojekt\Umfrage_Auswertung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rinkmann\Desktop\Schule\Mittelstufenprojekt\Umfrage_Auswertung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rinkmann\Desktop\Schule\Mittelstufenprojekt\Umfrage_Auswertung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Tabelle1!$C$3</c:f>
              <c:strCache>
                <c:ptCount val="1"/>
                <c:pt idx="0">
                  <c:v>Als erstes würden wir gerne wissen, wie alt Sie ungefähr sind.</c:v>
                </c:pt>
              </c:strCache>
            </c:strRef>
          </c:tx>
          <c:spPr>
            <a:solidFill>
              <a:srgbClr val="CAD3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Tabelle1!$C$5:$C$9</c:f>
              <c:strCache>
                <c:ptCount val="5"/>
                <c:pt idx="0">
                  <c:v>&lt;20</c:v>
                </c:pt>
                <c:pt idx="1">
                  <c:v>20-30</c:v>
                </c:pt>
                <c:pt idx="2">
                  <c:v>30-40</c:v>
                </c:pt>
                <c:pt idx="3">
                  <c:v>40-50</c:v>
                </c:pt>
                <c:pt idx="4">
                  <c:v>&gt;50</c:v>
                </c:pt>
              </c:strCache>
            </c:strRef>
          </c:cat>
          <c:val>
            <c:numRef>
              <c:f>Tabelle1!$B$5:$B$9</c:f>
              <c:numCache>
                <c:formatCode>0</c:formatCode>
                <c:ptCount val="5"/>
                <c:pt idx="0">
                  <c:v>4</c:v>
                </c:pt>
                <c:pt idx="1">
                  <c:v>20</c:v>
                </c:pt>
                <c:pt idx="2">
                  <c:v>11</c:v>
                </c:pt>
                <c:pt idx="3">
                  <c:v>12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6C-4223-99C0-D40A0FE6883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4743224"/>
        <c:axId val="414743616"/>
      </c:barChart>
      <c:catAx>
        <c:axId val="414743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de-DE"/>
          </a:p>
        </c:txPr>
        <c:crossAx val="414743616"/>
        <c:crosses val="autoZero"/>
        <c:auto val="1"/>
        <c:lblAlgn val="ctr"/>
        <c:lblOffset val="100"/>
        <c:noMultiLvlLbl val="0"/>
      </c:catAx>
      <c:valAx>
        <c:axId val="414743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016F30">
                  <a:alpha val="50000"/>
                </a:srgb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de-DE"/>
          </a:p>
        </c:txPr>
        <c:crossAx val="414743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Tabelle1!$C$12</c:f>
              <c:strCache>
                <c:ptCount val="1"/>
                <c:pt idx="0">
                  <c:v>Für welche Themengebiete interessieren Sie sich, wenn Sie Zeitung lesen? </c:v>
                </c:pt>
              </c:strCache>
            </c:strRef>
          </c:tx>
          <c:dPt>
            <c:idx val="0"/>
            <c:bubble3D val="0"/>
            <c:explosion val="15"/>
            <c:spPr>
              <a:solidFill>
                <a:srgbClr val="016F3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483-4754-94E8-4E1EDE4F840D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483-4754-94E8-4E1EDE4F840D}"/>
              </c:ext>
            </c:extLst>
          </c:dPt>
          <c:dPt>
            <c:idx val="2"/>
            <c:bubble3D val="0"/>
            <c:spPr>
              <a:solidFill>
                <a:srgbClr val="CAD3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483-4754-94E8-4E1EDE4F840D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483-4754-94E8-4E1EDE4F840D}"/>
              </c:ext>
            </c:extLst>
          </c:dPt>
          <c:dPt>
            <c:idx val="4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483-4754-94E8-4E1EDE4F840D}"/>
              </c:ext>
            </c:extLst>
          </c:dPt>
          <c:dPt>
            <c:idx val="5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483-4754-94E8-4E1EDE4F840D}"/>
              </c:ext>
            </c:extLst>
          </c:dPt>
          <c:dLbls>
            <c:dLbl>
              <c:idx val="1"/>
              <c:layout>
                <c:manualLayout>
                  <c:x val="-3.1488340834444795E-2"/>
                  <c:y val="-7.580254881877007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j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483-4754-94E8-4E1EDE4F840D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j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F483-4754-94E8-4E1EDE4F840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n-ea"/>
                    <a:cs typeface="+mn-cs"/>
                  </a:defRPr>
                </a:pPr>
                <a:endParaRPr lang="de-DE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Tabelle1!$C$14:$C$19</c:f>
              <c:strCache>
                <c:ptCount val="6"/>
                <c:pt idx="0">
                  <c:v>Regionales</c:v>
                </c:pt>
                <c:pt idx="1">
                  <c:v>Wissenschaft</c:v>
                </c:pt>
                <c:pt idx="2">
                  <c:v>Wirtschaft</c:v>
                </c:pt>
                <c:pt idx="3">
                  <c:v>Sport</c:v>
                </c:pt>
                <c:pt idx="4">
                  <c:v>Politik</c:v>
                </c:pt>
                <c:pt idx="5">
                  <c:v>Sonstiges</c:v>
                </c:pt>
              </c:strCache>
            </c:strRef>
          </c:cat>
          <c:val>
            <c:numRef>
              <c:f>Tabelle1!$B$14:$B$19</c:f>
              <c:numCache>
                <c:formatCode>0</c:formatCode>
                <c:ptCount val="6"/>
                <c:pt idx="0">
                  <c:v>42</c:v>
                </c:pt>
                <c:pt idx="1">
                  <c:v>26</c:v>
                </c:pt>
                <c:pt idx="2">
                  <c:v>28</c:v>
                </c:pt>
                <c:pt idx="3">
                  <c:v>22</c:v>
                </c:pt>
                <c:pt idx="4">
                  <c:v>23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483-4754-94E8-4E1EDE4F840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ificio" panose="02000506020000020004" pitchFamily="2" charset="0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Tabelle1!$C$23</c:f>
              <c:strCache>
                <c:ptCount val="1"/>
                <c:pt idx="0">
                  <c:v>Ja</c:v>
                </c:pt>
              </c:strCache>
            </c:strRef>
          </c:tx>
          <c:spPr>
            <a:solidFill>
              <a:srgbClr val="CAD3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Tabelle1!$B$23</c:f>
              <c:numCache>
                <c:formatCode>0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25-424A-A85A-6B8E87A5CE51}"/>
            </c:ext>
          </c:extLst>
        </c:ser>
        <c:ser>
          <c:idx val="1"/>
          <c:order val="1"/>
          <c:tx>
            <c:strRef>
              <c:f>Tabelle1!$C$24</c:f>
              <c:strCache>
                <c:ptCount val="1"/>
                <c:pt idx="0">
                  <c:v>Nein</c:v>
                </c:pt>
              </c:strCache>
            </c:strRef>
          </c:tx>
          <c:spPr>
            <a:solidFill>
              <a:srgbClr val="016F3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Tabelle1!$B$24</c:f>
              <c:numCache>
                <c:formatCode>0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25-424A-A85A-6B8E87A5CE5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83661392"/>
        <c:axId val="483664136"/>
      </c:barChart>
      <c:catAx>
        <c:axId val="4836613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3664136"/>
        <c:crosses val="autoZero"/>
        <c:auto val="1"/>
        <c:lblAlgn val="ctr"/>
        <c:lblOffset val="100"/>
        <c:noMultiLvlLbl val="0"/>
      </c:catAx>
      <c:valAx>
        <c:axId val="483664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016F30">
                  <a:alpha val="50000"/>
                </a:srgb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de-DE"/>
          </a:p>
        </c:txPr>
        <c:crossAx val="483661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ificio" panose="02000506020000020004" pitchFamily="2" charset="0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Tabelle1!$C$26</c:f>
              <c:strCache>
                <c:ptCount val="1"/>
                <c:pt idx="0">
                  <c:v>Wieso lesen Sie keine online Nachrichten?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CAD3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D76-4079-935A-CD1EAA01F7DC}"/>
              </c:ext>
            </c:extLst>
          </c:dPt>
          <c:dPt>
            <c:idx val="2"/>
            <c:invertIfNegative val="0"/>
            <c:bubble3D val="0"/>
            <c:spPr>
              <a:solidFill>
                <a:srgbClr val="CAD3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D76-4079-935A-CD1EAA01F7DC}"/>
              </c:ext>
            </c:extLst>
          </c:dPt>
          <c:dPt>
            <c:idx val="3"/>
            <c:invertIfNegative val="0"/>
            <c:bubble3D val="0"/>
            <c:spPr>
              <a:solidFill>
                <a:srgbClr val="CAD3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D76-4079-935A-CD1EAA01F7D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Tabelle1!$C$28:$C$31</c:f>
              <c:strCache>
                <c:ptCount val="4"/>
                <c:pt idx="0">
                  <c:v>zeitaufwendig</c:v>
                </c:pt>
                <c:pt idx="1">
                  <c:v>unsichere Quellen</c:v>
                </c:pt>
                <c:pt idx="2">
                  <c:v>lese lieber in der Zeitung</c:v>
                </c:pt>
                <c:pt idx="3">
                  <c:v>Sonstiges</c:v>
                </c:pt>
              </c:strCache>
            </c:strRef>
          </c:cat>
          <c:val>
            <c:numRef>
              <c:f>Tabelle1!$B$28:$B$31</c:f>
              <c:numCache>
                <c:formatCode>0</c:formatCode>
                <c:ptCount val="4"/>
                <c:pt idx="0">
                  <c:v>0</c:v>
                </c:pt>
                <c:pt idx="1">
                  <c:v>2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D76-4079-935A-CD1EAA01F7D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89849888"/>
        <c:axId val="489851064"/>
      </c:barChart>
      <c:catAx>
        <c:axId val="489849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ificio" panose="02000506020000020004" pitchFamily="2" charset="0"/>
                <a:ea typeface="+mn-ea"/>
                <a:cs typeface="+mn-cs"/>
              </a:defRPr>
            </a:pPr>
            <a:endParaRPr lang="de-DE"/>
          </a:p>
        </c:txPr>
        <c:crossAx val="489851064"/>
        <c:crosses val="autoZero"/>
        <c:auto val="1"/>
        <c:lblAlgn val="ctr"/>
        <c:lblOffset val="100"/>
        <c:noMultiLvlLbl val="0"/>
      </c:catAx>
      <c:valAx>
        <c:axId val="489851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016F30">
                  <a:alpha val="50196"/>
                </a:srgb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de-DE"/>
          </a:p>
        </c:txPr>
        <c:crossAx val="489849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Tabelle1!$C$33</c:f>
              <c:strCache>
                <c:ptCount val="1"/>
                <c:pt idx="0">
                  <c:v>Womit lesen Sie online Zeitungen?</c:v>
                </c:pt>
              </c:strCache>
            </c:strRef>
          </c:tx>
          <c:dPt>
            <c:idx val="0"/>
            <c:bubble3D val="0"/>
            <c:spPr>
              <a:solidFill>
                <a:srgbClr val="CAD3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29A-47DF-AF44-7A3A675F35A6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29A-47DF-AF44-7A3A675F35A6}"/>
              </c:ext>
            </c:extLst>
          </c:dPt>
          <c:dPt>
            <c:idx val="2"/>
            <c:bubble3D val="0"/>
            <c:explosion val="13"/>
            <c:spPr>
              <a:solidFill>
                <a:srgbClr val="016F3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29A-47DF-AF44-7A3A675F35A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j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D29A-47DF-AF44-7A3A675F35A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j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D29A-47DF-AF44-7A3A675F35A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n-ea"/>
                    <a:cs typeface="+mn-cs"/>
                  </a:defRPr>
                </a:pPr>
                <a:endParaRPr lang="de-DE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Tabelle1!$C$35:$C$37</c:f>
              <c:strCache>
                <c:ptCount val="3"/>
                <c:pt idx="0">
                  <c:v>Laptop/PC</c:v>
                </c:pt>
                <c:pt idx="1">
                  <c:v>Tablet</c:v>
                </c:pt>
                <c:pt idx="2">
                  <c:v>Smartphone</c:v>
                </c:pt>
              </c:strCache>
            </c:strRef>
          </c:cat>
          <c:val>
            <c:numRef>
              <c:f>Tabelle1!$B$35:$B$37</c:f>
              <c:numCache>
                <c:formatCode>0</c:formatCode>
                <c:ptCount val="3"/>
                <c:pt idx="0">
                  <c:v>27</c:v>
                </c:pt>
                <c:pt idx="1">
                  <c:v>15</c:v>
                </c:pt>
                <c:pt idx="2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29A-47DF-AF44-7A3A675F35A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ificio" panose="02000506020000020004" pitchFamily="2" charset="0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Tabelle1!$C$40</c:f>
              <c:strCache>
                <c:ptCount val="1"/>
                <c:pt idx="0">
                  <c:v>Wie häufig lesen Sie online Nachrichten?</c:v>
                </c:pt>
              </c:strCache>
            </c:strRef>
          </c:tx>
          <c:spPr>
            <a:solidFill>
              <a:srgbClr val="CAD3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Tabelle1!$C$42:$C$46</c:f>
              <c:strCache>
                <c:ptCount val="5"/>
                <c:pt idx="0">
                  <c:v>mehrmals täglich</c:v>
                </c:pt>
                <c:pt idx="1">
                  <c:v>öfter die Woche</c:v>
                </c:pt>
                <c:pt idx="2">
                  <c:v>höchstens paar Mal im Monat</c:v>
                </c:pt>
                <c:pt idx="3">
                  <c:v>ein Mal am Tag</c:v>
                </c:pt>
                <c:pt idx="4">
                  <c:v>ein Mal die Woche</c:v>
                </c:pt>
              </c:strCache>
            </c:strRef>
          </c:cat>
          <c:val>
            <c:numRef>
              <c:f>Tabelle1!$B$42:$B$46</c:f>
              <c:numCache>
                <c:formatCode>0</c:formatCode>
                <c:ptCount val="5"/>
                <c:pt idx="0">
                  <c:v>22</c:v>
                </c:pt>
                <c:pt idx="1">
                  <c:v>8</c:v>
                </c:pt>
                <c:pt idx="2">
                  <c:v>2</c:v>
                </c:pt>
                <c:pt idx="3">
                  <c:v>10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BA-4E7D-AE44-749DFF77550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83680800"/>
        <c:axId val="483681192"/>
      </c:barChart>
      <c:catAx>
        <c:axId val="48368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ificio" panose="02000506020000020004" pitchFamily="2" charset="0"/>
                <a:ea typeface="+mn-ea"/>
                <a:cs typeface="+mn-cs"/>
              </a:defRPr>
            </a:pPr>
            <a:endParaRPr lang="de-DE"/>
          </a:p>
        </c:txPr>
        <c:crossAx val="483681192"/>
        <c:crosses val="autoZero"/>
        <c:auto val="1"/>
        <c:lblAlgn val="ctr"/>
        <c:lblOffset val="100"/>
        <c:noMultiLvlLbl val="0"/>
      </c:catAx>
      <c:valAx>
        <c:axId val="483681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016F30">
                  <a:alpha val="50000"/>
                </a:srgb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de-DE"/>
          </a:p>
        </c:txPr>
        <c:crossAx val="483680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Tabelle1!$C$48</c:f>
              <c:strCache>
                <c:ptCount val="1"/>
                <c:pt idx="0">
                  <c:v>Von wie vielen online Nachrichtenanbietern beziehen Sie ihre Nachrichten?</c:v>
                </c:pt>
              </c:strCache>
            </c:strRef>
          </c:tx>
          <c:spPr>
            <a:solidFill>
              <a:srgbClr val="CAD3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Tabelle1!$C$50:$C$53</c:f>
              <c:strCache>
                <c:ptCount val="4"/>
                <c:pt idx="0">
                  <c:v>&gt;5</c:v>
                </c:pt>
                <c:pt idx="1">
                  <c:v>2-3</c:v>
                </c:pt>
                <c:pt idx="2">
                  <c:v>3-4</c:v>
                </c:pt>
                <c:pt idx="3">
                  <c:v>1</c:v>
                </c:pt>
              </c:strCache>
            </c:strRef>
          </c:cat>
          <c:val>
            <c:numRef>
              <c:f>Tabelle1!$B$50:$B$53</c:f>
              <c:numCache>
                <c:formatCode>0</c:formatCode>
                <c:ptCount val="4"/>
                <c:pt idx="0">
                  <c:v>7</c:v>
                </c:pt>
                <c:pt idx="1">
                  <c:v>32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A3-478D-93B3-5D7F8FD6220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89227896"/>
        <c:axId val="489229856"/>
      </c:barChart>
      <c:catAx>
        <c:axId val="489227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de-DE"/>
          </a:p>
        </c:txPr>
        <c:crossAx val="489229856"/>
        <c:crosses val="autoZero"/>
        <c:auto val="1"/>
        <c:lblAlgn val="ctr"/>
        <c:lblOffset val="100"/>
        <c:noMultiLvlLbl val="0"/>
      </c:catAx>
      <c:valAx>
        <c:axId val="48922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016F30">
                  <a:alpha val="50000"/>
                </a:srgb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de-DE"/>
          </a:p>
        </c:txPr>
        <c:crossAx val="489227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Tabelle1!$C$57</c:f>
              <c:strCache>
                <c:ptCount val="1"/>
                <c:pt idx="0">
                  <c:v>ja</c:v>
                </c:pt>
              </c:strCache>
            </c:strRef>
          </c:tx>
          <c:spPr>
            <a:solidFill>
              <a:srgbClr val="CAD3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Tabelle1!$B$57</c:f>
              <c:numCache>
                <c:formatCode>0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15-42DA-B774-65314A6DB159}"/>
            </c:ext>
          </c:extLst>
        </c:ser>
        <c:ser>
          <c:idx val="1"/>
          <c:order val="1"/>
          <c:tx>
            <c:strRef>
              <c:f>Tabelle1!$C$58</c:f>
              <c:strCache>
                <c:ptCount val="1"/>
                <c:pt idx="0">
                  <c:v>nein</c:v>
                </c:pt>
              </c:strCache>
            </c:strRef>
          </c:tx>
          <c:spPr>
            <a:solidFill>
              <a:srgbClr val="016F30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j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B715-42DA-B774-65314A6DB1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Tabelle1!$B$58</c:f>
              <c:numCache>
                <c:formatCode>0</c:formatCode>
                <c:ptCount val="1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15-42DA-B774-65314A6DB15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93425896"/>
        <c:axId val="493427464"/>
      </c:barChart>
      <c:catAx>
        <c:axId val="4934258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93427464"/>
        <c:crosses val="autoZero"/>
        <c:auto val="1"/>
        <c:lblAlgn val="ctr"/>
        <c:lblOffset val="100"/>
        <c:noMultiLvlLbl val="0"/>
      </c:catAx>
      <c:valAx>
        <c:axId val="493427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016F30">
                  <a:alpha val="50000"/>
                </a:srgb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de-DE"/>
          </a:p>
        </c:txPr>
        <c:crossAx val="493425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ificio" panose="02000506020000020004" pitchFamily="2" charset="0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Tabelle1!$C$62</c:f>
              <c:strCache>
                <c:ptCount val="1"/>
                <c:pt idx="0">
                  <c:v>Ja</c:v>
                </c:pt>
              </c:strCache>
            </c:strRef>
          </c:tx>
          <c:spPr>
            <a:solidFill>
              <a:srgbClr val="CAD3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Tabelle1!$B$62</c:f>
              <c:numCache>
                <c:formatCode>0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56-4ED8-9FE8-1C87C522130B}"/>
            </c:ext>
          </c:extLst>
        </c:ser>
        <c:ser>
          <c:idx val="1"/>
          <c:order val="1"/>
          <c:tx>
            <c:strRef>
              <c:f>Tabelle1!$C$63</c:f>
              <c:strCache>
                <c:ptCount val="1"/>
                <c:pt idx="0">
                  <c:v>nein</c:v>
                </c:pt>
              </c:strCache>
            </c:strRef>
          </c:tx>
          <c:spPr>
            <a:solidFill>
              <a:srgbClr val="016F30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j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9A56-4ED8-9FE8-1C87C522130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Tabelle1!$B$63</c:f>
              <c:numCache>
                <c:formatCode>0</c:formatCode>
                <c:ptCount val="1"/>
                <c:pt idx="0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56-4ED8-9FE8-1C87C522130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87527400"/>
        <c:axId val="487527008"/>
      </c:barChart>
      <c:catAx>
        <c:axId val="4875274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7527008"/>
        <c:crosses val="autoZero"/>
        <c:auto val="1"/>
        <c:lblAlgn val="ctr"/>
        <c:lblOffset val="100"/>
        <c:noMultiLvlLbl val="0"/>
      </c:catAx>
      <c:valAx>
        <c:axId val="487527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016F30">
                  <a:alpha val="50000"/>
                </a:srgb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de-DE"/>
          </a:p>
        </c:txPr>
        <c:crossAx val="487527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ificio" panose="02000506020000020004" pitchFamily="2" charset="0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381BA-6008-4D06-AA7A-55084E2330D7}" type="datetimeFigureOut">
              <a:rPr lang="de-DE" smtClean="0"/>
              <a:t>18.04.2017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C26D7-906A-43BC-9AD0-2878047D24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610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430094"/>
            <a:ext cx="9144000" cy="2387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5000">
                <a:latin typeface="Opificio" panose="02000506020000020004" pitchFamily="2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041659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Opificio" panose="0200050602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8421-EE55-4849-AC2D-F3915208247C}" type="datetime1">
              <a:rPr lang="de-DE" smtClean="0"/>
              <a:t>18.04.2017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2120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C4D9-FA40-4919-A6C7-738BB350820C}" type="datetime1">
              <a:rPr lang="de-DE" smtClean="0"/>
              <a:t>18.04.2017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48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EEBF-185E-4E98-8329-CBA735E2767E}" type="datetime1">
              <a:rPr lang="de-DE" smtClean="0"/>
              <a:t>18.04.2017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729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36620" y="875082"/>
            <a:ext cx="10228386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300">
                <a:latin typeface="Opificio" panose="02000506020000020004" pitchFamily="2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25414" y="2206869"/>
            <a:ext cx="10228385" cy="3701562"/>
          </a:xfrm>
          <a:prstGeom prst="rect">
            <a:avLst/>
          </a:prstGeom>
        </p:spPr>
        <p:txBody>
          <a:bodyPr/>
          <a:lstStyle>
            <a:lvl1pPr>
              <a:buClr>
                <a:srgbClr val="016F30"/>
              </a:buClr>
              <a:defRPr sz="2400">
                <a:latin typeface="Opificio" panose="02000506020000020004" pitchFamily="2" charset="0"/>
              </a:defRPr>
            </a:lvl1pPr>
            <a:lvl2pPr>
              <a:buClr>
                <a:srgbClr val="CAD300"/>
              </a:buClr>
              <a:defRPr sz="2000">
                <a:latin typeface="Opificio" panose="02000506020000020004" pitchFamily="2" charset="0"/>
              </a:defRPr>
            </a:lvl2pPr>
            <a:lvl3pPr>
              <a:buClr>
                <a:srgbClr val="016F30"/>
              </a:buClr>
              <a:defRPr sz="1600">
                <a:latin typeface="Opificio" panose="02000506020000020004" pitchFamily="2" charset="0"/>
              </a:defRPr>
            </a:lvl3pPr>
            <a:lvl4pPr>
              <a:buClr>
                <a:srgbClr val="CAD300"/>
              </a:buClr>
              <a:defRPr sz="1400">
                <a:latin typeface="Opificio" panose="02000506020000020004" pitchFamily="2" charset="0"/>
              </a:defRPr>
            </a:lvl4pPr>
            <a:lvl5pPr>
              <a:buClr>
                <a:srgbClr val="016F30"/>
              </a:buClr>
              <a:defRPr sz="1400">
                <a:latin typeface="Opificio" panose="02000506020000020004" pitchFamily="2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2275-CA06-4F80-B8CE-4AA5237F858E}" type="datetime1">
              <a:rPr lang="de-DE" smtClean="0"/>
              <a:t>18.04.2017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068" y="6219469"/>
            <a:ext cx="1441863" cy="645044"/>
          </a:xfrm>
          <a:prstGeom prst="rect">
            <a:avLst/>
          </a:prstGeom>
        </p:spPr>
      </p:pic>
      <p:sp>
        <p:nvSpPr>
          <p:cNvPr id="9" name="Textfeld 8"/>
          <p:cNvSpPr txBox="1"/>
          <p:nvPr userDrawn="1"/>
        </p:nvSpPr>
        <p:spPr>
          <a:xfrm>
            <a:off x="3104832" y="22257"/>
            <a:ext cx="9087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7F7F7F"/>
                </a:solidFill>
                <a:latin typeface="Opificio" panose="02000506020000020004" pitchFamily="2" charset="0"/>
              </a:rPr>
              <a:t>Mittelstufenprojekt</a:t>
            </a:r>
            <a:r>
              <a:rPr lang="de-DE" sz="1200" baseline="0" dirty="0">
                <a:solidFill>
                  <a:srgbClr val="7F7F7F"/>
                </a:solidFill>
                <a:latin typeface="Opificio" panose="02000506020000020004" pitchFamily="2" charset="0"/>
              </a:rPr>
              <a:t> von </a:t>
            </a:r>
            <a:r>
              <a:rPr lang="de-DE" sz="1200" dirty="0">
                <a:solidFill>
                  <a:srgbClr val="7F7F7F"/>
                </a:solidFill>
                <a:latin typeface="Opificio" panose="02000506020000020004" pitchFamily="2" charset="0"/>
              </a:rPr>
              <a:t>Anna Brinkmann , Marvin </a:t>
            </a:r>
            <a:r>
              <a:rPr lang="de-DE" sz="1200" dirty="0" err="1">
                <a:solidFill>
                  <a:srgbClr val="7F7F7F"/>
                </a:solidFill>
                <a:latin typeface="Opificio" panose="02000506020000020004" pitchFamily="2" charset="0"/>
              </a:rPr>
              <a:t>Muxfeld</a:t>
            </a:r>
            <a:r>
              <a:rPr lang="de-DE" sz="1200" dirty="0">
                <a:solidFill>
                  <a:srgbClr val="7F7F7F"/>
                </a:solidFill>
                <a:latin typeface="Opificio" panose="02000506020000020004" pitchFamily="2" charset="0"/>
              </a:rPr>
              <a:t>, </a:t>
            </a:r>
            <a:r>
              <a:rPr lang="de-DE" sz="1200" dirty="0" err="1">
                <a:solidFill>
                  <a:srgbClr val="7F7F7F"/>
                </a:solidFill>
                <a:latin typeface="Opificio" panose="02000506020000020004" pitchFamily="2" charset="0"/>
              </a:rPr>
              <a:t>Nikja</a:t>
            </a:r>
            <a:r>
              <a:rPr lang="de-DE" sz="1200" dirty="0">
                <a:solidFill>
                  <a:srgbClr val="7F7F7F"/>
                </a:solidFill>
                <a:latin typeface="Opificio" panose="02000506020000020004" pitchFamily="2" charset="0"/>
              </a:rPr>
              <a:t> </a:t>
            </a:r>
            <a:r>
              <a:rPr lang="de-DE" sz="1200" dirty="0" err="1">
                <a:solidFill>
                  <a:srgbClr val="7F7F7F"/>
                </a:solidFill>
                <a:latin typeface="Opificio" panose="02000506020000020004" pitchFamily="2" charset="0"/>
              </a:rPr>
              <a:t>Mylvakanam</a:t>
            </a:r>
            <a:r>
              <a:rPr lang="de-DE" sz="1200" dirty="0">
                <a:solidFill>
                  <a:srgbClr val="7F7F7F"/>
                </a:solidFill>
                <a:latin typeface="Opificio" panose="02000506020000020004" pitchFamily="2" charset="0"/>
              </a:rPr>
              <a:t>, Steven Schöning &amp; Jessica Schüller</a:t>
            </a:r>
          </a:p>
        </p:txBody>
      </p:sp>
    </p:spTree>
    <p:extLst>
      <p:ext uri="{BB962C8B-B14F-4D97-AF65-F5344CB8AC3E}">
        <p14:creationId xmlns:p14="http://schemas.microsoft.com/office/powerpoint/2010/main" val="3209616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1440-6C39-4DCE-88A0-A4FACDFEF698}" type="datetime1">
              <a:rPr lang="de-DE" smtClean="0"/>
              <a:t>18.04.2017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94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69376" y="2200645"/>
            <a:ext cx="4850423" cy="370778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Opificio" panose="02000506020000020004" pitchFamily="2" charset="0"/>
              </a:defRPr>
            </a:lvl1pPr>
            <a:lvl2pPr>
              <a:defRPr sz="2000">
                <a:latin typeface="Opificio" panose="02000506020000020004" pitchFamily="2" charset="0"/>
              </a:defRPr>
            </a:lvl2pPr>
            <a:lvl3pPr>
              <a:defRPr sz="1600">
                <a:latin typeface="Opificio" panose="02000506020000020004" pitchFamily="2" charset="0"/>
              </a:defRPr>
            </a:lvl3pPr>
            <a:lvl4pPr>
              <a:defRPr sz="1400">
                <a:latin typeface="Opificio" panose="02000506020000020004" pitchFamily="2" charset="0"/>
              </a:defRPr>
            </a:lvl4pPr>
            <a:lvl5pPr>
              <a:defRPr sz="1400">
                <a:latin typeface="Opificio" panose="02000506020000020004" pitchFamily="2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612B-E807-4FB1-9865-0D9EF87D97DE}" type="datetime1">
              <a:rPr lang="de-DE" smtClean="0"/>
              <a:t>18.04.2017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6503377" y="2200645"/>
            <a:ext cx="4850423" cy="370577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Opificio" panose="02000506020000020004" pitchFamily="2" charset="0"/>
              </a:defRPr>
            </a:lvl1pPr>
            <a:lvl2pPr>
              <a:defRPr sz="2000">
                <a:latin typeface="Opificio" panose="02000506020000020004" pitchFamily="2" charset="0"/>
              </a:defRPr>
            </a:lvl2pPr>
            <a:lvl3pPr>
              <a:defRPr sz="1600">
                <a:latin typeface="Opificio" panose="02000506020000020004" pitchFamily="2" charset="0"/>
              </a:defRPr>
            </a:lvl3pPr>
            <a:lvl4pPr>
              <a:defRPr sz="1400">
                <a:latin typeface="Opificio" panose="02000506020000020004" pitchFamily="2" charset="0"/>
              </a:defRPr>
            </a:lvl4pPr>
            <a:lvl5pPr>
              <a:defRPr sz="1400">
                <a:latin typeface="Opificio" panose="02000506020000020004" pitchFamily="2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3104832" y="22257"/>
            <a:ext cx="9087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7F7F7F"/>
                </a:solidFill>
                <a:latin typeface="Opificio" panose="02000506020000020004" pitchFamily="2" charset="0"/>
              </a:rPr>
              <a:t>Mittelstufenprojekt</a:t>
            </a:r>
            <a:r>
              <a:rPr lang="de-DE" sz="1200" baseline="0" dirty="0">
                <a:solidFill>
                  <a:srgbClr val="7F7F7F"/>
                </a:solidFill>
                <a:latin typeface="Opificio" panose="02000506020000020004" pitchFamily="2" charset="0"/>
              </a:rPr>
              <a:t> von </a:t>
            </a:r>
            <a:r>
              <a:rPr lang="de-DE" sz="1200" dirty="0">
                <a:solidFill>
                  <a:srgbClr val="7F7F7F"/>
                </a:solidFill>
                <a:latin typeface="Opificio" panose="02000506020000020004" pitchFamily="2" charset="0"/>
              </a:rPr>
              <a:t>Anna Brinkmann , Marvin </a:t>
            </a:r>
            <a:r>
              <a:rPr lang="de-DE" sz="1200" dirty="0" err="1">
                <a:solidFill>
                  <a:srgbClr val="7F7F7F"/>
                </a:solidFill>
                <a:latin typeface="Opificio" panose="02000506020000020004" pitchFamily="2" charset="0"/>
              </a:rPr>
              <a:t>Muxfeld</a:t>
            </a:r>
            <a:r>
              <a:rPr lang="de-DE" sz="1200" dirty="0">
                <a:solidFill>
                  <a:srgbClr val="7F7F7F"/>
                </a:solidFill>
                <a:latin typeface="Opificio" panose="02000506020000020004" pitchFamily="2" charset="0"/>
              </a:rPr>
              <a:t>, </a:t>
            </a:r>
            <a:r>
              <a:rPr lang="de-DE" sz="1200" dirty="0" err="1">
                <a:solidFill>
                  <a:srgbClr val="7F7F7F"/>
                </a:solidFill>
                <a:latin typeface="Opificio" panose="02000506020000020004" pitchFamily="2" charset="0"/>
              </a:rPr>
              <a:t>Nikja</a:t>
            </a:r>
            <a:r>
              <a:rPr lang="de-DE" sz="1200" dirty="0">
                <a:solidFill>
                  <a:srgbClr val="7F7F7F"/>
                </a:solidFill>
                <a:latin typeface="Opificio" panose="02000506020000020004" pitchFamily="2" charset="0"/>
              </a:rPr>
              <a:t> </a:t>
            </a:r>
            <a:r>
              <a:rPr lang="de-DE" sz="1200" dirty="0" err="1">
                <a:solidFill>
                  <a:srgbClr val="7F7F7F"/>
                </a:solidFill>
                <a:latin typeface="Opificio" panose="02000506020000020004" pitchFamily="2" charset="0"/>
              </a:rPr>
              <a:t>Mylvakanam</a:t>
            </a:r>
            <a:r>
              <a:rPr lang="de-DE" sz="1200" dirty="0">
                <a:solidFill>
                  <a:srgbClr val="7F7F7F"/>
                </a:solidFill>
                <a:latin typeface="Opificio" panose="02000506020000020004" pitchFamily="2" charset="0"/>
              </a:rPr>
              <a:t>, Steven Schöning &amp; Jessica Schüller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068" y="6219469"/>
            <a:ext cx="1441863" cy="645044"/>
          </a:xfrm>
          <a:prstGeom prst="rect">
            <a:avLst/>
          </a:prstGeom>
        </p:spPr>
      </p:pic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1236620" y="875082"/>
            <a:ext cx="10228386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300">
                <a:latin typeface="Opificio" panose="02000506020000020004" pitchFamily="2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7418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anchor="ctr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781A-B5F1-45C5-8519-859ADD058386}" type="datetime1">
              <a:rPr lang="de-DE" smtClean="0"/>
              <a:t>18.04.2017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487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71F9-9AC6-4C0D-AA7D-2E23C323F34F}" type="datetime1">
              <a:rPr lang="de-DE" smtClean="0"/>
              <a:t>18.04.2017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27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8426-864E-49FE-A799-5A7212915E9A}" type="datetime1">
              <a:rPr lang="de-DE" smtClean="0"/>
              <a:t>18.04.2017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7851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88A6-872F-429B-8D07-F560510119C0}" type="datetime1">
              <a:rPr lang="de-DE" smtClean="0"/>
              <a:t>18.04.2017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96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9254-D55F-4C3A-AA00-04C5940CFAD0}" type="datetime1">
              <a:rPr lang="de-DE" smtClean="0"/>
              <a:t>18.04.2017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18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878F3-5455-4434-9187-2AAF9D2756C5}" type="datetime1">
              <a:rPr lang="de-DE" smtClean="0"/>
              <a:t>18.04.2017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029EB-3795-42FE-878A-7CC9E2A125F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2"/>
          <p:cNvSpPr txBox="1">
            <a:spLocks/>
          </p:cNvSpPr>
          <p:nvPr userDrawn="1"/>
        </p:nvSpPr>
        <p:spPr>
          <a:xfrm>
            <a:off x="1125414" y="2206869"/>
            <a:ext cx="10228385" cy="37015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ificio" panose="0200050602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ificio" panose="0200050602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Opificio" panose="0200050602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Opificio" panose="0200050602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Opificio" panose="0200050602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itel 1"/>
          <p:cNvSpPr txBox="1">
            <a:spLocks/>
          </p:cNvSpPr>
          <p:nvPr userDrawn="1"/>
        </p:nvSpPr>
        <p:spPr>
          <a:xfrm>
            <a:off x="1329293" y="875082"/>
            <a:ext cx="10228386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Opificio" panose="02000506020000020004" pitchFamily="2" charset="0"/>
                <a:ea typeface="+mj-ea"/>
                <a:cs typeface="+mj-cs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068" y="6219469"/>
            <a:ext cx="1441863" cy="64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2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571999"/>
            <a:ext cx="9144000" cy="1125421"/>
          </a:xfrm>
        </p:spPr>
        <p:txBody>
          <a:bodyPr/>
          <a:lstStyle/>
          <a:p>
            <a:r>
              <a:rPr lang="de-DE" dirty="0"/>
              <a:t>Von Anna Brinkmann , Marvin </a:t>
            </a:r>
            <a:r>
              <a:rPr lang="de-DE" dirty="0" err="1"/>
              <a:t>Muxfeld</a:t>
            </a:r>
            <a:r>
              <a:rPr lang="de-DE" dirty="0"/>
              <a:t>, </a:t>
            </a:r>
            <a:r>
              <a:rPr lang="de-DE" dirty="0" err="1"/>
              <a:t>Nikja</a:t>
            </a:r>
            <a:r>
              <a:rPr lang="de-DE" dirty="0"/>
              <a:t> </a:t>
            </a:r>
            <a:r>
              <a:rPr lang="de-DE" dirty="0" err="1"/>
              <a:t>Mylvakanam</a:t>
            </a:r>
            <a:r>
              <a:rPr lang="de-DE" dirty="0"/>
              <a:t>, Steven Schöning &amp; Jessica Schüller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628" y="646076"/>
            <a:ext cx="8374743" cy="374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10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Programmiersprachen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PHP </a:t>
            </a:r>
            <a:r>
              <a:rPr lang="de-DE" sz="2600" dirty="0">
                <a:latin typeface="+mj-lt"/>
              </a:rPr>
              <a:t>7</a:t>
            </a:r>
          </a:p>
          <a:p>
            <a:pPr lvl="1"/>
            <a:r>
              <a:rPr lang="de-DE" dirty="0"/>
              <a:t>Erstellung Dynamischer Webseiten</a:t>
            </a:r>
          </a:p>
          <a:p>
            <a:r>
              <a:rPr lang="de-DE" dirty="0" err="1"/>
              <a:t>Smarty</a:t>
            </a:r>
            <a:endParaRPr lang="de-DE" sz="2600" dirty="0"/>
          </a:p>
          <a:p>
            <a:pPr lvl="1"/>
            <a:r>
              <a:rPr lang="de-DE" dirty="0"/>
              <a:t>Template Sprache</a:t>
            </a:r>
          </a:p>
          <a:p>
            <a:pPr lvl="1"/>
            <a:r>
              <a:rPr lang="de-DE" dirty="0"/>
              <a:t>Erstellung des Webseitendesigns</a:t>
            </a:r>
          </a:p>
          <a:p>
            <a:pPr lvl="1"/>
            <a:endParaRPr lang="de-DE" sz="2200" dirty="0"/>
          </a:p>
          <a:p>
            <a:pPr lvl="1"/>
            <a:endParaRPr lang="de-DE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10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5" r="58106"/>
          <a:stretch/>
        </p:blipFill>
        <p:spPr>
          <a:xfrm>
            <a:off x="8812039" y="3018497"/>
            <a:ext cx="2652967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60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5" r="58106"/>
          <a:stretch/>
        </p:blipFill>
        <p:spPr>
          <a:xfrm>
            <a:off x="8812039" y="3018497"/>
            <a:ext cx="2652967" cy="25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Programmiersprachen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Java Script</a:t>
            </a:r>
          </a:p>
          <a:p>
            <a:pPr lvl="1"/>
            <a:r>
              <a:rPr lang="de-DE" dirty="0"/>
              <a:t>Benutzerinteraktionen auswerten</a:t>
            </a:r>
          </a:p>
          <a:p>
            <a:pPr lvl="1"/>
            <a:r>
              <a:rPr lang="de-DE" dirty="0"/>
              <a:t>Inhalte verändern</a:t>
            </a:r>
          </a:p>
          <a:p>
            <a:pPr lvl="1"/>
            <a:r>
              <a:rPr lang="de-DE" dirty="0"/>
              <a:t>Inhalte generieren / nachladen</a:t>
            </a:r>
          </a:p>
          <a:p>
            <a:r>
              <a:rPr lang="de-DE" dirty="0" err="1"/>
              <a:t>iQuery</a:t>
            </a:r>
            <a:endParaRPr lang="de-DE" dirty="0"/>
          </a:p>
          <a:p>
            <a:pPr lvl="1"/>
            <a:r>
              <a:rPr lang="de-DE" dirty="0"/>
              <a:t>Browserübergreifend</a:t>
            </a:r>
          </a:p>
          <a:p>
            <a:pPr lvl="1"/>
            <a:endParaRPr lang="de-DE" sz="2200" dirty="0"/>
          </a:p>
          <a:p>
            <a:pPr lvl="1"/>
            <a:endParaRPr lang="de-DE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7220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Vorgehensmodell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Entwicklungsprozess			Wasserfallmodell</a:t>
            </a:r>
          </a:p>
          <a:p>
            <a:endParaRPr lang="de-DE" dirty="0"/>
          </a:p>
          <a:p>
            <a:r>
              <a:rPr lang="de-DE" dirty="0"/>
              <a:t>Entwicklungsphase			„</a:t>
            </a:r>
            <a:r>
              <a:rPr lang="de-DE" dirty="0" err="1"/>
              <a:t>try</a:t>
            </a:r>
            <a:r>
              <a:rPr lang="de-DE" dirty="0"/>
              <a:t>-</a:t>
            </a:r>
            <a:r>
              <a:rPr lang="de-DE" dirty="0" err="1"/>
              <a:t>and</a:t>
            </a:r>
            <a:r>
              <a:rPr lang="de-DE" dirty="0"/>
              <a:t>-error“-Prinzip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12</a:t>
            </a:fld>
            <a:endParaRPr lang="de-DE"/>
          </a:p>
        </p:txBody>
      </p:sp>
      <p:sp>
        <p:nvSpPr>
          <p:cNvPr id="5" name="Pfeil: nach rechts 4"/>
          <p:cNvSpPr/>
          <p:nvPr/>
        </p:nvSpPr>
        <p:spPr>
          <a:xfrm>
            <a:off x="5424406" y="2572717"/>
            <a:ext cx="627682" cy="565688"/>
          </a:xfrm>
          <a:prstGeom prst="rightArrow">
            <a:avLst/>
          </a:prstGeom>
          <a:solidFill>
            <a:srgbClr val="CBD304"/>
          </a:solidFill>
          <a:ln w="28575">
            <a:solidFill>
              <a:srgbClr val="007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: nach rechts 5"/>
          <p:cNvSpPr/>
          <p:nvPr/>
        </p:nvSpPr>
        <p:spPr>
          <a:xfrm>
            <a:off x="5424406" y="3504253"/>
            <a:ext cx="627682" cy="565688"/>
          </a:xfrm>
          <a:prstGeom prst="rightArrow">
            <a:avLst/>
          </a:prstGeom>
          <a:solidFill>
            <a:srgbClr val="CBD304"/>
          </a:solidFill>
          <a:ln w="28575">
            <a:solidFill>
              <a:srgbClr val="007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9611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Marktforschung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Primäre, quantitative Marktforschung</a:t>
            </a:r>
          </a:p>
          <a:p>
            <a:r>
              <a:rPr lang="de-DE" dirty="0"/>
              <a:t>Schnellsten Ergebnisse</a:t>
            </a:r>
          </a:p>
          <a:p>
            <a:r>
              <a:rPr lang="de-DE" dirty="0"/>
              <a:t>Fragebogen</a:t>
            </a:r>
          </a:p>
          <a:p>
            <a:r>
              <a:rPr lang="de-DE" dirty="0"/>
              <a:t>Min </a:t>
            </a:r>
            <a:r>
              <a:rPr lang="de-DE" spc="100" dirty="0">
                <a:latin typeface="+mj-lt"/>
              </a:rPr>
              <a:t>50</a:t>
            </a:r>
            <a:r>
              <a:rPr lang="de-DE" dirty="0"/>
              <a:t> Befragungen</a:t>
            </a:r>
          </a:p>
          <a:p>
            <a:r>
              <a:rPr lang="de-DE" spc="100" dirty="0">
                <a:latin typeface="+mj-lt"/>
              </a:rPr>
              <a:t>9</a:t>
            </a:r>
            <a:r>
              <a:rPr lang="de-DE" dirty="0"/>
              <a:t> Fragen, </a:t>
            </a:r>
            <a:r>
              <a:rPr lang="de-DE" dirty="0">
                <a:latin typeface="+mj-lt"/>
              </a:rPr>
              <a:t>2</a:t>
            </a:r>
            <a:r>
              <a:rPr lang="de-DE" dirty="0"/>
              <a:t> Seiten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13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7" b="96875" l="70625" r="990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625" t="1610" r="1610" b="3983"/>
          <a:stretch/>
        </p:blipFill>
        <p:spPr>
          <a:xfrm>
            <a:off x="9488669" y="3018497"/>
            <a:ext cx="1976337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935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MySQL</a:t>
            </a:r>
          </a:p>
          <a:p>
            <a:pPr lvl="1"/>
            <a:r>
              <a:rPr lang="de-DE" dirty="0"/>
              <a:t>Open-Source-Software</a:t>
            </a:r>
          </a:p>
          <a:p>
            <a:pPr lvl="1"/>
            <a:r>
              <a:rPr lang="de-DE" dirty="0"/>
              <a:t>Grundlage für dynamische Webauftritte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Weitere Punkte!!!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14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799" y="3018497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6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Corporate Design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Bzw</a:t>
            </a:r>
            <a:r>
              <a:rPr lang="de-DE" dirty="0"/>
              <a:t> Corporate Identity</a:t>
            </a:r>
          </a:p>
          <a:p>
            <a:pPr lvl="1"/>
            <a:r>
              <a:rPr lang="de-DE" dirty="0"/>
              <a:t>Erscheinungsbild des Unternehmens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15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61" b="24308"/>
          <a:stretch/>
        </p:blipFill>
        <p:spPr>
          <a:xfrm>
            <a:off x="2668821" y="3388431"/>
            <a:ext cx="7363983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20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6" b="75506"/>
          <a:stretch/>
        </p:blipFill>
        <p:spPr>
          <a:xfrm>
            <a:off x="2945752" y="1899795"/>
            <a:ext cx="6812279" cy="2200759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16</a:t>
            </a:fld>
            <a:endParaRPr lang="de-DE"/>
          </a:p>
        </p:txBody>
      </p:sp>
      <p:sp>
        <p:nvSpPr>
          <p:cNvPr id="6" name="Titel 4"/>
          <p:cNvSpPr>
            <a:spLocks noGrp="1"/>
          </p:cNvSpPr>
          <p:nvPr>
            <p:ph type="title"/>
          </p:nvPr>
        </p:nvSpPr>
        <p:spPr>
          <a:xfrm>
            <a:off x="1236620" y="875082"/>
            <a:ext cx="10228386" cy="1325563"/>
          </a:xfrm>
        </p:spPr>
        <p:txBody>
          <a:bodyPr/>
          <a:lstStyle/>
          <a:p>
            <a:r>
              <a:rPr lang="de-DE" dirty="0"/>
              <a:t>Fragebogen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91" b="40371"/>
          <a:stretch/>
        </p:blipFill>
        <p:spPr>
          <a:xfrm>
            <a:off x="2945752" y="5069351"/>
            <a:ext cx="6811200" cy="666429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5835639" y="3792580"/>
            <a:ext cx="10303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rgbClr val="CBD304"/>
                </a:solidFill>
                <a:latin typeface="Opificio" panose="02000506020000020004" pitchFamily="2" charset="0"/>
              </a:rPr>
              <a:t>•</a:t>
            </a:r>
            <a:br>
              <a:rPr lang="de-DE" dirty="0">
                <a:solidFill>
                  <a:srgbClr val="CBD304"/>
                </a:solidFill>
                <a:latin typeface="Opificio" panose="02000506020000020004" pitchFamily="2" charset="0"/>
              </a:rPr>
            </a:br>
            <a:r>
              <a:rPr lang="de-DE" dirty="0">
                <a:solidFill>
                  <a:srgbClr val="CBD304"/>
                </a:solidFill>
                <a:latin typeface="Opificio" panose="02000506020000020004" pitchFamily="2" charset="0"/>
              </a:rPr>
              <a:t>•</a:t>
            </a:r>
          </a:p>
          <a:p>
            <a:pPr algn="ctr"/>
            <a:r>
              <a:rPr lang="de-DE" dirty="0">
                <a:latin typeface="Opificio" panose="02000506020000020004" pitchFamily="2" charset="0"/>
              </a:rPr>
              <a:t>Fragen</a:t>
            </a:r>
          </a:p>
          <a:p>
            <a:pPr algn="ctr"/>
            <a:r>
              <a:rPr lang="de-DE" dirty="0">
                <a:solidFill>
                  <a:srgbClr val="CBD304"/>
                </a:solidFill>
                <a:latin typeface="Opificio" panose="02000506020000020004" pitchFamily="2" charset="0"/>
              </a:rPr>
              <a:t>•</a:t>
            </a:r>
          </a:p>
          <a:p>
            <a:pPr algn="ctr"/>
            <a:r>
              <a:rPr lang="de-DE" dirty="0">
                <a:solidFill>
                  <a:srgbClr val="CBD304"/>
                </a:solidFill>
                <a:latin typeface="Opificio" panose="02000506020000020004" pitchFamily="2" charset="0"/>
              </a:rPr>
              <a:t>•</a:t>
            </a:r>
          </a:p>
        </p:txBody>
      </p:sp>
    </p:spTree>
    <p:extLst>
      <p:ext uri="{BB962C8B-B14F-4D97-AF65-F5344CB8AC3E}">
        <p14:creationId xmlns:p14="http://schemas.microsoft.com/office/powerpoint/2010/main" val="2324989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Microsoft Excel </a:t>
            </a:r>
          </a:p>
          <a:p>
            <a:r>
              <a:rPr lang="de-DE" dirty="0"/>
              <a:t>Verschiedene </a:t>
            </a:r>
            <a:r>
              <a:rPr lang="de-DE" dirty="0" err="1"/>
              <a:t>Veranschaulichtungen</a:t>
            </a:r>
            <a:endParaRPr lang="de-DE" dirty="0"/>
          </a:p>
          <a:p>
            <a:r>
              <a:rPr lang="de-DE" dirty="0"/>
              <a:t>Bedeutung für nuuws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17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64" t="3814" r="27924" b="2118"/>
          <a:stretch/>
        </p:blipFill>
        <p:spPr>
          <a:xfrm>
            <a:off x="9338349" y="3018497"/>
            <a:ext cx="201545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22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Als erstes würden wir gerne wissen, wie alt Sie ungefähr sind.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18</a:t>
            </a:fld>
            <a:endParaRPr lang="de-DE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1486209"/>
              </p:ext>
            </p:extLst>
          </p:nvPr>
        </p:nvGraphicFramePr>
        <p:xfrm>
          <a:off x="1125538" y="1988820"/>
          <a:ext cx="10228262" cy="3919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00080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Für welche Themengebiete interessieren Sie sich, wenn Sie Zeitung lesen?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19</a:t>
            </a:fld>
            <a:endParaRPr lang="de-DE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2238577"/>
              </p:ext>
            </p:extLst>
          </p:nvPr>
        </p:nvGraphicFramePr>
        <p:xfrm>
          <a:off x="1125538" y="1988820"/>
          <a:ext cx="10228262" cy="3919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6248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Vorwort</a:t>
            </a:r>
          </a:p>
          <a:p>
            <a:r>
              <a:rPr lang="de-DE" dirty="0"/>
              <a:t>Was ist nuuws?</a:t>
            </a:r>
          </a:p>
          <a:p>
            <a:r>
              <a:rPr lang="de-DE" dirty="0"/>
              <a:t>Vor dem Start</a:t>
            </a:r>
          </a:p>
          <a:p>
            <a:pPr lvl="1"/>
            <a:r>
              <a:rPr lang="de-DE" dirty="0"/>
              <a:t>Ziele, Programmiersprache, Vorgehensmodell, Marktforschung, Datenbank, Corporate Design</a:t>
            </a:r>
          </a:p>
          <a:p>
            <a:r>
              <a:rPr lang="de-DE" dirty="0"/>
              <a:t>Marktforschung</a:t>
            </a:r>
          </a:p>
          <a:p>
            <a:pPr lvl="1"/>
            <a:r>
              <a:rPr lang="de-DE" dirty="0"/>
              <a:t>Fragebogen</a:t>
            </a:r>
          </a:p>
          <a:p>
            <a:pPr lvl="1"/>
            <a:r>
              <a:rPr lang="de-DE" dirty="0"/>
              <a:t>Auswertung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641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Lesen Sie online Nachrichten?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20</a:t>
            </a:fld>
            <a:endParaRPr lang="de-DE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9973939"/>
              </p:ext>
            </p:extLst>
          </p:nvPr>
        </p:nvGraphicFramePr>
        <p:xfrm>
          <a:off x="1125538" y="1981200"/>
          <a:ext cx="10228262" cy="3927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9525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Wieso lesen Sie keine online Nachrichten?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21</a:t>
            </a:fld>
            <a:endParaRPr lang="de-DE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942389"/>
              </p:ext>
            </p:extLst>
          </p:nvPr>
        </p:nvGraphicFramePr>
        <p:xfrm>
          <a:off x="1125538" y="2004060"/>
          <a:ext cx="10228262" cy="3904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3408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Womit lesen Sie online Zeitungen?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22</a:t>
            </a:fld>
            <a:endParaRPr lang="de-DE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31251"/>
              </p:ext>
            </p:extLst>
          </p:nvPr>
        </p:nvGraphicFramePr>
        <p:xfrm>
          <a:off x="1125538" y="2004060"/>
          <a:ext cx="10228262" cy="3904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6084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häufig lesen Sie online Zeitungen?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23</a:t>
            </a:fld>
            <a:endParaRPr lang="de-DE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00000000-0008-0000-0000-000009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7712396"/>
              </p:ext>
            </p:extLst>
          </p:nvPr>
        </p:nvGraphicFramePr>
        <p:xfrm>
          <a:off x="1125538" y="2004060"/>
          <a:ext cx="10228262" cy="3904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6476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Von wie vielen online Nachrichtenanbietern beziehen Sie Ihre Nachrichten?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24</a:t>
            </a:fld>
            <a:endParaRPr lang="de-DE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00000000-0008-0000-0000-00000A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8894485"/>
              </p:ext>
            </p:extLst>
          </p:nvPr>
        </p:nvGraphicFramePr>
        <p:xfrm>
          <a:off x="1125538" y="2004060"/>
          <a:ext cx="10228262" cy="3904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6392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Würden Sie mehr Nachrichten lesen, wenn diese gebündelt auf einer Seite zu finden sind?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25</a:t>
            </a:fld>
            <a:endParaRPr lang="de-DE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9943531"/>
              </p:ext>
            </p:extLst>
          </p:nvPr>
        </p:nvGraphicFramePr>
        <p:xfrm>
          <a:off x="1125538" y="2004060"/>
          <a:ext cx="10228262" cy="3904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3565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Kennen Sie Webseiten die eine solche Dienstleistung bieten?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26</a:t>
            </a:fld>
            <a:endParaRPr lang="de-DE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9718012"/>
              </p:ext>
            </p:extLst>
          </p:nvPr>
        </p:nvGraphicFramePr>
        <p:xfrm>
          <a:off x="1125538" y="2004060"/>
          <a:ext cx="10228262" cy="3904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6150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Bedeutung für nuuws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Viele online Nachrichtenleser </a:t>
            </a:r>
          </a:p>
          <a:p>
            <a:r>
              <a:rPr lang="de-DE" dirty="0"/>
              <a:t>Sichere Quellen </a:t>
            </a:r>
          </a:p>
          <a:p>
            <a:r>
              <a:rPr lang="de-DE" spc="100" dirty="0">
                <a:latin typeface="+mj-lt"/>
              </a:rPr>
              <a:t>50</a:t>
            </a:r>
            <a:r>
              <a:rPr lang="de-DE" dirty="0"/>
              <a:t>% ließt am Computer </a:t>
            </a:r>
          </a:p>
          <a:p>
            <a:pPr lvl="1"/>
            <a:r>
              <a:rPr lang="de-DE" dirty="0"/>
              <a:t>Realisierung von App?</a:t>
            </a:r>
          </a:p>
          <a:p>
            <a:r>
              <a:rPr lang="de-DE" dirty="0"/>
              <a:t>&gt; </a:t>
            </a:r>
            <a:r>
              <a:rPr lang="de-DE" spc="100" dirty="0">
                <a:latin typeface="+mj-lt"/>
              </a:rPr>
              <a:t>50</a:t>
            </a:r>
            <a:r>
              <a:rPr lang="de-DE" dirty="0"/>
              <a:t>% nutzen mehrere Quellen</a:t>
            </a:r>
          </a:p>
          <a:p>
            <a:r>
              <a:rPr lang="de-DE" dirty="0"/>
              <a:t>&lt; </a:t>
            </a:r>
            <a:r>
              <a:rPr lang="de-DE" spc="100" dirty="0">
                <a:latin typeface="+mj-lt"/>
              </a:rPr>
              <a:t>50</a:t>
            </a:r>
            <a:r>
              <a:rPr lang="de-DE" dirty="0"/>
              <a:t>% Interesse </a:t>
            </a:r>
          </a:p>
          <a:p>
            <a:r>
              <a:rPr lang="de-DE" dirty="0"/>
              <a:t>Wenige kennen ähnliche Anbieter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206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nuuws?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Kostenloses Nutzerkonto</a:t>
            </a:r>
          </a:p>
          <a:p>
            <a:r>
              <a:rPr lang="de-DE" dirty="0"/>
              <a:t>Keine Beitragsgrenze</a:t>
            </a:r>
          </a:p>
          <a:p>
            <a:r>
              <a:rPr lang="de-DE" dirty="0"/>
              <a:t>Selbstständig Beiträge verfassen &amp; kommentieren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0" y="1169519"/>
            <a:ext cx="3809524" cy="444444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960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nuuws Werbung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599" y="2206625"/>
            <a:ext cx="2961639" cy="3702050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29</a:t>
            </a:fld>
            <a:endParaRPr lang="de-DE"/>
          </a:p>
        </p:txBody>
      </p:sp>
      <p:pic>
        <p:nvPicPr>
          <p:cNvPr id="6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99" y="2122805"/>
            <a:ext cx="3702050" cy="3702050"/>
          </a:xfrm>
          <a:prstGeom prst="rect">
            <a:avLst/>
          </a:prstGeom>
        </p:spPr>
      </p:pic>
      <p:pic>
        <p:nvPicPr>
          <p:cNvPr id="7" name="Inhaltsplatzhalter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97"/>
          <a:stretch/>
        </p:blipFill>
        <p:spPr>
          <a:xfrm>
            <a:off x="7720489" y="2206625"/>
            <a:ext cx="4136232" cy="370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24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nuuws Nutzerkonten</a:t>
            </a:r>
          </a:p>
          <a:p>
            <a:pPr lvl="1"/>
            <a:r>
              <a:rPr lang="de-DE" dirty="0"/>
              <a:t>Unterschiede</a:t>
            </a:r>
          </a:p>
          <a:p>
            <a:pPr lvl="1"/>
            <a:r>
              <a:rPr lang="de-DE" dirty="0"/>
              <a:t>Werbebanner</a:t>
            </a:r>
          </a:p>
          <a:p>
            <a:r>
              <a:rPr lang="de-DE" dirty="0"/>
              <a:t>Nuuws Administrator</a:t>
            </a:r>
          </a:p>
          <a:p>
            <a:r>
              <a:rPr lang="de-DE" dirty="0"/>
              <a:t>Beispiel</a:t>
            </a:r>
          </a:p>
          <a:p>
            <a:r>
              <a:rPr lang="de-DE" dirty="0"/>
              <a:t>Probleme &amp; Verbesserungen</a:t>
            </a:r>
          </a:p>
          <a:p>
            <a:r>
              <a:rPr lang="de-DE" dirty="0"/>
              <a:t>Fazit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662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88" y="3007749"/>
            <a:ext cx="4849812" cy="2169652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30</a:t>
            </a:fld>
            <a:endParaRPr lang="de-DE"/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half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988" y="3220315"/>
            <a:ext cx="4849812" cy="2169652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nuuws &amp; nuuws Premium</a:t>
            </a:r>
          </a:p>
        </p:txBody>
      </p:sp>
    </p:spTree>
    <p:extLst>
      <p:ext uri="{BB962C8B-B14F-4D97-AF65-F5344CB8AC3E}">
        <p14:creationId xmlns:p14="http://schemas.microsoft.com/office/powerpoint/2010/main" val="2077932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nuuws Premium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600" spc="100" dirty="0">
                <a:latin typeface="+mj-lt"/>
              </a:rPr>
              <a:t>1,99€</a:t>
            </a:r>
            <a:r>
              <a:rPr lang="de-DE" dirty="0"/>
              <a:t>/ Monat</a:t>
            </a:r>
          </a:p>
          <a:p>
            <a:r>
              <a:rPr lang="de-DE" dirty="0"/>
              <a:t>Werbefrei</a:t>
            </a:r>
          </a:p>
          <a:p>
            <a:r>
              <a:rPr lang="de-DE" dirty="0"/>
              <a:t>Filterung nach Interessengebieten</a:t>
            </a:r>
          </a:p>
          <a:p>
            <a:r>
              <a:rPr lang="de-DE" dirty="0"/>
              <a:t>Newsletter</a:t>
            </a:r>
          </a:p>
          <a:p>
            <a:pPr lvl="1"/>
            <a:r>
              <a:rPr lang="de-DE" dirty="0"/>
              <a:t>Präferierte Themengebiete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31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089" y="1162614"/>
            <a:ext cx="3808800" cy="44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51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nuuws Premium Werbung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774" y="2200645"/>
            <a:ext cx="7270516" cy="3252599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32</a:t>
            </a:fld>
            <a:endParaRPr lang="de-DE"/>
          </a:p>
        </p:txBody>
      </p:sp>
      <p:pic>
        <p:nvPicPr>
          <p:cNvPr id="6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14" y="2200645"/>
            <a:ext cx="3702050" cy="370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571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nuuws Administratoren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33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Überprüfen von Nutzerbeiträgen</a:t>
            </a:r>
          </a:p>
          <a:p>
            <a:pPr lvl="1"/>
            <a:r>
              <a:rPr lang="de-DE" dirty="0"/>
              <a:t>Nicht zugelassen</a:t>
            </a:r>
          </a:p>
          <a:p>
            <a:pPr marL="457200" lvl="1" indent="0">
              <a:buNone/>
            </a:pP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In Bearbeitung</a:t>
            </a:r>
          </a:p>
          <a:p>
            <a:pPr marL="457200" lvl="1" indent="0">
              <a:buNone/>
            </a:pP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Zugelassen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415" y="1169519"/>
            <a:ext cx="3809524" cy="444444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098" y="2476500"/>
            <a:ext cx="1440000" cy="144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097" y="3450103"/>
            <a:ext cx="1440000" cy="1440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097" y="4375456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521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nuuws Administratoren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Kriterien von Artikeln</a:t>
            </a:r>
          </a:p>
          <a:p>
            <a:pPr lvl="1"/>
            <a:r>
              <a:rPr lang="de-DE" dirty="0"/>
              <a:t>verboten sind:</a:t>
            </a:r>
          </a:p>
          <a:p>
            <a:pPr lvl="2"/>
            <a:r>
              <a:rPr lang="de-DE" dirty="0"/>
              <a:t>Falschmeldungen</a:t>
            </a:r>
          </a:p>
          <a:p>
            <a:pPr lvl="2"/>
            <a:r>
              <a:rPr lang="de-DE" dirty="0"/>
              <a:t>Ethisch fragwürdige Formulierungen</a:t>
            </a:r>
          </a:p>
          <a:p>
            <a:pPr lvl="2"/>
            <a:r>
              <a:rPr lang="de-DE" dirty="0"/>
              <a:t>Persönliche Daten (Datenschutz)</a:t>
            </a:r>
          </a:p>
          <a:p>
            <a:pPr lvl="2"/>
            <a:r>
              <a:rPr lang="de-DE" dirty="0"/>
              <a:t>Bilder von fremden Personen</a:t>
            </a:r>
          </a:p>
          <a:p>
            <a:pPr lvl="1"/>
            <a:r>
              <a:rPr lang="de-DE" dirty="0"/>
              <a:t>Konsequenzen</a:t>
            </a:r>
          </a:p>
          <a:p>
            <a:pPr lvl="2"/>
            <a:r>
              <a:rPr lang="de-DE" dirty="0"/>
              <a:t>Mahnung bei einmaligem/versehentlichem Verstoß</a:t>
            </a:r>
          </a:p>
          <a:p>
            <a:pPr lvl="2"/>
            <a:r>
              <a:rPr lang="de-DE" dirty="0"/>
              <a:t>Verbannung nach </a:t>
            </a:r>
            <a:r>
              <a:rPr lang="de-DE"/>
              <a:t>mehrmaligem Verstoß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07962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Vorschaubilder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30616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und Verbesserungen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Umfrageauswertung Verzögerung</a:t>
            </a:r>
          </a:p>
          <a:p>
            <a:pPr lvl="1"/>
            <a:r>
              <a:rPr lang="de-DE" dirty="0"/>
              <a:t>Durch Vergessen</a:t>
            </a:r>
          </a:p>
          <a:p>
            <a:r>
              <a:rPr lang="de-DE" dirty="0"/>
              <a:t>Eingeschränkte Nutzung von Schulcomputern</a:t>
            </a:r>
          </a:p>
          <a:p>
            <a:pPr lvl="1"/>
            <a:r>
              <a:rPr lang="de-DE" dirty="0"/>
              <a:t>Raum-/ Hardwareauslastung zu hoch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7592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7894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1524000" y="4587497"/>
            <a:ext cx="9144000" cy="1109923"/>
          </a:xfrm>
        </p:spPr>
        <p:txBody>
          <a:bodyPr/>
          <a:lstStyle/>
          <a:p>
            <a:r>
              <a:rPr lang="de-DE" dirty="0"/>
              <a:t>Vielen Dank für Ihre Aufmerksamkeit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38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200" y="647977"/>
            <a:ext cx="8373600" cy="374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82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Vorwort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16F30"/>
              </a:buClr>
            </a:pPr>
            <a:r>
              <a:rPr lang="de-DE" dirty="0"/>
              <a:t>Unzählige Nachrichtendienste</a:t>
            </a:r>
          </a:p>
          <a:p>
            <a:pPr>
              <a:buClr>
                <a:srgbClr val="016F30"/>
              </a:buClr>
            </a:pPr>
            <a:r>
              <a:rPr lang="de-DE" dirty="0"/>
              <a:t>Unsichere Quellenangaben</a:t>
            </a:r>
          </a:p>
          <a:p>
            <a:pPr>
              <a:buClr>
                <a:srgbClr val="016F30"/>
              </a:buClr>
            </a:pPr>
            <a:r>
              <a:rPr lang="de-DE" dirty="0"/>
              <a:t>Zeitverlust</a:t>
            </a:r>
          </a:p>
          <a:p>
            <a:pPr>
              <a:buClr>
                <a:srgbClr val="016F30"/>
              </a:buClr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581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Wieso ein Nachrichtendienst?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Persönliches Interesse</a:t>
            </a:r>
          </a:p>
          <a:p>
            <a:r>
              <a:rPr lang="de-DE" dirty="0"/>
              <a:t>Kein normaler Nachrichtendienst </a:t>
            </a:r>
          </a:p>
          <a:p>
            <a:r>
              <a:rPr lang="de-DE" dirty="0"/>
              <a:t>Keine richtigen Gegebenheiten</a:t>
            </a:r>
          </a:p>
          <a:p>
            <a:pPr lvl="1"/>
            <a:r>
              <a:rPr lang="de-DE" dirty="0"/>
              <a:t>nur Apps – keine Webseiten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5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799" y="3018497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913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nuuws?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Nachrichtendienst</a:t>
            </a:r>
          </a:p>
          <a:p>
            <a:r>
              <a:rPr lang="de-DE" dirty="0"/>
              <a:t>Zeitersparnis</a:t>
            </a:r>
          </a:p>
          <a:p>
            <a:r>
              <a:rPr lang="de-DE" dirty="0"/>
              <a:t>Gebündelte Nachrichtenanzeige</a:t>
            </a:r>
          </a:p>
          <a:p>
            <a:r>
              <a:rPr lang="de-DE" dirty="0"/>
              <a:t>Verschiedene Nutzer</a:t>
            </a:r>
          </a:p>
          <a:p>
            <a:r>
              <a:rPr lang="de-DE" dirty="0"/>
              <a:t>Keine Beitragsgrenze</a:t>
            </a:r>
          </a:p>
          <a:p>
            <a:r>
              <a:rPr lang="de-DE" dirty="0"/>
              <a:t>Selbstständig Beiträge verfassen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370" y="3438470"/>
            <a:ext cx="1851429" cy="21600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6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369" y="1878525"/>
            <a:ext cx="1851429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47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 dem Start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Festlegung von </a:t>
            </a:r>
          </a:p>
          <a:p>
            <a:pPr lvl="1"/>
            <a:r>
              <a:rPr lang="de-DE" dirty="0"/>
              <a:t>Vorgangsweisen</a:t>
            </a:r>
            <a:endParaRPr lang="de-DE" dirty="0"/>
          </a:p>
          <a:p>
            <a:pPr lvl="1"/>
            <a:r>
              <a:rPr lang="de-DE" dirty="0"/>
              <a:t>Zielen</a:t>
            </a:r>
          </a:p>
          <a:p>
            <a:pPr lvl="1"/>
            <a:r>
              <a:rPr lang="de-DE" dirty="0"/>
              <a:t>Programmiersprache</a:t>
            </a:r>
          </a:p>
          <a:p>
            <a:pPr lvl="1"/>
            <a:r>
              <a:rPr lang="de-DE" dirty="0"/>
              <a:t>Datenbank</a:t>
            </a:r>
          </a:p>
          <a:p>
            <a:pPr lvl="1"/>
            <a:r>
              <a:rPr lang="de-DE" dirty="0"/>
              <a:t>Marktforschung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7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086" y="3018497"/>
            <a:ext cx="187992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3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Vorgangsweise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genau sind unsere Ziele? </a:t>
            </a:r>
          </a:p>
          <a:p>
            <a:r>
              <a:rPr lang="de-DE" dirty="0"/>
              <a:t>Wie wollen wir programmieren (Sprache/Vorgehen)? </a:t>
            </a:r>
            <a:endParaRPr lang="de-DE" dirty="0"/>
          </a:p>
          <a:p>
            <a:r>
              <a:rPr lang="de-DE" dirty="0"/>
              <a:t>Wie gehen wir bei der Marktforschung vor? </a:t>
            </a:r>
            <a:endParaRPr lang="de-DE" dirty="0"/>
          </a:p>
          <a:p>
            <a:r>
              <a:rPr lang="de-DE" dirty="0"/>
              <a:t>Wie stellen wir die Daten zur Verfügung?</a:t>
            </a:r>
          </a:p>
          <a:p>
            <a:r>
              <a:rPr lang="de-DE" dirty="0"/>
              <a:t>Haben wir ein Corporate Design?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8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086" y="3018497"/>
            <a:ext cx="187992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31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9EB-3795-42FE-878A-7CC9E2A125FF}" type="slidenum">
              <a:rPr lang="de-DE" smtClean="0"/>
              <a:t>9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nuuws &amp; nuuws Premium</a:t>
            </a:r>
          </a:p>
          <a:p>
            <a:r>
              <a:rPr lang="de-DE" dirty="0"/>
              <a:t>Anbindung an Netzwerk</a:t>
            </a:r>
          </a:p>
          <a:p>
            <a:r>
              <a:rPr lang="de-DE" dirty="0"/>
              <a:t>Offene Kommunikation </a:t>
            </a:r>
          </a:p>
          <a:p>
            <a:pPr lvl="1"/>
            <a:r>
              <a:rPr lang="de-DE" dirty="0"/>
              <a:t>Beiträge kommentieren&amp; erstellen</a:t>
            </a:r>
          </a:p>
          <a:p>
            <a:r>
              <a:rPr lang="de-DE" dirty="0"/>
              <a:t>Verschiedene Quellen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02" b="13448"/>
          <a:stretch/>
        </p:blipFill>
        <p:spPr>
          <a:xfrm>
            <a:off x="8093715" y="3018497"/>
            <a:ext cx="3371291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16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</Words>
  <Application>Microsoft Office PowerPoint</Application>
  <PresentationFormat>Breitbild</PresentationFormat>
  <Paragraphs>195</Paragraphs>
  <Slides>38</Slides>
  <Notes>0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Opificio</vt:lpstr>
      <vt:lpstr>Office</vt:lpstr>
      <vt:lpstr>PowerPoint-Präsentation</vt:lpstr>
      <vt:lpstr>Agenda</vt:lpstr>
      <vt:lpstr>Agenda</vt:lpstr>
      <vt:lpstr>Vorwort</vt:lpstr>
      <vt:lpstr>Wieso ein Nachrichtendienst?</vt:lpstr>
      <vt:lpstr>Was ist nuuws?</vt:lpstr>
      <vt:lpstr>Vor dem Start</vt:lpstr>
      <vt:lpstr>Vorgangsweise</vt:lpstr>
      <vt:lpstr>Ziele</vt:lpstr>
      <vt:lpstr>Programmiersprachen</vt:lpstr>
      <vt:lpstr>Programmiersprachen</vt:lpstr>
      <vt:lpstr>Vorgehensmodell</vt:lpstr>
      <vt:lpstr>Marktforschung</vt:lpstr>
      <vt:lpstr>Datenbank</vt:lpstr>
      <vt:lpstr>Corporate Design</vt:lpstr>
      <vt:lpstr>Fragebogen</vt:lpstr>
      <vt:lpstr>Auswertung </vt:lpstr>
      <vt:lpstr>Als erstes würden wir gerne wissen, wie alt Sie ungefähr sind. </vt:lpstr>
      <vt:lpstr>Für welche Themengebiete interessieren Sie sich, wenn Sie Zeitung lesen? </vt:lpstr>
      <vt:lpstr>Lesen Sie online Nachrichten? </vt:lpstr>
      <vt:lpstr>Wieso lesen Sie keine online Nachrichten?</vt:lpstr>
      <vt:lpstr>Womit lesen Sie online Zeitungen?</vt:lpstr>
      <vt:lpstr>Wie häufig lesen Sie online Zeitungen?</vt:lpstr>
      <vt:lpstr>Von wie vielen online Nachrichtenanbietern beziehen Sie Ihre Nachrichten?</vt:lpstr>
      <vt:lpstr>Würden Sie mehr Nachrichten lesen, wenn diese gebündelt auf einer Seite zu finden sind? </vt:lpstr>
      <vt:lpstr>Kennen Sie Webseiten die eine solche Dienstleistung bieten?</vt:lpstr>
      <vt:lpstr>Bedeutung für nuuws</vt:lpstr>
      <vt:lpstr>Was ist nuuws?</vt:lpstr>
      <vt:lpstr>nuuws Werbung</vt:lpstr>
      <vt:lpstr>nuuws &amp; nuuws Premium</vt:lpstr>
      <vt:lpstr>nuuws Premium</vt:lpstr>
      <vt:lpstr>nuuws Premium Werbung</vt:lpstr>
      <vt:lpstr>nuuws Administratoren</vt:lpstr>
      <vt:lpstr>nuuws Administratoren</vt:lpstr>
      <vt:lpstr>Vorschaubilder</vt:lpstr>
      <vt:lpstr>Probleme und Verbesserungen</vt:lpstr>
      <vt:lpstr>Fazit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Anna Brinkmann</dc:creator>
  <cp:lastModifiedBy>Anna Brinkmann</cp:lastModifiedBy>
  <cp:revision>47</cp:revision>
  <dcterms:created xsi:type="dcterms:W3CDTF">2017-03-31T12:51:12Z</dcterms:created>
  <dcterms:modified xsi:type="dcterms:W3CDTF">2017-04-18T14:55:01Z</dcterms:modified>
</cp:coreProperties>
</file>