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8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B93FBDA-0450-436E-A78D-D5DF4AFFFD5C}">
          <p14:sldIdLst>
            <p14:sldId id="256"/>
            <p14:sldId id="257"/>
            <p14:sldId id="258"/>
            <p14:sldId id="260"/>
          </p14:sldIdLst>
        </p14:section>
        <p14:section name="Verschiedene Nutzerkonten" id="{ECC1466E-8C46-4AA0-887C-D7551F0DBE35}">
          <p14:sldIdLst>
            <p14:sldId id="259"/>
            <p14:sldId id="266"/>
            <p14:sldId id="261"/>
            <p14:sldId id="262"/>
            <p14:sldId id="263"/>
            <p14:sldId id="283"/>
          </p14:sldIdLst>
        </p14:section>
        <p14:section name="Fragebogen" id="{C1F270AC-13F9-49E9-93F3-6AF9F361EB3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BD304"/>
    <a:srgbClr val="007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4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Als erstes würden wir gerne wissen, wie alt Sie ungefähr sind.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Tabelle1!$C$5:$C$9</c:f>
              <c:strCache>
                <c:ptCount val="5"/>
                <c:pt idx="0">
                  <c:v>&lt;20</c:v>
                </c:pt>
                <c:pt idx="1">
                  <c:v>20-30</c:v>
                </c:pt>
                <c:pt idx="2">
                  <c:v>30-40</c:v>
                </c:pt>
                <c:pt idx="3">
                  <c:v>40-50</c:v>
                </c:pt>
                <c:pt idx="4">
                  <c:v>&gt;50</c:v>
                </c:pt>
              </c:strCache>
            </c:strRef>
          </c:cat>
          <c:val>
            <c:numRef>
              <c:f>Tabelle1!$B$5:$B$9</c:f>
              <c:numCache>
                <c:formatCode>0</c:formatCode>
                <c:ptCount val="5"/>
                <c:pt idx="0">
                  <c:v>4</c:v>
                </c:pt>
                <c:pt idx="1">
                  <c:v>20</c:v>
                </c:pt>
                <c:pt idx="2">
                  <c:v>11</c:v>
                </c:pt>
                <c:pt idx="3">
                  <c:v>12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6C-4223-99C0-D40A0FE68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743224"/>
        <c:axId val="414743616"/>
      </c:barChart>
      <c:catAx>
        <c:axId val="4147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14743616"/>
        <c:crosses val="autoZero"/>
        <c:auto val="1"/>
        <c:lblAlgn val="ctr"/>
        <c:lblOffset val="100"/>
        <c:noMultiLvlLbl val="0"/>
      </c:catAx>
      <c:valAx>
        <c:axId val="4147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147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Tabelle1!$C$12</c:f>
              <c:strCache>
                <c:ptCount val="1"/>
                <c:pt idx="0">
                  <c:v>Für welche Themengebiete interessieren Sie sich, wenn Sie Zeitung lesen? </c:v>
                </c:pt>
              </c:strCache>
            </c:strRef>
          </c:tx>
          <c:dPt>
            <c:idx val="0"/>
            <c:bubble3D val="0"/>
            <c:explosion val="15"/>
            <c:spPr>
              <a:solidFill>
                <a:srgbClr val="016F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83-4754-94E8-4E1EDE4F840D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83-4754-94E8-4E1EDE4F840D}"/>
              </c:ext>
            </c:extLst>
          </c:dPt>
          <c:dPt>
            <c:idx val="2"/>
            <c:bubble3D val="0"/>
            <c:spPr>
              <a:solidFill>
                <a:srgbClr val="CAD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83-4754-94E8-4E1EDE4F840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83-4754-94E8-4E1EDE4F840D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83-4754-94E8-4E1EDE4F840D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483-4754-94E8-4E1EDE4F840D}"/>
              </c:ext>
            </c:extLst>
          </c:dPt>
          <c:dLbls>
            <c:dLbl>
              <c:idx val="1"/>
              <c:layout>
                <c:manualLayout>
                  <c:x val="-3.1488340834444795E-2"/>
                  <c:y val="-7.58025488187700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83-4754-94E8-4E1EDE4F840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483-4754-94E8-4E1EDE4F8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Tabelle1!$C$14:$C$19</c:f>
              <c:strCache>
                <c:ptCount val="6"/>
                <c:pt idx="0">
                  <c:v>Regionales</c:v>
                </c:pt>
                <c:pt idx="1">
                  <c:v>Wissenschaft</c:v>
                </c:pt>
                <c:pt idx="2">
                  <c:v>Wirtschaft</c:v>
                </c:pt>
                <c:pt idx="3">
                  <c:v>Sport</c:v>
                </c:pt>
                <c:pt idx="4">
                  <c:v>Politik</c:v>
                </c:pt>
                <c:pt idx="5">
                  <c:v>Sonstiges</c:v>
                </c:pt>
              </c:strCache>
            </c:strRef>
          </c:cat>
          <c:val>
            <c:numRef>
              <c:f>Tabelle1!$B$14:$B$19</c:f>
              <c:numCache>
                <c:formatCode>0</c:formatCode>
                <c:ptCount val="6"/>
                <c:pt idx="0">
                  <c:v>42</c:v>
                </c:pt>
                <c:pt idx="1">
                  <c:v>26</c:v>
                </c:pt>
                <c:pt idx="2">
                  <c:v>28</c:v>
                </c:pt>
                <c:pt idx="3">
                  <c:v>22</c:v>
                </c:pt>
                <c:pt idx="4">
                  <c:v>23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483-4754-94E8-4E1EDE4F840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Tabelle1!$C$23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Tabelle1!$B$23</c:f>
              <c:numCache>
                <c:formatCode>0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5-424A-A85A-6B8E87A5CE51}"/>
            </c:ext>
          </c:extLst>
        </c:ser>
        <c:ser>
          <c:idx val="1"/>
          <c:order val="1"/>
          <c:tx>
            <c:strRef>
              <c:f>Tabelle1!$C$24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rgbClr val="016F3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Tabelle1!$B$24</c:f>
              <c:numCache>
                <c:formatCode>0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25-424A-A85A-6B8E87A5CE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3661392"/>
        <c:axId val="483664136"/>
      </c:barChart>
      <c:catAx>
        <c:axId val="483661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3664136"/>
        <c:crosses val="autoZero"/>
        <c:auto val="1"/>
        <c:lblAlgn val="ctr"/>
        <c:lblOffset val="100"/>
        <c:noMultiLvlLbl val="0"/>
      </c:catAx>
      <c:valAx>
        <c:axId val="483664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366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Tabelle1!$C$26</c:f>
              <c:strCache>
                <c:ptCount val="1"/>
                <c:pt idx="0">
                  <c:v>Wieso lesen Sie keine online Nachrichten?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A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76-4079-935A-CD1EAA01F7DC}"/>
              </c:ext>
            </c:extLst>
          </c:dPt>
          <c:dPt>
            <c:idx val="2"/>
            <c:invertIfNegative val="0"/>
            <c:bubble3D val="0"/>
            <c:spPr>
              <a:solidFill>
                <a:srgbClr val="CA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76-4079-935A-CD1EAA01F7DC}"/>
              </c:ext>
            </c:extLst>
          </c:dPt>
          <c:dPt>
            <c:idx val="3"/>
            <c:invertIfNegative val="0"/>
            <c:bubble3D val="0"/>
            <c:spPr>
              <a:solidFill>
                <a:srgbClr val="CA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76-4079-935A-CD1EAA01F7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Tabelle1!$C$28:$C$31</c:f>
              <c:strCache>
                <c:ptCount val="4"/>
                <c:pt idx="0">
                  <c:v>zeitaufwendig</c:v>
                </c:pt>
                <c:pt idx="1">
                  <c:v>unsichere Quellen</c:v>
                </c:pt>
                <c:pt idx="2">
                  <c:v>lese lieber in der Zeitung</c:v>
                </c:pt>
                <c:pt idx="3">
                  <c:v>Sonstiges</c:v>
                </c:pt>
              </c:strCache>
            </c:strRef>
          </c:cat>
          <c:val>
            <c:numRef>
              <c:f>Tabelle1!$B$28:$B$31</c:f>
              <c:numCache>
                <c:formatCode>0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76-4079-935A-CD1EAA01F7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849888"/>
        <c:axId val="489851064"/>
      </c:barChart>
      <c:catAx>
        <c:axId val="48984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ificio" panose="02000506020000020004" pitchFamily="2" charset="0"/>
                <a:ea typeface="+mn-ea"/>
                <a:cs typeface="+mn-cs"/>
              </a:defRPr>
            </a:pPr>
            <a:endParaRPr lang="de-DE"/>
          </a:p>
        </c:txPr>
        <c:crossAx val="489851064"/>
        <c:crosses val="autoZero"/>
        <c:auto val="1"/>
        <c:lblAlgn val="ctr"/>
        <c:lblOffset val="100"/>
        <c:noMultiLvlLbl val="0"/>
      </c:catAx>
      <c:valAx>
        <c:axId val="48985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196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984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Tabelle1!$C$33</c:f>
              <c:strCache>
                <c:ptCount val="1"/>
                <c:pt idx="0">
                  <c:v>Womit lesen Sie online Zeitungen?</c:v>
                </c:pt>
              </c:strCache>
            </c:strRef>
          </c:tx>
          <c:dPt>
            <c:idx val="0"/>
            <c:bubble3D val="0"/>
            <c:spPr>
              <a:solidFill>
                <a:srgbClr val="CAD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9A-47DF-AF44-7A3A675F35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9A-47DF-AF44-7A3A675F35A6}"/>
              </c:ext>
            </c:extLst>
          </c:dPt>
          <c:dPt>
            <c:idx val="2"/>
            <c:bubble3D val="0"/>
            <c:explosion val="13"/>
            <c:spPr>
              <a:solidFill>
                <a:srgbClr val="016F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9A-47DF-AF44-7A3A675F35A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29A-47DF-AF44-7A3A675F35A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29A-47DF-AF44-7A3A675F35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Tabelle1!$C$35:$C$37</c:f>
              <c:strCache>
                <c:ptCount val="3"/>
                <c:pt idx="0">
                  <c:v>Laptop/PC</c:v>
                </c:pt>
                <c:pt idx="1">
                  <c:v>Tablet</c:v>
                </c:pt>
                <c:pt idx="2">
                  <c:v>Smartphone</c:v>
                </c:pt>
              </c:strCache>
            </c:strRef>
          </c:cat>
          <c:val>
            <c:numRef>
              <c:f>Tabelle1!$B$35:$B$37</c:f>
              <c:numCache>
                <c:formatCode>0</c:formatCode>
                <c:ptCount val="3"/>
                <c:pt idx="0">
                  <c:v>27</c:v>
                </c:pt>
                <c:pt idx="1">
                  <c:v>15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9A-47DF-AF44-7A3A675F35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Tabelle1!$C$40</c:f>
              <c:strCache>
                <c:ptCount val="1"/>
                <c:pt idx="0">
                  <c:v>Wie häufig lesen Sie online Nachrichten?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Tabelle1!$C$42:$C$46</c:f>
              <c:strCache>
                <c:ptCount val="5"/>
                <c:pt idx="0">
                  <c:v>mehrmals täglich</c:v>
                </c:pt>
                <c:pt idx="1">
                  <c:v>öfter die Woche</c:v>
                </c:pt>
                <c:pt idx="2">
                  <c:v>höchstens paar Mal im Monat</c:v>
                </c:pt>
                <c:pt idx="3">
                  <c:v>ein Mal am Tag</c:v>
                </c:pt>
                <c:pt idx="4">
                  <c:v>ein Mal die Woche</c:v>
                </c:pt>
              </c:strCache>
            </c:strRef>
          </c:cat>
          <c:val>
            <c:numRef>
              <c:f>Tabelle1!$B$42:$B$46</c:f>
              <c:numCache>
                <c:formatCode>0</c:formatCode>
                <c:ptCount val="5"/>
                <c:pt idx="0">
                  <c:v>22</c:v>
                </c:pt>
                <c:pt idx="1">
                  <c:v>8</c:v>
                </c:pt>
                <c:pt idx="2">
                  <c:v>2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A-4E7D-AE44-749DFF7755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680800"/>
        <c:axId val="483681192"/>
      </c:barChart>
      <c:catAx>
        <c:axId val="4836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ificio" panose="02000506020000020004" pitchFamily="2" charset="0"/>
                <a:ea typeface="+mn-ea"/>
                <a:cs typeface="+mn-cs"/>
              </a:defRPr>
            </a:pPr>
            <a:endParaRPr lang="de-DE"/>
          </a:p>
        </c:txPr>
        <c:crossAx val="483681192"/>
        <c:crosses val="autoZero"/>
        <c:auto val="1"/>
        <c:lblAlgn val="ctr"/>
        <c:lblOffset val="100"/>
        <c:noMultiLvlLbl val="0"/>
      </c:catAx>
      <c:valAx>
        <c:axId val="48368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368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Tabelle1!$C$48</c:f>
              <c:strCache>
                <c:ptCount val="1"/>
                <c:pt idx="0">
                  <c:v>Von wie vielen online Nachrichtenanbietern beziehen Sie ihre Nachrichten?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Tabelle1!$C$50:$C$53</c:f>
              <c:strCache>
                <c:ptCount val="4"/>
                <c:pt idx="0">
                  <c:v>&gt;5</c:v>
                </c:pt>
                <c:pt idx="1">
                  <c:v>2-3</c:v>
                </c:pt>
                <c:pt idx="2">
                  <c:v>3-4</c:v>
                </c:pt>
                <c:pt idx="3">
                  <c:v>1</c:v>
                </c:pt>
              </c:strCache>
            </c:strRef>
          </c:cat>
          <c:val>
            <c:numRef>
              <c:f>Tabelle1!$B$50:$B$53</c:f>
              <c:numCache>
                <c:formatCode>0</c:formatCode>
                <c:ptCount val="4"/>
                <c:pt idx="0">
                  <c:v>7</c:v>
                </c:pt>
                <c:pt idx="1">
                  <c:v>32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3-478D-93B3-5D7F8FD62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227896"/>
        <c:axId val="489229856"/>
      </c:barChart>
      <c:catAx>
        <c:axId val="48922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9229856"/>
        <c:crosses val="autoZero"/>
        <c:auto val="1"/>
        <c:lblAlgn val="ctr"/>
        <c:lblOffset val="100"/>
        <c:noMultiLvlLbl val="0"/>
      </c:catAx>
      <c:valAx>
        <c:axId val="48922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922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Tabelle1!$C$57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Tabelle1!$B$57</c:f>
              <c:numCache>
                <c:formatCode>0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5-42DA-B774-65314A6DB159}"/>
            </c:ext>
          </c:extLst>
        </c:ser>
        <c:ser>
          <c:idx val="1"/>
          <c:order val="1"/>
          <c:tx>
            <c:strRef>
              <c:f>Tabelle1!$C$58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rgbClr val="016F3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715-42DA-B774-65314A6DB1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Tabelle1!$B$58</c:f>
              <c:numCache>
                <c:formatCode>0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15-42DA-B774-65314A6DB1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3425896"/>
        <c:axId val="493427464"/>
      </c:barChart>
      <c:catAx>
        <c:axId val="493425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3427464"/>
        <c:crosses val="autoZero"/>
        <c:auto val="1"/>
        <c:lblAlgn val="ctr"/>
        <c:lblOffset val="100"/>
        <c:noMultiLvlLbl val="0"/>
      </c:catAx>
      <c:valAx>
        <c:axId val="493427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93425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Tabelle1!$C$62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Tabelle1!$B$62</c:f>
              <c:numCache>
                <c:formatCode>0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6-4ED8-9FE8-1C87C522130B}"/>
            </c:ext>
          </c:extLst>
        </c:ser>
        <c:ser>
          <c:idx val="1"/>
          <c:order val="1"/>
          <c:tx>
            <c:strRef>
              <c:f>Tabelle1!$C$63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rgbClr val="016F3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A56-4ED8-9FE8-1C87C52213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Tabelle1!$B$63</c:f>
              <c:numCache>
                <c:formatCode>0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6-4ED8-9FE8-1C87C52213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7527400"/>
        <c:axId val="487527008"/>
      </c:barChart>
      <c:catAx>
        <c:axId val="487527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7527008"/>
        <c:crosses val="autoZero"/>
        <c:auto val="1"/>
        <c:lblAlgn val="ctr"/>
        <c:lblOffset val="100"/>
        <c:noMultiLvlLbl val="0"/>
      </c:catAx>
      <c:valAx>
        <c:axId val="48752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752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381BA-6008-4D06-AA7A-55084E2330D7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C26D7-906A-43BC-9AD0-2878047D2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1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30094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>
                <a:latin typeface="Opificio" panose="0200050602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41659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Opificio" panose="02000506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421-EE55-4849-AC2D-F3915208247C}" type="datetime1">
              <a:rPr lang="de-DE" smtClean="0"/>
              <a:t>03.04.2017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1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C4D9-FA40-4919-A6C7-738BB350820C}" type="datetime1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EEBF-185E-4E98-8329-CBA735E2767E}" type="datetime1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9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5414" y="875082"/>
            <a:ext cx="1022838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300">
                <a:latin typeface="Opificio" panose="0200050602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4" y="2206869"/>
            <a:ext cx="10228385" cy="3701562"/>
          </a:xfrm>
          <a:prstGeom prst="rect">
            <a:avLst/>
          </a:prstGeom>
        </p:spPr>
        <p:txBody>
          <a:bodyPr/>
          <a:lstStyle>
            <a:lvl1pPr>
              <a:buClr>
                <a:srgbClr val="016F30"/>
              </a:buClr>
              <a:defRPr sz="2400">
                <a:latin typeface="Opificio" panose="02000506020000020004" pitchFamily="2" charset="0"/>
              </a:defRPr>
            </a:lvl1pPr>
            <a:lvl2pPr>
              <a:buClr>
                <a:srgbClr val="CAD300"/>
              </a:buClr>
              <a:defRPr sz="2000">
                <a:latin typeface="Opificio" panose="02000506020000020004" pitchFamily="2" charset="0"/>
              </a:defRPr>
            </a:lvl2pPr>
            <a:lvl3pPr>
              <a:buClr>
                <a:srgbClr val="016F30"/>
              </a:buClr>
              <a:defRPr sz="1600">
                <a:latin typeface="Opificio" panose="02000506020000020004" pitchFamily="2" charset="0"/>
              </a:defRPr>
            </a:lvl3pPr>
            <a:lvl4pPr>
              <a:buClr>
                <a:srgbClr val="CAD300"/>
              </a:buClr>
              <a:defRPr sz="1400">
                <a:latin typeface="Opificio" panose="02000506020000020004" pitchFamily="2" charset="0"/>
              </a:defRPr>
            </a:lvl4pPr>
            <a:lvl5pPr>
              <a:buClr>
                <a:srgbClr val="016F30"/>
              </a:buClr>
              <a:defRPr sz="1400">
                <a:latin typeface="Opificio" panose="0200050602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2275-CA06-4F80-B8CE-4AA5237F858E}" type="datetime1">
              <a:rPr lang="de-DE" smtClean="0"/>
              <a:t>03.04.2017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8" y="6219469"/>
            <a:ext cx="1441863" cy="645044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3104832" y="22257"/>
            <a:ext cx="908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Mittelstufenprojekt</a:t>
            </a:r>
            <a:r>
              <a:rPr lang="de-DE" sz="1200" baseline="0" dirty="0">
                <a:solidFill>
                  <a:srgbClr val="7F7F7F"/>
                </a:solidFill>
                <a:latin typeface="Opificio" panose="02000506020000020004" pitchFamily="2" charset="0"/>
              </a:rPr>
              <a:t> von 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Anna Brinkmann , Marvin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Muxfeld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Nikja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Mylvakanam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Steven Schöning &amp; Jessica Schüller</a:t>
            </a:r>
            <a:endParaRPr lang="de-DE" sz="1200" dirty="0">
              <a:solidFill>
                <a:srgbClr val="7F7F7F"/>
              </a:solidFill>
              <a:latin typeface="Opificio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1440-6C39-4DCE-88A0-A4FACDFEF698}" type="datetime1">
              <a:rPr lang="de-DE" smtClean="0"/>
              <a:t>03.04.2017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9376" y="2200645"/>
            <a:ext cx="4850423" cy="370778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ificio" panose="02000506020000020004" pitchFamily="2" charset="0"/>
              </a:defRPr>
            </a:lvl1pPr>
            <a:lvl2pPr>
              <a:defRPr sz="2000">
                <a:latin typeface="Opificio" panose="02000506020000020004" pitchFamily="2" charset="0"/>
              </a:defRPr>
            </a:lvl2pPr>
            <a:lvl3pPr>
              <a:defRPr sz="1600">
                <a:latin typeface="Opificio" panose="02000506020000020004" pitchFamily="2" charset="0"/>
              </a:defRPr>
            </a:lvl3pPr>
            <a:lvl4pPr>
              <a:defRPr sz="1400">
                <a:latin typeface="Opificio" panose="02000506020000020004" pitchFamily="2" charset="0"/>
              </a:defRPr>
            </a:lvl4pPr>
            <a:lvl5pPr>
              <a:defRPr sz="1400">
                <a:latin typeface="Opificio" panose="0200050602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612B-E807-4FB1-9865-0D9EF87D97DE}" type="datetime1">
              <a:rPr lang="de-DE" smtClean="0"/>
              <a:t>03.04.2017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503377" y="2200645"/>
            <a:ext cx="4850423" cy="3705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ificio" panose="02000506020000020004" pitchFamily="2" charset="0"/>
              </a:defRPr>
            </a:lvl1pPr>
            <a:lvl2pPr>
              <a:defRPr sz="2000">
                <a:latin typeface="Opificio" panose="02000506020000020004" pitchFamily="2" charset="0"/>
              </a:defRPr>
            </a:lvl2pPr>
            <a:lvl3pPr>
              <a:defRPr sz="1600">
                <a:latin typeface="Opificio" panose="02000506020000020004" pitchFamily="2" charset="0"/>
              </a:defRPr>
            </a:lvl3pPr>
            <a:lvl4pPr>
              <a:defRPr sz="1400">
                <a:latin typeface="Opificio" panose="02000506020000020004" pitchFamily="2" charset="0"/>
              </a:defRPr>
            </a:lvl4pPr>
            <a:lvl5pPr>
              <a:defRPr sz="1400">
                <a:latin typeface="Opificio" panose="0200050602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125414" y="875082"/>
            <a:ext cx="1022838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300">
                <a:latin typeface="Opificio" panose="0200050602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104832" y="22257"/>
            <a:ext cx="908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Mittelstufenprojekt</a:t>
            </a:r>
            <a:r>
              <a:rPr lang="de-DE" sz="1200" baseline="0" dirty="0">
                <a:solidFill>
                  <a:srgbClr val="7F7F7F"/>
                </a:solidFill>
                <a:latin typeface="Opificio" panose="02000506020000020004" pitchFamily="2" charset="0"/>
              </a:rPr>
              <a:t> von 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Anna Brinkmann , Marvin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Muxfeld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Nikja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Mylvakanam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Steven Schöning &amp; Jessica Schüller</a:t>
            </a:r>
            <a:endParaRPr lang="de-DE" sz="1200" dirty="0">
              <a:solidFill>
                <a:srgbClr val="7F7F7F"/>
              </a:solidFill>
              <a:latin typeface="Opificio" panose="02000506020000020004" pitchFamily="2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8" y="6219469"/>
            <a:ext cx="1441863" cy="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781A-B5F1-45C5-8519-859ADD058386}" type="datetime1">
              <a:rPr lang="de-DE" smtClean="0"/>
              <a:t>03.04.2017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71F9-9AC6-4C0D-AA7D-2E23C323F34F}" type="datetime1">
              <a:rPr lang="de-DE" smtClean="0"/>
              <a:t>03.04.2017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8426-864E-49FE-A799-5A7212915E9A}" type="datetime1">
              <a:rPr lang="de-DE" smtClean="0"/>
              <a:t>03.04.2017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5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88A6-872F-429B-8D07-F560510119C0}" type="datetime1">
              <a:rPr lang="de-DE" smtClean="0"/>
              <a:t>03.04.2017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254-D55F-4C3A-AA00-04C5940CFAD0}" type="datetime1">
              <a:rPr lang="de-DE" smtClean="0"/>
              <a:t>03.04.2017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78F3-5455-4434-9187-2AAF9D2756C5}" type="datetime1">
              <a:rPr lang="de-DE" smtClean="0"/>
              <a:t>03.04.2017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 userDrawn="1"/>
        </p:nvSpPr>
        <p:spPr>
          <a:xfrm>
            <a:off x="1125414" y="2206869"/>
            <a:ext cx="10228385" cy="3701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1125414" y="875082"/>
            <a:ext cx="1022838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Opificio" panose="02000506020000020004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8" y="6219469"/>
            <a:ext cx="1441863" cy="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Anna Brinkmann</a:t>
            </a:r>
            <a:r>
              <a:rPr lang="de-DE" dirty="0"/>
              <a:t> , Marvin </a:t>
            </a:r>
            <a:r>
              <a:rPr lang="de-DE" dirty="0" err="1"/>
              <a:t>Muxfeld</a:t>
            </a:r>
            <a:r>
              <a:rPr lang="de-DE" dirty="0"/>
              <a:t>, </a:t>
            </a:r>
            <a:r>
              <a:rPr lang="de-DE" dirty="0" err="1"/>
              <a:t>Nikja</a:t>
            </a:r>
            <a:r>
              <a:rPr lang="de-DE" dirty="0"/>
              <a:t> </a:t>
            </a:r>
            <a:r>
              <a:rPr lang="de-DE" dirty="0" err="1"/>
              <a:t>Mylvakanam</a:t>
            </a:r>
            <a:r>
              <a:rPr lang="de-DE" dirty="0"/>
              <a:t>, Steven Schöning</a:t>
            </a:r>
            <a:r>
              <a:rPr lang="de-DE" dirty="0"/>
              <a:t> &amp; Jessica Schüller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28" y="646076"/>
            <a:ext cx="8374743" cy="37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Administratoren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Überprüfen von Nutzerbeiträgen</a:t>
            </a:r>
          </a:p>
          <a:p>
            <a:pPr lvl="1"/>
            <a:r>
              <a:rPr lang="de-DE" dirty="0"/>
              <a:t>Nicht zugelassen</a:t>
            </a:r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In Bearbeitung</a:t>
            </a:r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Zugelassen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58" y="1463987"/>
            <a:ext cx="3809524" cy="44444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8" y="2476500"/>
            <a:ext cx="1440000" cy="14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7" y="3450103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7" y="437545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Marktforschung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Primäre, quantitative Marktforschung</a:t>
            </a:r>
          </a:p>
          <a:p>
            <a:r>
              <a:rPr lang="de-DE" dirty="0"/>
              <a:t>Schnellsten Ergebnisse</a:t>
            </a:r>
          </a:p>
          <a:p>
            <a:r>
              <a:rPr lang="de-DE" dirty="0"/>
              <a:t>Fragebogen</a:t>
            </a:r>
          </a:p>
          <a:p>
            <a:r>
              <a:rPr lang="de-DE" dirty="0"/>
              <a:t>Min </a:t>
            </a:r>
            <a:r>
              <a:rPr lang="de-DE" spc="100" dirty="0">
                <a:latin typeface="+mj-lt"/>
              </a:rPr>
              <a:t>50</a:t>
            </a:r>
            <a:r>
              <a:rPr lang="de-DE" dirty="0"/>
              <a:t> Befragungen</a:t>
            </a:r>
          </a:p>
          <a:p>
            <a:r>
              <a:rPr lang="de-DE" spc="100" dirty="0">
                <a:latin typeface="+mj-lt"/>
              </a:rPr>
              <a:t>9</a:t>
            </a:r>
            <a:r>
              <a:rPr lang="de-DE" dirty="0"/>
              <a:t> Fragen, </a:t>
            </a:r>
            <a:r>
              <a:rPr lang="de-DE" dirty="0">
                <a:latin typeface="+mj-lt"/>
              </a:rPr>
              <a:t>2</a:t>
            </a:r>
            <a:r>
              <a:rPr lang="de-DE" dirty="0"/>
              <a:t> Seiten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3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45484"/>
          <a:stretch/>
        </p:blipFill>
        <p:spPr>
          <a:xfrm>
            <a:off x="2506980" y="1165859"/>
            <a:ext cx="6812279" cy="476250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98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13</a:t>
            </a:fld>
            <a:endParaRPr lang="de-DE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" t="55375" r="224" b="7732"/>
          <a:stretch/>
        </p:blipFill>
        <p:spPr>
          <a:xfrm>
            <a:off x="2506980" y="1279659"/>
            <a:ext cx="6812279" cy="32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 b="40278"/>
          <a:stretch/>
        </p:blipFill>
        <p:spPr>
          <a:xfrm>
            <a:off x="2509724" y="1280160"/>
            <a:ext cx="6811200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0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Microsoft Excel </a:t>
            </a:r>
          </a:p>
          <a:p>
            <a:r>
              <a:rPr lang="de-DE" dirty="0"/>
              <a:t>Verschiedene </a:t>
            </a:r>
            <a:r>
              <a:rPr lang="de-DE" dirty="0" err="1"/>
              <a:t>Veranschaulichtungen</a:t>
            </a:r>
            <a:endParaRPr lang="de-DE" dirty="0"/>
          </a:p>
          <a:p>
            <a:r>
              <a:rPr lang="de-DE" dirty="0"/>
              <a:t>Bedeutung für nuuws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12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Als erstes würden wir gerne wissen, wie alt Sie ungefähr sind.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86209"/>
              </p:ext>
            </p:extLst>
          </p:nvPr>
        </p:nvGraphicFramePr>
        <p:xfrm>
          <a:off x="1125538" y="1988820"/>
          <a:ext cx="10228262" cy="39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08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welche Themengebiete interessieren Sie sich, wenn Sie Zeitung lesen?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238577"/>
              </p:ext>
            </p:extLst>
          </p:nvPr>
        </p:nvGraphicFramePr>
        <p:xfrm>
          <a:off x="1125538" y="1988820"/>
          <a:ext cx="10228262" cy="39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624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 Sie online Nachrichten?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73939"/>
              </p:ext>
            </p:extLst>
          </p:nvPr>
        </p:nvGraphicFramePr>
        <p:xfrm>
          <a:off x="1125538" y="1981200"/>
          <a:ext cx="10228262" cy="392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52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lesen Sie keine online Nachrichten?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42389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4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Vorwort</a:t>
            </a:r>
          </a:p>
          <a:p>
            <a:r>
              <a:rPr lang="de-DE" dirty="0"/>
              <a:t>Was ist nuuws?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Werbebanner</a:t>
            </a:r>
          </a:p>
          <a:p>
            <a:r>
              <a:rPr lang="de-DE" dirty="0"/>
              <a:t>nuuws &amp; nuuws Premium</a:t>
            </a:r>
          </a:p>
          <a:p>
            <a:pPr lvl="1"/>
            <a:r>
              <a:rPr lang="de-DE" dirty="0"/>
              <a:t>Unterschiede</a:t>
            </a:r>
          </a:p>
          <a:p>
            <a:pPr lvl="1"/>
            <a:r>
              <a:rPr lang="de-DE" dirty="0"/>
              <a:t>Werbebanner</a:t>
            </a:r>
          </a:p>
          <a:p>
            <a:r>
              <a:rPr lang="de-DE" dirty="0"/>
              <a:t>Marktforschung</a:t>
            </a:r>
          </a:p>
          <a:p>
            <a:pPr lvl="1"/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64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Womit lesen Sie online Zeitungen?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251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608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häufig lesen Sie online Zeitungen?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12396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47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wie vielen online Nachrichtenanbietern beziehen Sie Ihre Nachrichten?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94485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39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Würden Sie mehr Nachrichten lesen, wenn diese gebündelt auf einer Seite zu finden sind?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23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43531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356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Kennen Sie Webseiten die eine solche Dienstleistung bieten?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18012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15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 für nuuws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online Nachrichtenleser </a:t>
            </a:r>
          </a:p>
          <a:p>
            <a:r>
              <a:rPr lang="de-DE" dirty="0"/>
              <a:t>Sichere Quellen </a:t>
            </a:r>
          </a:p>
          <a:p>
            <a:r>
              <a:rPr lang="de-DE" spc="100" dirty="0">
                <a:latin typeface="+mj-lt"/>
              </a:rPr>
              <a:t>50</a:t>
            </a:r>
            <a:r>
              <a:rPr lang="de-DE" dirty="0"/>
              <a:t>% ließt am Computer </a:t>
            </a:r>
          </a:p>
          <a:p>
            <a:pPr lvl="1"/>
            <a:r>
              <a:rPr lang="de-DE" dirty="0"/>
              <a:t>Realisierung von App?</a:t>
            </a:r>
          </a:p>
          <a:p>
            <a:r>
              <a:rPr lang="de-DE" dirty="0"/>
              <a:t>&gt; </a:t>
            </a:r>
            <a:r>
              <a:rPr lang="de-DE" spc="100" dirty="0">
                <a:latin typeface="+mj-lt"/>
              </a:rPr>
              <a:t>50</a:t>
            </a:r>
            <a:r>
              <a:rPr lang="de-DE" dirty="0"/>
              <a:t>% nutzen mehrere Quellen</a:t>
            </a:r>
          </a:p>
          <a:p>
            <a:r>
              <a:rPr lang="de-DE" dirty="0"/>
              <a:t>&lt; </a:t>
            </a:r>
            <a:r>
              <a:rPr lang="de-DE" spc="100" dirty="0">
                <a:latin typeface="+mj-lt"/>
              </a:rPr>
              <a:t>50</a:t>
            </a:r>
            <a:r>
              <a:rPr lang="de-DE" dirty="0"/>
              <a:t>% Interesse </a:t>
            </a:r>
          </a:p>
          <a:p>
            <a:r>
              <a:rPr lang="de-DE" dirty="0"/>
              <a:t>Wenige kennen ähnliche Anbieter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0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16F30"/>
              </a:buClr>
            </a:pPr>
            <a:r>
              <a:rPr lang="de-DE" dirty="0"/>
              <a:t>Verschiedene Nachrichtenanbieter</a:t>
            </a:r>
          </a:p>
          <a:p>
            <a:pPr>
              <a:buClr>
                <a:srgbClr val="016F30"/>
              </a:buClr>
            </a:pPr>
            <a:r>
              <a:rPr lang="de-DE" dirty="0"/>
              <a:t>Unsichere Quellenangaben</a:t>
            </a:r>
          </a:p>
          <a:p>
            <a:pPr>
              <a:buClr>
                <a:srgbClr val="016F30"/>
              </a:buClr>
            </a:pPr>
            <a:r>
              <a:rPr lang="de-DE" dirty="0"/>
              <a:t>Zeitverlust</a:t>
            </a:r>
          </a:p>
          <a:p>
            <a:pPr>
              <a:buClr>
                <a:srgbClr val="016F30"/>
              </a:buClr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ein Nachrichtendienst?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Persönliches Interesse</a:t>
            </a:r>
          </a:p>
          <a:p>
            <a:r>
              <a:rPr lang="de-DE" dirty="0"/>
              <a:t>Kein normaler Nachrichtendienst </a:t>
            </a:r>
          </a:p>
          <a:p>
            <a:r>
              <a:rPr lang="de-DE" dirty="0"/>
              <a:t>Keine richtigen Gegebenheiten</a:t>
            </a:r>
          </a:p>
          <a:p>
            <a:pPr lvl="1"/>
            <a:r>
              <a:rPr lang="de-DE" dirty="0"/>
              <a:t>nur Apps – keine Webseiten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nuuws?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Nachrichtendienst</a:t>
            </a:r>
          </a:p>
          <a:p>
            <a:r>
              <a:rPr lang="de-DE" dirty="0"/>
              <a:t>Zeitersparnis</a:t>
            </a:r>
          </a:p>
          <a:p>
            <a:r>
              <a:rPr lang="de-DE" dirty="0"/>
              <a:t>Gebündelte Nachrichtenanzeige</a:t>
            </a:r>
          </a:p>
          <a:p>
            <a:r>
              <a:rPr lang="de-DE" dirty="0"/>
              <a:t>Kostenloses Nutzerkonto</a:t>
            </a:r>
          </a:p>
          <a:p>
            <a:r>
              <a:rPr lang="de-DE" dirty="0"/>
              <a:t>Keine Beitragsgrenze</a:t>
            </a:r>
          </a:p>
          <a:p>
            <a:r>
              <a:rPr lang="de-DE" dirty="0"/>
              <a:t>Selbstständig Beiträge verfassen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65" y="1463987"/>
            <a:ext cx="3809524" cy="444444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Werbung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99" y="2206625"/>
            <a:ext cx="2961639" cy="37020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6</a:t>
            </a:fld>
            <a:endParaRPr lang="de-DE"/>
          </a:p>
        </p:txBody>
      </p:sp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9" y="2122805"/>
            <a:ext cx="3702050" cy="3702050"/>
          </a:xfrm>
          <a:prstGeom prst="rect">
            <a:avLst/>
          </a:prstGeom>
        </p:spPr>
      </p:pic>
      <p:pic>
        <p:nvPicPr>
          <p:cNvPr id="7" name="Inhaltsplatzhalt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7"/>
          <a:stretch/>
        </p:blipFill>
        <p:spPr>
          <a:xfrm>
            <a:off x="7720489" y="2206625"/>
            <a:ext cx="4136232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9376" y="723466"/>
            <a:ext cx="10184424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nuuws &amp; nuuws Premium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88" y="3007749"/>
            <a:ext cx="4849812" cy="216965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7</a:t>
            </a:fld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88" y="3220315"/>
            <a:ext cx="4849812" cy="2169652"/>
          </a:xfrm>
        </p:spPr>
      </p:pic>
    </p:spTree>
    <p:extLst>
      <p:ext uri="{BB962C8B-B14F-4D97-AF65-F5344CB8AC3E}">
        <p14:creationId xmlns:p14="http://schemas.microsoft.com/office/powerpoint/2010/main" val="20779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Premium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spc="100" dirty="0">
                <a:latin typeface="+mj-lt"/>
              </a:rPr>
              <a:t>1,99€</a:t>
            </a:r>
            <a:r>
              <a:rPr lang="de-DE" dirty="0"/>
              <a:t>/ Monat</a:t>
            </a:r>
          </a:p>
          <a:p>
            <a:r>
              <a:rPr lang="de-DE" dirty="0"/>
              <a:t>Werbefrei</a:t>
            </a:r>
          </a:p>
          <a:p>
            <a:r>
              <a:rPr lang="de-DE" dirty="0"/>
              <a:t>Filterung nach Interessengebieten</a:t>
            </a:r>
          </a:p>
          <a:p>
            <a:r>
              <a:rPr lang="de-DE" dirty="0"/>
              <a:t>Newsletter</a:t>
            </a:r>
          </a:p>
          <a:p>
            <a:pPr lvl="1"/>
            <a:r>
              <a:rPr lang="de-DE" dirty="0"/>
              <a:t>Präferierte Themengebiete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64831"/>
            <a:ext cx="3808800" cy="44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Premium Werbung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74" y="2200645"/>
            <a:ext cx="7270516" cy="32525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4" y="2200645"/>
            <a:ext cx="370205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96</Paragraphs>
  <Slides>25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Opificio</vt:lpstr>
      <vt:lpstr>Office</vt:lpstr>
      <vt:lpstr>PowerPoint-Präsentation</vt:lpstr>
      <vt:lpstr>Agenda</vt:lpstr>
      <vt:lpstr>Vorwort</vt:lpstr>
      <vt:lpstr>Wieso ein Nachrichtendienst?</vt:lpstr>
      <vt:lpstr>Was ist nuuws?</vt:lpstr>
      <vt:lpstr>nuuws Werbung</vt:lpstr>
      <vt:lpstr>nuuws &amp; nuuws Premium </vt:lpstr>
      <vt:lpstr>nuuws Premium</vt:lpstr>
      <vt:lpstr>nuuws Premium Werbung</vt:lpstr>
      <vt:lpstr>nuuws Administratoren</vt:lpstr>
      <vt:lpstr>Marktforschung</vt:lpstr>
      <vt:lpstr>PowerPoint-Präsentation</vt:lpstr>
      <vt:lpstr>PowerPoint-Präsentation</vt:lpstr>
      <vt:lpstr>PowerPoint-Präsentation</vt:lpstr>
      <vt:lpstr>Auswertung </vt:lpstr>
      <vt:lpstr>Als erstes würden wir gerne wissen, wie alt Sie ungefähr sind. </vt:lpstr>
      <vt:lpstr>Für welche Themengebiete interessieren Sie sich, wenn Sie Zeitung lesen? </vt:lpstr>
      <vt:lpstr>Lesen Sie online Nachrichten? </vt:lpstr>
      <vt:lpstr>Wieso lesen Sie keine online Nachrichten?</vt:lpstr>
      <vt:lpstr>Womit lesen Sie online Zeitungen?</vt:lpstr>
      <vt:lpstr>Wie häufig lesen Sie online Zeitungen?</vt:lpstr>
      <vt:lpstr>Von wie vielen online Nachrichtenanbietern beziehen Sie Ihre Nachrichten?</vt:lpstr>
      <vt:lpstr>Würden Sie mehr Nachrichten lesen, wenn diese gebündelt auf einer Seite zu finden sind? </vt:lpstr>
      <vt:lpstr>Kennen Sie Webseiten die eine solche Dienstleistung bieten?</vt:lpstr>
      <vt:lpstr>Bedeutung für nuuws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Brinkmann</dc:creator>
  <cp:lastModifiedBy>Anna Brinkmann</cp:lastModifiedBy>
  <cp:revision>21</cp:revision>
  <dcterms:created xsi:type="dcterms:W3CDTF">2017-03-31T12:51:12Z</dcterms:created>
  <dcterms:modified xsi:type="dcterms:W3CDTF">2017-04-03T12:51:42Z</dcterms:modified>
</cp:coreProperties>
</file>