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E0F9-65F6-41BC-9712-2732EBF5C956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5467-F71A-4CE6-98DE-6A10FF295E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84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E0F9-65F6-41BC-9712-2732EBF5C956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5467-F71A-4CE6-98DE-6A10FF295E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00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E0F9-65F6-41BC-9712-2732EBF5C956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5467-F71A-4CE6-98DE-6A10FF295E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47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E0F9-65F6-41BC-9712-2732EBF5C956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5467-F71A-4CE6-98DE-6A10FF295E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30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E0F9-65F6-41BC-9712-2732EBF5C956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5467-F71A-4CE6-98DE-6A10FF295E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09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E0F9-65F6-41BC-9712-2732EBF5C956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5467-F71A-4CE6-98DE-6A10FF295E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80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E0F9-65F6-41BC-9712-2732EBF5C956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5467-F71A-4CE6-98DE-6A10FF295E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112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E0F9-65F6-41BC-9712-2732EBF5C956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5467-F71A-4CE6-98DE-6A10FF295E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22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E0F9-65F6-41BC-9712-2732EBF5C956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5467-F71A-4CE6-98DE-6A10FF295E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5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E0F9-65F6-41BC-9712-2732EBF5C956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5467-F71A-4CE6-98DE-6A10FF295E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41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E0F9-65F6-41BC-9712-2732EBF5C956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5467-F71A-4CE6-98DE-6A10FF295E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89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5E0F9-65F6-41BC-9712-2732EBF5C956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E5467-F71A-4CE6-98DE-6A10FF295E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31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dirty="0"/>
              <a:t> </a:t>
            </a:r>
            <a:r>
              <a:rPr lang="de-DE" b="1" dirty="0" err="1"/>
              <a:t>Coursera</a:t>
            </a:r>
            <a:r>
              <a:rPr lang="de-DE" b="1" dirty="0"/>
              <a:t> IBM Data Science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en-US" dirty="0"/>
              <a:t> The Battle of </a:t>
            </a:r>
            <a:r>
              <a:rPr lang="en-US" dirty="0" smtClean="0"/>
              <a:t>Neighborhoods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939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de-DE" sz="2400" dirty="0" err="1" smtClean="0"/>
              <a:t>Overview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 err="1" smtClean="0"/>
              <a:t>Combination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endParaRPr lang="de-DE" sz="2000" dirty="0" smtClean="0"/>
          </a:p>
          <a:p>
            <a:pPr marL="0" indent="0">
              <a:buNone/>
            </a:pPr>
            <a:endParaRPr lang="de-DE" sz="2000" dirty="0"/>
          </a:p>
          <a:p>
            <a:r>
              <a:rPr lang="de-DE" sz="2000" dirty="0" smtClean="0"/>
              <a:t>Toronto </a:t>
            </a:r>
            <a:r>
              <a:rPr lang="de-DE" sz="2000" dirty="0" err="1" smtClean="0"/>
              <a:t>neighborhoods</a:t>
            </a:r>
            <a:r>
              <a:rPr lang="de-DE" sz="2000" dirty="0" smtClean="0"/>
              <a:t> </a:t>
            </a:r>
            <a:r>
              <a:rPr lang="de-DE" sz="2000" dirty="0" err="1" smtClean="0"/>
              <a:t>data</a:t>
            </a:r>
            <a:endParaRPr lang="de-DE" sz="2000" dirty="0" smtClean="0"/>
          </a:p>
          <a:p>
            <a:r>
              <a:rPr lang="de-DE" sz="2000" dirty="0" err="1" smtClean="0"/>
              <a:t>Toronto‘s</a:t>
            </a:r>
            <a:r>
              <a:rPr lang="de-DE" sz="2000" dirty="0" smtClean="0"/>
              <a:t> </a:t>
            </a:r>
            <a:r>
              <a:rPr lang="de-DE" sz="2000" dirty="0" err="1" smtClean="0"/>
              <a:t>data</a:t>
            </a:r>
            <a:r>
              <a:rPr lang="de-DE" sz="2000" dirty="0" smtClean="0"/>
              <a:t> on </a:t>
            </a:r>
            <a:r>
              <a:rPr lang="de-DE" sz="2000" dirty="0" err="1" smtClean="0"/>
              <a:t>venues</a:t>
            </a:r>
            <a:r>
              <a:rPr lang="de-DE" sz="2000" dirty="0" smtClean="0"/>
              <a:t> </a:t>
            </a:r>
            <a:r>
              <a:rPr lang="de-DE" sz="2000" dirty="0" err="1" smtClean="0"/>
              <a:t>from</a:t>
            </a:r>
            <a:r>
              <a:rPr lang="de-DE" sz="2000" dirty="0" smtClean="0"/>
              <a:t> </a:t>
            </a:r>
            <a:r>
              <a:rPr lang="de-DE" sz="2000" dirty="0" err="1" smtClean="0"/>
              <a:t>Foursquare</a:t>
            </a:r>
            <a:endParaRPr lang="de-DE" sz="2000" dirty="0" smtClean="0"/>
          </a:p>
          <a:p>
            <a:r>
              <a:rPr lang="de-DE" sz="2000" dirty="0" err="1" smtClean="0"/>
              <a:t>Toronto‘s</a:t>
            </a:r>
            <a:r>
              <a:rPr lang="de-DE" sz="2000" dirty="0" smtClean="0"/>
              <a:t> </a:t>
            </a:r>
            <a:r>
              <a:rPr lang="de-DE" sz="2000" dirty="0" err="1" smtClean="0"/>
              <a:t>geospatial</a:t>
            </a:r>
            <a:r>
              <a:rPr lang="de-DE" sz="2000" dirty="0" smtClean="0"/>
              <a:t> </a:t>
            </a:r>
            <a:r>
              <a:rPr lang="de-DE" sz="2000" dirty="0" err="1" smtClean="0"/>
              <a:t>data</a:t>
            </a:r>
            <a:endParaRPr lang="de-DE" sz="2000" dirty="0" smtClean="0"/>
          </a:p>
          <a:p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Goals:</a:t>
            </a:r>
          </a:p>
          <a:p>
            <a:r>
              <a:rPr lang="de-DE" sz="2000" dirty="0" smtClean="0"/>
              <a:t>Analyse </a:t>
            </a:r>
            <a:r>
              <a:rPr lang="de-DE" sz="2000" dirty="0" err="1" smtClean="0"/>
              <a:t>most</a:t>
            </a:r>
            <a:r>
              <a:rPr lang="de-DE" sz="2000" dirty="0" smtClean="0"/>
              <a:t> </a:t>
            </a:r>
            <a:r>
              <a:rPr lang="de-DE" sz="2000" dirty="0" err="1" smtClean="0"/>
              <a:t>common</a:t>
            </a:r>
            <a:r>
              <a:rPr lang="de-DE" sz="2000" dirty="0" smtClean="0"/>
              <a:t> </a:t>
            </a:r>
            <a:r>
              <a:rPr lang="de-DE" sz="2000" dirty="0" err="1" smtClean="0"/>
              <a:t>venues</a:t>
            </a:r>
            <a:r>
              <a:rPr lang="de-DE" sz="2000" dirty="0" smtClean="0"/>
              <a:t> in Toronto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most</a:t>
            </a:r>
            <a:r>
              <a:rPr lang="de-DE" sz="2000" dirty="0" smtClean="0"/>
              <a:t> diverse </a:t>
            </a:r>
            <a:r>
              <a:rPr lang="de-DE" sz="2000" dirty="0" err="1" smtClean="0"/>
              <a:t>areas</a:t>
            </a:r>
            <a:endParaRPr lang="de-DE" sz="2000" dirty="0" smtClean="0"/>
          </a:p>
          <a:p>
            <a:r>
              <a:rPr lang="de-DE" sz="2000" dirty="0" err="1" smtClean="0"/>
              <a:t>Give</a:t>
            </a:r>
            <a:r>
              <a:rPr lang="de-DE" sz="2000" dirty="0" smtClean="0"/>
              <a:t> an </a:t>
            </a:r>
            <a:r>
              <a:rPr lang="de-DE" sz="2000" dirty="0" err="1" smtClean="0"/>
              <a:t>overview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Toronto‘s</a:t>
            </a:r>
            <a:r>
              <a:rPr lang="de-DE" sz="2000" dirty="0" smtClean="0"/>
              <a:t> </a:t>
            </a:r>
            <a:r>
              <a:rPr lang="de-DE" sz="2000" dirty="0" err="1" smtClean="0"/>
              <a:t>venue</a:t>
            </a:r>
            <a:r>
              <a:rPr lang="de-DE" sz="2000" dirty="0" smtClean="0"/>
              <a:t> </a:t>
            </a:r>
            <a:r>
              <a:rPr lang="de-DE" sz="2000" dirty="0" err="1" smtClean="0"/>
              <a:t>density</a:t>
            </a:r>
            <a:endParaRPr lang="de-DE" sz="2000" dirty="0" smtClean="0"/>
          </a:p>
          <a:p>
            <a:r>
              <a:rPr lang="de-DE" sz="2000" dirty="0" smtClean="0"/>
              <a:t>Cluster </a:t>
            </a:r>
            <a:r>
              <a:rPr lang="de-DE" sz="2000" dirty="0" err="1" smtClean="0"/>
              <a:t>Toronto‘s</a:t>
            </a:r>
            <a:r>
              <a:rPr lang="de-DE" sz="2000" dirty="0" smtClean="0"/>
              <a:t> </a:t>
            </a:r>
            <a:r>
              <a:rPr lang="de-DE" sz="2000" dirty="0" err="1" smtClean="0"/>
              <a:t>areas</a:t>
            </a:r>
            <a:r>
              <a:rPr lang="de-DE" sz="2000" dirty="0" smtClean="0"/>
              <a:t> </a:t>
            </a:r>
            <a:r>
              <a:rPr lang="de-DE" sz="2000" dirty="0" err="1" smtClean="0"/>
              <a:t>based</a:t>
            </a:r>
            <a:r>
              <a:rPr lang="de-DE" sz="2000" dirty="0" smtClean="0"/>
              <a:t> on </a:t>
            </a:r>
            <a:r>
              <a:rPr lang="de-DE" sz="2000" dirty="0" err="1" smtClean="0"/>
              <a:t>venue</a:t>
            </a:r>
            <a:r>
              <a:rPr lang="de-DE" sz="2000" dirty="0" smtClean="0"/>
              <a:t> </a:t>
            </a:r>
            <a:r>
              <a:rPr lang="de-DE" sz="2000" dirty="0" err="1" smtClean="0"/>
              <a:t>density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67910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de-DE" sz="2400" dirty="0" err="1" smtClean="0"/>
              <a:t>Example</a:t>
            </a:r>
            <a:r>
              <a:rPr lang="de-DE" sz="2400" dirty="0" smtClean="0"/>
              <a:t>: </a:t>
            </a:r>
            <a:r>
              <a:rPr lang="de-DE" sz="2400" dirty="0" err="1" smtClean="0"/>
              <a:t>Toronto‘s</a:t>
            </a:r>
            <a:r>
              <a:rPr lang="de-DE" sz="2400" dirty="0" smtClean="0"/>
              <a:t> </a:t>
            </a:r>
            <a:r>
              <a:rPr lang="de-DE" sz="2400" dirty="0" err="1" smtClean="0"/>
              <a:t>Neighborhoods</a:t>
            </a:r>
            <a:r>
              <a:rPr lang="de-DE" sz="2400" dirty="0" smtClean="0"/>
              <a:t> </a:t>
            </a:r>
            <a:r>
              <a:rPr lang="de-DE" sz="2400" dirty="0" err="1" smtClean="0"/>
              <a:t>based</a:t>
            </a:r>
            <a:r>
              <a:rPr lang="de-DE" sz="2400" dirty="0" smtClean="0"/>
              <a:t> on </a:t>
            </a:r>
            <a:r>
              <a:rPr lang="de-DE" sz="2400" dirty="0" err="1" smtClean="0"/>
              <a:t>Venue</a:t>
            </a:r>
            <a:r>
              <a:rPr lang="de-DE" sz="2400" dirty="0" smtClean="0"/>
              <a:t> </a:t>
            </a:r>
            <a:r>
              <a:rPr lang="de-DE" sz="2400" dirty="0" err="1" smtClean="0"/>
              <a:t>counts</a:t>
            </a:r>
            <a:endParaRPr lang="de-DE" sz="2400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942866"/>
              </p:ext>
            </p:extLst>
          </p:nvPr>
        </p:nvGraphicFramePr>
        <p:xfrm>
          <a:off x="539552" y="1196752"/>
          <a:ext cx="2985547" cy="45259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635"/>
                <a:gridCol w="1896467"/>
                <a:gridCol w="285660"/>
                <a:gridCol w="636785"/>
              </a:tblGrid>
              <a:tr h="119104"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700" u="none" strike="noStrike">
                          <a:effectLst/>
                        </a:rPr>
                        <a:t>Neighborhood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700" u="none" strike="noStrike">
                          <a:effectLst/>
                        </a:rPr>
                        <a:t>Venue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700" u="none" strike="noStrike">
                          <a:effectLst/>
                        </a:rPr>
                        <a:t>Venue Category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/>
                </a:tc>
              </a:tr>
              <a:tr h="119104">
                <a:tc>
                  <a:txBody>
                    <a:bodyPr/>
                    <a:lstStyle/>
                    <a:p>
                      <a:pPr algn="ctr" fontAlgn="t"/>
                      <a:r>
                        <a:rPr lang="de-DE" sz="700" u="none" strike="noStrike">
                          <a:effectLst/>
                        </a:rPr>
                        <a:t>0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Adelaide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98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59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</a:tr>
              <a:tr h="119104">
                <a:tc>
                  <a:txBody>
                    <a:bodyPr/>
                    <a:lstStyle/>
                    <a:p>
                      <a:pPr algn="ctr" fontAlgn="t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Agincourt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</a:tr>
              <a:tr h="119104">
                <a:tc>
                  <a:txBody>
                    <a:bodyPr/>
                    <a:lstStyle/>
                    <a:p>
                      <a:pPr algn="ctr" fontAlgn="t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Agincourt North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</a:tr>
              <a:tr h="119104">
                <a:tc>
                  <a:txBody>
                    <a:bodyPr/>
                    <a:lstStyle/>
                    <a:p>
                      <a:pPr algn="ctr" fontAlgn="t"/>
                      <a:r>
                        <a:rPr lang="de-DE" sz="700" u="none" strike="noStrike">
                          <a:effectLst/>
                        </a:rPr>
                        <a:t>3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Albion Gardens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</a:tr>
              <a:tr h="119104">
                <a:tc>
                  <a:txBody>
                    <a:bodyPr/>
                    <a:lstStyle/>
                    <a:p>
                      <a:pPr algn="ctr" fontAlgn="t"/>
                      <a:r>
                        <a:rPr lang="de-DE" sz="700" u="none" strike="noStrike">
                          <a:effectLst/>
                        </a:rPr>
                        <a:t>4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Alderwood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</a:tr>
              <a:tr h="119104">
                <a:tc>
                  <a:txBody>
                    <a:bodyPr/>
                    <a:lstStyle/>
                    <a:p>
                      <a:pPr algn="ctr" fontAlgn="t"/>
                      <a:r>
                        <a:rPr lang="de-DE" sz="700" u="none" strike="noStrike">
                          <a:effectLst/>
                        </a:rPr>
                        <a:t>5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Bathurst Manor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17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16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</a:tr>
              <a:tr h="119104">
                <a:tc>
                  <a:txBody>
                    <a:bodyPr/>
                    <a:lstStyle/>
                    <a:p>
                      <a:pPr algn="ctr" fontAlgn="t"/>
                      <a:r>
                        <a:rPr lang="de-DE" sz="700" u="none" strike="noStrike">
                          <a:effectLst/>
                        </a:rPr>
                        <a:t>6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Bathurst Quay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</a:tr>
              <a:tr h="119104">
                <a:tc>
                  <a:txBody>
                    <a:bodyPr/>
                    <a:lstStyle/>
                    <a:p>
                      <a:pPr algn="ctr" fontAlgn="t"/>
                      <a:r>
                        <a:rPr lang="de-DE" sz="700" u="none" strike="noStrike">
                          <a:effectLst/>
                        </a:rPr>
                        <a:t>7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Bayview Village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</a:tr>
              <a:tr h="119104">
                <a:tc>
                  <a:txBody>
                    <a:bodyPr/>
                    <a:lstStyle/>
                    <a:p>
                      <a:pPr algn="ctr" fontAlgn="t"/>
                      <a:r>
                        <a:rPr lang="de-DE" sz="700" u="none" strike="noStrike">
                          <a:effectLst/>
                        </a:rPr>
                        <a:t>8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Beaumond Heights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</a:tr>
              <a:tr h="119104">
                <a:tc>
                  <a:txBody>
                    <a:bodyPr/>
                    <a:lstStyle/>
                    <a:p>
                      <a:pPr algn="ctr" fontAlgn="t"/>
                      <a:r>
                        <a:rPr lang="de-DE" sz="700" u="none" strike="noStrike">
                          <a:effectLst/>
                        </a:rPr>
                        <a:t>9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Bedford Park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24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21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</a:tr>
              <a:tr h="119104">
                <a:tc>
                  <a:txBody>
                    <a:bodyPr/>
                    <a:lstStyle/>
                    <a:p>
                      <a:pPr algn="ctr" fontAlgn="t"/>
                      <a:r>
                        <a:rPr lang="de-DE" sz="700" u="none" strike="noStrike">
                          <a:effectLst/>
                        </a:rPr>
                        <a:t>10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Berczy Park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54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41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</a:tr>
              <a:tr h="119104">
                <a:tc>
                  <a:txBody>
                    <a:bodyPr/>
                    <a:lstStyle/>
                    <a:p>
                      <a:pPr algn="ctr" fontAlgn="t"/>
                      <a:r>
                        <a:rPr lang="de-DE" sz="700" u="none" strike="noStrike">
                          <a:effectLst/>
                        </a:rPr>
                        <a:t>11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Birch Cliff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</a:tr>
              <a:tr h="119104">
                <a:tc>
                  <a:txBody>
                    <a:bodyPr/>
                    <a:lstStyle/>
                    <a:p>
                      <a:pPr algn="ctr" fontAlgn="t"/>
                      <a:r>
                        <a:rPr lang="de-DE" sz="700" u="none" strike="noStrike">
                          <a:effectLst/>
                        </a:rPr>
                        <a:t>12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Bloordale Gardens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8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8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</a:tr>
              <a:tr h="119104">
                <a:tc>
                  <a:txBody>
                    <a:bodyPr/>
                    <a:lstStyle/>
                    <a:p>
                      <a:pPr algn="ctr" fontAlgn="t"/>
                      <a:r>
                        <a:rPr lang="de-DE" sz="700" u="none" strike="noStrike">
                          <a:effectLst/>
                        </a:rPr>
                        <a:t>13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Brockton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21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16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</a:tr>
              <a:tr h="119104">
                <a:tc>
                  <a:txBody>
                    <a:bodyPr/>
                    <a:lstStyle/>
                    <a:p>
                      <a:pPr algn="ctr" fontAlgn="t"/>
                      <a:r>
                        <a:rPr lang="de-DE" sz="700" u="none" strike="noStrike">
                          <a:effectLst/>
                        </a:rPr>
                        <a:t>14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Business reply mail Processing Centre969 Eastern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16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15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</a:tr>
              <a:tr h="119104">
                <a:tc>
                  <a:txBody>
                    <a:bodyPr/>
                    <a:lstStyle/>
                    <a:p>
                      <a:pPr algn="ctr" fontAlgn="t"/>
                      <a:r>
                        <a:rPr lang="de-DE" sz="700" u="none" strike="noStrike">
                          <a:effectLst/>
                        </a:rPr>
                        <a:t>15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CFB Toronto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3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3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</a:tr>
              <a:tr h="119104">
                <a:tc>
                  <a:txBody>
                    <a:bodyPr/>
                    <a:lstStyle/>
                    <a:p>
                      <a:pPr algn="ctr" fontAlgn="t"/>
                      <a:r>
                        <a:rPr lang="de-DE" sz="700" u="none" strike="noStrike">
                          <a:effectLst/>
                        </a:rPr>
                        <a:t>16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CN Tower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</a:tr>
              <a:tr h="119104">
                <a:tc>
                  <a:txBody>
                    <a:bodyPr/>
                    <a:lstStyle/>
                    <a:p>
                      <a:pPr algn="ctr" fontAlgn="t"/>
                      <a:r>
                        <a:rPr lang="de-DE" sz="700" u="none" strike="noStrike">
                          <a:effectLst/>
                        </a:rPr>
                        <a:t>17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Cabbagetown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44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33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</a:tr>
              <a:tr h="119104">
                <a:tc>
                  <a:txBody>
                    <a:bodyPr/>
                    <a:lstStyle/>
                    <a:p>
                      <a:pPr algn="ctr" fontAlgn="t"/>
                      <a:r>
                        <a:rPr lang="de-DE" sz="700" u="none" strike="noStrike">
                          <a:effectLst/>
                        </a:rPr>
                        <a:t>18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Caledonia-Fairbanks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6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5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</a:tr>
              <a:tr h="119104">
                <a:tc>
                  <a:txBody>
                    <a:bodyPr/>
                    <a:lstStyle/>
                    <a:p>
                      <a:pPr algn="ctr" fontAlgn="t"/>
                      <a:r>
                        <a:rPr lang="de-DE" sz="700" u="none" strike="noStrike">
                          <a:effectLst/>
                        </a:rPr>
                        <a:t>19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Canada Post Gateway Processing Centre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9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</a:tr>
              <a:tr h="119104">
                <a:tc>
                  <a:txBody>
                    <a:bodyPr/>
                    <a:lstStyle/>
                    <a:p>
                      <a:pPr algn="ctr" fontAlgn="t"/>
                      <a:r>
                        <a:rPr lang="de-DE" sz="700" u="none" strike="noStrike">
                          <a:effectLst/>
                        </a:rPr>
                        <a:t>20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Cedarbrae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7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7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</a:tr>
              <a:tr h="119104">
                <a:tc>
                  <a:txBody>
                    <a:bodyPr/>
                    <a:lstStyle/>
                    <a:p>
                      <a:pPr algn="ctr" fontAlgn="t"/>
                      <a:r>
                        <a:rPr lang="de-DE" sz="700" u="none" strike="noStrike">
                          <a:effectLst/>
                        </a:rPr>
                        <a:t>21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Central Bay Street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83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49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</a:tr>
              <a:tr h="119104">
                <a:tc>
                  <a:txBody>
                    <a:bodyPr/>
                    <a:lstStyle/>
                    <a:p>
                      <a:pPr algn="ctr" fontAlgn="t"/>
                      <a:r>
                        <a:rPr lang="de-DE" sz="700" u="none" strike="noStrike">
                          <a:effectLst/>
                        </a:rPr>
                        <a:t>22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Chinatown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100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59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</a:tr>
              <a:tr h="119104">
                <a:tc>
                  <a:txBody>
                    <a:bodyPr/>
                    <a:lstStyle/>
                    <a:p>
                      <a:pPr algn="ctr" fontAlgn="t"/>
                      <a:r>
                        <a:rPr lang="de-DE" sz="700" u="none" strike="noStrike">
                          <a:effectLst/>
                        </a:rPr>
                        <a:t>23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Christie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15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</a:tr>
              <a:tr h="119104">
                <a:tc>
                  <a:txBody>
                    <a:bodyPr/>
                    <a:lstStyle/>
                    <a:p>
                      <a:pPr algn="ctr" fontAlgn="t"/>
                      <a:r>
                        <a:rPr lang="de-DE" sz="700" u="none" strike="noStrike">
                          <a:effectLst/>
                        </a:rPr>
                        <a:t>24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Church and Wellesley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86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59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</a:tr>
              <a:tr h="119104">
                <a:tc>
                  <a:txBody>
                    <a:bodyPr/>
                    <a:lstStyle/>
                    <a:p>
                      <a:pPr algn="ctr" fontAlgn="t"/>
                      <a:r>
                        <a:rPr lang="de-DE" sz="700" u="none" strike="noStrike">
                          <a:effectLst/>
                        </a:rPr>
                        <a:t>25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Clairlea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9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</a:tr>
              <a:tr h="119104">
                <a:tc>
                  <a:txBody>
                    <a:bodyPr/>
                    <a:lstStyle/>
                    <a:p>
                      <a:pPr algn="ctr" fontAlgn="t"/>
                      <a:r>
                        <a:rPr lang="de-DE" sz="700" u="none" strike="noStrike">
                          <a:effectLst/>
                        </a:rPr>
                        <a:t>26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Clarks Corners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8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7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</a:tr>
              <a:tr h="119104">
                <a:tc>
                  <a:txBody>
                    <a:bodyPr/>
                    <a:lstStyle/>
                    <a:p>
                      <a:pPr algn="ctr" fontAlgn="t"/>
                      <a:r>
                        <a:rPr lang="de-DE" sz="700" u="none" strike="noStrike">
                          <a:effectLst/>
                        </a:rPr>
                        <a:t>27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Cliffcrest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</a:tr>
              <a:tr h="119104">
                <a:tc>
                  <a:txBody>
                    <a:bodyPr/>
                    <a:lstStyle/>
                    <a:p>
                      <a:pPr algn="ctr" fontAlgn="t"/>
                      <a:r>
                        <a:rPr lang="de-DE" sz="700" u="none" strike="noStrike">
                          <a:effectLst/>
                        </a:rPr>
                        <a:t>28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Cliffside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</a:tr>
              <a:tr h="119104">
                <a:tc>
                  <a:txBody>
                    <a:bodyPr/>
                    <a:lstStyle/>
                    <a:p>
                      <a:pPr algn="ctr" fontAlgn="t"/>
                      <a:r>
                        <a:rPr lang="de-DE" sz="700" u="none" strike="noStrike">
                          <a:effectLst/>
                        </a:rPr>
                        <a:t>29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Cliffside West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</a:tr>
              <a:tr h="119104">
                <a:tc>
                  <a:txBody>
                    <a:bodyPr/>
                    <a:lstStyle/>
                    <a:p>
                      <a:pPr algn="ctr" fontAlgn="t"/>
                      <a:r>
                        <a:rPr lang="de-DE" sz="700" u="none" strike="noStrike">
                          <a:effectLst/>
                        </a:rPr>
                        <a:t>30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Cloverdale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</a:tr>
              <a:tr h="119104">
                <a:tc>
                  <a:txBody>
                    <a:bodyPr/>
                    <a:lstStyle/>
                    <a:p>
                      <a:pPr algn="ctr" fontAlgn="t"/>
                      <a:r>
                        <a:rPr lang="de-DE" sz="700" u="none" strike="noStrike">
                          <a:effectLst/>
                        </a:rPr>
                        <a:t>31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Commerce Court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88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53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</a:tr>
              <a:tr h="119104">
                <a:tc>
                  <a:txBody>
                    <a:bodyPr/>
                    <a:lstStyle/>
                    <a:p>
                      <a:pPr algn="ctr" fontAlgn="t"/>
                      <a:r>
                        <a:rPr lang="de-DE" sz="700" u="none" strike="noStrike">
                          <a:effectLst/>
                        </a:rPr>
                        <a:t>32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Davisville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38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26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</a:tr>
              <a:tr h="119104">
                <a:tc>
                  <a:txBody>
                    <a:bodyPr/>
                    <a:lstStyle/>
                    <a:p>
                      <a:pPr algn="ctr" fontAlgn="t"/>
                      <a:r>
                        <a:rPr lang="de-DE" sz="700" u="none" strike="noStrike">
                          <a:effectLst/>
                        </a:rPr>
                        <a:t>33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Davisville North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8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8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</a:tr>
              <a:tr h="119104">
                <a:tc>
                  <a:txBody>
                    <a:bodyPr/>
                    <a:lstStyle/>
                    <a:p>
                      <a:pPr algn="ctr" fontAlgn="t"/>
                      <a:r>
                        <a:rPr lang="de-DE" sz="700" u="none" strike="noStrike">
                          <a:effectLst/>
                        </a:rPr>
                        <a:t>34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Deer Park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</a:tr>
              <a:tr h="119104">
                <a:tc>
                  <a:txBody>
                    <a:bodyPr/>
                    <a:lstStyle/>
                    <a:p>
                      <a:pPr algn="ctr" fontAlgn="t"/>
                      <a:r>
                        <a:rPr lang="de-DE" sz="700" u="none" strike="noStrike">
                          <a:effectLst/>
                        </a:rPr>
                        <a:t>35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Del Ray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5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</a:tr>
              <a:tr h="119104">
                <a:tc>
                  <a:txBody>
                    <a:bodyPr/>
                    <a:lstStyle/>
                    <a:p>
                      <a:pPr algn="ctr" fontAlgn="t"/>
                      <a:r>
                        <a:rPr lang="de-DE" sz="700" u="none" strike="noStrike">
                          <a:effectLst/>
                        </a:rPr>
                        <a:t>36</a:t>
                      </a:r>
                      <a:endParaRPr lang="de-DE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Design Exchange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90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 dirty="0">
                          <a:effectLst/>
                        </a:rPr>
                        <a:t>51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55" marR="5955" marT="5955" marB="0" anchor="b"/>
                </a:tc>
              </a:tr>
            </a:tbl>
          </a:graphicData>
        </a:graphic>
      </p:graphicFrame>
      <p:cxnSp>
        <p:nvCxnSpPr>
          <p:cNvPr id="10" name="Gerade Verbindung mit Pfeil 9"/>
          <p:cNvCxnSpPr/>
          <p:nvPr/>
        </p:nvCxnSpPr>
        <p:spPr>
          <a:xfrm>
            <a:off x="3646967" y="2636912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320500"/>
              </p:ext>
            </p:extLst>
          </p:nvPr>
        </p:nvGraphicFramePr>
        <p:xfrm>
          <a:off x="5076056" y="2420888"/>
          <a:ext cx="36322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4301"/>
                <a:gridCol w="979363"/>
                <a:gridCol w="608536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Neighborhood with most venues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St. James Town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141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Neighborhood with most categ.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St. James Town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 dirty="0">
                          <a:effectLst/>
                        </a:rPr>
                        <a:t>78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5053769" y="3364033"/>
            <a:ext cx="374441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Based</a:t>
            </a:r>
            <a:r>
              <a:rPr lang="de-DE" sz="1400" dirty="0" smtClean="0"/>
              <a:t> on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frame</a:t>
            </a:r>
            <a:r>
              <a:rPr lang="de-DE" sz="1400" dirty="0" smtClean="0"/>
              <a:t> </a:t>
            </a:r>
            <a:r>
              <a:rPr lang="de-DE" sz="1400" dirty="0" err="1" smtClean="0"/>
              <a:t>manipulation</a:t>
            </a:r>
            <a:r>
              <a:rPr lang="de-DE" sz="1400" dirty="0" smtClean="0"/>
              <a:t>,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venues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venue</a:t>
            </a:r>
            <a:r>
              <a:rPr lang="de-DE" sz="1400" dirty="0" smtClean="0"/>
              <a:t> </a:t>
            </a:r>
            <a:r>
              <a:rPr lang="de-DE" sz="1400" dirty="0" err="1" smtClean="0"/>
              <a:t>catgories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Toronto </a:t>
            </a:r>
            <a:r>
              <a:rPr lang="de-DE" sz="1400" dirty="0" err="1" smtClean="0"/>
              <a:t>were</a:t>
            </a:r>
            <a:r>
              <a:rPr lang="de-DE" sz="1400" dirty="0" smtClean="0"/>
              <a:t> </a:t>
            </a:r>
            <a:r>
              <a:rPr lang="de-DE" sz="1400" dirty="0" err="1" smtClean="0"/>
              <a:t>grouped</a:t>
            </a:r>
            <a:r>
              <a:rPr lang="de-DE" sz="1400" dirty="0" smtClean="0"/>
              <a:t> </a:t>
            </a:r>
            <a:r>
              <a:rPr lang="de-DE" sz="1400" dirty="0" err="1" smtClean="0"/>
              <a:t>by</a:t>
            </a:r>
            <a:r>
              <a:rPr lang="de-DE" sz="1400" dirty="0" smtClean="0"/>
              <a:t> </a:t>
            </a:r>
            <a:r>
              <a:rPr lang="de-DE" sz="1400" dirty="0" err="1" smtClean="0"/>
              <a:t>their</a:t>
            </a:r>
            <a:r>
              <a:rPr lang="de-DE" sz="1400" dirty="0" smtClean="0"/>
              <a:t> </a:t>
            </a:r>
            <a:r>
              <a:rPr lang="de-DE" sz="1400" dirty="0" err="1" smtClean="0"/>
              <a:t>respective</a:t>
            </a:r>
            <a:r>
              <a:rPr lang="de-DE" sz="1400" dirty="0" smtClean="0"/>
              <a:t> </a:t>
            </a:r>
            <a:r>
              <a:rPr lang="de-DE" sz="1400" dirty="0" err="1" smtClean="0"/>
              <a:t>neighborhoods</a:t>
            </a:r>
            <a:r>
              <a:rPr lang="de-DE" sz="1400" dirty="0" smtClean="0"/>
              <a:t>.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401819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de-DE" sz="2400" dirty="0" err="1" smtClean="0"/>
              <a:t>Toronto‘s</a:t>
            </a:r>
            <a:r>
              <a:rPr lang="de-DE" sz="2400" dirty="0" smtClean="0"/>
              <a:t>  </a:t>
            </a:r>
            <a:r>
              <a:rPr lang="de-DE" sz="2400" dirty="0" err="1" smtClean="0"/>
              <a:t>density</a:t>
            </a:r>
            <a:r>
              <a:rPr lang="de-DE" sz="2400" dirty="0" smtClean="0"/>
              <a:t> </a:t>
            </a:r>
            <a:r>
              <a:rPr lang="de-DE" sz="2400" dirty="0" err="1" smtClean="0"/>
              <a:t>cluster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Restaurants /Food Places</a:t>
            </a:r>
            <a:endParaRPr lang="de-DE" sz="2400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108857"/>
              </p:ext>
            </p:extLst>
          </p:nvPr>
        </p:nvGraphicFramePr>
        <p:xfrm>
          <a:off x="467544" y="1268760"/>
          <a:ext cx="3932905" cy="45259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206"/>
                <a:gridCol w="2483393"/>
                <a:gridCol w="833859"/>
                <a:gridCol w="397447"/>
              </a:tblGrid>
              <a:tr h="156068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900" u="none" strike="noStrike">
                          <a:effectLst/>
                        </a:rPr>
                        <a:t>Neighborhood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900" u="none" strike="noStrike">
                          <a:effectLst/>
                        </a:rPr>
                        <a:t>Venue Category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900" u="none" strike="noStrike">
                          <a:effectLst/>
                        </a:rPr>
                        <a:t>Cluster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/>
                </a:tc>
              </a:tr>
              <a:tr h="156068">
                <a:tc>
                  <a:txBody>
                    <a:bodyPr/>
                    <a:lstStyle/>
                    <a:p>
                      <a:pPr algn="ctr" fontAlgn="t"/>
                      <a:r>
                        <a:rPr lang="de-DE" sz="900" u="none" strike="noStrike">
                          <a:effectLst/>
                        </a:rPr>
                        <a:t>0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Adelaide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54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>
                  <a:txBody>
                    <a:bodyPr/>
                    <a:lstStyle/>
                    <a:p>
                      <a:pPr algn="ctr" fontAlgn="t"/>
                      <a:r>
                        <a:rPr lang="de-DE" sz="900" u="none" strike="noStrike">
                          <a:effectLst/>
                        </a:rPr>
                        <a:t>1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Agincourt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>
                  <a:txBody>
                    <a:bodyPr/>
                    <a:lstStyle/>
                    <a:p>
                      <a:pPr algn="ctr" fontAlgn="t"/>
                      <a:r>
                        <a:rPr lang="de-DE" sz="900" u="none" strike="noStrike">
                          <a:effectLst/>
                        </a:rPr>
                        <a:t>2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Albion Gardens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5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>
                  <a:txBody>
                    <a:bodyPr/>
                    <a:lstStyle/>
                    <a:p>
                      <a:pPr algn="ctr" fontAlgn="t"/>
                      <a:r>
                        <a:rPr lang="de-DE" sz="900" u="none" strike="noStrike">
                          <a:effectLst/>
                        </a:rPr>
                        <a:t>3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Alderwood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5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>
                  <a:txBody>
                    <a:bodyPr/>
                    <a:lstStyle/>
                    <a:p>
                      <a:pPr algn="ctr" fontAlgn="t"/>
                      <a:r>
                        <a:rPr lang="de-DE" sz="900" u="none" strike="noStrike">
                          <a:effectLst/>
                        </a:rPr>
                        <a:t>4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Bathurst Manor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9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>
                  <a:txBody>
                    <a:bodyPr/>
                    <a:lstStyle/>
                    <a:p>
                      <a:pPr algn="ctr" fontAlgn="t"/>
                      <a:r>
                        <a:rPr lang="de-DE" sz="900" u="none" strike="noStrike">
                          <a:effectLst/>
                        </a:rPr>
                        <a:t>5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Bathurst Quay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>
                  <a:txBody>
                    <a:bodyPr/>
                    <a:lstStyle/>
                    <a:p>
                      <a:pPr algn="ctr" fontAlgn="t"/>
                      <a:r>
                        <a:rPr lang="de-DE" sz="900" u="none" strike="noStrike">
                          <a:effectLst/>
                        </a:rPr>
                        <a:t>6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Bayview Village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>
                  <a:txBody>
                    <a:bodyPr/>
                    <a:lstStyle/>
                    <a:p>
                      <a:pPr algn="ctr" fontAlgn="t"/>
                      <a:r>
                        <a:rPr lang="de-DE" sz="900" u="none" strike="noStrike">
                          <a:effectLst/>
                        </a:rPr>
                        <a:t>7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Beaumond Heights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5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>
                  <a:txBody>
                    <a:bodyPr/>
                    <a:lstStyle/>
                    <a:p>
                      <a:pPr algn="ctr" fontAlgn="t"/>
                      <a:r>
                        <a:rPr lang="de-DE" sz="900" u="none" strike="noStrike">
                          <a:effectLst/>
                        </a:rPr>
                        <a:t>8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Bedford Park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18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3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>
                  <a:txBody>
                    <a:bodyPr/>
                    <a:lstStyle/>
                    <a:p>
                      <a:pPr algn="ctr" fontAlgn="t"/>
                      <a:r>
                        <a:rPr lang="de-DE" sz="900" u="none" strike="noStrike">
                          <a:effectLst/>
                        </a:rPr>
                        <a:t>9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Berczy Park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29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3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>
                  <a:txBody>
                    <a:bodyPr/>
                    <a:lstStyle/>
                    <a:p>
                      <a:pPr algn="ctr" fontAlgn="t"/>
                      <a:r>
                        <a:rPr lang="de-DE" sz="900" u="none" strike="noStrike">
                          <a:effectLst/>
                        </a:rPr>
                        <a:t>10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Bloordale Gardens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>
                  <a:txBody>
                    <a:bodyPr/>
                    <a:lstStyle/>
                    <a:p>
                      <a:pPr algn="ctr" fontAlgn="t"/>
                      <a:r>
                        <a:rPr lang="de-DE" sz="900" u="none" strike="noStrike">
                          <a:effectLst/>
                        </a:rPr>
                        <a:t>11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Brockton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8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>
                  <a:txBody>
                    <a:bodyPr/>
                    <a:lstStyle/>
                    <a:p>
                      <a:pPr algn="ctr" fontAlgn="t"/>
                      <a:r>
                        <a:rPr lang="de-DE" sz="900" u="none" strike="noStrike">
                          <a:effectLst/>
                        </a:rPr>
                        <a:t>12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Business reply mail Processing Centre969 Eastern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3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>
                  <a:txBody>
                    <a:bodyPr/>
                    <a:lstStyle/>
                    <a:p>
                      <a:pPr algn="ctr" fontAlgn="t"/>
                      <a:r>
                        <a:rPr lang="de-DE" sz="900" u="none" strike="noStrike">
                          <a:effectLst/>
                        </a:rPr>
                        <a:t>13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CN Tower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>
                  <a:txBody>
                    <a:bodyPr/>
                    <a:lstStyle/>
                    <a:p>
                      <a:pPr algn="ctr" fontAlgn="t"/>
                      <a:r>
                        <a:rPr lang="de-DE" sz="900" u="none" strike="noStrike">
                          <a:effectLst/>
                        </a:rPr>
                        <a:t>14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Cabbagetown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27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3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>
                  <a:txBody>
                    <a:bodyPr/>
                    <a:lstStyle/>
                    <a:p>
                      <a:pPr algn="ctr" fontAlgn="t"/>
                      <a:r>
                        <a:rPr lang="de-DE" sz="900" u="none" strike="noStrike">
                          <a:effectLst/>
                        </a:rPr>
                        <a:t>15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Caledonia-Fairbanks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>
                  <a:txBody>
                    <a:bodyPr/>
                    <a:lstStyle/>
                    <a:p>
                      <a:pPr algn="ctr" fontAlgn="t"/>
                      <a:r>
                        <a:rPr lang="de-DE" sz="900" u="none" strike="noStrike">
                          <a:effectLst/>
                        </a:rPr>
                        <a:t>16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Canada Post Gateway Processing Centre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6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>
                  <a:txBody>
                    <a:bodyPr/>
                    <a:lstStyle/>
                    <a:p>
                      <a:pPr algn="ctr" fontAlgn="t"/>
                      <a:r>
                        <a:rPr lang="de-DE" sz="900" u="none" strike="noStrike">
                          <a:effectLst/>
                        </a:rPr>
                        <a:t>17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Cedarbrae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4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>
                  <a:txBody>
                    <a:bodyPr/>
                    <a:lstStyle/>
                    <a:p>
                      <a:pPr algn="ctr" fontAlgn="t"/>
                      <a:r>
                        <a:rPr lang="de-DE" sz="900" u="none" strike="noStrike">
                          <a:effectLst/>
                        </a:rPr>
                        <a:t>18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Central Bay Street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58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>
                  <a:txBody>
                    <a:bodyPr/>
                    <a:lstStyle/>
                    <a:p>
                      <a:pPr algn="ctr" fontAlgn="t"/>
                      <a:r>
                        <a:rPr lang="de-DE" sz="900" u="none" strike="noStrike">
                          <a:effectLst/>
                        </a:rPr>
                        <a:t>19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Chinatown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62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>
                  <a:txBody>
                    <a:bodyPr/>
                    <a:lstStyle/>
                    <a:p>
                      <a:pPr algn="ctr" fontAlgn="t"/>
                      <a:r>
                        <a:rPr lang="de-DE" sz="900" u="none" strike="noStrike">
                          <a:effectLst/>
                        </a:rPr>
                        <a:t>20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Christie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4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>
                  <a:txBody>
                    <a:bodyPr/>
                    <a:lstStyle/>
                    <a:p>
                      <a:pPr algn="ctr" fontAlgn="t"/>
                      <a:r>
                        <a:rPr lang="de-DE" sz="900" u="none" strike="noStrike">
                          <a:effectLst/>
                        </a:rPr>
                        <a:t>21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Church and Wellesley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55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>
                  <a:txBody>
                    <a:bodyPr/>
                    <a:lstStyle/>
                    <a:p>
                      <a:pPr algn="ctr" fontAlgn="t"/>
                      <a:r>
                        <a:rPr lang="de-DE" sz="900" u="none" strike="noStrike">
                          <a:effectLst/>
                        </a:rPr>
                        <a:t>22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Clairlea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3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>
                  <a:txBody>
                    <a:bodyPr/>
                    <a:lstStyle/>
                    <a:p>
                      <a:pPr algn="ctr" fontAlgn="t"/>
                      <a:r>
                        <a:rPr lang="de-DE" sz="900" u="none" strike="noStrike">
                          <a:effectLst/>
                        </a:rPr>
                        <a:t>23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Clarks Corners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5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>
                  <a:txBody>
                    <a:bodyPr/>
                    <a:lstStyle/>
                    <a:p>
                      <a:pPr algn="ctr" fontAlgn="t"/>
                      <a:r>
                        <a:rPr lang="de-DE" sz="900" u="none" strike="noStrike">
                          <a:effectLst/>
                        </a:rPr>
                        <a:t>24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Cliffcrest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>
                  <a:txBody>
                    <a:bodyPr/>
                    <a:lstStyle/>
                    <a:p>
                      <a:pPr algn="ctr" fontAlgn="t"/>
                      <a:r>
                        <a:rPr lang="de-DE" sz="900" u="none" strike="noStrike">
                          <a:effectLst/>
                        </a:rPr>
                        <a:t>25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Cliffside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>
                  <a:txBody>
                    <a:bodyPr/>
                    <a:lstStyle/>
                    <a:p>
                      <a:pPr algn="ctr" fontAlgn="t"/>
                      <a:r>
                        <a:rPr lang="de-DE" sz="900" u="none" strike="noStrike">
                          <a:effectLst/>
                        </a:rPr>
                        <a:t>26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Commerce Court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57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1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>
                  <a:txBody>
                    <a:bodyPr/>
                    <a:lstStyle/>
                    <a:p>
                      <a:pPr algn="ctr" fontAlgn="t"/>
                      <a:r>
                        <a:rPr lang="de-DE" sz="900" u="none" strike="noStrike">
                          <a:effectLst/>
                        </a:rPr>
                        <a:t>27</a:t>
                      </a:r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Davisville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>
                          <a:effectLst/>
                        </a:rPr>
                        <a:t>23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u="none" strike="noStrike" dirty="0">
                          <a:effectLst/>
                        </a:rPr>
                        <a:t>3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807282"/>
              </p:ext>
            </p:extLst>
          </p:nvPr>
        </p:nvGraphicFramePr>
        <p:xfrm>
          <a:off x="5436096" y="1268760"/>
          <a:ext cx="34671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7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de-DE" sz="1100" u="none" strike="noStrike" dirty="0">
                          <a:effectLst/>
                        </a:rPr>
                        <a:t>Cluster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100" u="none" strike="noStrike">
                          <a:effectLst/>
                        </a:rPr>
                        <a:t>1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100" u="none" strike="noStrike">
                          <a:effectLst/>
                        </a:rPr>
                        <a:t>2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100" u="none" strike="noStrike">
                          <a:effectLst/>
                        </a:rPr>
                        <a:t>3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Amount Venues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 dirty="0">
                          <a:effectLst/>
                        </a:rPr>
                        <a:t>296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1232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286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441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Count Neighbor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Average Venues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10,2069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53,56522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2,86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23,21053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Spread highest/lowest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50,70522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5436096" y="2996952"/>
            <a:ext cx="345638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The different </a:t>
            </a:r>
            <a:r>
              <a:rPr lang="de-DE" sz="1400" dirty="0" err="1" smtClean="0"/>
              <a:t>clusters</a:t>
            </a:r>
            <a:r>
              <a:rPr lang="de-DE" sz="1400" dirty="0" smtClean="0"/>
              <a:t> </a:t>
            </a:r>
            <a:r>
              <a:rPr lang="de-DE" sz="1400" dirty="0" err="1" smtClean="0"/>
              <a:t>show</a:t>
            </a:r>
            <a:r>
              <a:rPr lang="de-DE" sz="1400" dirty="0" smtClean="0"/>
              <a:t> </a:t>
            </a:r>
            <a:r>
              <a:rPr lang="de-DE" sz="1400" dirty="0" err="1" smtClean="0"/>
              <a:t>quite</a:t>
            </a:r>
            <a:r>
              <a:rPr lang="de-DE" sz="1400" dirty="0" smtClean="0"/>
              <a:t> a large </a:t>
            </a:r>
            <a:r>
              <a:rPr lang="de-DE" sz="1400" dirty="0" err="1" smtClean="0"/>
              <a:t>spread</a:t>
            </a:r>
            <a:r>
              <a:rPr lang="de-DE" sz="1400" dirty="0" smtClean="0"/>
              <a:t> </a:t>
            </a:r>
            <a:r>
              <a:rPr lang="de-DE" sz="1400" dirty="0" err="1" smtClean="0"/>
              <a:t>between</a:t>
            </a:r>
            <a:r>
              <a:rPr lang="de-DE" sz="1400" dirty="0" smtClean="0"/>
              <a:t> </a:t>
            </a:r>
            <a:r>
              <a:rPr lang="de-DE" sz="1400" dirty="0" err="1" smtClean="0"/>
              <a:t>neighborhoods</a:t>
            </a:r>
            <a:r>
              <a:rPr lang="de-DE" sz="1400" dirty="0" smtClean="0"/>
              <a:t> in </a:t>
            </a:r>
            <a:r>
              <a:rPr lang="de-DE" sz="1400" dirty="0" err="1" smtClean="0"/>
              <a:t>terms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venue</a:t>
            </a:r>
            <a:r>
              <a:rPr lang="de-DE" sz="1400" dirty="0" smtClean="0"/>
              <a:t>/</a:t>
            </a:r>
            <a:r>
              <a:rPr lang="de-DE" sz="1400" dirty="0" err="1" smtClean="0"/>
              <a:t>restaurants</a:t>
            </a:r>
            <a:r>
              <a:rPr lang="de-DE" sz="1400" dirty="0" smtClean="0"/>
              <a:t> </a:t>
            </a:r>
            <a:r>
              <a:rPr lang="de-DE" sz="1400" dirty="0" err="1" smtClean="0"/>
              <a:t>amounts</a:t>
            </a:r>
            <a:r>
              <a:rPr lang="de-DE" sz="1400" dirty="0" smtClean="0"/>
              <a:t>.</a:t>
            </a:r>
          </a:p>
          <a:p>
            <a:r>
              <a:rPr lang="de-DE" sz="1400" dirty="0" smtClean="0"/>
              <a:t>A large </a:t>
            </a:r>
            <a:r>
              <a:rPr lang="de-DE" sz="1400" dirty="0" err="1" smtClean="0"/>
              <a:t>amount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neighborhoods</a:t>
            </a:r>
            <a:r>
              <a:rPr lang="de-DE" sz="1400" dirty="0" smtClean="0"/>
              <a:t> </a:t>
            </a:r>
            <a:r>
              <a:rPr lang="de-DE" sz="1400" dirty="0" err="1" smtClean="0"/>
              <a:t>either</a:t>
            </a:r>
            <a:r>
              <a:rPr lang="de-DE" sz="1400" dirty="0" smtClean="0"/>
              <a:t> lack </a:t>
            </a:r>
            <a:r>
              <a:rPr lang="de-DE" sz="1400" dirty="0" err="1" smtClean="0"/>
              <a:t>venues</a:t>
            </a:r>
            <a:r>
              <a:rPr lang="de-DE" sz="1400" dirty="0" smtClean="0"/>
              <a:t> </a:t>
            </a:r>
            <a:r>
              <a:rPr lang="de-DE" sz="1400" dirty="0" err="1" smtClean="0"/>
              <a:t>or</a:t>
            </a:r>
            <a:r>
              <a:rPr lang="de-DE" sz="1400" dirty="0" smtClean="0"/>
              <a:t> </a:t>
            </a:r>
            <a:r>
              <a:rPr lang="de-DE" sz="1400" dirty="0" err="1" smtClean="0"/>
              <a:t>were</a:t>
            </a:r>
            <a:r>
              <a:rPr lang="de-DE" sz="1400" dirty="0" smtClean="0"/>
              <a:t> not </a:t>
            </a:r>
            <a:r>
              <a:rPr lang="de-DE" sz="1400" dirty="0" err="1" smtClean="0"/>
              <a:t>considered</a:t>
            </a:r>
            <a:r>
              <a:rPr lang="de-DE" sz="1400" dirty="0" smtClean="0"/>
              <a:t> </a:t>
            </a:r>
            <a:r>
              <a:rPr lang="de-DE" sz="1400" dirty="0" err="1" smtClean="0"/>
              <a:t>often</a:t>
            </a:r>
            <a:r>
              <a:rPr lang="de-DE" sz="1400" dirty="0" smtClean="0"/>
              <a:t> </a:t>
            </a:r>
            <a:r>
              <a:rPr lang="de-DE" sz="1400" dirty="0" err="1" smtClean="0"/>
              <a:t>by</a:t>
            </a:r>
            <a:r>
              <a:rPr lang="de-DE" sz="1400" dirty="0" smtClean="0"/>
              <a:t> </a:t>
            </a:r>
            <a:r>
              <a:rPr lang="de-DE" sz="1400" dirty="0" err="1" smtClean="0"/>
              <a:t>Foursquare</a:t>
            </a:r>
            <a:r>
              <a:rPr lang="de-DE" sz="1400" dirty="0" smtClean="0"/>
              <a:t> </a:t>
            </a:r>
            <a:r>
              <a:rPr lang="de-DE" sz="1400" dirty="0" err="1" smtClean="0"/>
              <a:t>users</a:t>
            </a:r>
            <a:r>
              <a:rPr lang="de-DE" sz="1400" dirty="0" smtClean="0"/>
              <a:t>.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64137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de-DE" sz="2400" dirty="0" smtClean="0"/>
              <a:t>Toronto </a:t>
            </a:r>
            <a:r>
              <a:rPr lang="de-DE" sz="2400" dirty="0" err="1" smtClean="0"/>
              <a:t>Choropleth</a:t>
            </a:r>
            <a:r>
              <a:rPr lang="de-DE" sz="2400" dirty="0" smtClean="0"/>
              <a:t> </a:t>
            </a:r>
            <a:r>
              <a:rPr lang="de-DE" sz="2400" dirty="0" err="1" smtClean="0"/>
              <a:t>Map</a:t>
            </a:r>
            <a:r>
              <a:rPr lang="de-DE" sz="2400" dirty="0" smtClean="0"/>
              <a:t>: </a:t>
            </a:r>
            <a:r>
              <a:rPr lang="de-DE" sz="2400" dirty="0" err="1" smtClean="0"/>
              <a:t>Venue</a:t>
            </a:r>
            <a:r>
              <a:rPr lang="de-DE" sz="2400" dirty="0" smtClean="0"/>
              <a:t> </a:t>
            </a:r>
            <a:r>
              <a:rPr lang="de-DE" sz="2400" dirty="0" err="1"/>
              <a:t>D</a:t>
            </a:r>
            <a:r>
              <a:rPr lang="de-DE" sz="2400" dirty="0" err="1" smtClean="0"/>
              <a:t>ensity</a:t>
            </a:r>
            <a:endParaRPr lang="de-DE" sz="24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5328592" cy="2666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467544" y="4221088"/>
            <a:ext cx="5256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While</a:t>
            </a:r>
            <a:r>
              <a:rPr lang="de-DE" sz="1400" dirty="0" smtClean="0"/>
              <a:t> </a:t>
            </a:r>
            <a:r>
              <a:rPr lang="de-DE" sz="1400" dirty="0" err="1" smtClean="0"/>
              <a:t>several</a:t>
            </a:r>
            <a:r>
              <a:rPr lang="de-DE" sz="1400" dirty="0" smtClean="0"/>
              <a:t> </a:t>
            </a:r>
            <a:r>
              <a:rPr lang="de-DE" sz="1400" dirty="0" err="1" smtClean="0"/>
              <a:t>areas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Toronto </a:t>
            </a:r>
            <a:r>
              <a:rPr lang="de-DE" sz="1400" dirty="0" err="1" smtClean="0"/>
              <a:t>are</a:t>
            </a:r>
            <a:r>
              <a:rPr lang="de-DE" sz="1400" dirty="0" smtClean="0"/>
              <a:t> </a:t>
            </a:r>
            <a:r>
              <a:rPr lang="de-DE" sz="1400" dirty="0" err="1" smtClean="0"/>
              <a:t>heavily</a:t>
            </a:r>
            <a:r>
              <a:rPr lang="de-DE" sz="1400" dirty="0" smtClean="0"/>
              <a:t> </a:t>
            </a:r>
            <a:r>
              <a:rPr lang="de-DE" sz="1400" dirty="0" err="1" smtClean="0"/>
              <a:t>populated</a:t>
            </a:r>
            <a:r>
              <a:rPr lang="de-DE" sz="1400" dirty="0" smtClean="0"/>
              <a:t> </a:t>
            </a:r>
            <a:r>
              <a:rPr lang="de-DE" sz="1400" dirty="0" err="1" smtClean="0"/>
              <a:t>by</a:t>
            </a:r>
            <a:r>
              <a:rPr lang="de-DE" sz="1400" dirty="0" smtClean="0"/>
              <a:t> </a:t>
            </a:r>
            <a:r>
              <a:rPr lang="de-DE" sz="1400" dirty="0" err="1" smtClean="0"/>
              <a:t>venues</a:t>
            </a:r>
            <a:r>
              <a:rPr lang="de-DE" sz="1400" dirty="0" smtClean="0"/>
              <a:t>,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east</a:t>
            </a:r>
            <a:r>
              <a:rPr lang="de-DE" sz="1400" dirty="0" smtClean="0"/>
              <a:t> </a:t>
            </a:r>
            <a:r>
              <a:rPr lang="de-DE" sz="1400" dirty="0" err="1" smtClean="0"/>
              <a:t>side</a:t>
            </a:r>
            <a:r>
              <a:rPr lang="de-DE" sz="1400" dirty="0" smtClean="0"/>
              <a:t> </a:t>
            </a:r>
            <a:r>
              <a:rPr lang="de-DE" sz="1400" dirty="0" err="1" smtClean="0"/>
              <a:t>shows</a:t>
            </a:r>
            <a:r>
              <a:rPr lang="de-DE" sz="1400" dirty="0" smtClean="0"/>
              <a:t> a </a:t>
            </a:r>
            <a:r>
              <a:rPr lang="de-DE" sz="1400" dirty="0" err="1" smtClean="0"/>
              <a:t>very</a:t>
            </a:r>
            <a:r>
              <a:rPr lang="de-DE" sz="1400" dirty="0" smtClean="0"/>
              <a:t> </a:t>
            </a:r>
            <a:r>
              <a:rPr lang="de-DE" sz="1400" dirty="0" err="1" smtClean="0"/>
              <a:t>low</a:t>
            </a:r>
            <a:r>
              <a:rPr lang="de-DE" sz="1400" dirty="0" smtClean="0"/>
              <a:t> </a:t>
            </a:r>
            <a:r>
              <a:rPr lang="de-DE" sz="1400" dirty="0" err="1" smtClean="0"/>
              <a:t>density</a:t>
            </a:r>
            <a:r>
              <a:rPr lang="de-DE" sz="1400" dirty="0" smtClean="0"/>
              <a:t>, </a:t>
            </a:r>
            <a:r>
              <a:rPr lang="de-DE" sz="1400" dirty="0" err="1" smtClean="0"/>
              <a:t>while</a:t>
            </a:r>
            <a:r>
              <a:rPr lang="de-DE" sz="1400" dirty="0" smtClean="0"/>
              <a:t> also </a:t>
            </a:r>
            <a:r>
              <a:rPr lang="de-DE" sz="1400" dirty="0" err="1" smtClean="0"/>
              <a:t>containing</a:t>
            </a:r>
            <a:r>
              <a:rPr lang="de-DE" sz="1400" dirty="0" smtClean="0"/>
              <a:t> a high </a:t>
            </a:r>
            <a:r>
              <a:rPr lang="de-DE" sz="1400" dirty="0" err="1" smtClean="0"/>
              <a:t>number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individual </a:t>
            </a:r>
            <a:r>
              <a:rPr lang="de-DE" sz="1400" dirty="0" err="1" smtClean="0"/>
              <a:t>neighborhoods</a:t>
            </a:r>
            <a:r>
              <a:rPr lang="de-DE" sz="1400" dirty="0" smtClean="0"/>
              <a:t> in </a:t>
            </a:r>
            <a:r>
              <a:rPr lang="de-DE" sz="1400" dirty="0" err="1" smtClean="0"/>
              <a:t>each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outlined</a:t>
            </a:r>
            <a:r>
              <a:rPr lang="de-DE" sz="1400" dirty="0" smtClean="0"/>
              <a:t> </a:t>
            </a:r>
            <a:r>
              <a:rPr lang="de-DE" sz="1400" dirty="0" err="1" smtClean="0"/>
              <a:t>districts</a:t>
            </a:r>
            <a:r>
              <a:rPr lang="de-DE" sz="1400" dirty="0" smtClean="0"/>
              <a:t>.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86489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400" dirty="0" err="1" smtClean="0"/>
              <a:t>Conclusion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de-DE" sz="2000" dirty="0" err="1" smtClean="0"/>
              <a:t>Toronto‘s</a:t>
            </a:r>
            <a:r>
              <a:rPr lang="de-DE" sz="2000" dirty="0" smtClean="0"/>
              <a:t> </a:t>
            </a:r>
            <a:r>
              <a:rPr lang="de-DE" sz="2000" dirty="0" err="1" smtClean="0"/>
              <a:t>venues</a:t>
            </a:r>
            <a:r>
              <a:rPr lang="de-DE" sz="2000" dirty="0" smtClean="0"/>
              <a:t> </a:t>
            </a:r>
            <a:r>
              <a:rPr lang="de-DE" sz="2000" dirty="0" err="1" smtClean="0"/>
              <a:t>seem</a:t>
            </a:r>
            <a:r>
              <a:rPr lang="de-DE" sz="2000" dirty="0" smtClean="0"/>
              <a:t> </a:t>
            </a:r>
            <a:r>
              <a:rPr lang="de-DE" sz="2000" dirty="0" err="1" smtClean="0"/>
              <a:t>unequally</a:t>
            </a:r>
            <a:r>
              <a:rPr lang="de-DE" sz="2000" dirty="0" smtClean="0"/>
              <a:t> </a:t>
            </a:r>
            <a:r>
              <a:rPr lang="de-DE" sz="2000" dirty="0" err="1" smtClean="0"/>
              <a:t>distributed</a:t>
            </a:r>
            <a:r>
              <a:rPr lang="de-DE" sz="2000" dirty="0" smtClean="0"/>
              <a:t> </a:t>
            </a:r>
            <a:r>
              <a:rPr lang="de-DE" sz="2000" dirty="0" err="1" smtClean="0"/>
              <a:t>or</a:t>
            </a:r>
            <a:r>
              <a:rPr lang="de-DE" sz="2000" dirty="0" smtClean="0"/>
              <a:t> </a:t>
            </a:r>
            <a:r>
              <a:rPr lang="de-DE" sz="2000" dirty="0" err="1" smtClean="0"/>
              <a:t>certain</a:t>
            </a:r>
            <a:r>
              <a:rPr lang="de-DE" sz="2000" dirty="0" smtClean="0"/>
              <a:t> </a:t>
            </a:r>
            <a:r>
              <a:rPr lang="de-DE" sz="2000" dirty="0" err="1" smtClean="0"/>
              <a:t>areas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Toronto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rarely</a:t>
            </a:r>
            <a:r>
              <a:rPr lang="de-DE" sz="2000" dirty="0" smtClean="0"/>
              <a:t> </a:t>
            </a:r>
            <a:r>
              <a:rPr lang="de-DE" sz="2000" dirty="0" err="1" smtClean="0"/>
              <a:t>visited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Foursquare</a:t>
            </a:r>
            <a:r>
              <a:rPr lang="de-DE" sz="2000" dirty="0" smtClean="0"/>
              <a:t> </a:t>
            </a:r>
            <a:r>
              <a:rPr lang="de-DE" sz="2000" dirty="0" err="1" smtClean="0"/>
              <a:t>users</a:t>
            </a:r>
            <a:r>
              <a:rPr lang="de-DE" sz="2000" dirty="0" smtClean="0"/>
              <a:t>.</a:t>
            </a:r>
          </a:p>
          <a:p>
            <a:pPr marL="457200" indent="-457200">
              <a:buAutoNum type="arabicPeriod"/>
            </a:pPr>
            <a:r>
              <a:rPr lang="de-DE" sz="2000" dirty="0" smtClean="0"/>
              <a:t>St. </a:t>
            </a:r>
            <a:r>
              <a:rPr lang="de-DE" sz="2000" dirty="0" err="1" smtClean="0"/>
              <a:t>Jamestown</a:t>
            </a:r>
            <a:r>
              <a:rPr lang="de-DE" sz="2000" dirty="0" smtClean="0"/>
              <a:t> </a:t>
            </a:r>
            <a:r>
              <a:rPr lang="de-DE" sz="2000" dirty="0" err="1" smtClean="0"/>
              <a:t>seems</a:t>
            </a:r>
            <a:r>
              <a:rPr lang="de-DE" sz="2000" dirty="0" smtClean="0"/>
              <a:t> </a:t>
            </a:r>
            <a:r>
              <a:rPr lang="de-DE" sz="2000" dirty="0" err="1" smtClean="0"/>
              <a:t>very</a:t>
            </a:r>
            <a:r>
              <a:rPr lang="de-DE" sz="2000" dirty="0" smtClean="0"/>
              <a:t> </a:t>
            </a:r>
            <a:r>
              <a:rPr lang="de-DE" sz="2000" dirty="0" err="1" smtClean="0"/>
              <a:t>popular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should</a:t>
            </a:r>
            <a:r>
              <a:rPr lang="de-DE" sz="2000" dirty="0" smtClean="0"/>
              <a:t> </a:t>
            </a:r>
            <a:r>
              <a:rPr lang="de-DE" sz="2000" dirty="0" err="1" smtClean="0"/>
              <a:t>be</a:t>
            </a:r>
            <a:r>
              <a:rPr lang="de-DE" sz="2000" dirty="0" smtClean="0"/>
              <a:t> </a:t>
            </a:r>
            <a:r>
              <a:rPr lang="de-DE" sz="2000" dirty="0" err="1" smtClean="0"/>
              <a:t>recommended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Tourists</a:t>
            </a:r>
            <a:r>
              <a:rPr lang="de-DE" sz="2000" dirty="0" smtClean="0"/>
              <a:t>.</a:t>
            </a:r>
          </a:p>
          <a:p>
            <a:pPr marL="457200" indent="-457200">
              <a:buAutoNum type="arabicPeriod"/>
            </a:pPr>
            <a:r>
              <a:rPr lang="de-DE" sz="2000" dirty="0" err="1" smtClean="0"/>
              <a:t>There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several</a:t>
            </a:r>
            <a:r>
              <a:rPr lang="de-DE" sz="2000" dirty="0" smtClean="0"/>
              <a:t> </a:t>
            </a:r>
            <a:r>
              <a:rPr lang="de-DE" sz="2000" dirty="0" err="1" smtClean="0"/>
              <a:t>neighborhoods</a:t>
            </a:r>
            <a:r>
              <a:rPr lang="de-DE" sz="2000" dirty="0" smtClean="0"/>
              <a:t> </a:t>
            </a:r>
            <a:r>
              <a:rPr lang="de-DE" sz="2000" dirty="0" err="1" smtClean="0"/>
              <a:t>lacking</a:t>
            </a:r>
            <a:r>
              <a:rPr lang="de-DE" sz="2000" dirty="0" smtClean="0"/>
              <a:t> a </a:t>
            </a:r>
            <a:r>
              <a:rPr lang="de-DE" sz="2000" dirty="0" err="1" smtClean="0"/>
              <a:t>decent</a:t>
            </a:r>
            <a:r>
              <a:rPr lang="de-DE" sz="2000" dirty="0" smtClean="0"/>
              <a:t> </a:t>
            </a:r>
            <a:r>
              <a:rPr lang="de-DE" sz="2000" dirty="0" err="1" smtClean="0"/>
              <a:t>amount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restaurants</a:t>
            </a:r>
            <a:r>
              <a:rPr lang="de-DE" sz="2000" smtClean="0"/>
              <a:t>.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6505777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568</Words>
  <Application>Microsoft Office PowerPoint</Application>
  <PresentationFormat>Bildschirmpräsentation (4:3)</PresentationFormat>
  <Paragraphs>319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</vt:lpstr>
      <vt:lpstr>  Coursera IBM Data Science </vt:lpstr>
      <vt:lpstr>Overview</vt:lpstr>
      <vt:lpstr>Example: Toronto‘s Neighborhoods based on Venue counts</vt:lpstr>
      <vt:lpstr>Toronto‘s  density cluster for Restaurants /Food Places</vt:lpstr>
      <vt:lpstr>Toronto Choropleth Map: Venue Density</vt:lpstr>
      <vt:lpstr>Conclusion</vt:lpstr>
    </vt:vector>
  </TitlesOfParts>
  <Company>Commerzbank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IBM Data Science</dc:title>
  <dc:creator>Steven Treiber</dc:creator>
  <cp:lastModifiedBy>Steven Treiber</cp:lastModifiedBy>
  <cp:revision>3</cp:revision>
  <dcterms:created xsi:type="dcterms:W3CDTF">2018-11-15T05:56:09Z</dcterms:created>
  <dcterms:modified xsi:type="dcterms:W3CDTF">2018-11-15T06:23:21Z</dcterms:modified>
</cp:coreProperties>
</file>