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9" r:id="rId4"/>
    <p:sldId id="264" r:id="rId5"/>
    <p:sldId id="265" r:id="rId6"/>
    <p:sldId id="274" r:id="rId7"/>
    <p:sldId id="258" r:id="rId8"/>
    <p:sldId id="259" r:id="rId9"/>
    <p:sldId id="261" r:id="rId10"/>
    <p:sldId id="262" r:id="rId11"/>
    <p:sldId id="275" r:id="rId12"/>
    <p:sldId id="270" r:id="rId13"/>
    <p:sldId id="271" r:id="rId14"/>
    <p:sldId id="272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7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7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2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7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0ED285-F1A0-4614-B371-57D7943A41A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0D71F2-C62E-4DAE-AB7E-D6654122B3A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0EA9-E2E7-4064-8B44-26D5B09A2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790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US" dirty="0"/>
              <a:t>Teaching the Ancients to Type: Better Unicode Text Entry for Ancient Greek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A1F2-7E7E-4837-A703-D54946A24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Steven Tammen</a:t>
            </a:r>
          </a:p>
          <a:p>
            <a:r>
              <a:rPr lang="en-US" dirty="0"/>
              <a:t>Greek, Classical Culture, and Computer Science</a:t>
            </a:r>
          </a:p>
          <a:p>
            <a:r>
              <a:rPr lang="en-US" dirty="0"/>
              <a:t>Dec ‘19</a:t>
            </a:r>
          </a:p>
        </p:txBody>
      </p:sp>
    </p:spTree>
    <p:extLst>
      <p:ext uri="{BB962C8B-B14F-4D97-AF65-F5344CB8AC3E}">
        <p14:creationId xmlns:p14="http://schemas.microsoft.com/office/powerpoint/2010/main" val="176340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Example: Latin-script languages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7A9721F-64FF-46A4-BFAA-52A3612A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German</a:t>
            </a:r>
          </a:p>
          <a:p>
            <a:r>
              <a:rPr lang="en-US" dirty="0"/>
              <a:t>French</a:t>
            </a:r>
          </a:p>
          <a:p>
            <a:r>
              <a:rPr lang="en-US" dirty="0"/>
              <a:t>Spanish</a:t>
            </a:r>
          </a:p>
          <a:p>
            <a:r>
              <a:rPr lang="en-US" dirty="0"/>
              <a:t>Italian</a:t>
            </a:r>
          </a:p>
          <a:p>
            <a:r>
              <a:rPr lang="en-US" dirty="0"/>
              <a:t>Latin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C563D-283E-4A51-A0A1-ADE01955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485" y="1752234"/>
            <a:ext cx="3175195" cy="4525565"/>
          </a:xfrm>
          <a:prstGeom prst="rect">
            <a:avLst/>
          </a:prstGeom>
        </p:spPr>
      </p:pic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16A68471-5643-4320-9455-61A407E2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524" y="2143125"/>
            <a:ext cx="33432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5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What exactly was your research…?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7A9721F-64FF-46A4-BFAA-52A3612AC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/>
              <a:t>Software design and implementation (programming!)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Layout design: typing mechanics, mapping algorithms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Investigation into typing and language pedagogy overlap</a:t>
            </a:r>
          </a:p>
          <a:p>
            <a:pPr lvl="2"/>
            <a:r>
              <a:rPr lang="en-US" sz="2200" dirty="0"/>
              <a:t>Neuroscience and cognitive psychology</a:t>
            </a:r>
          </a:p>
          <a:p>
            <a:pPr lvl="2"/>
            <a:r>
              <a:rPr lang="en-US" sz="2200" dirty="0"/>
              <a:t>Hierarchical process control</a:t>
            </a:r>
          </a:p>
          <a:p>
            <a:pPr lvl="2"/>
            <a:r>
              <a:rPr lang="en-US" sz="2200" dirty="0"/>
              <a:t>Spaced repetition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D07A-6863-4E65-8E06-8E74A4CC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8767A-59EC-46CA-9C2E-09DE16DF9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68" y="0"/>
            <a:ext cx="10058400" cy="1450757"/>
          </a:xfrm>
        </p:spPr>
        <p:txBody>
          <a:bodyPr/>
          <a:lstStyle/>
          <a:p>
            <a:r>
              <a:rPr lang="en-US" dirty="0"/>
              <a:t>Letter placements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7A0A-03EB-4F7C-A17C-259F1971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68" y="1878379"/>
            <a:ext cx="11133476" cy="435133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Keep things consistent to avoid unexpected behavior: the “principle of least astonishment”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Phonetic correspondences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correspondences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Transcription correspondences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Raw optimality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4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461505-4D02-4515-AF72-BEEE25A4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966" y="931748"/>
            <a:ext cx="3733004" cy="4994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D4ED6-7395-4205-83DB-ECB05D54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09" y="800155"/>
            <a:ext cx="2640665" cy="2281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61A4B3-3B39-4A7F-A466-7AB195C2D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971" y="1351356"/>
            <a:ext cx="1921692" cy="1462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DD128-8DAB-446D-9D62-A58F8EFC1843}"/>
              </a:ext>
            </a:extLst>
          </p:cNvPr>
          <p:cNvSpPr txBox="1"/>
          <p:nvPr/>
        </p:nvSpPr>
        <p:spPr>
          <a:xfrm>
            <a:off x="1433146" y="430823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Phonetic Correspondences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01088-0CCC-4D93-88B0-812DCA92819B}"/>
              </a:ext>
            </a:extLst>
          </p:cNvPr>
          <p:cNvSpPr txBox="1"/>
          <p:nvPr/>
        </p:nvSpPr>
        <p:spPr>
          <a:xfrm>
            <a:off x="6891395" y="430823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Correspondences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FD70B0-667F-4BB0-A584-3BBEE1D0C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574" y="1210030"/>
            <a:ext cx="1921692" cy="14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r>
              <a:rPr lang="en-US" dirty="0"/>
              <a:t>Unused unshifted punctuation: Greek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4175B-A244-4014-BFA4-4199A2F3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08" y="2127739"/>
            <a:ext cx="9692583" cy="3386565"/>
          </a:xfrm>
        </p:spPr>
      </p:pic>
    </p:spTree>
    <p:extLst>
      <p:ext uri="{BB962C8B-B14F-4D97-AF65-F5344CB8AC3E}">
        <p14:creationId xmlns:p14="http://schemas.microsoft.com/office/powerpoint/2010/main" val="127432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Unused shifted punctuation: Greek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AB250-0F14-4447-9939-12CADD76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11" y="2206869"/>
            <a:ext cx="9415778" cy="3289850"/>
          </a:xfrm>
        </p:spPr>
      </p:pic>
    </p:spTree>
    <p:extLst>
      <p:ext uri="{BB962C8B-B14F-4D97-AF65-F5344CB8AC3E}">
        <p14:creationId xmlns:p14="http://schemas.microsoft.com/office/powerpoint/2010/main" val="117221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0DCF-6294-405F-8EF7-80ABF3E0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The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5B23-72D8-4D67-B50B-C6410F29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“Native” and “non-native” languages</a:t>
            </a:r>
          </a:p>
          <a:p>
            <a:pPr marL="201168" lvl="1" indent="0">
              <a:buNone/>
            </a:pPr>
            <a:endParaRPr lang="en-US" sz="2200" dirty="0"/>
          </a:p>
          <a:p>
            <a:pPr lvl="1"/>
            <a:r>
              <a:rPr lang="en-US" sz="2400" dirty="0"/>
              <a:t>Different groups may need to type in other languages a little bit, but not very often</a:t>
            </a:r>
          </a:p>
          <a:p>
            <a:pPr lvl="2"/>
            <a:r>
              <a:rPr lang="en-US" sz="2200" dirty="0"/>
              <a:t>Academics</a:t>
            </a:r>
          </a:p>
          <a:p>
            <a:pPr lvl="2"/>
            <a:r>
              <a:rPr lang="en-US" sz="2200" dirty="0"/>
              <a:t>Business people</a:t>
            </a:r>
          </a:p>
          <a:p>
            <a:pPr marL="384048" lvl="2" indent="0">
              <a:buNone/>
            </a:pPr>
            <a:endParaRPr lang="en-US" sz="2000" dirty="0"/>
          </a:p>
          <a:p>
            <a:pPr lvl="1"/>
            <a:r>
              <a:rPr lang="en-US" sz="2400" dirty="0"/>
              <a:t>Start with ancient Greek</a:t>
            </a:r>
          </a:p>
        </p:txBody>
      </p:sp>
    </p:spTree>
    <p:extLst>
      <p:ext uri="{BB962C8B-B14F-4D97-AF65-F5344CB8AC3E}">
        <p14:creationId xmlns:p14="http://schemas.microsoft.com/office/powerpoint/2010/main" val="7687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Why is typing non-native languages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7A0A-03EB-4F7C-A17C-259F1971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4527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Business and government</a:t>
            </a:r>
          </a:p>
          <a:p>
            <a:pPr lvl="2"/>
            <a:r>
              <a:rPr lang="en-US" sz="2400" dirty="0"/>
              <a:t>Globalized economy, multinational corporations</a:t>
            </a:r>
          </a:p>
          <a:p>
            <a:pPr lvl="2"/>
            <a:r>
              <a:rPr lang="en-US" sz="2400" dirty="0"/>
              <a:t>Diplomacy, military intelligence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/>
              <a:t>Computerized text is dominant: Email, reports, meeting notes, etc.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Phone input is slow, voice recognition is not there yet, and Google translate is not good enough for things that demand accuracy</a:t>
            </a:r>
          </a:p>
        </p:txBody>
      </p:sp>
    </p:spTree>
    <p:extLst>
      <p:ext uri="{BB962C8B-B14F-4D97-AF65-F5344CB8AC3E}">
        <p14:creationId xmlns:p14="http://schemas.microsoft.com/office/powerpoint/2010/main" val="243859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Why is typing non-native languages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7A0A-03EB-4F7C-A17C-259F1971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5252"/>
            <a:ext cx="10515600" cy="2846144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Digital humanities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Accessing digital lexicons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Searches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Typing notes with non-native vocab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Typesetting academic works</a:t>
            </a:r>
          </a:p>
        </p:txBody>
      </p:sp>
    </p:spTree>
    <p:extLst>
      <p:ext uri="{BB962C8B-B14F-4D97-AF65-F5344CB8AC3E}">
        <p14:creationId xmlns:p14="http://schemas.microsoft.com/office/powerpoint/2010/main" val="25221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Why is typing non-native languages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7A0A-03EB-4F7C-A17C-259F1971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3318"/>
            <a:ext cx="10058400" cy="4023360"/>
          </a:xfrm>
        </p:spPr>
        <p:txBody>
          <a:bodyPr/>
          <a:lstStyle/>
          <a:p>
            <a:pPr lvl="1"/>
            <a:r>
              <a:rPr lang="en-US" sz="2800" dirty="0"/>
              <a:t>Language pedagogy/Computer aided language learning (CALL)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Full recall questions instead of forced multiple choice from lack of user input</a:t>
            </a:r>
          </a:p>
          <a:p>
            <a:pPr lvl="2">
              <a:lnSpc>
                <a:spcPct val="150000"/>
              </a:lnSpc>
            </a:pPr>
            <a:r>
              <a:rPr lang="en-US" sz="2400" dirty="0" err="1"/>
              <a:t>Autograded</a:t>
            </a:r>
            <a:r>
              <a:rPr lang="en-US" sz="2400" dirty="0"/>
              <a:t> assignments (cf. WebAssign)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Interfacing with digitized text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4086-06AE-4D9C-A8CE-3A9F606A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Why not use other options? Why this project?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D47DB-3648-4F3E-B1E2-3E90BA95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28" y="1950136"/>
            <a:ext cx="6923232" cy="3877522"/>
          </a:xfrm>
        </p:spPr>
      </p:pic>
    </p:spTree>
    <p:extLst>
      <p:ext uri="{BB962C8B-B14F-4D97-AF65-F5344CB8AC3E}">
        <p14:creationId xmlns:p14="http://schemas.microsoft.com/office/powerpoint/2010/main" val="320051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4086-06AE-4D9C-A8CE-3A9F606A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dirty="0"/>
              <a:t>Why not use other options? 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7D9B-3D0D-4DF9-8F0E-97C60B4A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000" dirty="0"/>
              <a:t>Open source, fully customizable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Intuitive and internally consistent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Minimal interference with normal computer use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Multiple languages</a:t>
            </a:r>
          </a:p>
          <a:p>
            <a:pPr lvl="1">
              <a:lnSpc>
                <a:spcPct val="150000"/>
              </a:lnSpc>
            </a:pPr>
            <a:r>
              <a:rPr lang="en-US" sz="3000" dirty="0"/>
              <a:t>Nonstandard keyboard layouts</a:t>
            </a:r>
          </a:p>
        </p:txBody>
      </p:sp>
    </p:spTree>
    <p:extLst>
      <p:ext uri="{BB962C8B-B14F-4D97-AF65-F5344CB8AC3E}">
        <p14:creationId xmlns:p14="http://schemas.microsoft.com/office/powerpoint/2010/main" val="29034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en-US" dirty="0"/>
              <a:t>Ok, I’m biased….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7EC882-B3D7-46A6-8CB2-E58EE4363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63" y="2005013"/>
            <a:ext cx="9448800" cy="3705225"/>
          </a:xfrm>
        </p:spPr>
      </p:pic>
    </p:spTree>
    <p:extLst>
      <p:ext uri="{BB962C8B-B14F-4D97-AF65-F5344CB8AC3E}">
        <p14:creationId xmlns:p14="http://schemas.microsoft.com/office/powerpoint/2010/main" val="327040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6A11-C6E4-4C38-88C3-F6CC9E55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450757"/>
          </a:xfrm>
        </p:spPr>
        <p:txBody>
          <a:bodyPr/>
          <a:lstStyle/>
          <a:p>
            <a:r>
              <a:rPr lang="en-US" dirty="0"/>
              <a:t>Example: Greek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D3C62C-1297-4157-A884-D02EC2E4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43" y="1910495"/>
            <a:ext cx="10339513" cy="3612601"/>
          </a:xfrm>
        </p:spPr>
      </p:pic>
    </p:spTree>
    <p:extLst>
      <p:ext uri="{BB962C8B-B14F-4D97-AF65-F5344CB8AC3E}">
        <p14:creationId xmlns:p14="http://schemas.microsoft.com/office/powerpoint/2010/main" val="28169296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</TotalTime>
  <Words>315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Teaching the Ancients to Type: Better Unicode Text Entry for Ancient Greek</vt:lpstr>
      <vt:lpstr>The main idea</vt:lpstr>
      <vt:lpstr>Why is typing non-native languages important?</vt:lpstr>
      <vt:lpstr>Why is typing non-native languages important?</vt:lpstr>
      <vt:lpstr>Why is typing non-native languages important?</vt:lpstr>
      <vt:lpstr>Why not use other options? Why this project?</vt:lpstr>
      <vt:lpstr>Why not use other options? Why this project?</vt:lpstr>
      <vt:lpstr>Ok, I’m biased….</vt:lpstr>
      <vt:lpstr>Example: Greek</vt:lpstr>
      <vt:lpstr>Example: Latin-script languages</vt:lpstr>
      <vt:lpstr>What exactly was your research…?</vt:lpstr>
      <vt:lpstr>Appendix</vt:lpstr>
      <vt:lpstr>Letter placements</vt:lpstr>
      <vt:lpstr>PowerPoint Presentation</vt:lpstr>
      <vt:lpstr>Unused unshifted punctuation: Greek</vt:lpstr>
      <vt:lpstr>Unused shifted punctuation: Greek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the Ancients to Type: Better Unicode Text Entry for Ancient Greek</dc:title>
  <dc:creator>Steven Tammen</dc:creator>
  <cp:lastModifiedBy>Steven Tammen</cp:lastModifiedBy>
  <cp:revision>25</cp:revision>
  <dcterms:created xsi:type="dcterms:W3CDTF">2018-07-17T22:23:31Z</dcterms:created>
  <dcterms:modified xsi:type="dcterms:W3CDTF">2018-08-01T04:05:28Z</dcterms:modified>
</cp:coreProperties>
</file>