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77" r:id="rId3"/>
    <p:sldId id="278" r:id="rId4"/>
    <p:sldId id="267" r:id="rId5"/>
    <p:sldId id="279" r:id="rId6"/>
    <p:sldId id="280" r:id="rId7"/>
    <p:sldId id="281" r:id="rId8"/>
    <p:sldId id="275" r:id="rId9"/>
    <p:sldId id="293" r:id="rId10"/>
    <p:sldId id="294" r:id="rId11"/>
    <p:sldId id="295" r:id="rId12"/>
    <p:sldId id="282" r:id="rId13"/>
    <p:sldId id="283" r:id="rId14"/>
    <p:sldId id="285" r:id="rId15"/>
    <p:sldId id="286" r:id="rId16"/>
    <p:sldId id="287" r:id="rId17"/>
    <p:sldId id="288" r:id="rId18"/>
    <p:sldId id="289" r:id="rId19"/>
    <p:sldId id="290" r:id="rId20"/>
    <p:sldId id="291" r:id="rId21"/>
    <p:sldId id="292"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4/27/2017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4/27/2017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5888736"/>
            <a:ext cx="12192000" cy="109728"/>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10" name="Rectangle 9"/>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1" y="2514600"/>
            <a:ext cx="347472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53739" y="283"/>
            <a:ext cx="4435717" cy="6856286"/>
          </a:xfrm>
          <a:prstGeom prst="rect">
            <a:avLst/>
          </a:prstGeom>
        </p:spPr>
      </p:pic>
      <p:sp>
        <p:nvSpPr>
          <p:cNvPr id="9" name="Rectangle 8"/>
          <p:cNvSpPr/>
          <p:nvPr/>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07084" y="0"/>
            <a:ext cx="54864" cy="6858000"/>
          </a:xfrm>
          <a:prstGeom prst="rect">
            <a:avLst/>
          </a:prstGeom>
          <a:ln>
            <a:noFill/>
          </a:ln>
          <a:effectLst>
            <a:innerShdw blurRad="25400" dist="127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29600" y="2514600"/>
            <a:ext cx="3474720"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0" y="6257036"/>
            <a:ext cx="12192000" cy="54864"/>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0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51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teventammen.com/CV.pdf" TargetMode="External"/><Relationship Id="rId2" Type="http://schemas.openxmlformats.org/officeDocument/2006/relationships/hyperlink" Target="https://steventammen.com/writings/disciples-and-teachers-in-ancient-biography.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025747"/>
            <a:ext cx="10058400" cy="2743200"/>
          </a:xfrm>
        </p:spPr>
        <p:txBody>
          <a:bodyPr>
            <a:normAutofit/>
          </a:bodyPr>
          <a:lstStyle/>
          <a:p>
            <a:r>
              <a:rPr lang="en-US" sz="3200" dirty="0"/>
              <a:t>The relationship of Disciples And Teachers In Ancient Biography</a:t>
            </a:r>
          </a:p>
        </p:txBody>
      </p:sp>
      <p:sp>
        <p:nvSpPr>
          <p:cNvPr id="3" name="Subtitle 2"/>
          <p:cNvSpPr>
            <a:spLocks noGrp="1"/>
          </p:cNvSpPr>
          <p:nvPr>
            <p:ph type="subTitle" idx="1"/>
          </p:nvPr>
        </p:nvSpPr>
        <p:spPr/>
        <p:txBody>
          <a:bodyPr/>
          <a:lstStyle/>
          <a:p>
            <a:r>
              <a:rPr lang="en-US" dirty="0"/>
              <a:t>Steven Tammen</a:t>
            </a:r>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a:t>Jesus Christ was a Jewish teacher who lived during the early 1</a:t>
            </a:r>
            <a:r>
              <a:rPr lang="en-US" sz="2200" baseline="30000" dirty="0"/>
              <a:t>st</a:t>
            </a:r>
            <a:r>
              <a:rPr lang="en-US" sz="2200" dirty="0"/>
              <a:t> century. He taught throughout the countryside (especially in Galilee), and was a big enough threat to the Jewish ruling classes that they convinced Pontius Pilate, the governor of Judea at the time, to crucify him.</a:t>
            </a:r>
          </a:p>
          <a:p>
            <a:r>
              <a:rPr lang="en-US" sz="2200" dirty="0"/>
              <a:t>Christians believe, among other things, that Jesus was conceived by the Holy Spirit, was born of a virgin named Mary, performed miracles, founded the Church, died by crucifixion as a sacrifice to achieve atonement for mankind’s sins, rose from the dead, and ascended into Heaven, whence he will return to judge the world.</a:t>
            </a:r>
          </a:p>
        </p:txBody>
      </p:sp>
      <p:sp>
        <p:nvSpPr>
          <p:cNvPr id="5" name="Title 1"/>
          <p:cNvSpPr txBox="1">
            <a:spLocks/>
          </p:cNvSpPr>
          <p:nvPr/>
        </p:nvSpPr>
        <p:spPr>
          <a:xfrm>
            <a:off x="8303269" y="165558"/>
            <a:ext cx="3474720" cy="10404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pPr algn="ctr"/>
            <a:r>
              <a:rPr lang="en-US" dirty="0"/>
              <a:t>Jesus Christ</a:t>
            </a:r>
          </a:p>
        </p:txBody>
      </p:sp>
      <p:sp>
        <p:nvSpPr>
          <p:cNvPr id="6" name="Text Placeholder 3"/>
          <p:cNvSpPr>
            <a:spLocks noGrp="1"/>
          </p:cNvSpPr>
          <p:nvPr>
            <p:ph type="body" sz="half" idx="2"/>
          </p:nvPr>
        </p:nvSpPr>
        <p:spPr>
          <a:xfrm>
            <a:off x="8303269" y="5209673"/>
            <a:ext cx="3474720" cy="1188720"/>
          </a:xfrm>
        </p:spPr>
        <p:txBody>
          <a:bodyPr>
            <a:normAutofit/>
          </a:bodyPr>
          <a:lstStyle/>
          <a:p>
            <a:r>
              <a:rPr lang="en-US" dirty="0"/>
              <a:t>Life: c. 2 BC to c. 33 AD</a:t>
            </a:r>
          </a:p>
          <a:p>
            <a:endParaRPr lang="en-US" dirty="0"/>
          </a:p>
          <a:p>
            <a:r>
              <a:rPr lang="en-US" dirty="0"/>
              <a:t>Gospels: Mid-Late 1</a:t>
            </a:r>
            <a:r>
              <a:rPr lang="en-US" baseline="30000" dirty="0"/>
              <a:t>st</a:t>
            </a:r>
            <a:r>
              <a:rPr lang="en-US" dirty="0"/>
              <a:t> century AD</a:t>
            </a:r>
          </a:p>
        </p:txBody>
      </p:sp>
      <p:pic>
        <p:nvPicPr>
          <p:cNvPr id="4098" name="Picture 2" descr="https://s-media-cache-ak0.pinimg.com/736x/15/d9/02/15d9024ca67258a205fdeaf5a1fe17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811" y="1502767"/>
            <a:ext cx="2557635" cy="341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29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0" y="143607"/>
            <a:ext cx="9601200"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On Teachers as Former Students</a:t>
            </a:r>
            <a:endParaRPr lang="en-US" dirty="0"/>
          </a:p>
        </p:txBody>
      </p:sp>
      <p:sp>
        <p:nvSpPr>
          <p:cNvPr id="5" name="Content Placeholder 2"/>
          <p:cNvSpPr>
            <a:spLocks noGrp="1"/>
          </p:cNvSpPr>
          <p:nvPr>
            <p:ph idx="1"/>
          </p:nvPr>
        </p:nvSpPr>
        <p:spPr>
          <a:xfrm>
            <a:off x="1295400" y="993531"/>
            <a:ext cx="9601200" cy="4950069"/>
          </a:xfrm>
        </p:spPr>
        <p:txBody>
          <a:bodyPr/>
          <a:lstStyle/>
          <a:p>
            <a:r>
              <a:rPr lang="en-US" sz="2200" dirty="0"/>
              <a:t>Plotinus: started his study at age 28; initially dissatisfied with teachers;, studied with </a:t>
            </a:r>
            <a:r>
              <a:rPr lang="en-US" sz="2200" dirty="0" err="1"/>
              <a:t>Ammonius</a:t>
            </a:r>
            <a:r>
              <a:rPr lang="en-US" sz="2200" dirty="0"/>
              <a:t> for 11 years; settled in Rome at age 40.</a:t>
            </a:r>
          </a:p>
          <a:p>
            <a:r>
              <a:rPr lang="en-US" sz="2200" dirty="0"/>
              <a:t>Apollonius: quickly surpassed his early teacher, </a:t>
            </a:r>
            <a:r>
              <a:rPr lang="en-US" sz="2200" dirty="0" err="1"/>
              <a:t>Euxenus</a:t>
            </a:r>
            <a:r>
              <a:rPr lang="en-US" sz="2200" dirty="0"/>
              <a:t>; portrayed as very astute from a young age; not much formal training outside of his early years; developed thought over course of his life.</a:t>
            </a:r>
          </a:p>
          <a:p>
            <a:r>
              <a:rPr lang="en-US" sz="2200" dirty="0"/>
              <a:t>Jesus: Luke 2:46-47 – Jesus learning at temple at the age of 12; doctrine of </a:t>
            </a:r>
            <a:r>
              <a:rPr lang="en-US" sz="2200" i="1" dirty="0"/>
              <a:t>kenosis</a:t>
            </a:r>
            <a:r>
              <a:rPr lang="en-US" sz="2200" dirty="0"/>
              <a:t>; also portrayed as very astute from young age; thorough understanding of OT by the start of his ministry at age 30.</a:t>
            </a:r>
          </a:p>
          <a:p>
            <a:r>
              <a:rPr lang="en-US" sz="2200" dirty="0" err="1"/>
              <a:t>Libanius</a:t>
            </a:r>
            <a:r>
              <a:rPr lang="en-US" sz="2200" dirty="0"/>
              <a:t>: originally somewhat of a bad student; later so determined that he would follow his teachers around until they gave some instruction; stayed above the fray of warring factions of teachers/disciples in Athens.</a:t>
            </a:r>
          </a:p>
        </p:txBody>
      </p:sp>
    </p:spTree>
    <p:extLst>
      <p:ext uri="{BB962C8B-B14F-4D97-AF65-F5344CB8AC3E}">
        <p14:creationId xmlns:p14="http://schemas.microsoft.com/office/powerpoint/2010/main" val="408095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On Disciples Not Understanding Their Teachers</a:t>
            </a:r>
            <a:endParaRPr lang="en-US" dirty="0"/>
          </a:p>
        </p:txBody>
      </p:sp>
      <p:sp>
        <p:nvSpPr>
          <p:cNvPr id="5" name="Content Placeholder 2"/>
          <p:cNvSpPr>
            <a:spLocks noGrp="1"/>
          </p:cNvSpPr>
          <p:nvPr>
            <p:ph idx="1"/>
          </p:nvPr>
        </p:nvSpPr>
        <p:spPr>
          <a:xfrm>
            <a:off x="1295400" y="993531"/>
            <a:ext cx="9601200" cy="4950069"/>
          </a:xfrm>
        </p:spPr>
        <p:txBody>
          <a:bodyPr/>
          <a:lstStyle/>
          <a:p>
            <a:r>
              <a:rPr lang="en-US" sz="2200" dirty="0"/>
              <a:t>Apollonius: 2.5 – </a:t>
            </a:r>
            <a:r>
              <a:rPr lang="en-US" sz="2200" dirty="0" err="1"/>
              <a:t>Damis</a:t>
            </a:r>
            <a:r>
              <a:rPr lang="en-US" sz="2200" dirty="0"/>
              <a:t> not understanding Apollonius points regarding knowledge and proximity to the heavens.</a:t>
            </a:r>
          </a:p>
          <a:p>
            <a:r>
              <a:rPr lang="en-US" sz="2200" dirty="0"/>
              <a:t>Jesus: Matthew 16:6-7– The 12 not understanding Jesus’ statement: “Be on your guard against the yeast of the Pharisees and Sadducees.” After discussing it among themselves, they decide that Jesus is telling them this because they didn’t bring any bread with them.</a:t>
            </a:r>
          </a:p>
          <a:p>
            <a:r>
              <a:rPr lang="en-US" sz="2200" dirty="0"/>
              <a:t>Plotinus: Porphyry, </a:t>
            </a:r>
            <a:r>
              <a:rPr lang="en-US" sz="2200" dirty="0" err="1"/>
              <a:t>Amelius</a:t>
            </a:r>
            <a:r>
              <a:rPr lang="en-US" sz="2200" dirty="0"/>
              <a:t>, et al. don’t understand Plotinus’ statement about the gods: “They ought to come to me, not I to them.” “What he meant by this exalted utterance we could not understand and did not dare to ask.”</a:t>
            </a:r>
          </a:p>
          <a:p>
            <a:pPr lvl="1"/>
            <a:r>
              <a:rPr lang="en-US" sz="2000" dirty="0" err="1"/>
              <a:t>Amelius</a:t>
            </a:r>
            <a:r>
              <a:rPr lang="en-US" sz="2000" dirty="0"/>
              <a:t> has been Plotinus’ disciple for 18 years by this point, and he still didn’t get it </a:t>
            </a:r>
            <a:r>
              <a:rPr lang="en-US" dirty="0"/>
              <a:t>⇒</a:t>
            </a:r>
            <a:r>
              <a:rPr lang="en-US" sz="2000" dirty="0"/>
              <a:t> not simply due to age or inexperience.</a:t>
            </a:r>
          </a:p>
        </p:txBody>
      </p:sp>
    </p:spTree>
    <p:extLst>
      <p:ext uri="{BB962C8B-B14F-4D97-AF65-F5344CB8AC3E}">
        <p14:creationId xmlns:p14="http://schemas.microsoft.com/office/powerpoint/2010/main" val="34872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On Disciples Asking Questions</a:t>
            </a:r>
            <a:endParaRPr lang="en-US" dirty="0"/>
          </a:p>
        </p:txBody>
      </p:sp>
      <p:sp>
        <p:nvSpPr>
          <p:cNvPr id="5" name="Content Placeholder 2"/>
          <p:cNvSpPr>
            <a:spLocks noGrp="1"/>
          </p:cNvSpPr>
          <p:nvPr>
            <p:ph idx="1"/>
          </p:nvPr>
        </p:nvSpPr>
        <p:spPr>
          <a:xfrm>
            <a:off x="1295400" y="993531"/>
            <a:ext cx="9601200" cy="4950069"/>
          </a:xfrm>
        </p:spPr>
        <p:txBody>
          <a:bodyPr>
            <a:normAutofit/>
          </a:bodyPr>
          <a:lstStyle/>
          <a:p>
            <a:r>
              <a:rPr lang="en-US" sz="2200" dirty="0"/>
              <a:t>Disciples free to ask questions ⇒ had enough autonomy in the relationship to control what topics were covered, at least to an extent.</a:t>
            </a:r>
          </a:p>
          <a:p>
            <a:r>
              <a:rPr lang="en-US" sz="2200" dirty="0"/>
              <a:t>Plotinus: said to actively encourage questions; </a:t>
            </a:r>
            <a:r>
              <a:rPr lang="en-US" sz="2200" dirty="0" err="1"/>
              <a:t>Amelius</a:t>
            </a:r>
            <a:r>
              <a:rPr lang="en-US" sz="2200" dirty="0"/>
              <a:t> thought Plotinus was </a:t>
            </a:r>
            <a:r>
              <a:rPr lang="en-US" sz="2200" i="1" dirty="0"/>
              <a:t>too</a:t>
            </a:r>
            <a:r>
              <a:rPr lang="en-US" sz="2200" dirty="0"/>
              <a:t> willing to answer questions; Porphyry says that Plotinus viewed questions as a necessary part of the intellectual process.</a:t>
            </a:r>
          </a:p>
          <a:p>
            <a:r>
              <a:rPr lang="en-US" sz="2200" dirty="0"/>
              <a:t>Jesus: also said to be happy to explain things; Olivet Discourse as answer to question by some of the disciples; not just questions regarding interpretation of parables (though these were frequent).</a:t>
            </a:r>
          </a:p>
          <a:p>
            <a:r>
              <a:rPr lang="en-US" sz="2200" dirty="0"/>
              <a:t>Apollonius: </a:t>
            </a:r>
            <a:r>
              <a:rPr lang="en-US" sz="2200" dirty="0" err="1"/>
              <a:t>Damis</a:t>
            </a:r>
            <a:r>
              <a:rPr lang="en-US" sz="2200" dirty="0"/>
              <a:t> blocking discussion in 4.15 to force Apollonius to talk about his supposed meeting with </a:t>
            </a:r>
            <a:r>
              <a:rPr lang="en-US" sz="2200" dirty="0" err="1"/>
              <a:t>Akhilleus</a:t>
            </a:r>
            <a:r>
              <a:rPr lang="en-US" sz="2200" dirty="0"/>
              <a:t>.</a:t>
            </a:r>
          </a:p>
        </p:txBody>
      </p:sp>
    </p:spTree>
    <p:extLst>
      <p:ext uri="{BB962C8B-B14F-4D97-AF65-F5344CB8AC3E}">
        <p14:creationId xmlns:p14="http://schemas.microsoft.com/office/powerpoint/2010/main" val="12620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On Disciples Being Given Authority</a:t>
            </a:r>
            <a:endParaRPr lang="en-US" dirty="0"/>
          </a:p>
        </p:txBody>
      </p:sp>
      <p:sp>
        <p:nvSpPr>
          <p:cNvPr id="5" name="Content Placeholder 2"/>
          <p:cNvSpPr>
            <a:spLocks noGrp="1"/>
          </p:cNvSpPr>
          <p:nvPr>
            <p:ph idx="1"/>
          </p:nvPr>
        </p:nvSpPr>
        <p:spPr>
          <a:xfrm>
            <a:off x="1295400" y="993531"/>
            <a:ext cx="9601200" cy="4950069"/>
          </a:xfrm>
        </p:spPr>
        <p:txBody>
          <a:bodyPr>
            <a:normAutofit/>
          </a:bodyPr>
          <a:lstStyle/>
          <a:p>
            <a:r>
              <a:rPr lang="en-US" sz="2200" dirty="0"/>
              <a:t>When teachers were unable to address concerns due to considerations of distance, volume, or busyness, disciples were sometimes given authority to act as if they spoke for the teacher directly.</a:t>
            </a:r>
          </a:p>
          <a:p>
            <a:r>
              <a:rPr lang="en-US" sz="2200" dirty="0"/>
              <a:t>Jesus: sending out disciples in pairs, both the 12 and the 70 (or 72, depending on </a:t>
            </a:r>
            <a:r>
              <a:rPr lang="en-US" sz="2200" dirty="0" err="1"/>
              <a:t>mss.</a:t>
            </a:r>
            <a:r>
              <a:rPr lang="en-US" sz="2200" dirty="0"/>
              <a:t>); Luke 10:16 “Whoever listens to you listens to me; whoever rejects you rejects me; but whoever rejects me rejects him who sent me.”</a:t>
            </a:r>
          </a:p>
          <a:p>
            <a:r>
              <a:rPr lang="en-US" sz="2200" dirty="0"/>
              <a:t>Plotinus: </a:t>
            </a:r>
            <a:r>
              <a:rPr lang="en-US" sz="2200" dirty="0" err="1"/>
              <a:t>Amelius</a:t>
            </a:r>
            <a:r>
              <a:rPr lang="en-US" sz="2200" dirty="0"/>
              <a:t> writing defense of Plotinus’ teachings regarding the charge that he was appropriating ideas of </a:t>
            </a:r>
            <a:r>
              <a:rPr lang="en-US" sz="2200" dirty="0" err="1"/>
              <a:t>Numenius</a:t>
            </a:r>
            <a:r>
              <a:rPr lang="en-US" sz="2200" dirty="0"/>
              <a:t>; </a:t>
            </a:r>
            <a:r>
              <a:rPr lang="en-US" sz="2200" dirty="0" err="1"/>
              <a:t>Amelius</a:t>
            </a:r>
            <a:r>
              <a:rPr lang="en-US" sz="2200" dirty="0"/>
              <a:t> tasked with disabusing Porphyry of his mistaken views; ⇒ </a:t>
            </a:r>
            <a:r>
              <a:rPr lang="en-US" sz="2200" dirty="0" err="1"/>
              <a:t>Amelius</a:t>
            </a:r>
            <a:r>
              <a:rPr lang="en-US" sz="2200" dirty="0"/>
              <a:t> writes of Plotinus’ doctrine as though he were Plotinus himself.</a:t>
            </a:r>
          </a:p>
        </p:txBody>
      </p:sp>
    </p:spTree>
    <p:extLst>
      <p:ext uri="{BB962C8B-B14F-4D97-AF65-F5344CB8AC3E}">
        <p14:creationId xmlns:p14="http://schemas.microsoft.com/office/powerpoint/2010/main" val="314361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On Teachers’ Care for Their Disciples</a:t>
            </a:r>
            <a:endParaRPr lang="en-US" dirty="0"/>
          </a:p>
        </p:txBody>
      </p:sp>
      <p:sp>
        <p:nvSpPr>
          <p:cNvPr id="5" name="Content Placeholder 2"/>
          <p:cNvSpPr>
            <a:spLocks noGrp="1"/>
          </p:cNvSpPr>
          <p:nvPr>
            <p:ph idx="1"/>
          </p:nvPr>
        </p:nvSpPr>
        <p:spPr>
          <a:xfrm>
            <a:off x="1295400" y="993531"/>
            <a:ext cx="9601200" cy="4950069"/>
          </a:xfrm>
        </p:spPr>
        <p:txBody>
          <a:bodyPr>
            <a:normAutofit lnSpcReduction="10000"/>
          </a:bodyPr>
          <a:lstStyle/>
          <a:p>
            <a:r>
              <a:rPr lang="en-US" sz="2200" dirty="0"/>
              <a:t>Teachers fulfilling pseudo-paternal role ⇒ power gap ⇒ teachers carry more authority than their disciples just as fathers carry more authority than their children.</a:t>
            </a:r>
          </a:p>
          <a:p>
            <a:r>
              <a:rPr lang="en-US" sz="2200" dirty="0" err="1"/>
              <a:t>Libanius</a:t>
            </a:r>
            <a:r>
              <a:rPr lang="en-US" sz="2200" dirty="0"/>
              <a:t>: </a:t>
            </a:r>
            <a:r>
              <a:rPr lang="en-US" sz="2200" dirty="0" err="1"/>
              <a:t>Libanius</a:t>
            </a:r>
            <a:r>
              <a:rPr lang="en-US" sz="2200" dirty="0"/>
              <a:t> distressed at deaths of his pupils; uses simile to compare himself to a father’s untimely burying of many good sons; relationship was evidently close enough with some of his disciples that he buried them – a responsibility generally reserved for family.</a:t>
            </a:r>
          </a:p>
          <a:p>
            <a:r>
              <a:rPr lang="en-US" sz="2200" dirty="0"/>
              <a:t>Plotinus: Plotinus stopping Porphyry from committing suicide ⇒ had to know Porphyry well enough to </a:t>
            </a:r>
            <a:r>
              <a:rPr lang="en-US" sz="2200" i="1" dirty="0"/>
              <a:t>infer</a:t>
            </a:r>
            <a:r>
              <a:rPr lang="en-US" sz="2200" dirty="0"/>
              <a:t> that he was thinking about suicide ⇒ implies a relationship based on more than just professional matters. Depression not well understood in antiquity ⇒ must have known Porphyry on deeply personal level.</a:t>
            </a:r>
          </a:p>
          <a:p>
            <a:r>
              <a:rPr lang="en-US" sz="2200" dirty="0"/>
              <a:t>Jesus: portrayed as compassionate and caring; Jesus as the great physician; metaphor of the shepherd and the sheep in John 10 ⇒ sheep absolutely helpless, power gap larger, but shepherd protects sheep with his life.</a:t>
            </a:r>
          </a:p>
        </p:txBody>
      </p:sp>
    </p:spTree>
    <p:extLst>
      <p:ext uri="{BB962C8B-B14F-4D97-AF65-F5344CB8AC3E}">
        <p14:creationId xmlns:p14="http://schemas.microsoft.com/office/powerpoint/2010/main" val="38243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On Disciples’ Dedication to Their Teachers</a:t>
            </a:r>
            <a:endParaRPr lang="en-US" dirty="0"/>
          </a:p>
        </p:txBody>
      </p:sp>
      <p:sp>
        <p:nvSpPr>
          <p:cNvPr id="5" name="Content Placeholder 2"/>
          <p:cNvSpPr>
            <a:spLocks noGrp="1"/>
          </p:cNvSpPr>
          <p:nvPr>
            <p:ph idx="1"/>
          </p:nvPr>
        </p:nvSpPr>
        <p:spPr>
          <a:xfrm>
            <a:off x="1295400" y="993531"/>
            <a:ext cx="9601200" cy="4950069"/>
          </a:xfrm>
        </p:spPr>
        <p:txBody>
          <a:bodyPr>
            <a:normAutofit lnSpcReduction="10000"/>
          </a:bodyPr>
          <a:lstStyle/>
          <a:p>
            <a:r>
              <a:rPr lang="en-US" sz="2200" dirty="0"/>
              <a:t>Disciples were generally unwilling to support their teachers when negative consequences were involved – not necessarily reciprocity in care.</a:t>
            </a:r>
          </a:p>
          <a:p>
            <a:r>
              <a:rPr lang="en-US" sz="2200" dirty="0"/>
              <a:t>Jesus: Matthew 26:35 – Peter says (and other disciples affirm): “Even if I have to die with you, I will never disown you.” Yet in the verses immediately following, none of the disciples were capable of staying awake to keep watch. When Jesus was subsequently arrested “all the disciples deserted him and fled.” (Peter, of course, goes on to deny Jesus 3 times).</a:t>
            </a:r>
          </a:p>
          <a:p>
            <a:r>
              <a:rPr lang="en-US" sz="2200" dirty="0"/>
              <a:t>Apollonius: book 4 – </a:t>
            </a:r>
            <a:r>
              <a:rPr lang="en-US" sz="2200" dirty="0" err="1"/>
              <a:t>Philolaus</a:t>
            </a:r>
            <a:r>
              <a:rPr lang="en-US" sz="2200" dirty="0"/>
              <a:t>, a philosopher fleeing Rome because of Nero’s persecution of philosophers, tries to convince Apollonius and company to stop going towards Rome and instead run away; Apollonius’ “disciple count” drops from 34 to 8; disciples came up with lame excuses as they “ran as fast as they could away from Nero and philosophy.”</a:t>
            </a:r>
          </a:p>
          <a:p>
            <a:r>
              <a:rPr lang="en-US" sz="2200" dirty="0"/>
              <a:t>Plotinus: abandonment on deathbed after he contracted disease of bowels. Refused to submit to an enema and insisted on “greeting everyone by word of mouth” ⇒ died alone, despite all he did to help others throughout his life.</a:t>
            </a:r>
          </a:p>
        </p:txBody>
      </p:sp>
    </p:spTree>
    <p:extLst>
      <p:ext uri="{BB962C8B-B14F-4D97-AF65-F5344CB8AC3E}">
        <p14:creationId xmlns:p14="http://schemas.microsoft.com/office/powerpoint/2010/main" val="359203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On Disciples Organizing Their Teachers’ Legacies</a:t>
            </a:r>
            <a:endParaRPr lang="en-US" dirty="0"/>
          </a:p>
        </p:txBody>
      </p:sp>
      <p:sp>
        <p:nvSpPr>
          <p:cNvPr id="5" name="Content Placeholder 2"/>
          <p:cNvSpPr>
            <a:spLocks noGrp="1"/>
          </p:cNvSpPr>
          <p:nvPr>
            <p:ph idx="1"/>
          </p:nvPr>
        </p:nvSpPr>
        <p:spPr>
          <a:xfrm>
            <a:off x="1295400" y="993531"/>
            <a:ext cx="9601200" cy="4950069"/>
          </a:xfrm>
        </p:spPr>
        <p:txBody>
          <a:bodyPr>
            <a:normAutofit/>
          </a:bodyPr>
          <a:lstStyle/>
          <a:p>
            <a:r>
              <a:rPr lang="en-US" sz="2200" dirty="0"/>
              <a:t>More than any other aspect of the relationship, it is the disciples’ control over their teachers’ legacies that defines their status as independent, autonomous agents. For Porphyry, </a:t>
            </a:r>
            <a:r>
              <a:rPr lang="en-US" sz="2200" dirty="0" err="1"/>
              <a:t>Damis</a:t>
            </a:r>
            <a:r>
              <a:rPr lang="en-US" sz="2200" dirty="0"/>
              <a:t>, and the Apostles of Jesus Christ, the recording and organization of their masters’ teaching fundamentally changed the way they interacted with their teachers – before their death to an extent, but especially after. </a:t>
            </a:r>
          </a:p>
          <a:p>
            <a:r>
              <a:rPr lang="en-US" sz="2200" dirty="0"/>
              <a:t>Apollonius: </a:t>
            </a:r>
            <a:r>
              <a:rPr lang="en-US" sz="2200" dirty="0" err="1"/>
              <a:t>Philostratus</a:t>
            </a:r>
            <a:r>
              <a:rPr lang="en-US" sz="2200" dirty="0"/>
              <a:t> presents </a:t>
            </a:r>
            <a:r>
              <a:rPr lang="en-US" sz="2200" dirty="0" err="1"/>
              <a:t>Damis</a:t>
            </a:r>
            <a:r>
              <a:rPr lang="en-US" sz="2200" dirty="0"/>
              <a:t>’ relationship with Apollonius almost entirely through his task of recording Apollonius words and actions. He was so persistent, in fact, that Apollonius sent him to </a:t>
            </a:r>
            <a:r>
              <a:rPr lang="en-US" sz="2200" dirty="0" err="1"/>
              <a:t>Nerva</a:t>
            </a:r>
            <a:r>
              <a:rPr lang="en-US" sz="2200" dirty="0"/>
              <a:t> in 8:28 so that he could die without </a:t>
            </a:r>
            <a:r>
              <a:rPr lang="en-US" sz="2200" dirty="0" err="1"/>
              <a:t>Damis</a:t>
            </a:r>
            <a:r>
              <a:rPr lang="en-US" sz="2200" dirty="0"/>
              <a:t> being there to record it.</a:t>
            </a:r>
          </a:p>
          <a:p>
            <a:r>
              <a:rPr lang="en-US" sz="2200" dirty="0"/>
              <a:t>Plotinus: Porphyry as compiler; organized Plotinus’ written legacy into the Enneads essentially as he saw fit; relationship changed from one of disciple and friend to one of public relations manager… both for Plotinus, but also for himself as the main recipient of Plotinus’ legacy.</a:t>
            </a:r>
          </a:p>
        </p:txBody>
      </p:sp>
    </p:spTree>
    <p:extLst>
      <p:ext uri="{BB962C8B-B14F-4D97-AF65-F5344CB8AC3E}">
        <p14:creationId xmlns:p14="http://schemas.microsoft.com/office/powerpoint/2010/main" val="401022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On Disciples Organizing Their Teachers’ Legacies</a:t>
            </a:r>
            <a:endParaRPr lang="en-US" dirty="0"/>
          </a:p>
        </p:txBody>
      </p:sp>
      <p:sp>
        <p:nvSpPr>
          <p:cNvPr id="5" name="Content Placeholder 2"/>
          <p:cNvSpPr>
            <a:spLocks noGrp="1"/>
          </p:cNvSpPr>
          <p:nvPr>
            <p:ph idx="1"/>
          </p:nvPr>
        </p:nvSpPr>
        <p:spPr>
          <a:xfrm>
            <a:off x="1295400" y="993531"/>
            <a:ext cx="9601200" cy="4950069"/>
          </a:xfrm>
        </p:spPr>
        <p:txBody>
          <a:bodyPr>
            <a:normAutofit fontScale="92500"/>
          </a:bodyPr>
          <a:lstStyle/>
          <a:p>
            <a:r>
              <a:rPr lang="en-US" sz="2200" dirty="0"/>
              <a:t>Jesus: “Division of labor” among Apostles (and their associates: Luke the physician, who wrote under the authority of Paul, and Mark, who wrote under the authority of Peter): While all the gospels cover Jesus’ life and teaching, they go about doing it in slightly different ways.</a:t>
            </a:r>
          </a:p>
          <a:p>
            <a:pPr lvl="1"/>
            <a:r>
              <a:rPr lang="en-US" sz="2000" dirty="0"/>
              <a:t>Matthew’s gospel was primarily targeted at a Jewish audience, and thus contains more Hebraisms and allusions to Old Testament prophecy than the other gospels.</a:t>
            </a:r>
          </a:p>
          <a:p>
            <a:pPr lvl="1"/>
            <a:r>
              <a:rPr lang="en-US" sz="2000" dirty="0"/>
              <a:t>Mark’s gospel was primarily written for the gentiles, and is focused on aspects of Jesus’ life and ministry that correspond to the theme of Jesus coming to save sinners. </a:t>
            </a:r>
          </a:p>
          <a:p>
            <a:pPr lvl="1"/>
            <a:r>
              <a:rPr lang="en-US" sz="2000" dirty="0"/>
              <a:t>Luke is very empirical in his gospel – in much the same way Thucydides is in his </a:t>
            </a:r>
            <a:r>
              <a:rPr lang="en-US" sz="2000" i="1" dirty="0"/>
              <a:t>History of the Peloponnesian War </a:t>
            </a:r>
            <a:r>
              <a:rPr lang="en-US" sz="2000" dirty="0"/>
              <a:t>– and has more parables than the other synoptics.</a:t>
            </a:r>
          </a:p>
          <a:p>
            <a:pPr lvl="1"/>
            <a:r>
              <a:rPr lang="en-US" sz="2000" dirty="0"/>
              <a:t>John’s gospel is the most theologically dense of the four, containing many teachings of Jesus (the vine and the branches in John 15, e.g.) not found in the other three.</a:t>
            </a:r>
          </a:p>
          <a:p>
            <a:r>
              <a:rPr lang="en-US" dirty="0"/>
              <a:t>In this way, none of the Apostles took full control of Jesus’ legacy, but they all played a part in continuing his work in the world.</a:t>
            </a:r>
            <a:endParaRPr lang="en-US" sz="2200" dirty="0"/>
          </a:p>
        </p:txBody>
      </p:sp>
    </p:spTree>
    <p:extLst>
      <p:ext uri="{BB962C8B-B14F-4D97-AF65-F5344CB8AC3E}">
        <p14:creationId xmlns:p14="http://schemas.microsoft.com/office/powerpoint/2010/main" val="150663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Legacies: </a:t>
            </a:r>
            <a:r>
              <a:rPr lang="en-US" dirty="0" err="1">
                <a:effectLst/>
              </a:rPr>
              <a:t>Libanius</a:t>
            </a:r>
            <a:r>
              <a:rPr lang="en-US" dirty="0">
                <a:effectLst/>
              </a:rPr>
              <a:t> as a “Control group”</a:t>
            </a:r>
            <a:endParaRPr lang="en-US" dirty="0"/>
          </a:p>
        </p:txBody>
      </p:sp>
      <p:sp>
        <p:nvSpPr>
          <p:cNvPr id="6" name="Content Placeholder 2"/>
          <p:cNvSpPr>
            <a:spLocks noGrp="1"/>
          </p:cNvSpPr>
          <p:nvPr>
            <p:ph idx="1"/>
          </p:nvPr>
        </p:nvSpPr>
        <p:spPr>
          <a:xfrm>
            <a:off x="1295400" y="993531"/>
            <a:ext cx="9601200" cy="4950069"/>
          </a:xfrm>
        </p:spPr>
        <p:txBody>
          <a:bodyPr>
            <a:normAutofit lnSpcReduction="10000"/>
          </a:bodyPr>
          <a:lstStyle/>
          <a:p>
            <a:r>
              <a:rPr lang="en-US" sz="2200" dirty="0"/>
              <a:t>The biographies discussed in this section so far – the </a:t>
            </a:r>
            <a:r>
              <a:rPr lang="en-US" sz="2200" i="1" dirty="0"/>
              <a:t>Life of Apollonius of </a:t>
            </a:r>
            <a:r>
              <a:rPr lang="en-US" sz="2200" i="1" dirty="0" err="1"/>
              <a:t>Tyana</a:t>
            </a:r>
            <a:r>
              <a:rPr lang="en-US" sz="2200" dirty="0"/>
              <a:t>, the </a:t>
            </a:r>
            <a:r>
              <a:rPr lang="en-US" sz="2200" i="1" dirty="0"/>
              <a:t>Life of Plotinus</a:t>
            </a:r>
            <a:r>
              <a:rPr lang="en-US" sz="2200" dirty="0"/>
              <a:t>, and the gospels – were all written or heavily influenced by disciples of the teachers that are the subjects.</a:t>
            </a:r>
          </a:p>
          <a:p>
            <a:pPr lvl="1"/>
            <a:r>
              <a:rPr lang="en-US" sz="2000" dirty="0"/>
              <a:t>For this reason, it is unsurprising that they contain a proportionally large amount of material focused on themselves and other disciples – regarding their (own) actions and contributions to their teachers’ lives and works. </a:t>
            </a:r>
          </a:p>
          <a:p>
            <a:r>
              <a:rPr lang="en-US" sz="2200" dirty="0" err="1"/>
              <a:t>Libanius</a:t>
            </a:r>
            <a:r>
              <a:rPr lang="en-US" sz="2200" dirty="0"/>
              <a:t>’ autobiography does not contain much about </a:t>
            </a:r>
            <a:r>
              <a:rPr lang="en-US" sz="2200" dirty="0" err="1"/>
              <a:t>Libanius</a:t>
            </a:r>
            <a:r>
              <a:rPr lang="en-US" sz="2200" dirty="0"/>
              <a:t>’ disciples, their personalities, or their influence on him. Most of what it does contain is limited to their effect on him: when they die, he is sad; when they are successful, he is happy; etc.</a:t>
            </a:r>
          </a:p>
          <a:p>
            <a:pPr lvl="1"/>
            <a:r>
              <a:rPr lang="en-US" sz="2000" dirty="0"/>
              <a:t>This is not surprising; in fact, it makes perfect sense for his autobiography to focus upon himself. What </a:t>
            </a:r>
            <a:r>
              <a:rPr lang="en-US" sz="2000" i="1" dirty="0"/>
              <a:t>is</a:t>
            </a:r>
            <a:r>
              <a:rPr lang="en-US" sz="2000" dirty="0"/>
              <a:t> surprising is the extent that this makes his autobiography different from the biographies previously discussed – while these biographies obviously do talk about their subjects, the amount of material on other things (like the personalities of their disciples and interactions with them) is quite significant when compared to the relative focus of </a:t>
            </a:r>
            <a:r>
              <a:rPr lang="en-US" sz="2000" dirty="0" err="1"/>
              <a:t>Libanius</a:t>
            </a:r>
            <a:r>
              <a:rPr lang="en-US" sz="2000" dirty="0"/>
              <a:t>’ writing.</a:t>
            </a:r>
          </a:p>
        </p:txBody>
      </p:sp>
    </p:spTree>
    <p:extLst>
      <p:ext uri="{BB962C8B-B14F-4D97-AF65-F5344CB8AC3E}">
        <p14:creationId xmlns:p14="http://schemas.microsoft.com/office/powerpoint/2010/main" val="407628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0" y="143607"/>
            <a:ext cx="9601200" cy="647700"/>
          </a:xfrm>
        </p:spPr>
        <p:txBody>
          <a:bodyPr/>
          <a:lstStyle/>
          <a:p>
            <a:r>
              <a:rPr lang="en-US" dirty="0"/>
              <a:t>On Citations</a:t>
            </a:r>
          </a:p>
        </p:txBody>
      </p:sp>
      <p:sp>
        <p:nvSpPr>
          <p:cNvPr id="7" name="Content Placeholder 2"/>
          <p:cNvSpPr>
            <a:spLocks noGrp="1"/>
          </p:cNvSpPr>
          <p:nvPr>
            <p:ph idx="1"/>
          </p:nvPr>
        </p:nvSpPr>
        <p:spPr>
          <a:xfrm>
            <a:off x="1295400" y="993531"/>
            <a:ext cx="9601200" cy="4950069"/>
          </a:xfrm>
        </p:spPr>
        <p:txBody>
          <a:bodyPr>
            <a:normAutofit/>
          </a:bodyPr>
          <a:lstStyle/>
          <a:p>
            <a:r>
              <a:rPr lang="en-US" dirty="0"/>
              <a:t>All quotes and references have been properly cited within the paper itself. The full citations have been omitted here for reasons of space. The works drawn from are listed below.</a:t>
            </a:r>
          </a:p>
          <a:p>
            <a:pPr lvl="1"/>
            <a:r>
              <a:rPr lang="en-US" dirty="0"/>
              <a:t>Armstrong, A. H., trans. </a:t>
            </a:r>
            <a:r>
              <a:rPr lang="en-US" i="1" dirty="0"/>
              <a:t>Plotinus I: Porphyry on Plotinus, Ennead 1</a:t>
            </a:r>
            <a:r>
              <a:rPr lang="en-US" dirty="0"/>
              <a:t>. Cambridge: Harvard University Press, 1989.</a:t>
            </a:r>
          </a:p>
          <a:p>
            <a:pPr lvl="1"/>
            <a:r>
              <a:rPr lang="en-US" dirty="0"/>
              <a:t>Jones, Christopher P., trans. </a:t>
            </a:r>
            <a:r>
              <a:rPr lang="en-US" i="1" dirty="0"/>
              <a:t>The Life of Apollonius of </a:t>
            </a:r>
            <a:r>
              <a:rPr lang="en-US" i="1" dirty="0" err="1"/>
              <a:t>Tyana</a:t>
            </a:r>
            <a:r>
              <a:rPr lang="en-US" i="1" dirty="0"/>
              <a:t>: Books I-IV</a:t>
            </a:r>
            <a:r>
              <a:rPr lang="en-US" dirty="0"/>
              <a:t>. Cambridge: Harvard University Press, 2005.</a:t>
            </a:r>
          </a:p>
          <a:p>
            <a:pPr lvl="1"/>
            <a:r>
              <a:rPr lang="en-US" dirty="0"/>
              <a:t>Norman, A. F., trans. </a:t>
            </a:r>
            <a:r>
              <a:rPr lang="en-US" i="1" dirty="0" err="1"/>
              <a:t>Libanius</a:t>
            </a:r>
            <a:r>
              <a:rPr lang="en-US" i="1" dirty="0"/>
              <a:t>: Autobiography and Selected Letters I</a:t>
            </a:r>
            <a:r>
              <a:rPr lang="en-US" dirty="0"/>
              <a:t>. Cambridge: Harvard University Press, 1992.</a:t>
            </a:r>
          </a:p>
          <a:p>
            <a:r>
              <a:rPr lang="en-US" dirty="0"/>
              <a:t>All quoted scripture comes from the 2011 English Standard Version.</a:t>
            </a:r>
          </a:p>
          <a:p>
            <a:endParaRPr lang="en-US" dirty="0"/>
          </a:p>
        </p:txBody>
      </p:sp>
    </p:spTree>
    <p:extLst>
      <p:ext uri="{BB962C8B-B14F-4D97-AF65-F5344CB8AC3E}">
        <p14:creationId xmlns:p14="http://schemas.microsoft.com/office/powerpoint/2010/main" val="161730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Legacies: </a:t>
            </a:r>
            <a:r>
              <a:rPr lang="en-US" dirty="0" err="1">
                <a:effectLst/>
              </a:rPr>
              <a:t>Libanius</a:t>
            </a:r>
            <a:r>
              <a:rPr lang="en-US" dirty="0">
                <a:effectLst/>
              </a:rPr>
              <a:t> as a “Control group”</a:t>
            </a:r>
            <a:endParaRPr lang="en-US" dirty="0"/>
          </a:p>
        </p:txBody>
      </p:sp>
      <p:sp>
        <p:nvSpPr>
          <p:cNvPr id="5" name="Content Placeholder 2"/>
          <p:cNvSpPr>
            <a:spLocks noGrp="1"/>
          </p:cNvSpPr>
          <p:nvPr>
            <p:ph idx="1"/>
          </p:nvPr>
        </p:nvSpPr>
        <p:spPr>
          <a:xfrm>
            <a:off x="1295400" y="993531"/>
            <a:ext cx="9601200" cy="4950069"/>
          </a:xfrm>
        </p:spPr>
        <p:txBody>
          <a:bodyPr>
            <a:normAutofit/>
          </a:bodyPr>
          <a:lstStyle/>
          <a:p>
            <a:pPr marL="45720" indent="0">
              <a:buNone/>
            </a:pPr>
            <a:r>
              <a:rPr lang="en-US" sz="2800" dirty="0"/>
              <a:t>It is difficult to say for sure why this disparity exists. Perhaps disciples felt they had something to gain by inserting themselves into the lives of teachers. Perhaps they simply included more information about their own lives or experiences because that is what they knew and felt most comfortable talking about. Whatever the reason, its existence makes it clear that disciples </a:t>
            </a:r>
            <a:r>
              <a:rPr lang="en-US" sz="2800" i="1" dirty="0"/>
              <a:t>did</a:t>
            </a:r>
            <a:r>
              <a:rPr lang="en-US" sz="2800" dirty="0"/>
              <a:t> significantly influence how the biographies of their teachers were written. This observation, in turn, brings us full circle: because disciples played an active role in the propagation of their teacher’s legacy by influencing the writing of their biographies, they were not merely passive listeners.</a:t>
            </a:r>
          </a:p>
        </p:txBody>
      </p:sp>
    </p:spTree>
    <p:extLst>
      <p:ext uri="{BB962C8B-B14F-4D97-AF65-F5344CB8AC3E}">
        <p14:creationId xmlns:p14="http://schemas.microsoft.com/office/powerpoint/2010/main" val="238319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4821" y="143607"/>
            <a:ext cx="10411325"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effectLst/>
              </a:rPr>
              <a:t>Summary</a:t>
            </a:r>
            <a:endParaRPr lang="en-US" dirty="0"/>
          </a:p>
        </p:txBody>
      </p:sp>
      <p:sp>
        <p:nvSpPr>
          <p:cNvPr id="5" name="Content Placeholder 2"/>
          <p:cNvSpPr>
            <a:spLocks noGrp="1"/>
          </p:cNvSpPr>
          <p:nvPr>
            <p:ph idx="1"/>
          </p:nvPr>
        </p:nvSpPr>
        <p:spPr>
          <a:xfrm>
            <a:off x="1295400" y="993531"/>
            <a:ext cx="9601200" cy="4950069"/>
          </a:xfrm>
        </p:spPr>
        <p:txBody>
          <a:bodyPr>
            <a:normAutofit/>
          </a:bodyPr>
          <a:lstStyle/>
          <a:p>
            <a:r>
              <a:rPr lang="en-US" sz="2200" dirty="0"/>
              <a:t>This presentation has examined four ancient biographical sources to get an overview of some of the characteristics of the relationship between disciples and teachers in antiquity, and to show that disciples played active rather than passive roles in the lives and legacies of their teachers.</a:t>
            </a:r>
          </a:p>
          <a:p>
            <a:r>
              <a:rPr lang="en-US" sz="2200" dirty="0"/>
              <a:t>The full paper may be viewed on my website, either directly or through my CV:</a:t>
            </a:r>
          </a:p>
          <a:p>
            <a:pPr lvl="1"/>
            <a:r>
              <a:rPr lang="en-US" sz="2000" dirty="0">
                <a:hlinkClick r:id="rId2"/>
              </a:rPr>
              <a:t>https://steventammen.com/writings/disciples-and-teachers-in-ancient-biography.pdf</a:t>
            </a:r>
            <a:endParaRPr lang="en-US" sz="2000" dirty="0"/>
          </a:p>
          <a:p>
            <a:pPr lvl="1"/>
            <a:r>
              <a:rPr lang="en-US" sz="2000" dirty="0">
                <a:hlinkClick r:id="rId3"/>
              </a:rPr>
              <a:t>https://steventammen.com/CV.pdf</a:t>
            </a:r>
            <a:endParaRPr lang="en-US" sz="2000" dirty="0"/>
          </a:p>
        </p:txBody>
      </p:sp>
      <p:sp>
        <p:nvSpPr>
          <p:cNvPr id="6" name="Title 1"/>
          <p:cNvSpPr>
            <a:spLocks noGrp="1"/>
          </p:cNvSpPr>
          <p:nvPr>
            <p:ph type="title"/>
          </p:nvPr>
        </p:nvSpPr>
        <p:spPr>
          <a:xfrm>
            <a:off x="1074821" y="4567989"/>
            <a:ext cx="9601200" cy="1143000"/>
          </a:xfrm>
        </p:spPr>
        <p:txBody>
          <a:bodyPr/>
          <a:lstStyle/>
          <a:p>
            <a:r>
              <a:rPr lang="en-US" dirty="0"/>
              <a:t>Questions?</a:t>
            </a:r>
          </a:p>
        </p:txBody>
      </p:sp>
    </p:spTree>
    <p:extLst>
      <p:ext uri="{BB962C8B-B14F-4D97-AF65-F5344CB8AC3E}">
        <p14:creationId xmlns:p14="http://schemas.microsoft.com/office/powerpoint/2010/main" val="193105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43607"/>
            <a:ext cx="9601200" cy="647700"/>
          </a:xfrm>
        </p:spPr>
        <p:txBody>
          <a:bodyPr/>
          <a:lstStyle/>
          <a:p>
            <a:r>
              <a:rPr lang="en-US" dirty="0"/>
              <a:t>Purpose and scope</a:t>
            </a:r>
          </a:p>
        </p:txBody>
      </p:sp>
      <p:sp>
        <p:nvSpPr>
          <p:cNvPr id="3" name="Content Placeholder 2"/>
          <p:cNvSpPr>
            <a:spLocks noGrp="1"/>
          </p:cNvSpPr>
          <p:nvPr>
            <p:ph idx="1"/>
          </p:nvPr>
        </p:nvSpPr>
        <p:spPr>
          <a:xfrm>
            <a:off x="1295400" y="993531"/>
            <a:ext cx="9601200" cy="4950069"/>
          </a:xfrm>
        </p:spPr>
        <p:txBody>
          <a:bodyPr>
            <a:normAutofit/>
          </a:bodyPr>
          <a:lstStyle/>
          <a:p>
            <a:r>
              <a:rPr lang="en-US" dirty="0"/>
              <a:t>This presentation will examine four ancient biographical sources – </a:t>
            </a:r>
            <a:r>
              <a:rPr lang="en-US" dirty="0" err="1"/>
              <a:t>Philostratus</a:t>
            </a:r>
            <a:r>
              <a:rPr lang="en-US" dirty="0"/>
              <a:t>' </a:t>
            </a:r>
            <a:r>
              <a:rPr lang="en-US" i="1" dirty="0"/>
              <a:t>Life of Apollonius of </a:t>
            </a:r>
            <a:r>
              <a:rPr lang="en-US" i="1" dirty="0" err="1"/>
              <a:t>Tyana</a:t>
            </a:r>
            <a:r>
              <a:rPr lang="en-US" dirty="0"/>
              <a:t>, Porphyry's </a:t>
            </a:r>
            <a:r>
              <a:rPr lang="en-US" i="1" dirty="0"/>
              <a:t>Life of Plotinus</a:t>
            </a:r>
            <a:r>
              <a:rPr lang="en-US" dirty="0"/>
              <a:t>, </a:t>
            </a:r>
            <a:r>
              <a:rPr lang="en-US" dirty="0" err="1"/>
              <a:t>Libanius</a:t>
            </a:r>
            <a:r>
              <a:rPr lang="en-US" dirty="0"/>
              <a:t>' autobiography, and the Christian gospels – to broadly outline the relationship between disciples and teachers in ancient biography.</a:t>
            </a:r>
          </a:p>
          <a:p>
            <a:r>
              <a:rPr lang="en-US" dirty="0"/>
              <a:t>Rather than arguing for some unified theory to explain all the nuance in the relationship, this presentation will examine some of the features of the relationship (as presented in the sources), and make the case that disciples played more of a role than simply acting as passive listeners.</a:t>
            </a:r>
          </a:p>
          <a:p>
            <a:r>
              <a:rPr lang="en-US" dirty="0"/>
              <a:t>The extent to which the biographies are a faithful and accurate portrayal of their subjects is a topic that will </a:t>
            </a:r>
            <a:r>
              <a:rPr lang="en-US" i="1" dirty="0"/>
              <a:t>not</a:t>
            </a:r>
            <a:r>
              <a:rPr lang="en-US" dirty="0"/>
              <a:t> be examined – the biographies are simply treated as works of literature, and analyzed accordingly.</a:t>
            </a:r>
          </a:p>
          <a:p>
            <a:pPr lvl="1"/>
            <a:r>
              <a:rPr lang="en-US" dirty="0"/>
              <a:t>Cf. Cornelia Vogel’s statement on the so called </a:t>
            </a:r>
            <a:r>
              <a:rPr lang="en-US" i="1" dirty="0"/>
              <a:t>Socratic problem</a:t>
            </a:r>
            <a:r>
              <a:rPr lang="en-US" dirty="0"/>
              <a:t>: “The ‘real’ Socrates we have not: what we have is a set of interpretations each of which represents a ‘theoretically possible’ Socrates.”</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0" y="143607"/>
            <a:ext cx="9601200"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t>Assumptions</a:t>
            </a:r>
          </a:p>
        </p:txBody>
      </p:sp>
      <p:sp>
        <p:nvSpPr>
          <p:cNvPr id="8" name="Content Placeholder 2"/>
          <p:cNvSpPr>
            <a:spLocks noGrp="1"/>
          </p:cNvSpPr>
          <p:nvPr>
            <p:ph idx="1"/>
          </p:nvPr>
        </p:nvSpPr>
        <p:spPr>
          <a:xfrm>
            <a:off x="1295400" y="993531"/>
            <a:ext cx="9601200" cy="4950069"/>
          </a:xfrm>
        </p:spPr>
        <p:txBody>
          <a:bodyPr/>
          <a:lstStyle/>
          <a:p>
            <a:r>
              <a:rPr lang="en-US" dirty="0"/>
              <a:t>For the sake of comparison, the concept of “disciple” (from Latin </a:t>
            </a:r>
            <a:r>
              <a:rPr lang="en-US" i="1" dirty="0" err="1"/>
              <a:t>discipulus</a:t>
            </a:r>
            <a:r>
              <a:rPr lang="en-US" dirty="0"/>
              <a:t>, “student”, and ultimately from </a:t>
            </a:r>
            <a:r>
              <a:rPr lang="en-US" i="1" dirty="0"/>
              <a:t>disco</a:t>
            </a:r>
            <a:r>
              <a:rPr lang="en-US" dirty="0"/>
              <a:t>, “I learn”) is treated as consistent across the disciplines of religion, philosophy, and rhetoric. A more fine-grained analysis would be necessary for any work with smaller scope.</a:t>
            </a:r>
          </a:p>
          <a:p>
            <a:pPr lvl="1"/>
            <a:r>
              <a:rPr lang="en-US" dirty="0"/>
              <a:t>One might note, for example, that students of sophists like </a:t>
            </a:r>
            <a:r>
              <a:rPr lang="en-US" dirty="0" err="1"/>
              <a:t>Libanius</a:t>
            </a:r>
            <a:r>
              <a:rPr lang="en-US" dirty="0"/>
              <a:t> commonly went on to become sophists or teachers themselves (eventually moving on from their teacher), while disciples of philosophers very commonly remained disciples until the death of their teacher. Other distinctions could easily be made, and should be made in the case of a more focused study.</a:t>
            </a:r>
          </a:p>
          <a:p>
            <a:r>
              <a:rPr lang="en-US" dirty="0"/>
              <a:t>Similarly, it is taken for granted that the four biographies examined are close enough in their particular manifestation of the genre to be generally comparable. </a:t>
            </a:r>
          </a:p>
          <a:p>
            <a:pPr lvl="1"/>
            <a:r>
              <a:rPr lang="en-US" dirty="0"/>
              <a:t>Biography as a genre is difficult to define with specificity. Some other biographies overlap more with panegyric and hagiography, such as Eusebius’ </a:t>
            </a:r>
            <a:r>
              <a:rPr lang="en-US" i="1" dirty="0"/>
              <a:t>Life of Constantine</a:t>
            </a:r>
            <a:r>
              <a:rPr lang="en-US" dirty="0"/>
              <a:t>, which make generalizability a bit of problem. That is to say, the features pointed out in this presentation do not necessarily have wider applicability outside of this specific context.</a:t>
            </a:r>
          </a:p>
        </p:txBody>
      </p:sp>
    </p:spTree>
    <p:extLst>
      <p:ext uri="{BB962C8B-B14F-4D97-AF65-F5344CB8AC3E}">
        <p14:creationId xmlns:p14="http://schemas.microsoft.com/office/powerpoint/2010/main" val="354803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0" y="143607"/>
            <a:ext cx="9601200"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t>Topical Outline</a:t>
            </a:r>
          </a:p>
        </p:txBody>
      </p:sp>
      <p:sp>
        <p:nvSpPr>
          <p:cNvPr id="5" name="Content Placeholder 2"/>
          <p:cNvSpPr>
            <a:spLocks noGrp="1"/>
          </p:cNvSpPr>
          <p:nvPr>
            <p:ph idx="1"/>
          </p:nvPr>
        </p:nvSpPr>
        <p:spPr>
          <a:xfrm>
            <a:off x="1295400" y="993531"/>
            <a:ext cx="9601200" cy="4950069"/>
          </a:xfrm>
        </p:spPr>
        <p:txBody>
          <a:bodyPr/>
          <a:lstStyle/>
          <a:p>
            <a:r>
              <a:rPr lang="en-US" dirty="0"/>
              <a:t>Time permitting, the following topics will covered:</a:t>
            </a:r>
          </a:p>
          <a:p>
            <a:pPr lvl="1"/>
            <a:r>
              <a:rPr lang="en-US" dirty="0"/>
              <a:t>Teachers as Former Students</a:t>
            </a:r>
          </a:p>
          <a:p>
            <a:pPr lvl="1"/>
            <a:r>
              <a:rPr lang="en-US" dirty="0"/>
              <a:t>Disciples Not Understanding Their Teachers</a:t>
            </a:r>
          </a:p>
          <a:p>
            <a:pPr lvl="1"/>
            <a:r>
              <a:rPr lang="en-US" dirty="0"/>
              <a:t>Disciples’ Asking Questions</a:t>
            </a:r>
          </a:p>
          <a:p>
            <a:pPr lvl="1"/>
            <a:r>
              <a:rPr lang="en-US" dirty="0"/>
              <a:t>Disciples Being Given Authority</a:t>
            </a:r>
          </a:p>
          <a:p>
            <a:pPr lvl="1"/>
            <a:r>
              <a:rPr lang="en-US" dirty="0"/>
              <a:t>Teachers Caring for Their Disciples</a:t>
            </a:r>
          </a:p>
          <a:p>
            <a:pPr lvl="1"/>
            <a:r>
              <a:rPr lang="en-US" dirty="0"/>
              <a:t>Disciples’ Dedication to Their Teachers</a:t>
            </a:r>
          </a:p>
          <a:p>
            <a:pPr lvl="1"/>
            <a:r>
              <a:rPr lang="en-US" dirty="0"/>
              <a:t>Disciples Organizing Their Teachers’ Legacies</a:t>
            </a:r>
          </a:p>
        </p:txBody>
      </p:sp>
    </p:spTree>
    <p:extLst>
      <p:ext uri="{BB962C8B-B14F-4D97-AF65-F5344CB8AC3E}">
        <p14:creationId xmlns:p14="http://schemas.microsoft.com/office/powerpoint/2010/main" val="21054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95400" y="143607"/>
            <a:ext cx="9601200" cy="6477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r>
              <a:rPr lang="en-US" dirty="0"/>
              <a:t>But First… Who Are Our Subjects?</a:t>
            </a:r>
          </a:p>
        </p:txBody>
      </p:sp>
      <p:sp>
        <p:nvSpPr>
          <p:cNvPr id="5" name="Content Placeholder 2"/>
          <p:cNvSpPr>
            <a:spLocks noGrp="1"/>
          </p:cNvSpPr>
          <p:nvPr>
            <p:ph idx="1"/>
          </p:nvPr>
        </p:nvSpPr>
        <p:spPr>
          <a:xfrm>
            <a:off x="1295400" y="993531"/>
            <a:ext cx="9601200" cy="4950069"/>
          </a:xfrm>
        </p:spPr>
        <p:txBody>
          <a:bodyPr>
            <a:normAutofit/>
          </a:bodyPr>
          <a:lstStyle/>
          <a:p>
            <a:pPr marL="45720" indent="0">
              <a:buNone/>
            </a:pPr>
            <a:r>
              <a:rPr lang="en-US" sz="2800" dirty="0"/>
              <a:t>For those unfamiliar with the subjects of the biographies, it will prove useful to briefly discuss who they were and what they did. Such an understanding will be important for grasping many of the points made.</a:t>
            </a:r>
          </a:p>
        </p:txBody>
      </p:sp>
    </p:spTree>
    <p:extLst>
      <p:ext uri="{BB962C8B-B14F-4D97-AF65-F5344CB8AC3E}">
        <p14:creationId xmlns:p14="http://schemas.microsoft.com/office/powerpoint/2010/main" val="188448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a:t>Apollonius of </a:t>
            </a:r>
            <a:r>
              <a:rPr lang="en-US" sz="2200" dirty="0" err="1"/>
              <a:t>Tyana</a:t>
            </a:r>
            <a:r>
              <a:rPr lang="en-US" sz="2200" dirty="0"/>
              <a:t> was a travelling so called “pagan holy man”, dedicated to the neo-Pythagorean school of philosophy. People, both in antiquity and today, often compare him to Jesus Christ. He is portrayed as travelling widely to discuss philosophy with others, most notably to Mesopotamia to talk to the magi (where he meets his most notable disciple, </a:t>
            </a:r>
            <a:r>
              <a:rPr lang="en-US" sz="2200" dirty="0" err="1"/>
              <a:t>Damis</a:t>
            </a:r>
            <a:r>
              <a:rPr lang="en-US" sz="2200" dirty="0"/>
              <a:t>), to India to talk to the Indian sages, and to Ethiopia to talk to the gymnosophists.</a:t>
            </a:r>
          </a:p>
          <a:p>
            <a:r>
              <a:rPr lang="en-US" sz="2200" dirty="0"/>
              <a:t>He is portrayed as having clashes with both Nero and Domitian, who are painted rather unfavorably. Some of this might be influenced by the fact that his biographer, </a:t>
            </a:r>
            <a:r>
              <a:rPr lang="en-US" sz="2200" dirty="0" err="1"/>
              <a:t>Philostratus</a:t>
            </a:r>
            <a:r>
              <a:rPr lang="en-US" sz="2200" dirty="0"/>
              <a:t>, was writing at the behest of empress Julia </a:t>
            </a:r>
            <a:r>
              <a:rPr lang="en-US" sz="2200" dirty="0" err="1"/>
              <a:t>Domna</a:t>
            </a:r>
            <a:r>
              <a:rPr lang="en-US" sz="2200" dirty="0"/>
              <a:t> (wife of Septimius Severus).</a:t>
            </a:r>
          </a:p>
          <a:p>
            <a:endParaRPr lang="en-US" sz="2200" dirty="0"/>
          </a:p>
        </p:txBody>
      </p:sp>
      <p:sp>
        <p:nvSpPr>
          <p:cNvPr id="4" name="Text Placeholder 3"/>
          <p:cNvSpPr>
            <a:spLocks noGrp="1"/>
          </p:cNvSpPr>
          <p:nvPr>
            <p:ph type="body" sz="half" idx="2"/>
          </p:nvPr>
        </p:nvSpPr>
        <p:spPr>
          <a:xfrm>
            <a:off x="8303269" y="5209673"/>
            <a:ext cx="3474720" cy="1188720"/>
          </a:xfrm>
        </p:spPr>
        <p:txBody>
          <a:bodyPr/>
          <a:lstStyle/>
          <a:p>
            <a:r>
              <a:rPr lang="en-US" dirty="0"/>
              <a:t>Life: c. 15 to c. 100 AD</a:t>
            </a:r>
          </a:p>
          <a:p>
            <a:endParaRPr lang="en-US" dirty="0"/>
          </a:p>
          <a:p>
            <a:r>
              <a:rPr lang="en-US" dirty="0"/>
              <a:t>Biography: c. 220 to c. 240 AD</a:t>
            </a:r>
          </a:p>
        </p:txBody>
      </p:sp>
      <p:pic>
        <p:nvPicPr>
          <p:cNvPr id="1026" name="Picture 2" descr="http://www.theosophy-nw.org/theosnw/world/med/s3onf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278" y="1447799"/>
            <a:ext cx="2762702" cy="349893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8303269" y="165558"/>
            <a:ext cx="3474720" cy="1040484"/>
          </a:xfrm>
        </p:spPr>
        <p:txBody>
          <a:bodyPr/>
          <a:lstStyle/>
          <a:p>
            <a:pPr algn="ctr"/>
            <a:r>
              <a:rPr lang="en-US" dirty="0"/>
              <a:t>Apollonius of </a:t>
            </a:r>
            <a:r>
              <a:rPr lang="en-US" dirty="0" err="1"/>
              <a:t>Tyana</a:t>
            </a:r>
            <a:endParaRPr lang="en-US" dirty="0"/>
          </a:p>
        </p:txBody>
      </p:sp>
    </p:spTree>
    <p:extLst>
      <p:ext uri="{BB962C8B-B14F-4D97-AF65-F5344CB8AC3E}">
        <p14:creationId xmlns:p14="http://schemas.microsoft.com/office/powerpoint/2010/main" val="159345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a:t>Plotinus was an influential neo-Platonic philosopher, perhaps the most famous of all such philosophers. He studied with Origen under </a:t>
            </a:r>
            <a:r>
              <a:rPr lang="en-US" sz="2200" dirty="0" err="1"/>
              <a:t>Ammonius</a:t>
            </a:r>
            <a:r>
              <a:rPr lang="en-US" sz="2200" dirty="0"/>
              <a:t> in Alexandria before settling in Rome.</a:t>
            </a:r>
          </a:p>
          <a:p>
            <a:r>
              <a:rPr lang="en-US" sz="2200" dirty="0"/>
              <a:t>Porphyry, Plotinus’ biographer and self-proclaimed intellectual heir, published Plotinus’s writings in six sets of nine, known collectively as </a:t>
            </a:r>
            <a:r>
              <a:rPr lang="en-US" sz="2200" i="1" dirty="0"/>
              <a:t>The Enneads</a:t>
            </a:r>
            <a:r>
              <a:rPr lang="en-US" sz="2200" dirty="0"/>
              <a:t> (Greek: </a:t>
            </a:r>
            <a:r>
              <a:rPr lang="el-GR" sz="2200" dirty="0"/>
              <a:t>Ἐννεάδες</a:t>
            </a:r>
            <a:r>
              <a:rPr lang="en-US" sz="2200" dirty="0"/>
              <a:t>).</a:t>
            </a:r>
          </a:p>
        </p:txBody>
      </p:sp>
      <p:sp>
        <p:nvSpPr>
          <p:cNvPr id="5" name="Title 1"/>
          <p:cNvSpPr txBox="1">
            <a:spLocks/>
          </p:cNvSpPr>
          <p:nvPr/>
        </p:nvSpPr>
        <p:spPr>
          <a:xfrm>
            <a:off x="8303269" y="165558"/>
            <a:ext cx="3474720" cy="10404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pPr algn="ctr"/>
            <a:r>
              <a:rPr lang="en-US" dirty="0"/>
              <a:t>Plotinus</a:t>
            </a:r>
          </a:p>
        </p:txBody>
      </p:sp>
      <p:sp>
        <p:nvSpPr>
          <p:cNvPr id="6" name="Text Placeholder 3"/>
          <p:cNvSpPr>
            <a:spLocks noGrp="1"/>
          </p:cNvSpPr>
          <p:nvPr>
            <p:ph type="body" sz="half" idx="2"/>
          </p:nvPr>
        </p:nvSpPr>
        <p:spPr>
          <a:xfrm>
            <a:off x="8303269" y="5209673"/>
            <a:ext cx="3474720" cy="1188720"/>
          </a:xfrm>
        </p:spPr>
        <p:txBody>
          <a:bodyPr/>
          <a:lstStyle/>
          <a:p>
            <a:r>
              <a:rPr lang="en-US" dirty="0"/>
              <a:t>Life: c. 204 to 270 AD</a:t>
            </a:r>
          </a:p>
          <a:p>
            <a:endParaRPr lang="en-US" dirty="0"/>
          </a:p>
          <a:p>
            <a:r>
              <a:rPr lang="en-US" dirty="0"/>
              <a:t>Biography: c. 270 AD</a:t>
            </a:r>
          </a:p>
        </p:txBody>
      </p:sp>
      <p:pic>
        <p:nvPicPr>
          <p:cNvPr id="2050" name="Picture 2" descr="http://www.iep.utm.edu/wp-content/media/Plotinus-214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4452" y="1534403"/>
            <a:ext cx="2372353" cy="332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60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200" dirty="0" err="1"/>
              <a:t>Libanius</a:t>
            </a:r>
            <a:r>
              <a:rPr lang="en-US" sz="2200" dirty="0"/>
              <a:t> was a sophist and a teacher of rhetoric. After being educated in Athens, he started his career in Constantinople, but was exiled to Nicomedia. Eventually he accepted the chair of rhetoric at Antioch, his home town, where he stayed until his death.</a:t>
            </a:r>
          </a:p>
          <a:p>
            <a:r>
              <a:rPr lang="en-US" sz="2200" dirty="0" err="1"/>
              <a:t>Libanius</a:t>
            </a:r>
            <a:r>
              <a:rPr lang="en-US" sz="2200" dirty="0"/>
              <a:t> was a traditionalist pagan upset by the lack of respect Christians showed to the gods and their temples. He was friends with the emperor Julian.</a:t>
            </a:r>
          </a:p>
          <a:p>
            <a:r>
              <a:rPr lang="en-US" sz="2200" dirty="0" err="1"/>
              <a:t>Libanius</a:t>
            </a:r>
            <a:r>
              <a:rPr lang="en-US" sz="2200" dirty="0"/>
              <a:t> often clashed with provincial governors, most of whom he did not hold in very high esteem.</a:t>
            </a:r>
          </a:p>
          <a:p>
            <a:r>
              <a:rPr lang="en-US" sz="2200" dirty="0"/>
              <a:t>Aside from his orations and declamations, </a:t>
            </a:r>
            <a:r>
              <a:rPr lang="en-US" sz="2200" dirty="0" err="1"/>
              <a:t>Libanius</a:t>
            </a:r>
            <a:r>
              <a:rPr lang="en-US" sz="2200" dirty="0"/>
              <a:t> left us a wealth of private letters, more than what we have from Cicero.</a:t>
            </a:r>
          </a:p>
        </p:txBody>
      </p:sp>
      <p:sp>
        <p:nvSpPr>
          <p:cNvPr id="5" name="Title 1"/>
          <p:cNvSpPr txBox="1">
            <a:spLocks/>
          </p:cNvSpPr>
          <p:nvPr/>
        </p:nvSpPr>
        <p:spPr>
          <a:xfrm>
            <a:off x="8303269" y="165558"/>
            <a:ext cx="3474720" cy="10404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a:lstStyle>
          <a:p>
            <a:pPr algn="ctr"/>
            <a:r>
              <a:rPr lang="en-US" dirty="0" err="1"/>
              <a:t>Libanius</a:t>
            </a:r>
            <a:endParaRPr lang="en-US" dirty="0"/>
          </a:p>
        </p:txBody>
      </p:sp>
      <p:sp>
        <p:nvSpPr>
          <p:cNvPr id="6" name="Text Placeholder 3"/>
          <p:cNvSpPr>
            <a:spLocks noGrp="1"/>
          </p:cNvSpPr>
          <p:nvPr>
            <p:ph type="body" sz="half" idx="2"/>
          </p:nvPr>
        </p:nvSpPr>
        <p:spPr>
          <a:xfrm>
            <a:off x="8303269" y="5209673"/>
            <a:ext cx="3474720" cy="1188720"/>
          </a:xfrm>
        </p:spPr>
        <p:txBody>
          <a:bodyPr>
            <a:normAutofit fontScale="92500" lnSpcReduction="10000"/>
          </a:bodyPr>
          <a:lstStyle/>
          <a:p>
            <a:r>
              <a:rPr lang="en-US" dirty="0"/>
              <a:t>Life: c. 314 to c. 392 AD</a:t>
            </a:r>
          </a:p>
          <a:p>
            <a:endParaRPr lang="en-US" dirty="0"/>
          </a:p>
          <a:p>
            <a:r>
              <a:rPr lang="en-US" dirty="0"/>
              <a:t>Autobiography: first written in 374 and revised throughout his life</a:t>
            </a:r>
          </a:p>
        </p:txBody>
      </p:sp>
      <p:pic>
        <p:nvPicPr>
          <p:cNvPr id="3076" name="Picture 4" descr="http://2.bp.blogspot.com/-dy27AC0cbgQ/VdpX7QiqyWI/AAAAAAAAE9k/JAGtvm6eviU/s1600/libanius_360x45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78779" y="1507958"/>
            <a:ext cx="2720741" cy="340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03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F180B1C-2212-497F-A259-C959ADD048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red line presentation (widescreen)</Template>
  <TotalTime>0</TotalTime>
  <Words>2734</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Cambria</vt:lpstr>
      <vt:lpstr>Red Line Business 16x9</vt:lpstr>
      <vt:lpstr>The relationship of Disciples And Teachers In Ancient Biography</vt:lpstr>
      <vt:lpstr>On Citations</vt:lpstr>
      <vt:lpstr>Purpose and scope</vt:lpstr>
      <vt:lpstr>PowerPoint Presentation</vt:lpstr>
      <vt:lpstr>PowerPoint Presentation</vt:lpstr>
      <vt:lpstr>PowerPoint Presentation</vt:lpstr>
      <vt:lpstr>Apollonius of Tyana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2017-03-25T00:15:01Z</dcterms:created>
  <dcterms:modified xsi:type="dcterms:W3CDTF">2017-04-27T18:59:01Z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TC030310239991</vt:lpwstr>
  </property>
</Properties>
</file>