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7" r:id="rId7"/>
    <p:sldId id="268" r:id="rId8"/>
    <p:sldId id="258" r:id="rId9"/>
    <p:sldId id="262" r:id="rId10"/>
    <p:sldId id="263" r:id="rId11"/>
    <p:sldId id="264" r:id="rId12"/>
    <p:sldId id="265" r:id="rId13"/>
    <p:sldId id="266" r:id="rId14"/>
    <p:sldId id="269" r:id="rId15"/>
    <p:sldId id="270" r:id="rId16"/>
    <p:sldId id="277" r:id="rId17"/>
    <p:sldId id="271" r:id="rId18"/>
    <p:sldId id="272" r:id="rId19"/>
    <p:sldId id="273" r:id="rId20"/>
    <p:sldId id="274" r:id="rId21"/>
    <p:sldId id="275" r:id="rId22"/>
    <p:sldId id="276"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8" d="100"/>
          <a:sy n="58" d="100"/>
        </p:scale>
        <p:origin x="67" y="6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teventammen.com/presentations/class-power-and-influence-who-killed-priscillian.pptx" TargetMode="External"/><Relationship Id="rId2" Type="http://schemas.openxmlformats.org/officeDocument/2006/relationships/hyperlink" Target="https://steventammen.com/writings/class-power-and-influence-who-killed-priscillian.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CF40-70BD-49C4-BE91-3CAD9683BFC4}"/>
              </a:ext>
            </a:extLst>
          </p:cNvPr>
          <p:cNvSpPr>
            <a:spLocks noGrp="1"/>
          </p:cNvSpPr>
          <p:nvPr>
            <p:ph type="ctrTitle"/>
          </p:nvPr>
        </p:nvSpPr>
        <p:spPr/>
        <p:txBody>
          <a:bodyPr>
            <a:normAutofit fontScale="90000"/>
          </a:bodyPr>
          <a:lstStyle/>
          <a:p>
            <a:r>
              <a:rPr lang="en-US" dirty="0"/>
              <a:t>CLASS, POWER, AND INFLUENCE: WHO KILLED PRISCILLIAN? </a:t>
            </a:r>
          </a:p>
        </p:txBody>
      </p:sp>
      <p:sp>
        <p:nvSpPr>
          <p:cNvPr id="3" name="Subtitle 2">
            <a:extLst>
              <a:ext uri="{FF2B5EF4-FFF2-40B4-BE49-F238E27FC236}">
                <a16:creationId xmlns:a16="http://schemas.microsoft.com/office/drawing/2014/main" id="{9EE03F88-3957-4BBF-8E2B-3C896E65940D}"/>
              </a:ext>
            </a:extLst>
          </p:cNvPr>
          <p:cNvSpPr>
            <a:spLocks noGrp="1"/>
          </p:cNvSpPr>
          <p:nvPr>
            <p:ph type="subTitle" idx="1"/>
          </p:nvPr>
        </p:nvSpPr>
        <p:spPr/>
        <p:txBody>
          <a:bodyPr/>
          <a:lstStyle/>
          <a:p>
            <a:endParaRPr lang="en-US" dirty="0"/>
          </a:p>
          <a:p>
            <a:r>
              <a:rPr lang="en-US" dirty="0"/>
              <a:t>Steven Tammen</a:t>
            </a:r>
          </a:p>
        </p:txBody>
      </p:sp>
    </p:spTree>
    <p:extLst>
      <p:ext uri="{BB962C8B-B14F-4D97-AF65-F5344CB8AC3E}">
        <p14:creationId xmlns:p14="http://schemas.microsoft.com/office/powerpoint/2010/main" val="1517062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Journey to Italy</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000" dirty="0" err="1"/>
              <a:t>Priscillian</a:t>
            </a:r>
            <a:r>
              <a:rPr lang="en-US" sz="2000" dirty="0"/>
              <a:t>, </a:t>
            </a:r>
            <a:r>
              <a:rPr lang="en-US" sz="2000" dirty="0" err="1"/>
              <a:t>Instantius</a:t>
            </a:r>
            <a:r>
              <a:rPr lang="en-US" sz="2000" dirty="0"/>
              <a:t>, and </a:t>
            </a:r>
            <a:r>
              <a:rPr lang="en-US" sz="2000" dirty="0" err="1"/>
              <a:t>Salvianus</a:t>
            </a:r>
            <a:r>
              <a:rPr lang="en-US" sz="2000" dirty="0"/>
              <a:t> evidently lose their sees as a result of the rescript, and decide to attempt to gain the support of the bishops of Rome and Milan, and to plead their case before the imperial court.</a:t>
            </a:r>
          </a:p>
          <a:p>
            <a:r>
              <a:rPr lang="en-US" sz="2000" dirty="0"/>
              <a:t>While Severus reports in </a:t>
            </a:r>
            <a:r>
              <a:rPr lang="en-US" sz="2000" i="1" dirty="0"/>
              <a:t>Chronicles</a:t>
            </a:r>
            <a:r>
              <a:rPr lang="en-US" sz="2000" dirty="0"/>
              <a:t> 2.48.2 that the group first traveled to Rome then to Milan, scholars tend to reverse the orders of these journeys.</a:t>
            </a:r>
          </a:p>
          <a:p>
            <a:r>
              <a:rPr lang="en-US" sz="2000" dirty="0"/>
              <a:t>Apparently, after both Ambrose and the court at Milan refused to receive them, </a:t>
            </a:r>
            <a:r>
              <a:rPr lang="en-US" sz="2000" dirty="0" err="1"/>
              <a:t>Priscillian</a:t>
            </a:r>
            <a:r>
              <a:rPr lang="en-US" sz="2000" dirty="0"/>
              <a:t> and his companions made their way to Rome to visit </a:t>
            </a:r>
            <a:r>
              <a:rPr lang="en-US" sz="2000" dirty="0" err="1"/>
              <a:t>Damasus</a:t>
            </a:r>
            <a:r>
              <a:rPr lang="en-US" sz="2000" dirty="0"/>
              <a:t>, but when this too failed, they returned to Milan to try again.</a:t>
            </a:r>
          </a:p>
          <a:p>
            <a:r>
              <a:rPr lang="en-US" sz="2000" dirty="0"/>
              <a:t>This time they were successful – either through bribery or by exploiting the court politics surrounding Ambrose, </a:t>
            </a:r>
            <a:r>
              <a:rPr lang="en-US" sz="2000" dirty="0" err="1"/>
              <a:t>Priscillian</a:t>
            </a:r>
            <a:r>
              <a:rPr lang="en-US" sz="2000" dirty="0"/>
              <a:t> was able to obtain the support of </a:t>
            </a:r>
            <a:r>
              <a:rPr lang="en-US" sz="2000" dirty="0" err="1"/>
              <a:t>Macedonius</a:t>
            </a:r>
            <a:r>
              <a:rPr lang="en-US" sz="2000" dirty="0"/>
              <a:t>, Gratian’s </a:t>
            </a:r>
            <a:r>
              <a:rPr lang="en-US" sz="2000" i="1" dirty="0"/>
              <a:t>magister officiorum</a:t>
            </a:r>
            <a:r>
              <a:rPr lang="en-US" sz="2000" dirty="0"/>
              <a:t>, who cancelled Gratian’s previous </a:t>
            </a:r>
            <a:r>
              <a:rPr lang="en-US" sz="2000" i="1" dirty="0" err="1"/>
              <a:t>rescriptum</a:t>
            </a:r>
            <a:r>
              <a:rPr lang="en-US" sz="2000" i="1" dirty="0"/>
              <a:t> contra </a:t>
            </a:r>
            <a:r>
              <a:rPr lang="en-US" sz="2000" i="1" dirty="0" err="1"/>
              <a:t>pseudoepiscopos</a:t>
            </a:r>
            <a:r>
              <a:rPr lang="en-US" sz="2000" i="1" dirty="0"/>
              <a:t> et </a:t>
            </a:r>
            <a:r>
              <a:rPr lang="en-US" sz="2000" i="1" dirty="0" err="1"/>
              <a:t>Manichaeos</a:t>
            </a:r>
            <a:r>
              <a:rPr lang="en-US" sz="2000" i="1" dirty="0"/>
              <a:t>.</a:t>
            </a:r>
          </a:p>
        </p:txBody>
      </p:sp>
    </p:spTree>
    <p:extLst>
      <p:ext uri="{BB962C8B-B14F-4D97-AF65-F5344CB8AC3E}">
        <p14:creationId xmlns:p14="http://schemas.microsoft.com/office/powerpoint/2010/main" val="246943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Return and Later Opposition</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Autofit/>
          </a:bodyPr>
          <a:lstStyle/>
          <a:p>
            <a:r>
              <a:rPr lang="en-US" sz="2200" dirty="0" err="1"/>
              <a:t>Priscillian</a:t>
            </a:r>
            <a:r>
              <a:rPr lang="en-US" sz="2200" dirty="0"/>
              <a:t> and </a:t>
            </a:r>
            <a:r>
              <a:rPr lang="en-US" sz="2200" dirty="0" err="1"/>
              <a:t>Instantius</a:t>
            </a:r>
            <a:r>
              <a:rPr lang="en-US" sz="2200" dirty="0"/>
              <a:t> were still opposed upon their return (</a:t>
            </a:r>
            <a:r>
              <a:rPr lang="en-US" sz="2200" dirty="0" err="1"/>
              <a:t>Salvianus</a:t>
            </a:r>
            <a:r>
              <a:rPr lang="en-US" sz="2200" dirty="0"/>
              <a:t> evidently died in Italy) – now more by </a:t>
            </a:r>
            <a:r>
              <a:rPr lang="en-US" sz="2200" dirty="0" err="1"/>
              <a:t>Ithacius</a:t>
            </a:r>
            <a:r>
              <a:rPr lang="en-US" sz="2200" dirty="0"/>
              <a:t> of </a:t>
            </a:r>
            <a:r>
              <a:rPr lang="en-US" sz="2200" dirty="0" err="1"/>
              <a:t>Ossonoba</a:t>
            </a:r>
            <a:r>
              <a:rPr lang="en-US" sz="2200" dirty="0"/>
              <a:t> (who was another of the Spanish bishops present at the council of Saragossa) than </a:t>
            </a:r>
            <a:r>
              <a:rPr lang="en-US" sz="2200" dirty="0" err="1"/>
              <a:t>Hydatius</a:t>
            </a:r>
            <a:r>
              <a:rPr lang="en-US" sz="2200" dirty="0"/>
              <a:t>.</a:t>
            </a:r>
          </a:p>
          <a:p>
            <a:r>
              <a:rPr lang="en-US" sz="2200" dirty="0"/>
              <a:t>Through the proconsul </a:t>
            </a:r>
            <a:r>
              <a:rPr lang="en-US" sz="2200" dirty="0" err="1"/>
              <a:t>Volventius</a:t>
            </a:r>
            <a:r>
              <a:rPr lang="en-US" sz="2200" dirty="0"/>
              <a:t>, governor of Lusitania, </a:t>
            </a:r>
            <a:r>
              <a:rPr lang="en-US" sz="2200" dirty="0" err="1"/>
              <a:t>Priscillian</a:t>
            </a:r>
            <a:r>
              <a:rPr lang="en-US" sz="2200" dirty="0"/>
              <a:t> and his party obtained an order to arrest </a:t>
            </a:r>
            <a:r>
              <a:rPr lang="en-US" sz="2200" dirty="0" err="1"/>
              <a:t>Ithacius</a:t>
            </a:r>
            <a:r>
              <a:rPr lang="en-US" sz="2200" dirty="0"/>
              <a:t> as a </a:t>
            </a:r>
            <a:r>
              <a:rPr lang="en-US" sz="2200" i="1" dirty="0"/>
              <a:t>perturbator </a:t>
            </a:r>
            <a:r>
              <a:rPr lang="en-US" sz="2200" i="1" dirty="0" err="1"/>
              <a:t>ecclesiarum</a:t>
            </a:r>
            <a:r>
              <a:rPr lang="en-US" sz="2200" i="1" dirty="0"/>
              <a:t>.</a:t>
            </a:r>
          </a:p>
          <a:p>
            <a:r>
              <a:rPr lang="en-US" sz="2200" dirty="0" err="1"/>
              <a:t>Ithacius</a:t>
            </a:r>
            <a:r>
              <a:rPr lang="en-US" sz="2200" dirty="0"/>
              <a:t> fled to Gaul, to the imperial city of Trier. His attempts through the praetorian prefect Gregory to get the imperial court to take his side and oppose </a:t>
            </a:r>
            <a:r>
              <a:rPr lang="en-US" sz="2200" dirty="0" err="1"/>
              <a:t>Prisicillian</a:t>
            </a:r>
            <a:r>
              <a:rPr lang="en-US" sz="2200" dirty="0"/>
              <a:t> were unsuccessful.</a:t>
            </a:r>
          </a:p>
          <a:p>
            <a:r>
              <a:rPr lang="en-US" sz="2200" dirty="0"/>
              <a:t>However, the usurper Magnus Maximus overthrew Gratian and established himself in Trier in 383. Wasting no time, </a:t>
            </a:r>
            <a:r>
              <a:rPr lang="en-US" sz="2200" dirty="0" err="1"/>
              <a:t>Icathius</a:t>
            </a:r>
            <a:r>
              <a:rPr lang="en-US" sz="2200" dirty="0"/>
              <a:t> got the new emperor’s ear, and convinced him “to convene a council in Bordeaux in which all the parties involved should appear.”</a:t>
            </a:r>
          </a:p>
        </p:txBody>
      </p:sp>
    </p:spTree>
    <p:extLst>
      <p:ext uri="{BB962C8B-B14F-4D97-AF65-F5344CB8AC3E}">
        <p14:creationId xmlns:p14="http://schemas.microsoft.com/office/powerpoint/2010/main" val="203584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Bordeaux Council and the Secular Trial</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800499"/>
            <a:ext cx="8915400" cy="5547293"/>
          </a:xfrm>
        </p:spPr>
        <p:txBody>
          <a:bodyPr>
            <a:noAutofit/>
          </a:bodyPr>
          <a:lstStyle/>
          <a:p>
            <a:r>
              <a:rPr lang="en-US" sz="2100" dirty="0"/>
              <a:t>Probably taking place in 384, the Bordeaux council proved to be quite unfriendly to </a:t>
            </a:r>
            <a:r>
              <a:rPr lang="en-US" sz="2100" dirty="0" err="1"/>
              <a:t>Priscillian</a:t>
            </a:r>
            <a:r>
              <a:rPr lang="en-US" sz="2100" dirty="0"/>
              <a:t> and </a:t>
            </a:r>
            <a:r>
              <a:rPr lang="en-US" sz="2100" dirty="0" err="1"/>
              <a:t>Instantius</a:t>
            </a:r>
            <a:r>
              <a:rPr lang="en-US" sz="2100" dirty="0"/>
              <a:t>. </a:t>
            </a:r>
            <a:r>
              <a:rPr lang="en-US" sz="2100" dirty="0" err="1"/>
              <a:t>Instantius</a:t>
            </a:r>
            <a:r>
              <a:rPr lang="en-US" sz="2100" dirty="0"/>
              <a:t> lost his see again, and got harshly rebuked.</a:t>
            </a:r>
          </a:p>
          <a:p>
            <a:r>
              <a:rPr lang="en-US" sz="2100" dirty="0" err="1"/>
              <a:t>Priscillian</a:t>
            </a:r>
            <a:r>
              <a:rPr lang="en-US" sz="2100" dirty="0"/>
              <a:t>, to avoid a hearing before the unfriendly bishops, appealed to the emperor.</a:t>
            </a:r>
          </a:p>
          <a:p>
            <a:r>
              <a:rPr lang="en-US" sz="2100" dirty="0"/>
              <a:t>Martin of Tours delayed any trial concerning </a:t>
            </a:r>
            <a:r>
              <a:rPr lang="en-US" sz="2100" dirty="0" err="1"/>
              <a:t>Priscillian</a:t>
            </a:r>
            <a:r>
              <a:rPr lang="en-US" sz="2100" dirty="0"/>
              <a:t> until he left. While he was not a supporter of </a:t>
            </a:r>
            <a:r>
              <a:rPr lang="en-US" sz="2100" dirty="0" err="1"/>
              <a:t>Priscillian</a:t>
            </a:r>
            <a:r>
              <a:rPr lang="en-US" sz="2100" dirty="0"/>
              <a:t>, he too was an ascetic.</a:t>
            </a:r>
          </a:p>
          <a:p>
            <a:r>
              <a:rPr lang="en-US" sz="2100" dirty="0"/>
              <a:t>After Martin left, the anti-</a:t>
            </a:r>
            <a:r>
              <a:rPr lang="en-US" sz="2100" dirty="0" err="1"/>
              <a:t>Priscillian</a:t>
            </a:r>
            <a:r>
              <a:rPr lang="en-US" sz="2100" dirty="0"/>
              <a:t> faction (including </a:t>
            </a:r>
            <a:r>
              <a:rPr lang="en-US" sz="2100" dirty="0" err="1"/>
              <a:t>Ithacius</a:t>
            </a:r>
            <a:r>
              <a:rPr lang="en-US" sz="2100" dirty="0"/>
              <a:t> and </a:t>
            </a:r>
            <a:r>
              <a:rPr lang="en-US" sz="2100" dirty="0" err="1"/>
              <a:t>Hydatius</a:t>
            </a:r>
            <a:r>
              <a:rPr lang="en-US" sz="2100" dirty="0"/>
              <a:t>) managed to turn Maximus, and it was decided that </a:t>
            </a:r>
            <a:r>
              <a:rPr lang="en-US" sz="2100" dirty="0" err="1"/>
              <a:t>Priscillian</a:t>
            </a:r>
            <a:r>
              <a:rPr lang="en-US" sz="2100" dirty="0"/>
              <a:t> would be tried under the prefect </a:t>
            </a:r>
            <a:r>
              <a:rPr lang="en-US" sz="2100" dirty="0" err="1"/>
              <a:t>Evodius</a:t>
            </a:r>
            <a:r>
              <a:rPr lang="en-US" sz="2100" dirty="0"/>
              <a:t>. Importantly, </a:t>
            </a:r>
            <a:r>
              <a:rPr lang="en-US" sz="2100" dirty="0" err="1"/>
              <a:t>Priscillian</a:t>
            </a:r>
            <a:r>
              <a:rPr lang="en-US" sz="2100" dirty="0"/>
              <a:t> was no longer being brought up on charges of heresy (as he would have been at Bordeaux), but on charges of </a:t>
            </a:r>
            <a:r>
              <a:rPr lang="en-US" sz="2100" i="1" dirty="0" err="1"/>
              <a:t>maleficium</a:t>
            </a:r>
            <a:r>
              <a:rPr lang="en-US" sz="2100" dirty="0"/>
              <a:t>.</a:t>
            </a:r>
          </a:p>
          <a:p>
            <a:r>
              <a:rPr lang="en-US" sz="2100" dirty="0" err="1"/>
              <a:t>Evodius</a:t>
            </a:r>
            <a:r>
              <a:rPr lang="en-US" sz="2100" dirty="0"/>
              <a:t> found </a:t>
            </a:r>
            <a:r>
              <a:rPr lang="en-US" sz="2100" dirty="0" err="1"/>
              <a:t>Priscillian</a:t>
            </a:r>
            <a:r>
              <a:rPr lang="en-US" sz="2100" dirty="0"/>
              <a:t> guilty – perhaps in part due to a confession likely obtained under torture (despite </a:t>
            </a:r>
            <a:r>
              <a:rPr lang="en-US" sz="2100" dirty="0" err="1"/>
              <a:t>Priscillian</a:t>
            </a:r>
            <a:r>
              <a:rPr lang="en-US" sz="2100" dirty="0"/>
              <a:t> being </a:t>
            </a:r>
            <a:r>
              <a:rPr lang="en-US" sz="2100" i="1" dirty="0" err="1"/>
              <a:t>honorati</a:t>
            </a:r>
            <a:r>
              <a:rPr lang="en-US" sz="2100" dirty="0"/>
              <a:t>).</a:t>
            </a:r>
            <a:endParaRPr lang="en-US" sz="2100" i="1" dirty="0"/>
          </a:p>
        </p:txBody>
      </p:sp>
    </p:spTree>
    <p:extLst>
      <p:ext uri="{BB962C8B-B14F-4D97-AF65-F5344CB8AC3E}">
        <p14:creationId xmlns:p14="http://schemas.microsoft.com/office/powerpoint/2010/main" val="2744115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Sentencing and Execution</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When Maximus decided that </a:t>
            </a:r>
            <a:r>
              <a:rPr lang="en-US" sz="2400" dirty="0" err="1"/>
              <a:t>Priscillian</a:t>
            </a:r>
            <a:r>
              <a:rPr lang="en-US" sz="2400" dirty="0"/>
              <a:t> and his associates ought to be sentenced to death, according to Severus, it was decided that a repeat trial was necessary.</a:t>
            </a:r>
          </a:p>
          <a:p>
            <a:r>
              <a:rPr lang="en-US" sz="2400" dirty="0" err="1"/>
              <a:t>Ithacius</a:t>
            </a:r>
            <a:r>
              <a:rPr lang="en-US" sz="2400" dirty="0"/>
              <a:t> backed out as prosecutor in this second trial, fearing what other bishops would think of his involvement in the final trial of a capital case.</a:t>
            </a:r>
          </a:p>
          <a:p>
            <a:r>
              <a:rPr lang="en-US" sz="2400" dirty="0"/>
              <a:t>However, Maximus replaced him with </a:t>
            </a:r>
            <a:r>
              <a:rPr lang="en-US" sz="2400" dirty="0" err="1"/>
              <a:t>Patricius</a:t>
            </a:r>
            <a:r>
              <a:rPr lang="en-US" sz="2400" dirty="0"/>
              <a:t> (a secular lawyer), and upon conclusion of this second trial (likely in 385), </a:t>
            </a:r>
            <a:r>
              <a:rPr lang="en-US" sz="2400" dirty="0" err="1"/>
              <a:t>Priscillian</a:t>
            </a:r>
            <a:r>
              <a:rPr lang="en-US" sz="2400" dirty="0"/>
              <a:t> was beheaded.</a:t>
            </a:r>
          </a:p>
        </p:txBody>
      </p:sp>
    </p:spTree>
    <p:extLst>
      <p:ext uri="{BB962C8B-B14F-4D97-AF65-F5344CB8AC3E}">
        <p14:creationId xmlns:p14="http://schemas.microsoft.com/office/powerpoint/2010/main" val="9006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Contributing Parties to </a:t>
            </a:r>
            <a:r>
              <a:rPr lang="en-US" dirty="0" err="1"/>
              <a:t>Priscillian’s</a:t>
            </a:r>
            <a:r>
              <a:rPr lang="en-US" dirty="0"/>
              <a:t> Death</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My paper discusses the roles that seven different parties had in </a:t>
            </a:r>
            <a:r>
              <a:rPr lang="en-US" sz="2400" dirty="0" err="1"/>
              <a:t>Priscillian’s</a:t>
            </a:r>
            <a:r>
              <a:rPr lang="en-US" sz="2400" dirty="0"/>
              <a:t> execution: </a:t>
            </a:r>
            <a:r>
              <a:rPr lang="en-US" sz="2400" dirty="0" err="1"/>
              <a:t>Hydatius</a:t>
            </a:r>
            <a:r>
              <a:rPr lang="en-US" sz="2400" dirty="0"/>
              <a:t>, Ambrose, </a:t>
            </a:r>
            <a:r>
              <a:rPr lang="en-US" sz="2400" dirty="0" err="1"/>
              <a:t>Damasus</a:t>
            </a:r>
            <a:r>
              <a:rPr lang="en-US" sz="2400" dirty="0"/>
              <a:t>, </a:t>
            </a:r>
            <a:r>
              <a:rPr lang="en-US" sz="2400" dirty="0" err="1"/>
              <a:t>Ithacius</a:t>
            </a:r>
            <a:r>
              <a:rPr lang="en-US" sz="2400" dirty="0"/>
              <a:t>, the Bordeaux council, Maximus, and </a:t>
            </a:r>
            <a:r>
              <a:rPr lang="en-US" sz="2400" dirty="0" err="1"/>
              <a:t>Priscillian</a:t>
            </a:r>
            <a:r>
              <a:rPr lang="en-US" sz="2400" dirty="0"/>
              <a:t> himself. They will all be treated briefly in this presentation, time allowing.</a:t>
            </a:r>
          </a:p>
          <a:p>
            <a:r>
              <a:rPr lang="en-US" sz="2400" dirty="0"/>
              <a:t>While some parties may have played a larger role than others in the manner and means of </a:t>
            </a:r>
            <a:r>
              <a:rPr lang="en-US" sz="2400" dirty="0" err="1"/>
              <a:t>Priscillian’s</a:t>
            </a:r>
            <a:r>
              <a:rPr lang="en-US" sz="2400" dirty="0"/>
              <a:t> execution, </a:t>
            </a:r>
            <a:r>
              <a:rPr lang="en-US" sz="2400" dirty="0" err="1"/>
              <a:t>Priscillian’s</a:t>
            </a:r>
            <a:r>
              <a:rPr lang="en-US" sz="2400" dirty="0"/>
              <a:t> death cannot be sufficiently explained without taking all seven into account.</a:t>
            </a:r>
          </a:p>
        </p:txBody>
      </p:sp>
    </p:spTree>
    <p:extLst>
      <p:ext uri="{BB962C8B-B14F-4D97-AF65-F5344CB8AC3E}">
        <p14:creationId xmlns:p14="http://schemas.microsoft.com/office/powerpoint/2010/main" val="690756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err="1"/>
              <a:t>Hydatius</a:t>
            </a:r>
            <a:endParaRPr lang="en-US" dirty="0"/>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Autofit/>
          </a:bodyPr>
          <a:lstStyle/>
          <a:p>
            <a:r>
              <a:rPr lang="en-US" sz="2200" dirty="0" err="1"/>
              <a:t>Hydatius</a:t>
            </a:r>
            <a:r>
              <a:rPr lang="en-US" sz="2200" dirty="0"/>
              <a:t> was the driving force behind the calling of the council of Saragossa in 380, and he was by no means impartial at this council.</a:t>
            </a:r>
          </a:p>
          <a:p>
            <a:r>
              <a:rPr lang="en-US" sz="2200" dirty="0"/>
              <a:t>Following the conflict at Merida and subsequent ordination of </a:t>
            </a:r>
            <a:r>
              <a:rPr lang="en-US" sz="2200" dirty="0" err="1"/>
              <a:t>Priscillian</a:t>
            </a:r>
            <a:r>
              <a:rPr lang="en-US" sz="2200" dirty="0"/>
              <a:t> at Avila, </a:t>
            </a:r>
            <a:r>
              <a:rPr lang="en-US" sz="2200" dirty="0" err="1"/>
              <a:t>Hydatius</a:t>
            </a:r>
            <a:r>
              <a:rPr lang="en-US" sz="2200" dirty="0"/>
              <a:t> was the one who first got the label of Manichaean to “stick” to </a:t>
            </a:r>
            <a:r>
              <a:rPr lang="en-US" sz="2200" dirty="0" err="1"/>
              <a:t>Priscillian</a:t>
            </a:r>
            <a:r>
              <a:rPr lang="en-US" sz="2200" dirty="0"/>
              <a:t>.</a:t>
            </a:r>
          </a:p>
          <a:p>
            <a:r>
              <a:rPr lang="en-US" sz="2200" dirty="0"/>
              <a:t>It was not important that </a:t>
            </a:r>
            <a:r>
              <a:rPr lang="en-US" sz="2200" dirty="0" err="1"/>
              <a:t>Priscillian</a:t>
            </a:r>
            <a:r>
              <a:rPr lang="en-US" sz="2200" dirty="0"/>
              <a:t> was not actually a Manichaean – by getting the label to stick through pointing out </a:t>
            </a:r>
            <a:r>
              <a:rPr lang="en-US" sz="2200" dirty="0" err="1"/>
              <a:t>Priscillian’s</a:t>
            </a:r>
            <a:r>
              <a:rPr lang="en-US" sz="2200" dirty="0"/>
              <a:t> asceticism, his choice of reading material, his interest in demonology and dualistic cosmology, and his tendency to hold small-group meetings of mixed genders, </a:t>
            </a:r>
            <a:r>
              <a:rPr lang="en-US" sz="2200" dirty="0" err="1"/>
              <a:t>Hydatius</a:t>
            </a:r>
            <a:r>
              <a:rPr lang="en-US" sz="2200" dirty="0"/>
              <a:t> was able to bring down consequences of Roman law on his factional enemy.</a:t>
            </a:r>
          </a:p>
        </p:txBody>
      </p:sp>
    </p:spTree>
    <p:extLst>
      <p:ext uri="{BB962C8B-B14F-4D97-AF65-F5344CB8AC3E}">
        <p14:creationId xmlns:p14="http://schemas.microsoft.com/office/powerpoint/2010/main" val="227757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err="1"/>
              <a:t>Hydatius</a:t>
            </a:r>
            <a:endParaRPr lang="en-US" dirty="0"/>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200" dirty="0"/>
              <a:t>Virginia Burrus: “Situated somewhere between the more intimate enmity of the heretic and the absolutized alterity of the magician, the label of Manichaeism ultimately mediated the slide from charges of heresy to the more deadly accusation of sorcery.”</a:t>
            </a:r>
          </a:p>
          <a:p>
            <a:r>
              <a:rPr lang="en-US" sz="2200" dirty="0"/>
              <a:t>In petitioning Gratian for a </a:t>
            </a:r>
            <a:r>
              <a:rPr lang="en-US" sz="2200" i="1" dirty="0" err="1"/>
              <a:t>rescriptum</a:t>
            </a:r>
            <a:r>
              <a:rPr lang="en-US" sz="2200" i="1" dirty="0"/>
              <a:t> contra </a:t>
            </a:r>
            <a:r>
              <a:rPr lang="en-US" sz="2200" i="1" dirty="0" err="1"/>
              <a:t>pseudoepiscopos</a:t>
            </a:r>
            <a:r>
              <a:rPr lang="en-US" sz="2200" i="1" dirty="0"/>
              <a:t> et </a:t>
            </a:r>
            <a:r>
              <a:rPr lang="en-US" sz="2200" i="1" dirty="0" err="1"/>
              <a:t>Manichaeos</a:t>
            </a:r>
            <a:r>
              <a:rPr lang="en-US" sz="2200" dirty="0"/>
              <a:t>, </a:t>
            </a:r>
            <a:r>
              <a:rPr lang="en-US" sz="2200" dirty="0" err="1"/>
              <a:t>Hydatius</a:t>
            </a:r>
            <a:r>
              <a:rPr lang="en-US" sz="2200" dirty="0"/>
              <a:t> started the proverbial crusade against </a:t>
            </a:r>
            <a:r>
              <a:rPr lang="en-US" sz="2200" dirty="0" err="1"/>
              <a:t>Priscillian</a:t>
            </a:r>
            <a:r>
              <a:rPr lang="en-US" sz="2200" dirty="0"/>
              <a:t> that would ultimately lead to his death: not only with respect to the slide to progressively more damning labels, but also with respect to escalation to higher authority. If the conflict between </a:t>
            </a:r>
            <a:r>
              <a:rPr lang="en-US" sz="2200" dirty="0" err="1"/>
              <a:t>Hydatius</a:t>
            </a:r>
            <a:r>
              <a:rPr lang="en-US" sz="2200" dirty="0"/>
              <a:t> and </a:t>
            </a:r>
            <a:r>
              <a:rPr lang="en-US" sz="2200" dirty="0" err="1"/>
              <a:t>Priscillian’s</a:t>
            </a:r>
            <a:r>
              <a:rPr lang="en-US" sz="2200" dirty="0"/>
              <a:t> circle had remained confined to Spain and Aquitania, </a:t>
            </a:r>
            <a:r>
              <a:rPr lang="en-US" sz="2200" dirty="0" err="1"/>
              <a:t>Priscillian</a:t>
            </a:r>
            <a:r>
              <a:rPr lang="en-US" sz="2200" dirty="0"/>
              <a:t> would have never even had the chance to be executed, for church councils do not execute people.</a:t>
            </a:r>
          </a:p>
        </p:txBody>
      </p:sp>
    </p:spTree>
    <p:extLst>
      <p:ext uri="{BB962C8B-B14F-4D97-AF65-F5344CB8AC3E}">
        <p14:creationId xmlns:p14="http://schemas.microsoft.com/office/powerpoint/2010/main" val="3456076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Ambrose</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Autofit/>
          </a:bodyPr>
          <a:lstStyle/>
          <a:p>
            <a:r>
              <a:rPr lang="en-US" sz="2200" dirty="0"/>
              <a:t>The extent of Ambrose’s early opposition of </a:t>
            </a:r>
            <a:r>
              <a:rPr lang="en-US" sz="2200" dirty="0" err="1"/>
              <a:t>Priscillian</a:t>
            </a:r>
            <a:r>
              <a:rPr lang="en-US" sz="2200" dirty="0"/>
              <a:t> is hard to determine due to fact that Ambrose never mentions </a:t>
            </a:r>
            <a:r>
              <a:rPr lang="en-US" sz="2200" dirty="0" err="1"/>
              <a:t>Priscillian</a:t>
            </a:r>
            <a:r>
              <a:rPr lang="en-US" sz="2200" dirty="0"/>
              <a:t> by name in his extant writings, but if </a:t>
            </a:r>
            <a:r>
              <a:rPr lang="en-US" sz="2200" dirty="0" err="1"/>
              <a:t>Priscillian</a:t>
            </a:r>
            <a:r>
              <a:rPr lang="en-US" sz="2200" dirty="0"/>
              <a:t> writes to </a:t>
            </a:r>
            <a:r>
              <a:rPr lang="en-US" sz="2200" dirty="0" err="1"/>
              <a:t>Damasus</a:t>
            </a:r>
            <a:r>
              <a:rPr lang="en-US" sz="2200" dirty="0"/>
              <a:t> (in his </a:t>
            </a:r>
            <a:r>
              <a:rPr lang="en-US" sz="2200" i="1" dirty="0"/>
              <a:t>Liber ad </a:t>
            </a:r>
            <a:r>
              <a:rPr lang="en-US" sz="2200" i="1" dirty="0" err="1"/>
              <a:t>Damasum</a:t>
            </a:r>
            <a:r>
              <a:rPr lang="en-US" sz="2200" dirty="0"/>
              <a:t>) that Ambrose had been “completely deceived” (</a:t>
            </a:r>
            <a:r>
              <a:rPr lang="en-US" sz="2200" i="1" dirty="0" err="1"/>
              <a:t>tota</a:t>
            </a:r>
            <a:r>
              <a:rPr lang="en-US" sz="2200" i="1" dirty="0"/>
              <a:t> </a:t>
            </a:r>
            <a:r>
              <a:rPr lang="en-US" sz="2200" i="1" dirty="0" err="1"/>
              <a:t>mentitur</a:t>
            </a:r>
            <a:r>
              <a:rPr lang="en-US" sz="2200" dirty="0"/>
              <a:t>), we may be sure that it was something more than passive disinterest.</a:t>
            </a:r>
          </a:p>
          <a:p>
            <a:r>
              <a:rPr lang="en-US" sz="2200" dirty="0"/>
              <a:t>Opposition during embassy: Ambrose dealing with accusations of his own heresy at home, along with several other problems: a significant anti-Nicene contingency in Milan, external opposition from the </a:t>
            </a:r>
            <a:r>
              <a:rPr lang="en-US" sz="2200" dirty="0" err="1"/>
              <a:t>Homoian</a:t>
            </a:r>
            <a:r>
              <a:rPr lang="en-US" sz="2200" dirty="0"/>
              <a:t> bishops of Illyricum (most especially </a:t>
            </a:r>
            <a:r>
              <a:rPr lang="en-US" sz="2200" dirty="0" err="1"/>
              <a:t>Palladius</a:t>
            </a:r>
            <a:r>
              <a:rPr lang="en-US" sz="2200" dirty="0"/>
              <a:t> of </a:t>
            </a:r>
            <a:r>
              <a:rPr lang="en-US" sz="2200" dirty="0" err="1"/>
              <a:t>Ratiaria</a:t>
            </a:r>
            <a:r>
              <a:rPr lang="en-US" sz="2200" dirty="0"/>
              <a:t>), and an uncertain relationship with the emperor Gratian.</a:t>
            </a:r>
          </a:p>
          <a:p>
            <a:r>
              <a:rPr lang="en-US" sz="2200" dirty="0"/>
              <a:t>But why did he continue opposing </a:t>
            </a:r>
            <a:r>
              <a:rPr lang="en-US" sz="2200" dirty="0" err="1"/>
              <a:t>Priscillian</a:t>
            </a:r>
            <a:r>
              <a:rPr lang="en-US" sz="2200" dirty="0"/>
              <a:t> and not stop the execution with his influence?</a:t>
            </a:r>
          </a:p>
        </p:txBody>
      </p:sp>
    </p:spTree>
    <p:extLst>
      <p:ext uri="{BB962C8B-B14F-4D97-AF65-F5344CB8AC3E}">
        <p14:creationId xmlns:p14="http://schemas.microsoft.com/office/powerpoint/2010/main" val="2895160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0"/>
            <a:ext cx="8911687" cy="634847"/>
          </a:xfrm>
        </p:spPr>
        <p:txBody>
          <a:bodyPr>
            <a:normAutofit fontScale="90000"/>
          </a:bodyPr>
          <a:lstStyle/>
          <a:p>
            <a:r>
              <a:rPr lang="en-US" dirty="0"/>
              <a:t>Ambrose</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92925" y="634847"/>
            <a:ext cx="8915400" cy="6057501"/>
          </a:xfrm>
        </p:spPr>
        <p:txBody>
          <a:bodyPr>
            <a:noAutofit/>
          </a:bodyPr>
          <a:lstStyle/>
          <a:p>
            <a:r>
              <a:rPr lang="en-US" sz="2100" dirty="0"/>
              <a:t>In my view, the most plausible explanation for Ambrose’s inaction is that Ambrose viewed </a:t>
            </a:r>
            <a:r>
              <a:rPr lang="en-US" sz="2100" dirty="0" err="1"/>
              <a:t>Priscillian</a:t>
            </a:r>
            <a:r>
              <a:rPr lang="en-US" sz="2100" dirty="0"/>
              <a:t> as a betrayer of his class and status (as Severus’ allusion to Catiline suggests at the beginning of his work). Just as the </a:t>
            </a:r>
            <a:r>
              <a:rPr lang="en-US" sz="2100" i="1" dirty="0" err="1"/>
              <a:t>liberatores</a:t>
            </a:r>
            <a:r>
              <a:rPr lang="en-US" sz="2100" dirty="0"/>
              <a:t> took action when Julius Caesar appealed to the people, </a:t>
            </a:r>
            <a:r>
              <a:rPr lang="en-US" sz="2100" dirty="0" err="1"/>
              <a:t>Priscillian’s</a:t>
            </a:r>
            <a:r>
              <a:rPr lang="en-US" sz="2100" dirty="0"/>
              <a:t> “populist” tendencies may have justified his death in the eyes of those Church officials (like Ambrose) that wanted to maintain boundaries: between clergy and laity, between men and women, between public and private. All the better if they did not have to get their hands dirty themselves – by leaving Maximus to his devices, the Church officials who wanted an example made of </a:t>
            </a:r>
            <a:r>
              <a:rPr lang="en-US" sz="2100" dirty="0" err="1"/>
              <a:t>Priscillian</a:t>
            </a:r>
            <a:r>
              <a:rPr lang="en-US" sz="2100" dirty="0"/>
              <a:t> could claim it was just the cruelty of the upstart usurper (plus the overzealousness of a few rogue bishops like </a:t>
            </a:r>
            <a:r>
              <a:rPr lang="en-US" sz="2100" dirty="0" err="1"/>
              <a:t>Icathius</a:t>
            </a:r>
            <a:r>
              <a:rPr lang="en-US" sz="2100" dirty="0"/>
              <a:t>) that led to the execution, not their scheming. In fact, they could even condemn the execution after the fact, and it would have still served their purposes: </a:t>
            </a:r>
            <a:r>
              <a:rPr lang="en-US" sz="2100" dirty="0" err="1"/>
              <a:t>Priscillian</a:t>
            </a:r>
            <a:r>
              <a:rPr lang="en-US" sz="2100" dirty="0"/>
              <a:t> would be gone, and, seeing what happened to him, any other charismatic (especially ascetic) leaders outside of the Church hierarchy would think twice about putting up a fight.</a:t>
            </a:r>
          </a:p>
        </p:txBody>
      </p:sp>
    </p:spTree>
    <p:extLst>
      <p:ext uri="{BB962C8B-B14F-4D97-AF65-F5344CB8AC3E}">
        <p14:creationId xmlns:p14="http://schemas.microsoft.com/office/powerpoint/2010/main" val="1283268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err="1"/>
              <a:t>Damasus</a:t>
            </a:r>
            <a:endParaRPr lang="en-US" dirty="0"/>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As bishop of Rome, </a:t>
            </a:r>
            <a:r>
              <a:rPr lang="en-US" sz="2400" dirty="0" err="1"/>
              <a:t>Damasus</a:t>
            </a:r>
            <a:r>
              <a:rPr lang="en-US" sz="2400" dirty="0"/>
              <a:t> could have mediated the conflict and organized a church council to settle things in the ecclesiastical sphere. But he chose not through throughout the entire process.</a:t>
            </a:r>
          </a:p>
          <a:p>
            <a:r>
              <a:rPr lang="en-US" sz="2400" dirty="0"/>
              <a:t>Some scholars attribute his coldness during the embassy to factional conflict in Rome (cf. Ambrose’s reluctance to step in due to factional conflict in his own city).</a:t>
            </a:r>
          </a:p>
          <a:p>
            <a:r>
              <a:rPr lang="en-US" sz="2400" dirty="0"/>
              <a:t>I would argue that he didn’t condemn the secular trial and execution later for similar reasons as Ambrose, those presented on the last slide.</a:t>
            </a:r>
          </a:p>
        </p:txBody>
      </p:sp>
    </p:spTree>
    <p:extLst>
      <p:ext uri="{BB962C8B-B14F-4D97-AF65-F5344CB8AC3E}">
        <p14:creationId xmlns:p14="http://schemas.microsoft.com/office/powerpoint/2010/main" val="379686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Overview and Scope</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Autofit/>
          </a:bodyPr>
          <a:lstStyle/>
          <a:p>
            <a:r>
              <a:rPr lang="en-US" sz="2300" dirty="0"/>
              <a:t>This presentation will address some of the questions surrounding the state-sponsored execution of </a:t>
            </a:r>
            <a:r>
              <a:rPr lang="en-US" sz="2300" dirty="0" err="1"/>
              <a:t>Priscillian</a:t>
            </a:r>
            <a:r>
              <a:rPr lang="en-US" sz="2300" dirty="0"/>
              <a:t> of Avila, a 4</a:t>
            </a:r>
            <a:r>
              <a:rPr lang="en-US" sz="2300" baseline="30000" dirty="0"/>
              <a:t>th</a:t>
            </a:r>
            <a:r>
              <a:rPr lang="en-US" sz="2300" dirty="0"/>
              <a:t> century ascetic “heretic” condemned to death by the western usurper Magnus Maximus for </a:t>
            </a:r>
            <a:r>
              <a:rPr lang="en-US" sz="2300" i="1" dirty="0" err="1"/>
              <a:t>maleficium</a:t>
            </a:r>
            <a:r>
              <a:rPr lang="en-US" sz="2300" dirty="0"/>
              <a:t> in c. 385 A.D.</a:t>
            </a:r>
          </a:p>
          <a:p>
            <a:r>
              <a:rPr lang="en-US" sz="2300" dirty="0"/>
              <a:t>This presentation will not seek to present a unifying theory as to exactly why events played out how they did. Rather, it will examine the different roles certain individuals played in </a:t>
            </a:r>
            <a:r>
              <a:rPr lang="en-US" sz="2300" dirty="0" err="1"/>
              <a:t>Priscillian’s</a:t>
            </a:r>
            <a:r>
              <a:rPr lang="en-US" sz="2300" dirty="0"/>
              <a:t> execution, and briefly speculate upon the motivations for the actions of said individuals.</a:t>
            </a:r>
          </a:p>
          <a:p>
            <a:r>
              <a:rPr lang="en-US" sz="2300" dirty="0"/>
              <a:t>It will be argued that Magnus Maximus was not the only person responsible for </a:t>
            </a:r>
            <a:r>
              <a:rPr lang="en-US" sz="2300" dirty="0" err="1"/>
              <a:t>Priscillian’s</a:t>
            </a:r>
            <a:r>
              <a:rPr lang="en-US" sz="2300" dirty="0"/>
              <a:t> death. The axe blow may have come on his orders, but there was a string of people before him that contributed directly and indirectly to the execution.</a:t>
            </a:r>
          </a:p>
        </p:txBody>
      </p:sp>
    </p:spTree>
    <p:extLst>
      <p:ext uri="{BB962C8B-B14F-4D97-AF65-F5344CB8AC3E}">
        <p14:creationId xmlns:p14="http://schemas.microsoft.com/office/powerpoint/2010/main" val="1116510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err="1"/>
              <a:t>Ithacius</a:t>
            </a:r>
            <a:endParaRPr lang="en-US" dirty="0"/>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err="1"/>
              <a:t>Ithacius</a:t>
            </a:r>
            <a:r>
              <a:rPr lang="en-US" sz="2400" dirty="0"/>
              <a:t>’ machinations closely resembled those of </a:t>
            </a:r>
            <a:r>
              <a:rPr lang="en-US" sz="2400" dirty="0" err="1"/>
              <a:t>Hydatius</a:t>
            </a:r>
            <a:r>
              <a:rPr lang="en-US" sz="2400" dirty="0"/>
              <a:t> from earlier in </a:t>
            </a:r>
            <a:r>
              <a:rPr lang="en-US" sz="2400" dirty="0" err="1"/>
              <a:t>Priscillian’s</a:t>
            </a:r>
            <a:r>
              <a:rPr lang="en-US" sz="2400" dirty="0"/>
              <a:t> journey, except now sexual immorality and sorcery were the labels, not Manicheanism, and he escalated proceedings to the usurper Maximus rather than the emperor Gratian.</a:t>
            </a:r>
          </a:p>
          <a:p>
            <a:r>
              <a:rPr lang="en-US" sz="2400" dirty="0"/>
              <a:t>Instead of trying to settle the “</a:t>
            </a:r>
            <a:r>
              <a:rPr lang="en-US" sz="2400" dirty="0" err="1"/>
              <a:t>Priscillian</a:t>
            </a:r>
            <a:r>
              <a:rPr lang="en-US" sz="2400" dirty="0"/>
              <a:t> problem” through a rescript as </a:t>
            </a:r>
            <a:r>
              <a:rPr lang="en-US" sz="2400" dirty="0" err="1"/>
              <a:t>Hydatius</a:t>
            </a:r>
            <a:r>
              <a:rPr lang="en-US" sz="2400" dirty="0"/>
              <a:t> had, </a:t>
            </a:r>
            <a:r>
              <a:rPr lang="en-US" sz="2400" dirty="0" err="1"/>
              <a:t>Ithacius</a:t>
            </a:r>
            <a:r>
              <a:rPr lang="en-US" sz="2400" dirty="0"/>
              <a:t> pursued courses of action that would be definitive: first a church council at Bordeaux, then a secular trial at Trier when </a:t>
            </a:r>
            <a:r>
              <a:rPr lang="en-US" sz="2400" dirty="0" err="1"/>
              <a:t>Priscillian</a:t>
            </a:r>
            <a:r>
              <a:rPr lang="en-US" sz="2400" dirty="0"/>
              <a:t> chose to avoid the former. As a consequence of this, his opposition was very public; acting as a formal accuser and litigator, he was not permitted to be vague and nebulous about the bad things </a:t>
            </a:r>
            <a:r>
              <a:rPr lang="en-US" sz="2400" dirty="0" err="1"/>
              <a:t>Priscillian</a:t>
            </a:r>
            <a:r>
              <a:rPr lang="en-US" sz="2400" dirty="0"/>
              <a:t> was doing.</a:t>
            </a:r>
          </a:p>
        </p:txBody>
      </p:sp>
    </p:spTree>
    <p:extLst>
      <p:ext uri="{BB962C8B-B14F-4D97-AF65-F5344CB8AC3E}">
        <p14:creationId xmlns:p14="http://schemas.microsoft.com/office/powerpoint/2010/main" val="4257738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The Bordeaux Council</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The Bordeaux council’s culpability in </a:t>
            </a:r>
            <a:r>
              <a:rPr lang="en-US" sz="2400" dirty="0" err="1"/>
              <a:t>Priscillian’s</a:t>
            </a:r>
            <a:r>
              <a:rPr lang="en-US" sz="2400" dirty="0"/>
              <a:t> death relates to their unwillingness to force </a:t>
            </a:r>
            <a:r>
              <a:rPr lang="en-US" sz="2400" dirty="0" err="1"/>
              <a:t>Priscillian</a:t>
            </a:r>
            <a:r>
              <a:rPr lang="en-US" sz="2400" dirty="0"/>
              <a:t> to accept their pronouncement (or, looking at it the other way around, their willingness to hand </a:t>
            </a:r>
            <a:r>
              <a:rPr lang="en-US" sz="2400" dirty="0" err="1"/>
              <a:t>Priscillian</a:t>
            </a:r>
            <a:r>
              <a:rPr lang="en-US" sz="2400" dirty="0"/>
              <a:t> over to a secular court). As the example of </a:t>
            </a:r>
            <a:r>
              <a:rPr lang="en-US" sz="2400" dirty="0" err="1"/>
              <a:t>Instantius</a:t>
            </a:r>
            <a:r>
              <a:rPr lang="en-US" sz="2400" dirty="0"/>
              <a:t> clearly shows, </a:t>
            </a:r>
            <a:r>
              <a:rPr lang="en-US" sz="2400" dirty="0" err="1"/>
              <a:t>Priscillian</a:t>
            </a:r>
            <a:r>
              <a:rPr lang="en-US" sz="2400" dirty="0"/>
              <a:t> could have been condemned by the council without being executed – losing his church and getting excommunicated, but avoiding the sword.</a:t>
            </a:r>
          </a:p>
          <a:p>
            <a:r>
              <a:rPr lang="en-US" sz="2400" dirty="0"/>
              <a:t>This example also demonstrates that the council could have moderated the charges being brought against </a:t>
            </a:r>
            <a:r>
              <a:rPr lang="en-US" sz="2400" dirty="0" err="1"/>
              <a:t>Priscillian</a:t>
            </a:r>
            <a:r>
              <a:rPr lang="en-US" sz="2400" dirty="0"/>
              <a:t> (i.e., limited the accusations of </a:t>
            </a:r>
            <a:r>
              <a:rPr lang="en-US" sz="2400" i="1" dirty="0" err="1"/>
              <a:t>maleficium</a:t>
            </a:r>
            <a:r>
              <a:rPr lang="en-US" sz="2400" dirty="0"/>
              <a:t> and sexual immorality), which would have had the effect of making capital punishment impossible, even if </a:t>
            </a:r>
            <a:r>
              <a:rPr lang="en-US" sz="2400" dirty="0" err="1"/>
              <a:t>Priscillian</a:t>
            </a:r>
            <a:r>
              <a:rPr lang="en-US" sz="2400" dirty="0"/>
              <a:t> was being tried in a secular court.</a:t>
            </a:r>
          </a:p>
        </p:txBody>
      </p:sp>
    </p:spTree>
    <p:extLst>
      <p:ext uri="{BB962C8B-B14F-4D97-AF65-F5344CB8AC3E}">
        <p14:creationId xmlns:p14="http://schemas.microsoft.com/office/powerpoint/2010/main" val="213825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Maximus </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Maximus’ role in </a:t>
            </a:r>
            <a:r>
              <a:rPr lang="en-US" sz="2400" dirty="0" err="1"/>
              <a:t>Priscillian’s</a:t>
            </a:r>
            <a:r>
              <a:rPr lang="en-US" sz="2400" dirty="0"/>
              <a:t> death is the most straightforward of all the parties. After being convinced by </a:t>
            </a:r>
            <a:r>
              <a:rPr lang="en-US" sz="2400" dirty="0" err="1"/>
              <a:t>Ithacius</a:t>
            </a:r>
            <a:r>
              <a:rPr lang="en-US" sz="2400" dirty="0"/>
              <a:t> that </a:t>
            </a:r>
            <a:r>
              <a:rPr lang="en-US" sz="2400" dirty="0" err="1"/>
              <a:t>Priscillian</a:t>
            </a:r>
            <a:r>
              <a:rPr lang="en-US" sz="2400" dirty="0"/>
              <a:t> needed to be dealt with, Maximus convened the Bordeaux council, and after </a:t>
            </a:r>
            <a:r>
              <a:rPr lang="en-US" sz="2400" dirty="0" err="1"/>
              <a:t>Priscillian</a:t>
            </a:r>
            <a:r>
              <a:rPr lang="en-US" sz="2400" dirty="0"/>
              <a:t> successfully appealed, Maximus set up a trial to be conducted under the prefect </a:t>
            </a:r>
            <a:r>
              <a:rPr lang="en-US" sz="2400" dirty="0" err="1"/>
              <a:t>Evodius</a:t>
            </a:r>
            <a:r>
              <a:rPr lang="en-US" sz="2400" dirty="0"/>
              <a:t> (breaking his promise to Martin of Tours to handle the situation without doing anything cruel). </a:t>
            </a:r>
          </a:p>
          <a:p>
            <a:r>
              <a:rPr lang="en-US" sz="2400" dirty="0"/>
              <a:t>Following </a:t>
            </a:r>
            <a:r>
              <a:rPr lang="en-US" sz="2400" dirty="0" err="1"/>
              <a:t>Evodius</a:t>
            </a:r>
            <a:r>
              <a:rPr lang="en-US" sz="2400" dirty="0"/>
              <a:t>’ indictment of </a:t>
            </a:r>
            <a:r>
              <a:rPr lang="en-US" sz="2400" dirty="0" err="1"/>
              <a:t>Priscillian</a:t>
            </a:r>
            <a:r>
              <a:rPr lang="en-US" sz="2400" dirty="0"/>
              <a:t> on charges of </a:t>
            </a:r>
            <a:r>
              <a:rPr lang="en-US" sz="2400" dirty="0" err="1"/>
              <a:t>maleficium</a:t>
            </a:r>
            <a:r>
              <a:rPr lang="en-US" sz="2400" dirty="0"/>
              <a:t>, Maximus decided that the penalty should be death. When </a:t>
            </a:r>
            <a:r>
              <a:rPr lang="en-US" sz="2400" dirty="0" err="1"/>
              <a:t>Ithacius</a:t>
            </a:r>
            <a:r>
              <a:rPr lang="en-US" sz="2400" dirty="0"/>
              <a:t> backed out of the final trial, Maximus replaced him with the secular lawyer </a:t>
            </a:r>
            <a:r>
              <a:rPr lang="en-US" sz="2400" dirty="0" err="1"/>
              <a:t>Patricius</a:t>
            </a:r>
            <a:r>
              <a:rPr lang="en-US" sz="2400" dirty="0"/>
              <a:t>. </a:t>
            </a:r>
          </a:p>
          <a:p>
            <a:r>
              <a:rPr lang="en-US" sz="2400" dirty="0"/>
              <a:t>After this trial concluded, </a:t>
            </a:r>
            <a:r>
              <a:rPr lang="en-US" sz="2400" dirty="0" err="1"/>
              <a:t>Priscillian</a:t>
            </a:r>
            <a:r>
              <a:rPr lang="en-US" sz="2400" dirty="0"/>
              <a:t> was executed on the order of Maximus. </a:t>
            </a:r>
          </a:p>
        </p:txBody>
      </p:sp>
    </p:spTree>
    <p:extLst>
      <p:ext uri="{BB962C8B-B14F-4D97-AF65-F5344CB8AC3E}">
        <p14:creationId xmlns:p14="http://schemas.microsoft.com/office/powerpoint/2010/main" val="278931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err="1"/>
              <a:t>Priscillian</a:t>
            </a:r>
            <a:r>
              <a:rPr lang="en-US" dirty="0"/>
              <a:t> </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It might seem odd listing </a:t>
            </a:r>
            <a:r>
              <a:rPr lang="en-US" sz="2400" dirty="0" err="1"/>
              <a:t>Priscillian</a:t>
            </a:r>
            <a:r>
              <a:rPr lang="en-US" sz="2400" dirty="0"/>
              <a:t> himself as one of the primary contributors to his own death, but it is really not so surprising when one examines his behavior. </a:t>
            </a:r>
            <a:r>
              <a:rPr lang="en-US" sz="2400" dirty="0" err="1"/>
              <a:t>Priscillian</a:t>
            </a:r>
            <a:r>
              <a:rPr lang="en-US" sz="2400" dirty="0"/>
              <a:t> was not responsible for his death only because he was unwilling to change his beliefs to conform, but because he made decisions that encouraged conflict and led to escalation.</a:t>
            </a:r>
          </a:p>
          <a:p>
            <a:r>
              <a:rPr lang="en-US" sz="2400" dirty="0"/>
              <a:t>First and foremost, </a:t>
            </a:r>
            <a:r>
              <a:rPr lang="en-US" sz="2400" dirty="0" err="1"/>
              <a:t>Priscillian</a:t>
            </a:r>
            <a:r>
              <a:rPr lang="en-US" sz="2400" dirty="0"/>
              <a:t> decided to insert himself into the existing Catholic hierarchy (by getting </a:t>
            </a:r>
            <a:r>
              <a:rPr lang="en-US" sz="2400" dirty="0" err="1"/>
              <a:t>Instantius</a:t>
            </a:r>
            <a:r>
              <a:rPr lang="en-US" sz="2400" dirty="0"/>
              <a:t> and </a:t>
            </a:r>
            <a:r>
              <a:rPr lang="en-US" sz="2400" dirty="0" err="1"/>
              <a:t>Salvianus</a:t>
            </a:r>
            <a:r>
              <a:rPr lang="en-US" sz="2400" dirty="0"/>
              <a:t> to ordain him bishop of Avila) and argue with others in the hierarchy.</a:t>
            </a:r>
          </a:p>
        </p:txBody>
      </p:sp>
    </p:spTree>
    <p:extLst>
      <p:ext uri="{BB962C8B-B14F-4D97-AF65-F5344CB8AC3E}">
        <p14:creationId xmlns:p14="http://schemas.microsoft.com/office/powerpoint/2010/main" val="2759085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err="1"/>
              <a:t>Priscillian</a:t>
            </a:r>
            <a:r>
              <a:rPr lang="en-US" dirty="0"/>
              <a:t> </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lnSpcReduction="10000"/>
          </a:bodyPr>
          <a:lstStyle/>
          <a:p>
            <a:r>
              <a:rPr lang="en-US" sz="2400" dirty="0"/>
              <a:t>Had he kept his head down as a layman preacher with a more “cult-like” following (rather than a proper see), </a:t>
            </a:r>
            <a:r>
              <a:rPr lang="en-US" sz="2400" dirty="0" err="1"/>
              <a:t>Priscillian</a:t>
            </a:r>
            <a:r>
              <a:rPr lang="en-US" sz="2400" dirty="0"/>
              <a:t> may have never gotten on the radar of authority outside of Spain; the pronouncements at the council of Saragossa might have been the end of action against him.</a:t>
            </a:r>
          </a:p>
          <a:p>
            <a:r>
              <a:rPr lang="en-US" sz="2400" dirty="0"/>
              <a:t>Following a similar line of reasoning, after </a:t>
            </a:r>
            <a:r>
              <a:rPr lang="en-US" sz="2400" dirty="0" err="1"/>
              <a:t>Priscillian</a:t>
            </a:r>
            <a:r>
              <a:rPr lang="en-US" sz="2400" dirty="0"/>
              <a:t> was removed by Gratian’s rescript, he could have gone back to teaching outside the hierarchy rather than deal with higher authority to get himself reinstated (thus making himself “an issue” for said higher authority).</a:t>
            </a:r>
          </a:p>
          <a:p>
            <a:r>
              <a:rPr lang="en-US" sz="2400" dirty="0" err="1"/>
              <a:t>Priscillian</a:t>
            </a:r>
            <a:r>
              <a:rPr lang="en-US" sz="2400" dirty="0"/>
              <a:t> </a:t>
            </a:r>
            <a:r>
              <a:rPr lang="en-US" sz="2400" i="1" dirty="0"/>
              <a:t>chose</a:t>
            </a:r>
            <a:r>
              <a:rPr lang="en-US" sz="2400" dirty="0"/>
              <a:t> to appeal to the authority of Maximus when he did not like the direction the Bordeaux council was taking. The wisdom of this decision (i.e., the lack thereof) was made evident in its outcome.</a:t>
            </a:r>
          </a:p>
        </p:txBody>
      </p:sp>
    </p:spTree>
    <p:extLst>
      <p:ext uri="{BB962C8B-B14F-4D97-AF65-F5344CB8AC3E}">
        <p14:creationId xmlns:p14="http://schemas.microsoft.com/office/powerpoint/2010/main" val="1799726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Categories of Accusers</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fontScale="92500" lnSpcReduction="10000"/>
          </a:bodyPr>
          <a:lstStyle/>
          <a:p>
            <a:r>
              <a:rPr lang="en-US" sz="2400" dirty="0"/>
              <a:t>In this varied group of “suspects”, it is possible to spot several categories.</a:t>
            </a:r>
          </a:p>
          <a:p>
            <a:r>
              <a:rPr lang="en-US" sz="2400" dirty="0"/>
              <a:t>First, the accusers: those parties that actively militated against </a:t>
            </a:r>
            <a:r>
              <a:rPr lang="en-US" sz="2400" dirty="0" err="1"/>
              <a:t>Priscillian</a:t>
            </a:r>
            <a:r>
              <a:rPr lang="en-US" sz="2400" dirty="0"/>
              <a:t> by attempting to utilize the </a:t>
            </a:r>
            <a:r>
              <a:rPr lang="en-US" sz="2400" dirty="0" err="1"/>
              <a:t>heresiological</a:t>
            </a:r>
            <a:r>
              <a:rPr lang="en-US" sz="2400" dirty="0"/>
              <a:t> labelling system (as discussed previously) to bring down legal consequences upon him. </a:t>
            </a:r>
            <a:r>
              <a:rPr lang="en-US" sz="2400" dirty="0" err="1"/>
              <a:t>Hydatius</a:t>
            </a:r>
            <a:r>
              <a:rPr lang="en-US" sz="2400" dirty="0"/>
              <a:t> and </a:t>
            </a:r>
            <a:r>
              <a:rPr lang="en-US" sz="2400" dirty="0" err="1"/>
              <a:t>Ithacius</a:t>
            </a:r>
            <a:r>
              <a:rPr lang="en-US" sz="2400" dirty="0"/>
              <a:t> fall into this category.</a:t>
            </a:r>
          </a:p>
          <a:p>
            <a:r>
              <a:rPr lang="en-US" sz="2400" dirty="0"/>
              <a:t>Second, the actors: those parties that participated directly in the condemnation and execution of </a:t>
            </a:r>
            <a:r>
              <a:rPr lang="en-US" sz="2400" dirty="0" err="1"/>
              <a:t>Priscillian</a:t>
            </a:r>
            <a:r>
              <a:rPr lang="en-US" sz="2400" dirty="0"/>
              <a:t>. Of the seven parties discussed in this paper, Maximus is the only one who really falls into this category, since all the final proceedings were ultimately conducted under his authority. </a:t>
            </a:r>
          </a:p>
          <a:p>
            <a:r>
              <a:rPr lang="en-US" sz="2400" dirty="0"/>
              <a:t>Finally, the influencers: those parties who had the capacity to influence the course of events but did not, for whatever reason(s). Ambrose, </a:t>
            </a:r>
            <a:r>
              <a:rPr lang="en-US" sz="2400" dirty="0" err="1"/>
              <a:t>Damasus</a:t>
            </a:r>
            <a:r>
              <a:rPr lang="en-US" sz="2400" dirty="0"/>
              <a:t>, the Bordeaux council, and </a:t>
            </a:r>
            <a:r>
              <a:rPr lang="en-US" sz="2400" dirty="0" err="1"/>
              <a:t>Priscillian</a:t>
            </a:r>
            <a:r>
              <a:rPr lang="en-US" sz="2400" dirty="0"/>
              <a:t> himself fall into this category.</a:t>
            </a:r>
          </a:p>
        </p:txBody>
      </p:sp>
    </p:spTree>
    <p:extLst>
      <p:ext uri="{BB962C8B-B14F-4D97-AF65-F5344CB8AC3E}">
        <p14:creationId xmlns:p14="http://schemas.microsoft.com/office/powerpoint/2010/main" val="427454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Concluding Remarks</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lnSpcReduction="10000"/>
          </a:bodyPr>
          <a:lstStyle/>
          <a:p>
            <a:r>
              <a:rPr lang="en-US" sz="2400" dirty="0"/>
              <a:t>If any one of these subgroups had not played their part in the sequence, </a:t>
            </a:r>
            <a:r>
              <a:rPr lang="en-US" sz="2400" dirty="0" err="1"/>
              <a:t>Priscillian</a:t>
            </a:r>
            <a:r>
              <a:rPr lang="en-US" sz="2400" dirty="0"/>
              <a:t> likely would not have faced execution. For example, if </a:t>
            </a:r>
            <a:r>
              <a:rPr lang="en-US" sz="2400" dirty="0" err="1"/>
              <a:t>Hydatius</a:t>
            </a:r>
            <a:r>
              <a:rPr lang="en-US" sz="2400" dirty="0"/>
              <a:t> had never gotten the charge of Manicheanism to stick, </a:t>
            </a:r>
            <a:r>
              <a:rPr lang="en-US" sz="2400" dirty="0" err="1"/>
              <a:t>Priscillian</a:t>
            </a:r>
            <a:r>
              <a:rPr lang="en-US" sz="2400" dirty="0"/>
              <a:t> probably would not have lost his see in Avila, more serious charges of sexual immorality and sorcery would have been much less likely to stick to </a:t>
            </a:r>
            <a:r>
              <a:rPr lang="en-US" sz="2400" dirty="0" err="1"/>
              <a:t>Priscillian</a:t>
            </a:r>
            <a:r>
              <a:rPr lang="en-US" sz="2400" dirty="0"/>
              <a:t>, and imperial authority might have never gotten involved in the conflict. </a:t>
            </a:r>
          </a:p>
          <a:p>
            <a:r>
              <a:rPr lang="en-US" sz="2400" dirty="0"/>
              <a:t>It is for this reason that I believe that we cannot say that Maximus alone was responsible for </a:t>
            </a:r>
            <a:r>
              <a:rPr lang="en-US" sz="2400" dirty="0" err="1"/>
              <a:t>Priscillian’s</a:t>
            </a:r>
            <a:r>
              <a:rPr lang="en-US" sz="2400" dirty="0"/>
              <a:t> death: while it is true that he had a direct role in </a:t>
            </a:r>
            <a:r>
              <a:rPr lang="en-US" sz="2400" dirty="0" err="1"/>
              <a:t>Priscillian’s</a:t>
            </a:r>
            <a:r>
              <a:rPr lang="en-US" sz="2400" dirty="0"/>
              <a:t> death – and by far the most obvious role – it is also true that the actions (or inaction) of a large number of other parties had a direct bearing on the series of events that ultimately lead to </a:t>
            </a:r>
            <a:r>
              <a:rPr lang="en-US" sz="2400" dirty="0" err="1"/>
              <a:t>Priscillian’s</a:t>
            </a:r>
            <a:r>
              <a:rPr lang="en-US" sz="2400" dirty="0"/>
              <a:t> death.</a:t>
            </a:r>
          </a:p>
        </p:txBody>
      </p:sp>
    </p:spTree>
    <p:extLst>
      <p:ext uri="{BB962C8B-B14F-4D97-AF65-F5344CB8AC3E}">
        <p14:creationId xmlns:p14="http://schemas.microsoft.com/office/powerpoint/2010/main" val="3526844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Availability of Paper and Slides</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Paper: </a:t>
            </a:r>
          </a:p>
          <a:p>
            <a:pPr lvl="1"/>
            <a:r>
              <a:rPr lang="en-US" sz="2200" dirty="0">
                <a:hlinkClick r:id="rId2"/>
              </a:rPr>
              <a:t>https://steventammen.com/writings/class-power-and-influence-who-killed-priscillian.pdf</a:t>
            </a:r>
            <a:endParaRPr lang="en-US" sz="2200" dirty="0"/>
          </a:p>
          <a:p>
            <a:r>
              <a:rPr lang="en-US" sz="2400" dirty="0"/>
              <a:t>Slides:</a:t>
            </a:r>
          </a:p>
          <a:p>
            <a:pPr lvl="1"/>
            <a:r>
              <a:rPr lang="en-US" sz="2200" dirty="0">
                <a:hlinkClick r:id="rId3"/>
              </a:rPr>
              <a:t>https://steventammen.com/presentations/class-power-and-influence-who-killed-priscillian.pptx</a:t>
            </a:r>
            <a:endParaRPr lang="en-US" sz="2200" dirty="0"/>
          </a:p>
          <a:p>
            <a:endParaRPr lang="en-US" sz="2400" dirty="0"/>
          </a:p>
          <a:p>
            <a:r>
              <a:rPr lang="en-US" sz="2400" dirty="0"/>
              <a:t>Questions?</a:t>
            </a:r>
          </a:p>
        </p:txBody>
      </p:sp>
    </p:spTree>
    <p:extLst>
      <p:ext uri="{BB962C8B-B14F-4D97-AF65-F5344CB8AC3E}">
        <p14:creationId xmlns:p14="http://schemas.microsoft.com/office/powerpoint/2010/main" val="251175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Importance</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As far as we know, </a:t>
            </a:r>
            <a:r>
              <a:rPr lang="en-US" sz="2400" dirty="0" err="1"/>
              <a:t>Priscillian</a:t>
            </a:r>
            <a:r>
              <a:rPr lang="en-US" sz="2400" dirty="0"/>
              <a:t> was the only heretic officially executed by Roman imperial power for heresy (or trumped-up charges standing in for heresy). Many other people got excommunicated from the Catholic fold or exiled, but execution was virtually unheard of both before and after </a:t>
            </a:r>
            <a:r>
              <a:rPr lang="en-US" sz="2400" dirty="0" err="1"/>
              <a:t>Priscillian</a:t>
            </a:r>
            <a:r>
              <a:rPr lang="en-US" sz="2400" dirty="0"/>
              <a:t>.</a:t>
            </a:r>
          </a:p>
          <a:p>
            <a:r>
              <a:rPr lang="en-US" sz="2400" dirty="0" err="1"/>
              <a:t>Priscillian</a:t>
            </a:r>
            <a:r>
              <a:rPr lang="en-US" sz="2400" dirty="0"/>
              <a:t> (and the values he represented) presented a challenge to the nascent Catholic </a:t>
            </a:r>
            <a:r>
              <a:rPr lang="en-US" sz="2400" dirty="0" err="1"/>
              <a:t>monodoxy</a:t>
            </a:r>
            <a:r>
              <a:rPr lang="en-US" sz="2400" dirty="0"/>
              <a:t>. Better understanding the reasons for his execution can help us understand the interplay between local bishops, Catholic hierarchy, imperial power, and the ever-important Roman law codes.</a:t>
            </a:r>
          </a:p>
        </p:txBody>
      </p:sp>
    </p:spTree>
    <p:extLst>
      <p:ext uri="{BB962C8B-B14F-4D97-AF65-F5344CB8AC3E}">
        <p14:creationId xmlns:p14="http://schemas.microsoft.com/office/powerpoint/2010/main" val="13332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Background: </a:t>
            </a:r>
            <a:r>
              <a:rPr lang="en-US" dirty="0" err="1"/>
              <a:t>Monologic</a:t>
            </a:r>
            <a:r>
              <a:rPr lang="en-US" dirty="0"/>
              <a:t> and Orthodoxy</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“Orthodox” and “heretical” were labels constantly in flux.</a:t>
            </a:r>
          </a:p>
          <a:p>
            <a:r>
              <a:rPr lang="en-US" sz="2400" dirty="0"/>
              <a:t>Every Christian polemicist (with the singular exception of the Manichaeans) claimed the title of ‘true Christian’ for himself, while simultaneously condemning other people with differing views.</a:t>
            </a:r>
          </a:p>
          <a:p>
            <a:r>
              <a:rPr lang="en-US" sz="2400" dirty="0"/>
              <a:t>For our purposes, it would be a mistake to take the position that either side (those supporting </a:t>
            </a:r>
            <a:r>
              <a:rPr lang="en-US" sz="2400" dirty="0" err="1"/>
              <a:t>Priscillian</a:t>
            </a:r>
            <a:r>
              <a:rPr lang="en-US" sz="2400" dirty="0"/>
              <a:t> and those opposing him) did not in fact believe that they were standing up for the truth against dangerous sectarian views. </a:t>
            </a:r>
          </a:p>
        </p:txBody>
      </p:sp>
    </p:spTree>
    <p:extLst>
      <p:ext uri="{BB962C8B-B14F-4D97-AF65-F5344CB8AC3E}">
        <p14:creationId xmlns:p14="http://schemas.microsoft.com/office/powerpoint/2010/main" val="48852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Background: </a:t>
            </a:r>
            <a:r>
              <a:rPr lang="en-US" dirty="0" err="1"/>
              <a:t>Heresiological</a:t>
            </a:r>
            <a:r>
              <a:rPr lang="en-US" dirty="0"/>
              <a:t> Labels</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From </a:t>
            </a:r>
            <a:r>
              <a:rPr lang="en-US" sz="2400" dirty="0" err="1"/>
              <a:t>Numa</a:t>
            </a:r>
            <a:r>
              <a:rPr lang="en-US" sz="2400" dirty="0"/>
              <a:t> onwards, the Romans thought that the stability and wellbeing of their society depended on faithful devotion to the gods.</a:t>
            </a:r>
          </a:p>
          <a:p>
            <a:pPr lvl="1"/>
            <a:r>
              <a:rPr lang="en-US" sz="2400" dirty="0"/>
              <a:t>For example, Caracalla’s </a:t>
            </a:r>
            <a:r>
              <a:rPr lang="en-US" sz="2400" i="1" dirty="0" err="1"/>
              <a:t>Constitutio</a:t>
            </a:r>
            <a:r>
              <a:rPr lang="en-US" sz="2400" i="1" dirty="0"/>
              <a:t> </a:t>
            </a:r>
            <a:r>
              <a:rPr lang="en-US" sz="2400" i="1" dirty="0" err="1"/>
              <a:t>Antoniniana</a:t>
            </a:r>
            <a:r>
              <a:rPr lang="en-US" sz="2400" i="1" dirty="0"/>
              <a:t> </a:t>
            </a:r>
            <a:r>
              <a:rPr lang="en-US" sz="2400" dirty="0"/>
              <a:t>in 212, aside from granting citizenship to all free provincials, declared </a:t>
            </a:r>
            <a:r>
              <a:rPr lang="en-US" sz="2400" i="1" dirty="0" err="1"/>
              <a:t>religio</a:t>
            </a:r>
            <a:r>
              <a:rPr lang="en-US" sz="2400" dirty="0"/>
              <a:t> to be the true basis of Roman citizenship. Diocletian’s reforms were also centered around piety – at least his version of it (as delimited in his two law codes compiled in the early 290s).</a:t>
            </a:r>
          </a:p>
          <a:p>
            <a:pPr lvl="1"/>
            <a:r>
              <a:rPr lang="en-US" sz="2400" dirty="0"/>
              <a:t> A crime against religion was understood as a crime against the social fabric itself.</a:t>
            </a:r>
          </a:p>
        </p:txBody>
      </p:sp>
    </p:spTree>
    <p:extLst>
      <p:ext uri="{BB962C8B-B14F-4D97-AF65-F5344CB8AC3E}">
        <p14:creationId xmlns:p14="http://schemas.microsoft.com/office/powerpoint/2010/main" val="151261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Background: </a:t>
            </a:r>
            <a:r>
              <a:rPr lang="en-US" dirty="0" err="1"/>
              <a:t>Heresiological</a:t>
            </a:r>
            <a:r>
              <a:rPr lang="en-US" dirty="0"/>
              <a:t> Labels</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a:bodyPr>
          <a:lstStyle/>
          <a:p>
            <a:r>
              <a:rPr lang="en-US" sz="2400" dirty="0"/>
              <a:t>As Christianity replaced paganism as the default Roman state religion, the conceptions of </a:t>
            </a:r>
            <a:r>
              <a:rPr lang="en-US" sz="2400" i="1" dirty="0" err="1"/>
              <a:t>religio</a:t>
            </a:r>
            <a:r>
              <a:rPr lang="en-US" sz="2400" dirty="0"/>
              <a:t> and </a:t>
            </a:r>
            <a:r>
              <a:rPr lang="en-US" sz="2400" i="1" dirty="0" err="1"/>
              <a:t>superstitio</a:t>
            </a:r>
            <a:r>
              <a:rPr lang="en-US" sz="2400" dirty="0"/>
              <a:t> in and of themselves did not change, but which label applied to what did.</a:t>
            </a:r>
          </a:p>
          <a:p>
            <a:r>
              <a:rPr lang="en-US" sz="2400" dirty="0"/>
              <a:t>Caroline </a:t>
            </a:r>
            <a:r>
              <a:rPr lang="en-US" sz="2400" dirty="0" err="1"/>
              <a:t>Humfress</a:t>
            </a:r>
            <a:r>
              <a:rPr lang="en-US" sz="2400" dirty="0"/>
              <a:t>: “the prosecution of ‘illicit’ Christian behavior could be developed using a variety of ‘criminal’ classifications and categories already in existence. In the late imperial constitutions, heresy is referred to variously as a </a:t>
            </a:r>
            <a:r>
              <a:rPr lang="en-US" sz="2400" i="1" dirty="0" err="1"/>
              <a:t>sacrilegium</a:t>
            </a:r>
            <a:r>
              <a:rPr lang="en-US" sz="2400" dirty="0"/>
              <a:t>; a </a:t>
            </a:r>
            <a:r>
              <a:rPr lang="en-US" sz="2400" i="1" dirty="0" err="1"/>
              <a:t>criminosa</a:t>
            </a:r>
            <a:r>
              <a:rPr lang="en-US" sz="2400" i="1" dirty="0"/>
              <a:t> </a:t>
            </a:r>
            <a:r>
              <a:rPr lang="en-US" sz="2400" i="1" dirty="0" err="1"/>
              <a:t>religio</a:t>
            </a:r>
            <a:r>
              <a:rPr lang="en-US" sz="2400" dirty="0"/>
              <a:t>; a </a:t>
            </a:r>
            <a:r>
              <a:rPr lang="en-US" sz="2400" i="1" dirty="0" err="1"/>
              <a:t>perfidia</a:t>
            </a:r>
            <a:r>
              <a:rPr lang="en-US" sz="2400" dirty="0"/>
              <a:t>; and a </a:t>
            </a:r>
            <a:r>
              <a:rPr lang="en-US" sz="2400" i="1" dirty="0" err="1"/>
              <a:t>nefaria</a:t>
            </a:r>
            <a:r>
              <a:rPr lang="en-US" sz="2400" i="1" dirty="0"/>
              <a:t> </a:t>
            </a:r>
            <a:r>
              <a:rPr lang="en-US" sz="2400" i="1" dirty="0" err="1"/>
              <a:t>superstitio</a:t>
            </a:r>
            <a:r>
              <a:rPr lang="en-US" sz="2400" dirty="0"/>
              <a:t>. Heretics were thus potentially punishable under already defined Roman law penalties.”</a:t>
            </a:r>
          </a:p>
        </p:txBody>
      </p:sp>
    </p:spTree>
    <p:extLst>
      <p:ext uri="{BB962C8B-B14F-4D97-AF65-F5344CB8AC3E}">
        <p14:creationId xmlns:p14="http://schemas.microsoft.com/office/powerpoint/2010/main" val="108930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Background: </a:t>
            </a:r>
            <a:r>
              <a:rPr lang="en-US" dirty="0" err="1"/>
              <a:t>Heresiological</a:t>
            </a:r>
            <a:r>
              <a:rPr lang="en-US" dirty="0"/>
              <a:t> Labels</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fontScale="92500"/>
          </a:bodyPr>
          <a:lstStyle/>
          <a:p>
            <a:r>
              <a:rPr lang="en-US" sz="2400" dirty="0"/>
              <a:t>As time went on, the taxonomy got more complex, and new (explicitly Christian) categories and labels were created: more things to tar and feather factional opponents with.</a:t>
            </a:r>
          </a:p>
          <a:p>
            <a:r>
              <a:rPr lang="en-US" sz="2400" dirty="0"/>
              <a:t>For example, the label “Arians” was applied to a much larger group of people than a strict doctrinal categorization would allow.</a:t>
            </a:r>
          </a:p>
          <a:p>
            <a:r>
              <a:rPr lang="en-US" sz="2400" dirty="0"/>
              <a:t>The most common consequences for a </a:t>
            </a:r>
            <a:r>
              <a:rPr lang="en-US" sz="2400" dirty="0" err="1"/>
              <a:t>heresiological</a:t>
            </a:r>
            <a:r>
              <a:rPr lang="en-US" sz="2400" dirty="0"/>
              <a:t> label sticking were the revocation of rights as a Roman citizen.</a:t>
            </a:r>
          </a:p>
          <a:p>
            <a:r>
              <a:rPr lang="en-US" sz="2400" dirty="0"/>
              <a:t>Later developments in Church law (cf. </a:t>
            </a:r>
            <a:r>
              <a:rPr lang="en-US" sz="2400" i="1" dirty="0"/>
              <a:t>Codex </a:t>
            </a:r>
            <a:r>
              <a:rPr lang="en-US" sz="2400" i="1" dirty="0" err="1"/>
              <a:t>Theodosianus</a:t>
            </a:r>
            <a:r>
              <a:rPr lang="en-US" sz="2400" i="1" dirty="0"/>
              <a:t> </a:t>
            </a:r>
            <a:r>
              <a:rPr lang="en-US" sz="2400" dirty="0"/>
              <a:t>16) extended restrictions on heretics and more completely associated heretics with </a:t>
            </a:r>
            <a:r>
              <a:rPr lang="en-US" sz="2400" i="1" dirty="0" err="1"/>
              <a:t>infames</a:t>
            </a:r>
            <a:r>
              <a:rPr lang="en-US" sz="2400" dirty="0"/>
              <a:t>.</a:t>
            </a:r>
          </a:p>
          <a:p>
            <a:pPr lvl="1"/>
            <a:r>
              <a:rPr lang="en-US" sz="2400" dirty="0"/>
              <a:t>Full Roman citizenship became a function of right doctrine – and in particular, </a:t>
            </a:r>
            <a:r>
              <a:rPr lang="en-US" sz="2400" i="1" dirty="0"/>
              <a:t>appearance</a:t>
            </a:r>
            <a:r>
              <a:rPr lang="en-US" sz="2400" dirty="0"/>
              <a:t> of right doctrine.</a:t>
            </a:r>
            <a:endParaRPr lang="en-US" sz="2200" dirty="0"/>
          </a:p>
          <a:p>
            <a:pPr lvl="1"/>
            <a:endParaRPr lang="en-US" sz="2200" dirty="0"/>
          </a:p>
        </p:txBody>
      </p:sp>
    </p:spTree>
    <p:extLst>
      <p:ext uri="{BB962C8B-B14F-4D97-AF65-F5344CB8AC3E}">
        <p14:creationId xmlns:p14="http://schemas.microsoft.com/office/powerpoint/2010/main" val="1390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Story Time</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normAutofit lnSpcReduction="10000"/>
          </a:bodyPr>
          <a:lstStyle/>
          <a:p>
            <a:r>
              <a:rPr lang="en-US" sz="2200" dirty="0"/>
              <a:t>The following slides contain a brief summary of </a:t>
            </a:r>
            <a:r>
              <a:rPr lang="en-US" sz="2200" dirty="0" err="1"/>
              <a:t>Priscillian’s</a:t>
            </a:r>
            <a:r>
              <a:rPr lang="en-US" sz="2200" dirty="0"/>
              <a:t> life and death. This is much condensed from the summary in the original paper, which itself is significantly more concise than the accounts of the original sources (primarily </a:t>
            </a:r>
            <a:r>
              <a:rPr lang="en-US" sz="2200" dirty="0" err="1"/>
              <a:t>Sulpicius</a:t>
            </a:r>
            <a:r>
              <a:rPr lang="en-US" sz="2200" dirty="0"/>
              <a:t> Severus’ account of </a:t>
            </a:r>
            <a:r>
              <a:rPr lang="en-US" sz="2200" dirty="0" err="1"/>
              <a:t>Priscillian’s</a:t>
            </a:r>
            <a:r>
              <a:rPr lang="en-US" sz="2200" dirty="0"/>
              <a:t> life in his </a:t>
            </a:r>
            <a:r>
              <a:rPr lang="en-US" sz="2200" i="1" dirty="0"/>
              <a:t>Chronicles</a:t>
            </a:r>
            <a:r>
              <a:rPr lang="en-US" sz="2200" dirty="0"/>
              <a:t>).</a:t>
            </a:r>
          </a:p>
          <a:p>
            <a:r>
              <a:rPr lang="en-US" sz="2200" dirty="0" err="1"/>
              <a:t>Priscillian</a:t>
            </a:r>
            <a:r>
              <a:rPr lang="en-US" sz="2200" dirty="0"/>
              <a:t> was an educated layman, probably of senatorial rank. His family was quite wealthy.</a:t>
            </a:r>
          </a:p>
          <a:p>
            <a:r>
              <a:rPr lang="en-US" sz="2200" dirty="0"/>
              <a:t>In the 370s, </a:t>
            </a:r>
            <a:r>
              <a:rPr lang="en-US" sz="2200" dirty="0" err="1"/>
              <a:t>Priscillian</a:t>
            </a:r>
            <a:r>
              <a:rPr lang="en-US" sz="2200" dirty="0"/>
              <a:t> gained a following (of both men and women, clerics and laymen) in the southern Spanish regions of </a:t>
            </a:r>
            <a:r>
              <a:rPr lang="en-US" sz="2200" dirty="0" err="1"/>
              <a:t>Baetica</a:t>
            </a:r>
            <a:r>
              <a:rPr lang="en-US" sz="2200" dirty="0"/>
              <a:t> and Lusitania – a following whose distinguishing feature was a form of rigorous asceticism.</a:t>
            </a:r>
          </a:p>
          <a:p>
            <a:r>
              <a:rPr lang="en-US" sz="2200" dirty="0"/>
              <a:t>Soon his views spread north into Galicia, and even over the Pyrenees to Aquitania. This alarmed Hyginus, bishop of </a:t>
            </a:r>
            <a:r>
              <a:rPr lang="en-US" sz="2200" dirty="0" err="1"/>
              <a:t>Corduba</a:t>
            </a:r>
            <a:r>
              <a:rPr lang="en-US" sz="2200" dirty="0"/>
              <a:t>, who informed </a:t>
            </a:r>
            <a:r>
              <a:rPr lang="en-US" sz="2200" dirty="0" err="1"/>
              <a:t>Hydatius</a:t>
            </a:r>
            <a:r>
              <a:rPr lang="en-US" sz="2200" dirty="0"/>
              <a:t>, bishop of Merida, about this growing threat to the stability of the Spanish Christian hierarchy.</a:t>
            </a:r>
          </a:p>
          <a:p>
            <a:endParaRPr lang="en-US" dirty="0"/>
          </a:p>
          <a:p>
            <a:endParaRPr lang="en-US" dirty="0"/>
          </a:p>
        </p:txBody>
      </p:sp>
    </p:spTree>
    <p:extLst>
      <p:ext uri="{BB962C8B-B14F-4D97-AF65-F5344CB8AC3E}">
        <p14:creationId xmlns:p14="http://schemas.microsoft.com/office/powerpoint/2010/main" val="146817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10B1-139F-4F0E-B874-E3FAD020059A}"/>
              </a:ext>
            </a:extLst>
          </p:cNvPr>
          <p:cNvSpPr>
            <a:spLocks noGrp="1"/>
          </p:cNvSpPr>
          <p:nvPr>
            <p:ph type="title"/>
          </p:nvPr>
        </p:nvSpPr>
        <p:spPr>
          <a:xfrm>
            <a:off x="2592925" y="165652"/>
            <a:ext cx="8911687" cy="634847"/>
          </a:xfrm>
        </p:spPr>
        <p:txBody>
          <a:bodyPr>
            <a:normAutofit fontScale="90000"/>
          </a:bodyPr>
          <a:lstStyle/>
          <a:p>
            <a:r>
              <a:rPr lang="en-US" dirty="0"/>
              <a:t>Early Opponents</a:t>
            </a:r>
          </a:p>
        </p:txBody>
      </p:sp>
      <p:sp>
        <p:nvSpPr>
          <p:cNvPr id="3" name="Content Placeholder 2">
            <a:extLst>
              <a:ext uri="{FF2B5EF4-FFF2-40B4-BE49-F238E27FC236}">
                <a16:creationId xmlns:a16="http://schemas.microsoft.com/office/drawing/2014/main" id="{2179E67F-6F33-4A1C-8B21-F4E61DBB2345}"/>
              </a:ext>
            </a:extLst>
          </p:cNvPr>
          <p:cNvSpPr>
            <a:spLocks noGrp="1"/>
          </p:cNvSpPr>
          <p:nvPr>
            <p:ph idx="1"/>
          </p:nvPr>
        </p:nvSpPr>
        <p:spPr>
          <a:xfrm>
            <a:off x="2589212" y="972777"/>
            <a:ext cx="8915400" cy="5547293"/>
          </a:xfrm>
        </p:spPr>
        <p:txBody>
          <a:bodyPr/>
          <a:lstStyle/>
          <a:p>
            <a:r>
              <a:rPr lang="en-US" sz="2200" dirty="0" err="1"/>
              <a:t>Hydatius</a:t>
            </a:r>
            <a:r>
              <a:rPr lang="en-US" sz="2200" dirty="0"/>
              <a:t> caused a series of struggles until he was able to have a council summoned in Saragossa on 4 October 380, a council which was not favorable to </a:t>
            </a:r>
            <a:r>
              <a:rPr lang="en-US" sz="2200" dirty="0" err="1"/>
              <a:t>Priscillian</a:t>
            </a:r>
            <a:r>
              <a:rPr lang="en-US" sz="2200" dirty="0"/>
              <a:t> (a layman) and two bishop associates named </a:t>
            </a:r>
            <a:r>
              <a:rPr lang="en-US" sz="2200" dirty="0" err="1"/>
              <a:t>Instantius</a:t>
            </a:r>
            <a:r>
              <a:rPr lang="en-US" sz="2200" dirty="0"/>
              <a:t> and </a:t>
            </a:r>
            <a:r>
              <a:rPr lang="en-US" sz="2200" dirty="0" err="1"/>
              <a:t>Salvianus</a:t>
            </a:r>
            <a:r>
              <a:rPr lang="en-US" sz="2200" dirty="0"/>
              <a:t>.</a:t>
            </a:r>
          </a:p>
          <a:p>
            <a:pPr lvl="1"/>
            <a:r>
              <a:rPr lang="en-US" sz="2200" dirty="0"/>
              <a:t>The council “found fault with excessive asceticism and the unsupervised meeting of men and women” – characteristic of </a:t>
            </a:r>
            <a:r>
              <a:rPr lang="en-US" sz="2200" dirty="0" err="1"/>
              <a:t>Priscillian</a:t>
            </a:r>
            <a:r>
              <a:rPr lang="en-US" sz="2200" dirty="0"/>
              <a:t> and his followers.</a:t>
            </a:r>
          </a:p>
          <a:p>
            <a:r>
              <a:rPr lang="en-US" sz="2200" dirty="0"/>
              <a:t>Conflict within </a:t>
            </a:r>
            <a:r>
              <a:rPr lang="en-US" sz="2200" dirty="0" err="1"/>
              <a:t>Hydatius</a:t>
            </a:r>
            <a:r>
              <a:rPr lang="en-US" sz="2200" dirty="0"/>
              <a:t>’ see in Merida: </a:t>
            </a:r>
            <a:r>
              <a:rPr lang="en-US" sz="2200" dirty="0" err="1"/>
              <a:t>Instantius</a:t>
            </a:r>
            <a:r>
              <a:rPr lang="en-US" sz="2200" dirty="0"/>
              <a:t> and </a:t>
            </a:r>
            <a:r>
              <a:rPr lang="en-US" sz="2200" dirty="0" err="1"/>
              <a:t>Salvianus</a:t>
            </a:r>
            <a:r>
              <a:rPr lang="en-US" sz="2200" dirty="0"/>
              <a:t> come to mediate, but forcefully driven out.</a:t>
            </a:r>
          </a:p>
          <a:p>
            <a:r>
              <a:rPr lang="en-US" sz="2200" dirty="0" err="1"/>
              <a:t>Priscillian</a:t>
            </a:r>
            <a:r>
              <a:rPr lang="en-US" sz="2200" dirty="0"/>
              <a:t> instituted as Bishop of Avila</a:t>
            </a:r>
          </a:p>
          <a:p>
            <a:r>
              <a:rPr lang="en-US" sz="2200" dirty="0" err="1"/>
              <a:t>Hydatius</a:t>
            </a:r>
            <a:r>
              <a:rPr lang="en-US" sz="2200" dirty="0"/>
              <a:t>, not willing to let this go unopposed, appealed to the emperor Gratian, and received in reply a decree against false bishops and Manichaeans (</a:t>
            </a:r>
            <a:r>
              <a:rPr lang="en-US" sz="2200" i="1" dirty="0" err="1"/>
              <a:t>rescriptum</a:t>
            </a:r>
            <a:r>
              <a:rPr lang="en-US" sz="2200" i="1" dirty="0"/>
              <a:t> contra </a:t>
            </a:r>
            <a:r>
              <a:rPr lang="en-US" sz="2200" i="1" dirty="0" err="1"/>
              <a:t>pseudoepiscopos</a:t>
            </a:r>
            <a:r>
              <a:rPr lang="en-US" sz="2200" i="1" dirty="0"/>
              <a:t> et </a:t>
            </a:r>
            <a:r>
              <a:rPr lang="en-US" sz="2200" i="1" dirty="0" err="1"/>
              <a:t>Manichaeos</a:t>
            </a:r>
            <a:r>
              <a:rPr lang="en-US" sz="2200" dirty="0"/>
              <a:t>)</a:t>
            </a:r>
          </a:p>
          <a:p>
            <a:endParaRPr lang="en-US" dirty="0"/>
          </a:p>
        </p:txBody>
      </p:sp>
    </p:spTree>
    <p:extLst>
      <p:ext uri="{BB962C8B-B14F-4D97-AF65-F5344CB8AC3E}">
        <p14:creationId xmlns:p14="http://schemas.microsoft.com/office/powerpoint/2010/main" val="22828776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174</TotalTime>
  <Words>3262</Words>
  <Application>Microsoft Office PowerPoint</Application>
  <PresentationFormat>Widescreen</PresentationFormat>
  <Paragraphs>110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Wisp</vt:lpstr>
      <vt:lpstr>CLASS, POWER, AND INFLUENCE: WHO KILLED PRISCILLIAN? </vt:lpstr>
      <vt:lpstr>Overview and Scope</vt:lpstr>
      <vt:lpstr>Importance</vt:lpstr>
      <vt:lpstr>Background: Monologic and Orthodoxy</vt:lpstr>
      <vt:lpstr>Background: Heresiological Labels</vt:lpstr>
      <vt:lpstr>Background: Heresiological Labels</vt:lpstr>
      <vt:lpstr>Background: Heresiological Labels</vt:lpstr>
      <vt:lpstr>Story Time</vt:lpstr>
      <vt:lpstr>Early Opponents</vt:lpstr>
      <vt:lpstr>Journey to Italy</vt:lpstr>
      <vt:lpstr>Return and Later Opposition</vt:lpstr>
      <vt:lpstr>Bordeaux Council and the Secular Trial</vt:lpstr>
      <vt:lpstr>Sentencing and Execution</vt:lpstr>
      <vt:lpstr>Contributing Parties to Priscillian’s Death</vt:lpstr>
      <vt:lpstr>Hydatius</vt:lpstr>
      <vt:lpstr>Hydatius</vt:lpstr>
      <vt:lpstr>Ambrose</vt:lpstr>
      <vt:lpstr>Ambrose</vt:lpstr>
      <vt:lpstr>Damasus</vt:lpstr>
      <vt:lpstr>Ithacius</vt:lpstr>
      <vt:lpstr>The Bordeaux Council</vt:lpstr>
      <vt:lpstr>Maximus </vt:lpstr>
      <vt:lpstr>Priscillian </vt:lpstr>
      <vt:lpstr>Priscillian </vt:lpstr>
      <vt:lpstr>Categories of Accusers</vt:lpstr>
      <vt:lpstr>Concluding Remarks</vt:lpstr>
      <vt:lpstr>Availability of Paper and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POWER, AND INFLUENCE: WHO KILLED PRISCILLIAN?</dc:title>
  <dc:creator>Steven Tammen</dc:creator>
  <cp:lastModifiedBy>Steven Tammen</cp:lastModifiedBy>
  <cp:revision>17</cp:revision>
  <dcterms:created xsi:type="dcterms:W3CDTF">2018-03-24T00:29:45Z</dcterms:created>
  <dcterms:modified xsi:type="dcterms:W3CDTF">2018-03-24T03:24:01Z</dcterms:modified>
</cp:coreProperties>
</file>