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3"/>
  </p:notesMasterIdLst>
  <p:handoutMasterIdLst>
    <p:handoutMasterId r:id="rId44"/>
  </p:handoutMasterIdLst>
  <p:sldIdLst>
    <p:sldId id="346" r:id="rId6"/>
    <p:sldId id="347" r:id="rId7"/>
    <p:sldId id="343" r:id="rId8"/>
    <p:sldId id="387" r:id="rId9"/>
    <p:sldId id="344" r:id="rId10"/>
    <p:sldId id="325" r:id="rId11"/>
    <p:sldId id="326" r:id="rId12"/>
    <p:sldId id="329" r:id="rId13"/>
    <p:sldId id="330" r:id="rId14"/>
    <p:sldId id="335" r:id="rId15"/>
    <p:sldId id="340" r:id="rId16"/>
    <p:sldId id="352" r:id="rId17"/>
    <p:sldId id="331" r:id="rId18"/>
    <p:sldId id="353" r:id="rId19"/>
    <p:sldId id="328" r:id="rId20"/>
    <p:sldId id="377" r:id="rId21"/>
    <p:sldId id="378" r:id="rId22"/>
    <p:sldId id="379" r:id="rId23"/>
    <p:sldId id="380" r:id="rId24"/>
    <p:sldId id="336" r:id="rId25"/>
    <p:sldId id="385" r:id="rId26"/>
    <p:sldId id="381" r:id="rId27"/>
    <p:sldId id="382" r:id="rId28"/>
    <p:sldId id="349" r:id="rId29"/>
    <p:sldId id="364" r:id="rId30"/>
    <p:sldId id="365" r:id="rId31"/>
    <p:sldId id="366" r:id="rId32"/>
    <p:sldId id="367" r:id="rId33"/>
    <p:sldId id="383" r:id="rId34"/>
    <p:sldId id="386" r:id="rId35"/>
    <p:sldId id="351" r:id="rId36"/>
    <p:sldId id="363" r:id="rId37"/>
    <p:sldId id="362" r:id="rId38"/>
    <p:sldId id="361" r:id="rId39"/>
    <p:sldId id="355" r:id="rId40"/>
    <p:sldId id="332" r:id="rId41"/>
    <p:sldId id="376" r:id="rId42"/>
  </p:sldIdLst>
  <p:sldSz cx="9144000" cy="6858000" type="screen4x3"/>
  <p:notesSz cx="929481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5DEF30-0E16-4B23-BD0E-33002AB824CE}">
          <p14:sldIdLst>
            <p14:sldId id="346"/>
            <p14:sldId id="347"/>
            <p14:sldId id="343"/>
            <p14:sldId id="387"/>
            <p14:sldId id="344"/>
            <p14:sldId id="325"/>
            <p14:sldId id="326"/>
            <p14:sldId id="329"/>
            <p14:sldId id="330"/>
            <p14:sldId id="335"/>
            <p14:sldId id="340"/>
            <p14:sldId id="352"/>
            <p14:sldId id="331"/>
            <p14:sldId id="353"/>
            <p14:sldId id="328"/>
            <p14:sldId id="377"/>
            <p14:sldId id="378"/>
            <p14:sldId id="379"/>
            <p14:sldId id="380"/>
            <p14:sldId id="336"/>
            <p14:sldId id="385"/>
            <p14:sldId id="381"/>
            <p14:sldId id="382"/>
            <p14:sldId id="349"/>
            <p14:sldId id="364"/>
            <p14:sldId id="365"/>
            <p14:sldId id="366"/>
            <p14:sldId id="367"/>
            <p14:sldId id="383"/>
            <p14:sldId id="386"/>
            <p14:sldId id="351"/>
            <p14:sldId id="363"/>
            <p14:sldId id="362"/>
            <p14:sldId id="361"/>
            <p14:sldId id="355"/>
            <p14:sldId id="332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1">
          <p15:clr>
            <a:srgbClr val="A4A3A4"/>
          </p15:clr>
        </p15:guide>
        <p15:guide id="2" orient="horz" pos="4168">
          <p15:clr>
            <a:srgbClr val="A4A3A4"/>
          </p15:clr>
        </p15:guide>
        <p15:guide id="3" orient="horz" pos="478">
          <p15:clr>
            <a:srgbClr val="A4A3A4"/>
          </p15:clr>
        </p15:guide>
        <p15:guide id="4" orient="horz" pos="929">
          <p15:clr>
            <a:srgbClr val="A4A3A4"/>
          </p15:clr>
        </p15:guide>
        <p15:guide id="5" orient="horz" pos="808">
          <p15:clr>
            <a:srgbClr val="A4A3A4"/>
          </p15:clr>
        </p15:guide>
        <p15:guide id="6" orient="horz" pos="3664">
          <p15:clr>
            <a:srgbClr val="A4A3A4"/>
          </p15:clr>
        </p15:guide>
        <p15:guide id="7" orient="horz" pos="2621">
          <p15:clr>
            <a:srgbClr val="A4A3A4"/>
          </p15:clr>
        </p15:guide>
        <p15:guide id="8" pos="2880">
          <p15:clr>
            <a:srgbClr val="A4A3A4"/>
          </p15:clr>
        </p15:guide>
        <p15:guide id="9" pos="289">
          <p15:clr>
            <a:srgbClr val="A4A3A4"/>
          </p15:clr>
        </p15:guide>
        <p15:guide id="10" pos="5478">
          <p15:clr>
            <a:srgbClr val="A4A3A4"/>
          </p15:clr>
        </p15:guide>
        <p15:guide id="11" pos="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D3BCC9"/>
    <a:srgbClr val="CBB1C0"/>
    <a:srgbClr val="BC9BAE"/>
    <a:srgbClr val="AE859D"/>
    <a:srgbClr val="9F6F8B"/>
    <a:srgbClr val="905979"/>
    <a:srgbClr val="894D70"/>
    <a:srgbClr val="7A375E"/>
    <a:srgbClr val="501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04" autoAdjust="0"/>
    <p:restoredTop sz="75259" autoAdjust="0"/>
  </p:normalViewPr>
  <p:slideViewPr>
    <p:cSldViewPr snapToGrid="0" showGuides="1">
      <p:cViewPr>
        <p:scale>
          <a:sx n="70" d="100"/>
          <a:sy n="70" d="100"/>
        </p:scale>
        <p:origin x="1668" y="372"/>
      </p:cViewPr>
      <p:guideLst>
        <p:guide orient="horz" pos="2541"/>
        <p:guide orient="horz" pos="4168"/>
        <p:guide orient="horz" pos="478"/>
        <p:guide orient="horz" pos="929"/>
        <p:guide orient="horz" pos="808"/>
        <p:guide orient="horz" pos="3664"/>
        <p:guide orient="horz" pos="2621"/>
        <p:guide pos="2880"/>
        <p:guide pos="289"/>
        <p:guide pos="5478"/>
        <p:guide pos="452"/>
      </p:guideLst>
    </p:cSldViewPr>
  </p:slideViewPr>
  <p:outlineViewPr>
    <p:cViewPr>
      <p:scale>
        <a:sx n="33" d="100"/>
        <a:sy n="33" d="100"/>
      </p:scale>
      <p:origin x="0" y="9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171" y="-77"/>
      </p:cViewPr>
      <p:guideLst>
        <p:guide orient="horz"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7752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4910" y="0"/>
            <a:ext cx="4027752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AC237-075D-49D6-A282-751AAFAACA0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27752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4910" y="6513910"/>
            <a:ext cx="4027752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641CB-238B-4A64-837E-14976CF7E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950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86634" y="206409"/>
            <a:ext cx="3043270" cy="2057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4911" y="199751"/>
            <a:ext cx="2844740" cy="2057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21EB43-D0A7-4873-8F4E-CB180730E52C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2113" y="514350"/>
            <a:ext cx="3430587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632" y="3257550"/>
            <a:ext cx="743585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26474" y="6453983"/>
            <a:ext cx="310343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Parametric 2014 template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7061" y="6453983"/>
            <a:ext cx="3107294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C5C1940-0088-4097-95A3-B75C0AA0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149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80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DevDay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ng generate service </a:t>
            </a:r>
            <a:r>
              <a:rPr lang="en-US" baseline="0" dirty="0" err="1" smtClean="0"/>
              <a:t>LunchProxy</a:t>
            </a:r>
            <a:r>
              <a:rPr lang="en-US" baseline="0" dirty="0" smtClean="0"/>
              <a:t> copy paste code over from playground into TS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 test</a:t>
            </a:r>
          </a:p>
          <a:p>
            <a:r>
              <a:rPr lang="en-US" baseline="0" dirty="0" smtClean="0"/>
              <a:t>Ng serve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98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E2e – protractor tests</a:t>
            </a:r>
          </a:p>
          <a:p>
            <a:r>
              <a:rPr lang="en-US" dirty="0" err="1" smtClean="0"/>
              <a:t>Node_modules</a:t>
            </a:r>
            <a:r>
              <a:rPr lang="en-US" baseline="0" dirty="0" smtClean="0"/>
              <a:t> – equivalent of nugget packages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App.module.ts</a:t>
            </a:r>
            <a:r>
              <a:rPr lang="en-US" dirty="0" smtClean="0"/>
              <a:t> </a:t>
            </a:r>
            <a:r>
              <a:rPr lang="en-US" dirty="0" smtClean="0"/>
              <a:t>&lt;-</a:t>
            </a:r>
            <a:r>
              <a:rPr lang="en-US" baseline="0" dirty="0" smtClean="0"/>
              <a:t> the root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en-US" baseline="0" dirty="0" smtClean="0"/>
              <a:t> decorator identifies an angular </a:t>
            </a:r>
            <a:r>
              <a:rPr lang="en-US" baseline="0" dirty="0" smtClean="0"/>
              <a:t>module which are loaded into 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Components – </a:t>
            </a:r>
            <a:r>
              <a:rPr lang="en-US" baseline="0" dirty="0" err="1" smtClean="0"/>
              <a:t>mvvm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mvc</a:t>
            </a:r>
            <a:r>
              <a:rPr lang="en-US" baseline="0" dirty="0" smtClean="0"/>
              <a:t> pattern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made up of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, html, tests, and  TS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Components control</a:t>
            </a:r>
            <a:r>
              <a:rPr lang="en-US" baseline="0" dirty="0" smtClean="0"/>
              <a:t> views modules do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Parametric 2014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5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</a:t>
            </a:r>
            <a:r>
              <a:rPr lang="en-US" baseline="0" dirty="0" smtClean="0"/>
              <a:t> structure of testing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76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 types of tests that can be written</a:t>
            </a:r>
          </a:p>
          <a:p>
            <a:endParaRPr lang="en-US" dirty="0" smtClean="0"/>
          </a:p>
          <a:p>
            <a:r>
              <a:rPr lang="en-US" dirty="0" smtClean="0"/>
              <a:t>Component tests</a:t>
            </a:r>
            <a:r>
              <a:rPr lang="en-US" baseline="0" dirty="0" smtClean="0"/>
              <a:t> run in the context of angular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Module tests can run on basic typescript classes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 to ignore existing</a:t>
            </a:r>
            <a:r>
              <a:rPr lang="en-US" baseline="0" dirty="0" smtClean="0"/>
              <a:t> test and write test like previous slide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6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r>
              <a:rPr lang="en-US" baseline="0" dirty="0" smtClean="0"/>
              <a:t> are one of the key features of Angular2. Understanding is pivotal</a:t>
            </a:r>
          </a:p>
          <a:p>
            <a:endParaRPr lang="en-US" dirty="0" smtClean="0"/>
          </a:p>
          <a:p>
            <a:r>
              <a:rPr lang="en-US" dirty="0" smtClean="0"/>
              <a:t>Walk through</a:t>
            </a:r>
            <a:r>
              <a:rPr lang="en-US" baseline="0" dirty="0" smtClean="0"/>
              <a:t> basic file:</a:t>
            </a:r>
          </a:p>
          <a:p>
            <a:r>
              <a:rPr lang="en-US" baseline="0" dirty="0" smtClean="0"/>
              <a:t>Imports </a:t>
            </a:r>
          </a:p>
          <a:p>
            <a:r>
              <a:rPr lang="en-US" baseline="0" dirty="0" smtClean="0"/>
              <a:t>Component decorator</a:t>
            </a:r>
            <a:endParaRPr lang="en-US" dirty="0" smtClean="0"/>
          </a:p>
          <a:p>
            <a:r>
              <a:rPr lang="en-US" dirty="0" smtClean="0"/>
              <a:t>Selector</a:t>
            </a:r>
            <a:r>
              <a:rPr lang="en-US" baseline="0" dirty="0" smtClean="0"/>
              <a:t> (show usage in index.html)</a:t>
            </a:r>
            <a:endParaRPr lang="en-US" dirty="0" smtClean="0"/>
          </a:p>
          <a:p>
            <a:r>
              <a:rPr lang="en-US" baseline="0" dirty="0" smtClean="0"/>
              <a:t>Inline Html template</a:t>
            </a:r>
          </a:p>
          <a:p>
            <a:r>
              <a:rPr lang="en-US" baseline="0" dirty="0" smtClean="0"/>
              <a:t>Class definition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Take a look at </a:t>
            </a:r>
            <a:r>
              <a:rPr lang="en-US" baseline="0" dirty="0" err="1" smtClean="0"/>
              <a:t>app.component.ts</a:t>
            </a:r>
            <a:r>
              <a:rPr lang="en-US" baseline="0" dirty="0" smtClean="0"/>
              <a:t> generated out of the box- Show how it can be a separate file (as CLI creates)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8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ClI</a:t>
            </a:r>
            <a:r>
              <a:rPr lang="en-US" baseline="0" dirty="0" smtClean="0"/>
              <a:t> creates your first component for you.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 tests</a:t>
            </a:r>
            <a:r>
              <a:rPr lang="en-US" baseline="0" dirty="0" smtClean="0"/>
              <a:t> run in the context of angular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Module tests can run on basic typescript classes</a:t>
            </a:r>
          </a:p>
          <a:p>
            <a:endParaRPr lang="en-US" dirty="0" smtClean="0"/>
          </a:p>
          <a:p>
            <a:r>
              <a:rPr lang="en-US" dirty="0" smtClean="0"/>
              <a:t>Test</a:t>
            </a:r>
            <a:r>
              <a:rPr lang="en-US" baseline="0" dirty="0" smtClean="0"/>
              <a:t> event bindings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31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dependency injection slide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schemas: [NO_ERRORS_SCHEMA]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91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component/template duality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MVC or MVVM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Angular, the component plays the part of the controller/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viewmodel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the template represents the view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2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64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component/template duality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MVC or MVVM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Angular, the component plays the part of the controller/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viewmodel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the template represents the view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57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component/template duality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MVC or MVVM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Angular, the component plays the part of the controller/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viewmodel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the template represents the view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47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component/template duality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MVC or MVVM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Angular, the component plays the part of the controller/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viewmodel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the template represents the view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9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component/template duality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MVC or MVVM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Angular, the component plays the part of the controller/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viewmodel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the template represents the view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61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45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66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Observable</a:t>
            </a:r>
            <a:r>
              <a:rPr lang="en-US" baseline="0" dirty="0" smtClean="0"/>
              <a:t> supports cancel and is more flexible with nested components (1 or more event handlings can be applied)</a:t>
            </a:r>
          </a:p>
          <a:p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7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5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Performant (uses virtual DOM)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Designed with testability in mind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does</a:t>
            </a:r>
            <a:r>
              <a:rPr lang="en-US" baseline="0" dirty="0" smtClean="0"/>
              <a:t> it differ from react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Parametric 2014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6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Transpiles</a:t>
            </a:r>
            <a:r>
              <a:rPr lang="en-US" dirty="0" smtClean="0"/>
              <a:t> to 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OO pillars (Abstraction, Encapsulation, Inheritance, Polymorphism)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Better IDE experience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Parametric 2014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2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 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: Scoping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Var</a:t>
            </a:r>
            <a:r>
              <a:rPr lang="en-US" baseline="0" dirty="0" smtClean="0"/>
              <a:t> is global scoped</a:t>
            </a:r>
          </a:p>
          <a:p>
            <a:r>
              <a:rPr lang="en-US" baseline="0" dirty="0" smtClean="0"/>
              <a:t>Let is block scoped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(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example loop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Parametric 2014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0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TS class vs JS prototype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iife</a:t>
            </a:r>
            <a:r>
              <a:rPr lang="en-US" baseline="0" dirty="0" smtClean="0"/>
              <a:t> pattern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7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93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CLI</a:t>
            </a:r>
            <a:r>
              <a:rPr lang="en-US" baseline="0" dirty="0" smtClean="0"/>
              <a:t> was developed with one thought in mind: Keep developers out of </a:t>
            </a:r>
            <a:r>
              <a:rPr lang="en-US" baseline="0" dirty="0" err="1" smtClean="0"/>
              <a:t>npm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HELL</a:t>
            </a:r>
          </a:p>
          <a:p>
            <a:endParaRPr lang="en-US" dirty="0" smtClean="0"/>
          </a:p>
          <a:p>
            <a:r>
              <a:rPr lang="en-US" dirty="0" smtClean="0"/>
              <a:t>You can still customize your development</a:t>
            </a:r>
            <a:r>
              <a:rPr lang="en-US" baseline="0" dirty="0" smtClean="0"/>
              <a:t> </a:t>
            </a:r>
            <a:r>
              <a:rPr lang="en-US" dirty="0" smtClean="0"/>
              <a:t>pipeline</a:t>
            </a:r>
            <a:r>
              <a:rPr lang="en-US" baseline="0" dirty="0" smtClean="0"/>
              <a:t> if you wish since it just uses NPM packages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Parametric 2014 template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C1940-0088-4097-95A3-B75C0AA03E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2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Cover Slide (Standard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8577" y="3125789"/>
            <a:ext cx="6762933" cy="1429120"/>
          </a:xfrm>
        </p:spPr>
        <p:txBody>
          <a:bodyPr lIns="137160" tIns="91440" rIns="91440" bIns="91440"/>
          <a:lstStyle>
            <a:lvl1pPr>
              <a:lnSpc>
                <a:spcPts val="2300"/>
              </a:lnSpc>
              <a:spcAft>
                <a:spcPts val="0"/>
              </a:spcAft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alternate title layout accommodates multiple line titles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6616" y="4614729"/>
            <a:ext cx="5526261" cy="327067"/>
          </a:xfrm>
        </p:spPr>
        <p:txBody>
          <a:bodyPr lIns="137160" tIns="91440" rIns="91440" bIns="137160" anchor="b"/>
          <a:lstStyle>
            <a:lvl1pPr marL="0" indent="0" algn="l">
              <a:buNone/>
              <a:defRPr sz="1000" b="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7440" y="431249"/>
            <a:ext cx="1822944" cy="74596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13474" y="54655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4625" indent="-174625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22457" y="4259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4625" indent="-174625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2907" y="128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4625" indent="-174625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003" y="6483476"/>
            <a:ext cx="6426679" cy="1639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8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Parametric Portfolio Associates 2015 </a:t>
            </a:r>
            <a:endParaRPr lang="en-US" sz="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Squares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9447" y="4033838"/>
            <a:ext cx="2574553" cy="2824162"/>
          </a:xfrm>
          <a:prstGeom prst="rect">
            <a:avLst/>
          </a:prstGeom>
        </p:spPr>
      </p:pic>
      <p:pic>
        <p:nvPicPr>
          <p:cNvPr id="12" name="Picture 11" descr="Squares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492"/>
            <a:ext cx="1092726" cy="41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4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disclosures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8788" y="1282700"/>
            <a:ext cx="8237537" cy="4461797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>
                <a:solidFill>
                  <a:schemeClr val="tx2"/>
                </a:solidFill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defRPr sz="800"/>
            </a:lvl2pPr>
            <a:lvl3pPr marL="395287" indent="0">
              <a:spcBef>
                <a:spcPts val="300"/>
              </a:spcBef>
              <a:spcAft>
                <a:spcPts val="0"/>
              </a:spcAft>
              <a:buNone/>
              <a:defRPr sz="800"/>
            </a:lvl3pPr>
            <a:lvl4pPr marL="628650" indent="0">
              <a:spcBef>
                <a:spcPts val="300"/>
              </a:spcBef>
              <a:spcAft>
                <a:spcPts val="0"/>
              </a:spcAft>
              <a:buNone/>
              <a:defRPr sz="800"/>
            </a:lvl4pPr>
            <a:lvl5pPr marL="858837" indent="0">
              <a:spcBef>
                <a:spcPts val="300"/>
              </a:spcBef>
              <a:spcAft>
                <a:spcPts val="0"/>
              </a:spcAft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550" y="3532739"/>
            <a:ext cx="6160328" cy="1362075"/>
          </a:xfrm>
        </p:spPr>
        <p:txBody>
          <a:bodyPr anchor="t"/>
          <a:lstStyle>
            <a:lvl1pPr algn="l">
              <a:lnSpc>
                <a:spcPts val="4100"/>
              </a:lnSpc>
              <a:defRPr sz="3600" b="0" cap="all" baseline="0"/>
            </a:lvl1pPr>
          </a:lstStyle>
          <a:p>
            <a:r>
              <a:rPr lang="en-US" dirty="0" smtClean="0"/>
              <a:t>new section title goes here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1" y="6483937"/>
            <a:ext cx="232756" cy="1541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fld id="{DFDF6900-974F-43DB-9195-324A2D2001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indent="0"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</a:pPr>
              <a:t>‹#›</a:t>
            </a:fld>
            <a:endParaRPr lang="en-US" sz="11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5003" y="6483476"/>
            <a:ext cx="6426679" cy="1639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8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Parametric Portfolio Associates 2015 </a:t>
            </a:r>
            <a:endParaRPr lang="en-US" sz="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Squar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9447" y="4033838"/>
            <a:ext cx="2574553" cy="2824162"/>
          </a:xfrm>
          <a:prstGeom prst="rect">
            <a:avLst/>
          </a:prstGeom>
        </p:spPr>
      </p:pic>
      <p:pic>
        <p:nvPicPr>
          <p:cNvPr id="11" name="Picture 10" descr="Squares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492"/>
            <a:ext cx="1092726" cy="41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0134" y="2124682"/>
            <a:ext cx="8236192" cy="3641937"/>
          </a:xfrm>
        </p:spPr>
        <p:txBody>
          <a:bodyPr/>
          <a:lstStyle>
            <a:lvl1pPr marL="0" algn="l" defTabSz="914400" rtl="0" eaLnBrk="1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4972050" algn="r"/>
              </a:tabLst>
              <a:defRPr lang="en-US" sz="2000" b="0" kern="1200" baseline="0" smtClean="0">
                <a:solidFill>
                  <a:srgbClr val="646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1313" indent="-169863">
              <a:spcBef>
                <a:spcPts val="0"/>
              </a:spcBef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Arial Regular 20 </a:t>
            </a:r>
            <a:r>
              <a:rPr lang="en-US" dirty="0" err="1" smtClean="0"/>
              <a:t>pt</a:t>
            </a:r>
            <a:r>
              <a:rPr lang="en-US" dirty="0" smtClean="0"/>
              <a:t>; right tab set for slide numbers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contents or agenda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headline text arial bold 20 pt up to two 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72208"/>
            <a:ext cx="8229600" cy="4341783"/>
          </a:xfrm>
        </p:spPr>
        <p:txBody>
          <a:bodyPr/>
          <a:lstStyle>
            <a:lvl1pPr>
              <a:spcAft>
                <a:spcPts val="600"/>
              </a:spcAft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Aft>
                <a:spcPts val="600"/>
              </a:spcAft>
              <a:defRPr baseline="0"/>
            </a:lvl2pPr>
          </a:lstStyle>
          <a:p>
            <a:pPr lvl="0"/>
            <a:r>
              <a:rPr lang="en-US" dirty="0" smtClean="0"/>
              <a:t>First line Arial Bold 16 pt. in plum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5756275"/>
            <a:ext cx="8229600" cy="538163"/>
          </a:xfrm>
        </p:spPr>
        <p:txBody>
          <a:bodyPr/>
          <a:lstStyle>
            <a:lvl1pPr>
              <a:defRPr sz="1600" b="0"/>
            </a:lvl1pPr>
          </a:lstStyle>
          <a:p>
            <a:pPr>
              <a:lnSpc>
                <a:spcPts val="900"/>
              </a:lnSpc>
              <a:spcAft>
                <a:spcPts val="400"/>
              </a:spcAft>
            </a:pP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footnotes here, Arial, 8 pt. type. Multiple lines break downward; use shift + return to force a line break; for long footnotes, use entire width of text box; adjust text box position as needed for best fit with content.</a:t>
            </a:r>
          </a:p>
          <a:p>
            <a:pPr>
              <a:lnSpc>
                <a:spcPts val="900"/>
              </a:lnSpc>
            </a:pP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paragraph is 4 </a:t>
            </a:r>
            <a:r>
              <a:rPr lang="en-US" sz="800" dirty="0" err="1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.between. Set 4 pt. space after preceding paragraph.</a:t>
            </a:r>
            <a:endParaRPr lang="en-US" sz="800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headline text arial bold 20 pt up to two 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4789"/>
            <a:ext cx="3895344" cy="413920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400" b="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69863" indent="-1698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 baseline="0"/>
            </a:lvl2pPr>
            <a:lvl3pPr marL="396875" indent="-166688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 marL="566738" indent="-115888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/>
            </a:lvl4pPr>
            <a:lvl5pPr marL="862012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First line Arial Bold 14 pt. in dark gray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8788" y="1079432"/>
            <a:ext cx="8237537" cy="3159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0" indent="0">
              <a:buNone/>
              <a:defRPr lang="en-US" sz="1600" b="1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600" b="1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600" b="1" kern="120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buNone/>
              <a:defRPr lang="en-US" sz="1600" b="1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Single line bold subheadline Arial Bold 16 pt in plum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90661" y="1474789"/>
            <a:ext cx="3895344" cy="41462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1400" b="0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69863" indent="-169863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 baseline="0"/>
            </a:lvl2pPr>
            <a:lvl3pPr marL="396875" indent="-166688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 marL="566738" indent="-115888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/>
            </a:lvl4pPr>
            <a:lvl5pPr marL="742950" indent="-109538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First line Arial Bold 14 pt. in dark gray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5756275"/>
            <a:ext cx="8229600" cy="538163"/>
          </a:xfrm>
        </p:spPr>
        <p:txBody>
          <a:bodyPr/>
          <a:lstStyle>
            <a:lvl1pPr>
              <a:defRPr sz="1600" b="0"/>
            </a:lvl1pPr>
          </a:lstStyle>
          <a:p>
            <a:pPr>
              <a:lnSpc>
                <a:spcPts val="900"/>
              </a:lnSpc>
              <a:spcAft>
                <a:spcPts val="400"/>
              </a:spcAft>
            </a:pP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footnotes here, Arial, 8 pt. type. Multiple lines break downward; use shift + return to force a line break; for long footnotes, use entire width of text box; adjust text box position as needed for best fit with content.</a:t>
            </a:r>
          </a:p>
          <a:p>
            <a:pPr>
              <a:lnSpc>
                <a:spcPts val="900"/>
              </a:lnSpc>
            </a:pP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paragraph is 4 </a:t>
            </a:r>
            <a:r>
              <a:rPr lang="en-US" sz="800" dirty="0" err="1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.between. Set 4 pt. space after preceding paragraph.</a:t>
            </a:r>
            <a:endParaRPr lang="en-US" sz="800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headline text arial bold 20 pt up to two 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72209"/>
            <a:ext cx="3896139" cy="4348870"/>
          </a:xfrm>
        </p:spPr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 baseline="0"/>
            </a:lvl2pPr>
          </a:lstStyle>
          <a:p>
            <a:pPr lvl="0"/>
            <a:r>
              <a:rPr lang="en-US" smtClean="0"/>
              <a:t>First line Arial Bold 16 pt. in plum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800186" y="1282701"/>
            <a:ext cx="3896139" cy="4345466"/>
          </a:xfrm>
        </p:spPr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 baseline="0"/>
            </a:lvl2pPr>
          </a:lstStyle>
          <a:p>
            <a:pPr lvl="0"/>
            <a:r>
              <a:rPr lang="en-US" smtClean="0"/>
              <a:t>First line Arial Bold 16 pt. in plum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5756275"/>
            <a:ext cx="8229600" cy="538163"/>
          </a:xfrm>
        </p:spPr>
        <p:txBody>
          <a:bodyPr/>
          <a:lstStyle>
            <a:lvl1pPr>
              <a:defRPr sz="1600" b="0"/>
            </a:lvl1pPr>
          </a:lstStyle>
          <a:p>
            <a:pPr>
              <a:lnSpc>
                <a:spcPts val="900"/>
              </a:lnSpc>
              <a:spcAft>
                <a:spcPts val="400"/>
              </a:spcAft>
            </a:pP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footnotes here, Arial, 8 pt. type. Multiple lines break downward; use shift + return to force a line break; for long footnotes, use entire width of text box; adjust text box position as needed for best fit with content.</a:t>
            </a:r>
          </a:p>
          <a:p>
            <a:pPr>
              <a:lnSpc>
                <a:spcPts val="900"/>
              </a:lnSpc>
            </a:pP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paragraph is 4 </a:t>
            </a:r>
            <a:r>
              <a:rPr lang="en-US" sz="800" dirty="0" err="1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.between. Set 4 pt. space after preceding paragraph.</a:t>
            </a:r>
            <a:endParaRPr lang="en-US" sz="800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4776788" y="1282700"/>
            <a:ext cx="3919537" cy="4380909"/>
          </a:xfrm>
        </p:spPr>
        <p:txBody>
          <a:bodyPr lIns="0" tIns="822960"/>
          <a:lstStyle>
            <a:lvl1pPr algn="ctr"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icon below to insert a photo; delete box to use for a chart </a:t>
            </a:r>
            <a:br>
              <a:rPr lang="en-US" dirty="0" smtClean="0"/>
            </a:br>
            <a:r>
              <a:rPr lang="en-US" dirty="0" smtClean="0"/>
              <a:t>or other graphic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headline text arial bold 20 pt up to two 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72208"/>
            <a:ext cx="3896139" cy="4384313"/>
          </a:xfrm>
        </p:spPr>
        <p:txBody>
          <a:bodyPr/>
          <a:lstStyle>
            <a:lvl1pPr>
              <a:spcAft>
                <a:spcPts val="600"/>
              </a:spcAft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Aft>
                <a:spcPts val="600"/>
              </a:spcAft>
              <a:defRPr baseline="0"/>
            </a:lvl2pPr>
          </a:lstStyle>
          <a:p>
            <a:pPr lvl="0"/>
            <a:r>
              <a:rPr lang="en-US" dirty="0" smtClean="0"/>
              <a:t>First line Arial Bold 16 pt. in plum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5756275"/>
            <a:ext cx="8229600" cy="538163"/>
          </a:xfrm>
        </p:spPr>
        <p:txBody>
          <a:bodyPr/>
          <a:lstStyle>
            <a:lvl1pPr>
              <a:defRPr sz="1600" b="0"/>
            </a:lvl1pPr>
          </a:lstStyle>
          <a:p>
            <a:pPr>
              <a:lnSpc>
                <a:spcPts val="900"/>
              </a:lnSpc>
              <a:spcAft>
                <a:spcPts val="400"/>
              </a:spcAft>
            </a:pP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footnotes here, Arial, 8 pt. type. Multiple lines break downward; use shift + return to force a line break; for long footnotes, use entire width of text box; adjust text box position as needed for best fit with content.</a:t>
            </a:r>
          </a:p>
          <a:p>
            <a:pPr>
              <a:lnSpc>
                <a:spcPts val="900"/>
              </a:lnSpc>
            </a:pP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paragraph is 4 </a:t>
            </a:r>
            <a:r>
              <a:rPr lang="en-US" sz="800" dirty="0" err="1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800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.between. Set 4 pt. space after preceding paragraph.</a:t>
            </a:r>
            <a:endParaRPr lang="en-US" sz="800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9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Horizontal Tex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458788" y="1282700"/>
            <a:ext cx="8237537" cy="2679700"/>
          </a:xfrm>
        </p:spPr>
        <p:txBody>
          <a:bodyPr lIns="0" tIns="822960"/>
          <a:lstStyle>
            <a:lvl1pPr algn="ctr">
              <a:defRPr baseline="0"/>
            </a:lvl1pPr>
          </a:lstStyle>
          <a:p>
            <a:r>
              <a:rPr lang="en-US" dirty="0" smtClean="0"/>
              <a:t>Click icon below to insert a photo; delete box to use for a chart or other graphic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headline text arial bold 20 pt up to two 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160838"/>
            <a:ext cx="8239125" cy="1598407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b="0" baseline="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200" baseline="0"/>
            </a:lvl2pPr>
            <a:lvl3pPr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  <a:lvl6pPr marL="1198563" indent="-112713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</a:defRPr>
            </a:lvl6pPr>
          </a:lstStyle>
          <a:p>
            <a:pPr lvl="0"/>
            <a:r>
              <a:rPr lang="en-US" smtClean="0"/>
              <a:t>First line Arial Bold 16 pt. in plum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  <a:p>
            <a:pPr lvl="5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large text / quote slide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8789" y="2201864"/>
            <a:ext cx="7432190" cy="3245046"/>
          </a:xfrm>
        </p:spPr>
        <p:txBody>
          <a:bodyPr/>
          <a:lstStyle>
            <a:lvl1pPr marL="3175" indent="0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3000" b="0" kern="1200" baseline="0" smtClean="0">
                <a:solidFill>
                  <a:srgbClr val="646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175" indent="0">
              <a:buNone/>
              <a:defRPr lang="en-US" sz="2000" b="0" kern="1200" smtClean="0">
                <a:solidFill>
                  <a:srgbClr val="646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175" indent="0">
              <a:buNone/>
              <a:defRPr lang="en-US" sz="3000" b="0" kern="1200" smtClean="0">
                <a:solidFill>
                  <a:srgbClr val="646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175" indent="0">
              <a:buNone/>
              <a:defRPr lang="en-US" sz="3000" b="0" kern="1200" smtClean="0">
                <a:solidFill>
                  <a:srgbClr val="646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175" indent="0">
              <a:buNone/>
              <a:defRPr lang="en-US" sz="3000" b="0" kern="1200">
                <a:solidFill>
                  <a:srgbClr val="64646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Use for emphasizing a point, an important quote or as a Thank You or Appendix cover</a:t>
            </a:r>
          </a:p>
          <a:p>
            <a:pPr lvl="1"/>
            <a:r>
              <a:rPr lang="en-US" sz="2000" smtClean="0"/>
              <a:t>Subtext can go here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71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nternal Template backgrounds-02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3152"/>
            <a:ext cx="5879667" cy="44097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0489"/>
            <a:ext cx="8229600" cy="7143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2208"/>
            <a:ext cx="8229600" cy="4487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750" y="6492811"/>
            <a:ext cx="780104" cy="128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1" y="6483937"/>
            <a:ext cx="232756" cy="1541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fld id="{DFDF6900-974F-43DB-9195-324A2D20019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indent="0"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</a:pPr>
              <a:t>‹#›</a:t>
            </a:fld>
            <a:endParaRPr lang="en-US" sz="11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6435944"/>
            <a:ext cx="8229600" cy="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5003" y="6483476"/>
            <a:ext cx="6426679" cy="1639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8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Parametric Portfolio Associates 2015 </a:t>
            </a:r>
            <a:endParaRPr lang="en-US" sz="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1" r:id="rId2"/>
    <p:sldLayoutId id="2147483661" r:id="rId3"/>
    <p:sldLayoutId id="2147483667" r:id="rId4"/>
    <p:sldLayoutId id="2147483650" r:id="rId5"/>
    <p:sldLayoutId id="2147483663" r:id="rId6"/>
    <p:sldLayoutId id="2147483664" r:id="rId7"/>
    <p:sldLayoutId id="2147483665" r:id="rId8"/>
    <p:sldLayoutId id="2147483654" r:id="rId9"/>
    <p:sldLayoutId id="2147483666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9863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1175" indent="-115888" algn="l" defTabSz="914400" rtl="0" eaLnBrk="1" latinLnBrk="0" hangingPunct="1">
        <a:spcBef>
          <a:spcPts val="600"/>
        </a:spcBef>
        <a:buFont typeface="Arial" panose="020B0604020202020204" pitchFamily="34" charset="0"/>
        <a:buChar char="‒"/>
        <a:tabLst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4538" indent="-115888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8375" indent="-109538" algn="l" defTabSz="914400" rtl="0" eaLnBrk="1" latinLnBrk="0" hangingPunct="1">
        <a:spcBef>
          <a:spcPts val="600"/>
        </a:spcBef>
        <a:buFont typeface="Arial" panose="020B0604020202020204" pitchFamily="34" charset="0"/>
        <a:buChar char="‒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pla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play/" TargetMode="External"/><Relationship Id="rId7" Type="http://schemas.openxmlformats.org/officeDocument/2006/relationships/hyperlink" Target="https://ionicframework.com/docs/intro/tutorial/" TargetMode="External"/><Relationship Id="rId2" Type="http://schemas.openxmlformats.org/officeDocument/2006/relationships/hyperlink" Target="https://www.typescriptlang.org/docs/tutorial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ohnpapa.net/" TargetMode="External"/><Relationship Id="rId5" Type="http://schemas.openxmlformats.org/officeDocument/2006/relationships/hyperlink" Target="https://angular.io/docs/ts/latest/tutorial/" TargetMode="External"/><Relationship Id="rId4" Type="http://schemas.openxmlformats.org/officeDocument/2006/relationships/hyperlink" Target="https://angular.io/docs/ts/latest/guide/learning-angular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CodeCamp</a:t>
            </a:r>
            <a:r>
              <a:rPr lang="en-US" dirty="0" smtClean="0"/>
              <a:t> AF!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Christopher Brown &amp; Steven U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55" y="1684655"/>
            <a:ext cx="5520690" cy="2277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5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– Language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768634"/>
            <a:ext cx="8149767" cy="36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– Language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545692"/>
            <a:ext cx="8096958" cy="46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Typescript playground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https://www.typescriptlang.org/play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Write a class called </a:t>
            </a:r>
            <a:r>
              <a:rPr lang="en-US" dirty="0" err="1" smtClean="0"/>
              <a:t>LunchProxy</a:t>
            </a:r>
            <a:r>
              <a:rPr lang="en-US" dirty="0" smtClean="0"/>
              <a:t> which contains the following </a:t>
            </a:r>
          </a:p>
          <a:p>
            <a:r>
              <a:rPr lang="en-US" dirty="0" smtClean="0"/>
              <a:t>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BaseURL</a:t>
            </a:r>
            <a:r>
              <a:rPr lang="en-US" dirty="0" smtClean="0"/>
              <a:t> (i.e. http://localhost...)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OverallVotingAggregate</a:t>
            </a:r>
            <a:r>
              <a:rPr lang="en-US" dirty="0" smtClean="0"/>
              <a:t> (direction of votes overall)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DummyRestaurantNames</a:t>
            </a:r>
            <a:r>
              <a:rPr lang="en-US" dirty="0" smtClean="0"/>
              <a:t> (collection of names)</a:t>
            </a:r>
            <a:endParaRPr lang="en-US" dirty="0"/>
          </a:p>
          <a:p>
            <a:r>
              <a:rPr lang="en-US" dirty="0" smtClean="0"/>
              <a:t>Methods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CreateLunch</a:t>
            </a:r>
            <a:r>
              <a:rPr lang="en-US" dirty="0" smtClean="0"/>
              <a:t>(name, date) returns dummy list of restaurant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UpVote</a:t>
            </a:r>
            <a:r>
              <a:rPr lang="en-US" dirty="0" smtClean="0"/>
              <a:t>(name) </a:t>
            </a:r>
            <a:r>
              <a:rPr lang="en-US" dirty="0" smtClean="0"/>
              <a:t>– increments overall </a:t>
            </a:r>
            <a:r>
              <a:rPr lang="en-US" dirty="0" smtClean="0"/>
              <a:t>voting property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DownVote</a:t>
            </a:r>
            <a:r>
              <a:rPr lang="en-US" dirty="0" smtClean="0"/>
              <a:t>(name) </a:t>
            </a:r>
            <a:r>
              <a:rPr lang="en-US" dirty="0" smtClean="0"/>
              <a:t>– </a:t>
            </a:r>
            <a:r>
              <a:rPr lang="en-US" dirty="0" smtClean="0"/>
              <a:t>Decrement </a:t>
            </a:r>
            <a:r>
              <a:rPr lang="en-US" dirty="0"/>
              <a:t>o</a:t>
            </a:r>
            <a:r>
              <a:rPr lang="en-US" dirty="0" smtClean="0"/>
              <a:t>verall voting property and prints name to console if overall is negative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FinalizeLunch</a:t>
            </a:r>
            <a:r>
              <a:rPr lang="en-US" dirty="0" smtClean="0"/>
              <a:t>() – returns a single dummy </a:t>
            </a:r>
            <a:r>
              <a:rPr lang="en-US" dirty="0" smtClean="0"/>
              <a:t>name</a:t>
            </a:r>
          </a:p>
          <a:p>
            <a:pPr marL="455613" lvl="1" indent="-285750"/>
            <a:r>
              <a:rPr lang="en-US" dirty="0" smtClean="0"/>
              <a:t>Loop through the list and print to even indexes to console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command line interface (ng cli)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8670" y="962385"/>
            <a:ext cx="6000750" cy="5392958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14" y="3157538"/>
            <a:ext cx="2750975" cy="25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0608" y="1053119"/>
            <a:ext cx="8236192" cy="36419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new angular project called </a:t>
            </a:r>
            <a:r>
              <a:rPr lang="en-US" dirty="0" err="1" smtClean="0"/>
              <a:t>DevDay</a:t>
            </a:r>
            <a:endParaRPr lang="en-US" dirty="0" smtClean="0"/>
          </a:p>
          <a:p>
            <a:pPr marL="798513" lvl="1" indent="-457200">
              <a:buFont typeface="+mj-lt"/>
              <a:buAutoNum type="arabicPeriod"/>
            </a:pPr>
            <a:r>
              <a:rPr lang="en-US" dirty="0" smtClean="0"/>
              <a:t>Run ng new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Ensure environment/project is configured correctly</a:t>
            </a:r>
          </a:p>
          <a:p>
            <a:pPr marL="798513" lvl="1" indent="-4572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marL="798513" lvl="1" indent="-457200">
              <a:buFont typeface="+mj-lt"/>
              <a:buAutoNum type="arabicPeriod"/>
            </a:pPr>
            <a:r>
              <a:rPr lang="en-US" dirty="0" smtClean="0"/>
              <a:t>Run ng serve</a:t>
            </a:r>
          </a:p>
          <a:p>
            <a:pPr marL="798513" lvl="1" indent="-457200">
              <a:buFont typeface="+mj-lt"/>
              <a:buAutoNum type="arabicPeriod"/>
            </a:pPr>
            <a:r>
              <a:rPr lang="en-US" dirty="0"/>
              <a:t>Run ng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ng cli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5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 – Project structure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4230" y="1272208"/>
            <a:ext cx="7882569" cy="4522802"/>
          </a:xfrm>
        </p:spPr>
        <p:txBody>
          <a:bodyPr/>
          <a:lstStyle/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800" b="0" dirty="0" smtClean="0"/>
              <a:t>&lt;project </a:t>
            </a:r>
            <a:r>
              <a:rPr lang="en-US" sz="1800" dirty="0"/>
              <a:t>r</a:t>
            </a:r>
            <a:r>
              <a:rPr lang="en-US" sz="1800" b="0" dirty="0" smtClean="0"/>
              <a:t>oot&gt;</a:t>
            </a:r>
          </a:p>
          <a:p>
            <a:pPr marL="519113" lvl="3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600" b="0" dirty="0" err="1" smtClean="0"/>
              <a:t>src</a:t>
            </a:r>
            <a:endParaRPr lang="en-US" sz="1600" dirty="0"/>
          </a:p>
          <a:p>
            <a:pPr marL="514350" lvl="4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600" dirty="0" smtClean="0"/>
              <a:t>index.html</a:t>
            </a:r>
          </a:p>
          <a:p>
            <a:pPr marL="514350" lvl="4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600" dirty="0" smtClean="0"/>
              <a:t>app</a:t>
            </a:r>
            <a:endParaRPr lang="en-US" sz="1600" dirty="0"/>
          </a:p>
          <a:p>
            <a:pPr marL="914400" lvl="4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800" dirty="0" err="1" smtClean="0"/>
              <a:t>app.component</a:t>
            </a:r>
            <a:endParaRPr lang="en-US" sz="1800" dirty="0" smtClean="0"/>
          </a:p>
          <a:p>
            <a:pPr marL="914400" lvl="4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800" dirty="0" err="1"/>
              <a:t>app.module.ts</a:t>
            </a:r>
            <a:endParaRPr lang="en-US" sz="1800" dirty="0" smtClean="0"/>
          </a:p>
          <a:p>
            <a:pPr marL="914400" lvl="4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800" dirty="0" smtClean="0"/>
              <a:t>component </a:t>
            </a:r>
            <a:r>
              <a:rPr lang="en-US" sz="1800" dirty="0" smtClean="0"/>
              <a:t>folder()</a:t>
            </a:r>
            <a:r>
              <a:rPr lang="en-US" sz="1800" dirty="0"/>
              <a:t>	</a:t>
            </a:r>
          </a:p>
          <a:p>
            <a:pPr marL="1604963" lvl="3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800" dirty="0" err="1" smtClean="0"/>
              <a:t>css</a:t>
            </a:r>
            <a:r>
              <a:rPr lang="en-US" sz="1800" dirty="0" smtClean="0"/>
              <a:t>, html, spec, </a:t>
            </a:r>
            <a:r>
              <a:rPr lang="en-US" sz="1800" dirty="0" err="1" smtClean="0"/>
              <a:t>ts</a:t>
            </a:r>
            <a:r>
              <a:rPr lang="en-US" sz="1800" dirty="0" smtClean="0"/>
              <a:t> files</a:t>
            </a:r>
            <a:endParaRPr lang="en-US" sz="1800" dirty="0"/>
          </a:p>
          <a:p>
            <a:pPr marL="509587" lvl="4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800" dirty="0" smtClean="0"/>
              <a:t>…</a:t>
            </a:r>
            <a:endParaRPr lang="en-US" sz="1800" dirty="0"/>
          </a:p>
          <a:p>
            <a:pPr marL="519113" lvl="3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800" dirty="0" err="1"/>
              <a:t>node_modules</a:t>
            </a:r>
            <a:endParaRPr lang="en-US" sz="1800" dirty="0"/>
          </a:p>
          <a:p>
            <a:pPr marL="519113" lvl="3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800" dirty="0"/>
              <a:t>e2e</a:t>
            </a:r>
          </a:p>
          <a:p>
            <a:pPr marL="519113" lvl="3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365760" algn="l"/>
              </a:tabLst>
            </a:pPr>
            <a:r>
              <a:rPr lang="en-U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633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-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Jasmine – JavaScript testing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Karma – Continuous test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Protractor – End to End Integration Tests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3384783"/>
            <a:ext cx="2981325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" y="1660384"/>
            <a:ext cx="3430906" cy="10412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" y="4788026"/>
            <a:ext cx="45529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257308"/>
            <a:ext cx="8280226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6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testing VS </a:t>
            </a:r>
            <a:r>
              <a:rPr lang="en-US" dirty="0"/>
              <a:t>Component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Testing Setup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0082" b="20287"/>
          <a:stretch/>
        </p:blipFill>
        <p:spPr>
          <a:xfrm>
            <a:off x="457200" y="2071688"/>
            <a:ext cx="7753057" cy="13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83"/>
            <a:ext cx="8229600" cy="43417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</a:t>
            </a:r>
            <a:r>
              <a:rPr lang="en-US" dirty="0" err="1"/>
              <a:t>LunchProxy</a:t>
            </a:r>
            <a:r>
              <a:rPr lang="en-US" dirty="0"/>
              <a:t> </a:t>
            </a:r>
            <a:r>
              <a:rPr lang="en-US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ng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 Test</a:t>
            </a:r>
          </a:p>
          <a:p>
            <a:pPr marL="455613" lvl="1" indent="-285750"/>
            <a:r>
              <a:rPr lang="en-US" dirty="0" smtClean="0"/>
              <a:t>Write test that ensures create lunch returns only 5 names</a:t>
            </a:r>
          </a:p>
          <a:p>
            <a:pPr marL="455613" lvl="1" indent="-285750"/>
            <a:r>
              <a:rPr lang="en-US" dirty="0" smtClean="0"/>
              <a:t>Write test that ensures a specific list of strings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service method to make test pass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285750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4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8:30-8:45 - Signing in and team organization! We'll have a sign in site that will assign you to teams</a:t>
            </a:r>
            <a:r>
              <a:rPr lang="en-US" dirty="0" smtClean="0"/>
              <a:t>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8:45-9:30 - Machine setup, and introducing VS Code!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9:30-10:30 - Steven U will show you </a:t>
            </a:r>
            <a:r>
              <a:rPr lang="en-US" dirty="0" err="1"/>
              <a:t>TypeScript</a:t>
            </a:r>
            <a:r>
              <a:rPr lang="en-US" dirty="0"/>
              <a:t>, and how to create Single-Page-Applications in Angular2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10:30-12:00 </a:t>
            </a:r>
            <a:r>
              <a:rPr lang="en-US" dirty="0" smtClean="0"/>
              <a:t>- Angular2 exercise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12:00-12:45 - </a:t>
            </a:r>
            <a:r>
              <a:rPr lang="en-US" dirty="0" smtClean="0"/>
              <a:t>Lunch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12:45-1:45 - Christopher Brown talks about F#, introducing the language and a few F# specific tools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1:45- 3:15 - Backend services exercise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3:15-4:00 - Team Demos, and wrap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7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-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Component: the combination of an HTML template and a component class that controls a portion of the screen.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45577"/>
            <a:ext cx="6932642" cy="38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Walkthrough: </a:t>
            </a:r>
            <a:r>
              <a:rPr lang="en-US" dirty="0" err="1" smtClean="0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testing VS </a:t>
            </a:r>
            <a:r>
              <a:rPr lang="en-US" dirty="0"/>
              <a:t>Component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Testing Setup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189" y="1614488"/>
            <a:ext cx="6749622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783"/>
            <a:ext cx="8229600" cy="43417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ng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 Test</a:t>
            </a:r>
          </a:p>
          <a:p>
            <a:pPr marL="455613" lvl="1" indent="-285750"/>
            <a:r>
              <a:rPr lang="en-US" dirty="0" smtClean="0"/>
              <a:t>Add a new component called </a:t>
            </a:r>
            <a:r>
              <a:rPr lang="en-US" dirty="0" err="1" smtClean="0"/>
              <a:t>CreateLunch</a:t>
            </a:r>
            <a:endParaRPr lang="en-US" dirty="0" smtClean="0"/>
          </a:p>
          <a:p>
            <a:pPr marL="455613" lvl="1" indent="-285750"/>
            <a:r>
              <a:rPr lang="en-US" dirty="0" smtClean="0"/>
              <a:t>Add a test to the </a:t>
            </a:r>
            <a:r>
              <a:rPr lang="en-US" dirty="0" err="1" smtClean="0"/>
              <a:t>app.component.spec.ts</a:t>
            </a:r>
            <a:r>
              <a:rPr lang="en-US" dirty="0" smtClean="0"/>
              <a:t> file that ensures the create lunch component has been added to the app </a:t>
            </a:r>
            <a:r>
              <a:rPr lang="en-US" dirty="0" err="1" smtClean="0"/>
              <a:t>componenent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to make test pass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38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– Key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</a:p>
          <a:p>
            <a:pPr marL="455613" lvl="1" indent="-285750"/>
            <a:r>
              <a:rPr lang="en-US" dirty="0" smtClean="0"/>
              <a:t>&lt;</a:t>
            </a:r>
            <a:r>
              <a:rPr lang="en-US" dirty="0"/>
              <a:t>h1&gt;Hello {{name}}&lt;/</a:t>
            </a:r>
            <a:r>
              <a:rPr lang="en-US" dirty="0" smtClean="0"/>
              <a:t>h1&gt;Directives</a:t>
            </a:r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Add component called sample1 that uses interpolation to display a property.</a:t>
            </a:r>
          </a:p>
          <a:p>
            <a:pPr marL="285750" indent="-285750"/>
            <a:r>
              <a:rPr lang="en-US" dirty="0" smtClean="0"/>
              <a:t>Note:</a:t>
            </a:r>
            <a:r>
              <a:rPr lang="en-US" dirty="0" smtClean="0"/>
              <a:t> Use TDD (see </a:t>
            </a:r>
            <a:r>
              <a:rPr lang="en-US" dirty="0" err="1" smtClean="0"/>
              <a:t>app.component.spec.ts</a:t>
            </a:r>
            <a:r>
              <a:rPr lang="en-US" dirty="0" smtClean="0"/>
              <a:t> for example)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Stretch: Let others perform the same exercise without looking at the example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– Key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</a:t>
            </a:r>
          </a:p>
          <a:p>
            <a:pPr marL="455613" lvl="1" indent="-285750"/>
            <a:r>
              <a:rPr lang="en-US" dirty="0"/>
              <a:t>&lt;div (</a:t>
            </a:r>
            <a:r>
              <a:rPr lang="en-US" dirty="0" err="1"/>
              <a:t>myClick</a:t>
            </a:r>
            <a:r>
              <a:rPr lang="en-US" dirty="0"/>
              <a:t>)="</a:t>
            </a:r>
            <a:r>
              <a:rPr lang="en-US" dirty="0" err="1" smtClean="0"/>
              <a:t>clickMessage</a:t>
            </a:r>
            <a:r>
              <a:rPr lang="en-US" dirty="0" smtClean="0"/>
              <a:t>()” </a:t>
            </a:r>
            <a:r>
              <a:rPr lang="en-US" dirty="0"/>
              <a:t>clickable&gt;click with </a:t>
            </a:r>
            <a:r>
              <a:rPr lang="en-US" dirty="0" err="1"/>
              <a:t>myClick</a:t>
            </a:r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a component called sample2  that  contains a button which prints “Hello world” to the console when the button is pressed.</a:t>
            </a:r>
          </a:p>
          <a:p>
            <a:endParaRPr lang="en-US" dirty="0"/>
          </a:p>
          <a:p>
            <a:r>
              <a:rPr lang="en-US" dirty="0" smtClean="0"/>
              <a:t>Stretch: </a:t>
            </a:r>
          </a:p>
          <a:p>
            <a:r>
              <a:rPr lang="en-US" dirty="0" smtClean="0"/>
              <a:t>Add test to ensure correct method is called when clicked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9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– Key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 smtClean="0"/>
              <a:t>Property </a:t>
            </a:r>
            <a:r>
              <a:rPr lang="en-US" dirty="0" smtClean="0"/>
              <a:t>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&lt;button [disabled</a:t>
            </a:r>
            <a:r>
              <a:rPr lang="en-US" b="0" dirty="0" smtClean="0"/>
              <a:t>]=“</a:t>
            </a:r>
            <a:r>
              <a:rPr lang="en-US" b="0" dirty="0" err="1" smtClean="0"/>
              <a:t>isFormPopulated</a:t>
            </a:r>
            <a:r>
              <a:rPr lang="en-US" b="0" dirty="0" smtClean="0"/>
              <a:t>"&gt;</a:t>
            </a:r>
            <a:r>
              <a:rPr lang="en-US" b="0" dirty="0"/>
              <a:t>Cancel is disabled&lt;/</a:t>
            </a:r>
            <a:r>
              <a:rPr lang="en-US" b="0" dirty="0" smtClean="0"/>
              <a:t>button&gt;</a:t>
            </a:r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dirty="0" smtClean="0"/>
              <a:t>Add a component called sample3 that has a label and a  button. When the button is clicked, toggle whether the label is hidden</a:t>
            </a:r>
          </a:p>
          <a:p>
            <a:endParaRPr lang="en-US" dirty="0"/>
          </a:p>
          <a:p>
            <a:r>
              <a:rPr lang="en-US" dirty="0" smtClean="0"/>
              <a:t>Stretch: </a:t>
            </a:r>
          </a:p>
          <a:p>
            <a:r>
              <a:rPr lang="en-US" dirty="0" smtClean="0"/>
              <a:t>Add test similar to sample2 to ensure click event method.</a:t>
            </a:r>
          </a:p>
          <a:p>
            <a:r>
              <a:rPr lang="en-US" dirty="0" smtClean="0"/>
              <a:t>Add test to ensure label is populated after button is clicked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– Key Concepts (template 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Asterisk</a:t>
            </a:r>
            <a:endParaRPr lang="en-US" dirty="0" smtClean="0"/>
          </a:p>
          <a:p>
            <a:pPr marL="455613" lvl="1" indent="-285750"/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 smtClean="0"/>
              <a:t>=“</a:t>
            </a:r>
            <a:r>
              <a:rPr lang="en-US" dirty="0" err="1" smtClean="0"/>
              <a:t>SomeCollection.length</a:t>
            </a:r>
            <a:r>
              <a:rPr lang="en-US" dirty="0" smtClean="0"/>
              <a:t> </a:t>
            </a:r>
            <a:r>
              <a:rPr lang="en-US" dirty="0"/>
              <a:t>&gt; 3"&gt;There are </a:t>
            </a:r>
            <a:r>
              <a:rPr lang="en-US" dirty="0" smtClean="0"/>
              <a:t>many!&lt;/</a:t>
            </a:r>
            <a:r>
              <a:rPr lang="en-US" dirty="0"/>
              <a:t>p</a:t>
            </a:r>
            <a:r>
              <a:rPr lang="en-US" dirty="0" smtClean="0"/>
              <a:t>&gt;</a:t>
            </a:r>
          </a:p>
          <a:p>
            <a:pPr marL="455613" lvl="1" indent="-285750"/>
            <a:r>
              <a:rPr lang="en-US" dirty="0" smtClean="0"/>
              <a:t>&lt;</a:t>
            </a:r>
            <a:r>
              <a:rPr lang="en-US" dirty="0"/>
              <a:t>li *</a:t>
            </a:r>
            <a:r>
              <a:rPr lang="en-US" dirty="0" err="1"/>
              <a:t>ngFor</a:t>
            </a:r>
            <a:r>
              <a:rPr lang="en-US" dirty="0"/>
              <a:t>="let </a:t>
            </a:r>
            <a:r>
              <a:rPr lang="en-US" dirty="0" smtClean="0"/>
              <a:t>item of items"&gt;&lt;/li</a:t>
            </a:r>
            <a:r>
              <a:rPr lang="en-US" dirty="0" smtClean="0"/>
              <a:t>&gt;</a:t>
            </a:r>
          </a:p>
          <a:p>
            <a:pPr marL="455613" lvl="1" indent="-285750"/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marL="285750" indent="-285750"/>
            <a:r>
              <a:rPr lang="en-US" dirty="0" smtClean="0"/>
              <a:t>Add a component called sample4 that has an array of strings that is bound to an unordered list in the UI.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Stretch: </a:t>
            </a:r>
          </a:p>
          <a:p>
            <a:pPr marL="285750" indent="-285750"/>
            <a:r>
              <a:rPr lang="en-US" dirty="0" smtClean="0"/>
              <a:t>Add test to ensure there are the same number of list item tags as there are indexes in the 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0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– </a:t>
            </a:r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Two-way </a:t>
            </a:r>
            <a:r>
              <a:rPr lang="en-US" dirty="0" smtClean="0"/>
              <a:t>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&lt;input [(</a:t>
            </a:r>
            <a:r>
              <a:rPr lang="en-US" b="0" dirty="0" err="1"/>
              <a:t>ngModel</a:t>
            </a:r>
            <a:r>
              <a:rPr lang="en-US" b="0" dirty="0"/>
              <a:t>)]="username</a:t>
            </a:r>
            <a:r>
              <a:rPr lang="en-US" b="0" dirty="0" smtClean="0"/>
              <a:t>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endParaRPr lang="en-US" b="0" dirty="0"/>
          </a:p>
          <a:p>
            <a:r>
              <a:rPr lang="en-US" dirty="0" smtClean="0"/>
              <a:t>Create a component called Sample5 that contains an input box and a label that are bound to the same property</a:t>
            </a:r>
          </a:p>
          <a:p>
            <a:endParaRPr lang="en-US" dirty="0"/>
          </a:p>
          <a:p>
            <a:r>
              <a:rPr lang="en-US" dirty="0" smtClean="0"/>
              <a:t>Stretch:</a:t>
            </a:r>
          </a:p>
          <a:p>
            <a:r>
              <a:rPr lang="en-US" dirty="0" smtClean="0"/>
              <a:t>Add test to ensure that the value in the input box is the same as the value in the label</a:t>
            </a:r>
          </a:p>
        </p:txBody>
      </p:sp>
    </p:spTree>
    <p:extLst>
      <p:ext uri="{BB962C8B-B14F-4D97-AF65-F5344CB8AC3E}">
        <p14:creationId xmlns:p14="http://schemas.microsoft.com/office/powerpoint/2010/main" val="19777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14"/>
            <a:ext cx="8229600" cy="714376"/>
          </a:xfrm>
        </p:spPr>
        <p:txBody>
          <a:bodyPr/>
          <a:lstStyle/>
          <a:p>
            <a:r>
              <a:rPr lang="en-US" dirty="0" smtClean="0"/>
              <a:t>Angular 2 -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class citizen of Angular2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82" y="1687791"/>
            <a:ext cx="7437661" cy="39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Angular2 Machine setup (</a:t>
            </a:r>
            <a:r>
              <a:rPr lang="en-US" dirty="0" err="1" smtClean="0"/>
              <a:t>WindowS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208"/>
            <a:ext cx="3989070" cy="4341783"/>
          </a:xfrm>
        </p:spPr>
        <p:txBody>
          <a:bodyPr/>
          <a:lstStyle/>
          <a:p>
            <a:r>
              <a:rPr lang="en-US" dirty="0" smtClean="0"/>
              <a:t>Required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Powershell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Chocolatey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NodeJS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2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6270" y="1283638"/>
            <a:ext cx="3989070" cy="43417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69863" indent="-16986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11175" indent="-115888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‒"/>
              <a:tabLst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4538" indent="-115888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68375" indent="-109538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‒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Setup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 Chocolatey via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marL="512763" lvl="1" indent="-342900"/>
            <a:r>
              <a:rPr lang="en-US" dirty="0" err="1"/>
              <a:t>iex</a:t>
            </a:r>
            <a:r>
              <a:rPr lang="en-US" dirty="0"/>
              <a:t> ((new-object </a:t>
            </a:r>
            <a:r>
              <a:rPr lang="en-US" dirty="0" err="1"/>
              <a:t>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('https://chocolatey.org/install.ps1'))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Choco Install</a:t>
            </a:r>
          </a:p>
          <a:p>
            <a:pPr marL="512763" lvl="1" indent="-342900"/>
            <a:r>
              <a:rPr lang="en-US" dirty="0" err="1" smtClean="0"/>
              <a:t>googlechrome</a:t>
            </a:r>
            <a:r>
              <a:rPr lang="en-US" dirty="0" smtClean="0"/>
              <a:t> -y</a:t>
            </a:r>
          </a:p>
          <a:p>
            <a:pPr marL="512763" lvl="1" indent="-342900"/>
            <a:r>
              <a:rPr lang="en-US" dirty="0" err="1"/>
              <a:t>v</a:t>
            </a:r>
            <a:r>
              <a:rPr lang="en-US" dirty="0" err="1" smtClean="0"/>
              <a:t>isualstudiocode</a:t>
            </a:r>
            <a:r>
              <a:rPr lang="en-US" dirty="0" smtClean="0"/>
              <a:t> -y</a:t>
            </a:r>
          </a:p>
          <a:p>
            <a:pPr marL="512763" lvl="1" indent="-342900"/>
            <a:r>
              <a:rPr lang="en-US" dirty="0" err="1" smtClean="0"/>
              <a:t>nodejs</a:t>
            </a:r>
            <a:r>
              <a:rPr lang="en-US" dirty="0" smtClean="0"/>
              <a:t> -y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Restart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npm</a:t>
            </a:r>
            <a:r>
              <a:rPr lang="en-US" dirty="0" smtClean="0"/>
              <a:t> update –g </a:t>
            </a:r>
            <a:r>
              <a:rPr lang="en-US" dirty="0" err="1" smtClean="0"/>
              <a:t>nodejs@latest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npm</a:t>
            </a:r>
            <a:r>
              <a:rPr lang="en-US" dirty="0" smtClean="0"/>
              <a:t> install –g @angular/cli</a:t>
            </a:r>
          </a:p>
        </p:txBody>
      </p:sp>
    </p:spTree>
    <p:extLst>
      <p:ext uri="{BB962C8B-B14F-4D97-AF65-F5344CB8AC3E}">
        <p14:creationId xmlns:p14="http://schemas.microsoft.com/office/powerpoint/2010/main" val="26306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Ladies and gentlemen, </a:t>
            </a:r>
            <a:r>
              <a:rPr lang="en-US" dirty="0" err="1"/>
              <a:t>devs</a:t>
            </a:r>
            <a:r>
              <a:rPr lang="en-US" dirty="0"/>
              <a:t> and testers, it’s time for your dev org lunch location vote.  Voting is open until 11:20am. </a:t>
            </a:r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voting rules:</a:t>
            </a:r>
          </a:p>
          <a:p>
            <a:r>
              <a:rPr lang="en-US" dirty="0"/>
              <a:t> </a:t>
            </a:r>
            <a:r>
              <a:rPr lang="en-US" dirty="0" err="1" smtClean="0"/>
              <a:t>Upvoting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Each </a:t>
            </a:r>
            <a:r>
              <a:rPr lang="en-US" dirty="0"/>
              <a:t>voter can </a:t>
            </a:r>
            <a:r>
              <a:rPr lang="en-US" dirty="0" err="1"/>
              <a:t>upvote</a:t>
            </a:r>
            <a:r>
              <a:rPr lang="en-US" dirty="0"/>
              <a:t> each of the choices avail.   </a:t>
            </a:r>
          </a:p>
          <a:p>
            <a:r>
              <a:rPr lang="en-US" dirty="0"/>
              <a:t> </a:t>
            </a:r>
            <a:r>
              <a:rPr lang="en-US" dirty="0" err="1" smtClean="0"/>
              <a:t>Downvoting</a:t>
            </a:r>
            <a:endParaRPr lang="en-US" dirty="0"/>
          </a:p>
          <a:p>
            <a:r>
              <a:rPr lang="en-US" dirty="0" smtClean="0"/>
              <a:t>	Each </a:t>
            </a:r>
            <a:r>
              <a:rPr lang="en-US" dirty="0"/>
              <a:t>voter can </a:t>
            </a:r>
            <a:r>
              <a:rPr lang="en-US" dirty="0" err="1"/>
              <a:t>downvote</a:t>
            </a:r>
            <a:r>
              <a:rPr lang="en-US" dirty="0"/>
              <a:t> zero or one choice.</a:t>
            </a:r>
          </a:p>
          <a:p>
            <a:r>
              <a:rPr lang="en-US" dirty="0"/>
              <a:t> </a:t>
            </a:r>
            <a:r>
              <a:rPr lang="en-US" dirty="0" smtClean="0"/>
              <a:t>Each </a:t>
            </a:r>
            <a:r>
              <a:rPr lang="en-US" dirty="0" err="1"/>
              <a:t>upvote</a:t>
            </a:r>
            <a:r>
              <a:rPr lang="en-US" dirty="0"/>
              <a:t> counts as a +1, each </a:t>
            </a:r>
            <a:r>
              <a:rPr lang="en-US" dirty="0" err="1"/>
              <a:t>downvote</a:t>
            </a:r>
            <a:r>
              <a:rPr lang="en-US" dirty="0"/>
              <a:t> a -2.</a:t>
            </a: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Your choices for today, curated with care: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8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Design </a:t>
            </a:r>
            <a:r>
              <a:rPr lang="en-US" b="0" dirty="0"/>
              <a:t>a component that </a:t>
            </a:r>
            <a:r>
              <a:rPr lang="en-US" b="0" dirty="0" smtClean="0"/>
              <a:t>looks </a:t>
            </a:r>
            <a:r>
              <a:rPr lang="en-US" b="0" dirty="0"/>
              <a:t>like the following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r>
              <a:rPr lang="en-US" b="0" dirty="0" smtClean="0"/>
              <a:t>Write </a:t>
            </a:r>
            <a:r>
              <a:rPr lang="en-US" b="0" dirty="0"/>
              <a:t>test to ensure string is displayed when button is clicked.</a:t>
            </a:r>
          </a:p>
          <a:p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button should get the winner from the </a:t>
            </a:r>
            <a:r>
              <a:rPr lang="en-US" b="0" dirty="0" smtClean="0"/>
              <a:t>service.</a:t>
            </a:r>
            <a:endParaRPr lang="en-US" b="0" dirty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" y="4366834"/>
            <a:ext cx="894778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following business rules to </a:t>
            </a:r>
            <a:r>
              <a:rPr lang="en-US" dirty="0" err="1" smtClean="0"/>
              <a:t>CreateLunch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Form should </a:t>
            </a:r>
            <a:r>
              <a:rPr lang="en-US" b="0" dirty="0"/>
              <a:t>post a request back to the </a:t>
            </a:r>
            <a:r>
              <a:rPr lang="en-US" b="0" dirty="0" smtClean="0"/>
              <a:t>service containing user inputs</a:t>
            </a:r>
          </a:p>
          <a:p>
            <a:r>
              <a:rPr lang="en-US" b="0" dirty="0" smtClean="0"/>
              <a:t>Disable create lunch button once the form has been submitted</a:t>
            </a:r>
          </a:p>
          <a:p>
            <a:r>
              <a:rPr lang="en-US" b="0" dirty="0" smtClean="0"/>
              <a:t>Display the request parameters in the labels to the right</a:t>
            </a:r>
          </a:p>
          <a:p>
            <a:r>
              <a:rPr lang="en-US" b="0" dirty="0" smtClean="0"/>
              <a:t>The returned restaurants should be displayed in a list below </a:t>
            </a:r>
          </a:p>
          <a:p>
            <a:r>
              <a:rPr lang="en-US" b="0" dirty="0" smtClean="0"/>
              <a:t>Each option should have its own set of </a:t>
            </a:r>
            <a:r>
              <a:rPr lang="en-US" b="0" dirty="0" err="1" smtClean="0"/>
              <a:t>upvote</a:t>
            </a:r>
            <a:r>
              <a:rPr lang="en-US" b="0" dirty="0" smtClean="0"/>
              <a:t> and </a:t>
            </a:r>
            <a:r>
              <a:rPr lang="en-US" b="0" dirty="0" err="1" smtClean="0"/>
              <a:t>downvote</a:t>
            </a:r>
            <a:r>
              <a:rPr lang="en-US" b="0" dirty="0" smtClean="0"/>
              <a:t> buttons</a:t>
            </a:r>
            <a:endParaRPr lang="en-US" u="sng" dirty="0" smtClean="0"/>
          </a:p>
          <a:p>
            <a:r>
              <a:rPr lang="en-US" u="sng" dirty="0" smtClean="0"/>
              <a:t>Tests</a:t>
            </a:r>
            <a:r>
              <a:rPr lang="en-US" u="sng" dirty="0"/>
              <a:t>:</a:t>
            </a:r>
            <a:r>
              <a:rPr lang="en-US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Write a test that ensures the "create lunch" button is present in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Write a test that ensures the backing component fields are bound to the input values when the create lunch button is clicked</a:t>
            </a:r>
            <a:r>
              <a:rPr lang="en-US" b="0" dirty="0" smtClean="0"/>
              <a:t>. </a:t>
            </a:r>
            <a:endParaRPr lang="en-US" b="0" dirty="0"/>
          </a:p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1994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 mockup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496405"/>
            <a:ext cx="298132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146029"/>
            <a:ext cx="4676775" cy="2446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3" y="1963130"/>
            <a:ext cx="11049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Content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State</a:t>
            </a:r>
          </a:p>
          <a:p>
            <a:r>
              <a:rPr lang="en-US" dirty="0" smtClean="0"/>
              <a:t>Disable components depending on where you are in the process</a:t>
            </a:r>
          </a:p>
          <a:p>
            <a:r>
              <a:rPr lang="en-US" dirty="0" smtClean="0"/>
              <a:t>Hint: add a new service to track state and share it between components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9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Lifecycle hooks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Observables vs promises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0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348"/>
            <a:ext cx="8229600" cy="4341783"/>
          </a:xfrm>
        </p:spPr>
        <p:txBody>
          <a:bodyPr/>
          <a:lstStyle/>
          <a:p>
            <a:r>
              <a:rPr lang="en-US" dirty="0" smtClean="0"/>
              <a:t>Typescript Documentation: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www.typescriptlang.org/docs/tutorial.html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Typescript Playground: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https://www.typescriptlang.org/play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Angular </a:t>
            </a:r>
            <a:r>
              <a:rPr lang="en-US" dirty="0"/>
              <a:t>2 Documentation: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https://angular.io/docs/ts/latest/guide/learning-angular.html</a:t>
            </a:r>
            <a:r>
              <a:rPr lang="en-US" dirty="0"/>
              <a:t> </a:t>
            </a:r>
          </a:p>
          <a:p>
            <a:r>
              <a:rPr lang="en-US" dirty="0" smtClean="0"/>
              <a:t>Tour of </a:t>
            </a:r>
            <a:r>
              <a:rPr lang="en-US" dirty="0"/>
              <a:t>Heroes: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://angular.io/docs/ts/latest/tutorial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John Papa’s </a:t>
            </a:r>
            <a:r>
              <a:rPr lang="en-US" dirty="0"/>
              <a:t>Blog: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://johnpapa.net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Ionic 2 Getting started: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https://ionicframework.com/docs/intro/tutorial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Glue code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804865"/>
            <a:ext cx="6686550" cy="54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Visual Studio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Folder Explorer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and Terminal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</a:t>
            </a:r>
            <a:r>
              <a:rPr lang="en-US" dirty="0" err="1" smtClean="0"/>
              <a:t>Pallette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and Debug Tabs			 Useful Keyboard Shortcuts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98186"/>
              </p:ext>
            </p:extLst>
          </p:nvPr>
        </p:nvGraphicFramePr>
        <p:xfrm>
          <a:off x="3979388" y="3947638"/>
          <a:ext cx="4686935" cy="2360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555"/>
                <a:gridCol w="3040380"/>
              </a:tblGrid>
              <a:tr h="297688">
                <a:tc>
                  <a:txBody>
                    <a:bodyPr/>
                    <a:lstStyle/>
                    <a:p>
                      <a:r>
                        <a:rPr lang="en-US" dirty="0" smtClean="0"/>
                        <a:t>Shortcut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20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 + Shift +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Command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Pallette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 + `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Command Line Prompt</a:t>
                      </a:r>
                    </a:p>
                  </a:txBody>
                  <a:tcPr/>
                </a:tc>
              </a:tr>
              <a:tr h="520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 + Shift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Format Code</a:t>
                      </a:r>
                    </a:p>
                  </a:txBody>
                  <a:tcPr/>
                </a:tc>
              </a:tr>
              <a:tr h="520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P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ype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22" y="1501585"/>
            <a:ext cx="7216775" cy="405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Angular 2 – Why Use it?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72208"/>
            <a:ext cx="8229600" cy="4341783"/>
          </a:xfrm>
        </p:spPr>
        <p:txBody>
          <a:bodyPr/>
          <a:lstStyle/>
          <a:p>
            <a:pPr marL="455613" lvl="1" indent="-285750"/>
            <a:r>
              <a:rPr lang="en-US" dirty="0"/>
              <a:t>Open Source (https://</a:t>
            </a:r>
            <a:r>
              <a:rPr lang="en-US" dirty="0" smtClean="0"/>
              <a:t>github.com/angular/angular)</a:t>
            </a:r>
          </a:p>
          <a:p>
            <a:pPr marL="455613" lvl="1" indent="-285750"/>
            <a:r>
              <a:rPr lang="en-US" dirty="0" smtClean="0"/>
              <a:t>Supported heavily by both Google and Microsoft</a:t>
            </a:r>
          </a:p>
          <a:p>
            <a:pPr marL="455613" lvl="1" indent="-285750"/>
            <a:r>
              <a:rPr lang="en-US" dirty="0" smtClean="0"/>
              <a:t>Component based architecture</a:t>
            </a:r>
          </a:p>
          <a:p>
            <a:pPr marL="455613" lvl="1" indent="-285750"/>
            <a:r>
              <a:rPr lang="en-US" dirty="0" smtClean="0"/>
              <a:t>Performant</a:t>
            </a:r>
          </a:p>
          <a:p>
            <a:pPr marL="455613" lvl="1" indent="-285750"/>
            <a:r>
              <a:rPr lang="en-US" dirty="0" smtClean="0"/>
              <a:t>Testable</a:t>
            </a:r>
          </a:p>
          <a:p>
            <a:pPr marL="455613" lvl="1" indent="-285750"/>
            <a:r>
              <a:rPr lang="en-US" dirty="0" err="1" smtClean="0"/>
              <a:t>TypeScript</a:t>
            </a:r>
            <a:endParaRPr lang="en-US" dirty="0" smtClean="0"/>
          </a:p>
          <a:p>
            <a:pPr marL="796925" lvl="2" indent="-285750"/>
            <a:endParaRPr lang="en-US" b="0" dirty="0"/>
          </a:p>
          <a:p>
            <a:pPr marL="796925" lvl="2" indent="-285750"/>
            <a:endParaRPr lang="en-US" dirty="0" smtClean="0"/>
          </a:p>
          <a:p>
            <a:pPr marL="455613" lvl="1" indent="-285750"/>
            <a:endParaRPr lang="en-US" dirty="0" smtClean="0"/>
          </a:p>
          <a:p>
            <a:endParaRPr lang="en-US" b="0" dirty="0" smtClean="0"/>
          </a:p>
        </p:txBody>
      </p:sp>
      <p:sp>
        <p:nvSpPr>
          <p:cNvPr id="6" name="AutoShape 6" descr="Image result for angular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angular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9"/>
          <a:stretch/>
        </p:blipFill>
        <p:spPr bwMode="auto">
          <a:xfrm>
            <a:off x="3554730" y="1958906"/>
            <a:ext cx="4610238" cy="399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9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Typescript – Why Use it?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72208"/>
            <a:ext cx="8229600" cy="4341783"/>
          </a:xfrm>
        </p:spPr>
        <p:txBody>
          <a:bodyPr/>
          <a:lstStyle/>
          <a:p>
            <a:pPr marL="455613" lvl="1" indent="-285750"/>
            <a:r>
              <a:rPr lang="en-US" dirty="0"/>
              <a:t>Open Source (https://</a:t>
            </a:r>
            <a:r>
              <a:rPr lang="en-US" dirty="0" smtClean="0"/>
              <a:t>github.com/Microsoft/TypeScript)</a:t>
            </a:r>
            <a:endParaRPr lang="en-US" dirty="0"/>
          </a:p>
          <a:p>
            <a:pPr marL="455613" lvl="1" indent="-285750"/>
            <a:r>
              <a:rPr lang="en-US" dirty="0" smtClean="0"/>
              <a:t>Owned by Microsoft, heavily supported by </a:t>
            </a:r>
            <a:r>
              <a:rPr lang="en-US" dirty="0" smtClean="0"/>
              <a:t>Google</a:t>
            </a:r>
          </a:p>
          <a:p>
            <a:pPr marL="796925" lvl="2" indent="-285750"/>
            <a:r>
              <a:rPr lang="en-US" dirty="0" err="1" smtClean="0"/>
              <a:t>AndersHejlsberg</a:t>
            </a:r>
            <a:r>
              <a:rPr lang="en-US" dirty="0" smtClean="0"/>
              <a:t> (C# lead architect)</a:t>
            </a:r>
            <a:endParaRPr lang="en-US" dirty="0" smtClean="0"/>
          </a:p>
          <a:p>
            <a:pPr marL="455613" lvl="1" indent="-285750"/>
            <a:r>
              <a:rPr lang="en-US" dirty="0" smtClean="0"/>
              <a:t>Optional statically typed object-oriented programming language</a:t>
            </a:r>
          </a:p>
          <a:p>
            <a:pPr marL="455613" lvl="1" indent="-285750"/>
            <a:r>
              <a:rPr lang="en-US" dirty="0" smtClean="0"/>
              <a:t>Superset </a:t>
            </a:r>
            <a:r>
              <a:rPr lang="en-US" dirty="0"/>
              <a:t>of JavaScript  </a:t>
            </a:r>
          </a:p>
          <a:p>
            <a:pPr marL="796925" lvl="2" indent="-285750"/>
            <a:r>
              <a:rPr lang="en-US" dirty="0" smtClean="0"/>
              <a:t>“Anything stupid you want to do in JS, you can still do in TS” – Steven U</a:t>
            </a:r>
          </a:p>
          <a:p>
            <a:pPr marL="455613" lvl="1" indent="-285750"/>
            <a:r>
              <a:rPr lang="en-US" dirty="0" smtClean="0"/>
              <a:t>Superset of ES5 &amp; ES6</a:t>
            </a:r>
          </a:p>
          <a:p>
            <a:pPr marL="796925" lvl="2" indent="-285750"/>
            <a:r>
              <a:rPr lang="en-US" dirty="0" smtClean="0"/>
              <a:t>Eases Migration Path to ECMAScript </a:t>
            </a:r>
            <a:r>
              <a:rPr lang="en-US" dirty="0" smtClean="0"/>
              <a:t>6</a:t>
            </a:r>
          </a:p>
          <a:p>
            <a:pPr marL="455613" lvl="1" indent="-285750"/>
            <a:endParaRPr lang="en-US" dirty="0" smtClean="0"/>
          </a:p>
          <a:p>
            <a:pPr marL="455613" lvl="1" indent="-28575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1028" name="Picture 4" descr="Image result for type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6158"/>
            <a:ext cx="2686049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Typescript – Types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72208"/>
            <a:ext cx="8229600" cy="4341783"/>
          </a:xfrm>
        </p:spPr>
        <p:txBody>
          <a:bodyPr/>
          <a:lstStyle/>
          <a:p>
            <a:pPr lvl="1" indent="0">
              <a:buNone/>
            </a:pPr>
            <a:r>
              <a:rPr lang="en-US" sz="2800" dirty="0" smtClean="0"/>
              <a:t>let &lt;name&gt;: &lt;type&gt; </a:t>
            </a:r>
            <a:r>
              <a:rPr lang="en-US" sz="2800" dirty="0"/>
              <a:t>= </a:t>
            </a:r>
            <a:r>
              <a:rPr lang="en-US" sz="2800" dirty="0" smtClean="0"/>
              <a:t>&lt;value&gt;; </a:t>
            </a:r>
            <a:r>
              <a:rPr lang="en-US" sz="2000" dirty="0" smtClean="0"/>
              <a:t>//*let is block scoped</a:t>
            </a:r>
            <a:r>
              <a:rPr lang="en-US" sz="2000" dirty="0"/>
              <a:t> </a:t>
            </a:r>
            <a:endParaRPr lang="en-US" sz="2000" b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137869"/>
              </p:ext>
            </p:extLst>
          </p:nvPr>
        </p:nvGraphicFramePr>
        <p:xfrm>
          <a:off x="457200" y="2002094"/>
          <a:ext cx="813054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270"/>
                <a:gridCol w="40652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&lt;T&gt;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string|number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extend&lt;T, U&gt;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–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208"/>
            <a:ext cx="1577340" cy="4341783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70" y="1646334"/>
            <a:ext cx="4218623" cy="396765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109460" y="1272208"/>
            <a:ext cx="1577340" cy="43417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69863" indent="-16986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11175" indent="-115888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‒"/>
              <a:tabLst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4538" indent="-115888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68375" indent="-109538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‒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640" t="3824" r="5729"/>
          <a:stretch/>
        </p:blipFill>
        <p:spPr>
          <a:xfrm>
            <a:off x="251460" y="1646334"/>
            <a:ext cx="4320540" cy="39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2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metric Q4 2014">
  <a:themeElements>
    <a:clrScheme name="Parametric 2014 Colors">
      <a:dk1>
        <a:sysClr val="windowText" lastClr="000000"/>
      </a:dk1>
      <a:lt1>
        <a:sysClr val="window" lastClr="FFFFFF"/>
      </a:lt1>
      <a:dk2>
        <a:srgbClr val="646464"/>
      </a:dk2>
      <a:lt2>
        <a:srgbClr val="ADC1C8"/>
      </a:lt2>
      <a:accent1>
        <a:srgbClr val="6B214C"/>
      </a:accent1>
      <a:accent2>
        <a:srgbClr val="ADC1C8"/>
      </a:accent2>
      <a:accent3>
        <a:srgbClr val="646464"/>
      </a:accent3>
      <a:accent4>
        <a:srgbClr val="34A8DB"/>
      </a:accent4>
      <a:accent5>
        <a:srgbClr val="430836"/>
      </a:accent5>
      <a:accent6>
        <a:srgbClr val="90B430"/>
      </a:accent6>
      <a:hlink>
        <a:srgbClr val="34A8DB"/>
      </a:hlink>
      <a:folHlink>
        <a:srgbClr val="646464"/>
      </a:folHlink>
    </a:clrScheme>
    <a:fontScheme name="Parametric 2014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31E5E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b">
        <a:noAutofit/>
      </a:bodyPr>
      <a:lstStyle>
        <a:defPPr>
          <a:lnSpc>
            <a:spcPts val="900"/>
          </a:lnSpc>
          <a:spcAft>
            <a:spcPts val="400"/>
          </a:spcAft>
          <a:defRPr sz="800" dirty="0" smtClean="0">
            <a:solidFill>
              <a:srgbClr val="646464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032a90c-b5f1-458b-8845-62d3e13cbd24">CUHWWSYA5QCV-289-2836</_dlc_DocId>
    <_dlc_DocIdUrl xmlns="0032a90c-b5f1-458b-8845-62d3e13cbd24">
      <Url>http://intranet.paraport.com/_layouts/DocIdRedir.aspx?ID=CUHWWSYA5QCV-289-2836</Url>
      <Description>CUHWWSYA5QCV-289-2836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B9BFDB1C6204187D7940A1566D767" ma:contentTypeVersion="0" ma:contentTypeDescription="Create a new document." ma:contentTypeScope="" ma:versionID="e7418a2b789b23c23aa14c5fcd0c41b8">
  <xsd:schema xmlns:xsd="http://www.w3.org/2001/XMLSchema" xmlns:xs="http://www.w3.org/2001/XMLSchema" xmlns:p="http://schemas.microsoft.com/office/2006/metadata/properties" xmlns:ns2="0032a90c-b5f1-458b-8845-62d3e13cbd24" targetNamespace="http://schemas.microsoft.com/office/2006/metadata/properties" ma:root="true" ma:fieldsID="fdd69dc96407d0320d74c2687f631abb" ns2:_="">
    <xsd:import namespace="0032a90c-b5f1-458b-8845-62d3e13cbd2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2a90c-b5f1-458b-8845-62d3e13cbd2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3D34C1-5B0D-4C1E-AA1F-3CC5B2BAF5A3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0032a90c-b5f1-458b-8845-62d3e13cbd24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8BE204A-6C7D-46F2-B5DE-E2066D626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C31585-6322-42FC-9B88-7E22C89A0F7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95262AC-7744-42BD-A847-91F619E18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32a90c-b5f1-458b-8845-62d3e13cbd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13540</TotalTime>
  <Words>1673</Words>
  <Application>Microsoft Office PowerPoint</Application>
  <PresentationFormat>On-screen Show (4:3)</PresentationFormat>
  <Paragraphs>397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Parametric Q4 2014</vt:lpstr>
      <vt:lpstr>Welcome to CodeCamp AF!</vt:lpstr>
      <vt:lpstr>Agenda</vt:lpstr>
      <vt:lpstr>Angular2 Machine setup (WindowS)</vt:lpstr>
      <vt:lpstr>Demo: Visual Studio Code</vt:lpstr>
      <vt:lpstr>PowerPoint Presentation</vt:lpstr>
      <vt:lpstr>Angular 2 – Why Use it?</vt:lpstr>
      <vt:lpstr>Typescript – Why Use it?</vt:lpstr>
      <vt:lpstr>Typescript – Types</vt:lpstr>
      <vt:lpstr>TypeScript – Classes</vt:lpstr>
      <vt:lpstr>TypeScript – Language (Continued)</vt:lpstr>
      <vt:lpstr>TypeScript – Language (Continued)</vt:lpstr>
      <vt:lpstr>Exercise – Typescript playground</vt:lpstr>
      <vt:lpstr>Angular command line interface (ng cli)</vt:lpstr>
      <vt:lpstr>Exercise ng cli tutorial</vt:lpstr>
      <vt:lpstr>Angular 2 – Project structure</vt:lpstr>
      <vt:lpstr>Testing - jasmine</vt:lpstr>
      <vt:lpstr>Jasmine Testing</vt:lpstr>
      <vt:lpstr>module testing VS Component testing</vt:lpstr>
      <vt:lpstr>Exercise - Testing</vt:lpstr>
      <vt:lpstr>Angular - Components</vt:lpstr>
      <vt:lpstr>Walkthrough: app.component.ts</vt:lpstr>
      <vt:lpstr>module testing VS Component testing</vt:lpstr>
      <vt:lpstr>Exercise - Testing</vt:lpstr>
      <vt:lpstr>Angular – Key Concepts</vt:lpstr>
      <vt:lpstr>Angular – Key Concepts</vt:lpstr>
      <vt:lpstr>Angular – Key Concepts</vt:lpstr>
      <vt:lpstr>Angular – Key Concepts (template syntax)</vt:lpstr>
      <vt:lpstr>Angular – Key Concepts</vt:lpstr>
      <vt:lpstr>Angular 2 - Dependency Injection</vt:lpstr>
      <vt:lpstr>Exercise</vt:lpstr>
      <vt:lpstr>Exercise (part 1)</vt:lpstr>
      <vt:lpstr>Add the following business rules to CreateLunch</vt:lpstr>
      <vt:lpstr>Ui mockup</vt:lpstr>
      <vt:lpstr>Additional Content (if needed)</vt:lpstr>
      <vt:lpstr>Areas not covered</vt:lpstr>
      <vt:lpstr>Additional references</vt:lpstr>
      <vt:lpstr>HTTP Glue code </vt:lpstr>
    </vt:vector>
  </TitlesOfParts>
  <Company>Parametric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Template &amp; Use Guide</dc:title>
  <dc:creator>Sandra Snow</dc:creator>
  <cp:lastModifiedBy>Steven U</cp:lastModifiedBy>
  <cp:revision>177</cp:revision>
  <cp:lastPrinted>2017-05-08T14:10:27Z</cp:lastPrinted>
  <dcterms:created xsi:type="dcterms:W3CDTF">2015-01-09T16:25:52Z</dcterms:created>
  <dcterms:modified xsi:type="dcterms:W3CDTF">2017-05-08T14:31:21Z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0x010100B74B9BFDB1C6204187D7940A1566D767</vt:lpwstr>
  </property>
  <property fmtid="{D5CDD505-2E9C-101B-9397-08002B2CF9AE}" pid="3" name="_dlc_DocIdItemGuid">
    <vt:lpwstr>edecda8d-3861-4b64-bff2-dcaa14dcccfa</vt:lpwstr>
  </property>
</Properties>
</file>