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Lst>
  <p:sldSz cx="365760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24" d="100"/>
          <a:sy n="24" d="100"/>
        </p:scale>
        <p:origin x="48"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788749"/>
            <a:ext cx="31089600" cy="1018709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5368695"/>
            <a:ext cx="27432000" cy="7064585"/>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04A5D-0222-415C-8D46-4FA324E44BC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55814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4A5D-0222-415C-8D46-4FA324E44BC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369649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557867"/>
            <a:ext cx="788670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557867"/>
            <a:ext cx="2320290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4A5D-0222-415C-8D46-4FA324E44BC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325023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04A5D-0222-415C-8D46-4FA324E44BC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144575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294888"/>
            <a:ext cx="31546800" cy="1217167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9581715"/>
            <a:ext cx="31546800" cy="640079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04A5D-0222-415C-8D46-4FA324E44BC4}"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396649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04A5D-0222-415C-8D46-4FA324E44BC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252760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557873"/>
            <a:ext cx="3154680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172962"/>
            <a:ext cx="15473360"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688320"/>
            <a:ext cx="15473360"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172962"/>
            <a:ext cx="15549564" cy="351535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688320"/>
            <a:ext cx="15549564"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04A5D-0222-415C-8D46-4FA324E44BC4}"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357646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04A5D-0222-415C-8D46-4FA324E44BC4}"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136822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04A5D-0222-415C-8D46-4FA324E44BC4}"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182447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213020"/>
            <a:ext cx="18516600" cy="2079413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E004A5D-0222-415C-8D46-4FA324E44BC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30980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50720"/>
            <a:ext cx="11796712" cy="682752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213020"/>
            <a:ext cx="18516600" cy="2079413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778240"/>
            <a:ext cx="11796712" cy="16262775"/>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E004A5D-0222-415C-8D46-4FA324E44BC4}"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BADF-3FEC-42EE-B8E4-272118F4553E}" type="slidenum">
              <a:rPr lang="en-US" smtClean="0"/>
              <a:t>‹#›</a:t>
            </a:fld>
            <a:endParaRPr lang="en-US"/>
          </a:p>
        </p:txBody>
      </p:sp>
    </p:spTree>
    <p:extLst>
      <p:ext uri="{BB962C8B-B14F-4D97-AF65-F5344CB8AC3E}">
        <p14:creationId xmlns:p14="http://schemas.microsoft.com/office/powerpoint/2010/main" val="1999313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557873"/>
            <a:ext cx="3154680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7120433"/>
            <a:ext cx="8229600" cy="1557867"/>
          </a:xfrm>
          <a:prstGeom prst="rect">
            <a:avLst/>
          </a:prstGeom>
        </p:spPr>
        <p:txBody>
          <a:bodyPr vert="horz" lIns="91440" tIns="45720" rIns="91440" bIns="45720" rtlCol="0" anchor="ctr"/>
          <a:lstStyle>
            <a:lvl1pPr algn="l">
              <a:defRPr sz="4800">
                <a:solidFill>
                  <a:schemeClr val="tx1">
                    <a:tint val="75000"/>
                  </a:schemeClr>
                </a:solidFill>
              </a:defRPr>
            </a:lvl1pPr>
          </a:lstStyle>
          <a:p>
            <a:fld id="{5E004A5D-0222-415C-8D46-4FA324E44BC4}" type="datetimeFigureOut">
              <a:rPr lang="en-US" smtClean="0"/>
              <a:t>7/22/2022</a:t>
            </a:fld>
            <a:endParaRPr lang="en-US"/>
          </a:p>
        </p:txBody>
      </p:sp>
      <p:sp>
        <p:nvSpPr>
          <p:cNvPr id="5" name="Footer Placeholder 4"/>
          <p:cNvSpPr>
            <a:spLocks noGrp="1"/>
          </p:cNvSpPr>
          <p:nvPr>
            <p:ph type="ftr" sz="quarter" idx="3"/>
          </p:nvPr>
        </p:nvSpPr>
        <p:spPr>
          <a:xfrm>
            <a:off x="12115800" y="27120433"/>
            <a:ext cx="12344400" cy="155786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7120433"/>
            <a:ext cx="8229600" cy="1557867"/>
          </a:xfrm>
          <a:prstGeom prst="rect">
            <a:avLst/>
          </a:prstGeom>
        </p:spPr>
        <p:txBody>
          <a:bodyPr vert="horz" lIns="91440" tIns="45720" rIns="91440" bIns="45720" rtlCol="0" anchor="ctr"/>
          <a:lstStyle>
            <a:lvl1pPr algn="r">
              <a:defRPr sz="4800">
                <a:solidFill>
                  <a:schemeClr val="tx1">
                    <a:tint val="75000"/>
                  </a:schemeClr>
                </a:solidFill>
              </a:defRPr>
            </a:lvl1pPr>
          </a:lstStyle>
          <a:p>
            <a:fld id="{20B7BADF-3FEC-42EE-B8E4-272118F4553E}" type="slidenum">
              <a:rPr lang="en-US" smtClean="0"/>
              <a:t>‹#›</a:t>
            </a:fld>
            <a:endParaRPr lang="en-US"/>
          </a:p>
        </p:txBody>
      </p:sp>
    </p:spTree>
    <p:extLst>
      <p:ext uri="{BB962C8B-B14F-4D97-AF65-F5344CB8AC3E}">
        <p14:creationId xmlns:p14="http://schemas.microsoft.com/office/powerpoint/2010/main" val="903003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CB6A855-5397-F98D-94C7-495AD739DE69}"/>
              </a:ext>
            </a:extLst>
          </p:cNvPr>
          <p:cNvPicPr>
            <a:picLocks noChangeAspect="1"/>
          </p:cNvPicPr>
          <p:nvPr/>
        </p:nvPicPr>
        <p:blipFill rotWithShape="1">
          <a:blip r:embed="rId2">
            <a:extLst>
              <a:ext uri="{28A0092B-C50C-407E-A947-70E740481C1C}">
                <a14:useLocalDpi xmlns:a14="http://schemas.microsoft.com/office/drawing/2010/main" val="0"/>
              </a:ext>
            </a:extLst>
          </a:blip>
          <a:srcRect l="46033" t="3913" r="1" b="-1065"/>
          <a:stretch/>
        </p:blipFill>
        <p:spPr>
          <a:xfrm>
            <a:off x="15122003" y="7042114"/>
            <a:ext cx="10081814" cy="20089556"/>
          </a:xfrm>
          <a:prstGeom prst="rect">
            <a:avLst/>
          </a:prstGeom>
        </p:spPr>
      </p:pic>
      <p:sp>
        <p:nvSpPr>
          <p:cNvPr id="77" name="Rectangle: Top Corners Rounded 76">
            <a:extLst>
              <a:ext uri="{FF2B5EF4-FFF2-40B4-BE49-F238E27FC236}">
                <a16:creationId xmlns:a16="http://schemas.microsoft.com/office/drawing/2014/main" id="{5052F65F-1894-8259-12D7-E244432E2415}"/>
              </a:ext>
            </a:extLst>
          </p:cNvPr>
          <p:cNvSpPr/>
          <p:nvPr/>
        </p:nvSpPr>
        <p:spPr>
          <a:xfrm>
            <a:off x="25385304" y="23000389"/>
            <a:ext cx="10733493" cy="1019027"/>
          </a:xfrm>
          <a:prstGeom prst="round2Same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Top Corners Rounded 75">
            <a:extLst>
              <a:ext uri="{FF2B5EF4-FFF2-40B4-BE49-F238E27FC236}">
                <a16:creationId xmlns:a16="http://schemas.microsoft.com/office/drawing/2014/main" id="{4C3E3C0F-72D3-DBEF-A314-55ECF08983B2}"/>
              </a:ext>
            </a:extLst>
          </p:cNvPr>
          <p:cNvSpPr/>
          <p:nvPr/>
        </p:nvSpPr>
        <p:spPr>
          <a:xfrm>
            <a:off x="25385304" y="17148906"/>
            <a:ext cx="10733494" cy="1019027"/>
          </a:xfrm>
          <a:prstGeom prst="round2Same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Top Corners Rounded 74">
            <a:extLst>
              <a:ext uri="{FF2B5EF4-FFF2-40B4-BE49-F238E27FC236}">
                <a16:creationId xmlns:a16="http://schemas.microsoft.com/office/drawing/2014/main" id="{9C7CC754-5743-3145-B256-2043C82E05AC}"/>
              </a:ext>
            </a:extLst>
          </p:cNvPr>
          <p:cNvSpPr/>
          <p:nvPr/>
        </p:nvSpPr>
        <p:spPr>
          <a:xfrm>
            <a:off x="15122003" y="5267102"/>
            <a:ext cx="21010476" cy="1019027"/>
          </a:xfrm>
          <a:prstGeom prst="round2Same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Top Corners Rounded 73">
            <a:extLst>
              <a:ext uri="{FF2B5EF4-FFF2-40B4-BE49-F238E27FC236}">
                <a16:creationId xmlns:a16="http://schemas.microsoft.com/office/drawing/2014/main" id="{C746E89F-C83E-5C87-316B-30DF7E59A24E}"/>
              </a:ext>
            </a:extLst>
          </p:cNvPr>
          <p:cNvSpPr/>
          <p:nvPr/>
        </p:nvSpPr>
        <p:spPr>
          <a:xfrm>
            <a:off x="452172" y="14401602"/>
            <a:ext cx="14279828" cy="1019027"/>
          </a:xfrm>
          <a:prstGeom prst="round2Same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Top Corners Rounded 4">
            <a:extLst>
              <a:ext uri="{FF2B5EF4-FFF2-40B4-BE49-F238E27FC236}">
                <a16:creationId xmlns:a16="http://schemas.microsoft.com/office/drawing/2014/main" id="{26166F0D-2BAC-1B65-5AB1-3B8885C62E86}"/>
              </a:ext>
            </a:extLst>
          </p:cNvPr>
          <p:cNvSpPr/>
          <p:nvPr/>
        </p:nvSpPr>
        <p:spPr>
          <a:xfrm>
            <a:off x="448218" y="5262451"/>
            <a:ext cx="14279828" cy="1019027"/>
          </a:xfrm>
          <a:prstGeom prst="round2Same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7403F8C-C7A6-40AC-884A-1BDC550D27C6}"/>
              </a:ext>
            </a:extLst>
          </p:cNvPr>
          <p:cNvSpPr txBox="1"/>
          <p:nvPr/>
        </p:nvSpPr>
        <p:spPr>
          <a:xfrm>
            <a:off x="1188215" y="578929"/>
            <a:ext cx="34199565" cy="1323439"/>
          </a:xfrm>
          <a:prstGeom prst="rect">
            <a:avLst/>
          </a:prstGeom>
          <a:noFill/>
        </p:spPr>
        <p:txBody>
          <a:bodyPr wrap="square" rtlCol="0">
            <a:spAutoFit/>
          </a:bodyPr>
          <a:lstStyle/>
          <a:p>
            <a:pPr algn="ctr"/>
            <a:r>
              <a:rPr lang="en-US" sz="8000" b="1" dirty="0">
                <a:latin typeface="Arial" panose="020B0604020202020204" pitchFamily="34" charset="0"/>
                <a:cs typeface="Arial" panose="020B0604020202020204" pitchFamily="34" charset="0"/>
              </a:rPr>
              <a:t>CCSN Rotation’s Effects on GW Emission Direction</a:t>
            </a:r>
          </a:p>
        </p:txBody>
      </p:sp>
      <p:sp>
        <p:nvSpPr>
          <p:cNvPr id="9" name="TextBox 8">
            <a:extLst>
              <a:ext uri="{FF2B5EF4-FFF2-40B4-BE49-F238E27FC236}">
                <a16:creationId xmlns:a16="http://schemas.microsoft.com/office/drawing/2014/main" id="{778F8EFF-BF50-46E3-B7DE-6F9B42FC013C}"/>
              </a:ext>
            </a:extLst>
          </p:cNvPr>
          <p:cNvSpPr txBox="1"/>
          <p:nvPr/>
        </p:nvSpPr>
        <p:spPr>
          <a:xfrm>
            <a:off x="8626508" y="1880256"/>
            <a:ext cx="22082094" cy="1246495"/>
          </a:xfrm>
          <a:prstGeom prst="rect">
            <a:avLst/>
          </a:prstGeom>
          <a:noFill/>
        </p:spPr>
        <p:txBody>
          <a:bodyPr wrap="square" rtlCol="0">
            <a:spAutoFit/>
          </a:bodyPr>
          <a:lstStyle/>
          <a:p>
            <a:pPr algn="ctr"/>
            <a:r>
              <a:rPr lang="en-US" sz="7500" dirty="0">
                <a:cs typeface="Arial" panose="020B0604020202020204" pitchFamily="34" charset="0"/>
              </a:rPr>
              <a:t>Steven VanCamp &amp; Michael A. Pajkos &amp; Dr. Sean Couch</a:t>
            </a:r>
          </a:p>
        </p:txBody>
      </p:sp>
      <p:sp>
        <p:nvSpPr>
          <p:cNvPr id="11" name="TextBox 10">
            <a:extLst>
              <a:ext uri="{FF2B5EF4-FFF2-40B4-BE49-F238E27FC236}">
                <a16:creationId xmlns:a16="http://schemas.microsoft.com/office/drawing/2014/main" id="{4A648618-8E36-4D8C-80EB-39477DB6E523}"/>
              </a:ext>
            </a:extLst>
          </p:cNvPr>
          <p:cNvSpPr txBox="1"/>
          <p:nvPr/>
        </p:nvSpPr>
        <p:spPr>
          <a:xfrm>
            <a:off x="12681020" y="3073775"/>
            <a:ext cx="11213960" cy="1015663"/>
          </a:xfrm>
          <a:prstGeom prst="rect">
            <a:avLst/>
          </a:prstGeom>
          <a:noFill/>
        </p:spPr>
        <p:txBody>
          <a:bodyPr wrap="square" rtlCol="0">
            <a:spAutoFit/>
          </a:bodyPr>
          <a:lstStyle/>
          <a:p>
            <a:pPr algn="ctr"/>
            <a:r>
              <a:rPr lang="en-US" sz="6000" dirty="0">
                <a:cs typeface="Arial" panose="020B0604020202020204" pitchFamily="34" charset="0"/>
              </a:rPr>
              <a:t>vancam25@msu.edu</a:t>
            </a:r>
          </a:p>
        </p:txBody>
      </p:sp>
      <p:sp>
        <p:nvSpPr>
          <p:cNvPr id="13" name="Rectangle 12">
            <a:extLst>
              <a:ext uri="{FF2B5EF4-FFF2-40B4-BE49-F238E27FC236}">
                <a16:creationId xmlns:a16="http://schemas.microsoft.com/office/drawing/2014/main" id="{07C54505-426F-4B94-959D-977BCE1D058A}"/>
              </a:ext>
            </a:extLst>
          </p:cNvPr>
          <p:cNvSpPr>
            <a:spLocks/>
          </p:cNvSpPr>
          <p:nvPr/>
        </p:nvSpPr>
        <p:spPr>
          <a:xfrm>
            <a:off x="0" y="0"/>
            <a:ext cx="36576000" cy="473126"/>
          </a:xfrm>
          <a:prstGeom prst="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F7618AF-CFF9-9788-414B-93693EF98567}"/>
              </a:ext>
            </a:extLst>
          </p:cNvPr>
          <p:cNvSpPr txBox="1"/>
          <p:nvPr/>
        </p:nvSpPr>
        <p:spPr>
          <a:xfrm>
            <a:off x="3653108" y="5252896"/>
            <a:ext cx="761092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Introduction</a:t>
            </a:r>
          </a:p>
        </p:txBody>
      </p:sp>
      <p:sp>
        <p:nvSpPr>
          <p:cNvPr id="34" name="TextBox 33">
            <a:extLst>
              <a:ext uri="{FF2B5EF4-FFF2-40B4-BE49-F238E27FC236}">
                <a16:creationId xmlns:a16="http://schemas.microsoft.com/office/drawing/2014/main" id="{AB82E567-CA42-2EAB-6360-3DC0732A0522}"/>
              </a:ext>
            </a:extLst>
          </p:cNvPr>
          <p:cNvSpPr txBox="1"/>
          <p:nvPr/>
        </p:nvSpPr>
        <p:spPr>
          <a:xfrm>
            <a:off x="457203" y="6574070"/>
            <a:ext cx="6783756" cy="7253909"/>
          </a:xfrm>
          <a:prstGeom prst="rect">
            <a:avLst/>
          </a:prstGeom>
          <a:noFill/>
        </p:spPr>
        <p:txBody>
          <a:bodyPr wrap="square" rtlCol="0">
            <a:spAutoFit/>
          </a:bodyPr>
          <a:lstStyle/>
          <a:p>
            <a:pPr marL="0" indent="0">
              <a:lnSpc>
                <a:spcPts val="4000"/>
              </a:lnSpc>
              <a:buNone/>
            </a:pPr>
            <a:r>
              <a:rPr lang="en-US" sz="3200" dirty="0"/>
              <a:t>	Gravitational wave studies provide a unique insight on the inner workings of phenomena where light is unable to escape. Our project focused on core collapse supernovae, a source of ripples in space and time called gravitational waves. We explored the possible connections between gravitational waves and the overall shape of the resulting supernova explosion. We focused on how gravitational wave intensity and emission direction correlate to supernova rotation and the internal movement of matter. </a:t>
            </a:r>
          </a:p>
        </p:txBody>
      </p:sp>
      <p:sp>
        <p:nvSpPr>
          <p:cNvPr id="53" name="Rectangle 52">
            <a:extLst>
              <a:ext uri="{FF2B5EF4-FFF2-40B4-BE49-F238E27FC236}">
                <a16:creationId xmlns:a16="http://schemas.microsoft.com/office/drawing/2014/main" id="{CDB2A369-4FED-FC40-EAA2-7370615FA7E8}"/>
              </a:ext>
            </a:extLst>
          </p:cNvPr>
          <p:cNvSpPr>
            <a:spLocks/>
          </p:cNvSpPr>
          <p:nvPr/>
        </p:nvSpPr>
        <p:spPr>
          <a:xfrm>
            <a:off x="0" y="4389022"/>
            <a:ext cx="36576000" cy="473126"/>
          </a:xfrm>
          <a:prstGeom prst="rect">
            <a:avLst/>
          </a:prstGeom>
          <a:solidFill>
            <a:srgbClr val="276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6B979FC0-296C-445B-A493-FC05DA564F44}"/>
              </a:ext>
            </a:extLst>
          </p:cNvPr>
          <p:cNvSpPr txBox="1"/>
          <p:nvPr/>
        </p:nvSpPr>
        <p:spPr>
          <a:xfrm>
            <a:off x="1588222" y="14418944"/>
            <a:ext cx="11883262"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Methods</a:t>
            </a:r>
          </a:p>
        </p:txBody>
      </p:sp>
      <p:sp>
        <p:nvSpPr>
          <p:cNvPr id="64" name="TextBox 63">
            <a:extLst>
              <a:ext uri="{FF2B5EF4-FFF2-40B4-BE49-F238E27FC236}">
                <a16:creationId xmlns:a16="http://schemas.microsoft.com/office/drawing/2014/main" id="{1BD8AA9E-A038-1888-F019-2210919396A7}"/>
              </a:ext>
            </a:extLst>
          </p:cNvPr>
          <p:cNvSpPr txBox="1"/>
          <p:nvPr/>
        </p:nvSpPr>
        <p:spPr>
          <a:xfrm>
            <a:off x="6914794" y="19718980"/>
            <a:ext cx="7813251" cy="8408071"/>
          </a:xfrm>
          <a:prstGeom prst="rect">
            <a:avLst/>
          </a:prstGeom>
          <a:noFill/>
        </p:spPr>
        <p:txBody>
          <a:bodyPr wrap="square" rtlCol="0">
            <a:spAutoFit/>
          </a:bodyPr>
          <a:lstStyle/>
          <a:p>
            <a:pPr marL="685800" indent="-685800">
              <a:lnSpc>
                <a:spcPts val="4000"/>
              </a:lnSpc>
              <a:spcAft>
                <a:spcPts val="1800"/>
              </a:spcAft>
              <a:buFont typeface="Arial" panose="020B0604020202020204" pitchFamily="34" charset="0"/>
              <a:buChar char="•"/>
            </a:pPr>
            <a:r>
              <a:rPr lang="en-US" sz="3200" dirty="0"/>
              <a:t>Simulations ran with FLASH Multiphysics software</a:t>
            </a:r>
          </a:p>
          <a:p>
            <a:pPr marL="685800" indent="-685800">
              <a:lnSpc>
                <a:spcPts val="4000"/>
              </a:lnSpc>
              <a:spcAft>
                <a:spcPts val="1800"/>
              </a:spcAft>
              <a:buFont typeface="Arial" panose="020B0604020202020204" pitchFamily="34" charset="0"/>
              <a:buChar char="•"/>
            </a:pPr>
            <a:r>
              <a:rPr lang="en-US" sz="3200" dirty="0"/>
              <a:t>Supernova data from Pan+ (2021) </a:t>
            </a:r>
          </a:p>
          <a:p>
            <a:pPr marL="685800" indent="-685800">
              <a:lnSpc>
                <a:spcPts val="4000"/>
              </a:lnSpc>
              <a:spcAft>
                <a:spcPts val="1800"/>
              </a:spcAft>
              <a:buFont typeface="Arial" panose="020B0604020202020204" pitchFamily="34" charset="0"/>
              <a:buChar char="•"/>
            </a:pPr>
            <a:r>
              <a:rPr lang="en-US" sz="3200" dirty="0"/>
              <a:t>Calculated gravitational wave (GW) signal (h) from the matter motion within the supernova</a:t>
            </a:r>
          </a:p>
          <a:p>
            <a:pPr marL="685800" indent="-685800">
              <a:lnSpc>
                <a:spcPts val="4000"/>
              </a:lnSpc>
              <a:spcAft>
                <a:spcPts val="1800"/>
              </a:spcAft>
              <a:buFont typeface="Arial" panose="020B0604020202020204" pitchFamily="34" charset="0"/>
              <a:buChar char="•"/>
            </a:pPr>
            <a:r>
              <a:rPr lang="en-US" sz="3200" dirty="0"/>
              <a:t>We calculate h for every viewing angle producing a 3D surface, for every time step</a:t>
            </a:r>
          </a:p>
          <a:p>
            <a:pPr marL="685800" indent="-685800">
              <a:lnSpc>
                <a:spcPts val="4000"/>
              </a:lnSpc>
              <a:spcAft>
                <a:spcPts val="1800"/>
              </a:spcAft>
              <a:buFont typeface="Arial" panose="020B0604020202020204" pitchFamily="34" charset="0"/>
              <a:buChar char="•"/>
            </a:pPr>
            <a:r>
              <a:rPr lang="en-US" sz="3200" dirty="0"/>
              <a:t>We identify the maximum GW strain at each time step, at a specific viewing angle</a:t>
            </a:r>
          </a:p>
          <a:p>
            <a:pPr marL="685800" indent="-685800">
              <a:lnSpc>
                <a:spcPts val="4000"/>
              </a:lnSpc>
              <a:spcAft>
                <a:spcPts val="1800"/>
              </a:spcAft>
              <a:buFont typeface="Arial" panose="020B0604020202020204" pitchFamily="34" charset="0"/>
              <a:buChar char="•"/>
            </a:pPr>
            <a:r>
              <a:rPr lang="en-US" sz="3200" dirty="0"/>
              <a:t>From here we derive the spectrograms, maximum strain scatter plots, and other products</a:t>
            </a:r>
          </a:p>
        </p:txBody>
      </p:sp>
      <p:sp>
        <p:nvSpPr>
          <p:cNvPr id="70" name="TextBox 69">
            <a:extLst>
              <a:ext uri="{FF2B5EF4-FFF2-40B4-BE49-F238E27FC236}">
                <a16:creationId xmlns:a16="http://schemas.microsoft.com/office/drawing/2014/main" id="{AC271A27-E1C0-DD3C-62A7-22EE062997FC}"/>
              </a:ext>
            </a:extLst>
          </p:cNvPr>
          <p:cNvSpPr txBox="1"/>
          <p:nvPr/>
        </p:nvSpPr>
        <p:spPr>
          <a:xfrm>
            <a:off x="25385304" y="12505867"/>
            <a:ext cx="10733493" cy="3980577"/>
          </a:xfrm>
          <a:prstGeom prst="rect">
            <a:avLst/>
          </a:prstGeom>
          <a:noFill/>
        </p:spPr>
        <p:txBody>
          <a:bodyPr wrap="square" rtlCol="0">
            <a:spAutoFit/>
          </a:bodyPr>
          <a:lstStyle/>
          <a:p>
            <a:pPr marL="285750" indent="-285750">
              <a:lnSpc>
                <a:spcPts val="4500"/>
              </a:lnSpc>
              <a:spcAft>
                <a:spcPts val="1800"/>
              </a:spcAft>
              <a:buFont typeface="Arial" panose="020B0604020202020204" pitchFamily="34" charset="0"/>
              <a:buChar char="•"/>
            </a:pPr>
            <a:r>
              <a:rPr lang="en-US" sz="3200" dirty="0"/>
              <a:t>GW signal from No/Slow/Fast rotator supernova varies in both emission direction and intensity</a:t>
            </a:r>
          </a:p>
          <a:p>
            <a:pPr marL="285750" indent="-285750">
              <a:lnSpc>
                <a:spcPts val="4500"/>
              </a:lnSpc>
              <a:spcAft>
                <a:spcPts val="1800"/>
              </a:spcAft>
              <a:buFont typeface="Arial" panose="020B0604020202020204" pitchFamily="34" charset="0"/>
              <a:buChar char="•"/>
            </a:pPr>
            <a:r>
              <a:rPr lang="en-US" sz="3200" dirty="0"/>
              <a:t>Rotating supernovae preferentially produce GWs along the axis of rotation</a:t>
            </a:r>
          </a:p>
          <a:p>
            <a:pPr marL="285750" indent="-285750">
              <a:lnSpc>
                <a:spcPts val="4500"/>
              </a:lnSpc>
              <a:spcAft>
                <a:spcPts val="1800"/>
              </a:spcAft>
              <a:buFont typeface="Arial" panose="020B0604020202020204" pitchFamily="34" charset="0"/>
              <a:buChar char="•"/>
            </a:pPr>
            <a:r>
              <a:rPr lang="en-US" sz="3200" dirty="0"/>
              <a:t>GW maximum strain may trace a continuous path as time progresses for rotating supernovae</a:t>
            </a:r>
          </a:p>
        </p:txBody>
      </p:sp>
      <p:sp>
        <p:nvSpPr>
          <p:cNvPr id="71" name="TextBox 70">
            <a:extLst>
              <a:ext uri="{FF2B5EF4-FFF2-40B4-BE49-F238E27FC236}">
                <a16:creationId xmlns:a16="http://schemas.microsoft.com/office/drawing/2014/main" id="{E6EC9170-F507-0F66-B8F5-878C887EFF90}"/>
              </a:ext>
            </a:extLst>
          </p:cNvPr>
          <p:cNvSpPr txBox="1"/>
          <p:nvPr/>
        </p:nvSpPr>
        <p:spPr>
          <a:xfrm>
            <a:off x="25385305" y="18364942"/>
            <a:ext cx="10733493" cy="3403496"/>
          </a:xfrm>
          <a:prstGeom prst="rect">
            <a:avLst/>
          </a:prstGeom>
          <a:noFill/>
        </p:spPr>
        <p:txBody>
          <a:bodyPr wrap="square" rtlCol="0">
            <a:spAutoFit/>
          </a:bodyPr>
          <a:lstStyle/>
          <a:p>
            <a:pPr marL="285750" indent="-285750">
              <a:lnSpc>
                <a:spcPts val="4500"/>
              </a:lnSpc>
              <a:spcAft>
                <a:spcPts val="1800"/>
              </a:spcAft>
              <a:buFont typeface="Arial" panose="020B0604020202020204" pitchFamily="34" charset="0"/>
              <a:buChar char="•"/>
            </a:pPr>
            <a:r>
              <a:rPr lang="en-US" sz="3200" dirty="0"/>
              <a:t>Non-rotating supernovae radiate GWs roughly </a:t>
            </a:r>
            <a:r>
              <a:rPr lang="en-US" sz="3200" dirty="0" err="1"/>
              <a:t>isotropically</a:t>
            </a:r>
            <a:endParaRPr lang="en-US" sz="3200" dirty="0"/>
          </a:p>
          <a:p>
            <a:pPr marL="285750" indent="-285750">
              <a:lnSpc>
                <a:spcPts val="4500"/>
              </a:lnSpc>
              <a:spcAft>
                <a:spcPts val="1800"/>
              </a:spcAft>
              <a:buFont typeface="Arial" panose="020B0604020202020204" pitchFamily="34" charset="0"/>
              <a:buChar char="•"/>
            </a:pPr>
            <a:r>
              <a:rPr lang="en-US" sz="3200" dirty="0"/>
              <a:t>Supernova rotation has an influence on GW intensity and emission direction</a:t>
            </a:r>
          </a:p>
          <a:p>
            <a:pPr marL="285750" indent="-285750">
              <a:lnSpc>
                <a:spcPts val="4500"/>
              </a:lnSpc>
              <a:spcAft>
                <a:spcPts val="1800"/>
              </a:spcAft>
              <a:buFont typeface="Arial" panose="020B0604020202020204" pitchFamily="34" charset="0"/>
              <a:buChar char="•"/>
            </a:pPr>
            <a:r>
              <a:rPr lang="en-US" sz="3200" dirty="0"/>
              <a:t>There is a possible connection between GW emission direction and matter instabilities</a:t>
            </a:r>
          </a:p>
        </p:txBody>
      </p:sp>
      <p:sp>
        <p:nvSpPr>
          <p:cNvPr id="40" name="TextBox 39">
            <a:extLst>
              <a:ext uri="{FF2B5EF4-FFF2-40B4-BE49-F238E27FC236}">
                <a16:creationId xmlns:a16="http://schemas.microsoft.com/office/drawing/2014/main" id="{E2D4193E-183A-C938-9C7E-32446FCEC177}"/>
              </a:ext>
            </a:extLst>
          </p:cNvPr>
          <p:cNvSpPr txBox="1"/>
          <p:nvPr/>
        </p:nvSpPr>
        <p:spPr>
          <a:xfrm>
            <a:off x="21947655" y="5269932"/>
            <a:ext cx="8241803"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Results</a:t>
            </a:r>
          </a:p>
        </p:txBody>
      </p:sp>
      <p:sp>
        <p:nvSpPr>
          <p:cNvPr id="44" name="TextBox 43">
            <a:extLst>
              <a:ext uri="{FF2B5EF4-FFF2-40B4-BE49-F238E27FC236}">
                <a16:creationId xmlns:a16="http://schemas.microsoft.com/office/drawing/2014/main" id="{1C39B477-0B43-1875-6BA7-4C4704FD0884}"/>
              </a:ext>
            </a:extLst>
          </p:cNvPr>
          <p:cNvSpPr txBox="1"/>
          <p:nvPr/>
        </p:nvSpPr>
        <p:spPr>
          <a:xfrm>
            <a:off x="27323608" y="17147313"/>
            <a:ext cx="716505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Conclusions</a:t>
            </a:r>
          </a:p>
        </p:txBody>
      </p:sp>
      <p:sp>
        <p:nvSpPr>
          <p:cNvPr id="46" name="TextBox 45">
            <a:extLst>
              <a:ext uri="{FF2B5EF4-FFF2-40B4-BE49-F238E27FC236}">
                <a16:creationId xmlns:a16="http://schemas.microsoft.com/office/drawing/2014/main" id="{CF2B4874-F0DC-B396-2DFD-83AC2945F4B7}"/>
              </a:ext>
            </a:extLst>
          </p:cNvPr>
          <p:cNvSpPr txBox="1"/>
          <p:nvPr/>
        </p:nvSpPr>
        <p:spPr>
          <a:xfrm>
            <a:off x="27323608" y="23003753"/>
            <a:ext cx="7165055"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References</a:t>
            </a:r>
          </a:p>
        </p:txBody>
      </p:sp>
      <p:sp>
        <p:nvSpPr>
          <p:cNvPr id="47" name="TextBox 46">
            <a:extLst>
              <a:ext uri="{FF2B5EF4-FFF2-40B4-BE49-F238E27FC236}">
                <a16:creationId xmlns:a16="http://schemas.microsoft.com/office/drawing/2014/main" id="{1841D93E-45AE-A1D2-DE9F-9B5A137E3F91}"/>
              </a:ext>
            </a:extLst>
          </p:cNvPr>
          <p:cNvSpPr txBox="1"/>
          <p:nvPr/>
        </p:nvSpPr>
        <p:spPr>
          <a:xfrm>
            <a:off x="25392181" y="24099008"/>
            <a:ext cx="10733493" cy="3508653"/>
          </a:xfrm>
          <a:prstGeom prst="rect">
            <a:avLst/>
          </a:prstGeom>
          <a:noFill/>
        </p:spPr>
        <p:txBody>
          <a:bodyPr wrap="square" rtlCol="0">
            <a:spAutoFit/>
          </a:bodyPr>
          <a:lstStyle/>
          <a:p>
            <a:pPr indent="-457200">
              <a:spcBef>
                <a:spcPts val="600"/>
              </a:spcBef>
              <a:spcAft>
                <a:spcPts val="600"/>
              </a:spcAft>
            </a:pPr>
            <a:r>
              <a:rPr lang="en-US" sz="2400" dirty="0"/>
              <a:t>Dubey, A., </a:t>
            </a:r>
            <a:r>
              <a:rPr lang="en-US" sz="2400" dirty="0" err="1"/>
              <a:t>Antypas</a:t>
            </a:r>
            <a:r>
              <a:rPr lang="en-US" sz="2400" dirty="0"/>
              <a:t>, K., Ganapathy, M. K., et al. 2009, Parallel Computing, 35, 512</a:t>
            </a:r>
          </a:p>
          <a:p>
            <a:pPr indent="-457200">
              <a:spcBef>
                <a:spcPts val="600"/>
              </a:spcBef>
              <a:spcAft>
                <a:spcPts val="600"/>
              </a:spcAft>
            </a:pPr>
            <a:r>
              <a:rPr lang="en-US" sz="2400" dirty="0"/>
              <a:t>Fryxell, B., Olson, K., Ricker, P., et al. 2000, The Astrophysical Journal Supplement 	Series, 131, 273</a:t>
            </a:r>
          </a:p>
          <a:p>
            <a:pPr indent="-457200">
              <a:spcBef>
                <a:spcPts val="600"/>
              </a:spcBef>
              <a:spcAft>
                <a:spcPts val="600"/>
              </a:spcAft>
            </a:pPr>
            <a:r>
              <a:rPr lang="en-US" sz="2400" dirty="0"/>
              <a:t>Ken-</a:t>
            </a:r>
            <a:r>
              <a:rPr lang="en-US" sz="2400" dirty="0" err="1"/>
              <a:t>ichi</a:t>
            </a:r>
            <a:r>
              <a:rPr lang="en-US" sz="2400" dirty="0"/>
              <a:t>. </a:t>
            </a:r>
            <a:r>
              <a:rPr lang="en-US" sz="2400" dirty="0" err="1"/>
              <a:t>Oohara</a:t>
            </a:r>
            <a:r>
              <a:rPr lang="en-US" sz="2400" dirty="0"/>
              <a:t>, Takashi. Nakamura, Masaru. Shibata, Chapter 3. A Way to 3D 	Numerical Relativity, Progress of Theoretical Physics Supplement, Volume 128, 	March 1997, Pages 183–249</a:t>
            </a:r>
          </a:p>
          <a:p>
            <a:pPr indent="-457200">
              <a:spcBef>
                <a:spcPts val="600"/>
              </a:spcBef>
              <a:spcAft>
                <a:spcPts val="600"/>
              </a:spcAft>
            </a:pPr>
            <a:r>
              <a:rPr lang="en-US" sz="2400" dirty="0"/>
              <a:t>Pan K.-C., </a:t>
            </a:r>
            <a:r>
              <a:rPr lang="en-US" sz="2400" dirty="0" err="1"/>
              <a:t>Liebendörfer</a:t>
            </a:r>
            <a:r>
              <a:rPr lang="en-US" sz="2400" dirty="0"/>
              <a:t> M., Couch S. M., </a:t>
            </a:r>
            <a:r>
              <a:rPr lang="en-US" sz="2400" dirty="0" err="1"/>
              <a:t>Thielemann</a:t>
            </a:r>
            <a:r>
              <a:rPr lang="en-US" sz="2400" dirty="0"/>
              <a:t> F. -K., 2021, The Astrophysical 	Journal, 914, 140</a:t>
            </a:r>
          </a:p>
        </p:txBody>
      </p:sp>
      <p:pic>
        <p:nvPicPr>
          <p:cNvPr id="29" name="Picture 28">
            <a:extLst>
              <a:ext uri="{FF2B5EF4-FFF2-40B4-BE49-F238E27FC236}">
                <a16:creationId xmlns:a16="http://schemas.microsoft.com/office/drawing/2014/main" id="{668C63FE-D028-5565-F5FA-4002DAEC4F5F}"/>
              </a:ext>
            </a:extLst>
          </p:cNvPr>
          <p:cNvPicPr>
            <a:picLocks noChangeAspect="1"/>
          </p:cNvPicPr>
          <p:nvPr/>
        </p:nvPicPr>
        <p:blipFill>
          <a:blip r:embed="rId3"/>
          <a:stretch>
            <a:fillRect/>
          </a:stretch>
        </p:blipFill>
        <p:spPr>
          <a:xfrm>
            <a:off x="1188215" y="709965"/>
            <a:ext cx="3478580" cy="3472358"/>
          </a:xfrm>
          <a:prstGeom prst="rect">
            <a:avLst/>
          </a:prstGeom>
        </p:spPr>
      </p:pic>
      <p:pic>
        <p:nvPicPr>
          <p:cNvPr id="4" name="Picture 3">
            <a:extLst>
              <a:ext uri="{FF2B5EF4-FFF2-40B4-BE49-F238E27FC236}">
                <a16:creationId xmlns:a16="http://schemas.microsoft.com/office/drawing/2014/main" id="{0BCA668F-359F-83C6-E221-CEAEB6D9F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6590" y="6538637"/>
            <a:ext cx="6785418" cy="7289342"/>
          </a:xfrm>
          <a:prstGeom prst="rect">
            <a:avLst/>
          </a:prstGeom>
        </p:spPr>
      </p:pic>
      <p:sp>
        <p:nvSpPr>
          <p:cNvPr id="39" name="TextBox 38">
            <a:extLst>
              <a:ext uri="{FF2B5EF4-FFF2-40B4-BE49-F238E27FC236}">
                <a16:creationId xmlns:a16="http://schemas.microsoft.com/office/drawing/2014/main" id="{77538249-8766-764E-154D-CE7416DA05EE}"/>
              </a:ext>
            </a:extLst>
          </p:cNvPr>
          <p:cNvSpPr txBox="1"/>
          <p:nvPr/>
        </p:nvSpPr>
        <p:spPr>
          <a:xfrm>
            <a:off x="15343129" y="25986545"/>
            <a:ext cx="9308509" cy="1569660"/>
          </a:xfrm>
          <a:prstGeom prst="rect">
            <a:avLst/>
          </a:prstGeom>
          <a:noFill/>
        </p:spPr>
        <p:txBody>
          <a:bodyPr wrap="square" rtlCol="0">
            <a:spAutoFit/>
          </a:bodyPr>
          <a:lstStyle/>
          <a:p>
            <a:pPr marL="571500" indent="-571500">
              <a:buFont typeface="Arial" panose="020B0604020202020204" pitchFamily="34" charset="0"/>
              <a:buChar char="•"/>
            </a:pPr>
            <a:r>
              <a:rPr lang="en-US" sz="3200" dirty="0"/>
              <a:t>Preferred GW amplitude colored by time</a:t>
            </a:r>
          </a:p>
          <a:p>
            <a:pPr marL="571500" indent="-571500">
              <a:buFont typeface="Arial" panose="020B0604020202020204" pitchFamily="34" charset="0"/>
              <a:buChar char="•"/>
            </a:pPr>
            <a:r>
              <a:rPr lang="en-US" sz="3200" dirty="0"/>
              <a:t>GWs emission dominates along the equator at early times and along  the axis of rotation at later times</a:t>
            </a:r>
          </a:p>
        </p:txBody>
      </p:sp>
      <p:pic>
        <p:nvPicPr>
          <p:cNvPr id="8" name="Picture 7">
            <a:extLst>
              <a:ext uri="{FF2B5EF4-FFF2-40B4-BE49-F238E27FC236}">
                <a16:creationId xmlns:a16="http://schemas.microsoft.com/office/drawing/2014/main" id="{7EFB5D5C-9C41-D3B3-A36F-8950DE847A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520" y="19929171"/>
            <a:ext cx="6146751" cy="6146751"/>
          </a:xfrm>
          <a:prstGeom prst="rect">
            <a:avLst/>
          </a:prstGeom>
        </p:spPr>
      </p:pic>
      <p:sp>
        <p:nvSpPr>
          <p:cNvPr id="10" name="TextBox 9">
            <a:extLst>
              <a:ext uri="{FF2B5EF4-FFF2-40B4-BE49-F238E27FC236}">
                <a16:creationId xmlns:a16="http://schemas.microsoft.com/office/drawing/2014/main" id="{D0EDFD03-AE9C-68FD-3A98-AF962D681CF0}"/>
              </a:ext>
            </a:extLst>
          </p:cNvPr>
          <p:cNvSpPr txBox="1"/>
          <p:nvPr/>
        </p:nvSpPr>
        <p:spPr>
          <a:xfrm>
            <a:off x="17020987" y="6452207"/>
            <a:ext cx="6283846"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Max Strain 3D Scatter Plot (s40_fr)</a:t>
            </a:r>
          </a:p>
        </p:txBody>
      </p:sp>
      <p:pic>
        <p:nvPicPr>
          <p:cNvPr id="1025" name="Picture 1">
            <a:extLst>
              <a:ext uri="{FF2B5EF4-FFF2-40B4-BE49-F238E27FC236}">
                <a16:creationId xmlns:a16="http://schemas.microsoft.com/office/drawing/2014/main" id="{AA0C7551-5420-C153-9829-23434D70A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29751" y="7090251"/>
            <a:ext cx="11287411" cy="503270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a:extLst>
              <a:ext uri="{FF2B5EF4-FFF2-40B4-BE49-F238E27FC236}">
                <a16:creationId xmlns:a16="http://schemas.microsoft.com/office/drawing/2014/main" id="{68BF0D1A-D33F-CFCE-615E-05E6F6CC3074}"/>
              </a:ext>
            </a:extLst>
          </p:cNvPr>
          <p:cNvPicPr>
            <a:picLocks noChangeAspect="1"/>
          </p:cNvPicPr>
          <p:nvPr/>
        </p:nvPicPr>
        <p:blipFill rotWithShape="1">
          <a:blip r:embed="rId7">
            <a:extLst>
              <a:ext uri="{28A0092B-C50C-407E-A947-70E740481C1C}">
                <a14:useLocalDpi xmlns:a14="http://schemas.microsoft.com/office/drawing/2010/main" val="0"/>
              </a:ext>
            </a:extLst>
          </a:blip>
          <a:srcRect r="7888"/>
          <a:stretch/>
        </p:blipFill>
        <p:spPr>
          <a:xfrm>
            <a:off x="525520" y="15628387"/>
            <a:ext cx="14202525" cy="3745872"/>
          </a:xfrm>
          <a:prstGeom prst="rect">
            <a:avLst/>
          </a:prstGeom>
        </p:spPr>
      </p:pic>
      <p:pic>
        <p:nvPicPr>
          <p:cNvPr id="48" name="Picture 47">
            <a:extLst>
              <a:ext uri="{FF2B5EF4-FFF2-40B4-BE49-F238E27FC236}">
                <a16:creationId xmlns:a16="http://schemas.microsoft.com/office/drawing/2014/main" id="{0175C402-6AE0-18B6-8FB5-233DB9E66BD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4407" t="7793" r="819" b="85022"/>
          <a:stretch/>
        </p:blipFill>
        <p:spPr bwMode="auto">
          <a:xfrm>
            <a:off x="11847453" y="16237768"/>
            <a:ext cx="2880592" cy="3400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314E122-B05E-85DF-3336-1EC01DC40CE0}"/>
              </a:ext>
            </a:extLst>
          </p:cNvPr>
          <p:cNvSpPr txBox="1"/>
          <p:nvPr/>
        </p:nvSpPr>
        <p:spPr>
          <a:xfrm>
            <a:off x="26299961" y="6452207"/>
            <a:ext cx="7778994"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Max Strain Scatter (0.48,0.49 [s])</a:t>
            </a:r>
          </a:p>
        </p:txBody>
      </p:sp>
    </p:spTree>
    <p:extLst>
      <p:ext uri="{BB962C8B-B14F-4D97-AF65-F5344CB8AC3E}">
        <p14:creationId xmlns:p14="http://schemas.microsoft.com/office/powerpoint/2010/main" val="1328878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603</TotalTime>
  <Words>418</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VanCamp</dc:creator>
  <cp:lastModifiedBy>steven VanCamp</cp:lastModifiedBy>
  <cp:revision>1</cp:revision>
  <dcterms:created xsi:type="dcterms:W3CDTF">2022-07-22T18:43:18Z</dcterms:created>
  <dcterms:modified xsi:type="dcterms:W3CDTF">2022-07-23T04:49:18Z</dcterms:modified>
</cp:coreProperties>
</file>