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8"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164973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135837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3036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101624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104373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135381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100055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157832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118572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205269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6DC51F8-B993-DF4C-A9A5-57285C44134F}" type="datetimeFigureOut">
              <a:rPr kumimoji="1" lang="zh-CN" altLang="en-US" smtClean="0"/>
              <a:t>2017/9/11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3007310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C51F8-B993-DF4C-A9A5-57285C44134F}" type="datetimeFigureOut">
              <a:rPr kumimoji="1" lang="zh-CN" altLang="en-US" smtClean="0"/>
              <a:t>2017/9/11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5B202-68B6-D740-B5E6-C810D505749F}" type="slidenum">
              <a:rPr kumimoji="1" lang="zh-CN" altLang="en-US" smtClean="0"/>
              <a:t>‹#›</a:t>
            </a:fld>
            <a:endParaRPr kumimoji="1" lang="zh-CN" altLang="en-US"/>
          </a:p>
        </p:txBody>
      </p:sp>
    </p:spTree>
    <p:extLst>
      <p:ext uri="{BB962C8B-B14F-4D97-AF65-F5344CB8AC3E}">
        <p14:creationId xmlns:p14="http://schemas.microsoft.com/office/powerpoint/2010/main" val="1126163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Unix/Linux</a:t>
            </a:r>
            <a:r>
              <a:rPr kumimoji="1" lang="zh-CN" altLang="en-US" dirty="0" smtClean="0"/>
              <a:t>实验课件</a:t>
            </a:r>
            <a:endParaRPr kumimoji="1" lang="zh-CN" altLang="en-US" dirty="0"/>
          </a:p>
        </p:txBody>
      </p:sp>
      <p:sp>
        <p:nvSpPr>
          <p:cNvPr id="3" name="副标题 2"/>
          <p:cNvSpPr>
            <a:spLocks noGrp="1"/>
          </p:cNvSpPr>
          <p:nvPr>
            <p:ph type="subTitle" idx="1"/>
          </p:nvPr>
        </p:nvSpPr>
        <p:spPr/>
        <p:txBody>
          <a:bodyPr/>
          <a:lstStyle/>
          <a:p>
            <a:r>
              <a:rPr kumimoji="1" lang="zh-CN" altLang="en-US" dirty="0" smtClean="0"/>
              <a:t>实验一</a:t>
            </a:r>
            <a:r>
              <a:rPr lang="zh-CN" altLang="en-US" dirty="0" smtClean="0"/>
              <a:t>开发环境实验</a:t>
            </a:r>
            <a:endParaRPr kumimoji="1" lang="zh-CN" altLang="en-US" dirty="0"/>
          </a:p>
        </p:txBody>
      </p:sp>
      <p:cxnSp>
        <p:nvCxnSpPr>
          <p:cNvPr id="4" name="直线连接符 3"/>
          <p:cNvCxnSpPr/>
          <p:nvPr/>
        </p:nvCxnSpPr>
        <p:spPr>
          <a:xfrm>
            <a:off x="0" y="623198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文本框 4"/>
          <p:cNvSpPr txBox="1"/>
          <p:nvPr/>
        </p:nvSpPr>
        <p:spPr>
          <a:xfrm>
            <a:off x="3955830" y="6386732"/>
            <a:ext cx="4280339" cy="369332"/>
          </a:xfrm>
          <a:prstGeom prst="rect">
            <a:avLst/>
          </a:prstGeom>
          <a:noFill/>
        </p:spPr>
        <p:txBody>
          <a:bodyPr wrap="none" rtlCol="0">
            <a:spAutoFit/>
          </a:bodyPr>
          <a:lstStyle/>
          <a:p>
            <a:r>
              <a:rPr kumimoji="1" lang="zh-CN" altLang="en-US" dirty="0" smtClean="0">
                <a:solidFill>
                  <a:schemeClr val="accent2">
                    <a:lumMod val="75000"/>
                  </a:schemeClr>
                </a:solidFill>
              </a:rPr>
              <a:t>信息与软件学院 </a:t>
            </a:r>
            <a:r>
              <a:rPr kumimoji="1" lang="en-US" altLang="zh-CN" dirty="0" smtClean="0">
                <a:solidFill>
                  <a:schemeClr val="accent2">
                    <a:lumMod val="75000"/>
                  </a:schemeClr>
                </a:solidFill>
              </a:rPr>
              <a:t>Unix/Linux</a:t>
            </a:r>
            <a:r>
              <a:rPr kumimoji="1" lang="zh-CN" altLang="en-US" dirty="0" smtClean="0">
                <a:solidFill>
                  <a:schemeClr val="accent2">
                    <a:lumMod val="75000"/>
                  </a:schemeClr>
                </a:solidFill>
              </a:rPr>
              <a:t>操作系统编程</a:t>
            </a:r>
            <a:endParaRPr kumimoji="1" lang="zh-CN" altLang="en-US" dirty="0">
              <a:solidFill>
                <a:schemeClr val="accent2">
                  <a:lumMod val="75000"/>
                </a:schemeClr>
              </a:solidFill>
            </a:endParaRPr>
          </a:p>
        </p:txBody>
      </p:sp>
    </p:spTree>
    <p:extLst>
      <p:ext uri="{BB962C8B-B14F-4D97-AF65-F5344CB8AC3E}">
        <p14:creationId xmlns:p14="http://schemas.microsoft.com/office/powerpoint/2010/main" val="396602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0718"/>
            <a:ext cx="10515600" cy="1325563"/>
          </a:xfrm>
        </p:spPr>
        <p:txBody>
          <a:bodyPr/>
          <a:lstStyle/>
          <a:p>
            <a:r>
              <a:rPr kumimoji="1" lang="en-US" altLang="zh-CN" dirty="0" smtClean="0"/>
              <a:t>GDB</a:t>
            </a:r>
            <a:r>
              <a:rPr kumimoji="1" lang="zh-CN" altLang="en-US" dirty="0" smtClean="0"/>
              <a:t>的常用命令</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63879501"/>
              </p:ext>
            </p:extLst>
          </p:nvPr>
        </p:nvGraphicFramePr>
        <p:xfrm>
          <a:off x="950742" y="1445797"/>
          <a:ext cx="10753578" cy="4772121"/>
        </p:xfrm>
        <a:graphic>
          <a:graphicData uri="http://schemas.openxmlformats.org/drawingml/2006/table">
            <a:tbl>
              <a:tblPr firstRow="1">
                <a:tableStyleId>{1FECB4D8-DB02-4DC6-A0A2-4F2EBAE1DC90}</a:tableStyleId>
              </a:tblPr>
              <a:tblGrid>
                <a:gridCol w="2242624"/>
                <a:gridCol w="8510954"/>
              </a:tblGrid>
              <a:tr h="286887">
                <a:tc>
                  <a:txBody>
                    <a:bodyPr/>
                    <a:lstStyle/>
                    <a:p>
                      <a:r>
                        <a:rPr lang="zh-CN" altLang="en-US" sz="1500" dirty="0">
                          <a:effectLst/>
                        </a:rPr>
                        <a:t>命令</a:t>
                      </a:r>
                    </a:p>
                  </a:txBody>
                  <a:tcPr marL="15951" marR="15951" marT="15951" marB="15951" anchor="ctr"/>
                </a:tc>
                <a:tc>
                  <a:txBody>
                    <a:bodyPr/>
                    <a:lstStyle/>
                    <a:p>
                      <a:r>
                        <a:rPr lang="zh-CN" altLang="en-US" sz="1500">
                          <a:effectLst/>
                        </a:rPr>
                        <a:t>描述</a:t>
                      </a:r>
                    </a:p>
                  </a:txBody>
                  <a:tcPr marL="15951" marR="15951" marT="15951" marB="15951" anchor="ctr"/>
                </a:tc>
              </a:tr>
              <a:tr h="286887">
                <a:tc>
                  <a:txBody>
                    <a:bodyPr/>
                    <a:lstStyle/>
                    <a:p>
                      <a:r>
                        <a:rPr lang="de-DE" sz="1500">
                          <a:effectLst/>
                        </a:rPr>
                        <a:t>backtrace（或bt）</a:t>
                      </a:r>
                    </a:p>
                  </a:txBody>
                  <a:tcPr marL="15951" marR="15951" marT="15951" marB="15951" anchor="ctr"/>
                </a:tc>
                <a:tc>
                  <a:txBody>
                    <a:bodyPr/>
                    <a:lstStyle/>
                    <a:p>
                      <a:r>
                        <a:rPr lang="zh-CN" altLang="en-US" sz="1500">
                          <a:effectLst/>
                        </a:rPr>
                        <a:t>查看各级函数调用及参数</a:t>
                      </a:r>
                    </a:p>
                  </a:txBody>
                  <a:tcPr marL="15951" marR="15951" marT="15951" marB="15951" anchor="ctr"/>
                </a:tc>
              </a:tr>
              <a:tr h="538788">
                <a:tc>
                  <a:txBody>
                    <a:bodyPr/>
                    <a:lstStyle/>
                    <a:p>
                      <a:r>
                        <a:rPr lang="en-US" sz="1500">
                          <a:effectLst/>
                        </a:rPr>
                        <a:t>finish</a:t>
                      </a:r>
                    </a:p>
                  </a:txBody>
                  <a:tcPr marL="15951" marR="15951" marT="15951" marB="15951" anchor="ctr"/>
                </a:tc>
                <a:tc>
                  <a:txBody>
                    <a:bodyPr/>
                    <a:lstStyle/>
                    <a:p>
                      <a:r>
                        <a:rPr lang="zh-CN" altLang="en-US" sz="1500">
                          <a:effectLst/>
                        </a:rPr>
                        <a:t>连续运行到当前函数返回为止，然后停下来等待命令</a:t>
                      </a:r>
                    </a:p>
                  </a:txBody>
                  <a:tcPr marL="15951" marR="15951" marT="15951" marB="15951" anchor="ctr"/>
                </a:tc>
              </a:tr>
              <a:tr h="286887">
                <a:tc>
                  <a:txBody>
                    <a:bodyPr/>
                    <a:lstStyle/>
                    <a:p>
                      <a:r>
                        <a:rPr lang="en-US" altLang="zh-CN" sz="1500">
                          <a:effectLst/>
                        </a:rPr>
                        <a:t>frame</a:t>
                      </a:r>
                      <a:r>
                        <a:rPr lang="zh-CN" altLang="en-US" sz="1500">
                          <a:effectLst/>
                        </a:rPr>
                        <a:t>（或</a:t>
                      </a:r>
                      <a:r>
                        <a:rPr lang="en-US" altLang="zh-CN" sz="1500">
                          <a:effectLst/>
                        </a:rPr>
                        <a:t>f</a:t>
                      </a:r>
                      <a:r>
                        <a:rPr lang="zh-CN" altLang="en-US" sz="1500">
                          <a:effectLst/>
                        </a:rPr>
                        <a:t>） 帧编号</a:t>
                      </a:r>
                    </a:p>
                  </a:txBody>
                  <a:tcPr marL="15951" marR="15951" marT="15951" marB="15951" anchor="ctr"/>
                </a:tc>
                <a:tc>
                  <a:txBody>
                    <a:bodyPr/>
                    <a:lstStyle/>
                    <a:p>
                      <a:r>
                        <a:rPr lang="zh-CN" altLang="en-US" sz="1500">
                          <a:effectLst/>
                        </a:rPr>
                        <a:t>选择栈帧</a:t>
                      </a:r>
                    </a:p>
                  </a:txBody>
                  <a:tcPr marL="15951" marR="15951" marT="15951" marB="15951" anchor="ctr"/>
                </a:tc>
              </a:tr>
              <a:tr h="286887">
                <a:tc>
                  <a:txBody>
                    <a:bodyPr/>
                    <a:lstStyle/>
                    <a:p>
                      <a:r>
                        <a:rPr lang="en-US" sz="1500">
                          <a:effectLst/>
                        </a:rPr>
                        <a:t>info（或i） locals</a:t>
                      </a:r>
                    </a:p>
                  </a:txBody>
                  <a:tcPr marL="15951" marR="15951" marT="15951" marB="15951" anchor="ctr"/>
                </a:tc>
                <a:tc>
                  <a:txBody>
                    <a:bodyPr/>
                    <a:lstStyle/>
                    <a:p>
                      <a:r>
                        <a:rPr lang="zh-CN" altLang="en-US" sz="1500">
                          <a:effectLst/>
                        </a:rPr>
                        <a:t>查看当前栈帧局部变量的值</a:t>
                      </a:r>
                    </a:p>
                  </a:txBody>
                  <a:tcPr marL="15951" marR="15951" marT="15951" marB="15951" anchor="ctr"/>
                </a:tc>
              </a:tr>
              <a:tr h="286887">
                <a:tc>
                  <a:txBody>
                    <a:bodyPr/>
                    <a:lstStyle/>
                    <a:p>
                      <a:r>
                        <a:rPr lang="en-US" altLang="zh-TW" sz="1500">
                          <a:effectLst/>
                        </a:rPr>
                        <a:t>list</a:t>
                      </a:r>
                      <a:r>
                        <a:rPr lang="zh-TW" altLang="en-US" sz="1500">
                          <a:effectLst/>
                        </a:rPr>
                        <a:t>（或</a:t>
                      </a:r>
                      <a:r>
                        <a:rPr lang="en-US" altLang="zh-TW" sz="1500">
                          <a:effectLst/>
                        </a:rPr>
                        <a:t>l</a:t>
                      </a:r>
                      <a:r>
                        <a:rPr lang="zh-TW" altLang="en-US" sz="1500">
                          <a:effectLst/>
                        </a:rPr>
                        <a:t>）</a:t>
                      </a:r>
                    </a:p>
                  </a:txBody>
                  <a:tcPr marL="15951" marR="15951" marT="15951" marB="15951" anchor="ctr"/>
                </a:tc>
                <a:tc>
                  <a:txBody>
                    <a:bodyPr/>
                    <a:lstStyle/>
                    <a:p>
                      <a:r>
                        <a:rPr lang="zh-CN" altLang="en-US" sz="1500">
                          <a:effectLst/>
                        </a:rPr>
                        <a:t>列出源代码，接着上次的位置往下列，每次列</a:t>
                      </a:r>
                      <a:r>
                        <a:rPr lang="en-US" altLang="zh-CN" sz="1500">
                          <a:effectLst/>
                        </a:rPr>
                        <a:t>10</a:t>
                      </a:r>
                      <a:r>
                        <a:rPr lang="zh-CN" altLang="en-US" sz="1500">
                          <a:effectLst/>
                        </a:rPr>
                        <a:t>行</a:t>
                      </a:r>
                    </a:p>
                  </a:txBody>
                  <a:tcPr marL="15951" marR="15951" marT="15951" marB="15951" anchor="ctr"/>
                </a:tc>
              </a:tr>
              <a:tr h="286887">
                <a:tc>
                  <a:txBody>
                    <a:bodyPr/>
                    <a:lstStyle/>
                    <a:p>
                      <a:r>
                        <a:rPr lang="hr-HR" sz="1500" dirty="0">
                          <a:effectLst/>
                        </a:rPr>
                        <a:t>list </a:t>
                      </a:r>
                      <a:r>
                        <a:rPr lang="hr-HR" sz="1500" dirty="0" err="1">
                          <a:effectLst/>
                        </a:rPr>
                        <a:t>行号</a:t>
                      </a:r>
                      <a:endParaRPr lang="hr-HR" sz="1500" dirty="0">
                        <a:effectLst/>
                      </a:endParaRPr>
                    </a:p>
                  </a:txBody>
                  <a:tcPr marL="15951" marR="15951" marT="15951" marB="15951" anchor="ctr"/>
                </a:tc>
                <a:tc>
                  <a:txBody>
                    <a:bodyPr/>
                    <a:lstStyle/>
                    <a:p>
                      <a:r>
                        <a:rPr lang="zh-CN" altLang="en-US" sz="1500">
                          <a:effectLst/>
                        </a:rPr>
                        <a:t>列出从第几行开始的源代码</a:t>
                      </a:r>
                    </a:p>
                  </a:txBody>
                  <a:tcPr marL="15951" marR="15951" marT="15951" marB="15951" anchor="ctr"/>
                </a:tc>
              </a:tr>
              <a:tr h="286887">
                <a:tc>
                  <a:txBody>
                    <a:bodyPr/>
                    <a:lstStyle/>
                    <a:p>
                      <a:r>
                        <a:rPr lang="hr-HR" sz="1500">
                          <a:effectLst/>
                        </a:rPr>
                        <a:t>list 函数名</a:t>
                      </a:r>
                    </a:p>
                  </a:txBody>
                  <a:tcPr marL="15951" marR="15951" marT="15951" marB="15951" anchor="ctr"/>
                </a:tc>
                <a:tc>
                  <a:txBody>
                    <a:bodyPr/>
                    <a:lstStyle/>
                    <a:p>
                      <a:r>
                        <a:rPr lang="zh-CN" altLang="en-US" sz="1500">
                          <a:effectLst/>
                        </a:rPr>
                        <a:t>列出某个函数的源代码</a:t>
                      </a:r>
                    </a:p>
                  </a:txBody>
                  <a:tcPr marL="15951" marR="15951" marT="15951" marB="15951" anchor="ctr"/>
                </a:tc>
              </a:tr>
              <a:tr h="286887">
                <a:tc>
                  <a:txBody>
                    <a:bodyPr/>
                    <a:lstStyle/>
                    <a:p>
                      <a:r>
                        <a:rPr lang="en-US" sz="1500">
                          <a:effectLst/>
                        </a:rPr>
                        <a:t>next（或n）</a:t>
                      </a:r>
                    </a:p>
                  </a:txBody>
                  <a:tcPr marL="15951" marR="15951" marT="15951" marB="15951" anchor="ctr"/>
                </a:tc>
                <a:tc>
                  <a:txBody>
                    <a:bodyPr/>
                    <a:lstStyle/>
                    <a:p>
                      <a:r>
                        <a:rPr lang="zh-CN" altLang="en-US" sz="1500">
                          <a:effectLst/>
                        </a:rPr>
                        <a:t>执行下一行语句</a:t>
                      </a:r>
                    </a:p>
                  </a:txBody>
                  <a:tcPr marL="15951" marR="15951" marT="15951" marB="15951" anchor="ctr"/>
                </a:tc>
              </a:tr>
              <a:tr h="538788">
                <a:tc>
                  <a:txBody>
                    <a:bodyPr/>
                    <a:lstStyle/>
                    <a:p>
                      <a:r>
                        <a:rPr lang="hu-HU" sz="1500">
                          <a:effectLst/>
                        </a:rPr>
                        <a:t>print（或p）</a:t>
                      </a:r>
                    </a:p>
                  </a:txBody>
                  <a:tcPr marL="15951" marR="15951" marT="15951" marB="15951" anchor="ctr"/>
                </a:tc>
                <a:tc>
                  <a:txBody>
                    <a:bodyPr/>
                    <a:lstStyle/>
                    <a:p>
                      <a:r>
                        <a:rPr lang="zh-CN" altLang="en-US" sz="1500">
                          <a:effectLst/>
                        </a:rPr>
                        <a:t>打印表达式的值，通过表达式可以修改变量的值或者调用函数</a:t>
                      </a:r>
                    </a:p>
                  </a:txBody>
                  <a:tcPr marL="15951" marR="15951" marT="15951" marB="15951" anchor="ctr"/>
                </a:tc>
              </a:tr>
              <a:tr h="286887">
                <a:tc>
                  <a:txBody>
                    <a:bodyPr/>
                    <a:lstStyle/>
                    <a:p>
                      <a:r>
                        <a:rPr lang="fr-FR" sz="1500">
                          <a:effectLst/>
                        </a:rPr>
                        <a:t>quit（或q）</a:t>
                      </a:r>
                    </a:p>
                  </a:txBody>
                  <a:tcPr marL="15951" marR="15951" marT="15951" marB="15951" anchor="ctr"/>
                </a:tc>
                <a:tc>
                  <a:txBody>
                    <a:bodyPr/>
                    <a:lstStyle/>
                    <a:p>
                      <a:r>
                        <a:rPr lang="zh-CN" altLang="en-US" sz="1500">
                          <a:effectLst/>
                        </a:rPr>
                        <a:t>退出</a:t>
                      </a:r>
                      <a:r>
                        <a:rPr lang="en-US" altLang="zh-CN" sz="1500">
                          <a:effectLst/>
                        </a:rPr>
                        <a:t>gdb</a:t>
                      </a:r>
                      <a:r>
                        <a:rPr lang="zh-CN" altLang="en-US" sz="1500">
                          <a:effectLst/>
                        </a:rPr>
                        <a:t>调试环境</a:t>
                      </a:r>
                    </a:p>
                  </a:txBody>
                  <a:tcPr marL="15951" marR="15951" marT="15951" marB="15951" anchor="ctr"/>
                </a:tc>
              </a:tr>
              <a:tr h="286887">
                <a:tc>
                  <a:txBody>
                    <a:bodyPr/>
                    <a:lstStyle/>
                    <a:p>
                      <a:r>
                        <a:rPr lang="en-US" sz="1500">
                          <a:effectLst/>
                        </a:rPr>
                        <a:t>set var</a:t>
                      </a:r>
                    </a:p>
                  </a:txBody>
                  <a:tcPr marL="15951" marR="15951" marT="15951" marB="15951" anchor="ctr"/>
                </a:tc>
                <a:tc>
                  <a:txBody>
                    <a:bodyPr/>
                    <a:lstStyle/>
                    <a:p>
                      <a:r>
                        <a:rPr lang="zh-CN" altLang="en-US" sz="1500">
                          <a:effectLst/>
                        </a:rPr>
                        <a:t>修改变量的值</a:t>
                      </a:r>
                    </a:p>
                  </a:txBody>
                  <a:tcPr marL="15951" marR="15951" marT="15951" marB="15951" anchor="ctr"/>
                </a:tc>
              </a:tr>
              <a:tr h="538788">
                <a:tc>
                  <a:txBody>
                    <a:bodyPr/>
                    <a:lstStyle/>
                    <a:p>
                      <a:r>
                        <a:rPr lang="en-US" sz="1500">
                          <a:effectLst/>
                        </a:rPr>
                        <a:t>start</a:t>
                      </a:r>
                    </a:p>
                  </a:txBody>
                  <a:tcPr marL="15951" marR="15951" marT="15951" marB="15951" anchor="ctr"/>
                </a:tc>
                <a:tc>
                  <a:txBody>
                    <a:bodyPr/>
                    <a:lstStyle/>
                    <a:p>
                      <a:r>
                        <a:rPr lang="zh-CN" altLang="en-US" sz="1500">
                          <a:effectLst/>
                        </a:rPr>
                        <a:t>开始执行程序，停在</a:t>
                      </a:r>
                      <a:r>
                        <a:rPr lang="en-US" altLang="zh-CN" sz="1500">
                          <a:effectLst/>
                        </a:rPr>
                        <a:t>main</a:t>
                      </a:r>
                      <a:r>
                        <a:rPr lang="zh-CN" altLang="en-US" sz="1500">
                          <a:effectLst/>
                        </a:rPr>
                        <a:t>函数第一行语句前面等待命令</a:t>
                      </a:r>
                    </a:p>
                  </a:txBody>
                  <a:tcPr marL="15951" marR="15951" marT="15951" marB="15951" anchor="ctr"/>
                </a:tc>
              </a:tr>
              <a:tr h="286887">
                <a:tc>
                  <a:txBody>
                    <a:bodyPr/>
                    <a:lstStyle/>
                    <a:p>
                      <a:r>
                        <a:rPr lang="en-US" altLang="zh-TW" sz="1500">
                          <a:effectLst/>
                        </a:rPr>
                        <a:t>step</a:t>
                      </a:r>
                      <a:r>
                        <a:rPr lang="zh-TW" altLang="en-US" sz="1500">
                          <a:effectLst/>
                        </a:rPr>
                        <a:t>（或</a:t>
                      </a:r>
                      <a:r>
                        <a:rPr lang="en-US" altLang="zh-TW" sz="1500">
                          <a:effectLst/>
                        </a:rPr>
                        <a:t>s</a:t>
                      </a:r>
                      <a:r>
                        <a:rPr lang="zh-TW" altLang="en-US" sz="1500">
                          <a:effectLst/>
                        </a:rPr>
                        <a:t>）</a:t>
                      </a:r>
                    </a:p>
                  </a:txBody>
                  <a:tcPr marL="15951" marR="15951" marT="15951" marB="15951" anchor="ctr"/>
                </a:tc>
                <a:tc>
                  <a:txBody>
                    <a:bodyPr/>
                    <a:lstStyle/>
                    <a:p>
                      <a:r>
                        <a:rPr lang="zh-CN" altLang="en-US" sz="1500" dirty="0">
                          <a:effectLst/>
                        </a:rPr>
                        <a:t>执行下一行语句，如果有函数调用则进入到函数中</a:t>
                      </a:r>
                    </a:p>
                  </a:txBody>
                  <a:tcPr marL="15951" marR="15951" marT="15951" marB="15951" anchor="ctr"/>
                </a:tc>
              </a:tr>
            </a:tbl>
          </a:graphicData>
        </a:graphic>
      </p:graphicFrame>
    </p:spTree>
    <p:extLst>
      <p:ext uri="{BB962C8B-B14F-4D97-AF65-F5344CB8AC3E}">
        <p14:creationId xmlns:p14="http://schemas.microsoft.com/office/powerpoint/2010/main" val="125979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a:off x="0" y="623198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3955830" y="6386732"/>
            <a:ext cx="4280339" cy="369332"/>
          </a:xfrm>
          <a:prstGeom prst="rect">
            <a:avLst/>
          </a:prstGeom>
          <a:noFill/>
        </p:spPr>
        <p:txBody>
          <a:bodyPr wrap="none" rtlCol="0">
            <a:spAutoFit/>
          </a:bodyPr>
          <a:lstStyle/>
          <a:p>
            <a:r>
              <a:rPr kumimoji="1" lang="zh-CN" altLang="en-US" dirty="0" smtClean="0">
                <a:solidFill>
                  <a:schemeClr val="accent2">
                    <a:lumMod val="75000"/>
                  </a:schemeClr>
                </a:solidFill>
              </a:rPr>
              <a:t>信息与软件学院 </a:t>
            </a:r>
            <a:r>
              <a:rPr kumimoji="1" lang="en-US" altLang="zh-CN" dirty="0" smtClean="0">
                <a:solidFill>
                  <a:schemeClr val="accent2">
                    <a:lumMod val="75000"/>
                  </a:schemeClr>
                </a:solidFill>
              </a:rPr>
              <a:t>Unix/Linux</a:t>
            </a:r>
            <a:r>
              <a:rPr kumimoji="1" lang="zh-CN" altLang="en-US" dirty="0" smtClean="0">
                <a:solidFill>
                  <a:schemeClr val="accent2">
                    <a:lumMod val="75000"/>
                  </a:schemeClr>
                </a:solidFill>
              </a:rPr>
              <a:t>操作系统编程</a:t>
            </a:r>
            <a:endParaRPr kumimoji="1" lang="zh-CN" altLang="en-US" dirty="0">
              <a:solidFill>
                <a:schemeClr val="accent2">
                  <a:lumMod val="75000"/>
                </a:schemeClr>
              </a:solidFill>
            </a:endParaRPr>
          </a:p>
        </p:txBody>
      </p:sp>
      <p:sp>
        <p:nvSpPr>
          <p:cNvPr id="2" name="矩形 1"/>
          <p:cNvSpPr/>
          <p:nvPr/>
        </p:nvSpPr>
        <p:spPr>
          <a:xfrm>
            <a:off x="221080" y="359956"/>
            <a:ext cx="11749837" cy="400110"/>
          </a:xfrm>
          <a:prstGeom prst="rect">
            <a:avLst/>
          </a:prstGeom>
        </p:spPr>
        <p:txBody>
          <a:bodyPr wrap="square">
            <a:spAutoFit/>
          </a:bodyPr>
          <a:lstStyle/>
          <a:p>
            <a:r>
              <a:rPr lang="zh-CN" altLang="en-US" sz="2000" smtClean="0">
                <a:solidFill>
                  <a:srgbClr val="333333"/>
                </a:solidFill>
                <a:latin typeface="Arial" charset="0"/>
              </a:rPr>
              <a:t>在</a:t>
            </a:r>
            <a:r>
              <a:rPr lang="en-US" altLang="zh-CN" sz="2000" dirty="0">
                <a:solidFill>
                  <a:srgbClr val="333333"/>
                </a:solidFill>
                <a:latin typeface="Arial" charset="0"/>
              </a:rPr>
              <a:t>Linux</a:t>
            </a:r>
            <a:r>
              <a:rPr lang="zh-CN" altLang="en-US" sz="2000" dirty="0">
                <a:solidFill>
                  <a:srgbClr val="333333"/>
                </a:solidFill>
                <a:latin typeface="Arial" charset="0"/>
              </a:rPr>
              <a:t>下面使用</a:t>
            </a:r>
            <a:r>
              <a:rPr lang="en-US" altLang="zh-CN" sz="2000" dirty="0">
                <a:solidFill>
                  <a:srgbClr val="333333"/>
                </a:solidFill>
                <a:latin typeface="Arial" charset="0"/>
              </a:rPr>
              <a:t>man</a:t>
            </a:r>
            <a:r>
              <a:rPr lang="zh-CN" altLang="en-US" sz="2000" dirty="0">
                <a:solidFill>
                  <a:srgbClr val="333333"/>
                </a:solidFill>
                <a:latin typeface="Arial" charset="0"/>
              </a:rPr>
              <a:t>命令可以查看系统命令跟函数的说明</a:t>
            </a:r>
            <a:r>
              <a:rPr lang="zh-CN" altLang="en-US" sz="2000" dirty="0" smtClean="0">
                <a:solidFill>
                  <a:srgbClr val="333333"/>
                </a:solidFill>
                <a:latin typeface="Arial" charset="0"/>
              </a:rPr>
              <a:t>帮助，或者单独查询某个函数或者指令的用法。</a:t>
            </a:r>
            <a:endParaRPr lang="zh-CN" altLang="en-US" sz="2000" dirty="0"/>
          </a:p>
        </p:txBody>
      </p:sp>
      <p:pic>
        <p:nvPicPr>
          <p:cNvPr id="2050" name="Picture 2" descr="http://img.blog.csdn.net/20150618103128327?watermark/2/text/aHR0cDovL2Jsb2cuY3Nkbi5uZXQvc29mdG1hbmZse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204" y="1001930"/>
            <a:ext cx="9362017" cy="363739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851783" y="4794067"/>
            <a:ext cx="10217481" cy="1138773"/>
          </a:xfrm>
          <a:prstGeom prst="rect">
            <a:avLst/>
          </a:prstGeom>
        </p:spPr>
        <p:txBody>
          <a:bodyPr wrap="square">
            <a:spAutoFit/>
          </a:bodyPr>
          <a:lstStyle/>
          <a:p>
            <a:pPr lvl="0" eaLnBrk="0" fontAlgn="base" hangingPunct="0">
              <a:spcBef>
                <a:spcPct val="0"/>
              </a:spcBef>
              <a:spcAft>
                <a:spcPct val="0"/>
              </a:spcAft>
            </a:pPr>
            <a:r>
              <a:rPr lang="zh-CN" altLang="zh-CN" sz="1700" dirty="0">
                <a:latin typeface="Arial" charset="0"/>
              </a:rPr>
              <a:t>1</a:t>
            </a:r>
            <a:r>
              <a:rPr lang="zh-CN" altLang="zh-CN" sz="1700" dirty="0" smtClean="0">
                <a:latin typeface="Arial" charset="0"/>
              </a:rPr>
              <a:t>：用法</a:t>
            </a:r>
            <a:r>
              <a:rPr lang="zh-CN" altLang="en-US" sz="1700" dirty="0" smtClean="0">
                <a:latin typeface="Arial" charset="0"/>
              </a:rPr>
              <a:t>：</a:t>
            </a:r>
            <a:r>
              <a:rPr lang="zh-CN" altLang="zh-CN" sz="1700" dirty="0" smtClean="0">
                <a:latin typeface="Arial" charset="0"/>
              </a:rPr>
              <a:t>Usage:rmdir </a:t>
            </a:r>
            <a:r>
              <a:rPr lang="zh-CN" altLang="zh-CN" sz="1700" dirty="0">
                <a:latin typeface="Arial" charset="0"/>
              </a:rPr>
              <a:t>[OPTION]... DIRECTORY</a:t>
            </a:r>
            <a:r>
              <a:rPr lang="zh-CN" altLang="zh-CN" sz="1700" dirty="0" smtClean="0">
                <a:latin typeface="Arial" charset="0"/>
              </a:rPr>
              <a:t>，这个</a:t>
            </a:r>
            <a:r>
              <a:rPr lang="zh-CN" altLang="zh-CN" sz="1700" dirty="0">
                <a:latin typeface="Arial" charset="0"/>
              </a:rPr>
              <a:t>命令基本结构是 命令名+可选参数+目录</a:t>
            </a:r>
          </a:p>
          <a:p>
            <a:pPr lvl="0" eaLnBrk="0" fontAlgn="base" hangingPunct="0">
              <a:spcBef>
                <a:spcPct val="0"/>
              </a:spcBef>
              <a:spcAft>
                <a:spcPct val="0"/>
              </a:spcAft>
            </a:pPr>
            <a:r>
              <a:rPr lang="zh-CN" altLang="en-US" sz="1700" dirty="0" smtClean="0">
                <a:latin typeface="Arial" charset="0"/>
              </a:rPr>
              <a:t>     </a:t>
            </a:r>
            <a:r>
              <a:rPr lang="zh-CN" altLang="zh-CN" sz="1700" dirty="0" smtClean="0">
                <a:latin typeface="Arial" charset="0"/>
              </a:rPr>
              <a:t>作用</a:t>
            </a:r>
            <a:r>
              <a:rPr lang="zh-CN" altLang="en-US" sz="1700" dirty="0" smtClean="0">
                <a:latin typeface="Arial" charset="0"/>
              </a:rPr>
              <a:t>：</a:t>
            </a:r>
            <a:r>
              <a:rPr lang="zh-CN" altLang="zh-CN" sz="1700" dirty="0" smtClean="0">
                <a:latin typeface="Arial" charset="0"/>
              </a:rPr>
              <a:t>删除</a:t>
            </a:r>
            <a:r>
              <a:rPr lang="zh-CN" altLang="zh-CN" sz="1700" dirty="0">
                <a:latin typeface="Arial" charset="0"/>
              </a:rPr>
              <a:t>一个空的文件夹</a:t>
            </a:r>
            <a:r>
              <a:rPr lang="zh-CN" altLang="zh-CN" sz="1700" dirty="0" smtClean="0">
                <a:latin typeface="Arial" charset="0"/>
              </a:rPr>
              <a:t>，</a:t>
            </a:r>
            <a:endParaRPr lang="en-US" altLang="zh-CN" sz="1700" dirty="0" smtClean="0">
              <a:latin typeface="Arial" charset="0"/>
            </a:endParaRPr>
          </a:p>
          <a:p>
            <a:pPr lvl="0" eaLnBrk="0" fontAlgn="base" hangingPunct="0">
              <a:spcBef>
                <a:spcPct val="0"/>
              </a:spcBef>
              <a:spcAft>
                <a:spcPct val="0"/>
              </a:spcAft>
            </a:pPr>
            <a:r>
              <a:rPr lang="zh-CN" altLang="en-US" sz="1700" dirty="0" smtClean="0">
                <a:latin typeface="Arial" charset="0"/>
              </a:rPr>
              <a:t>     </a:t>
            </a:r>
            <a:r>
              <a:rPr lang="zh-CN" altLang="zh-CN" sz="1700" dirty="0" smtClean="0">
                <a:latin typeface="Arial" charset="0"/>
              </a:rPr>
              <a:t>注意</a:t>
            </a:r>
            <a:r>
              <a:rPr lang="zh-CN" altLang="zh-CN" sz="1700" dirty="0">
                <a:latin typeface="Arial" charset="0"/>
              </a:rPr>
              <a:t>两点 一个是[OPTION] 代表这个参数可有可无，而后面的...符号</a:t>
            </a:r>
            <a:r>
              <a:rPr lang="zh-CN" altLang="zh-CN" sz="1700" dirty="0" smtClean="0">
                <a:latin typeface="Arial" charset="0"/>
              </a:rPr>
              <a:t>代表这个</a:t>
            </a:r>
            <a:r>
              <a:rPr lang="zh-CN" altLang="zh-CN" sz="1700" dirty="0">
                <a:latin typeface="Arial" charset="0"/>
              </a:rPr>
              <a:t>OPTION是个可</a:t>
            </a:r>
            <a:r>
              <a:rPr lang="zh-CN" altLang="zh-CN" sz="1700" dirty="0" smtClean="0">
                <a:latin typeface="Arial" charset="0"/>
              </a:rPr>
              <a:t>变长的参数</a:t>
            </a:r>
            <a:r>
              <a:rPr lang="zh-CN" altLang="en-US" sz="1700" dirty="0">
                <a:latin typeface="Arial" charset="0"/>
              </a:rPr>
              <a:t>，</a:t>
            </a:r>
            <a:r>
              <a:rPr lang="zh-CN" altLang="zh-CN" sz="1700" dirty="0" smtClean="0">
                <a:latin typeface="Arial" charset="0"/>
              </a:rPr>
              <a:t>类似</a:t>
            </a:r>
            <a:r>
              <a:rPr lang="zh-CN" altLang="zh-CN" sz="1700" dirty="0">
                <a:latin typeface="Arial" charset="0"/>
              </a:rPr>
              <a:t>编程中形参后面跟... 代表可以有零到任意多个OPTION参数</a:t>
            </a:r>
            <a:r>
              <a:rPr lang="zh-CN" altLang="zh-CN" sz="1700" dirty="0" smtClean="0">
                <a:latin typeface="Arial" charset="0"/>
              </a:rPr>
              <a:t>。</a:t>
            </a:r>
            <a:endParaRPr lang="zh-CN" altLang="zh-CN" sz="1700" dirty="0">
              <a:latin typeface="Arial" charset="0"/>
            </a:endParaRPr>
          </a:p>
        </p:txBody>
      </p:sp>
      <p:sp>
        <p:nvSpPr>
          <p:cNvPr id="10" name="矩形 9"/>
          <p:cNvSpPr/>
          <p:nvPr/>
        </p:nvSpPr>
        <p:spPr>
          <a:xfrm>
            <a:off x="1049857" y="1236133"/>
            <a:ext cx="9821334" cy="308186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34575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78933" y="4628572"/>
            <a:ext cx="9702800" cy="1477328"/>
          </a:xfrm>
          <a:prstGeom prst="rect">
            <a:avLst/>
          </a:prstGeom>
        </p:spPr>
        <p:txBody>
          <a:bodyPr wrap="square">
            <a:spAutoFit/>
          </a:bodyPr>
          <a:lstStyle/>
          <a:p>
            <a:pPr lvl="0" eaLnBrk="0" fontAlgn="base" hangingPunct="0">
              <a:spcBef>
                <a:spcPct val="0"/>
              </a:spcBef>
              <a:spcAft>
                <a:spcPct val="0"/>
              </a:spcAft>
            </a:pPr>
            <a:r>
              <a:rPr lang="zh-CN" altLang="zh-CN">
                <a:latin typeface="Arial" charset="0"/>
              </a:rPr>
              <a:t>2：第二个部分就是OPTION的种类</a:t>
            </a:r>
          </a:p>
          <a:p>
            <a:pPr lvl="0" eaLnBrk="0" fontAlgn="base" hangingPunct="0">
              <a:spcBef>
                <a:spcPct val="0"/>
              </a:spcBef>
              <a:spcAft>
                <a:spcPct val="0"/>
              </a:spcAft>
            </a:pPr>
            <a:r>
              <a:rPr lang="zh-CN" altLang="zh-CN" dirty="0">
                <a:latin typeface="Arial" charset="0"/>
              </a:rPr>
              <a:t>这个部分分为三个部分 -缩略形式的参数写法， --全称的写法， 参数描述。</a:t>
            </a:r>
          </a:p>
          <a:p>
            <a:pPr lvl="0" eaLnBrk="0" fontAlgn="base" hangingPunct="0">
              <a:spcBef>
                <a:spcPct val="0"/>
              </a:spcBef>
              <a:spcAft>
                <a:spcPct val="0"/>
              </a:spcAft>
            </a:pPr>
            <a:r>
              <a:rPr lang="zh-CN" altLang="zh-CN" dirty="0">
                <a:latin typeface="Arial" charset="0"/>
              </a:rPr>
              <a:t>有些OPTION是没有缩略写法的，比如第一个参数--ingonre-fail-on-non-empty就只有全称，所以前面的缩略形式就</a:t>
            </a:r>
          </a:p>
          <a:p>
            <a:pPr lvl="0" eaLnBrk="0" fontAlgn="base" hangingPunct="0">
              <a:spcBef>
                <a:spcPct val="0"/>
              </a:spcBef>
              <a:spcAft>
                <a:spcPct val="0"/>
              </a:spcAft>
            </a:pPr>
            <a:r>
              <a:rPr lang="zh-CN" altLang="zh-CN" dirty="0">
                <a:latin typeface="Arial" charset="0"/>
              </a:rPr>
              <a:t>空白了，这个参数的作用就是忽略掉删除文件夹时非空文件夹的错误提示信息。</a:t>
            </a:r>
          </a:p>
        </p:txBody>
      </p:sp>
      <p:pic>
        <p:nvPicPr>
          <p:cNvPr id="9" name="Picture 2" descr="http://img.blog.csdn.net/20150618103128327?watermark/2/text/aHR0cDovL2Jsb2cuY3Nkbi5uZXQvc29mdG1hbmZse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33" y="581910"/>
            <a:ext cx="10312400" cy="400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126" y="292245"/>
            <a:ext cx="9965787" cy="5784999"/>
          </a:xfrm>
        </p:spPr>
        <p:txBody>
          <a:bodyPr>
            <a:normAutofit fontScale="92500" lnSpcReduction="20000"/>
          </a:bodyPr>
          <a:lstStyle/>
          <a:p>
            <a:pPr>
              <a:lnSpc>
                <a:spcPct val="150000"/>
              </a:lnSpc>
            </a:pPr>
            <a:r>
              <a:rPr lang="zh-CN" altLang="en-US" dirty="0" smtClean="0">
                <a:latin typeface="SimHei" charset="-122"/>
                <a:ea typeface="SimHei" charset="-122"/>
                <a:cs typeface="SimHei" charset="-122"/>
              </a:rPr>
              <a:t>实验目的：</a:t>
            </a:r>
            <a:endParaRPr lang="en-US" altLang="zh-CN" dirty="0" smtClean="0">
              <a:latin typeface="SimHei" charset="-122"/>
              <a:ea typeface="SimHei" charset="-122"/>
              <a:cs typeface="SimHei" charset="-122"/>
            </a:endParaRPr>
          </a:p>
          <a:p>
            <a:pPr lvl="1">
              <a:lnSpc>
                <a:spcPct val="150000"/>
              </a:lnSpc>
            </a:pPr>
            <a:r>
              <a:rPr lang="zh-CN" altLang="en-US" dirty="0" smtClean="0">
                <a:latin typeface="SimHei" charset="-122"/>
                <a:ea typeface="SimHei" charset="-122"/>
                <a:cs typeface="SimHei" charset="-122"/>
              </a:rPr>
              <a:t>熟悉</a:t>
            </a:r>
            <a:r>
              <a:rPr lang="en-US" altLang="zh-CN" dirty="0" smtClean="0">
                <a:latin typeface="SimHei" charset="-122"/>
                <a:ea typeface="SimHei" charset="-122"/>
                <a:cs typeface="SimHei" charset="-122"/>
              </a:rPr>
              <a:t>Linux</a:t>
            </a:r>
            <a:r>
              <a:rPr lang="zh-CN" altLang="en-US" dirty="0" smtClean="0">
                <a:latin typeface="SimHei" charset="-122"/>
                <a:ea typeface="SimHei" charset="-122"/>
                <a:cs typeface="SimHei" charset="-122"/>
              </a:rPr>
              <a:t>操作系统编程环境</a:t>
            </a:r>
            <a:endParaRPr lang="en-US" altLang="zh-CN" dirty="0" smtClean="0">
              <a:latin typeface="SimHei" charset="-122"/>
              <a:ea typeface="SimHei" charset="-122"/>
              <a:cs typeface="SimHei" charset="-122"/>
            </a:endParaRPr>
          </a:p>
          <a:p>
            <a:pPr lvl="2">
              <a:lnSpc>
                <a:spcPct val="150000"/>
              </a:lnSpc>
            </a:pPr>
            <a:r>
              <a:rPr lang="en-US" altLang="zh-CN" dirty="0" err="1" smtClean="0">
                <a:latin typeface="SimHei" charset="-122"/>
                <a:ea typeface="SimHei" charset="-122"/>
                <a:cs typeface="SimHei" charset="-122"/>
              </a:rPr>
              <a:t>ubuntu</a:t>
            </a:r>
            <a:r>
              <a:rPr lang="en-US" altLang="zh-CN" dirty="0" smtClean="0">
                <a:latin typeface="SimHei" charset="-122"/>
                <a:ea typeface="SimHei" charset="-122"/>
                <a:cs typeface="SimHei" charset="-122"/>
              </a:rPr>
              <a:t> 11</a:t>
            </a:r>
            <a:r>
              <a:rPr lang="zh-CN" altLang="en-US" dirty="0" smtClean="0">
                <a:latin typeface="SimHei" charset="-122"/>
                <a:ea typeface="SimHei" charset="-122"/>
                <a:cs typeface="SimHei" charset="-122"/>
              </a:rPr>
              <a:t>（</a:t>
            </a:r>
            <a:r>
              <a:rPr lang="en-US" altLang="zh-CN" dirty="0" err="1" smtClean="0">
                <a:latin typeface="SimHei" charset="-122"/>
                <a:ea typeface="SimHei" charset="-122"/>
                <a:cs typeface="SimHei" charset="-122"/>
              </a:rPr>
              <a:t>bourne</a:t>
            </a:r>
            <a:r>
              <a:rPr lang="en-US" altLang="zh-CN" dirty="0" smtClean="0">
                <a:latin typeface="SimHei" charset="-122"/>
                <a:ea typeface="SimHei" charset="-122"/>
                <a:cs typeface="SimHei" charset="-122"/>
              </a:rPr>
              <a:t> again shell</a:t>
            </a:r>
            <a:r>
              <a:rPr lang="zh-CN" altLang="en-US" dirty="0" smtClean="0">
                <a:latin typeface="SimHei" charset="-122"/>
                <a:ea typeface="SimHei" charset="-122"/>
                <a:cs typeface="SimHei" charset="-122"/>
              </a:rPr>
              <a:t>）</a:t>
            </a:r>
            <a:endParaRPr lang="en-US" altLang="zh-CN" dirty="0" smtClean="0">
              <a:latin typeface="SimHei" charset="-122"/>
              <a:ea typeface="SimHei" charset="-122"/>
              <a:cs typeface="SimHei" charset="-122"/>
            </a:endParaRPr>
          </a:p>
          <a:p>
            <a:pPr lvl="2">
              <a:lnSpc>
                <a:spcPct val="150000"/>
              </a:lnSpc>
            </a:pPr>
            <a:r>
              <a:rPr lang="en-US" altLang="zh-CN" dirty="0" err="1" smtClean="0">
                <a:latin typeface="SimHei" charset="-122"/>
                <a:ea typeface="SimHei" charset="-122"/>
                <a:cs typeface="SimHei" charset="-122"/>
              </a:rPr>
              <a:t>gcc</a:t>
            </a:r>
            <a:r>
              <a:rPr lang="en-US" altLang="zh-CN" dirty="0" smtClean="0">
                <a:latin typeface="SimHei" charset="-122"/>
                <a:ea typeface="SimHei" charset="-122"/>
                <a:cs typeface="SimHei" charset="-122"/>
              </a:rPr>
              <a:t> 4.5.2</a:t>
            </a:r>
          </a:p>
          <a:p>
            <a:pPr lvl="2">
              <a:lnSpc>
                <a:spcPct val="150000"/>
              </a:lnSpc>
            </a:pPr>
            <a:r>
              <a:rPr lang="en-US" altLang="zh-CN" dirty="0" err="1" smtClean="0">
                <a:latin typeface="SimHei" charset="-122"/>
                <a:ea typeface="SimHei" charset="-122"/>
                <a:cs typeface="SimHei" charset="-122"/>
              </a:rPr>
              <a:t>gdb</a:t>
            </a:r>
            <a:r>
              <a:rPr lang="en-US" altLang="zh-CN" dirty="0" smtClean="0">
                <a:latin typeface="SimHei" charset="-122"/>
                <a:ea typeface="SimHei" charset="-122"/>
                <a:cs typeface="SimHei" charset="-122"/>
              </a:rPr>
              <a:t> 7.2 </a:t>
            </a:r>
          </a:p>
          <a:p>
            <a:pPr lvl="1">
              <a:lnSpc>
                <a:spcPct val="150000"/>
              </a:lnSpc>
            </a:pPr>
            <a:r>
              <a:rPr lang="zh-CN" altLang="en-US" dirty="0" smtClean="0">
                <a:latin typeface="SimHei" charset="-122"/>
                <a:ea typeface="SimHei" charset="-122"/>
                <a:cs typeface="SimHei" charset="-122"/>
              </a:rPr>
              <a:t>掌握编译调试方法</a:t>
            </a:r>
            <a:endParaRPr lang="en-US" altLang="zh-CN" dirty="0" smtClean="0">
              <a:latin typeface="SimHei" charset="-122"/>
              <a:ea typeface="SimHei" charset="-122"/>
              <a:cs typeface="SimHei" charset="-122"/>
            </a:endParaRPr>
          </a:p>
          <a:p>
            <a:pPr>
              <a:lnSpc>
                <a:spcPct val="150000"/>
              </a:lnSpc>
            </a:pPr>
            <a:r>
              <a:rPr lang="zh-CN" altLang="en-US" dirty="0" smtClean="0">
                <a:latin typeface="SimHei" charset="-122"/>
                <a:ea typeface="SimHei" charset="-122"/>
                <a:cs typeface="SimHei" charset="-122"/>
              </a:rPr>
              <a:t>实验要求：</a:t>
            </a:r>
            <a:endParaRPr lang="en-US" altLang="zh-CN" dirty="0" smtClean="0">
              <a:latin typeface="SimHei" charset="-122"/>
              <a:ea typeface="SimHei" charset="-122"/>
              <a:cs typeface="SimHei" charset="-122"/>
            </a:endParaRPr>
          </a:p>
          <a:p>
            <a:pPr lvl="1">
              <a:lnSpc>
                <a:spcPct val="150000"/>
              </a:lnSpc>
            </a:pPr>
            <a:r>
              <a:rPr lang="en-US" altLang="zh-CN" dirty="0" smtClean="0">
                <a:latin typeface="SimHei" charset="-122"/>
                <a:ea typeface="SimHei" charset="-122"/>
                <a:cs typeface="SimHei" charset="-122"/>
              </a:rPr>
              <a:t>C</a:t>
            </a:r>
            <a:r>
              <a:rPr lang="zh-CN" altLang="en-US" dirty="0" smtClean="0">
                <a:latin typeface="SimHei" charset="-122"/>
                <a:ea typeface="SimHei" charset="-122"/>
                <a:cs typeface="SimHei" charset="-122"/>
              </a:rPr>
              <a:t>语言程序设计：通过过定义单向链表的数据结构，设计创建链表、插入结点、遍历结点等基本算法</a:t>
            </a:r>
            <a:endParaRPr lang="en-US" altLang="zh-CN" dirty="0" smtClean="0">
              <a:latin typeface="SimHei" charset="-122"/>
              <a:ea typeface="SimHei" charset="-122"/>
              <a:cs typeface="SimHei" charset="-122"/>
            </a:endParaRPr>
          </a:p>
          <a:p>
            <a:pPr lvl="1">
              <a:lnSpc>
                <a:spcPct val="150000"/>
              </a:lnSpc>
            </a:pPr>
            <a:r>
              <a:rPr lang="en-US" altLang="zh-CN" dirty="0" smtClean="0">
                <a:latin typeface="SimHei" charset="-122"/>
                <a:ea typeface="SimHei" charset="-122"/>
                <a:cs typeface="SimHei" charset="-122"/>
              </a:rPr>
              <a:t>Linux</a:t>
            </a:r>
            <a:r>
              <a:rPr lang="zh-CN" altLang="en-US" dirty="0" smtClean="0">
                <a:latin typeface="SimHei" charset="-122"/>
                <a:ea typeface="SimHei" charset="-122"/>
                <a:cs typeface="SimHei" charset="-122"/>
              </a:rPr>
              <a:t>下编译与调试</a:t>
            </a:r>
            <a:endParaRPr lang="en-US" altLang="zh-CN" dirty="0" smtClean="0">
              <a:latin typeface="SimHei" charset="-122"/>
              <a:ea typeface="SimHei" charset="-122"/>
              <a:cs typeface="SimHei" charset="-122"/>
            </a:endParaRPr>
          </a:p>
          <a:p>
            <a:pPr lvl="1">
              <a:lnSpc>
                <a:spcPct val="150000"/>
              </a:lnSpc>
            </a:pPr>
            <a:r>
              <a:rPr lang="zh-CN" altLang="en-US" dirty="0" smtClean="0">
                <a:latin typeface="SimHei" charset="-122"/>
                <a:ea typeface="SimHei" charset="-122"/>
                <a:cs typeface="SimHei" charset="-122"/>
              </a:rPr>
              <a:t>要求编译与调试的过程截图</a:t>
            </a:r>
            <a:endParaRPr lang="en-US" altLang="zh-CN" dirty="0">
              <a:latin typeface="SimHei" charset="-122"/>
              <a:ea typeface="SimHei" charset="-122"/>
              <a:cs typeface="SimHei" charset="-122"/>
            </a:endParaRPr>
          </a:p>
        </p:txBody>
      </p:sp>
      <p:cxnSp>
        <p:nvCxnSpPr>
          <p:cNvPr id="4" name="直线连接符 3"/>
          <p:cNvCxnSpPr/>
          <p:nvPr/>
        </p:nvCxnSpPr>
        <p:spPr>
          <a:xfrm>
            <a:off x="0" y="623198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文本框 4"/>
          <p:cNvSpPr txBox="1"/>
          <p:nvPr/>
        </p:nvSpPr>
        <p:spPr>
          <a:xfrm>
            <a:off x="3955830" y="6386732"/>
            <a:ext cx="4280339" cy="369332"/>
          </a:xfrm>
          <a:prstGeom prst="rect">
            <a:avLst/>
          </a:prstGeom>
          <a:noFill/>
        </p:spPr>
        <p:txBody>
          <a:bodyPr wrap="none" rtlCol="0">
            <a:spAutoFit/>
          </a:bodyPr>
          <a:lstStyle/>
          <a:p>
            <a:r>
              <a:rPr kumimoji="1" lang="zh-CN" altLang="en-US" dirty="0" smtClean="0">
                <a:solidFill>
                  <a:schemeClr val="accent2">
                    <a:lumMod val="75000"/>
                  </a:schemeClr>
                </a:solidFill>
              </a:rPr>
              <a:t>信息与软件学院 </a:t>
            </a:r>
            <a:r>
              <a:rPr kumimoji="1" lang="en-US" altLang="zh-CN" dirty="0" smtClean="0">
                <a:solidFill>
                  <a:schemeClr val="accent2">
                    <a:lumMod val="75000"/>
                  </a:schemeClr>
                </a:solidFill>
              </a:rPr>
              <a:t>Unix/Linux</a:t>
            </a:r>
            <a:r>
              <a:rPr kumimoji="1" lang="zh-CN" altLang="en-US" dirty="0" smtClean="0">
                <a:solidFill>
                  <a:schemeClr val="accent2">
                    <a:lumMod val="75000"/>
                  </a:schemeClr>
                </a:solidFill>
              </a:rPr>
              <a:t>操作系统编程</a:t>
            </a:r>
            <a:endParaRPr kumimoji="1" lang="zh-CN" altLang="en-US" dirty="0">
              <a:solidFill>
                <a:schemeClr val="accent2">
                  <a:lumMod val="75000"/>
                </a:schemeClr>
              </a:solidFill>
            </a:endParaRPr>
          </a:p>
        </p:txBody>
      </p:sp>
    </p:spTree>
    <p:extLst>
      <p:ext uri="{BB962C8B-B14F-4D97-AF65-F5344CB8AC3E}">
        <p14:creationId xmlns:p14="http://schemas.microsoft.com/office/powerpoint/2010/main" val="205667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线连接符 6"/>
          <p:cNvCxnSpPr/>
          <p:nvPr/>
        </p:nvCxnSpPr>
        <p:spPr>
          <a:xfrm>
            <a:off x="0" y="623198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3955830" y="6386732"/>
            <a:ext cx="4280339" cy="369332"/>
          </a:xfrm>
          <a:prstGeom prst="rect">
            <a:avLst/>
          </a:prstGeom>
          <a:noFill/>
        </p:spPr>
        <p:txBody>
          <a:bodyPr wrap="none" rtlCol="0">
            <a:spAutoFit/>
          </a:bodyPr>
          <a:lstStyle/>
          <a:p>
            <a:r>
              <a:rPr kumimoji="1" lang="zh-CN" altLang="en-US" dirty="0" smtClean="0">
                <a:solidFill>
                  <a:schemeClr val="accent2">
                    <a:lumMod val="75000"/>
                  </a:schemeClr>
                </a:solidFill>
              </a:rPr>
              <a:t>信息与软件学院 </a:t>
            </a:r>
            <a:r>
              <a:rPr kumimoji="1" lang="en-US" altLang="zh-CN" dirty="0" smtClean="0">
                <a:solidFill>
                  <a:schemeClr val="accent2">
                    <a:lumMod val="75000"/>
                  </a:schemeClr>
                </a:solidFill>
              </a:rPr>
              <a:t>Unix/Linux</a:t>
            </a:r>
            <a:r>
              <a:rPr kumimoji="1" lang="zh-CN" altLang="en-US" dirty="0" smtClean="0">
                <a:solidFill>
                  <a:schemeClr val="accent2">
                    <a:lumMod val="75000"/>
                  </a:schemeClr>
                </a:solidFill>
              </a:rPr>
              <a:t>操作系统编程</a:t>
            </a:r>
            <a:endParaRPr kumimoji="1" lang="zh-CN" altLang="en-US" dirty="0">
              <a:solidFill>
                <a:schemeClr val="accent2">
                  <a:lumMod val="75000"/>
                </a:schemeClr>
              </a:solidFill>
            </a:endParaRPr>
          </a:p>
        </p:txBody>
      </p:sp>
      <p:sp>
        <p:nvSpPr>
          <p:cNvPr id="2" name="文本框 1"/>
          <p:cNvSpPr txBox="1"/>
          <p:nvPr/>
        </p:nvSpPr>
        <p:spPr>
          <a:xfrm>
            <a:off x="1024596" y="1285532"/>
            <a:ext cx="10733649" cy="5078313"/>
          </a:xfrm>
          <a:prstGeom prst="rect">
            <a:avLst/>
          </a:prstGeom>
          <a:noFill/>
        </p:spPr>
        <p:txBody>
          <a:bodyPr wrap="square" rtlCol="0">
            <a:spAutoFit/>
          </a:bodyPr>
          <a:lstStyle/>
          <a:p>
            <a:pPr lvl="0">
              <a:lnSpc>
                <a:spcPct val="150000"/>
              </a:lnSpc>
            </a:pPr>
            <a:r>
              <a:rPr lang="en-US" altLang="zh-CN" sz="2400" dirty="0" smtClean="0"/>
              <a:t>1</a:t>
            </a:r>
            <a:r>
              <a:rPr lang="zh-CN" altLang="en-US" sz="2400" dirty="0" smtClean="0"/>
              <a:t>）</a:t>
            </a:r>
            <a:r>
              <a:rPr lang="zh-CN" altLang="zh-CN" sz="2400" dirty="0" smtClean="0"/>
              <a:t>熟悉</a:t>
            </a:r>
            <a:r>
              <a:rPr lang="zh-CN" altLang="zh-CN" sz="2400" dirty="0"/>
              <a:t>文件目录类命令。打开</a:t>
            </a:r>
            <a:r>
              <a:rPr lang="en-US" altLang="zh-CN" sz="2400" dirty="0" smtClean="0"/>
              <a:t>shell</a:t>
            </a:r>
            <a:r>
              <a:rPr lang="zh-CN" altLang="en-US" sz="2400" dirty="0" smtClean="0"/>
              <a:t>（</a:t>
            </a:r>
            <a:r>
              <a:rPr lang="en-US" altLang="zh-CN" sz="2400" dirty="0" err="1" smtClean="0"/>
              <a:t>ctrl+alt+t</a:t>
            </a:r>
            <a:r>
              <a:rPr lang="zh-CN" altLang="en-US" sz="2400" dirty="0" smtClean="0"/>
              <a:t>）</a:t>
            </a:r>
            <a:r>
              <a:rPr lang="zh-CN" altLang="zh-CN" sz="2400" dirty="0" smtClean="0"/>
              <a:t>，</a:t>
            </a:r>
            <a:r>
              <a:rPr lang="zh-CN" altLang="zh-CN" sz="2400" dirty="0"/>
              <a:t>分别使用以下</a:t>
            </a:r>
            <a:r>
              <a:rPr lang="zh-CN" altLang="zh-CN" sz="2400" dirty="0" smtClean="0"/>
              <a:t>命令</a:t>
            </a:r>
            <a:endParaRPr lang="en-US" altLang="zh-CN" sz="2400" dirty="0" smtClean="0"/>
          </a:p>
          <a:p>
            <a:pPr lvl="0">
              <a:lnSpc>
                <a:spcPct val="150000"/>
              </a:lnSpc>
            </a:pPr>
            <a:r>
              <a:rPr lang="zh-CN" altLang="zh-CN" sz="2400" b="1" dirty="0" smtClean="0">
                <a:solidFill>
                  <a:srgbClr val="FFC000"/>
                </a:solidFill>
              </a:rPr>
              <a:t>（</a:t>
            </a:r>
            <a:r>
              <a:rPr lang="zh-CN" altLang="zh-CN" sz="2400" b="1" dirty="0">
                <a:solidFill>
                  <a:srgbClr val="FFC000"/>
                </a:solidFill>
              </a:rPr>
              <a:t>具体命令使用方式见课件</a:t>
            </a:r>
            <a:r>
              <a:rPr lang="en-US" altLang="zh-CN" sz="2400" b="1" dirty="0">
                <a:solidFill>
                  <a:srgbClr val="FFC000"/>
                </a:solidFill>
              </a:rPr>
              <a:t>1-UNIX&amp;Linux</a:t>
            </a:r>
            <a:r>
              <a:rPr lang="zh-CN" altLang="zh-CN" sz="2400" b="1" dirty="0">
                <a:solidFill>
                  <a:srgbClr val="FFC000"/>
                </a:solidFill>
              </a:rPr>
              <a:t>操作系统编程</a:t>
            </a:r>
            <a:r>
              <a:rPr lang="en-US" altLang="zh-CN" sz="2400" b="1" dirty="0">
                <a:solidFill>
                  <a:srgbClr val="FFC000"/>
                </a:solidFill>
              </a:rPr>
              <a:t>-</a:t>
            </a:r>
            <a:r>
              <a:rPr lang="zh-CN" altLang="zh-CN" sz="2400" b="1" dirty="0">
                <a:solidFill>
                  <a:srgbClr val="FFC000"/>
                </a:solidFill>
              </a:rPr>
              <a:t>操作系统基本知识</a:t>
            </a:r>
            <a:r>
              <a:rPr lang="en-US" altLang="zh-CN" sz="2400" b="1" dirty="0">
                <a:solidFill>
                  <a:srgbClr val="FFC000"/>
                </a:solidFill>
              </a:rPr>
              <a:t>from P39</a:t>
            </a:r>
            <a:r>
              <a:rPr lang="zh-CN" altLang="zh-CN" sz="2400" b="1" dirty="0">
                <a:solidFill>
                  <a:srgbClr val="FFC000"/>
                </a:solidFill>
              </a:rPr>
              <a:t>），使用过程无需截图</a:t>
            </a:r>
          </a:p>
          <a:p>
            <a:pPr marL="1257300" lvl="2" indent="-342900">
              <a:lnSpc>
                <a:spcPct val="150000"/>
              </a:lnSpc>
              <a:buFont typeface="Arial" charset="0"/>
              <a:buChar char="•"/>
            </a:pPr>
            <a:r>
              <a:rPr lang="zh-CN" altLang="zh-CN" sz="2400" dirty="0"/>
              <a:t>浏览目录命令</a:t>
            </a:r>
            <a:r>
              <a:rPr lang="en-US" altLang="zh-CN" sz="2400" dirty="0"/>
              <a:t>:ls	cd</a:t>
            </a:r>
            <a:endParaRPr lang="zh-CN" altLang="zh-CN" sz="2400" dirty="0"/>
          </a:p>
          <a:p>
            <a:pPr marL="1257300" lvl="2" indent="-342900">
              <a:lnSpc>
                <a:spcPct val="150000"/>
              </a:lnSpc>
              <a:buFont typeface="Arial" charset="0"/>
              <a:buChar char="•"/>
            </a:pPr>
            <a:r>
              <a:rPr lang="zh-CN" altLang="zh-CN" sz="2400" dirty="0"/>
              <a:t>浏览文件命令</a:t>
            </a:r>
            <a:r>
              <a:rPr lang="en-US" altLang="zh-CN" sz="2400" dirty="0"/>
              <a:t>:cat  more  less  head  tail  </a:t>
            </a:r>
            <a:endParaRPr lang="zh-CN" altLang="zh-CN" sz="2400" dirty="0"/>
          </a:p>
          <a:p>
            <a:pPr marL="1257300" lvl="2" indent="-342900">
              <a:lnSpc>
                <a:spcPct val="150000"/>
              </a:lnSpc>
              <a:buFont typeface="Arial" charset="0"/>
              <a:buChar char="•"/>
            </a:pPr>
            <a:r>
              <a:rPr lang="zh-CN" altLang="zh-CN" sz="2400" dirty="0"/>
              <a:t>目录操作命令</a:t>
            </a:r>
            <a:r>
              <a:rPr lang="en-US" altLang="zh-CN" sz="2400" dirty="0"/>
              <a:t>:</a:t>
            </a:r>
            <a:r>
              <a:rPr lang="en-US" altLang="zh-CN" sz="2400" dirty="0" err="1"/>
              <a:t>pwd</a:t>
            </a:r>
            <a:r>
              <a:rPr lang="en-US" altLang="zh-CN" sz="2400" dirty="0"/>
              <a:t>  </a:t>
            </a:r>
            <a:r>
              <a:rPr lang="en-US" altLang="zh-CN" sz="2400" dirty="0" err="1"/>
              <a:t>mkdir</a:t>
            </a:r>
            <a:r>
              <a:rPr lang="en-US" altLang="zh-CN" sz="2400" dirty="0"/>
              <a:t>  </a:t>
            </a:r>
            <a:r>
              <a:rPr lang="en-US" altLang="zh-CN" sz="2400" dirty="0" err="1"/>
              <a:t>rmdir</a:t>
            </a:r>
            <a:r>
              <a:rPr lang="en-US" altLang="zh-CN" sz="2400" dirty="0"/>
              <a:t>  </a:t>
            </a:r>
            <a:endParaRPr lang="zh-CN" altLang="zh-CN" sz="2400" dirty="0"/>
          </a:p>
          <a:p>
            <a:pPr marL="1257300" lvl="2" indent="-342900">
              <a:lnSpc>
                <a:spcPct val="150000"/>
              </a:lnSpc>
              <a:buFont typeface="Arial" charset="0"/>
              <a:buChar char="•"/>
            </a:pPr>
            <a:r>
              <a:rPr lang="zh-CN" altLang="zh-CN" sz="2400" dirty="0"/>
              <a:t>文件操作命令</a:t>
            </a:r>
            <a:r>
              <a:rPr lang="en-US" altLang="zh-CN" sz="2400" dirty="0"/>
              <a:t>: </a:t>
            </a:r>
            <a:r>
              <a:rPr lang="en-US" altLang="zh-CN" sz="2400" dirty="0" err="1"/>
              <a:t>cp</a:t>
            </a:r>
            <a:r>
              <a:rPr lang="en-US" altLang="zh-CN" sz="2400" dirty="0"/>
              <a:t>  </a:t>
            </a:r>
            <a:r>
              <a:rPr lang="en-US" altLang="zh-CN" sz="2400" dirty="0" err="1"/>
              <a:t>rm</a:t>
            </a:r>
            <a:r>
              <a:rPr lang="en-US" altLang="zh-CN" sz="2400" dirty="0"/>
              <a:t>  mv  find  grep  touch  </a:t>
            </a:r>
            <a:r>
              <a:rPr lang="en-US" altLang="zh-CN" sz="2400" dirty="0" smtClean="0"/>
              <a:t>tar</a:t>
            </a:r>
          </a:p>
          <a:p>
            <a:pPr marL="1257300" lvl="2" indent="-342900">
              <a:lnSpc>
                <a:spcPct val="150000"/>
              </a:lnSpc>
              <a:buFont typeface="Arial" charset="0"/>
              <a:buChar char="•"/>
            </a:pPr>
            <a:r>
              <a:rPr lang="zh-CN" altLang="en-US" sz="2400" dirty="0" smtClean="0"/>
              <a:t>查询命令：例如</a:t>
            </a:r>
            <a:r>
              <a:rPr lang="mr-IN" altLang="zh-CN" sz="2400" dirty="0" smtClean="0"/>
              <a:t>#</a:t>
            </a:r>
            <a:r>
              <a:rPr lang="mr-IN" altLang="zh-CN" sz="2400" dirty="0"/>
              <a:t> </a:t>
            </a:r>
            <a:r>
              <a:rPr lang="mr-IN" altLang="zh-CN" sz="2400" dirty="0" err="1"/>
              <a:t>ls</a:t>
            </a:r>
            <a:r>
              <a:rPr lang="mr-IN" altLang="zh-CN" sz="2400" dirty="0"/>
              <a:t> --</a:t>
            </a:r>
            <a:r>
              <a:rPr lang="mr-IN" altLang="zh-CN" sz="2400" dirty="0" err="1" smtClean="0"/>
              <a:t>help</a:t>
            </a:r>
            <a:r>
              <a:rPr lang="zh-CN" altLang="en-US" sz="2400" dirty="0" smtClean="0"/>
              <a:t>     例如</a:t>
            </a:r>
            <a:r>
              <a:rPr lang="sk-SK" altLang="zh-CN" sz="2400" dirty="0" smtClean="0"/>
              <a:t>#</a:t>
            </a:r>
            <a:r>
              <a:rPr lang="sk-SK" altLang="zh-CN" sz="2400" dirty="0"/>
              <a:t> man cd</a:t>
            </a:r>
            <a:endParaRPr lang="en-US" altLang="zh-CN" sz="2400" dirty="0" smtClean="0"/>
          </a:p>
          <a:p>
            <a:pPr>
              <a:lnSpc>
                <a:spcPct val="150000"/>
              </a:lnSpc>
            </a:pPr>
            <a:endParaRPr kumimoji="1" lang="zh-CN" altLang="en-US" sz="2400" dirty="0"/>
          </a:p>
        </p:txBody>
      </p:sp>
      <p:sp>
        <p:nvSpPr>
          <p:cNvPr id="4" name="矩形 3"/>
          <p:cNvSpPr/>
          <p:nvPr/>
        </p:nvSpPr>
        <p:spPr>
          <a:xfrm>
            <a:off x="0" y="0"/>
            <a:ext cx="3207434" cy="6330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t>实验步骤</a:t>
            </a:r>
            <a:endParaRPr kumimoji="1" lang="zh-CN" altLang="en-US" sz="2400" dirty="0"/>
          </a:p>
        </p:txBody>
      </p:sp>
    </p:spTree>
    <p:extLst>
      <p:ext uri="{BB962C8B-B14F-4D97-AF65-F5344CB8AC3E}">
        <p14:creationId xmlns:p14="http://schemas.microsoft.com/office/powerpoint/2010/main" val="71305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1916" y="1572406"/>
            <a:ext cx="9628165" cy="5728726"/>
          </a:xfrm>
        </p:spPr>
        <p:txBody>
          <a:bodyPr>
            <a:normAutofit/>
          </a:bodyPr>
          <a:lstStyle/>
          <a:p>
            <a:pPr marL="0" indent="0">
              <a:lnSpc>
                <a:spcPct val="150000"/>
              </a:lnSpc>
              <a:buNone/>
            </a:pPr>
            <a:r>
              <a:rPr lang="en-US" altLang="zh-CN" sz="2400" dirty="0" smtClean="0"/>
              <a:t>2</a:t>
            </a:r>
            <a:r>
              <a:rPr lang="zh-CN" altLang="en-US" sz="2400" dirty="0" smtClean="0"/>
              <a:t>）</a:t>
            </a:r>
            <a:r>
              <a:rPr lang="zh-CN" altLang="zh-CN" sz="2400" dirty="0" smtClean="0"/>
              <a:t>打开</a:t>
            </a:r>
            <a:r>
              <a:rPr lang="en-US" altLang="zh-CN" sz="2400" dirty="0"/>
              <a:t>vi</a:t>
            </a:r>
            <a:r>
              <a:rPr lang="zh-CN" altLang="zh-CN" sz="2400" dirty="0"/>
              <a:t>编辑器（或者</a:t>
            </a:r>
            <a:r>
              <a:rPr lang="en-US" altLang="zh-CN" sz="2400" dirty="0" err="1"/>
              <a:t>gedit</a:t>
            </a:r>
            <a:r>
              <a:rPr lang="zh-CN" altLang="zh-CN" sz="2400" dirty="0"/>
              <a:t>） 创建</a:t>
            </a:r>
            <a:r>
              <a:rPr lang="en-US" altLang="zh-CN" sz="2400" dirty="0" err="1"/>
              <a:t>xxx.c</a:t>
            </a:r>
            <a:r>
              <a:rPr lang="zh-CN" altLang="zh-CN" sz="2400" dirty="0"/>
              <a:t>的文件，根据</a:t>
            </a:r>
            <a:r>
              <a:rPr lang="zh-CN" altLang="zh-CN" sz="2400" b="1" dirty="0"/>
              <a:t>数据结构单向链表的特性</a:t>
            </a:r>
            <a:r>
              <a:rPr lang="zh-CN" altLang="zh-CN" sz="2400" b="1" dirty="0" smtClean="0"/>
              <a:t>输入</a:t>
            </a:r>
            <a:r>
              <a:rPr lang="en-US" altLang="zh-CN" sz="2400" b="1" dirty="0" err="1"/>
              <a:t>LinkedList</a:t>
            </a:r>
            <a:r>
              <a:rPr lang="en-US" altLang="zh-CN" sz="2400" b="1" dirty="0" err="1" smtClean="0"/>
              <a:t>.txt</a:t>
            </a:r>
            <a:r>
              <a:rPr lang="zh-CN" altLang="en-US" sz="2400" b="1" dirty="0" smtClean="0"/>
              <a:t>里的</a:t>
            </a:r>
            <a:r>
              <a:rPr lang="zh-CN" altLang="zh-CN" sz="2400" b="1" dirty="0" smtClean="0"/>
              <a:t>代码</a:t>
            </a:r>
            <a:r>
              <a:rPr lang="zh-CN" altLang="zh-CN" sz="2400" b="1" dirty="0"/>
              <a:t>并补全</a:t>
            </a:r>
            <a:r>
              <a:rPr lang="en-US" altLang="zh-CN" sz="2400" dirty="0" err="1"/>
              <a:t>NodePtr</a:t>
            </a:r>
            <a:r>
              <a:rPr lang="en-US" altLang="zh-CN" sz="2400" dirty="0"/>
              <a:t> </a:t>
            </a:r>
            <a:r>
              <a:rPr lang="en-US" altLang="zh-CN" sz="2400" dirty="0" err="1"/>
              <a:t>CreateList</a:t>
            </a:r>
            <a:r>
              <a:rPr lang="en-US" altLang="zh-CN" sz="2400" dirty="0"/>
              <a:t>()</a:t>
            </a:r>
            <a:r>
              <a:rPr lang="zh-CN" altLang="zh-CN" sz="2400" dirty="0"/>
              <a:t>、</a:t>
            </a:r>
            <a:r>
              <a:rPr lang="en-US" altLang="zh-CN" sz="2400" dirty="0"/>
              <a:t>void </a:t>
            </a:r>
            <a:r>
              <a:rPr lang="en-US" altLang="zh-CN" sz="2400" dirty="0" err="1"/>
              <a:t>InsertList</a:t>
            </a:r>
            <a:r>
              <a:rPr lang="en-US" altLang="zh-CN" sz="2400" dirty="0"/>
              <a:t> (</a:t>
            </a:r>
            <a:r>
              <a:rPr lang="en-US" altLang="zh-CN" sz="2400" dirty="0" err="1"/>
              <a:t>ListPtr</a:t>
            </a:r>
            <a:r>
              <a:rPr lang="en-US" altLang="zh-CN" sz="2400" dirty="0"/>
              <a:t> node)</a:t>
            </a:r>
            <a:r>
              <a:rPr lang="zh-CN" altLang="zh-CN" sz="2400" dirty="0"/>
              <a:t>以及</a:t>
            </a:r>
            <a:r>
              <a:rPr lang="en-US" altLang="zh-CN" sz="2400" dirty="0"/>
              <a:t>void </a:t>
            </a:r>
            <a:r>
              <a:rPr lang="en-US" altLang="zh-CN" sz="2400" dirty="0" err="1"/>
              <a:t>PrintList</a:t>
            </a:r>
            <a:r>
              <a:rPr lang="en-US" altLang="zh-CN" sz="2400" dirty="0"/>
              <a:t>(</a:t>
            </a:r>
            <a:r>
              <a:rPr lang="en-US" altLang="zh-CN" sz="2400" dirty="0" err="1"/>
              <a:t>ListPtr</a:t>
            </a:r>
            <a:r>
              <a:rPr lang="en-US" altLang="zh-CN" sz="2400" dirty="0"/>
              <a:t> node</a:t>
            </a:r>
            <a:r>
              <a:rPr lang="en-US" altLang="zh-CN" sz="2400" b="1" dirty="0"/>
              <a:t>)</a:t>
            </a:r>
            <a:r>
              <a:rPr lang="zh-CN" altLang="zh-CN" sz="2400" b="1" dirty="0"/>
              <a:t>三个函数</a:t>
            </a:r>
            <a:r>
              <a:rPr lang="zh-CN" altLang="zh-CN" sz="2400" dirty="0" smtClean="0"/>
              <a:t>，</a:t>
            </a:r>
            <a:r>
              <a:rPr lang="zh-CN" altLang="en-US" sz="2400" dirty="0" smtClean="0"/>
              <a:t>或者</a:t>
            </a:r>
            <a:r>
              <a:rPr lang="zh-CN" altLang="en-US" sz="2400" b="1" dirty="0" smtClean="0"/>
              <a:t>直接编写实验二的</a:t>
            </a:r>
            <a:r>
              <a:rPr lang="en-US" altLang="zh-CN" sz="2400" b="1" dirty="0" smtClean="0"/>
              <a:t>Ls</a:t>
            </a:r>
            <a:r>
              <a:rPr lang="zh-CN" altLang="en-US" sz="2400" b="1" dirty="0" smtClean="0"/>
              <a:t>程序</a:t>
            </a:r>
            <a:r>
              <a:rPr lang="zh-CN" altLang="en-US" sz="2400" dirty="0" smtClean="0"/>
              <a:t>，</a:t>
            </a:r>
            <a:r>
              <a:rPr lang="zh-CN" altLang="zh-CN" sz="2400" dirty="0" smtClean="0"/>
              <a:t>然后</a:t>
            </a:r>
            <a:r>
              <a:rPr lang="zh-CN" altLang="zh-CN" sz="2400" dirty="0"/>
              <a:t>保存使用</a:t>
            </a:r>
            <a:r>
              <a:rPr lang="en-US" altLang="zh-CN" sz="2400" dirty="0" err="1"/>
              <a:t>gcc</a:t>
            </a:r>
            <a:r>
              <a:rPr lang="zh-CN" altLang="zh-CN" sz="2400" dirty="0" smtClean="0"/>
              <a:t>编译</a:t>
            </a:r>
            <a:r>
              <a:rPr lang="zh-CN" altLang="zh-CN" sz="2400" dirty="0" smtClean="0">
                <a:solidFill>
                  <a:srgbClr val="FFC000"/>
                </a:solidFill>
              </a:rPr>
              <a:t>（</a:t>
            </a:r>
            <a:r>
              <a:rPr lang="en-US" altLang="zh-CN" sz="2400" b="1" dirty="0" err="1">
                <a:solidFill>
                  <a:srgbClr val="FFC000"/>
                </a:solidFill>
              </a:rPr>
              <a:t>gcc</a:t>
            </a:r>
            <a:r>
              <a:rPr lang="zh-CN" altLang="zh-CN" sz="2400" b="1" dirty="0">
                <a:solidFill>
                  <a:srgbClr val="FFC000"/>
                </a:solidFill>
              </a:rPr>
              <a:t>使用方式见课件</a:t>
            </a:r>
            <a:r>
              <a:rPr lang="en-US" altLang="zh-CN" sz="2400" b="1" dirty="0">
                <a:solidFill>
                  <a:srgbClr val="FFC000"/>
                </a:solidFill>
              </a:rPr>
              <a:t>1-UNIX&amp;Linux</a:t>
            </a:r>
            <a:r>
              <a:rPr lang="zh-CN" altLang="zh-CN" sz="2400" b="1" dirty="0">
                <a:solidFill>
                  <a:srgbClr val="FFC000"/>
                </a:solidFill>
              </a:rPr>
              <a:t>操作系统编程</a:t>
            </a:r>
            <a:r>
              <a:rPr lang="en-US" altLang="zh-CN" sz="2400" b="1" dirty="0">
                <a:solidFill>
                  <a:srgbClr val="FFC000"/>
                </a:solidFill>
              </a:rPr>
              <a:t>-</a:t>
            </a:r>
            <a:r>
              <a:rPr lang="zh-CN" altLang="zh-CN" sz="2400" b="1" dirty="0">
                <a:solidFill>
                  <a:srgbClr val="FFC000"/>
                </a:solidFill>
              </a:rPr>
              <a:t>操作系统基本知识</a:t>
            </a:r>
            <a:r>
              <a:rPr lang="en-US" altLang="zh-CN" sz="2400" b="1" dirty="0">
                <a:solidFill>
                  <a:srgbClr val="FFC000"/>
                </a:solidFill>
              </a:rPr>
              <a:t>from P111</a:t>
            </a:r>
            <a:r>
              <a:rPr lang="zh-CN" altLang="zh-CN" sz="2400" dirty="0">
                <a:solidFill>
                  <a:srgbClr val="FFC000"/>
                </a:solidFill>
              </a:rPr>
              <a:t>）</a:t>
            </a:r>
            <a:r>
              <a:rPr lang="zh-CN" altLang="zh-CN" sz="2400" dirty="0"/>
              <a:t>生成可执行文件，使用</a:t>
            </a:r>
            <a:r>
              <a:rPr lang="en-US" altLang="zh-CN" sz="2400" dirty="0"/>
              <a:t>./xxx</a:t>
            </a:r>
            <a:r>
              <a:rPr lang="zh-CN" altLang="zh-CN" sz="2400" dirty="0"/>
              <a:t>运行生成的</a:t>
            </a:r>
            <a:r>
              <a:rPr lang="zh-CN" altLang="zh-CN" sz="2400" dirty="0" smtClean="0"/>
              <a:t>文件</a:t>
            </a:r>
            <a:r>
              <a:rPr lang="zh-CN" altLang="zh-CN" sz="2400" dirty="0"/>
              <a:t>，</a:t>
            </a:r>
            <a:r>
              <a:rPr lang="zh-CN" altLang="zh-CN" sz="2400" dirty="0">
                <a:solidFill>
                  <a:srgbClr val="FF0000"/>
                </a:solidFill>
              </a:rPr>
              <a:t>编译过程需要截图</a:t>
            </a:r>
            <a:r>
              <a:rPr lang="zh-CN" altLang="zh-CN" sz="2400" dirty="0"/>
              <a:t>。 </a:t>
            </a:r>
            <a:endParaRPr lang="en-US" altLang="zh-CN" sz="2400" dirty="0" smtClean="0"/>
          </a:p>
          <a:p>
            <a:pPr marL="0" indent="0">
              <a:lnSpc>
                <a:spcPct val="150000"/>
              </a:lnSpc>
              <a:buNone/>
            </a:pPr>
            <a:endParaRPr kumimoji="1" lang="zh-CN" altLang="en-US" sz="2400" dirty="0"/>
          </a:p>
        </p:txBody>
      </p:sp>
      <p:cxnSp>
        <p:nvCxnSpPr>
          <p:cNvPr id="4" name="直线连接符 3"/>
          <p:cNvCxnSpPr/>
          <p:nvPr/>
        </p:nvCxnSpPr>
        <p:spPr>
          <a:xfrm>
            <a:off x="0" y="623198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文本框 4"/>
          <p:cNvSpPr txBox="1"/>
          <p:nvPr/>
        </p:nvSpPr>
        <p:spPr>
          <a:xfrm>
            <a:off x="3955830" y="6386732"/>
            <a:ext cx="4280339" cy="369332"/>
          </a:xfrm>
          <a:prstGeom prst="rect">
            <a:avLst/>
          </a:prstGeom>
          <a:noFill/>
        </p:spPr>
        <p:txBody>
          <a:bodyPr wrap="none" rtlCol="0">
            <a:spAutoFit/>
          </a:bodyPr>
          <a:lstStyle/>
          <a:p>
            <a:r>
              <a:rPr kumimoji="1" lang="zh-CN" altLang="en-US" dirty="0" smtClean="0">
                <a:solidFill>
                  <a:schemeClr val="accent2">
                    <a:lumMod val="75000"/>
                  </a:schemeClr>
                </a:solidFill>
              </a:rPr>
              <a:t>信息与软件学院 </a:t>
            </a:r>
            <a:r>
              <a:rPr kumimoji="1" lang="en-US" altLang="zh-CN" dirty="0" smtClean="0">
                <a:solidFill>
                  <a:schemeClr val="accent2">
                    <a:lumMod val="75000"/>
                  </a:schemeClr>
                </a:solidFill>
              </a:rPr>
              <a:t>Unix/Linux</a:t>
            </a:r>
            <a:r>
              <a:rPr kumimoji="1" lang="zh-CN" altLang="en-US" dirty="0" smtClean="0">
                <a:solidFill>
                  <a:schemeClr val="accent2">
                    <a:lumMod val="75000"/>
                  </a:schemeClr>
                </a:solidFill>
              </a:rPr>
              <a:t>操作系统编程</a:t>
            </a:r>
            <a:endParaRPr kumimoji="1" lang="zh-CN" altLang="en-US" dirty="0">
              <a:solidFill>
                <a:schemeClr val="accent2">
                  <a:lumMod val="75000"/>
                </a:schemeClr>
              </a:solidFill>
            </a:endParaRPr>
          </a:p>
        </p:txBody>
      </p:sp>
      <p:sp>
        <p:nvSpPr>
          <p:cNvPr id="6" name="矩形 5"/>
          <p:cNvSpPr/>
          <p:nvPr/>
        </p:nvSpPr>
        <p:spPr>
          <a:xfrm>
            <a:off x="0" y="0"/>
            <a:ext cx="3207434" cy="6330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t>实验步骤</a:t>
            </a:r>
            <a:endParaRPr kumimoji="1" lang="zh-CN" altLang="en-US" sz="2400" dirty="0"/>
          </a:p>
        </p:txBody>
      </p:sp>
    </p:spTree>
    <p:extLst>
      <p:ext uri="{BB962C8B-B14F-4D97-AF65-F5344CB8AC3E}">
        <p14:creationId xmlns:p14="http://schemas.microsoft.com/office/powerpoint/2010/main" val="132870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30" y="125974"/>
            <a:ext cx="10515600" cy="1325563"/>
          </a:xfrm>
        </p:spPr>
        <p:txBody>
          <a:bodyPr/>
          <a:lstStyle/>
          <a:p>
            <a:r>
              <a:rPr kumimoji="1" lang="en-US" altLang="zh-CN" dirty="0" smtClean="0"/>
              <a:t>GCC</a:t>
            </a:r>
            <a:r>
              <a:rPr kumimoji="1" lang="zh-CN" altLang="en-US" dirty="0" smtClean="0"/>
              <a:t>基础使用方法</a:t>
            </a:r>
            <a:endParaRPr kumimoji="1" lang="zh-CN" altLang="en-US" dirty="0"/>
          </a:p>
        </p:txBody>
      </p:sp>
      <p:pic>
        <p:nvPicPr>
          <p:cNvPr id="4"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42" y="1299186"/>
            <a:ext cx="8823325"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742" y="5017111"/>
            <a:ext cx="76295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24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364" y="203992"/>
            <a:ext cx="10515600" cy="1325563"/>
          </a:xfrm>
        </p:spPr>
        <p:txBody>
          <a:bodyPr/>
          <a:lstStyle/>
          <a:p>
            <a:r>
              <a:rPr kumimoji="1" lang="zh-CN" altLang="en-US" dirty="0" smtClean="0"/>
              <a:t>通过选项控制</a:t>
            </a:r>
            <a:r>
              <a:rPr kumimoji="1" lang="en-US" altLang="zh-CN" dirty="0" smtClean="0"/>
              <a:t>GCC</a:t>
            </a:r>
            <a:r>
              <a:rPr kumimoji="1" lang="zh-CN" altLang="en-US" dirty="0" smtClean="0"/>
              <a:t>编译阶段</a:t>
            </a:r>
            <a:endParaRPr kumimoji="1" lang="zh-CN" altLang="en-US" dirty="0"/>
          </a:p>
        </p:txBody>
      </p:sp>
      <p:pic>
        <p:nvPicPr>
          <p:cNvPr id="4"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095875"/>
            <a:ext cx="84772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81387"/>
            <a:ext cx="80200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364" y="1593849"/>
            <a:ext cx="891857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22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其他</a:t>
            </a:r>
            <a:r>
              <a:rPr kumimoji="1" lang="en-US" altLang="zh-CN" dirty="0" smtClean="0"/>
              <a:t>GCC</a:t>
            </a:r>
            <a:r>
              <a:rPr kumimoji="1" lang="zh-CN" altLang="en-US" dirty="0" smtClean="0"/>
              <a:t>选项（参见</a:t>
            </a:r>
            <a:r>
              <a:rPr kumimoji="1" lang="en-US" altLang="zh-CN" dirty="0" smtClean="0"/>
              <a:t>PPT117</a:t>
            </a:r>
            <a:r>
              <a:rPr kumimoji="1" lang="zh-CN" altLang="en-US" dirty="0" smtClean="0"/>
              <a:t>页开始）</a:t>
            </a:r>
            <a:endParaRPr kumimoji="1" lang="zh-CN" altLang="en-US" dirty="0"/>
          </a:p>
        </p:txBody>
      </p:sp>
      <p:sp>
        <p:nvSpPr>
          <p:cNvPr id="3" name="内容占位符 2"/>
          <p:cNvSpPr>
            <a:spLocks noGrp="1"/>
          </p:cNvSpPr>
          <p:nvPr>
            <p:ph idx="1"/>
          </p:nvPr>
        </p:nvSpPr>
        <p:spPr>
          <a:xfrm>
            <a:off x="838200" y="1575582"/>
            <a:ext cx="10515600" cy="4812397"/>
          </a:xfrm>
        </p:spPr>
        <p:txBody>
          <a:bodyPr>
            <a:normAutofit lnSpcReduction="10000"/>
          </a:bodyPr>
          <a:lstStyle/>
          <a:p>
            <a:r>
              <a:rPr kumimoji="1" lang="en-US" altLang="zh-CN" dirty="0" smtClean="0"/>
              <a:t>-D</a:t>
            </a:r>
            <a:r>
              <a:rPr lang="zh-CN" altLang="en-US" dirty="0" smtClean="0">
                <a:ea typeface="宋体" charset="-122"/>
                <a:sym typeface="Arial" charset="0"/>
              </a:rPr>
              <a:t>宏定义选项，等同于代码中的</a:t>
            </a:r>
            <a:r>
              <a:rPr lang="en-US" altLang="zh-CN" dirty="0" smtClean="0">
                <a:ea typeface="宋体" charset="-122"/>
                <a:sym typeface="Arial" charset="0"/>
              </a:rPr>
              <a:t>#define MACRO </a:t>
            </a:r>
            <a:endParaRPr kumimoji="1" lang="en-US" altLang="zh-CN" dirty="0" smtClean="0"/>
          </a:p>
          <a:p>
            <a:r>
              <a:rPr kumimoji="1" lang="en-US" altLang="zh-CN" dirty="0" smtClean="0"/>
              <a:t>-L</a:t>
            </a:r>
            <a:r>
              <a:rPr lang="zh-CN" altLang="en-US" dirty="0" smtClean="0">
                <a:ea typeface="宋体" charset="-122"/>
                <a:sym typeface="Arial" charset="0"/>
              </a:rPr>
              <a:t>头文件的搜索路径</a:t>
            </a:r>
            <a:r>
              <a:rPr lang="en-US" altLang="zh-CN" dirty="0" smtClean="0">
                <a:ea typeface="宋体" charset="-122"/>
                <a:sym typeface="Arial" charset="0"/>
              </a:rPr>
              <a:t>:</a:t>
            </a:r>
            <a:r>
              <a:rPr lang="zh-CN" altLang="en-US" dirty="0" smtClean="0">
                <a:ea typeface="宋体" charset="-122"/>
                <a:sym typeface="Arial" charset="0"/>
              </a:rPr>
              <a:t>如果用户的头文件不在</a:t>
            </a:r>
            <a:r>
              <a:rPr lang="en-US" altLang="zh-CN" dirty="0" err="1" smtClean="0">
                <a:ea typeface="宋体" charset="-122"/>
                <a:sym typeface="Arial" charset="0"/>
              </a:rPr>
              <a:t>gcc</a:t>
            </a:r>
            <a:r>
              <a:rPr lang="zh-CN" altLang="en-US" dirty="0" smtClean="0">
                <a:ea typeface="宋体" charset="-122"/>
                <a:sym typeface="Arial" charset="0"/>
              </a:rPr>
              <a:t>的搜索路径中，可以用此选项指定额外搜索路径。</a:t>
            </a:r>
            <a:endParaRPr lang="en-US" altLang="zh-CN" dirty="0" smtClean="0">
              <a:ea typeface="宋体" charset="-122"/>
              <a:sym typeface="Arial" charset="0"/>
            </a:endParaRPr>
          </a:p>
          <a:p>
            <a:r>
              <a:rPr lang="en-US" altLang="zh-CN" dirty="0" smtClean="0">
                <a:ea typeface="宋体" charset="-122"/>
              </a:rPr>
              <a:t>-w </a:t>
            </a:r>
            <a:r>
              <a:rPr lang="zh-CN" altLang="en-US" dirty="0" smtClean="0">
                <a:ea typeface="宋体" charset="-122"/>
              </a:rPr>
              <a:t>：禁止所有警告信息</a:t>
            </a:r>
            <a:r>
              <a:rPr lang="en-US" altLang="zh-CN" dirty="0" smtClean="0">
                <a:ea typeface="宋体" charset="-122"/>
              </a:rPr>
              <a:t>. </a:t>
            </a:r>
          </a:p>
          <a:p>
            <a:r>
              <a:rPr lang="en-US" altLang="zh-CN" dirty="0" smtClean="0">
                <a:ea typeface="宋体" charset="-122"/>
              </a:rPr>
              <a:t>-Wall</a:t>
            </a:r>
            <a:r>
              <a:rPr lang="zh-CN" altLang="en-US" dirty="0" smtClean="0">
                <a:ea typeface="宋体" charset="-122"/>
              </a:rPr>
              <a:t>：打开所有警告选项，输出警告信息</a:t>
            </a:r>
            <a:endParaRPr lang="en-US" altLang="zh-CN" dirty="0" smtClean="0">
              <a:ea typeface="宋体" charset="-122"/>
            </a:endParaRPr>
          </a:p>
          <a:p>
            <a:r>
              <a:rPr lang="en-US" altLang="zh-CN" dirty="0" smtClean="0">
                <a:ea typeface="宋体" charset="-122"/>
              </a:rPr>
              <a:t>-g:</a:t>
            </a:r>
            <a:r>
              <a:rPr lang="zh-CN" altLang="en-US" dirty="0" smtClean="0">
                <a:ea typeface="宋体" charset="-122"/>
              </a:rPr>
              <a:t> 以操作系统的本地格式</a:t>
            </a:r>
            <a:r>
              <a:rPr lang="en-US" altLang="zh-CN" dirty="0" smtClean="0">
                <a:ea typeface="宋体" charset="-122"/>
              </a:rPr>
              <a:t>(stabs, COFF, XCOFF,</a:t>
            </a:r>
            <a:r>
              <a:rPr lang="zh-CN" altLang="en-US" dirty="0" smtClean="0">
                <a:ea typeface="宋体" charset="-122"/>
              </a:rPr>
              <a:t>或</a:t>
            </a:r>
            <a:r>
              <a:rPr lang="en-US" altLang="zh-CN" dirty="0" smtClean="0">
                <a:ea typeface="宋体" charset="-122"/>
              </a:rPr>
              <a:t>DWARF).</a:t>
            </a:r>
            <a:r>
              <a:rPr lang="zh-CN" altLang="en-US" dirty="0" smtClean="0">
                <a:ea typeface="宋体" charset="-122"/>
              </a:rPr>
              <a:t>产生调试信息</a:t>
            </a:r>
            <a:r>
              <a:rPr lang="en-US" altLang="zh-CN" dirty="0" smtClean="0">
                <a:ea typeface="宋体" charset="-122"/>
              </a:rPr>
              <a:t>. GDB</a:t>
            </a:r>
            <a:r>
              <a:rPr lang="zh-CN" altLang="en-US" dirty="0" smtClean="0">
                <a:ea typeface="宋体" charset="-122"/>
              </a:rPr>
              <a:t>能够使用这些调试信息</a:t>
            </a:r>
            <a:r>
              <a:rPr lang="en-US" altLang="zh-CN" dirty="0" smtClean="0">
                <a:ea typeface="宋体" charset="-122"/>
              </a:rPr>
              <a:t>(-</a:t>
            </a:r>
            <a:r>
              <a:rPr lang="en-US" altLang="zh-CN" dirty="0" err="1" smtClean="0">
                <a:ea typeface="宋体" charset="-122"/>
              </a:rPr>
              <a:t>ggdb</a:t>
            </a:r>
            <a:r>
              <a:rPr lang="zh-CN" altLang="en-US" dirty="0" smtClean="0">
                <a:ea typeface="宋体" charset="-122"/>
              </a:rPr>
              <a:t>插入的更为丰富的调试信息</a:t>
            </a:r>
            <a:r>
              <a:rPr lang="en-US" altLang="zh-CN" dirty="0" smtClean="0">
                <a:ea typeface="宋体" charset="-122"/>
              </a:rPr>
              <a:t>)</a:t>
            </a:r>
          </a:p>
          <a:p>
            <a:r>
              <a:rPr lang="zh-CN" altLang="en-US" dirty="0" smtClean="0">
                <a:ea typeface="宋体" charset="-122"/>
              </a:rPr>
              <a:t>优化选项：</a:t>
            </a:r>
            <a:r>
              <a:rPr lang="en-US" altLang="zh-CN" dirty="0" smtClean="0">
                <a:ea typeface="宋体" charset="-122"/>
              </a:rPr>
              <a:t>-O</a:t>
            </a:r>
            <a:r>
              <a:rPr lang="zh-CN" altLang="en-US" dirty="0" smtClean="0">
                <a:ea typeface="宋体" charset="-122"/>
              </a:rPr>
              <a:t> </a:t>
            </a:r>
            <a:r>
              <a:rPr lang="mr-IN" altLang="zh-CN" dirty="0" smtClean="0">
                <a:ea typeface="宋体" charset="-122"/>
              </a:rPr>
              <a:t>–</a:t>
            </a:r>
            <a:r>
              <a:rPr lang="en-US" altLang="zh-CN" dirty="0" smtClean="0">
                <a:ea typeface="宋体" charset="-122"/>
              </a:rPr>
              <a:t>O1</a:t>
            </a:r>
            <a:r>
              <a:rPr lang="zh-CN" altLang="en-US" dirty="0" smtClean="0">
                <a:ea typeface="宋体" charset="-122"/>
              </a:rPr>
              <a:t> </a:t>
            </a:r>
            <a:r>
              <a:rPr lang="mr-IN" altLang="zh-CN" dirty="0" smtClean="0">
                <a:ea typeface="宋体" charset="-122"/>
              </a:rPr>
              <a:t>–</a:t>
            </a:r>
            <a:r>
              <a:rPr lang="en-US" altLang="zh-CN" dirty="0" smtClean="0">
                <a:ea typeface="宋体" charset="-122"/>
              </a:rPr>
              <a:t>O2</a:t>
            </a:r>
            <a:r>
              <a:rPr lang="zh-CN" altLang="en-US" dirty="0" smtClean="0">
                <a:ea typeface="宋体" charset="-122"/>
              </a:rPr>
              <a:t> </a:t>
            </a:r>
            <a:r>
              <a:rPr lang="mr-IN" altLang="zh-CN" dirty="0" smtClean="0">
                <a:ea typeface="宋体" charset="-122"/>
              </a:rPr>
              <a:t>–</a:t>
            </a:r>
            <a:r>
              <a:rPr lang="en-US" altLang="zh-CN" dirty="0" smtClean="0">
                <a:ea typeface="宋体" charset="-122"/>
              </a:rPr>
              <a:t>O3</a:t>
            </a:r>
          </a:p>
          <a:p>
            <a:r>
              <a:rPr lang="zh-CN" altLang="en-US" dirty="0" smtClean="0">
                <a:ea typeface="宋体" charset="-122"/>
              </a:rPr>
              <a:t>静态库的编译和使用</a:t>
            </a:r>
            <a:endParaRPr lang="en-US" altLang="zh-CN" dirty="0" smtClean="0">
              <a:ea typeface="宋体" charset="-122"/>
            </a:endParaRPr>
          </a:p>
          <a:p>
            <a:r>
              <a:rPr lang="zh-CN" altLang="en-US" dirty="0" smtClean="0">
                <a:ea typeface="宋体" charset="-122"/>
              </a:rPr>
              <a:t>动态库的使用</a:t>
            </a:r>
          </a:p>
          <a:p>
            <a:endParaRPr kumimoji="1" lang="zh-CN" altLang="en-US" dirty="0"/>
          </a:p>
        </p:txBody>
      </p:sp>
    </p:spTree>
    <p:extLst>
      <p:ext uri="{BB962C8B-B14F-4D97-AF65-F5344CB8AC3E}">
        <p14:creationId xmlns:p14="http://schemas.microsoft.com/office/powerpoint/2010/main" val="116427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5307" y="1262917"/>
            <a:ext cx="9881383" cy="5728726"/>
          </a:xfrm>
        </p:spPr>
        <p:txBody>
          <a:bodyPr>
            <a:normAutofit/>
          </a:bodyPr>
          <a:lstStyle/>
          <a:p>
            <a:pPr lvl="0">
              <a:lnSpc>
                <a:spcPct val="150000"/>
              </a:lnSpc>
            </a:pPr>
            <a:r>
              <a:rPr lang="zh-CN" altLang="zh-CN" sz="2400" dirty="0"/>
              <a:t>最后使用</a:t>
            </a:r>
            <a:r>
              <a:rPr lang="en-US" altLang="zh-CN" sz="2400" dirty="0" err="1"/>
              <a:t>gdb</a:t>
            </a:r>
            <a:r>
              <a:rPr lang="zh-CN" altLang="zh-CN" sz="2400" dirty="0"/>
              <a:t>调试</a:t>
            </a:r>
            <a:r>
              <a:rPr lang="zh-CN" altLang="zh-CN" sz="2400" dirty="0">
                <a:solidFill>
                  <a:srgbClr val="FFC000"/>
                </a:solidFill>
              </a:rPr>
              <a:t>（</a:t>
            </a:r>
            <a:r>
              <a:rPr lang="en-US" altLang="zh-CN" sz="2400" b="1" dirty="0" err="1">
                <a:solidFill>
                  <a:srgbClr val="FFC000"/>
                </a:solidFill>
              </a:rPr>
              <a:t>gdb</a:t>
            </a:r>
            <a:r>
              <a:rPr lang="zh-CN" altLang="zh-CN" sz="2400" b="1" dirty="0">
                <a:solidFill>
                  <a:srgbClr val="FFC000"/>
                </a:solidFill>
              </a:rPr>
              <a:t>使用方式见课件</a:t>
            </a:r>
            <a:r>
              <a:rPr lang="en-US" altLang="zh-CN" sz="2400" b="1" dirty="0">
                <a:solidFill>
                  <a:srgbClr val="FFC000"/>
                </a:solidFill>
              </a:rPr>
              <a:t>1-UNIX&amp;Linux</a:t>
            </a:r>
            <a:r>
              <a:rPr lang="zh-CN" altLang="zh-CN" sz="2400" b="1" dirty="0">
                <a:solidFill>
                  <a:srgbClr val="FFC000"/>
                </a:solidFill>
              </a:rPr>
              <a:t>操作系统编程</a:t>
            </a:r>
            <a:r>
              <a:rPr lang="en-US" altLang="zh-CN" sz="2400" b="1" dirty="0">
                <a:solidFill>
                  <a:srgbClr val="FFC000"/>
                </a:solidFill>
              </a:rPr>
              <a:t>-</a:t>
            </a:r>
            <a:r>
              <a:rPr lang="zh-CN" altLang="zh-CN" sz="2400" b="1" dirty="0">
                <a:solidFill>
                  <a:srgbClr val="FFC000"/>
                </a:solidFill>
              </a:rPr>
              <a:t>操作系统基本知识</a:t>
            </a:r>
            <a:r>
              <a:rPr lang="en-US" altLang="zh-CN" sz="2400" b="1" dirty="0">
                <a:solidFill>
                  <a:srgbClr val="FFC000"/>
                </a:solidFill>
              </a:rPr>
              <a:t>from P125</a:t>
            </a:r>
            <a:r>
              <a:rPr lang="zh-CN" altLang="zh-CN" sz="2400" dirty="0">
                <a:solidFill>
                  <a:srgbClr val="FFC000"/>
                </a:solidFill>
              </a:rPr>
              <a:t>）</a:t>
            </a:r>
            <a:r>
              <a:rPr lang="zh-CN" altLang="zh-CN" sz="2400" dirty="0"/>
              <a:t>，</a:t>
            </a:r>
            <a:r>
              <a:rPr lang="zh-CN" altLang="zh-CN" sz="2400" dirty="0">
                <a:solidFill>
                  <a:srgbClr val="FF0000"/>
                </a:solidFill>
              </a:rPr>
              <a:t>调试过程需要截图</a:t>
            </a:r>
            <a:r>
              <a:rPr lang="zh-CN" altLang="zh-CN" sz="2400" dirty="0"/>
              <a:t>，至少需要做到：</a:t>
            </a:r>
          </a:p>
          <a:p>
            <a:pPr lvl="3">
              <a:lnSpc>
                <a:spcPct val="150000"/>
              </a:lnSpc>
            </a:pPr>
            <a:r>
              <a:rPr lang="zh-CN" altLang="zh-CN" sz="2400" dirty="0"/>
              <a:t>使用</a:t>
            </a:r>
            <a:r>
              <a:rPr lang="en-US" altLang="zh-CN" sz="2400" dirty="0"/>
              <a:t>GDB</a:t>
            </a:r>
            <a:r>
              <a:rPr lang="zh-CN" altLang="zh-CN" sz="2400" dirty="0"/>
              <a:t>显示源代码</a:t>
            </a:r>
          </a:p>
          <a:p>
            <a:pPr lvl="3">
              <a:lnSpc>
                <a:spcPct val="150000"/>
              </a:lnSpc>
            </a:pPr>
            <a:r>
              <a:rPr lang="zh-CN" altLang="zh-CN" sz="2400" dirty="0"/>
              <a:t>为程序设置断点，单步调试或者跳至下一断点</a:t>
            </a:r>
          </a:p>
          <a:p>
            <a:pPr lvl="3">
              <a:lnSpc>
                <a:spcPct val="150000"/>
              </a:lnSpc>
            </a:pPr>
            <a:r>
              <a:rPr lang="zh-CN" altLang="zh-CN" sz="2400" dirty="0"/>
              <a:t>查看变量值，打印变量值</a:t>
            </a:r>
          </a:p>
          <a:p>
            <a:pPr lvl="3">
              <a:lnSpc>
                <a:spcPct val="150000"/>
              </a:lnSpc>
            </a:pPr>
            <a:r>
              <a:rPr lang="zh-CN" altLang="zh-CN" sz="2400" dirty="0"/>
              <a:t>退出</a:t>
            </a:r>
            <a:r>
              <a:rPr lang="en-US" altLang="zh-CN" sz="2400" dirty="0" err="1"/>
              <a:t>gdb</a:t>
            </a:r>
            <a:endParaRPr lang="zh-CN" altLang="zh-CN" sz="2400" dirty="0"/>
          </a:p>
          <a:p>
            <a:pPr>
              <a:lnSpc>
                <a:spcPct val="150000"/>
              </a:lnSpc>
            </a:pPr>
            <a:r>
              <a:rPr lang="zh-CN" altLang="zh-CN" sz="2400" dirty="0"/>
              <a:t>注： 所有操作都在</a:t>
            </a:r>
            <a:r>
              <a:rPr lang="en-US" altLang="zh-CN" sz="2400" dirty="0"/>
              <a:t>shell</a:t>
            </a:r>
            <a:r>
              <a:rPr lang="zh-CN" altLang="zh-CN" sz="2400" dirty="0"/>
              <a:t>命令行完成</a:t>
            </a:r>
          </a:p>
          <a:p>
            <a:pPr marL="0" indent="0">
              <a:lnSpc>
                <a:spcPct val="150000"/>
              </a:lnSpc>
              <a:buNone/>
            </a:pPr>
            <a:endParaRPr kumimoji="1" lang="zh-CN" altLang="en-US" sz="2400" dirty="0"/>
          </a:p>
        </p:txBody>
      </p:sp>
      <p:cxnSp>
        <p:nvCxnSpPr>
          <p:cNvPr id="4" name="直线连接符 3"/>
          <p:cNvCxnSpPr/>
          <p:nvPr/>
        </p:nvCxnSpPr>
        <p:spPr>
          <a:xfrm>
            <a:off x="0" y="623198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文本框 4"/>
          <p:cNvSpPr txBox="1"/>
          <p:nvPr/>
        </p:nvSpPr>
        <p:spPr>
          <a:xfrm>
            <a:off x="3955830" y="6386732"/>
            <a:ext cx="4280339" cy="369332"/>
          </a:xfrm>
          <a:prstGeom prst="rect">
            <a:avLst/>
          </a:prstGeom>
          <a:noFill/>
        </p:spPr>
        <p:txBody>
          <a:bodyPr wrap="none" rtlCol="0">
            <a:spAutoFit/>
          </a:bodyPr>
          <a:lstStyle/>
          <a:p>
            <a:r>
              <a:rPr kumimoji="1" lang="zh-CN" altLang="en-US" dirty="0" smtClean="0">
                <a:solidFill>
                  <a:schemeClr val="accent2">
                    <a:lumMod val="75000"/>
                  </a:schemeClr>
                </a:solidFill>
              </a:rPr>
              <a:t>信息与软件学院 </a:t>
            </a:r>
            <a:r>
              <a:rPr kumimoji="1" lang="en-US" altLang="zh-CN" dirty="0" smtClean="0">
                <a:solidFill>
                  <a:schemeClr val="accent2">
                    <a:lumMod val="75000"/>
                  </a:schemeClr>
                </a:solidFill>
              </a:rPr>
              <a:t>Unix/Linux</a:t>
            </a:r>
            <a:r>
              <a:rPr kumimoji="1" lang="zh-CN" altLang="en-US" dirty="0" smtClean="0">
                <a:solidFill>
                  <a:schemeClr val="accent2">
                    <a:lumMod val="75000"/>
                  </a:schemeClr>
                </a:solidFill>
              </a:rPr>
              <a:t>操作系统编程</a:t>
            </a:r>
            <a:endParaRPr kumimoji="1" lang="zh-CN" altLang="en-US" dirty="0">
              <a:solidFill>
                <a:schemeClr val="accent2">
                  <a:lumMod val="75000"/>
                </a:schemeClr>
              </a:solidFill>
            </a:endParaRPr>
          </a:p>
        </p:txBody>
      </p:sp>
      <p:sp>
        <p:nvSpPr>
          <p:cNvPr id="6" name="矩形 5"/>
          <p:cNvSpPr/>
          <p:nvPr/>
        </p:nvSpPr>
        <p:spPr>
          <a:xfrm>
            <a:off x="0" y="0"/>
            <a:ext cx="3207434" cy="6330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t>实验步骤</a:t>
            </a:r>
            <a:endParaRPr kumimoji="1" lang="zh-CN" altLang="en-US" sz="2400" dirty="0"/>
          </a:p>
        </p:txBody>
      </p:sp>
    </p:spTree>
    <p:extLst>
      <p:ext uri="{BB962C8B-B14F-4D97-AF65-F5344CB8AC3E}">
        <p14:creationId xmlns:p14="http://schemas.microsoft.com/office/powerpoint/2010/main" val="2960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GDB</a:t>
            </a:r>
            <a:r>
              <a:rPr kumimoji="1" lang="zh-CN" altLang="en-US" dirty="0" smtClean="0"/>
              <a:t>调试</a:t>
            </a:r>
            <a:endParaRPr kumimoji="1" lang="zh-CN" altLang="en-US" dirty="0"/>
          </a:p>
        </p:txBody>
      </p:sp>
      <p:sp>
        <p:nvSpPr>
          <p:cNvPr id="3" name="内容占位符 2"/>
          <p:cNvSpPr>
            <a:spLocks noGrp="1"/>
          </p:cNvSpPr>
          <p:nvPr>
            <p:ph idx="1"/>
          </p:nvPr>
        </p:nvSpPr>
        <p:spPr/>
        <p:txBody>
          <a:bodyPr/>
          <a:lstStyle/>
          <a:p>
            <a:r>
              <a:rPr lang="en-US" altLang="zh-CN" dirty="0" err="1"/>
              <a:t>gcc</a:t>
            </a:r>
            <a:r>
              <a:rPr lang="en-US" altLang="zh-CN" dirty="0"/>
              <a:t> -g </a:t>
            </a:r>
            <a:r>
              <a:rPr lang="en-US" altLang="zh-CN" dirty="0" err="1"/>
              <a:t>main.c</a:t>
            </a:r>
            <a:r>
              <a:rPr lang="en-US" altLang="zh-CN" dirty="0"/>
              <a:t> -o </a:t>
            </a:r>
            <a:r>
              <a:rPr lang="en-US" altLang="zh-CN" dirty="0" smtClean="0"/>
              <a:t>main</a:t>
            </a:r>
          </a:p>
          <a:p>
            <a:pPr>
              <a:lnSpc>
                <a:spcPct val="150000"/>
              </a:lnSpc>
            </a:pPr>
            <a:r>
              <a:rPr lang="en-US" altLang="zh-CN" dirty="0"/>
              <a:t>-g</a:t>
            </a:r>
            <a:r>
              <a:rPr lang="zh-CN" altLang="en-US" dirty="0"/>
              <a:t>选项的作用是在可执行文件中加入源代码的信息，比如可执行文件中第几条机器指令对应源代码的第几行，但并不是把整个源文件嵌入到可执行文件中，所以在调试时必须保证</a:t>
            </a:r>
            <a:r>
              <a:rPr lang="en-US" altLang="zh-CN" dirty="0" err="1"/>
              <a:t>gdb</a:t>
            </a:r>
            <a:r>
              <a:rPr lang="zh-CN" altLang="en-US" dirty="0"/>
              <a:t>能找到源文件。</a:t>
            </a:r>
            <a:endParaRPr kumimoji="1" lang="zh-CN" altLang="en-US" dirty="0"/>
          </a:p>
        </p:txBody>
      </p:sp>
    </p:spTree>
    <p:extLst>
      <p:ext uri="{BB962C8B-B14F-4D97-AF65-F5344CB8AC3E}">
        <p14:creationId xmlns:p14="http://schemas.microsoft.com/office/powerpoint/2010/main" val="14968149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883</Words>
  <Application>Microsoft Macintosh PowerPoint</Application>
  <PresentationFormat>宽屏</PresentationFormat>
  <Paragraphs>86</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DengXian</vt:lpstr>
      <vt:lpstr>DengXian Light</vt:lpstr>
      <vt:lpstr>Mangal</vt:lpstr>
      <vt:lpstr>SimHei</vt:lpstr>
      <vt:lpstr>宋体</vt:lpstr>
      <vt:lpstr>Arial</vt:lpstr>
      <vt:lpstr>Office 主题</vt:lpstr>
      <vt:lpstr>Unix/Linux实验课件</vt:lpstr>
      <vt:lpstr>PowerPoint 演示文稿</vt:lpstr>
      <vt:lpstr>PowerPoint 演示文稿</vt:lpstr>
      <vt:lpstr>PowerPoint 演示文稿</vt:lpstr>
      <vt:lpstr>GCC基础使用方法</vt:lpstr>
      <vt:lpstr>通过选项控制GCC编译阶段</vt:lpstr>
      <vt:lpstr>其他GCC选项（参见PPT117页开始）</vt:lpstr>
      <vt:lpstr>PowerPoint 演示文稿</vt:lpstr>
      <vt:lpstr>GDB调试</vt:lpstr>
      <vt:lpstr>GDB的常用命令</vt:lpstr>
      <vt:lpstr>PowerPoint 演示文稿</vt:lpstr>
      <vt:lpstr>PowerPoint 演示文稿</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65080002@qq.com</dc:creator>
  <cp:lastModifiedBy>65080002@qq.com</cp:lastModifiedBy>
  <cp:revision>4</cp:revision>
  <dcterms:created xsi:type="dcterms:W3CDTF">2017-09-11T10:53:47Z</dcterms:created>
  <dcterms:modified xsi:type="dcterms:W3CDTF">2017-09-11T11:09:39Z</dcterms:modified>
</cp:coreProperties>
</file>