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309" r:id="rId2"/>
    <p:sldId id="379" r:id="rId3"/>
    <p:sldId id="440" r:id="rId4"/>
    <p:sldId id="437" r:id="rId5"/>
    <p:sldId id="487" r:id="rId6"/>
    <p:sldId id="484" r:id="rId7"/>
    <p:sldId id="439" r:id="rId8"/>
    <p:sldId id="486" r:id="rId9"/>
    <p:sldId id="438" r:id="rId10"/>
    <p:sldId id="482" r:id="rId11"/>
    <p:sldId id="488" r:id="rId12"/>
    <p:sldId id="480" r:id="rId1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CCFF"/>
    <a:srgbClr val="CCFFFF"/>
    <a:srgbClr val="0000CC"/>
    <a:srgbClr val="FF330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6130" autoAdjust="0"/>
  </p:normalViewPr>
  <p:slideViewPr>
    <p:cSldViewPr snapToGrid="0">
      <p:cViewPr varScale="1">
        <p:scale>
          <a:sx n="65" d="100"/>
          <a:sy n="65" d="100"/>
        </p:scale>
        <p:origin x="-13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68F60ABE-4E65-4983-A9A1-0E2645052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6960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84287FE-3B5F-4DB3-AF8F-1C0012A6BC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41299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707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707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8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87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708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461D88-313F-44BA-AD97-815BCBCF18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B38A50-449D-49EA-A117-CA9F14CBD2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292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8523A-A2DF-4036-B039-4E9D22C72F2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037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B1864-EB61-43AF-8F32-6C929C7446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8697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415588-A723-4905-9CF0-473A902AD2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514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2BEE74-1BC9-478B-A5F6-A0FDF3D5FA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094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334E28-245B-4DDF-9521-45A512168C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4561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70B6AB-E891-4F75-AF14-1E22ED2B69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629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2D6FCF-3151-421C-9198-F7C36CBE6A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5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1B36D-D215-4463-A880-C4C53E1CCC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952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2D3C5-C1E7-426F-9C94-1AA93DAC2B6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47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9E122C3-A8C9-4976-8E03-1BCABB308BC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6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605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60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60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60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6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714375"/>
            <a:ext cx="8505825" cy="2133600"/>
          </a:xfrm>
        </p:spPr>
        <p:txBody>
          <a:bodyPr/>
          <a:lstStyle/>
          <a:p>
            <a:r>
              <a:rPr lang="zh-CN" altLang="en-US" dirty="0" smtClean="0"/>
              <a:t>系统分析与设计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实验一、系统分析</a:t>
            </a:r>
            <a:endParaRPr lang="zh-CN" altLang="en-US" sz="3200" dirty="0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2828925" y="3390900"/>
            <a:ext cx="35782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苏 生</a:t>
            </a:r>
          </a:p>
          <a:p>
            <a:pPr algn="ctr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83201311(Tel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ctr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susheng@uestc.edu.cn</a:t>
            </a:r>
          </a:p>
          <a:p>
            <a:pPr algn="ctr"/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信息与软件工程学院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电子科技大学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分组</a:t>
            </a:r>
            <a:r>
              <a:rPr lang="zh-CN" altLang="en-US" sz="2000" dirty="0" smtClean="0"/>
              <a:t>共同完成题目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分析与讨论给定题目的需求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画系统的用例视图（用例图）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画用例的活动视图（活动图）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画结构视图（类图）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画交互视图（顺序图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通信图）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画状态机视图（状态图）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撰写并</a:t>
            </a:r>
            <a:r>
              <a:rPr lang="zh-CN" altLang="en-US" sz="2000" dirty="0" smtClean="0"/>
              <a:t>提交需求分析实验</a:t>
            </a:r>
            <a:r>
              <a:rPr lang="zh-CN" altLang="en-US" sz="2000" dirty="0" smtClean="0"/>
              <a:t>报告</a:t>
            </a:r>
            <a:endParaRPr lang="zh-CN" altLang="en-US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="" xmlns:p14="http://schemas.microsoft.com/office/powerpoint/2010/main" val="41647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成果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7132" y="2507226"/>
            <a:ext cx="7285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实验报告</a:t>
            </a:r>
            <a:r>
              <a:rPr lang="zh-CN" altLang="en-US" sz="3200" dirty="0" smtClean="0"/>
              <a:t>，学校规定的实验报告格式，将需求分析文档的内容放入实验内容中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1647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2125663" y="3108325"/>
            <a:ext cx="43132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400">
                <a:solidFill>
                  <a:srgbClr val="FFFF00"/>
                </a:solidFill>
                <a:latin typeface="Rockwell Extra Bold" pitchFamily="18" charset="0"/>
              </a:rPr>
              <a:t>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课程提纲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目的</a:t>
            </a:r>
            <a:endParaRPr lang="zh-CN" altLang="en-US" dirty="0"/>
          </a:p>
          <a:p>
            <a:r>
              <a:rPr lang="zh-CN" altLang="en-US" dirty="0" smtClean="0"/>
              <a:t>实验内容</a:t>
            </a:r>
            <a:endParaRPr lang="zh-CN" altLang="en-US" dirty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实验器材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r>
              <a:rPr lang="zh-CN" altLang="en-US" dirty="0" smtClean="0"/>
              <a:t>实验成果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应用并掌握</a:t>
            </a:r>
            <a:r>
              <a:rPr lang="zh-CN" altLang="en-US" dirty="0" smtClean="0"/>
              <a:t>需求引导的传统方法（面谈、调查表等）和现代方法（原型法、联合应用开发等）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 smtClean="0"/>
              <a:t>通过用例视图、活动视图、结构视图、交互视图、状态机视图对系统进行需求分析</a:t>
            </a:r>
            <a:endParaRPr lang="en-US" altLang="zh-CN" dirty="0" smtClean="0"/>
          </a:p>
          <a:p>
            <a:r>
              <a:rPr lang="zh-CN" altLang="en-US" dirty="0" smtClean="0"/>
              <a:t>掌握利用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实现各类视图的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 smtClean="0"/>
              <a:t>能够实现用例规格文档化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根据实验题目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通过需求引导形成需求描述文档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画</a:t>
            </a:r>
            <a:r>
              <a:rPr lang="zh-CN" altLang="en-US" sz="2800" dirty="0" smtClean="0"/>
              <a:t>出系统的用例视图、活动视图、结构视图、交互视图、状态机视图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用例图尽可能体现用例之间的</a:t>
            </a:r>
            <a:r>
              <a:rPr lang="en-US" altLang="zh-CN" sz="2800" dirty="0" smtClean="0"/>
              <a:t>include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extend</a:t>
            </a:r>
            <a:r>
              <a:rPr lang="zh-CN" altLang="en-US" sz="2800" dirty="0" smtClean="0"/>
              <a:t>关系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用例文档描述需要包括简要描述、参与者、前置条件、主事件流、备选流、后置条件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活动图体现分支、分叉、合并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46957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类图体现关联（含多重性）、聚合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复合关系、泛化关系，并体现从用例图发现类及类之间的关系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顺序图体现对象之间交互的消息，用编号与方法来表示消息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能够将顺序图转换为通信图，并解释顺序图与通信图之间的差异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状态图描述清楚对象的不同状态及状态之间的转换，尽可能用</a:t>
            </a:r>
            <a:r>
              <a:rPr lang="en-US" altLang="zh-CN" sz="2800" dirty="0" smtClean="0"/>
              <a:t>Event (parameters)  [guard]  /  action</a:t>
            </a:r>
            <a:r>
              <a:rPr lang="zh-CN" altLang="en-US" sz="2800" dirty="0" smtClean="0"/>
              <a:t>格式描述转换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题目</a:t>
            </a:r>
            <a:endParaRPr lang="zh-CN" alt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 smtClean="0"/>
              <a:t>目前</a:t>
            </a:r>
            <a:r>
              <a:rPr lang="zh-CN" altLang="en-US" sz="2200" dirty="0" smtClean="0"/>
              <a:t>，老师上课考勤的方式主要是点名，不仅麻烦费时，而且可能会遗漏，记录统计也不方便。为解决这个问题，学校希望开发一个上课考勤系统，目的是方便、准确地对上课学生进行考勤，让老师和学校能够及时准确地掌握学生的上课情况。</a:t>
            </a:r>
            <a:endParaRPr lang="en-US" altLang="zh-CN" sz="22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200" dirty="0" smtClean="0"/>
              <a:t>要求：针对上述项目需求，结合需求确定的传统方案和现代方法，进行需求调查与确定，形成文档，并进行可视化建模（学习理论课后），自行提出解决方案，并进行系统设计（学习理论课后）。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课程原理</a:t>
            </a:r>
            <a:endParaRPr lang="zh-CN" alt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重点参见第三章和第四章内容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929390" y="434714"/>
            <a:ext cx="7030387" cy="57562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0606D-7C6B-41CE-950F-416F607BB9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894138" y="2028980"/>
            <a:ext cx="1970087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用例图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13363" y="3384705"/>
            <a:ext cx="1970087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活动图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647950" y="3384705"/>
            <a:ext cx="197167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类图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019550" y="4772180"/>
            <a:ext cx="197167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顺序图（协作图）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482725" y="4772180"/>
            <a:ext cx="1970088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状态图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894138" y="673255"/>
            <a:ext cx="1970087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需求描述</a:t>
            </a:r>
          </a:p>
        </p:txBody>
      </p:sp>
      <p:cxnSp>
        <p:nvCxnSpPr>
          <p:cNvPr id="12" name="直接箭头连接符 11"/>
          <p:cNvCxnSpPr>
            <a:stCxn id="10" idx="2"/>
            <a:endCxn id="5" idx="0"/>
          </p:cNvCxnSpPr>
          <p:nvPr/>
        </p:nvCxnSpPr>
        <p:spPr>
          <a:xfrm>
            <a:off x="4879975" y="1397155"/>
            <a:ext cx="0" cy="63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4879975" y="2752880"/>
            <a:ext cx="1417638" cy="6318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7" idx="0"/>
          </p:cNvCxnSpPr>
          <p:nvPr/>
        </p:nvCxnSpPr>
        <p:spPr>
          <a:xfrm flipH="1">
            <a:off x="3633788" y="2752880"/>
            <a:ext cx="1246187" cy="63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633788" y="4108605"/>
            <a:ext cx="1371600" cy="6635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9" idx="0"/>
          </p:cNvCxnSpPr>
          <p:nvPr/>
        </p:nvCxnSpPr>
        <p:spPr>
          <a:xfrm flipH="1">
            <a:off x="2466975" y="4108605"/>
            <a:ext cx="1166813" cy="6635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1"/>
            <a:endCxn id="7" idx="1"/>
          </p:cNvCxnSpPr>
          <p:nvPr/>
        </p:nvCxnSpPr>
        <p:spPr>
          <a:xfrm rot="10800000" flipV="1">
            <a:off x="2647950" y="1035205"/>
            <a:ext cx="1246188" cy="2711450"/>
          </a:xfrm>
          <a:prstGeom prst="bentConnector3">
            <a:avLst>
              <a:gd name="adj1" fmla="val 118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1" name="TextBox 38"/>
          <p:cNvSpPr txBox="1">
            <a:spLocks noChangeArrowheads="1"/>
          </p:cNvSpPr>
          <p:nvPr/>
        </p:nvSpPr>
        <p:spPr bwMode="auto">
          <a:xfrm>
            <a:off x="4918075" y="1508280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发现</a:t>
            </a:r>
          </a:p>
        </p:txBody>
      </p:sp>
      <p:sp>
        <p:nvSpPr>
          <p:cNvPr id="45072" name="TextBox 39"/>
          <p:cNvSpPr txBox="1">
            <a:spLocks noChangeArrowheads="1"/>
          </p:cNvSpPr>
          <p:nvPr/>
        </p:nvSpPr>
        <p:spPr bwMode="auto">
          <a:xfrm>
            <a:off x="3184525" y="284813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发现</a:t>
            </a:r>
          </a:p>
        </p:txBody>
      </p:sp>
      <p:sp>
        <p:nvSpPr>
          <p:cNvPr id="45073" name="TextBox 40"/>
          <p:cNvSpPr txBox="1">
            <a:spLocks noChangeArrowheads="1"/>
          </p:cNvSpPr>
          <p:nvPr/>
        </p:nvSpPr>
        <p:spPr bwMode="auto">
          <a:xfrm>
            <a:off x="1781175" y="213851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发现</a:t>
            </a:r>
          </a:p>
        </p:txBody>
      </p:sp>
      <p:sp>
        <p:nvSpPr>
          <p:cNvPr id="45074" name="TextBox 41"/>
          <p:cNvSpPr txBox="1">
            <a:spLocks noChangeArrowheads="1"/>
          </p:cNvSpPr>
          <p:nvPr/>
        </p:nvSpPr>
        <p:spPr bwMode="auto">
          <a:xfrm>
            <a:off x="5722938" y="278463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描述</a:t>
            </a:r>
          </a:p>
        </p:txBody>
      </p:sp>
      <p:sp>
        <p:nvSpPr>
          <p:cNvPr id="45075" name="TextBox 42"/>
          <p:cNvSpPr txBox="1">
            <a:spLocks noChangeArrowheads="1"/>
          </p:cNvSpPr>
          <p:nvPr/>
        </p:nvSpPr>
        <p:spPr bwMode="auto">
          <a:xfrm>
            <a:off x="1009650" y="4235605"/>
            <a:ext cx="2030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一个类的状态变化</a:t>
            </a:r>
          </a:p>
        </p:txBody>
      </p:sp>
      <p:sp>
        <p:nvSpPr>
          <p:cNvPr id="45076" name="TextBox 43"/>
          <p:cNvSpPr txBox="1">
            <a:spLocks noChangeArrowheads="1"/>
          </p:cNvSpPr>
          <p:nvPr/>
        </p:nvSpPr>
        <p:spPr bwMode="auto">
          <a:xfrm>
            <a:off x="3689350" y="4299105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多个类之间交互</a:t>
            </a:r>
          </a:p>
        </p:txBody>
      </p:sp>
      <p:cxnSp>
        <p:nvCxnSpPr>
          <p:cNvPr id="59" name="直接箭头连接符 58"/>
          <p:cNvCxnSpPr>
            <a:stCxn id="6" idx="2"/>
            <a:endCxn id="8" idx="0"/>
          </p:cNvCxnSpPr>
          <p:nvPr/>
        </p:nvCxnSpPr>
        <p:spPr>
          <a:xfrm flipH="1">
            <a:off x="5005388" y="4108605"/>
            <a:ext cx="1292225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59"/>
          <p:cNvSpPr txBox="1">
            <a:spLocks noChangeArrowheads="1"/>
          </p:cNvSpPr>
          <p:nvPr/>
        </p:nvSpPr>
        <p:spPr bwMode="auto">
          <a:xfrm>
            <a:off x="5675313" y="431498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发现消息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实验器材（工具）</a:t>
            </a:r>
            <a:endParaRPr lang="zh-CN" alt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Rational Rose</a:t>
            </a:r>
            <a:r>
              <a:rPr lang="zh-CN" altLang="en-US" dirty="0" smtClean="0"/>
              <a:t>－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工具</a:t>
            </a:r>
            <a:endParaRPr lang="en-US" altLang="zh-CN" dirty="0"/>
          </a:p>
          <a:p>
            <a:r>
              <a:rPr lang="en-US" altLang="zh-CN" dirty="0" smtClean="0"/>
              <a:t>Word</a:t>
            </a:r>
            <a:r>
              <a:rPr lang="zh-CN" altLang="en-US" dirty="0" smtClean="0"/>
              <a:t>－软件需求规格说明书模板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1819</TotalTime>
  <Words>515</Words>
  <Application>Microsoft Office PowerPoint</Application>
  <PresentationFormat>全屏显示(4:3)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Stream</vt:lpstr>
      <vt:lpstr>系统分析与设计(实验)  实验一、系统分析</vt:lpstr>
      <vt:lpstr>课程提纲</vt:lpstr>
      <vt:lpstr>实验目的</vt:lpstr>
      <vt:lpstr>实验内容</vt:lpstr>
      <vt:lpstr>实验内容</vt:lpstr>
      <vt:lpstr>实验题目</vt:lpstr>
      <vt:lpstr>课程原理</vt:lpstr>
      <vt:lpstr>幻灯片 8</vt:lpstr>
      <vt:lpstr>实验器材（工具）</vt:lpstr>
      <vt:lpstr>实验步骤</vt:lpstr>
      <vt:lpstr>实验成果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Sush</cp:lastModifiedBy>
  <cp:revision>385</cp:revision>
  <cp:lastPrinted>1601-01-01T00:00:00Z</cp:lastPrinted>
  <dcterms:created xsi:type="dcterms:W3CDTF">1601-01-01T00:00:00Z</dcterms:created>
  <dcterms:modified xsi:type="dcterms:W3CDTF">2017-10-09T05:25:50Z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