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66" r:id="rId6"/>
    <p:sldId id="261" r:id="rId7"/>
    <p:sldId id="260" r:id="rId8"/>
    <p:sldId id="258" r:id="rId9"/>
    <p:sldId id="257" r:id="rId10"/>
    <p:sldId id="259" r:id="rId11"/>
    <p:sldId id="262" r:id="rId12"/>
    <p:sldId id="267" r:id="rId13"/>
  </p:sldIdLst>
  <p:sldSz cx="12192000" cy="68580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/>
    <p:restoredTop sz="94671"/>
  </p:normalViewPr>
  <p:slideViewPr>
    <p:cSldViewPr snapToGrid="0" snapToObjects="1">
      <p:cViewPr>
        <p:scale>
          <a:sx n="90" d="100"/>
          <a:sy n="90" d="100"/>
        </p:scale>
        <p:origin x="880" y="2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BF681-B64C-E742-AFF5-DA6CA66C7998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86E96-32DD-F34B-A089-14BAC9C91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12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AD95-24A1-8D41-89EE-31F9EA7AA18B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AD95-24A1-8D41-89EE-31F9EA7AA18B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5F67-21A0-B14E-AF29-742AF9C22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AD95-24A1-8D41-89EE-31F9EA7AA18B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5F67-21A0-B14E-AF29-742AF9C22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AD95-24A1-8D41-89EE-31F9EA7AA18B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5F67-21A0-B14E-AF29-742AF9C22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AD95-24A1-8D41-89EE-31F9EA7AA18B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5F67-21A0-B14E-AF29-742AF9C22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AD95-24A1-8D41-89EE-31F9EA7AA18B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5F67-21A0-B14E-AF29-742AF9C22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AD95-24A1-8D41-89EE-31F9EA7AA18B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5F67-21A0-B14E-AF29-742AF9C22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AD95-24A1-8D41-89EE-31F9EA7AA18B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5F67-21A0-B14E-AF29-742AF9C22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AD95-24A1-8D41-89EE-31F9EA7AA18B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5F67-21A0-B14E-AF29-742AF9C22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AD95-24A1-8D41-89EE-31F9EA7AA18B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5F67-21A0-B14E-AF29-742AF9C22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AD95-24A1-8D41-89EE-31F9EA7AA18B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5F67-21A0-B14E-AF29-742AF9C22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3E1AD95-24A1-8D41-89EE-31F9EA7AA18B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A25F67-21A0-B14E-AF29-742AF9C22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9400" y="1385668"/>
            <a:ext cx="7848600" cy="1927225"/>
          </a:xfrm>
        </p:spPr>
        <p:txBody>
          <a:bodyPr/>
          <a:lstStyle/>
          <a:p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下线程的使用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09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0951" y="0"/>
            <a:ext cx="10972800" cy="990600"/>
          </a:xfrm>
        </p:spPr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</a:rPr>
              <a:t>创建并等待子线程代码示例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idx="1"/>
          </p:nvPr>
        </p:nvSpPr>
        <p:spPr>
          <a:xfrm>
            <a:off x="1362718" y="1036883"/>
            <a:ext cx="9036050" cy="5500688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黑体" charset="0"/>
              </a:rPr>
              <a:t>void *</a:t>
            </a:r>
            <a:r>
              <a:rPr lang="en-US" altLang="zh-CN" dirty="0" err="1">
                <a:latin typeface="Arial" charset="0"/>
                <a:ea typeface="黑体" charset="0"/>
              </a:rPr>
              <a:t>childthread</a:t>
            </a:r>
            <a:r>
              <a:rPr lang="en-US" altLang="zh-CN" dirty="0">
                <a:latin typeface="Arial" charset="0"/>
                <a:ea typeface="黑体" charset="0"/>
              </a:rPr>
              <a:t>(void){</a:t>
            </a:r>
          </a:p>
          <a:p>
            <a:pPr lvl="3"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;</a:t>
            </a:r>
          </a:p>
          <a:p>
            <a:pPr lvl="3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for(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=0;i&lt;10;i++){</a:t>
            </a:r>
          </a:p>
          <a:p>
            <a:pPr lvl="3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(“</a:t>
            </a:r>
            <a:r>
              <a:rPr lang="en-US" altLang="zh-CN" sz="2400" dirty="0" err="1">
                <a:latin typeface="Arial" charset="0"/>
                <a:ea typeface="宋体" charset="0"/>
              </a:rPr>
              <a:t>childthread</a:t>
            </a:r>
            <a:r>
              <a:rPr lang="en-US" altLang="zh-CN" sz="2400" dirty="0">
                <a:latin typeface="Arial" charset="0"/>
                <a:ea typeface="宋体" charset="0"/>
              </a:rPr>
              <a:t> message\n”);</a:t>
            </a:r>
          </a:p>
          <a:p>
            <a:pPr lvl="3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>
                <a:latin typeface="Arial" charset="0"/>
                <a:ea typeface="黑体" charset="0"/>
                <a:cs typeface="黑体" charset="0"/>
              </a:rPr>
              <a:t>sleep(100);</a:t>
            </a:r>
            <a:r>
              <a:rPr lang="en-US" altLang="zh-CN" sz="2400" dirty="0" smtClean="0">
                <a:latin typeface="Arial" charset="0"/>
                <a:ea typeface="黑体" charset="0"/>
                <a:cs typeface="黑体" charset="0"/>
              </a:rPr>
              <a:t>}</a:t>
            </a: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</a:p>
          <a:p>
            <a:pPr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黑体" charset="0"/>
              </a:rPr>
              <a:t>int</a:t>
            </a:r>
            <a:r>
              <a:rPr lang="en-US" altLang="zh-CN" dirty="0">
                <a:latin typeface="Arial" charset="0"/>
                <a:ea typeface="黑体" charset="0"/>
              </a:rPr>
              <a:t> main(){</a:t>
            </a:r>
          </a:p>
          <a:p>
            <a:pPr>
              <a:buFont typeface="Wingdings" charset="0"/>
              <a:buNone/>
            </a:pPr>
            <a:r>
              <a:rPr lang="en-US" altLang="zh-CN" dirty="0">
                <a:latin typeface="Arial" charset="0"/>
                <a:ea typeface="黑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  <a:cs typeface="宋体" charset="0"/>
              </a:rPr>
              <a:t>pthread_t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dirty="0" err="1" smtClean="0">
                <a:latin typeface="Arial" charset="0"/>
                <a:ea typeface="宋体" charset="0"/>
                <a:cs typeface="宋体" charset="0"/>
              </a:rPr>
              <a:t>tid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	</a:t>
            </a:r>
            <a:r>
              <a:rPr lang="en-US" altLang="zh-CN" dirty="0" err="1">
                <a:latin typeface="Arial" charset="0"/>
                <a:ea typeface="黑体" charset="0"/>
              </a:rPr>
              <a:t>printf</a:t>
            </a:r>
            <a:r>
              <a:rPr lang="en-US" altLang="zh-CN" dirty="0">
                <a:latin typeface="Arial" charset="0"/>
                <a:ea typeface="黑体" charset="0"/>
              </a:rPr>
              <a:t>(“create </a:t>
            </a:r>
            <a:r>
              <a:rPr lang="en-US" altLang="zh-CN" dirty="0" err="1">
                <a:latin typeface="Arial" charset="0"/>
                <a:ea typeface="黑体" charset="0"/>
              </a:rPr>
              <a:t>childthread</a:t>
            </a:r>
            <a:r>
              <a:rPr lang="en-US" altLang="zh-CN" dirty="0">
                <a:latin typeface="Arial" charset="0"/>
                <a:ea typeface="黑体" charset="0"/>
              </a:rPr>
              <a:t>\n”); </a:t>
            </a:r>
          </a:p>
          <a:p>
            <a:pPr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   </a:t>
            </a:r>
            <a:r>
              <a:rPr lang="en-US" altLang="zh-CN" dirty="0" err="1">
                <a:latin typeface="Arial" charset="0"/>
                <a:ea typeface="宋体" charset="0"/>
                <a:cs typeface="宋体" charset="0"/>
              </a:rPr>
              <a:t>pthread_create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(&amp;</a:t>
            </a:r>
            <a:r>
              <a:rPr lang="en-US" altLang="zh-CN" dirty="0" err="1">
                <a:latin typeface="Arial" charset="0"/>
                <a:ea typeface="宋体" charset="0"/>
                <a:cs typeface="宋体" charset="0"/>
              </a:rPr>
              <a:t>tid,NULL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,(void *) </a:t>
            </a:r>
            <a:r>
              <a:rPr lang="en-US" altLang="zh-CN" dirty="0" err="1">
                <a:latin typeface="Arial" charset="0"/>
                <a:ea typeface="宋体" charset="0"/>
                <a:cs typeface="宋体" charset="0"/>
              </a:rPr>
              <a:t>childthread,NULL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	</a:t>
            </a: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en-US" altLang="zh-CN" dirty="0" err="1" smtClean="0">
                <a:latin typeface="Arial" charset="0"/>
                <a:ea typeface="宋体" charset="0"/>
                <a:cs typeface="宋体" charset="0"/>
              </a:rPr>
              <a:t>pthread_join</a:t>
            </a:r>
            <a:r>
              <a:rPr lang="en-US" altLang="zh-CN" dirty="0" smtClean="0"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en-US" altLang="zh-CN" dirty="0" err="1" smtClean="0">
                <a:latin typeface="Arial" charset="0"/>
                <a:ea typeface="宋体" charset="0"/>
                <a:cs typeface="宋体" charset="0"/>
              </a:rPr>
              <a:t>tid,NULL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	</a:t>
            </a:r>
            <a:r>
              <a:rPr lang="en-US" altLang="zh-CN" dirty="0" err="1">
                <a:latin typeface="Arial" charset="0"/>
                <a:ea typeface="黑体" charset="0"/>
              </a:rPr>
              <a:t>printf</a:t>
            </a:r>
            <a:r>
              <a:rPr lang="en-US" altLang="zh-CN" dirty="0">
                <a:latin typeface="Arial" charset="0"/>
                <a:ea typeface="黑体" charset="0"/>
              </a:rPr>
              <a:t>(“</a:t>
            </a:r>
            <a:r>
              <a:rPr lang="en-US" altLang="zh-CN" dirty="0" err="1">
                <a:latin typeface="Arial" charset="0"/>
                <a:ea typeface="黑体" charset="0"/>
              </a:rPr>
              <a:t>childthread</a:t>
            </a:r>
            <a:r>
              <a:rPr lang="en-US" altLang="zh-CN" dirty="0">
                <a:latin typeface="Arial" charset="0"/>
                <a:ea typeface="黑体" charset="0"/>
              </a:rPr>
              <a:t> exit\n”); </a:t>
            </a:r>
            <a:endParaRPr lang="en-US" altLang="zh-CN" dirty="0" smtClean="0">
              <a:latin typeface="Arial" charset="0"/>
              <a:ea typeface="黑体" charset="0"/>
            </a:endParaRPr>
          </a:p>
          <a:p>
            <a:pPr>
              <a:buFont typeface="Wingdings" charset="0"/>
              <a:buNone/>
            </a:pPr>
            <a:r>
              <a:rPr lang="en-US" altLang="zh-CN" dirty="0" smtClean="0">
                <a:latin typeface="Arial" charset="0"/>
                <a:ea typeface="黑体" charset="0"/>
              </a:rPr>
              <a:t>}</a:t>
            </a:r>
            <a:endParaRPr lang="zh-CN" altLang="en-US" dirty="0">
              <a:latin typeface="Arial" charset="0"/>
              <a:ea typeface="黑体" charset="0"/>
            </a:endParaRPr>
          </a:p>
        </p:txBody>
      </p:sp>
      <p:sp>
        <p:nvSpPr>
          <p:cNvPr id="1146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buFont typeface="Wingdings" charset="0"/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buFont typeface="Wingdings" charset="0"/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buFont typeface="Wingdings" charset="0"/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buFont typeface="Wingdings" charset="0"/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B4DA3AB-05A3-3043-815E-E38EAE382D9B}" type="slidenum">
              <a:rPr lang="en-US" altLang="zh-CN" sz="1400" b="0">
                <a:ea typeface="宋体" charset="0"/>
                <a:cs typeface="宋体" charset="0"/>
              </a:rPr>
              <a:pPr/>
              <a:t>10</a:t>
            </a:fld>
            <a:endParaRPr lang="en-US" altLang="zh-CN" sz="1400" b="0">
              <a:ea typeface="宋体" charset="0"/>
              <a:cs typeface="宋体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751" y="234034"/>
            <a:ext cx="2362200" cy="568815"/>
          </a:xfrm>
          <a:prstGeom prst="rect">
            <a:avLst/>
          </a:prstGeom>
          <a:solidFill>
            <a:srgbClr val="FFA5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86787" y="234034"/>
            <a:ext cx="3623963" cy="568815"/>
          </a:xfrm>
          <a:prstGeom prst="rect">
            <a:avLst/>
          </a:prstGeom>
          <a:solidFill>
            <a:srgbClr val="FFA5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83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8413" y="23141"/>
            <a:ext cx="10972800" cy="990600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pthread_create</a:t>
            </a:r>
            <a:r>
              <a:rPr kumimoji="1" lang="zh-CN" altLang="en-US" dirty="0" smtClean="0"/>
              <a:t>传递多个参数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6787" y="1224634"/>
            <a:ext cx="109728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nb-NO" altLang="zh-CN" dirty="0" err="1"/>
              <a:t>struct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mypara</a:t>
            </a:r>
            <a:r>
              <a:rPr kumimoji="1" lang="nb-NO" altLang="zh-CN" dirty="0"/>
              <a:t>   </a:t>
            </a:r>
          </a:p>
          <a:p>
            <a:pPr marL="0" indent="0">
              <a:buNone/>
            </a:pPr>
            <a:r>
              <a:rPr kumimoji="1" lang="nb-NO" altLang="zh-CN" dirty="0"/>
              <a:t>{   </a:t>
            </a:r>
          </a:p>
          <a:p>
            <a:pPr marL="0" indent="0">
              <a:buNone/>
            </a:pPr>
            <a:r>
              <a:rPr kumimoji="1" lang="nb-NO" altLang="zh-CN" dirty="0"/>
              <a:t>    </a:t>
            </a:r>
            <a:r>
              <a:rPr kumimoji="1" lang="nb-NO" altLang="zh-CN" dirty="0" err="1"/>
              <a:t>char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str_path</a:t>
            </a:r>
            <a:r>
              <a:rPr kumimoji="1" lang="nb-NO" altLang="zh-CN" dirty="0"/>
              <a:t>[1024];  </a:t>
            </a:r>
          </a:p>
          <a:p>
            <a:pPr marL="0" indent="0">
              <a:buNone/>
            </a:pPr>
            <a:r>
              <a:rPr kumimoji="1" lang="nb-NO" altLang="zh-CN" dirty="0"/>
              <a:t>    </a:t>
            </a:r>
            <a:r>
              <a:rPr kumimoji="1" lang="nb-NO" altLang="zh-CN" dirty="0" err="1"/>
              <a:t>char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des_path</a:t>
            </a:r>
            <a:r>
              <a:rPr kumimoji="1" lang="nb-NO" altLang="zh-CN" dirty="0"/>
              <a:t>[1024];   </a:t>
            </a:r>
          </a:p>
          <a:p>
            <a:pPr marL="0" indent="0">
              <a:buNone/>
            </a:pPr>
            <a:r>
              <a:rPr kumimoji="1" lang="nb-NO" altLang="zh-CN" dirty="0"/>
              <a:t>}; </a:t>
            </a:r>
          </a:p>
          <a:p>
            <a:pPr marL="0" indent="0">
              <a:buNone/>
            </a:pPr>
            <a:endParaRPr kumimoji="1" lang="nb-NO" altLang="zh-CN" dirty="0"/>
          </a:p>
          <a:p>
            <a:pPr marL="0" indent="0">
              <a:buNone/>
            </a:pPr>
            <a:r>
              <a:rPr kumimoji="1" lang="nb-NO" altLang="zh-CN" dirty="0" err="1" smtClean="0"/>
              <a:t>struct</a:t>
            </a:r>
            <a:r>
              <a:rPr kumimoji="1" lang="nb-NO" altLang="zh-CN" dirty="0" smtClean="0"/>
              <a:t> </a:t>
            </a:r>
            <a:r>
              <a:rPr kumimoji="1" lang="nb-NO" altLang="zh-CN" dirty="0" err="1"/>
              <a:t>mypara</a:t>
            </a:r>
            <a:r>
              <a:rPr kumimoji="1" lang="nb-NO" altLang="zh-CN" dirty="0"/>
              <a:t> para</a:t>
            </a:r>
            <a:r>
              <a:rPr kumimoji="1" lang="nb-NO" altLang="zh-CN" dirty="0" smtClean="0"/>
              <a:t>;        </a:t>
            </a:r>
            <a:endParaRPr kumimoji="1" lang="nb-NO" altLang="zh-CN" dirty="0" smtClean="0"/>
          </a:p>
          <a:p>
            <a:pPr marL="0" indent="0">
              <a:buNone/>
            </a:pPr>
            <a:r>
              <a:rPr kumimoji="1" lang="nb-NO" altLang="zh-CN" dirty="0" err="1" smtClean="0"/>
              <a:t>snprintf</a:t>
            </a:r>
            <a:r>
              <a:rPr kumimoji="1" lang="nb-NO" altLang="zh-CN" dirty="0" smtClean="0"/>
              <a:t>(</a:t>
            </a:r>
            <a:r>
              <a:rPr kumimoji="1" lang="nb-NO" altLang="zh-CN" dirty="0" err="1" smtClean="0"/>
              <a:t>para.str_path,sizeof</a:t>
            </a:r>
            <a:r>
              <a:rPr kumimoji="1" lang="nb-NO" altLang="zh-CN" dirty="0" smtClean="0"/>
              <a:t>(</a:t>
            </a:r>
            <a:r>
              <a:rPr kumimoji="1" lang="nb-NO" altLang="zh-CN" dirty="0" err="1" smtClean="0"/>
              <a:t>para.str_path</a:t>
            </a:r>
            <a:r>
              <a:rPr kumimoji="1" lang="nb-NO" altLang="zh-CN" dirty="0"/>
              <a:t>),"%s",</a:t>
            </a:r>
            <a:r>
              <a:rPr kumimoji="1" lang="nb-NO" altLang="zh-CN" dirty="0" err="1" smtClean="0"/>
              <a:t>file_source</a:t>
            </a:r>
            <a:r>
              <a:rPr kumimoji="1" lang="nb-NO" altLang="zh-CN" dirty="0" smtClean="0"/>
              <a:t>);              </a:t>
            </a:r>
            <a:r>
              <a:rPr kumimoji="1" lang="nb-NO" altLang="zh-CN" dirty="0" err="1"/>
              <a:t>snprintf</a:t>
            </a:r>
            <a:r>
              <a:rPr kumimoji="1" lang="nb-NO" altLang="zh-CN" dirty="0"/>
              <a:t>(</a:t>
            </a:r>
            <a:r>
              <a:rPr kumimoji="1" lang="nb-NO" altLang="zh-CN" dirty="0" err="1"/>
              <a:t>para.des_path,sizeof</a:t>
            </a:r>
            <a:r>
              <a:rPr kumimoji="1" lang="nb-NO" altLang="zh-CN" dirty="0"/>
              <a:t>(</a:t>
            </a:r>
            <a:r>
              <a:rPr kumimoji="1" lang="nb-NO" altLang="zh-CN" dirty="0" err="1"/>
              <a:t>para.des_path</a:t>
            </a:r>
            <a:r>
              <a:rPr kumimoji="1" lang="nb-NO" altLang="zh-CN" dirty="0"/>
              <a:t>),"%s",</a:t>
            </a:r>
            <a:r>
              <a:rPr kumimoji="1" lang="nb-NO" altLang="zh-CN" dirty="0" err="1" smtClean="0"/>
              <a:t>file_dest</a:t>
            </a:r>
            <a:r>
              <a:rPr kumimoji="1" lang="en-US" altLang="zh-CN" dirty="0" smtClean="0"/>
              <a:t>)</a:t>
            </a:r>
            <a:r>
              <a:rPr kumimoji="1" lang="nb-NO" altLang="zh-CN" dirty="0" smtClean="0"/>
              <a:t>;</a:t>
            </a:r>
            <a:endParaRPr kumimoji="1" lang="nb-NO" altLang="zh-CN" dirty="0"/>
          </a:p>
          <a:p>
            <a:pPr marL="0" indent="0">
              <a:buNone/>
            </a:pPr>
            <a:r>
              <a:rPr kumimoji="1" lang="nb-NO" altLang="zh-CN" dirty="0" smtClean="0"/>
              <a:t>/</a:t>
            </a:r>
            <a:r>
              <a:rPr kumimoji="1" lang="nb-NO" altLang="zh-CN" dirty="0"/>
              <a:t>*</a:t>
            </a:r>
            <a:r>
              <a:rPr kumimoji="1" lang="zh-CN" altLang="nb-NO" dirty="0"/>
              <a:t>创建线程一*</a:t>
            </a:r>
            <a:r>
              <a:rPr kumimoji="1" lang="nb-NO" altLang="zh-CN" dirty="0"/>
              <a:t>/  </a:t>
            </a:r>
          </a:p>
          <a:p>
            <a:pPr marL="0" indent="0">
              <a:buNone/>
            </a:pPr>
            <a:r>
              <a:rPr kumimoji="1" lang="nb-NO" altLang="zh-CN" dirty="0" err="1" smtClean="0"/>
              <a:t>ret</a:t>
            </a:r>
            <a:r>
              <a:rPr kumimoji="1" lang="nb-NO" altLang="zh-CN" dirty="0"/>
              <a:t>=</a:t>
            </a:r>
            <a:r>
              <a:rPr kumimoji="1" lang="nb-NO" altLang="zh-CN" dirty="0" err="1"/>
              <a:t>pthread_create</a:t>
            </a:r>
            <a:r>
              <a:rPr kumimoji="1" lang="nb-NO" altLang="zh-CN" dirty="0"/>
              <a:t>(&amp;</a:t>
            </a:r>
            <a:r>
              <a:rPr kumimoji="1" lang="nb-NO" altLang="zh-CN" dirty="0" err="1"/>
              <a:t>id,NULL</a:t>
            </a:r>
            <a:r>
              <a:rPr kumimoji="1" lang="nb-NO" altLang="zh-CN" dirty="0"/>
              <a:t>,(</a:t>
            </a:r>
            <a:r>
              <a:rPr kumimoji="1" lang="nb-NO" altLang="zh-CN" dirty="0" err="1"/>
              <a:t>void</a:t>
            </a:r>
            <a:r>
              <a:rPr kumimoji="1" lang="nb-NO" altLang="zh-CN" dirty="0"/>
              <a:t>  *) thread1,&amp;(para)); </a:t>
            </a:r>
            <a:endParaRPr kumimoji="1" lang="nb-NO" altLang="zh-CN" dirty="0" smtClean="0"/>
          </a:p>
          <a:p>
            <a:pPr marL="0" indent="0">
              <a:buNone/>
            </a:pPr>
            <a:r>
              <a:rPr kumimoji="1" lang="en-US" altLang="zh-CN" dirty="0"/>
              <a:t>/*</a:t>
            </a:r>
            <a:r>
              <a:rPr kumimoji="1" lang="zh-CN" altLang="en-US" dirty="0"/>
              <a:t>等待线程结束*</a:t>
            </a:r>
            <a:r>
              <a:rPr kumimoji="1" lang="en-US" altLang="zh-CN" dirty="0"/>
              <a:t>/  </a:t>
            </a:r>
          </a:p>
          <a:p>
            <a:pPr marL="0" indent="0">
              <a:buNone/>
            </a:pPr>
            <a:r>
              <a:rPr kumimoji="1" lang="en-US" altLang="zh-CN" dirty="0" err="1" smtClean="0"/>
              <a:t>pthread_join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id,NULL</a:t>
            </a:r>
            <a:r>
              <a:rPr kumimoji="1" lang="en-US" altLang="zh-CN" dirty="0"/>
              <a:t>);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751" y="234034"/>
            <a:ext cx="2362200" cy="568815"/>
          </a:xfrm>
          <a:prstGeom prst="rect">
            <a:avLst/>
          </a:prstGeom>
          <a:solidFill>
            <a:srgbClr val="FFA5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01125" y="234034"/>
            <a:ext cx="3209626" cy="568815"/>
          </a:xfrm>
          <a:prstGeom prst="rect">
            <a:avLst/>
          </a:prstGeom>
          <a:solidFill>
            <a:srgbClr val="FFA5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8024813" y="4914901"/>
            <a:ext cx="457200" cy="28575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16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14450"/>
            <a:ext cx="10972800" cy="4876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 </a:t>
            </a:r>
            <a:r>
              <a:rPr kumimoji="1" lang="en-US" altLang="zh-CN" sz="2800" dirty="0"/>
              <a:t>1.</a:t>
            </a:r>
            <a:r>
              <a:rPr kumimoji="1" lang="zh-CN" altLang="en-US" sz="2800" dirty="0"/>
              <a:t>关于编译时出现 对‘</a:t>
            </a:r>
            <a:r>
              <a:rPr kumimoji="1" lang="en-US" altLang="zh-CN" sz="2800" dirty="0" err="1"/>
              <a:t>pthread_create</a:t>
            </a:r>
            <a:r>
              <a:rPr kumimoji="1" lang="en-US" altLang="zh-CN" sz="2800" dirty="0"/>
              <a:t>’</a:t>
            </a:r>
            <a:r>
              <a:rPr kumimoji="1" lang="zh-CN" altLang="en-US" sz="2800" dirty="0"/>
              <a:t>未定义的引用 之类的错误的解决：连接时需要使用库</a:t>
            </a:r>
            <a:r>
              <a:rPr kumimoji="1" lang="en-US" altLang="zh-CN" sz="2800" dirty="0" err="1"/>
              <a:t>libpthread.a</a:t>
            </a:r>
            <a:r>
              <a:rPr kumimoji="1" lang="en-US" altLang="zh-CN" sz="2800" dirty="0"/>
              <a:t>,</a:t>
            </a:r>
            <a:r>
              <a:rPr kumimoji="1" lang="zh-CN" altLang="en-US" sz="2800" dirty="0"/>
              <a:t>所以在使用</a:t>
            </a:r>
            <a:r>
              <a:rPr kumimoji="1" lang="en-US" altLang="zh-CN" sz="2800" dirty="0" err="1"/>
              <a:t>pthread_create</a:t>
            </a:r>
            <a:r>
              <a:rPr kumimoji="1" lang="zh-CN" altLang="en-US" sz="2800" dirty="0"/>
              <a:t>创建线程时，在编译中要加</a:t>
            </a:r>
            <a:r>
              <a:rPr kumimoji="1" lang="en-US" altLang="zh-CN" sz="2800" dirty="0"/>
              <a:t>-</a:t>
            </a:r>
            <a:r>
              <a:rPr kumimoji="1" lang="en-US" altLang="zh-CN" sz="2800" dirty="0" err="1"/>
              <a:t>lpthread</a:t>
            </a:r>
            <a:r>
              <a:rPr kumimoji="1" lang="zh-CN" altLang="en-US" sz="2800" dirty="0"/>
              <a:t>参数</a:t>
            </a:r>
            <a:r>
              <a:rPr kumimoji="1" lang="en-US" altLang="zh-CN" sz="2800" dirty="0"/>
              <a:t>:</a:t>
            </a:r>
            <a:br>
              <a:rPr kumimoji="1" lang="en-US" altLang="zh-CN" sz="2800" dirty="0"/>
            </a:br>
            <a:r>
              <a:rPr kumimoji="1" lang="en-US" altLang="zh-CN" sz="2800" dirty="0"/>
              <a:t>   </a:t>
            </a:r>
          </a:p>
          <a:p>
            <a:r>
              <a:rPr kumimoji="1" lang="zh-CN" altLang="en-US" sz="2800" dirty="0"/>
              <a:t>  </a:t>
            </a:r>
            <a:r>
              <a:rPr kumimoji="1" lang="en-US" altLang="zh-CN" sz="2800" dirty="0" err="1"/>
              <a:t>xs@vm</a:t>
            </a:r>
            <a:r>
              <a:rPr kumimoji="1" lang="en-US" altLang="zh-CN" sz="2800" dirty="0"/>
              <a:t>:~/Desktop$ </a:t>
            </a:r>
            <a:r>
              <a:rPr kumimoji="1" lang="en-US" altLang="zh-CN" sz="2800" dirty="0" err="1"/>
              <a:t>gcc</a:t>
            </a:r>
            <a:r>
              <a:rPr kumimoji="1" lang="en-US" altLang="zh-CN" sz="2800" dirty="0"/>
              <a:t> -o </a:t>
            </a:r>
            <a:r>
              <a:rPr kumimoji="1" lang="en-US" altLang="zh-CN" sz="2800" dirty="0" err="1"/>
              <a:t>pthread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/>
              <a:t>pthread.c</a:t>
            </a:r>
            <a:r>
              <a:rPr kumimoji="1" lang="en-US" altLang="zh-CN" sz="2800" dirty="0"/>
              <a:t> -</a:t>
            </a:r>
            <a:r>
              <a:rPr kumimoji="1" lang="en-US" altLang="zh-CN" sz="2800" dirty="0" err="1"/>
              <a:t>lpthread</a:t>
            </a:r>
            <a:endParaRPr kumimoji="1" lang="en-US" altLang="zh-CN" sz="28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538413" y="23141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对库的引用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751" y="234034"/>
            <a:ext cx="2362200" cy="568815"/>
          </a:xfrm>
          <a:prstGeom prst="rect">
            <a:avLst/>
          </a:prstGeom>
          <a:solidFill>
            <a:srgbClr val="FFA5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57813" y="234034"/>
            <a:ext cx="6852938" cy="568815"/>
          </a:xfrm>
          <a:prstGeom prst="rect">
            <a:avLst/>
          </a:prstGeom>
          <a:solidFill>
            <a:srgbClr val="FFA5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56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582" y="1451338"/>
            <a:ext cx="9884315" cy="37537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实验</a:t>
            </a: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目的： </a:t>
            </a:r>
            <a:endParaRPr lang="zh-CN" altLang="en-US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  掌握</a:t>
            </a:r>
            <a:r>
              <a:rPr lang="en-US" altLang="zh-CN" sz="2800" dirty="0">
                <a:latin typeface="SimHei" charset="-122"/>
                <a:ea typeface="SimHei" charset="-122"/>
                <a:cs typeface="SimHei" charset="-122"/>
              </a:rPr>
              <a:t>Linux</a:t>
            </a: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系统创建线程的方式 </a:t>
            </a:r>
            <a:endParaRPr lang="zh-CN" altLang="en-US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  理解</a:t>
            </a: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线程例程的设计思想 </a:t>
            </a:r>
            <a:endParaRPr lang="zh-CN" altLang="en-US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  掌握</a:t>
            </a: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线程退出的方式 </a:t>
            </a:r>
            <a:endParaRPr lang="zh-CN" altLang="en-US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  掌握</a:t>
            </a: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线程之间共享数据的方法 </a:t>
            </a:r>
            <a:endParaRPr lang="zh-CN" altLang="en-US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  掌握</a:t>
            </a: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等待线程终止的方式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82551" y="163220"/>
            <a:ext cx="10515600" cy="761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线程控制实验</a:t>
            </a:r>
          </a:p>
        </p:txBody>
      </p:sp>
      <p:sp>
        <p:nvSpPr>
          <p:cNvPr id="7" name="矩形 6"/>
          <p:cNvSpPr/>
          <p:nvPr/>
        </p:nvSpPr>
        <p:spPr>
          <a:xfrm>
            <a:off x="18751" y="234034"/>
            <a:ext cx="2362200" cy="568815"/>
          </a:xfrm>
          <a:prstGeom prst="rect">
            <a:avLst/>
          </a:prstGeom>
          <a:solidFill>
            <a:srgbClr val="FFA5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11483" y="234034"/>
            <a:ext cx="6499268" cy="568815"/>
          </a:xfrm>
          <a:prstGeom prst="rect">
            <a:avLst/>
          </a:prstGeom>
          <a:solidFill>
            <a:srgbClr val="FFA5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48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856" y="1153968"/>
            <a:ext cx="10968110" cy="3482689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分别将实验二实现的</a:t>
            </a:r>
            <a:r>
              <a:rPr lang="en-US" altLang="zh-CN" sz="2400" dirty="0" err="1">
                <a:latin typeface="SimHei" charset="-122"/>
                <a:ea typeface="SimHei" charset="-122"/>
                <a:cs typeface="SimHei" charset="-122"/>
              </a:rPr>
              <a:t>ls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 –l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程序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main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函数和实验三实现的</a:t>
            </a:r>
            <a:r>
              <a:rPr lang="en-US" altLang="zh-CN" sz="2400" dirty="0" err="1">
                <a:latin typeface="SimHei" charset="-122"/>
                <a:ea typeface="SimHei" charset="-122"/>
                <a:cs typeface="SimHei" charset="-122"/>
              </a:rPr>
              <a:t>cp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 –r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程序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main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函数改造为线程例程函数 在程序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main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函数中首先创建</a:t>
            </a:r>
            <a:r>
              <a:rPr lang="en-US" altLang="zh-CN" sz="2400" dirty="0" err="1">
                <a:latin typeface="SimHei" charset="-122"/>
                <a:ea typeface="SimHei" charset="-122"/>
                <a:cs typeface="SimHei" charset="-122"/>
              </a:rPr>
              <a:t>ls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 –l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线程例程并运行 </a:t>
            </a:r>
            <a:endParaRPr lang="zh-CN" altLang="en-US" sz="2400" dirty="0">
              <a:latin typeface="SimHei" charset="-122"/>
              <a:ea typeface="SimHei" charset="-122"/>
              <a:cs typeface="Sim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latin typeface="SimHei" charset="-122"/>
                <a:ea typeface="SimHei" charset="-122"/>
                <a:cs typeface="SimHei" charset="-122"/>
              </a:rPr>
              <a:t>ls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–l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在遍历目录时，每获取一个目录文件的路径名，就创建一个</a:t>
            </a:r>
            <a:r>
              <a:rPr lang="en-US" altLang="zh-CN" sz="2400" dirty="0" err="1">
                <a:latin typeface="SimHei" charset="-122"/>
                <a:ea typeface="SimHei" charset="-122"/>
                <a:cs typeface="SimHei" charset="-122"/>
              </a:rPr>
              <a:t>cp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线程例程（可以将目录文件的路径名作为</a:t>
            </a:r>
            <a:r>
              <a:rPr lang="en-US" altLang="zh-CN" sz="2400" dirty="0" err="1">
                <a:latin typeface="SimHei" charset="-122"/>
                <a:ea typeface="SimHei" charset="-122"/>
                <a:cs typeface="SimHei" charset="-122"/>
              </a:rPr>
              <a:t>cp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线程</a:t>
            </a:r>
            <a:r>
              <a:rPr lang="zh-CN" altLang="en-US" sz="24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例程参数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传递给</a:t>
            </a:r>
            <a:r>
              <a:rPr lang="en-US" altLang="zh-CN" sz="2400" dirty="0" err="1">
                <a:latin typeface="SimHei" charset="-122"/>
                <a:ea typeface="SimHei" charset="-122"/>
                <a:cs typeface="SimHei" charset="-122"/>
              </a:rPr>
              <a:t>cp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线程例程也可以通过</a:t>
            </a:r>
            <a:r>
              <a:rPr lang="zh-CN" altLang="en-US" sz="24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全局变量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的方式共享给</a:t>
            </a:r>
            <a:r>
              <a:rPr lang="en-US" altLang="zh-CN" sz="2400" dirty="0" err="1">
                <a:latin typeface="SimHei" charset="-122"/>
                <a:ea typeface="SimHei" charset="-122"/>
                <a:cs typeface="SimHei" charset="-122"/>
              </a:rPr>
              <a:t>cp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线程）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通过编程，在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/home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目录下以自己的名字的汉语拼音创建一个目录，将</a:t>
            </a:r>
            <a:r>
              <a:rPr lang="en-US" altLang="zh-CN" sz="2400" dirty="0" err="1">
                <a:latin typeface="SimHei" charset="-122"/>
                <a:ea typeface="SimHei" charset="-122"/>
                <a:cs typeface="SimHei" charset="-122"/>
              </a:rPr>
              <a:t>ls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 –l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遍历目录中的文件作为</a:t>
            </a:r>
            <a:r>
              <a:rPr lang="en-US" altLang="zh-CN" sz="2400" dirty="0" err="1">
                <a:latin typeface="SimHei" charset="-122"/>
                <a:ea typeface="SimHei" charset="-122"/>
                <a:cs typeface="SimHei" charset="-122"/>
              </a:rPr>
              <a:t>cp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线程的源文件，将其复制到所创建目录中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 err="1">
                <a:latin typeface="SimHei" charset="-122"/>
                <a:ea typeface="SimHei" charset="-122"/>
                <a:cs typeface="SimHei" charset="-122"/>
              </a:rPr>
              <a:t>ls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 –l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线程等待</a:t>
            </a:r>
            <a:r>
              <a:rPr lang="en-US" altLang="zh-CN" sz="2400" dirty="0" err="1">
                <a:latin typeface="SimHei" charset="-122"/>
                <a:ea typeface="SimHei" charset="-122"/>
                <a:cs typeface="SimHei" charset="-122"/>
              </a:rPr>
              <a:t>cp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线程运行结束，回收其内核空间资源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循环往复，直到</a:t>
            </a:r>
            <a:r>
              <a:rPr lang="en-US" altLang="zh-CN" sz="2400" dirty="0" err="1">
                <a:latin typeface="SimHei" charset="-122"/>
                <a:ea typeface="SimHei" charset="-122"/>
                <a:cs typeface="SimHei" charset="-122"/>
              </a:rPr>
              <a:t>ls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 –l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遍历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完成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82551" y="163220"/>
            <a:ext cx="10515600" cy="761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实验原理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51" y="234034"/>
            <a:ext cx="2362200" cy="568815"/>
          </a:xfrm>
          <a:prstGeom prst="rect">
            <a:avLst/>
          </a:prstGeom>
          <a:solidFill>
            <a:srgbClr val="FFA5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39286" y="234034"/>
            <a:ext cx="7371465" cy="568815"/>
          </a:xfrm>
          <a:prstGeom prst="rect">
            <a:avLst/>
          </a:prstGeom>
          <a:solidFill>
            <a:srgbClr val="FFA5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54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482551" y="163220"/>
            <a:ext cx="10515600" cy="761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进程和线程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51" y="234034"/>
            <a:ext cx="2362200" cy="568815"/>
          </a:xfrm>
          <a:prstGeom prst="rect">
            <a:avLst/>
          </a:prstGeom>
          <a:solidFill>
            <a:srgbClr val="FFA5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61317" y="234034"/>
            <a:ext cx="6949434" cy="568815"/>
          </a:xfrm>
          <a:prstGeom prst="rect">
            <a:avLst/>
          </a:prstGeom>
          <a:solidFill>
            <a:srgbClr val="FFA5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177" y="995279"/>
            <a:ext cx="11652739" cy="5764237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SimHei" charset="-122"/>
                <a:ea typeface="SimHei" charset="-122"/>
                <a:cs typeface="SimHei" charset="-122"/>
              </a:rPr>
              <a:t>进程的优点：</a:t>
            </a:r>
            <a:endParaRPr lang="zh-CN" altLang="en-US" sz="28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sz="2600" dirty="0">
                <a:latin typeface="SimSun" charset="-122"/>
                <a:ea typeface="SimSun" charset="-122"/>
                <a:cs typeface="SimSun" charset="-122"/>
              </a:rPr>
              <a:t>1</a:t>
            </a:r>
            <a:r>
              <a:rPr lang="zh-CN" altLang="en-US" sz="2600" dirty="0">
                <a:latin typeface="SimSun" charset="-122"/>
                <a:ea typeface="SimSun" charset="-122"/>
                <a:cs typeface="SimSun" charset="-122"/>
              </a:rPr>
              <a:t>）顺序程序的特点：具有封闭性和可再现性；</a:t>
            </a:r>
          </a:p>
          <a:p>
            <a:r>
              <a:rPr lang="en-US" altLang="zh-CN" sz="2600" dirty="0">
                <a:latin typeface="SimSun" charset="-122"/>
                <a:ea typeface="SimSun" charset="-122"/>
                <a:cs typeface="SimSun" charset="-122"/>
              </a:rPr>
              <a:t>2</a:t>
            </a:r>
            <a:r>
              <a:rPr lang="zh-CN" altLang="en-US" sz="2600" dirty="0">
                <a:latin typeface="SimSun" charset="-122"/>
                <a:ea typeface="SimSun" charset="-122"/>
                <a:cs typeface="SimSun" charset="-122"/>
              </a:rPr>
              <a:t>）程序的并发执行和资源共享。多道程序设计出现后，实现了程序的并发执行和资源共享，提高了系统的效率和系统的资源利用率。 </a:t>
            </a:r>
            <a:endParaRPr lang="en-US" altLang="zh-CN" sz="2600" dirty="0" smtClean="0">
              <a:latin typeface="SimSun" charset="-122"/>
              <a:ea typeface="SimSun" charset="-122"/>
              <a:cs typeface="SimSun" charset="-122"/>
            </a:endParaRPr>
          </a:p>
          <a:p>
            <a:endParaRPr lang="en-US" altLang="zh-CN" sz="28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800" b="1" dirty="0" smtClean="0">
                <a:latin typeface="SimHei" charset="-122"/>
                <a:ea typeface="SimHei" charset="-122"/>
                <a:cs typeface="SimHei" charset="-122"/>
              </a:rPr>
              <a:t>进程</a:t>
            </a:r>
            <a:r>
              <a:rPr lang="zh-CN" altLang="en-US" sz="2800" b="1" dirty="0">
                <a:latin typeface="SimHei" charset="-122"/>
                <a:ea typeface="SimHei" charset="-122"/>
                <a:cs typeface="SimHei" charset="-122"/>
              </a:rPr>
              <a:t>的缺点：</a:t>
            </a:r>
            <a:endParaRPr lang="zh-CN" altLang="en-US" sz="28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600" dirty="0">
                <a:latin typeface="SimSun" charset="-122"/>
                <a:ea typeface="SimSun" charset="-122"/>
                <a:cs typeface="SimSun" charset="-122"/>
              </a:rPr>
              <a:t>操作系统调度切换多个线程要比切换调度进程在速度上快的多。而且进程间内存无法共享，通讯也比较麻烦。</a:t>
            </a:r>
          </a:p>
          <a:p>
            <a:r>
              <a:rPr lang="zh-CN" altLang="en-US" sz="2600" dirty="0">
                <a:latin typeface="SimSun" charset="-122"/>
                <a:ea typeface="SimSun" charset="-122"/>
                <a:cs typeface="SimSun" charset="-122"/>
              </a:rPr>
              <a:t>线程之间由于共享进程内存空间，所以交换数据非常方便；在创建或撤消进程时，由于系统都要为之分配和回收资源，导致系统的开销明显大于创建或撤消线程时的开销。 </a:t>
            </a: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   </a:t>
            </a:r>
          </a:p>
          <a:p>
            <a:endParaRPr kumimoji="1" lang="zh-CN" altLang="en-US" sz="28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47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83" y="924465"/>
            <a:ext cx="10972800" cy="5552535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线程的优点：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1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）运行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于一个进程中的多个线程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，彼此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之间使用相同的地址空间，共享大部分数据，启动一个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线程花费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的空间远远小于启动一个进程所花费的空间，而且，线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程间切换时间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也远远小于进程间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切换时间（时间会根据系统有所不同）</a:t>
            </a:r>
            <a:endParaRPr lang="zh-CN" altLang="en-US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2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）线程间方便的通信机制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，同一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进程下的线程之间共享数据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空间</a:t>
            </a:r>
            <a:endParaRPr lang="zh-CN" altLang="en-US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3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）操作系统会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保证当线程数不大于</a:t>
            </a:r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CPU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数目时，不同的线程运行于不同的</a:t>
            </a:r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CPU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上；</a:t>
            </a:r>
          </a:p>
          <a:p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4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）改善程序结构。一个既长又复杂的进程可以考虑分为多个线程，成为几个独立或半独立的运行部分，这样的程序会利于理解和修改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。</a:t>
            </a:r>
            <a:endParaRPr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 </a:t>
            </a:r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线程的缺点</a:t>
            </a:r>
            <a:r>
              <a:rPr lang="zh-CN" altLang="en-US" b="1" dirty="0" smtClean="0">
                <a:latin typeface="SimHei" charset="-122"/>
                <a:ea typeface="SimHei" charset="-122"/>
                <a:cs typeface="SimHei" charset="-122"/>
              </a:rPr>
              <a:t>：</a:t>
            </a:r>
            <a:endParaRPr lang="en-US" altLang="zh-CN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1</a:t>
            </a:r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.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调度时</a:t>
            </a:r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, 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要保存线程状态，频繁调度</a:t>
            </a:r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, 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需要占用大量的机时； </a:t>
            </a:r>
            <a:endParaRPr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2</a:t>
            </a:r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.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程序设计上容易出错（线程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同步和互斥问题）</a:t>
            </a:r>
            <a:endParaRPr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3.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 一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个线程的崩溃可能影响到整个程序的稳定性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；</a:t>
            </a:r>
            <a:endParaRPr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4.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到达一定的线程数程度后，即使再增加</a:t>
            </a:r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CPU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也无法提高性能，</a:t>
            </a:r>
            <a:endParaRPr lang="zh-CN" altLang="en-US" dirty="0">
              <a:latin typeface="SimSun" charset="-122"/>
              <a:ea typeface="SimSun" charset="-122"/>
              <a:cs typeface="SimSun" charset="-122"/>
            </a:endParaRPr>
          </a:p>
          <a:p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482551" y="163220"/>
            <a:ext cx="10515600" cy="761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进程和线程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751" y="234034"/>
            <a:ext cx="2362200" cy="568815"/>
          </a:xfrm>
          <a:prstGeom prst="rect">
            <a:avLst/>
          </a:prstGeom>
          <a:solidFill>
            <a:srgbClr val="FFA5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61317" y="234034"/>
            <a:ext cx="6949434" cy="568815"/>
          </a:xfrm>
          <a:prstGeom prst="rect">
            <a:avLst/>
          </a:prstGeom>
          <a:solidFill>
            <a:srgbClr val="FFA5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95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3"/>
          <p:cNvSpPr>
            <a:spLocks noGrp="1" noChangeArrowheads="1"/>
          </p:cNvSpPr>
          <p:nvPr>
            <p:ph idx="1"/>
          </p:nvPr>
        </p:nvSpPr>
        <p:spPr>
          <a:xfrm>
            <a:off x="846356" y="1314403"/>
            <a:ext cx="10506271" cy="4968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 err="1">
                <a:latin typeface="Arial" charset="0"/>
                <a:ea typeface="黑体" charset="0"/>
              </a:rPr>
              <a:t>pthread_create</a:t>
            </a:r>
            <a:r>
              <a:rPr lang="zh-CN" altLang="en-US" sz="3200" dirty="0">
                <a:latin typeface="Arial" charset="0"/>
                <a:ea typeface="黑体" charset="0"/>
              </a:rPr>
              <a:t>函数用于创建一个线程</a:t>
            </a:r>
          </a:p>
          <a:p>
            <a:pPr>
              <a:lnSpc>
                <a:spcPct val="90000"/>
              </a:lnSpc>
            </a:pPr>
            <a:r>
              <a:rPr lang="zh-CN" altLang="en-US" sz="3200" dirty="0">
                <a:latin typeface="Arial" charset="0"/>
                <a:ea typeface="黑体" charset="0"/>
              </a:rPr>
              <a:t>函数原型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SimSun" charset="-122"/>
                <a:ea typeface="SimSun" charset="-122"/>
                <a:cs typeface="SimSun" charset="-122"/>
              </a:rPr>
              <a:t>#include&lt;</a:t>
            </a:r>
            <a:r>
              <a:rPr lang="en-US" altLang="zh-CN" sz="2400" dirty="0" err="1">
                <a:latin typeface="SimSun" charset="-122"/>
                <a:ea typeface="SimSun" charset="-122"/>
                <a:cs typeface="SimSun" charset="-122"/>
              </a:rPr>
              <a:t>pthread.h</a:t>
            </a:r>
            <a:r>
              <a:rPr lang="en-US" altLang="zh-CN" sz="2400" dirty="0">
                <a:latin typeface="SimSun" charset="-122"/>
                <a:ea typeface="SimSun" charset="-122"/>
                <a:cs typeface="SimSun" charset="-122"/>
              </a:rPr>
              <a:t>&gt;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SimSun" charset="-122"/>
                <a:ea typeface="SimSun" charset="-122"/>
                <a:cs typeface="SimSun" charset="-122"/>
              </a:rPr>
              <a:t>int</a:t>
            </a:r>
            <a:r>
              <a:rPr lang="en-US" altLang="zh-CN" sz="2400" dirty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en-US" altLang="zh-CN" sz="2400" dirty="0" err="1">
                <a:latin typeface="SimSun" charset="-122"/>
                <a:ea typeface="SimSun" charset="-122"/>
                <a:cs typeface="SimSun" charset="-122"/>
              </a:rPr>
              <a:t>pthread_create</a:t>
            </a:r>
            <a:r>
              <a:rPr lang="en-US" altLang="zh-CN" sz="2400" dirty="0">
                <a:latin typeface="SimSun" charset="-122"/>
                <a:ea typeface="SimSun" charset="-122"/>
                <a:cs typeface="SimSun" charset="-122"/>
              </a:rPr>
              <a:t>(</a:t>
            </a:r>
            <a:r>
              <a:rPr lang="en-US" altLang="zh-CN" sz="2400" dirty="0" err="1">
                <a:latin typeface="SimSun" charset="-122"/>
                <a:ea typeface="SimSun" charset="-122"/>
                <a:cs typeface="SimSun" charset="-122"/>
              </a:rPr>
              <a:t>pthread_t</a:t>
            </a:r>
            <a:r>
              <a:rPr lang="en-US" altLang="zh-CN" sz="2400" dirty="0">
                <a:latin typeface="SimSun" charset="-122"/>
                <a:ea typeface="SimSun" charset="-122"/>
                <a:cs typeface="SimSun" charset="-122"/>
              </a:rPr>
              <a:t> *restrict </a:t>
            </a:r>
            <a:r>
              <a:rPr lang="en-US" altLang="zh-CN" sz="2400" dirty="0" err="1">
                <a:latin typeface="SimSun" charset="-122"/>
                <a:ea typeface="SimSun" charset="-122"/>
                <a:cs typeface="SimSun" charset="-122"/>
              </a:rPr>
              <a:t>tidp</a:t>
            </a:r>
            <a:r>
              <a:rPr lang="en-US" altLang="zh-CN" sz="2400" dirty="0">
                <a:latin typeface="SimSun" charset="-122"/>
                <a:ea typeface="SimSun" charset="-122"/>
                <a:cs typeface="SimSun" charset="-122"/>
              </a:rPr>
              <a:t>,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SimSun" charset="-122"/>
                <a:ea typeface="SimSun" charset="-122"/>
                <a:cs typeface="SimSun" charset="-122"/>
              </a:rPr>
              <a:t>				</a:t>
            </a:r>
            <a:r>
              <a:rPr lang="en-US" altLang="zh-CN" sz="2400" dirty="0" err="1">
                <a:latin typeface="SimSun" charset="-122"/>
                <a:ea typeface="SimSun" charset="-122"/>
                <a:cs typeface="SimSun" charset="-122"/>
              </a:rPr>
              <a:t>const</a:t>
            </a:r>
            <a:r>
              <a:rPr lang="en-US" altLang="zh-CN" sz="2400" dirty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en-US" altLang="zh-CN" sz="2400" dirty="0" err="1">
                <a:latin typeface="SimSun" charset="-122"/>
                <a:ea typeface="SimSun" charset="-122"/>
                <a:cs typeface="SimSun" charset="-122"/>
              </a:rPr>
              <a:t>pthread_attr_t</a:t>
            </a:r>
            <a:r>
              <a:rPr lang="en-US" altLang="zh-CN" sz="2400" dirty="0">
                <a:latin typeface="SimSun" charset="-122"/>
                <a:ea typeface="SimSun" charset="-122"/>
                <a:cs typeface="SimSun" charset="-122"/>
              </a:rPr>
              <a:t> *restrict </a:t>
            </a:r>
            <a:r>
              <a:rPr lang="en-US" altLang="zh-CN" sz="2400" dirty="0" err="1">
                <a:latin typeface="SimSun" charset="-122"/>
                <a:ea typeface="SimSun" charset="-122"/>
                <a:cs typeface="SimSun" charset="-122"/>
              </a:rPr>
              <a:t>attr</a:t>
            </a:r>
            <a:r>
              <a:rPr lang="en-US" altLang="zh-CN" sz="2400" dirty="0">
                <a:latin typeface="SimSun" charset="-122"/>
                <a:ea typeface="SimSun" charset="-122"/>
                <a:cs typeface="SimSun" charset="-122"/>
              </a:rPr>
              <a:t>,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SimSun" charset="-122"/>
                <a:ea typeface="SimSun" charset="-122"/>
                <a:cs typeface="SimSun" charset="-122"/>
              </a:rPr>
              <a:t>				void *(*</a:t>
            </a:r>
            <a:r>
              <a:rPr lang="en-US" altLang="zh-CN" sz="2400" dirty="0" err="1">
                <a:latin typeface="SimSun" charset="-122"/>
                <a:ea typeface="SimSun" charset="-122"/>
                <a:cs typeface="SimSun" charset="-122"/>
              </a:rPr>
              <a:t>start_rtn</a:t>
            </a:r>
            <a:r>
              <a:rPr lang="en-US" altLang="zh-CN" sz="2400" dirty="0">
                <a:latin typeface="SimSun" charset="-122"/>
                <a:ea typeface="SimSun" charset="-122"/>
                <a:cs typeface="SimSun" charset="-122"/>
              </a:rPr>
              <a:t>)(void *), 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SimSun" charset="-122"/>
                <a:ea typeface="SimSun" charset="-122"/>
                <a:cs typeface="SimSun" charset="-122"/>
              </a:rPr>
              <a:t>				void *restrict </a:t>
            </a:r>
            <a:r>
              <a:rPr lang="en-US" altLang="zh-CN" sz="2400" dirty="0" err="1">
                <a:latin typeface="SimSun" charset="-122"/>
                <a:ea typeface="SimSun" charset="-122"/>
                <a:cs typeface="SimSun" charset="-122"/>
              </a:rPr>
              <a:t>arg</a:t>
            </a:r>
            <a:r>
              <a:rPr lang="en-US" altLang="zh-CN" sz="2400" dirty="0">
                <a:latin typeface="SimSun" charset="-122"/>
                <a:ea typeface="SimSun" charset="-122"/>
                <a:cs typeface="SimSun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3200" dirty="0">
                <a:latin typeface="Arial" charset="0"/>
                <a:ea typeface="黑体" charset="0"/>
              </a:rPr>
              <a:t>调用</a:t>
            </a:r>
            <a:r>
              <a:rPr lang="en-US" altLang="zh-CN" sz="3200" dirty="0" err="1">
                <a:latin typeface="Arial" charset="0"/>
                <a:ea typeface="黑体" charset="0"/>
              </a:rPr>
              <a:t>pthread_create</a:t>
            </a:r>
            <a:r>
              <a:rPr lang="zh-CN" altLang="en-US" sz="3200" dirty="0">
                <a:latin typeface="Arial" charset="0"/>
                <a:ea typeface="黑体" charset="0"/>
              </a:rPr>
              <a:t>函数的线程是所创建线程的父线</a:t>
            </a:r>
            <a:r>
              <a:rPr lang="zh-CN" altLang="en-US" sz="3200" dirty="0" smtClean="0">
                <a:latin typeface="Arial" charset="0"/>
                <a:ea typeface="黑体" charset="0"/>
              </a:rPr>
              <a:t>程</a:t>
            </a:r>
            <a:endParaRPr lang="en-US" altLang="zh-CN" sz="3200" dirty="0" smtClean="0">
              <a:latin typeface="Arial" charset="0"/>
              <a:ea typeface="黑体" charset="0"/>
            </a:endParaRPr>
          </a:p>
          <a:p>
            <a:pPr>
              <a:lnSpc>
                <a:spcPct val="90000"/>
              </a:lnSpc>
            </a:pPr>
            <a:r>
              <a:rPr lang="zh-CN" altLang="en-US" sz="3200" dirty="0">
                <a:latin typeface="SimHei" charset="-122"/>
                <a:ea typeface="SimHei" charset="-122"/>
                <a:cs typeface="SimHei" charset="-122"/>
              </a:rPr>
              <a:t>调用</a:t>
            </a:r>
            <a:r>
              <a:rPr lang="en-US" altLang="zh-CN" sz="3200" dirty="0" err="1">
                <a:latin typeface="SimHei" charset="-122"/>
                <a:ea typeface="SimHei" charset="-122"/>
                <a:cs typeface="SimHei" charset="-122"/>
              </a:rPr>
              <a:t>pthread_self</a:t>
            </a:r>
            <a:r>
              <a:rPr lang="en-US" altLang="zh-CN" sz="3200" dirty="0">
                <a:latin typeface="SimHei" charset="-122"/>
                <a:ea typeface="SimHei" charset="-122"/>
                <a:cs typeface="SimHei" charset="-122"/>
              </a:rPr>
              <a:t>()</a:t>
            </a:r>
            <a:r>
              <a:rPr lang="zh-CN" altLang="en-US" sz="3200" dirty="0">
                <a:latin typeface="SimHei" charset="-122"/>
                <a:ea typeface="SimHei" charset="-122"/>
                <a:cs typeface="SimHei" charset="-122"/>
              </a:rPr>
              <a:t>函数可以获得自身的线程号</a:t>
            </a:r>
            <a:endParaRPr lang="en-US" altLang="zh-CN" sz="32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482551" y="163220"/>
            <a:ext cx="10515600" cy="761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</a:rPr>
              <a:t>线程的创建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751" y="234034"/>
            <a:ext cx="2362200" cy="568815"/>
          </a:xfrm>
          <a:prstGeom prst="rect">
            <a:avLst/>
          </a:prstGeom>
          <a:solidFill>
            <a:srgbClr val="FFA5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11483" y="234034"/>
            <a:ext cx="6499268" cy="568815"/>
          </a:xfrm>
          <a:prstGeom prst="rect">
            <a:avLst/>
          </a:prstGeom>
          <a:solidFill>
            <a:srgbClr val="FFA5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151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380951" y="23141"/>
            <a:ext cx="10972800" cy="990600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pthread_create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函数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idx="1"/>
          </p:nvPr>
        </p:nvSpPr>
        <p:spPr>
          <a:xfrm>
            <a:off x="820023" y="1224634"/>
            <a:ext cx="10382549" cy="5400675"/>
          </a:xfrm>
        </p:spPr>
        <p:txBody>
          <a:bodyPr/>
          <a:lstStyle/>
          <a:p>
            <a:r>
              <a:rPr lang="zh-CN" altLang="en-US" sz="3200" dirty="0">
                <a:latin typeface="Arial" charset="0"/>
                <a:ea typeface="黑体" charset="0"/>
              </a:rPr>
              <a:t>参数</a:t>
            </a:r>
          </a:p>
          <a:p>
            <a:pPr lvl="1"/>
            <a:r>
              <a:rPr lang="en-US" altLang="zh-CN" sz="2800" dirty="0" err="1">
                <a:latin typeface="Arial" charset="0"/>
                <a:ea typeface="宋体" charset="0"/>
              </a:rPr>
              <a:t>tidp</a:t>
            </a:r>
            <a:r>
              <a:rPr lang="zh-CN" altLang="en-US" sz="2800" dirty="0">
                <a:latin typeface="Arial" charset="0"/>
                <a:ea typeface="宋体" charset="0"/>
              </a:rPr>
              <a:t>：指向线程</a:t>
            </a:r>
            <a:r>
              <a:rPr lang="en-US" altLang="zh-CN" sz="2800" dirty="0">
                <a:latin typeface="Arial" charset="0"/>
                <a:ea typeface="宋体" charset="0"/>
              </a:rPr>
              <a:t>ID</a:t>
            </a:r>
            <a:r>
              <a:rPr lang="zh-CN" altLang="en-US" sz="2800" dirty="0">
                <a:latin typeface="Arial" charset="0"/>
                <a:ea typeface="宋体" charset="0"/>
              </a:rPr>
              <a:t>的指针，当函数成功返回时将存储所创建的子线程</a:t>
            </a:r>
            <a:r>
              <a:rPr lang="en-US" altLang="zh-CN" sz="2800" dirty="0">
                <a:latin typeface="Arial" charset="0"/>
                <a:ea typeface="宋体" charset="0"/>
              </a:rPr>
              <a:t>ID</a:t>
            </a:r>
          </a:p>
          <a:p>
            <a:pPr lvl="1"/>
            <a:r>
              <a:rPr lang="en-US" altLang="zh-CN" sz="2800" dirty="0" err="1">
                <a:latin typeface="Arial" charset="0"/>
                <a:ea typeface="宋体" charset="0"/>
              </a:rPr>
              <a:t>attr</a:t>
            </a:r>
            <a:r>
              <a:rPr lang="zh-CN" altLang="en-US" sz="2800" dirty="0">
                <a:latin typeface="Arial" charset="0"/>
                <a:ea typeface="宋体" charset="0"/>
              </a:rPr>
              <a:t>：用于定制各种不同的线程属性（</a:t>
            </a:r>
            <a:r>
              <a:rPr lang="zh-CN" altLang="en-US" sz="2800" dirty="0">
                <a:solidFill>
                  <a:srgbClr val="FF0000"/>
                </a:solidFill>
                <a:latin typeface="Arial" charset="0"/>
                <a:ea typeface="宋体" charset="0"/>
              </a:rPr>
              <a:t>一般直接传入空指针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  <a:ea typeface="宋体" charset="0"/>
              </a:rPr>
              <a:t>NULL</a:t>
            </a:r>
            <a:r>
              <a:rPr lang="zh-CN" altLang="en-US" sz="2800" dirty="0">
                <a:solidFill>
                  <a:srgbClr val="FF0000"/>
                </a:solidFill>
                <a:latin typeface="Arial" charset="0"/>
                <a:ea typeface="宋体" charset="0"/>
              </a:rPr>
              <a:t>，采用默认线程属性</a:t>
            </a:r>
            <a:r>
              <a:rPr lang="zh-CN" altLang="en-US" sz="2800" dirty="0">
                <a:latin typeface="Arial" charset="0"/>
                <a:ea typeface="宋体" charset="0"/>
              </a:rPr>
              <a:t>）</a:t>
            </a:r>
          </a:p>
          <a:p>
            <a:pPr lvl="1"/>
            <a:r>
              <a:rPr lang="en-US" altLang="zh-CN" sz="2800" dirty="0" err="1">
                <a:latin typeface="Arial" charset="0"/>
                <a:ea typeface="宋体" charset="0"/>
              </a:rPr>
              <a:t>start_rtn</a:t>
            </a:r>
            <a:r>
              <a:rPr lang="zh-CN" altLang="en-US" sz="2800" dirty="0">
                <a:latin typeface="Arial" charset="0"/>
                <a:ea typeface="宋体" charset="0"/>
              </a:rPr>
              <a:t>：线程的启动例程，即新创建的线程从该函数开始执行。该函数只有一个参数，即</a:t>
            </a:r>
            <a:r>
              <a:rPr lang="en-US" altLang="zh-CN" sz="2800" dirty="0" err="1">
                <a:latin typeface="Arial" charset="0"/>
                <a:ea typeface="宋体" charset="0"/>
              </a:rPr>
              <a:t>arg</a:t>
            </a:r>
            <a:endParaRPr lang="zh-CN" altLang="en-US" sz="2800" dirty="0">
              <a:latin typeface="Arial" charset="0"/>
              <a:ea typeface="宋体" charset="0"/>
            </a:endParaRPr>
          </a:p>
          <a:p>
            <a:pPr lvl="1"/>
            <a:r>
              <a:rPr lang="en-US" altLang="zh-CN" sz="2800" dirty="0" err="1">
                <a:latin typeface="Arial" charset="0"/>
                <a:ea typeface="宋体" charset="0"/>
              </a:rPr>
              <a:t>arg</a:t>
            </a:r>
            <a:r>
              <a:rPr lang="zh-CN" altLang="en-US" sz="2800" dirty="0">
                <a:latin typeface="Arial" charset="0"/>
                <a:ea typeface="宋体" charset="0"/>
              </a:rPr>
              <a:t>：作为</a:t>
            </a:r>
            <a:r>
              <a:rPr lang="en-US" altLang="zh-CN" sz="2800" dirty="0" err="1">
                <a:latin typeface="Arial" charset="0"/>
                <a:ea typeface="宋体" charset="0"/>
              </a:rPr>
              <a:t>start_rtn</a:t>
            </a:r>
            <a:r>
              <a:rPr lang="zh-CN" altLang="en-US" sz="2800" dirty="0">
                <a:latin typeface="Arial" charset="0"/>
                <a:ea typeface="宋体" charset="0"/>
              </a:rPr>
              <a:t>的第一个参数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r>
              <a:rPr lang="zh-CN" altLang="en-US" sz="3200" dirty="0">
                <a:latin typeface="Arial" charset="0"/>
                <a:ea typeface="黑体" charset="0"/>
              </a:rPr>
              <a:t>返回值</a:t>
            </a:r>
          </a:p>
          <a:p>
            <a:pPr lvl="1"/>
            <a:r>
              <a:rPr lang="zh-CN" altLang="en-US" sz="2800" dirty="0">
                <a:latin typeface="Arial" charset="0"/>
                <a:ea typeface="宋体" charset="0"/>
              </a:rPr>
              <a:t>成功返回</a:t>
            </a:r>
            <a:r>
              <a:rPr lang="en-US" altLang="zh-CN" sz="2800" dirty="0">
                <a:latin typeface="Arial" charset="0"/>
                <a:ea typeface="宋体" charset="0"/>
              </a:rPr>
              <a:t>0</a:t>
            </a:r>
            <a:r>
              <a:rPr lang="zh-CN" altLang="en-US" sz="2800" dirty="0">
                <a:latin typeface="Arial" charset="0"/>
                <a:ea typeface="宋体" charset="0"/>
              </a:rPr>
              <a:t>，出错时返回各种错误码</a:t>
            </a:r>
          </a:p>
        </p:txBody>
      </p:sp>
      <p:sp>
        <p:nvSpPr>
          <p:cNvPr id="1095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buFont typeface="Wingdings" charset="0"/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buFont typeface="Wingdings" charset="0"/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buFont typeface="Wingdings" charset="0"/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buFont typeface="Wingdings" charset="0"/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98BC00E-5791-3145-A7AB-1F75B9626A31}" type="slidenum">
              <a:rPr lang="en-US" altLang="zh-CN" sz="1400" b="0">
                <a:ea typeface="宋体" charset="0"/>
                <a:cs typeface="宋体" charset="0"/>
              </a:rPr>
              <a:pPr/>
              <a:t>7</a:t>
            </a:fld>
            <a:endParaRPr lang="en-US" altLang="zh-CN" sz="1400" b="0">
              <a:ea typeface="宋体" charset="0"/>
              <a:cs typeface="宋体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751" y="234034"/>
            <a:ext cx="2362200" cy="568815"/>
          </a:xfrm>
          <a:prstGeom prst="rect">
            <a:avLst/>
          </a:prstGeom>
          <a:solidFill>
            <a:srgbClr val="FFA5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50965" y="234034"/>
            <a:ext cx="5359785" cy="568815"/>
          </a:xfrm>
          <a:prstGeom prst="rect">
            <a:avLst/>
          </a:prstGeom>
          <a:solidFill>
            <a:srgbClr val="FFA5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5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0951" y="79861"/>
            <a:ext cx="10972800" cy="990600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pthread_join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函数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idx="1"/>
          </p:nvPr>
        </p:nvSpPr>
        <p:spPr>
          <a:xfrm>
            <a:off x="490538" y="1614489"/>
            <a:ext cx="11558587" cy="4525963"/>
          </a:xfrm>
        </p:spPr>
        <p:txBody>
          <a:bodyPr/>
          <a:lstStyle/>
          <a:p>
            <a:r>
              <a:rPr lang="zh-CN" altLang="en-US" sz="3600" dirty="0">
                <a:latin typeface="Arial" charset="0"/>
                <a:ea typeface="黑体" charset="0"/>
              </a:rPr>
              <a:t>等待某个线程终止函数原型</a:t>
            </a:r>
          </a:p>
          <a:p>
            <a:pPr lvl="1">
              <a:buFont typeface="Wingdings" charset="0"/>
              <a:buNone/>
            </a:pPr>
            <a:r>
              <a:rPr lang="en-US" altLang="zh-CN" sz="3200" dirty="0">
                <a:latin typeface="SimSun" charset="-122"/>
                <a:ea typeface="SimSun" charset="-122"/>
                <a:cs typeface="SimSun" charset="-122"/>
              </a:rPr>
              <a:t>#include&lt;</a:t>
            </a:r>
            <a:r>
              <a:rPr lang="en-US" altLang="zh-CN" sz="3200" dirty="0" err="1">
                <a:latin typeface="SimSun" charset="-122"/>
                <a:ea typeface="SimSun" charset="-122"/>
                <a:cs typeface="SimSun" charset="-122"/>
              </a:rPr>
              <a:t>pthread.h</a:t>
            </a:r>
            <a:r>
              <a:rPr lang="en-US" altLang="zh-CN" sz="3200" dirty="0">
                <a:latin typeface="SimSun" charset="-122"/>
                <a:ea typeface="SimSun" charset="-122"/>
                <a:cs typeface="SimSun" charset="-122"/>
              </a:rPr>
              <a:t>&gt;</a:t>
            </a:r>
          </a:p>
          <a:p>
            <a:pPr lvl="1">
              <a:buFont typeface="Wingdings" charset="0"/>
              <a:buNone/>
            </a:pPr>
            <a:r>
              <a:rPr lang="en-US" altLang="zh-CN" sz="3200" dirty="0" err="1">
                <a:latin typeface="SimSun" charset="-122"/>
                <a:ea typeface="SimSun" charset="-122"/>
                <a:cs typeface="SimSun" charset="-122"/>
              </a:rPr>
              <a:t>int</a:t>
            </a:r>
            <a:r>
              <a:rPr lang="en-US" altLang="zh-CN" sz="3200" dirty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en-US" altLang="zh-CN" sz="3200" dirty="0" err="1">
                <a:latin typeface="SimSun" charset="-122"/>
                <a:ea typeface="SimSun" charset="-122"/>
                <a:cs typeface="SimSun" charset="-122"/>
              </a:rPr>
              <a:t>pthread_join</a:t>
            </a:r>
            <a:r>
              <a:rPr lang="en-US" altLang="zh-CN" sz="3200" dirty="0">
                <a:latin typeface="SimSun" charset="-122"/>
                <a:ea typeface="SimSun" charset="-122"/>
                <a:cs typeface="SimSun" charset="-122"/>
              </a:rPr>
              <a:t>(</a:t>
            </a:r>
            <a:r>
              <a:rPr lang="en-US" altLang="zh-CN" sz="3200" dirty="0" err="1">
                <a:latin typeface="SimSun" charset="-122"/>
                <a:ea typeface="SimSun" charset="-122"/>
                <a:cs typeface="SimSun" charset="-122"/>
              </a:rPr>
              <a:t>pthread_t</a:t>
            </a:r>
            <a:r>
              <a:rPr lang="en-US" altLang="zh-CN" sz="3200" dirty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en-US" altLang="zh-CN" sz="3200" dirty="0" err="1">
                <a:latin typeface="SimSun" charset="-122"/>
                <a:ea typeface="SimSun" charset="-122"/>
                <a:cs typeface="SimSun" charset="-122"/>
              </a:rPr>
              <a:t>thread,void</a:t>
            </a:r>
            <a:r>
              <a:rPr lang="en-US" altLang="zh-CN" sz="3200" dirty="0">
                <a:latin typeface="SimSun" charset="-122"/>
                <a:ea typeface="SimSun" charset="-122"/>
                <a:cs typeface="SimSun" charset="-122"/>
              </a:rPr>
              <a:t> **</a:t>
            </a:r>
            <a:r>
              <a:rPr lang="en-US" altLang="zh-CN" sz="3200" dirty="0" err="1">
                <a:latin typeface="SimSun" charset="-122"/>
                <a:ea typeface="SimSun" charset="-122"/>
                <a:cs typeface="SimSun" charset="-122"/>
              </a:rPr>
              <a:t>rval_ptr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);</a:t>
            </a:r>
          </a:p>
          <a:p>
            <a:pPr lvl="1">
              <a:buFont typeface="Wingdings" charset="0"/>
              <a:buNone/>
            </a:pPr>
            <a:endParaRPr lang="en-US" altLang="zh-CN" sz="3200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zh-CN" altLang="en-US" sz="3600" dirty="0">
                <a:latin typeface="Arial" charset="0"/>
                <a:ea typeface="黑体" charset="0"/>
              </a:rPr>
              <a:t>调用该函数的线程将一直被阻塞，直到指定的线程调用</a:t>
            </a:r>
            <a:r>
              <a:rPr lang="en-US" altLang="zh-CN" sz="3600" dirty="0" err="1">
                <a:latin typeface="Arial" charset="0"/>
                <a:ea typeface="黑体" charset="0"/>
              </a:rPr>
              <a:t>pthread_exit</a:t>
            </a:r>
            <a:r>
              <a:rPr lang="zh-CN" altLang="en-US" sz="3600" dirty="0">
                <a:latin typeface="Arial" charset="0"/>
                <a:ea typeface="黑体" charset="0"/>
              </a:rPr>
              <a:t>从启动例程中返回</a:t>
            </a:r>
          </a:p>
        </p:txBody>
      </p:sp>
      <p:sp>
        <p:nvSpPr>
          <p:cNvPr id="1198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buFont typeface="Wingdings" charset="0"/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buFont typeface="Wingdings" charset="0"/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buFont typeface="Wingdings" charset="0"/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buFont typeface="Wingdings" charset="0"/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674830B-093E-AA47-AA88-87E5B62B669A}" type="slidenum">
              <a:rPr lang="en-US" altLang="zh-CN" sz="1400" b="0">
                <a:ea typeface="宋体" charset="0"/>
                <a:cs typeface="宋体" charset="0"/>
              </a:rPr>
              <a:pPr/>
              <a:t>8</a:t>
            </a:fld>
            <a:endParaRPr lang="en-US" altLang="zh-CN" sz="1400" b="0">
              <a:ea typeface="宋体" charset="0"/>
              <a:cs typeface="宋体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751" y="234034"/>
            <a:ext cx="2362200" cy="568815"/>
          </a:xfrm>
          <a:prstGeom prst="rect">
            <a:avLst/>
          </a:prstGeom>
          <a:solidFill>
            <a:srgbClr val="FFA5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57963" y="234034"/>
            <a:ext cx="5652787" cy="568815"/>
          </a:xfrm>
          <a:prstGeom prst="rect">
            <a:avLst/>
          </a:prstGeom>
          <a:solidFill>
            <a:srgbClr val="FFA5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88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0951" y="18288"/>
            <a:ext cx="10972800" cy="990600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cs typeface="+mj-cs"/>
              </a:rPr>
              <a:t>pthread_join</a:t>
            </a:r>
            <a:r>
              <a:rPr lang="zh-CN" altLang="en-US" dirty="0">
                <a:cs typeface="+mj-cs"/>
              </a:rPr>
              <a:t>函数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idx="1"/>
          </p:nvPr>
        </p:nvSpPr>
        <p:spPr>
          <a:xfrm>
            <a:off x="1303338" y="1524000"/>
            <a:ext cx="10026650" cy="4968875"/>
          </a:xfrm>
        </p:spPr>
        <p:txBody>
          <a:bodyPr/>
          <a:lstStyle/>
          <a:p>
            <a:r>
              <a:rPr lang="zh-CN" altLang="en-US" sz="3200" dirty="0">
                <a:latin typeface="Arial" charset="0"/>
                <a:ea typeface="黑体" charset="0"/>
              </a:rPr>
              <a:t>返回值与参数</a:t>
            </a:r>
          </a:p>
          <a:p>
            <a:pPr lvl="1"/>
            <a:r>
              <a:rPr lang="zh-CN" altLang="en-US" sz="2800" dirty="0">
                <a:latin typeface="Arial" charset="0"/>
                <a:ea typeface="宋体" charset="0"/>
              </a:rPr>
              <a:t>成功返回</a:t>
            </a:r>
            <a:r>
              <a:rPr lang="en-US" altLang="zh-CN" sz="2800" dirty="0">
                <a:latin typeface="Arial" charset="0"/>
                <a:ea typeface="宋体" charset="0"/>
              </a:rPr>
              <a:t>0</a:t>
            </a:r>
            <a:r>
              <a:rPr lang="zh-CN" altLang="en-US" sz="2800" dirty="0">
                <a:latin typeface="Arial" charset="0"/>
                <a:ea typeface="宋体" charset="0"/>
              </a:rPr>
              <a:t>，否则返回错误编号</a:t>
            </a:r>
          </a:p>
          <a:p>
            <a:pPr lvl="1"/>
            <a:r>
              <a:rPr lang="en-US" altLang="zh-CN" sz="2800" dirty="0">
                <a:latin typeface="Arial" charset="0"/>
                <a:ea typeface="宋体" charset="0"/>
              </a:rPr>
              <a:t>thread</a:t>
            </a:r>
            <a:r>
              <a:rPr lang="zh-CN" altLang="en-US" sz="2800" dirty="0">
                <a:latin typeface="Arial" charset="0"/>
                <a:ea typeface="宋体" charset="0"/>
              </a:rPr>
              <a:t>：需要等待的线程</a:t>
            </a:r>
            <a:r>
              <a:rPr lang="en-US" altLang="zh-CN" sz="2800" dirty="0">
                <a:latin typeface="Arial" charset="0"/>
                <a:ea typeface="宋体" charset="0"/>
              </a:rPr>
              <a:t>ID</a:t>
            </a:r>
          </a:p>
          <a:p>
            <a:pPr lvl="1"/>
            <a:r>
              <a:rPr lang="en-US" altLang="zh-CN" sz="2800" dirty="0" err="1">
                <a:latin typeface="Arial" charset="0"/>
                <a:ea typeface="宋体" charset="0"/>
              </a:rPr>
              <a:t>rval_ptr</a:t>
            </a:r>
            <a:r>
              <a:rPr lang="zh-CN" altLang="en-US" sz="2800" dirty="0">
                <a:latin typeface="Arial" charset="0"/>
                <a:ea typeface="宋体" charset="0"/>
              </a:rPr>
              <a:t>：</a:t>
            </a:r>
          </a:p>
          <a:p>
            <a:pPr lvl="2"/>
            <a:r>
              <a:rPr lang="zh-CN" altLang="en-US" sz="2400" dirty="0">
                <a:latin typeface="Arial" charset="0"/>
                <a:ea typeface="宋体" charset="0"/>
              </a:rPr>
              <a:t>若线程从启动例程返回，</a:t>
            </a:r>
            <a:r>
              <a:rPr lang="en-US" altLang="zh-CN" sz="2400" dirty="0" err="1">
                <a:latin typeface="Arial" charset="0"/>
                <a:ea typeface="宋体" charset="0"/>
              </a:rPr>
              <a:t>rval_ptr</a:t>
            </a:r>
            <a:r>
              <a:rPr lang="zh-CN" altLang="en-US" sz="2400" dirty="0">
                <a:latin typeface="Arial" charset="0"/>
                <a:ea typeface="宋体" charset="0"/>
              </a:rPr>
              <a:t>将包含返回码</a:t>
            </a:r>
          </a:p>
          <a:p>
            <a:pPr lvl="2"/>
            <a:r>
              <a:rPr lang="zh-CN" altLang="en-US" sz="2400" dirty="0">
                <a:latin typeface="Arial" charset="0"/>
                <a:ea typeface="宋体" charset="0"/>
              </a:rPr>
              <a:t>若线程由于</a:t>
            </a:r>
            <a:r>
              <a:rPr lang="en-US" altLang="zh-CN" sz="2400" dirty="0" err="1">
                <a:latin typeface="Arial" charset="0"/>
                <a:ea typeface="宋体" charset="0"/>
              </a:rPr>
              <a:t>pthread_exit</a:t>
            </a:r>
            <a:r>
              <a:rPr lang="zh-CN" altLang="en-US" sz="2400" dirty="0">
                <a:latin typeface="Arial" charset="0"/>
                <a:ea typeface="宋体" charset="0"/>
              </a:rPr>
              <a:t>终止，</a:t>
            </a:r>
            <a:r>
              <a:rPr lang="en-US" altLang="zh-CN" sz="2400" dirty="0" err="1">
                <a:latin typeface="Arial" charset="0"/>
                <a:ea typeface="宋体" charset="0"/>
              </a:rPr>
              <a:t>rval_ptr</a:t>
            </a:r>
            <a:r>
              <a:rPr lang="zh-CN" altLang="en-US" sz="2400" dirty="0">
                <a:latin typeface="Arial" charset="0"/>
                <a:ea typeface="宋体" charset="0"/>
              </a:rPr>
              <a:t>即</a:t>
            </a:r>
            <a:r>
              <a:rPr lang="en-US" altLang="zh-CN" sz="2400" dirty="0" err="1">
                <a:latin typeface="Arial" charset="0"/>
                <a:ea typeface="宋体" charset="0"/>
              </a:rPr>
              <a:t>pthread_exit</a:t>
            </a:r>
            <a:r>
              <a:rPr lang="zh-CN" altLang="en-US" sz="2400" dirty="0">
                <a:latin typeface="Arial" charset="0"/>
                <a:ea typeface="宋体" charset="0"/>
              </a:rPr>
              <a:t>的参数</a:t>
            </a:r>
          </a:p>
          <a:p>
            <a:pPr lvl="2"/>
            <a:r>
              <a:rPr lang="zh-CN" altLang="en-US" sz="2400" dirty="0">
                <a:latin typeface="Arial" charset="0"/>
                <a:ea typeface="宋体" charset="0"/>
              </a:rPr>
              <a:t>若线程被取消，由</a:t>
            </a:r>
            <a:r>
              <a:rPr lang="en-US" altLang="zh-CN" sz="2400" dirty="0" err="1">
                <a:latin typeface="Arial" charset="0"/>
                <a:ea typeface="宋体" charset="0"/>
              </a:rPr>
              <a:t>rval_ptr</a:t>
            </a:r>
            <a:r>
              <a:rPr lang="zh-CN" altLang="en-US" sz="2400" dirty="0">
                <a:latin typeface="Arial" charset="0"/>
                <a:ea typeface="宋体" charset="0"/>
              </a:rPr>
              <a:t>指定的内存单元就置为</a:t>
            </a:r>
            <a:r>
              <a:rPr lang="en-US" altLang="zh-CN" sz="2400" dirty="0">
                <a:latin typeface="Arial" charset="0"/>
                <a:ea typeface="宋体" charset="0"/>
              </a:rPr>
              <a:t>PTHREAD_CANCELED</a:t>
            </a:r>
          </a:p>
          <a:p>
            <a:pPr lvl="2"/>
            <a:r>
              <a:rPr lang="zh-CN" altLang="en-US" sz="2400" dirty="0">
                <a:latin typeface="Arial" charset="0"/>
                <a:ea typeface="宋体" charset="0"/>
              </a:rPr>
              <a:t>若不关心线程返回值，可将该参数设置为</a:t>
            </a:r>
            <a:r>
              <a:rPr lang="en-US" altLang="zh-CN" sz="2400" dirty="0">
                <a:latin typeface="Arial" charset="0"/>
                <a:ea typeface="宋体" charset="0"/>
              </a:rPr>
              <a:t>NULL</a:t>
            </a:r>
          </a:p>
        </p:txBody>
      </p:sp>
      <p:sp>
        <p:nvSpPr>
          <p:cNvPr id="1208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buFont typeface="Wingdings" charset="0"/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buFont typeface="Wingdings" charset="0"/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buFont typeface="Wingdings" charset="0"/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buFont typeface="Wingdings" charset="0"/>
              <a:defRPr sz="20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968B333-7E88-424C-9155-A4EB4BA1AF0C}" type="slidenum">
              <a:rPr lang="en-US" altLang="zh-CN" sz="1400" b="0">
                <a:ea typeface="宋体" charset="0"/>
                <a:cs typeface="宋体" charset="0"/>
              </a:rPr>
              <a:pPr/>
              <a:t>9</a:t>
            </a:fld>
            <a:endParaRPr lang="en-US" altLang="zh-CN" sz="1400" b="0">
              <a:ea typeface="宋体" charset="0"/>
              <a:cs typeface="宋体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751" y="234034"/>
            <a:ext cx="2362200" cy="568815"/>
          </a:xfrm>
          <a:prstGeom prst="rect">
            <a:avLst/>
          </a:prstGeom>
          <a:solidFill>
            <a:srgbClr val="FFA5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57925" y="234034"/>
            <a:ext cx="5952826" cy="568815"/>
          </a:xfrm>
          <a:prstGeom prst="rect">
            <a:avLst/>
          </a:prstGeom>
          <a:solidFill>
            <a:srgbClr val="FFA5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8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58</TotalTime>
  <Words>725</Words>
  <Application>Microsoft Macintosh PowerPoint</Application>
  <PresentationFormat>宽屏</PresentationFormat>
  <Paragraphs>99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DengXian</vt:lpstr>
      <vt:lpstr>SimHei</vt:lpstr>
      <vt:lpstr>SimSun</vt:lpstr>
      <vt:lpstr>Wingdings</vt:lpstr>
      <vt:lpstr>黑体</vt:lpstr>
      <vt:lpstr>华文新魏</vt:lpstr>
      <vt:lpstr>宋体</vt:lpstr>
      <vt:lpstr>Arial</vt:lpstr>
      <vt:lpstr>清晰</vt:lpstr>
      <vt:lpstr>linux下线程的使用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pthread_create函数</vt:lpstr>
      <vt:lpstr>pthread_join函数</vt:lpstr>
      <vt:lpstr>pthread_join函数</vt:lpstr>
      <vt:lpstr>创建并等待子线程代码示例</vt:lpstr>
      <vt:lpstr>pthread_create传递多个参数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线程的创建</dc:title>
  <dc:creator>limeir</dc:creator>
  <cp:lastModifiedBy>65080002@qq.com</cp:lastModifiedBy>
  <cp:revision>15</cp:revision>
  <dcterms:created xsi:type="dcterms:W3CDTF">2016-10-10T09:10:08Z</dcterms:created>
  <dcterms:modified xsi:type="dcterms:W3CDTF">2017-10-11T08:02:16Z</dcterms:modified>
</cp:coreProperties>
</file>