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8" r:id="rId2"/>
    <p:sldId id="302" r:id="rId3"/>
    <p:sldId id="296" r:id="rId4"/>
    <p:sldId id="298" r:id="rId5"/>
    <p:sldId id="303" r:id="rId6"/>
    <p:sldId id="304" r:id="rId7"/>
    <p:sldId id="305" r:id="rId8"/>
    <p:sldId id="306" r:id="rId9"/>
    <p:sldId id="308" r:id="rId10"/>
    <p:sldId id="297" r:id="rId11"/>
    <p:sldId id="30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616" autoAdjust="0"/>
  </p:normalViewPr>
  <p:slideViewPr>
    <p:cSldViewPr snapToGrid="0">
      <p:cViewPr varScale="1">
        <p:scale>
          <a:sx n="75" d="100"/>
          <a:sy n="75" d="100"/>
        </p:scale>
        <p:origin x="31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C606C-47B8-45B5-89CF-B791DE25A2A3}" type="datetimeFigureOut">
              <a:rPr lang="zh-TW" altLang="en-US" smtClean="0"/>
              <a:t>2019/1/19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061D7-9671-406F-A689-C77AC211F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061D7-9671-406F-A689-C77AC211FB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7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Topic</a:t>
            </a:r>
            <a:r>
              <a:rPr lang="en-US" altLang="zh-TW" baseline="0" dirty="0" smtClean="0"/>
              <a:t> tilling &gt;&gt; topic + </a:t>
            </a:r>
            <a:r>
              <a:rPr lang="en-US" altLang="zh-TW" baseline="0" dirty="0" err="1" smtClean="0"/>
              <a:t>tfidf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061D7-9671-406F-A689-C77AC211FB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29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一個字詞只會被分到一個主題</a:t>
            </a:r>
            <a:endParaRPr lang="en-US" altLang="zh-TW" dirty="0" smtClean="0"/>
          </a:p>
          <a:p>
            <a:r>
              <a:rPr lang="en-US" altLang="zh-TW" dirty="0" smtClean="0"/>
              <a:t>But </a:t>
            </a:r>
            <a:r>
              <a:rPr lang="zh-TW" altLang="en-US" dirty="0" smtClean="0"/>
              <a:t>相同字 出現在不同文件</a:t>
            </a:r>
            <a:r>
              <a:rPr lang="en-US" altLang="zh-TW" dirty="0" smtClean="0"/>
              <a:t>(or</a:t>
            </a:r>
            <a:r>
              <a:rPr lang="zh-TW" altLang="en-US" dirty="0" smtClean="0"/>
              <a:t>不同地方</a:t>
            </a:r>
            <a:r>
              <a:rPr lang="en-US" altLang="zh-TW" dirty="0" smtClean="0"/>
              <a:t>)</a:t>
            </a:r>
            <a:r>
              <a:rPr lang="zh-TW" altLang="en-US" dirty="0" smtClean="0"/>
              <a:t> 可能分配到不同主題。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061D7-9671-406F-A689-C77AC211FB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5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95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>
              <a:defRPr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8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1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61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2018/04/09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D76F-0495-467F-AA16-7E2AAF00DD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ybuluo.com/Dounm/note/435982#1-ldalatent-dirichlet-allocation%E6%A6%82%E8%BF%B0" TargetMode="External"/><Relationship Id="rId2" Type="http://schemas.openxmlformats.org/officeDocument/2006/relationships/hyperlink" Target="http://zhikaizhang.cn/2016/06/29/%E8%87%AA%E7%84%B6%E8%AF%AD%E8%A8%80%E5%A4%84%E7%90%86%E4%B9%8BLD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l-clustering-and-retrieval/supplement/RifjP/slides-presented-in-this-module?newQueryParams=%5bobject+Object%5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5122" y="1600632"/>
            <a:ext cx="9144000" cy="2119746"/>
          </a:xfrm>
        </p:spPr>
        <p:txBody>
          <a:bodyPr>
            <a:noAutofit/>
          </a:bodyPr>
          <a:lstStyle/>
          <a:p>
            <a:r>
              <a:rPr lang="en-US" altLang="zh-TW" sz="6600" dirty="0" smtClean="0"/>
              <a:t>Latent </a:t>
            </a:r>
            <a:r>
              <a:rPr lang="en-US" altLang="zh-TW" sz="6600" dirty="0" err="1" smtClean="0"/>
              <a:t>Dirichlet</a:t>
            </a:r>
            <a:r>
              <a:rPr lang="en-US" altLang="zh-TW" sz="6600" dirty="0" smtClean="0"/>
              <a:t> Allocation</a:t>
            </a:r>
            <a:br>
              <a:rPr lang="en-US" altLang="zh-TW" sz="6600" dirty="0" smtClean="0"/>
            </a:br>
            <a:r>
              <a:rPr lang="en-US" altLang="zh-TW" sz="6600" dirty="0" smtClean="0"/>
              <a:t>(LDA)</a:t>
            </a:r>
            <a:endParaRPr lang="en-US" altLang="zh-TW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25266"/>
            <a:ext cx="9144000" cy="1361876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Jen-Wei, Cheng</a:t>
            </a:r>
          </a:p>
        </p:txBody>
      </p:sp>
    </p:spTree>
    <p:extLst>
      <p:ext uri="{BB962C8B-B14F-4D97-AF65-F5344CB8AC3E}">
        <p14:creationId xmlns:p14="http://schemas.microsoft.com/office/powerpoint/2010/main" val="2251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</a:t>
            </a:r>
            <a:r>
              <a:rPr lang="zh-TW" altLang="en-US" dirty="0"/>
              <a:t>閱讀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hlinkClick r:id="rId2"/>
              </a:rPr>
              <a:t>公式和程式講得不錯的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://zhikaizhang.cn/2016/06/29/%E8%87%AA%E7%84%B6%E8%AF%AD%E8%A8%80%E5%A4%84%E7%90%86%E4%B9%8BLDA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>
                <a:hlinkClick r:id="rId3"/>
              </a:rPr>
              <a:t>公式推導最完整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www.zybuluo.com/Dounm/note/435982#1-ldalatent-dirichlet-allocation%E6%A6%82%E8%BF%B0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有</a:t>
            </a:r>
            <a:r>
              <a:rPr lang="en-US" altLang="zh-TW" dirty="0" smtClean="0">
                <a:hlinkClick r:id="rId4"/>
              </a:rPr>
              <a:t>Gibbs Sampling</a:t>
            </a:r>
            <a:r>
              <a:rPr lang="zh-TW" altLang="en-US" dirty="0" smtClean="0">
                <a:hlinkClick r:id="rId4"/>
              </a:rPr>
              <a:t>流程圖示</a:t>
            </a:r>
            <a:endParaRPr lang="en-US" altLang="zh-TW" dirty="0" smtClean="0">
              <a:hlinkClick r:id="rId4"/>
            </a:endParaRPr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://www.coursera.org/learn/ml-clustering-and-retrieval/supplement/RifjP/slides-presented-in-this-module?newQueryParams=%</a:t>
            </a:r>
            <a:r>
              <a:rPr lang="en-US" altLang="zh-TW" dirty="0" smtClean="0">
                <a:hlinkClick r:id="rId4"/>
              </a:rPr>
              <a:t>5Bobject+Object%5D</a:t>
            </a:r>
            <a:endParaRPr lang="en-US" altLang="zh-TW" dirty="0" smtClean="0"/>
          </a:p>
          <a:p>
            <a:r>
              <a:rPr lang="en-US" altLang="zh-TW" dirty="0" smtClean="0"/>
              <a:t>LDA</a:t>
            </a:r>
            <a:r>
              <a:rPr lang="zh-TW" altLang="en-US" dirty="0" smtClean="0"/>
              <a:t>數學八卦</a:t>
            </a:r>
            <a:r>
              <a:rPr lang="en-US" altLang="zh-TW" dirty="0" smtClean="0"/>
              <a:t>:</a:t>
            </a:r>
            <a:r>
              <a:rPr lang="zh-TW" altLang="en-US" dirty="0" smtClean="0"/>
              <a:t>必看的</a:t>
            </a:r>
            <a:r>
              <a:rPr lang="en-US" altLang="zh-TW" dirty="0" smtClean="0"/>
              <a:t>pdf!</a:t>
            </a:r>
            <a:r>
              <a:rPr lang="zh-TW" altLang="en-US" dirty="0" smtClean="0"/>
              <a:t>講數學科普也講演進歷史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拿</a:t>
            </a:r>
            <a:r>
              <a:rPr lang="zh-TW" altLang="en-US" dirty="0" smtClean="0"/>
              <a:t>暑假爬蟲作業中的所有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檔做</a:t>
            </a:r>
            <a:r>
              <a:rPr lang="en-US" altLang="zh-TW" dirty="0" smtClean="0"/>
              <a:t>Dataset</a:t>
            </a:r>
          </a:p>
          <a:p>
            <a:r>
              <a:rPr lang="zh-TW" altLang="en-US" dirty="0" smtClean="0"/>
              <a:t>結果如</a:t>
            </a:r>
            <a:r>
              <a:rPr lang="en-US" altLang="zh-TW" dirty="0" smtClean="0"/>
              <a:t>paras/</a:t>
            </a:r>
            <a:r>
              <a:rPr lang="en-US" altLang="zh-TW" dirty="0" err="1" smtClean="0"/>
              <a:t>dataset.pkl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paras/</a:t>
            </a:r>
            <a:r>
              <a:rPr lang="en-US" altLang="zh-TW" dirty="0" err="1" smtClean="0"/>
              <a:t>tokens.pkl</a:t>
            </a:r>
            <a:r>
              <a:rPr lang="zh-TW" altLang="en-US" dirty="0" smtClean="0"/>
              <a:t>的格式一樣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tokenizer, stemming</a:t>
            </a:r>
            <a:r>
              <a:rPr lang="en-US" altLang="zh-TW" dirty="0" smtClean="0"/>
              <a:t>,…</a:t>
            </a:r>
          </a:p>
          <a:p>
            <a:endParaRPr lang="en-US" altLang="zh-TW" dirty="0"/>
          </a:p>
          <a:p>
            <a:r>
              <a:rPr lang="en-US" altLang="zh-TW" sz="1800" smtClean="0"/>
              <a:t>Tokens &gt;&gt; </a:t>
            </a:r>
            <a:r>
              <a:rPr lang="en-US" altLang="zh-TW" sz="1800" dirty="0" smtClean="0"/>
              <a:t>[[‘</a:t>
            </a:r>
            <a:r>
              <a:rPr lang="en-US" altLang="zh-TW" sz="1800" dirty="0" err="1" smtClean="0"/>
              <a:t>a’,’b’,’c</a:t>
            </a:r>
            <a:r>
              <a:rPr lang="en-US" altLang="zh-TW" sz="1800" dirty="0" smtClean="0"/>
              <a:t>’],[‘1’,’2’,’3’],[‘4’,’5’,’6’]] &gt;&gt; </a:t>
            </a:r>
            <a:r>
              <a:rPr lang="zh-TW" altLang="en-US" sz="1800" dirty="0" smtClean="0"/>
              <a:t>每個</a:t>
            </a:r>
            <a:r>
              <a:rPr lang="en-US" altLang="zh-TW" sz="1800" dirty="0" smtClean="0"/>
              <a:t>list(</a:t>
            </a:r>
            <a:r>
              <a:rPr lang="zh-TW" altLang="en-US" sz="1800" dirty="0" smtClean="0"/>
              <a:t>代表一個文件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再被一個</a:t>
            </a:r>
            <a:r>
              <a:rPr lang="en-US" altLang="zh-TW" sz="1800" dirty="0" smtClean="0"/>
              <a:t>list</a:t>
            </a:r>
            <a:r>
              <a:rPr lang="zh-TW" altLang="en-US" sz="1800" dirty="0" smtClean="0"/>
              <a:t>包</a:t>
            </a:r>
            <a:endParaRPr lang="en-US" altLang="zh-TW" sz="1800" dirty="0" smtClean="0"/>
          </a:p>
          <a:p>
            <a:r>
              <a:rPr lang="en-US" altLang="zh-TW" sz="1800" dirty="0"/>
              <a:t>Dataset </a:t>
            </a:r>
            <a:r>
              <a:rPr lang="en-US" altLang="zh-TW" sz="1800" dirty="0" smtClean="0"/>
              <a:t>&gt;&gt; [‘a b c’ , ’1 2 3’ , ’4 5 6’]  &gt;&gt; </a:t>
            </a:r>
            <a:r>
              <a:rPr lang="zh-TW" altLang="en-US" sz="1800" dirty="0" smtClean="0"/>
              <a:t>一個</a:t>
            </a:r>
            <a:r>
              <a:rPr lang="en-US" altLang="zh-TW" sz="1800" dirty="0" smtClean="0"/>
              <a:t>list</a:t>
            </a:r>
            <a:r>
              <a:rPr lang="zh-TW" altLang="en-US" sz="1800" dirty="0" smtClean="0"/>
              <a:t>，每個</a:t>
            </a:r>
            <a:r>
              <a:rPr lang="en-US" altLang="zh-TW" sz="1800" dirty="0" smtClean="0"/>
              <a:t>string</a:t>
            </a:r>
            <a:r>
              <a:rPr lang="zh-TW" altLang="en-US" sz="1800" dirty="0" smtClean="0"/>
              <a:t>代表一個</a:t>
            </a:r>
            <a:r>
              <a:rPr lang="en-US" altLang="zh-TW" sz="1800" dirty="0" smtClean="0"/>
              <a:t>doc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string</a:t>
            </a:r>
            <a:r>
              <a:rPr lang="zh-TW" altLang="en-US" sz="1800" dirty="0" smtClean="0"/>
              <a:t>中字用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隔開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 </a:t>
            </a:r>
            <a:r>
              <a:rPr lang="en-US" altLang="zh-TW" dirty="0" smtClean="0"/>
              <a:t>(NLP)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現今有很多把文件轉成向量的方式：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-one-hot</a:t>
            </a:r>
          </a:p>
          <a:p>
            <a:pPr marL="457200" lvl="1" indent="0">
              <a:buNone/>
            </a:pPr>
            <a:r>
              <a:rPr lang="en-US" altLang="zh-TW" dirty="0" smtClean="0"/>
              <a:t>-n-gram: 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把文件的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個字視為一個維度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tf-idf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檢視論文中每個字出現在各文件中的頻率並計算分數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-vector embedding: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使用類神經把字或文件轉成向量 </a:t>
            </a:r>
            <a:r>
              <a:rPr lang="en-US" altLang="zh-TW" dirty="0" smtClean="0"/>
              <a:t>(e.g. word2vec, doc2vec)</a:t>
            </a:r>
          </a:p>
          <a:p>
            <a:pPr marL="457200" lvl="1" indent="0">
              <a:buNone/>
            </a:pPr>
            <a:r>
              <a:rPr lang="en-US" altLang="zh-TW" b="1" dirty="0" smtClean="0"/>
              <a:t>-topic model:</a:t>
            </a:r>
          </a:p>
          <a:p>
            <a:pPr marL="457200" lvl="1" indent="0">
              <a:buNone/>
            </a:pPr>
            <a:r>
              <a:rPr lang="en-US" altLang="zh-TW" b="1" dirty="0"/>
              <a:t>	</a:t>
            </a:r>
            <a:r>
              <a:rPr lang="zh-TW" altLang="en-US" b="1" dirty="0" smtClean="0"/>
              <a:t>分析文件的主題，利用主題的「向量表示」代表文件 </a:t>
            </a:r>
            <a:r>
              <a:rPr lang="en-US" altLang="zh-TW" b="1" dirty="0" smtClean="0"/>
              <a:t>(</a:t>
            </a:r>
            <a:r>
              <a:rPr lang="en-US" altLang="zh-TW" b="1" smtClean="0"/>
              <a:t>topic embedding)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假設每個字可以是在很多個主題內，文件也有可能含有多個主題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是</a:t>
            </a:r>
            <a:r>
              <a:rPr lang="zh-TW" altLang="en-US" dirty="0" smtClean="0"/>
              <a:t>一個考慮</a:t>
            </a:r>
            <a:r>
              <a:rPr lang="zh-TW" altLang="en-US" b="1" dirty="0" smtClean="0"/>
              <a:t>「主題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文件分布」</a:t>
            </a:r>
            <a:r>
              <a:rPr lang="zh-TW" altLang="en-US" dirty="0" smtClean="0"/>
              <a:t>以及</a:t>
            </a:r>
            <a:r>
              <a:rPr lang="zh-TW" altLang="en-US" b="1" dirty="0" smtClean="0"/>
              <a:t>「主題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文字分布」</a:t>
            </a:r>
            <a:r>
              <a:rPr lang="zh-TW" altLang="en-US" dirty="0" smtClean="0"/>
              <a:t>的機率數學模型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73810" b="54590"/>
          <a:stretch/>
        </p:blipFill>
        <p:spPr>
          <a:xfrm>
            <a:off x="8898933" y="4194343"/>
            <a:ext cx="2524192" cy="19826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44510"/>
          <a:stretch/>
        </p:blipFill>
        <p:spPr>
          <a:xfrm>
            <a:off x="242258" y="4194343"/>
            <a:ext cx="7936778" cy="19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LDA</a:t>
            </a:r>
            <a:r>
              <a:rPr lang="zh-TW" altLang="en-US" dirty="0" smtClean="0"/>
              <a:t>估計的方式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Variation AL Inference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變分推導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PLSA</a:t>
            </a:r>
            <a:r>
              <a:rPr lang="zh-TW" altLang="en-US" dirty="0" smtClean="0"/>
              <a:t>演算法承襲而來，基本上就是使用</a:t>
            </a:r>
            <a:r>
              <a:rPr lang="en-US" altLang="zh-TW" dirty="0" smtClean="0"/>
              <a:t>EM</a:t>
            </a:r>
            <a:r>
              <a:rPr lang="zh-TW" altLang="en-US" dirty="0" smtClean="0"/>
              <a:t>演算法的方式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參數估計的方法很數學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實作套件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genism, </a:t>
            </a:r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smtClean="0"/>
              <a:t>Gibbs Sampling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吉布斯採樣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使用馬可夫鍊的原理估出最終的主題分布狀態</a:t>
            </a:r>
            <a:endParaRPr lang="en-US" altLang="zh-TW" dirty="0" smtClean="0"/>
          </a:p>
          <a:p>
            <a:pPr lvl="1"/>
            <a:r>
              <a:rPr lang="zh-TW" altLang="en-US" dirty="0"/>
              <a:t>實</a:t>
            </a:r>
            <a:r>
              <a:rPr lang="zh-TW" altLang="en-US" dirty="0" smtClean="0"/>
              <a:t>作容易公式直覺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沒有最佳解→需要用經驗判定參數設定</a:t>
            </a:r>
            <a:endParaRPr lang="en-US" altLang="zh-TW" dirty="0" smtClean="0"/>
          </a:p>
          <a:p>
            <a:pPr lvl="1"/>
            <a:r>
              <a:rPr lang="zh-TW" altLang="en-US" dirty="0"/>
              <a:t>實</a:t>
            </a:r>
            <a:r>
              <a:rPr lang="zh-TW" altLang="en-US" dirty="0" smtClean="0"/>
              <a:t>作套件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PyPI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lda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1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Gibbs Sampling</a:t>
            </a:r>
            <a:r>
              <a:rPr lang="zh-TW" altLang="en-US" dirty="0" smtClean="0"/>
              <a:t>公式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TW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 資料集的文件數量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資料集中的字數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會重複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&gt;&gt;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所有字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)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資料集中詞彙量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不重複的字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LDA</a:t>
                </a:r>
                <a:r>
                  <a:rPr lang="zh-TW" altLang="en-US" dirty="0" smtClean="0"/>
                  <a:t>主題數量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doc-topic</a:t>
                </a:r>
                <a:r>
                  <a:rPr lang="zh-TW" altLang="en-US" dirty="0" smtClean="0"/>
                  <a:t>分布的超參數</a:t>
                </a:r>
                <a:r>
                  <a:rPr lang="en-US" altLang="zh-TW" dirty="0" smtClean="0"/>
                  <a:t>(50/K)</a:t>
                </a:r>
                <a:r>
                  <a:rPr lang="zh-TW" altLang="en-US" dirty="0" smtClean="0"/>
                  <a:t> 先驗機率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topic-word</a:t>
                </a:r>
                <a:r>
                  <a:rPr lang="zh-TW" altLang="en-US" dirty="0" smtClean="0"/>
                  <a:t>分布的超參數</a:t>
                </a:r>
                <a:r>
                  <a:rPr lang="en-US" altLang="zh-TW" dirty="0" smtClean="0"/>
                  <a:t>(0.01 or 200/V)</a:t>
                </a:r>
                <a:r>
                  <a:rPr lang="zh-TW" altLang="en-US" dirty="0"/>
                  <a:t>先驗機率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doc-topic</a:t>
                </a:r>
                <a:r>
                  <a:rPr lang="zh-TW" altLang="en-US" dirty="0" smtClean="0"/>
                  <a:t>分布，大小為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M*K</a:t>
                </a:r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可把分布想成矩陣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topic-word</a:t>
                </a:r>
                <a:r>
                  <a:rPr lang="zh-TW" altLang="en-US" dirty="0" smtClean="0"/>
                  <a:t>分布，大小為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V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Gibbs Sampling</a:t>
            </a:r>
            <a:r>
              <a:rPr lang="zh-TW" altLang="en-US" dirty="0"/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文件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的主題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字數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撇除第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個字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主題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是字詞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的字數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撇除第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個字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這個公式會對資料集中每個字的各個主題做計算</a:t>
                </a:r>
                <a:r>
                  <a:rPr lang="en-US" altLang="zh-TW" dirty="0" smtClean="0"/>
                  <a:t>~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70277" y="2980565"/>
                <a:ext cx="14785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77" y="2980565"/>
                <a:ext cx="147854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518531" y="2980565"/>
                <a:ext cx="15218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31" y="2980565"/>
                <a:ext cx="15218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8958804" y="567159"/>
                <a:ext cx="2858948" cy="57622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1600" dirty="0" smtClean="0"/>
                  <a:t>{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Today</a:t>
                </a:r>
                <a:r>
                  <a:rPr lang="en-US" altLang="zh-TW" sz="1600" dirty="0" smtClean="0"/>
                  <a:t> is Today.} </a:t>
                </a:r>
              </a:p>
              <a:p>
                <a:pPr marL="0" indent="0">
                  <a:buNone/>
                </a:pPr>
                <a:r>
                  <a:rPr lang="en-US" altLang="zh-TW" sz="1600" dirty="0" smtClean="0"/>
                  <a:t>{Today is Friday.}</a:t>
                </a:r>
              </a:p>
              <a:p>
                <a:pPr marL="0" indent="0">
                  <a:buNone/>
                </a:pPr>
                <a:r>
                  <a:rPr lang="en-US" altLang="zh-TW" sz="1600" dirty="0" smtClean="0"/>
                  <a:t>If k = 3(topic)</a:t>
                </a:r>
              </a:p>
              <a:p>
                <a:endParaRPr lang="en-US" altLang="zh-TW" sz="1600" dirty="0"/>
              </a:p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𝑡𝑜𝑑𝑎𝑦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altLang="zh-TW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𝑡𝑜𝑑𝑎𝑦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zh-TW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𝑡𝑜𝑑𝑎𝑦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zh-TW" sz="1600" b="0" dirty="0" smtClean="0"/>
              </a:p>
              <a:p>
                <a:r>
                  <a:rPr lang="en-US" altLang="zh-TW" sz="1600" dirty="0" smtClean="0"/>
                  <a:t>&gt;&gt;</a:t>
                </a:r>
                <a:r>
                  <a:rPr lang="zh-TW" altLang="en-US" sz="1600" dirty="0" smtClean="0"/>
                  <a:t>算出某字的其可能為各種主題的機率</a:t>
                </a:r>
                <a:endParaRPr lang="en-US" altLang="zh-TW" sz="1600" dirty="0"/>
              </a:p>
              <a:p>
                <a:r>
                  <a:rPr lang="en-US" altLang="zh-TW" sz="1600" dirty="0" smtClean="0"/>
                  <a:t>&gt;&gt;</a:t>
                </a:r>
                <a:r>
                  <a:rPr lang="zh-TW" altLang="en-US" sz="1600" dirty="0" smtClean="0"/>
                  <a:t>再去抽樣，看抽到哪個機率</a:t>
                </a:r>
                <a:r>
                  <a:rPr lang="en-US" altLang="zh-TW" sz="1600" dirty="0" smtClean="0"/>
                  <a:t>(</a:t>
                </a:r>
                <a:r>
                  <a:rPr lang="zh-TW" altLang="en-US" sz="1600" dirty="0" smtClean="0"/>
                  <a:t>主題機率可能不同，如例</a:t>
                </a:r>
                <a:r>
                  <a:rPr lang="en-US" altLang="zh-TW" sz="1600" dirty="0" smtClean="0"/>
                  <a:t>)</a:t>
                </a:r>
                <a:endParaRPr lang="zh-TW" altLang="en-US" sz="1600" dirty="0"/>
              </a:p>
              <a:p>
                <a:endParaRPr lang="en-US" altLang="zh-TW" sz="1600" dirty="0" smtClean="0"/>
              </a:p>
              <a:p>
                <a:r>
                  <a:rPr lang="zh-TW" altLang="en-US" sz="1600" dirty="0" smtClean="0">
                    <a:solidFill>
                      <a:srgbClr val="FF0000"/>
                    </a:solidFill>
                  </a:rPr>
                  <a:t>而以上這些都是用矩陣去運算</a:t>
                </a:r>
                <a:r>
                  <a:rPr lang="zh-TW" altLang="en-US" sz="1600" dirty="0">
                    <a:solidFill>
                      <a:srgbClr val="FF0000"/>
                    </a:solidFill>
                  </a:rPr>
                  <a:t>的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(doc-topic) and (topic-word</a:t>
                </a:r>
                <a:r>
                  <a:rPr lang="en-US" altLang="zh-TW" sz="1600" dirty="0" smtClean="0"/>
                  <a:t>)</a:t>
                </a: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804" y="567159"/>
                <a:ext cx="2858948" cy="5762204"/>
              </a:xfrm>
              <a:prstGeom prst="rect">
                <a:avLst/>
              </a:prstGeom>
              <a:blipFill>
                <a:blip r:embed="rId6"/>
                <a:stretch>
                  <a:fillRect l="-1279" t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內容版面配置區 2"/>
          <p:cNvSpPr txBox="1">
            <a:spLocks/>
          </p:cNvSpPr>
          <p:nvPr/>
        </p:nvSpPr>
        <p:spPr>
          <a:xfrm>
            <a:off x="1647542" y="2828165"/>
            <a:ext cx="2722735" cy="59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>
                <a:solidFill>
                  <a:srgbClr val="FF0000"/>
                </a:solidFill>
              </a:rPr>
              <a:t>|</a:t>
            </a:r>
            <a:r>
              <a:rPr lang="zh-TW" altLang="en-US" sz="1600" dirty="0" smtClean="0">
                <a:solidFill>
                  <a:srgbClr val="FF0000"/>
                </a:solidFill>
              </a:rPr>
              <a:t>後面：條件是去掉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i</a:t>
            </a:r>
            <a:r>
              <a:rPr lang="zh-TW" altLang="en-US" sz="1600" dirty="0" smtClean="0">
                <a:solidFill>
                  <a:srgbClr val="FF0000"/>
                </a:solidFill>
              </a:rPr>
              <a:t>的字，且對於所有字</a:t>
            </a:r>
            <a:r>
              <a:rPr lang="en-US" altLang="zh-TW" sz="1600" dirty="0" smtClean="0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345084" y="2465408"/>
            <a:ext cx="0" cy="335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Gibbs Sampling</a:t>
            </a:r>
            <a:r>
              <a:rPr lang="zh-TW" altLang="en-US" dirty="0"/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01262" y="3022253"/>
            <a:ext cx="348044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dirty="0" smtClean="0"/>
              <a:t>[   ]</a:t>
            </a:r>
            <a:endParaRPr lang="zh-TW" altLang="en-US" sz="199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01760" y="3022253"/>
            <a:ext cx="348044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900" dirty="0" smtClean="0"/>
              <a:t>[   ]</a:t>
            </a:r>
            <a:endParaRPr lang="zh-TW" altLang="en-US" sz="199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1719" y="4001294"/>
            <a:ext cx="69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 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doc 1</a:t>
            </a:r>
          </a:p>
          <a:p>
            <a:endParaRPr lang="en-US" altLang="zh-TW" dirty="0"/>
          </a:p>
          <a:p>
            <a:r>
              <a:rPr lang="en-US" altLang="zh-TW" dirty="0" smtClean="0"/>
              <a:t>doc 2</a:t>
            </a:r>
          </a:p>
          <a:p>
            <a:r>
              <a:rPr lang="en-US" altLang="zh-TW" dirty="0" smtClean="0"/>
              <a:t>   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84668" y="4001294"/>
            <a:ext cx="466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w0</a:t>
            </a:r>
          </a:p>
          <a:p>
            <a:endParaRPr lang="en-US" altLang="zh-TW" dirty="0" smtClean="0"/>
          </a:p>
          <a:p>
            <a:r>
              <a:rPr lang="en-US" altLang="zh-TW" dirty="0"/>
              <a:t>w</a:t>
            </a:r>
            <a:r>
              <a:rPr lang="en-US" altLang="zh-TW" dirty="0" smtClean="0"/>
              <a:t>1</a:t>
            </a:r>
          </a:p>
          <a:p>
            <a:endParaRPr lang="en-US" altLang="zh-TW" dirty="0"/>
          </a:p>
          <a:p>
            <a:r>
              <a:rPr lang="en-US" altLang="zh-TW" dirty="0"/>
              <a:t>w</a:t>
            </a:r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 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41661" y="32302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k=1          k=2         k=3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142159" y="32302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k=1          k=2         k=3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65444" y="40012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4              8            1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059480" y="455087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              </a:t>
            </a:r>
            <a:r>
              <a:rPr lang="en-US" altLang="zh-TW" dirty="0"/>
              <a:t>2</a:t>
            </a:r>
            <a:r>
              <a:rPr lang="en-US" altLang="zh-TW" dirty="0" smtClean="0"/>
              <a:t>            </a:t>
            </a:r>
            <a:r>
              <a:rPr lang="en-US" altLang="zh-TW" dirty="0"/>
              <a:t>7</a:t>
            </a:r>
            <a:endParaRPr lang="en-US" altLang="zh-TW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2059479" y="513728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              9            3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276651" y="400129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              </a:t>
            </a:r>
            <a:r>
              <a:rPr lang="en-US" altLang="zh-TW" dirty="0"/>
              <a:t>2</a:t>
            </a:r>
            <a:r>
              <a:rPr lang="en-US" altLang="zh-TW" dirty="0" smtClean="0"/>
              <a:t>            </a:t>
            </a:r>
            <a:r>
              <a:rPr lang="en-US" altLang="zh-TW" dirty="0"/>
              <a:t>2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7270687" y="455087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3              2            4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270686" y="513728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              </a:t>
            </a:r>
            <a:r>
              <a:rPr lang="en-US" altLang="zh-TW" dirty="0"/>
              <a:t>0</a:t>
            </a:r>
            <a:r>
              <a:rPr lang="en-US" altLang="zh-TW" dirty="0" smtClean="0"/>
              <a:t>            </a:t>
            </a:r>
            <a:r>
              <a:rPr lang="en-US" altLang="zh-TW" dirty="0"/>
              <a:t>2</a:t>
            </a:r>
            <a:endParaRPr lang="en-US" altLang="zh-TW" dirty="0" smtClean="0"/>
          </a:p>
        </p:txBody>
      </p:sp>
      <p:sp>
        <p:nvSpPr>
          <p:cNvPr id="18" name="矩形 17"/>
          <p:cNvSpPr/>
          <p:nvPr/>
        </p:nvSpPr>
        <p:spPr>
          <a:xfrm>
            <a:off x="1417743" y="3894992"/>
            <a:ext cx="3198219" cy="562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716822" y="3734485"/>
            <a:ext cx="712177" cy="890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054428" y="3734484"/>
            <a:ext cx="474110" cy="2021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960743" y="4466935"/>
            <a:ext cx="649858" cy="5622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208961" y="4550348"/>
                <a:ext cx="699422" cy="424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TW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961" y="4550348"/>
                <a:ext cx="699422" cy="424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2500" y="3337636"/>
                <a:ext cx="1358962" cy="596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,¬</m:t>
                              </m:r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00" y="3337636"/>
                <a:ext cx="1358962" cy="596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87948" y="4742197"/>
                <a:ext cx="769890" cy="507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948" y="4742197"/>
                <a:ext cx="769890" cy="507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672893" y="5859238"/>
                <a:ext cx="1288493" cy="596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,¬</m:t>
                              </m:r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93" y="5859238"/>
                <a:ext cx="1288493" cy="596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/>
          <p:cNvSpPr txBox="1">
            <a:spLocks/>
          </p:cNvSpPr>
          <p:nvPr/>
        </p:nvSpPr>
        <p:spPr>
          <a:xfrm>
            <a:off x="8583566" y="1078936"/>
            <a:ext cx="3345934" cy="226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/>
              <a:t>左矩陣：左上</a:t>
            </a:r>
            <a:r>
              <a:rPr lang="en-US" altLang="zh-TW" sz="1600" dirty="0" smtClean="0"/>
              <a:t>4</a:t>
            </a:r>
            <a:r>
              <a:rPr lang="zh-TW" altLang="en-US" sz="1600" dirty="0" smtClean="0"/>
              <a:t>代表</a:t>
            </a:r>
            <a:r>
              <a:rPr lang="en-US" altLang="zh-TW" sz="1600" dirty="0" smtClean="0"/>
              <a:t>&gt;&gt;</a:t>
            </a:r>
            <a:r>
              <a:rPr lang="zh-TW" altLang="en-US" sz="1600" dirty="0" smtClean="0"/>
              <a:t>在</a:t>
            </a:r>
            <a:r>
              <a:rPr lang="en-US" altLang="zh-TW" sz="1600" dirty="0" smtClean="0"/>
              <a:t>doc0</a:t>
            </a:r>
            <a:r>
              <a:rPr lang="zh-TW" altLang="en-US" sz="1600" dirty="0" smtClean="0"/>
              <a:t>中，其總共有幾個字代表</a:t>
            </a:r>
            <a:r>
              <a:rPr lang="en-US" altLang="zh-TW" sz="1600" dirty="0" smtClean="0"/>
              <a:t>topic=1(</a:t>
            </a:r>
            <a:r>
              <a:rPr lang="zh-TW" altLang="en-US" sz="1600" dirty="0" smtClean="0"/>
              <a:t>數量</a:t>
            </a:r>
            <a:r>
              <a:rPr lang="en-US" altLang="zh-TW" sz="1600" dirty="0" smtClean="0"/>
              <a:t>)</a:t>
            </a:r>
          </a:p>
          <a:p>
            <a:endParaRPr lang="en-US" altLang="zh-TW" sz="1600" dirty="0"/>
          </a:p>
          <a:p>
            <a:r>
              <a:rPr lang="zh-TW" altLang="en-US" sz="1600" dirty="0" smtClean="0"/>
              <a:t>右矩陣：左上</a:t>
            </a:r>
            <a:r>
              <a:rPr lang="en-US" altLang="zh-TW" sz="1600" dirty="0" smtClean="0"/>
              <a:t>4</a:t>
            </a:r>
            <a:r>
              <a:rPr lang="zh-TW" altLang="en-US" sz="1600" dirty="0" smtClean="0"/>
              <a:t>代表</a:t>
            </a:r>
            <a:r>
              <a:rPr lang="en-US" altLang="zh-TW" sz="1600" dirty="0" smtClean="0"/>
              <a:t>&gt;&gt;</a:t>
            </a:r>
            <a:r>
              <a:rPr lang="zh-TW" altLang="en-US" sz="1600" dirty="0" smtClean="0"/>
              <a:t>在</a:t>
            </a:r>
            <a:r>
              <a:rPr lang="en-US" altLang="zh-TW" sz="1600" dirty="0" smtClean="0"/>
              <a:t>topic=1</a:t>
            </a:r>
            <a:r>
              <a:rPr lang="zh-TW" altLang="en-US" sz="1600" dirty="0" smtClean="0"/>
              <a:t>中，其總共有幾個</a:t>
            </a:r>
            <a:r>
              <a:rPr lang="en-US" altLang="zh-TW" sz="1600" dirty="0" smtClean="0"/>
              <a:t>w0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以剛剛例子為</a:t>
            </a:r>
            <a:r>
              <a:rPr lang="en-US" altLang="zh-TW" sz="1600" dirty="0" smtClean="0">
                <a:solidFill>
                  <a:srgbClr val="FF0000"/>
                </a:solidFill>
              </a:rPr>
              <a:t>today)</a:t>
            </a:r>
            <a:r>
              <a:rPr lang="zh-TW" altLang="en-US" sz="1600" dirty="0" smtClean="0"/>
              <a:t>的字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數量</a:t>
            </a:r>
            <a:r>
              <a:rPr lang="en-US" altLang="zh-TW" sz="1600" dirty="0" smtClean="0"/>
              <a:t>)</a:t>
            </a: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5194361" y="4027658"/>
            <a:ext cx="1171563" cy="244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Today</a:t>
            </a:r>
            <a:r>
              <a:rPr lang="en-US" altLang="zh-TW" sz="1600" dirty="0">
                <a:solidFill>
                  <a:srgbClr val="FF0000"/>
                </a:solidFill>
                <a:sym typeface="Wingdings" panose="05000000000000000000" pitchFamily="2" charset="2"/>
              </a:rPr>
              <a:t> 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Is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Friday</a:t>
            </a:r>
            <a:r>
              <a:rPr lang="en-US" altLang="zh-TW" sz="1600" dirty="0">
                <a:solidFill>
                  <a:srgbClr val="FF0000"/>
                </a:solidFill>
                <a:sym typeface="Wingdings" panose="05000000000000000000" pitchFamily="2" charset="2"/>
              </a:rPr>
              <a:t> 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9349" y="2255014"/>
            <a:ext cx="578067" cy="3308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893226" y="1445034"/>
            <a:ext cx="2722735" cy="592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>
                <a:solidFill>
                  <a:srgbClr val="FF0000"/>
                </a:solidFill>
              </a:rPr>
              <a:t>撇除掉這個要算的字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i</a:t>
            </a:r>
            <a:r>
              <a:rPr lang="zh-TW" altLang="en-US" sz="1600" dirty="0" smtClean="0">
                <a:solidFill>
                  <a:srgbClr val="FF0000"/>
                </a:solidFill>
              </a:rPr>
              <a:t>。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So, 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矩陣有些要去</a:t>
            </a:r>
            <a:r>
              <a:rPr lang="en-US" altLang="zh-TW" sz="1600" dirty="0" smtClean="0">
                <a:solidFill>
                  <a:srgbClr val="FF0000"/>
                </a:solidFill>
              </a:rPr>
              <a:t>-1!!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Gib</a:t>
            </a:r>
            <a:r>
              <a:rPr lang="zh-TW" altLang="en-US" sz="1600" dirty="0" smtClean="0"/>
              <a:t>特色</a:t>
            </a:r>
            <a:r>
              <a:rPr lang="en-US" altLang="zh-TW" sz="1600" dirty="0" smtClean="0"/>
              <a:t>)</a:t>
            </a: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2853930" y="1909823"/>
            <a:ext cx="0" cy="345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Gibbs Sampling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= 0.52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= 0.34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0.78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62208" y="1783978"/>
                <a:ext cx="2949846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0.52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0.52+0.34+0.78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=0.317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08" y="1783978"/>
                <a:ext cx="2949846" cy="622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62208" y="2785837"/>
                <a:ext cx="2949846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0.52+0.34+0.78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=0.207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08" y="2785837"/>
                <a:ext cx="2949846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462208" y="3949938"/>
                <a:ext cx="2949846" cy="622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0.52+0.34+0.78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=0.476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08" y="3949938"/>
                <a:ext cx="2949846" cy="622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037492" y="5495192"/>
            <a:ext cx="750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最後進行採樣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擲骰子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→</a:t>
            </a:r>
            <a:r>
              <a:rPr lang="en-US" altLang="zh-TW" sz="2400" dirty="0" smtClean="0"/>
              <a:t>multinomial(0.317, 0.207</a:t>
            </a:r>
            <a:r>
              <a:rPr lang="en-US" altLang="zh-TW" sz="2400" smtClean="0"/>
              <a:t>, 0.476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6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隨機對字給予</a:t>
            </a:r>
            <a:r>
              <a:rPr lang="en-US" altLang="zh-TW" dirty="0" smtClean="0"/>
              <a:t>topic</a:t>
            </a:r>
          </a:p>
          <a:p>
            <a:r>
              <a:rPr lang="zh-TW" altLang="en-US" dirty="0"/>
              <a:t>再</a:t>
            </a:r>
            <a:r>
              <a:rPr lang="zh-TW" altLang="en-US" dirty="0" smtClean="0"/>
              <a:t>去對於每一個計算其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如前一張</a:t>
            </a:r>
            <a:r>
              <a:rPr lang="en-US" altLang="zh-TW" dirty="0" smtClean="0"/>
              <a:t>PPT)</a:t>
            </a:r>
          </a:p>
          <a:p>
            <a:r>
              <a:rPr lang="zh-TW" altLang="en-US" dirty="0" smtClean="0"/>
              <a:t>再去更新此字的</a:t>
            </a:r>
            <a:r>
              <a:rPr lang="en-US" altLang="zh-TW" dirty="0" smtClean="0"/>
              <a:t>topic</a:t>
            </a:r>
          </a:p>
          <a:p>
            <a:r>
              <a:rPr lang="zh-TW" altLang="en-US" dirty="0" smtClean="0"/>
              <a:t>且更新矩陣。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76F-0495-467F-AA16-7E2AAF00DD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28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30854</TotalTime>
  <Words>666</Words>
  <Application>Microsoft Office PowerPoint</Application>
  <PresentationFormat>寬螢幕</PresentationFormat>
  <Paragraphs>138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Latent Dirichlet Allocation (LDA)</vt:lpstr>
      <vt:lpstr>自然語言處理 (NLP)</vt:lpstr>
      <vt:lpstr>LDA簡介</vt:lpstr>
      <vt:lpstr>LDA估計的方式</vt:lpstr>
      <vt:lpstr>Gibbs Sampling公式</vt:lpstr>
      <vt:lpstr>Gibbs Sampling公式</vt:lpstr>
      <vt:lpstr>Gibbs Sampling公式</vt:lpstr>
      <vt:lpstr>Gibbs Sampling 範例</vt:lpstr>
      <vt:lpstr>PowerPoint 簡報</vt:lpstr>
      <vt:lpstr>延伸閱讀</vt:lpstr>
      <vt:lpstr>作業1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steven</cp:lastModifiedBy>
  <cp:revision>812</cp:revision>
  <dcterms:created xsi:type="dcterms:W3CDTF">2017-07-31T06:59:29Z</dcterms:created>
  <dcterms:modified xsi:type="dcterms:W3CDTF">2019-01-19T03:43:25Z</dcterms:modified>
</cp:coreProperties>
</file>