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4893A14-FAE4-4BAE-9370-3336714686B5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62"/>
            <p14:sldId id="263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88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32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2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86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43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97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5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0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54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825D-D2FB-4D0E-8DFE-2237DD1BEB6B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56ADC9-9736-4318-8D4F-9BB2621DA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2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-zh.readthedocs.io/en/latest/locating-elements.html" TargetMode="External"/><Relationship Id="rId2" Type="http://schemas.openxmlformats.org/officeDocument/2006/relationships/hyperlink" Target="https://selenium-python.readthedocs.io/locating-element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Context-aware-citation-recommendation-He-Pei/091931a01327acbe441be1a2c9f3ae8ba55aea60" TargetMode="External"/><Relationship Id="rId2" Type="http://schemas.openxmlformats.org/officeDocument/2006/relationships/hyperlink" Target="https://www.dcard.tw/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925231215017634#bio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zillazg.com/2016/08/python-builder-patter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Content-Based-Citation-Recommendation-Bhagavatula-Feldman/e9baba6cd76ea7f347462056cde699d6e6af0abd?navId=citing-pap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NorthBei/%E5%9C%A8windows%E4%B8%8A%E5%AE%89%E8%A3%9Dpython-selenium-%E7%B0%A1%E6%98%93%E6%95%99%E5%AD%B8-eade1cd2d12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Katalon+Recorder&amp;oq=Katalon+Recorder&amp;aqs=chrome..69i57&amp;sourceid=chrome&amp;ie=UTF-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eb-ebook.readbook.tw/intro/seleniu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3720" y="2404531"/>
            <a:ext cx="7766936" cy="1646302"/>
          </a:xfrm>
        </p:spPr>
        <p:txBody>
          <a:bodyPr/>
          <a:lstStyle/>
          <a:p>
            <a:pPr lvl="0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PT Mono"/>
                <a:cs typeface="Times New Roman" panose="02020603050405020304" pitchFamily="18" charset="0"/>
              </a:rPr>
              <a:t>/səl'iniəm</a:t>
            </a:r>
            <a:r>
              <a:rPr lang="zh-TW" altLang="zh-TW" dirty="0" smtClean="0">
                <a:solidFill>
                  <a:srgbClr val="000000"/>
                </a:solidFill>
                <a:latin typeface="Times New Roman" panose="02020603050405020304" pitchFamily="18" charset="0"/>
                <a:ea typeface="PT Mono"/>
                <a:cs typeface="Times New Roman" panose="02020603050405020304" pitchFamily="18" charset="0"/>
              </a:rPr>
              <a:t>/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2019/01/16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4" y="2234074"/>
            <a:ext cx="11535643" cy="40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1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637866" cy="388077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文件物件模型（</a:t>
            </a:r>
            <a:r>
              <a:rPr lang="en-US" altLang="zh-TW" sz="3200" dirty="0"/>
              <a:t>Document Object Model, DOM</a:t>
            </a:r>
            <a:r>
              <a:rPr lang="zh-TW" altLang="en-US" sz="3200" dirty="0"/>
              <a:t>）是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XML </a:t>
            </a:r>
            <a:r>
              <a:rPr lang="zh-TW" altLang="en-US" sz="3200" dirty="0"/>
              <a:t>和</a:t>
            </a:r>
            <a:r>
              <a:rPr lang="en-US" altLang="zh-TW" sz="3200" dirty="0"/>
              <a:t>SVG </a:t>
            </a:r>
            <a:r>
              <a:rPr lang="zh-TW" altLang="en-US" sz="3200" dirty="0"/>
              <a:t>文件的程式介面。它提供了一個文件（樹）的結構化表示法</a:t>
            </a:r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66" y="609600"/>
            <a:ext cx="4170218" cy="5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3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88" y="0"/>
            <a:ext cx="9775921" cy="67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6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5844" y="2555444"/>
            <a:ext cx="8596668" cy="388077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3074" name="Picture 2" descr="ãselenium find i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1" y="1010595"/>
            <a:ext cx="10921134" cy="46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9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 provides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/>
              <a:t>find_element_by_id</a:t>
            </a:r>
            <a:endParaRPr lang="en-US" altLang="zh-TW" dirty="0"/>
          </a:p>
          <a:p>
            <a:r>
              <a:rPr lang="en-US" altLang="zh-TW" i="1" dirty="0" err="1"/>
              <a:t>find_element_by_name</a:t>
            </a:r>
            <a:endParaRPr lang="en-US" altLang="zh-TW" dirty="0"/>
          </a:p>
          <a:p>
            <a:r>
              <a:rPr lang="en-US" altLang="zh-TW" i="1" dirty="0" err="1"/>
              <a:t>find_element_by_xpath</a:t>
            </a:r>
            <a:endParaRPr lang="en-US" altLang="zh-TW" dirty="0"/>
          </a:p>
          <a:p>
            <a:r>
              <a:rPr lang="en-US" altLang="zh-TW" i="1" dirty="0" err="1"/>
              <a:t>find_element_by_link_text</a:t>
            </a:r>
            <a:endParaRPr lang="en-US" altLang="zh-TW" dirty="0"/>
          </a:p>
          <a:p>
            <a:r>
              <a:rPr lang="en-US" altLang="zh-TW" i="1" dirty="0" err="1"/>
              <a:t>find_element_by_partial_link_text</a:t>
            </a:r>
            <a:endParaRPr lang="en-US" altLang="zh-TW" dirty="0"/>
          </a:p>
          <a:p>
            <a:r>
              <a:rPr lang="en-US" altLang="zh-TW" i="1" dirty="0" err="1"/>
              <a:t>find_element_by_tag_name</a:t>
            </a:r>
            <a:endParaRPr lang="en-US" altLang="zh-TW" dirty="0"/>
          </a:p>
          <a:p>
            <a:r>
              <a:rPr lang="en-US" altLang="zh-TW" i="1" dirty="0" err="1"/>
              <a:t>find_element_by_class_name</a:t>
            </a:r>
            <a:endParaRPr lang="en-US" altLang="zh-TW" dirty="0"/>
          </a:p>
          <a:p>
            <a:r>
              <a:rPr lang="en-US" altLang="zh-TW" i="1" dirty="0" err="1"/>
              <a:t>find_element_by_css_selector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64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To find multiple elements (these methods will return a list):</a:t>
            </a:r>
            <a:endParaRPr lang="en-US" altLang="zh-TW" dirty="0"/>
          </a:p>
          <a:p>
            <a:r>
              <a:rPr lang="en-US" altLang="zh-TW" i="1" dirty="0" err="1"/>
              <a:t>find_elements_by_name</a:t>
            </a:r>
            <a:endParaRPr lang="en-US" altLang="zh-TW" dirty="0"/>
          </a:p>
          <a:p>
            <a:r>
              <a:rPr lang="en-US" altLang="zh-TW" i="1" dirty="0" err="1"/>
              <a:t>find_elements_by_xpath</a:t>
            </a:r>
            <a:endParaRPr lang="en-US" altLang="zh-TW" dirty="0"/>
          </a:p>
          <a:p>
            <a:r>
              <a:rPr lang="en-US" altLang="zh-TW" i="1" dirty="0" err="1"/>
              <a:t>find_elements_by_link_text</a:t>
            </a:r>
            <a:endParaRPr lang="en-US" altLang="zh-TW" dirty="0"/>
          </a:p>
          <a:p>
            <a:r>
              <a:rPr lang="en-US" altLang="zh-TW" i="1" dirty="0" err="1"/>
              <a:t>find_elements_by_partial_link_text</a:t>
            </a:r>
            <a:endParaRPr lang="en-US" altLang="zh-TW" dirty="0"/>
          </a:p>
          <a:p>
            <a:r>
              <a:rPr lang="en-US" altLang="zh-TW" i="1" dirty="0" err="1"/>
              <a:t>find_elements_by_tag_name</a:t>
            </a:r>
            <a:endParaRPr lang="en-US" altLang="zh-TW" dirty="0"/>
          </a:p>
          <a:p>
            <a:r>
              <a:rPr lang="en-US" altLang="zh-TW" i="1" dirty="0" err="1"/>
              <a:t>find_elements_by_class_name</a:t>
            </a:r>
            <a:endParaRPr lang="en-US" altLang="zh-TW" dirty="0"/>
          </a:p>
          <a:p>
            <a:r>
              <a:rPr lang="en-US" altLang="zh-TW" i="1" dirty="0" err="1"/>
              <a:t>find_elements_by_css_selector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902219"/>
            <a:ext cx="840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https://selenium-python.readthedocs.io/locating-elements.html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6271551"/>
            <a:ext cx="9408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https://selenium-python-zh.readthedocs.io/en/latest/locating-elements.html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90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www.dcard.tw/f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www.semanticscholar.org/paper/Context-aware-citation-recommendation-He-Pei/091931a01327acbe441be1a2c9f3ae8ba55aea60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www.sciencedirect.com/science/article/pii/S0925231215017634#bio1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8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Builder pattern structure</a:t>
            </a:r>
            <a:endParaRPr lang="zh-TW" altLang="en-US" dirty="0"/>
          </a:p>
        </p:txBody>
      </p:sp>
      <p:pic>
        <p:nvPicPr>
          <p:cNvPr id="3074" name="Picture 2" descr="ãbuilder patter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0" y="1611516"/>
            <a:ext cx="10932979" cy="37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91609" y="6271551"/>
            <a:ext cx="991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3"/>
              </a:rPr>
              <a:t>https://mozillazg.com/2016/08/python-builder-pattern.html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爬取</a:t>
            </a:r>
            <a:r>
              <a:rPr lang="en-US" altLang="zh-TW" dirty="0" smtClean="0"/>
              <a:t>Semantic </a:t>
            </a:r>
            <a:r>
              <a:rPr lang="en-US" altLang="zh-TW" dirty="0" err="1" smtClean="0"/>
              <a:t>Schlor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www.semanticscholar.org/paper/Content-Based-Citation-Recommendation-Bhagavatula-Feldman/e9baba6cd76ea7f347462056cde699d6e6af0abd?navId=citing-papers</a:t>
            </a:r>
            <a:endParaRPr lang="en-US" altLang="zh-TW" dirty="0" smtClean="0"/>
          </a:p>
          <a:p>
            <a:r>
              <a:rPr lang="en-US" altLang="zh-TW" b="1" dirty="0" smtClean="0"/>
              <a:t>Similar-Papers</a:t>
            </a:r>
            <a:endParaRPr lang="en-US" altLang="zh-TW" b="1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爬</a:t>
            </a:r>
            <a:r>
              <a:rPr lang="zh-TW" altLang="en-US" dirty="0"/>
              <a:t>取</a:t>
            </a:r>
            <a:r>
              <a:rPr lang="zh-TW" altLang="en-US" dirty="0" smtClean="0"/>
              <a:t>文章的</a:t>
            </a:r>
            <a:endParaRPr lang="en-US" altLang="zh-TW" dirty="0" smtClean="0"/>
          </a:p>
          <a:p>
            <a:r>
              <a:rPr lang="en-US" altLang="zh-TW" dirty="0" smtClean="0"/>
              <a:t>Title</a:t>
            </a:r>
          </a:p>
          <a:p>
            <a:r>
              <a:rPr lang="en-US" altLang="zh-TW" dirty="0" smtClean="0"/>
              <a:t>Authors(full)</a:t>
            </a:r>
          </a:p>
          <a:p>
            <a:r>
              <a:rPr lang="en-US" altLang="zh-TW" dirty="0" smtClean="0"/>
              <a:t>Abstract(full)</a:t>
            </a:r>
          </a:p>
          <a:p>
            <a:r>
              <a:rPr lang="en-US" altLang="zh-TW" dirty="0" smtClean="0"/>
              <a:t>Cite&gt;APA</a:t>
            </a:r>
          </a:p>
          <a:p>
            <a:r>
              <a:rPr lang="en-US" altLang="zh-TW" dirty="0" smtClean="0"/>
              <a:t>Citation number</a:t>
            </a:r>
          </a:p>
          <a:p>
            <a:r>
              <a:rPr lang="en-US" altLang="zh-TW" dirty="0" smtClean="0"/>
              <a:t>Reference number</a:t>
            </a:r>
          </a:p>
          <a:p>
            <a:r>
              <a:rPr lang="en-US" altLang="zh-TW" dirty="0" smtClean="0"/>
              <a:t>Citation title list</a:t>
            </a:r>
          </a:p>
          <a:p>
            <a:r>
              <a:rPr lang="en-US" altLang="zh-TW" dirty="0" smtClean="0"/>
              <a:t>Reference list(full)</a:t>
            </a:r>
          </a:p>
          <a:p>
            <a:r>
              <a:rPr lang="en-US" altLang="zh-TW" dirty="0" smtClean="0"/>
              <a:t>Table</a:t>
            </a:r>
          </a:p>
          <a:p>
            <a:r>
              <a:rPr lang="en-US" altLang="zh-TW" dirty="0" smtClean="0"/>
              <a:t>Figure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9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/>
              <a:t>Selenium</a:t>
            </a:r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https://medium.com/@NorthBei/%E5%9C%A8windows%E4%B8%8A%E5%AE%89%E8%A3%9Dpython-selenium-%E7%B0%A1%E6%98%93%E6%95%99%E5%AD%B8-eade1cd2d12d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4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Katalon</a:t>
            </a:r>
            <a:r>
              <a:rPr lang="en-US" altLang="zh-TW" dirty="0" smtClean="0"/>
              <a:t> Recorder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https://www.google.com/</a:t>
            </a:r>
            <a:r>
              <a:rPr lang="en-US" altLang="zh-TW" dirty="0" err="1" smtClean="0">
                <a:hlinkClick r:id="rId2"/>
              </a:rPr>
              <a:t>search?q</a:t>
            </a:r>
            <a:r>
              <a:rPr lang="en-US" altLang="zh-TW" dirty="0" smtClean="0">
                <a:hlinkClick r:id="rId2"/>
              </a:rPr>
              <a:t>=</a:t>
            </a:r>
            <a:r>
              <a:rPr lang="en-US" altLang="zh-TW" dirty="0" err="1" smtClean="0">
                <a:hlinkClick r:id="rId2"/>
              </a:rPr>
              <a:t>Katalon+Recorder&amp;oq</a:t>
            </a:r>
            <a:r>
              <a:rPr lang="en-US" altLang="zh-TW" dirty="0" smtClean="0">
                <a:hlinkClick r:id="rId2"/>
              </a:rPr>
              <a:t>=</a:t>
            </a:r>
            <a:r>
              <a:rPr lang="en-US" altLang="zh-TW" dirty="0" err="1" smtClean="0">
                <a:hlinkClick r:id="rId2"/>
              </a:rPr>
              <a:t>Katalon+Recorder&amp;aqs</a:t>
            </a:r>
            <a:r>
              <a:rPr lang="en-US" altLang="zh-TW" dirty="0" smtClean="0">
                <a:hlinkClick r:id="rId2"/>
              </a:rPr>
              <a:t>=chrome..69i57&amp;sourceid=</a:t>
            </a:r>
            <a:r>
              <a:rPr lang="en-US" altLang="zh-TW" dirty="0" err="1" smtClean="0">
                <a:hlinkClick r:id="rId2"/>
              </a:rPr>
              <a:t>chrome&amp;ie</a:t>
            </a:r>
            <a:r>
              <a:rPr lang="en-US" altLang="zh-TW" dirty="0" smtClean="0">
                <a:hlinkClick r:id="rId2"/>
              </a:rPr>
              <a:t>=UTF-8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5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認識 </a:t>
            </a:r>
            <a:r>
              <a:rPr lang="en-US" altLang="zh-TW" b="1" dirty="0" smtClean="0"/>
              <a:t>Selenium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altLang="zh-TW" sz="1200" dirty="0">
                <a:hlinkClick r:id="rId2"/>
              </a:rPr>
              <a:t>Selenium</a:t>
            </a:r>
            <a:r>
              <a:rPr lang="zh-TW" altLang="en-US" sz="1200" dirty="0"/>
              <a:t> 是為瀏覽器自動化（</a:t>
            </a:r>
            <a:r>
              <a:rPr lang="en-US" altLang="zh-TW" sz="1200" dirty="0"/>
              <a:t>Browser Automation</a:t>
            </a:r>
            <a:r>
              <a:rPr lang="zh-TW" altLang="en-US" sz="1200" dirty="0"/>
              <a:t>）需求所設計的一套工具集合，讓程式可以直接驅動瀏覽器進行各種網站操作。</a:t>
            </a:r>
          </a:p>
          <a:p>
            <a:pPr>
              <a:lnSpc>
                <a:spcPct val="220000"/>
              </a:lnSpc>
            </a:pPr>
            <a:r>
              <a:rPr lang="en-US" altLang="zh-TW" sz="1200" dirty="0"/>
              <a:t>2004 </a:t>
            </a:r>
            <a:r>
              <a:rPr lang="zh-TW" altLang="en-US" sz="1200" dirty="0"/>
              <a:t>年在芝加哥 </a:t>
            </a:r>
            <a:r>
              <a:rPr lang="en-US" altLang="zh-TW" sz="1200" dirty="0" err="1"/>
              <a:t>ThoughtWorks</a:t>
            </a:r>
            <a:r>
              <a:rPr lang="en-US" altLang="zh-TW" sz="1200" dirty="0"/>
              <a:t> </a:t>
            </a:r>
            <a:r>
              <a:rPr lang="zh-TW" altLang="en-US" sz="1200" dirty="0"/>
              <a:t>公司工作的 </a:t>
            </a:r>
            <a:r>
              <a:rPr lang="en-US" altLang="zh-TW" sz="1200" dirty="0"/>
              <a:t>Jason Huggins </a:t>
            </a:r>
            <a:r>
              <a:rPr lang="zh-TW" altLang="en-US" sz="1200" dirty="0"/>
              <a:t>建立一個名為「</a:t>
            </a:r>
            <a:r>
              <a:rPr lang="en-US" altLang="zh-TW" sz="1200" dirty="0" err="1"/>
              <a:t>JavaScriptTestRunner</a:t>
            </a:r>
            <a:r>
              <a:rPr lang="zh-TW" altLang="en-US" sz="1200" dirty="0"/>
              <a:t>」的測試工具（</a:t>
            </a:r>
            <a:r>
              <a:rPr lang="en-US" altLang="zh-TW" sz="1200" dirty="0"/>
              <a:t>testing tool</a:t>
            </a:r>
            <a:r>
              <a:rPr lang="zh-TW" altLang="en-US" sz="1200" dirty="0"/>
              <a:t>），</a:t>
            </a:r>
            <a:r>
              <a:rPr lang="en-US" altLang="zh-TW" sz="1200" dirty="0" err="1"/>
              <a:t>ThoughWorks</a:t>
            </a:r>
            <a:r>
              <a:rPr lang="en-US" altLang="zh-TW" sz="1200" dirty="0"/>
              <a:t> </a:t>
            </a:r>
            <a:r>
              <a:rPr lang="zh-TW" altLang="en-US" sz="1200" dirty="0"/>
              <a:t>的風格就是讓各類型的應用程式都能自動化測試，這個最早的測試工具原型，就是 </a:t>
            </a:r>
            <a:r>
              <a:rPr lang="en-US" altLang="zh-TW" sz="1200" dirty="0"/>
              <a:t>Selenium </a:t>
            </a:r>
            <a:r>
              <a:rPr lang="zh-TW" altLang="en-US" sz="1200" dirty="0"/>
              <a:t>開放源碼專案的前身。</a:t>
            </a:r>
          </a:p>
          <a:p>
            <a:pPr>
              <a:lnSpc>
                <a:spcPct val="220000"/>
              </a:lnSpc>
            </a:pPr>
            <a:r>
              <a:rPr lang="en-US" altLang="zh-TW" sz="1200" dirty="0"/>
              <a:t>Selenium </a:t>
            </a:r>
            <a:r>
              <a:rPr lang="zh-TW" altLang="en-US" sz="1200" dirty="0"/>
              <a:t>執行「真實的瀏覽器」來進行網站操作的自動化，它能夠直接獲取即時的內容，包括被 </a:t>
            </a:r>
            <a:r>
              <a:rPr lang="en-US" altLang="zh-TW" sz="1200" dirty="0"/>
              <a:t>JavaScript </a:t>
            </a:r>
            <a:r>
              <a:rPr lang="zh-TW" altLang="en-US" sz="1200" dirty="0"/>
              <a:t>修改過的 </a:t>
            </a:r>
            <a:r>
              <a:rPr lang="en-US" altLang="zh-TW" sz="1200" dirty="0"/>
              <a:t>DOM </a:t>
            </a:r>
            <a:r>
              <a:rPr lang="zh-TW" altLang="en-US" sz="1200" dirty="0"/>
              <a:t>內容，讓程式可以直接與網頁元素即時互動、執行 </a:t>
            </a:r>
            <a:r>
              <a:rPr lang="en-US" altLang="zh-TW" sz="1200" dirty="0"/>
              <a:t>JavaScript </a:t>
            </a:r>
            <a:r>
              <a:rPr lang="zh-TW" altLang="en-US" sz="1200" dirty="0"/>
              <a:t>程式，因此也適用於前端採用 </a:t>
            </a:r>
            <a:r>
              <a:rPr lang="en-US" altLang="zh-TW" sz="1200" dirty="0"/>
              <a:t>AJAX </a:t>
            </a:r>
            <a:r>
              <a:rPr lang="zh-TW" altLang="en-US" sz="1200" dirty="0"/>
              <a:t>技術的網站。</a:t>
            </a:r>
          </a:p>
          <a:p>
            <a:pPr>
              <a:lnSpc>
                <a:spcPct val="220000"/>
              </a:lnSpc>
            </a:pPr>
            <a:r>
              <a:rPr lang="en-US" altLang="zh-TW" sz="1200" dirty="0"/>
              <a:t>Selenium </a:t>
            </a:r>
            <a:r>
              <a:rPr lang="zh-TW" altLang="en-US" sz="1200" dirty="0"/>
              <a:t>是許多 </a:t>
            </a:r>
            <a:r>
              <a:rPr lang="en-US" altLang="zh-TW" sz="1200" dirty="0"/>
              <a:t>Web Testing </a:t>
            </a:r>
            <a:r>
              <a:rPr lang="zh-TW" altLang="en-US" sz="1200" dirty="0"/>
              <a:t>工具的核心，利用 </a:t>
            </a:r>
            <a:r>
              <a:rPr lang="en-US" altLang="zh-TW" sz="1200" dirty="0"/>
              <a:t>Selenium </a:t>
            </a:r>
            <a:r>
              <a:rPr lang="zh-TW" altLang="en-US" sz="1200" dirty="0"/>
              <a:t>操作網頁表單資料、點選按鈕或連結、取得網頁內容並進行檢驗，可以滿足相當多測試的需求</a:t>
            </a:r>
            <a:r>
              <a:rPr lang="zh-TW" altLang="en-US" sz="1200" dirty="0" smtClean="0"/>
              <a:t>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3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Selenium </a:t>
            </a:r>
            <a:r>
              <a:rPr lang="zh-TW" altLang="en-US" dirty="0" smtClean="0"/>
              <a:t>發展迄今，已有四個主要的專案發行。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Selenium IDE</a:t>
            </a:r>
          </a:p>
          <a:p>
            <a:r>
              <a:rPr lang="en-US" altLang="zh-TW" dirty="0" smtClean="0"/>
              <a:t>Selenium Remote Control</a:t>
            </a:r>
          </a:p>
          <a:p>
            <a:r>
              <a:rPr lang="en-US" altLang="zh-TW" dirty="0" smtClean="0"/>
              <a:t>Selenium WebDriver</a:t>
            </a:r>
          </a:p>
          <a:p>
            <a:r>
              <a:rPr lang="en-US" altLang="zh-TW" dirty="0" smtClean="0"/>
              <a:t>Selenium Grid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第一次學習 </a:t>
            </a:r>
            <a:r>
              <a:rPr lang="en-US" altLang="zh-TW" dirty="0" smtClean="0"/>
              <a:t>Selenium </a:t>
            </a:r>
            <a:r>
              <a:rPr lang="zh-TW" altLang="en-US" dirty="0" smtClean="0"/>
              <a:t>工具時，建議可以從 </a:t>
            </a:r>
            <a:r>
              <a:rPr lang="en-US" altLang="zh-TW" dirty="0" smtClean="0"/>
              <a:t>Selenium IDE </a:t>
            </a:r>
            <a:r>
              <a:rPr lang="zh-TW" altLang="en-US" dirty="0" smtClean="0"/>
              <a:t>開始接觸，它有圖形化介面，能用滑鼠簡單地完成一些測試案例。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4458" y="6271551"/>
            <a:ext cx="6666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2"/>
              </a:rPr>
              <a:t>https://learngeb-ebook.readbook.tw/intro/selenium.html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4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Why Selenium?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Selenium WebDriv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464593"/>
            <a:ext cx="7810500" cy="43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乘號 3"/>
          <p:cNvSpPr/>
          <p:nvPr/>
        </p:nvSpPr>
        <p:spPr>
          <a:xfrm>
            <a:off x="3970251" y="3484894"/>
            <a:ext cx="3495675" cy="2964787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1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ajax structur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94" y="364810"/>
            <a:ext cx="6435348" cy="61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8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68" y="124515"/>
            <a:ext cx="5158809" cy="64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10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0586" y="2160589"/>
            <a:ext cx="8596668" cy="388077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68" y="255502"/>
            <a:ext cx="8608179" cy="64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7829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1563</TotalTime>
  <Words>349</Words>
  <Application>Microsoft Office PowerPoint</Application>
  <PresentationFormat>寬螢幕</PresentationFormat>
  <Paragraphs>62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PT Mono</vt:lpstr>
      <vt:lpstr>微軟正黑體</vt:lpstr>
      <vt:lpstr>Arial</vt:lpstr>
      <vt:lpstr>Times New Roman</vt:lpstr>
      <vt:lpstr>Trebuchet MS</vt:lpstr>
      <vt:lpstr>Wingdings 3</vt:lpstr>
      <vt:lpstr>多面向</vt:lpstr>
      <vt:lpstr>Selenium/səl'iniəm/</vt:lpstr>
      <vt:lpstr>安裝Selenium在windows</vt:lpstr>
      <vt:lpstr>Katalon Recorder</vt:lpstr>
      <vt:lpstr>認識 Selenium</vt:lpstr>
      <vt:lpstr>Selenium 發展迄今，已有四個主要的專案發行。</vt:lpstr>
      <vt:lpstr>Why Selenium?</vt:lpstr>
      <vt:lpstr>PowerPoint 簡報</vt:lpstr>
      <vt:lpstr>PowerPoint 簡報</vt:lpstr>
      <vt:lpstr>PowerPoint 簡報</vt:lpstr>
      <vt:lpstr>PowerPoint 簡報</vt:lpstr>
      <vt:lpstr>DOM</vt:lpstr>
      <vt:lpstr>PowerPoint 簡報</vt:lpstr>
      <vt:lpstr>PowerPoint 簡報</vt:lpstr>
      <vt:lpstr>Selenium provides methods</vt:lpstr>
      <vt:lpstr>PowerPoint 簡報</vt:lpstr>
      <vt:lpstr>Example</vt:lpstr>
      <vt:lpstr>Builder pattern structure</vt:lpstr>
      <vt:lpstr>爬取Semantic Schlor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Senlium</dc:title>
  <dc:creator>Windows 使用者</dc:creator>
  <cp:lastModifiedBy>steven</cp:lastModifiedBy>
  <cp:revision>23</cp:revision>
  <dcterms:created xsi:type="dcterms:W3CDTF">2019-01-15T16:23:16Z</dcterms:created>
  <dcterms:modified xsi:type="dcterms:W3CDTF">2019-01-17T02:45:29Z</dcterms:modified>
</cp:coreProperties>
</file>