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65" r:id="rId3"/>
    <p:sldId id="258" r:id="rId4"/>
    <p:sldId id="257" r:id="rId5"/>
    <p:sldId id="259" r:id="rId6"/>
    <p:sldId id="260" r:id="rId7"/>
    <p:sldId id="261" r:id="rId8"/>
    <p:sldId id="262" r:id="rId9"/>
    <p:sldId id="263" r:id="rId10"/>
    <p:sldId id="264" r:id="rId11"/>
    <p:sldId id="266" r:id="rId12"/>
    <p:sldId id="268" r:id="rId13"/>
    <p:sldId id="269" r:id="rId14"/>
    <p:sldId id="272" r:id="rId15"/>
    <p:sldId id="270" r:id="rId16"/>
    <p:sldId id="271" r:id="rId17"/>
    <p:sldId id="478" r:id="rId18"/>
    <p:sldId id="510" r:id="rId19"/>
    <p:sldId id="558" r:id="rId20"/>
    <p:sldId id="512" r:id="rId21"/>
    <p:sldId id="495" r:id="rId22"/>
    <p:sldId id="499" r:id="rId23"/>
    <p:sldId id="500" r:id="rId24"/>
    <p:sldId id="523" r:id="rId25"/>
    <p:sldId id="570" r:id="rId26"/>
    <p:sldId id="273" r:id="rId27"/>
    <p:sldId id="274" r:id="rId28"/>
    <p:sldId id="275" r:id="rId29"/>
    <p:sldId id="276" r:id="rId30"/>
    <p:sldId id="560" r:id="rId31"/>
    <p:sldId id="267" r:id="rId32"/>
    <p:sldId id="561" r:id="rId33"/>
    <p:sldId id="562" r:id="rId34"/>
    <p:sldId id="563" r:id="rId35"/>
    <p:sldId id="564" r:id="rId36"/>
    <p:sldId id="565" r:id="rId37"/>
    <p:sldId id="566" r:id="rId38"/>
    <p:sldId id="567" r:id="rId39"/>
    <p:sldId id="277" r:id="rId40"/>
    <p:sldId id="568" r:id="rId41"/>
    <p:sldId id="279" r:id="rId42"/>
    <p:sldId id="278" r:id="rId43"/>
    <p:sldId id="280" r:id="rId44"/>
    <p:sldId id="281" r:id="rId45"/>
    <p:sldId id="293" r:id="rId46"/>
    <p:sldId id="285" r:id="rId47"/>
    <p:sldId id="284" r:id="rId48"/>
    <p:sldId id="286" r:id="rId49"/>
    <p:sldId id="287" r:id="rId50"/>
    <p:sldId id="288" r:id="rId51"/>
    <p:sldId id="289" r:id="rId52"/>
    <p:sldId id="290" r:id="rId53"/>
    <p:sldId id="291" r:id="rId54"/>
    <p:sldId id="572" r:id="rId55"/>
    <p:sldId id="571" r:id="rId5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2141" autoAdjust="0"/>
  </p:normalViewPr>
  <p:slideViewPr>
    <p:cSldViewPr snapToGrid="0">
      <p:cViewPr varScale="1">
        <p:scale>
          <a:sx n="60" d="100"/>
          <a:sy n="60" d="100"/>
        </p:scale>
        <p:origin x="882" y="60"/>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29BFB4-5694-48C8-AD2C-1484D57DFE3A}" type="datetimeFigureOut">
              <a:rPr lang="zh-TW" altLang="en-US" smtClean="0"/>
              <a:t>2019/1/14</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5CFF3A-8980-4A4C-803C-2BC6D6F59187}" type="slidenum">
              <a:rPr lang="zh-TW" altLang="en-US" smtClean="0"/>
              <a:t>‹#›</a:t>
            </a:fld>
            <a:endParaRPr lang="zh-TW" altLang="en-US"/>
          </a:p>
        </p:txBody>
      </p:sp>
    </p:spTree>
    <p:extLst>
      <p:ext uri="{BB962C8B-B14F-4D97-AF65-F5344CB8AC3E}">
        <p14:creationId xmlns:p14="http://schemas.microsoft.com/office/powerpoint/2010/main" val="2269496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一般來說類神經的架構會有三層的架構</a:t>
            </a:r>
            <a:endParaRPr lang="en-US" altLang="zh-TW" dirty="0"/>
          </a:p>
          <a:p>
            <a:r>
              <a:rPr lang="zh-TW" altLang="en-US" dirty="0"/>
              <a:t>包含輸入層</a:t>
            </a:r>
            <a:r>
              <a:rPr lang="en-US" altLang="zh-TW" dirty="0"/>
              <a:t>(Input Layer)</a:t>
            </a:r>
            <a:r>
              <a:rPr lang="zh-TW" altLang="en-US" dirty="0"/>
              <a:t>、隱藏層</a:t>
            </a:r>
            <a:r>
              <a:rPr lang="en-US" altLang="zh-TW" dirty="0"/>
              <a:t>(Hidden Layer)</a:t>
            </a:r>
            <a:r>
              <a:rPr lang="zh-TW" altLang="en-US" dirty="0"/>
              <a:t>、輸出層</a:t>
            </a:r>
            <a:r>
              <a:rPr lang="en-US" altLang="zh-TW" dirty="0"/>
              <a:t>(Output Layer)</a:t>
            </a:r>
          </a:p>
          <a:p>
            <a:r>
              <a:rPr lang="zh-TW" altLang="en-US" dirty="0"/>
              <a:t>圖中</a:t>
            </a:r>
            <a:r>
              <a:rPr lang="en-US" altLang="zh-TW" dirty="0"/>
              <a:t>i1</a:t>
            </a:r>
            <a:r>
              <a:rPr lang="zh-TW" altLang="en-US" dirty="0"/>
              <a:t>、</a:t>
            </a:r>
            <a:r>
              <a:rPr lang="en-US" altLang="zh-TW" dirty="0"/>
              <a:t>i2</a:t>
            </a:r>
            <a:r>
              <a:rPr lang="zh-TW" altLang="en-US" dirty="0"/>
              <a:t>、</a:t>
            </a:r>
            <a:r>
              <a:rPr lang="en-US" altLang="zh-TW" dirty="0"/>
              <a:t>h1</a:t>
            </a:r>
            <a:r>
              <a:rPr lang="zh-TW" altLang="en-US" dirty="0"/>
              <a:t>、</a:t>
            </a:r>
            <a:r>
              <a:rPr lang="en-US" altLang="zh-TW" dirty="0"/>
              <a:t>h2</a:t>
            </a:r>
            <a:r>
              <a:rPr lang="zh-TW" altLang="en-US" dirty="0"/>
              <a:t>、</a:t>
            </a:r>
            <a:r>
              <a:rPr lang="en-US" altLang="zh-TW" dirty="0"/>
              <a:t>o1</a:t>
            </a:r>
            <a:r>
              <a:rPr lang="zh-TW" altLang="en-US" dirty="0"/>
              <a:t>、</a:t>
            </a:r>
            <a:r>
              <a:rPr lang="en-US" altLang="zh-TW" dirty="0"/>
              <a:t>o2</a:t>
            </a:r>
            <a:r>
              <a:rPr lang="zh-TW" altLang="en-US" dirty="0"/>
              <a:t>及為神經元</a:t>
            </a:r>
            <a:r>
              <a:rPr lang="en-US" altLang="zh-TW" dirty="0"/>
              <a:t>(neural)</a:t>
            </a:r>
            <a:br>
              <a:rPr lang="en-US" altLang="zh-TW" dirty="0"/>
            </a:br>
            <a:r>
              <a:rPr lang="zh-TW" altLang="en-US" dirty="0"/>
              <a:t>圖中</a:t>
            </a:r>
            <a:r>
              <a:rPr lang="en-US" altLang="zh-TW" dirty="0"/>
              <a:t>b1</a:t>
            </a:r>
            <a:r>
              <a:rPr lang="zh-TW" altLang="en-US" dirty="0"/>
              <a:t>、</a:t>
            </a:r>
            <a:r>
              <a:rPr lang="en-US" altLang="zh-TW" dirty="0"/>
              <a:t>b2</a:t>
            </a:r>
            <a:r>
              <a:rPr lang="zh-TW" altLang="en-US" dirty="0"/>
              <a:t>為神經網路的</a:t>
            </a:r>
            <a:r>
              <a:rPr lang="en-US" altLang="zh-TW" dirty="0"/>
              <a:t>bias</a:t>
            </a:r>
            <a:r>
              <a:rPr lang="zh-TW" altLang="en-US" dirty="0"/>
              <a:t>，其功能後續會提到</a:t>
            </a:r>
            <a:endParaRPr lang="en-US" altLang="zh-TW" dirty="0"/>
          </a:p>
          <a:p>
            <a:r>
              <a:rPr lang="zh-TW" altLang="en-US" dirty="0"/>
              <a:t>圖中</a:t>
            </a:r>
            <a:r>
              <a:rPr lang="en-US" altLang="zh-TW" dirty="0"/>
              <a:t>w1~w8</a:t>
            </a:r>
            <a:r>
              <a:rPr lang="zh-TW" altLang="en-US" dirty="0"/>
              <a:t>為網路中的權重</a:t>
            </a:r>
            <a:r>
              <a:rPr lang="en-US" altLang="zh-TW" dirty="0"/>
              <a:t>(</a:t>
            </a:r>
            <a:r>
              <a:rPr lang="zh-TW" altLang="en-US" dirty="0"/>
              <a:t>可視為一個參數</a:t>
            </a:r>
            <a:r>
              <a:rPr lang="en-US" altLang="zh-TW" dirty="0"/>
              <a:t>)</a:t>
            </a:r>
          </a:p>
          <a:p>
            <a:endParaRPr lang="zh-TW" altLang="en-US" dirty="0"/>
          </a:p>
        </p:txBody>
      </p:sp>
      <p:sp>
        <p:nvSpPr>
          <p:cNvPr id="4" name="投影片編號版面配置區 3"/>
          <p:cNvSpPr>
            <a:spLocks noGrp="1"/>
          </p:cNvSpPr>
          <p:nvPr>
            <p:ph type="sldNum" sz="quarter" idx="10"/>
          </p:nvPr>
        </p:nvSpPr>
        <p:spPr/>
        <p:txBody>
          <a:bodyPr/>
          <a:lstStyle/>
          <a:p>
            <a:fld id="{D05CFF3A-8980-4A4C-803C-2BC6D6F59187}" type="slidenum">
              <a:rPr lang="zh-TW" altLang="en-US" smtClean="0"/>
              <a:t>3</a:t>
            </a:fld>
            <a:endParaRPr lang="zh-TW" altLang="en-US"/>
          </a:p>
        </p:txBody>
      </p:sp>
    </p:spTree>
    <p:extLst>
      <p:ext uri="{BB962C8B-B14F-4D97-AF65-F5344CB8AC3E}">
        <p14:creationId xmlns:p14="http://schemas.microsoft.com/office/powerpoint/2010/main" val="1618788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a:p>
            <a:r>
              <a:rPr lang="zh-TW" altLang="en-US" dirty="0"/>
              <a:t>通常在訓練一個網路時</a:t>
            </a:r>
            <a:endParaRPr lang="en-US" altLang="zh-TW" dirty="0"/>
          </a:p>
          <a:p>
            <a:r>
              <a:rPr lang="zh-TW" altLang="en-US" dirty="0"/>
              <a:t>會需要如左方這張表的訓練實例</a:t>
            </a:r>
            <a:endParaRPr lang="en-US" altLang="zh-TW" dirty="0"/>
          </a:p>
          <a:p>
            <a:r>
              <a:rPr lang="zh-TW" altLang="en-US" dirty="0"/>
              <a:t>因此類神經網路屬於監督是學習的一部份</a:t>
            </a:r>
          </a:p>
        </p:txBody>
      </p:sp>
      <p:sp>
        <p:nvSpPr>
          <p:cNvPr id="4" name="投影片編號版面配置區 3"/>
          <p:cNvSpPr>
            <a:spLocks noGrp="1"/>
          </p:cNvSpPr>
          <p:nvPr>
            <p:ph type="sldNum" sz="quarter" idx="10"/>
          </p:nvPr>
        </p:nvSpPr>
        <p:spPr/>
        <p:txBody>
          <a:bodyPr/>
          <a:lstStyle/>
          <a:p>
            <a:fld id="{093CCC50-7339-4AD9-BAA8-A89678E663C5}" type="slidenum">
              <a:rPr lang="zh-TW" altLang="en-US" smtClean="0"/>
              <a:t>13</a:t>
            </a:fld>
            <a:endParaRPr lang="zh-TW" altLang="en-US"/>
          </a:p>
        </p:txBody>
      </p:sp>
    </p:spTree>
    <p:extLst>
      <p:ext uri="{BB962C8B-B14F-4D97-AF65-F5344CB8AC3E}">
        <p14:creationId xmlns:p14="http://schemas.microsoft.com/office/powerpoint/2010/main" val="3622881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a:p>
        </p:txBody>
      </p:sp>
      <p:sp>
        <p:nvSpPr>
          <p:cNvPr id="4" name="投影片編號版面配置區 3"/>
          <p:cNvSpPr>
            <a:spLocks noGrp="1"/>
          </p:cNvSpPr>
          <p:nvPr>
            <p:ph type="sldNum" sz="quarter" idx="10"/>
          </p:nvPr>
        </p:nvSpPr>
        <p:spPr/>
        <p:txBody>
          <a:bodyPr/>
          <a:lstStyle/>
          <a:p>
            <a:fld id="{093CCC50-7339-4AD9-BAA8-A89678E663C5}" type="slidenum">
              <a:rPr lang="zh-TW" altLang="en-US" smtClean="0"/>
              <a:t>14</a:t>
            </a:fld>
            <a:endParaRPr lang="zh-TW" altLang="en-US"/>
          </a:p>
        </p:txBody>
      </p:sp>
    </p:spTree>
    <p:extLst>
      <p:ext uri="{BB962C8B-B14F-4D97-AF65-F5344CB8AC3E}">
        <p14:creationId xmlns:p14="http://schemas.microsoft.com/office/powerpoint/2010/main" val="29435064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訓練的過程會有兩個步驟</a:t>
            </a:r>
            <a:endParaRPr lang="en-US" altLang="zh-TW" dirty="0"/>
          </a:p>
          <a:p>
            <a:r>
              <a:rPr lang="en-US" altLang="zh-TW" dirty="0"/>
              <a:t>Forward</a:t>
            </a:r>
            <a:r>
              <a:rPr lang="zh-TW" altLang="en-US" dirty="0"/>
              <a:t>以及</a:t>
            </a:r>
            <a:r>
              <a:rPr lang="en-US" altLang="zh-TW" dirty="0"/>
              <a:t>Backward</a:t>
            </a:r>
          </a:p>
          <a:p>
            <a:endParaRPr lang="en-US" altLang="zh-TW" dirty="0"/>
          </a:p>
          <a:p>
            <a:r>
              <a:rPr lang="en-US" altLang="zh-TW" dirty="0"/>
              <a:t>Forward</a:t>
            </a:r>
            <a:r>
              <a:rPr lang="zh-TW" altLang="en-US" dirty="0"/>
              <a:t>為透過網路的</a:t>
            </a:r>
            <a:r>
              <a:rPr lang="en-US" altLang="zh-TW" dirty="0"/>
              <a:t>input</a:t>
            </a:r>
            <a:r>
              <a:rPr lang="zh-TW" altLang="en-US" dirty="0"/>
              <a:t>與權重計算出值</a:t>
            </a: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Backward</a:t>
            </a:r>
            <a:r>
              <a:rPr lang="zh-TW" altLang="en-US" dirty="0"/>
              <a:t>為計算</a:t>
            </a:r>
            <a:r>
              <a:rPr lang="en-US" altLang="zh-TW" dirty="0"/>
              <a:t>output(</a:t>
            </a:r>
            <a:r>
              <a:rPr lang="zh-TW" altLang="en-US" dirty="0"/>
              <a:t>實際輸出</a:t>
            </a:r>
            <a:r>
              <a:rPr lang="en-US" altLang="zh-TW" dirty="0"/>
              <a:t>)</a:t>
            </a:r>
            <a:r>
              <a:rPr lang="zh-TW" altLang="en-US" dirty="0"/>
              <a:t>與預期輸出的差值</a:t>
            </a:r>
            <a:r>
              <a:rPr lang="en-US" altLang="zh-TW" dirty="0"/>
              <a:t>(</a:t>
            </a:r>
            <a:r>
              <a:rPr lang="zh-TW" altLang="en-US" dirty="0"/>
              <a:t>即為誤差</a:t>
            </a:r>
            <a:r>
              <a:rPr lang="en-US" altLang="zh-TW" dirty="0"/>
              <a:t>)</a:t>
            </a:r>
            <a:r>
              <a:rPr lang="zh-TW" altLang="en-US" dirty="0"/>
              <a:t>，來調整網路的權重值</a:t>
            </a:r>
            <a:endParaRPr lang="en-US" altLang="zh-TW" dirty="0"/>
          </a:p>
        </p:txBody>
      </p:sp>
      <p:sp>
        <p:nvSpPr>
          <p:cNvPr id="4" name="投影片編號版面配置區 3"/>
          <p:cNvSpPr>
            <a:spLocks noGrp="1"/>
          </p:cNvSpPr>
          <p:nvPr>
            <p:ph type="sldNum" sz="quarter" idx="10"/>
          </p:nvPr>
        </p:nvSpPr>
        <p:spPr/>
        <p:txBody>
          <a:bodyPr/>
          <a:lstStyle/>
          <a:p>
            <a:fld id="{093CCC50-7339-4AD9-BAA8-A89678E663C5}" type="slidenum">
              <a:rPr lang="zh-TW" altLang="en-US" smtClean="0"/>
              <a:t>15</a:t>
            </a:fld>
            <a:endParaRPr lang="zh-TW" altLang="en-US"/>
          </a:p>
        </p:txBody>
      </p:sp>
    </p:spTree>
    <p:extLst>
      <p:ext uri="{BB962C8B-B14F-4D97-AF65-F5344CB8AC3E}">
        <p14:creationId xmlns:p14="http://schemas.microsoft.com/office/powerpoint/2010/main" val="1119267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訓練的過程會有兩個步驟</a:t>
            </a:r>
            <a:endParaRPr lang="en-US" altLang="zh-TW" dirty="0"/>
          </a:p>
          <a:p>
            <a:r>
              <a:rPr lang="en-US" altLang="zh-TW" dirty="0"/>
              <a:t>Forward</a:t>
            </a:r>
            <a:r>
              <a:rPr lang="zh-TW" altLang="en-US" dirty="0"/>
              <a:t>以及</a:t>
            </a:r>
            <a:r>
              <a:rPr lang="en-US" altLang="zh-TW" dirty="0"/>
              <a:t>Backward</a:t>
            </a:r>
          </a:p>
          <a:p>
            <a:endParaRPr lang="en-US" altLang="zh-TW" dirty="0"/>
          </a:p>
          <a:p>
            <a:endParaRPr lang="en-US" altLang="zh-TW" dirty="0"/>
          </a:p>
          <a:p>
            <a:r>
              <a:rPr lang="en-US" altLang="zh-TW" dirty="0"/>
              <a:t>Forward</a:t>
            </a:r>
            <a:r>
              <a:rPr lang="zh-TW" altLang="en-US" dirty="0"/>
              <a:t>為透過網路的</a:t>
            </a:r>
            <a:r>
              <a:rPr lang="en-US" altLang="zh-TW" dirty="0"/>
              <a:t>input</a:t>
            </a:r>
            <a:r>
              <a:rPr lang="zh-TW" altLang="en-US" dirty="0"/>
              <a:t>與權重計算出值</a:t>
            </a: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Backward</a:t>
            </a:r>
            <a:r>
              <a:rPr lang="zh-TW" altLang="en-US" dirty="0"/>
              <a:t>為計算</a:t>
            </a:r>
            <a:r>
              <a:rPr lang="en-US" altLang="zh-TW" dirty="0"/>
              <a:t>output(</a:t>
            </a:r>
            <a:r>
              <a:rPr lang="zh-TW" altLang="en-US" dirty="0"/>
              <a:t>實際輸出</a:t>
            </a:r>
            <a:r>
              <a:rPr lang="en-US" altLang="zh-TW" dirty="0"/>
              <a:t>)</a:t>
            </a:r>
            <a:r>
              <a:rPr lang="zh-TW" altLang="en-US" dirty="0"/>
              <a:t>與預期輸出的差值</a:t>
            </a:r>
            <a:r>
              <a:rPr lang="en-US" altLang="zh-TW" dirty="0"/>
              <a:t>(</a:t>
            </a:r>
            <a:r>
              <a:rPr lang="zh-TW" altLang="en-US" dirty="0"/>
              <a:t>即為誤差</a:t>
            </a:r>
            <a:r>
              <a:rPr lang="en-US" altLang="zh-TW" dirty="0"/>
              <a:t>)</a:t>
            </a:r>
            <a:r>
              <a:rPr lang="zh-TW" altLang="en-US" dirty="0"/>
              <a:t>，來調整網路的權重值</a:t>
            </a: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詳細權重計算流程</a:t>
            </a: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請參考 </a:t>
            </a:r>
            <a:r>
              <a:rPr lang="en-US" altLang="zh-TW" dirty="0"/>
              <a:t>http://darren1231.pixnet.net/blog/post/338810666-%E9%A1%9E%E7%A5%9E%E7%B6%93%E7%B6%B2%E8%B7%AF%28backpropagation%29-%E7%AD%86%E8%A8%98</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a:p>
        </p:txBody>
      </p:sp>
      <p:sp>
        <p:nvSpPr>
          <p:cNvPr id="4" name="投影片編號版面配置區 3"/>
          <p:cNvSpPr>
            <a:spLocks noGrp="1"/>
          </p:cNvSpPr>
          <p:nvPr>
            <p:ph type="sldNum" sz="quarter" idx="10"/>
          </p:nvPr>
        </p:nvSpPr>
        <p:spPr/>
        <p:txBody>
          <a:bodyPr/>
          <a:lstStyle/>
          <a:p>
            <a:fld id="{093CCC50-7339-4AD9-BAA8-A89678E663C5}" type="slidenum">
              <a:rPr lang="zh-TW" altLang="en-US" smtClean="0"/>
              <a:t>16</a:t>
            </a:fld>
            <a:endParaRPr lang="zh-TW" altLang="en-US"/>
          </a:p>
        </p:txBody>
      </p:sp>
    </p:spTree>
    <p:extLst>
      <p:ext uri="{BB962C8B-B14F-4D97-AF65-F5344CB8AC3E}">
        <p14:creationId xmlns:p14="http://schemas.microsoft.com/office/powerpoint/2010/main" val="695425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根據誤差回去調整權重</a:t>
            </a:r>
            <a:endParaRPr lang="zh-TW" altLang="en-US" dirty="0"/>
          </a:p>
        </p:txBody>
      </p:sp>
      <p:sp>
        <p:nvSpPr>
          <p:cNvPr id="4" name="投影片編號版面配置區 3"/>
          <p:cNvSpPr>
            <a:spLocks noGrp="1"/>
          </p:cNvSpPr>
          <p:nvPr>
            <p:ph type="sldNum" sz="quarter" idx="10"/>
          </p:nvPr>
        </p:nvSpPr>
        <p:spPr/>
        <p:txBody>
          <a:bodyPr/>
          <a:lstStyle/>
          <a:p>
            <a:fld id="{D05CFF3A-8980-4A4C-803C-2BC6D6F59187}" type="slidenum">
              <a:rPr lang="zh-TW" altLang="en-US" smtClean="0"/>
              <a:t>17</a:t>
            </a:fld>
            <a:endParaRPr lang="zh-TW" altLang="en-US"/>
          </a:p>
        </p:txBody>
      </p:sp>
    </p:spTree>
    <p:extLst>
      <p:ext uri="{BB962C8B-B14F-4D97-AF65-F5344CB8AC3E}">
        <p14:creationId xmlns:p14="http://schemas.microsoft.com/office/powerpoint/2010/main" val="2666362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1.</a:t>
            </a:r>
            <a:r>
              <a:rPr lang="zh-TW" altLang="en-US" dirty="0" smtClean="0"/>
              <a:t>要有訓練資料</a:t>
            </a:r>
            <a:endParaRPr lang="en-US" altLang="zh-TW" dirty="0" smtClean="0"/>
          </a:p>
          <a:p>
            <a:r>
              <a:rPr lang="en-US" altLang="zh-TW" dirty="0" smtClean="0"/>
              <a:t>2.Forward</a:t>
            </a:r>
            <a:r>
              <a:rPr lang="en-US" altLang="zh-TW" baseline="0" dirty="0" smtClean="0"/>
              <a:t> </a:t>
            </a:r>
            <a:r>
              <a:rPr lang="zh-TW" altLang="en-US" baseline="0" dirty="0" smtClean="0"/>
              <a:t>計算</a:t>
            </a:r>
            <a:endParaRPr lang="en-US" altLang="zh-TW" baseline="0" dirty="0" smtClean="0"/>
          </a:p>
          <a:p>
            <a:r>
              <a:rPr lang="en-US" altLang="zh-TW" baseline="0" dirty="0" smtClean="0"/>
              <a:t>3.</a:t>
            </a:r>
            <a:endParaRPr lang="zh-TW" altLang="en-US" dirty="0"/>
          </a:p>
        </p:txBody>
      </p:sp>
      <p:sp>
        <p:nvSpPr>
          <p:cNvPr id="4" name="投影片編號版面配置區 3"/>
          <p:cNvSpPr>
            <a:spLocks noGrp="1"/>
          </p:cNvSpPr>
          <p:nvPr>
            <p:ph type="sldNum" sz="quarter" idx="10"/>
          </p:nvPr>
        </p:nvSpPr>
        <p:spPr/>
        <p:txBody>
          <a:bodyPr/>
          <a:lstStyle/>
          <a:p>
            <a:fld id="{D05CFF3A-8980-4A4C-803C-2BC6D6F59187}" type="slidenum">
              <a:rPr lang="zh-TW" altLang="en-US" smtClean="0"/>
              <a:t>18</a:t>
            </a:fld>
            <a:endParaRPr lang="zh-TW" altLang="en-US"/>
          </a:p>
        </p:txBody>
      </p:sp>
    </p:spTree>
    <p:extLst>
      <p:ext uri="{BB962C8B-B14F-4D97-AF65-F5344CB8AC3E}">
        <p14:creationId xmlns:p14="http://schemas.microsoft.com/office/powerpoint/2010/main" val="3009727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3.</a:t>
            </a:r>
            <a:r>
              <a:rPr lang="zh-TW" altLang="en-US" dirty="0" smtClean="0"/>
              <a:t>計算誤差值</a:t>
            </a:r>
            <a:endParaRPr lang="en-US" altLang="zh-TW" dirty="0" smtClean="0"/>
          </a:p>
          <a:p>
            <a:r>
              <a:rPr lang="en-US" altLang="zh-TW" dirty="0" smtClean="0"/>
              <a:t>4.</a:t>
            </a:r>
            <a:r>
              <a:rPr lang="zh-TW" altLang="en-US" dirty="0" smtClean="0"/>
              <a:t>計算權重要調整的值</a:t>
            </a:r>
            <a:endParaRPr lang="zh-TW" altLang="en-US" dirty="0"/>
          </a:p>
        </p:txBody>
      </p:sp>
      <p:sp>
        <p:nvSpPr>
          <p:cNvPr id="4" name="投影片編號版面配置區 3"/>
          <p:cNvSpPr>
            <a:spLocks noGrp="1"/>
          </p:cNvSpPr>
          <p:nvPr>
            <p:ph type="sldNum" sz="quarter" idx="10"/>
          </p:nvPr>
        </p:nvSpPr>
        <p:spPr/>
        <p:txBody>
          <a:bodyPr/>
          <a:lstStyle/>
          <a:p>
            <a:fld id="{D05CFF3A-8980-4A4C-803C-2BC6D6F59187}" type="slidenum">
              <a:rPr lang="zh-TW" altLang="en-US" smtClean="0"/>
              <a:t>19</a:t>
            </a:fld>
            <a:endParaRPr lang="zh-TW" altLang="en-US"/>
          </a:p>
        </p:txBody>
      </p:sp>
    </p:spTree>
    <p:extLst>
      <p:ext uri="{BB962C8B-B14F-4D97-AF65-F5344CB8AC3E}">
        <p14:creationId xmlns:p14="http://schemas.microsoft.com/office/powerpoint/2010/main" val="15426792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5.</a:t>
            </a:r>
            <a:r>
              <a:rPr lang="zh-TW" altLang="en-US" dirty="0" smtClean="0"/>
              <a:t>調整</a:t>
            </a:r>
            <a:endParaRPr lang="en-US" altLang="zh-TW" dirty="0" smtClean="0"/>
          </a:p>
          <a:p>
            <a:r>
              <a:rPr lang="en-US" altLang="zh-TW" dirty="0" smtClean="0"/>
              <a:t>6.</a:t>
            </a:r>
            <a:r>
              <a:rPr lang="zh-TW" altLang="en-US" dirty="0" smtClean="0"/>
              <a:t>重複上述步驟，直到達到停止條件</a:t>
            </a:r>
            <a:endParaRPr lang="en-US" altLang="zh-TW" dirty="0" smtClean="0"/>
          </a:p>
          <a:p>
            <a:r>
              <a:rPr lang="en-US" altLang="zh-TW" dirty="0" smtClean="0"/>
              <a:t>(</a:t>
            </a:r>
            <a:r>
              <a:rPr lang="zh-TW" altLang="en-US" dirty="0" smtClean="0"/>
              <a:t>可用誤差、</a:t>
            </a:r>
            <a:r>
              <a:rPr lang="en-US" altLang="zh-TW" dirty="0" err="1" smtClean="0"/>
              <a:t>epcho</a:t>
            </a:r>
            <a:r>
              <a:rPr lang="zh-TW" altLang="en-US" dirty="0" smtClean="0"/>
              <a:t>數</a:t>
            </a:r>
            <a:r>
              <a:rPr lang="en-US" altLang="zh-TW" dirty="0" smtClean="0"/>
              <a:t>)</a:t>
            </a:r>
            <a:endParaRPr lang="zh-TW" altLang="en-US" dirty="0"/>
          </a:p>
        </p:txBody>
      </p:sp>
      <p:sp>
        <p:nvSpPr>
          <p:cNvPr id="4" name="投影片編號版面配置區 3"/>
          <p:cNvSpPr>
            <a:spLocks noGrp="1"/>
          </p:cNvSpPr>
          <p:nvPr>
            <p:ph type="sldNum" sz="quarter" idx="10"/>
          </p:nvPr>
        </p:nvSpPr>
        <p:spPr/>
        <p:txBody>
          <a:bodyPr/>
          <a:lstStyle/>
          <a:p>
            <a:fld id="{D05CFF3A-8980-4A4C-803C-2BC6D6F59187}" type="slidenum">
              <a:rPr lang="zh-TW" altLang="en-US" smtClean="0"/>
              <a:t>20</a:t>
            </a:fld>
            <a:endParaRPr lang="zh-TW" altLang="en-US"/>
          </a:p>
        </p:txBody>
      </p:sp>
    </p:spTree>
    <p:extLst>
      <p:ext uri="{BB962C8B-B14F-4D97-AF65-F5344CB8AC3E}">
        <p14:creationId xmlns:p14="http://schemas.microsoft.com/office/powerpoint/2010/main" val="13117366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S(y)</a:t>
            </a:r>
            <a:r>
              <a:rPr lang="zh-TW" altLang="en-US" dirty="0" smtClean="0"/>
              <a:t>為系統輸出</a:t>
            </a:r>
            <a:endParaRPr lang="en-US" altLang="zh-TW" dirty="0" smtClean="0"/>
          </a:p>
          <a:p>
            <a:r>
              <a:rPr lang="en-US" altLang="zh-TW" dirty="0" smtClean="0"/>
              <a:t> d</a:t>
            </a:r>
            <a:r>
              <a:rPr lang="zh-TW" altLang="en-US" dirty="0" smtClean="0"/>
              <a:t>為正確答案</a:t>
            </a:r>
            <a:endParaRPr lang="en-US" altLang="zh-TW" dirty="0" smtClean="0"/>
          </a:p>
          <a:p>
            <a:r>
              <a:rPr lang="zh-TW" altLang="en-US" dirty="0" smtClean="0"/>
              <a:t>相減之後能得到誤差</a:t>
            </a:r>
            <a:r>
              <a:rPr lang="en-US" altLang="zh-TW" dirty="0" smtClean="0"/>
              <a:t>e</a:t>
            </a:r>
          </a:p>
          <a:p>
            <a:r>
              <a:rPr lang="zh-TW" altLang="en-US" dirty="0" smtClean="0"/>
              <a:t>蒐集誤差得到</a:t>
            </a:r>
            <a:r>
              <a:rPr lang="en-US" altLang="zh-TW" sz="1200" b="0" i="0" kern="1200" dirty="0" smtClean="0">
                <a:solidFill>
                  <a:schemeClr val="tx1"/>
                </a:solidFill>
                <a:effectLst/>
                <a:latin typeface="+mn-lt"/>
                <a:ea typeface="+mn-ea"/>
                <a:cs typeface="+mn-cs"/>
              </a:rPr>
              <a:t>Epsilon</a:t>
            </a:r>
          </a:p>
          <a:p>
            <a:r>
              <a:rPr lang="zh-TW" altLang="en-US" dirty="0" smtClean="0"/>
              <a:t>根據</a:t>
            </a:r>
            <a:r>
              <a:rPr lang="en-US" altLang="zh-TW" sz="1200" b="0" i="0" kern="1200" dirty="0" smtClean="0">
                <a:solidFill>
                  <a:schemeClr val="tx1"/>
                </a:solidFill>
                <a:effectLst/>
                <a:latin typeface="+mn-lt"/>
                <a:ea typeface="+mn-ea"/>
                <a:cs typeface="+mn-cs"/>
              </a:rPr>
              <a:t>Epsilon</a:t>
            </a:r>
            <a:r>
              <a:rPr lang="zh-TW" altLang="en-US" sz="1200" b="0" i="0" kern="1200" dirty="0" smtClean="0">
                <a:solidFill>
                  <a:schemeClr val="tx1"/>
                </a:solidFill>
                <a:effectLst/>
                <a:latin typeface="+mn-lt"/>
                <a:ea typeface="+mn-ea"/>
                <a:cs typeface="+mn-cs"/>
              </a:rPr>
              <a:t>可以往回調整權重</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數學的部分如果有修課的話老師講得比較清楚</a:t>
            </a:r>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我數學太爛了抱歉</a:t>
            </a:r>
            <a:r>
              <a:rPr lang="en-US" altLang="zh-TW" sz="1200" b="0" i="0" kern="1200" dirty="0" smtClean="0">
                <a:solidFill>
                  <a:schemeClr val="tx1"/>
                </a:solidFill>
                <a:effectLst/>
                <a:latin typeface="+mn-lt"/>
                <a:ea typeface="+mn-ea"/>
                <a:cs typeface="+mn-cs"/>
              </a:rPr>
              <a:t>Q_Q)</a:t>
            </a:r>
            <a:endParaRPr lang="zh-TW" altLang="en-US" dirty="0"/>
          </a:p>
        </p:txBody>
      </p:sp>
      <p:sp>
        <p:nvSpPr>
          <p:cNvPr id="4" name="投影片編號版面配置區 3"/>
          <p:cNvSpPr>
            <a:spLocks noGrp="1"/>
          </p:cNvSpPr>
          <p:nvPr>
            <p:ph type="sldNum" sz="quarter" idx="10"/>
          </p:nvPr>
        </p:nvSpPr>
        <p:spPr/>
        <p:txBody>
          <a:bodyPr/>
          <a:lstStyle/>
          <a:p>
            <a:fld id="{D05CFF3A-8980-4A4C-803C-2BC6D6F59187}" type="slidenum">
              <a:rPr lang="zh-TW" altLang="en-US" smtClean="0"/>
              <a:t>21</a:t>
            </a:fld>
            <a:endParaRPr lang="zh-TW" altLang="en-US"/>
          </a:p>
        </p:txBody>
      </p:sp>
    </p:spTree>
    <p:extLst>
      <p:ext uri="{BB962C8B-B14F-4D97-AF65-F5344CB8AC3E}">
        <p14:creationId xmlns:p14="http://schemas.microsoft.com/office/powerpoint/2010/main" val="686004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整個網路的訓練過程</a:t>
            </a:r>
            <a:endParaRPr lang="en-US" altLang="zh-TW" dirty="0" smtClean="0"/>
          </a:p>
          <a:p>
            <a:r>
              <a:rPr lang="zh-TW" altLang="en-US" dirty="0" smtClean="0"/>
              <a:t>如這個演算法所示</a:t>
            </a:r>
            <a:endParaRPr lang="zh-TW" altLang="en-US" dirty="0"/>
          </a:p>
        </p:txBody>
      </p:sp>
      <p:sp>
        <p:nvSpPr>
          <p:cNvPr id="4" name="投影片編號版面配置區 3"/>
          <p:cNvSpPr>
            <a:spLocks noGrp="1"/>
          </p:cNvSpPr>
          <p:nvPr>
            <p:ph type="sldNum" sz="quarter" idx="10"/>
          </p:nvPr>
        </p:nvSpPr>
        <p:spPr/>
        <p:txBody>
          <a:bodyPr/>
          <a:lstStyle/>
          <a:p>
            <a:fld id="{D05CFF3A-8980-4A4C-803C-2BC6D6F59187}" type="slidenum">
              <a:rPr lang="zh-TW" altLang="en-US" smtClean="0"/>
              <a:t>22</a:t>
            </a:fld>
            <a:endParaRPr lang="zh-TW" altLang="en-US"/>
          </a:p>
        </p:txBody>
      </p:sp>
    </p:spTree>
    <p:extLst>
      <p:ext uri="{BB962C8B-B14F-4D97-AF65-F5344CB8AC3E}">
        <p14:creationId xmlns:p14="http://schemas.microsoft.com/office/powerpoint/2010/main" val="759188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這是把單一個</a:t>
            </a:r>
            <a:r>
              <a:rPr lang="en-US" altLang="zh-TW" dirty="0"/>
              <a:t>Neural</a:t>
            </a:r>
            <a:r>
              <a:rPr lang="zh-TW" altLang="en-US" dirty="0"/>
              <a:t>拆出來單獨看的情況</a:t>
            </a:r>
            <a:endParaRPr lang="en-US" altLang="zh-TW" dirty="0"/>
          </a:p>
          <a:p>
            <a:r>
              <a:rPr lang="zh-TW" altLang="en-US" dirty="0"/>
              <a:t>下面這個是他的數學式</a:t>
            </a:r>
            <a:endParaRPr lang="en-US" altLang="zh-TW" dirty="0"/>
          </a:p>
          <a:p>
            <a:r>
              <a:rPr lang="zh-TW" altLang="en-US" dirty="0"/>
              <a:t>這個算式裡面包含很多資訊</a:t>
            </a:r>
            <a:endParaRPr lang="en-US" altLang="zh-TW" dirty="0"/>
          </a:p>
          <a:p>
            <a:r>
              <a:rPr lang="en-US" altLang="zh-TW" dirty="0"/>
              <a:t>Neural</a:t>
            </a:r>
            <a:r>
              <a:rPr lang="zh-TW" altLang="en-US" dirty="0"/>
              <a:t>的功能有點像是在模擬神經接收到訊息然後做出反應的過程</a:t>
            </a:r>
            <a:endParaRPr lang="en-US" altLang="zh-TW" dirty="0"/>
          </a:p>
          <a:p>
            <a:r>
              <a:rPr lang="zh-TW" altLang="en-US" dirty="0"/>
              <a:t>其中第</a:t>
            </a:r>
            <a:r>
              <a:rPr lang="en-US" altLang="zh-TW" dirty="0"/>
              <a:t>j</a:t>
            </a:r>
            <a:r>
              <a:rPr lang="zh-TW" altLang="en-US" dirty="0"/>
              <a:t>個神經元做出的反應為</a:t>
            </a:r>
            <a:r>
              <a:rPr lang="en-US" altLang="zh-TW" dirty="0" err="1">
                <a:solidFill>
                  <a:srgbClr val="009900"/>
                </a:solidFill>
              </a:rPr>
              <a:t>x</a:t>
            </a:r>
            <a:r>
              <a:rPr lang="en-US" altLang="zh-TW" baseline="-25000" dirty="0" err="1">
                <a:solidFill>
                  <a:srgbClr val="009900"/>
                </a:solidFill>
              </a:rPr>
              <a:t>j</a:t>
            </a:r>
            <a:endParaRPr lang="en-US" altLang="zh-TW" baseline="-25000" dirty="0">
              <a:solidFill>
                <a:srgbClr val="009900"/>
              </a:solidFill>
            </a:endParaRPr>
          </a:p>
          <a:p>
            <a:r>
              <a:rPr lang="zh-TW" altLang="en-US" dirty="0"/>
              <a:t>而這個神經元所接受到的訊息為</a:t>
            </a:r>
            <a:r>
              <a:rPr lang="en-US" altLang="zh-TW" dirty="0" err="1">
                <a:solidFill>
                  <a:srgbClr val="009900"/>
                </a:solidFill>
              </a:rPr>
              <a:t>s</a:t>
            </a:r>
            <a:r>
              <a:rPr lang="en-US" altLang="zh-TW" baseline="-25000" dirty="0" err="1">
                <a:solidFill>
                  <a:srgbClr val="009900"/>
                </a:solidFill>
              </a:rPr>
              <a:t>i</a:t>
            </a:r>
            <a:endParaRPr lang="en-US" altLang="zh-TW" baseline="-25000" dirty="0">
              <a:solidFill>
                <a:srgbClr val="009900"/>
              </a:solidFill>
            </a:endParaRPr>
          </a:p>
          <a:p>
            <a:r>
              <a:rPr lang="zh-TW" altLang="en-US" dirty="0"/>
              <a:t>由於訊息的來源通常不會只有一個</a:t>
            </a:r>
            <a:r>
              <a:rPr lang="en-US" altLang="zh-TW" dirty="0"/>
              <a:t>=&gt;</a:t>
            </a:r>
            <a:r>
              <a:rPr lang="zh-TW" altLang="en-US" dirty="0"/>
              <a:t>通常為</a:t>
            </a:r>
            <a:r>
              <a:rPr lang="en-US" altLang="zh-TW" dirty="0"/>
              <a:t>n</a:t>
            </a:r>
            <a:r>
              <a:rPr lang="zh-TW" altLang="en-US" dirty="0"/>
              <a:t>個來源</a:t>
            </a:r>
            <a:endParaRPr lang="en-US" altLang="zh-TW" dirty="0"/>
          </a:p>
          <a:p>
            <a:r>
              <a:rPr lang="zh-TW" altLang="en-US" dirty="0"/>
              <a:t>這些訊息會經過</a:t>
            </a:r>
            <a:r>
              <a:rPr lang="en-US" altLang="zh-TW" dirty="0" err="1">
                <a:solidFill>
                  <a:srgbClr val="009900"/>
                </a:solidFill>
              </a:rPr>
              <a:t>w</a:t>
            </a:r>
            <a:r>
              <a:rPr lang="en-US" altLang="zh-TW" baseline="-25000" dirty="0" err="1">
                <a:solidFill>
                  <a:srgbClr val="009900"/>
                </a:solidFill>
              </a:rPr>
              <a:t>ij</a:t>
            </a:r>
            <a:r>
              <a:rPr lang="zh-TW" altLang="en-US" dirty="0"/>
              <a:t>的調整</a:t>
            </a:r>
            <a:r>
              <a:rPr lang="en-US" altLang="zh-TW" dirty="0"/>
              <a:t>(</a:t>
            </a:r>
            <a:r>
              <a:rPr lang="zh-TW" altLang="en-US" dirty="0"/>
              <a:t>每個訊息的重要性不一樣</a:t>
            </a:r>
            <a:r>
              <a:rPr lang="en-US" altLang="zh-TW" dirty="0"/>
              <a:t>)</a:t>
            </a:r>
          </a:p>
          <a:p>
            <a:r>
              <a:rPr lang="zh-TW" altLang="en-US" dirty="0"/>
              <a:t>最後產生反應</a:t>
            </a:r>
            <a:endParaRPr lang="en-US" altLang="zh-TW" dirty="0"/>
          </a:p>
          <a:p>
            <a:r>
              <a:rPr lang="zh-TW" altLang="en-US" dirty="0"/>
              <a:t>激活函數的感覺為，神經對於訊號的強度可能不一定是線性的</a:t>
            </a:r>
            <a:endParaRPr lang="en-US" altLang="zh-TW" dirty="0"/>
          </a:p>
          <a:p>
            <a:r>
              <a:rPr lang="zh-TW" altLang="en-US" dirty="0"/>
              <a:t>最後的這個統整訊號要大於門檻</a:t>
            </a:r>
            <a:r>
              <a:rPr lang="en-US" altLang="zh-TW" dirty="0" err="1">
                <a:solidFill>
                  <a:srgbClr val="009900"/>
                </a:solidFill>
              </a:rPr>
              <a:t>θ</a:t>
            </a:r>
            <a:r>
              <a:rPr lang="en-US" altLang="zh-TW" baseline="-25000" dirty="0" err="1">
                <a:solidFill>
                  <a:srgbClr val="009900"/>
                </a:solidFill>
              </a:rPr>
              <a:t>j</a:t>
            </a:r>
            <a:r>
              <a:rPr lang="zh-TW" altLang="en-US" dirty="0"/>
              <a:t>才會有反應</a:t>
            </a:r>
          </a:p>
        </p:txBody>
      </p:sp>
      <p:sp>
        <p:nvSpPr>
          <p:cNvPr id="4" name="投影片編號版面配置區 3"/>
          <p:cNvSpPr>
            <a:spLocks noGrp="1"/>
          </p:cNvSpPr>
          <p:nvPr>
            <p:ph type="sldNum" sz="quarter" idx="10"/>
          </p:nvPr>
        </p:nvSpPr>
        <p:spPr/>
        <p:txBody>
          <a:bodyPr/>
          <a:lstStyle/>
          <a:p>
            <a:fld id="{D05CFF3A-8980-4A4C-803C-2BC6D6F59187}" type="slidenum">
              <a:rPr lang="zh-TW" altLang="en-US" smtClean="0"/>
              <a:t>4</a:t>
            </a:fld>
            <a:endParaRPr lang="zh-TW" altLang="en-US"/>
          </a:p>
        </p:txBody>
      </p:sp>
    </p:spTree>
    <p:extLst>
      <p:ext uri="{BB962C8B-B14F-4D97-AF65-F5344CB8AC3E}">
        <p14:creationId xmlns:p14="http://schemas.microsoft.com/office/powerpoint/2010/main" val="12264782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調整不要那麼快 框框</a:t>
            </a:r>
            <a:endParaRPr lang="zh-TW" altLang="en-US" dirty="0"/>
          </a:p>
        </p:txBody>
      </p:sp>
      <p:sp>
        <p:nvSpPr>
          <p:cNvPr id="4" name="投影片編號版面配置區 3"/>
          <p:cNvSpPr>
            <a:spLocks noGrp="1"/>
          </p:cNvSpPr>
          <p:nvPr>
            <p:ph type="sldNum" sz="quarter" idx="10"/>
          </p:nvPr>
        </p:nvSpPr>
        <p:spPr/>
        <p:txBody>
          <a:bodyPr/>
          <a:lstStyle/>
          <a:p>
            <a:fld id="{D05CFF3A-8980-4A4C-803C-2BC6D6F59187}" type="slidenum">
              <a:rPr lang="zh-TW" altLang="en-US" smtClean="0"/>
              <a:t>23</a:t>
            </a:fld>
            <a:endParaRPr lang="zh-TW" altLang="en-US"/>
          </a:p>
        </p:txBody>
      </p:sp>
    </p:spTree>
    <p:extLst>
      <p:ext uri="{BB962C8B-B14F-4D97-AF65-F5344CB8AC3E}">
        <p14:creationId xmlns:p14="http://schemas.microsoft.com/office/powerpoint/2010/main" val="3976793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D05CFF3A-8980-4A4C-803C-2BC6D6F59187}" type="slidenum">
              <a:rPr lang="zh-TW" altLang="en-US" smtClean="0"/>
              <a:t>24</a:t>
            </a:fld>
            <a:endParaRPr lang="zh-TW" altLang="en-US"/>
          </a:p>
        </p:txBody>
      </p:sp>
    </p:spTree>
    <p:extLst>
      <p:ext uri="{BB962C8B-B14F-4D97-AF65-F5344CB8AC3E}">
        <p14:creationId xmlns:p14="http://schemas.microsoft.com/office/powerpoint/2010/main" val="3021022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Wiki</a:t>
            </a:r>
            <a:r>
              <a:rPr lang="zh-TW" altLang="en-US" dirty="0" smtClean="0"/>
              <a:t>的說明</a:t>
            </a:r>
            <a:endParaRPr lang="en-US" altLang="zh-TW" dirty="0" smtClean="0"/>
          </a:p>
          <a:p>
            <a:r>
              <a:rPr lang="zh-TW" altLang="en-US" dirty="0" smtClean="0"/>
              <a:t>身為管院小廢物真的看不懂</a:t>
            </a:r>
            <a:r>
              <a:rPr lang="en-US" altLang="zh-TW" dirty="0" smtClean="0"/>
              <a:t>Q_Q</a:t>
            </a:r>
          </a:p>
          <a:p>
            <a:r>
              <a:rPr lang="zh-TW" altLang="en-US" dirty="0" smtClean="0"/>
              <a:t>但我自己整體的理解大概是</a:t>
            </a:r>
            <a:endParaRPr lang="en-US" altLang="zh-TW" dirty="0" smtClean="0"/>
          </a:p>
          <a:p>
            <a:r>
              <a:rPr lang="zh-TW" altLang="en-US" dirty="0" smtClean="0"/>
              <a:t>假設將網路的權重</a:t>
            </a:r>
            <a:r>
              <a:rPr lang="en-US" altLang="zh-TW" dirty="0" smtClean="0"/>
              <a:t>(W</a:t>
            </a:r>
            <a:r>
              <a:rPr lang="zh-TW" altLang="en-US" dirty="0" smtClean="0"/>
              <a:t>矩陣</a:t>
            </a:r>
            <a:r>
              <a:rPr lang="en-US" altLang="zh-TW" dirty="0" smtClean="0"/>
              <a:t>)</a:t>
            </a:r>
            <a:r>
              <a:rPr lang="zh-TW" altLang="en-US" dirty="0" smtClean="0"/>
              <a:t>與誤差畫成曲線</a:t>
            </a:r>
            <a:endParaRPr lang="en-US" altLang="zh-TW" dirty="0" smtClean="0"/>
          </a:p>
          <a:p>
            <a:r>
              <a:rPr lang="zh-TW" altLang="en-US" dirty="0" smtClean="0"/>
              <a:t>梯度的感覺就像是目前這個權重的斜率</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D05CFF3A-8980-4A4C-803C-2BC6D6F59187}" type="slidenum">
              <a:rPr lang="zh-TW" altLang="en-US" smtClean="0"/>
              <a:t>25</a:t>
            </a:fld>
            <a:endParaRPr lang="zh-TW" altLang="en-US"/>
          </a:p>
        </p:txBody>
      </p:sp>
    </p:spTree>
    <p:extLst>
      <p:ext uri="{BB962C8B-B14F-4D97-AF65-F5344CB8AC3E}">
        <p14:creationId xmlns:p14="http://schemas.microsoft.com/office/powerpoint/2010/main" val="27594691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所以梯度下降的感覺會像是</a:t>
            </a:r>
            <a:endParaRPr lang="en-US" altLang="zh-TW" dirty="0" smtClean="0"/>
          </a:p>
          <a:p>
            <a:r>
              <a:rPr lang="zh-TW" altLang="en-US" dirty="0" smtClean="0"/>
              <a:t>為了找到這個區域的誤差最小</a:t>
            </a:r>
            <a:r>
              <a:rPr lang="en-US" altLang="zh-TW" dirty="0" smtClean="0"/>
              <a:t>(</a:t>
            </a:r>
            <a:r>
              <a:rPr lang="zh-TW" altLang="en-US" dirty="0" smtClean="0"/>
              <a:t>最佳解</a:t>
            </a:r>
            <a:r>
              <a:rPr lang="en-US" altLang="zh-TW" dirty="0" smtClean="0"/>
              <a:t>)</a:t>
            </a:r>
          </a:p>
          <a:p>
            <a:r>
              <a:rPr lang="zh-TW" altLang="en-US" dirty="0" smtClean="0"/>
              <a:t>試著讓梯度越來越小</a:t>
            </a:r>
            <a:r>
              <a:rPr lang="en-US" altLang="zh-TW" dirty="0" smtClean="0"/>
              <a:t>(</a:t>
            </a:r>
            <a:r>
              <a:rPr lang="zh-TW" altLang="en-US" dirty="0" smtClean="0"/>
              <a:t>斜率越來越小</a:t>
            </a:r>
            <a:r>
              <a:rPr lang="en-US" altLang="zh-TW" dirty="0" smtClean="0"/>
              <a:t>)</a:t>
            </a:r>
            <a:r>
              <a:rPr lang="zh-TW" altLang="en-US" dirty="0" smtClean="0"/>
              <a:t>的過程</a:t>
            </a:r>
            <a:endParaRPr lang="en-US" altLang="zh-TW" dirty="0" smtClean="0"/>
          </a:p>
          <a:p>
            <a:r>
              <a:rPr lang="zh-TW" altLang="en-US" dirty="0" smtClean="0"/>
              <a:t>透過不斷調整權重來完成訓練</a:t>
            </a:r>
            <a:endParaRPr lang="en-US" altLang="zh-TW" dirty="0" smtClean="0"/>
          </a:p>
          <a:p>
            <a:endParaRPr lang="en-US" altLang="zh-TW" dirty="0" smtClean="0"/>
          </a:p>
          <a:p>
            <a:r>
              <a:rPr lang="zh-TW" altLang="en-US" dirty="0" smtClean="0"/>
              <a:t>那，所謂的梯度消失，梯度爆炸</a:t>
            </a:r>
            <a:endParaRPr lang="en-US" altLang="zh-TW" dirty="0" smtClean="0"/>
          </a:p>
          <a:p>
            <a:r>
              <a:rPr lang="zh-TW" altLang="en-US" dirty="0" smtClean="0"/>
              <a:t>即為在調整權重時所改變的斜率超級小或超級</a:t>
            </a:r>
            <a:r>
              <a:rPr lang="zh-TW" altLang="en-US" dirty="0" smtClean="0"/>
              <a:t>大</a:t>
            </a:r>
            <a:endParaRPr lang="en-US" altLang="zh-TW" dirty="0" smtClean="0"/>
          </a:p>
          <a:p>
            <a:r>
              <a:rPr lang="zh-TW" altLang="en-US" dirty="0" smtClean="0"/>
              <a:t>超級小 </a:t>
            </a:r>
            <a:r>
              <a:rPr lang="en-US" altLang="zh-TW" dirty="0" smtClean="0"/>
              <a:t>&gt;&gt;</a:t>
            </a:r>
            <a:r>
              <a:rPr lang="zh-TW" altLang="en-US" dirty="0" smtClean="0"/>
              <a:t> 更新太小 斜率幾乎沒有改變</a:t>
            </a:r>
            <a:endParaRPr lang="en-US" altLang="zh-TW" dirty="0" smtClean="0"/>
          </a:p>
          <a:p>
            <a:r>
              <a:rPr lang="zh-TW" altLang="en-US" dirty="0" smtClean="0"/>
              <a:t>超級大 </a:t>
            </a:r>
            <a:r>
              <a:rPr lang="en-US" altLang="zh-TW" dirty="0" smtClean="0"/>
              <a:t>&gt;&gt;</a:t>
            </a:r>
            <a:r>
              <a:rPr lang="zh-TW" altLang="en-US" dirty="0" smtClean="0"/>
              <a:t> 直接跳過</a:t>
            </a:r>
            <a:r>
              <a:rPr lang="en-US" altLang="zh-TW" dirty="0" smtClean="0"/>
              <a:t>0</a:t>
            </a:r>
            <a:r>
              <a:rPr lang="zh-TW" altLang="en-US" dirty="0" smtClean="0"/>
              <a:t> 左右搖擺</a:t>
            </a:r>
            <a:endParaRPr lang="en-US" altLang="zh-TW" dirty="0" smtClean="0"/>
          </a:p>
          <a:p>
            <a:r>
              <a:rPr lang="en-US" altLang="zh-TW" dirty="0" smtClean="0"/>
              <a:t>&gt;&gt;</a:t>
            </a:r>
            <a:r>
              <a:rPr lang="zh-TW" altLang="en-US" dirty="0" smtClean="0"/>
              <a:t>找不到最低點</a:t>
            </a:r>
            <a:endParaRPr lang="en-US" altLang="zh-TW" dirty="0" smtClean="0"/>
          </a:p>
        </p:txBody>
      </p:sp>
      <p:sp>
        <p:nvSpPr>
          <p:cNvPr id="4" name="投影片編號版面配置區 3"/>
          <p:cNvSpPr>
            <a:spLocks noGrp="1"/>
          </p:cNvSpPr>
          <p:nvPr>
            <p:ph type="sldNum" sz="quarter" idx="10"/>
          </p:nvPr>
        </p:nvSpPr>
        <p:spPr/>
        <p:txBody>
          <a:bodyPr/>
          <a:lstStyle/>
          <a:p>
            <a:fld id="{093CCC50-7339-4AD9-BAA8-A89678E663C5}" type="slidenum">
              <a:rPr lang="zh-TW" altLang="en-US" smtClean="0"/>
              <a:t>26</a:t>
            </a:fld>
            <a:endParaRPr lang="zh-TW" altLang="en-US"/>
          </a:p>
        </p:txBody>
      </p:sp>
    </p:spTree>
    <p:extLst>
      <p:ext uri="{BB962C8B-B14F-4D97-AF65-F5344CB8AC3E}">
        <p14:creationId xmlns:p14="http://schemas.microsoft.com/office/powerpoint/2010/main" val="4635752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在網路中加入</a:t>
            </a:r>
            <a:r>
              <a:rPr lang="en-US" altLang="zh-TW" dirty="0"/>
              <a:t>bias</a:t>
            </a:r>
            <a:r>
              <a:rPr lang="zh-TW" altLang="en-US" dirty="0"/>
              <a:t>的目的為</a:t>
            </a:r>
            <a:endParaRPr lang="en-US" altLang="zh-TW" dirty="0"/>
          </a:p>
          <a:p>
            <a:r>
              <a:rPr lang="zh-TW" altLang="en-US" dirty="0"/>
              <a:t>使得網路找到的分類線能夠更精準</a:t>
            </a:r>
            <a:endParaRPr lang="en-US" altLang="zh-TW" dirty="0"/>
          </a:p>
          <a:p>
            <a:r>
              <a:rPr lang="zh-TW" altLang="en-US" dirty="0"/>
              <a:t>舉例來說</a:t>
            </a:r>
            <a:endParaRPr lang="en-US" altLang="zh-TW" dirty="0"/>
          </a:p>
          <a:p>
            <a:r>
              <a:rPr lang="zh-TW" altLang="en-US" dirty="0"/>
              <a:t>沒有加入</a:t>
            </a:r>
            <a:r>
              <a:rPr lang="en-US" altLang="zh-TW" dirty="0"/>
              <a:t>bias</a:t>
            </a:r>
            <a:r>
              <a:rPr lang="zh-TW" altLang="en-US" dirty="0"/>
              <a:t>的情況</a:t>
            </a:r>
            <a:endParaRPr lang="en-US" altLang="zh-TW" dirty="0"/>
          </a:p>
          <a:p>
            <a:r>
              <a:rPr lang="zh-TW" altLang="en-US" dirty="0"/>
              <a:t>僅能調整圖中藍色線的斜率來達到分類誤差最小</a:t>
            </a:r>
            <a:endParaRPr lang="en-US" altLang="zh-TW" dirty="0"/>
          </a:p>
          <a:p>
            <a:r>
              <a:rPr lang="zh-TW" altLang="en-US" dirty="0"/>
              <a:t>加入</a:t>
            </a:r>
            <a:r>
              <a:rPr lang="en-US" altLang="zh-TW" dirty="0"/>
              <a:t>bias</a:t>
            </a:r>
            <a:r>
              <a:rPr lang="zh-TW" altLang="en-US" dirty="0"/>
              <a:t>後能夠使藍色線移動到紅色線的位置</a:t>
            </a:r>
            <a:endParaRPr lang="en-US" altLang="zh-TW" dirty="0"/>
          </a:p>
          <a:p>
            <a:r>
              <a:rPr lang="zh-TW" altLang="en-US" dirty="0"/>
              <a:t>使分類能力</a:t>
            </a:r>
            <a:r>
              <a:rPr lang="zh-TW" altLang="en-US" dirty="0" smtClean="0"/>
              <a:t>較好</a:t>
            </a:r>
            <a:endParaRPr lang="en-US" altLang="zh-TW" dirty="0" smtClean="0"/>
          </a:p>
          <a:p>
            <a:r>
              <a:rPr lang="en-US" altLang="zh-TW" dirty="0" smtClean="0"/>
              <a:t>&gt;&gt;</a:t>
            </a:r>
            <a:r>
              <a:rPr lang="zh-TW" altLang="en-US" dirty="0" smtClean="0"/>
              <a:t>平移</a:t>
            </a:r>
            <a:endParaRPr lang="zh-TW" altLang="en-US" dirty="0"/>
          </a:p>
        </p:txBody>
      </p:sp>
      <p:sp>
        <p:nvSpPr>
          <p:cNvPr id="4" name="投影片編號版面配置區 3"/>
          <p:cNvSpPr>
            <a:spLocks noGrp="1"/>
          </p:cNvSpPr>
          <p:nvPr>
            <p:ph type="sldNum" sz="quarter" idx="10"/>
          </p:nvPr>
        </p:nvSpPr>
        <p:spPr/>
        <p:txBody>
          <a:bodyPr/>
          <a:lstStyle/>
          <a:p>
            <a:fld id="{093CCC50-7339-4AD9-BAA8-A89678E663C5}" type="slidenum">
              <a:rPr lang="zh-TW" altLang="en-US" smtClean="0"/>
              <a:t>27</a:t>
            </a:fld>
            <a:endParaRPr lang="zh-TW" altLang="en-US"/>
          </a:p>
        </p:txBody>
      </p:sp>
    </p:spTree>
    <p:extLst>
      <p:ext uri="{BB962C8B-B14F-4D97-AF65-F5344CB8AC3E}">
        <p14:creationId xmlns:p14="http://schemas.microsoft.com/office/powerpoint/2010/main" val="12350316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http://mropengate.blogspot.com/2017/02/deep-learning-role-of-activation.html</a:t>
            </a:r>
          </a:p>
          <a:p>
            <a:r>
              <a:rPr lang="zh-TW" altLang="en-US" dirty="0"/>
              <a:t>如右圖，若網路需要處理這樣的分類問題</a:t>
            </a:r>
            <a:endParaRPr lang="en-US" altLang="zh-TW" dirty="0"/>
          </a:p>
          <a:p>
            <a:r>
              <a:rPr lang="zh-TW" altLang="en-US" dirty="0"/>
              <a:t>使用傳統找分類</a:t>
            </a:r>
            <a:r>
              <a:rPr lang="en-US" altLang="zh-TW" dirty="0"/>
              <a:t>”</a:t>
            </a:r>
            <a:r>
              <a:rPr lang="zh-TW" altLang="en-US" dirty="0"/>
              <a:t>線</a:t>
            </a:r>
            <a:r>
              <a:rPr lang="en-US" altLang="zh-TW" dirty="0"/>
              <a:t>”</a:t>
            </a:r>
            <a:r>
              <a:rPr lang="zh-TW" altLang="en-US" dirty="0"/>
              <a:t>的方式並不可行</a:t>
            </a:r>
            <a:endParaRPr lang="en-US" altLang="zh-TW" dirty="0"/>
          </a:p>
          <a:p>
            <a:r>
              <a:rPr lang="zh-TW" altLang="en-US" dirty="0"/>
              <a:t>因此需要透過激活函數來讓網路擁有處理非線性問題的能力</a:t>
            </a:r>
            <a:endParaRPr lang="en-US" altLang="zh-TW" dirty="0"/>
          </a:p>
          <a:p>
            <a:r>
              <a:rPr lang="zh-TW" altLang="en-US" dirty="0"/>
              <a:t>此外，激活函數還具有上述</a:t>
            </a:r>
            <a:r>
              <a:rPr lang="en-US" altLang="zh-TW" dirty="0"/>
              <a:t>4</a:t>
            </a:r>
            <a:r>
              <a:rPr lang="zh-TW" altLang="en-US" dirty="0"/>
              <a:t>個功能</a:t>
            </a:r>
          </a:p>
        </p:txBody>
      </p:sp>
      <p:sp>
        <p:nvSpPr>
          <p:cNvPr id="4" name="投影片編號版面配置區 3"/>
          <p:cNvSpPr>
            <a:spLocks noGrp="1"/>
          </p:cNvSpPr>
          <p:nvPr>
            <p:ph type="sldNum" sz="quarter" idx="10"/>
          </p:nvPr>
        </p:nvSpPr>
        <p:spPr/>
        <p:txBody>
          <a:bodyPr/>
          <a:lstStyle/>
          <a:p>
            <a:fld id="{093CCC50-7339-4AD9-BAA8-A89678E663C5}" type="slidenum">
              <a:rPr lang="zh-TW" altLang="en-US" smtClean="0"/>
              <a:t>28</a:t>
            </a:fld>
            <a:endParaRPr lang="zh-TW" altLang="en-US"/>
          </a:p>
        </p:txBody>
      </p:sp>
    </p:spTree>
    <p:extLst>
      <p:ext uri="{BB962C8B-B14F-4D97-AF65-F5344CB8AC3E}">
        <p14:creationId xmlns:p14="http://schemas.microsoft.com/office/powerpoint/2010/main" val="29006009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綜合上述</a:t>
            </a:r>
            <a:r>
              <a:rPr lang="en-US" altLang="zh-TW" dirty="0"/>
              <a:t>bias</a:t>
            </a:r>
            <a:r>
              <a:rPr lang="zh-TW" altLang="en-US" dirty="0"/>
              <a:t>與</a:t>
            </a:r>
            <a:r>
              <a:rPr lang="en-US" altLang="zh-TW" dirty="0"/>
              <a:t>activation function</a:t>
            </a:r>
          </a:p>
          <a:p>
            <a:r>
              <a:rPr lang="zh-TW" altLang="en-US" dirty="0"/>
              <a:t>完整的</a:t>
            </a:r>
            <a:r>
              <a:rPr lang="en-US" altLang="zh-TW" dirty="0"/>
              <a:t>forward</a:t>
            </a:r>
            <a:r>
              <a:rPr lang="zh-TW" altLang="en-US" dirty="0"/>
              <a:t>運算應為圖中所示</a:t>
            </a:r>
          </a:p>
        </p:txBody>
      </p:sp>
      <p:sp>
        <p:nvSpPr>
          <p:cNvPr id="4" name="投影片編號版面配置區 3"/>
          <p:cNvSpPr>
            <a:spLocks noGrp="1"/>
          </p:cNvSpPr>
          <p:nvPr>
            <p:ph type="sldNum" sz="quarter" idx="10"/>
          </p:nvPr>
        </p:nvSpPr>
        <p:spPr/>
        <p:txBody>
          <a:bodyPr/>
          <a:lstStyle/>
          <a:p>
            <a:fld id="{093CCC50-7339-4AD9-BAA8-A89678E663C5}" type="slidenum">
              <a:rPr lang="zh-TW" altLang="en-US" smtClean="0"/>
              <a:t>29</a:t>
            </a:fld>
            <a:endParaRPr lang="zh-TW" altLang="en-US"/>
          </a:p>
        </p:txBody>
      </p:sp>
    </p:spTree>
    <p:extLst>
      <p:ext uri="{BB962C8B-B14F-4D97-AF65-F5344CB8AC3E}">
        <p14:creationId xmlns:p14="http://schemas.microsoft.com/office/powerpoint/2010/main" val="17823275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D05CFF3A-8980-4A4C-803C-2BC6D6F59187}" type="slidenum">
              <a:rPr lang="zh-TW" altLang="en-US" smtClean="0"/>
              <a:t>30</a:t>
            </a:fld>
            <a:endParaRPr lang="zh-TW" altLang="en-US"/>
          </a:p>
        </p:txBody>
      </p:sp>
    </p:spTree>
    <p:extLst>
      <p:ext uri="{BB962C8B-B14F-4D97-AF65-F5344CB8AC3E}">
        <p14:creationId xmlns:p14="http://schemas.microsoft.com/office/powerpoint/2010/main" val="18071376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所謂</a:t>
            </a:r>
            <a:r>
              <a:rPr lang="en-US" altLang="zh-TW" dirty="0"/>
              <a:t>Word Embedding</a:t>
            </a:r>
            <a:r>
              <a:rPr lang="zh-TW" altLang="en-US" dirty="0"/>
              <a:t>或翻譯成詞嵌入</a:t>
            </a:r>
            <a:endParaRPr lang="en-US" altLang="zh-TW" dirty="0"/>
          </a:p>
          <a:p>
            <a:r>
              <a:rPr lang="zh-TW" altLang="en-US" dirty="0"/>
              <a:t>為利用類神經網路進行文字探勘的重要技術</a:t>
            </a:r>
            <a:endParaRPr lang="en-US" altLang="zh-TW" dirty="0"/>
          </a:p>
          <a:p>
            <a:r>
              <a:rPr lang="zh-TW" altLang="en-US" dirty="0"/>
              <a:t>詞嵌入的目標很簡單，就是透過向量的方式來表示文字</a:t>
            </a:r>
            <a:endParaRPr lang="en-US" altLang="zh-TW" dirty="0"/>
          </a:p>
          <a:p>
            <a:r>
              <a:rPr lang="zh-TW" altLang="en-US" dirty="0"/>
              <a:t>而這個向量最好還能透過向量空間中點與點的關係來表示字詞的含意</a:t>
            </a:r>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093CCC50-7339-4AD9-BAA8-A89678E663C5}" type="slidenum">
              <a:rPr lang="zh-TW" altLang="en-US" smtClean="0"/>
              <a:t>31</a:t>
            </a:fld>
            <a:endParaRPr lang="zh-TW" altLang="en-US"/>
          </a:p>
        </p:txBody>
      </p:sp>
    </p:spTree>
    <p:extLst>
      <p:ext uri="{BB962C8B-B14F-4D97-AF65-F5344CB8AC3E}">
        <p14:creationId xmlns:p14="http://schemas.microsoft.com/office/powerpoint/2010/main" val="23766404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傳統的</a:t>
            </a:r>
            <a:r>
              <a:rPr lang="en-US" altLang="zh-TW" dirty="0"/>
              <a:t>Bag</a:t>
            </a:r>
            <a:r>
              <a:rPr lang="en-US" altLang="zh-TW" baseline="0" dirty="0"/>
              <a:t> of Word </a:t>
            </a:r>
            <a:r>
              <a:rPr lang="zh-TW" altLang="en-US" baseline="0" dirty="0"/>
              <a:t>為以向量的方式表達文件的方式之一</a:t>
            </a:r>
            <a:endParaRPr lang="en-US" altLang="zh-TW" baseline="0" dirty="0"/>
          </a:p>
          <a:p>
            <a:r>
              <a:rPr lang="zh-TW" altLang="en-US" baseline="0" dirty="0"/>
              <a:t>每個句子都可以根據其包含的字詞轉化成向量</a:t>
            </a:r>
            <a:endParaRPr lang="en-US" altLang="zh-TW" baseline="0" dirty="0"/>
          </a:p>
          <a:p>
            <a:r>
              <a:rPr lang="zh-TW" altLang="en-US" baseline="0" dirty="0"/>
              <a:t>然而傳統的</a:t>
            </a:r>
            <a:r>
              <a:rPr lang="en-US" altLang="zh-TW" baseline="0" dirty="0" err="1"/>
              <a:t>BoW</a:t>
            </a:r>
            <a:r>
              <a:rPr lang="zh-TW" altLang="en-US" baseline="0" dirty="0"/>
              <a:t>有個很大的缺點為</a:t>
            </a:r>
            <a:endParaRPr lang="en-US" altLang="zh-TW" baseline="0" dirty="0"/>
          </a:p>
          <a:p>
            <a:r>
              <a:rPr lang="zh-TW" altLang="en-US" dirty="0"/>
              <a:t>矩陣中大部分的數值皆為</a:t>
            </a:r>
            <a:r>
              <a:rPr lang="en-US" altLang="zh-TW" dirty="0"/>
              <a:t>0(</a:t>
            </a:r>
            <a:r>
              <a:rPr lang="zh-TW" altLang="en-US" dirty="0"/>
              <a:t>矩陣稀疏問題</a:t>
            </a:r>
            <a:r>
              <a:rPr lang="en-US" altLang="zh-TW" dirty="0"/>
              <a:t>)</a:t>
            </a:r>
          </a:p>
          <a:p>
            <a:r>
              <a:rPr lang="zh-TW" altLang="en-US" dirty="0"/>
              <a:t>會浪費大量記憶體及計算時間</a:t>
            </a:r>
          </a:p>
        </p:txBody>
      </p:sp>
      <p:sp>
        <p:nvSpPr>
          <p:cNvPr id="4" name="投影片編號版面配置區 3"/>
          <p:cNvSpPr>
            <a:spLocks noGrp="1"/>
          </p:cNvSpPr>
          <p:nvPr>
            <p:ph type="sldNum" sz="quarter" idx="10"/>
          </p:nvPr>
        </p:nvSpPr>
        <p:spPr/>
        <p:txBody>
          <a:bodyPr/>
          <a:lstStyle/>
          <a:p>
            <a:fld id="{093CCC50-7339-4AD9-BAA8-A89678E663C5}" type="slidenum">
              <a:rPr lang="zh-TW" altLang="en-US" smtClean="0"/>
              <a:t>32</a:t>
            </a:fld>
            <a:endParaRPr lang="zh-TW" altLang="en-US"/>
          </a:p>
        </p:txBody>
      </p:sp>
    </p:spTree>
    <p:extLst>
      <p:ext uri="{BB962C8B-B14F-4D97-AF65-F5344CB8AC3E}">
        <p14:creationId xmlns:p14="http://schemas.microsoft.com/office/powerpoint/2010/main" val="1880216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D05CFF3A-8980-4A4C-803C-2BC6D6F59187}" type="slidenum">
              <a:rPr lang="zh-TW" altLang="en-US" smtClean="0"/>
              <a:t>5</a:t>
            </a:fld>
            <a:endParaRPr lang="zh-TW" altLang="en-US"/>
          </a:p>
        </p:txBody>
      </p:sp>
    </p:spTree>
    <p:extLst>
      <p:ext uri="{BB962C8B-B14F-4D97-AF65-F5344CB8AC3E}">
        <p14:creationId xmlns:p14="http://schemas.microsoft.com/office/powerpoint/2010/main" val="16794972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詞嵌入就是依照語意把文字投射到向量空間中</a:t>
            </a:r>
            <a:endParaRPr lang="en-US" altLang="zh-TW" dirty="0"/>
          </a:p>
          <a:p>
            <a:r>
              <a:rPr lang="zh-TW" altLang="en-US" dirty="0"/>
              <a:t>以圖中投射到二維空間為例</a:t>
            </a:r>
            <a:endParaRPr lang="en-US" altLang="zh-TW" dirty="0"/>
          </a:p>
          <a:p>
            <a:r>
              <a:rPr lang="zh-TW" altLang="en-US" dirty="0"/>
              <a:t>向量空間中位置接近的點，通常會具有相似的詞意</a:t>
            </a:r>
            <a:endParaRPr lang="en-US" altLang="zh-TW" dirty="0"/>
          </a:p>
          <a:p>
            <a:r>
              <a:rPr lang="zh-TW" altLang="en-US" dirty="0"/>
              <a:t>比如圖中紅圈內的接為時間的單位</a:t>
            </a:r>
            <a:endParaRPr lang="en-US" altLang="zh-TW" dirty="0"/>
          </a:p>
          <a:p>
            <a:endParaRPr lang="en-US" altLang="zh-TW" dirty="0"/>
          </a:p>
          <a:p>
            <a:r>
              <a:rPr lang="zh-TW" altLang="en-US" dirty="0"/>
              <a:t>這樣的方式有以下優點</a:t>
            </a:r>
            <a:endParaRPr lang="en-US" altLang="zh-TW" dirty="0"/>
          </a:p>
          <a:p>
            <a:pPr marL="228600" indent="-228600">
              <a:buAutoNum type="arabicPeriod"/>
            </a:pPr>
            <a:r>
              <a:rPr lang="zh-TW" altLang="en-US" dirty="0"/>
              <a:t>用二維的向量即可代表許多文字</a:t>
            </a:r>
            <a:r>
              <a:rPr lang="en-US" altLang="zh-TW" dirty="0"/>
              <a:t>(</a:t>
            </a:r>
            <a:r>
              <a:rPr lang="zh-TW" altLang="en-US" dirty="0"/>
              <a:t>解決</a:t>
            </a:r>
            <a:r>
              <a:rPr lang="en-US" altLang="zh-TW" dirty="0" err="1"/>
              <a:t>BoW</a:t>
            </a:r>
            <a:r>
              <a:rPr lang="zh-TW" altLang="en-US" dirty="0"/>
              <a:t>稀疏的問題</a:t>
            </a:r>
            <a:r>
              <a:rPr lang="en-US" altLang="zh-TW" dirty="0"/>
              <a:t>)</a:t>
            </a:r>
          </a:p>
          <a:p>
            <a:pPr marL="228600" indent="-228600">
              <a:buAutoNum type="arabicPeriod"/>
            </a:pPr>
            <a:r>
              <a:rPr lang="zh-TW" altLang="en-US" dirty="0"/>
              <a:t>方便利用向量進行詞意相似度計算</a:t>
            </a:r>
          </a:p>
        </p:txBody>
      </p:sp>
      <p:sp>
        <p:nvSpPr>
          <p:cNvPr id="4" name="投影片編號版面配置區 3"/>
          <p:cNvSpPr>
            <a:spLocks noGrp="1"/>
          </p:cNvSpPr>
          <p:nvPr>
            <p:ph type="sldNum" sz="quarter" idx="10"/>
          </p:nvPr>
        </p:nvSpPr>
        <p:spPr/>
        <p:txBody>
          <a:bodyPr/>
          <a:lstStyle/>
          <a:p>
            <a:fld id="{093CCC50-7339-4AD9-BAA8-A89678E663C5}" type="slidenum">
              <a:rPr lang="zh-TW" altLang="en-US" smtClean="0"/>
              <a:t>33</a:t>
            </a:fld>
            <a:endParaRPr lang="zh-TW" altLang="en-US"/>
          </a:p>
        </p:txBody>
      </p:sp>
    </p:spTree>
    <p:extLst>
      <p:ext uri="{BB962C8B-B14F-4D97-AF65-F5344CB8AC3E}">
        <p14:creationId xmlns:p14="http://schemas.microsoft.com/office/powerpoint/2010/main" val="21084868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https://www.ycc.idv.tw/tensorflow-tutorial_5.html</a:t>
            </a:r>
          </a:p>
          <a:p>
            <a:r>
              <a:rPr lang="zh-TW" altLang="en-US" dirty="0"/>
              <a:t>以</a:t>
            </a:r>
            <a:r>
              <a:rPr lang="en-US" altLang="zh-TW" dirty="0"/>
              <a:t>Word2Vec</a:t>
            </a:r>
            <a:r>
              <a:rPr lang="zh-TW" altLang="en-US" dirty="0"/>
              <a:t>方式為例</a:t>
            </a:r>
            <a:r>
              <a:rPr lang="en-US" altLang="zh-TW" dirty="0"/>
              <a:t/>
            </a:r>
            <a:br>
              <a:rPr lang="en-US" altLang="zh-TW" dirty="0"/>
            </a:br>
            <a:r>
              <a:rPr lang="zh-TW" altLang="en-US" dirty="0"/>
              <a:t>訓練</a:t>
            </a:r>
            <a:r>
              <a:rPr lang="en-US" altLang="zh-TW" dirty="0"/>
              <a:t>Word2Vec</a:t>
            </a:r>
            <a:r>
              <a:rPr lang="zh-TW" altLang="en-US" dirty="0"/>
              <a:t>模型的方法可以以一個單層</a:t>
            </a:r>
            <a:r>
              <a:rPr lang="en-US" altLang="zh-TW" dirty="0"/>
              <a:t>MLP(multilayer</a:t>
            </a:r>
            <a:r>
              <a:rPr lang="en-US" altLang="zh-TW" baseline="0" dirty="0"/>
              <a:t> perception</a:t>
            </a:r>
            <a:r>
              <a:rPr lang="en-US" altLang="zh-TW" dirty="0"/>
              <a:t>)</a:t>
            </a:r>
            <a:r>
              <a:rPr lang="zh-TW" altLang="en-US" dirty="0"/>
              <a:t>表示</a:t>
            </a:r>
            <a:endParaRPr lang="en-US" altLang="zh-TW" dirty="0"/>
          </a:p>
          <a:p>
            <a:r>
              <a:rPr lang="zh-TW" altLang="en-US" dirty="0"/>
              <a:t>步驟如下</a:t>
            </a:r>
            <a:endParaRPr lang="en-US" altLang="zh-TW" dirty="0"/>
          </a:p>
          <a:p>
            <a:r>
              <a:rPr lang="en-US" altLang="zh-TW" dirty="0"/>
              <a:t>1.</a:t>
            </a:r>
            <a:r>
              <a:rPr lang="zh-TW" altLang="en-US" dirty="0"/>
              <a:t> 先將所有的字詞以</a:t>
            </a:r>
            <a:r>
              <a:rPr lang="en-US" altLang="zh-TW" dirty="0"/>
              <a:t>one-hot</a:t>
            </a:r>
            <a:r>
              <a:rPr lang="zh-TW" altLang="en-US" dirty="0"/>
              <a:t>的方式編碼</a:t>
            </a:r>
            <a:endParaRPr lang="en-US" altLang="zh-TW" dirty="0"/>
          </a:p>
          <a:p>
            <a:r>
              <a:rPr lang="en-US" altLang="zh-TW" dirty="0"/>
              <a:t>2.</a:t>
            </a:r>
            <a:r>
              <a:rPr lang="zh-TW" altLang="en-US" dirty="0"/>
              <a:t> 將</a:t>
            </a:r>
            <a:r>
              <a:rPr lang="en-US" altLang="zh-TW" dirty="0"/>
              <a:t> one-hot</a:t>
            </a:r>
            <a:r>
              <a:rPr lang="zh-TW" altLang="en-US" dirty="0"/>
              <a:t> 輸入神經網路，並且預測其輸出</a:t>
            </a:r>
            <a:endParaRPr lang="en-US" altLang="zh-TW" dirty="0"/>
          </a:p>
          <a:p>
            <a:endParaRPr lang="en-US" altLang="zh-TW" dirty="0"/>
          </a:p>
          <a:p>
            <a:r>
              <a:rPr lang="zh-TW" altLang="en-US" dirty="0"/>
              <a:t>圖中</a:t>
            </a:r>
            <a:r>
              <a:rPr lang="en-US" altLang="zh-TW" dirty="0"/>
              <a:t>Embedding Metrix</a:t>
            </a:r>
            <a:r>
              <a:rPr lang="zh-TW" altLang="en-US" dirty="0"/>
              <a:t>為該網路</a:t>
            </a:r>
            <a:r>
              <a:rPr lang="en-US" altLang="zh-TW" dirty="0"/>
              <a:t>input-&gt;hidden</a:t>
            </a:r>
            <a:r>
              <a:rPr lang="zh-TW" altLang="en-US" dirty="0"/>
              <a:t>的權重</a:t>
            </a:r>
            <a:r>
              <a:rPr lang="en-US" altLang="zh-TW" dirty="0"/>
              <a:t>(W)</a:t>
            </a:r>
          </a:p>
          <a:p>
            <a:r>
              <a:rPr lang="zh-TW" altLang="en-US" dirty="0"/>
              <a:t>透過該權重的轉換，</a:t>
            </a:r>
            <a:r>
              <a:rPr lang="en-US" altLang="zh-TW" dirty="0"/>
              <a:t>input</a:t>
            </a:r>
            <a:r>
              <a:rPr lang="zh-TW" altLang="en-US" dirty="0"/>
              <a:t>的</a:t>
            </a:r>
            <a:r>
              <a:rPr lang="en-US" altLang="zh-TW" dirty="0"/>
              <a:t>one-hot</a:t>
            </a:r>
            <a:r>
              <a:rPr lang="zh-TW" altLang="en-US" dirty="0"/>
              <a:t>向量會轉換成</a:t>
            </a:r>
            <a:r>
              <a:rPr lang="en-US" altLang="zh-TW" dirty="0"/>
              <a:t>Embedding</a:t>
            </a:r>
            <a:r>
              <a:rPr lang="en-US" altLang="zh-TW" baseline="0" dirty="0"/>
              <a:t> Vector (V)</a:t>
            </a:r>
          </a:p>
          <a:p>
            <a:r>
              <a:rPr lang="zh-TW" altLang="en-US" baseline="0" dirty="0"/>
              <a:t>該模型主要目的為訓練出</a:t>
            </a:r>
            <a:r>
              <a:rPr lang="en-US" altLang="zh-TW" baseline="0" dirty="0"/>
              <a:t>W</a:t>
            </a:r>
            <a:r>
              <a:rPr lang="zh-TW" altLang="en-US" baseline="0" dirty="0"/>
              <a:t>，來達到最小預測誤差</a:t>
            </a:r>
            <a:endParaRPr lang="en-US" altLang="zh-TW" baseline="0" dirty="0"/>
          </a:p>
          <a:p>
            <a:r>
              <a:rPr lang="zh-TW" altLang="en-US" baseline="0" dirty="0"/>
              <a:t>而</a:t>
            </a:r>
            <a:r>
              <a:rPr lang="en-US" altLang="zh-TW" baseline="0" dirty="0"/>
              <a:t>V</a:t>
            </a:r>
            <a:r>
              <a:rPr lang="zh-TW" altLang="en-US" baseline="0" dirty="0"/>
              <a:t>則為最終</a:t>
            </a:r>
            <a:r>
              <a:rPr lang="en-US" altLang="zh-TW" baseline="0" dirty="0"/>
              <a:t>embedding</a:t>
            </a:r>
            <a:r>
              <a:rPr lang="zh-TW" altLang="en-US" baseline="0" dirty="0"/>
              <a:t>的結果</a:t>
            </a:r>
            <a:endParaRPr lang="en-US" altLang="zh-TW" baseline="0" dirty="0"/>
          </a:p>
          <a:p>
            <a:endParaRPr lang="en-US" altLang="zh-TW" dirty="0"/>
          </a:p>
          <a:p>
            <a:r>
              <a:rPr lang="zh-TW" altLang="en-US" dirty="0"/>
              <a:t>值得注意的是</a:t>
            </a:r>
            <a:endParaRPr lang="en-US" altLang="zh-TW" dirty="0"/>
          </a:p>
          <a:p>
            <a:r>
              <a:rPr lang="en-US" altLang="zh-TW" dirty="0"/>
              <a:t>1.Hidden layer</a:t>
            </a:r>
            <a:r>
              <a:rPr lang="zh-TW" altLang="en-US" dirty="0"/>
              <a:t>的</a:t>
            </a:r>
            <a:r>
              <a:rPr lang="en-US" altLang="zh-TW" dirty="0"/>
              <a:t>neural</a:t>
            </a:r>
            <a:r>
              <a:rPr lang="zh-TW" altLang="en-US" dirty="0"/>
              <a:t>個數，即為訓練模型時希望將字詞以向量表示的維度</a:t>
            </a:r>
            <a:endParaRPr lang="en-US" altLang="zh-TW" dirty="0"/>
          </a:p>
          <a:p>
            <a:r>
              <a:rPr lang="zh-TW" altLang="en-US" dirty="0"/>
              <a:t>舉例來說，若希望以</a:t>
            </a:r>
            <a:r>
              <a:rPr lang="en-US" altLang="zh-TW" dirty="0"/>
              <a:t>100</a:t>
            </a:r>
            <a:r>
              <a:rPr lang="zh-TW" altLang="en-US" dirty="0"/>
              <a:t>維的</a:t>
            </a:r>
            <a:r>
              <a:rPr lang="en-US" altLang="zh-TW" dirty="0"/>
              <a:t>vector</a:t>
            </a:r>
            <a:r>
              <a:rPr lang="zh-TW" altLang="en-US" dirty="0"/>
              <a:t>表示一個字，其</a:t>
            </a:r>
            <a:r>
              <a:rPr lang="en-US" altLang="zh-TW" dirty="0"/>
              <a:t>neural</a:t>
            </a:r>
            <a:r>
              <a:rPr lang="zh-TW" altLang="en-US" dirty="0"/>
              <a:t>的個數即為</a:t>
            </a:r>
            <a:r>
              <a:rPr lang="en-US" altLang="zh-TW" dirty="0"/>
              <a:t>100</a:t>
            </a:r>
          </a:p>
          <a:p>
            <a:r>
              <a:rPr lang="en-US" altLang="zh-TW" dirty="0"/>
              <a:t>2.</a:t>
            </a:r>
            <a:r>
              <a:rPr lang="zh-TW" altLang="en-US" dirty="0"/>
              <a:t>輸入與輸出皆為</a:t>
            </a:r>
            <a:r>
              <a:rPr lang="en-US" altLang="zh-TW" dirty="0"/>
              <a:t>one-hot</a:t>
            </a:r>
            <a:r>
              <a:rPr lang="zh-TW" altLang="en-US" dirty="0"/>
              <a:t>字詞，且維度相同</a:t>
            </a:r>
            <a:endParaRPr lang="en-US" altLang="zh-TW" dirty="0"/>
          </a:p>
          <a:p>
            <a:endParaRPr lang="en-US" altLang="zh-TW" dirty="0"/>
          </a:p>
        </p:txBody>
      </p:sp>
      <p:sp>
        <p:nvSpPr>
          <p:cNvPr id="4" name="投影片編號版面配置區 3"/>
          <p:cNvSpPr>
            <a:spLocks noGrp="1"/>
          </p:cNvSpPr>
          <p:nvPr>
            <p:ph type="sldNum" sz="quarter" idx="10"/>
          </p:nvPr>
        </p:nvSpPr>
        <p:spPr/>
        <p:txBody>
          <a:bodyPr/>
          <a:lstStyle/>
          <a:p>
            <a:fld id="{093CCC50-7339-4AD9-BAA8-A89678E663C5}" type="slidenum">
              <a:rPr lang="zh-TW" altLang="en-US" smtClean="0"/>
              <a:t>34</a:t>
            </a:fld>
            <a:endParaRPr lang="zh-TW" altLang="en-US"/>
          </a:p>
        </p:txBody>
      </p:sp>
    </p:spTree>
    <p:extLst>
      <p:ext uri="{BB962C8B-B14F-4D97-AF65-F5344CB8AC3E}">
        <p14:creationId xmlns:p14="http://schemas.microsoft.com/office/powerpoint/2010/main" val="19120972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Word2Vec</a:t>
            </a:r>
            <a:r>
              <a:rPr lang="zh-TW" altLang="en-US" dirty="0"/>
              <a:t>根據訓練時輸入輸出的不同</a:t>
            </a:r>
            <a:endParaRPr lang="en-US" altLang="zh-TW" dirty="0"/>
          </a:p>
          <a:p>
            <a:r>
              <a:rPr lang="zh-TW" altLang="en-US" dirty="0"/>
              <a:t>可分為兩種模型</a:t>
            </a:r>
            <a:endParaRPr lang="en-US" altLang="zh-TW" dirty="0"/>
          </a:p>
          <a:p>
            <a:pPr marL="228600" indent="-228600">
              <a:buAutoNum type="arabicPeriod"/>
            </a:pPr>
            <a:r>
              <a:rPr lang="en-US" altLang="zh-TW" dirty="0"/>
              <a:t>CBOW(continuous</a:t>
            </a:r>
            <a:r>
              <a:rPr lang="en-US" altLang="zh-TW" baseline="0" dirty="0"/>
              <a:t> bag of word</a:t>
            </a:r>
            <a:r>
              <a:rPr lang="en-US" altLang="zh-TW" dirty="0"/>
              <a:t>)</a:t>
            </a:r>
          </a:p>
          <a:p>
            <a:pPr marL="457200" lvl="1" indent="0">
              <a:buNone/>
            </a:pPr>
            <a:r>
              <a:rPr lang="zh-TW" altLang="en-US" dirty="0"/>
              <a:t>輸入上下文，預測中間的字</a:t>
            </a:r>
            <a:endParaRPr lang="en-US" altLang="zh-TW" dirty="0"/>
          </a:p>
          <a:p>
            <a:pPr marL="228600" indent="-228600">
              <a:buAutoNum type="arabicPeriod"/>
            </a:pPr>
            <a:r>
              <a:rPr lang="en-US" altLang="zh-TW" dirty="0"/>
              <a:t>Skip-gram</a:t>
            </a:r>
          </a:p>
          <a:p>
            <a:pPr marL="457200" lvl="1" indent="0">
              <a:buNone/>
            </a:pPr>
            <a:r>
              <a:rPr lang="zh-TW" altLang="en-US" dirty="0"/>
              <a:t>輸入中間的字，育策上下文</a:t>
            </a:r>
          </a:p>
        </p:txBody>
      </p:sp>
      <p:sp>
        <p:nvSpPr>
          <p:cNvPr id="4" name="投影片編號版面配置區 3"/>
          <p:cNvSpPr>
            <a:spLocks noGrp="1"/>
          </p:cNvSpPr>
          <p:nvPr>
            <p:ph type="sldNum" sz="quarter" idx="10"/>
          </p:nvPr>
        </p:nvSpPr>
        <p:spPr/>
        <p:txBody>
          <a:bodyPr/>
          <a:lstStyle/>
          <a:p>
            <a:fld id="{093CCC50-7339-4AD9-BAA8-A89678E663C5}" type="slidenum">
              <a:rPr lang="zh-TW" altLang="en-US" smtClean="0"/>
              <a:t>35</a:t>
            </a:fld>
            <a:endParaRPr lang="zh-TW" altLang="en-US"/>
          </a:p>
        </p:txBody>
      </p:sp>
    </p:spTree>
    <p:extLst>
      <p:ext uri="{BB962C8B-B14F-4D97-AF65-F5344CB8AC3E}">
        <p14:creationId xmlns:p14="http://schemas.microsoft.com/office/powerpoint/2010/main" val="19673307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093CCC50-7339-4AD9-BAA8-A89678E663C5}" type="slidenum">
              <a:rPr lang="zh-TW" altLang="en-US" smtClean="0"/>
              <a:t>36</a:t>
            </a:fld>
            <a:endParaRPr lang="zh-TW" altLang="en-US"/>
          </a:p>
        </p:txBody>
      </p:sp>
    </p:spTree>
    <p:extLst>
      <p:ext uri="{BB962C8B-B14F-4D97-AF65-F5344CB8AC3E}">
        <p14:creationId xmlns:p14="http://schemas.microsoft.com/office/powerpoint/2010/main" val="37445691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093CCC50-7339-4AD9-BAA8-A89678E663C5}" type="slidenum">
              <a:rPr lang="zh-TW" altLang="en-US" smtClean="0"/>
              <a:t>37</a:t>
            </a:fld>
            <a:endParaRPr lang="zh-TW" altLang="en-US"/>
          </a:p>
        </p:txBody>
      </p:sp>
    </p:spTree>
    <p:extLst>
      <p:ext uri="{BB962C8B-B14F-4D97-AF65-F5344CB8AC3E}">
        <p14:creationId xmlns:p14="http://schemas.microsoft.com/office/powerpoint/2010/main" val="17216020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https://rare-technologies.com/making-sense-of-word2vec/</a:t>
            </a:r>
          </a:p>
          <a:p>
            <a:r>
              <a:rPr lang="zh-TW" altLang="en-US" dirty="0"/>
              <a:t>該圖為國外的學者進行兩個方法的比較</a:t>
            </a:r>
            <a:endParaRPr lang="en-US" altLang="zh-TW" dirty="0"/>
          </a:p>
          <a:p>
            <a:r>
              <a:rPr lang="zh-TW" altLang="en-US" dirty="0"/>
              <a:t>總而言之可以發現</a:t>
            </a:r>
            <a:endParaRPr lang="en-US" altLang="zh-TW" dirty="0"/>
          </a:p>
          <a:p>
            <a:r>
              <a:rPr lang="en-US" altLang="zh-TW" dirty="0" err="1"/>
              <a:t>GloVe</a:t>
            </a:r>
            <a:r>
              <a:rPr lang="zh-TW" altLang="en-US" dirty="0"/>
              <a:t>計算上比較快</a:t>
            </a:r>
            <a:r>
              <a:rPr lang="en-US" altLang="zh-TW" dirty="0"/>
              <a:t>(</a:t>
            </a:r>
            <a:r>
              <a:rPr lang="zh-TW" altLang="en-US" dirty="0"/>
              <a:t>以</a:t>
            </a:r>
            <a:r>
              <a:rPr lang="en-US" altLang="zh-TW" dirty="0"/>
              <a:t>10epoch</a:t>
            </a:r>
            <a:r>
              <a:rPr lang="zh-TW" altLang="en-US" dirty="0"/>
              <a:t>效果與</a:t>
            </a:r>
            <a:r>
              <a:rPr lang="en-US" altLang="zh-TW" dirty="0"/>
              <a:t>100epoch</a:t>
            </a:r>
            <a:r>
              <a:rPr lang="zh-TW" altLang="en-US" dirty="0"/>
              <a:t>正確率只差</a:t>
            </a:r>
            <a:r>
              <a:rPr lang="en-US" altLang="zh-TW" dirty="0"/>
              <a:t>0.2</a:t>
            </a:r>
            <a:r>
              <a:rPr lang="zh-TW" altLang="en-US" dirty="0"/>
              <a:t>，因此以</a:t>
            </a:r>
            <a:r>
              <a:rPr lang="en-US" altLang="zh-TW" dirty="0"/>
              <a:t>10epcho</a:t>
            </a:r>
            <a:r>
              <a:rPr lang="zh-TW" altLang="en-US" dirty="0"/>
              <a:t>為標準</a:t>
            </a:r>
            <a:r>
              <a:rPr lang="en-US" altLang="zh-TW" dirty="0"/>
              <a:t>)</a:t>
            </a:r>
          </a:p>
          <a:p>
            <a:r>
              <a:rPr lang="zh-TW" altLang="en-US" dirty="0"/>
              <a:t>然而</a:t>
            </a:r>
            <a:r>
              <a:rPr lang="en-US" altLang="zh-TW" dirty="0" err="1"/>
              <a:t>GloVe</a:t>
            </a:r>
            <a:r>
              <a:rPr lang="zh-TW" altLang="en-US" dirty="0"/>
              <a:t>需要花費較多的記憶體空間，此外正確率來說仍為</a:t>
            </a:r>
            <a:r>
              <a:rPr lang="en-US" altLang="zh-TW" dirty="0"/>
              <a:t>Word2Vec</a:t>
            </a:r>
            <a:r>
              <a:rPr lang="zh-TW" altLang="en-US" dirty="0"/>
              <a:t>採用</a:t>
            </a:r>
            <a:r>
              <a:rPr lang="en-US" altLang="zh-TW" dirty="0"/>
              <a:t>Negative sampling</a:t>
            </a:r>
            <a:r>
              <a:rPr lang="zh-TW" altLang="en-US" dirty="0"/>
              <a:t>的方式較好</a:t>
            </a:r>
            <a:endParaRPr lang="en-US" altLang="zh-TW" dirty="0"/>
          </a:p>
          <a:p>
            <a:endParaRPr lang="en-US" altLang="zh-TW" dirty="0"/>
          </a:p>
          <a:p>
            <a:r>
              <a:rPr lang="zh-TW" altLang="en-US" dirty="0"/>
              <a:t>基於上述原因</a:t>
            </a:r>
            <a:endParaRPr lang="en-US" altLang="zh-TW" dirty="0"/>
          </a:p>
          <a:p>
            <a:r>
              <a:rPr lang="zh-TW" altLang="en-US" dirty="0"/>
              <a:t>現今的方法多半使用模型較容易理解的</a:t>
            </a:r>
            <a:r>
              <a:rPr lang="en-US" altLang="zh-TW" dirty="0"/>
              <a:t>Word2Vec</a:t>
            </a:r>
          </a:p>
        </p:txBody>
      </p:sp>
      <p:sp>
        <p:nvSpPr>
          <p:cNvPr id="4" name="投影片編號版面配置區 3"/>
          <p:cNvSpPr>
            <a:spLocks noGrp="1"/>
          </p:cNvSpPr>
          <p:nvPr>
            <p:ph type="sldNum" sz="quarter" idx="10"/>
          </p:nvPr>
        </p:nvSpPr>
        <p:spPr/>
        <p:txBody>
          <a:bodyPr/>
          <a:lstStyle/>
          <a:p>
            <a:fld id="{093CCC50-7339-4AD9-BAA8-A89678E663C5}" type="slidenum">
              <a:rPr lang="zh-TW" altLang="en-US" smtClean="0"/>
              <a:t>38</a:t>
            </a:fld>
            <a:endParaRPr lang="zh-TW" altLang="en-US"/>
          </a:p>
        </p:txBody>
      </p:sp>
    </p:spTree>
    <p:extLst>
      <p:ext uri="{BB962C8B-B14F-4D97-AF65-F5344CB8AC3E}">
        <p14:creationId xmlns:p14="http://schemas.microsoft.com/office/powerpoint/2010/main" val="9397837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093CCC50-7339-4AD9-BAA8-A89678E663C5}" type="slidenum">
              <a:rPr lang="zh-TW" altLang="en-US" smtClean="0"/>
              <a:t>40</a:t>
            </a:fld>
            <a:endParaRPr lang="zh-TW" altLang="en-US"/>
          </a:p>
        </p:txBody>
      </p:sp>
    </p:spTree>
    <p:extLst>
      <p:ext uri="{BB962C8B-B14F-4D97-AF65-F5344CB8AC3E}">
        <p14:creationId xmlns:p14="http://schemas.microsoft.com/office/powerpoint/2010/main" val="2482147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093CCC50-7339-4AD9-BAA8-A89678E663C5}" type="slidenum">
              <a:rPr lang="zh-TW" altLang="en-US" smtClean="0"/>
              <a:t>41</a:t>
            </a:fld>
            <a:endParaRPr lang="zh-TW" altLang="en-US"/>
          </a:p>
        </p:txBody>
      </p:sp>
    </p:spTree>
    <p:extLst>
      <p:ext uri="{BB962C8B-B14F-4D97-AF65-F5344CB8AC3E}">
        <p14:creationId xmlns:p14="http://schemas.microsoft.com/office/powerpoint/2010/main" val="21374920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093CCC50-7339-4AD9-BAA8-A89678E663C5}" type="slidenum">
              <a:rPr lang="zh-TW" altLang="en-US" smtClean="0"/>
              <a:t>43</a:t>
            </a:fld>
            <a:endParaRPr lang="zh-TW" altLang="en-US"/>
          </a:p>
        </p:txBody>
      </p:sp>
    </p:spTree>
    <p:extLst>
      <p:ext uri="{BB962C8B-B14F-4D97-AF65-F5344CB8AC3E}">
        <p14:creationId xmlns:p14="http://schemas.microsoft.com/office/powerpoint/2010/main" val="12102521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使用</a:t>
            </a:r>
            <a:r>
              <a:rPr lang="en-US" altLang="zh-TW" dirty="0" err="1"/>
              <a:t>tanh</a:t>
            </a:r>
            <a:r>
              <a:rPr lang="en-US" altLang="zh-TW" baseline="0" dirty="0"/>
              <a:t> unit </a:t>
            </a:r>
            <a:r>
              <a:rPr lang="zh-TW" altLang="en-US" baseline="0" dirty="0"/>
              <a:t>的方式 與一般的</a:t>
            </a:r>
            <a:r>
              <a:rPr lang="en-US" altLang="zh-TW" baseline="0" dirty="0"/>
              <a:t>MLP</a:t>
            </a:r>
            <a:r>
              <a:rPr lang="zh-TW" altLang="en-US" baseline="0" dirty="0"/>
              <a:t>相似</a:t>
            </a:r>
            <a:r>
              <a:rPr lang="en-US" altLang="zh-TW" baseline="0" dirty="0"/>
              <a:t/>
            </a:r>
            <a:br>
              <a:rPr lang="en-US" altLang="zh-TW" baseline="0" dirty="0"/>
            </a:br>
            <a:r>
              <a:rPr lang="zh-TW" altLang="en-US" baseline="0" dirty="0"/>
              <a:t>差別只在於會將上次的輸出納入這次的輸入中</a:t>
            </a:r>
            <a:endParaRPr lang="en-US" altLang="zh-TW" baseline="0" dirty="0"/>
          </a:p>
        </p:txBody>
      </p:sp>
      <p:sp>
        <p:nvSpPr>
          <p:cNvPr id="4" name="投影片編號版面配置區 3"/>
          <p:cNvSpPr>
            <a:spLocks noGrp="1"/>
          </p:cNvSpPr>
          <p:nvPr>
            <p:ph type="sldNum" sz="quarter" idx="10"/>
          </p:nvPr>
        </p:nvSpPr>
        <p:spPr/>
        <p:txBody>
          <a:bodyPr/>
          <a:lstStyle/>
          <a:p>
            <a:fld id="{093CCC50-7339-4AD9-BAA8-A89678E663C5}" type="slidenum">
              <a:rPr lang="zh-TW" altLang="en-US" smtClean="0"/>
              <a:t>44</a:t>
            </a:fld>
            <a:endParaRPr lang="zh-TW" altLang="en-US"/>
          </a:p>
        </p:txBody>
      </p:sp>
    </p:spTree>
    <p:extLst>
      <p:ext uri="{BB962C8B-B14F-4D97-AF65-F5344CB8AC3E}">
        <p14:creationId xmlns:p14="http://schemas.microsoft.com/office/powerpoint/2010/main" val="3035229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非線性問題*</a:t>
            </a:r>
            <a:endParaRPr lang="zh-TW" altLang="en-US" dirty="0"/>
          </a:p>
        </p:txBody>
      </p:sp>
      <p:sp>
        <p:nvSpPr>
          <p:cNvPr id="4" name="投影片編號版面配置區 3"/>
          <p:cNvSpPr>
            <a:spLocks noGrp="1"/>
          </p:cNvSpPr>
          <p:nvPr>
            <p:ph type="sldNum" sz="quarter" idx="10"/>
          </p:nvPr>
        </p:nvSpPr>
        <p:spPr/>
        <p:txBody>
          <a:bodyPr/>
          <a:lstStyle/>
          <a:p>
            <a:fld id="{D05CFF3A-8980-4A4C-803C-2BC6D6F59187}" type="slidenum">
              <a:rPr lang="zh-TW" altLang="en-US" smtClean="0"/>
              <a:t>7</a:t>
            </a:fld>
            <a:endParaRPr lang="zh-TW" altLang="en-US"/>
          </a:p>
        </p:txBody>
      </p:sp>
    </p:spTree>
    <p:extLst>
      <p:ext uri="{BB962C8B-B14F-4D97-AF65-F5344CB8AC3E}">
        <p14:creationId xmlns:p14="http://schemas.microsoft.com/office/powerpoint/2010/main" val="34369207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梯度爆炸及梯度消失的問題</a:t>
            </a:r>
            <a:endParaRPr lang="en-US" altLang="zh-TW" dirty="0"/>
          </a:p>
          <a:p>
            <a:r>
              <a:rPr lang="zh-TW" altLang="en-US" dirty="0"/>
              <a:t>常發生於深度的神經網路中</a:t>
            </a:r>
            <a:endParaRPr lang="en-US" altLang="zh-TW" dirty="0"/>
          </a:p>
          <a:p>
            <a:r>
              <a:rPr lang="zh-TW" altLang="en-US" dirty="0"/>
              <a:t>由於權重的更新會層層傳遞，層數過多時</a:t>
            </a:r>
            <a:endParaRPr lang="en-US" altLang="zh-TW" dirty="0"/>
          </a:p>
          <a:p>
            <a:r>
              <a:rPr lang="zh-TW" altLang="en-US" dirty="0"/>
              <a:t>權重的調整值將以指數成長，產生梯度爆炸</a:t>
            </a:r>
            <a:r>
              <a:rPr lang="en-US" altLang="zh-TW" dirty="0"/>
              <a:t>(</a:t>
            </a:r>
            <a:r>
              <a:rPr lang="zh-TW" altLang="en-US" dirty="0"/>
              <a:t>權重被更新為無限大</a:t>
            </a:r>
            <a:r>
              <a:rPr lang="en-US" altLang="zh-TW" dirty="0"/>
              <a:t>)</a:t>
            </a:r>
          </a:p>
          <a:p>
            <a:r>
              <a:rPr lang="zh-TW" altLang="en-US" dirty="0"/>
              <a:t>或因部分調整值為</a:t>
            </a:r>
            <a:r>
              <a:rPr lang="en-US" altLang="zh-TW" dirty="0"/>
              <a:t>0</a:t>
            </a:r>
            <a:r>
              <a:rPr lang="zh-TW" altLang="en-US" dirty="0"/>
              <a:t>，使權重更新以指數衰減，產生梯度消失</a:t>
            </a:r>
            <a:r>
              <a:rPr lang="en-US" altLang="zh-TW" dirty="0"/>
              <a:t>(</a:t>
            </a:r>
            <a:r>
              <a:rPr lang="zh-TW" altLang="en-US" dirty="0"/>
              <a:t>權重被更新為</a:t>
            </a:r>
            <a:r>
              <a:rPr lang="en-US" altLang="zh-TW" dirty="0"/>
              <a:t>0)</a:t>
            </a:r>
          </a:p>
          <a:p>
            <a:endParaRPr lang="en-US" altLang="zh-TW" dirty="0"/>
          </a:p>
        </p:txBody>
      </p:sp>
      <p:sp>
        <p:nvSpPr>
          <p:cNvPr id="4" name="投影片編號版面配置區 3"/>
          <p:cNvSpPr>
            <a:spLocks noGrp="1"/>
          </p:cNvSpPr>
          <p:nvPr>
            <p:ph type="sldNum" sz="quarter" idx="10"/>
          </p:nvPr>
        </p:nvSpPr>
        <p:spPr/>
        <p:txBody>
          <a:bodyPr/>
          <a:lstStyle/>
          <a:p>
            <a:fld id="{093CCC50-7339-4AD9-BAA8-A89678E663C5}" type="slidenum">
              <a:rPr lang="zh-TW" altLang="en-US" smtClean="0"/>
              <a:t>46</a:t>
            </a:fld>
            <a:endParaRPr lang="zh-TW" altLang="en-US"/>
          </a:p>
        </p:txBody>
      </p:sp>
    </p:spTree>
    <p:extLst>
      <p:ext uri="{BB962C8B-B14F-4D97-AF65-F5344CB8AC3E}">
        <p14:creationId xmlns:p14="http://schemas.microsoft.com/office/powerpoint/2010/main" val="37514568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aseline="0" dirty="0"/>
              <a:t>LSTM</a:t>
            </a:r>
            <a:r>
              <a:rPr lang="zh-TW" altLang="en-US" baseline="0" dirty="0"/>
              <a:t>的架構圖如圖</a:t>
            </a:r>
            <a:endParaRPr lang="en-US" altLang="zh-TW" baseline="0" dirty="0"/>
          </a:p>
          <a:p>
            <a:r>
              <a:rPr lang="zh-TW" altLang="en-US" baseline="0" dirty="0"/>
              <a:t>其主要的概念為</a:t>
            </a:r>
            <a:endParaRPr lang="en-US" altLang="zh-TW" baseline="0" dirty="0"/>
          </a:p>
          <a:p>
            <a:r>
              <a:rPr lang="zh-TW" altLang="en-US" baseline="0" dirty="0"/>
              <a:t>透過不斷更新長期記憶</a:t>
            </a:r>
            <a:r>
              <a:rPr lang="en-US" altLang="zh-TW" baseline="0" dirty="0"/>
              <a:t>C</a:t>
            </a:r>
          </a:p>
          <a:p>
            <a:r>
              <a:rPr lang="zh-TW" altLang="en-US" baseline="0" dirty="0"/>
              <a:t>以及更新長期記憶</a:t>
            </a:r>
            <a:r>
              <a:rPr lang="en-US" altLang="zh-TW" baseline="0" dirty="0"/>
              <a:t>C</a:t>
            </a:r>
          </a:p>
          <a:p>
            <a:r>
              <a:rPr lang="zh-TW" altLang="en-US" baseline="0" dirty="0"/>
              <a:t>透過長期記憶，網路能夠保留先前輸入的訊息</a:t>
            </a:r>
            <a:endParaRPr lang="en-US" altLang="zh-TW" baseline="0" dirty="0"/>
          </a:p>
          <a:p>
            <a:endParaRPr lang="en-US" altLang="zh-TW" baseline="0" dirty="0"/>
          </a:p>
        </p:txBody>
      </p:sp>
      <p:sp>
        <p:nvSpPr>
          <p:cNvPr id="4" name="投影片編號版面配置區 3"/>
          <p:cNvSpPr>
            <a:spLocks noGrp="1"/>
          </p:cNvSpPr>
          <p:nvPr>
            <p:ph type="sldNum" sz="quarter" idx="10"/>
          </p:nvPr>
        </p:nvSpPr>
        <p:spPr/>
        <p:txBody>
          <a:bodyPr/>
          <a:lstStyle/>
          <a:p>
            <a:fld id="{093CCC50-7339-4AD9-BAA8-A89678E663C5}" type="slidenum">
              <a:rPr lang="zh-TW" altLang="en-US" smtClean="0"/>
              <a:t>47</a:t>
            </a:fld>
            <a:endParaRPr lang="zh-TW" altLang="en-US"/>
          </a:p>
        </p:txBody>
      </p:sp>
    </p:spTree>
    <p:extLst>
      <p:ext uri="{BB962C8B-B14F-4D97-AF65-F5344CB8AC3E}">
        <p14:creationId xmlns:p14="http://schemas.microsoft.com/office/powerpoint/2010/main" val="10049522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r>
                  <a:rPr lang="zh-TW" altLang="en-US" dirty="0"/>
                  <a:t>圖片算式取自</a:t>
                </a:r>
                <a:r>
                  <a:rPr lang="en-US" altLang="zh-TW" dirty="0"/>
                  <a:t>http://proceedings.mlr.press/v37/jozefowicz15.pdf</a:t>
                </a:r>
              </a:p>
              <a:p>
                <a:r>
                  <a:rPr lang="en-US" altLang="zh-TW" dirty="0" err="1"/>
                  <a:t>i</a:t>
                </a:r>
                <a:r>
                  <a:rPr lang="zh-TW" altLang="en-US" dirty="0"/>
                  <a:t>為輸入門，調整輸入值得量</a:t>
                </a:r>
                <a:endParaRPr lang="en-US" altLang="zh-TW" dirty="0"/>
              </a:p>
              <a:p>
                <a:r>
                  <a:rPr lang="en-US" altLang="zh-TW" dirty="0"/>
                  <a:t>j</a:t>
                </a:r>
                <a:r>
                  <a:rPr lang="zh-TW" altLang="en-US" dirty="0"/>
                  <a:t>為候選的記憶，即長期記憶</a:t>
                </a:r>
                <a:r>
                  <a:rPr lang="en-US" altLang="zh-TW" dirty="0"/>
                  <a:t>C</a:t>
                </a:r>
                <a:r>
                  <a:rPr lang="zh-TW" altLang="en-US" dirty="0"/>
                  <a:t>即將備更新的新技一</a:t>
                </a:r>
                <a:endParaRPr lang="en-US" altLang="zh-TW" dirty="0"/>
              </a:p>
              <a:p>
                <a:r>
                  <a:rPr lang="en-US" altLang="zh-TW" dirty="0"/>
                  <a:t>f</a:t>
                </a:r>
                <a:r>
                  <a:rPr lang="zh-TW" altLang="en-US" dirty="0"/>
                  <a:t>為遺忘門，用來調整根據現在的輸入</a:t>
                </a:r>
                <a:r>
                  <a:rPr lang="en-US" altLang="zh-TW" dirty="0"/>
                  <a:t>X</a:t>
                </a:r>
                <a:r>
                  <a:rPr lang="zh-TW" altLang="en-US" dirty="0"/>
                  <a:t>，有多少訊息需要從</a:t>
                </a:r>
                <a:r>
                  <a:rPr lang="en-US" altLang="zh-TW" dirty="0"/>
                  <a:t>C</a:t>
                </a:r>
                <a:r>
                  <a:rPr lang="zh-TW" altLang="en-US" dirty="0"/>
                  <a:t>中移除</a:t>
                </a:r>
                <a:endParaRPr lang="en-US" altLang="zh-TW" dirty="0"/>
              </a:p>
              <a:p>
                <a:r>
                  <a:rPr lang="en-US" altLang="zh-TW" dirty="0"/>
                  <a:t>o</a:t>
                </a:r>
                <a:r>
                  <a:rPr lang="zh-TW" altLang="en-US" dirty="0"/>
                  <a:t>為輸出門，用來調整輸出量的多寡</a:t>
                </a:r>
                <a:endParaRPr lang="en-US" altLang="zh-TW" dirty="0"/>
              </a:p>
              <a:p>
                <a:r>
                  <a:rPr lang="en-US" altLang="zh-TW" dirty="0"/>
                  <a:t>C</a:t>
                </a:r>
                <a:r>
                  <a:rPr lang="zh-TW" altLang="en-US" dirty="0"/>
                  <a:t>為長期記憶</a:t>
                </a:r>
                <a:endParaRPr lang="en-US" altLang="zh-TW" dirty="0"/>
              </a:p>
              <a:p>
                <a:r>
                  <a:rPr lang="en-US" altLang="zh-TW" dirty="0"/>
                  <a:t>H</a:t>
                </a:r>
                <a:r>
                  <a:rPr lang="zh-TW" altLang="en-US" dirty="0"/>
                  <a:t>為網路輸出</a:t>
                </a:r>
                <a:endParaRPr lang="en-US" altLang="zh-TW" dirty="0"/>
              </a:p>
              <a:p>
                <a:endParaRPr lang="en-US" altLang="zh-TW" dirty="0"/>
              </a:p>
              <a:p>
                <a:r>
                  <a:rPr lang="zh-TW" altLang="en-US" dirty="0"/>
                  <a:t>值得注意的是，圖中的每個方框皆須想成</a:t>
                </a:r>
                <a:r>
                  <a:rPr lang="en-US" altLang="zh-TW" dirty="0"/>
                  <a:t>neural</a:t>
                </a:r>
                <a:r>
                  <a:rPr lang="zh-TW" altLang="en-US" dirty="0"/>
                  <a:t>的形式</a:t>
                </a:r>
                <a:endParaRPr lang="en-US" altLang="zh-TW" dirty="0"/>
              </a:p>
              <a:p>
                <a:r>
                  <a:rPr lang="zh-TW" altLang="en-US" dirty="0"/>
                  <a:t>舉例來說</a:t>
                </a:r>
                <a14:m>
                  <m:oMath xmlns:m="http://schemas.openxmlformats.org/officeDocument/2006/math">
                    <m:sSub>
                      <m:sSubPr>
                        <m:ctrlPr>
                          <a:rPr lang="en-US" altLang="zh-TW" i="1" dirty="0" smtClean="0">
                            <a:latin typeface="Cambria Math" panose="02040503050406030204" pitchFamily="18" charset="0"/>
                          </a:rPr>
                        </m:ctrlPr>
                      </m:sSubPr>
                      <m:e>
                        <m:r>
                          <m:rPr>
                            <m:sty m:val="p"/>
                          </m:rPr>
                          <a:rPr lang="en-US" altLang="zh-TW" i="1" dirty="0">
                            <a:latin typeface="Cambria Math" panose="02040503050406030204" pitchFamily="18" charset="0"/>
                          </a:rPr>
                          <m:t>X</m:t>
                        </m:r>
                      </m:e>
                      <m:sub>
                        <m:r>
                          <a:rPr lang="en-US" altLang="zh-TW" b="0" i="1" dirty="0" smtClean="0">
                            <a:latin typeface="Cambria Math" panose="02040503050406030204" pitchFamily="18" charset="0"/>
                          </a:rPr>
                          <m:t>𝑡</m:t>
                        </m:r>
                      </m:sub>
                    </m:sSub>
                  </m:oMath>
                </a14:m>
                <a:r>
                  <a:rPr lang="zh-TW" altLang="en-US" dirty="0"/>
                  <a:t>可能為</a:t>
                </a:r>
                <a:r>
                  <a:rPr lang="en-US" altLang="zh-TW" dirty="0"/>
                  <a:t>5</a:t>
                </a:r>
                <a:r>
                  <a:rPr lang="zh-TW" altLang="en-US" dirty="0"/>
                  <a:t>維資料的輸入，即</a:t>
                </a:r>
                <a14:m>
                  <m:oMath xmlns:m="http://schemas.openxmlformats.org/officeDocument/2006/math">
                    <m:sSub>
                      <m:sSubPr>
                        <m:ctrlPr>
                          <a:rPr lang="en-US" altLang="zh-TW" i="1" dirty="0" smtClean="0">
                            <a:latin typeface="Cambria Math" panose="02040503050406030204" pitchFamily="18" charset="0"/>
                          </a:rPr>
                        </m:ctrlPr>
                      </m:sSubPr>
                      <m:e>
                        <m:r>
                          <m:rPr>
                            <m:sty m:val="p"/>
                          </m:rPr>
                          <a:rPr lang="en-US" altLang="zh-TW" i="1" dirty="0">
                            <a:latin typeface="Cambria Math" panose="02040503050406030204" pitchFamily="18" charset="0"/>
                          </a:rPr>
                          <m:t>X</m:t>
                        </m:r>
                      </m:e>
                      <m:sub>
                        <m:r>
                          <a:rPr lang="en-US" altLang="zh-TW" b="0" i="1" dirty="0" smtClean="0">
                            <a:latin typeface="Cambria Math" panose="02040503050406030204" pitchFamily="18" charset="0"/>
                          </a:rPr>
                          <m:t>𝑡</m:t>
                        </m:r>
                      </m:sub>
                    </m:sSub>
                  </m:oMath>
                </a14:m>
                <a:r>
                  <a:rPr lang="zh-TW" altLang="en-US" dirty="0"/>
                  <a:t>內包含了</a:t>
                </a:r>
                <a:r>
                  <a:rPr lang="en-US" altLang="zh-TW" dirty="0"/>
                  <a:t>5</a:t>
                </a:r>
                <a:r>
                  <a:rPr lang="zh-TW" altLang="en-US" dirty="0"/>
                  <a:t>個</a:t>
                </a:r>
                <a:r>
                  <a:rPr lang="en-US" altLang="zh-TW" dirty="0"/>
                  <a:t>neural</a:t>
                </a:r>
              </a:p>
              <a:p>
                <a:r>
                  <a:rPr lang="zh-TW" altLang="en-US" dirty="0"/>
                  <a:t>算式中的所有</a:t>
                </a:r>
                <a:r>
                  <a:rPr lang="en-US" altLang="zh-TW" dirty="0"/>
                  <a:t>W</a:t>
                </a:r>
                <a:r>
                  <a:rPr lang="zh-TW" altLang="en-US" dirty="0"/>
                  <a:t>皆為此網路需要學習的權重</a:t>
                </a:r>
              </a:p>
            </p:txBody>
          </p:sp>
        </mc:Choice>
        <mc:Fallback xmlns="">
          <p:sp>
            <p:nvSpPr>
              <p:cNvPr id="3" name="備忘稿版面配置區 2"/>
              <p:cNvSpPr>
                <a:spLocks noGrp="1"/>
              </p:cNvSpPr>
              <p:nvPr>
                <p:ph type="body" idx="1"/>
              </p:nvPr>
            </p:nvSpPr>
            <p:spPr/>
            <p:txBody>
              <a:bodyPr/>
              <a:lstStyle/>
              <a:p>
                <a:r>
                  <a:rPr lang="zh-TW" altLang="en-US" dirty="0" smtClean="0"/>
                  <a:t>圖片算式取自</a:t>
                </a:r>
                <a:r>
                  <a:rPr lang="en-US" altLang="zh-TW" dirty="0" smtClean="0"/>
                  <a:t>http://proceedings.mlr.press/v37/jozefowicz15.pdf</a:t>
                </a:r>
              </a:p>
              <a:p>
                <a:r>
                  <a:rPr lang="en-US" altLang="zh-TW" dirty="0" err="1" smtClean="0"/>
                  <a:t>i</a:t>
                </a:r>
                <a:r>
                  <a:rPr lang="zh-TW" altLang="en-US" dirty="0" smtClean="0"/>
                  <a:t>為輸入門，調整輸入值得量</a:t>
                </a:r>
                <a:endParaRPr lang="en-US" altLang="zh-TW" dirty="0" smtClean="0"/>
              </a:p>
              <a:p>
                <a:r>
                  <a:rPr lang="en-US" altLang="zh-TW" dirty="0" smtClean="0"/>
                  <a:t>j</a:t>
                </a:r>
                <a:r>
                  <a:rPr lang="zh-TW" altLang="en-US" dirty="0" smtClean="0"/>
                  <a:t>為候選的記憶，即長期記憶</a:t>
                </a:r>
                <a:r>
                  <a:rPr lang="en-US" altLang="zh-TW" dirty="0" smtClean="0"/>
                  <a:t>C</a:t>
                </a:r>
                <a:r>
                  <a:rPr lang="zh-TW" altLang="en-US" dirty="0" smtClean="0"/>
                  <a:t>即將備更新的新技一</a:t>
                </a:r>
                <a:endParaRPr lang="en-US" altLang="zh-TW" dirty="0" smtClean="0"/>
              </a:p>
              <a:p>
                <a:r>
                  <a:rPr lang="en-US" altLang="zh-TW" dirty="0" smtClean="0"/>
                  <a:t>f</a:t>
                </a:r>
                <a:r>
                  <a:rPr lang="zh-TW" altLang="en-US" dirty="0" smtClean="0"/>
                  <a:t>為遺忘門，用來調整根據現在的輸入</a:t>
                </a:r>
                <a:r>
                  <a:rPr lang="en-US" altLang="zh-TW" dirty="0" smtClean="0"/>
                  <a:t>X</a:t>
                </a:r>
                <a:r>
                  <a:rPr lang="zh-TW" altLang="en-US" dirty="0" smtClean="0"/>
                  <a:t>，有多少訊息需要從</a:t>
                </a:r>
                <a:r>
                  <a:rPr lang="en-US" altLang="zh-TW" dirty="0" smtClean="0"/>
                  <a:t>C</a:t>
                </a:r>
                <a:r>
                  <a:rPr lang="zh-TW" altLang="en-US" dirty="0" smtClean="0"/>
                  <a:t>中移除</a:t>
                </a:r>
                <a:endParaRPr lang="en-US" altLang="zh-TW" dirty="0" smtClean="0"/>
              </a:p>
              <a:p>
                <a:r>
                  <a:rPr lang="en-US" altLang="zh-TW" dirty="0" smtClean="0"/>
                  <a:t>o</a:t>
                </a:r>
                <a:r>
                  <a:rPr lang="zh-TW" altLang="en-US" dirty="0" smtClean="0"/>
                  <a:t>為輸出門，用來調整輸出量的多寡</a:t>
                </a:r>
                <a:endParaRPr lang="en-US" altLang="zh-TW" dirty="0" smtClean="0"/>
              </a:p>
              <a:p>
                <a:r>
                  <a:rPr lang="en-US" altLang="zh-TW" dirty="0" smtClean="0"/>
                  <a:t>C</a:t>
                </a:r>
                <a:r>
                  <a:rPr lang="zh-TW" altLang="en-US" dirty="0" smtClean="0"/>
                  <a:t>為長期記憶</a:t>
                </a:r>
                <a:endParaRPr lang="en-US" altLang="zh-TW" dirty="0" smtClean="0"/>
              </a:p>
              <a:p>
                <a:r>
                  <a:rPr lang="en-US" altLang="zh-TW" dirty="0" smtClean="0"/>
                  <a:t>H</a:t>
                </a:r>
                <a:r>
                  <a:rPr lang="zh-TW" altLang="en-US" dirty="0" smtClean="0"/>
                  <a:t>為網路輸出</a:t>
                </a:r>
                <a:endParaRPr lang="en-US" altLang="zh-TW" dirty="0" smtClean="0"/>
              </a:p>
              <a:p>
                <a:endParaRPr lang="en-US" altLang="zh-TW" dirty="0" smtClean="0"/>
              </a:p>
              <a:p>
                <a:r>
                  <a:rPr lang="zh-TW" altLang="en-US" dirty="0" smtClean="0"/>
                  <a:t>值得注意的是，圖中的每個方框皆須想成</a:t>
                </a:r>
                <a:r>
                  <a:rPr lang="en-US" altLang="zh-TW" dirty="0" smtClean="0"/>
                  <a:t>neural</a:t>
                </a:r>
                <a:r>
                  <a:rPr lang="zh-TW" altLang="en-US" dirty="0" smtClean="0"/>
                  <a:t>的形式</a:t>
                </a:r>
                <a:endParaRPr lang="en-US" altLang="zh-TW" dirty="0" smtClean="0"/>
              </a:p>
              <a:p>
                <a:r>
                  <a:rPr lang="zh-TW" altLang="en-US" dirty="0" smtClean="0"/>
                  <a:t>舉例來說</a:t>
                </a:r>
                <a:r>
                  <a:rPr lang="en-US" altLang="zh-TW" i="0" dirty="0">
                    <a:latin typeface="Cambria Math" panose="02040503050406030204" pitchFamily="18" charset="0"/>
                  </a:rPr>
                  <a:t>X</a:t>
                </a:r>
                <a:r>
                  <a:rPr lang="en-US" altLang="zh-TW" i="0" dirty="0" smtClean="0">
                    <a:latin typeface="Cambria Math" panose="02040503050406030204" pitchFamily="18" charset="0"/>
                  </a:rPr>
                  <a:t>_</a:t>
                </a:r>
                <a:r>
                  <a:rPr lang="en-US" altLang="zh-TW" b="0" i="0" dirty="0" smtClean="0">
                    <a:latin typeface="Cambria Math" panose="02040503050406030204" pitchFamily="18" charset="0"/>
                  </a:rPr>
                  <a:t>𝑡</a:t>
                </a:r>
                <a:r>
                  <a:rPr lang="zh-TW" altLang="en-US" dirty="0" smtClean="0"/>
                  <a:t>可能為</a:t>
                </a:r>
                <a:r>
                  <a:rPr lang="en-US" altLang="zh-TW" dirty="0" smtClean="0"/>
                  <a:t>5</a:t>
                </a:r>
                <a:r>
                  <a:rPr lang="zh-TW" altLang="en-US" dirty="0" smtClean="0"/>
                  <a:t>維資料的輸入，即</a:t>
                </a:r>
                <a:r>
                  <a:rPr lang="en-US" altLang="zh-TW" i="0" dirty="0">
                    <a:latin typeface="Cambria Math" panose="02040503050406030204" pitchFamily="18" charset="0"/>
                  </a:rPr>
                  <a:t>X</a:t>
                </a:r>
                <a:r>
                  <a:rPr lang="en-US" altLang="zh-TW" i="0" dirty="0" smtClean="0">
                    <a:latin typeface="Cambria Math" panose="02040503050406030204" pitchFamily="18" charset="0"/>
                  </a:rPr>
                  <a:t>_</a:t>
                </a:r>
                <a:r>
                  <a:rPr lang="en-US" altLang="zh-TW" b="0" i="0" dirty="0" smtClean="0">
                    <a:latin typeface="Cambria Math" panose="02040503050406030204" pitchFamily="18" charset="0"/>
                  </a:rPr>
                  <a:t>𝑡</a:t>
                </a:r>
                <a:r>
                  <a:rPr lang="zh-TW" altLang="en-US" dirty="0" smtClean="0"/>
                  <a:t>內包含了</a:t>
                </a:r>
                <a:r>
                  <a:rPr lang="en-US" altLang="zh-TW" dirty="0" smtClean="0"/>
                  <a:t>5</a:t>
                </a:r>
                <a:r>
                  <a:rPr lang="zh-TW" altLang="en-US" dirty="0" smtClean="0"/>
                  <a:t>個</a:t>
                </a:r>
                <a:r>
                  <a:rPr lang="en-US" altLang="zh-TW" dirty="0" smtClean="0"/>
                  <a:t>neural</a:t>
                </a:r>
              </a:p>
              <a:p>
                <a:r>
                  <a:rPr lang="zh-TW" altLang="en-US" dirty="0" smtClean="0"/>
                  <a:t>算式中的所有</a:t>
                </a:r>
                <a:r>
                  <a:rPr lang="en-US" altLang="zh-TW" dirty="0" smtClean="0"/>
                  <a:t>W</a:t>
                </a:r>
                <a:r>
                  <a:rPr lang="zh-TW" altLang="en-US" dirty="0" smtClean="0"/>
                  <a:t>皆為此網路需要學習的權重</a:t>
                </a:r>
                <a:endParaRPr lang="zh-TW" altLang="en-US" dirty="0"/>
              </a:p>
            </p:txBody>
          </p:sp>
        </mc:Fallback>
      </mc:AlternateContent>
      <p:sp>
        <p:nvSpPr>
          <p:cNvPr id="4" name="投影片編號版面配置區 3"/>
          <p:cNvSpPr>
            <a:spLocks noGrp="1"/>
          </p:cNvSpPr>
          <p:nvPr>
            <p:ph type="sldNum" sz="quarter" idx="10"/>
          </p:nvPr>
        </p:nvSpPr>
        <p:spPr/>
        <p:txBody>
          <a:bodyPr/>
          <a:lstStyle/>
          <a:p>
            <a:fld id="{093CCC50-7339-4AD9-BAA8-A89678E663C5}" type="slidenum">
              <a:rPr lang="zh-TW" altLang="en-US" smtClean="0"/>
              <a:t>48</a:t>
            </a:fld>
            <a:endParaRPr lang="zh-TW" altLang="en-US"/>
          </a:p>
        </p:txBody>
      </p:sp>
    </p:spTree>
    <p:extLst>
      <p:ext uri="{BB962C8B-B14F-4D97-AF65-F5344CB8AC3E}">
        <p14:creationId xmlns:p14="http://schemas.microsoft.com/office/powerpoint/2010/main" val="25847507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GRU</a:t>
            </a:r>
            <a:r>
              <a:rPr lang="zh-TW" altLang="en-US" dirty="0"/>
              <a:t>的架構與</a:t>
            </a:r>
            <a:r>
              <a:rPr lang="en-US" altLang="zh-TW" dirty="0"/>
              <a:t>LSTM</a:t>
            </a:r>
            <a:r>
              <a:rPr lang="zh-TW" altLang="en-US" dirty="0"/>
              <a:t>相似</a:t>
            </a:r>
            <a:endParaRPr lang="en-US" altLang="zh-TW" dirty="0"/>
          </a:p>
          <a:p>
            <a:r>
              <a:rPr lang="zh-TW" altLang="en-US" dirty="0"/>
              <a:t>不同的是</a:t>
            </a:r>
            <a:r>
              <a:rPr lang="en-US" altLang="zh-TW" dirty="0"/>
              <a:t>GRU</a:t>
            </a:r>
            <a:r>
              <a:rPr lang="zh-TW" altLang="en-US" dirty="0"/>
              <a:t>的輸出即為長期記憶</a:t>
            </a:r>
            <a:endParaRPr lang="en-US" altLang="zh-TW" dirty="0"/>
          </a:p>
          <a:p>
            <a:r>
              <a:rPr lang="zh-TW" altLang="en-US" dirty="0"/>
              <a:t>並且透過更新門以及重置門來進行網路記憶的更新</a:t>
            </a:r>
          </a:p>
        </p:txBody>
      </p:sp>
      <p:sp>
        <p:nvSpPr>
          <p:cNvPr id="4" name="投影片編號版面配置區 3"/>
          <p:cNvSpPr>
            <a:spLocks noGrp="1"/>
          </p:cNvSpPr>
          <p:nvPr>
            <p:ph type="sldNum" sz="quarter" idx="10"/>
          </p:nvPr>
        </p:nvSpPr>
        <p:spPr/>
        <p:txBody>
          <a:bodyPr/>
          <a:lstStyle/>
          <a:p>
            <a:fld id="{093CCC50-7339-4AD9-BAA8-A89678E663C5}" type="slidenum">
              <a:rPr lang="zh-TW" altLang="en-US" smtClean="0"/>
              <a:t>49</a:t>
            </a:fld>
            <a:endParaRPr lang="zh-TW" altLang="en-US"/>
          </a:p>
        </p:txBody>
      </p:sp>
    </p:spTree>
    <p:extLst>
      <p:ext uri="{BB962C8B-B14F-4D97-AF65-F5344CB8AC3E}">
        <p14:creationId xmlns:p14="http://schemas.microsoft.com/office/powerpoint/2010/main" val="23906114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圖片算式取自</a:t>
                </a:r>
                <a:r>
                  <a:rPr lang="en-US" altLang="zh-TW" dirty="0"/>
                  <a:t>http://proceedings.mlr.press/v37/jozefowicz15.pdf</a:t>
                </a:r>
              </a:p>
              <a:p>
                <a:endParaRPr lang="en-US" altLang="zh-TW" dirty="0"/>
              </a:p>
              <a:p>
                <a:r>
                  <a:rPr lang="en-US" altLang="zh-TW" dirty="0"/>
                  <a:t>GRU</a:t>
                </a:r>
                <a:r>
                  <a:rPr lang="zh-TW" altLang="en-US" dirty="0"/>
                  <a:t>內部的架構與計算過程如下</a:t>
                </a:r>
                <a:endParaRPr lang="en-US" altLang="zh-TW" dirty="0"/>
              </a:p>
              <a:p>
                <a:r>
                  <a:rPr lang="zh-TW" altLang="en-US" dirty="0"/>
                  <a:t>其中</a:t>
                </a:r>
                <a:r>
                  <a:rPr lang="en-US" altLang="zh-TW" dirty="0"/>
                  <a:t>z</a:t>
                </a:r>
                <a:r>
                  <a:rPr lang="zh-TW" altLang="en-US" dirty="0"/>
                  <a:t>代表更新門，代表網路需要更新記憶的量</a:t>
                </a:r>
                <a:endParaRPr lang="en-US" altLang="zh-TW" dirty="0"/>
              </a:p>
              <a:p>
                <a:r>
                  <a:rPr lang="en-US" altLang="zh-TW" dirty="0"/>
                  <a:t>r</a:t>
                </a:r>
                <a:r>
                  <a:rPr lang="zh-TW" altLang="en-US" dirty="0"/>
                  <a:t>代表重置門，表示網路根據輸入</a:t>
                </a:r>
                <a:r>
                  <a:rPr lang="en-US" altLang="zh-TW" dirty="0"/>
                  <a:t>X</a:t>
                </a:r>
                <a:r>
                  <a:rPr lang="zh-TW" altLang="en-US" dirty="0"/>
                  <a:t>需要遺忘的記憶的量有多少</a:t>
                </a:r>
                <a:r>
                  <a:rPr lang="en-US" altLang="zh-TW" dirty="0"/>
                  <a:t>(0</a:t>
                </a:r>
                <a:r>
                  <a:rPr lang="zh-TW" altLang="en-US" dirty="0"/>
                  <a:t>代表完全遺忘</a:t>
                </a:r>
                <a:r>
                  <a:rPr lang="en-US" altLang="zh-TW" dirty="0"/>
                  <a:t>)</a:t>
                </a:r>
              </a:p>
              <a:p>
                <a14:m>
                  <m:oMath xmlns:m="http://schemas.openxmlformats.org/officeDocument/2006/math">
                    <m:acc>
                      <m:accPr>
                        <m:chr m:val="̃"/>
                        <m:ctrlPr>
                          <a:rPr lang="en-US" altLang="zh-TW" i="1" dirty="0" smtClean="0">
                            <a:latin typeface="Cambria Math" panose="02040503050406030204" pitchFamily="18" charset="0"/>
                          </a:rPr>
                        </m:ctrlPr>
                      </m:accPr>
                      <m:e>
                        <m:r>
                          <a:rPr lang="en-US" altLang="zh-TW" b="0" i="1" dirty="0" smtClean="0">
                            <a:latin typeface="Cambria Math" panose="02040503050406030204" pitchFamily="18" charset="0"/>
                          </a:rPr>
                          <m:t>h</m:t>
                        </m:r>
                      </m:e>
                    </m:acc>
                    <m:r>
                      <a:rPr lang="zh-TW" altLang="en-US" i="1" dirty="0" smtClean="0">
                        <a:latin typeface="Cambria Math" panose="02040503050406030204" pitchFamily="18" charset="0"/>
                      </a:rPr>
                      <m:t>代表</m:t>
                    </m:r>
                  </m:oMath>
                </a14:m>
                <a:r>
                  <a:rPr lang="zh-TW" altLang="en-US" dirty="0"/>
                  <a:t>候選的新記憶，由</a:t>
                </a:r>
                <a:r>
                  <a:rPr lang="en-US" altLang="zh-TW" dirty="0"/>
                  <a:t>z</a:t>
                </a:r>
                <a:r>
                  <a:rPr lang="zh-TW" altLang="en-US" dirty="0"/>
                  <a:t>來控制其加入長期記憶的量</a:t>
                </a:r>
                <a:endParaRPr lang="en-US" altLang="zh-TW" dirty="0"/>
              </a:p>
            </p:txBody>
          </p:sp>
        </mc:Choice>
        <mc:Fallback xmlns="">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圖片算式取自</a:t>
                </a:r>
                <a:r>
                  <a:rPr lang="en-US" altLang="zh-TW" dirty="0" smtClean="0"/>
                  <a:t>http://proceedings.mlr.press/v37/jozefowicz15.pdf</a:t>
                </a:r>
              </a:p>
              <a:p>
                <a:endParaRPr lang="en-US" altLang="zh-TW" dirty="0" smtClean="0"/>
              </a:p>
              <a:p>
                <a:r>
                  <a:rPr lang="en-US" altLang="zh-TW" dirty="0" smtClean="0"/>
                  <a:t>GRU</a:t>
                </a:r>
                <a:r>
                  <a:rPr lang="zh-TW" altLang="en-US" dirty="0" smtClean="0"/>
                  <a:t>內部的架構與計算過程如下</a:t>
                </a:r>
                <a:endParaRPr lang="en-US" altLang="zh-TW" dirty="0" smtClean="0"/>
              </a:p>
              <a:p>
                <a:r>
                  <a:rPr lang="zh-TW" altLang="en-US" dirty="0" smtClean="0"/>
                  <a:t>其中</a:t>
                </a:r>
                <a:r>
                  <a:rPr lang="en-US" altLang="zh-TW" dirty="0" smtClean="0"/>
                  <a:t>z</a:t>
                </a:r>
                <a:r>
                  <a:rPr lang="zh-TW" altLang="en-US" dirty="0" smtClean="0"/>
                  <a:t>代表更新門，代表網路需要更新記憶的量</a:t>
                </a:r>
                <a:endParaRPr lang="en-US" altLang="zh-TW" dirty="0" smtClean="0"/>
              </a:p>
              <a:p>
                <a:r>
                  <a:rPr lang="en-US" altLang="zh-TW" dirty="0" smtClean="0"/>
                  <a:t>r</a:t>
                </a:r>
                <a:r>
                  <a:rPr lang="zh-TW" altLang="en-US" dirty="0" smtClean="0"/>
                  <a:t>代表重置門，表示網路根據輸入</a:t>
                </a:r>
                <a:r>
                  <a:rPr lang="en-US" altLang="zh-TW" dirty="0" smtClean="0"/>
                  <a:t>X</a:t>
                </a:r>
                <a:r>
                  <a:rPr lang="zh-TW" altLang="en-US" dirty="0" smtClean="0"/>
                  <a:t>需要遺忘的記憶的量有多少</a:t>
                </a:r>
                <a:r>
                  <a:rPr lang="en-US" altLang="zh-TW" dirty="0" smtClean="0"/>
                  <a:t>(0</a:t>
                </a:r>
                <a:r>
                  <a:rPr lang="zh-TW" altLang="en-US" dirty="0" smtClean="0"/>
                  <a:t>代表完全遺忘</a:t>
                </a:r>
                <a:r>
                  <a:rPr lang="en-US" altLang="zh-TW" dirty="0" smtClean="0"/>
                  <a:t>)</a:t>
                </a:r>
              </a:p>
              <a:p>
                <a:pPr/>
                <a:r>
                  <a:rPr lang="en-US" altLang="zh-TW" b="0" i="0" dirty="0" smtClean="0">
                    <a:latin typeface="Cambria Math" panose="02040503050406030204" pitchFamily="18" charset="0"/>
                  </a:rPr>
                  <a:t>ℎ ̃</a:t>
                </a:r>
                <a:r>
                  <a:rPr lang="zh-TW" altLang="en-US" i="0" dirty="0" smtClean="0">
                    <a:latin typeface="Cambria Math" panose="02040503050406030204" pitchFamily="18" charset="0"/>
                  </a:rPr>
                  <a:t>代表</a:t>
                </a:r>
                <a:r>
                  <a:rPr lang="zh-TW" altLang="en-US" dirty="0" smtClean="0"/>
                  <a:t>候選的新記憶，由</a:t>
                </a:r>
                <a:r>
                  <a:rPr lang="en-US" altLang="zh-TW" dirty="0" smtClean="0"/>
                  <a:t>z</a:t>
                </a:r>
                <a:r>
                  <a:rPr lang="zh-TW" altLang="en-US" dirty="0" smtClean="0"/>
                  <a:t>來控制其加入長期記憶的量</a:t>
                </a:r>
                <a:endParaRPr lang="en-US" altLang="zh-TW" dirty="0" smtClean="0"/>
              </a:p>
            </p:txBody>
          </p:sp>
        </mc:Fallback>
      </mc:AlternateContent>
      <p:sp>
        <p:nvSpPr>
          <p:cNvPr id="4" name="投影片編號版面配置區 3"/>
          <p:cNvSpPr>
            <a:spLocks noGrp="1"/>
          </p:cNvSpPr>
          <p:nvPr>
            <p:ph type="sldNum" sz="quarter" idx="10"/>
          </p:nvPr>
        </p:nvSpPr>
        <p:spPr/>
        <p:txBody>
          <a:bodyPr/>
          <a:lstStyle/>
          <a:p>
            <a:fld id="{093CCC50-7339-4AD9-BAA8-A89678E663C5}" type="slidenum">
              <a:rPr lang="zh-TW" altLang="en-US" smtClean="0"/>
              <a:t>50</a:t>
            </a:fld>
            <a:endParaRPr lang="zh-TW" altLang="en-US"/>
          </a:p>
        </p:txBody>
      </p:sp>
    </p:spTree>
    <p:extLst>
      <p:ext uri="{BB962C8B-B14F-4D97-AF65-F5344CB8AC3E}">
        <p14:creationId xmlns:p14="http://schemas.microsoft.com/office/powerpoint/2010/main" val="37802300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圖片論述取自</a:t>
            </a:r>
            <a:r>
              <a:rPr lang="en-US" altLang="zh-TW" dirty="0"/>
              <a:t>https://arxiv.org/pdf/1412.3555.pdf</a:t>
            </a:r>
          </a:p>
          <a:p>
            <a:endParaRPr lang="en-US" altLang="zh-TW" dirty="0"/>
          </a:p>
          <a:p>
            <a:r>
              <a:rPr lang="zh-TW" altLang="en-US" dirty="0"/>
              <a:t>此為上述三種</a:t>
            </a:r>
            <a:r>
              <a:rPr lang="en-US" altLang="zh-TW" dirty="0" smtClean="0"/>
              <a:t>unit</a:t>
            </a:r>
            <a:r>
              <a:rPr lang="zh-TW" altLang="en-US" dirty="0" smtClean="0"/>
              <a:t>分類</a:t>
            </a:r>
            <a:r>
              <a:rPr lang="zh-TW" altLang="en-US" dirty="0"/>
              <a:t>正確率的比較</a:t>
            </a:r>
            <a:endParaRPr lang="en-US" altLang="zh-TW" dirty="0"/>
          </a:p>
          <a:p>
            <a:r>
              <a:rPr lang="zh-TW" altLang="en-US" dirty="0"/>
              <a:t>圖中的數值為</a:t>
            </a:r>
            <a:r>
              <a:rPr lang="en-US" altLang="zh-TW" dirty="0"/>
              <a:t>likelihood</a:t>
            </a:r>
            <a:r>
              <a:rPr lang="zh-TW" altLang="en-US" dirty="0"/>
              <a:t>值，已越小代表越好</a:t>
            </a:r>
            <a:endParaRPr lang="en-US" altLang="zh-TW" dirty="0"/>
          </a:p>
          <a:p>
            <a:endParaRPr lang="en-US" altLang="zh-TW" dirty="0"/>
          </a:p>
          <a:p>
            <a:r>
              <a:rPr lang="zh-TW" altLang="en-US" dirty="0"/>
              <a:t>可以發現在大部分的資料即都為</a:t>
            </a:r>
            <a:r>
              <a:rPr lang="en-US" altLang="zh-TW" dirty="0"/>
              <a:t>GRU</a:t>
            </a:r>
            <a:r>
              <a:rPr lang="zh-TW" altLang="en-US" dirty="0"/>
              <a:t>即</a:t>
            </a:r>
            <a:r>
              <a:rPr lang="en-US" altLang="zh-TW" dirty="0"/>
              <a:t>LSTM</a:t>
            </a:r>
            <a:r>
              <a:rPr lang="zh-TW" altLang="en-US" dirty="0"/>
              <a:t>表現較佳</a:t>
            </a:r>
            <a:endParaRPr lang="en-US" altLang="zh-TW" dirty="0"/>
          </a:p>
          <a:p>
            <a:r>
              <a:rPr lang="zh-TW" altLang="en-US" dirty="0"/>
              <a:t>此外</a:t>
            </a:r>
            <a:r>
              <a:rPr lang="en-US" altLang="zh-TW" dirty="0"/>
              <a:t>GRU</a:t>
            </a:r>
            <a:r>
              <a:rPr lang="zh-TW" altLang="en-US" dirty="0"/>
              <a:t>在大部分的資料及勝出</a:t>
            </a:r>
            <a:endParaRPr lang="en-US" altLang="zh-TW" dirty="0"/>
          </a:p>
          <a:p>
            <a:r>
              <a:rPr lang="zh-TW" altLang="en-US" dirty="0"/>
              <a:t>但與</a:t>
            </a:r>
            <a:r>
              <a:rPr lang="en-US" altLang="zh-TW" dirty="0"/>
              <a:t>LSTM</a:t>
            </a:r>
            <a:r>
              <a:rPr lang="zh-TW" altLang="en-US" dirty="0"/>
              <a:t>結果相差不大</a:t>
            </a:r>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093CCC50-7339-4AD9-BAA8-A89678E663C5}" type="slidenum">
              <a:rPr lang="zh-TW" altLang="en-US" smtClean="0"/>
              <a:t>52</a:t>
            </a:fld>
            <a:endParaRPr lang="zh-TW" altLang="en-US"/>
          </a:p>
        </p:txBody>
      </p:sp>
    </p:spTree>
    <p:extLst>
      <p:ext uri="{BB962C8B-B14F-4D97-AF65-F5344CB8AC3E}">
        <p14:creationId xmlns:p14="http://schemas.microsoft.com/office/powerpoint/2010/main" val="35040893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圖片論述取自</a:t>
            </a:r>
            <a:r>
              <a:rPr lang="en-US" altLang="zh-TW" dirty="0"/>
              <a:t>https://arxiv.org/pdf/1412.3555.pdf</a:t>
            </a:r>
          </a:p>
          <a:p>
            <a:endParaRPr lang="en-US" altLang="zh-TW" dirty="0"/>
          </a:p>
          <a:p>
            <a:r>
              <a:rPr lang="zh-TW" altLang="en-US" dirty="0"/>
              <a:t>此為三種方法的</a:t>
            </a:r>
            <a:r>
              <a:rPr lang="en-US" altLang="zh-TW" dirty="0"/>
              <a:t>Learning curves</a:t>
            </a:r>
          </a:p>
          <a:p>
            <a:endParaRPr lang="en-US" altLang="zh-TW" dirty="0"/>
          </a:p>
          <a:p>
            <a:r>
              <a:rPr lang="zh-TW" altLang="en-US" dirty="0"/>
              <a:t>由圖中可發現</a:t>
            </a:r>
            <a:r>
              <a:rPr lang="en-US" altLang="zh-TW" dirty="0"/>
              <a:t>GRU(</a:t>
            </a:r>
            <a:r>
              <a:rPr lang="zh-TW" altLang="en-US" dirty="0"/>
              <a:t>綠線</a:t>
            </a:r>
            <a:r>
              <a:rPr lang="en-US" altLang="zh-TW" dirty="0"/>
              <a:t>)</a:t>
            </a:r>
          </a:p>
          <a:p>
            <a:r>
              <a:rPr lang="zh-TW" altLang="en-US" dirty="0"/>
              <a:t>通常接為最快趨於平緩的曲線</a:t>
            </a:r>
            <a:endParaRPr lang="en-US" altLang="zh-TW" dirty="0"/>
          </a:p>
          <a:p>
            <a:r>
              <a:rPr lang="zh-TW" altLang="en-US" dirty="0"/>
              <a:t>代表</a:t>
            </a:r>
            <a:r>
              <a:rPr lang="en-US" altLang="zh-TW" dirty="0"/>
              <a:t>GRU</a:t>
            </a:r>
            <a:r>
              <a:rPr lang="zh-TW" altLang="en-US" dirty="0"/>
              <a:t>在學習的</a:t>
            </a:r>
            <a:r>
              <a:rPr lang="zh-TW" altLang="en-US" u="sng" dirty="0"/>
              <a:t>速度上</a:t>
            </a:r>
            <a:r>
              <a:rPr lang="zh-TW" altLang="en-US" dirty="0"/>
              <a:t>略為的領先</a:t>
            </a:r>
            <a:endParaRPr lang="en-US" altLang="zh-TW" dirty="0"/>
          </a:p>
          <a:p>
            <a:r>
              <a:rPr lang="zh-TW" altLang="en-US" dirty="0"/>
              <a:t>然而在不同的資料集，其比較結果也略有不同</a:t>
            </a:r>
            <a:endParaRPr lang="en-US" altLang="zh-TW" dirty="0"/>
          </a:p>
          <a:p>
            <a:r>
              <a:rPr lang="zh-TW" altLang="en-US" dirty="0"/>
              <a:t>於該文中提到</a:t>
            </a:r>
            <a:endParaRPr lang="en-US" altLang="zh-TW" dirty="0"/>
          </a:p>
          <a:p>
            <a:r>
              <a:rPr lang="en-US" altLang="zh-TW" dirty="0"/>
              <a:t>we could not make concrete conclusion on which of the two gating units was better</a:t>
            </a:r>
          </a:p>
          <a:p>
            <a:r>
              <a:rPr lang="zh-TW" altLang="en-US" dirty="0"/>
              <a:t>因此不論使用</a:t>
            </a:r>
            <a:r>
              <a:rPr lang="en-US" altLang="zh-TW" dirty="0"/>
              <a:t>LSTM</a:t>
            </a:r>
            <a:r>
              <a:rPr lang="zh-TW" altLang="en-US" dirty="0"/>
              <a:t>或</a:t>
            </a:r>
            <a:r>
              <a:rPr lang="en-US" altLang="zh-TW" dirty="0"/>
              <a:t>GRU</a:t>
            </a:r>
            <a:r>
              <a:rPr lang="zh-TW" altLang="en-US" dirty="0"/>
              <a:t>皆為不錯的方法</a:t>
            </a:r>
            <a:endParaRPr lang="en-US" altLang="zh-TW" dirty="0"/>
          </a:p>
          <a:p>
            <a:r>
              <a:rPr lang="zh-TW" altLang="en-US" dirty="0"/>
              <a:t>須依據資料集不同而定論</a:t>
            </a:r>
          </a:p>
        </p:txBody>
      </p:sp>
      <p:sp>
        <p:nvSpPr>
          <p:cNvPr id="4" name="投影片編號版面配置區 3"/>
          <p:cNvSpPr>
            <a:spLocks noGrp="1"/>
          </p:cNvSpPr>
          <p:nvPr>
            <p:ph type="sldNum" sz="quarter" idx="10"/>
          </p:nvPr>
        </p:nvSpPr>
        <p:spPr/>
        <p:txBody>
          <a:bodyPr/>
          <a:lstStyle/>
          <a:p>
            <a:fld id="{093CCC50-7339-4AD9-BAA8-A89678E663C5}" type="slidenum">
              <a:rPr lang="zh-TW" altLang="en-US" smtClean="0"/>
              <a:t>53</a:t>
            </a:fld>
            <a:endParaRPr lang="zh-TW" altLang="en-US"/>
          </a:p>
        </p:txBody>
      </p:sp>
    </p:spTree>
    <p:extLst>
      <p:ext uri="{BB962C8B-B14F-4D97-AF65-F5344CB8AC3E}">
        <p14:creationId xmlns:p14="http://schemas.microsoft.com/office/powerpoint/2010/main" val="28759156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D05CFF3A-8980-4A4C-803C-2BC6D6F59187}" type="slidenum">
              <a:rPr lang="zh-TW" altLang="en-US" smtClean="0"/>
              <a:t>54</a:t>
            </a:fld>
            <a:endParaRPr lang="zh-TW" altLang="en-US"/>
          </a:p>
        </p:txBody>
      </p:sp>
    </p:spTree>
    <p:extLst>
      <p:ext uri="{BB962C8B-B14F-4D97-AF65-F5344CB8AC3E}">
        <p14:creationId xmlns:p14="http://schemas.microsoft.com/office/powerpoint/2010/main" val="4268761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類神經網路的組成元素</a:t>
            </a:r>
            <a:endParaRPr lang="en-US" altLang="zh-TW" dirty="0"/>
          </a:p>
          <a:p>
            <a:r>
              <a:rPr lang="en-US" altLang="zh-TW" dirty="0"/>
              <a:t>1.</a:t>
            </a:r>
            <a:r>
              <a:rPr lang="zh-TW" altLang="en-US" dirty="0"/>
              <a:t>神經元</a:t>
            </a:r>
            <a:endParaRPr lang="en-US" altLang="zh-TW" dirty="0"/>
          </a:p>
          <a:p>
            <a:r>
              <a:rPr lang="en-US" altLang="zh-TW" dirty="0"/>
              <a:t>2.</a:t>
            </a:r>
            <a:r>
              <a:rPr lang="zh-TW" altLang="en-US" dirty="0"/>
              <a:t>激活狀態向量</a:t>
            </a:r>
            <a:r>
              <a:rPr lang="en-US" altLang="zh-TW" dirty="0"/>
              <a:t>:</a:t>
            </a:r>
            <a:r>
              <a:rPr lang="zh-TW" altLang="en-US" dirty="0"/>
              <a:t>定義神經元有可能產生的值</a:t>
            </a:r>
          </a:p>
        </p:txBody>
      </p:sp>
      <p:sp>
        <p:nvSpPr>
          <p:cNvPr id="4" name="投影片編號版面配置區 3"/>
          <p:cNvSpPr>
            <a:spLocks noGrp="1"/>
          </p:cNvSpPr>
          <p:nvPr>
            <p:ph type="sldNum" sz="quarter" idx="10"/>
          </p:nvPr>
        </p:nvSpPr>
        <p:spPr/>
        <p:txBody>
          <a:bodyPr/>
          <a:lstStyle/>
          <a:p>
            <a:fld id="{D05CFF3A-8980-4A4C-803C-2BC6D6F59187}" type="slidenum">
              <a:rPr lang="zh-TW" altLang="en-US" smtClean="0"/>
              <a:t>8</a:t>
            </a:fld>
            <a:endParaRPr lang="zh-TW" altLang="en-US"/>
          </a:p>
        </p:txBody>
      </p:sp>
    </p:spTree>
    <p:extLst>
      <p:ext uri="{BB962C8B-B14F-4D97-AF65-F5344CB8AC3E}">
        <p14:creationId xmlns:p14="http://schemas.microsoft.com/office/powerpoint/2010/main" val="52455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i="0" dirty="0">
                <a:solidFill>
                  <a:srgbClr val="009900"/>
                </a:solidFill>
              </a:rPr>
              <a:t>3.</a:t>
            </a:r>
            <a:r>
              <a:rPr lang="zh-TW" altLang="en-US" i="0" dirty="0">
                <a:solidFill>
                  <a:srgbClr val="009900"/>
                </a:solidFill>
              </a:rPr>
              <a:t>使用哪種訊號函數</a:t>
            </a:r>
            <a:endParaRPr lang="en-US" altLang="zh-TW" i="0" dirty="0">
              <a:solidFill>
                <a:srgbClr val="009900"/>
              </a:solidFill>
            </a:endParaRPr>
          </a:p>
          <a:p>
            <a:r>
              <a:rPr lang="en-US" altLang="zh-TW" i="0" dirty="0">
                <a:solidFill>
                  <a:srgbClr val="009900"/>
                </a:solidFill>
              </a:rPr>
              <a:t>4.</a:t>
            </a:r>
            <a:r>
              <a:rPr lang="zh-TW" altLang="en-US" i="0" dirty="0">
                <a:solidFill>
                  <a:srgbClr val="009900"/>
                </a:solidFill>
              </a:rPr>
              <a:t>使用怎樣的連接方式</a:t>
            </a:r>
            <a:endParaRPr lang="en-US" altLang="zh-TW" i="0" dirty="0">
              <a:solidFill>
                <a:srgbClr val="009900"/>
              </a:solidFill>
            </a:endParaRPr>
          </a:p>
          <a:p>
            <a:r>
              <a:rPr lang="en-US" altLang="zh-TW" i="0" dirty="0">
                <a:solidFill>
                  <a:srgbClr val="009900"/>
                </a:solidFill>
              </a:rPr>
              <a:t>5.</a:t>
            </a:r>
            <a:r>
              <a:rPr lang="zh-TW" altLang="en-US" i="0" dirty="0">
                <a:solidFill>
                  <a:srgbClr val="009900"/>
                </a:solidFill>
              </a:rPr>
              <a:t>訊號之間傳輸的方式怎麼計算</a:t>
            </a:r>
            <a:r>
              <a:rPr lang="en-US" altLang="zh-TW" i="0" dirty="0">
                <a:solidFill>
                  <a:srgbClr val="009900"/>
                </a:solidFill>
              </a:rPr>
              <a:t>(w</a:t>
            </a:r>
            <a:r>
              <a:rPr lang="zh-TW" altLang="en-US" i="0" dirty="0">
                <a:solidFill>
                  <a:srgbClr val="009900"/>
                </a:solidFill>
              </a:rPr>
              <a:t>和</a:t>
            </a:r>
            <a:r>
              <a:rPr lang="en-US" altLang="zh-TW" i="0" dirty="0">
                <a:solidFill>
                  <a:srgbClr val="009900"/>
                </a:solidFill>
              </a:rPr>
              <a:t>s</a:t>
            </a:r>
            <a:r>
              <a:rPr lang="zh-TW" altLang="en-US" i="0" dirty="0">
                <a:solidFill>
                  <a:srgbClr val="009900"/>
                </a:solidFill>
              </a:rPr>
              <a:t>如何做計算</a:t>
            </a:r>
            <a:r>
              <a:rPr lang="en-US" altLang="zh-TW" i="0" dirty="0">
                <a:solidFill>
                  <a:srgbClr val="009900"/>
                </a:solidFill>
              </a:rPr>
              <a:t>)</a:t>
            </a:r>
            <a:endParaRPr lang="zh-TW" altLang="en-US" i="0" dirty="0"/>
          </a:p>
        </p:txBody>
      </p:sp>
      <p:sp>
        <p:nvSpPr>
          <p:cNvPr id="4" name="投影片編號版面配置區 3"/>
          <p:cNvSpPr>
            <a:spLocks noGrp="1"/>
          </p:cNvSpPr>
          <p:nvPr>
            <p:ph type="sldNum" sz="quarter" idx="10"/>
          </p:nvPr>
        </p:nvSpPr>
        <p:spPr/>
        <p:txBody>
          <a:bodyPr/>
          <a:lstStyle/>
          <a:p>
            <a:fld id="{D05CFF3A-8980-4A4C-803C-2BC6D6F59187}" type="slidenum">
              <a:rPr lang="zh-TW" altLang="en-US" smtClean="0"/>
              <a:t>9</a:t>
            </a:fld>
            <a:endParaRPr lang="zh-TW" altLang="en-US"/>
          </a:p>
        </p:txBody>
      </p:sp>
    </p:spTree>
    <p:extLst>
      <p:ext uri="{BB962C8B-B14F-4D97-AF65-F5344CB8AC3E}">
        <p14:creationId xmlns:p14="http://schemas.microsoft.com/office/powerpoint/2010/main" val="2381372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6.</a:t>
            </a:r>
            <a:r>
              <a:rPr lang="zh-TW" altLang="en-US" dirty="0"/>
              <a:t> 透過訊號函數計算之後網路要產生的反應為何</a:t>
            </a:r>
            <a:endParaRPr lang="en-US" altLang="zh-TW" dirty="0"/>
          </a:p>
          <a:p>
            <a:r>
              <a:rPr lang="en-US" altLang="zh-TW" dirty="0"/>
              <a:t>7.</a:t>
            </a:r>
            <a:r>
              <a:rPr lang="zh-TW" altLang="en-US" dirty="0"/>
              <a:t>如何去</a:t>
            </a:r>
            <a:r>
              <a:rPr lang="en-US" altLang="zh-TW" dirty="0"/>
              <a:t>train</a:t>
            </a:r>
            <a:r>
              <a:rPr lang="zh-TW" altLang="en-US" dirty="0"/>
              <a:t>網路</a:t>
            </a:r>
            <a:endParaRPr lang="en-US" altLang="zh-TW" dirty="0"/>
          </a:p>
          <a:p>
            <a:r>
              <a:rPr lang="en-US" altLang="zh-TW" dirty="0"/>
              <a:t>8.</a:t>
            </a:r>
            <a:r>
              <a:rPr lang="zh-TW" altLang="en-US" dirty="0"/>
              <a:t>資料的環境會不會包含</a:t>
            </a:r>
            <a:r>
              <a:rPr lang="en-US" altLang="zh-TW" dirty="0"/>
              <a:t>noise</a:t>
            </a:r>
          </a:p>
        </p:txBody>
      </p:sp>
      <p:sp>
        <p:nvSpPr>
          <p:cNvPr id="4" name="投影片編號版面配置區 3"/>
          <p:cNvSpPr>
            <a:spLocks noGrp="1"/>
          </p:cNvSpPr>
          <p:nvPr>
            <p:ph type="sldNum" sz="quarter" idx="10"/>
          </p:nvPr>
        </p:nvSpPr>
        <p:spPr/>
        <p:txBody>
          <a:bodyPr/>
          <a:lstStyle/>
          <a:p>
            <a:fld id="{D05CFF3A-8980-4A4C-803C-2BC6D6F59187}" type="slidenum">
              <a:rPr lang="zh-TW" altLang="en-US" smtClean="0"/>
              <a:t>10</a:t>
            </a:fld>
            <a:endParaRPr lang="zh-TW" altLang="en-US"/>
          </a:p>
        </p:txBody>
      </p:sp>
    </p:spTree>
    <p:extLst>
      <p:ext uri="{BB962C8B-B14F-4D97-AF65-F5344CB8AC3E}">
        <p14:creationId xmlns:p14="http://schemas.microsoft.com/office/powerpoint/2010/main" val="808540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D05CFF3A-8980-4A4C-803C-2BC6D6F59187}" type="slidenum">
              <a:rPr lang="zh-TW" altLang="en-US" smtClean="0"/>
              <a:t>11</a:t>
            </a:fld>
            <a:endParaRPr lang="zh-TW" altLang="en-US"/>
          </a:p>
        </p:txBody>
      </p:sp>
    </p:spTree>
    <p:extLst>
      <p:ext uri="{BB962C8B-B14F-4D97-AF65-F5344CB8AC3E}">
        <p14:creationId xmlns:p14="http://schemas.microsoft.com/office/powerpoint/2010/main" val="2595427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類神經網路屬於處理分類問題的架構之一</a:t>
            </a:r>
            <a:endParaRPr lang="en-US" altLang="zh-TW" dirty="0"/>
          </a:p>
          <a:p>
            <a:r>
              <a:rPr lang="zh-TW" altLang="en-US" dirty="0" smtClean="0"/>
              <a:t>分類</a:t>
            </a:r>
            <a:r>
              <a:rPr lang="zh-TW" altLang="en-US" dirty="0"/>
              <a:t>問題可以以這張圖來</a:t>
            </a:r>
            <a:r>
              <a:rPr lang="zh-TW" altLang="en-US" dirty="0" smtClean="0"/>
              <a:t>表示</a:t>
            </a:r>
            <a:endParaRPr lang="en-US" altLang="zh-TW" dirty="0" smtClean="0"/>
          </a:p>
          <a:p>
            <a:endParaRPr lang="en-US" altLang="zh-TW" dirty="0"/>
          </a:p>
          <a:p>
            <a:r>
              <a:rPr lang="zh-TW" altLang="en-US" dirty="0"/>
              <a:t>假設目前問題設定為如何透過作標數值</a:t>
            </a:r>
            <a:r>
              <a:rPr lang="en-US" altLang="zh-TW" dirty="0"/>
              <a:t>(X1,X2)</a:t>
            </a:r>
          </a:p>
          <a:p>
            <a:r>
              <a:rPr lang="zh-TW" altLang="en-US" dirty="0"/>
              <a:t>來進行預測新的點應該被歸類於橘色或藍色的點</a:t>
            </a:r>
            <a:endParaRPr lang="en-US" altLang="zh-TW" dirty="0"/>
          </a:p>
          <a:p>
            <a:r>
              <a:rPr lang="zh-TW" altLang="en-US" dirty="0"/>
              <a:t>這個問題主要的目的可以視為</a:t>
            </a:r>
            <a:endParaRPr lang="en-US" altLang="zh-TW" dirty="0"/>
          </a:p>
          <a:p>
            <a:r>
              <a:rPr lang="zh-TW" altLang="en-US" dirty="0"/>
              <a:t>如何找到紅色虛線，使得兩組的資料能夠被區分</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類神經即為透過調整網路的權重，來找到分類問題所需的紅色線</a:t>
            </a:r>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093CCC50-7339-4AD9-BAA8-A89678E663C5}" type="slidenum">
              <a:rPr lang="zh-TW" altLang="en-US" smtClean="0"/>
              <a:t>12</a:t>
            </a:fld>
            <a:endParaRPr lang="zh-TW" altLang="en-US"/>
          </a:p>
        </p:txBody>
      </p:sp>
    </p:spTree>
    <p:extLst>
      <p:ext uri="{BB962C8B-B14F-4D97-AF65-F5344CB8AC3E}">
        <p14:creationId xmlns:p14="http://schemas.microsoft.com/office/powerpoint/2010/main" val="1988302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00AD08-16DD-4F3E-90A4-9650041EB7FB}"/>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F1A16D77-E9E4-4329-A2D5-2FEE13E59A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F7999E8B-E11C-41B7-BF13-B9A5180D27FB}"/>
              </a:ext>
            </a:extLst>
          </p:cNvPr>
          <p:cNvSpPr>
            <a:spLocks noGrp="1"/>
          </p:cNvSpPr>
          <p:nvPr>
            <p:ph type="dt" sz="half" idx="10"/>
          </p:nvPr>
        </p:nvSpPr>
        <p:spPr/>
        <p:txBody>
          <a:bodyPr/>
          <a:lstStyle/>
          <a:p>
            <a:fld id="{0CAC6B46-A45B-409C-968B-F4C74DDA71DC}" type="datetimeFigureOut">
              <a:rPr lang="zh-TW" altLang="en-US" smtClean="0"/>
              <a:t>2019/1/14</a:t>
            </a:fld>
            <a:endParaRPr lang="zh-TW" altLang="en-US"/>
          </a:p>
        </p:txBody>
      </p:sp>
      <p:sp>
        <p:nvSpPr>
          <p:cNvPr id="5" name="頁尾版面配置區 4">
            <a:extLst>
              <a:ext uri="{FF2B5EF4-FFF2-40B4-BE49-F238E27FC236}">
                <a16:creationId xmlns:a16="http://schemas.microsoft.com/office/drawing/2014/main" id="{AEE7843F-D227-4FC8-843B-F8642004D7C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FB26F6F-6882-4E03-AC12-0868E07AB775}"/>
              </a:ext>
            </a:extLst>
          </p:cNvPr>
          <p:cNvSpPr>
            <a:spLocks noGrp="1"/>
          </p:cNvSpPr>
          <p:nvPr>
            <p:ph type="sldNum" sz="quarter" idx="12"/>
          </p:nvPr>
        </p:nvSpPr>
        <p:spPr/>
        <p:txBody>
          <a:bodyPr/>
          <a:lstStyle/>
          <a:p>
            <a:fld id="{E82511BB-BB54-4DDE-8B8A-0D1BC37B30CD}" type="slidenum">
              <a:rPr lang="zh-TW" altLang="en-US" smtClean="0"/>
              <a:t>‹#›</a:t>
            </a:fld>
            <a:endParaRPr lang="zh-TW" altLang="en-US"/>
          </a:p>
        </p:txBody>
      </p:sp>
    </p:spTree>
    <p:extLst>
      <p:ext uri="{BB962C8B-B14F-4D97-AF65-F5344CB8AC3E}">
        <p14:creationId xmlns:p14="http://schemas.microsoft.com/office/powerpoint/2010/main" val="2212760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CCF27F-C4BE-47BC-A6A0-7FD070992953}"/>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02E386D8-7574-44DA-BFAE-67FD69F1B546}"/>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A077C8C-634A-44EF-AD97-7EB40C6F5843}"/>
              </a:ext>
            </a:extLst>
          </p:cNvPr>
          <p:cNvSpPr>
            <a:spLocks noGrp="1"/>
          </p:cNvSpPr>
          <p:nvPr>
            <p:ph type="dt" sz="half" idx="10"/>
          </p:nvPr>
        </p:nvSpPr>
        <p:spPr/>
        <p:txBody>
          <a:bodyPr/>
          <a:lstStyle/>
          <a:p>
            <a:fld id="{0CAC6B46-A45B-409C-968B-F4C74DDA71DC}" type="datetimeFigureOut">
              <a:rPr lang="zh-TW" altLang="en-US" smtClean="0"/>
              <a:t>2019/1/14</a:t>
            </a:fld>
            <a:endParaRPr lang="zh-TW" altLang="en-US"/>
          </a:p>
        </p:txBody>
      </p:sp>
      <p:sp>
        <p:nvSpPr>
          <p:cNvPr id="5" name="頁尾版面配置區 4">
            <a:extLst>
              <a:ext uri="{FF2B5EF4-FFF2-40B4-BE49-F238E27FC236}">
                <a16:creationId xmlns:a16="http://schemas.microsoft.com/office/drawing/2014/main" id="{BC9F15B3-5F7A-4978-8EB7-80344661716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93E11BB-F46F-4A00-8943-21929C000A07}"/>
              </a:ext>
            </a:extLst>
          </p:cNvPr>
          <p:cNvSpPr>
            <a:spLocks noGrp="1"/>
          </p:cNvSpPr>
          <p:nvPr>
            <p:ph type="sldNum" sz="quarter" idx="12"/>
          </p:nvPr>
        </p:nvSpPr>
        <p:spPr/>
        <p:txBody>
          <a:bodyPr/>
          <a:lstStyle/>
          <a:p>
            <a:fld id="{E82511BB-BB54-4DDE-8B8A-0D1BC37B30CD}" type="slidenum">
              <a:rPr lang="zh-TW" altLang="en-US" smtClean="0"/>
              <a:t>‹#›</a:t>
            </a:fld>
            <a:endParaRPr lang="zh-TW" altLang="en-US"/>
          </a:p>
        </p:txBody>
      </p:sp>
    </p:spTree>
    <p:extLst>
      <p:ext uri="{BB962C8B-B14F-4D97-AF65-F5344CB8AC3E}">
        <p14:creationId xmlns:p14="http://schemas.microsoft.com/office/powerpoint/2010/main" val="521711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BC5799F2-BAD8-46AE-A6EF-F19744C124FA}"/>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46B3A3FE-5E9D-4370-9C1A-DBDC030A1EB1}"/>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390904F-8E3B-41B7-882A-D9451316427B}"/>
              </a:ext>
            </a:extLst>
          </p:cNvPr>
          <p:cNvSpPr>
            <a:spLocks noGrp="1"/>
          </p:cNvSpPr>
          <p:nvPr>
            <p:ph type="dt" sz="half" idx="10"/>
          </p:nvPr>
        </p:nvSpPr>
        <p:spPr/>
        <p:txBody>
          <a:bodyPr/>
          <a:lstStyle/>
          <a:p>
            <a:fld id="{0CAC6B46-A45B-409C-968B-F4C74DDA71DC}" type="datetimeFigureOut">
              <a:rPr lang="zh-TW" altLang="en-US" smtClean="0"/>
              <a:t>2019/1/14</a:t>
            </a:fld>
            <a:endParaRPr lang="zh-TW" altLang="en-US"/>
          </a:p>
        </p:txBody>
      </p:sp>
      <p:sp>
        <p:nvSpPr>
          <p:cNvPr id="5" name="頁尾版面配置區 4">
            <a:extLst>
              <a:ext uri="{FF2B5EF4-FFF2-40B4-BE49-F238E27FC236}">
                <a16:creationId xmlns:a16="http://schemas.microsoft.com/office/drawing/2014/main" id="{A16BB97B-D880-40D2-B870-8DFD066AC37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38E74ED-FAB7-4D6B-8D2E-1551930CC761}"/>
              </a:ext>
            </a:extLst>
          </p:cNvPr>
          <p:cNvSpPr>
            <a:spLocks noGrp="1"/>
          </p:cNvSpPr>
          <p:nvPr>
            <p:ph type="sldNum" sz="quarter" idx="12"/>
          </p:nvPr>
        </p:nvSpPr>
        <p:spPr/>
        <p:txBody>
          <a:bodyPr/>
          <a:lstStyle/>
          <a:p>
            <a:fld id="{E82511BB-BB54-4DDE-8B8A-0D1BC37B30CD}" type="slidenum">
              <a:rPr lang="zh-TW" altLang="en-US" smtClean="0"/>
              <a:t>‹#›</a:t>
            </a:fld>
            <a:endParaRPr lang="zh-TW" altLang="en-US"/>
          </a:p>
        </p:txBody>
      </p:sp>
    </p:spTree>
    <p:extLst>
      <p:ext uri="{BB962C8B-B14F-4D97-AF65-F5344CB8AC3E}">
        <p14:creationId xmlns:p14="http://schemas.microsoft.com/office/powerpoint/2010/main" val="4184666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1534585" y="214314"/>
            <a:ext cx="10390716" cy="1462087"/>
          </a:xfrm>
        </p:spPr>
        <p:txBody>
          <a:bodyPr/>
          <a:lstStyle/>
          <a:p>
            <a:r>
              <a:rPr lang="zh-TW" altLang="en-US"/>
              <a:t>按一下以編輯母片標題樣式</a:t>
            </a:r>
          </a:p>
        </p:txBody>
      </p:sp>
      <p:sp>
        <p:nvSpPr>
          <p:cNvPr id="3" name="文字版面配置區 2"/>
          <p:cNvSpPr>
            <a:spLocks noGrp="1"/>
          </p:cNvSpPr>
          <p:nvPr>
            <p:ph type="body" sz="half" idx="1"/>
          </p:nvPr>
        </p:nvSpPr>
        <p:spPr>
          <a:xfrm>
            <a:off x="1576917" y="2017713"/>
            <a:ext cx="5080000" cy="4114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860117" y="2017713"/>
            <a:ext cx="5080000" cy="4114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13">
            <a:extLst>
              <a:ext uri="{FF2B5EF4-FFF2-40B4-BE49-F238E27FC236}">
                <a16:creationId xmlns:a16="http://schemas.microsoft.com/office/drawing/2014/main" id="{4B53B15A-6749-4263-BF25-CCD064D643B4}"/>
              </a:ext>
            </a:extLst>
          </p:cNvPr>
          <p:cNvSpPr>
            <a:spLocks noGrp="1" noChangeArrowheads="1"/>
          </p:cNvSpPr>
          <p:nvPr>
            <p:ph type="sldNum" sz="quarter" idx="10"/>
          </p:nvPr>
        </p:nvSpPr>
        <p:spPr>
          <a:ln/>
        </p:spPr>
        <p:txBody>
          <a:bodyPr/>
          <a:lstStyle>
            <a:lvl1pPr>
              <a:defRPr/>
            </a:lvl1pPr>
          </a:lstStyle>
          <a:p>
            <a:pPr>
              <a:defRPr/>
            </a:pPr>
            <a:fld id="{CE1B8103-D949-4A35-A29D-91012B8A4715}" type="slidenum">
              <a:rPr lang="zh-TW" altLang="en-US"/>
              <a:pPr>
                <a:defRPr/>
              </a:pPr>
              <a:t>‹#›</a:t>
            </a:fld>
            <a:r>
              <a:rPr lang="en-US" altLang="zh-TW"/>
              <a:t>/83</a:t>
            </a:r>
          </a:p>
        </p:txBody>
      </p:sp>
    </p:spTree>
    <p:extLst>
      <p:ext uri="{BB962C8B-B14F-4D97-AF65-F5344CB8AC3E}">
        <p14:creationId xmlns:p14="http://schemas.microsoft.com/office/powerpoint/2010/main" val="47838896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422721-EEA4-4222-964C-77188699797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BC4CBB6-3212-4069-A21A-FB8F554C9388}"/>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A118A70-3819-44BC-9C13-765CC64B368A}"/>
              </a:ext>
            </a:extLst>
          </p:cNvPr>
          <p:cNvSpPr>
            <a:spLocks noGrp="1"/>
          </p:cNvSpPr>
          <p:nvPr>
            <p:ph type="dt" sz="half" idx="10"/>
          </p:nvPr>
        </p:nvSpPr>
        <p:spPr/>
        <p:txBody>
          <a:bodyPr/>
          <a:lstStyle/>
          <a:p>
            <a:fld id="{0CAC6B46-A45B-409C-968B-F4C74DDA71DC}" type="datetimeFigureOut">
              <a:rPr lang="zh-TW" altLang="en-US" smtClean="0"/>
              <a:t>2019/1/14</a:t>
            </a:fld>
            <a:endParaRPr lang="zh-TW" altLang="en-US"/>
          </a:p>
        </p:txBody>
      </p:sp>
      <p:sp>
        <p:nvSpPr>
          <p:cNvPr id="5" name="頁尾版面配置區 4">
            <a:extLst>
              <a:ext uri="{FF2B5EF4-FFF2-40B4-BE49-F238E27FC236}">
                <a16:creationId xmlns:a16="http://schemas.microsoft.com/office/drawing/2014/main" id="{BC1D0B8E-93C5-435C-AD5F-8FFD8FC8C2E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5D532F8-A3EB-4EA6-8EE1-CFBC1031642A}"/>
              </a:ext>
            </a:extLst>
          </p:cNvPr>
          <p:cNvSpPr>
            <a:spLocks noGrp="1"/>
          </p:cNvSpPr>
          <p:nvPr>
            <p:ph type="sldNum" sz="quarter" idx="12"/>
          </p:nvPr>
        </p:nvSpPr>
        <p:spPr/>
        <p:txBody>
          <a:bodyPr/>
          <a:lstStyle/>
          <a:p>
            <a:fld id="{E82511BB-BB54-4DDE-8B8A-0D1BC37B30CD}" type="slidenum">
              <a:rPr lang="zh-TW" altLang="en-US" smtClean="0"/>
              <a:t>‹#›</a:t>
            </a:fld>
            <a:endParaRPr lang="zh-TW" altLang="en-US"/>
          </a:p>
        </p:txBody>
      </p:sp>
    </p:spTree>
    <p:extLst>
      <p:ext uri="{BB962C8B-B14F-4D97-AF65-F5344CB8AC3E}">
        <p14:creationId xmlns:p14="http://schemas.microsoft.com/office/powerpoint/2010/main" val="3183448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E24DF3-EC16-4833-A697-382212DBF709}"/>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D6C4EF8E-6FCC-4C4C-ADA5-D9FF5A29CE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DB94A098-B4EE-48BC-ACD5-F6B2379A54D0}"/>
              </a:ext>
            </a:extLst>
          </p:cNvPr>
          <p:cNvSpPr>
            <a:spLocks noGrp="1"/>
          </p:cNvSpPr>
          <p:nvPr>
            <p:ph type="dt" sz="half" idx="10"/>
          </p:nvPr>
        </p:nvSpPr>
        <p:spPr/>
        <p:txBody>
          <a:bodyPr/>
          <a:lstStyle/>
          <a:p>
            <a:fld id="{0CAC6B46-A45B-409C-968B-F4C74DDA71DC}" type="datetimeFigureOut">
              <a:rPr lang="zh-TW" altLang="en-US" smtClean="0"/>
              <a:t>2019/1/14</a:t>
            </a:fld>
            <a:endParaRPr lang="zh-TW" altLang="en-US"/>
          </a:p>
        </p:txBody>
      </p:sp>
      <p:sp>
        <p:nvSpPr>
          <p:cNvPr id="5" name="頁尾版面配置區 4">
            <a:extLst>
              <a:ext uri="{FF2B5EF4-FFF2-40B4-BE49-F238E27FC236}">
                <a16:creationId xmlns:a16="http://schemas.microsoft.com/office/drawing/2014/main" id="{C5C88632-567F-4CEF-AF54-239026C1352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A2321D2-0C4D-446B-BFEE-0E9FF801157D}"/>
              </a:ext>
            </a:extLst>
          </p:cNvPr>
          <p:cNvSpPr>
            <a:spLocks noGrp="1"/>
          </p:cNvSpPr>
          <p:nvPr>
            <p:ph type="sldNum" sz="quarter" idx="12"/>
          </p:nvPr>
        </p:nvSpPr>
        <p:spPr/>
        <p:txBody>
          <a:bodyPr/>
          <a:lstStyle/>
          <a:p>
            <a:fld id="{E82511BB-BB54-4DDE-8B8A-0D1BC37B30CD}" type="slidenum">
              <a:rPr lang="zh-TW" altLang="en-US" smtClean="0"/>
              <a:t>‹#›</a:t>
            </a:fld>
            <a:endParaRPr lang="zh-TW" altLang="en-US"/>
          </a:p>
        </p:txBody>
      </p:sp>
    </p:spTree>
    <p:extLst>
      <p:ext uri="{BB962C8B-B14F-4D97-AF65-F5344CB8AC3E}">
        <p14:creationId xmlns:p14="http://schemas.microsoft.com/office/powerpoint/2010/main" val="3412035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61F1A9-58DA-4D89-9FCA-320AA71E9D5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3E6EF762-5B53-4128-83AC-3A0660AE6764}"/>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3DDBECEF-3E35-45CB-8A2A-A170B3050C59}"/>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D771B489-CD66-4D16-A13E-88C9B17FA0A6}"/>
              </a:ext>
            </a:extLst>
          </p:cNvPr>
          <p:cNvSpPr>
            <a:spLocks noGrp="1"/>
          </p:cNvSpPr>
          <p:nvPr>
            <p:ph type="dt" sz="half" idx="10"/>
          </p:nvPr>
        </p:nvSpPr>
        <p:spPr/>
        <p:txBody>
          <a:bodyPr/>
          <a:lstStyle/>
          <a:p>
            <a:fld id="{0CAC6B46-A45B-409C-968B-F4C74DDA71DC}" type="datetimeFigureOut">
              <a:rPr lang="zh-TW" altLang="en-US" smtClean="0"/>
              <a:t>2019/1/14</a:t>
            </a:fld>
            <a:endParaRPr lang="zh-TW" altLang="en-US"/>
          </a:p>
        </p:txBody>
      </p:sp>
      <p:sp>
        <p:nvSpPr>
          <p:cNvPr id="6" name="頁尾版面配置區 5">
            <a:extLst>
              <a:ext uri="{FF2B5EF4-FFF2-40B4-BE49-F238E27FC236}">
                <a16:creationId xmlns:a16="http://schemas.microsoft.com/office/drawing/2014/main" id="{9C9B40E8-2F3E-401E-A3F3-37C1AEEF739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9B105FD-1D4D-492D-8F9F-CB0E769AC08F}"/>
              </a:ext>
            </a:extLst>
          </p:cNvPr>
          <p:cNvSpPr>
            <a:spLocks noGrp="1"/>
          </p:cNvSpPr>
          <p:nvPr>
            <p:ph type="sldNum" sz="quarter" idx="12"/>
          </p:nvPr>
        </p:nvSpPr>
        <p:spPr/>
        <p:txBody>
          <a:bodyPr/>
          <a:lstStyle/>
          <a:p>
            <a:fld id="{E82511BB-BB54-4DDE-8B8A-0D1BC37B30CD}" type="slidenum">
              <a:rPr lang="zh-TW" altLang="en-US" smtClean="0"/>
              <a:t>‹#›</a:t>
            </a:fld>
            <a:endParaRPr lang="zh-TW" altLang="en-US"/>
          </a:p>
        </p:txBody>
      </p:sp>
    </p:spTree>
    <p:extLst>
      <p:ext uri="{BB962C8B-B14F-4D97-AF65-F5344CB8AC3E}">
        <p14:creationId xmlns:p14="http://schemas.microsoft.com/office/powerpoint/2010/main" val="2682339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88D609-ECC7-4D01-A5E2-CEC7C6CA19F8}"/>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73416A1-3BFD-43BE-8197-3C5E6CE972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EAFE1F35-8D28-44FC-BF20-4AEBCB1CD5A7}"/>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21238AD6-8FC1-4516-8A7B-BFC7F5CB0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4C40A597-EB60-45B0-8A76-79E28A623745}"/>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00574AB4-FE58-47EE-8A5D-693E7C09B711}"/>
              </a:ext>
            </a:extLst>
          </p:cNvPr>
          <p:cNvSpPr>
            <a:spLocks noGrp="1"/>
          </p:cNvSpPr>
          <p:nvPr>
            <p:ph type="dt" sz="half" idx="10"/>
          </p:nvPr>
        </p:nvSpPr>
        <p:spPr/>
        <p:txBody>
          <a:bodyPr/>
          <a:lstStyle/>
          <a:p>
            <a:fld id="{0CAC6B46-A45B-409C-968B-F4C74DDA71DC}" type="datetimeFigureOut">
              <a:rPr lang="zh-TW" altLang="en-US" smtClean="0"/>
              <a:t>2019/1/14</a:t>
            </a:fld>
            <a:endParaRPr lang="zh-TW" altLang="en-US"/>
          </a:p>
        </p:txBody>
      </p:sp>
      <p:sp>
        <p:nvSpPr>
          <p:cNvPr id="8" name="頁尾版面配置區 7">
            <a:extLst>
              <a:ext uri="{FF2B5EF4-FFF2-40B4-BE49-F238E27FC236}">
                <a16:creationId xmlns:a16="http://schemas.microsoft.com/office/drawing/2014/main" id="{6C27F815-9C9E-4D84-B563-993F46283260}"/>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EB997342-9107-463A-A2F4-390A5CFF7A01}"/>
              </a:ext>
            </a:extLst>
          </p:cNvPr>
          <p:cNvSpPr>
            <a:spLocks noGrp="1"/>
          </p:cNvSpPr>
          <p:nvPr>
            <p:ph type="sldNum" sz="quarter" idx="12"/>
          </p:nvPr>
        </p:nvSpPr>
        <p:spPr/>
        <p:txBody>
          <a:bodyPr/>
          <a:lstStyle/>
          <a:p>
            <a:fld id="{E82511BB-BB54-4DDE-8B8A-0D1BC37B30CD}" type="slidenum">
              <a:rPr lang="zh-TW" altLang="en-US" smtClean="0"/>
              <a:t>‹#›</a:t>
            </a:fld>
            <a:endParaRPr lang="zh-TW" altLang="en-US"/>
          </a:p>
        </p:txBody>
      </p:sp>
    </p:spTree>
    <p:extLst>
      <p:ext uri="{BB962C8B-B14F-4D97-AF65-F5344CB8AC3E}">
        <p14:creationId xmlns:p14="http://schemas.microsoft.com/office/powerpoint/2010/main" val="1134445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5AC531-26BA-4EF1-96EF-8D407392101D}"/>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2F8CDBC4-35D9-455B-8383-1AF2BAAA2468}"/>
              </a:ext>
            </a:extLst>
          </p:cNvPr>
          <p:cNvSpPr>
            <a:spLocks noGrp="1"/>
          </p:cNvSpPr>
          <p:nvPr>
            <p:ph type="dt" sz="half" idx="10"/>
          </p:nvPr>
        </p:nvSpPr>
        <p:spPr/>
        <p:txBody>
          <a:bodyPr/>
          <a:lstStyle/>
          <a:p>
            <a:fld id="{0CAC6B46-A45B-409C-968B-F4C74DDA71DC}" type="datetimeFigureOut">
              <a:rPr lang="zh-TW" altLang="en-US" smtClean="0"/>
              <a:t>2019/1/14</a:t>
            </a:fld>
            <a:endParaRPr lang="zh-TW" altLang="en-US"/>
          </a:p>
        </p:txBody>
      </p:sp>
      <p:sp>
        <p:nvSpPr>
          <p:cNvPr id="4" name="頁尾版面配置區 3">
            <a:extLst>
              <a:ext uri="{FF2B5EF4-FFF2-40B4-BE49-F238E27FC236}">
                <a16:creationId xmlns:a16="http://schemas.microsoft.com/office/drawing/2014/main" id="{C1E5DB7E-5A4D-4F37-8C1A-58737429FFD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3D7B2B71-6877-4DB5-8B89-A0024EE77A2A}"/>
              </a:ext>
            </a:extLst>
          </p:cNvPr>
          <p:cNvSpPr>
            <a:spLocks noGrp="1"/>
          </p:cNvSpPr>
          <p:nvPr>
            <p:ph type="sldNum" sz="quarter" idx="12"/>
          </p:nvPr>
        </p:nvSpPr>
        <p:spPr/>
        <p:txBody>
          <a:bodyPr/>
          <a:lstStyle/>
          <a:p>
            <a:fld id="{E82511BB-BB54-4DDE-8B8A-0D1BC37B30CD}" type="slidenum">
              <a:rPr lang="zh-TW" altLang="en-US" smtClean="0"/>
              <a:t>‹#›</a:t>
            </a:fld>
            <a:endParaRPr lang="zh-TW" altLang="en-US"/>
          </a:p>
        </p:txBody>
      </p:sp>
    </p:spTree>
    <p:extLst>
      <p:ext uri="{BB962C8B-B14F-4D97-AF65-F5344CB8AC3E}">
        <p14:creationId xmlns:p14="http://schemas.microsoft.com/office/powerpoint/2010/main" val="4130735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C97ECC1A-7CC5-487E-A0D2-43308DFC8F31}"/>
              </a:ext>
            </a:extLst>
          </p:cNvPr>
          <p:cNvSpPr>
            <a:spLocks noGrp="1"/>
          </p:cNvSpPr>
          <p:nvPr>
            <p:ph type="dt" sz="half" idx="10"/>
          </p:nvPr>
        </p:nvSpPr>
        <p:spPr/>
        <p:txBody>
          <a:bodyPr/>
          <a:lstStyle/>
          <a:p>
            <a:fld id="{0CAC6B46-A45B-409C-968B-F4C74DDA71DC}" type="datetimeFigureOut">
              <a:rPr lang="zh-TW" altLang="en-US" smtClean="0"/>
              <a:t>2019/1/14</a:t>
            </a:fld>
            <a:endParaRPr lang="zh-TW" altLang="en-US"/>
          </a:p>
        </p:txBody>
      </p:sp>
      <p:sp>
        <p:nvSpPr>
          <p:cNvPr id="3" name="頁尾版面配置區 2">
            <a:extLst>
              <a:ext uri="{FF2B5EF4-FFF2-40B4-BE49-F238E27FC236}">
                <a16:creationId xmlns:a16="http://schemas.microsoft.com/office/drawing/2014/main" id="{EDAE8AFB-50CD-4BC6-81D1-0C1B64C87B9F}"/>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C481C592-25C1-4678-9EA9-A936A9B64BAD}"/>
              </a:ext>
            </a:extLst>
          </p:cNvPr>
          <p:cNvSpPr>
            <a:spLocks noGrp="1"/>
          </p:cNvSpPr>
          <p:nvPr>
            <p:ph type="sldNum" sz="quarter" idx="12"/>
          </p:nvPr>
        </p:nvSpPr>
        <p:spPr/>
        <p:txBody>
          <a:bodyPr/>
          <a:lstStyle/>
          <a:p>
            <a:fld id="{E82511BB-BB54-4DDE-8B8A-0D1BC37B30CD}" type="slidenum">
              <a:rPr lang="zh-TW" altLang="en-US" smtClean="0"/>
              <a:t>‹#›</a:t>
            </a:fld>
            <a:endParaRPr lang="zh-TW" altLang="en-US"/>
          </a:p>
        </p:txBody>
      </p:sp>
    </p:spTree>
    <p:extLst>
      <p:ext uri="{BB962C8B-B14F-4D97-AF65-F5344CB8AC3E}">
        <p14:creationId xmlns:p14="http://schemas.microsoft.com/office/powerpoint/2010/main" val="2752706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162D07-3117-44D4-A0E2-F45B998BEC0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56BE7071-3B13-4DD2-978E-B2BA787C00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6E3B552D-8E5E-40E2-87CC-ED966FE1A4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BC198873-BB64-4140-A925-DC13D62498BC}"/>
              </a:ext>
            </a:extLst>
          </p:cNvPr>
          <p:cNvSpPr>
            <a:spLocks noGrp="1"/>
          </p:cNvSpPr>
          <p:nvPr>
            <p:ph type="dt" sz="half" idx="10"/>
          </p:nvPr>
        </p:nvSpPr>
        <p:spPr/>
        <p:txBody>
          <a:bodyPr/>
          <a:lstStyle/>
          <a:p>
            <a:fld id="{0CAC6B46-A45B-409C-968B-F4C74DDA71DC}" type="datetimeFigureOut">
              <a:rPr lang="zh-TW" altLang="en-US" smtClean="0"/>
              <a:t>2019/1/14</a:t>
            </a:fld>
            <a:endParaRPr lang="zh-TW" altLang="en-US"/>
          </a:p>
        </p:txBody>
      </p:sp>
      <p:sp>
        <p:nvSpPr>
          <p:cNvPr id="6" name="頁尾版面配置區 5">
            <a:extLst>
              <a:ext uri="{FF2B5EF4-FFF2-40B4-BE49-F238E27FC236}">
                <a16:creationId xmlns:a16="http://schemas.microsoft.com/office/drawing/2014/main" id="{56E7B765-74ED-42EF-B70E-6E66C2EF7D6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E73482C-5C6D-40C6-920B-AD1856441B7C}"/>
              </a:ext>
            </a:extLst>
          </p:cNvPr>
          <p:cNvSpPr>
            <a:spLocks noGrp="1"/>
          </p:cNvSpPr>
          <p:nvPr>
            <p:ph type="sldNum" sz="quarter" idx="12"/>
          </p:nvPr>
        </p:nvSpPr>
        <p:spPr/>
        <p:txBody>
          <a:bodyPr/>
          <a:lstStyle/>
          <a:p>
            <a:fld id="{E82511BB-BB54-4DDE-8B8A-0D1BC37B30CD}" type="slidenum">
              <a:rPr lang="zh-TW" altLang="en-US" smtClean="0"/>
              <a:t>‹#›</a:t>
            </a:fld>
            <a:endParaRPr lang="zh-TW" altLang="en-US"/>
          </a:p>
        </p:txBody>
      </p:sp>
    </p:spTree>
    <p:extLst>
      <p:ext uri="{BB962C8B-B14F-4D97-AF65-F5344CB8AC3E}">
        <p14:creationId xmlns:p14="http://schemas.microsoft.com/office/powerpoint/2010/main" val="1344215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20C749-78E6-4569-800A-789BA618119D}"/>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B2040E76-B65D-429B-BA83-463BBD5527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8B724FD2-91A9-424B-B428-49881CE5AC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978E3587-65F9-437D-899F-142F468ADCDA}"/>
              </a:ext>
            </a:extLst>
          </p:cNvPr>
          <p:cNvSpPr>
            <a:spLocks noGrp="1"/>
          </p:cNvSpPr>
          <p:nvPr>
            <p:ph type="dt" sz="half" idx="10"/>
          </p:nvPr>
        </p:nvSpPr>
        <p:spPr/>
        <p:txBody>
          <a:bodyPr/>
          <a:lstStyle/>
          <a:p>
            <a:fld id="{0CAC6B46-A45B-409C-968B-F4C74DDA71DC}" type="datetimeFigureOut">
              <a:rPr lang="zh-TW" altLang="en-US" smtClean="0"/>
              <a:t>2019/1/14</a:t>
            </a:fld>
            <a:endParaRPr lang="zh-TW" altLang="en-US"/>
          </a:p>
        </p:txBody>
      </p:sp>
      <p:sp>
        <p:nvSpPr>
          <p:cNvPr id="6" name="頁尾版面配置區 5">
            <a:extLst>
              <a:ext uri="{FF2B5EF4-FFF2-40B4-BE49-F238E27FC236}">
                <a16:creationId xmlns:a16="http://schemas.microsoft.com/office/drawing/2014/main" id="{4FB2E958-2FD0-42FD-9469-ECE43EEEF0A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649AB36-70D1-48B3-88DA-2BF623FAB8A2}"/>
              </a:ext>
            </a:extLst>
          </p:cNvPr>
          <p:cNvSpPr>
            <a:spLocks noGrp="1"/>
          </p:cNvSpPr>
          <p:nvPr>
            <p:ph type="sldNum" sz="quarter" idx="12"/>
          </p:nvPr>
        </p:nvSpPr>
        <p:spPr/>
        <p:txBody>
          <a:bodyPr/>
          <a:lstStyle/>
          <a:p>
            <a:fld id="{E82511BB-BB54-4DDE-8B8A-0D1BC37B30CD}" type="slidenum">
              <a:rPr lang="zh-TW" altLang="en-US" smtClean="0"/>
              <a:t>‹#›</a:t>
            </a:fld>
            <a:endParaRPr lang="zh-TW" altLang="en-US"/>
          </a:p>
        </p:txBody>
      </p:sp>
    </p:spTree>
    <p:extLst>
      <p:ext uri="{BB962C8B-B14F-4D97-AF65-F5344CB8AC3E}">
        <p14:creationId xmlns:p14="http://schemas.microsoft.com/office/powerpoint/2010/main" val="2980760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48B083E7-C795-44E7-A3E7-712F1E6F1B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1771ED07-1B7D-42CD-9065-0FC96A832D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68E83F0-675A-4E5A-AD05-81829809CC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AC6B46-A45B-409C-968B-F4C74DDA71DC}" type="datetimeFigureOut">
              <a:rPr lang="zh-TW" altLang="en-US" smtClean="0"/>
              <a:t>2019/1/14</a:t>
            </a:fld>
            <a:endParaRPr lang="zh-TW" altLang="en-US"/>
          </a:p>
        </p:txBody>
      </p:sp>
      <p:sp>
        <p:nvSpPr>
          <p:cNvPr id="5" name="頁尾版面配置區 4">
            <a:extLst>
              <a:ext uri="{FF2B5EF4-FFF2-40B4-BE49-F238E27FC236}">
                <a16:creationId xmlns:a16="http://schemas.microsoft.com/office/drawing/2014/main" id="{A460A521-1B74-47AC-9416-C7F27AAE88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419E302F-34F7-458F-A52B-6E13252BF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2511BB-BB54-4DDE-8B8A-0D1BC37B30CD}" type="slidenum">
              <a:rPr lang="zh-TW" altLang="en-US" smtClean="0"/>
              <a:t>‹#›</a:t>
            </a:fld>
            <a:endParaRPr lang="zh-TW" altLang="en-US"/>
          </a:p>
        </p:txBody>
      </p:sp>
    </p:spTree>
    <p:extLst>
      <p:ext uri="{BB962C8B-B14F-4D97-AF65-F5344CB8AC3E}">
        <p14:creationId xmlns:p14="http://schemas.microsoft.com/office/powerpoint/2010/main" val="3584160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s://zh.wikipedia.org/wiki/%E5%90%91%E9%87%8F%E5%BE%AE%E7%A9%8D%E5%88%86"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hyperlink" Target="https://zh.wikipedia.org/wiki/%E5%90%91%E9%87%8F%E5%A0%B4" TargetMode="External"/><Relationship Id="rId4" Type="http://schemas.openxmlformats.org/officeDocument/2006/relationships/hyperlink" Target="https://zh.wikipedia.org/wiki/%E6%A0%87%E9%87%8F%E5%9C%BA"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archive.ics.uci.edu/ml/datasets/iri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D01A01-CCE1-4BE0-93A0-69FB102D40E7}"/>
              </a:ext>
            </a:extLst>
          </p:cNvPr>
          <p:cNvSpPr>
            <a:spLocks noGrp="1"/>
          </p:cNvSpPr>
          <p:nvPr>
            <p:ph type="ctrTitle"/>
          </p:nvPr>
        </p:nvSpPr>
        <p:spPr/>
        <p:txBody>
          <a:bodyPr/>
          <a:lstStyle/>
          <a:p>
            <a:r>
              <a:rPr lang="en-US" altLang="zh-TW" dirty="0"/>
              <a:t>Neural Network</a:t>
            </a:r>
            <a:endParaRPr lang="zh-TW" altLang="en-US" dirty="0"/>
          </a:p>
        </p:txBody>
      </p:sp>
      <p:sp>
        <p:nvSpPr>
          <p:cNvPr id="3" name="副標題 2">
            <a:extLst>
              <a:ext uri="{FF2B5EF4-FFF2-40B4-BE49-F238E27FC236}">
                <a16:creationId xmlns:a16="http://schemas.microsoft.com/office/drawing/2014/main" id="{DBA41993-30E2-4F41-B66D-1263FD51D361}"/>
              </a:ext>
            </a:extLst>
          </p:cNvPr>
          <p:cNvSpPr>
            <a:spLocks noGrp="1"/>
          </p:cNvSpPr>
          <p:nvPr>
            <p:ph type="subTitle" idx="1"/>
          </p:nvPr>
        </p:nvSpPr>
        <p:spPr/>
        <p:txBody>
          <a:bodyPr/>
          <a:lstStyle/>
          <a:p>
            <a:r>
              <a:rPr lang="en-US" altLang="zh-TW" dirty="0"/>
              <a:t>made by </a:t>
            </a:r>
            <a:r>
              <a:rPr lang="en-US" altLang="zh-TW" dirty="0" err="1"/>
              <a:t>shengwei</a:t>
            </a:r>
            <a:endParaRPr lang="en-US" altLang="zh-TW" dirty="0"/>
          </a:p>
          <a:p>
            <a:r>
              <a:rPr lang="en-US" altLang="zh-TW" dirty="0"/>
              <a:t>PTT reference: Tai-Yue (Jason) Wang (2017)</a:t>
            </a:r>
            <a:endParaRPr lang="zh-TW" altLang="en-US" dirty="0"/>
          </a:p>
        </p:txBody>
      </p:sp>
    </p:spTree>
    <p:extLst>
      <p:ext uri="{BB962C8B-B14F-4D97-AF65-F5344CB8AC3E}">
        <p14:creationId xmlns:p14="http://schemas.microsoft.com/office/powerpoint/2010/main" val="2513003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2B438C-97FB-4ADF-A4C7-ACBFEE846793}"/>
              </a:ext>
            </a:extLst>
          </p:cNvPr>
          <p:cNvSpPr>
            <a:spLocks noGrp="1"/>
          </p:cNvSpPr>
          <p:nvPr>
            <p:ph type="title"/>
          </p:nvPr>
        </p:nvSpPr>
        <p:spPr/>
        <p:txBody>
          <a:bodyPr/>
          <a:lstStyle/>
          <a:p>
            <a:r>
              <a:rPr lang="en-US" altLang="zh-TW" dirty="0"/>
              <a:t>Eight Components of Neural Networks	</a:t>
            </a:r>
            <a:endParaRPr lang="zh-TW" altLang="en-US" dirty="0"/>
          </a:p>
        </p:txBody>
      </p:sp>
      <p:sp>
        <p:nvSpPr>
          <p:cNvPr id="3" name="內容版面配置區 2">
            <a:extLst>
              <a:ext uri="{FF2B5EF4-FFF2-40B4-BE49-F238E27FC236}">
                <a16:creationId xmlns:a16="http://schemas.microsoft.com/office/drawing/2014/main" id="{65747678-86DB-430D-BAA2-CF7A3021556E}"/>
              </a:ext>
            </a:extLst>
          </p:cNvPr>
          <p:cNvSpPr>
            <a:spLocks noGrp="1"/>
          </p:cNvSpPr>
          <p:nvPr>
            <p:ph idx="1"/>
          </p:nvPr>
        </p:nvSpPr>
        <p:spPr/>
        <p:txBody>
          <a:bodyPr/>
          <a:lstStyle/>
          <a:p>
            <a:r>
              <a:rPr lang="en-US" altLang="zh-TW" i="1" dirty="0">
                <a:solidFill>
                  <a:srgbClr val="009900"/>
                </a:solidFill>
              </a:rPr>
              <a:t>Activation rule</a:t>
            </a:r>
          </a:p>
          <a:p>
            <a:pPr lvl="1"/>
            <a:r>
              <a:rPr lang="en-US" altLang="zh-TW" dirty="0"/>
              <a:t>A function that determines the new activation level of a neuron on the basis of its current activation and its external inputs. </a:t>
            </a:r>
            <a:endParaRPr lang="en-US" altLang="zh-TW" i="1" dirty="0">
              <a:solidFill>
                <a:srgbClr val="009900"/>
              </a:solidFill>
            </a:endParaRPr>
          </a:p>
          <a:p>
            <a:r>
              <a:rPr lang="en-US" altLang="zh-TW" i="1" dirty="0">
                <a:solidFill>
                  <a:srgbClr val="009900"/>
                </a:solidFill>
              </a:rPr>
              <a:t>Learning rule</a:t>
            </a:r>
            <a:r>
              <a:rPr lang="en-US" altLang="zh-TW" dirty="0">
                <a:solidFill>
                  <a:srgbClr val="009900"/>
                </a:solidFill>
              </a:rPr>
              <a:t>.</a:t>
            </a:r>
            <a:r>
              <a:rPr lang="en-US" altLang="zh-TW" dirty="0"/>
              <a:t> </a:t>
            </a:r>
          </a:p>
          <a:p>
            <a:pPr lvl="1"/>
            <a:r>
              <a:rPr lang="en-US" altLang="zh-TW" dirty="0"/>
              <a:t>Provides a means of modifying connection strengths based both on external stimuli and network performance with an aim to </a:t>
            </a:r>
            <a:r>
              <a:rPr lang="en-US" altLang="zh-TW" dirty="0">
                <a:solidFill>
                  <a:srgbClr val="FF0000"/>
                </a:solidFill>
              </a:rPr>
              <a:t>improve the latter</a:t>
            </a:r>
            <a:r>
              <a:rPr lang="en-US" altLang="zh-TW" dirty="0"/>
              <a:t>.</a:t>
            </a:r>
          </a:p>
          <a:p>
            <a:r>
              <a:rPr lang="en-US" altLang="zh-TW" i="1" dirty="0">
                <a:solidFill>
                  <a:srgbClr val="009900"/>
                </a:solidFill>
              </a:rPr>
              <a:t>Environment</a:t>
            </a:r>
          </a:p>
          <a:p>
            <a:pPr lvl="1"/>
            <a:r>
              <a:rPr lang="en-US" altLang="zh-TW" dirty="0"/>
              <a:t>The environments within which neural networks can operate could be</a:t>
            </a:r>
            <a:r>
              <a:rPr lang="zh-TW" altLang="en-US" dirty="0"/>
              <a:t> </a:t>
            </a:r>
            <a:r>
              <a:rPr lang="en-US" altLang="zh-TW" dirty="0">
                <a:solidFill>
                  <a:srgbClr val="FF0000"/>
                </a:solidFill>
              </a:rPr>
              <a:t>deterministic (noiseless) or stochastic (noisy).</a:t>
            </a:r>
          </a:p>
          <a:p>
            <a:pPr lvl="1"/>
            <a:endParaRPr lang="zh-TW" altLang="en-US" dirty="0"/>
          </a:p>
        </p:txBody>
      </p:sp>
    </p:spTree>
    <p:extLst>
      <p:ext uri="{BB962C8B-B14F-4D97-AF65-F5344CB8AC3E}">
        <p14:creationId xmlns:p14="http://schemas.microsoft.com/office/powerpoint/2010/main" val="1330293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9AC012-0680-4A0C-A6E7-8EAC49F6C480}"/>
              </a:ext>
            </a:extLst>
          </p:cNvPr>
          <p:cNvSpPr>
            <a:spLocks noGrp="1"/>
          </p:cNvSpPr>
          <p:nvPr>
            <p:ph type="title"/>
          </p:nvPr>
        </p:nvSpPr>
        <p:spPr>
          <a:xfrm>
            <a:off x="838200" y="2766218"/>
            <a:ext cx="10515600" cy="1325563"/>
          </a:xfrm>
        </p:spPr>
        <p:txBody>
          <a:bodyPr/>
          <a:lstStyle/>
          <a:p>
            <a:r>
              <a:rPr lang="en-US" altLang="zh-TW" dirty="0" smtClean="0"/>
              <a:t>Training a multi-layer perception</a:t>
            </a:r>
            <a:endParaRPr lang="zh-TW" altLang="en-US" dirty="0"/>
          </a:p>
        </p:txBody>
      </p:sp>
    </p:spTree>
    <p:extLst>
      <p:ext uri="{BB962C8B-B14F-4D97-AF65-F5344CB8AC3E}">
        <p14:creationId xmlns:p14="http://schemas.microsoft.com/office/powerpoint/2010/main" val="11328050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Classification Problem</a:t>
            </a:r>
            <a:endParaRPr lang="zh-TW" altLang="en-US" dirty="0"/>
          </a:p>
        </p:txBody>
      </p:sp>
      <p:grpSp>
        <p:nvGrpSpPr>
          <p:cNvPr id="9" name="群組 8"/>
          <p:cNvGrpSpPr/>
          <p:nvPr/>
        </p:nvGrpSpPr>
        <p:grpSpPr>
          <a:xfrm>
            <a:off x="3860800" y="1780165"/>
            <a:ext cx="3797300" cy="3236335"/>
            <a:chOff x="2171700" y="2559050"/>
            <a:chExt cx="2794000" cy="2381250"/>
          </a:xfrm>
        </p:grpSpPr>
        <p:cxnSp>
          <p:nvCxnSpPr>
            <p:cNvPr id="5" name="直線單箭頭接點 4"/>
            <p:cNvCxnSpPr/>
            <p:nvPr/>
          </p:nvCxnSpPr>
          <p:spPr>
            <a:xfrm>
              <a:off x="2171700" y="4356100"/>
              <a:ext cx="27940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 name="直線單箭頭接點 5"/>
            <p:cNvCxnSpPr/>
            <p:nvPr/>
          </p:nvCxnSpPr>
          <p:spPr>
            <a:xfrm flipV="1">
              <a:off x="2730500" y="2559050"/>
              <a:ext cx="0" cy="238125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10" name="橢圓 9"/>
          <p:cNvSpPr/>
          <p:nvPr/>
        </p:nvSpPr>
        <p:spPr>
          <a:xfrm>
            <a:off x="4502149" y="4077350"/>
            <a:ext cx="258907" cy="25890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1" name="橢圓 10"/>
          <p:cNvSpPr/>
          <p:nvPr/>
        </p:nvSpPr>
        <p:spPr>
          <a:xfrm>
            <a:off x="6251113" y="4061685"/>
            <a:ext cx="258907" cy="25890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2" name="橢圓 11"/>
          <p:cNvSpPr/>
          <p:nvPr/>
        </p:nvSpPr>
        <p:spPr>
          <a:xfrm>
            <a:off x="6251113" y="2769884"/>
            <a:ext cx="258907" cy="2589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橢圓 12"/>
          <p:cNvSpPr/>
          <p:nvPr/>
        </p:nvSpPr>
        <p:spPr>
          <a:xfrm>
            <a:off x="4490806" y="2769883"/>
            <a:ext cx="258907" cy="2589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7" name="直線接點 16"/>
          <p:cNvCxnSpPr/>
          <p:nvPr/>
        </p:nvCxnSpPr>
        <p:spPr>
          <a:xfrm>
            <a:off x="3860800" y="2756406"/>
            <a:ext cx="4047524" cy="1939162"/>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1" name="文字方塊 20"/>
          <p:cNvSpPr txBox="1"/>
          <p:nvPr/>
        </p:nvSpPr>
        <p:spPr>
          <a:xfrm>
            <a:off x="4653018" y="4320592"/>
            <a:ext cx="939681" cy="523220"/>
          </a:xfrm>
          <a:prstGeom prst="rect">
            <a:avLst/>
          </a:prstGeom>
          <a:noFill/>
        </p:spPr>
        <p:txBody>
          <a:bodyPr wrap="none" rtlCol="0">
            <a:spAutoFit/>
          </a:bodyPr>
          <a:lstStyle/>
          <a:p>
            <a:r>
              <a:rPr lang="en-US" altLang="zh-TW" sz="2800" dirty="0"/>
              <a:t>(0, 0)</a:t>
            </a:r>
            <a:endParaRPr lang="zh-TW" altLang="en-US" dirty="0"/>
          </a:p>
        </p:txBody>
      </p:sp>
      <p:sp>
        <p:nvSpPr>
          <p:cNvPr id="22" name="文字方塊 21"/>
          <p:cNvSpPr txBox="1"/>
          <p:nvPr/>
        </p:nvSpPr>
        <p:spPr>
          <a:xfrm>
            <a:off x="6388187" y="4372508"/>
            <a:ext cx="939681" cy="523220"/>
          </a:xfrm>
          <a:prstGeom prst="rect">
            <a:avLst/>
          </a:prstGeom>
          <a:noFill/>
        </p:spPr>
        <p:txBody>
          <a:bodyPr wrap="none" rtlCol="0">
            <a:spAutoFit/>
          </a:bodyPr>
          <a:lstStyle/>
          <a:p>
            <a:r>
              <a:rPr lang="en-US" altLang="zh-TW" sz="2800" dirty="0"/>
              <a:t>(1, 0)</a:t>
            </a:r>
            <a:endParaRPr lang="zh-TW" altLang="en-US" dirty="0"/>
          </a:p>
        </p:txBody>
      </p:sp>
      <p:sp>
        <p:nvSpPr>
          <p:cNvPr id="23" name="文字方塊 22"/>
          <p:cNvSpPr txBox="1"/>
          <p:nvPr/>
        </p:nvSpPr>
        <p:spPr>
          <a:xfrm>
            <a:off x="6592705" y="2622806"/>
            <a:ext cx="939681" cy="523220"/>
          </a:xfrm>
          <a:prstGeom prst="rect">
            <a:avLst/>
          </a:prstGeom>
          <a:noFill/>
        </p:spPr>
        <p:txBody>
          <a:bodyPr wrap="none" rtlCol="0">
            <a:spAutoFit/>
          </a:bodyPr>
          <a:lstStyle/>
          <a:p>
            <a:r>
              <a:rPr lang="en-US" altLang="zh-TW" sz="2800" dirty="0"/>
              <a:t>(1, 1)</a:t>
            </a:r>
            <a:endParaRPr lang="zh-TW" altLang="en-US" dirty="0"/>
          </a:p>
        </p:txBody>
      </p:sp>
      <p:sp>
        <p:nvSpPr>
          <p:cNvPr id="24" name="文字方塊 23"/>
          <p:cNvSpPr txBox="1"/>
          <p:nvPr/>
        </p:nvSpPr>
        <p:spPr>
          <a:xfrm>
            <a:off x="4749713" y="2601641"/>
            <a:ext cx="939681" cy="523220"/>
          </a:xfrm>
          <a:prstGeom prst="rect">
            <a:avLst/>
          </a:prstGeom>
          <a:noFill/>
        </p:spPr>
        <p:txBody>
          <a:bodyPr wrap="none" rtlCol="0">
            <a:spAutoFit/>
          </a:bodyPr>
          <a:lstStyle/>
          <a:p>
            <a:r>
              <a:rPr lang="en-US" altLang="zh-TW" sz="2800" dirty="0"/>
              <a:t>(0, 1)</a:t>
            </a:r>
            <a:endParaRPr lang="zh-TW" altLang="en-US" dirty="0"/>
          </a:p>
        </p:txBody>
      </p:sp>
    </p:spTree>
    <p:extLst>
      <p:ext uri="{BB962C8B-B14F-4D97-AF65-F5344CB8AC3E}">
        <p14:creationId xmlns:p14="http://schemas.microsoft.com/office/powerpoint/2010/main" val="36542765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How to train</a:t>
            </a:r>
            <a:endParaRPr lang="zh-TW" altLang="en-US" dirty="0"/>
          </a:p>
        </p:txBody>
      </p:sp>
      <p:pic>
        <p:nvPicPr>
          <p:cNvPr id="4" name="內容版面配置區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8620" y="1814680"/>
            <a:ext cx="3931810" cy="3345642"/>
          </a:xfrm>
          <a:prstGeom prst="rect">
            <a:avLst/>
          </a:prstGeom>
        </p:spPr>
      </p:pic>
      <p:sp>
        <p:nvSpPr>
          <p:cNvPr id="5" name="文字方塊 4"/>
          <p:cNvSpPr txBox="1"/>
          <p:nvPr/>
        </p:nvSpPr>
        <p:spPr>
          <a:xfrm>
            <a:off x="1765300" y="1494304"/>
            <a:ext cx="1587422" cy="461665"/>
          </a:xfrm>
          <a:prstGeom prst="rect">
            <a:avLst/>
          </a:prstGeom>
          <a:noFill/>
        </p:spPr>
        <p:txBody>
          <a:bodyPr wrap="none" rtlCol="0">
            <a:spAutoFit/>
          </a:bodyPr>
          <a:lstStyle/>
          <a:p>
            <a:r>
              <a:rPr lang="en-US" altLang="zh-TW" sz="2400" dirty="0"/>
              <a:t>Input Layer</a:t>
            </a:r>
            <a:endParaRPr lang="zh-TW" altLang="en-US" sz="2400" dirty="0"/>
          </a:p>
        </p:txBody>
      </p:sp>
      <p:sp>
        <p:nvSpPr>
          <p:cNvPr id="6" name="文字方塊 5"/>
          <p:cNvSpPr txBox="1"/>
          <p:nvPr/>
        </p:nvSpPr>
        <p:spPr>
          <a:xfrm>
            <a:off x="3444631" y="1494304"/>
            <a:ext cx="1824667" cy="461665"/>
          </a:xfrm>
          <a:prstGeom prst="rect">
            <a:avLst/>
          </a:prstGeom>
          <a:noFill/>
        </p:spPr>
        <p:txBody>
          <a:bodyPr wrap="none" rtlCol="0">
            <a:spAutoFit/>
          </a:bodyPr>
          <a:lstStyle/>
          <a:p>
            <a:r>
              <a:rPr lang="en-US" altLang="zh-TW" sz="2400" dirty="0"/>
              <a:t>Hidden Layer</a:t>
            </a:r>
            <a:endParaRPr lang="zh-TW" altLang="en-US" sz="2400" dirty="0"/>
          </a:p>
        </p:txBody>
      </p:sp>
      <p:sp>
        <p:nvSpPr>
          <p:cNvPr id="7" name="文字方塊 6"/>
          <p:cNvSpPr txBox="1"/>
          <p:nvPr/>
        </p:nvSpPr>
        <p:spPr>
          <a:xfrm>
            <a:off x="5390493" y="1492478"/>
            <a:ext cx="1816651" cy="461665"/>
          </a:xfrm>
          <a:prstGeom prst="rect">
            <a:avLst/>
          </a:prstGeom>
          <a:noFill/>
        </p:spPr>
        <p:txBody>
          <a:bodyPr wrap="none" rtlCol="0">
            <a:spAutoFit/>
          </a:bodyPr>
          <a:lstStyle/>
          <a:p>
            <a:r>
              <a:rPr lang="en-US" altLang="zh-TW" sz="2400" dirty="0"/>
              <a:t>Output Layer</a:t>
            </a:r>
            <a:endParaRPr lang="zh-TW" altLang="en-US" sz="2400" dirty="0"/>
          </a:p>
        </p:txBody>
      </p:sp>
      <p:cxnSp>
        <p:nvCxnSpPr>
          <p:cNvPr id="8" name="直線單箭頭接點 7"/>
          <p:cNvCxnSpPr/>
          <p:nvPr/>
        </p:nvCxnSpPr>
        <p:spPr>
          <a:xfrm>
            <a:off x="1386403" y="2316024"/>
            <a:ext cx="806449"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文字方塊 8"/>
          <p:cNvSpPr txBox="1"/>
          <p:nvPr/>
        </p:nvSpPr>
        <p:spPr>
          <a:xfrm>
            <a:off x="727199" y="2054414"/>
            <a:ext cx="553357" cy="523220"/>
          </a:xfrm>
          <a:prstGeom prst="rect">
            <a:avLst/>
          </a:prstGeom>
          <a:noFill/>
        </p:spPr>
        <p:txBody>
          <a:bodyPr wrap="none" rtlCol="0">
            <a:spAutoFit/>
          </a:bodyPr>
          <a:lstStyle/>
          <a:p>
            <a:r>
              <a:rPr lang="en-US" altLang="zh-TW" sz="2800" dirty="0"/>
              <a:t>X1</a:t>
            </a:r>
            <a:endParaRPr lang="zh-TW" altLang="en-US" dirty="0"/>
          </a:p>
        </p:txBody>
      </p:sp>
      <p:cxnSp>
        <p:nvCxnSpPr>
          <p:cNvPr id="10" name="直線單箭頭接點 9"/>
          <p:cNvCxnSpPr/>
          <p:nvPr/>
        </p:nvCxnSpPr>
        <p:spPr>
          <a:xfrm>
            <a:off x="1398227" y="3517900"/>
            <a:ext cx="806449"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1" name="文字方塊 10"/>
          <p:cNvSpPr txBox="1"/>
          <p:nvPr/>
        </p:nvSpPr>
        <p:spPr>
          <a:xfrm>
            <a:off x="739023" y="3256290"/>
            <a:ext cx="553357" cy="523220"/>
          </a:xfrm>
          <a:prstGeom prst="rect">
            <a:avLst/>
          </a:prstGeom>
          <a:noFill/>
        </p:spPr>
        <p:txBody>
          <a:bodyPr wrap="none" rtlCol="0">
            <a:spAutoFit/>
          </a:bodyPr>
          <a:lstStyle/>
          <a:p>
            <a:r>
              <a:rPr lang="en-US" altLang="zh-TW" sz="2800" dirty="0"/>
              <a:t>X2</a:t>
            </a:r>
            <a:endParaRPr lang="zh-TW" altLang="en-US" dirty="0"/>
          </a:p>
        </p:txBody>
      </p:sp>
      <p:graphicFrame>
        <p:nvGraphicFramePr>
          <p:cNvPr id="14" name="表格 13"/>
          <p:cNvGraphicFramePr>
            <a:graphicFrameLocks noGrp="1"/>
          </p:cNvGraphicFramePr>
          <p:nvPr>
            <p:extLst>
              <p:ext uri="{D42A27DB-BD31-4B8C-83A1-F6EECF244321}">
                <p14:modId xmlns:p14="http://schemas.microsoft.com/office/powerpoint/2010/main" val="384597350"/>
              </p:ext>
            </p:extLst>
          </p:nvPr>
        </p:nvGraphicFramePr>
        <p:xfrm>
          <a:off x="6858000" y="2054414"/>
          <a:ext cx="4495800" cy="3208010"/>
        </p:xfrm>
        <a:graphic>
          <a:graphicData uri="http://schemas.openxmlformats.org/drawingml/2006/table">
            <a:tbl>
              <a:tblPr firstRow="1" bandRow="1">
                <a:tableStyleId>{5C22544A-7EE6-4342-B048-85BDC9FD1C3A}</a:tableStyleId>
              </a:tblPr>
              <a:tblGrid>
                <a:gridCol w="2247900">
                  <a:extLst>
                    <a:ext uri="{9D8B030D-6E8A-4147-A177-3AD203B41FA5}">
                      <a16:colId xmlns:a16="http://schemas.microsoft.com/office/drawing/2014/main" val="2817880796"/>
                    </a:ext>
                  </a:extLst>
                </a:gridCol>
                <a:gridCol w="2247900">
                  <a:extLst>
                    <a:ext uri="{9D8B030D-6E8A-4147-A177-3AD203B41FA5}">
                      <a16:colId xmlns:a16="http://schemas.microsoft.com/office/drawing/2014/main" val="3099238295"/>
                    </a:ext>
                  </a:extLst>
                </a:gridCol>
              </a:tblGrid>
              <a:tr h="641602">
                <a:tc>
                  <a:txBody>
                    <a:bodyPr/>
                    <a:lstStyle/>
                    <a:p>
                      <a:pPr algn="ctr"/>
                      <a:r>
                        <a:rPr lang="en-US" altLang="zh-TW" sz="3200" dirty="0"/>
                        <a:t>(X1, X2)</a:t>
                      </a:r>
                      <a:endParaRPr lang="zh-TW" altLang="en-US" sz="3200" dirty="0">
                        <a:solidFill>
                          <a:sysClr val="windowText" lastClr="00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Class(1,</a:t>
                      </a:r>
                      <a:r>
                        <a:rPr lang="zh-TW" altLang="en-US" sz="1800" dirty="0"/>
                        <a:t> </a:t>
                      </a:r>
                      <a:r>
                        <a:rPr lang="en-US" altLang="zh-TW" sz="1800" dirty="0"/>
                        <a:t>0)</a:t>
                      </a:r>
                      <a:r>
                        <a:rPr lang="zh-TW" altLang="en-US" sz="1800" dirty="0"/>
                        <a:t>為橘色</a:t>
                      </a:r>
                      <a:endParaRPr lang="en-US" altLang="zh-TW" sz="1800" dirty="0"/>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Class(0,</a:t>
                      </a:r>
                      <a:r>
                        <a:rPr lang="zh-TW" altLang="en-US" sz="1800" dirty="0"/>
                        <a:t> </a:t>
                      </a:r>
                      <a:r>
                        <a:rPr lang="en-US" altLang="zh-TW" sz="1800" dirty="0"/>
                        <a:t>1)</a:t>
                      </a:r>
                      <a:r>
                        <a:rPr lang="zh-TW" altLang="en-US" sz="1800" dirty="0"/>
                        <a:t>為藍色</a:t>
                      </a:r>
                      <a:endParaRPr lang="en-US" altLang="zh-TW" sz="1800" dirty="0">
                        <a:solidFill>
                          <a:schemeClr val="tx1"/>
                        </a:solidFill>
                      </a:endParaRPr>
                    </a:p>
                  </a:txBody>
                  <a:tcPr/>
                </a:tc>
                <a:extLst>
                  <a:ext uri="{0D108BD9-81ED-4DB2-BD59-A6C34878D82A}">
                    <a16:rowId xmlns:a16="http://schemas.microsoft.com/office/drawing/2014/main" val="4223062824"/>
                  </a:ext>
                </a:extLst>
              </a:tr>
              <a:tr h="64160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3200" dirty="0"/>
                        <a:t>(0, 0)</a:t>
                      </a:r>
                      <a:endParaRPr lang="zh-TW" altLang="en-US" sz="3200" dirty="0">
                        <a:solidFill>
                          <a:sysClr val="windowText" lastClr="00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3200" dirty="0"/>
                        <a:t>(1, 0)</a:t>
                      </a:r>
                      <a:endParaRPr lang="zh-TW" altLang="en-US" sz="3200" dirty="0"/>
                    </a:p>
                  </a:txBody>
                  <a:tcPr/>
                </a:tc>
                <a:extLst>
                  <a:ext uri="{0D108BD9-81ED-4DB2-BD59-A6C34878D82A}">
                    <a16:rowId xmlns:a16="http://schemas.microsoft.com/office/drawing/2014/main" val="2734872230"/>
                  </a:ext>
                </a:extLst>
              </a:tr>
              <a:tr h="64160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3200" dirty="0"/>
                        <a:t>(1, 0)</a:t>
                      </a:r>
                      <a:endParaRPr lang="zh-TW" altLang="en-US" sz="3200" dirty="0">
                        <a:solidFill>
                          <a:sysClr val="windowText" lastClr="00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3200" dirty="0"/>
                        <a:t>(1, 0)</a:t>
                      </a:r>
                      <a:endParaRPr lang="zh-TW" altLang="en-US" sz="3200" dirty="0"/>
                    </a:p>
                  </a:txBody>
                  <a:tcPr/>
                </a:tc>
                <a:extLst>
                  <a:ext uri="{0D108BD9-81ED-4DB2-BD59-A6C34878D82A}">
                    <a16:rowId xmlns:a16="http://schemas.microsoft.com/office/drawing/2014/main" val="1286720614"/>
                  </a:ext>
                </a:extLst>
              </a:tr>
              <a:tr h="64160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3200" dirty="0"/>
                        <a:t>(0, 1)</a:t>
                      </a:r>
                      <a:endParaRPr lang="zh-TW" altLang="en-US" sz="3200" dirty="0">
                        <a:solidFill>
                          <a:sysClr val="windowText" lastClr="00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3200" dirty="0"/>
                        <a:t>(0, 1)</a:t>
                      </a:r>
                      <a:endParaRPr lang="zh-TW" altLang="en-US" sz="3200" dirty="0"/>
                    </a:p>
                  </a:txBody>
                  <a:tcPr/>
                </a:tc>
                <a:extLst>
                  <a:ext uri="{0D108BD9-81ED-4DB2-BD59-A6C34878D82A}">
                    <a16:rowId xmlns:a16="http://schemas.microsoft.com/office/drawing/2014/main" val="2321528563"/>
                  </a:ext>
                </a:extLst>
              </a:tr>
              <a:tr h="64160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3200" dirty="0"/>
                        <a:t>(1,</a:t>
                      </a:r>
                      <a:r>
                        <a:rPr lang="en-US" altLang="zh-TW" sz="3200" baseline="0" dirty="0"/>
                        <a:t> 1</a:t>
                      </a:r>
                      <a:r>
                        <a:rPr lang="en-US" altLang="zh-TW" sz="3200" dirty="0"/>
                        <a:t>)</a:t>
                      </a:r>
                      <a:endParaRPr lang="zh-TW" altLang="en-US" sz="3200" dirty="0">
                        <a:solidFill>
                          <a:sysClr val="windowText" lastClr="00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3200" dirty="0"/>
                        <a:t>(0, 1)</a:t>
                      </a:r>
                      <a:endParaRPr lang="zh-TW" altLang="en-US" sz="3200" dirty="0"/>
                    </a:p>
                  </a:txBody>
                  <a:tcPr/>
                </a:tc>
                <a:extLst>
                  <a:ext uri="{0D108BD9-81ED-4DB2-BD59-A6C34878D82A}">
                    <a16:rowId xmlns:a16="http://schemas.microsoft.com/office/drawing/2014/main" val="419809645"/>
                  </a:ext>
                </a:extLst>
              </a:tr>
            </a:tbl>
          </a:graphicData>
        </a:graphic>
      </p:graphicFrame>
    </p:spTree>
    <p:extLst>
      <p:ext uri="{BB962C8B-B14F-4D97-AF65-F5344CB8AC3E}">
        <p14:creationId xmlns:p14="http://schemas.microsoft.com/office/powerpoint/2010/main" val="29256328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How to train</a:t>
            </a:r>
            <a:endParaRPr lang="zh-TW" altLang="en-US" dirty="0"/>
          </a:p>
        </p:txBody>
      </p:sp>
      <p:graphicFrame>
        <p:nvGraphicFramePr>
          <p:cNvPr id="3" name="表格 2"/>
          <p:cNvGraphicFramePr>
            <a:graphicFrameLocks noGrp="1"/>
          </p:cNvGraphicFramePr>
          <p:nvPr/>
        </p:nvGraphicFramePr>
        <p:xfrm>
          <a:off x="838200" y="1825625"/>
          <a:ext cx="4495800" cy="3208010"/>
        </p:xfrm>
        <a:graphic>
          <a:graphicData uri="http://schemas.openxmlformats.org/drawingml/2006/table">
            <a:tbl>
              <a:tblPr firstRow="1" bandRow="1">
                <a:tableStyleId>{5C22544A-7EE6-4342-B048-85BDC9FD1C3A}</a:tableStyleId>
              </a:tblPr>
              <a:tblGrid>
                <a:gridCol w="2247900">
                  <a:extLst>
                    <a:ext uri="{9D8B030D-6E8A-4147-A177-3AD203B41FA5}">
                      <a16:colId xmlns:a16="http://schemas.microsoft.com/office/drawing/2014/main" val="3595963108"/>
                    </a:ext>
                  </a:extLst>
                </a:gridCol>
                <a:gridCol w="2247900">
                  <a:extLst>
                    <a:ext uri="{9D8B030D-6E8A-4147-A177-3AD203B41FA5}">
                      <a16:colId xmlns:a16="http://schemas.microsoft.com/office/drawing/2014/main" val="1571981806"/>
                    </a:ext>
                  </a:extLst>
                </a:gridCol>
              </a:tblGrid>
              <a:tr h="641602">
                <a:tc>
                  <a:txBody>
                    <a:bodyPr/>
                    <a:lstStyle/>
                    <a:p>
                      <a:pPr algn="ctr"/>
                      <a:r>
                        <a:rPr lang="en-US" altLang="zh-TW" sz="3200" dirty="0"/>
                        <a:t>(X1, X2)</a:t>
                      </a:r>
                      <a:endParaRPr lang="zh-TW" altLang="en-US" sz="3200" dirty="0">
                        <a:solidFill>
                          <a:sysClr val="windowText" lastClr="00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Class(1,</a:t>
                      </a:r>
                      <a:r>
                        <a:rPr lang="zh-TW" altLang="en-US" sz="1800" dirty="0"/>
                        <a:t> </a:t>
                      </a:r>
                      <a:r>
                        <a:rPr lang="en-US" altLang="zh-TW" sz="1800" dirty="0"/>
                        <a:t>0)</a:t>
                      </a:r>
                      <a:r>
                        <a:rPr lang="zh-TW" altLang="en-US" sz="1800" dirty="0"/>
                        <a:t>為橘色</a:t>
                      </a:r>
                      <a:endParaRPr lang="en-US" altLang="zh-TW" sz="1800" dirty="0"/>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Class(0,</a:t>
                      </a:r>
                      <a:r>
                        <a:rPr lang="zh-TW" altLang="en-US" sz="1800" dirty="0"/>
                        <a:t> </a:t>
                      </a:r>
                      <a:r>
                        <a:rPr lang="en-US" altLang="zh-TW" sz="1800" dirty="0"/>
                        <a:t>1)</a:t>
                      </a:r>
                      <a:r>
                        <a:rPr lang="zh-TW" altLang="en-US" sz="1800" dirty="0"/>
                        <a:t>為藍色</a:t>
                      </a:r>
                      <a:endParaRPr lang="en-US" altLang="zh-TW" sz="1800" dirty="0">
                        <a:solidFill>
                          <a:schemeClr val="tx1"/>
                        </a:solidFill>
                      </a:endParaRPr>
                    </a:p>
                  </a:txBody>
                  <a:tcPr/>
                </a:tc>
                <a:extLst>
                  <a:ext uri="{0D108BD9-81ED-4DB2-BD59-A6C34878D82A}">
                    <a16:rowId xmlns:a16="http://schemas.microsoft.com/office/drawing/2014/main" val="2757111065"/>
                  </a:ext>
                </a:extLst>
              </a:tr>
              <a:tr h="64160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3200" dirty="0"/>
                        <a:t>(0, 0)</a:t>
                      </a:r>
                      <a:endParaRPr lang="zh-TW" altLang="en-US" sz="3200" dirty="0">
                        <a:solidFill>
                          <a:sysClr val="windowText" lastClr="00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3200" dirty="0"/>
                        <a:t>(1, 0)</a:t>
                      </a:r>
                      <a:endParaRPr lang="zh-TW" altLang="en-US" sz="3200" dirty="0"/>
                    </a:p>
                  </a:txBody>
                  <a:tcPr/>
                </a:tc>
                <a:extLst>
                  <a:ext uri="{0D108BD9-81ED-4DB2-BD59-A6C34878D82A}">
                    <a16:rowId xmlns:a16="http://schemas.microsoft.com/office/drawing/2014/main" val="1717467581"/>
                  </a:ext>
                </a:extLst>
              </a:tr>
              <a:tr h="64160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3200" dirty="0"/>
                        <a:t>(1, 0)</a:t>
                      </a:r>
                      <a:endParaRPr lang="zh-TW" altLang="en-US" sz="3200" dirty="0">
                        <a:solidFill>
                          <a:sysClr val="windowText" lastClr="00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3200" dirty="0"/>
                        <a:t>(1, 0)</a:t>
                      </a:r>
                      <a:endParaRPr lang="zh-TW" altLang="en-US" sz="3200" dirty="0"/>
                    </a:p>
                  </a:txBody>
                  <a:tcPr/>
                </a:tc>
                <a:extLst>
                  <a:ext uri="{0D108BD9-81ED-4DB2-BD59-A6C34878D82A}">
                    <a16:rowId xmlns:a16="http://schemas.microsoft.com/office/drawing/2014/main" val="691037069"/>
                  </a:ext>
                </a:extLst>
              </a:tr>
              <a:tr h="64160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3200" dirty="0"/>
                        <a:t>(0, 1)</a:t>
                      </a:r>
                      <a:endParaRPr lang="zh-TW" altLang="en-US" sz="3200" dirty="0">
                        <a:solidFill>
                          <a:sysClr val="windowText" lastClr="00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3200" dirty="0"/>
                        <a:t>(0, 1)</a:t>
                      </a:r>
                      <a:endParaRPr lang="zh-TW" altLang="en-US" sz="3200" dirty="0"/>
                    </a:p>
                  </a:txBody>
                  <a:tcPr/>
                </a:tc>
                <a:extLst>
                  <a:ext uri="{0D108BD9-81ED-4DB2-BD59-A6C34878D82A}">
                    <a16:rowId xmlns:a16="http://schemas.microsoft.com/office/drawing/2014/main" val="1368085369"/>
                  </a:ext>
                </a:extLst>
              </a:tr>
              <a:tr h="64160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3200" dirty="0"/>
                        <a:t>(1,</a:t>
                      </a:r>
                      <a:r>
                        <a:rPr lang="en-US" altLang="zh-TW" sz="3200" baseline="0" dirty="0"/>
                        <a:t> 1</a:t>
                      </a:r>
                      <a:r>
                        <a:rPr lang="en-US" altLang="zh-TW" sz="3200" dirty="0"/>
                        <a:t>)</a:t>
                      </a:r>
                      <a:endParaRPr lang="zh-TW" altLang="en-US" sz="3200" dirty="0">
                        <a:solidFill>
                          <a:sysClr val="windowText" lastClr="00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3200" dirty="0"/>
                        <a:t>(0, 1)</a:t>
                      </a:r>
                      <a:endParaRPr lang="zh-TW" altLang="en-US" sz="3200" dirty="0"/>
                    </a:p>
                  </a:txBody>
                  <a:tcPr/>
                </a:tc>
                <a:extLst>
                  <a:ext uri="{0D108BD9-81ED-4DB2-BD59-A6C34878D82A}">
                    <a16:rowId xmlns:a16="http://schemas.microsoft.com/office/drawing/2014/main" val="2067223498"/>
                  </a:ext>
                </a:extLst>
              </a:tr>
            </a:tbl>
          </a:graphicData>
        </a:graphic>
      </p:graphicFrame>
      <p:sp>
        <p:nvSpPr>
          <p:cNvPr id="17" name="內容版面配置區 2"/>
          <p:cNvSpPr>
            <a:spLocks noGrp="1"/>
          </p:cNvSpPr>
          <p:nvPr>
            <p:ph idx="1"/>
          </p:nvPr>
        </p:nvSpPr>
        <p:spPr>
          <a:xfrm>
            <a:off x="5727700" y="1825625"/>
            <a:ext cx="5626100" cy="4351338"/>
          </a:xfrm>
        </p:spPr>
        <p:txBody>
          <a:bodyPr>
            <a:normAutofit fontScale="77500" lnSpcReduction="20000"/>
          </a:bodyPr>
          <a:lstStyle/>
          <a:p>
            <a:pPr>
              <a:lnSpc>
                <a:spcPct val="150000"/>
              </a:lnSpc>
            </a:pPr>
            <a:r>
              <a:rPr lang="en-US" altLang="zh-TW" dirty="0" err="1"/>
              <a:t>epcho</a:t>
            </a:r>
            <a:r>
              <a:rPr lang="en-US" altLang="zh-TW" dirty="0"/>
              <a:t> =</a:t>
            </a:r>
            <a:r>
              <a:rPr lang="zh-TW" altLang="en-US" dirty="0"/>
              <a:t> 將整個資料經過一次訓練</a:t>
            </a:r>
            <a:endParaRPr lang="en-US" altLang="zh-TW" dirty="0"/>
          </a:p>
          <a:p>
            <a:pPr marL="0" indent="0">
              <a:lnSpc>
                <a:spcPct val="150000"/>
              </a:lnSpc>
              <a:buNone/>
            </a:pPr>
            <a:r>
              <a:rPr lang="en-US" altLang="zh-TW" dirty="0"/>
              <a:t>(</a:t>
            </a:r>
            <a:r>
              <a:rPr lang="zh-TW" altLang="en-US" dirty="0"/>
              <a:t>以這個例子來說即為</a:t>
            </a:r>
            <a:r>
              <a:rPr lang="en-US" altLang="zh-TW" dirty="0"/>
              <a:t>4</a:t>
            </a:r>
            <a:r>
              <a:rPr lang="zh-TW" altLang="en-US" dirty="0"/>
              <a:t>個點都使用一次即為</a:t>
            </a:r>
            <a:r>
              <a:rPr lang="en-US" altLang="zh-TW" dirty="0"/>
              <a:t>1epcho)</a:t>
            </a:r>
          </a:p>
          <a:p>
            <a:pPr>
              <a:lnSpc>
                <a:spcPct val="150000"/>
              </a:lnSpc>
            </a:pPr>
            <a:r>
              <a:rPr lang="en-US" altLang="zh-TW" dirty="0"/>
              <a:t>Batch</a:t>
            </a:r>
            <a:r>
              <a:rPr lang="zh-TW" altLang="en-US" dirty="0"/>
              <a:t> </a:t>
            </a:r>
            <a:r>
              <a:rPr lang="en-US" altLang="zh-TW" dirty="0"/>
              <a:t>=</a:t>
            </a:r>
            <a:r>
              <a:rPr lang="zh-TW" altLang="en-US" dirty="0"/>
              <a:t> </a:t>
            </a:r>
            <a:r>
              <a:rPr lang="zh-TW" altLang="en-US"/>
              <a:t>將資料為</a:t>
            </a:r>
            <a:r>
              <a:rPr lang="zh-TW" altLang="en-US" dirty="0"/>
              <a:t>一組一組</a:t>
            </a:r>
            <a:endParaRPr lang="en-US" altLang="zh-TW" dirty="0"/>
          </a:p>
          <a:p>
            <a:pPr>
              <a:lnSpc>
                <a:spcPct val="150000"/>
              </a:lnSpc>
            </a:pPr>
            <a:r>
              <a:rPr lang="zh-TW" altLang="en-US" dirty="0"/>
              <a:t>訓練的過程中通常會經過多個</a:t>
            </a:r>
            <a:r>
              <a:rPr lang="en-US" altLang="zh-TW" dirty="0" err="1"/>
              <a:t>epcho</a:t>
            </a:r>
            <a:r>
              <a:rPr lang="zh-TW" altLang="en-US" dirty="0"/>
              <a:t>的訓練</a:t>
            </a:r>
            <a:endParaRPr lang="en-US" altLang="zh-TW" dirty="0"/>
          </a:p>
          <a:p>
            <a:pPr>
              <a:lnSpc>
                <a:spcPct val="150000"/>
              </a:lnSpc>
            </a:pPr>
            <a:r>
              <a:rPr lang="zh-TW" altLang="en-US" dirty="0"/>
              <a:t>更新網路權重，可以選擇一筆資料更新一次，也可以選擇每訓練一</a:t>
            </a:r>
            <a:r>
              <a:rPr lang="en-US" altLang="zh-TW" dirty="0"/>
              <a:t>Batch</a:t>
            </a:r>
            <a:r>
              <a:rPr lang="zh-TW" altLang="en-US" dirty="0"/>
              <a:t>更新一次</a:t>
            </a:r>
          </a:p>
        </p:txBody>
      </p:sp>
    </p:spTree>
    <p:extLst>
      <p:ext uri="{BB962C8B-B14F-4D97-AF65-F5344CB8AC3E}">
        <p14:creationId xmlns:p14="http://schemas.microsoft.com/office/powerpoint/2010/main" val="240631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How to train</a:t>
            </a:r>
            <a:endParaRPr lang="zh-TW" altLang="en-US" dirty="0"/>
          </a:p>
        </p:txBody>
      </p:sp>
      <p:pic>
        <p:nvPicPr>
          <p:cNvPr id="4" name="內容版面配置區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8620" y="1800325"/>
            <a:ext cx="3948680" cy="3359997"/>
          </a:xfrm>
          <a:prstGeom prst="rect">
            <a:avLst/>
          </a:prstGeom>
        </p:spPr>
      </p:pic>
      <p:sp>
        <p:nvSpPr>
          <p:cNvPr id="5" name="文字方塊 4"/>
          <p:cNvSpPr txBox="1"/>
          <p:nvPr/>
        </p:nvSpPr>
        <p:spPr>
          <a:xfrm>
            <a:off x="1765300" y="1494304"/>
            <a:ext cx="1587422" cy="461665"/>
          </a:xfrm>
          <a:prstGeom prst="rect">
            <a:avLst/>
          </a:prstGeom>
          <a:noFill/>
        </p:spPr>
        <p:txBody>
          <a:bodyPr wrap="none" rtlCol="0">
            <a:spAutoFit/>
          </a:bodyPr>
          <a:lstStyle/>
          <a:p>
            <a:r>
              <a:rPr lang="en-US" altLang="zh-TW" sz="2400" dirty="0"/>
              <a:t>Input Layer</a:t>
            </a:r>
            <a:endParaRPr lang="zh-TW" altLang="en-US" sz="2400" dirty="0"/>
          </a:p>
        </p:txBody>
      </p:sp>
      <p:sp>
        <p:nvSpPr>
          <p:cNvPr id="6" name="文字方塊 5"/>
          <p:cNvSpPr txBox="1"/>
          <p:nvPr/>
        </p:nvSpPr>
        <p:spPr>
          <a:xfrm>
            <a:off x="3444631" y="1494304"/>
            <a:ext cx="1824667" cy="461665"/>
          </a:xfrm>
          <a:prstGeom prst="rect">
            <a:avLst/>
          </a:prstGeom>
          <a:noFill/>
        </p:spPr>
        <p:txBody>
          <a:bodyPr wrap="none" rtlCol="0">
            <a:spAutoFit/>
          </a:bodyPr>
          <a:lstStyle/>
          <a:p>
            <a:r>
              <a:rPr lang="en-US" altLang="zh-TW" sz="2400" dirty="0"/>
              <a:t>Hidden Layer</a:t>
            </a:r>
            <a:endParaRPr lang="zh-TW" altLang="en-US" sz="2400" dirty="0"/>
          </a:p>
        </p:txBody>
      </p:sp>
      <p:sp>
        <p:nvSpPr>
          <p:cNvPr id="7" name="文字方塊 6"/>
          <p:cNvSpPr txBox="1"/>
          <p:nvPr/>
        </p:nvSpPr>
        <p:spPr>
          <a:xfrm>
            <a:off x="5390493" y="1492478"/>
            <a:ext cx="1816651" cy="461665"/>
          </a:xfrm>
          <a:prstGeom prst="rect">
            <a:avLst/>
          </a:prstGeom>
          <a:noFill/>
        </p:spPr>
        <p:txBody>
          <a:bodyPr wrap="none" rtlCol="0">
            <a:spAutoFit/>
          </a:bodyPr>
          <a:lstStyle/>
          <a:p>
            <a:r>
              <a:rPr lang="en-US" altLang="zh-TW" sz="2400" dirty="0"/>
              <a:t>Output Layer</a:t>
            </a:r>
            <a:endParaRPr lang="zh-TW" altLang="en-US" sz="2400" dirty="0"/>
          </a:p>
        </p:txBody>
      </p:sp>
      <p:cxnSp>
        <p:nvCxnSpPr>
          <p:cNvPr id="8" name="直線單箭頭接點 7"/>
          <p:cNvCxnSpPr/>
          <p:nvPr/>
        </p:nvCxnSpPr>
        <p:spPr>
          <a:xfrm>
            <a:off x="1386403" y="2316024"/>
            <a:ext cx="806449"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文字方塊 8"/>
          <p:cNvSpPr txBox="1"/>
          <p:nvPr/>
        </p:nvSpPr>
        <p:spPr>
          <a:xfrm>
            <a:off x="727199" y="2054414"/>
            <a:ext cx="553357" cy="523220"/>
          </a:xfrm>
          <a:prstGeom prst="rect">
            <a:avLst/>
          </a:prstGeom>
          <a:noFill/>
        </p:spPr>
        <p:txBody>
          <a:bodyPr wrap="none" rtlCol="0">
            <a:spAutoFit/>
          </a:bodyPr>
          <a:lstStyle/>
          <a:p>
            <a:r>
              <a:rPr lang="en-US" altLang="zh-TW" sz="2800" dirty="0"/>
              <a:t>X1</a:t>
            </a:r>
            <a:endParaRPr lang="zh-TW" altLang="en-US" dirty="0"/>
          </a:p>
        </p:txBody>
      </p:sp>
      <p:cxnSp>
        <p:nvCxnSpPr>
          <p:cNvPr id="10" name="直線單箭頭接點 9"/>
          <p:cNvCxnSpPr/>
          <p:nvPr/>
        </p:nvCxnSpPr>
        <p:spPr>
          <a:xfrm>
            <a:off x="1398227" y="3517900"/>
            <a:ext cx="806449"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1" name="文字方塊 10"/>
          <p:cNvSpPr txBox="1"/>
          <p:nvPr/>
        </p:nvSpPr>
        <p:spPr>
          <a:xfrm>
            <a:off x="739023" y="3256290"/>
            <a:ext cx="553357" cy="523220"/>
          </a:xfrm>
          <a:prstGeom prst="rect">
            <a:avLst/>
          </a:prstGeom>
          <a:noFill/>
        </p:spPr>
        <p:txBody>
          <a:bodyPr wrap="none" rtlCol="0">
            <a:spAutoFit/>
          </a:bodyPr>
          <a:lstStyle/>
          <a:p>
            <a:r>
              <a:rPr lang="en-US" altLang="zh-TW" sz="2800" dirty="0"/>
              <a:t>X2</a:t>
            </a:r>
            <a:endParaRPr lang="zh-TW" altLang="en-US" dirty="0"/>
          </a:p>
        </p:txBody>
      </p:sp>
      <p:cxnSp>
        <p:nvCxnSpPr>
          <p:cNvPr id="12" name="直線單箭頭接點 11"/>
          <p:cNvCxnSpPr/>
          <p:nvPr/>
        </p:nvCxnSpPr>
        <p:spPr>
          <a:xfrm>
            <a:off x="7378700" y="2293963"/>
            <a:ext cx="3670300"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15" name="文字方塊 14"/>
          <p:cNvSpPr txBox="1"/>
          <p:nvPr/>
        </p:nvSpPr>
        <p:spPr>
          <a:xfrm>
            <a:off x="8390990" y="1862763"/>
            <a:ext cx="1221168" cy="461665"/>
          </a:xfrm>
          <a:prstGeom prst="rect">
            <a:avLst/>
          </a:prstGeom>
          <a:noFill/>
        </p:spPr>
        <p:txBody>
          <a:bodyPr wrap="none" rtlCol="0">
            <a:spAutoFit/>
          </a:bodyPr>
          <a:lstStyle/>
          <a:p>
            <a:r>
              <a:rPr lang="en-US" altLang="zh-TW" sz="2400" dirty="0"/>
              <a:t>Forward</a:t>
            </a:r>
            <a:endParaRPr lang="zh-TW" altLang="en-US" sz="2400" dirty="0"/>
          </a:p>
        </p:txBody>
      </p:sp>
      <p:sp>
        <p:nvSpPr>
          <p:cNvPr id="16" name="文字方塊 15"/>
          <p:cNvSpPr txBox="1"/>
          <p:nvPr/>
        </p:nvSpPr>
        <p:spPr>
          <a:xfrm>
            <a:off x="7218102" y="2440682"/>
            <a:ext cx="4135698" cy="3046988"/>
          </a:xfrm>
          <a:prstGeom prst="rect">
            <a:avLst/>
          </a:prstGeom>
          <a:noFill/>
        </p:spPr>
        <p:txBody>
          <a:bodyPr wrap="square" rtlCol="0">
            <a:spAutoFit/>
          </a:bodyPr>
          <a:lstStyle/>
          <a:p>
            <a:r>
              <a:rPr lang="en-US" altLang="zh-TW" sz="3200" dirty="0"/>
              <a:t>i1 = X1</a:t>
            </a:r>
          </a:p>
          <a:p>
            <a:r>
              <a:rPr lang="en-US" altLang="zh-TW" sz="3200" dirty="0"/>
              <a:t>I2 = X2</a:t>
            </a:r>
          </a:p>
          <a:p>
            <a:r>
              <a:rPr lang="en-US" altLang="zh-TW" sz="3200" dirty="0"/>
              <a:t>h1 = i1w1 + i1w2 </a:t>
            </a:r>
          </a:p>
          <a:p>
            <a:r>
              <a:rPr lang="en-US" altLang="zh-TW" sz="3200" dirty="0"/>
              <a:t>h2 = i1w3 + i2w4</a:t>
            </a:r>
          </a:p>
          <a:p>
            <a:r>
              <a:rPr lang="en-US" altLang="zh-TW" sz="3200" dirty="0"/>
              <a:t>o1 = h1w5 + h2w6</a:t>
            </a:r>
          </a:p>
          <a:p>
            <a:r>
              <a:rPr lang="en-US" altLang="zh-TW" sz="3200" dirty="0"/>
              <a:t>o2 = h1w7 + h2w8 </a:t>
            </a:r>
            <a:endParaRPr lang="zh-TW" altLang="en-US" sz="3200" dirty="0"/>
          </a:p>
        </p:txBody>
      </p:sp>
    </p:spTree>
    <p:extLst>
      <p:ext uri="{BB962C8B-B14F-4D97-AF65-F5344CB8AC3E}">
        <p14:creationId xmlns:p14="http://schemas.microsoft.com/office/powerpoint/2010/main" val="1781303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How to train</a:t>
            </a:r>
            <a:endParaRPr lang="zh-TW" altLang="en-US" dirty="0"/>
          </a:p>
        </p:txBody>
      </p:sp>
      <p:pic>
        <p:nvPicPr>
          <p:cNvPr id="4" name="內容版面配置區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8620" y="1800325"/>
            <a:ext cx="3948680" cy="3359997"/>
          </a:xfrm>
          <a:prstGeom prst="rect">
            <a:avLst/>
          </a:prstGeom>
        </p:spPr>
      </p:pic>
      <p:sp>
        <p:nvSpPr>
          <p:cNvPr id="5" name="文字方塊 4"/>
          <p:cNvSpPr txBox="1"/>
          <p:nvPr/>
        </p:nvSpPr>
        <p:spPr>
          <a:xfrm>
            <a:off x="1765300" y="1494304"/>
            <a:ext cx="1587422" cy="461665"/>
          </a:xfrm>
          <a:prstGeom prst="rect">
            <a:avLst/>
          </a:prstGeom>
          <a:noFill/>
        </p:spPr>
        <p:txBody>
          <a:bodyPr wrap="none" rtlCol="0">
            <a:spAutoFit/>
          </a:bodyPr>
          <a:lstStyle/>
          <a:p>
            <a:r>
              <a:rPr lang="en-US" altLang="zh-TW" sz="2400" dirty="0"/>
              <a:t>Input Layer</a:t>
            </a:r>
            <a:endParaRPr lang="zh-TW" altLang="en-US" sz="2400" dirty="0"/>
          </a:p>
        </p:txBody>
      </p:sp>
      <p:sp>
        <p:nvSpPr>
          <p:cNvPr id="6" name="文字方塊 5"/>
          <p:cNvSpPr txBox="1"/>
          <p:nvPr/>
        </p:nvSpPr>
        <p:spPr>
          <a:xfrm>
            <a:off x="3444631" y="1494304"/>
            <a:ext cx="1824667" cy="461665"/>
          </a:xfrm>
          <a:prstGeom prst="rect">
            <a:avLst/>
          </a:prstGeom>
          <a:noFill/>
        </p:spPr>
        <p:txBody>
          <a:bodyPr wrap="none" rtlCol="0">
            <a:spAutoFit/>
          </a:bodyPr>
          <a:lstStyle/>
          <a:p>
            <a:r>
              <a:rPr lang="en-US" altLang="zh-TW" sz="2400" dirty="0"/>
              <a:t>Hidden Layer</a:t>
            </a:r>
            <a:endParaRPr lang="zh-TW" altLang="en-US" sz="2400" dirty="0"/>
          </a:p>
        </p:txBody>
      </p:sp>
      <p:sp>
        <p:nvSpPr>
          <p:cNvPr id="7" name="文字方塊 6"/>
          <p:cNvSpPr txBox="1"/>
          <p:nvPr/>
        </p:nvSpPr>
        <p:spPr>
          <a:xfrm>
            <a:off x="5390493" y="1492478"/>
            <a:ext cx="1816651" cy="461665"/>
          </a:xfrm>
          <a:prstGeom prst="rect">
            <a:avLst/>
          </a:prstGeom>
          <a:noFill/>
        </p:spPr>
        <p:txBody>
          <a:bodyPr wrap="none" rtlCol="0">
            <a:spAutoFit/>
          </a:bodyPr>
          <a:lstStyle/>
          <a:p>
            <a:r>
              <a:rPr lang="en-US" altLang="zh-TW" sz="2400" dirty="0"/>
              <a:t>Output Layer</a:t>
            </a:r>
            <a:endParaRPr lang="zh-TW" altLang="en-US" sz="2400" dirty="0"/>
          </a:p>
        </p:txBody>
      </p:sp>
      <p:cxnSp>
        <p:nvCxnSpPr>
          <p:cNvPr id="8" name="直線單箭頭接點 7"/>
          <p:cNvCxnSpPr/>
          <p:nvPr/>
        </p:nvCxnSpPr>
        <p:spPr>
          <a:xfrm>
            <a:off x="1386403" y="2316024"/>
            <a:ext cx="806449"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文字方塊 8"/>
          <p:cNvSpPr txBox="1"/>
          <p:nvPr/>
        </p:nvSpPr>
        <p:spPr>
          <a:xfrm>
            <a:off x="727199" y="2054414"/>
            <a:ext cx="553357" cy="523220"/>
          </a:xfrm>
          <a:prstGeom prst="rect">
            <a:avLst/>
          </a:prstGeom>
          <a:noFill/>
        </p:spPr>
        <p:txBody>
          <a:bodyPr wrap="none" rtlCol="0">
            <a:spAutoFit/>
          </a:bodyPr>
          <a:lstStyle/>
          <a:p>
            <a:r>
              <a:rPr lang="en-US" altLang="zh-TW" sz="2800" dirty="0"/>
              <a:t>X1</a:t>
            </a:r>
            <a:endParaRPr lang="zh-TW" altLang="en-US" dirty="0"/>
          </a:p>
        </p:txBody>
      </p:sp>
      <p:cxnSp>
        <p:nvCxnSpPr>
          <p:cNvPr id="10" name="直線單箭頭接點 9"/>
          <p:cNvCxnSpPr/>
          <p:nvPr/>
        </p:nvCxnSpPr>
        <p:spPr>
          <a:xfrm>
            <a:off x="1398227" y="3517900"/>
            <a:ext cx="806449"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1" name="文字方塊 10"/>
          <p:cNvSpPr txBox="1"/>
          <p:nvPr/>
        </p:nvSpPr>
        <p:spPr>
          <a:xfrm>
            <a:off x="739023" y="3256290"/>
            <a:ext cx="553357" cy="523220"/>
          </a:xfrm>
          <a:prstGeom prst="rect">
            <a:avLst/>
          </a:prstGeom>
          <a:noFill/>
        </p:spPr>
        <p:txBody>
          <a:bodyPr wrap="none" rtlCol="0">
            <a:spAutoFit/>
          </a:bodyPr>
          <a:lstStyle/>
          <a:p>
            <a:r>
              <a:rPr lang="en-US" altLang="zh-TW" sz="2800" dirty="0"/>
              <a:t>X2</a:t>
            </a:r>
            <a:endParaRPr lang="zh-TW" altLang="en-US" dirty="0"/>
          </a:p>
        </p:txBody>
      </p:sp>
      <p:cxnSp>
        <p:nvCxnSpPr>
          <p:cNvPr id="12" name="直線單箭頭接點 11"/>
          <p:cNvCxnSpPr/>
          <p:nvPr/>
        </p:nvCxnSpPr>
        <p:spPr>
          <a:xfrm>
            <a:off x="7378700" y="2293963"/>
            <a:ext cx="3670300" cy="0"/>
          </a:xfrm>
          <a:prstGeom prst="straightConnector1">
            <a:avLst/>
          </a:prstGeom>
          <a:ln w="57150">
            <a:headEnd type="triangle" w="med" len="med"/>
            <a:tailEnd type="none" w="med" len="med"/>
          </a:ln>
        </p:spPr>
        <p:style>
          <a:lnRef idx="1">
            <a:schemeClr val="accent2"/>
          </a:lnRef>
          <a:fillRef idx="0">
            <a:schemeClr val="accent2"/>
          </a:fillRef>
          <a:effectRef idx="0">
            <a:schemeClr val="accent2"/>
          </a:effectRef>
          <a:fontRef idx="minor">
            <a:schemeClr val="tx1"/>
          </a:fontRef>
        </p:style>
      </p:cxnSp>
      <p:sp>
        <p:nvSpPr>
          <p:cNvPr id="15" name="文字方塊 14"/>
          <p:cNvSpPr txBox="1"/>
          <p:nvPr/>
        </p:nvSpPr>
        <p:spPr>
          <a:xfrm>
            <a:off x="8390990" y="1862763"/>
            <a:ext cx="1396857" cy="461665"/>
          </a:xfrm>
          <a:prstGeom prst="rect">
            <a:avLst/>
          </a:prstGeom>
          <a:noFill/>
        </p:spPr>
        <p:txBody>
          <a:bodyPr wrap="none" rtlCol="0">
            <a:spAutoFit/>
          </a:bodyPr>
          <a:lstStyle/>
          <a:p>
            <a:r>
              <a:rPr lang="en-US" altLang="zh-TW" sz="2400" dirty="0"/>
              <a:t>Backward</a:t>
            </a:r>
            <a:endParaRPr lang="zh-TW" altLang="en-US" sz="2400" dirty="0"/>
          </a:p>
        </p:txBody>
      </p:sp>
      <p:sp>
        <p:nvSpPr>
          <p:cNvPr id="16" name="文字方塊 15"/>
          <p:cNvSpPr txBox="1"/>
          <p:nvPr/>
        </p:nvSpPr>
        <p:spPr>
          <a:xfrm>
            <a:off x="7378700" y="2526533"/>
            <a:ext cx="3822324" cy="1569660"/>
          </a:xfrm>
          <a:prstGeom prst="rect">
            <a:avLst/>
          </a:prstGeom>
          <a:noFill/>
        </p:spPr>
        <p:txBody>
          <a:bodyPr wrap="square" rtlCol="0">
            <a:spAutoFit/>
          </a:bodyPr>
          <a:lstStyle/>
          <a:p>
            <a:r>
              <a:rPr lang="zh-TW" altLang="en-US" sz="3200" dirty="0"/>
              <a:t>根據計算結果與預期輸出的誤差</a:t>
            </a:r>
            <a:endParaRPr lang="en-US" altLang="zh-TW" sz="3200" dirty="0"/>
          </a:p>
          <a:p>
            <a:r>
              <a:rPr lang="zh-TW" altLang="en-US" sz="3200" dirty="0"/>
              <a:t>調整權重值</a:t>
            </a:r>
            <a:r>
              <a:rPr lang="en-US" altLang="zh-TW" sz="3200" dirty="0"/>
              <a:t>W1~W8</a:t>
            </a:r>
            <a:endParaRPr lang="zh-TW" altLang="en-US" sz="3200" dirty="0"/>
          </a:p>
        </p:txBody>
      </p:sp>
    </p:spTree>
    <p:extLst>
      <p:ext uri="{BB962C8B-B14F-4D97-AF65-F5344CB8AC3E}">
        <p14:creationId xmlns:p14="http://schemas.microsoft.com/office/powerpoint/2010/main" val="279829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7D4974BA-373C-457C-9FBC-53C065E8F5C0}"/>
              </a:ext>
            </a:extLst>
          </p:cNvPr>
          <p:cNvSpPr>
            <a:spLocks noGrp="1" noChangeArrowheads="1"/>
          </p:cNvSpPr>
          <p:nvPr>
            <p:ph type="title"/>
          </p:nvPr>
        </p:nvSpPr>
        <p:spPr/>
        <p:txBody>
          <a:bodyPr/>
          <a:lstStyle/>
          <a:p>
            <a:pPr eaLnBrk="1" hangingPunct="1"/>
            <a:r>
              <a:rPr lang="en-US" altLang="zh-TW"/>
              <a:t>Supervised Learning Procedure</a:t>
            </a:r>
          </a:p>
        </p:txBody>
      </p:sp>
      <p:sp>
        <p:nvSpPr>
          <p:cNvPr id="8196" name="Text Box 7">
            <a:extLst>
              <a:ext uri="{FF2B5EF4-FFF2-40B4-BE49-F238E27FC236}">
                <a16:creationId xmlns:a16="http://schemas.microsoft.com/office/drawing/2014/main" id="{BA85DD10-BD32-48BD-83D9-5709D5EAFE66}"/>
              </a:ext>
            </a:extLst>
          </p:cNvPr>
          <p:cNvSpPr txBox="1">
            <a:spLocks noChangeAspect="1" noChangeArrowheads="1"/>
          </p:cNvSpPr>
          <p:nvPr/>
        </p:nvSpPr>
        <p:spPr bwMode="auto">
          <a:xfrm>
            <a:off x="4710114" y="2106613"/>
            <a:ext cx="44148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spcBef>
                <a:spcPct val="0"/>
              </a:spcBef>
              <a:buClrTx/>
              <a:buSzTx/>
              <a:buFontTx/>
              <a:buNone/>
            </a:pPr>
            <a:r>
              <a:rPr kumimoji="0" lang="en-US" altLang="zh-TW" sz="1400">
                <a:latin typeface="Comic Sans MS" panose="030F0702030302020204" pitchFamily="66" charset="0"/>
                <a:ea typeface="新細明體" panose="02020500000000000000" pitchFamily="18" charset="-120"/>
              </a:rPr>
              <a:t>Error information fed back for network adaptation</a:t>
            </a:r>
          </a:p>
        </p:txBody>
      </p:sp>
      <p:sp>
        <p:nvSpPr>
          <p:cNvPr id="8197" name="Line 8">
            <a:extLst>
              <a:ext uri="{FF2B5EF4-FFF2-40B4-BE49-F238E27FC236}">
                <a16:creationId xmlns:a16="http://schemas.microsoft.com/office/drawing/2014/main" id="{562910A7-2941-4EAA-909F-2F3FE02DDBFE}"/>
              </a:ext>
            </a:extLst>
          </p:cNvPr>
          <p:cNvSpPr>
            <a:spLocks noChangeAspect="1" noChangeShapeType="1"/>
          </p:cNvSpPr>
          <p:nvPr/>
        </p:nvSpPr>
        <p:spPr bwMode="auto">
          <a:xfrm flipV="1">
            <a:off x="5041900" y="2452688"/>
            <a:ext cx="480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198" name="Line 9">
            <a:extLst>
              <a:ext uri="{FF2B5EF4-FFF2-40B4-BE49-F238E27FC236}">
                <a16:creationId xmlns:a16="http://schemas.microsoft.com/office/drawing/2014/main" id="{1CFCA4C7-9189-48E4-ADA4-45749935CF47}"/>
              </a:ext>
            </a:extLst>
          </p:cNvPr>
          <p:cNvSpPr>
            <a:spLocks noChangeAspect="1" noChangeShapeType="1"/>
          </p:cNvSpPr>
          <p:nvPr/>
        </p:nvSpPr>
        <p:spPr bwMode="auto">
          <a:xfrm>
            <a:off x="9850438" y="2452689"/>
            <a:ext cx="0" cy="1030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199" name="Text Box 10">
            <a:extLst>
              <a:ext uri="{FF2B5EF4-FFF2-40B4-BE49-F238E27FC236}">
                <a16:creationId xmlns:a16="http://schemas.microsoft.com/office/drawing/2014/main" id="{5FFDE2E2-9160-4C3B-9A9D-722CF9F5C202}"/>
              </a:ext>
            </a:extLst>
          </p:cNvPr>
          <p:cNvSpPr txBox="1">
            <a:spLocks noChangeAspect="1" noChangeArrowheads="1"/>
          </p:cNvSpPr>
          <p:nvPr/>
        </p:nvSpPr>
        <p:spPr bwMode="auto">
          <a:xfrm>
            <a:off x="9477376" y="3756025"/>
            <a:ext cx="6461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spcBef>
                <a:spcPct val="0"/>
              </a:spcBef>
              <a:buClrTx/>
              <a:buSzTx/>
              <a:buFontTx/>
              <a:buNone/>
            </a:pPr>
            <a:r>
              <a:rPr kumimoji="0" lang="en-US" altLang="zh-TW" sz="1400">
                <a:latin typeface="Comic Sans MS" panose="030F0702030302020204" pitchFamily="66" charset="0"/>
                <a:ea typeface="新細明體" panose="02020500000000000000" pitchFamily="18" charset="-120"/>
              </a:rPr>
              <a:t>Error</a:t>
            </a:r>
          </a:p>
        </p:txBody>
      </p:sp>
      <p:sp>
        <p:nvSpPr>
          <p:cNvPr id="8200" name="Line 11">
            <a:extLst>
              <a:ext uri="{FF2B5EF4-FFF2-40B4-BE49-F238E27FC236}">
                <a16:creationId xmlns:a16="http://schemas.microsoft.com/office/drawing/2014/main" id="{B342918F-9532-47D9-BAD0-71DA3B670E4B}"/>
              </a:ext>
            </a:extLst>
          </p:cNvPr>
          <p:cNvSpPr>
            <a:spLocks noChangeAspect="1" noChangeShapeType="1"/>
          </p:cNvSpPr>
          <p:nvPr/>
        </p:nvSpPr>
        <p:spPr bwMode="auto">
          <a:xfrm flipV="1">
            <a:off x="9850438" y="4100514"/>
            <a:ext cx="0" cy="657225"/>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01" name="Oval 12">
            <a:extLst>
              <a:ext uri="{FF2B5EF4-FFF2-40B4-BE49-F238E27FC236}">
                <a16:creationId xmlns:a16="http://schemas.microsoft.com/office/drawing/2014/main" id="{7BEBE767-1E17-42CC-AEFC-1C1671AB704D}"/>
              </a:ext>
            </a:extLst>
          </p:cNvPr>
          <p:cNvSpPr>
            <a:spLocks noChangeAspect="1" noChangeArrowheads="1"/>
          </p:cNvSpPr>
          <p:nvPr/>
        </p:nvSpPr>
        <p:spPr bwMode="auto">
          <a:xfrm>
            <a:off x="5230813" y="3297238"/>
            <a:ext cx="309562" cy="30956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8202" name="Oval 13">
            <a:extLst>
              <a:ext uri="{FF2B5EF4-FFF2-40B4-BE49-F238E27FC236}">
                <a16:creationId xmlns:a16="http://schemas.microsoft.com/office/drawing/2014/main" id="{E760891D-3290-4081-BB88-49F22716B1C8}"/>
              </a:ext>
            </a:extLst>
          </p:cNvPr>
          <p:cNvSpPr>
            <a:spLocks noChangeAspect="1" noChangeArrowheads="1"/>
          </p:cNvSpPr>
          <p:nvPr/>
        </p:nvSpPr>
        <p:spPr bwMode="auto">
          <a:xfrm>
            <a:off x="3924301" y="3021013"/>
            <a:ext cx="309563" cy="30956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8203" name="Oval 14">
            <a:extLst>
              <a:ext uri="{FF2B5EF4-FFF2-40B4-BE49-F238E27FC236}">
                <a16:creationId xmlns:a16="http://schemas.microsoft.com/office/drawing/2014/main" id="{2A70636A-DB8B-46D5-94D8-F02313D0D48C}"/>
              </a:ext>
            </a:extLst>
          </p:cNvPr>
          <p:cNvSpPr>
            <a:spLocks noChangeAspect="1" noChangeArrowheads="1"/>
          </p:cNvSpPr>
          <p:nvPr/>
        </p:nvSpPr>
        <p:spPr bwMode="auto">
          <a:xfrm>
            <a:off x="3905251" y="3578226"/>
            <a:ext cx="309563" cy="309563"/>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8204" name="Oval 15">
            <a:extLst>
              <a:ext uri="{FF2B5EF4-FFF2-40B4-BE49-F238E27FC236}">
                <a16:creationId xmlns:a16="http://schemas.microsoft.com/office/drawing/2014/main" id="{89A1F983-41D6-4F8A-8A62-6E88A50E2019}"/>
              </a:ext>
            </a:extLst>
          </p:cNvPr>
          <p:cNvSpPr>
            <a:spLocks noChangeAspect="1" noChangeArrowheads="1"/>
          </p:cNvSpPr>
          <p:nvPr/>
        </p:nvSpPr>
        <p:spPr bwMode="auto">
          <a:xfrm>
            <a:off x="3924301" y="4173538"/>
            <a:ext cx="309563" cy="30956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8205" name="Oval 16">
            <a:extLst>
              <a:ext uri="{FF2B5EF4-FFF2-40B4-BE49-F238E27FC236}">
                <a16:creationId xmlns:a16="http://schemas.microsoft.com/office/drawing/2014/main" id="{25AB2CAB-DCB1-4B96-ABDB-05B2E331556F}"/>
              </a:ext>
            </a:extLst>
          </p:cNvPr>
          <p:cNvSpPr>
            <a:spLocks noChangeAspect="1" noChangeArrowheads="1"/>
          </p:cNvSpPr>
          <p:nvPr/>
        </p:nvSpPr>
        <p:spPr bwMode="auto">
          <a:xfrm>
            <a:off x="3905251" y="4727576"/>
            <a:ext cx="309563" cy="309563"/>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8206" name="Oval 17">
            <a:extLst>
              <a:ext uri="{FF2B5EF4-FFF2-40B4-BE49-F238E27FC236}">
                <a16:creationId xmlns:a16="http://schemas.microsoft.com/office/drawing/2014/main" id="{3E69B4C6-CF98-4998-9F0C-D5021CE22E54}"/>
              </a:ext>
            </a:extLst>
          </p:cNvPr>
          <p:cNvSpPr>
            <a:spLocks noChangeAspect="1" noChangeArrowheads="1"/>
          </p:cNvSpPr>
          <p:nvPr/>
        </p:nvSpPr>
        <p:spPr bwMode="auto">
          <a:xfrm>
            <a:off x="5189538" y="4386263"/>
            <a:ext cx="309562" cy="30956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8207" name="Oval 18">
            <a:extLst>
              <a:ext uri="{FF2B5EF4-FFF2-40B4-BE49-F238E27FC236}">
                <a16:creationId xmlns:a16="http://schemas.microsoft.com/office/drawing/2014/main" id="{9F29758B-01C2-492C-AF2F-4020D6BF746C}"/>
              </a:ext>
            </a:extLst>
          </p:cNvPr>
          <p:cNvSpPr>
            <a:spLocks noChangeAspect="1" noChangeArrowheads="1"/>
          </p:cNvSpPr>
          <p:nvPr/>
        </p:nvSpPr>
        <p:spPr bwMode="auto">
          <a:xfrm>
            <a:off x="6165851" y="3751263"/>
            <a:ext cx="309563" cy="30956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8208" name="Line 19">
            <a:extLst>
              <a:ext uri="{FF2B5EF4-FFF2-40B4-BE49-F238E27FC236}">
                <a16:creationId xmlns:a16="http://schemas.microsoft.com/office/drawing/2014/main" id="{9EAFF6F4-6349-44F3-8FA5-EE998CFA97C3}"/>
              </a:ext>
            </a:extLst>
          </p:cNvPr>
          <p:cNvSpPr>
            <a:spLocks noChangeAspect="1" noChangeShapeType="1"/>
          </p:cNvSpPr>
          <p:nvPr/>
        </p:nvSpPr>
        <p:spPr bwMode="auto">
          <a:xfrm flipV="1">
            <a:off x="6324600" y="3465513"/>
            <a:ext cx="0" cy="279400"/>
          </a:xfrm>
          <a:prstGeom prst="line">
            <a:avLst/>
          </a:prstGeom>
          <a:noFill/>
          <a:ln w="952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09" name="Line 20">
            <a:extLst>
              <a:ext uri="{FF2B5EF4-FFF2-40B4-BE49-F238E27FC236}">
                <a16:creationId xmlns:a16="http://schemas.microsoft.com/office/drawing/2014/main" id="{DB57F294-2506-405B-AB1E-D6AE81FC37E1}"/>
              </a:ext>
            </a:extLst>
          </p:cNvPr>
          <p:cNvSpPr>
            <a:spLocks noChangeAspect="1" noChangeShapeType="1"/>
          </p:cNvSpPr>
          <p:nvPr/>
        </p:nvSpPr>
        <p:spPr bwMode="auto">
          <a:xfrm>
            <a:off x="6503988" y="3914775"/>
            <a:ext cx="373062"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10" name="Line 21">
            <a:extLst>
              <a:ext uri="{FF2B5EF4-FFF2-40B4-BE49-F238E27FC236}">
                <a16:creationId xmlns:a16="http://schemas.microsoft.com/office/drawing/2014/main" id="{06584DA7-ED31-482E-8E43-45A80D3F140A}"/>
              </a:ext>
            </a:extLst>
          </p:cNvPr>
          <p:cNvSpPr>
            <a:spLocks noChangeAspect="1" noChangeShapeType="1"/>
          </p:cNvSpPr>
          <p:nvPr/>
        </p:nvSpPr>
        <p:spPr bwMode="auto">
          <a:xfrm>
            <a:off x="7083425" y="3908425"/>
            <a:ext cx="8001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11" name="Text Box 22">
            <a:extLst>
              <a:ext uri="{FF2B5EF4-FFF2-40B4-BE49-F238E27FC236}">
                <a16:creationId xmlns:a16="http://schemas.microsoft.com/office/drawing/2014/main" id="{58313D21-76A2-4077-9B0F-2AF29B80F57A}"/>
              </a:ext>
            </a:extLst>
          </p:cNvPr>
          <p:cNvSpPr txBox="1">
            <a:spLocks noChangeAspect="1" noChangeArrowheads="1"/>
          </p:cNvSpPr>
          <p:nvPr/>
        </p:nvSpPr>
        <p:spPr bwMode="auto">
          <a:xfrm>
            <a:off x="7920039" y="3740150"/>
            <a:ext cx="365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spcBef>
                <a:spcPct val="0"/>
              </a:spcBef>
              <a:buClrTx/>
              <a:buSzTx/>
              <a:buFontTx/>
              <a:buNone/>
            </a:pPr>
            <a:r>
              <a:rPr kumimoji="0" lang="en-US" altLang="zh-TW" sz="1600" i="1">
                <a:latin typeface="Tahoma" panose="020B0604030504040204" pitchFamily="34" charset="0"/>
                <a:ea typeface="新細明體" panose="02020500000000000000" pitchFamily="18" charset="-120"/>
              </a:rPr>
              <a:t>S</a:t>
            </a:r>
            <a:r>
              <a:rPr kumimoji="0" lang="en-US" altLang="zh-TW" sz="1600" i="1" baseline="-25000">
                <a:latin typeface="Tahoma" panose="020B0604030504040204" pitchFamily="34" charset="0"/>
                <a:ea typeface="新細明體" panose="02020500000000000000" pitchFamily="18" charset="-120"/>
              </a:rPr>
              <a:t>k</a:t>
            </a:r>
            <a:endParaRPr kumimoji="0" lang="en-US" altLang="zh-TW" sz="1600" i="1">
              <a:latin typeface="Tahoma" panose="020B0604030504040204" pitchFamily="34" charset="0"/>
              <a:ea typeface="新細明體" panose="02020500000000000000" pitchFamily="18" charset="-120"/>
            </a:endParaRPr>
          </a:p>
        </p:txBody>
      </p:sp>
      <p:sp>
        <p:nvSpPr>
          <p:cNvPr id="8212" name="Line 23">
            <a:extLst>
              <a:ext uri="{FF2B5EF4-FFF2-40B4-BE49-F238E27FC236}">
                <a16:creationId xmlns:a16="http://schemas.microsoft.com/office/drawing/2014/main" id="{80184A9E-9E9A-41A9-9BF2-D0C09B14EAEB}"/>
              </a:ext>
            </a:extLst>
          </p:cNvPr>
          <p:cNvSpPr>
            <a:spLocks noChangeAspect="1" noChangeShapeType="1"/>
          </p:cNvSpPr>
          <p:nvPr/>
        </p:nvSpPr>
        <p:spPr bwMode="auto">
          <a:xfrm>
            <a:off x="8320089" y="3908425"/>
            <a:ext cx="841375"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13" name="Line 24">
            <a:extLst>
              <a:ext uri="{FF2B5EF4-FFF2-40B4-BE49-F238E27FC236}">
                <a16:creationId xmlns:a16="http://schemas.microsoft.com/office/drawing/2014/main" id="{9483526E-3EDC-409F-B40A-00ECC3D6B780}"/>
              </a:ext>
            </a:extLst>
          </p:cNvPr>
          <p:cNvSpPr>
            <a:spLocks noChangeAspect="1" noChangeShapeType="1"/>
          </p:cNvSpPr>
          <p:nvPr/>
        </p:nvSpPr>
        <p:spPr bwMode="auto">
          <a:xfrm>
            <a:off x="2514601" y="4044950"/>
            <a:ext cx="1216025"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14" name="Text Box 25">
            <a:extLst>
              <a:ext uri="{FF2B5EF4-FFF2-40B4-BE49-F238E27FC236}">
                <a16:creationId xmlns:a16="http://schemas.microsoft.com/office/drawing/2014/main" id="{5BE4AAFC-3E9F-420F-B403-4B848F5D70AF}"/>
              </a:ext>
            </a:extLst>
          </p:cNvPr>
          <p:cNvSpPr txBox="1">
            <a:spLocks noChangeAspect="1" noChangeArrowheads="1"/>
          </p:cNvSpPr>
          <p:nvPr/>
        </p:nvSpPr>
        <p:spPr bwMode="auto">
          <a:xfrm>
            <a:off x="4481513" y="4992689"/>
            <a:ext cx="15712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spcBef>
                <a:spcPct val="0"/>
              </a:spcBef>
              <a:buClrTx/>
              <a:buSzTx/>
              <a:buFontTx/>
              <a:buNone/>
            </a:pPr>
            <a:r>
              <a:rPr kumimoji="0" lang="en-US" altLang="zh-TW" sz="1400" b="1">
                <a:solidFill>
                  <a:srgbClr val="4444C2"/>
                </a:solidFill>
                <a:latin typeface="Comic Sans MS" panose="030F0702030302020204" pitchFamily="66" charset="0"/>
                <a:ea typeface="新細明體" panose="02020500000000000000" pitchFamily="18" charset="-120"/>
              </a:rPr>
              <a:t>Neural Network</a:t>
            </a:r>
          </a:p>
        </p:txBody>
      </p:sp>
      <p:sp>
        <p:nvSpPr>
          <p:cNvPr id="8215" name="Text Box 26">
            <a:extLst>
              <a:ext uri="{FF2B5EF4-FFF2-40B4-BE49-F238E27FC236}">
                <a16:creationId xmlns:a16="http://schemas.microsoft.com/office/drawing/2014/main" id="{7A960C9F-2F83-419A-9773-337FA22A3A42}"/>
              </a:ext>
            </a:extLst>
          </p:cNvPr>
          <p:cNvSpPr txBox="1">
            <a:spLocks noChangeAspect="1" noChangeArrowheads="1"/>
          </p:cNvSpPr>
          <p:nvPr/>
        </p:nvSpPr>
        <p:spPr bwMode="auto">
          <a:xfrm>
            <a:off x="9566275" y="4806950"/>
            <a:ext cx="412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spcBef>
                <a:spcPct val="0"/>
              </a:spcBef>
              <a:buClrTx/>
              <a:buSzTx/>
              <a:buFontTx/>
              <a:buNone/>
            </a:pPr>
            <a:r>
              <a:rPr kumimoji="0" lang="en-US" altLang="zh-TW" sz="1600" i="1">
                <a:latin typeface="Comic Sans MS" panose="030F0702030302020204" pitchFamily="66" charset="0"/>
                <a:ea typeface="新細明體" panose="02020500000000000000" pitchFamily="18" charset="-120"/>
              </a:rPr>
              <a:t>D</a:t>
            </a:r>
            <a:r>
              <a:rPr kumimoji="0" lang="en-US" altLang="zh-TW" sz="1600" i="1" baseline="-25000">
                <a:latin typeface="Comic Sans MS" panose="030F0702030302020204" pitchFamily="66" charset="0"/>
                <a:ea typeface="新細明體" panose="02020500000000000000" pitchFamily="18" charset="-120"/>
              </a:rPr>
              <a:t>x</a:t>
            </a:r>
            <a:endParaRPr kumimoji="0" lang="en-US" altLang="zh-TW" sz="1600" i="1">
              <a:latin typeface="Comic Sans MS" panose="030F0702030302020204" pitchFamily="66" charset="0"/>
              <a:ea typeface="新細明體" panose="02020500000000000000" pitchFamily="18" charset="-120"/>
            </a:endParaRPr>
          </a:p>
        </p:txBody>
      </p:sp>
      <p:sp>
        <p:nvSpPr>
          <p:cNvPr id="8216" name="Text Box 27">
            <a:extLst>
              <a:ext uri="{FF2B5EF4-FFF2-40B4-BE49-F238E27FC236}">
                <a16:creationId xmlns:a16="http://schemas.microsoft.com/office/drawing/2014/main" id="{7B721B5B-B376-4BA3-83DC-A18BAD203A38}"/>
              </a:ext>
            </a:extLst>
          </p:cNvPr>
          <p:cNvSpPr txBox="1">
            <a:spLocks noChangeAspect="1" noChangeArrowheads="1"/>
          </p:cNvSpPr>
          <p:nvPr/>
        </p:nvSpPr>
        <p:spPr bwMode="auto">
          <a:xfrm>
            <a:off x="2047875" y="3776663"/>
            <a:ext cx="407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spcBef>
                <a:spcPct val="0"/>
              </a:spcBef>
              <a:buClrTx/>
              <a:buSzTx/>
              <a:buFontTx/>
              <a:buNone/>
            </a:pPr>
            <a:r>
              <a:rPr kumimoji="0" lang="en-US" altLang="zh-TW" sz="1600" i="1">
                <a:latin typeface="Comic Sans MS" panose="030F0702030302020204" pitchFamily="66" charset="0"/>
                <a:ea typeface="新細明體" panose="02020500000000000000" pitchFamily="18" charset="-120"/>
              </a:rPr>
              <a:t>X</a:t>
            </a:r>
            <a:r>
              <a:rPr kumimoji="0" lang="en-US" altLang="zh-TW" sz="1600" i="1" baseline="-25000">
                <a:latin typeface="Comic Sans MS" panose="030F0702030302020204" pitchFamily="66" charset="0"/>
                <a:ea typeface="新細明體" panose="02020500000000000000" pitchFamily="18" charset="-120"/>
              </a:rPr>
              <a:t>k</a:t>
            </a:r>
          </a:p>
        </p:txBody>
      </p:sp>
      <p:sp>
        <p:nvSpPr>
          <p:cNvPr id="8217" name="Line 28">
            <a:extLst>
              <a:ext uri="{FF2B5EF4-FFF2-40B4-BE49-F238E27FC236}">
                <a16:creationId xmlns:a16="http://schemas.microsoft.com/office/drawing/2014/main" id="{FA300D97-52AD-4147-8087-76F4B487D5EF}"/>
              </a:ext>
            </a:extLst>
          </p:cNvPr>
          <p:cNvSpPr>
            <a:spLocks noChangeAspect="1" noChangeShapeType="1"/>
          </p:cNvSpPr>
          <p:nvPr/>
        </p:nvSpPr>
        <p:spPr bwMode="auto">
          <a:xfrm>
            <a:off x="5372100" y="2932113"/>
            <a:ext cx="0" cy="373062"/>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18" name="Line 29">
            <a:extLst>
              <a:ext uri="{FF2B5EF4-FFF2-40B4-BE49-F238E27FC236}">
                <a16:creationId xmlns:a16="http://schemas.microsoft.com/office/drawing/2014/main" id="{37ECB154-E4E8-4F3F-A536-C977832B2DA5}"/>
              </a:ext>
            </a:extLst>
          </p:cNvPr>
          <p:cNvSpPr>
            <a:spLocks noChangeAspect="1" noChangeShapeType="1"/>
          </p:cNvSpPr>
          <p:nvPr/>
        </p:nvSpPr>
        <p:spPr bwMode="auto">
          <a:xfrm>
            <a:off x="5349875" y="3919539"/>
            <a:ext cx="0" cy="466725"/>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19" name="Line 30">
            <a:extLst>
              <a:ext uri="{FF2B5EF4-FFF2-40B4-BE49-F238E27FC236}">
                <a16:creationId xmlns:a16="http://schemas.microsoft.com/office/drawing/2014/main" id="{0E80A1C9-0BA0-473C-B76A-6BED7A183778}"/>
              </a:ext>
            </a:extLst>
          </p:cNvPr>
          <p:cNvSpPr>
            <a:spLocks noChangeAspect="1" noChangeShapeType="1"/>
          </p:cNvSpPr>
          <p:nvPr/>
        </p:nvSpPr>
        <p:spPr bwMode="auto">
          <a:xfrm>
            <a:off x="5041900" y="2452688"/>
            <a:ext cx="0" cy="37465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20" name="Line 31">
            <a:extLst>
              <a:ext uri="{FF2B5EF4-FFF2-40B4-BE49-F238E27FC236}">
                <a16:creationId xmlns:a16="http://schemas.microsoft.com/office/drawing/2014/main" id="{30DC0218-E1C9-41A4-9FBE-06B8E1846A4B}"/>
              </a:ext>
            </a:extLst>
          </p:cNvPr>
          <p:cNvSpPr>
            <a:spLocks noChangeAspect="1" noChangeShapeType="1"/>
          </p:cNvSpPr>
          <p:nvPr/>
        </p:nvSpPr>
        <p:spPr bwMode="auto">
          <a:xfrm>
            <a:off x="3451226" y="4887913"/>
            <a:ext cx="468313"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21" name="Line 32">
            <a:extLst>
              <a:ext uri="{FF2B5EF4-FFF2-40B4-BE49-F238E27FC236}">
                <a16:creationId xmlns:a16="http://schemas.microsoft.com/office/drawing/2014/main" id="{4CC70B5A-C8B4-4329-B77A-3FE132432A9C}"/>
              </a:ext>
            </a:extLst>
          </p:cNvPr>
          <p:cNvSpPr>
            <a:spLocks noChangeAspect="1" noChangeShapeType="1"/>
          </p:cNvSpPr>
          <p:nvPr/>
        </p:nvSpPr>
        <p:spPr bwMode="auto">
          <a:xfrm>
            <a:off x="3451226" y="4325938"/>
            <a:ext cx="468313"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22" name="Line 33">
            <a:extLst>
              <a:ext uri="{FF2B5EF4-FFF2-40B4-BE49-F238E27FC236}">
                <a16:creationId xmlns:a16="http://schemas.microsoft.com/office/drawing/2014/main" id="{0EA9843A-C8D9-4D62-B1D5-AA2CFA11733E}"/>
              </a:ext>
            </a:extLst>
          </p:cNvPr>
          <p:cNvSpPr>
            <a:spLocks noChangeAspect="1" noChangeShapeType="1"/>
          </p:cNvSpPr>
          <p:nvPr/>
        </p:nvSpPr>
        <p:spPr bwMode="auto">
          <a:xfrm>
            <a:off x="3451226" y="3763963"/>
            <a:ext cx="468313"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23" name="Line 34">
            <a:extLst>
              <a:ext uri="{FF2B5EF4-FFF2-40B4-BE49-F238E27FC236}">
                <a16:creationId xmlns:a16="http://schemas.microsoft.com/office/drawing/2014/main" id="{10789D29-5735-4F87-9B2A-8BAEEF1FBA16}"/>
              </a:ext>
            </a:extLst>
          </p:cNvPr>
          <p:cNvSpPr>
            <a:spLocks noChangeAspect="1" noChangeShapeType="1"/>
          </p:cNvSpPr>
          <p:nvPr/>
        </p:nvSpPr>
        <p:spPr bwMode="auto">
          <a:xfrm>
            <a:off x="3451226" y="3201988"/>
            <a:ext cx="468313"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cxnSp>
        <p:nvCxnSpPr>
          <p:cNvPr id="8224" name="AutoShape 35">
            <a:extLst>
              <a:ext uri="{FF2B5EF4-FFF2-40B4-BE49-F238E27FC236}">
                <a16:creationId xmlns:a16="http://schemas.microsoft.com/office/drawing/2014/main" id="{1EDCC224-E9E2-4CD2-986A-D9FE50B9D629}"/>
              </a:ext>
            </a:extLst>
          </p:cNvPr>
          <p:cNvCxnSpPr>
            <a:cxnSpLocks noChangeAspect="1" noChangeShapeType="1"/>
            <a:stCxn id="8206" idx="6"/>
            <a:endCxn id="8207" idx="2"/>
          </p:cNvCxnSpPr>
          <p:nvPr/>
        </p:nvCxnSpPr>
        <p:spPr bwMode="auto">
          <a:xfrm flipV="1">
            <a:off x="5499100" y="3906838"/>
            <a:ext cx="666750" cy="633412"/>
          </a:xfrm>
          <a:prstGeom prst="straightConnector1">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25" name="AutoShape 36">
            <a:extLst>
              <a:ext uri="{FF2B5EF4-FFF2-40B4-BE49-F238E27FC236}">
                <a16:creationId xmlns:a16="http://schemas.microsoft.com/office/drawing/2014/main" id="{C3F53813-DA7B-4BED-9713-5252711D0C3A}"/>
              </a:ext>
            </a:extLst>
          </p:cNvPr>
          <p:cNvCxnSpPr>
            <a:cxnSpLocks noChangeAspect="1" noChangeShapeType="1"/>
            <a:stCxn id="8201" idx="6"/>
            <a:endCxn id="8207" idx="2"/>
          </p:cNvCxnSpPr>
          <p:nvPr/>
        </p:nvCxnSpPr>
        <p:spPr bwMode="auto">
          <a:xfrm>
            <a:off x="5540376" y="3452814"/>
            <a:ext cx="625475" cy="454025"/>
          </a:xfrm>
          <a:prstGeom prst="straightConnector1">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26" name="Line 37">
            <a:extLst>
              <a:ext uri="{FF2B5EF4-FFF2-40B4-BE49-F238E27FC236}">
                <a16:creationId xmlns:a16="http://schemas.microsoft.com/office/drawing/2014/main" id="{30602933-7D69-4E86-A9F3-C77D3B0EAEB0}"/>
              </a:ext>
            </a:extLst>
          </p:cNvPr>
          <p:cNvSpPr>
            <a:spLocks noChangeAspect="1" noChangeShapeType="1"/>
          </p:cNvSpPr>
          <p:nvPr/>
        </p:nvSpPr>
        <p:spPr bwMode="auto">
          <a:xfrm>
            <a:off x="4230688" y="3201988"/>
            <a:ext cx="1009650" cy="188912"/>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27" name="Line 38">
            <a:extLst>
              <a:ext uri="{FF2B5EF4-FFF2-40B4-BE49-F238E27FC236}">
                <a16:creationId xmlns:a16="http://schemas.microsoft.com/office/drawing/2014/main" id="{66333CB3-6ABA-4325-BE4A-198B33A83887}"/>
              </a:ext>
            </a:extLst>
          </p:cNvPr>
          <p:cNvSpPr>
            <a:spLocks noChangeAspect="1" noChangeShapeType="1"/>
          </p:cNvSpPr>
          <p:nvPr/>
        </p:nvSpPr>
        <p:spPr bwMode="auto">
          <a:xfrm>
            <a:off x="4230689" y="3228975"/>
            <a:ext cx="1030287" cy="1201738"/>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28" name="Line 39">
            <a:extLst>
              <a:ext uri="{FF2B5EF4-FFF2-40B4-BE49-F238E27FC236}">
                <a16:creationId xmlns:a16="http://schemas.microsoft.com/office/drawing/2014/main" id="{05F2BAB6-6571-4450-895A-19DEB0B05AFC}"/>
              </a:ext>
            </a:extLst>
          </p:cNvPr>
          <p:cNvSpPr>
            <a:spLocks noChangeAspect="1" noChangeShapeType="1"/>
          </p:cNvSpPr>
          <p:nvPr/>
        </p:nvSpPr>
        <p:spPr bwMode="auto">
          <a:xfrm flipV="1">
            <a:off x="4208463" y="3454400"/>
            <a:ext cx="1033462" cy="280988"/>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29" name="Line 40">
            <a:extLst>
              <a:ext uri="{FF2B5EF4-FFF2-40B4-BE49-F238E27FC236}">
                <a16:creationId xmlns:a16="http://schemas.microsoft.com/office/drawing/2014/main" id="{98668AA7-8862-44A0-8780-C56FDA248E88}"/>
              </a:ext>
            </a:extLst>
          </p:cNvPr>
          <p:cNvSpPr>
            <a:spLocks noChangeAspect="1" noChangeShapeType="1"/>
          </p:cNvSpPr>
          <p:nvPr/>
        </p:nvSpPr>
        <p:spPr bwMode="auto">
          <a:xfrm>
            <a:off x="4208463" y="3763964"/>
            <a:ext cx="1009650" cy="725487"/>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30" name="Line 41">
            <a:extLst>
              <a:ext uri="{FF2B5EF4-FFF2-40B4-BE49-F238E27FC236}">
                <a16:creationId xmlns:a16="http://schemas.microsoft.com/office/drawing/2014/main" id="{24279B32-FF1E-453A-81D4-83275F3BCC77}"/>
              </a:ext>
            </a:extLst>
          </p:cNvPr>
          <p:cNvSpPr>
            <a:spLocks noChangeAspect="1" noChangeShapeType="1"/>
          </p:cNvSpPr>
          <p:nvPr/>
        </p:nvSpPr>
        <p:spPr bwMode="auto">
          <a:xfrm flipV="1">
            <a:off x="4208463" y="3502025"/>
            <a:ext cx="1046162" cy="7493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31" name="Line 42">
            <a:extLst>
              <a:ext uri="{FF2B5EF4-FFF2-40B4-BE49-F238E27FC236}">
                <a16:creationId xmlns:a16="http://schemas.microsoft.com/office/drawing/2014/main" id="{43FD0024-F127-43EF-BAC1-DFADEF81813F}"/>
              </a:ext>
            </a:extLst>
          </p:cNvPr>
          <p:cNvSpPr>
            <a:spLocks noChangeAspect="1" noChangeShapeType="1"/>
          </p:cNvSpPr>
          <p:nvPr/>
        </p:nvSpPr>
        <p:spPr bwMode="auto">
          <a:xfrm>
            <a:off x="4221164" y="4276725"/>
            <a:ext cx="985837" cy="2794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32" name="Line 43">
            <a:extLst>
              <a:ext uri="{FF2B5EF4-FFF2-40B4-BE49-F238E27FC236}">
                <a16:creationId xmlns:a16="http://schemas.microsoft.com/office/drawing/2014/main" id="{2B329E0F-880D-4773-B098-F903059D397F}"/>
              </a:ext>
            </a:extLst>
          </p:cNvPr>
          <p:cNvSpPr>
            <a:spLocks noChangeAspect="1" noChangeShapeType="1"/>
          </p:cNvSpPr>
          <p:nvPr/>
        </p:nvSpPr>
        <p:spPr bwMode="auto">
          <a:xfrm flipV="1">
            <a:off x="4200525" y="3562350"/>
            <a:ext cx="1093788" cy="1271588"/>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33" name="Line 44">
            <a:extLst>
              <a:ext uri="{FF2B5EF4-FFF2-40B4-BE49-F238E27FC236}">
                <a16:creationId xmlns:a16="http://schemas.microsoft.com/office/drawing/2014/main" id="{914B275C-6857-4BD3-A134-EE04EC44B283}"/>
              </a:ext>
            </a:extLst>
          </p:cNvPr>
          <p:cNvSpPr>
            <a:spLocks noChangeAspect="1" noChangeShapeType="1"/>
          </p:cNvSpPr>
          <p:nvPr/>
        </p:nvSpPr>
        <p:spPr bwMode="auto">
          <a:xfrm flipV="1">
            <a:off x="4208463" y="4608514"/>
            <a:ext cx="1009650" cy="249237"/>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extLst>
      <p:ext uri="{BB962C8B-B14F-4D97-AF65-F5344CB8AC3E}">
        <p14:creationId xmlns:p14="http://schemas.microsoft.com/office/powerpoint/2010/main" val="3242019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投影片編號版面配置區 3">
            <a:extLst>
              <a:ext uri="{FF2B5EF4-FFF2-40B4-BE49-F238E27FC236}">
                <a16:creationId xmlns:a16="http://schemas.microsoft.com/office/drawing/2014/main" id="{2AA6A9ED-B562-4A1A-B2FF-CA95455F0D3E}"/>
              </a:ext>
            </a:extLst>
          </p:cNvPr>
          <p:cNvSpPr>
            <a:spLocks noGrp="1"/>
          </p:cNvSpPr>
          <p:nvPr>
            <p:ph type="sldNum" sz="quarter" idx="10"/>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spcBef>
                <a:spcPct val="0"/>
              </a:spcBef>
              <a:buClrTx/>
              <a:buSzTx/>
              <a:buFontTx/>
              <a:buNone/>
            </a:pPr>
            <a:fld id="{5F261F7C-7A5C-44CB-9729-D5BCFDD90B17}" type="slidenum">
              <a:rPr kumimoji="0" lang="zh-TW" altLang="en-US" sz="1400">
                <a:latin typeface="Tahoma" panose="020B0604030504040204" pitchFamily="34" charset="0"/>
                <a:ea typeface="新細明體" panose="02020500000000000000" pitchFamily="18" charset="-120"/>
              </a:rPr>
              <a:pPr>
                <a:spcBef>
                  <a:spcPct val="0"/>
                </a:spcBef>
                <a:buClrTx/>
                <a:buSzTx/>
                <a:buFontTx/>
                <a:buNone/>
              </a:pPr>
              <a:t>18</a:t>
            </a:fld>
            <a:r>
              <a:rPr kumimoji="0" lang="en-US" altLang="zh-TW" sz="1400" dirty="0">
                <a:latin typeface="Tahoma" panose="020B0604030504040204" pitchFamily="34" charset="0"/>
                <a:ea typeface="新細明體" panose="02020500000000000000" pitchFamily="18" charset="-120"/>
              </a:rPr>
              <a:t>/83</a:t>
            </a:r>
          </a:p>
        </p:txBody>
      </p:sp>
      <p:sp>
        <p:nvSpPr>
          <p:cNvPr id="9219" name="Rectangle 2">
            <a:extLst>
              <a:ext uri="{FF2B5EF4-FFF2-40B4-BE49-F238E27FC236}">
                <a16:creationId xmlns:a16="http://schemas.microsoft.com/office/drawing/2014/main" id="{029426E6-A1AA-4206-976F-1C0D7D0F2EF8}"/>
              </a:ext>
            </a:extLst>
          </p:cNvPr>
          <p:cNvSpPr>
            <a:spLocks noGrp="1" noChangeArrowheads="1"/>
          </p:cNvSpPr>
          <p:nvPr>
            <p:ph type="title"/>
          </p:nvPr>
        </p:nvSpPr>
        <p:spPr/>
        <p:txBody>
          <a:bodyPr/>
          <a:lstStyle/>
          <a:p>
            <a:pPr eaLnBrk="1" hangingPunct="1"/>
            <a:r>
              <a:rPr lang="en-US" altLang="zh-TW" sz="4000"/>
              <a:t>Backpropagation Weight Update Procedure</a:t>
            </a:r>
          </a:p>
        </p:txBody>
      </p:sp>
      <p:sp>
        <p:nvSpPr>
          <p:cNvPr id="9220" name="Rectangle 3">
            <a:extLst>
              <a:ext uri="{FF2B5EF4-FFF2-40B4-BE49-F238E27FC236}">
                <a16:creationId xmlns:a16="http://schemas.microsoft.com/office/drawing/2014/main" id="{7C04CAF0-BDD0-4775-978C-12F8906B39F1}"/>
              </a:ext>
            </a:extLst>
          </p:cNvPr>
          <p:cNvSpPr>
            <a:spLocks noGrp="1" noChangeArrowheads="1"/>
          </p:cNvSpPr>
          <p:nvPr>
            <p:ph type="body" idx="1"/>
          </p:nvPr>
        </p:nvSpPr>
        <p:spPr>
          <a:xfrm>
            <a:off x="1992314" y="1989138"/>
            <a:ext cx="8135937" cy="2519362"/>
          </a:xfrm>
        </p:spPr>
        <p:txBody>
          <a:bodyPr/>
          <a:lstStyle/>
          <a:p>
            <a:pPr marL="609600" indent="-609600">
              <a:buFont typeface="Wingdings" panose="05000000000000000000" pitchFamily="2" charset="2"/>
              <a:buAutoNum type="arabicPeriod"/>
            </a:pPr>
            <a:r>
              <a:rPr lang="en-US" altLang="zh-TW" dirty="0">
                <a:solidFill>
                  <a:srgbClr val="FF6600"/>
                </a:solidFill>
              </a:rPr>
              <a:t>Select</a:t>
            </a:r>
            <a:r>
              <a:rPr lang="en-US" altLang="zh-TW" dirty="0">
                <a:solidFill>
                  <a:srgbClr val="0000FF"/>
                </a:solidFill>
              </a:rPr>
              <a:t> a pattern </a:t>
            </a:r>
            <a:r>
              <a:rPr lang="en-US" altLang="zh-TW" dirty="0" err="1">
                <a:solidFill>
                  <a:srgbClr val="008000"/>
                </a:solidFill>
              </a:rPr>
              <a:t>X</a:t>
            </a:r>
            <a:r>
              <a:rPr lang="en-US" altLang="zh-TW" baseline="-25000" dirty="0" err="1">
                <a:solidFill>
                  <a:srgbClr val="008000"/>
                </a:solidFill>
              </a:rPr>
              <a:t>k</a:t>
            </a:r>
            <a:r>
              <a:rPr lang="en-US" altLang="zh-TW" dirty="0">
                <a:solidFill>
                  <a:srgbClr val="0000FF"/>
                </a:solidFill>
              </a:rPr>
              <a:t> from the training set </a:t>
            </a:r>
            <a:r>
              <a:rPr lang="en-US" altLang="zh-TW" dirty="0">
                <a:solidFill>
                  <a:srgbClr val="008000"/>
                </a:solidFill>
              </a:rPr>
              <a:t>T </a:t>
            </a:r>
            <a:r>
              <a:rPr lang="en-US" altLang="zh-TW" dirty="0">
                <a:solidFill>
                  <a:srgbClr val="0000FF"/>
                </a:solidFill>
              </a:rPr>
              <a:t>present it to the network.</a:t>
            </a:r>
          </a:p>
          <a:p>
            <a:pPr marL="609600" indent="-609600">
              <a:buFont typeface="Wingdings" panose="05000000000000000000" pitchFamily="2" charset="2"/>
              <a:buAutoNum type="arabicPeriod"/>
            </a:pPr>
            <a:r>
              <a:rPr lang="en-US" altLang="zh-TW" dirty="0">
                <a:solidFill>
                  <a:srgbClr val="FF6600"/>
                </a:solidFill>
              </a:rPr>
              <a:t>Forward Pass</a:t>
            </a:r>
            <a:r>
              <a:rPr lang="en-US" altLang="zh-TW" dirty="0">
                <a:solidFill>
                  <a:srgbClr val="0000FF"/>
                </a:solidFill>
              </a:rPr>
              <a:t>: Compute activations and signals of input, hidden and output neurons in that sequence.</a:t>
            </a:r>
          </a:p>
        </p:txBody>
      </p:sp>
    </p:spTree>
    <p:extLst>
      <p:ext uri="{BB962C8B-B14F-4D97-AF65-F5344CB8AC3E}">
        <p14:creationId xmlns:p14="http://schemas.microsoft.com/office/powerpoint/2010/main" val="4246737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投影片編號版面配置區 3">
            <a:extLst>
              <a:ext uri="{FF2B5EF4-FFF2-40B4-BE49-F238E27FC236}">
                <a16:creationId xmlns:a16="http://schemas.microsoft.com/office/drawing/2014/main" id="{25B24012-9829-413E-9F96-4DCC37B76713}"/>
              </a:ext>
            </a:extLst>
          </p:cNvPr>
          <p:cNvSpPr>
            <a:spLocks noGrp="1"/>
          </p:cNvSpPr>
          <p:nvPr>
            <p:ph type="sldNum" sz="quarter" idx="10"/>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spcBef>
                <a:spcPct val="0"/>
              </a:spcBef>
              <a:buClrTx/>
              <a:buSzTx/>
              <a:buFontTx/>
              <a:buNone/>
            </a:pPr>
            <a:fld id="{68C49DAC-87E2-4745-B369-A0042F54896F}" type="slidenum">
              <a:rPr kumimoji="0" lang="zh-TW" altLang="en-US" sz="1400">
                <a:latin typeface="Tahoma" panose="020B0604030504040204" pitchFamily="34" charset="0"/>
                <a:ea typeface="新細明體" panose="02020500000000000000" pitchFamily="18" charset="-120"/>
              </a:rPr>
              <a:pPr>
                <a:spcBef>
                  <a:spcPct val="0"/>
                </a:spcBef>
                <a:buClrTx/>
                <a:buSzTx/>
                <a:buFontTx/>
                <a:buNone/>
              </a:pPr>
              <a:t>19</a:t>
            </a:fld>
            <a:r>
              <a:rPr kumimoji="0" lang="en-US" altLang="zh-TW" sz="1400">
                <a:latin typeface="Tahoma" panose="020B0604030504040204" pitchFamily="34" charset="0"/>
                <a:ea typeface="新細明體" panose="02020500000000000000" pitchFamily="18" charset="-120"/>
              </a:rPr>
              <a:t>/83</a:t>
            </a:r>
          </a:p>
        </p:txBody>
      </p:sp>
      <p:sp>
        <p:nvSpPr>
          <p:cNvPr id="10243" name="Rectangle 2">
            <a:extLst>
              <a:ext uri="{FF2B5EF4-FFF2-40B4-BE49-F238E27FC236}">
                <a16:creationId xmlns:a16="http://schemas.microsoft.com/office/drawing/2014/main" id="{2BE6203C-A5F2-4EF4-BB4A-005AF60E0F60}"/>
              </a:ext>
            </a:extLst>
          </p:cNvPr>
          <p:cNvSpPr>
            <a:spLocks noGrp="1" noChangeArrowheads="1"/>
          </p:cNvSpPr>
          <p:nvPr>
            <p:ph type="title"/>
          </p:nvPr>
        </p:nvSpPr>
        <p:spPr/>
        <p:txBody>
          <a:bodyPr/>
          <a:lstStyle/>
          <a:p>
            <a:pPr eaLnBrk="1" hangingPunct="1"/>
            <a:r>
              <a:rPr lang="en-US" altLang="zh-TW" sz="4000"/>
              <a:t>Backpropagation Weight Update Procedure</a:t>
            </a:r>
          </a:p>
        </p:txBody>
      </p:sp>
      <p:sp>
        <p:nvSpPr>
          <p:cNvPr id="10244" name="Rectangle 3">
            <a:extLst>
              <a:ext uri="{FF2B5EF4-FFF2-40B4-BE49-F238E27FC236}">
                <a16:creationId xmlns:a16="http://schemas.microsoft.com/office/drawing/2014/main" id="{5F296AC5-6E4F-4D42-B15C-A3E4A5E8F89C}"/>
              </a:ext>
            </a:extLst>
          </p:cNvPr>
          <p:cNvSpPr>
            <a:spLocks noGrp="1" noChangeArrowheads="1"/>
          </p:cNvSpPr>
          <p:nvPr>
            <p:ph type="body" idx="1"/>
          </p:nvPr>
        </p:nvSpPr>
        <p:spPr>
          <a:xfrm>
            <a:off x="1992314" y="1989138"/>
            <a:ext cx="8135937" cy="3816350"/>
          </a:xfrm>
        </p:spPr>
        <p:txBody>
          <a:bodyPr/>
          <a:lstStyle/>
          <a:p>
            <a:pPr marL="609600" indent="-609600">
              <a:buFont typeface="Wingdings" panose="05000000000000000000" pitchFamily="2" charset="2"/>
              <a:buAutoNum type="arabicPeriod" startAt="3"/>
            </a:pPr>
            <a:r>
              <a:rPr lang="en-US" altLang="zh-TW">
                <a:solidFill>
                  <a:srgbClr val="FF6600"/>
                </a:solidFill>
              </a:rPr>
              <a:t>Error Computation</a:t>
            </a:r>
            <a:r>
              <a:rPr lang="en-US" altLang="zh-TW">
                <a:solidFill>
                  <a:srgbClr val="0000FF"/>
                </a:solidFill>
              </a:rPr>
              <a:t>: Compute the error over the output neurons by comparing the generated outputs with the desired outputs.</a:t>
            </a:r>
          </a:p>
          <a:p>
            <a:pPr marL="609600" indent="-609600">
              <a:buFont typeface="Wingdings" panose="05000000000000000000" pitchFamily="2" charset="2"/>
              <a:buAutoNum type="arabicPeriod" startAt="3"/>
            </a:pPr>
            <a:r>
              <a:rPr lang="en-US" altLang="zh-TW">
                <a:solidFill>
                  <a:srgbClr val="FF6600"/>
                </a:solidFill>
              </a:rPr>
              <a:t>Compute Weight Changes</a:t>
            </a:r>
            <a:r>
              <a:rPr lang="en-US" altLang="zh-TW">
                <a:solidFill>
                  <a:srgbClr val="0000FF"/>
                </a:solidFill>
              </a:rPr>
              <a:t>: Use the error to compute the change in the hidden to output layer weights, and the change in input to hidden layer weights such that a global error measure gets reduced.</a:t>
            </a:r>
          </a:p>
        </p:txBody>
      </p:sp>
    </p:spTree>
    <p:extLst>
      <p:ext uri="{BB962C8B-B14F-4D97-AF65-F5344CB8AC3E}">
        <p14:creationId xmlns:p14="http://schemas.microsoft.com/office/powerpoint/2010/main" val="3714882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9AC012-0680-4A0C-A6E7-8EAC49F6C480}"/>
              </a:ext>
            </a:extLst>
          </p:cNvPr>
          <p:cNvSpPr>
            <a:spLocks noGrp="1"/>
          </p:cNvSpPr>
          <p:nvPr>
            <p:ph type="title"/>
          </p:nvPr>
        </p:nvSpPr>
        <p:spPr>
          <a:xfrm>
            <a:off x="838200" y="2766218"/>
            <a:ext cx="10515600" cy="1325563"/>
          </a:xfrm>
        </p:spPr>
        <p:txBody>
          <a:bodyPr/>
          <a:lstStyle/>
          <a:p>
            <a:r>
              <a:rPr lang="en-US" altLang="zh-TW" dirty="0"/>
              <a:t>What is neural network</a:t>
            </a:r>
            <a:endParaRPr lang="zh-TW" altLang="en-US" dirty="0"/>
          </a:p>
        </p:txBody>
      </p:sp>
    </p:spTree>
    <p:extLst>
      <p:ext uri="{BB962C8B-B14F-4D97-AF65-F5344CB8AC3E}">
        <p14:creationId xmlns:p14="http://schemas.microsoft.com/office/powerpoint/2010/main" val="1357591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投影片編號版面配置區 3">
            <a:extLst>
              <a:ext uri="{FF2B5EF4-FFF2-40B4-BE49-F238E27FC236}">
                <a16:creationId xmlns:a16="http://schemas.microsoft.com/office/drawing/2014/main" id="{E3F42779-D3D8-4B28-B289-1239D1E77C92}"/>
              </a:ext>
            </a:extLst>
          </p:cNvPr>
          <p:cNvSpPr>
            <a:spLocks noGrp="1"/>
          </p:cNvSpPr>
          <p:nvPr>
            <p:ph type="sldNum" sz="quarter" idx="10"/>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spcBef>
                <a:spcPct val="0"/>
              </a:spcBef>
              <a:buClrTx/>
              <a:buSzTx/>
              <a:buFontTx/>
              <a:buNone/>
            </a:pPr>
            <a:fld id="{91899FA0-39CA-4484-B4C0-21FB27CB0B31}" type="slidenum">
              <a:rPr kumimoji="0" lang="zh-TW" altLang="en-US" sz="1400">
                <a:latin typeface="Tahoma" panose="020B0604030504040204" pitchFamily="34" charset="0"/>
                <a:ea typeface="新細明體" panose="02020500000000000000" pitchFamily="18" charset="-120"/>
              </a:rPr>
              <a:pPr>
                <a:spcBef>
                  <a:spcPct val="0"/>
                </a:spcBef>
                <a:buClrTx/>
                <a:buSzTx/>
                <a:buFontTx/>
                <a:buNone/>
              </a:pPr>
              <a:t>20</a:t>
            </a:fld>
            <a:r>
              <a:rPr kumimoji="0" lang="en-US" altLang="zh-TW" sz="1400">
                <a:latin typeface="Tahoma" panose="020B0604030504040204" pitchFamily="34" charset="0"/>
                <a:ea typeface="新細明體" panose="02020500000000000000" pitchFamily="18" charset="-120"/>
              </a:rPr>
              <a:t>/83</a:t>
            </a:r>
          </a:p>
        </p:txBody>
      </p:sp>
      <p:sp>
        <p:nvSpPr>
          <p:cNvPr id="11267" name="Rectangle 2">
            <a:extLst>
              <a:ext uri="{FF2B5EF4-FFF2-40B4-BE49-F238E27FC236}">
                <a16:creationId xmlns:a16="http://schemas.microsoft.com/office/drawing/2014/main" id="{A665D67F-7736-421A-A958-D6C831C7ECFA}"/>
              </a:ext>
            </a:extLst>
          </p:cNvPr>
          <p:cNvSpPr>
            <a:spLocks noGrp="1" noChangeArrowheads="1"/>
          </p:cNvSpPr>
          <p:nvPr>
            <p:ph type="title"/>
          </p:nvPr>
        </p:nvSpPr>
        <p:spPr/>
        <p:txBody>
          <a:bodyPr/>
          <a:lstStyle/>
          <a:p>
            <a:pPr eaLnBrk="1" hangingPunct="1"/>
            <a:r>
              <a:rPr lang="en-US" altLang="zh-TW" sz="4000"/>
              <a:t>Backpropagation Weight Update Procedure</a:t>
            </a:r>
          </a:p>
        </p:txBody>
      </p:sp>
      <p:sp>
        <p:nvSpPr>
          <p:cNvPr id="11268" name="Rectangle 3">
            <a:extLst>
              <a:ext uri="{FF2B5EF4-FFF2-40B4-BE49-F238E27FC236}">
                <a16:creationId xmlns:a16="http://schemas.microsoft.com/office/drawing/2014/main" id="{0DC9E7FC-45F6-49C3-B5CB-9310EE5636E8}"/>
              </a:ext>
            </a:extLst>
          </p:cNvPr>
          <p:cNvSpPr>
            <a:spLocks noGrp="1" noChangeArrowheads="1"/>
          </p:cNvSpPr>
          <p:nvPr>
            <p:ph type="body" idx="1"/>
          </p:nvPr>
        </p:nvSpPr>
        <p:spPr>
          <a:xfrm>
            <a:off x="1992314" y="2133600"/>
            <a:ext cx="8397875" cy="4267200"/>
          </a:xfrm>
        </p:spPr>
        <p:txBody>
          <a:bodyPr/>
          <a:lstStyle/>
          <a:p>
            <a:pPr marL="609600" indent="-609600">
              <a:buFont typeface="Wingdings" panose="05000000000000000000" pitchFamily="2" charset="2"/>
              <a:buAutoNum type="arabicPeriod" startAt="5"/>
            </a:pPr>
            <a:r>
              <a:rPr lang="en-US" altLang="zh-TW">
                <a:solidFill>
                  <a:srgbClr val="FF6600"/>
                </a:solidFill>
              </a:rPr>
              <a:t>Update</a:t>
            </a:r>
            <a:r>
              <a:rPr lang="en-US" altLang="zh-TW">
                <a:solidFill>
                  <a:srgbClr val="008000"/>
                </a:solidFill>
              </a:rPr>
              <a:t> </a:t>
            </a:r>
            <a:r>
              <a:rPr lang="en-US" altLang="zh-TW">
                <a:solidFill>
                  <a:srgbClr val="0000FF"/>
                </a:solidFill>
              </a:rPr>
              <a:t>all weights of the network.</a:t>
            </a:r>
          </a:p>
          <a:p>
            <a:pPr marL="609600" indent="-609600">
              <a:buFont typeface="Wingdings" panose="05000000000000000000" pitchFamily="2" charset="2"/>
              <a:buAutoNum type="arabicPeriod" startAt="5"/>
            </a:pPr>
            <a:endParaRPr lang="en-US" altLang="zh-TW">
              <a:solidFill>
                <a:srgbClr val="0000FF"/>
              </a:solidFill>
            </a:endParaRPr>
          </a:p>
          <a:p>
            <a:pPr marL="609600" indent="-609600">
              <a:buFont typeface="Wingdings" panose="05000000000000000000" pitchFamily="2" charset="2"/>
              <a:buAutoNum type="arabicPeriod" startAt="5"/>
            </a:pPr>
            <a:endParaRPr lang="en-US" altLang="zh-TW">
              <a:solidFill>
                <a:srgbClr val="0000FF"/>
              </a:solidFill>
            </a:endParaRPr>
          </a:p>
          <a:p>
            <a:pPr marL="609600" indent="-609600">
              <a:buFont typeface="Wingdings" panose="05000000000000000000" pitchFamily="2" charset="2"/>
              <a:buAutoNum type="arabicPeriod" startAt="5"/>
            </a:pPr>
            <a:endParaRPr lang="en-US" altLang="zh-TW">
              <a:solidFill>
                <a:srgbClr val="0000FF"/>
              </a:solidFill>
            </a:endParaRPr>
          </a:p>
          <a:p>
            <a:pPr marL="609600" indent="-609600">
              <a:buFont typeface="Wingdings" panose="05000000000000000000" pitchFamily="2" charset="2"/>
              <a:buAutoNum type="arabicPeriod" startAt="5"/>
            </a:pPr>
            <a:endParaRPr lang="en-US" altLang="zh-TW">
              <a:solidFill>
                <a:srgbClr val="0000FF"/>
              </a:solidFill>
            </a:endParaRPr>
          </a:p>
          <a:p>
            <a:pPr marL="609600" indent="-609600">
              <a:buFont typeface="Wingdings" panose="05000000000000000000" pitchFamily="2" charset="2"/>
              <a:buAutoNum type="arabicPeriod" startAt="5"/>
            </a:pPr>
            <a:endParaRPr lang="en-US" altLang="zh-TW">
              <a:solidFill>
                <a:srgbClr val="0000FF"/>
              </a:solidFill>
            </a:endParaRPr>
          </a:p>
          <a:p>
            <a:pPr marL="609600" indent="-609600">
              <a:buFont typeface="Wingdings" panose="05000000000000000000" pitchFamily="2" charset="2"/>
              <a:buAutoNum type="arabicPeriod" startAt="5"/>
            </a:pPr>
            <a:r>
              <a:rPr lang="en-US" altLang="zh-TW">
                <a:solidFill>
                  <a:srgbClr val="FF6600"/>
                </a:solidFill>
              </a:rPr>
              <a:t>Repeat</a:t>
            </a:r>
            <a:r>
              <a:rPr lang="en-US" altLang="zh-TW">
                <a:solidFill>
                  <a:srgbClr val="008000"/>
                </a:solidFill>
              </a:rPr>
              <a:t> </a:t>
            </a:r>
            <a:r>
              <a:rPr lang="en-US" altLang="zh-TW">
                <a:solidFill>
                  <a:srgbClr val="0000FF"/>
                </a:solidFill>
              </a:rPr>
              <a:t>Steps 1 through 5 until the global error falls below a predefined threshold.</a:t>
            </a:r>
          </a:p>
        </p:txBody>
      </p:sp>
      <p:pic>
        <p:nvPicPr>
          <p:cNvPr id="11269" name="Picture 7">
            <a:extLst>
              <a:ext uri="{FF2B5EF4-FFF2-40B4-BE49-F238E27FC236}">
                <a16:creationId xmlns:a16="http://schemas.microsoft.com/office/drawing/2014/main" id="{241CDE1E-C8D1-4653-940A-C4E4C494D8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75" y="2781301"/>
            <a:ext cx="4872038" cy="1882775"/>
          </a:xfrm>
          <a:prstGeom prst="rect">
            <a:avLst/>
          </a:prstGeom>
          <a:noFill/>
          <a:ln w="19050" algn="ctr">
            <a:solidFill>
              <a:srgbClr val="9933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1359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投影片編號版面配置區 3">
            <a:extLst>
              <a:ext uri="{FF2B5EF4-FFF2-40B4-BE49-F238E27FC236}">
                <a16:creationId xmlns:a16="http://schemas.microsoft.com/office/drawing/2014/main" id="{EE70F0F2-4F66-4759-95D6-373159F8DCFE}"/>
              </a:ext>
            </a:extLst>
          </p:cNvPr>
          <p:cNvSpPr>
            <a:spLocks noGrp="1"/>
          </p:cNvSpPr>
          <p:nvPr>
            <p:ph type="sldNum" sz="quarter" idx="10"/>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spcBef>
                <a:spcPct val="0"/>
              </a:spcBef>
              <a:buClrTx/>
              <a:buSzTx/>
              <a:buFontTx/>
              <a:buNone/>
            </a:pPr>
            <a:fld id="{AE205B80-DA78-4A7F-AD00-639A9905326E}" type="slidenum">
              <a:rPr kumimoji="0" lang="zh-TW" altLang="en-US" sz="1400">
                <a:latin typeface="Tahoma" panose="020B0604030504040204" pitchFamily="34" charset="0"/>
                <a:ea typeface="新細明體" panose="02020500000000000000" pitchFamily="18" charset="-120"/>
              </a:rPr>
              <a:pPr>
                <a:spcBef>
                  <a:spcPct val="0"/>
                </a:spcBef>
                <a:buClrTx/>
                <a:buSzTx/>
                <a:buFontTx/>
                <a:buNone/>
              </a:pPr>
              <a:t>21</a:t>
            </a:fld>
            <a:r>
              <a:rPr kumimoji="0" lang="en-US" altLang="zh-TW" sz="1400">
                <a:latin typeface="Tahoma" panose="020B0604030504040204" pitchFamily="34" charset="0"/>
                <a:ea typeface="新細明體" panose="02020500000000000000" pitchFamily="18" charset="-120"/>
              </a:rPr>
              <a:t>/83</a:t>
            </a:r>
          </a:p>
        </p:txBody>
      </p:sp>
      <p:sp>
        <p:nvSpPr>
          <p:cNvPr id="29699" name="Rectangle 2">
            <a:extLst>
              <a:ext uri="{FF2B5EF4-FFF2-40B4-BE49-F238E27FC236}">
                <a16:creationId xmlns:a16="http://schemas.microsoft.com/office/drawing/2014/main" id="{D852E7AB-B65E-4507-8F6B-B180595417FC}"/>
              </a:ext>
            </a:extLst>
          </p:cNvPr>
          <p:cNvSpPr>
            <a:spLocks noGrp="1" noChangeArrowheads="1"/>
          </p:cNvSpPr>
          <p:nvPr>
            <p:ph type="title"/>
          </p:nvPr>
        </p:nvSpPr>
        <p:spPr/>
        <p:txBody>
          <a:bodyPr/>
          <a:lstStyle/>
          <a:p>
            <a:pPr eaLnBrk="1" hangingPunct="1"/>
            <a:r>
              <a:rPr lang="en-US" altLang="zh-TW"/>
              <a:t>Derivation of BP Algorithm:</a:t>
            </a:r>
            <a:br>
              <a:rPr lang="en-US" altLang="zh-TW"/>
            </a:br>
            <a:r>
              <a:rPr lang="en-US" altLang="zh-TW"/>
              <a:t>Computation of Gradients</a:t>
            </a:r>
          </a:p>
        </p:txBody>
      </p:sp>
      <p:pic>
        <p:nvPicPr>
          <p:cNvPr id="29700" name="Picture 5">
            <a:extLst>
              <a:ext uri="{FF2B5EF4-FFF2-40B4-BE49-F238E27FC236}">
                <a16:creationId xmlns:a16="http://schemas.microsoft.com/office/drawing/2014/main" id="{0D5593AD-411A-44E5-B779-B5929B60AD8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057775" y="5092700"/>
            <a:ext cx="3170238" cy="922338"/>
          </a:xfrm>
          <a:noFill/>
          <a:ln w="19050" cap="flat" algn="ctr">
            <a:solidFill>
              <a:srgbClr val="993366"/>
            </a:solidFill>
            <a:miter lim="800000"/>
            <a:headEnd/>
            <a:tailEnd/>
          </a:ln>
        </p:spPr>
      </p:pic>
      <p:pic>
        <p:nvPicPr>
          <p:cNvPr id="29701" name="Picture 8">
            <a:extLst>
              <a:ext uri="{FF2B5EF4-FFF2-40B4-BE49-F238E27FC236}">
                <a16:creationId xmlns:a16="http://schemas.microsoft.com/office/drawing/2014/main" id="{CF32B02F-D041-4486-9335-CC6824A95A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1176" y="1882775"/>
            <a:ext cx="6291263" cy="2865438"/>
          </a:xfrm>
          <a:prstGeom prst="rect">
            <a:avLst/>
          </a:prstGeom>
          <a:noFill/>
          <a:ln w="19050" algn="ctr">
            <a:solidFill>
              <a:srgbClr val="9933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2953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投影片編號版面配置區 3">
            <a:extLst>
              <a:ext uri="{FF2B5EF4-FFF2-40B4-BE49-F238E27FC236}">
                <a16:creationId xmlns:a16="http://schemas.microsoft.com/office/drawing/2014/main" id="{B9B5B065-E03E-4AD7-A4A8-696ADFEE3596}"/>
              </a:ext>
            </a:extLst>
          </p:cNvPr>
          <p:cNvSpPr>
            <a:spLocks noGrp="1"/>
          </p:cNvSpPr>
          <p:nvPr>
            <p:ph type="sldNum" sz="quarter" idx="10"/>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spcBef>
                <a:spcPct val="0"/>
              </a:spcBef>
              <a:buClrTx/>
              <a:buSzTx/>
              <a:buFontTx/>
              <a:buNone/>
            </a:pPr>
            <a:fld id="{E886B3D8-ECF0-4114-97F4-08DE8C661595}" type="slidenum">
              <a:rPr kumimoji="0" lang="zh-TW" altLang="en-US" sz="1400">
                <a:latin typeface="Tahoma" panose="020B0604030504040204" pitchFamily="34" charset="0"/>
                <a:ea typeface="新細明體" panose="02020500000000000000" pitchFamily="18" charset="-120"/>
              </a:rPr>
              <a:pPr>
                <a:spcBef>
                  <a:spcPct val="0"/>
                </a:spcBef>
                <a:buClrTx/>
                <a:buSzTx/>
                <a:buFontTx/>
                <a:buNone/>
              </a:pPr>
              <a:t>22</a:t>
            </a:fld>
            <a:r>
              <a:rPr kumimoji="0" lang="en-US" altLang="zh-TW" sz="1400">
                <a:latin typeface="Tahoma" panose="020B0604030504040204" pitchFamily="34" charset="0"/>
                <a:ea typeface="新細明體" panose="02020500000000000000" pitchFamily="18" charset="-120"/>
              </a:rPr>
              <a:t>/83</a:t>
            </a:r>
          </a:p>
        </p:txBody>
      </p:sp>
      <p:sp>
        <p:nvSpPr>
          <p:cNvPr id="38915" name="Rectangle 2">
            <a:extLst>
              <a:ext uri="{FF2B5EF4-FFF2-40B4-BE49-F238E27FC236}">
                <a16:creationId xmlns:a16="http://schemas.microsoft.com/office/drawing/2014/main" id="{FCC862D8-522E-44AC-9C50-261DC3A6C658}"/>
              </a:ext>
            </a:extLst>
          </p:cNvPr>
          <p:cNvSpPr>
            <a:spLocks noGrp="1" noChangeArrowheads="1"/>
          </p:cNvSpPr>
          <p:nvPr>
            <p:ph type="title"/>
          </p:nvPr>
        </p:nvSpPr>
        <p:spPr/>
        <p:txBody>
          <a:bodyPr/>
          <a:lstStyle/>
          <a:p>
            <a:pPr eaLnBrk="1" hangingPunct="1"/>
            <a:r>
              <a:rPr lang="en-US" altLang="zh-TW"/>
              <a:t>Backpropagation Algorithm:</a:t>
            </a:r>
            <a:br>
              <a:rPr lang="en-US" altLang="zh-TW"/>
            </a:br>
            <a:r>
              <a:rPr lang="en-US" altLang="zh-TW"/>
              <a:t>Operational Summary</a:t>
            </a:r>
          </a:p>
        </p:txBody>
      </p:sp>
      <p:pic>
        <p:nvPicPr>
          <p:cNvPr id="38916" name="Picture 4">
            <a:extLst>
              <a:ext uri="{FF2B5EF4-FFF2-40B4-BE49-F238E27FC236}">
                <a16:creationId xmlns:a16="http://schemas.microsoft.com/office/drawing/2014/main" id="{39311A56-C9F7-4507-B14C-3BB90773D0B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279650" y="2103438"/>
            <a:ext cx="7856538" cy="4754562"/>
          </a:xfrm>
          <a:noFill/>
          <a:ln w="19050" cap="flat" algn="ctr">
            <a:solidFill>
              <a:srgbClr val="993366"/>
            </a:solidFill>
            <a:miter lim="800000"/>
            <a:headEnd/>
            <a:tailEnd/>
          </a:ln>
        </p:spPr>
      </p:pic>
    </p:spTree>
    <p:extLst>
      <p:ext uri="{BB962C8B-B14F-4D97-AF65-F5344CB8AC3E}">
        <p14:creationId xmlns:p14="http://schemas.microsoft.com/office/powerpoint/2010/main" val="2754843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投影片編號版面配置區 3">
            <a:extLst>
              <a:ext uri="{FF2B5EF4-FFF2-40B4-BE49-F238E27FC236}">
                <a16:creationId xmlns:a16="http://schemas.microsoft.com/office/drawing/2014/main" id="{397FD935-C166-4A77-90E2-8942E6B2B122}"/>
              </a:ext>
            </a:extLst>
          </p:cNvPr>
          <p:cNvSpPr>
            <a:spLocks noGrp="1"/>
          </p:cNvSpPr>
          <p:nvPr>
            <p:ph type="sldNum" sz="quarter" idx="10"/>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spcBef>
                <a:spcPct val="0"/>
              </a:spcBef>
              <a:buClrTx/>
              <a:buSzTx/>
              <a:buFontTx/>
              <a:buNone/>
            </a:pPr>
            <a:fld id="{84B9FA41-E9D6-41FE-995E-6AE26E77762C}" type="slidenum">
              <a:rPr kumimoji="0" lang="zh-TW" altLang="en-US" sz="1400">
                <a:latin typeface="Tahoma" panose="020B0604030504040204" pitchFamily="34" charset="0"/>
                <a:ea typeface="新細明體" panose="02020500000000000000" pitchFamily="18" charset="-120"/>
              </a:rPr>
              <a:pPr>
                <a:spcBef>
                  <a:spcPct val="0"/>
                </a:spcBef>
                <a:buClrTx/>
                <a:buSzTx/>
                <a:buFontTx/>
                <a:buNone/>
              </a:pPr>
              <a:t>23</a:t>
            </a:fld>
            <a:r>
              <a:rPr kumimoji="0" lang="en-US" altLang="zh-TW" sz="1400">
                <a:latin typeface="Tahoma" panose="020B0604030504040204" pitchFamily="34" charset="0"/>
                <a:ea typeface="新細明體" panose="02020500000000000000" pitchFamily="18" charset="-120"/>
              </a:rPr>
              <a:t>/83</a:t>
            </a:r>
          </a:p>
        </p:txBody>
      </p:sp>
      <p:sp>
        <p:nvSpPr>
          <p:cNvPr id="39939" name="Rectangle 2">
            <a:extLst>
              <a:ext uri="{FF2B5EF4-FFF2-40B4-BE49-F238E27FC236}">
                <a16:creationId xmlns:a16="http://schemas.microsoft.com/office/drawing/2014/main" id="{CDD962E1-FC0C-4500-A0AA-44D463A2568E}"/>
              </a:ext>
            </a:extLst>
          </p:cNvPr>
          <p:cNvSpPr>
            <a:spLocks noGrp="1" noChangeArrowheads="1"/>
          </p:cNvSpPr>
          <p:nvPr>
            <p:ph type="title"/>
          </p:nvPr>
        </p:nvSpPr>
        <p:spPr/>
        <p:txBody>
          <a:bodyPr/>
          <a:lstStyle/>
          <a:p>
            <a:pPr eaLnBrk="1" hangingPunct="1"/>
            <a:r>
              <a:rPr lang="en-US" altLang="zh-TW"/>
              <a:t>Backpropagation Algorithm:</a:t>
            </a:r>
            <a:br>
              <a:rPr lang="en-US" altLang="zh-TW"/>
            </a:br>
            <a:r>
              <a:rPr lang="en-US" altLang="zh-TW"/>
              <a:t>Operational Summary(contd.)</a:t>
            </a:r>
          </a:p>
        </p:txBody>
      </p:sp>
      <p:pic>
        <p:nvPicPr>
          <p:cNvPr id="39940" name="Picture 5">
            <a:extLst>
              <a:ext uri="{FF2B5EF4-FFF2-40B4-BE49-F238E27FC236}">
                <a16:creationId xmlns:a16="http://schemas.microsoft.com/office/drawing/2014/main" id="{FF9FCB4B-1494-4C22-994F-3E156E28069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774826" y="2276476"/>
            <a:ext cx="8640763" cy="4219575"/>
          </a:xfrm>
          <a:ln w="19050" algn="ctr">
            <a:solidFill>
              <a:srgbClr val="993366"/>
            </a:solidFill>
            <a:miter lim="800000"/>
            <a:headEnd/>
            <a:tailEnd/>
          </a:ln>
        </p:spPr>
      </p:pic>
      <p:sp>
        <p:nvSpPr>
          <p:cNvPr id="5" name="矩形 4"/>
          <p:cNvSpPr/>
          <p:nvPr/>
        </p:nvSpPr>
        <p:spPr>
          <a:xfrm>
            <a:off x="4718958" y="4767943"/>
            <a:ext cx="1600200" cy="5551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008351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投影片編號版面配置區 4">
            <a:extLst>
              <a:ext uri="{FF2B5EF4-FFF2-40B4-BE49-F238E27FC236}">
                <a16:creationId xmlns:a16="http://schemas.microsoft.com/office/drawing/2014/main" id="{D8076F80-3062-4F7E-B90D-AEEDB2994926}"/>
              </a:ext>
            </a:extLst>
          </p:cNvPr>
          <p:cNvSpPr>
            <a:spLocks noGrp="1"/>
          </p:cNvSpPr>
          <p:nvPr>
            <p:ph type="sldNum" sz="quarter" idx="10"/>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spcBef>
                <a:spcPct val="0"/>
              </a:spcBef>
              <a:buClrTx/>
              <a:buSzTx/>
              <a:buFontTx/>
              <a:buNone/>
            </a:pPr>
            <a:fld id="{55A69126-105F-41FF-AAEB-6A7181B9865A}" type="slidenum">
              <a:rPr kumimoji="0" lang="zh-TW" altLang="en-US" sz="1400">
                <a:latin typeface="Tahoma" panose="020B0604030504040204" pitchFamily="34" charset="0"/>
                <a:ea typeface="新細明體" panose="02020500000000000000" pitchFamily="18" charset="-120"/>
              </a:rPr>
              <a:pPr>
                <a:spcBef>
                  <a:spcPct val="0"/>
                </a:spcBef>
                <a:buClrTx/>
                <a:buSzTx/>
                <a:buFontTx/>
                <a:buNone/>
              </a:pPr>
              <a:t>24</a:t>
            </a:fld>
            <a:r>
              <a:rPr kumimoji="0" lang="en-US" altLang="zh-TW" sz="1400">
                <a:latin typeface="Tahoma" panose="020B0604030504040204" pitchFamily="34" charset="0"/>
                <a:ea typeface="新細明體" panose="02020500000000000000" pitchFamily="18" charset="-120"/>
              </a:rPr>
              <a:t>/83</a:t>
            </a:r>
          </a:p>
        </p:txBody>
      </p:sp>
      <p:sp>
        <p:nvSpPr>
          <p:cNvPr id="48131" name="Rectangle 2">
            <a:extLst>
              <a:ext uri="{FF2B5EF4-FFF2-40B4-BE49-F238E27FC236}">
                <a16:creationId xmlns:a16="http://schemas.microsoft.com/office/drawing/2014/main" id="{52FBBA42-BAA7-43AD-A34F-253E7B8C499D}"/>
              </a:ext>
            </a:extLst>
          </p:cNvPr>
          <p:cNvSpPr>
            <a:spLocks noGrp="1" noChangeArrowheads="1"/>
          </p:cNvSpPr>
          <p:nvPr>
            <p:ph type="title"/>
          </p:nvPr>
        </p:nvSpPr>
        <p:spPr/>
        <p:txBody>
          <a:bodyPr/>
          <a:lstStyle/>
          <a:p>
            <a:pPr eaLnBrk="1" hangingPunct="1"/>
            <a:r>
              <a:rPr lang="en-US" altLang="zh-TW" sz="4000" dirty="0"/>
              <a:t>Simulation Example 1</a:t>
            </a:r>
            <a:r>
              <a:rPr lang="en-US" altLang="zh-TW" sz="4000" b="1" dirty="0"/>
              <a:t/>
            </a:r>
            <a:br>
              <a:rPr lang="en-US" altLang="zh-TW" sz="4000" b="1" dirty="0"/>
            </a:br>
            <a:r>
              <a:rPr lang="en-US" altLang="zh-TW" sz="4000" dirty="0"/>
              <a:t>Two Dimensional XOR Classifier</a:t>
            </a:r>
            <a:endParaRPr lang="en-US" altLang="zh-TW" sz="4000" b="1" dirty="0"/>
          </a:p>
        </p:txBody>
      </p:sp>
      <p:sp>
        <p:nvSpPr>
          <p:cNvPr id="48132" name="Rectangle 9">
            <a:extLst>
              <a:ext uri="{FF2B5EF4-FFF2-40B4-BE49-F238E27FC236}">
                <a16:creationId xmlns:a16="http://schemas.microsoft.com/office/drawing/2014/main" id="{D6B4684F-1CE8-43BC-9748-D2CFB38FC9DF}"/>
              </a:ext>
            </a:extLst>
          </p:cNvPr>
          <p:cNvSpPr>
            <a:spLocks noGrp="1" noChangeArrowheads="1"/>
          </p:cNvSpPr>
          <p:nvPr>
            <p:ph type="body" sz="half" idx="1"/>
          </p:nvPr>
        </p:nvSpPr>
        <p:spPr>
          <a:xfrm>
            <a:off x="1774825" y="2133600"/>
            <a:ext cx="5111750" cy="4114800"/>
          </a:xfrm>
        </p:spPr>
        <p:txBody>
          <a:bodyPr/>
          <a:lstStyle/>
          <a:p>
            <a:pPr eaLnBrk="1" hangingPunct="1">
              <a:lnSpc>
                <a:spcPct val="80000"/>
              </a:lnSpc>
            </a:pPr>
            <a:r>
              <a:rPr lang="en-US" altLang="zh-TW" dirty="0"/>
              <a:t>Specifying a 0 or 1 desired value does not make sense since </a:t>
            </a:r>
            <a:r>
              <a:rPr lang="en-US" altLang="zh-TW" dirty="0">
                <a:solidFill>
                  <a:schemeClr val="hlink"/>
                </a:solidFill>
              </a:rPr>
              <a:t>a sigmoidal neuron can generate a 0 or 1 signal only at an activation value −∞ or ∞</a:t>
            </a:r>
            <a:r>
              <a:rPr lang="en-US" altLang="zh-TW" dirty="0"/>
              <a:t>. So it is never going to quite get there. </a:t>
            </a:r>
          </a:p>
        </p:txBody>
      </p:sp>
      <p:pic>
        <p:nvPicPr>
          <p:cNvPr id="48133" name="Picture 8">
            <a:extLst>
              <a:ext uri="{FF2B5EF4-FFF2-40B4-BE49-F238E27FC236}">
                <a16:creationId xmlns:a16="http://schemas.microsoft.com/office/drawing/2014/main" id="{4742E064-7EA1-42B5-BB2E-4567CF7F3F06}"/>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7158038" y="2106613"/>
            <a:ext cx="3008312" cy="2068512"/>
          </a:xfrm>
          <a:noFill/>
          <a:extLst>
            <a:ext uri="{91240B29-F687-4F45-9708-019B960494DF}">
              <a14:hiddenLine xmlns:a14="http://schemas.microsoft.com/office/drawing/2010/main" w="19050" cap="flat" cmpd="sng" algn="ctr">
                <a:solidFill>
                  <a:srgbClr val="993366"/>
                </a:solidFill>
                <a:prstDash val="solid"/>
                <a:miter lim="800000"/>
                <a:headEnd/>
                <a:tailEnd/>
              </a14:hiddenLine>
            </a:ext>
          </a:extLst>
        </p:spPr>
      </p:pic>
    </p:spTree>
    <p:extLst>
      <p:ext uri="{BB962C8B-B14F-4D97-AF65-F5344CB8AC3E}">
        <p14:creationId xmlns:p14="http://schemas.microsoft.com/office/powerpoint/2010/main" val="159225667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smtClean="0"/>
              <a:t>梯度</a:t>
            </a:r>
            <a:endParaRPr lang="zh-TW" altLang="en-US" dirty="0"/>
          </a:p>
        </p:txBody>
      </p:sp>
      <p:sp>
        <p:nvSpPr>
          <p:cNvPr id="6" name="內容版面配置區 5"/>
          <p:cNvSpPr>
            <a:spLocks noGrp="1"/>
          </p:cNvSpPr>
          <p:nvPr>
            <p:ph idx="1"/>
          </p:nvPr>
        </p:nvSpPr>
        <p:spPr/>
        <p:txBody>
          <a:bodyPr>
            <a:normAutofit/>
          </a:bodyPr>
          <a:lstStyle/>
          <a:p>
            <a:r>
              <a:rPr lang="zh-TW" altLang="en-US" sz="2400" dirty="0"/>
              <a:t>在</a:t>
            </a:r>
            <a:r>
              <a:rPr lang="zh-TW" altLang="en-US" sz="2400" dirty="0">
                <a:solidFill>
                  <a:srgbClr val="FF0000"/>
                </a:solidFill>
                <a:hlinkClick r:id="rId3" tooltip="向量微積分"/>
              </a:rPr>
              <a:t>向量微積分</a:t>
            </a:r>
            <a:r>
              <a:rPr lang="zh-TW" altLang="en-US" sz="2400" dirty="0"/>
              <a:t>中，</a:t>
            </a:r>
            <a:r>
              <a:rPr lang="zh-TW" altLang="en-US" sz="2400" dirty="0">
                <a:hlinkClick r:id="rId4" tooltip="純量場"/>
              </a:rPr>
              <a:t>純量場</a:t>
            </a:r>
            <a:r>
              <a:rPr lang="zh-TW" altLang="en-US" sz="2400" dirty="0"/>
              <a:t>的梯度是一個</a:t>
            </a:r>
            <a:r>
              <a:rPr lang="zh-TW" altLang="en-US" sz="2400" dirty="0">
                <a:hlinkClick r:id="rId5" tooltip="向量場"/>
              </a:rPr>
              <a:t>向量場</a:t>
            </a:r>
            <a:r>
              <a:rPr lang="zh-TW" altLang="en-US" sz="2400" dirty="0"/>
              <a:t>。純量場中某一點的梯度指向在這點純量場增長最</a:t>
            </a:r>
            <a:r>
              <a:rPr lang="zh-TW" altLang="en-US" sz="2400" dirty="0" smtClean="0"/>
              <a:t>快的</a:t>
            </a:r>
            <a:r>
              <a:rPr lang="zh-TW" altLang="en-US" sz="2400" dirty="0"/>
              <a:t>方向（當然要比較的話必須固定方向的長度</a:t>
            </a:r>
            <a:r>
              <a:rPr lang="zh-TW" altLang="en-US" sz="2400" dirty="0" smtClean="0"/>
              <a:t>）</a:t>
            </a:r>
            <a:endParaRPr lang="en-US" altLang="zh-TW" sz="2400" dirty="0" smtClean="0"/>
          </a:p>
          <a:p>
            <a:pPr marL="0" indent="0">
              <a:buNone/>
            </a:pPr>
            <a:r>
              <a:rPr lang="en-US" altLang="zh-TW" sz="2400" dirty="0" smtClean="0"/>
              <a:t>	(ref: wiki)</a:t>
            </a:r>
            <a:endParaRPr lang="zh-TW" altLang="en-US" sz="2400" dirty="0"/>
          </a:p>
        </p:txBody>
      </p:sp>
      <p:pic>
        <p:nvPicPr>
          <p:cNvPr id="7" name="圖片 6">
            <a:extLst>
              <a:ext uri="{FF2B5EF4-FFF2-40B4-BE49-F238E27FC236}">
                <a16:creationId xmlns:a16="http://schemas.microsoft.com/office/drawing/2014/main" id="{6B4A24C5-1EB1-48EE-9B6C-9133FE19C2E7}"/>
              </a:ext>
            </a:extLst>
          </p:cNvPr>
          <p:cNvPicPr>
            <a:picLocks noChangeAspect="1"/>
          </p:cNvPicPr>
          <p:nvPr/>
        </p:nvPicPr>
        <p:blipFill>
          <a:blip r:embed="rId6"/>
          <a:stretch>
            <a:fillRect/>
          </a:stretch>
        </p:blipFill>
        <p:spPr>
          <a:xfrm>
            <a:off x="4011152" y="2951063"/>
            <a:ext cx="4169695" cy="3360837"/>
          </a:xfrm>
          <a:prstGeom prst="rect">
            <a:avLst/>
          </a:prstGeom>
        </p:spPr>
      </p:pic>
    </p:spTree>
    <p:extLst>
      <p:ext uri="{BB962C8B-B14F-4D97-AF65-F5344CB8AC3E}">
        <p14:creationId xmlns:p14="http://schemas.microsoft.com/office/powerpoint/2010/main" val="2524827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梯度下降</a:t>
            </a:r>
          </a:p>
        </p:txBody>
      </p:sp>
      <p:pic>
        <p:nvPicPr>
          <p:cNvPr id="4"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42993" y="2880627"/>
            <a:ext cx="6666667" cy="3590476"/>
          </a:xfrm>
        </p:spPr>
      </p:pic>
    </p:spTree>
    <p:extLst>
      <p:ext uri="{BB962C8B-B14F-4D97-AF65-F5344CB8AC3E}">
        <p14:creationId xmlns:p14="http://schemas.microsoft.com/office/powerpoint/2010/main" val="11202631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Bias</a:t>
            </a:r>
            <a:endParaRPr lang="zh-TW" altLang="en-US" dirty="0"/>
          </a:p>
        </p:txBody>
      </p:sp>
      <p:grpSp>
        <p:nvGrpSpPr>
          <p:cNvPr id="9" name="群組 8"/>
          <p:cNvGrpSpPr/>
          <p:nvPr/>
        </p:nvGrpSpPr>
        <p:grpSpPr>
          <a:xfrm>
            <a:off x="6921500" y="1526165"/>
            <a:ext cx="3797300" cy="3236335"/>
            <a:chOff x="2171700" y="2559050"/>
            <a:chExt cx="2794000" cy="2381250"/>
          </a:xfrm>
        </p:grpSpPr>
        <p:cxnSp>
          <p:nvCxnSpPr>
            <p:cNvPr id="5" name="直線單箭頭接點 4"/>
            <p:cNvCxnSpPr/>
            <p:nvPr/>
          </p:nvCxnSpPr>
          <p:spPr>
            <a:xfrm>
              <a:off x="2171700" y="4356100"/>
              <a:ext cx="27940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 name="直線單箭頭接點 5"/>
            <p:cNvCxnSpPr/>
            <p:nvPr/>
          </p:nvCxnSpPr>
          <p:spPr>
            <a:xfrm flipV="1">
              <a:off x="2730500" y="2559050"/>
              <a:ext cx="0" cy="238125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10" name="橢圓 9"/>
          <p:cNvSpPr/>
          <p:nvPr/>
        </p:nvSpPr>
        <p:spPr>
          <a:xfrm>
            <a:off x="7562849" y="3823350"/>
            <a:ext cx="258907" cy="25890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1" name="橢圓 10"/>
          <p:cNvSpPr/>
          <p:nvPr/>
        </p:nvSpPr>
        <p:spPr>
          <a:xfrm>
            <a:off x="9311813" y="3807685"/>
            <a:ext cx="258907" cy="25890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2" name="橢圓 11"/>
          <p:cNvSpPr/>
          <p:nvPr/>
        </p:nvSpPr>
        <p:spPr>
          <a:xfrm>
            <a:off x="9311813" y="2515884"/>
            <a:ext cx="258907" cy="2589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橢圓 12"/>
          <p:cNvSpPr/>
          <p:nvPr/>
        </p:nvSpPr>
        <p:spPr>
          <a:xfrm>
            <a:off x="7551506" y="2515883"/>
            <a:ext cx="258907" cy="2589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7" name="直線接點 16"/>
          <p:cNvCxnSpPr/>
          <p:nvPr/>
        </p:nvCxnSpPr>
        <p:spPr>
          <a:xfrm>
            <a:off x="6241903" y="3295753"/>
            <a:ext cx="4076700" cy="1942991"/>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21" name="文字方塊 20"/>
          <p:cNvSpPr txBox="1"/>
          <p:nvPr/>
        </p:nvSpPr>
        <p:spPr>
          <a:xfrm>
            <a:off x="7713718" y="4066592"/>
            <a:ext cx="939681" cy="523220"/>
          </a:xfrm>
          <a:prstGeom prst="rect">
            <a:avLst/>
          </a:prstGeom>
          <a:noFill/>
        </p:spPr>
        <p:txBody>
          <a:bodyPr wrap="none" rtlCol="0">
            <a:spAutoFit/>
          </a:bodyPr>
          <a:lstStyle/>
          <a:p>
            <a:r>
              <a:rPr lang="en-US" altLang="zh-TW" sz="2800" dirty="0"/>
              <a:t>(0, 0)</a:t>
            </a:r>
            <a:endParaRPr lang="zh-TW" altLang="en-US" dirty="0"/>
          </a:p>
        </p:txBody>
      </p:sp>
      <p:sp>
        <p:nvSpPr>
          <p:cNvPr id="22" name="文字方塊 21"/>
          <p:cNvSpPr txBox="1"/>
          <p:nvPr/>
        </p:nvSpPr>
        <p:spPr>
          <a:xfrm>
            <a:off x="9448887" y="4118508"/>
            <a:ext cx="939681" cy="523220"/>
          </a:xfrm>
          <a:prstGeom prst="rect">
            <a:avLst/>
          </a:prstGeom>
          <a:noFill/>
        </p:spPr>
        <p:txBody>
          <a:bodyPr wrap="none" rtlCol="0">
            <a:spAutoFit/>
          </a:bodyPr>
          <a:lstStyle/>
          <a:p>
            <a:r>
              <a:rPr lang="en-US" altLang="zh-TW" sz="2800" dirty="0"/>
              <a:t>(1, 0)</a:t>
            </a:r>
            <a:endParaRPr lang="zh-TW" altLang="en-US" dirty="0"/>
          </a:p>
        </p:txBody>
      </p:sp>
      <p:sp>
        <p:nvSpPr>
          <p:cNvPr id="23" name="文字方塊 22"/>
          <p:cNvSpPr txBox="1"/>
          <p:nvPr/>
        </p:nvSpPr>
        <p:spPr>
          <a:xfrm>
            <a:off x="9653405" y="2368806"/>
            <a:ext cx="939681" cy="523220"/>
          </a:xfrm>
          <a:prstGeom prst="rect">
            <a:avLst/>
          </a:prstGeom>
          <a:noFill/>
        </p:spPr>
        <p:txBody>
          <a:bodyPr wrap="none" rtlCol="0">
            <a:spAutoFit/>
          </a:bodyPr>
          <a:lstStyle/>
          <a:p>
            <a:r>
              <a:rPr lang="en-US" altLang="zh-TW" sz="2800" dirty="0"/>
              <a:t>(1, 1)</a:t>
            </a:r>
            <a:endParaRPr lang="zh-TW" altLang="en-US" dirty="0"/>
          </a:p>
        </p:txBody>
      </p:sp>
      <p:sp>
        <p:nvSpPr>
          <p:cNvPr id="24" name="文字方塊 23"/>
          <p:cNvSpPr txBox="1"/>
          <p:nvPr/>
        </p:nvSpPr>
        <p:spPr>
          <a:xfrm>
            <a:off x="7810413" y="2347641"/>
            <a:ext cx="939681" cy="523220"/>
          </a:xfrm>
          <a:prstGeom prst="rect">
            <a:avLst/>
          </a:prstGeom>
          <a:noFill/>
        </p:spPr>
        <p:txBody>
          <a:bodyPr wrap="none" rtlCol="0">
            <a:spAutoFit/>
          </a:bodyPr>
          <a:lstStyle/>
          <a:p>
            <a:r>
              <a:rPr lang="en-US" altLang="zh-TW" sz="2800" dirty="0"/>
              <a:t>(0, 1)</a:t>
            </a:r>
            <a:endParaRPr lang="zh-TW" altLang="en-US" dirty="0"/>
          </a:p>
        </p:txBody>
      </p:sp>
      <p:cxnSp>
        <p:nvCxnSpPr>
          <p:cNvPr id="15" name="直線接點 14"/>
          <p:cNvCxnSpPr/>
          <p:nvPr/>
        </p:nvCxnSpPr>
        <p:spPr>
          <a:xfrm>
            <a:off x="6781800" y="2441492"/>
            <a:ext cx="4076700" cy="1942991"/>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 name="直線單箭頭接點 3"/>
          <p:cNvCxnSpPr/>
          <p:nvPr/>
        </p:nvCxnSpPr>
        <p:spPr>
          <a:xfrm flipV="1">
            <a:off x="7986708" y="3287837"/>
            <a:ext cx="393700" cy="5969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8" name="內容版面配置區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21" y="1732988"/>
            <a:ext cx="3948680" cy="3359997"/>
          </a:xfrm>
          <a:prstGeom prst="rect">
            <a:avLst/>
          </a:prstGeom>
        </p:spPr>
      </p:pic>
    </p:spTree>
    <p:extLst>
      <p:ext uri="{BB962C8B-B14F-4D97-AF65-F5344CB8AC3E}">
        <p14:creationId xmlns:p14="http://schemas.microsoft.com/office/powerpoint/2010/main" val="33804349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橢圓 15"/>
          <p:cNvSpPr/>
          <p:nvPr/>
        </p:nvSpPr>
        <p:spPr>
          <a:xfrm rot="19436975">
            <a:off x="6970400" y="2924014"/>
            <a:ext cx="2985845" cy="92773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a:t>Activation function</a:t>
            </a:r>
            <a:endParaRPr lang="zh-TW" altLang="en-US" dirty="0"/>
          </a:p>
        </p:txBody>
      </p:sp>
      <p:sp>
        <p:nvSpPr>
          <p:cNvPr id="3" name="內容版面配置區 2"/>
          <p:cNvSpPr>
            <a:spLocks noGrp="1"/>
          </p:cNvSpPr>
          <p:nvPr>
            <p:ph idx="1"/>
          </p:nvPr>
        </p:nvSpPr>
        <p:spPr/>
        <p:txBody>
          <a:bodyPr>
            <a:normAutofit lnSpcReduction="10000"/>
          </a:bodyPr>
          <a:lstStyle/>
          <a:p>
            <a:pPr>
              <a:lnSpc>
                <a:spcPct val="150000"/>
              </a:lnSpc>
            </a:pPr>
            <a:r>
              <a:rPr lang="zh-TW" altLang="en-US" dirty="0"/>
              <a:t>功能：</a:t>
            </a:r>
            <a:endParaRPr lang="en-US" altLang="zh-TW" dirty="0"/>
          </a:p>
          <a:p>
            <a:pPr lvl="1">
              <a:lnSpc>
                <a:spcPct val="150000"/>
              </a:lnSpc>
            </a:pPr>
            <a:r>
              <a:rPr lang="zh-TW" altLang="en-US" dirty="0"/>
              <a:t>使網路有能力處理非線性問題</a:t>
            </a:r>
            <a:endParaRPr lang="en-US" altLang="zh-TW" dirty="0"/>
          </a:p>
          <a:p>
            <a:pPr lvl="1">
              <a:lnSpc>
                <a:spcPct val="150000"/>
              </a:lnSpc>
            </a:pPr>
            <a:r>
              <a:rPr lang="zh-TW" altLang="en-US" dirty="0"/>
              <a:t>使網路避免梯度消失或爆炸問題</a:t>
            </a:r>
            <a:endParaRPr lang="en-US" altLang="zh-TW" dirty="0"/>
          </a:p>
          <a:p>
            <a:pPr lvl="1">
              <a:lnSpc>
                <a:spcPct val="150000"/>
              </a:lnSpc>
            </a:pPr>
            <a:r>
              <a:rPr lang="zh-TW" altLang="en-US" dirty="0"/>
              <a:t>調整神經為輸出，避免</a:t>
            </a:r>
            <a:r>
              <a:rPr lang="en-US" altLang="zh-TW" dirty="0"/>
              <a:t>over fitting</a:t>
            </a:r>
          </a:p>
          <a:p>
            <a:pPr lvl="1">
              <a:lnSpc>
                <a:spcPct val="150000"/>
              </a:lnSpc>
            </a:pPr>
            <a:r>
              <a:rPr lang="zh-TW" altLang="en-US" dirty="0"/>
              <a:t>減少計算</a:t>
            </a:r>
            <a:endParaRPr lang="en-US" altLang="zh-TW" dirty="0"/>
          </a:p>
          <a:p>
            <a:pPr>
              <a:lnSpc>
                <a:spcPct val="150000"/>
              </a:lnSpc>
            </a:pPr>
            <a:r>
              <a:rPr lang="zh-TW" altLang="en-US" dirty="0"/>
              <a:t>常見：</a:t>
            </a:r>
            <a:endParaRPr lang="en-US" altLang="zh-TW" dirty="0"/>
          </a:p>
          <a:p>
            <a:pPr lvl="1">
              <a:lnSpc>
                <a:spcPct val="150000"/>
              </a:lnSpc>
            </a:pPr>
            <a:r>
              <a:rPr lang="en-US" altLang="zh-TW" dirty="0"/>
              <a:t>Sigmoid </a:t>
            </a:r>
            <a:r>
              <a:rPr lang="zh-TW" altLang="en-US" dirty="0"/>
              <a:t>、</a:t>
            </a:r>
            <a:r>
              <a:rPr lang="en-US" altLang="zh-TW" dirty="0" err="1"/>
              <a:t>ReLU</a:t>
            </a:r>
            <a:endParaRPr lang="en-US" altLang="zh-TW" dirty="0"/>
          </a:p>
          <a:p>
            <a:pPr lvl="1"/>
            <a:endParaRPr lang="zh-TW" altLang="en-US" dirty="0"/>
          </a:p>
        </p:txBody>
      </p:sp>
      <p:grpSp>
        <p:nvGrpSpPr>
          <p:cNvPr id="4" name="群組 3"/>
          <p:cNvGrpSpPr/>
          <p:nvPr/>
        </p:nvGrpSpPr>
        <p:grpSpPr>
          <a:xfrm>
            <a:off x="6819900" y="1589665"/>
            <a:ext cx="3797300" cy="3236335"/>
            <a:chOff x="2171700" y="2559050"/>
            <a:chExt cx="2794000" cy="2381250"/>
          </a:xfrm>
        </p:grpSpPr>
        <p:cxnSp>
          <p:nvCxnSpPr>
            <p:cNvPr id="5" name="直線單箭頭接點 4"/>
            <p:cNvCxnSpPr/>
            <p:nvPr/>
          </p:nvCxnSpPr>
          <p:spPr>
            <a:xfrm>
              <a:off x="2171700" y="4356100"/>
              <a:ext cx="27940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 name="直線單箭頭接點 5"/>
            <p:cNvCxnSpPr/>
            <p:nvPr/>
          </p:nvCxnSpPr>
          <p:spPr>
            <a:xfrm flipV="1">
              <a:off x="2730500" y="2559050"/>
              <a:ext cx="0" cy="238125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7" name="橢圓 6"/>
          <p:cNvSpPr/>
          <p:nvPr/>
        </p:nvSpPr>
        <p:spPr>
          <a:xfrm>
            <a:off x="7461249" y="3886850"/>
            <a:ext cx="258907" cy="25890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8" name="橢圓 7"/>
          <p:cNvSpPr/>
          <p:nvPr/>
        </p:nvSpPr>
        <p:spPr>
          <a:xfrm>
            <a:off x="9088380" y="2540462"/>
            <a:ext cx="258907" cy="25890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9" name="橢圓 8"/>
          <p:cNvSpPr/>
          <p:nvPr/>
        </p:nvSpPr>
        <p:spPr>
          <a:xfrm>
            <a:off x="9089724" y="3871840"/>
            <a:ext cx="258907" cy="2589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p:cNvSpPr/>
          <p:nvPr/>
        </p:nvSpPr>
        <p:spPr>
          <a:xfrm>
            <a:off x="7449906" y="2579383"/>
            <a:ext cx="258907" cy="2589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7612118" y="4130092"/>
            <a:ext cx="939681" cy="523220"/>
          </a:xfrm>
          <a:prstGeom prst="rect">
            <a:avLst/>
          </a:prstGeom>
          <a:noFill/>
        </p:spPr>
        <p:txBody>
          <a:bodyPr wrap="none" rtlCol="0">
            <a:spAutoFit/>
          </a:bodyPr>
          <a:lstStyle/>
          <a:p>
            <a:r>
              <a:rPr lang="en-US" altLang="zh-TW" sz="2800" dirty="0"/>
              <a:t>(0, 0)</a:t>
            </a:r>
            <a:endParaRPr lang="zh-TW" altLang="en-US" dirty="0"/>
          </a:p>
        </p:txBody>
      </p:sp>
      <p:sp>
        <p:nvSpPr>
          <p:cNvPr id="13" name="文字方塊 12"/>
          <p:cNvSpPr txBox="1"/>
          <p:nvPr/>
        </p:nvSpPr>
        <p:spPr>
          <a:xfrm>
            <a:off x="9347287" y="4182008"/>
            <a:ext cx="939681" cy="523220"/>
          </a:xfrm>
          <a:prstGeom prst="rect">
            <a:avLst/>
          </a:prstGeom>
          <a:noFill/>
        </p:spPr>
        <p:txBody>
          <a:bodyPr wrap="none" rtlCol="0">
            <a:spAutoFit/>
          </a:bodyPr>
          <a:lstStyle/>
          <a:p>
            <a:r>
              <a:rPr lang="en-US" altLang="zh-TW" sz="2800" dirty="0"/>
              <a:t>(1, 0)</a:t>
            </a:r>
            <a:endParaRPr lang="zh-TW" altLang="en-US" dirty="0"/>
          </a:p>
        </p:txBody>
      </p:sp>
      <p:sp>
        <p:nvSpPr>
          <p:cNvPr id="14" name="文字方塊 13"/>
          <p:cNvSpPr txBox="1"/>
          <p:nvPr/>
        </p:nvSpPr>
        <p:spPr>
          <a:xfrm>
            <a:off x="9551805" y="2432306"/>
            <a:ext cx="939681" cy="523220"/>
          </a:xfrm>
          <a:prstGeom prst="rect">
            <a:avLst/>
          </a:prstGeom>
          <a:noFill/>
        </p:spPr>
        <p:txBody>
          <a:bodyPr wrap="none" rtlCol="0">
            <a:spAutoFit/>
          </a:bodyPr>
          <a:lstStyle/>
          <a:p>
            <a:r>
              <a:rPr lang="en-US" altLang="zh-TW" sz="2800" dirty="0"/>
              <a:t>(1, 1)</a:t>
            </a:r>
            <a:endParaRPr lang="zh-TW" altLang="en-US" dirty="0"/>
          </a:p>
        </p:txBody>
      </p:sp>
      <p:sp>
        <p:nvSpPr>
          <p:cNvPr id="15" name="文字方塊 14"/>
          <p:cNvSpPr txBox="1"/>
          <p:nvPr/>
        </p:nvSpPr>
        <p:spPr>
          <a:xfrm>
            <a:off x="7708813" y="2411141"/>
            <a:ext cx="939681" cy="523220"/>
          </a:xfrm>
          <a:prstGeom prst="rect">
            <a:avLst/>
          </a:prstGeom>
          <a:noFill/>
        </p:spPr>
        <p:txBody>
          <a:bodyPr wrap="none" rtlCol="0">
            <a:spAutoFit/>
          </a:bodyPr>
          <a:lstStyle/>
          <a:p>
            <a:r>
              <a:rPr lang="en-US" altLang="zh-TW" sz="2800" dirty="0"/>
              <a:t>(0, 1)</a:t>
            </a:r>
            <a:endParaRPr lang="zh-TW" altLang="en-US" dirty="0"/>
          </a:p>
        </p:txBody>
      </p:sp>
    </p:spTree>
    <p:extLst>
      <p:ext uri="{BB962C8B-B14F-4D97-AF65-F5344CB8AC3E}">
        <p14:creationId xmlns:p14="http://schemas.microsoft.com/office/powerpoint/2010/main" val="8163682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Activation function</a:t>
            </a:r>
            <a:endParaRPr lang="zh-TW" altLang="en-US" dirty="0"/>
          </a:p>
        </p:txBody>
      </p:sp>
      <p:pic>
        <p:nvPicPr>
          <p:cNvPr id="17" name="內容版面配置區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8620" y="1800325"/>
            <a:ext cx="3948680" cy="3359997"/>
          </a:xfrm>
          <a:prstGeom prst="rect">
            <a:avLst/>
          </a:prstGeom>
        </p:spPr>
      </p:pic>
      <p:sp>
        <p:nvSpPr>
          <p:cNvPr id="18" name="文字方塊 17"/>
          <p:cNvSpPr txBox="1"/>
          <p:nvPr/>
        </p:nvSpPr>
        <p:spPr>
          <a:xfrm>
            <a:off x="1765300" y="1494304"/>
            <a:ext cx="1587422" cy="461665"/>
          </a:xfrm>
          <a:prstGeom prst="rect">
            <a:avLst/>
          </a:prstGeom>
          <a:noFill/>
        </p:spPr>
        <p:txBody>
          <a:bodyPr wrap="none" rtlCol="0">
            <a:spAutoFit/>
          </a:bodyPr>
          <a:lstStyle/>
          <a:p>
            <a:r>
              <a:rPr lang="en-US" altLang="zh-TW" sz="2400" dirty="0"/>
              <a:t>Input Layer</a:t>
            </a:r>
            <a:endParaRPr lang="zh-TW" altLang="en-US" sz="2400" dirty="0"/>
          </a:p>
        </p:txBody>
      </p:sp>
      <p:sp>
        <p:nvSpPr>
          <p:cNvPr id="19" name="文字方塊 18"/>
          <p:cNvSpPr txBox="1"/>
          <p:nvPr/>
        </p:nvSpPr>
        <p:spPr>
          <a:xfrm>
            <a:off x="3444631" y="1494304"/>
            <a:ext cx="1824667" cy="461665"/>
          </a:xfrm>
          <a:prstGeom prst="rect">
            <a:avLst/>
          </a:prstGeom>
          <a:noFill/>
        </p:spPr>
        <p:txBody>
          <a:bodyPr wrap="none" rtlCol="0">
            <a:spAutoFit/>
          </a:bodyPr>
          <a:lstStyle/>
          <a:p>
            <a:r>
              <a:rPr lang="en-US" altLang="zh-TW" sz="2400" dirty="0"/>
              <a:t>Hidden Layer</a:t>
            </a:r>
            <a:endParaRPr lang="zh-TW" altLang="en-US" sz="2400" dirty="0"/>
          </a:p>
        </p:txBody>
      </p:sp>
      <p:sp>
        <p:nvSpPr>
          <p:cNvPr id="20" name="文字方塊 19"/>
          <p:cNvSpPr txBox="1"/>
          <p:nvPr/>
        </p:nvSpPr>
        <p:spPr>
          <a:xfrm>
            <a:off x="5390493" y="1492478"/>
            <a:ext cx="1816651" cy="461665"/>
          </a:xfrm>
          <a:prstGeom prst="rect">
            <a:avLst/>
          </a:prstGeom>
          <a:noFill/>
        </p:spPr>
        <p:txBody>
          <a:bodyPr wrap="none" rtlCol="0">
            <a:spAutoFit/>
          </a:bodyPr>
          <a:lstStyle/>
          <a:p>
            <a:r>
              <a:rPr lang="en-US" altLang="zh-TW" sz="2400" dirty="0"/>
              <a:t>Output Layer</a:t>
            </a:r>
            <a:endParaRPr lang="zh-TW" altLang="en-US" sz="2400" dirty="0"/>
          </a:p>
        </p:txBody>
      </p:sp>
      <p:cxnSp>
        <p:nvCxnSpPr>
          <p:cNvPr id="21" name="直線單箭頭接點 20"/>
          <p:cNvCxnSpPr/>
          <p:nvPr/>
        </p:nvCxnSpPr>
        <p:spPr>
          <a:xfrm>
            <a:off x="1386403" y="2316024"/>
            <a:ext cx="806449"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2" name="文字方塊 21"/>
          <p:cNvSpPr txBox="1"/>
          <p:nvPr/>
        </p:nvSpPr>
        <p:spPr>
          <a:xfrm>
            <a:off x="727199" y="2054414"/>
            <a:ext cx="553357" cy="523220"/>
          </a:xfrm>
          <a:prstGeom prst="rect">
            <a:avLst/>
          </a:prstGeom>
          <a:noFill/>
        </p:spPr>
        <p:txBody>
          <a:bodyPr wrap="none" rtlCol="0">
            <a:spAutoFit/>
          </a:bodyPr>
          <a:lstStyle/>
          <a:p>
            <a:r>
              <a:rPr lang="en-US" altLang="zh-TW" sz="2800" dirty="0"/>
              <a:t>X1</a:t>
            </a:r>
            <a:endParaRPr lang="zh-TW" altLang="en-US" dirty="0"/>
          </a:p>
        </p:txBody>
      </p:sp>
      <p:cxnSp>
        <p:nvCxnSpPr>
          <p:cNvPr id="23" name="直線單箭頭接點 22"/>
          <p:cNvCxnSpPr/>
          <p:nvPr/>
        </p:nvCxnSpPr>
        <p:spPr>
          <a:xfrm>
            <a:off x="1398227" y="3517900"/>
            <a:ext cx="806449"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4" name="文字方塊 23"/>
          <p:cNvSpPr txBox="1"/>
          <p:nvPr/>
        </p:nvSpPr>
        <p:spPr>
          <a:xfrm>
            <a:off x="739023" y="3256290"/>
            <a:ext cx="553357" cy="523220"/>
          </a:xfrm>
          <a:prstGeom prst="rect">
            <a:avLst/>
          </a:prstGeom>
          <a:noFill/>
        </p:spPr>
        <p:txBody>
          <a:bodyPr wrap="none" rtlCol="0">
            <a:spAutoFit/>
          </a:bodyPr>
          <a:lstStyle/>
          <a:p>
            <a:r>
              <a:rPr lang="en-US" altLang="zh-TW" sz="2800" dirty="0"/>
              <a:t>X2</a:t>
            </a:r>
            <a:endParaRPr lang="zh-TW" altLang="en-US" dirty="0"/>
          </a:p>
        </p:txBody>
      </p:sp>
      <p:cxnSp>
        <p:nvCxnSpPr>
          <p:cNvPr id="25" name="直線單箭頭接點 24"/>
          <p:cNvCxnSpPr/>
          <p:nvPr/>
        </p:nvCxnSpPr>
        <p:spPr>
          <a:xfrm>
            <a:off x="7378700" y="2293963"/>
            <a:ext cx="3670300"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26" name="文字方塊 25"/>
          <p:cNvSpPr txBox="1"/>
          <p:nvPr/>
        </p:nvSpPr>
        <p:spPr>
          <a:xfrm>
            <a:off x="8390990" y="1862763"/>
            <a:ext cx="1221168" cy="461665"/>
          </a:xfrm>
          <a:prstGeom prst="rect">
            <a:avLst/>
          </a:prstGeom>
          <a:noFill/>
        </p:spPr>
        <p:txBody>
          <a:bodyPr wrap="none" rtlCol="0">
            <a:spAutoFit/>
          </a:bodyPr>
          <a:lstStyle/>
          <a:p>
            <a:r>
              <a:rPr lang="en-US" altLang="zh-TW" sz="2400" dirty="0"/>
              <a:t>Forward</a:t>
            </a:r>
            <a:endParaRPr lang="zh-TW" altLang="en-US" sz="2400" dirty="0"/>
          </a:p>
        </p:txBody>
      </p:sp>
      <p:sp>
        <p:nvSpPr>
          <p:cNvPr id="27" name="文字方塊 26"/>
          <p:cNvSpPr txBox="1"/>
          <p:nvPr/>
        </p:nvSpPr>
        <p:spPr>
          <a:xfrm>
            <a:off x="7800181" y="2496503"/>
            <a:ext cx="3071675" cy="2308324"/>
          </a:xfrm>
          <a:prstGeom prst="rect">
            <a:avLst/>
          </a:prstGeom>
          <a:noFill/>
        </p:spPr>
        <p:txBody>
          <a:bodyPr wrap="none" rtlCol="0">
            <a:spAutoFit/>
          </a:bodyPr>
          <a:lstStyle/>
          <a:p>
            <a:r>
              <a:rPr lang="en-US" altLang="zh-TW" dirty="0"/>
              <a:t>F(X)</a:t>
            </a:r>
            <a:r>
              <a:rPr lang="zh-TW" altLang="en-US" dirty="0"/>
              <a:t> 為</a:t>
            </a:r>
            <a:r>
              <a:rPr lang="en-US" altLang="zh-TW" dirty="0"/>
              <a:t>activation function</a:t>
            </a:r>
          </a:p>
          <a:p>
            <a:r>
              <a:rPr lang="en-US" altLang="zh-TW" dirty="0" err="1"/>
              <a:t>wb</a:t>
            </a:r>
            <a:r>
              <a:rPr lang="zh-TW" altLang="en-US" dirty="0"/>
              <a:t>為 </a:t>
            </a:r>
            <a:r>
              <a:rPr lang="en-US" altLang="zh-TW" dirty="0"/>
              <a:t>bias</a:t>
            </a:r>
            <a:r>
              <a:rPr lang="zh-TW" altLang="en-US" dirty="0"/>
              <a:t>的權重</a:t>
            </a:r>
            <a:endParaRPr lang="en-US" altLang="zh-TW" dirty="0"/>
          </a:p>
          <a:p>
            <a:r>
              <a:rPr lang="en-US" altLang="zh-TW" dirty="0"/>
              <a:t>i1 = X1</a:t>
            </a:r>
          </a:p>
          <a:p>
            <a:r>
              <a:rPr lang="en-US" altLang="zh-TW" dirty="0"/>
              <a:t>I2 = X2</a:t>
            </a:r>
          </a:p>
          <a:p>
            <a:r>
              <a:rPr lang="en-US" altLang="zh-TW" dirty="0"/>
              <a:t>h1 = F(i1w1 + i1w2 + b1wb1) </a:t>
            </a:r>
          </a:p>
          <a:p>
            <a:r>
              <a:rPr lang="en-US" altLang="zh-TW" dirty="0"/>
              <a:t>h2 = F(i1w3 + i2w4</a:t>
            </a:r>
            <a:r>
              <a:rPr lang="zh-TW" altLang="en-US" dirty="0"/>
              <a:t> </a:t>
            </a:r>
            <a:r>
              <a:rPr lang="en-US" altLang="zh-TW" dirty="0"/>
              <a:t>+ b1wb2)</a:t>
            </a:r>
          </a:p>
          <a:p>
            <a:r>
              <a:rPr lang="en-US" altLang="zh-TW" dirty="0"/>
              <a:t>o1 = F(h1w5 + h2w6</a:t>
            </a:r>
            <a:r>
              <a:rPr lang="zh-TW" altLang="en-US" dirty="0"/>
              <a:t> </a:t>
            </a:r>
            <a:r>
              <a:rPr lang="en-US" altLang="zh-TW" dirty="0"/>
              <a:t>+</a:t>
            </a:r>
            <a:r>
              <a:rPr lang="zh-TW" altLang="en-US" dirty="0"/>
              <a:t> </a:t>
            </a:r>
            <a:r>
              <a:rPr lang="en-US" altLang="zh-TW" dirty="0"/>
              <a:t>b2wb3)</a:t>
            </a:r>
          </a:p>
          <a:p>
            <a:r>
              <a:rPr lang="en-US" altLang="zh-TW" dirty="0"/>
              <a:t>o2 = F(h1w7 + h2w8 + b2wb4) </a:t>
            </a:r>
            <a:endParaRPr lang="zh-TW" altLang="en-US" dirty="0"/>
          </a:p>
        </p:txBody>
      </p:sp>
      <p:sp>
        <p:nvSpPr>
          <p:cNvPr id="28" name="文字方塊 27"/>
          <p:cNvSpPr txBox="1"/>
          <p:nvPr/>
        </p:nvSpPr>
        <p:spPr>
          <a:xfrm>
            <a:off x="2856008" y="3812212"/>
            <a:ext cx="588623" cy="369332"/>
          </a:xfrm>
          <a:prstGeom prst="rect">
            <a:avLst/>
          </a:prstGeom>
          <a:noFill/>
        </p:spPr>
        <p:txBody>
          <a:bodyPr wrap="none" rtlCol="0">
            <a:spAutoFit/>
          </a:bodyPr>
          <a:lstStyle/>
          <a:p>
            <a:r>
              <a:rPr lang="en-US" altLang="zh-TW" dirty="0"/>
              <a:t>wb1</a:t>
            </a:r>
            <a:endParaRPr lang="zh-TW" altLang="en-US" dirty="0"/>
          </a:p>
        </p:txBody>
      </p:sp>
      <p:sp>
        <p:nvSpPr>
          <p:cNvPr id="29" name="文字方塊 28"/>
          <p:cNvSpPr txBox="1"/>
          <p:nvPr/>
        </p:nvSpPr>
        <p:spPr>
          <a:xfrm>
            <a:off x="3290929" y="4000500"/>
            <a:ext cx="588623" cy="369332"/>
          </a:xfrm>
          <a:prstGeom prst="rect">
            <a:avLst/>
          </a:prstGeom>
          <a:noFill/>
        </p:spPr>
        <p:txBody>
          <a:bodyPr wrap="none" rtlCol="0">
            <a:spAutoFit/>
          </a:bodyPr>
          <a:lstStyle/>
          <a:p>
            <a:r>
              <a:rPr lang="en-US" altLang="zh-TW" dirty="0"/>
              <a:t>wb2</a:t>
            </a:r>
            <a:endParaRPr lang="zh-TW" altLang="en-US" dirty="0"/>
          </a:p>
        </p:txBody>
      </p:sp>
      <p:sp>
        <p:nvSpPr>
          <p:cNvPr id="33" name="文字方塊 32"/>
          <p:cNvSpPr txBox="1"/>
          <p:nvPr/>
        </p:nvSpPr>
        <p:spPr>
          <a:xfrm>
            <a:off x="4314473" y="3850312"/>
            <a:ext cx="588623" cy="369332"/>
          </a:xfrm>
          <a:prstGeom prst="rect">
            <a:avLst/>
          </a:prstGeom>
          <a:noFill/>
        </p:spPr>
        <p:txBody>
          <a:bodyPr wrap="none" rtlCol="0">
            <a:spAutoFit/>
          </a:bodyPr>
          <a:lstStyle/>
          <a:p>
            <a:r>
              <a:rPr lang="en-US" altLang="zh-TW" dirty="0"/>
              <a:t>wb3</a:t>
            </a:r>
            <a:endParaRPr lang="zh-TW" altLang="en-US" dirty="0"/>
          </a:p>
        </p:txBody>
      </p:sp>
      <p:sp>
        <p:nvSpPr>
          <p:cNvPr id="34" name="文字方塊 33"/>
          <p:cNvSpPr txBox="1"/>
          <p:nvPr/>
        </p:nvSpPr>
        <p:spPr>
          <a:xfrm>
            <a:off x="4749394" y="4038600"/>
            <a:ext cx="588623" cy="369332"/>
          </a:xfrm>
          <a:prstGeom prst="rect">
            <a:avLst/>
          </a:prstGeom>
          <a:noFill/>
        </p:spPr>
        <p:txBody>
          <a:bodyPr wrap="none" rtlCol="0">
            <a:spAutoFit/>
          </a:bodyPr>
          <a:lstStyle/>
          <a:p>
            <a:r>
              <a:rPr lang="en-US" altLang="zh-TW" dirty="0"/>
              <a:t>wb4</a:t>
            </a:r>
            <a:endParaRPr lang="zh-TW" altLang="en-US" dirty="0"/>
          </a:p>
        </p:txBody>
      </p:sp>
    </p:spTree>
    <p:extLst>
      <p:ext uri="{BB962C8B-B14F-4D97-AF65-F5344CB8AC3E}">
        <p14:creationId xmlns:p14="http://schemas.microsoft.com/office/powerpoint/2010/main" val="4234520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B6CCF6-C9CD-41A7-AC36-DE165C4E4FAF}"/>
              </a:ext>
            </a:extLst>
          </p:cNvPr>
          <p:cNvSpPr>
            <a:spLocks noGrp="1"/>
          </p:cNvSpPr>
          <p:nvPr>
            <p:ph type="title"/>
          </p:nvPr>
        </p:nvSpPr>
        <p:spPr/>
        <p:txBody>
          <a:bodyPr/>
          <a:lstStyle/>
          <a:p>
            <a:r>
              <a:rPr lang="en-US" altLang="zh-TW" dirty="0"/>
              <a:t>What is neural network</a:t>
            </a:r>
            <a:endParaRPr lang="zh-TW" altLang="en-US" dirty="0"/>
          </a:p>
        </p:txBody>
      </p:sp>
      <p:pic>
        <p:nvPicPr>
          <p:cNvPr id="20" name="內容版面配置區 5">
            <a:extLst>
              <a:ext uri="{FF2B5EF4-FFF2-40B4-BE49-F238E27FC236}">
                <a16:creationId xmlns:a16="http://schemas.microsoft.com/office/drawing/2014/main" id="{6DA00198-C22B-4828-85AE-F1122FA0C2CB}"/>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3845804" y="2246276"/>
            <a:ext cx="4707355" cy="4005570"/>
          </a:xfrm>
          <a:prstGeom prst="rect">
            <a:avLst/>
          </a:prstGeom>
        </p:spPr>
      </p:pic>
      <p:sp>
        <p:nvSpPr>
          <p:cNvPr id="21" name="文字方塊 6">
            <a:extLst>
              <a:ext uri="{FF2B5EF4-FFF2-40B4-BE49-F238E27FC236}">
                <a16:creationId xmlns:a16="http://schemas.microsoft.com/office/drawing/2014/main" id="{C4049252-6E5B-4956-B790-251EE063BCF4}"/>
              </a:ext>
            </a:extLst>
          </p:cNvPr>
          <p:cNvSpPr txBox="1"/>
          <p:nvPr/>
        </p:nvSpPr>
        <p:spPr>
          <a:xfrm>
            <a:off x="3623555" y="1876944"/>
            <a:ext cx="1587422" cy="461665"/>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sz="2400" dirty="0"/>
              <a:t>Input Layer</a:t>
            </a:r>
            <a:endParaRPr lang="zh-TW" altLang="en-US" sz="2400" dirty="0"/>
          </a:p>
        </p:txBody>
      </p:sp>
      <p:sp>
        <p:nvSpPr>
          <p:cNvPr id="22" name="文字方塊 7">
            <a:extLst>
              <a:ext uri="{FF2B5EF4-FFF2-40B4-BE49-F238E27FC236}">
                <a16:creationId xmlns:a16="http://schemas.microsoft.com/office/drawing/2014/main" id="{3CD3F2DF-844E-4D77-9531-2115A63F554F}"/>
              </a:ext>
            </a:extLst>
          </p:cNvPr>
          <p:cNvSpPr txBox="1"/>
          <p:nvPr/>
        </p:nvSpPr>
        <p:spPr>
          <a:xfrm>
            <a:off x="5302886" y="1876944"/>
            <a:ext cx="1824667" cy="461665"/>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sz="2400" dirty="0"/>
              <a:t>Hidden Layer</a:t>
            </a:r>
            <a:endParaRPr lang="zh-TW" altLang="en-US" sz="2400" dirty="0"/>
          </a:p>
        </p:txBody>
      </p:sp>
      <p:sp>
        <p:nvSpPr>
          <p:cNvPr id="23" name="文字方塊 8">
            <a:extLst>
              <a:ext uri="{FF2B5EF4-FFF2-40B4-BE49-F238E27FC236}">
                <a16:creationId xmlns:a16="http://schemas.microsoft.com/office/drawing/2014/main" id="{8D83FDE8-0E35-4946-BF07-357BA7E71CF4}"/>
              </a:ext>
            </a:extLst>
          </p:cNvPr>
          <p:cNvSpPr txBox="1"/>
          <p:nvPr/>
        </p:nvSpPr>
        <p:spPr>
          <a:xfrm>
            <a:off x="7248748" y="1875118"/>
            <a:ext cx="1816651" cy="461665"/>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sz="2400" dirty="0"/>
              <a:t>Output Layer</a:t>
            </a:r>
            <a:endParaRPr lang="zh-TW" altLang="en-US" sz="2400" dirty="0"/>
          </a:p>
        </p:txBody>
      </p:sp>
      <p:cxnSp>
        <p:nvCxnSpPr>
          <p:cNvPr id="24" name="直線單箭頭接點 23">
            <a:extLst>
              <a:ext uri="{FF2B5EF4-FFF2-40B4-BE49-F238E27FC236}">
                <a16:creationId xmlns:a16="http://schemas.microsoft.com/office/drawing/2014/main" id="{2D0F2E8F-F621-48AC-9FAD-7645E388EFE3}"/>
              </a:ext>
            </a:extLst>
          </p:cNvPr>
          <p:cNvCxnSpPr/>
          <p:nvPr/>
        </p:nvCxnSpPr>
        <p:spPr>
          <a:xfrm>
            <a:off x="3039355" y="2831270"/>
            <a:ext cx="806449"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5" name="文字方塊 11">
            <a:extLst>
              <a:ext uri="{FF2B5EF4-FFF2-40B4-BE49-F238E27FC236}">
                <a16:creationId xmlns:a16="http://schemas.microsoft.com/office/drawing/2014/main" id="{B2D57D03-E9E7-4314-A90A-2036D1328595}"/>
              </a:ext>
            </a:extLst>
          </p:cNvPr>
          <p:cNvSpPr txBox="1"/>
          <p:nvPr/>
        </p:nvSpPr>
        <p:spPr>
          <a:xfrm>
            <a:off x="2380151" y="2569660"/>
            <a:ext cx="553357" cy="523220"/>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sz="2800" dirty="0"/>
              <a:t>X1</a:t>
            </a:r>
            <a:endParaRPr lang="zh-TW" altLang="en-US" dirty="0"/>
          </a:p>
        </p:txBody>
      </p:sp>
      <p:cxnSp>
        <p:nvCxnSpPr>
          <p:cNvPr id="26" name="直線單箭頭接點 25">
            <a:extLst>
              <a:ext uri="{FF2B5EF4-FFF2-40B4-BE49-F238E27FC236}">
                <a16:creationId xmlns:a16="http://schemas.microsoft.com/office/drawing/2014/main" id="{91B4FEBD-4BF1-4DF3-9DBD-E41E5DDC6D11}"/>
              </a:ext>
            </a:extLst>
          </p:cNvPr>
          <p:cNvCxnSpPr/>
          <p:nvPr/>
        </p:nvCxnSpPr>
        <p:spPr>
          <a:xfrm>
            <a:off x="3039355" y="4279070"/>
            <a:ext cx="806449"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7" name="文字方塊 13">
            <a:extLst>
              <a:ext uri="{FF2B5EF4-FFF2-40B4-BE49-F238E27FC236}">
                <a16:creationId xmlns:a16="http://schemas.microsoft.com/office/drawing/2014/main" id="{42A7B250-8CE7-48A9-8866-11CF1F880A87}"/>
              </a:ext>
            </a:extLst>
          </p:cNvPr>
          <p:cNvSpPr txBox="1"/>
          <p:nvPr/>
        </p:nvSpPr>
        <p:spPr>
          <a:xfrm>
            <a:off x="2380151" y="4017460"/>
            <a:ext cx="553357" cy="523220"/>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sz="2800" dirty="0"/>
              <a:t>X2</a:t>
            </a:r>
            <a:endParaRPr lang="zh-TW" altLang="en-US" dirty="0"/>
          </a:p>
        </p:txBody>
      </p:sp>
    </p:spTree>
    <p:extLst>
      <p:ext uri="{BB962C8B-B14F-4D97-AF65-F5344CB8AC3E}">
        <p14:creationId xmlns:p14="http://schemas.microsoft.com/office/powerpoint/2010/main" val="2167709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Word Embedding</a:t>
            </a:r>
            <a:endParaRPr lang="zh-TW" altLang="en-US" dirty="0"/>
          </a:p>
        </p:txBody>
      </p:sp>
      <p:sp>
        <p:nvSpPr>
          <p:cNvPr id="3" name="副標題 2"/>
          <p:cNvSpPr>
            <a:spLocks noGrp="1"/>
          </p:cNvSpPr>
          <p:nvPr>
            <p:ph type="subTitle" idx="1"/>
          </p:nvPr>
        </p:nvSpPr>
        <p:spPr/>
        <p:txBody>
          <a:bodyPr/>
          <a:lstStyle/>
          <a:p>
            <a:r>
              <a:rPr lang="en-US" altLang="zh-TW" dirty="0"/>
              <a:t>made by shengwei </a:t>
            </a:r>
            <a:endParaRPr lang="zh-TW" altLang="en-US" dirty="0"/>
          </a:p>
        </p:txBody>
      </p:sp>
    </p:spTree>
    <p:extLst>
      <p:ext uri="{BB962C8B-B14F-4D97-AF65-F5344CB8AC3E}">
        <p14:creationId xmlns:p14="http://schemas.microsoft.com/office/powerpoint/2010/main" val="1029186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Word Embedding</a:t>
            </a:r>
            <a:endParaRPr lang="zh-TW" altLang="en-US" dirty="0"/>
          </a:p>
        </p:txBody>
      </p:sp>
      <p:sp>
        <p:nvSpPr>
          <p:cNvPr id="3" name="內容版面配置區 2"/>
          <p:cNvSpPr>
            <a:spLocks noGrp="1"/>
          </p:cNvSpPr>
          <p:nvPr>
            <p:ph idx="1"/>
          </p:nvPr>
        </p:nvSpPr>
        <p:spPr/>
        <p:txBody>
          <a:bodyPr/>
          <a:lstStyle/>
          <a:p>
            <a:pPr>
              <a:lnSpc>
                <a:spcPct val="150000"/>
              </a:lnSpc>
            </a:pPr>
            <a:r>
              <a:rPr lang="zh-TW" altLang="en-US" dirty="0"/>
              <a:t>把文字向量化</a:t>
            </a:r>
            <a:endParaRPr lang="en-US" altLang="zh-TW" dirty="0"/>
          </a:p>
          <a:p>
            <a:pPr lvl="1">
              <a:lnSpc>
                <a:spcPct val="150000"/>
              </a:lnSpc>
            </a:pPr>
            <a:r>
              <a:rPr lang="zh-TW" altLang="en-US" dirty="0"/>
              <a:t>保留語意</a:t>
            </a:r>
            <a:endParaRPr lang="en-US" altLang="zh-TW" dirty="0"/>
          </a:p>
          <a:p>
            <a:pPr lvl="1">
              <a:lnSpc>
                <a:spcPct val="150000"/>
              </a:lnSpc>
            </a:pPr>
            <a:r>
              <a:rPr lang="zh-TW" altLang="en-US" dirty="0"/>
              <a:t>保留向量可加減的特性</a:t>
            </a:r>
            <a:r>
              <a:rPr lang="en-US" altLang="zh-TW" dirty="0"/>
              <a:t>(</a:t>
            </a:r>
            <a:r>
              <a:rPr lang="zh-TW" altLang="en-US" dirty="0"/>
              <a:t>王子 </a:t>
            </a:r>
            <a:r>
              <a:rPr lang="en-US" altLang="zh-TW" dirty="0"/>
              <a:t>-</a:t>
            </a:r>
            <a:r>
              <a:rPr lang="zh-TW" altLang="en-US" dirty="0"/>
              <a:t> 男性 </a:t>
            </a:r>
            <a:r>
              <a:rPr lang="en-US" altLang="zh-TW" dirty="0"/>
              <a:t>+</a:t>
            </a:r>
            <a:r>
              <a:rPr lang="zh-TW" altLang="en-US" dirty="0"/>
              <a:t> 女性 </a:t>
            </a:r>
            <a:r>
              <a:rPr lang="en-US" altLang="zh-TW" dirty="0"/>
              <a:t>=</a:t>
            </a:r>
            <a:r>
              <a:rPr lang="zh-TW" altLang="en-US" dirty="0"/>
              <a:t> 公主</a:t>
            </a:r>
            <a:r>
              <a:rPr lang="en-US" altLang="zh-TW" dirty="0"/>
              <a:t>)</a:t>
            </a:r>
          </a:p>
          <a:p>
            <a:pPr>
              <a:lnSpc>
                <a:spcPct val="150000"/>
              </a:lnSpc>
            </a:pPr>
            <a:r>
              <a:rPr lang="zh-TW" altLang="en-US" dirty="0"/>
              <a:t>常見方法</a:t>
            </a:r>
            <a:endParaRPr lang="en-US" altLang="zh-TW" dirty="0"/>
          </a:p>
          <a:p>
            <a:pPr lvl="1">
              <a:lnSpc>
                <a:spcPct val="150000"/>
              </a:lnSpc>
            </a:pPr>
            <a:r>
              <a:rPr lang="en-US" altLang="zh-TW" dirty="0"/>
              <a:t>Word2Vec</a:t>
            </a:r>
          </a:p>
          <a:p>
            <a:pPr lvl="1">
              <a:lnSpc>
                <a:spcPct val="150000"/>
              </a:lnSpc>
            </a:pPr>
            <a:r>
              <a:rPr lang="en-US" altLang="zh-TW" dirty="0" err="1"/>
              <a:t>GloVe</a:t>
            </a:r>
            <a:endParaRPr lang="zh-TW" altLang="en-US" dirty="0"/>
          </a:p>
        </p:txBody>
      </p:sp>
    </p:spTree>
    <p:extLst>
      <p:ext uri="{BB962C8B-B14F-4D97-AF65-F5344CB8AC3E}">
        <p14:creationId xmlns:p14="http://schemas.microsoft.com/office/powerpoint/2010/main" val="25080627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文字向量化</a:t>
            </a:r>
          </a:p>
        </p:txBody>
      </p:sp>
      <p:sp>
        <p:nvSpPr>
          <p:cNvPr id="3" name="內容版面配置區 2"/>
          <p:cNvSpPr>
            <a:spLocks noGrp="1"/>
          </p:cNvSpPr>
          <p:nvPr>
            <p:ph idx="1"/>
          </p:nvPr>
        </p:nvSpPr>
        <p:spPr/>
        <p:txBody>
          <a:bodyPr/>
          <a:lstStyle/>
          <a:p>
            <a:pPr>
              <a:lnSpc>
                <a:spcPct val="150000"/>
              </a:lnSpc>
            </a:pPr>
            <a:r>
              <a:rPr lang="zh-TW" altLang="en-US" dirty="0"/>
              <a:t>解決傳統</a:t>
            </a:r>
            <a:r>
              <a:rPr lang="en-US" altLang="zh-TW" dirty="0" err="1"/>
              <a:t>BoW</a:t>
            </a:r>
            <a:r>
              <a:rPr lang="zh-TW" altLang="en-US" dirty="0"/>
              <a:t>的向量稀疏性問題</a:t>
            </a:r>
            <a:endParaRPr lang="en-US" altLang="zh-TW" dirty="0"/>
          </a:p>
          <a:p>
            <a:pPr>
              <a:lnSpc>
                <a:spcPct val="150000"/>
              </a:lnSpc>
            </a:pPr>
            <a:r>
              <a:rPr lang="zh-TW" altLang="en-US" dirty="0"/>
              <a:t>可自行決定以多少維度的向量代表一個字詞</a:t>
            </a:r>
            <a:endParaRPr lang="en-US" altLang="zh-TW" dirty="0"/>
          </a:p>
        </p:txBody>
      </p:sp>
      <p:pic>
        <p:nvPicPr>
          <p:cNvPr id="5" name="圖片 4"/>
          <p:cNvPicPr>
            <a:picLocks noChangeAspect="1"/>
          </p:cNvPicPr>
          <p:nvPr/>
        </p:nvPicPr>
        <p:blipFill>
          <a:blip r:embed="rId3"/>
          <a:stretch>
            <a:fillRect/>
          </a:stretch>
        </p:blipFill>
        <p:spPr>
          <a:xfrm>
            <a:off x="1130300" y="3567112"/>
            <a:ext cx="8331200" cy="2994025"/>
          </a:xfrm>
          <a:prstGeom prst="rect">
            <a:avLst/>
          </a:prstGeom>
        </p:spPr>
      </p:pic>
    </p:spTree>
    <p:extLst>
      <p:ext uri="{BB962C8B-B14F-4D97-AF65-F5344CB8AC3E}">
        <p14:creationId xmlns:p14="http://schemas.microsoft.com/office/powerpoint/2010/main" val="11424727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word embedding?</a:t>
            </a:r>
            <a:endParaRPr lang="zh-TW" altLang="en-US" dirty="0"/>
          </a:p>
        </p:txBody>
      </p:sp>
      <p:pic>
        <p:nvPicPr>
          <p:cNvPr id="4" name="內容版面配置區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284104" y="1825625"/>
            <a:ext cx="5623791" cy="4351338"/>
          </a:xfrm>
        </p:spPr>
      </p:pic>
      <p:sp>
        <p:nvSpPr>
          <p:cNvPr id="5" name="橢圓 4"/>
          <p:cNvSpPr/>
          <p:nvPr/>
        </p:nvSpPr>
        <p:spPr>
          <a:xfrm>
            <a:off x="6400800" y="4394200"/>
            <a:ext cx="876300" cy="711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292978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How to do that</a:t>
            </a:r>
            <a:endParaRPr lang="zh-TW" altLang="en-US" dirty="0"/>
          </a:p>
        </p:txBody>
      </p:sp>
      <p:pic>
        <p:nvPicPr>
          <p:cNvPr id="6" name="內容版面配置區 5"/>
          <p:cNvPicPr>
            <a:picLocks noGrp="1" noChangeAspect="1"/>
          </p:cNvPicPr>
          <p:nvPr>
            <p:ph idx="1"/>
          </p:nvPr>
        </p:nvPicPr>
        <p:blipFill>
          <a:blip r:embed="rId3"/>
          <a:stretch>
            <a:fillRect/>
          </a:stretch>
        </p:blipFill>
        <p:spPr>
          <a:xfrm>
            <a:off x="2211327" y="1825625"/>
            <a:ext cx="7769345" cy="4351338"/>
          </a:xfrm>
          <a:prstGeom prst="rect">
            <a:avLst/>
          </a:prstGeom>
        </p:spPr>
      </p:pic>
    </p:spTree>
    <p:extLst>
      <p:ext uri="{BB962C8B-B14F-4D97-AF65-F5344CB8AC3E}">
        <p14:creationId xmlns:p14="http://schemas.microsoft.com/office/powerpoint/2010/main" val="39301867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How to do that</a:t>
            </a:r>
            <a:endParaRPr lang="zh-TW" altLang="en-US" dirty="0"/>
          </a:p>
        </p:txBody>
      </p:sp>
      <p:pic>
        <p:nvPicPr>
          <p:cNvPr id="4" name="內容版面配置區 3"/>
          <p:cNvPicPr>
            <a:picLocks noGrp="1" noChangeAspect="1"/>
          </p:cNvPicPr>
          <p:nvPr>
            <p:ph idx="1"/>
          </p:nvPr>
        </p:nvPicPr>
        <p:blipFill>
          <a:blip r:embed="rId3"/>
          <a:stretch>
            <a:fillRect/>
          </a:stretch>
        </p:blipFill>
        <p:spPr>
          <a:xfrm>
            <a:off x="2888570" y="1825625"/>
            <a:ext cx="6414859" cy="4351338"/>
          </a:xfrm>
          <a:prstGeom prst="rect">
            <a:avLst/>
          </a:prstGeom>
        </p:spPr>
      </p:pic>
    </p:spTree>
    <p:extLst>
      <p:ext uri="{BB962C8B-B14F-4D97-AF65-F5344CB8AC3E}">
        <p14:creationId xmlns:p14="http://schemas.microsoft.com/office/powerpoint/2010/main" val="2104437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Negative Sampling</a:t>
            </a:r>
            <a:endParaRPr lang="zh-TW" altLang="en-US" dirty="0"/>
          </a:p>
        </p:txBody>
      </p:sp>
      <p:sp>
        <p:nvSpPr>
          <p:cNvPr id="3" name="內容版面配置區 2"/>
          <p:cNvSpPr>
            <a:spLocks noGrp="1"/>
          </p:cNvSpPr>
          <p:nvPr>
            <p:ph idx="1"/>
          </p:nvPr>
        </p:nvSpPr>
        <p:spPr/>
        <p:txBody>
          <a:bodyPr>
            <a:normAutofit fontScale="85000" lnSpcReduction="20000"/>
          </a:bodyPr>
          <a:lstStyle/>
          <a:p>
            <a:pPr>
              <a:lnSpc>
                <a:spcPct val="150000"/>
              </a:lnSpc>
            </a:pPr>
            <a:r>
              <a:rPr lang="en-US" altLang="zh-TW" dirty="0">
                <a:solidFill>
                  <a:srgbClr val="0070C0"/>
                </a:solidFill>
              </a:rPr>
              <a:t>Negative Sample</a:t>
            </a:r>
            <a:r>
              <a:rPr lang="zh-TW" altLang="en-US" dirty="0">
                <a:solidFill>
                  <a:srgbClr val="0070C0"/>
                </a:solidFill>
              </a:rPr>
              <a:t>：</a:t>
            </a:r>
            <a:endParaRPr lang="en-US" altLang="zh-TW" dirty="0">
              <a:solidFill>
                <a:srgbClr val="0070C0"/>
              </a:solidFill>
            </a:endParaRPr>
          </a:p>
          <a:p>
            <a:pPr lvl="1">
              <a:lnSpc>
                <a:spcPct val="150000"/>
              </a:lnSpc>
            </a:pPr>
            <a:r>
              <a:rPr lang="zh-TW" altLang="en-US" dirty="0"/>
              <a:t>處理分類問題時，通常會有正解的</a:t>
            </a:r>
            <a:r>
              <a:rPr lang="en-US" altLang="zh-TW" dirty="0"/>
              <a:t>sample</a:t>
            </a:r>
            <a:r>
              <a:rPr lang="zh-TW" altLang="en-US" dirty="0"/>
              <a:t>即非正解的</a:t>
            </a:r>
            <a:r>
              <a:rPr lang="en-US" altLang="zh-TW" dirty="0"/>
              <a:t>sample</a:t>
            </a:r>
          </a:p>
          <a:p>
            <a:pPr lvl="1">
              <a:lnSpc>
                <a:spcPct val="150000"/>
              </a:lnSpc>
            </a:pPr>
            <a:r>
              <a:rPr lang="zh-TW" altLang="en-US" dirty="0"/>
              <a:t>舉例來說</a:t>
            </a:r>
            <a:r>
              <a:rPr lang="en-US" altLang="zh-TW" dirty="0"/>
              <a:t>She</a:t>
            </a:r>
            <a:r>
              <a:rPr lang="zh-TW" altLang="en-US" dirty="0"/>
              <a:t>的後面可能接的字詞為</a:t>
            </a:r>
            <a:r>
              <a:rPr lang="en-US" altLang="zh-TW" dirty="0"/>
              <a:t>is</a:t>
            </a:r>
            <a:r>
              <a:rPr lang="zh-TW" altLang="en-US" dirty="0"/>
              <a:t>，不可能的字詞為</a:t>
            </a:r>
            <a:r>
              <a:rPr lang="en-US" altLang="zh-TW" dirty="0"/>
              <a:t>am</a:t>
            </a:r>
          </a:p>
          <a:p>
            <a:pPr lvl="2">
              <a:lnSpc>
                <a:spcPct val="150000"/>
              </a:lnSpc>
            </a:pPr>
            <a:r>
              <a:rPr lang="zh-TW" altLang="en-US" dirty="0"/>
              <a:t>以</a:t>
            </a:r>
            <a:r>
              <a:rPr lang="en-US" altLang="zh-TW" dirty="0"/>
              <a:t>(she is)</a:t>
            </a:r>
            <a:r>
              <a:rPr lang="zh-TW" altLang="en-US" dirty="0"/>
              <a:t>這組字詞訓練</a:t>
            </a:r>
            <a:r>
              <a:rPr lang="en-US" altLang="zh-TW" dirty="0"/>
              <a:t>word2vec</a:t>
            </a:r>
            <a:r>
              <a:rPr lang="zh-TW" altLang="en-US" dirty="0"/>
              <a:t>即為</a:t>
            </a:r>
            <a:r>
              <a:rPr lang="en-US" altLang="zh-TW" dirty="0"/>
              <a:t>positive sample</a:t>
            </a:r>
          </a:p>
          <a:p>
            <a:pPr lvl="2">
              <a:lnSpc>
                <a:spcPct val="150000"/>
              </a:lnSpc>
            </a:pPr>
            <a:r>
              <a:rPr lang="zh-TW" altLang="en-US" dirty="0"/>
              <a:t>以</a:t>
            </a:r>
            <a:r>
              <a:rPr lang="en-US" altLang="zh-TW" dirty="0"/>
              <a:t>(she am)</a:t>
            </a:r>
            <a:r>
              <a:rPr lang="zh-TW" altLang="en-US" dirty="0"/>
              <a:t>這組字詞來訓練即為</a:t>
            </a:r>
            <a:r>
              <a:rPr lang="en-US" altLang="zh-TW" dirty="0"/>
              <a:t>negative sample(</a:t>
            </a:r>
            <a:r>
              <a:rPr lang="zh-TW" altLang="en-US" dirty="0"/>
              <a:t>可想成告訴網路這個組和不可能</a:t>
            </a:r>
            <a:r>
              <a:rPr lang="en-US" altLang="zh-TW" dirty="0"/>
              <a:t>)</a:t>
            </a:r>
          </a:p>
          <a:p>
            <a:pPr>
              <a:lnSpc>
                <a:spcPct val="150000"/>
              </a:lnSpc>
            </a:pPr>
            <a:r>
              <a:rPr lang="zh-TW" altLang="en-US" dirty="0"/>
              <a:t>處理</a:t>
            </a:r>
            <a:r>
              <a:rPr lang="en-US" altLang="zh-TW" dirty="0"/>
              <a:t>NLP</a:t>
            </a:r>
            <a:r>
              <a:rPr lang="zh-TW" altLang="en-US" dirty="0"/>
              <a:t>問題時 </a:t>
            </a:r>
            <a:r>
              <a:rPr lang="en-US" altLang="zh-TW" dirty="0"/>
              <a:t>Negative Sample</a:t>
            </a:r>
            <a:r>
              <a:rPr lang="zh-TW" altLang="en-US" dirty="0"/>
              <a:t>數量通常多</a:t>
            </a:r>
            <a:endParaRPr lang="en-US" altLang="zh-TW" dirty="0"/>
          </a:p>
          <a:p>
            <a:pPr lvl="1">
              <a:lnSpc>
                <a:spcPct val="150000"/>
              </a:lnSpc>
            </a:pPr>
            <a:r>
              <a:rPr lang="zh-TW" altLang="en-US" dirty="0"/>
              <a:t>加入</a:t>
            </a:r>
            <a:r>
              <a:rPr lang="en-US" altLang="zh-TW" dirty="0"/>
              <a:t>Negative Sample</a:t>
            </a:r>
            <a:r>
              <a:rPr lang="zh-TW" altLang="en-US" dirty="0"/>
              <a:t>訓練卻時可以增加模型正確率</a:t>
            </a:r>
            <a:endParaRPr lang="en-US" altLang="zh-TW" dirty="0"/>
          </a:p>
          <a:p>
            <a:pPr lvl="1">
              <a:lnSpc>
                <a:spcPct val="150000"/>
              </a:lnSpc>
            </a:pPr>
            <a:r>
              <a:rPr lang="zh-TW" altLang="en-US" dirty="0"/>
              <a:t>由於使訓練過程變長，會耗費更多時間</a:t>
            </a:r>
            <a:endParaRPr lang="en-US" altLang="zh-TW" dirty="0"/>
          </a:p>
          <a:p>
            <a:pPr lvl="1">
              <a:lnSpc>
                <a:spcPct val="150000"/>
              </a:lnSpc>
            </a:pPr>
            <a:r>
              <a:rPr lang="zh-TW" altLang="en-US" dirty="0"/>
              <a:t>現今的方法通常以大量</a:t>
            </a:r>
            <a:r>
              <a:rPr lang="en-US" altLang="zh-TW" dirty="0"/>
              <a:t>positive sample</a:t>
            </a:r>
            <a:r>
              <a:rPr lang="zh-TW" altLang="en-US" dirty="0"/>
              <a:t>以及</a:t>
            </a:r>
            <a:r>
              <a:rPr lang="zh-TW" altLang="en-US" dirty="0">
                <a:solidFill>
                  <a:srgbClr val="0070C0"/>
                </a:solidFill>
              </a:rPr>
              <a:t>少量的</a:t>
            </a:r>
            <a:r>
              <a:rPr lang="en-US" altLang="zh-TW" dirty="0">
                <a:solidFill>
                  <a:srgbClr val="0070C0"/>
                </a:solidFill>
              </a:rPr>
              <a:t>Negative Sample</a:t>
            </a:r>
            <a:r>
              <a:rPr lang="zh-TW" altLang="en-US" dirty="0"/>
              <a:t>來進行訓練</a:t>
            </a:r>
          </a:p>
        </p:txBody>
      </p:sp>
    </p:spTree>
    <p:extLst>
      <p:ext uri="{BB962C8B-B14F-4D97-AF65-F5344CB8AC3E}">
        <p14:creationId xmlns:p14="http://schemas.microsoft.com/office/powerpoint/2010/main" val="14186142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GloVe</a:t>
            </a:r>
            <a:r>
              <a:rPr lang="zh-TW" altLang="en-US" dirty="0"/>
              <a:t> </a:t>
            </a:r>
            <a:r>
              <a:rPr lang="en-US" altLang="zh-TW" dirty="0"/>
              <a:t>(Global vector for word representation)</a:t>
            </a:r>
            <a:endParaRPr lang="zh-TW" altLang="en-US" dirty="0"/>
          </a:p>
        </p:txBody>
      </p:sp>
      <p:sp>
        <p:nvSpPr>
          <p:cNvPr id="3" name="內容版面配置區 2"/>
          <p:cNvSpPr>
            <a:spLocks noGrp="1"/>
          </p:cNvSpPr>
          <p:nvPr>
            <p:ph idx="1"/>
          </p:nvPr>
        </p:nvSpPr>
        <p:spPr/>
        <p:txBody>
          <a:bodyPr/>
          <a:lstStyle/>
          <a:p>
            <a:pPr>
              <a:lnSpc>
                <a:spcPct val="150000"/>
              </a:lnSpc>
            </a:pPr>
            <a:r>
              <a:rPr lang="zh-TW" altLang="zh-TW" dirty="0"/>
              <a:t>加權雙線性回歸模型</a:t>
            </a:r>
            <a:r>
              <a:rPr lang="en-US" altLang="zh-TW" dirty="0"/>
              <a:t>(weighted bilinear regression model)</a:t>
            </a:r>
          </a:p>
          <a:p>
            <a:pPr>
              <a:lnSpc>
                <a:spcPct val="150000"/>
              </a:lnSpc>
            </a:pPr>
            <a:r>
              <a:rPr lang="en-US" altLang="zh-TW" dirty="0"/>
              <a:t>Global vector</a:t>
            </a:r>
            <a:r>
              <a:rPr lang="zh-TW" altLang="en-US" dirty="0"/>
              <a:t>：計算時不以句子為單位，而以整個語料庫進行計算</a:t>
            </a:r>
            <a:endParaRPr lang="en-US" altLang="zh-TW" dirty="0"/>
          </a:p>
          <a:p>
            <a:pPr>
              <a:lnSpc>
                <a:spcPct val="150000"/>
              </a:lnSpc>
            </a:pPr>
            <a:r>
              <a:rPr lang="zh-TW" altLang="en-US" dirty="0"/>
              <a:t>與</a:t>
            </a:r>
            <a:r>
              <a:rPr lang="en-US" altLang="zh-TW" dirty="0"/>
              <a:t>Word2Vec</a:t>
            </a:r>
            <a:r>
              <a:rPr lang="zh-TW" altLang="en-US" dirty="0"/>
              <a:t>相似，同樣續要慢慢訓練模型，直到模型有最小的誤差</a:t>
            </a:r>
            <a:endParaRPr lang="en-US" altLang="zh-TW" dirty="0"/>
          </a:p>
          <a:p>
            <a:pPr>
              <a:lnSpc>
                <a:spcPct val="150000"/>
              </a:lnSpc>
            </a:pPr>
            <a:r>
              <a:rPr lang="zh-TW" altLang="en-US" dirty="0"/>
              <a:t>兩者</a:t>
            </a:r>
            <a:r>
              <a:rPr lang="en-US" altLang="zh-TW" dirty="0"/>
              <a:t>glove</a:t>
            </a:r>
            <a:r>
              <a:rPr lang="zh-TW" altLang="en-US" dirty="0"/>
              <a:t>考慮到全部文件的分布，而</a:t>
            </a:r>
            <a:r>
              <a:rPr lang="en-US" altLang="zh-TW" dirty="0"/>
              <a:t>word2vec</a:t>
            </a:r>
            <a:r>
              <a:rPr lang="zh-TW" altLang="en-US" dirty="0"/>
              <a:t>則只看</a:t>
            </a:r>
            <a:endParaRPr lang="en-US" altLang="zh-TW" dirty="0"/>
          </a:p>
          <a:p>
            <a:pPr>
              <a:lnSpc>
                <a:spcPct val="150000"/>
              </a:lnSpc>
            </a:pPr>
            <a:endParaRPr lang="zh-TW" altLang="en-US" dirty="0"/>
          </a:p>
        </p:txBody>
      </p:sp>
    </p:spTree>
    <p:extLst>
      <p:ext uri="{BB962C8B-B14F-4D97-AF65-F5344CB8AC3E}">
        <p14:creationId xmlns:p14="http://schemas.microsoft.com/office/powerpoint/2010/main" val="20877936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Word2Vec </a:t>
            </a:r>
            <a:r>
              <a:rPr lang="en-US" altLang="zh-TW" dirty="0" err="1"/>
              <a:t>v.s</a:t>
            </a:r>
            <a:r>
              <a:rPr lang="en-US" altLang="zh-TW" dirty="0"/>
              <a:t> </a:t>
            </a:r>
            <a:r>
              <a:rPr lang="en-US" altLang="zh-TW" dirty="0" err="1"/>
              <a:t>GloVe</a:t>
            </a:r>
            <a:endParaRPr lang="zh-TW" altLang="en-US" dirty="0"/>
          </a:p>
        </p:txBody>
      </p:sp>
      <p:pic>
        <p:nvPicPr>
          <p:cNvPr id="4" name="內容版面配置區 3"/>
          <p:cNvPicPr>
            <a:picLocks noGrp="1" noChangeAspect="1"/>
          </p:cNvPicPr>
          <p:nvPr>
            <p:ph idx="1"/>
          </p:nvPr>
        </p:nvPicPr>
        <p:blipFill>
          <a:blip r:embed="rId3"/>
          <a:stretch>
            <a:fillRect/>
          </a:stretch>
        </p:blipFill>
        <p:spPr>
          <a:xfrm>
            <a:off x="3729203" y="1319511"/>
            <a:ext cx="5284168" cy="4857452"/>
          </a:xfrm>
          <a:prstGeom prst="rect">
            <a:avLst/>
          </a:prstGeom>
        </p:spPr>
      </p:pic>
    </p:spTree>
    <p:extLst>
      <p:ext uri="{BB962C8B-B14F-4D97-AF65-F5344CB8AC3E}">
        <p14:creationId xmlns:p14="http://schemas.microsoft.com/office/powerpoint/2010/main" val="42798884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Recurrent Neural Network (RNN)</a:t>
            </a:r>
            <a:endParaRPr lang="zh-TW" altLang="en-US" dirty="0"/>
          </a:p>
        </p:txBody>
      </p:sp>
      <p:sp>
        <p:nvSpPr>
          <p:cNvPr id="3" name="副標題 2"/>
          <p:cNvSpPr>
            <a:spLocks noGrp="1"/>
          </p:cNvSpPr>
          <p:nvPr>
            <p:ph type="subTitle" idx="1"/>
          </p:nvPr>
        </p:nvSpPr>
        <p:spPr/>
        <p:txBody>
          <a:bodyPr/>
          <a:lstStyle/>
          <a:p>
            <a:r>
              <a:rPr lang="en-US" altLang="zh-TW" dirty="0"/>
              <a:t>made by shengwei </a:t>
            </a:r>
            <a:endParaRPr lang="zh-TW" altLang="en-US" dirty="0"/>
          </a:p>
        </p:txBody>
      </p:sp>
    </p:spTree>
    <p:extLst>
      <p:ext uri="{BB962C8B-B14F-4D97-AF65-F5344CB8AC3E}">
        <p14:creationId xmlns:p14="http://schemas.microsoft.com/office/powerpoint/2010/main" val="1334414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5A17DF-E06C-443C-9D4C-4ABF7FD2F072}"/>
              </a:ext>
            </a:extLst>
          </p:cNvPr>
          <p:cNvSpPr>
            <a:spLocks noGrp="1"/>
          </p:cNvSpPr>
          <p:nvPr>
            <p:ph type="title"/>
          </p:nvPr>
        </p:nvSpPr>
        <p:spPr/>
        <p:txBody>
          <a:bodyPr/>
          <a:lstStyle/>
          <a:p>
            <a:r>
              <a:rPr lang="en-US" altLang="zh-TW" dirty="0"/>
              <a:t>Artificial Neurons</a:t>
            </a:r>
            <a:endParaRPr lang="zh-TW" altLang="en-US" dirty="0"/>
          </a:p>
        </p:txBody>
      </p:sp>
      <p:sp>
        <p:nvSpPr>
          <p:cNvPr id="3" name="內容版面配置區 2">
            <a:extLst>
              <a:ext uri="{FF2B5EF4-FFF2-40B4-BE49-F238E27FC236}">
                <a16:creationId xmlns:a16="http://schemas.microsoft.com/office/drawing/2014/main" id="{4F8C6DFB-290A-4EAC-827B-151B253BA1F2}"/>
              </a:ext>
            </a:extLst>
          </p:cNvPr>
          <p:cNvSpPr>
            <a:spLocks noGrp="1"/>
          </p:cNvSpPr>
          <p:nvPr>
            <p:ph idx="1"/>
          </p:nvPr>
        </p:nvSpPr>
        <p:spPr>
          <a:xfrm>
            <a:off x="6208294" y="1825625"/>
            <a:ext cx="5145505" cy="4351338"/>
          </a:xfrm>
        </p:spPr>
        <p:txBody>
          <a:bodyPr/>
          <a:lstStyle/>
          <a:p>
            <a:r>
              <a:rPr lang="en-US" altLang="zh-TW" dirty="0"/>
              <a:t>the</a:t>
            </a:r>
            <a:r>
              <a:rPr lang="en-US" altLang="zh-TW" dirty="0">
                <a:solidFill>
                  <a:srgbClr val="009900"/>
                </a:solidFill>
              </a:rPr>
              <a:t> </a:t>
            </a:r>
            <a:r>
              <a:rPr lang="en-US" altLang="zh-TW" i="1" dirty="0" err="1">
                <a:solidFill>
                  <a:srgbClr val="009900"/>
                </a:solidFill>
              </a:rPr>
              <a:t>j</a:t>
            </a:r>
            <a:r>
              <a:rPr lang="en-US" altLang="zh-TW" i="1" baseline="30000" dirty="0" err="1"/>
              <a:t>th</a:t>
            </a:r>
            <a:r>
              <a:rPr lang="en-US" altLang="zh-TW" dirty="0"/>
              <a:t> artificial neuron </a:t>
            </a:r>
          </a:p>
          <a:p>
            <a:r>
              <a:rPr lang="en-US" altLang="zh-TW" dirty="0"/>
              <a:t>activation</a:t>
            </a:r>
            <a:r>
              <a:rPr lang="en-US" altLang="zh-TW" i="1" dirty="0"/>
              <a:t> </a:t>
            </a:r>
            <a:r>
              <a:rPr lang="en-US" altLang="zh-TW" dirty="0" err="1">
                <a:solidFill>
                  <a:srgbClr val="009900"/>
                </a:solidFill>
              </a:rPr>
              <a:t>x</a:t>
            </a:r>
            <a:r>
              <a:rPr lang="en-US" altLang="zh-TW" baseline="-25000" dirty="0" err="1">
                <a:solidFill>
                  <a:srgbClr val="009900"/>
                </a:solidFill>
              </a:rPr>
              <a:t>j</a:t>
            </a:r>
            <a:r>
              <a:rPr lang="en-US" altLang="zh-TW" i="1" dirty="0"/>
              <a:t> </a:t>
            </a:r>
            <a:endParaRPr lang="en-US" altLang="zh-TW" dirty="0"/>
          </a:p>
          <a:p>
            <a:r>
              <a:rPr lang="en-US" altLang="zh-TW" dirty="0"/>
              <a:t>input signals </a:t>
            </a:r>
            <a:r>
              <a:rPr lang="en-US" altLang="zh-TW" dirty="0" err="1">
                <a:solidFill>
                  <a:srgbClr val="009900"/>
                </a:solidFill>
              </a:rPr>
              <a:t>s</a:t>
            </a:r>
            <a:r>
              <a:rPr lang="en-US" altLang="zh-TW" baseline="-25000" dirty="0" err="1">
                <a:solidFill>
                  <a:srgbClr val="009900"/>
                </a:solidFill>
              </a:rPr>
              <a:t>i</a:t>
            </a:r>
            <a:r>
              <a:rPr lang="en-US" altLang="zh-TW" i="1" dirty="0"/>
              <a:t> </a:t>
            </a:r>
            <a:r>
              <a:rPr lang="en-US" altLang="zh-TW" dirty="0"/>
              <a:t>, from possibly </a:t>
            </a:r>
            <a:r>
              <a:rPr lang="en-US" altLang="zh-TW" dirty="0">
                <a:solidFill>
                  <a:srgbClr val="009900"/>
                </a:solidFill>
              </a:rPr>
              <a:t>n </a:t>
            </a:r>
            <a:r>
              <a:rPr lang="en-US" altLang="zh-TW" dirty="0"/>
              <a:t>different sources</a:t>
            </a:r>
          </a:p>
          <a:p>
            <a:r>
              <a:rPr lang="en-US" altLang="zh-TW" dirty="0"/>
              <a:t>internal threshold, </a:t>
            </a:r>
            <a:r>
              <a:rPr lang="en-US" altLang="zh-TW" dirty="0" err="1">
                <a:solidFill>
                  <a:srgbClr val="009900"/>
                </a:solidFill>
              </a:rPr>
              <a:t>θ</a:t>
            </a:r>
            <a:r>
              <a:rPr lang="en-US" altLang="zh-TW" baseline="-25000" dirty="0" err="1">
                <a:solidFill>
                  <a:srgbClr val="009900"/>
                </a:solidFill>
              </a:rPr>
              <a:t>j</a:t>
            </a:r>
            <a:endParaRPr lang="en-US" altLang="zh-TW" baseline="-25000" dirty="0">
              <a:solidFill>
                <a:srgbClr val="009900"/>
              </a:solidFill>
            </a:endParaRPr>
          </a:p>
          <a:p>
            <a:r>
              <a:rPr lang="en-US" altLang="zh-TW" dirty="0"/>
              <a:t>weights </a:t>
            </a:r>
            <a:r>
              <a:rPr lang="en-US" altLang="zh-TW" dirty="0" err="1">
                <a:solidFill>
                  <a:srgbClr val="009900"/>
                </a:solidFill>
              </a:rPr>
              <a:t>w</a:t>
            </a:r>
            <a:r>
              <a:rPr lang="en-US" altLang="zh-TW" baseline="-25000" dirty="0" err="1">
                <a:solidFill>
                  <a:srgbClr val="009900"/>
                </a:solidFill>
              </a:rPr>
              <a:t>ij</a:t>
            </a:r>
            <a:r>
              <a:rPr lang="en-US" altLang="zh-TW" dirty="0">
                <a:solidFill>
                  <a:srgbClr val="009900"/>
                </a:solidFill>
              </a:rPr>
              <a:t> </a:t>
            </a:r>
            <a:r>
              <a:rPr lang="en-US" altLang="zh-TW" dirty="0"/>
              <a:t>model the </a:t>
            </a:r>
            <a:r>
              <a:rPr lang="en-US" altLang="zh-TW" dirty="0">
                <a:solidFill>
                  <a:srgbClr val="009900"/>
                </a:solidFill>
              </a:rPr>
              <a:t>synaptic efficacies</a:t>
            </a:r>
            <a:r>
              <a:rPr lang="en-US" altLang="zh-TW" dirty="0"/>
              <a:t> </a:t>
            </a:r>
          </a:p>
          <a:p>
            <a:r>
              <a:rPr lang="en-US" altLang="zh-TW" i="1" dirty="0">
                <a:solidFill>
                  <a:srgbClr val="0070C0"/>
                </a:solidFill>
              </a:rPr>
              <a:t>Signal(activation) function </a:t>
            </a:r>
            <a:r>
              <a:rPr lang="en-US" altLang="zh-TW" dirty="0">
                <a:solidFill>
                  <a:srgbClr val="0070C0"/>
                </a:solidFill>
              </a:rPr>
              <a:t>S(·)</a:t>
            </a:r>
          </a:p>
        </p:txBody>
      </p:sp>
      <p:pic>
        <p:nvPicPr>
          <p:cNvPr id="4" name="圖片 3">
            <a:extLst>
              <a:ext uri="{FF2B5EF4-FFF2-40B4-BE49-F238E27FC236}">
                <a16:creationId xmlns:a16="http://schemas.microsoft.com/office/drawing/2014/main" id="{80BED0F8-7C94-4D01-B081-D30D96A9D403}"/>
              </a:ext>
            </a:extLst>
          </p:cNvPr>
          <p:cNvPicPr>
            <a:picLocks noChangeAspect="1"/>
          </p:cNvPicPr>
          <p:nvPr/>
        </p:nvPicPr>
        <p:blipFill>
          <a:blip r:embed="rId3"/>
          <a:stretch>
            <a:fillRect/>
          </a:stretch>
        </p:blipFill>
        <p:spPr>
          <a:xfrm>
            <a:off x="838200" y="1277102"/>
            <a:ext cx="5145505" cy="3990975"/>
          </a:xfrm>
          <a:prstGeom prst="rect">
            <a:avLst/>
          </a:prstGeom>
        </p:spPr>
      </p:pic>
      <p:pic>
        <p:nvPicPr>
          <p:cNvPr id="5" name="圖片 4">
            <a:extLst>
              <a:ext uri="{FF2B5EF4-FFF2-40B4-BE49-F238E27FC236}">
                <a16:creationId xmlns:a16="http://schemas.microsoft.com/office/drawing/2014/main" id="{85B8CCF1-6C8D-4FB0-99BC-69F2D88D67A4}"/>
              </a:ext>
            </a:extLst>
          </p:cNvPr>
          <p:cNvPicPr>
            <a:picLocks noChangeAspect="1"/>
          </p:cNvPicPr>
          <p:nvPr/>
        </p:nvPicPr>
        <p:blipFill>
          <a:blip r:embed="rId4"/>
          <a:stretch>
            <a:fillRect/>
          </a:stretch>
        </p:blipFill>
        <p:spPr>
          <a:xfrm>
            <a:off x="1422983" y="4923924"/>
            <a:ext cx="3590925" cy="1657350"/>
          </a:xfrm>
          <a:prstGeom prst="rect">
            <a:avLst/>
          </a:prstGeom>
        </p:spPr>
      </p:pic>
    </p:spTree>
    <p:extLst>
      <p:ext uri="{BB962C8B-B14F-4D97-AF65-F5344CB8AC3E}">
        <p14:creationId xmlns:p14="http://schemas.microsoft.com/office/powerpoint/2010/main" val="26979650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RNN</a:t>
            </a:r>
            <a:endParaRPr lang="zh-TW" altLang="en-US" dirty="0"/>
          </a:p>
        </p:txBody>
      </p:sp>
      <p:sp>
        <p:nvSpPr>
          <p:cNvPr id="3" name="內容版面配置區 2"/>
          <p:cNvSpPr>
            <a:spLocks noGrp="1"/>
          </p:cNvSpPr>
          <p:nvPr>
            <p:ph idx="1"/>
          </p:nvPr>
        </p:nvSpPr>
        <p:spPr>
          <a:xfrm>
            <a:off x="4635500" y="1825625"/>
            <a:ext cx="6718300" cy="4351338"/>
          </a:xfrm>
        </p:spPr>
        <p:txBody>
          <a:bodyPr/>
          <a:lstStyle/>
          <a:p>
            <a:pPr>
              <a:lnSpc>
                <a:spcPct val="150000"/>
              </a:lnSpc>
            </a:pPr>
            <a:r>
              <a:rPr lang="zh-TW" altLang="en-US" dirty="0"/>
              <a:t>假設左圖為傳統的</a:t>
            </a:r>
            <a:r>
              <a:rPr lang="en-US" altLang="zh-TW" dirty="0"/>
              <a:t>MLP</a:t>
            </a:r>
            <a:r>
              <a:rPr lang="zh-TW" altLang="en-US" dirty="0"/>
              <a:t>架構</a:t>
            </a:r>
            <a:endParaRPr lang="en-US" altLang="zh-TW" dirty="0"/>
          </a:p>
          <a:p>
            <a:pPr lvl="1">
              <a:lnSpc>
                <a:spcPct val="150000"/>
              </a:lnSpc>
            </a:pPr>
            <a:r>
              <a:rPr lang="en-US" altLang="zh-TW" dirty="0"/>
              <a:t>O:output layer</a:t>
            </a:r>
          </a:p>
          <a:p>
            <a:pPr lvl="1">
              <a:lnSpc>
                <a:spcPct val="150000"/>
              </a:lnSpc>
            </a:pPr>
            <a:r>
              <a:rPr lang="en-US" altLang="zh-TW" dirty="0">
                <a:solidFill>
                  <a:sysClr val="windowText" lastClr="000000"/>
                </a:solidFill>
              </a:rPr>
              <a:t>h:hidden layer</a:t>
            </a:r>
          </a:p>
          <a:p>
            <a:pPr lvl="1">
              <a:lnSpc>
                <a:spcPct val="150000"/>
              </a:lnSpc>
            </a:pPr>
            <a:r>
              <a:rPr lang="en-US" altLang="zh-TW" dirty="0">
                <a:solidFill>
                  <a:sysClr val="windowText" lastClr="000000"/>
                </a:solidFill>
              </a:rPr>
              <a:t>I: input layer</a:t>
            </a:r>
          </a:p>
          <a:p>
            <a:endParaRPr lang="zh-TW" altLang="en-US" dirty="0">
              <a:solidFill>
                <a:sysClr val="windowText" lastClr="000000"/>
              </a:solidFill>
            </a:endParaRPr>
          </a:p>
          <a:p>
            <a:pPr lvl="1"/>
            <a:endParaRPr lang="zh-TW" altLang="en-US" dirty="0">
              <a:solidFill>
                <a:sysClr val="windowText" lastClr="000000"/>
              </a:solidFill>
            </a:endParaRPr>
          </a:p>
          <a:p>
            <a:pPr lvl="1"/>
            <a:endParaRPr lang="zh-TW" altLang="en-US" dirty="0"/>
          </a:p>
        </p:txBody>
      </p:sp>
      <p:sp>
        <p:nvSpPr>
          <p:cNvPr id="4" name="橢圓 3"/>
          <p:cNvSpPr/>
          <p:nvPr/>
        </p:nvSpPr>
        <p:spPr>
          <a:xfrm>
            <a:off x="1320800" y="1825625"/>
            <a:ext cx="9906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4800" dirty="0">
                <a:solidFill>
                  <a:sysClr val="windowText" lastClr="000000"/>
                </a:solidFill>
              </a:rPr>
              <a:t>O</a:t>
            </a:r>
            <a:endParaRPr lang="zh-TW" altLang="en-US" dirty="0">
              <a:solidFill>
                <a:sysClr val="windowText" lastClr="000000"/>
              </a:solidFill>
            </a:endParaRPr>
          </a:p>
        </p:txBody>
      </p:sp>
      <p:sp>
        <p:nvSpPr>
          <p:cNvPr id="5" name="矩形 4"/>
          <p:cNvSpPr/>
          <p:nvPr/>
        </p:nvSpPr>
        <p:spPr>
          <a:xfrm>
            <a:off x="927100" y="3531394"/>
            <a:ext cx="1778000" cy="96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000" dirty="0">
                <a:solidFill>
                  <a:sysClr val="windowText" lastClr="000000"/>
                </a:solidFill>
              </a:rPr>
              <a:t>h</a:t>
            </a:r>
            <a:endParaRPr lang="zh-TW" altLang="en-US" dirty="0">
              <a:solidFill>
                <a:sysClr val="windowText" lastClr="000000"/>
              </a:solidFill>
            </a:endParaRPr>
          </a:p>
        </p:txBody>
      </p:sp>
      <p:sp>
        <p:nvSpPr>
          <p:cNvPr id="6" name="橢圓 5"/>
          <p:cNvSpPr/>
          <p:nvPr/>
        </p:nvSpPr>
        <p:spPr>
          <a:xfrm>
            <a:off x="1320800" y="5172076"/>
            <a:ext cx="990600" cy="9906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4400" dirty="0">
                <a:solidFill>
                  <a:sysClr val="windowText" lastClr="000000"/>
                </a:solidFill>
              </a:rPr>
              <a:t>I</a:t>
            </a:r>
            <a:endParaRPr lang="zh-TW" altLang="en-US" dirty="0">
              <a:solidFill>
                <a:sysClr val="windowText" lastClr="000000"/>
              </a:solidFill>
            </a:endParaRPr>
          </a:p>
        </p:txBody>
      </p:sp>
      <p:cxnSp>
        <p:nvCxnSpPr>
          <p:cNvPr id="8" name="直線單箭頭接點 7"/>
          <p:cNvCxnSpPr>
            <a:stCxn id="6" idx="0"/>
          </p:cNvCxnSpPr>
          <p:nvPr/>
        </p:nvCxnSpPr>
        <p:spPr>
          <a:xfrm flipV="1">
            <a:off x="1816100" y="4469607"/>
            <a:ext cx="0" cy="70246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p:nvPr/>
        </p:nvCxnSpPr>
        <p:spPr>
          <a:xfrm flipV="1">
            <a:off x="1816100" y="2816225"/>
            <a:ext cx="0" cy="70246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68605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RNN</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635500" y="1825625"/>
                <a:ext cx="6718300" cy="4351338"/>
              </a:xfrm>
            </p:spPr>
            <p:txBody>
              <a:bodyPr/>
              <a:lstStyle/>
              <a:p>
                <a:pPr>
                  <a:lnSpc>
                    <a:spcPct val="150000"/>
                  </a:lnSpc>
                </a:pPr>
                <a:r>
                  <a:rPr lang="en-US" altLang="zh-TW" dirty="0"/>
                  <a:t>RNN</a:t>
                </a:r>
                <a:r>
                  <a:rPr lang="zh-TW" altLang="en-US" dirty="0"/>
                  <a:t>的基本概念為</a:t>
                </a:r>
                <a:endParaRPr lang="en-US" altLang="zh-TW" dirty="0"/>
              </a:p>
              <a:p>
                <a:pPr lvl="1">
                  <a:lnSpc>
                    <a:spcPct val="150000"/>
                  </a:lnSpc>
                </a:pPr>
                <a:r>
                  <a:rPr lang="zh-TW" altLang="en-US" dirty="0"/>
                  <a:t>將上一次輸出的結果加以儲存</a:t>
                </a:r>
                <a:endParaRPr lang="en-US" altLang="zh-TW" dirty="0"/>
              </a:p>
              <a:p>
                <a:pPr lvl="2">
                  <a:lnSpc>
                    <a:spcPct val="150000"/>
                  </a:lnSpc>
                </a:pPr>
                <a:r>
                  <a:rPr lang="zh-TW" altLang="en-US" dirty="0"/>
                  <a:t>假設</a:t>
                </a:r>
                <a:r>
                  <a:rPr lang="en-US" altLang="zh-TW" dirty="0"/>
                  <a:t>t</a:t>
                </a:r>
                <a:r>
                  <a:rPr lang="zh-TW" altLang="en-US" dirty="0"/>
                  <a:t>代表當下的輸出</a:t>
                </a:r>
                <a:endParaRPr lang="en-US" altLang="zh-TW" dirty="0"/>
              </a:p>
              <a:p>
                <a:pPr lvl="2">
                  <a:lnSpc>
                    <a:spcPct val="150000"/>
                  </a:lnSpc>
                </a:pPr>
                <a14:m>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𝐶</m:t>
                        </m:r>
                      </m:e>
                      <m:sub>
                        <m:r>
                          <a:rPr lang="en-US" altLang="zh-TW" b="0" i="1" dirty="0" smtClean="0">
                            <a:latin typeface="Cambria Math" panose="02040503050406030204" pitchFamily="18" charset="0"/>
                          </a:rPr>
                          <m:t>𝑡</m:t>
                        </m:r>
                      </m:sub>
                    </m:sSub>
                  </m:oMath>
                </a14:m>
                <a:r>
                  <a:rPr lang="zh-TW" altLang="en-US" dirty="0"/>
                  <a:t> </a:t>
                </a:r>
                <a:r>
                  <a:rPr lang="en-US" altLang="zh-TW" dirty="0"/>
                  <a:t>=</a:t>
                </a:r>
                <a:r>
                  <a:rPr lang="zh-TW" altLang="en-US" dirty="0"/>
                  <a:t> </a:t>
                </a:r>
                <a14:m>
                  <m:oMath xmlns:m="http://schemas.openxmlformats.org/officeDocument/2006/math">
                    <m:sSub>
                      <m:sSubPr>
                        <m:ctrlPr>
                          <a:rPr lang="en-US" altLang="zh-TW" i="1" dirty="0" smtClean="0">
                            <a:latin typeface="Cambria Math" panose="02040503050406030204" pitchFamily="18" charset="0"/>
                          </a:rPr>
                        </m:ctrlPr>
                      </m:sSubPr>
                      <m:e>
                        <m:r>
                          <m:rPr>
                            <m:sty m:val="p"/>
                          </m:rPr>
                          <a:rPr lang="en-US" altLang="zh-TW" i="1" dirty="0">
                            <a:latin typeface="Cambria Math" panose="02040503050406030204" pitchFamily="18" charset="0"/>
                          </a:rPr>
                          <m:t>O</m:t>
                        </m:r>
                      </m:e>
                      <m:sub>
                        <m:r>
                          <a:rPr lang="en-US" altLang="zh-TW" b="0" i="1" dirty="0" smtClean="0">
                            <a:latin typeface="Cambria Math" panose="02040503050406030204" pitchFamily="18" charset="0"/>
                          </a:rPr>
                          <m:t>𝑡</m:t>
                        </m:r>
                        <m:r>
                          <a:rPr lang="en-US" altLang="zh-TW" b="0" i="1" dirty="0" smtClean="0">
                            <a:latin typeface="Cambria Math" panose="02040503050406030204" pitchFamily="18" charset="0"/>
                          </a:rPr>
                          <m:t>−1</m:t>
                        </m:r>
                      </m:sub>
                    </m:sSub>
                  </m:oMath>
                </a14:m>
                <a:endParaRPr lang="en-US" altLang="zh-TW" dirty="0"/>
              </a:p>
              <a:p>
                <a:pPr lvl="1">
                  <a:lnSpc>
                    <a:spcPct val="150000"/>
                  </a:lnSpc>
                </a:pPr>
                <a:r>
                  <a:rPr lang="zh-TW" altLang="en-US" dirty="0"/>
                  <a:t>在下次輸入時同時輸入將</a:t>
                </a:r>
                <a:r>
                  <a:rPr lang="en-US" altLang="zh-TW" dirty="0"/>
                  <a:t>C</a:t>
                </a:r>
                <a:r>
                  <a:rPr lang="zh-TW" altLang="en-US" dirty="0"/>
                  <a:t>與</a:t>
                </a:r>
                <a:r>
                  <a:rPr lang="en-US" altLang="zh-TW" dirty="0"/>
                  <a:t>I</a:t>
                </a:r>
                <a:r>
                  <a:rPr lang="zh-TW" altLang="en-US" dirty="0"/>
                  <a:t>同時輸入</a:t>
                </a:r>
                <a:r>
                  <a:rPr lang="en-US" altLang="zh-TW" dirty="0"/>
                  <a:t>:</a:t>
                </a:r>
              </a:p>
              <a:p>
                <a:pPr lvl="2">
                  <a:lnSpc>
                    <a:spcPct val="150000"/>
                  </a:lnSpc>
                </a:pPr>
                <a:r>
                  <a:rPr lang="en-US" altLang="zh-TW" dirty="0"/>
                  <a:t>h = W(</a:t>
                </a:r>
                <a14:m>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𝐶</m:t>
                        </m:r>
                      </m:e>
                      <m:sub>
                        <m:r>
                          <a:rPr lang="en-US" altLang="zh-TW" b="0" i="1" dirty="0" smtClean="0">
                            <a:latin typeface="Cambria Math" panose="02040503050406030204" pitchFamily="18" charset="0"/>
                          </a:rPr>
                          <m:t>𝑡</m:t>
                        </m:r>
                      </m:sub>
                    </m:sSub>
                    <m:r>
                      <a:rPr lang="en-US" altLang="zh-TW" dirty="0">
                        <a:latin typeface="Cambria Math" panose="02040503050406030204" pitchFamily="18" charset="0"/>
                        <a:ea typeface="Cambria Math" panose="02040503050406030204" pitchFamily="18" charset="0"/>
                      </a:rPr>
                      <m:t>⊕</m:t>
                    </m:r>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𝐼</m:t>
                        </m:r>
                      </m:e>
                      <m:sub>
                        <m:r>
                          <a:rPr lang="en-US" altLang="zh-TW" b="0" i="1" dirty="0" smtClean="0">
                            <a:latin typeface="Cambria Math" panose="02040503050406030204" pitchFamily="18" charset="0"/>
                          </a:rPr>
                          <m:t>𝑡</m:t>
                        </m:r>
                      </m:sub>
                    </m:sSub>
                  </m:oMath>
                </a14:m>
                <a:r>
                  <a:rPr lang="en-US" altLang="zh-TW" dirty="0"/>
                  <a:t>) = W(</a:t>
                </a:r>
                <a14:m>
                  <m:oMath xmlns:m="http://schemas.openxmlformats.org/officeDocument/2006/math">
                    <m:sSub>
                      <m:sSubPr>
                        <m:ctrlPr>
                          <a:rPr lang="en-US" altLang="zh-TW" i="1" dirty="0" smtClean="0">
                            <a:latin typeface="Cambria Math" panose="02040503050406030204" pitchFamily="18" charset="0"/>
                          </a:rPr>
                        </m:ctrlPr>
                      </m:sSubPr>
                      <m:e>
                        <m:r>
                          <m:rPr>
                            <m:sty m:val="p"/>
                          </m:rPr>
                          <a:rPr lang="en-US" altLang="zh-TW" i="1" dirty="0">
                            <a:latin typeface="Cambria Math" panose="02040503050406030204" pitchFamily="18" charset="0"/>
                          </a:rPr>
                          <m:t>O</m:t>
                        </m:r>
                      </m:e>
                      <m:sub>
                        <m:r>
                          <a:rPr lang="en-US" altLang="zh-TW" b="0" i="1" dirty="0" smtClean="0">
                            <a:latin typeface="Cambria Math" panose="02040503050406030204" pitchFamily="18" charset="0"/>
                          </a:rPr>
                          <m:t>𝑡</m:t>
                        </m:r>
                        <m:r>
                          <a:rPr lang="en-US" altLang="zh-TW" b="0" i="1" dirty="0" smtClean="0">
                            <a:latin typeface="Cambria Math" panose="02040503050406030204" pitchFamily="18" charset="0"/>
                          </a:rPr>
                          <m:t>−1</m:t>
                        </m:r>
                      </m:sub>
                    </m:sSub>
                  </m:oMath>
                </a14:m>
                <a:r>
                  <a:rPr lang="en-US" altLang="zh-TW" dirty="0">
                    <a:ea typeface="Cambria Math" panose="02040503050406030204" pitchFamily="18" charset="0"/>
                  </a:rPr>
                  <a:t> </a:t>
                </a:r>
                <a14:m>
                  <m:oMath xmlns:m="http://schemas.openxmlformats.org/officeDocument/2006/math">
                    <m:r>
                      <a:rPr lang="en-US" altLang="zh-TW" dirty="0">
                        <a:latin typeface="Cambria Math" panose="02040503050406030204" pitchFamily="18" charset="0"/>
                        <a:ea typeface="Cambria Math" panose="02040503050406030204" pitchFamily="18" charset="0"/>
                      </a:rPr>
                      <m:t>⊕</m:t>
                    </m:r>
                    <m:r>
                      <a:rPr lang="en-US" altLang="zh-TW" i="1" dirty="0">
                        <a:latin typeface="Cambria Math" panose="02040503050406030204" pitchFamily="18" charset="0"/>
                        <a:ea typeface="Cambria Math" panose="02040503050406030204" pitchFamily="18" charset="0"/>
                      </a:rPr>
                      <m:t> </m:t>
                    </m:r>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𝐼</m:t>
                        </m:r>
                      </m:e>
                      <m:sub>
                        <m:r>
                          <a:rPr lang="en-US" altLang="zh-TW" b="0" i="1" dirty="0" smtClean="0">
                            <a:latin typeface="Cambria Math" panose="02040503050406030204" pitchFamily="18" charset="0"/>
                          </a:rPr>
                          <m:t>𝑡</m:t>
                        </m:r>
                      </m:sub>
                    </m:sSub>
                  </m:oMath>
                </a14:m>
                <a:r>
                  <a:rPr lang="en-US" altLang="zh-TW" dirty="0"/>
                  <a:t>) </a:t>
                </a:r>
              </a:p>
              <a:p>
                <a:pPr lvl="2">
                  <a:lnSpc>
                    <a:spcPct val="150000"/>
                  </a:lnSpc>
                </a:pPr>
                <a:r>
                  <a:rPr lang="en-US" altLang="zh-TW" dirty="0">
                    <a:solidFill>
                      <a:sysClr val="windowText" lastClr="000000"/>
                    </a:solidFill>
                  </a:rPr>
                  <a:t>W</a:t>
                </a:r>
                <a:r>
                  <a:rPr lang="zh-TW" altLang="en-US" dirty="0">
                    <a:solidFill>
                      <a:sysClr val="windowText" lastClr="000000"/>
                    </a:solidFill>
                  </a:rPr>
                  <a:t>代表</a:t>
                </a:r>
                <a:r>
                  <a:rPr lang="en-US" altLang="zh-TW" dirty="0">
                    <a:solidFill>
                      <a:sysClr val="windowText" lastClr="000000"/>
                    </a:solidFill>
                  </a:rPr>
                  <a:t>hidden layer</a:t>
                </a:r>
                <a:r>
                  <a:rPr lang="zh-TW" altLang="en-US" dirty="0">
                    <a:solidFill>
                      <a:sysClr val="windowText" lastClr="000000"/>
                    </a:solidFill>
                  </a:rPr>
                  <a:t>的權重</a:t>
                </a:r>
              </a:p>
              <a:p>
                <a:pPr lvl="1">
                  <a:lnSpc>
                    <a:spcPct val="150000"/>
                  </a:lnSpc>
                </a:pPr>
                <a:endParaRPr lang="zh-TW" altLang="en-US" dirty="0">
                  <a:solidFill>
                    <a:sysClr val="windowText" lastClr="000000"/>
                  </a:solidFill>
                </a:endParaRPr>
              </a:p>
              <a:p>
                <a:pPr lvl="1">
                  <a:lnSpc>
                    <a:spcPct val="150000"/>
                  </a:lnSpc>
                </a:pPr>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635500" y="1825625"/>
                <a:ext cx="6718300" cy="4351338"/>
              </a:xfrm>
              <a:blipFill>
                <a:blip r:embed="rId3"/>
                <a:stretch>
                  <a:fillRect l="-1632"/>
                </a:stretch>
              </a:blipFill>
            </p:spPr>
            <p:txBody>
              <a:bodyPr/>
              <a:lstStyle/>
              <a:p>
                <a:r>
                  <a:rPr lang="zh-TW" altLang="en-US">
                    <a:noFill/>
                  </a:rPr>
                  <a:t> </a:t>
                </a:r>
              </a:p>
            </p:txBody>
          </p:sp>
        </mc:Fallback>
      </mc:AlternateContent>
      <p:sp>
        <p:nvSpPr>
          <p:cNvPr id="4" name="橢圓 3"/>
          <p:cNvSpPr/>
          <p:nvPr/>
        </p:nvSpPr>
        <p:spPr>
          <a:xfrm>
            <a:off x="1320800" y="1825625"/>
            <a:ext cx="9906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4800" dirty="0">
                <a:solidFill>
                  <a:sysClr val="windowText" lastClr="000000"/>
                </a:solidFill>
              </a:rPr>
              <a:t>O</a:t>
            </a:r>
            <a:endParaRPr lang="zh-TW" altLang="en-US" dirty="0">
              <a:solidFill>
                <a:sysClr val="windowText" lastClr="000000"/>
              </a:solidFill>
            </a:endParaRPr>
          </a:p>
        </p:txBody>
      </p:sp>
      <p:sp>
        <p:nvSpPr>
          <p:cNvPr id="5" name="矩形 4"/>
          <p:cNvSpPr/>
          <p:nvPr/>
        </p:nvSpPr>
        <p:spPr>
          <a:xfrm>
            <a:off x="927100" y="3531394"/>
            <a:ext cx="1778000" cy="96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000" dirty="0">
                <a:solidFill>
                  <a:sysClr val="windowText" lastClr="000000"/>
                </a:solidFill>
              </a:rPr>
              <a:t>h</a:t>
            </a:r>
            <a:endParaRPr lang="zh-TW" altLang="en-US" dirty="0">
              <a:solidFill>
                <a:sysClr val="windowText" lastClr="000000"/>
              </a:solidFill>
            </a:endParaRPr>
          </a:p>
        </p:txBody>
      </p:sp>
      <p:sp>
        <p:nvSpPr>
          <p:cNvPr id="6" name="橢圓 5"/>
          <p:cNvSpPr/>
          <p:nvPr/>
        </p:nvSpPr>
        <p:spPr>
          <a:xfrm>
            <a:off x="1320800" y="5172076"/>
            <a:ext cx="990600" cy="9906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4400" dirty="0">
                <a:solidFill>
                  <a:sysClr val="windowText" lastClr="000000"/>
                </a:solidFill>
              </a:rPr>
              <a:t>I</a:t>
            </a:r>
            <a:endParaRPr lang="zh-TW" altLang="en-US" dirty="0">
              <a:solidFill>
                <a:sysClr val="windowText" lastClr="000000"/>
              </a:solidFill>
            </a:endParaRPr>
          </a:p>
        </p:txBody>
      </p:sp>
      <p:cxnSp>
        <p:nvCxnSpPr>
          <p:cNvPr id="8" name="直線單箭頭接點 7"/>
          <p:cNvCxnSpPr>
            <a:stCxn id="6" idx="0"/>
          </p:cNvCxnSpPr>
          <p:nvPr/>
        </p:nvCxnSpPr>
        <p:spPr>
          <a:xfrm flipV="1">
            <a:off x="1816100" y="4469607"/>
            <a:ext cx="0" cy="70246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p:nvPr/>
        </p:nvCxnSpPr>
        <p:spPr>
          <a:xfrm flipV="1">
            <a:off x="1816100" y="2816225"/>
            <a:ext cx="0" cy="70246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迴轉箭號 10"/>
          <p:cNvSpPr/>
          <p:nvPr/>
        </p:nvSpPr>
        <p:spPr>
          <a:xfrm>
            <a:off x="2311400" y="3225800"/>
            <a:ext cx="1231900" cy="292894"/>
          </a:xfrm>
          <a:prstGeom prst="utur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solidFill>
                <a:schemeClr val="tx1"/>
              </a:solidFill>
            </a:endParaRPr>
          </a:p>
        </p:txBody>
      </p:sp>
      <p:sp>
        <p:nvSpPr>
          <p:cNvPr id="12" name="迴轉箭號 11"/>
          <p:cNvSpPr/>
          <p:nvPr/>
        </p:nvSpPr>
        <p:spPr>
          <a:xfrm rot="10800000">
            <a:off x="2311400" y="4469607"/>
            <a:ext cx="1231900" cy="292894"/>
          </a:xfrm>
          <a:prstGeom prst="utur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solidFill>
                <a:schemeClr val="tx1"/>
              </a:solidFill>
            </a:endParaRPr>
          </a:p>
        </p:txBody>
      </p:sp>
      <p:sp>
        <p:nvSpPr>
          <p:cNvPr id="13" name="橢圓 12"/>
          <p:cNvSpPr/>
          <p:nvPr/>
        </p:nvSpPr>
        <p:spPr>
          <a:xfrm>
            <a:off x="3035300" y="3538141"/>
            <a:ext cx="1143000" cy="79930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4000" dirty="0">
                <a:solidFill>
                  <a:sysClr val="windowText" lastClr="000000"/>
                </a:solidFill>
              </a:rPr>
              <a:t>C</a:t>
            </a:r>
            <a:endParaRPr lang="zh-TW" altLang="en-US" dirty="0">
              <a:solidFill>
                <a:sysClr val="windowText" lastClr="000000"/>
              </a:solidFill>
            </a:endParaRPr>
          </a:p>
        </p:txBody>
      </p:sp>
    </p:spTree>
    <p:extLst>
      <p:ext uri="{BB962C8B-B14F-4D97-AF65-F5344CB8AC3E}">
        <p14:creationId xmlns:p14="http://schemas.microsoft.com/office/powerpoint/2010/main" val="13140781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Why we need RNN?</a:t>
            </a:r>
            <a:endParaRPr lang="zh-TW" altLang="en-US" dirty="0"/>
          </a:p>
        </p:txBody>
      </p:sp>
      <p:sp>
        <p:nvSpPr>
          <p:cNvPr id="3" name="內容版面配置區 2"/>
          <p:cNvSpPr>
            <a:spLocks noGrp="1"/>
          </p:cNvSpPr>
          <p:nvPr>
            <p:ph idx="1"/>
          </p:nvPr>
        </p:nvSpPr>
        <p:spPr/>
        <p:txBody>
          <a:bodyPr/>
          <a:lstStyle/>
          <a:p>
            <a:pPr>
              <a:lnSpc>
                <a:spcPct val="150000"/>
              </a:lnSpc>
            </a:pPr>
            <a:r>
              <a:rPr lang="zh-TW" altLang="en-US" dirty="0"/>
              <a:t>處理相依性資料</a:t>
            </a:r>
            <a:endParaRPr lang="en-US" altLang="zh-TW" dirty="0"/>
          </a:p>
          <a:p>
            <a:pPr lvl="1">
              <a:lnSpc>
                <a:spcPct val="150000"/>
              </a:lnSpc>
            </a:pPr>
            <a:r>
              <a:rPr lang="zh-TW" altLang="en-US" dirty="0"/>
              <a:t>一般的分類問題都會假設訓練的</a:t>
            </a:r>
            <a:r>
              <a:rPr lang="en-US" altLang="zh-TW" dirty="0"/>
              <a:t>example</a:t>
            </a:r>
            <a:r>
              <a:rPr lang="zh-TW" altLang="en-US" dirty="0"/>
              <a:t>之間是獨立的</a:t>
            </a:r>
            <a:endParaRPr lang="en-US" altLang="zh-TW" dirty="0"/>
          </a:p>
          <a:p>
            <a:pPr lvl="1">
              <a:lnSpc>
                <a:spcPct val="150000"/>
              </a:lnSpc>
            </a:pPr>
            <a:r>
              <a:rPr lang="zh-TW" altLang="en-US" dirty="0"/>
              <a:t>然而像是文章、影像這類序列型的資料彼此之間並不獨立</a:t>
            </a:r>
          </a:p>
        </p:txBody>
      </p:sp>
    </p:spTree>
    <p:extLst>
      <p:ext uri="{BB962C8B-B14F-4D97-AF65-F5344CB8AC3E}">
        <p14:creationId xmlns:p14="http://schemas.microsoft.com/office/powerpoint/2010/main" val="34586803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RNN</a:t>
            </a:r>
            <a:r>
              <a:rPr lang="zh-TW" altLang="en-US" dirty="0"/>
              <a:t> </a:t>
            </a:r>
            <a:r>
              <a:rPr lang="en-US" altLang="zh-TW" dirty="0"/>
              <a:t>unit</a:t>
            </a:r>
            <a:endParaRPr lang="zh-TW" altLang="en-US" dirty="0"/>
          </a:p>
        </p:txBody>
      </p:sp>
      <p:sp>
        <p:nvSpPr>
          <p:cNvPr id="3" name="內容版面配置區 2"/>
          <p:cNvSpPr>
            <a:spLocks noGrp="1"/>
          </p:cNvSpPr>
          <p:nvPr>
            <p:ph idx="1"/>
          </p:nvPr>
        </p:nvSpPr>
        <p:spPr>
          <a:xfrm>
            <a:off x="4813300" y="1825625"/>
            <a:ext cx="6540500" cy="4351338"/>
          </a:xfrm>
        </p:spPr>
        <p:txBody>
          <a:bodyPr/>
          <a:lstStyle/>
          <a:p>
            <a:pPr>
              <a:lnSpc>
                <a:spcPct val="150000"/>
              </a:lnSpc>
            </a:pPr>
            <a:r>
              <a:rPr lang="en-US" altLang="zh-TW" dirty="0"/>
              <a:t>RNN</a:t>
            </a:r>
            <a:r>
              <a:rPr lang="zh-TW" altLang="en-US" dirty="0"/>
              <a:t>基本的架構都相似，然而部分學者針對</a:t>
            </a:r>
            <a:r>
              <a:rPr lang="en-US" altLang="zh-TW" dirty="0"/>
              <a:t>hidden layer</a:t>
            </a:r>
            <a:r>
              <a:rPr lang="zh-TW" altLang="en-US" dirty="0"/>
              <a:t>進行改良，常見的方式有以下：</a:t>
            </a:r>
            <a:endParaRPr lang="en-US" altLang="zh-TW" dirty="0"/>
          </a:p>
          <a:p>
            <a:pPr lvl="1">
              <a:lnSpc>
                <a:spcPct val="150000"/>
              </a:lnSpc>
            </a:pPr>
            <a:r>
              <a:rPr lang="en-US" altLang="zh-TW" dirty="0" err="1"/>
              <a:t>tanh</a:t>
            </a:r>
            <a:endParaRPr lang="en-US" altLang="zh-TW" dirty="0"/>
          </a:p>
          <a:p>
            <a:pPr lvl="1">
              <a:lnSpc>
                <a:spcPct val="150000"/>
              </a:lnSpc>
            </a:pPr>
            <a:r>
              <a:rPr lang="en-US" altLang="zh-TW" dirty="0"/>
              <a:t>LSTM</a:t>
            </a:r>
            <a:r>
              <a:rPr lang="zh-TW" altLang="en-US" dirty="0"/>
              <a:t> </a:t>
            </a:r>
            <a:r>
              <a:rPr lang="en-US" altLang="zh-TW" dirty="0"/>
              <a:t>(long short-term memory)</a:t>
            </a:r>
          </a:p>
          <a:p>
            <a:pPr lvl="1">
              <a:lnSpc>
                <a:spcPct val="150000"/>
              </a:lnSpc>
            </a:pPr>
            <a:r>
              <a:rPr lang="en-US" altLang="zh-TW" dirty="0"/>
              <a:t>GRU (gated recurrent unit)</a:t>
            </a:r>
            <a:endParaRPr lang="zh-TW" altLang="en-US" dirty="0"/>
          </a:p>
        </p:txBody>
      </p:sp>
      <p:sp>
        <p:nvSpPr>
          <p:cNvPr id="4" name="橢圓 3"/>
          <p:cNvSpPr/>
          <p:nvPr/>
        </p:nvSpPr>
        <p:spPr>
          <a:xfrm>
            <a:off x="1320800" y="1825625"/>
            <a:ext cx="9906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4800" dirty="0">
                <a:solidFill>
                  <a:sysClr val="windowText" lastClr="000000"/>
                </a:solidFill>
              </a:rPr>
              <a:t>O</a:t>
            </a:r>
            <a:endParaRPr lang="zh-TW" altLang="en-US" dirty="0">
              <a:solidFill>
                <a:sysClr val="windowText" lastClr="000000"/>
              </a:solidFill>
            </a:endParaRPr>
          </a:p>
        </p:txBody>
      </p:sp>
      <p:sp>
        <p:nvSpPr>
          <p:cNvPr id="5" name="矩形 4"/>
          <p:cNvSpPr/>
          <p:nvPr/>
        </p:nvSpPr>
        <p:spPr>
          <a:xfrm>
            <a:off x="895350" y="3544094"/>
            <a:ext cx="1778000" cy="96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000" dirty="0">
                <a:solidFill>
                  <a:sysClr val="windowText" lastClr="000000"/>
                </a:solidFill>
              </a:rPr>
              <a:t>h</a:t>
            </a:r>
            <a:endParaRPr lang="zh-TW" altLang="en-US" dirty="0">
              <a:solidFill>
                <a:sysClr val="windowText" lastClr="000000"/>
              </a:solidFill>
            </a:endParaRPr>
          </a:p>
        </p:txBody>
      </p:sp>
      <p:sp>
        <p:nvSpPr>
          <p:cNvPr id="6" name="橢圓 5"/>
          <p:cNvSpPr/>
          <p:nvPr/>
        </p:nvSpPr>
        <p:spPr>
          <a:xfrm>
            <a:off x="1320800" y="5172076"/>
            <a:ext cx="990600" cy="9906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4400" dirty="0">
                <a:solidFill>
                  <a:sysClr val="windowText" lastClr="000000"/>
                </a:solidFill>
              </a:rPr>
              <a:t>I</a:t>
            </a:r>
            <a:endParaRPr lang="zh-TW" altLang="en-US" dirty="0">
              <a:solidFill>
                <a:sysClr val="windowText" lastClr="000000"/>
              </a:solidFill>
            </a:endParaRPr>
          </a:p>
        </p:txBody>
      </p:sp>
      <p:cxnSp>
        <p:nvCxnSpPr>
          <p:cNvPr id="7" name="直線單箭頭接點 6"/>
          <p:cNvCxnSpPr>
            <a:stCxn id="6" idx="0"/>
          </p:cNvCxnSpPr>
          <p:nvPr/>
        </p:nvCxnSpPr>
        <p:spPr>
          <a:xfrm flipV="1">
            <a:off x="1816100" y="4469607"/>
            <a:ext cx="0" cy="70246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flipV="1">
            <a:off x="1816100" y="2816225"/>
            <a:ext cx="0" cy="70246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迴轉箭號 8"/>
          <p:cNvSpPr/>
          <p:nvPr/>
        </p:nvSpPr>
        <p:spPr>
          <a:xfrm>
            <a:off x="2311400" y="3225800"/>
            <a:ext cx="1231900" cy="292894"/>
          </a:xfrm>
          <a:prstGeom prst="utur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solidFill>
                <a:schemeClr val="tx1"/>
              </a:solidFill>
            </a:endParaRPr>
          </a:p>
        </p:txBody>
      </p:sp>
      <p:sp>
        <p:nvSpPr>
          <p:cNvPr id="10" name="迴轉箭號 9"/>
          <p:cNvSpPr/>
          <p:nvPr/>
        </p:nvSpPr>
        <p:spPr>
          <a:xfrm rot="10800000">
            <a:off x="2311400" y="4469607"/>
            <a:ext cx="1231900" cy="292894"/>
          </a:xfrm>
          <a:prstGeom prst="utur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solidFill>
                <a:schemeClr val="tx1"/>
              </a:solidFill>
            </a:endParaRPr>
          </a:p>
        </p:txBody>
      </p:sp>
      <p:sp>
        <p:nvSpPr>
          <p:cNvPr id="11" name="橢圓 10"/>
          <p:cNvSpPr/>
          <p:nvPr/>
        </p:nvSpPr>
        <p:spPr>
          <a:xfrm>
            <a:off x="3035300" y="3538141"/>
            <a:ext cx="1143000" cy="79930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4000" dirty="0">
                <a:solidFill>
                  <a:sysClr val="windowText" lastClr="000000"/>
                </a:solidFill>
              </a:rPr>
              <a:t>C</a:t>
            </a:r>
            <a:endParaRPr lang="zh-TW" altLang="en-US" dirty="0">
              <a:solidFill>
                <a:sysClr val="windowText" lastClr="000000"/>
              </a:solidFill>
            </a:endParaRPr>
          </a:p>
        </p:txBody>
      </p:sp>
    </p:spTree>
    <p:extLst>
      <p:ext uri="{BB962C8B-B14F-4D97-AF65-F5344CB8AC3E}">
        <p14:creationId xmlns:p14="http://schemas.microsoft.com/office/powerpoint/2010/main" val="16798318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RNN</a:t>
            </a:r>
            <a:r>
              <a:rPr lang="zh-TW" altLang="en-US" dirty="0"/>
              <a:t> </a:t>
            </a:r>
            <a:r>
              <a:rPr lang="en-US" altLang="zh-TW" dirty="0"/>
              <a:t>unit</a:t>
            </a:r>
            <a:r>
              <a:rPr lang="zh-TW" altLang="en-US" dirty="0"/>
              <a:t> </a:t>
            </a:r>
            <a:r>
              <a:rPr lang="en-US" altLang="zh-TW" dirty="0"/>
              <a:t>(</a:t>
            </a:r>
            <a:r>
              <a:rPr lang="en-US" altLang="zh-TW" dirty="0" err="1"/>
              <a:t>tanh</a:t>
            </a:r>
            <a:r>
              <a:rPr lang="en-US" altLang="zh-TW" dirty="0"/>
              <a:t>)</a:t>
            </a:r>
            <a:endParaRPr lang="zh-TW" altLang="en-US" dirty="0"/>
          </a:p>
        </p:txBody>
      </p:sp>
      <p:pic>
        <p:nvPicPr>
          <p:cNvPr id="4"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89526" y="1466751"/>
            <a:ext cx="9321800" cy="4631213"/>
          </a:xfrm>
        </p:spPr>
      </p:pic>
    </p:spTree>
    <p:extLst>
      <p:ext uri="{BB962C8B-B14F-4D97-AF65-F5344CB8AC3E}">
        <p14:creationId xmlns:p14="http://schemas.microsoft.com/office/powerpoint/2010/main" val="23294260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RNN</a:t>
            </a:r>
            <a:r>
              <a:rPr lang="zh-TW" altLang="en-US" dirty="0"/>
              <a:t> </a:t>
            </a:r>
            <a:r>
              <a:rPr lang="en-US" altLang="zh-TW" dirty="0"/>
              <a:t>unit</a:t>
            </a:r>
            <a:r>
              <a:rPr lang="zh-TW" altLang="en-US" dirty="0"/>
              <a:t> </a:t>
            </a:r>
            <a:r>
              <a:rPr lang="en-US" altLang="zh-TW" dirty="0"/>
              <a:t>(</a:t>
            </a:r>
            <a:r>
              <a:rPr lang="en-US" altLang="zh-TW" dirty="0" err="1"/>
              <a:t>tanh</a:t>
            </a:r>
            <a:r>
              <a:rPr lang="en-US" altLang="zh-TW" dirty="0"/>
              <a:t>)</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1769912" y="1825625"/>
            <a:ext cx="8652176" cy="4351338"/>
          </a:xfrm>
          <a:prstGeom prst="rect">
            <a:avLst/>
          </a:prstGeom>
        </p:spPr>
      </p:pic>
    </p:spTree>
    <p:extLst>
      <p:ext uri="{BB962C8B-B14F-4D97-AF65-F5344CB8AC3E}">
        <p14:creationId xmlns:p14="http://schemas.microsoft.com/office/powerpoint/2010/main" val="15372180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RNN</a:t>
            </a:r>
            <a:r>
              <a:rPr lang="zh-TW" altLang="en-US" dirty="0"/>
              <a:t> </a:t>
            </a:r>
            <a:r>
              <a:rPr lang="en-US" altLang="zh-TW" dirty="0"/>
              <a:t>unit</a:t>
            </a:r>
            <a:r>
              <a:rPr lang="zh-TW" altLang="en-US" dirty="0"/>
              <a:t> </a:t>
            </a:r>
            <a:r>
              <a:rPr lang="en-US" altLang="zh-TW" dirty="0"/>
              <a:t>(</a:t>
            </a:r>
            <a:r>
              <a:rPr lang="en-US" altLang="zh-TW" dirty="0" err="1"/>
              <a:t>tanh</a:t>
            </a:r>
            <a:r>
              <a:rPr lang="en-US" altLang="zh-TW" dirty="0"/>
              <a:t>)</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pPr>
                  <a:lnSpc>
                    <a:spcPct val="150000"/>
                  </a:lnSpc>
                </a:pPr>
                <a:r>
                  <a:rPr lang="zh-TW" altLang="en-US" dirty="0"/>
                  <a:t>優點：</a:t>
                </a:r>
                <a:endParaRPr lang="en-US" altLang="zh-TW" dirty="0"/>
              </a:p>
              <a:p>
                <a:pPr lvl="1">
                  <a:lnSpc>
                    <a:spcPct val="150000"/>
                  </a:lnSpc>
                </a:pPr>
                <a:r>
                  <a:rPr lang="zh-TW" altLang="en-US" dirty="0"/>
                  <a:t>計算簡單，架構單純</a:t>
                </a:r>
                <a:endParaRPr lang="en-US" altLang="zh-TW" dirty="0"/>
              </a:p>
              <a:p>
                <a:pPr>
                  <a:lnSpc>
                    <a:spcPct val="150000"/>
                  </a:lnSpc>
                </a:pPr>
                <a:r>
                  <a:rPr lang="zh-TW" altLang="en-US" dirty="0"/>
                  <a:t>缺點：</a:t>
                </a:r>
                <a:endParaRPr lang="en-US" altLang="zh-TW" dirty="0"/>
              </a:p>
              <a:p>
                <a:pPr lvl="1">
                  <a:lnSpc>
                    <a:spcPct val="150000"/>
                  </a:lnSpc>
                </a:pPr>
                <a:r>
                  <a:rPr lang="zh-TW" altLang="en-US" dirty="0"/>
                  <a:t>梯度消失、梯度爆炸的問題</a:t>
                </a:r>
                <a:endParaRPr lang="en-US" altLang="zh-TW" dirty="0"/>
              </a:p>
              <a:p>
                <a:pPr lvl="1">
                  <a:lnSpc>
                    <a:spcPct val="150000"/>
                  </a:lnSpc>
                </a:pPr>
                <a:r>
                  <a:rPr lang="zh-TW" altLang="en-US" dirty="0"/>
                  <a:t>目前的輸入</a:t>
                </a:r>
                <a14:m>
                  <m:oMath xmlns:m="http://schemas.openxmlformats.org/officeDocument/2006/math">
                    <m:sSub>
                      <m:sSubPr>
                        <m:ctrlPr>
                          <a:rPr lang="en-US" altLang="zh-TW" i="1" dirty="0" smtClean="0">
                            <a:latin typeface="Cambria Math" panose="02040503050406030204" pitchFamily="18" charset="0"/>
                          </a:rPr>
                        </m:ctrlPr>
                      </m:sSubPr>
                      <m:e>
                        <m:r>
                          <m:rPr>
                            <m:sty m:val="p"/>
                          </m:rPr>
                          <a:rPr lang="en-US" altLang="zh-TW" i="1" dirty="0">
                            <a:latin typeface="Cambria Math" panose="02040503050406030204" pitchFamily="18" charset="0"/>
                          </a:rPr>
                          <m:t>X</m:t>
                        </m:r>
                      </m:e>
                      <m:sub>
                        <m:r>
                          <a:rPr lang="en-US" altLang="zh-TW" b="0" i="1" dirty="0" smtClean="0">
                            <a:latin typeface="Cambria Math" panose="02040503050406030204" pitchFamily="18" charset="0"/>
                          </a:rPr>
                          <m:t>𝑡</m:t>
                        </m:r>
                      </m:sub>
                    </m:sSub>
                    <m:r>
                      <a:rPr lang="zh-TW" altLang="en-US" i="1" dirty="0">
                        <a:latin typeface="Cambria Math" panose="02040503050406030204" pitchFamily="18" charset="0"/>
                      </a:rPr>
                      <m:t>對於輸出的影響遠高</m:t>
                    </m:r>
                  </m:oMath>
                </a14:m>
                <a:r>
                  <a:rPr lang="zh-TW" altLang="en-US" dirty="0"/>
                  <a:t>於先前的輸入</a:t>
                </a:r>
                <a14:m>
                  <m:oMath xmlns:m="http://schemas.openxmlformats.org/officeDocument/2006/math">
                    <m:sSub>
                      <m:sSubPr>
                        <m:ctrlPr>
                          <a:rPr lang="en-US" altLang="zh-TW" i="1" dirty="0">
                            <a:latin typeface="Cambria Math" panose="02040503050406030204" pitchFamily="18" charset="0"/>
                          </a:rPr>
                        </m:ctrlPr>
                      </m:sSubPr>
                      <m:e>
                        <m:r>
                          <m:rPr>
                            <m:sty m:val="p"/>
                          </m:rPr>
                          <a:rPr lang="en-US" altLang="zh-TW" i="1" dirty="0">
                            <a:latin typeface="Cambria Math" panose="02040503050406030204" pitchFamily="18" charset="0"/>
                          </a:rPr>
                          <m:t>X</m:t>
                        </m:r>
                      </m:e>
                      <m:sub>
                        <m:r>
                          <a:rPr lang="en-US" altLang="zh-TW" i="1" dirty="0">
                            <a:latin typeface="Cambria Math" panose="02040503050406030204" pitchFamily="18" charset="0"/>
                          </a:rPr>
                          <m:t>𝑡</m:t>
                        </m:r>
                        <m:r>
                          <a:rPr lang="en-US" altLang="zh-TW" i="1" dirty="0" smtClean="0">
                            <a:latin typeface="Cambria Math" panose="02040503050406030204" pitchFamily="18" charset="0"/>
                          </a:rPr>
                          <m:t>−</m:t>
                        </m:r>
                        <m:r>
                          <a:rPr lang="en-US" altLang="zh-TW" b="0" i="1" dirty="0" smtClean="0">
                            <a:latin typeface="Cambria Math" panose="02040503050406030204" pitchFamily="18" charset="0"/>
                          </a:rPr>
                          <m:t>𝑛</m:t>
                        </m:r>
                      </m:sub>
                    </m:sSub>
                  </m:oMath>
                </a14:m>
                <a:endParaRPr lang="en-US" altLang="zh-TW"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5304938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RNN unit (LSTM)</a:t>
            </a:r>
            <a:endParaRPr lang="zh-TW" altLang="en-US" dirty="0"/>
          </a:p>
        </p:txBody>
      </p:sp>
      <p:pic>
        <p:nvPicPr>
          <p:cNvPr id="5" name="內容版面配置區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94369" y="1825625"/>
            <a:ext cx="9003261" cy="4351338"/>
          </a:xfrm>
        </p:spPr>
      </p:pic>
    </p:spTree>
    <p:extLst>
      <p:ext uri="{BB962C8B-B14F-4D97-AF65-F5344CB8AC3E}">
        <p14:creationId xmlns:p14="http://schemas.microsoft.com/office/powerpoint/2010/main" val="15226136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RNN unit (LSTM)</a:t>
            </a:r>
            <a:endParaRPr lang="zh-TW" altLang="en-US" dirty="0"/>
          </a:p>
        </p:txBody>
      </p:sp>
      <p:pic>
        <p:nvPicPr>
          <p:cNvPr id="4" name="內容版面配置區 3"/>
          <p:cNvPicPr>
            <a:picLocks noGrp="1" noChangeAspect="1"/>
          </p:cNvPicPr>
          <p:nvPr>
            <p:ph idx="1"/>
          </p:nvPr>
        </p:nvPicPr>
        <p:blipFill>
          <a:blip r:embed="rId3"/>
          <a:stretch>
            <a:fillRect/>
          </a:stretch>
        </p:blipFill>
        <p:spPr>
          <a:xfrm>
            <a:off x="838200" y="1792968"/>
            <a:ext cx="4677909" cy="4351338"/>
          </a:xfrm>
          <a:prstGeom prst="rect">
            <a:avLst/>
          </a:prstGeom>
        </p:spPr>
      </p:pic>
      <p:pic>
        <p:nvPicPr>
          <p:cNvPr id="5" name="圖片 4"/>
          <p:cNvPicPr>
            <a:picLocks noChangeAspect="1"/>
          </p:cNvPicPr>
          <p:nvPr/>
        </p:nvPicPr>
        <p:blipFill>
          <a:blip r:embed="rId4"/>
          <a:stretch>
            <a:fillRect/>
          </a:stretch>
        </p:blipFill>
        <p:spPr>
          <a:xfrm>
            <a:off x="5362575" y="2216037"/>
            <a:ext cx="6829425" cy="3505200"/>
          </a:xfrm>
          <a:prstGeom prst="rect">
            <a:avLst/>
          </a:prstGeom>
        </p:spPr>
      </p:pic>
      <p:sp>
        <p:nvSpPr>
          <p:cNvPr id="6" name="矩形 5"/>
          <p:cNvSpPr/>
          <p:nvPr/>
        </p:nvSpPr>
        <p:spPr>
          <a:xfrm>
            <a:off x="616063" y="2104343"/>
            <a:ext cx="5267893" cy="64667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p:cNvSpPr txBox="1"/>
          <p:nvPr/>
        </p:nvSpPr>
        <p:spPr>
          <a:xfrm>
            <a:off x="2882447" y="4800599"/>
            <a:ext cx="3067050" cy="369332"/>
          </a:xfrm>
          <a:prstGeom prst="rect">
            <a:avLst/>
          </a:prstGeom>
          <a:noFill/>
        </p:spPr>
        <p:txBody>
          <a:bodyPr wrap="square" rtlCol="0">
            <a:spAutoFit/>
          </a:bodyPr>
          <a:lstStyle/>
          <a:p>
            <a:r>
              <a:rPr lang="en-US" altLang="zh-TW" dirty="0" smtClean="0"/>
              <a:t>gate</a:t>
            </a:r>
            <a:r>
              <a:rPr lang="zh-TW" altLang="en-US" dirty="0" smtClean="0"/>
              <a:t> 用來調整長期記憶</a:t>
            </a:r>
            <a:endParaRPr lang="zh-TW" altLang="en-US" dirty="0"/>
          </a:p>
        </p:txBody>
      </p:sp>
      <p:sp>
        <p:nvSpPr>
          <p:cNvPr id="7" name="矩形 6"/>
          <p:cNvSpPr/>
          <p:nvPr/>
        </p:nvSpPr>
        <p:spPr>
          <a:xfrm>
            <a:off x="1906135" y="3143250"/>
            <a:ext cx="2495550" cy="165734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3453947" y="1598992"/>
            <a:ext cx="3067050" cy="369332"/>
          </a:xfrm>
          <a:prstGeom prst="rect">
            <a:avLst/>
          </a:prstGeom>
          <a:noFill/>
        </p:spPr>
        <p:txBody>
          <a:bodyPr wrap="square" rtlCol="0">
            <a:spAutoFit/>
          </a:bodyPr>
          <a:lstStyle/>
          <a:p>
            <a:r>
              <a:rPr lang="zh-TW" altLang="en-US" dirty="0" smtClean="0"/>
              <a:t>長期記憶</a:t>
            </a:r>
            <a:endParaRPr lang="zh-TW" altLang="en-US" dirty="0"/>
          </a:p>
        </p:txBody>
      </p:sp>
    </p:spTree>
    <p:extLst>
      <p:ext uri="{BB962C8B-B14F-4D97-AF65-F5344CB8AC3E}">
        <p14:creationId xmlns:p14="http://schemas.microsoft.com/office/powerpoint/2010/main" val="15024023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RNN unit (GRU)</a:t>
            </a:r>
            <a:endParaRPr lang="zh-TW" altLang="en-US" dirty="0"/>
          </a:p>
        </p:txBody>
      </p:sp>
      <p:pic>
        <p:nvPicPr>
          <p:cNvPr id="5" name="內容版面配置區 4"/>
          <p:cNvPicPr>
            <a:picLocks noGrp="1" noChangeAspect="1"/>
          </p:cNvPicPr>
          <p:nvPr>
            <p:ph idx="1"/>
          </p:nvPr>
        </p:nvPicPr>
        <p:blipFill>
          <a:blip r:embed="rId3"/>
          <a:stretch>
            <a:fillRect/>
          </a:stretch>
        </p:blipFill>
        <p:spPr>
          <a:xfrm>
            <a:off x="3471862" y="2043906"/>
            <a:ext cx="5248275" cy="3914775"/>
          </a:xfrm>
          <a:prstGeom prst="rect">
            <a:avLst/>
          </a:prstGeom>
        </p:spPr>
      </p:pic>
    </p:spTree>
    <p:extLst>
      <p:ext uri="{BB962C8B-B14F-4D97-AF65-F5344CB8AC3E}">
        <p14:creationId xmlns:p14="http://schemas.microsoft.com/office/powerpoint/2010/main" val="2435730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B587A3-EFBE-479C-B5A1-4E54BB0B7AA8}"/>
              </a:ext>
            </a:extLst>
          </p:cNvPr>
          <p:cNvSpPr>
            <a:spLocks noGrp="1"/>
          </p:cNvSpPr>
          <p:nvPr>
            <p:ph type="title"/>
          </p:nvPr>
        </p:nvSpPr>
        <p:spPr/>
        <p:txBody>
          <a:bodyPr/>
          <a:lstStyle/>
          <a:p>
            <a:r>
              <a:rPr lang="en-US" altLang="zh-TW" dirty="0"/>
              <a:t>Binary Threshold Signal Function</a:t>
            </a:r>
            <a:endParaRPr lang="zh-TW" altLang="en-US" dirty="0"/>
          </a:p>
        </p:txBody>
      </p:sp>
      <p:pic>
        <p:nvPicPr>
          <p:cNvPr id="4" name="內容版面配置區 3">
            <a:extLst>
              <a:ext uri="{FF2B5EF4-FFF2-40B4-BE49-F238E27FC236}">
                <a16:creationId xmlns:a16="http://schemas.microsoft.com/office/drawing/2014/main" id="{D9BF5FF7-43CB-400D-9C13-59C39C4B9A1A}"/>
              </a:ext>
            </a:extLst>
          </p:cNvPr>
          <p:cNvPicPr>
            <a:picLocks noGrp="1" noChangeAspect="1"/>
          </p:cNvPicPr>
          <p:nvPr>
            <p:ph idx="1"/>
          </p:nvPr>
        </p:nvPicPr>
        <p:blipFill>
          <a:blip r:embed="rId3"/>
          <a:stretch>
            <a:fillRect/>
          </a:stretch>
        </p:blipFill>
        <p:spPr>
          <a:xfrm>
            <a:off x="388767" y="2348188"/>
            <a:ext cx="4659480" cy="1336125"/>
          </a:xfrm>
          <a:prstGeom prst="rect">
            <a:avLst/>
          </a:prstGeom>
        </p:spPr>
      </p:pic>
      <p:pic>
        <p:nvPicPr>
          <p:cNvPr id="5" name="圖片 4">
            <a:extLst>
              <a:ext uri="{FF2B5EF4-FFF2-40B4-BE49-F238E27FC236}">
                <a16:creationId xmlns:a16="http://schemas.microsoft.com/office/drawing/2014/main" id="{71062BCD-AF8D-44C0-975A-E2691D85E195}"/>
              </a:ext>
            </a:extLst>
          </p:cNvPr>
          <p:cNvPicPr>
            <a:picLocks noChangeAspect="1"/>
          </p:cNvPicPr>
          <p:nvPr/>
        </p:nvPicPr>
        <p:blipFill>
          <a:blip r:embed="rId4"/>
          <a:stretch>
            <a:fillRect/>
          </a:stretch>
        </p:blipFill>
        <p:spPr>
          <a:xfrm>
            <a:off x="838200" y="4341813"/>
            <a:ext cx="3168316" cy="1180353"/>
          </a:xfrm>
          <a:prstGeom prst="rect">
            <a:avLst/>
          </a:prstGeom>
        </p:spPr>
      </p:pic>
      <p:pic>
        <p:nvPicPr>
          <p:cNvPr id="6" name="圖片 5">
            <a:extLst>
              <a:ext uri="{FF2B5EF4-FFF2-40B4-BE49-F238E27FC236}">
                <a16:creationId xmlns:a16="http://schemas.microsoft.com/office/drawing/2014/main" id="{D1E5C440-219B-4993-9B57-9CD13ACB2AE6}"/>
              </a:ext>
            </a:extLst>
          </p:cNvPr>
          <p:cNvPicPr>
            <a:picLocks noChangeAspect="1"/>
          </p:cNvPicPr>
          <p:nvPr/>
        </p:nvPicPr>
        <p:blipFill>
          <a:blip r:embed="rId5"/>
          <a:stretch>
            <a:fillRect/>
          </a:stretch>
        </p:blipFill>
        <p:spPr>
          <a:xfrm>
            <a:off x="4598814" y="1690688"/>
            <a:ext cx="6079154" cy="4860758"/>
          </a:xfrm>
          <a:prstGeom prst="rect">
            <a:avLst/>
          </a:prstGeom>
        </p:spPr>
      </p:pic>
    </p:spTree>
    <p:extLst>
      <p:ext uri="{BB962C8B-B14F-4D97-AF65-F5344CB8AC3E}">
        <p14:creationId xmlns:p14="http://schemas.microsoft.com/office/powerpoint/2010/main" val="34264978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RNN unit (GRU)</a:t>
            </a:r>
            <a:endParaRPr lang="zh-TW" altLang="en-US" dirty="0"/>
          </a:p>
        </p:txBody>
      </p:sp>
      <p:pic>
        <p:nvPicPr>
          <p:cNvPr id="4" name="內容版面配置區 3"/>
          <p:cNvPicPr>
            <a:picLocks noGrp="1" noChangeAspect="1"/>
          </p:cNvPicPr>
          <p:nvPr>
            <p:ph idx="1"/>
          </p:nvPr>
        </p:nvPicPr>
        <p:blipFill>
          <a:blip r:embed="rId3"/>
          <a:stretch>
            <a:fillRect/>
          </a:stretch>
        </p:blipFill>
        <p:spPr>
          <a:xfrm>
            <a:off x="838200" y="1690688"/>
            <a:ext cx="4459940" cy="4351338"/>
          </a:xfrm>
          <a:prstGeom prst="rect">
            <a:avLst/>
          </a:prstGeom>
        </p:spPr>
      </p:pic>
      <p:pic>
        <p:nvPicPr>
          <p:cNvPr id="6" name="圖片 5"/>
          <p:cNvPicPr>
            <a:picLocks noChangeAspect="1"/>
          </p:cNvPicPr>
          <p:nvPr/>
        </p:nvPicPr>
        <p:blipFill>
          <a:blip r:embed="rId4"/>
          <a:stretch>
            <a:fillRect/>
          </a:stretch>
        </p:blipFill>
        <p:spPr>
          <a:xfrm>
            <a:off x="5531768" y="2625148"/>
            <a:ext cx="6660232" cy="2047115"/>
          </a:xfrm>
          <a:prstGeom prst="rect">
            <a:avLst/>
          </a:prstGeom>
        </p:spPr>
      </p:pic>
      <p:sp>
        <p:nvSpPr>
          <p:cNvPr id="5" name="矩形 4"/>
          <p:cNvSpPr/>
          <p:nvPr/>
        </p:nvSpPr>
        <p:spPr>
          <a:xfrm>
            <a:off x="854243" y="2165682"/>
            <a:ext cx="2370222" cy="44342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949691" y="2646919"/>
            <a:ext cx="3342155" cy="369332"/>
          </a:xfrm>
          <a:prstGeom prst="rect">
            <a:avLst/>
          </a:prstGeom>
          <a:noFill/>
        </p:spPr>
        <p:txBody>
          <a:bodyPr wrap="square" rtlCol="0">
            <a:spAutoFit/>
          </a:bodyPr>
          <a:lstStyle/>
          <a:p>
            <a:r>
              <a:rPr lang="zh-TW" altLang="en-US" dirty="0" smtClean="0"/>
              <a:t>此部份讓長期記憶不會被稀釋</a:t>
            </a:r>
            <a:endParaRPr lang="zh-TW" altLang="en-US" dirty="0"/>
          </a:p>
        </p:txBody>
      </p:sp>
    </p:spTree>
    <p:extLst>
      <p:ext uri="{BB962C8B-B14F-4D97-AF65-F5344CB8AC3E}">
        <p14:creationId xmlns:p14="http://schemas.microsoft.com/office/powerpoint/2010/main" val="26250226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Gated Unit</a:t>
            </a:r>
            <a:endParaRPr lang="zh-TW" altLang="en-US" dirty="0"/>
          </a:p>
        </p:txBody>
      </p:sp>
      <p:sp>
        <p:nvSpPr>
          <p:cNvPr id="3" name="內容版面配置區 2"/>
          <p:cNvSpPr>
            <a:spLocks noGrp="1"/>
          </p:cNvSpPr>
          <p:nvPr>
            <p:ph idx="1"/>
          </p:nvPr>
        </p:nvSpPr>
        <p:spPr/>
        <p:txBody>
          <a:bodyPr/>
          <a:lstStyle/>
          <a:p>
            <a:pPr>
              <a:lnSpc>
                <a:spcPct val="150000"/>
              </a:lnSpc>
            </a:pPr>
            <a:r>
              <a:rPr lang="zh-TW" altLang="en-US" dirty="0"/>
              <a:t>使用這類由</a:t>
            </a:r>
            <a:r>
              <a:rPr lang="en-US" altLang="zh-TW" dirty="0"/>
              <a:t>Gate</a:t>
            </a:r>
            <a:r>
              <a:rPr lang="zh-TW" altLang="en-US" dirty="0"/>
              <a:t>控制的</a:t>
            </a:r>
            <a:r>
              <a:rPr lang="en-US" altLang="zh-TW" dirty="0"/>
              <a:t>RNN</a:t>
            </a:r>
            <a:r>
              <a:rPr lang="zh-TW" altLang="en-US" dirty="0"/>
              <a:t> </a:t>
            </a:r>
            <a:r>
              <a:rPr lang="en-US" altLang="zh-TW" dirty="0"/>
              <a:t>unit</a:t>
            </a:r>
            <a:r>
              <a:rPr lang="zh-TW" altLang="en-US" dirty="0"/>
              <a:t>有以下好處：</a:t>
            </a:r>
            <a:endParaRPr lang="en-US" altLang="zh-TW" dirty="0"/>
          </a:p>
          <a:p>
            <a:pPr lvl="1">
              <a:lnSpc>
                <a:spcPct val="150000"/>
              </a:lnSpc>
            </a:pPr>
            <a:r>
              <a:rPr lang="zh-TW" altLang="en-US" dirty="0"/>
              <a:t>長期記憶能夠被保留，不因時間而被稀釋</a:t>
            </a:r>
            <a:endParaRPr lang="en-US" altLang="zh-TW" dirty="0"/>
          </a:p>
          <a:p>
            <a:pPr lvl="1">
              <a:lnSpc>
                <a:spcPct val="150000"/>
              </a:lnSpc>
            </a:pPr>
            <a:r>
              <a:rPr lang="zh-TW" altLang="en-US" dirty="0"/>
              <a:t>避免梯度消失或爆炸的問題</a:t>
            </a:r>
          </a:p>
        </p:txBody>
      </p:sp>
    </p:spTree>
    <p:extLst>
      <p:ext uri="{BB962C8B-B14F-4D97-AF65-F5344CB8AC3E}">
        <p14:creationId xmlns:p14="http://schemas.microsoft.com/office/powerpoint/2010/main" val="955970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Gated Unit</a:t>
            </a:r>
            <a:endParaRPr lang="zh-TW" altLang="en-US" dirty="0"/>
          </a:p>
        </p:txBody>
      </p:sp>
      <p:pic>
        <p:nvPicPr>
          <p:cNvPr id="7" name="內容版面配置區 6"/>
          <p:cNvPicPr>
            <a:picLocks noGrp="1" noChangeAspect="1"/>
          </p:cNvPicPr>
          <p:nvPr>
            <p:ph idx="1"/>
          </p:nvPr>
        </p:nvPicPr>
        <p:blipFill>
          <a:blip r:embed="rId3"/>
          <a:stretch>
            <a:fillRect/>
          </a:stretch>
        </p:blipFill>
        <p:spPr>
          <a:xfrm>
            <a:off x="2253260" y="1825625"/>
            <a:ext cx="7685480" cy="4351338"/>
          </a:xfrm>
          <a:prstGeom prst="rect">
            <a:avLst/>
          </a:prstGeom>
        </p:spPr>
      </p:pic>
    </p:spTree>
    <p:extLst>
      <p:ext uri="{BB962C8B-B14F-4D97-AF65-F5344CB8AC3E}">
        <p14:creationId xmlns:p14="http://schemas.microsoft.com/office/powerpoint/2010/main" val="19881001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Gated Unit</a:t>
            </a:r>
            <a:endParaRPr lang="zh-TW" altLang="en-US" dirty="0"/>
          </a:p>
        </p:txBody>
      </p:sp>
      <p:pic>
        <p:nvPicPr>
          <p:cNvPr id="4" name="內容版面配置區 3"/>
          <p:cNvPicPr>
            <a:picLocks noGrp="1" noChangeAspect="1"/>
          </p:cNvPicPr>
          <p:nvPr>
            <p:ph idx="1"/>
          </p:nvPr>
        </p:nvPicPr>
        <p:blipFill>
          <a:blip r:embed="rId3"/>
          <a:stretch>
            <a:fillRect/>
          </a:stretch>
        </p:blipFill>
        <p:spPr>
          <a:xfrm>
            <a:off x="589628" y="1491340"/>
            <a:ext cx="4768436" cy="4035740"/>
          </a:xfrm>
          <a:prstGeom prst="rect">
            <a:avLst/>
          </a:prstGeom>
        </p:spPr>
      </p:pic>
      <p:pic>
        <p:nvPicPr>
          <p:cNvPr id="5" name="圖片 4"/>
          <p:cNvPicPr>
            <a:picLocks noChangeAspect="1"/>
          </p:cNvPicPr>
          <p:nvPr/>
        </p:nvPicPr>
        <p:blipFill>
          <a:blip r:embed="rId4"/>
          <a:stretch>
            <a:fillRect/>
          </a:stretch>
        </p:blipFill>
        <p:spPr>
          <a:xfrm>
            <a:off x="6081171" y="1690688"/>
            <a:ext cx="4645473" cy="3836392"/>
          </a:xfrm>
          <a:prstGeom prst="rect">
            <a:avLst/>
          </a:prstGeom>
        </p:spPr>
      </p:pic>
    </p:spTree>
    <p:extLst>
      <p:ext uri="{BB962C8B-B14F-4D97-AF65-F5344CB8AC3E}">
        <p14:creationId xmlns:p14="http://schemas.microsoft.com/office/powerpoint/2010/main" val="37775350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9AC012-0680-4A0C-A6E7-8EAC49F6C480}"/>
              </a:ext>
            </a:extLst>
          </p:cNvPr>
          <p:cNvSpPr>
            <a:spLocks noGrp="1"/>
          </p:cNvSpPr>
          <p:nvPr>
            <p:ph type="title"/>
          </p:nvPr>
        </p:nvSpPr>
        <p:spPr>
          <a:xfrm>
            <a:off x="838200" y="2766218"/>
            <a:ext cx="10515600" cy="1325563"/>
          </a:xfrm>
        </p:spPr>
        <p:txBody>
          <a:bodyPr/>
          <a:lstStyle/>
          <a:p>
            <a:r>
              <a:rPr lang="en-US" altLang="zh-TW" dirty="0" smtClean="0"/>
              <a:t>HW</a:t>
            </a:r>
            <a:endParaRPr lang="zh-TW" altLang="en-US" dirty="0"/>
          </a:p>
        </p:txBody>
      </p:sp>
    </p:spTree>
    <p:extLst>
      <p:ext uri="{BB962C8B-B14F-4D97-AF65-F5344CB8AC3E}">
        <p14:creationId xmlns:p14="http://schemas.microsoft.com/office/powerpoint/2010/main" val="387128445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小作業</a:t>
            </a:r>
            <a:endParaRPr lang="zh-TW" altLang="en-US" dirty="0"/>
          </a:p>
        </p:txBody>
      </p:sp>
      <p:sp>
        <p:nvSpPr>
          <p:cNvPr id="3" name="內容版面配置區 2"/>
          <p:cNvSpPr>
            <a:spLocks noGrp="1"/>
          </p:cNvSpPr>
          <p:nvPr>
            <p:ph idx="1"/>
          </p:nvPr>
        </p:nvSpPr>
        <p:spPr/>
        <p:txBody>
          <a:bodyPr>
            <a:normAutofit fontScale="92500" lnSpcReduction="10000"/>
          </a:bodyPr>
          <a:lstStyle/>
          <a:p>
            <a:r>
              <a:rPr lang="zh-TW" altLang="en-US" dirty="0" smtClean="0"/>
              <a:t>限制語言</a:t>
            </a:r>
            <a:r>
              <a:rPr lang="en-US" altLang="zh-TW" dirty="0" smtClean="0"/>
              <a:t>:python3 (</a:t>
            </a:r>
            <a:r>
              <a:rPr lang="zh-TW" altLang="en-US" dirty="0" smtClean="0"/>
              <a:t>不是</a:t>
            </a:r>
            <a:r>
              <a:rPr lang="en-US" altLang="zh-TW" dirty="0" smtClean="0"/>
              <a:t>VB6</a:t>
            </a:r>
            <a:r>
              <a:rPr lang="zh-TW" altLang="en-US" dirty="0" smtClean="0"/>
              <a:t>，是大家最愛的蛇蛇</a:t>
            </a:r>
            <a:r>
              <a:rPr lang="en-US" altLang="zh-TW" dirty="0" smtClean="0"/>
              <a:t>^_^)</a:t>
            </a:r>
          </a:p>
          <a:p>
            <a:r>
              <a:rPr lang="zh-TW" altLang="en-US" dirty="0" smtClean="0"/>
              <a:t>先去</a:t>
            </a:r>
            <a:r>
              <a:rPr lang="en-US" altLang="zh-TW" dirty="0" smtClean="0"/>
              <a:t>UCI</a:t>
            </a:r>
            <a:r>
              <a:rPr lang="zh-TW" altLang="en-US" dirty="0" smtClean="0"/>
              <a:t>下載</a:t>
            </a:r>
            <a:r>
              <a:rPr lang="en-US" altLang="zh-TW" dirty="0" smtClean="0"/>
              <a:t>iris</a:t>
            </a:r>
            <a:r>
              <a:rPr lang="zh-TW" altLang="en-US" dirty="0" smtClean="0"/>
              <a:t>的資料集</a:t>
            </a:r>
            <a:endParaRPr lang="en-US" altLang="zh-TW" dirty="0" smtClean="0"/>
          </a:p>
          <a:p>
            <a:pPr lvl="1"/>
            <a:r>
              <a:rPr lang="en-US" altLang="zh-TW" dirty="0">
                <a:hlinkClick r:id="rId2"/>
              </a:rPr>
              <a:t>https://</a:t>
            </a:r>
            <a:r>
              <a:rPr lang="en-US" altLang="zh-TW" dirty="0" smtClean="0">
                <a:hlinkClick r:id="rId2"/>
              </a:rPr>
              <a:t>archive.ics.uci.edu/ml/datasets/iris</a:t>
            </a:r>
            <a:endParaRPr lang="en-US" altLang="zh-TW" dirty="0" smtClean="0"/>
          </a:p>
          <a:p>
            <a:pPr lvl="1"/>
            <a:r>
              <a:rPr lang="en-US" altLang="zh-TW" dirty="0" smtClean="0"/>
              <a:t>(</a:t>
            </a:r>
            <a:r>
              <a:rPr lang="zh-TW" altLang="en-US" dirty="0" smtClean="0"/>
              <a:t>偶知道你們懶，幫你們找好網址</a:t>
            </a:r>
            <a:r>
              <a:rPr lang="en-US" altLang="zh-TW" dirty="0" smtClean="0"/>
              <a:t>)</a:t>
            </a:r>
          </a:p>
          <a:p>
            <a:r>
              <a:rPr lang="zh-TW" altLang="en-US" dirty="0" smtClean="0"/>
              <a:t>找一個能夠建構</a:t>
            </a:r>
            <a:r>
              <a:rPr lang="en-US" altLang="zh-TW" dirty="0"/>
              <a:t>Multilayer </a:t>
            </a:r>
            <a:r>
              <a:rPr lang="en-US" altLang="zh-TW" dirty="0" smtClean="0"/>
              <a:t>Perceptron</a:t>
            </a:r>
            <a:r>
              <a:rPr lang="zh-TW" altLang="en-US" dirty="0" smtClean="0"/>
              <a:t>的套件</a:t>
            </a:r>
            <a:endParaRPr lang="en-US" altLang="zh-TW" dirty="0" smtClean="0"/>
          </a:p>
          <a:p>
            <a:pPr lvl="1"/>
            <a:r>
              <a:rPr lang="en-US" altLang="zh-TW" strike="sngStrike" dirty="0" smtClean="0"/>
              <a:t>(</a:t>
            </a:r>
            <a:r>
              <a:rPr lang="zh-TW" altLang="en-US" strike="sngStrike" dirty="0" smtClean="0"/>
              <a:t>偶才不跟你說 </a:t>
            </a:r>
            <a:r>
              <a:rPr lang="en-US" altLang="zh-TW" strike="sngStrike" dirty="0" err="1" smtClean="0"/>
              <a:t>Sklearn</a:t>
            </a:r>
            <a:r>
              <a:rPr lang="zh-TW" altLang="en-US" strike="sngStrike" dirty="0" smtClean="0"/>
              <a:t>有呢</a:t>
            </a:r>
            <a:r>
              <a:rPr lang="en-US" altLang="zh-TW" strike="sngStrike" dirty="0" smtClean="0"/>
              <a:t>)</a:t>
            </a:r>
          </a:p>
          <a:p>
            <a:r>
              <a:rPr lang="zh-TW" altLang="en-US" dirty="0" smtClean="0"/>
              <a:t>建構出網路架構並且訓練，比較不同架構的正確率與訓練時間</a:t>
            </a:r>
            <a:endParaRPr lang="en-US" altLang="zh-TW" dirty="0" smtClean="0"/>
          </a:p>
          <a:p>
            <a:pPr lvl="1"/>
            <a:r>
              <a:rPr lang="en-US" altLang="zh-TW" dirty="0" smtClean="0"/>
              <a:t>1.</a:t>
            </a:r>
            <a:r>
              <a:rPr lang="zh-TW" altLang="en-US" dirty="0" smtClean="0"/>
              <a:t> 相同</a:t>
            </a:r>
            <a:r>
              <a:rPr lang="en-US" altLang="zh-TW" dirty="0" smtClean="0"/>
              <a:t>neural</a:t>
            </a:r>
            <a:r>
              <a:rPr lang="zh-TW" altLang="en-US" dirty="0" smtClean="0"/>
              <a:t>數，不同層數 </a:t>
            </a:r>
            <a:r>
              <a:rPr lang="en-US" altLang="zh-TW" dirty="0" smtClean="0"/>
              <a:t>(</a:t>
            </a:r>
            <a:r>
              <a:rPr lang="zh-TW" altLang="en-US" dirty="0" smtClean="0"/>
              <a:t>比較三種 </a:t>
            </a:r>
            <a:r>
              <a:rPr lang="en-US" altLang="zh-TW" dirty="0" smtClean="0"/>
              <a:t>=&gt;</a:t>
            </a:r>
            <a:r>
              <a:rPr lang="zh-TW" altLang="en-US" dirty="0" smtClean="0"/>
              <a:t> </a:t>
            </a:r>
            <a:r>
              <a:rPr lang="en-US" altLang="zh-TW" dirty="0" smtClean="0"/>
              <a:t>3)</a:t>
            </a:r>
          </a:p>
          <a:p>
            <a:pPr lvl="1"/>
            <a:r>
              <a:rPr lang="en-US" altLang="zh-TW" dirty="0" smtClean="0"/>
              <a:t>2.</a:t>
            </a:r>
            <a:r>
              <a:rPr lang="zh-TW" altLang="en-US" dirty="0" smtClean="0"/>
              <a:t> 不同</a:t>
            </a:r>
            <a:r>
              <a:rPr lang="en-US" altLang="zh-TW" dirty="0" smtClean="0"/>
              <a:t>neural</a:t>
            </a:r>
            <a:r>
              <a:rPr lang="zh-TW" altLang="en-US" dirty="0" smtClean="0"/>
              <a:t>數，相同層數 </a:t>
            </a:r>
            <a:r>
              <a:rPr lang="en-US" altLang="zh-TW" dirty="0" smtClean="0"/>
              <a:t>(</a:t>
            </a:r>
            <a:r>
              <a:rPr lang="zh-TW" altLang="en-US" dirty="0" smtClean="0"/>
              <a:t>比較三種 </a:t>
            </a:r>
            <a:r>
              <a:rPr lang="en-US" altLang="zh-TW" dirty="0" smtClean="0"/>
              <a:t>=&gt;</a:t>
            </a:r>
            <a:r>
              <a:rPr lang="zh-TW" altLang="en-US" dirty="0" smtClean="0"/>
              <a:t> </a:t>
            </a:r>
            <a:r>
              <a:rPr lang="en-US" altLang="zh-TW" dirty="0" smtClean="0"/>
              <a:t>3)</a:t>
            </a:r>
          </a:p>
          <a:p>
            <a:pPr lvl="1"/>
            <a:r>
              <a:rPr lang="en-US" altLang="zh-TW" dirty="0" smtClean="0"/>
              <a:t>3.</a:t>
            </a:r>
            <a:r>
              <a:rPr lang="zh-TW" altLang="en-US" dirty="0" smtClean="0"/>
              <a:t> 不同</a:t>
            </a:r>
            <a:r>
              <a:rPr lang="en-US" altLang="zh-TW" dirty="0" smtClean="0"/>
              <a:t>activation function</a:t>
            </a:r>
            <a:r>
              <a:rPr lang="zh-TW" altLang="en-US" dirty="0" smtClean="0"/>
              <a:t>     </a:t>
            </a:r>
            <a:r>
              <a:rPr lang="en-US" altLang="zh-TW" dirty="0" smtClean="0"/>
              <a:t>(</a:t>
            </a:r>
            <a:r>
              <a:rPr lang="zh-TW" altLang="en-US" dirty="0" smtClean="0"/>
              <a:t>比較三種 </a:t>
            </a:r>
            <a:r>
              <a:rPr lang="en-US" altLang="zh-TW" dirty="0" smtClean="0"/>
              <a:t>=&gt;</a:t>
            </a:r>
            <a:r>
              <a:rPr lang="zh-TW" altLang="en-US" dirty="0" smtClean="0"/>
              <a:t> </a:t>
            </a:r>
            <a:r>
              <a:rPr lang="en-US" altLang="zh-TW" dirty="0" smtClean="0"/>
              <a:t>3)</a:t>
            </a:r>
            <a:r>
              <a:rPr lang="zh-TW" altLang="en-US" dirty="0" smtClean="0"/>
              <a:t> </a:t>
            </a:r>
            <a:r>
              <a:rPr lang="en-US" altLang="zh-TW" dirty="0" smtClean="0"/>
              <a:t>===&gt;</a:t>
            </a:r>
            <a:r>
              <a:rPr lang="zh-TW" altLang="en-US" dirty="0" smtClean="0"/>
              <a:t> 共有</a:t>
            </a:r>
            <a:r>
              <a:rPr lang="en-US" altLang="zh-TW" dirty="0" smtClean="0"/>
              <a:t>9</a:t>
            </a:r>
            <a:r>
              <a:rPr lang="zh-TW" altLang="en-US" dirty="0" smtClean="0"/>
              <a:t>個架構要做唷</a:t>
            </a:r>
            <a:r>
              <a:rPr lang="en-US" altLang="zh-TW" dirty="0" smtClean="0"/>
              <a:t>^_^</a:t>
            </a:r>
          </a:p>
          <a:p>
            <a:r>
              <a:rPr lang="zh-TW" altLang="en-US" dirty="0" smtClean="0"/>
              <a:t>寫成一個小小的報告交給偶</a:t>
            </a:r>
            <a:r>
              <a:rPr lang="en-US" altLang="zh-TW" dirty="0" smtClean="0"/>
              <a:t>^_^</a:t>
            </a:r>
          </a:p>
        </p:txBody>
      </p:sp>
    </p:spTree>
    <p:extLst>
      <p:ext uri="{BB962C8B-B14F-4D97-AF65-F5344CB8AC3E}">
        <p14:creationId xmlns:p14="http://schemas.microsoft.com/office/powerpoint/2010/main" val="1061231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5731C4B-CE43-40CD-A829-23712FAD7282}"/>
              </a:ext>
            </a:extLst>
          </p:cNvPr>
          <p:cNvSpPr>
            <a:spLocks noGrp="1"/>
          </p:cNvSpPr>
          <p:nvPr>
            <p:ph type="title"/>
          </p:nvPr>
        </p:nvSpPr>
        <p:spPr/>
        <p:txBody>
          <a:bodyPr/>
          <a:lstStyle/>
          <a:p>
            <a:r>
              <a:rPr lang="en-US" altLang="zh-TW" dirty="0"/>
              <a:t>Linear Threshold Signal Function</a:t>
            </a:r>
            <a:endParaRPr lang="zh-TW" altLang="en-US" dirty="0"/>
          </a:p>
        </p:txBody>
      </p:sp>
      <p:pic>
        <p:nvPicPr>
          <p:cNvPr id="4" name="內容版面配置區 3">
            <a:extLst>
              <a:ext uri="{FF2B5EF4-FFF2-40B4-BE49-F238E27FC236}">
                <a16:creationId xmlns:a16="http://schemas.microsoft.com/office/drawing/2014/main" id="{E3048EC5-608D-43CB-BDA6-8DC12247362E}"/>
              </a:ext>
            </a:extLst>
          </p:cNvPr>
          <p:cNvPicPr>
            <a:picLocks noGrp="1" noChangeAspect="1"/>
          </p:cNvPicPr>
          <p:nvPr>
            <p:ph idx="1"/>
          </p:nvPr>
        </p:nvPicPr>
        <p:blipFill>
          <a:blip r:embed="rId2"/>
          <a:stretch>
            <a:fillRect/>
          </a:stretch>
        </p:blipFill>
        <p:spPr>
          <a:xfrm>
            <a:off x="5082324" y="1512341"/>
            <a:ext cx="5628273" cy="4625812"/>
          </a:xfrm>
          <a:prstGeom prst="rect">
            <a:avLst/>
          </a:prstGeom>
        </p:spPr>
      </p:pic>
      <p:pic>
        <p:nvPicPr>
          <p:cNvPr id="5" name="圖片 4">
            <a:extLst>
              <a:ext uri="{FF2B5EF4-FFF2-40B4-BE49-F238E27FC236}">
                <a16:creationId xmlns:a16="http://schemas.microsoft.com/office/drawing/2014/main" id="{2B66FF66-A032-4A9D-8C7F-6C5F9C457C80}"/>
              </a:ext>
            </a:extLst>
          </p:cNvPr>
          <p:cNvPicPr>
            <a:picLocks noChangeAspect="1"/>
          </p:cNvPicPr>
          <p:nvPr/>
        </p:nvPicPr>
        <p:blipFill>
          <a:blip r:embed="rId3"/>
          <a:stretch>
            <a:fillRect/>
          </a:stretch>
        </p:blipFill>
        <p:spPr>
          <a:xfrm>
            <a:off x="838200" y="3429000"/>
            <a:ext cx="4244124" cy="1325562"/>
          </a:xfrm>
          <a:prstGeom prst="rect">
            <a:avLst/>
          </a:prstGeom>
        </p:spPr>
      </p:pic>
    </p:spTree>
    <p:extLst>
      <p:ext uri="{BB962C8B-B14F-4D97-AF65-F5344CB8AC3E}">
        <p14:creationId xmlns:p14="http://schemas.microsoft.com/office/powerpoint/2010/main" val="3115959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CDDFF1-9884-46C7-BBC6-9D85481F9D3B}"/>
              </a:ext>
            </a:extLst>
          </p:cNvPr>
          <p:cNvSpPr>
            <a:spLocks noGrp="1"/>
          </p:cNvSpPr>
          <p:nvPr>
            <p:ph type="title"/>
          </p:nvPr>
        </p:nvSpPr>
        <p:spPr/>
        <p:txBody>
          <a:bodyPr/>
          <a:lstStyle/>
          <a:p>
            <a:r>
              <a:rPr lang="en-US" altLang="zh-TW" dirty="0"/>
              <a:t>Sigmoidal Signal Function</a:t>
            </a:r>
            <a:endParaRPr lang="zh-TW" altLang="en-US" dirty="0"/>
          </a:p>
        </p:txBody>
      </p:sp>
      <p:pic>
        <p:nvPicPr>
          <p:cNvPr id="4" name="內容版面配置區 3">
            <a:extLst>
              <a:ext uri="{FF2B5EF4-FFF2-40B4-BE49-F238E27FC236}">
                <a16:creationId xmlns:a16="http://schemas.microsoft.com/office/drawing/2014/main" id="{82BAC353-3EA0-43B7-A9D1-903B98377A08}"/>
              </a:ext>
            </a:extLst>
          </p:cNvPr>
          <p:cNvPicPr>
            <a:picLocks noGrp="1" noChangeAspect="1"/>
          </p:cNvPicPr>
          <p:nvPr>
            <p:ph idx="1"/>
          </p:nvPr>
        </p:nvPicPr>
        <p:blipFill>
          <a:blip r:embed="rId3"/>
          <a:stretch>
            <a:fillRect/>
          </a:stretch>
        </p:blipFill>
        <p:spPr>
          <a:xfrm>
            <a:off x="1479884" y="3429000"/>
            <a:ext cx="2590800" cy="742950"/>
          </a:xfrm>
          <a:prstGeom prst="rect">
            <a:avLst/>
          </a:prstGeom>
        </p:spPr>
      </p:pic>
      <p:pic>
        <p:nvPicPr>
          <p:cNvPr id="5" name="圖片 4">
            <a:extLst>
              <a:ext uri="{FF2B5EF4-FFF2-40B4-BE49-F238E27FC236}">
                <a16:creationId xmlns:a16="http://schemas.microsoft.com/office/drawing/2014/main" id="{55121201-41DA-4186-BB0A-E7E7A30ED8CA}"/>
              </a:ext>
            </a:extLst>
          </p:cNvPr>
          <p:cNvPicPr>
            <a:picLocks noChangeAspect="1"/>
          </p:cNvPicPr>
          <p:nvPr/>
        </p:nvPicPr>
        <p:blipFill>
          <a:blip r:embed="rId4"/>
          <a:stretch>
            <a:fillRect/>
          </a:stretch>
        </p:blipFill>
        <p:spPr>
          <a:xfrm>
            <a:off x="4817645" y="1344027"/>
            <a:ext cx="6286500" cy="5276850"/>
          </a:xfrm>
          <a:prstGeom prst="rect">
            <a:avLst/>
          </a:prstGeom>
        </p:spPr>
      </p:pic>
    </p:spTree>
    <p:extLst>
      <p:ext uri="{BB962C8B-B14F-4D97-AF65-F5344CB8AC3E}">
        <p14:creationId xmlns:p14="http://schemas.microsoft.com/office/powerpoint/2010/main" val="2834755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0EDF5F5-6786-4ACA-8D65-A1F69D23AC60}"/>
              </a:ext>
            </a:extLst>
          </p:cNvPr>
          <p:cNvSpPr>
            <a:spLocks noGrp="1"/>
          </p:cNvSpPr>
          <p:nvPr>
            <p:ph type="title"/>
          </p:nvPr>
        </p:nvSpPr>
        <p:spPr/>
        <p:txBody>
          <a:bodyPr/>
          <a:lstStyle/>
          <a:p>
            <a:r>
              <a:rPr lang="en-US" altLang="zh-TW" dirty="0"/>
              <a:t>Eight Components of Neural Networks	</a:t>
            </a:r>
            <a:endParaRPr lang="zh-TW" altLang="en-US" dirty="0"/>
          </a:p>
        </p:txBody>
      </p:sp>
      <p:sp>
        <p:nvSpPr>
          <p:cNvPr id="3" name="內容版面配置區 2">
            <a:extLst>
              <a:ext uri="{FF2B5EF4-FFF2-40B4-BE49-F238E27FC236}">
                <a16:creationId xmlns:a16="http://schemas.microsoft.com/office/drawing/2014/main" id="{04847E4B-0C8D-4AAF-BA35-09435E75181C}"/>
              </a:ext>
            </a:extLst>
          </p:cNvPr>
          <p:cNvSpPr>
            <a:spLocks noGrp="1"/>
          </p:cNvSpPr>
          <p:nvPr>
            <p:ph idx="1"/>
          </p:nvPr>
        </p:nvSpPr>
        <p:spPr/>
        <p:txBody>
          <a:bodyPr/>
          <a:lstStyle/>
          <a:p>
            <a:r>
              <a:rPr lang="en-US" altLang="zh-TW" i="1" dirty="0">
                <a:solidFill>
                  <a:srgbClr val="009900"/>
                </a:solidFill>
              </a:rPr>
              <a:t>Neurons</a:t>
            </a:r>
            <a:r>
              <a:rPr lang="zh-TW" altLang="en-US" i="1" dirty="0">
                <a:solidFill>
                  <a:srgbClr val="009900"/>
                </a:solidFill>
              </a:rPr>
              <a:t> </a:t>
            </a:r>
            <a:r>
              <a:rPr lang="en-US" altLang="zh-TW" i="1" dirty="0">
                <a:solidFill>
                  <a:srgbClr val="009900"/>
                </a:solidFill>
              </a:rPr>
              <a:t>:</a:t>
            </a:r>
          </a:p>
          <a:p>
            <a:pPr lvl="1"/>
            <a:r>
              <a:rPr lang="en-US" altLang="zh-TW" dirty="0"/>
              <a:t>Input: receive external stimuli </a:t>
            </a:r>
          </a:p>
          <a:p>
            <a:pPr lvl="1"/>
            <a:r>
              <a:rPr lang="en-US" altLang="zh-TW" dirty="0"/>
              <a:t>Hidden: compute intermediate functions</a:t>
            </a:r>
          </a:p>
          <a:p>
            <a:pPr lvl="1"/>
            <a:r>
              <a:rPr lang="en-US" altLang="zh-TW" dirty="0"/>
              <a:t>Output: generate outputs from the network</a:t>
            </a:r>
          </a:p>
          <a:p>
            <a:r>
              <a:rPr lang="en-US" altLang="zh-TW" i="1" dirty="0">
                <a:solidFill>
                  <a:srgbClr val="009900"/>
                </a:solidFill>
              </a:rPr>
              <a:t>Activation state vector</a:t>
            </a:r>
          </a:p>
          <a:p>
            <a:pPr lvl="1"/>
            <a:r>
              <a:rPr lang="en-US" altLang="zh-TW" dirty="0"/>
              <a:t>This is a vector of the </a:t>
            </a:r>
            <a:r>
              <a:rPr lang="en-US" altLang="zh-TW" dirty="0">
                <a:solidFill>
                  <a:srgbClr val="FF0000"/>
                </a:solidFill>
              </a:rPr>
              <a:t>activation level </a:t>
            </a:r>
            <a:r>
              <a:rPr lang="en-US" altLang="zh-TW" i="1" dirty="0"/>
              <a:t>x</a:t>
            </a:r>
            <a:r>
              <a:rPr lang="en-US" altLang="zh-TW" i="1" baseline="-25000" dirty="0"/>
              <a:t>i </a:t>
            </a:r>
            <a:r>
              <a:rPr lang="en-US" altLang="zh-TW" dirty="0"/>
              <a:t>of individual neurons in the neural network,</a:t>
            </a:r>
            <a:endParaRPr lang="en-US" altLang="zh-TW" i="1" dirty="0">
              <a:solidFill>
                <a:srgbClr val="009900"/>
              </a:solidFill>
            </a:endParaRPr>
          </a:p>
          <a:p>
            <a:pPr lvl="1"/>
            <a:r>
              <a:rPr lang="en-US" altLang="zh-TW" i="1" dirty="0">
                <a:solidFill>
                  <a:srgbClr val="009900"/>
                </a:solidFill>
              </a:rPr>
              <a:t>X </a:t>
            </a:r>
            <a:r>
              <a:rPr lang="en-US" altLang="zh-TW" dirty="0">
                <a:solidFill>
                  <a:srgbClr val="009900"/>
                </a:solidFill>
              </a:rPr>
              <a:t>= (</a:t>
            </a:r>
            <a:r>
              <a:rPr lang="en-US" altLang="zh-TW" i="1" dirty="0">
                <a:solidFill>
                  <a:srgbClr val="009900"/>
                </a:solidFill>
              </a:rPr>
              <a:t>x</a:t>
            </a:r>
            <a:r>
              <a:rPr lang="en-US" altLang="zh-TW" baseline="-25000" dirty="0">
                <a:solidFill>
                  <a:srgbClr val="009900"/>
                </a:solidFill>
              </a:rPr>
              <a:t>1</a:t>
            </a:r>
            <a:r>
              <a:rPr lang="en-US" altLang="zh-TW" i="1" dirty="0">
                <a:solidFill>
                  <a:srgbClr val="009900"/>
                </a:solidFill>
              </a:rPr>
              <a:t>, . . . , </a:t>
            </a:r>
            <a:r>
              <a:rPr lang="en-US" altLang="zh-TW" i="1" dirty="0" err="1">
                <a:solidFill>
                  <a:srgbClr val="009900"/>
                </a:solidFill>
              </a:rPr>
              <a:t>x</a:t>
            </a:r>
            <a:r>
              <a:rPr lang="en-US" altLang="zh-TW" i="1" baseline="-25000" dirty="0" err="1">
                <a:solidFill>
                  <a:srgbClr val="009900"/>
                </a:solidFill>
              </a:rPr>
              <a:t>n</a:t>
            </a:r>
            <a:r>
              <a:rPr lang="en-US" altLang="zh-TW" dirty="0">
                <a:solidFill>
                  <a:srgbClr val="009900"/>
                </a:solidFill>
              </a:rPr>
              <a:t>)</a:t>
            </a:r>
            <a:r>
              <a:rPr lang="en-US" altLang="zh-TW" i="1" baseline="30000" dirty="0">
                <a:solidFill>
                  <a:srgbClr val="009900"/>
                </a:solidFill>
              </a:rPr>
              <a:t>T</a:t>
            </a:r>
            <a:r>
              <a:rPr lang="en-US" altLang="zh-TW" i="1" dirty="0">
                <a:solidFill>
                  <a:srgbClr val="009900"/>
                </a:solidFill>
              </a:rPr>
              <a:t> </a:t>
            </a:r>
            <a:r>
              <a:rPr lang="en-US" altLang="zh-TW" dirty="0">
                <a:solidFill>
                  <a:srgbClr val="009900"/>
                </a:solidFill>
              </a:rPr>
              <a:t>∈ R</a:t>
            </a:r>
            <a:r>
              <a:rPr lang="en-US" altLang="zh-TW" baseline="30000" dirty="0">
                <a:solidFill>
                  <a:srgbClr val="009900"/>
                </a:solidFill>
              </a:rPr>
              <a:t>n</a:t>
            </a:r>
            <a:r>
              <a:rPr lang="en-US" altLang="zh-TW" dirty="0">
                <a:solidFill>
                  <a:srgbClr val="009900"/>
                </a:solidFill>
              </a:rPr>
              <a:t>.</a:t>
            </a:r>
          </a:p>
          <a:p>
            <a:pPr lvl="1"/>
            <a:endParaRPr lang="zh-TW" altLang="en-US" dirty="0"/>
          </a:p>
        </p:txBody>
      </p:sp>
    </p:spTree>
    <p:extLst>
      <p:ext uri="{BB962C8B-B14F-4D97-AF65-F5344CB8AC3E}">
        <p14:creationId xmlns:p14="http://schemas.microsoft.com/office/powerpoint/2010/main" val="2752928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283D0D-6D6D-4D8C-BD2F-236BD1DE0E73}"/>
              </a:ext>
            </a:extLst>
          </p:cNvPr>
          <p:cNvSpPr>
            <a:spLocks noGrp="1"/>
          </p:cNvSpPr>
          <p:nvPr>
            <p:ph type="title"/>
          </p:nvPr>
        </p:nvSpPr>
        <p:spPr/>
        <p:txBody>
          <a:bodyPr/>
          <a:lstStyle/>
          <a:p>
            <a:r>
              <a:rPr lang="en-US" altLang="zh-TW" dirty="0"/>
              <a:t>Eight Components of Neural Networks	</a:t>
            </a:r>
            <a:endParaRPr lang="zh-TW" altLang="en-US" dirty="0"/>
          </a:p>
        </p:txBody>
      </p:sp>
      <p:sp>
        <p:nvSpPr>
          <p:cNvPr id="3" name="內容版面配置區 2">
            <a:extLst>
              <a:ext uri="{FF2B5EF4-FFF2-40B4-BE49-F238E27FC236}">
                <a16:creationId xmlns:a16="http://schemas.microsoft.com/office/drawing/2014/main" id="{4645CADC-A4DA-4393-9C71-7FACEC2B3B17}"/>
              </a:ext>
            </a:extLst>
          </p:cNvPr>
          <p:cNvSpPr>
            <a:spLocks noGrp="1"/>
          </p:cNvSpPr>
          <p:nvPr>
            <p:ph idx="1"/>
          </p:nvPr>
        </p:nvSpPr>
        <p:spPr/>
        <p:txBody>
          <a:bodyPr/>
          <a:lstStyle/>
          <a:p>
            <a:r>
              <a:rPr lang="en-US" altLang="zh-TW" i="1" dirty="0">
                <a:solidFill>
                  <a:srgbClr val="009900"/>
                </a:solidFill>
              </a:rPr>
              <a:t>Signal function</a:t>
            </a:r>
          </a:p>
          <a:p>
            <a:pPr lvl="1"/>
            <a:r>
              <a:rPr lang="en-US" altLang="zh-TW" dirty="0"/>
              <a:t>generates the output signal of the neuron based on its activation.</a:t>
            </a:r>
          </a:p>
          <a:p>
            <a:r>
              <a:rPr lang="en-US" altLang="zh-TW" i="1" dirty="0">
                <a:solidFill>
                  <a:srgbClr val="009900"/>
                </a:solidFill>
              </a:rPr>
              <a:t>Pattern of connectivity</a:t>
            </a:r>
          </a:p>
          <a:p>
            <a:pPr lvl="1"/>
            <a:r>
              <a:rPr lang="en-US" altLang="zh-TW" dirty="0"/>
              <a:t>determines the inter-neuron </a:t>
            </a:r>
            <a:r>
              <a:rPr lang="en-US" altLang="zh-TW" dirty="0">
                <a:solidFill>
                  <a:srgbClr val="FF0000"/>
                </a:solidFill>
              </a:rPr>
              <a:t>connection architecture </a:t>
            </a:r>
            <a:r>
              <a:rPr lang="en-US" altLang="zh-TW" dirty="0"/>
              <a:t>or the graph of the network</a:t>
            </a:r>
          </a:p>
          <a:p>
            <a:r>
              <a:rPr lang="en-US" altLang="zh-TW" i="1" dirty="0">
                <a:solidFill>
                  <a:srgbClr val="009900"/>
                </a:solidFill>
              </a:rPr>
              <a:t>Activity aggregation rule</a:t>
            </a:r>
          </a:p>
          <a:p>
            <a:pPr lvl="1"/>
            <a:r>
              <a:rPr lang="en-US" altLang="zh-TW" dirty="0"/>
              <a:t>A way of aggregating activity at a neuron, and is usually computed as an </a:t>
            </a:r>
            <a:r>
              <a:rPr lang="en-US" altLang="zh-TW" dirty="0">
                <a:solidFill>
                  <a:srgbClr val="FF0000"/>
                </a:solidFill>
              </a:rPr>
              <a:t>inner product</a:t>
            </a:r>
            <a:r>
              <a:rPr lang="en-US" altLang="zh-TW" dirty="0"/>
              <a:t> of the input vector and the neuron fan-in weight vector.</a:t>
            </a:r>
            <a:endParaRPr lang="zh-TW" altLang="en-US" dirty="0"/>
          </a:p>
        </p:txBody>
      </p:sp>
    </p:spTree>
    <p:extLst>
      <p:ext uri="{BB962C8B-B14F-4D97-AF65-F5344CB8AC3E}">
        <p14:creationId xmlns:p14="http://schemas.microsoft.com/office/powerpoint/2010/main" val="187097434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527</TotalTime>
  <Words>3292</Words>
  <Application>Microsoft Office PowerPoint</Application>
  <PresentationFormat>寬螢幕</PresentationFormat>
  <Paragraphs>520</Paragraphs>
  <Slides>55</Slides>
  <Notes>47</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55</vt:i4>
      </vt:variant>
    </vt:vector>
  </HeadingPairs>
  <TitlesOfParts>
    <vt:vector size="64" baseType="lpstr">
      <vt:lpstr>新細明體</vt:lpstr>
      <vt:lpstr>Arial</vt:lpstr>
      <vt:lpstr>Calibri</vt:lpstr>
      <vt:lpstr>Calibri Light</vt:lpstr>
      <vt:lpstr>Cambria Math</vt:lpstr>
      <vt:lpstr>Comic Sans MS</vt:lpstr>
      <vt:lpstr>Tahoma</vt:lpstr>
      <vt:lpstr>Wingdings</vt:lpstr>
      <vt:lpstr>Office 佈景主題</vt:lpstr>
      <vt:lpstr>Neural Network</vt:lpstr>
      <vt:lpstr>What is neural network</vt:lpstr>
      <vt:lpstr>What is neural network</vt:lpstr>
      <vt:lpstr>Artificial Neurons</vt:lpstr>
      <vt:lpstr>Binary Threshold Signal Function</vt:lpstr>
      <vt:lpstr>Linear Threshold Signal Function</vt:lpstr>
      <vt:lpstr>Sigmoidal Signal Function</vt:lpstr>
      <vt:lpstr>Eight Components of Neural Networks </vt:lpstr>
      <vt:lpstr>Eight Components of Neural Networks </vt:lpstr>
      <vt:lpstr>Eight Components of Neural Networks </vt:lpstr>
      <vt:lpstr>Training a multi-layer perception</vt:lpstr>
      <vt:lpstr>Classification Problem</vt:lpstr>
      <vt:lpstr>How to train</vt:lpstr>
      <vt:lpstr>How to train</vt:lpstr>
      <vt:lpstr>How to train</vt:lpstr>
      <vt:lpstr>How to train</vt:lpstr>
      <vt:lpstr>Supervised Learning Procedure</vt:lpstr>
      <vt:lpstr>Backpropagation Weight Update Procedure</vt:lpstr>
      <vt:lpstr>Backpropagation Weight Update Procedure</vt:lpstr>
      <vt:lpstr>Backpropagation Weight Update Procedure</vt:lpstr>
      <vt:lpstr>Derivation of BP Algorithm: Computation of Gradients</vt:lpstr>
      <vt:lpstr>Backpropagation Algorithm: Operational Summary</vt:lpstr>
      <vt:lpstr>Backpropagation Algorithm: Operational Summary(contd.)</vt:lpstr>
      <vt:lpstr>Simulation Example 1 Two Dimensional XOR Classifier</vt:lpstr>
      <vt:lpstr>梯度</vt:lpstr>
      <vt:lpstr>梯度下降</vt:lpstr>
      <vt:lpstr>Bias</vt:lpstr>
      <vt:lpstr>Activation function</vt:lpstr>
      <vt:lpstr>Activation function</vt:lpstr>
      <vt:lpstr>Word Embedding</vt:lpstr>
      <vt:lpstr>Word Embedding</vt:lpstr>
      <vt:lpstr>文字向量化</vt:lpstr>
      <vt:lpstr>What is word embedding?</vt:lpstr>
      <vt:lpstr>How to do that</vt:lpstr>
      <vt:lpstr>How to do that</vt:lpstr>
      <vt:lpstr>Negative Sampling</vt:lpstr>
      <vt:lpstr>GloVe (Global vector for word representation)</vt:lpstr>
      <vt:lpstr>Word2Vec v.s GloVe</vt:lpstr>
      <vt:lpstr>Recurrent Neural Network (RNN)</vt:lpstr>
      <vt:lpstr>What is RNN</vt:lpstr>
      <vt:lpstr>What is RNN</vt:lpstr>
      <vt:lpstr>Why we need RNN?</vt:lpstr>
      <vt:lpstr>RNN unit</vt:lpstr>
      <vt:lpstr>RNN unit (tanh)</vt:lpstr>
      <vt:lpstr>RNN unit (tanh)</vt:lpstr>
      <vt:lpstr>RNN unit (tanh)</vt:lpstr>
      <vt:lpstr>RNN unit (LSTM)</vt:lpstr>
      <vt:lpstr>RNN unit (LSTM)</vt:lpstr>
      <vt:lpstr>RNN unit (GRU)</vt:lpstr>
      <vt:lpstr>RNN unit (GRU)</vt:lpstr>
      <vt:lpstr>Gated Unit</vt:lpstr>
      <vt:lpstr>Gated Unit</vt:lpstr>
      <vt:lpstr>Gated Unit</vt:lpstr>
      <vt:lpstr>HW</vt:lpstr>
      <vt:lpstr>小作業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Windows</dc:creator>
  <cp:lastModifiedBy>steven</cp:lastModifiedBy>
  <cp:revision>25</cp:revision>
  <dcterms:created xsi:type="dcterms:W3CDTF">2019-01-13T01:49:59Z</dcterms:created>
  <dcterms:modified xsi:type="dcterms:W3CDTF">2019-01-14T02:50:11Z</dcterms:modified>
</cp:coreProperties>
</file>