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8"/>
  </p:notesMasterIdLst>
  <p:sldIdLst>
    <p:sldId id="277" r:id="rId2"/>
    <p:sldId id="559" r:id="rId3"/>
    <p:sldId id="852" r:id="rId4"/>
    <p:sldId id="853" r:id="rId5"/>
    <p:sldId id="854" r:id="rId6"/>
    <p:sldId id="837" r:id="rId7"/>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00FF"/>
    <a:srgbClr val="F9F9F9"/>
    <a:srgbClr val="66FF33"/>
    <a:srgbClr val="FFCC00"/>
    <a:srgbClr val="FF9900"/>
    <a:srgbClr val="FEFFF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81696" autoAdjust="0"/>
  </p:normalViewPr>
  <p:slideViewPr>
    <p:cSldViewPr snapToGrid="0">
      <p:cViewPr varScale="1">
        <p:scale>
          <a:sx n="79" d="100"/>
          <a:sy n="79" d="100"/>
        </p:scale>
        <p:origin x="1212" y="64"/>
      </p:cViewPr>
      <p:guideLst>
        <p:guide orient="horz" pos="2160"/>
        <p:guide pos="2880"/>
      </p:guideLst>
    </p:cSldViewPr>
  </p:slideViewPr>
  <p:notesTextViewPr>
    <p:cViewPr>
      <p:scale>
        <a:sx n="100" d="100"/>
        <a:sy n="100" d="100"/>
      </p:scale>
      <p:origin x="0" y="0"/>
    </p:cViewPr>
  </p:notesTextViewPr>
  <p:notesViewPr>
    <p:cSldViewPr snapToGrid="0">
      <p:cViewPr varScale="1">
        <p:scale>
          <a:sx n="55" d="100"/>
          <a:sy n="55" d="100"/>
        </p:scale>
        <p:origin x="279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a:solidFill>
                  <a:schemeClr val="tx1"/>
                </a:solidFill>
              </a:defRPr>
            </a:lvl1pPr>
          </a:lstStyle>
          <a:p>
            <a:pPr>
              <a:defRPr/>
            </a:pPr>
            <a:endParaRPr lang="zh-CN"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solidFill>
                  <a:schemeClr val="tx1"/>
                </a:solidFill>
              </a:defRPr>
            </a:lvl1pPr>
          </a:lstStyle>
          <a:p>
            <a:pPr>
              <a:defRPr/>
            </a:pPr>
            <a:endParaRPr lang="zh-CN"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a:solidFill>
                  <a:schemeClr val="tx1"/>
                </a:solidFill>
              </a:defRPr>
            </a:lvl1pPr>
          </a:lstStyle>
          <a:p>
            <a:pPr>
              <a:defRPr/>
            </a:pPr>
            <a:endParaRPr lang="zh-CN"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solidFill>
                  <a:schemeClr val="tx1"/>
                </a:solidFill>
              </a:defRPr>
            </a:lvl1pPr>
          </a:lstStyle>
          <a:p>
            <a:pPr>
              <a:defRPr/>
            </a:pPr>
            <a:fld id="{6D2603DC-FB53-432F-9C24-A343CF011329}" type="slidenum">
              <a:rPr lang="en-US" altLang="zh-CN"/>
              <a:pPr>
                <a:defRPr/>
              </a:pPr>
              <a:t>‹#›</a:t>
            </a:fld>
            <a:endParaRPr lang="en-US" altLang="zh-CN"/>
          </a:p>
        </p:txBody>
      </p:sp>
    </p:spTree>
    <p:extLst>
      <p:ext uri="{BB962C8B-B14F-4D97-AF65-F5344CB8AC3E}">
        <p14:creationId xmlns:p14="http://schemas.microsoft.com/office/powerpoint/2010/main" val="89345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01955E58-2CF1-466C-A6A5-7193B7B4C215}" type="slidenum">
              <a:rPr lang="en-US" altLang="zh-CN" smtClean="0"/>
              <a:pPr>
                <a:spcBef>
                  <a:spcPct val="0"/>
                </a:spcBef>
              </a:pPr>
              <a:t>1</a:t>
            </a:fld>
            <a:endParaRPr lang="en-US" altLang="zh-CN"/>
          </a:p>
        </p:txBody>
      </p:sp>
    </p:spTree>
    <p:extLst>
      <p:ext uri="{BB962C8B-B14F-4D97-AF65-F5344CB8AC3E}">
        <p14:creationId xmlns:p14="http://schemas.microsoft.com/office/powerpoint/2010/main" val="205723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2</a:t>
            </a:fld>
            <a:endParaRPr lang="en-US" altLang="zh-CN"/>
          </a:p>
        </p:txBody>
      </p:sp>
    </p:spTree>
    <p:extLst>
      <p:ext uri="{BB962C8B-B14F-4D97-AF65-F5344CB8AC3E}">
        <p14:creationId xmlns:p14="http://schemas.microsoft.com/office/powerpoint/2010/main" val="151942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3</a:t>
            </a:fld>
            <a:endParaRPr lang="en-US" altLang="zh-CN"/>
          </a:p>
        </p:txBody>
      </p:sp>
    </p:spTree>
    <p:extLst>
      <p:ext uri="{BB962C8B-B14F-4D97-AF65-F5344CB8AC3E}">
        <p14:creationId xmlns:p14="http://schemas.microsoft.com/office/powerpoint/2010/main" val="258833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4</a:t>
            </a:fld>
            <a:endParaRPr lang="en-US" altLang="zh-CN"/>
          </a:p>
        </p:txBody>
      </p:sp>
    </p:spTree>
    <p:extLst>
      <p:ext uri="{BB962C8B-B14F-4D97-AF65-F5344CB8AC3E}">
        <p14:creationId xmlns:p14="http://schemas.microsoft.com/office/powerpoint/2010/main" val="683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5</a:t>
            </a:fld>
            <a:endParaRPr lang="en-US" altLang="zh-CN"/>
          </a:p>
        </p:txBody>
      </p:sp>
    </p:spTree>
    <p:extLst>
      <p:ext uri="{BB962C8B-B14F-4D97-AF65-F5344CB8AC3E}">
        <p14:creationId xmlns:p14="http://schemas.microsoft.com/office/powerpoint/2010/main" val="2117170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4"/>
          <p:cNvSpPr>
            <a:spLocks noChangeShapeType="1"/>
          </p:cNvSpPr>
          <p:nvPr userDrawn="1"/>
        </p:nvSpPr>
        <p:spPr bwMode="auto">
          <a:xfrm flipV="1">
            <a:off x="274638" y="105092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 name="Picture 1" descr="NewCrops_0006_z_Primary_V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050" y="3670300"/>
            <a:ext cx="85852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3"/>
          <p:cNvSpPr>
            <a:spLocks noGrp="1" noChangeArrowheads="1"/>
          </p:cNvSpPr>
          <p:nvPr>
            <p:ph type="subTitle" idx="1"/>
          </p:nvPr>
        </p:nvSpPr>
        <p:spPr>
          <a:xfrm>
            <a:off x="182563" y="2971800"/>
            <a:ext cx="6310312" cy="549275"/>
          </a:xfrm>
        </p:spPr>
        <p:txBody>
          <a:bodyPr/>
          <a:lstStyle>
            <a:lvl1pPr marL="0" indent="0">
              <a:buFont typeface="Wingdings" pitchFamily="2" charset="2"/>
              <a:buNone/>
              <a:defRPr smtClean="0">
                <a:solidFill>
                  <a:schemeClr val="accent1"/>
                </a:solidFill>
              </a:defRPr>
            </a:lvl1pPr>
          </a:lstStyle>
          <a:p>
            <a:r>
              <a:rPr lang="en-US" altLang="zh-CN"/>
              <a:t>Click to edit Master subtitle style</a:t>
            </a:r>
          </a:p>
        </p:txBody>
      </p:sp>
      <p:sp>
        <p:nvSpPr>
          <p:cNvPr id="30728" name="Rectangle 13"/>
          <p:cNvSpPr>
            <a:spLocks noGrp="1" noChangeArrowheads="1"/>
          </p:cNvSpPr>
          <p:nvPr>
            <p:ph type="ctrTitle"/>
          </p:nvPr>
        </p:nvSpPr>
        <p:spPr>
          <a:xfrm>
            <a:off x="182563" y="1319213"/>
            <a:ext cx="8686800" cy="1470025"/>
          </a:xfrm>
        </p:spPr>
        <p:txBody>
          <a:bodyPr/>
          <a:lstStyle>
            <a:lvl1pPr>
              <a:defRPr sz="3500" smtClean="0">
                <a:solidFill>
                  <a:schemeClr val="tx1"/>
                </a:solidFill>
              </a:defRPr>
            </a:lvl1pPr>
          </a:lstStyle>
          <a:p>
            <a:r>
              <a:rPr lang="en-US" altLang="zh-CN"/>
              <a:t>Click to edit Master title style</a:t>
            </a:r>
          </a:p>
        </p:txBody>
      </p:sp>
    </p:spTree>
    <p:extLst>
      <p:ext uri="{BB962C8B-B14F-4D97-AF65-F5344CB8AC3E}">
        <p14:creationId xmlns:p14="http://schemas.microsoft.com/office/powerpoint/2010/main" val="262033748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6800" cy="639763"/>
          </a:xfrm>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
        <p:nvSpPr>
          <p:cNvPr id="3" name="Rectangle 7"/>
          <p:cNvSpPr>
            <a:spLocks noGrp="1" noChangeArrowheads="1"/>
          </p:cNvSpPr>
          <p:nvPr>
            <p:ph type="sldNum" sz="quarter" idx="10"/>
          </p:nvPr>
        </p:nvSpPr>
        <p:spPr>
          <a:ln/>
        </p:spPr>
        <p:txBody>
          <a:bodyPr/>
          <a:lstStyle>
            <a:lvl1pPr>
              <a:defRPr/>
            </a:lvl1pPr>
          </a:lstStyle>
          <a:p>
            <a:pPr>
              <a:defRPr/>
            </a:pPr>
            <a:fld id="{D5C78B58-20F4-40E4-A917-035457D5DCF0}" type="slidenum">
              <a:rPr lang="en-US" altLang="zh-CN"/>
              <a:pPr>
                <a:defRPr/>
              </a:pPr>
              <a:t>‹#›</a:t>
            </a:fld>
            <a:endParaRPr lang="en-US" altLang="zh-CN"/>
          </a:p>
        </p:txBody>
      </p:sp>
      <p:sp>
        <p:nvSpPr>
          <p:cNvPr id="5" name="Rectangle 9"/>
          <p:cNvSpPr>
            <a:spLocks noGrp="1" noChangeArrowheads="1"/>
          </p:cNvSpPr>
          <p:nvPr>
            <p:ph type="dt" sz="half" idx="12"/>
          </p:nvPr>
        </p:nvSpPr>
        <p:spPr>
          <a:ln/>
        </p:spPr>
        <p:txBody>
          <a:bodyPr/>
          <a:lstStyle>
            <a:lvl1pPr>
              <a:defRPr/>
            </a:lvl1pPr>
          </a:lstStyle>
          <a:p>
            <a:pPr>
              <a:defRPr/>
            </a:pPr>
            <a:fld id="{F69CB713-D266-4955-B79F-449FA56CD4B5}" type="datetime1">
              <a:rPr lang="en-US" altLang="zh-CN"/>
              <a:pPr>
                <a:defRPr/>
              </a:pPr>
              <a:t>1/8/2019</a:t>
            </a:fld>
            <a:endParaRPr lang="en-US" altLang="zh-CN"/>
          </a:p>
        </p:txBody>
      </p:sp>
    </p:spTree>
    <p:extLst>
      <p:ext uri="{BB962C8B-B14F-4D97-AF65-F5344CB8AC3E}">
        <p14:creationId xmlns:p14="http://schemas.microsoft.com/office/powerpoint/2010/main" val="212937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A4CE113D-1E00-4ABB-988D-008EB0B372B3}" type="slidenum">
              <a:rPr lang="en-US" altLang="zh-CN"/>
              <a:pPr>
                <a:defRPr/>
              </a:pPr>
              <a:t>‹#›</a:t>
            </a:fld>
            <a:endParaRPr lang="en-US" altLang="zh-CN"/>
          </a:p>
        </p:txBody>
      </p:sp>
      <p:sp>
        <p:nvSpPr>
          <p:cNvPr id="4" name="Rectangle 9"/>
          <p:cNvSpPr>
            <a:spLocks noGrp="1" noChangeArrowheads="1"/>
          </p:cNvSpPr>
          <p:nvPr>
            <p:ph type="dt" sz="half" idx="12"/>
          </p:nvPr>
        </p:nvSpPr>
        <p:spPr>
          <a:ln/>
        </p:spPr>
        <p:txBody>
          <a:bodyPr/>
          <a:lstStyle>
            <a:lvl1pPr>
              <a:defRPr/>
            </a:lvl1pPr>
          </a:lstStyle>
          <a:p>
            <a:pPr>
              <a:defRPr/>
            </a:pPr>
            <a:fld id="{CA592366-5912-4AE5-B1D4-5A1ED0651E82}" type="datetime1">
              <a:rPr lang="en-US" altLang="zh-CN"/>
              <a:pPr>
                <a:defRPr/>
              </a:pPr>
              <a:t>1/8/2019</a:t>
            </a:fld>
            <a:endParaRPr lang="en-US" altLang="zh-CN"/>
          </a:p>
        </p:txBody>
      </p:sp>
    </p:spTree>
    <p:extLst>
      <p:ext uri="{BB962C8B-B14F-4D97-AF65-F5344CB8AC3E}">
        <p14:creationId xmlns:p14="http://schemas.microsoft.com/office/powerpoint/2010/main" val="38315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a:t>Click to edit Master 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49543D77-07B8-4806-86C8-387D187D06E3}" type="datetimeFigureOut">
              <a:rPr lang="zh-CN" altLang="en-US"/>
              <a:pPr>
                <a:defRPr/>
              </a:pPr>
              <a:t>2019/1/8</a:t>
            </a:fld>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419F24A-866C-4253-A46D-0168C7D2785C}" type="slidenum">
              <a:rPr lang="zh-CN" altLang="en-US"/>
              <a:pPr>
                <a:defRPr/>
              </a:pPr>
              <a:t>‹#›</a:t>
            </a:fld>
            <a:endParaRPr lang="zh-CN" altLang="en-US"/>
          </a:p>
        </p:txBody>
      </p:sp>
    </p:spTree>
    <p:extLst>
      <p:ext uri="{BB962C8B-B14F-4D97-AF65-F5344CB8AC3E}">
        <p14:creationId xmlns:p14="http://schemas.microsoft.com/office/powerpoint/2010/main" val="948075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446213"/>
            <a:ext cx="86868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sp>
        <p:nvSpPr>
          <p:cNvPr id="1027" name="Line 4"/>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lnSpc>
                <a:spcPct val="100000"/>
              </a:lnSpc>
              <a:defRPr sz="800">
                <a:solidFill>
                  <a:schemeClr val="tx1"/>
                </a:solidFill>
                <a:cs typeface="Arial" panose="020B0604020202020204" pitchFamily="34" charset="0"/>
              </a:defRPr>
            </a:lvl1pPr>
          </a:lstStyle>
          <a:p>
            <a:pPr>
              <a:defRPr/>
            </a:pPr>
            <a:fld id="{085F7543-40AF-4D31-9BF5-1D8CEA4C684E}" type="slidenum">
              <a:rPr lang="en-US" altLang="zh-CN"/>
              <a:pPr>
                <a:defRPr/>
              </a:pPr>
              <a:t>‹#›</a:t>
            </a:fld>
            <a:endParaRPr lang="en-US" altLang="zh-CN"/>
          </a:p>
        </p:txBody>
      </p:sp>
      <p:sp>
        <p:nvSpPr>
          <p:cNvPr id="67593" name="Rectangle 9"/>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lnSpc>
                <a:spcPct val="100000"/>
              </a:lnSpc>
              <a:defRPr sz="800">
                <a:solidFill>
                  <a:schemeClr val="tx1"/>
                </a:solidFill>
                <a:cs typeface="Arial" panose="020B0604020202020204" pitchFamily="34" charset="0"/>
              </a:defRPr>
            </a:lvl1pPr>
          </a:lstStyle>
          <a:p>
            <a:pPr>
              <a:defRPr/>
            </a:pPr>
            <a:fld id="{E3831CC4-4CE1-458F-A0DD-BB84825F1643}" type="datetime1">
              <a:rPr lang="en-US" altLang="zh-CN"/>
              <a:pPr>
                <a:defRPr/>
              </a:pPr>
              <a:t>1/8/2019</a:t>
            </a:fld>
            <a:endParaRPr lang="en-US" altLang="zh-CN"/>
          </a:p>
        </p:txBody>
      </p:sp>
      <p:sp>
        <p:nvSpPr>
          <p:cNvPr id="1032" name="Rectangle 13"/>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981" r:id="rId1"/>
    <p:sldLayoutId id="2147483979" r:id="rId2"/>
    <p:sldLayoutId id="2147483980" r:id="rId3"/>
    <p:sldLayoutId id="2147483983" r:id="rId4"/>
  </p:sldLayoutIdLst>
  <p:hf hdr="0" ftr="0" dt="0"/>
  <p:txStyles>
    <p:titleStyle>
      <a:lvl1pPr algn="l" rtl="0" eaLnBrk="0" fontAlgn="base" hangingPunct="0">
        <a:lnSpc>
          <a:spcPct val="90000"/>
        </a:lnSpc>
        <a:spcBef>
          <a:spcPct val="0"/>
        </a:spcBef>
        <a:spcAft>
          <a:spcPct val="0"/>
        </a:spcAft>
        <a:defRPr sz="2200" b="1">
          <a:solidFill>
            <a:schemeClr val="accent1"/>
          </a:solidFill>
          <a:latin typeface="+mj-lt"/>
          <a:ea typeface="MS PGothic" panose="020B0600070205080204" pitchFamily="34" charset="-128"/>
          <a:cs typeface="MS PGothic" charset="0"/>
        </a:defRPr>
      </a:lvl1pPr>
      <a:lvl2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2pPr>
      <a:lvl3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3pPr>
      <a:lvl4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4pPr>
      <a:lvl5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231775" indent="-231775"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S PGothic" panose="020B0600070205080204" pitchFamily="34" charset="-128"/>
          <a:cs typeface="MS PGothic" charset="0"/>
        </a:defRPr>
      </a:lvl1pPr>
      <a:lvl2pPr marL="571500" indent="-230188"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S PGothic" panose="020B0600070205080204" pitchFamily="34" charset="-128"/>
          <a:cs typeface="MS PGothic" charset="0"/>
        </a:defRPr>
      </a:lvl2pPr>
      <a:lvl3pPr marL="855663" indent="-228600"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cs typeface="MS PGothic" charset="0"/>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cs typeface="MS PGothic" charset="0"/>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cs typeface="MS PGothic" charset="0"/>
        </a:defRPr>
      </a:lvl5pPr>
      <a:lvl6pPr marL="19970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6pPr>
      <a:lvl7pPr marL="24542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7pPr>
      <a:lvl8pPr marL="29114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8pPr>
      <a:lvl9pPr marL="33686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69621" y="1394695"/>
            <a:ext cx="8615363" cy="1470025"/>
          </a:xfrm>
        </p:spPr>
        <p:txBody>
          <a:bodyPr/>
          <a:lstStyle/>
          <a:p>
            <a:r>
              <a:rPr lang="en-US" altLang="zh-CN" sz="2800" b="0" dirty="0">
                <a:latin typeface="微软雅黑" pitchFamily="34" charset="-122"/>
                <a:ea typeface="微软雅黑" pitchFamily="34" charset="-122"/>
                <a:cs typeface="Arial" panose="020B0604020202020204" pitchFamily="34" charset="0"/>
              </a:rPr>
              <a:t>Where is suitable to open an Coffee Bar in Manhattan, N.Y.?</a:t>
            </a:r>
            <a:br>
              <a:rPr lang="en-US" altLang="zh-CN" sz="2000" b="0" dirty="0">
                <a:latin typeface="微软雅黑" pitchFamily="34" charset="-122"/>
                <a:ea typeface="微软雅黑" pitchFamily="34" charset="-122"/>
                <a:cs typeface="Arial" panose="020B0604020202020204" pitchFamily="34" charset="0"/>
              </a:rPr>
            </a:br>
            <a:r>
              <a:rPr lang="en-US" altLang="zh-CN" sz="2000" b="0" dirty="0">
                <a:latin typeface="微软雅黑" pitchFamily="34" charset="-122"/>
                <a:ea typeface="微软雅黑" pitchFamily="34" charset="-122"/>
                <a:cs typeface="Arial" panose="020B0604020202020204" pitchFamily="34" charset="0"/>
              </a:rPr>
              <a:t>	- Final Report</a:t>
            </a:r>
            <a:br>
              <a:rPr lang="en-US" altLang="zh-CN" sz="2000" b="0" dirty="0">
                <a:latin typeface="微软雅黑" pitchFamily="34" charset="-122"/>
                <a:ea typeface="微软雅黑" pitchFamily="34" charset="-122"/>
                <a:cs typeface="Arial" panose="020B0604020202020204" pitchFamily="34" charset="0"/>
              </a:rPr>
            </a:br>
            <a:endParaRPr lang="en-US" altLang="zh-CN" sz="2800" b="0" dirty="0">
              <a:latin typeface="微软雅黑" pitchFamily="34" charset="-122"/>
              <a:ea typeface="微软雅黑" pitchFamily="34" charset="-122"/>
              <a:cs typeface="Arial" panose="020B0604020202020204" pitchFamily="34" charset="0"/>
            </a:endParaRPr>
          </a:p>
        </p:txBody>
      </p:sp>
      <p:sp>
        <p:nvSpPr>
          <p:cNvPr id="4" name="Arc 3"/>
          <p:cNvSpPr/>
          <p:nvPr/>
        </p:nvSpPr>
        <p:spPr bwMode="auto">
          <a:xfrm>
            <a:off x="2720975" y="4381500"/>
            <a:ext cx="914400" cy="914400"/>
          </a:xfrm>
          <a:prstGeom prst="arc">
            <a:avLst/>
          </a:prstGeom>
          <a:noFill/>
          <a:ln w="9525" cap="flat" cmpd="sng" algn="ctr">
            <a:noFill/>
            <a:prstDash val="solid"/>
            <a:round/>
            <a:headEnd type="none" w="med" len="med"/>
            <a:tailEnd type="none" w="med" len="med"/>
          </a:ln>
          <a:effectLst/>
        </p:spPr>
        <p:txBody>
          <a:bodyPr/>
          <a:lstStyle/>
          <a:p>
            <a:pPr eaLnBrk="0" hangingPunct="0">
              <a:lnSpc>
                <a:spcPct val="90000"/>
              </a:lnSpc>
              <a:defRPr/>
            </a:pPr>
            <a:endParaRPr lang="en-US" sz="1200" dirty="0">
              <a:solidFill>
                <a:srgbClr val="333333"/>
              </a:solidFill>
              <a:latin typeface="Arial" pitchFamily="34" charset="0"/>
              <a:ea typeface="ＭＳ Ｐゴシック" pitchFamily="34" charset="-128"/>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微软雅黑" pitchFamily="34" charset="-122"/>
                <a:ea typeface="微软雅黑" pitchFamily="34" charset="-122"/>
              </a:rPr>
              <a:t>Introduction</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2</a:t>
            </a:fld>
            <a:endParaRPr lang="en-US" altLang="zh-CN" dirty="0"/>
          </a:p>
        </p:txBody>
      </p:sp>
      <p:sp>
        <p:nvSpPr>
          <p:cNvPr id="6" name="Text Placeholder 2"/>
          <p:cNvSpPr txBox="1">
            <a:spLocks/>
          </p:cNvSpPr>
          <p:nvPr/>
        </p:nvSpPr>
        <p:spPr bwMode="auto">
          <a:xfrm>
            <a:off x="266699" y="1755971"/>
            <a:ext cx="8650224" cy="38337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457200" indent="-4572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Grace moved to New York city three months ago, and she lives in Manhattan district now. </a:t>
            </a:r>
          </a:p>
          <a:p>
            <a:pPr marL="457200" indent="-457200">
              <a:spcBef>
                <a:spcPts val="1000"/>
              </a:spcBef>
              <a:buClr>
                <a:srgbClr val="000000"/>
              </a:buClr>
              <a:buFont typeface="Wingdings" panose="05000000000000000000" pitchFamily="2" charset="2"/>
              <a:buChar char="Ø"/>
            </a:pPr>
            <a:endParaRPr lang="en-US" altLang="zh-CN" sz="2000" kern="0" dirty="0">
              <a:solidFill>
                <a:srgbClr val="000000"/>
              </a:solidFill>
              <a:latin typeface="微软雅黑" pitchFamily="34" charset="-122"/>
              <a:ea typeface="微软雅黑" pitchFamily="34" charset="-122"/>
            </a:endParaRPr>
          </a:p>
          <a:p>
            <a:pPr marL="457200" indent="-4572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Grace is looking for a suitable site to open a Coffee Bar in </a:t>
            </a:r>
            <a:r>
              <a:rPr lang="en-US" altLang="zh-CN" sz="2000" kern="0" dirty="0" err="1">
                <a:solidFill>
                  <a:srgbClr val="000000"/>
                </a:solidFill>
                <a:latin typeface="微软雅黑" pitchFamily="34" charset="-122"/>
                <a:ea typeface="微软雅黑" pitchFamily="34" charset="-122"/>
              </a:rPr>
              <a:t>Manhanttan</a:t>
            </a:r>
            <a:endParaRPr lang="en-US" altLang="zh-CN" sz="2000" kern="0" dirty="0">
              <a:solidFill>
                <a:srgbClr val="000000"/>
              </a:solidFill>
              <a:latin typeface="微软雅黑" pitchFamily="34" charset="-122"/>
              <a:ea typeface="微软雅黑" pitchFamily="34" charset="-122"/>
            </a:endParaRPr>
          </a:p>
          <a:p>
            <a:pPr marL="457200" indent="-457200">
              <a:spcBef>
                <a:spcPts val="1000"/>
              </a:spcBef>
              <a:buClr>
                <a:srgbClr val="000000"/>
              </a:buClr>
              <a:buFont typeface="Wingdings" panose="05000000000000000000" pitchFamily="2" charset="2"/>
              <a:buChar char="Ø"/>
            </a:pPr>
            <a:endParaRPr lang="en-US" altLang="zh-CN" sz="2000" kern="0" dirty="0">
              <a:solidFill>
                <a:srgbClr val="000000"/>
              </a:solidFill>
              <a:latin typeface="微软雅黑" pitchFamily="34" charset="-122"/>
              <a:ea typeface="微软雅黑" pitchFamily="34" charset="-122"/>
            </a:endParaRPr>
          </a:p>
          <a:p>
            <a:pPr marL="457200" indent="-4572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 where would we recommend that she open the Coffee Bar?</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微软雅黑" pitchFamily="34" charset="-122"/>
                <a:ea typeface="微软雅黑" pitchFamily="34" charset="-122"/>
              </a:rPr>
              <a:t>Data </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3</a:t>
            </a:fld>
            <a:endParaRPr lang="en-US" altLang="zh-CN" dirty="0"/>
          </a:p>
        </p:txBody>
      </p:sp>
      <p:sp>
        <p:nvSpPr>
          <p:cNvPr id="6" name="Text Placeholder 2"/>
          <p:cNvSpPr txBox="1">
            <a:spLocks/>
          </p:cNvSpPr>
          <p:nvPr/>
        </p:nvSpPr>
        <p:spPr bwMode="auto">
          <a:xfrm>
            <a:off x="246888" y="1341015"/>
            <a:ext cx="8650224" cy="4499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To give a suitable recommendation to Grace, my approach is to find the characteristics of each neighborhood in Manhattan, N.Y., then cluster the neighborhoods to some typical clusters. And tell Grace which cluster and which neighborhoods are good choice to open a Coffee Bar.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For this analysis, I need the data of neighborhoods in Manhattan, neighborhood name, it’s equivalent latitude and longitude values, we can get these data from https://geo.nyu.edu/catalog/nyu_2451_34572.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Get the related common venue categories data in each neighborhood from Foursquare</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58908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Methodology</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4</a:t>
            </a:fld>
            <a:endParaRPr lang="en-US" altLang="zh-CN" dirty="0"/>
          </a:p>
        </p:txBody>
      </p:sp>
      <p:sp>
        <p:nvSpPr>
          <p:cNvPr id="6" name="Text Placeholder 2"/>
          <p:cNvSpPr txBox="1">
            <a:spLocks/>
          </p:cNvSpPr>
          <p:nvPr/>
        </p:nvSpPr>
        <p:spPr bwMode="auto">
          <a:xfrm>
            <a:off x="266699" y="1658867"/>
            <a:ext cx="8650224" cy="39308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I use the Foursquare API to explore neighborhoods in Manhattan, N.Y.</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Use the “explore” function to get the most common venue categories in each neighborhood, and then use this feature to group the neighborhoods into clusters.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Use the k-means clustering algorithm to complete this analysis.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Use the Folium library to visualize the neighborhoods in Manhattan, New York City and their emerging clusters. </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70908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a:t>
            </a:r>
            <a:r>
              <a:rPr lang="zh-CN" altLang="en-US" dirty="0"/>
              <a:t> </a:t>
            </a:r>
            <a:r>
              <a:rPr lang="en-US" altLang="zh-CN" dirty="0"/>
              <a:t>Discussion</a:t>
            </a:r>
            <a:r>
              <a:rPr lang="zh-CN" altLang="en-US" dirty="0"/>
              <a:t> </a:t>
            </a:r>
            <a:r>
              <a:rPr lang="en-US" altLang="zh-CN" dirty="0"/>
              <a:t>and</a:t>
            </a:r>
            <a:r>
              <a:rPr lang="zh-CN" altLang="en-US" dirty="0"/>
              <a:t> </a:t>
            </a:r>
            <a:r>
              <a:rPr lang="en-US" altLang="zh-CN" dirty="0"/>
              <a:t>Conclusion</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5</a:t>
            </a:fld>
            <a:endParaRPr lang="en-US" altLang="zh-CN" dirty="0"/>
          </a:p>
        </p:txBody>
      </p:sp>
      <p:sp>
        <p:nvSpPr>
          <p:cNvPr id="6" name="Text Placeholder 2"/>
          <p:cNvSpPr txBox="1">
            <a:spLocks/>
          </p:cNvSpPr>
          <p:nvPr/>
        </p:nvSpPr>
        <p:spPr bwMode="auto">
          <a:xfrm>
            <a:off x="365919" y="1379145"/>
            <a:ext cx="8403909" cy="4499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Examine result clusters, I find there are much coffee shops and Bars in their top 3 categories in the cluster 2 and 4. In cluster 4, there are only 4 neighborhoods, but there are 4 Coffee Shops in top 3 categories. In cluster 2, there are 7 neighborhoods, there are 6 Coffee shops in tops 3 categories. So, cluster 2 is better group to open an Coffee Shop than cluster 4. </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a:p>
            <a:pPr marL="342900" indent="-342900">
              <a:spcBef>
                <a:spcPts val="1000"/>
              </a:spcBef>
              <a:buClr>
                <a:srgbClr val="000000"/>
              </a:buClr>
              <a:buFont typeface="Wingdings" panose="05000000000000000000" pitchFamily="2" charset="2"/>
              <a:buChar char="Ø"/>
            </a:pPr>
            <a:r>
              <a:rPr lang="en-US" sz="2000" kern="0" dirty="0">
                <a:solidFill>
                  <a:srgbClr val="000000"/>
                </a:solidFill>
                <a:latin typeface="微软雅黑" pitchFamily="34" charset="-122"/>
                <a:ea typeface="微软雅黑" pitchFamily="34" charset="-122"/>
              </a:rPr>
              <a:t>For Grace, my recommendation is to open an Coffee Shop at China </a:t>
            </a:r>
            <a:r>
              <a:rPr lang="en-US" sz="2000" kern="0" dirty="0" err="1">
                <a:solidFill>
                  <a:srgbClr val="000000"/>
                </a:solidFill>
                <a:latin typeface="微软雅黑" pitchFamily="34" charset="-122"/>
                <a:ea typeface="微软雅黑" pitchFamily="34" charset="-122"/>
              </a:rPr>
              <a:t>Twon</a:t>
            </a:r>
            <a:r>
              <a:rPr lang="en-US" sz="2000" kern="0" dirty="0">
                <a:solidFill>
                  <a:srgbClr val="000000"/>
                </a:solidFill>
                <a:latin typeface="微软雅黑" pitchFamily="34" charset="-122"/>
                <a:ea typeface="微软雅黑" pitchFamily="34" charset="-122"/>
              </a:rPr>
              <a:t>, </a:t>
            </a:r>
            <a:r>
              <a:rPr lang="en-US" sz="2000" kern="0" dirty="0" err="1">
                <a:solidFill>
                  <a:srgbClr val="000000"/>
                </a:solidFill>
                <a:latin typeface="微软雅黑" pitchFamily="34" charset="-122"/>
                <a:ea typeface="微软雅黑" pitchFamily="34" charset="-122"/>
              </a:rPr>
              <a:t>Uper</a:t>
            </a:r>
            <a:r>
              <a:rPr lang="en-US" sz="2000" kern="0" dirty="0">
                <a:solidFill>
                  <a:srgbClr val="000000"/>
                </a:solidFill>
                <a:latin typeface="微软雅黑" pitchFamily="34" charset="-122"/>
                <a:ea typeface="微软雅黑" pitchFamily="34" charset="-122"/>
              </a:rPr>
              <a:t> East Side, Roosevelt Island in the cluster 2.</a:t>
            </a:r>
          </a:p>
          <a:p>
            <a:pPr marL="342900" indent="-342900">
              <a:spcBef>
                <a:spcPts val="1000"/>
              </a:spcBef>
              <a:buClr>
                <a:srgbClr val="000000"/>
              </a:buClr>
              <a:buFont typeface="Wingdings" panose="05000000000000000000" pitchFamily="2" charset="2"/>
              <a:buChar char="Ø"/>
            </a:pPr>
            <a:r>
              <a:rPr lang="en-US" sz="2000" kern="0" dirty="0">
                <a:solidFill>
                  <a:srgbClr val="000000"/>
                </a:solidFill>
                <a:latin typeface="微软雅黑" pitchFamily="34" charset="-122"/>
                <a:ea typeface="微软雅黑" pitchFamily="34" charset="-122"/>
              </a:rPr>
              <a:t>  If I can get more </a:t>
            </a:r>
            <a:r>
              <a:rPr lang="en-US" sz="2000" kern="0" dirty="0" err="1">
                <a:solidFill>
                  <a:srgbClr val="000000"/>
                </a:solidFill>
                <a:latin typeface="微软雅黑" pitchFamily="34" charset="-122"/>
                <a:ea typeface="微软雅黑" pitchFamily="34" charset="-122"/>
              </a:rPr>
              <a:t>polulation</a:t>
            </a:r>
            <a:r>
              <a:rPr lang="en-US" sz="2000" kern="0" dirty="0">
                <a:solidFill>
                  <a:srgbClr val="000000"/>
                </a:solidFill>
                <a:latin typeface="微软雅黑" pitchFamily="34" charset="-122"/>
                <a:ea typeface="微软雅黑" pitchFamily="34" charset="-122"/>
              </a:rPr>
              <a:t> information, the Cluster with be more optimized, and get more value for recommendation.</a:t>
            </a:r>
          </a:p>
          <a:p>
            <a:pPr marL="342900" indent="-342900">
              <a:spcBef>
                <a:spcPts val="1000"/>
              </a:spcBef>
              <a:buClr>
                <a:srgbClr val="000000"/>
              </a:buClr>
              <a:buFont typeface="Wingdings" panose="05000000000000000000" pitchFamily="2" charset="2"/>
              <a:buChar char="Ø"/>
            </a:pPr>
            <a:r>
              <a:rPr lang="en-US" sz="2000" kern="0" dirty="0">
                <a:solidFill>
                  <a:srgbClr val="000000"/>
                </a:solidFill>
                <a:latin typeface="微软雅黑" pitchFamily="34" charset="-122"/>
                <a:ea typeface="微软雅黑" pitchFamily="34" charset="-122"/>
              </a:rPr>
              <a:t>  As the conclusion, I find k-means clustering algorithm + neighborhood information is a method to help people to select the shop site.</a:t>
            </a:r>
          </a:p>
          <a:p>
            <a:pPr marL="342900" indent="-342900">
              <a:spcBef>
                <a:spcPts val="1000"/>
              </a:spcBef>
              <a:buClr>
                <a:srgbClr val="000000"/>
              </a:buClr>
              <a:buFont typeface="Wingdings" panose="05000000000000000000" pitchFamily="2" charset="2"/>
              <a:buChar char="Ø"/>
            </a:pP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286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52A-BB29-4DE5-8AA0-4A69BAD917C1}"/>
              </a:ext>
            </a:extLst>
          </p:cNvPr>
          <p:cNvSpPr>
            <a:spLocks noGrp="1"/>
          </p:cNvSpPr>
          <p:nvPr>
            <p:ph type="title"/>
          </p:nvPr>
        </p:nvSpPr>
        <p:spPr>
          <a:xfrm>
            <a:off x="3346549" y="3109118"/>
            <a:ext cx="2981422" cy="639763"/>
          </a:xfrm>
        </p:spPr>
        <p:txBody>
          <a:bodyPr/>
          <a:lstStyle/>
          <a:p>
            <a:r>
              <a:rPr lang="en-US" altLang="zh-CN" sz="3600" dirty="0"/>
              <a:t>Thanks</a:t>
            </a:r>
            <a:r>
              <a:rPr lang="zh-CN" altLang="en-US" sz="3600" dirty="0"/>
              <a:t>！</a:t>
            </a:r>
          </a:p>
        </p:txBody>
      </p:sp>
      <p:sp>
        <p:nvSpPr>
          <p:cNvPr id="4" name="灯片编号占位符 3">
            <a:extLst>
              <a:ext uri="{FF2B5EF4-FFF2-40B4-BE49-F238E27FC236}">
                <a16:creationId xmlns:a16="http://schemas.microsoft.com/office/drawing/2014/main" id="{4608A825-8C42-4824-80FC-4E85BD54B143}"/>
              </a:ext>
            </a:extLst>
          </p:cNvPr>
          <p:cNvSpPr>
            <a:spLocks noGrp="1"/>
          </p:cNvSpPr>
          <p:nvPr>
            <p:ph type="sldNum" sz="quarter" idx="12"/>
          </p:nvPr>
        </p:nvSpPr>
        <p:spPr/>
        <p:txBody>
          <a:bodyPr/>
          <a:lstStyle/>
          <a:p>
            <a:pPr>
              <a:defRPr/>
            </a:pPr>
            <a:fld id="{4419F24A-866C-4253-A46D-0168C7D2785C}" type="slidenum">
              <a:rPr lang="zh-CN" altLang="en-US" smtClean="0"/>
              <a:pPr>
                <a:defRPr/>
              </a:pPr>
              <a:t>6</a:t>
            </a:fld>
            <a:endParaRPr lang="zh-CN" altLang="en-US"/>
          </a:p>
        </p:txBody>
      </p:sp>
    </p:spTree>
    <p:extLst>
      <p:ext uri="{BB962C8B-B14F-4D97-AF65-F5344CB8AC3E}">
        <p14:creationId xmlns:p14="http://schemas.microsoft.com/office/powerpoint/2010/main" val="3734432060"/>
      </p:ext>
    </p:extLst>
  </p:cSld>
  <p:clrMapOvr>
    <a:masterClrMapping/>
  </p:clrMapOvr>
</p:sld>
</file>

<file path=ppt/theme/theme1.xml><?xml version="1.0" encoding="utf-8"?>
<a:theme xmlns:a="http://schemas.openxmlformats.org/drawingml/2006/main" name="10 September 2009">
  <a:themeElements>
    <a:clrScheme name="Smarter Computing - IBM System z">
      <a:dk1>
        <a:sysClr val="windowText" lastClr="000000"/>
      </a:dk1>
      <a:lt1>
        <a:sysClr val="window" lastClr="FFFFFF"/>
      </a:lt1>
      <a:dk2>
        <a:srgbClr val="000000"/>
      </a:dk2>
      <a:lt2>
        <a:srgbClr val="EEECE1"/>
      </a:lt2>
      <a:accent1>
        <a:srgbClr val="003F69"/>
      </a:accent1>
      <a:accent2>
        <a:srgbClr val="008ABF"/>
      </a:accent2>
      <a:accent3>
        <a:srgbClr val="B8471B"/>
      </a:accent3>
      <a:accent4>
        <a:srgbClr val="DD731C"/>
      </a:accent4>
      <a:accent5>
        <a:srgbClr val="BA006E"/>
      </a:accent5>
      <a:accent6>
        <a:srgbClr val="B8471B"/>
      </a:accent6>
      <a:hlink>
        <a:srgbClr val="008ABF"/>
      </a:hlink>
      <a:folHlink>
        <a:srgbClr val="F19027"/>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44079</TotalTime>
  <Words>413</Words>
  <Application>Microsoft Office PowerPoint</Application>
  <PresentationFormat>全屏显示(4:3)</PresentationFormat>
  <Paragraphs>32</Paragraphs>
  <Slides>6</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ＭＳ Ｐゴシック</vt:lpstr>
      <vt:lpstr>ＭＳ Ｐゴシック</vt:lpstr>
      <vt:lpstr>微软雅黑</vt:lpstr>
      <vt:lpstr>Arial</vt:lpstr>
      <vt:lpstr>Wingdings</vt:lpstr>
      <vt:lpstr>10 September 2009</vt:lpstr>
      <vt:lpstr>Where is suitable to open an Coffee Bar in Manhattan, N.Y.?  - Final Report </vt:lpstr>
      <vt:lpstr>Introduction</vt:lpstr>
      <vt:lpstr>Data </vt:lpstr>
      <vt:lpstr>Methodology</vt:lpstr>
      <vt:lpstr>Result, Discussion and Conclusion</vt:lpstr>
      <vt:lpstr>Thanks！</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Presentations: Smart Planet Template</dc:title>
  <dc:creator>krisbiron</dc:creator>
  <cp:lastModifiedBy>Shang Feng Yi</cp:lastModifiedBy>
  <cp:revision>1392</cp:revision>
  <dcterms:created xsi:type="dcterms:W3CDTF">2009-05-28T20:28:13Z</dcterms:created>
  <dcterms:modified xsi:type="dcterms:W3CDTF">2019-01-07T20:48:19Z</dcterms:modified>
</cp:coreProperties>
</file>