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notesMasterIdLst>
    <p:notesMasterId r:id="rId158"/>
  </p:notesMasterIdLst>
  <p:sldIdLst>
    <p:sldId id="274" r:id="rId2"/>
    <p:sldId id="275" r:id="rId3"/>
    <p:sldId id="276" r:id="rId4"/>
    <p:sldId id="484" r:id="rId5"/>
    <p:sldId id="564" r:id="rId6"/>
    <p:sldId id="565" r:id="rId7"/>
    <p:sldId id="566" r:id="rId8"/>
    <p:sldId id="567" r:id="rId9"/>
    <p:sldId id="568" r:id="rId10"/>
    <p:sldId id="569" r:id="rId11"/>
    <p:sldId id="570" r:id="rId12"/>
    <p:sldId id="571" r:id="rId13"/>
    <p:sldId id="572" r:id="rId14"/>
    <p:sldId id="279" r:id="rId15"/>
    <p:sldId id="280" r:id="rId16"/>
    <p:sldId id="281" r:id="rId17"/>
    <p:sldId id="282" r:id="rId18"/>
    <p:sldId id="283" r:id="rId19"/>
    <p:sldId id="285" r:id="rId20"/>
    <p:sldId id="286" r:id="rId21"/>
    <p:sldId id="493" r:id="rId22"/>
    <p:sldId id="287" r:id="rId23"/>
    <p:sldId id="288" r:id="rId24"/>
    <p:sldId id="290" r:id="rId25"/>
    <p:sldId id="577" r:id="rId26"/>
    <p:sldId id="455" r:id="rId27"/>
    <p:sldId id="291" r:id="rId28"/>
    <p:sldId id="295" r:id="rId29"/>
    <p:sldId id="297" r:id="rId30"/>
    <p:sldId id="298" r:id="rId31"/>
    <p:sldId id="299" r:id="rId32"/>
    <p:sldId id="300" r:id="rId33"/>
    <p:sldId id="301" r:id="rId34"/>
    <p:sldId id="303" r:id="rId35"/>
    <p:sldId id="304" r:id="rId36"/>
    <p:sldId id="576" r:id="rId37"/>
    <p:sldId id="306" r:id="rId38"/>
    <p:sldId id="307" r:id="rId39"/>
    <p:sldId id="308" r:id="rId40"/>
    <p:sldId id="457" r:id="rId41"/>
    <p:sldId id="541" r:id="rId42"/>
    <p:sldId id="542" r:id="rId43"/>
    <p:sldId id="335" r:id="rId44"/>
    <p:sldId id="336" r:id="rId45"/>
    <p:sldId id="337" r:id="rId46"/>
    <p:sldId id="470" r:id="rId47"/>
    <p:sldId id="338" r:id="rId48"/>
    <p:sldId id="341" r:id="rId49"/>
    <p:sldId id="342" r:id="rId50"/>
    <p:sldId id="343" r:id="rId51"/>
    <p:sldId id="344" r:id="rId52"/>
    <p:sldId id="345" r:id="rId53"/>
    <p:sldId id="458" r:id="rId54"/>
    <p:sldId id="560" r:id="rId55"/>
    <p:sldId id="544" r:id="rId56"/>
    <p:sldId id="545" r:id="rId57"/>
    <p:sldId id="546" r:id="rId58"/>
    <p:sldId id="547" r:id="rId59"/>
    <p:sldId id="548" r:id="rId60"/>
    <p:sldId id="549" r:id="rId61"/>
    <p:sldId id="550" r:id="rId62"/>
    <p:sldId id="551" r:id="rId63"/>
    <p:sldId id="552" r:id="rId64"/>
    <p:sldId id="553" r:id="rId65"/>
    <p:sldId id="554" r:id="rId66"/>
    <p:sldId id="555" r:id="rId67"/>
    <p:sldId id="557" r:id="rId68"/>
    <p:sldId id="558" r:id="rId69"/>
    <p:sldId id="581" r:id="rId70"/>
    <p:sldId id="579" r:id="rId71"/>
    <p:sldId id="580" r:id="rId72"/>
    <p:sldId id="559" r:id="rId73"/>
    <p:sldId id="348" r:id="rId74"/>
    <p:sldId id="349" r:id="rId75"/>
    <p:sldId id="350" r:id="rId76"/>
    <p:sldId id="351" r:id="rId77"/>
    <p:sldId id="352" r:id="rId78"/>
    <p:sldId id="353" r:id="rId79"/>
    <p:sldId id="354" r:id="rId80"/>
    <p:sldId id="561" r:id="rId81"/>
    <p:sldId id="562" r:id="rId82"/>
    <p:sldId id="360" r:id="rId83"/>
    <p:sldId id="361" r:id="rId84"/>
    <p:sldId id="362" r:id="rId85"/>
    <p:sldId id="363" r:id="rId86"/>
    <p:sldId id="502" r:id="rId87"/>
    <p:sldId id="365" r:id="rId88"/>
    <p:sldId id="366" r:id="rId89"/>
    <p:sldId id="368" r:id="rId90"/>
    <p:sldId id="503" r:id="rId91"/>
    <p:sldId id="504" r:id="rId92"/>
    <p:sldId id="369" r:id="rId93"/>
    <p:sldId id="563" r:id="rId94"/>
    <p:sldId id="373" r:id="rId95"/>
    <p:sldId id="505" r:id="rId96"/>
    <p:sldId id="374" r:id="rId97"/>
    <p:sldId id="377" r:id="rId98"/>
    <p:sldId id="381" r:id="rId99"/>
    <p:sldId id="506" r:id="rId100"/>
    <p:sldId id="380" r:id="rId101"/>
    <p:sldId id="382" r:id="rId102"/>
    <p:sldId id="448" r:id="rId103"/>
    <p:sldId id="449" r:id="rId104"/>
    <p:sldId id="508" r:id="rId105"/>
    <p:sldId id="450" r:id="rId106"/>
    <p:sldId id="509" r:id="rId107"/>
    <p:sldId id="383" r:id="rId108"/>
    <p:sldId id="384" r:id="rId109"/>
    <p:sldId id="385" r:id="rId110"/>
    <p:sldId id="386" r:id="rId111"/>
    <p:sldId id="387" r:id="rId112"/>
    <p:sldId id="392" r:id="rId113"/>
    <p:sldId id="393" r:id="rId114"/>
    <p:sldId id="394" r:id="rId115"/>
    <p:sldId id="402" r:id="rId116"/>
    <p:sldId id="403" r:id="rId117"/>
    <p:sldId id="510" r:id="rId118"/>
    <p:sldId id="531" r:id="rId119"/>
    <p:sldId id="532" r:id="rId120"/>
    <p:sldId id="533" r:id="rId121"/>
    <p:sldId id="534" r:id="rId122"/>
    <p:sldId id="535" r:id="rId123"/>
    <p:sldId id="536" r:id="rId124"/>
    <p:sldId id="537" r:id="rId125"/>
    <p:sldId id="538" r:id="rId126"/>
    <p:sldId id="539" r:id="rId127"/>
    <p:sldId id="416" r:id="rId128"/>
    <p:sldId id="417" r:id="rId129"/>
    <p:sldId id="419" r:id="rId130"/>
    <p:sldId id="511" r:id="rId131"/>
    <p:sldId id="514" r:id="rId132"/>
    <p:sldId id="512" r:id="rId133"/>
    <p:sldId id="513" r:id="rId134"/>
    <p:sldId id="515" r:id="rId135"/>
    <p:sldId id="516" r:id="rId136"/>
    <p:sldId id="573" r:id="rId137"/>
    <p:sldId id="428" r:id="rId138"/>
    <p:sldId id="528" r:id="rId139"/>
    <p:sldId id="472" r:id="rId140"/>
    <p:sldId id="530" r:id="rId141"/>
    <p:sldId id="529" r:id="rId142"/>
    <p:sldId id="517" r:id="rId143"/>
    <p:sldId id="518" r:id="rId144"/>
    <p:sldId id="519" r:id="rId145"/>
    <p:sldId id="520" r:id="rId146"/>
    <p:sldId id="521" r:id="rId147"/>
    <p:sldId id="522" r:id="rId148"/>
    <p:sldId id="524" r:id="rId149"/>
    <p:sldId id="525" r:id="rId150"/>
    <p:sldId id="526" r:id="rId151"/>
    <p:sldId id="527" r:id="rId152"/>
    <p:sldId id="574" r:id="rId153"/>
    <p:sldId id="441" r:id="rId154"/>
    <p:sldId id="474" r:id="rId155"/>
    <p:sldId id="540" r:id="rId156"/>
    <p:sldId id="578" r:id="rId1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07" autoAdjust="0"/>
    <p:restoredTop sz="94660"/>
  </p:normalViewPr>
  <p:slideViewPr>
    <p:cSldViewPr>
      <p:cViewPr varScale="1">
        <p:scale>
          <a:sx n="138" d="100"/>
          <a:sy n="138" d="100"/>
        </p:scale>
        <p:origin x="678" y="12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viewProps" Target="view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A46493-2F5B-4325-B272-74D927C1588A}" type="datetimeFigureOut">
              <a:rPr lang="en-US" smtClean="0"/>
              <a:t>4/19/2019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28F274-A0C6-4138-9A92-CE244BBE561E}" type="slidenum">
              <a:rPr lang="en-US" smtClean="0"/>
              <a:t>‹#›</a:t>
            </a:fld>
            <a:endParaRPr lang="en-US"/>
          </a:p>
        </p:txBody>
      </p:sp>
    </p:spTree>
    <p:extLst>
      <p:ext uri="{BB962C8B-B14F-4D97-AF65-F5344CB8AC3E}">
        <p14:creationId xmlns:p14="http://schemas.microsoft.com/office/powerpoint/2010/main" val="1027493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22363"/>
            <a:ext cx="77724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Friday, April 19, 2019</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027502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C057FC-95B6-4D89-AFDA-ABA33EE921E5}" type="datetime2">
              <a:rPr lang="en-US" smtClean="0"/>
              <a:t>Friday, April 19, 2019</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75084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Friday, April 19, 2019</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490766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0CB818-7379-467D-8E76-EF9D9074A26C}" type="datetime2">
              <a:rPr lang="en-US" smtClean="0"/>
              <a:t>Friday, April 19, 2019</a:t>
            </a:fld>
            <a:endParaRPr lang="en-US" dirty="0"/>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dirty="0"/>
          </a:p>
        </p:txBody>
      </p:sp>
    </p:spTree>
    <p:extLst>
      <p:ext uri="{BB962C8B-B14F-4D97-AF65-F5344CB8AC3E}">
        <p14:creationId xmlns:p14="http://schemas.microsoft.com/office/powerpoint/2010/main" val="277898991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0CB818-7379-467D-8E76-EF9D9074A26C}" type="datetime2">
              <a:rPr lang="en-US" smtClean="0"/>
              <a:t>Friday, April 19, 2019</a:t>
            </a:fld>
            <a:endParaRPr lang="en-US" dirty="0"/>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dirty="0"/>
          </a:p>
        </p:txBody>
      </p:sp>
    </p:spTree>
    <p:extLst>
      <p:ext uri="{BB962C8B-B14F-4D97-AF65-F5344CB8AC3E}">
        <p14:creationId xmlns:p14="http://schemas.microsoft.com/office/powerpoint/2010/main" val="47339463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96A3A3-94A6-4E5B-AF39-173ACA3E61CC}" type="datetime2">
              <a:rPr lang="en-US" smtClean="0"/>
              <a:t>Friday, April 19, 2019</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215624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3888" y="1709739"/>
            <a:ext cx="78867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Friday, April 19, 2019</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4021424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Friday, April 19, 2019</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4067789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Friday, April 19, 2019</a:t>
            </a:fld>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2606884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9CD4847-11EF-4466-A8AD-85CDB7B49118}" type="datetime2">
              <a:rPr lang="en-US" smtClean="0"/>
              <a:t>Friday, April 19, 2019</a:t>
            </a:fld>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553361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Friday, April 19, 2019</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631029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Friday, April 19, 2019</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2068290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Friday, April 19, 2019</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915301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7405" y="320674"/>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07405"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07405" y="6365078"/>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0CB818-7379-467D-8E76-EF9D9074A26C}" type="datetime2">
              <a:rPr lang="en-US" smtClean="0"/>
              <a:t>Friday, April 19, 2019</a:t>
            </a:fld>
            <a:endParaRPr lang="en-US" dirty="0"/>
          </a:p>
        </p:txBody>
      </p:sp>
      <p:sp>
        <p:nvSpPr>
          <p:cNvPr id="6" name="Slide Number Placeholder 5"/>
          <p:cNvSpPr>
            <a:spLocks noGrp="1"/>
          </p:cNvSpPr>
          <p:nvPr>
            <p:ph type="sldNum" sz="quarter" idx="4"/>
          </p:nvPr>
        </p:nvSpPr>
        <p:spPr>
          <a:xfrm>
            <a:off x="6636705"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FEC368-1D7A-4F81-ABF6-AE0E36BAF64C}" type="slidenum">
              <a:rPr lang="en-US" smtClean="0"/>
              <a:pPr/>
              <a:t>‹#›</a:t>
            </a:fld>
            <a:endParaRPr lang="en-US" dirty="0"/>
          </a:p>
        </p:txBody>
      </p:sp>
      <p:sp>
        <p:nvSpPr>
          <p:cNvPr id="7" name="Rectangle 6"/>
          <p:cNvSpPr/>
          <p:nvPr/>
        </p:nvSpPr>
        <p:spPr>
          <a:xfrm>
            <a:off x="0" y="0"/>
            <a:ext cx="380144" cy="6858000"/>
          </a:xfrm>
          <a:prstGeom prst="rect">
            <a:avLst/>
          </a:prstGeom>
          <a:solidFill>
            <a:srgbClr val="E47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0"/>
            <a:ext cx="1072529" cy="1277571"/>
          </a:xfrm>
          <a:prstGeom prst="rect">
            <a:avLst/>
          </a:prstGeom>
        </p:spPr>
      </p:pic>
      <p:pic>
        <p:nvPicPr>
          <p:cNvPr id="9" name="Picture 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705604" y="6365686"/>
            <a:ext cx="2317060" cy="373852"/>
          </a:xfrm>
          <a:prstGeom prst="rect">
            <a:avLst/>
          </a:prstGeom>
        </p:spPr>
      </p:pic>
    </p:spTree>
    <p:extLst>
      <p:ext uri="{BB962C8B-B14F-4D97-AF65-F5344CB8AC3E}">
        <p14:creationId xmlns:p14="http://schemas.microsoft.com/office/powerpoint/2010/main" val="2498859123"/>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 id="2147483997" r:id="rId13"/>
  </p:sldLayoutIdLst>
  <p:hf sldNum="0" hdr="0" ftr="0" dt="0"/>
  <p:txStyles>
    <p:titleStyle>
      <a:lvl1pPr algn="l" defTabSz="914400" rtl="0" eaLnBrk="1" latinLnBrk="0" hangingPunct="1">
        <a:lnSpc>
          <a:spcPct val="90000"/>
        </a:lnSpc>
        <a:spcBef>
          <a:spcPct val="0"/>
        </a:spcBef>
        <a:buNone/>
        <a:defRPr sz="4400" kern="1200" cap="all" baseline="0">
          <a:solidFill>
            <a:schemeClr val="accent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mingw.org/wiki/Getting_Started" TargetMode="External"/><Relationship Id="rId2" Type="http://schemas.openxmlformats.org/officeDocument/2006/relationships/hyperlink" Target="http://www.mingw.org/"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codeblocks.org/" TargetMode="External"/><Relationship Id="rId2" Type="http://schemas.openxmlformats.org/officeDocument/2006/relationships/hyperlink" Target="http://www.eclipse.org/"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a:t>Introduction to Programming </a:t>
            </a:r>
            <a:r>
              <a:rPr lang="en-US" dirty="0"/>
              <a:t>in C++</a:t>
            </a:r>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03981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Compilers on Windows</a:t>
            </a:r>
          </a:p>
        </p:txBody>
      </p:sp>
      <p:sp>
        <p:nvSpPr>
          <p:cNvPr id="3" name="Content Placeholder 2"/>
          <p:cNvSpPr>
            <a:spLocks noGrp="1"/>
          </p:cNvSpPr>
          <p:nvPr>
            <p:ph idx="1"/>
          </p:nvPr>
        </p:nvSpPr>
        <p:spPr/>
        <p:txBody>
          <a:bodyPr>
            <a:normAutofit fontScale="92500"/>
          </a:bodyPr>
          <a:lstStyle/>
          <a:p>
            <a:r>
              <a:rPr lang="en-US" dirty="0" err="1"/>
              <a:t>MinGW</a:t>
            </a:r>
            <a:r>
              <a:rPr lang="en-US" dirty="0"/>
              <a:t> provides a free distribution of </a:t>
            </a:r>
            <a:r>
              <a:rPr lang="en-US" dirty="0" err="1"/>
              <a:t>gcc</a:t>
            </a:r>
            <a:r>
              <a:rPr lang="en-US" dirty="0"/>
              <a:t>/g++/</a:t>
            </a:r>
            <a:r>
              <a:rPr lang="en-US" dirty="0" err="1"/>
              <a:t>gfortran</a:t>
            </a:r>
            <a:r>
              <a:rPr lang="en-US" dirty="0"/>
              <a:t> </a:t>
            </a:r>
          </a:p>
          <a:p>
            <a:r>
              <a:rPr lang="en-US" dirty="0"/>
              <a:t>Executables produced by the standard </a:t>
            </a:r>
            <a:r>
              <a:rPr lang="en-US" dirty="0" err="1"/>
              <a:t>MinGW</a:t>
            </a:r>
            <a:r>
              <a:rPr lang="en-US" dirty="0"/>
              <a:t> package will be 32 bits</a:t>
            </a:r>
          </a:p>
          <a:p>
            <a:r>
              <a:rPr lang="en-US" dirty="0"/>
              <a:t>Also install MSYS for a minimalist Unix system.</a:t>
            </a:r>
          </a:p>
          <a:p>
            <a:pPr lvl="1"/>
            <a:r>
              <a:rPr lang="en-US" dirty="0"/>
              <a:t>Download from </a:t>
            </a:r>
            <a:r>
              <a:rPr lang="en-US" dirty="0">
                <a:hlinkClick r:id="rId2"/>
              </a:rPr>
              <a:t>www.mingw.org</a:t>
            </a:r>
            <a:endParaRPr lang="en-US" dirty="0"/>
          </a:p>
          <a:p>
            <a:pPr lvl="1"/>
            <a:r>
              <a:rPr lang="en-US" dirty="0"/>
              <a:t>Run installer</a:t>
            </a:r>
          </a:p>
          <a:p>
            <a:pPr lvl="1"/>
            <a:r>
              <a:rPr lang="en-US" dirty="0"/>
              <a:t>Choose packages to install, then click Apply.</a:t>
            </a:r>
          </a:p>
          <a:p>
            <a:pPr lvl="1"/>
            <a:r>
              <a:rPr lang="en-US" dirty="0"/>
              <a:t>After the installation, follow instructions for "After Installing" at </a:t>
            </a:r>
            <a:r>
              <a:rPr lang="en-US" dirty="0">
                <a:hlinkClick r:id="rId3"/>
              </a:rPr>
              <a:t>http://www.mingw.org/wiki/Getting_Started</a:t>
            </a:r>
            <a:endParaRPr lang="en-US" dirty="0"/>
          </a:p>
          <a:p>
            <a:pPr lvl="1"/>
            <a:r>
              <a:rPr lang="en-US" dirty="0"/>
              <a:t>Be sure to modify your path environment variable</a:t>
            </a:r>
          </a:p>
        </p:txBody>
      </p:sp>
    </p:spTree>
    <p:extLst>
      <p:ext uri="{BB962C8B-B14F-4D97-AF65-F5344CB8AC3E}">
        <p14:creationId xmlns:p14="http://schemas.microsoft.com/office/powerpoint/2010/main" val="291993895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"Subroutines" in C++</a:t>
            </a:r>
          </a:p>
        </p:txBody>
      </p:sp>
      <p:sp>
        <p:nvSpPr>
          <p:cNvPr id="3" name="Content Placeholder 2"/>
          <p:cNvSpPr>
            <a:spLocks noGrp="1"/>
          </p:cNvSpPr>
          <p:nvPr>
            <p:ph idx="1"/>
          </p:nvPr>
        </p:nvSpPr>
        <p:spPr/>
        <p:txBody>
          <a:bodyPr/>
          <a:lstStyle/>
          <a:p>
            <a:r>
              <a:rPr lang="en-US" sz="2400" dirty="0">
                <a:cs typeface="Courier New"/>
              </a:rPr>
              <a:t>The &amp; indicates we are passing by reference. This is the value that will be modified in this example.</a:t>
            </a:r>
          </a:p>
          <a:p>
            <a:pPr marL="0" indent="0">
              <a:buNone/>
            </a:pPr>
            <a:r>
              <a:rPr lang="en-US" sz="2400" dirty="0">
                <a:latin typeface="Courier New"/>
                <a:cs typeface="Courier New"/>
              </a:rPr>
              <a:t>void </a:t>
            </a:r>
            <a:r>
              <a:rPr lang="en-US" sz="2400" dirty="0" err="1">
                <a:latin typeface="Courier New"/>
                <a:cs typeface="Courier New"/>
              </a:rPr>
              <a:t>mysub</a:t>
            </a:r>
            <a:r>
              <a:rPr lang="en-US" sz="2400" dirty="0">
                <a:latin typeface="Courier New"/>
                <a:cs typeface="Courier New"/>
              </a:rPr>
              <a:t>(&lt;type&gt; param1,&lt;type&gt;   	param2,&lt;type&gt; &amp;param3){</a:t>
            </a:r>
          </a:p>
          <a:p>
            <a:pPr marL="0" indent="0">
              <a:buNone/>
            </a:pPr>
            <a:r>
              <a:rPr lang="en-US" sz="2400" dirty="0">
                <a:latin typeface="Courier New"/>
                <a:cs typeface="Courier New"/>
              </a:rPr>
              <a:t>	   statements</a:t>
            </a:r>
          </a:p>
          <a:p>
            <a:pPr marL="0" indent="0">
              <a:buNone/>
            </a:pPr>
            <a:r>
              <a:rPr lang="en-US" sz="2400" dirty="0">
                <a:latin typeface="Courier New"/>
                <a:cs typeface="Courier New"/>
              </a:rPr>
              <a:t>}</a:t>
            </a:r>
          </a:p>
          <a:p>
            <a:r>
              <a:rPr lang="en-US" dirty="0"/>
              <a:t>Invoke with its name</a:t>
            </a:r>
          </a:p>
          <a:p>
            <a:pPr marL="0" indent="0">
              <a:buNone/>
            </a:pPr>
            <a:r>
              <a:rPr lang="en-US" dirty="0" err="1">
                <a:latin typeface="Courier New" panose="02070309020205020404" pitchFamily="49" charset="0"/>
                <a:cs typeface="Courier New" panose="02070309020205020404" pitchFamily="49" charset="0"/>
              </a:rPr>
              <a:t>mysub</a:t>
            </a:r>
            <a:r>
              <a:rPr lang="en-US" dirty="0">
                <a:latin typeface="Courier New" panose="02070309020205020404" pitchFamily="49" charset="0"/>
                <a:cs typeface="Courier New" panose="02070309020205020404" pitchFamily="49" charset="0"/>
              </a:rPr>
              <a:t>(param1, param2, param3);</a:t>
            </a:r>
          </a:p>
        </p:txBody>
      </p:sp>
    </p:spTree>
    <p:extLst>
      <p:ext uri="{BB962C8B-B14F-4D97-AF65-F5344CB8AC3E}">
        <p14:creationId xmlns:p14="http://schemas.microsoft.com/office/powerpoint/2010/main" val="123122843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1. Write a function that computes Euclidean distance between points </a:t>
            </a:r>
            <a:r>
              <a:rPr lang="en-US" dirty="0">
                <a:latin typeface="Courier New"/>
                <a:cs typeface="Courier New"/>
              </a:rPr>
              <a:t>x1,y1 </a:t>
            </a:r>
            <a:r>
              <a:rPr lang="en-US" dirty="0"/>
              <a:t>and </a:t>
            </a:r>
            <a:r>
              <a:rPr lang="en-US" dirty="0">
                <a:latin typeface="Courier New"/>
                <a:cs typeface="Courier New"/>
              </a:rPr>
              <a:t>x2,y2</a:t>
            </a:r>
            <a:r>
              <a:rPr lang="en-US" dirty="0"/>
              <a:t>. Include the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cmath</a:t>
            </a:r>
            <a:r>
              <a:rPr lang="en-US" dirty="0">
                <a:latin typeface="Courier New" panose="02070309020205020404" pitchFamily="49" charset="0"/>
                <a:cs typeface="Courier New" panose="02070309020205020404" pitchFamily="49" charset="0"/>
              </a:rPr>
              <a:t>&gt; </a:t>
            </a:r>
            <a:r>
              <a:rPr lang="en-US" dirty="0"/>
              <a:t>header to get the </a:t>
            </a:r>
            <a:r>
              <a:rPr lang="en-US" dirty="0" err="1">
                <a:latin typeface="Courier New"/>
                <a:cs typeface="Courier New"/>
              </a:rPr>
              <a:t>sqrt</a:t>
            </a:r>
            <a:r>
              <a:rPr lang="en-US" dirty="0"/>
              <a:t> intrinsic that you should use.</a:t>
            </a:r>
          </a:p>
          <a:p>
            <a:pPr marL="0" indent="0">
              <a:buNone/>
            </a:pP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cmath</a:t>
            </a:r>
            <a:r>
              <a:rPr lang="en-US" dirty="0">
                <a:latin typeface="Courier New" panose="02070309020205020404" pitchFamily="49" charset="0"/>
                <a:cs typeface="Courier New" panose="02070309020205020404" pitchFamily="49" charset="0"/>
              </a:rPr>
              <a:t>&gt;</a:t>
            </a:r>
          </a:p>
          <a:p>
            <a:pPr marL="0" indent="0">
              <a:buNone/>
            </a:pPr>
            <a:r>
              <a:rPr lang="en-US" dirty="0"/>
              <a:t> Write the main program to call this function for     </a:t>
            </a:r>
          </a:p>
          <a:p>
            <a:pPr marL="0" indent="0">
              <a:buNone/>
            </a:pPr>
            <a:r>
              <a:rPr lang="en-US" dirty="0">
                <a:latin typeface="Courier New"/>
                <a:cs typeface="Courier New"/>
              </a:rPr>
              <a:t>  x1=-1, y1=2, x2=3, y2=5</a:t>
            </a:r>
          </a:p>
          <a:p>
            <a:pPr marL="0" indent="0">
              <a:buNone/>
            </a:pPr>
            <a:r>
              <a:rPr lang="en-US" dirty="0">
                <a:latin typeface="Courier New"/>
                <a:cs typeface="Courier New"/>
              </a:rPr>
              <a:t>  x1=11,y1=4, x2=7, y2=9</a:t>
            </a:r>
          </a:p>
          <a:p>
            <a:pPr marL="0" indent="0">
              <a:buNone/>
            </a:pPr>
            <a:endParaRPr lang="en-US" dirty="0">
              <a:latin typeface="Courier New"/>
              <a:cs typeface="Courier New"/>
            </a:endParaRPr>
          </a:p>
          <a:p>
            <a:pPr marL="0" indent="0">
              <a:buNone/>
            </a:pPr>
            <a:r>
              <a:rPr lang="en-US" dirty="0">
                <a:cs typeface="Courier New"/>
              </a:rPr>
              <a:t>2. Given two points </a:t>
            </a:r>
            <a:r>
              <a:rPr lang="en-US" dirty="0">
                <a:latin typeface="Courier New"/>
                <a:cs typeface="Courier New"/>
              </a:rPr>
              <a:t>x1,y1 </a:t>
            </a:r>
            <a:r>
              <a:rPr lang="en-US" dirty="0">
                <a:cs typeface="Courier New"/>
              </a:rPr>
              <a:t>and </a:t>
            </a:r>
            <a:r>
              <a:rPr lang="en-US" dirty="0">
                <a:latin typeface="Courier New"/>
                <a:cs typeface="Courier New"/>
              </a:rPr>
              <a:t>x2,y2, </a:t>
            </a:r>
            <a:r>
              <a:rPr lang="en-US" dirty="0">
                <a:cs typeface="Courier New"/>
              </a:rPr>
              <a:t>write a subroutine to determine which is closer to a third point </a:t>
            </a:r>
            <a:r>
              <a:rPr lang="en-US" dirty="0">
                <a:latin typeface="Courier New"/>
                <a:cs typeface="Courier New"/>
              </a:rPr>
              <a:t>x3,y3</a:t>
            </a:r>
            <a:r>
              <a:rPr lang="en-US" dirty="0">
                <a:cs typeface="Courier New"/>
              </a:rPr>
              <a:t>.  It should print a message.  You can pass in the points and call the Euclidean distance function from the subroutine, or you can pass in the two distances.  (The former would be better programming but if you feel uncertain please go ahead and compute distances separately for now.)  Test with</a:t>
            </a:r>
          </a:p>
          <a:p>
            <a:pPr marL="0" indent="0">
              <a:buNone/>
            </a:pPr>
            <a:r>
              <a:rPr lang="en-US" dirty="0">
                <a:cs typeface="Courier New"/>
              </a:rPr>
              <a:t>    </a:t>
            </a:r>
            <a:r>
              <a:rPr lang="en-US" dirty="0">
                <a:latin typeface="Courier New"/>
                <a:cs typeface="Courier New"/>
              </a:rPr>
              <a:t>x3=10, y3=5</a:t>
            </a:r>
          </a:p>
        </p:txBody>
      </p:sp>
    </p:spTree>
    <p:extLst>
      <p:ext uri="{BB962C8B-B14F-4D97-AF65-F5344CB8AC3E}">
        <p14:creationId xmlns:p14="http://schemas.microsoft.com/office/powerpoint/2010/main" val="110799667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Passing Arrays to Subprograms</a:t>
            </a:r>
          </a:p>
        </p:txBody>
      </p:sp>
      <p:sp>
        <p:nvSpPr>
          <p:cNvPr id="3" name="Content Placeholder 2"/>
          <p:cNvSpPr>
            <a:spLocks noGrp="1"/>
          </p:cNvSpPr>
          <p:nvPr>
            <p:ph idx="1"/>
          </p:nvPr>
        </p:nvSpPr>
        <p:spPr>
          <a:xfrm>
            <a:off x="457200" y="1600200"/>
            <a:ext cx="8229600" cy="5257800"/>
          </a:xfrm>
        </p:spPr>
        <p:txBody>
          <a:bodyPr>
            <a:normAutofit/>
          </a:bodyPr>
          <a:lstStyle/>
          <a:p>
            <a:r>
              <a:rPr lang="en-US" dirty="0"/>
              <a:t>One-dimensional arrays may be passed as pointers or with empty square brackets [].  The size must be passed as well.</a:t>
            </a:r>
          </a:p>
          <a:p>
            <a:pPr marL="0" indent="0">
              <a:buNone/>
            </a:pPr>
            <a:r>
              <a:rPr lang="en-US" dirty="0">
                <a:latin typeface="Courier New" panose="02070309020205020404" pitchFamily="49" charset="0"/>
                <a:cs typeface="Courier New" panose="02070309020205020404" pitchFamily="49" charset="0"/>
              </a:rPr>
              <a:t>float mean(float A[],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n);</a:t>
            </a:r>
          </a:p>
          <a:p>
            <a:pPr marL="0" indent="0">
              <a:buNone/>
            </a:pPr>
            <a:r>
              <a:rPr lang="en-US" dirty="0" err="1">
                <a:latin typeface="Courier New" panose="02070309020205020404" pitchFamily="49" charset="0"/>
                <a:cs typeface="Courier New" panose="02070309020205020404" pitchFamily="49" charset="0"/>
              </a:rPr>
              <a:t>myMean</a:t>
            </a:r>
            <a:r>
              <a:rPr lang="en-US" dirty="0">
                <a:latin typeface="Courier New" panose="02070309020205020404" pitchFamily="49" charset="0"/>
                <a:cs typeface="Courier New" panose="02070309020205020404" pitchFamily="49" charset="0"/>
              </a:rPr>
              <a:t>=mean(</a:t>
            </a:r>
            <a:r>
              <a:rPr lang="en-US" dirty="0" err="1">
                <a:latin typeface="Courier New" panose="02070309020205020404" pitchFamily="49" charset="0"/>
                <a:cs typeface="Courier New" panose="02070309020205020404" pitchFamily="49" charset="0"/>
              </a:rPr>
              <a:t>A,n</a:t>
            </a:r>
            <a:r>
              <a:rPr lang="en-US" dirty="0">
                <a:latin typeface="Courier New" panose="02070309020205020404" pitchFamily="49" charset="0"/>
                <a:cs typeface="Courier New" panose="02070309020205020404" pitchFamily="49" charset="0"/>
              </a:rPr>
              <a:t>);</a:t>
            </a:r>
          </a:p>
          <a:p>
            <a:r>
              <a:rPr lang="en-US" dirty="0">
                <a:cs typeface="Courier New" panose="02070309020205020404" pitchFamily="49" charset="0"/>
              </a:rPr>
              <a:t>This is equivalent to</a:t>
            </a:r>
          </a:p>
          <a:p>
            <a:pPr marL="0" indent="0">
              <a:buNone/>
            </a:pPr>
            <a:r>
              <a:rPr lang="en-US" dirty="0">
                <a:latin typeface="Courier New" panose="02070309020205020404" pitchFamily="49" charset="0"/>
                <a:cs typeface="Courier New" panose="02070309020205020404" pitchFamily="49" charset="0"/>
              </a:rPr>
              <a:t>float mean(float *A,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n);</a:t>
            </a:r>
          </a:p>
          <a:p>
            <a:r>
              <a:rPr lang="en-US" dirty="0"/>
              <a:t>C-style arrays are always passed by reference.</a:t>
            </a:r>
          </a:p>
          <a:p>
            <a:r>
              <a:rPr lang="en-US" dirty="0"/>
              <a:t>Containers such as vectors may be passed either by copying or by reference.  </a:t>
            </a:r>
          </a:p>
        </p:txBody>
      </p:sp>
    </p:spTree>
    <p:extLst>
      <p:ext uri="{BB962C8B-B14F-4D97-AF65-F5344CB8AC3E}">
        <p14:creationId xmlns:p14="http://schemas.microsoft.com/office/powerpoint/2010/main" val="182508124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a:xfrm>
            <a:off x="457200" y="1295400"/>
            <a:ext cx="8229600" cy="5562600"/>
          </a:xfrm>
        </p:spPr>
        <p:txBody>
          <a:bodyPr>
            <a:noAutofit/>
          </a:bodyPr>
          <a:lstStyle/>
          <a:p>
            <a:pPr marL="0" indent="0">
              <a:buNone/>
            </a:pPr>
            <a:r>
              <a:rPr lang="en-US" sz="1100" dirty="0">
                <a:latin typeface="Courier New"/>
                <a:cs typeface="Courier New"/>
              </a:rPr>
              <a:t>#include &lt;</a:t>
            </a:r>
            <a:r>
              <a:rPr lang="en-US" sz="1100" dirty="0" err="1">
                <a:latin typeface="Courier New"/>
                <a:cs typeface="Courier New"/>
              </a:rPr>
              <a:t>iostream</a:t>
            </a:r>
            <a:r>
              <a:rPr lang="en-US" sz="1100" dirty="0">
                <a:latin typeface="Courier New"/>
                <a:cs typeface="Courier New"/>
              </a:rPr>
              <a:t>&gt;</a:t>
            </a:r>
          </a:p>
          <a:p>
            <a:pPr marL="0" indent="0">
              <a:buNone/>
            </a:pPr>
            <a:r>
              <a:rPr lang="en-US" sz="1100" dirty="0">
                <a:latin typeface="Courier New"/>
                <a:cs typeface="Courier New"/>
              </a:rPr>
              <a:t>using namespace </a:t>
            </a:r>
            <a:r>
              <a:rPr lang="en-US" sz="1100" dirty="0" err="1">
                <a:latin typeface="Courier New"/>
                <a:cs typeface="Courier New"/>
              </a:rPr>
              <a:t>std</a:t>
            </a:r>
            <a:r>
              <a:rPr lang="en-US" sz="1100" dirty="0">
                <a:latin typeface="Courier New"/>
                <a:cs typeface="Courier New"/>
              </a:rPr>
              <a:t>;</a:t>
            </a:r>
          </a:p>
          <a:p>
            <a:pPr marL="0" indent="0">
              <a:buNone/>
            </a:pPr>
            <a:endParaRPr lang="en-US" sz="1100" dirty="0">
              <a:latin typeface="Courier New"/>
              <a:cs typeface="Courier New"/>
            </a:endParaRPr>
          </a:p>
          <a:p>
            <a:pPr marL="0" indent="0">
              <a:buNone/>
            </a:pPr>
            <a:r>
              <a:rPr lang="en-US" sz="1100" dirty="0">
                <a:latin typeface="Courier New"/>
                <a:cs typeface="Courier New"/>
              </a:rPr>
              <a:t>float mean(float A[],</a:t>
            </a:r>
            <a:r>
              <a:rPr lang="en-US" sz="1100" dirty="0" err="1">
                <a:latin typeface="Courier New"/>
                <a:cs typeface="Courier New"/>
              </a:rPr>
              <a:t>int</a:t>
            </a:r>
            <a:r>
              <a:rPr lang="en-US" sz="1100" dirty="0">
                <a:latin typeface="Courier New"/>
                <a:cs typeface="Courier New"/>
              </a:rPr>
              <a:t> n){</a:t>
            </a:r>
          </a:p>
          <a:p>
            <a:pPr marL="0" indent="0">
              <a:buNone/>
            </a:pPr>
            <a:r>
              <a:rPr lang="en-US" sz="1100" dirty="0">
                <a:latin typeface="Courier New"/>
                <a:cs typeface="Courier New"/>
              </a:rPr>
              <a:t>    float sum=0;</a:t>
            </a:r>
          </a:p>
          <a:p>
            <a:pPr marL="0" indent="0">
              <a:buNone/>
            </a:pPr>
            <a:r>
              <a:rPr lang="en-US" sz="1100" dirty="0">
                <a:latin typeface="Courier New"/>
                <a:cs typeface="Courier New"/>
              </a:rPr>
              <a:t>    for (</a:t>
            </a:r>
            <a:r>
              <a:rPr lang="en-US" sz="1100" dirty="0" err="1">
                <a:latin typeface="Courier New"/>
                <a:cs typeface="Courier New"/>
              </a:rPr>
              <a:t>int</a:t>
            </a:r>
            <a:r>
              <a:rPr lang="en-US" sz="1100" dirty="0">
                <a:latin typeface="Courier New"/>
                <a:cs typeface="Courier New"/>
              </a:rPr>
              <a:t> i=0;i&lt;n;++i){</a:t>
            </a:r>
          </a:p>
          <a:p>
            <a:pPr marL="0" indent="0">
              <a:buNone/>
            </a:pPr>
            <a:r>
              <a:rPr lang="en-US" sz="1100" dirty="0">
                <a:latin typeface="Courier New"/>
                <a:cs typeface="Courier New"/>
              </a:rPr>
              <a:t>        sum+=A[i];</a:t>
            </a:r>
          </a:p>
          <a:p>
            <a:pPr marL="0" indent="0">
              <a:buNone/>
            </a:pPr>
            <a:r>
              <a:rPr lang="en-US" sz="1100" dirty="0">
                <a:latin typeface="Courier New"/>
                <a:cs typeface="Courier New"/>
              </a:rPr>
              <a:t>    }</a:t>
            </a:r>
          </a:p>
          <a:p>
            <a:pPr marL="0" indent="0">
              <a:buNone/>
            </a:pPr>
            <a:r>
              <a:rPr lang="en-US" sz="1100" dirty="0">
                <a:latin typeface="Courier New"/>
                <a:cs typeface="Courier New"/>
              </a:rPr>
              <a:t>    return sum/(float)n;</a:t>
            </a:r>
          </a:p>
          <a:p>
            <a:pPr marL="0" indent="0">
              <a:buNone/>
            </a:pPr>
            <a:r>
              <a:rPr lang="en-US" sz="1100" dirty="0">
                <a:latin typeface="Courier New"/>
                <a:cs typeface="Courier New"/>
              </a:rPr>
              <a:t>}</a:t>
            </a:r>
          </a:p>
          <a:p>
            <a:pPr marL="0" indent="0">
              <a:buNone/>
            </a:pPr>
            <a:endParaRPr lang="en-US" sz="1100" dirty="0">
              <a:latin typeface="Courier New"/>
              <a:cs typeface="Courier New"/>
            </a:endParaRPr>
          </a:p>
          <a:p>
            <a:pPr marL="0" indent="0">
              <a:buNone/>
            </a:pPr>
            <a:r>
              <a:rPr lang="en-US" sz="1100" dirty="0">
                <a:latin typeface="Courier New"/>
                <a:cs typeface="Courier New"/>
              </a:rPr>
              <a:t>float mean2d(float **A, </a:t>
            </a:r>
            <a:r>
              <a:rPr lang="en-US" sz="1100" dirty="0" err="1">
                <a:latin typeface="Courier New"/>
                <a:cs typeface="Courier New"/>
              </a:rPr>
              <a:t>int</a:t>
            </a:r>
            <a:r>
              <a:rPr lang="en-US" sz="1100" dirty="0">
                <a:latin typeface="Courier New"/>
                <a:cs typeface="Courier New"/>
              </a:rPr>
              <a:t> n, </a:t>
            </a:r>
            <a:r>
              <a:rPr lang="en-US" sz="1100" dirty="0" err="1">
                <a:latin typeface="Courier New"/>
                <a:cs typeface="Courier New"/>
              </a:rPr>
              <a:t>int</a:t>
            </a:r>
            <a:r>
              <a:rPr lang="en-US" sz="1100" dirty="0">
                <a:latin typeface="Courier New"/>
                <a:cs typeface="Courier New"/>
              </a:rPr>
              <a:t> m){</a:t>
            </a:r>
          </a:p>
          <a:p>
            <a:pPr marL="0" indent="0">
              <a:buNone/>
            </a:pPr>
            <a:r>
              <a:rPr lang="en-US" sz="1100" dirty="0">
                <a:latin typeface="Courier New"/>
                <a:cs typeface="Courier New"/>
              </a:rPr>
              <a:t>    float sum=0;</a:t>
            </a:r>
          </a:p>
          <a:p>
            <a:pPr marL="0" indent="0">
              <a:buNone/>
            </a:pPr>
            <a:r>
              <a:rPr lang="en-US" sz="1100" dirty="0">
                <a:latin typeface="Courier New"/>
                <a:cs typeface="Courier New"/>
              </a:rPr>
              <a:t>    for (</a:t>
            </a:r>
            <a:r>
              <a:rPr lang="en-US" sz="1100" dirty="0" err="1">
                <a:latin typeface="Courier New"/>
                <a:cs typeface="Courier New"/>
              </a:rPr>
              <a:t>int</a:t>
            </a:r>
            <a:r>
              <a:rPr lang="en-US" sz="1100" dirty="0">
                <a:latin typeface="Courier New"/>
                <a:cs typeface="Courier New"/>
              </a:rPr>
              <a:t> i=0;i&lt;n;++i) {</a:t>
            </a:r>
          </a:p>
          <a:p>
            <a:pPr marL="0" indent="0">
              <a:buNone/>
            </a:pPr>
            <a:r>
              <a:rPr lang="en-US" sz="1100" dirty="0">
                <a:latin typeface="Courier New"/>
                <a:cs typeface="Courier New"/>
              </a:rPr>
              <a:t>        for (</a:t>
            </a:r>
            <a:r>
              <a:rPr lang="en-US" sz="1100" dirty="0" err="1">
                <a:latin typeface="Courier New"/>
                <a:cs typeface="Courier New"/>
              </a:rPr>
              <a:t>int</a:t>
            </a:r>
            <a:r>
              <a:rPr lang="en-US" sz="1100" dirty="0">
                <a:latin typeface="Courier New"/>
                <a:cs typeface="Courier New"/>
              </a:rPr>
              <a:t> j=0;j&lt;m;++j) {</a:t>
            </a:r>
          </a:p>
          <a:p>
            <a:pPr marL="0" indent="0">
              <a:buNone/>
            </a:pPr>
            <a:r>
              <a:rPr lang="en-US" sz="1100" dirty="0">
                <a:latin typeface="Courier New"/>
                <a:cs typeface="Courier New"/>
              </a:rPr>
              <a:t>            sum+=A[i][j];</a:t>
            </a:r>
          </a:p>
          <a:p>
            <a:pPr marL="0" indent="0">
              <a:buNone/>
            </a:pPr>
            <a:r>
              <a:rPr lang="en-US" sz="1100" dirty="0">
                <a:latin typeface="Courier New"/>
                <a:cs typeface="Courier New"/>
              </a:rPr>
              <a:t>        }</a:t>
            </a:r>
          </a:p>
          <a:p>
            <a:pPr marL="0" indent="0">
              <a:buNone/>
            </a:pPr>
            <a:r>
              <a:rPr lang="en-US" sz="1100" dirty="0">
                <a:latin typeface="Courier New"/>
                <a:cs typeface="Courier New"/>
              </a:rPr>
              <a:t>    }</a:t>
            </a:r>
          </a:p>
          <a:p>
            <a:pPr marL="0" indent="0">
              <a:buNone/>
            </a:pPr>
            <a:r>
              <a:rPr lang="en-US" sz="1100" dirty="0">
                <a:latin typeface="Courier New"/>
                <a:cs typeface="Courier New"/>
              </a:rPr>
              <a:t>    return sum/(float)(n*m);</a:t>
            </a:r>
          </a:p>
          <a:p>
            <a:pPr marL="0" indent="0">
              <a:buNone/>
            </a:pPr>
            <a:r>
              <a:rPr lang="en-US" sz="1100" dirty="0">
                <a:latin typeface="Courier New"/>
                <a:cs typeface="Courier New"/>
              </a:rPr>
              <a:t>}</a:t>
            </a:r>
          </a:p>
          <a:p>
            <a:pPr marL="0" indent="0">
              <a:buNone/>
            </a:pPr>
            <a:endParaRPr lang="en-US" sz="1100" dirty="0">
              <a:latin typeface="Courier New"/>
              <a:cs typeface="Courier New"/>
            </a:endParaRPr>
          </a:p>
        </p:txBody>
      </p:sp>
    </p:spTree>
    <p:extLst>
      <p:ext uri="{BB962C8B-B14F-4D97-AF65-F5344CB8AC3E}">
        <p14:creationId xmlns:p14="http://schemas.microsoft.com/office/powerpoint/2010/main" val="163157142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(Continued)</a:t>
            </a:r>
          </a:p>
        </p:txBody>
      </p:sp>
      <p:sp>
        <p:nvSpPr>
          <p:cNvPr id="3" name="Content Placeholder 2"/>
          <p:cNvSpPr>
            <a:spLocks noGrp="1"/>
          </p:cNvSpPr>
          <p:nvPr>
            <p:ph idx="1"/>
          </p:nvPr>
        </p:nvSpPr>
        <p:spPr/>
        <p:txBody>
          <a:bodyPr>
            <a:normAutofit fontScale="25000" lnSpcReduction="20000"/>
          </a:bodyPr>
          <a:lstStyle/>
          <a:p>
            <a:pPr marL="0" indent="0">
              <a:buNone/>
            </a:pPr>
            <a:r>
              <a:rPr lang="en-US" dirty="0" err="1">
                <a:latin typeface="Courier New"/>
                <a:cs typeface="Courier New"/>
              </a:rPr>
              <a:t>int</a:t>
            </a:r>
            <a:r>
              <a:rPr lang="en-US" dirty="0">
                <a:latin typeface="Courier New"/>
                <a:cs typeface="Courier New"/>
              </a:rPr>
              <a:t> main(</a:t>
            </a:r>
            <a:r>
              <a:rPr lang="en-US" dirty="0" err="1">
                <a:latin typeface="Courier New"/>
                <a:cs typeface="Courier New"/>
              </a:rPr>
              <a:t>int</a:t>
            </a:r>
            <a:r>
              <a:rPr lang="en-US" dirty="0">
                <a:latin typeface="Courier New"/>
                <a:cs typeface="Courier New"/>
              </a:rPr>
              <a:t> </a:t>
            </a:r>
            <a:r>
              <a:rPr lang="en-US" dirty="0" err="1">
                <a:latin typeface="Courier New"/>
                <a:cs typeface="Courier New"/>
              </a:rPr>
              <a:t>argc</a:t>
            </a:r>
            <a:r>
              <a:rPr lang="en-US" dirty="0">
                <a:latin typeface="Courier New"/>
                <a:cs typeface="Courier New"/>
              </a:rPr>
              <a:t>, char **</a:t>
            </a:r>
            <a:r>
              <a:rPr lang="en-US" dirty="0" err="1">
                <a:latin typeface="Courier New"/>
                <a:cs typeface="Courier New"/>
              </a:rPr>
              <a:t>argv</a:t>
            </a:r>
            <a:r>
              <a:rPr lang="en-US" dirty="0">
                <a:latin typeface="Courier New"/>
                <a:cs typeface="Courier New"/>
              </a:rPr>
              <a:t>) {</a:t>
            </a:r>
          </a:p>
          <a:p>
            <a:pPr marL="0" indent="0">
              <a:buNone/>
            </a:pPr>
            <a:endParaRPr lang="en-US" dirty="0">
              <a:latin typeface="Courier New"/>
              <a:cs typeface="Courier New"/>
            </a:endParaRPr>
          </a:p>
          <a:p>
            <a:pPr marL="0" indent="0">
              <a:buNone/>
            </a:pPr>
            <a:r>
              <a:rPr lang="en-US" dirty="0">
                <a:latin typeface="Courier New"/>
                <a:cs typeface="Courier New"/>
              </a:rPr>
              <a:t>    </a:t>
            </a:r>
            <a:r>
              <a:rPr lang="en-US" dirty="0" err="1">
                <a:latin typeface="Courier New"/>
                <a:cs typeface="Courier New"/>
              </a:rPr>
              <a:t>int</a:t>
            </a:r>
            <a:r>
              <a:rPr lang="en-US" dirty="0">
                <a:latin typeface="Courier New"/>
                <a:cs typeface="Courier New"/>
              </a:rPr>
              <a:t> n=6, m=4;</a:t>
            </a:r>
          </a:p>
          <a:p>
            <a:pPr marL="0" indent="0">
              <a:buNone/>
            </a:pPr>
            <a:r>
              <a:rPr lang="en-US" dirty="0">
                <a:latin typeface="Courier New"/>
                <a:cs typeface="Courier New"/>
              </a:rPr>
              <a:t>    float *A=new float[n];</a:t>
            </a:r>
          </a:p>
          <a:p>
            <a:pPr marL="0" indent="0">
              <a:buNone/>
            </a:pPr>
            <a:r>
              <a:rPr lang="en-US" dirty="0">
                <a:latin typeface="Courier New"/>
                <a:cs typeface="Courier New"/>
              </a:rPr>
              <a:t>    float **B=new float*[n];</a:t>
            </a:r>
          </a:p>
          <a:p>
            <a:pPr marL="0" indent="0">
              <a:buNone/>
            </a:pPr>
            <a:r>
              <a:rPr lang="en-US" dirty="0">
                <a:latin typeface="Courier New"/>
                <a:cs typeface="Courier New"/>
              </a:rPr>
              <a:t>    for (</a:t>
            </a:r>
            <a:r>
              <a:rPr lang="en-US" dirty="0" err="1">
                <a:latin typeface="Courier New"/>
                <a:cs typeface="Courier New"/>
              </a:rPr>
              <a:t>int</a:t>
            </a:r>
            <a:r>
              <a:rPr lang="en-US" dirty="0">
                <a:latin typeface="Courier New"/>
                <a:cs typeface="Courier New"/>
              </a:rPr>
              <a:t> i=0;i&lt;n;++i) {</a:t>
            </a:r>
          </a:p>
          <a:p>
            <a:pPr marL="0" indent="0">
              <a:buNone/>
            </a:pPr>
            <a:r>
              <a:rPr lang="en-US" dirty="0">
                <a:latin typeface="Courier New"/>
                <a:cs typeface="Courier New"/>
              </a:rPr>
              <a:t>        B[i]=new float[m];</a:t>
            </a:r>
          </a:p>
          <a:p>
            <a:pPr marL="0" indent="0">
              <a:buNone/>
            </a:pPr>
            <a:r>
              <a:rPr lang="en-US" dirty="0">
                <a:latin typeface="Courier New"/>
                <a:cs typeface="Courier New"/>
              </a:rPr>
              <a:t>    }</a:t>
            </a:r>
          </a:p>
          <a:p>
            <a:pPr marL="0" indent="0">
              <a:buNone/>
            </a:pPr>
            <a:endParaRPr lang="en-US" dirty="0">
              <a:latin typeface="Courier New"/>
              <a:cs typeface="Courier New"/>
            </a:endParaRPr>
          </a:p>
          <a:p>
            <a:pPr marL="0" indent="0">
              <a:buNone/>
            </a:pPr>
            <a:r>
              <a:rPr lang="en-US" dirty="0">
                <a:latin typeface="Courier New"/>
                <a:cs typeface="Courier New"/>
              </a:rPr>
              <a:t>    for (</a:t>
            </a:r>
            <a:r>
              <a:rPr lang="en-US" dirty="0" err="1">
                <a:latin typeface="Courier New"/>
                <a:cs typeface="Courier New"/>
              </a:rPr>
              <a:t>int</a:t>
            </a:r>
            <a:r>
              <a:rPr lang="en-US" dirty="0">
                <a:latin typeface="Courier New"/>
                <a:cs typeface="Courier New"/>
              </a:rPr>
              <a:t> i=0;i&lt;n;++i) {</a:t>
            </a:r>
          </a:p>
          <a:p>
            <a:pPr marL="0" indent="0">
              <a:buNone/>
            </a:pPr>
            <a:r>
              <a:rPr lang="en-US" dirty="0">
                <a:latin typeface="Courier New"/>
                <a:cs typeface="Courier New"/>
              </a:rPr>
              <a:t>        A[i]=i+1;</a:t>
            </a:r>
          </a:p>
          <a:p>
            <a:pPr marL="0" indent="0">
              <a:buNone/>
            </a:pPr>
            <a:r>
              <a:rPr lang="en-US" dirty="0">
                <a:latin typeface="Courier New"/>
                <a:cs typeface="Courier New"/>
              </a:rPr>
              <a:t>        for (</a:t>
            </a:r>
            <a:r>
              <a:rPr lang="en-US" dirty="0" err="1">
                <a:latin typeface="Courier New"/>
                <a:cs typeface="Courier New"/>
              </a:rPr>
              <a:t>int</a:t>
            </a:r>
            <a:r>
              <a:rPr lang="en-US" dirty="0">
                <a:latin typeface="Courier New"/>
                <a:cs typeface="Courier New"/>
              </a:rPr>
              <a:t> j=0;j&lt;m;++j) {</a:t>
            </a:r>
          </a:p>
          <a:p>
            <a:pPr marL="0" indent="0">
              <a:buNone/>
            </a:pPr>
            <a:r>
              <a:rPr lang="en-US" dirty="0">
                <a:latin typeface="Courier New"/>
                <a:cs typeface="Courier New"/>
              </a:rPr>
              <a:t>            B[i][j]=i+j+2;</a:t>
            </a:r>
          </a:p>
          <a:p>
            <a:pPr marL="0" indent="0">
              <a:buNone/>
            </a:pPr>
            <a:r>
              <a:rPr lang="en-US" dirty="0">
                <a:latin typeface="Courier New"/>
                <a:cs typeface="Courier New"/>
              </a:rPr>
              <a:t>        }</a:t>
            </a:r>
          </a:p>
          <a:p>
            <a:pPr marL="0" indent="0">
              <a:buNone/>
            </a:pPr>
            <a:r>
              <a:rPr lang="en-US" dirty="0">
                <a:latin typeface="Courier New"/>
                <a:cs typeface="Courier New"/>
              </a:rPr>
              <a:t>    }</a:t>
            </a:r>
          </a:p>
          <a:p>
            <a:pPr marL="0" indent="0">
              <a:buNone/>
            </a:pPr>
            <a:r>
              <a:rPr lang="en-US" dirty="0">
                <a:latin typeface="Courier New"/>
                <a:cs typeface="Courier New"/>
              </a:rPr>
              <a:t>    float </a:t>
            </a:r>
            <a:r>
              <a:rPr lang="en-US" dirty="0" err="1">
                <a:latin typeface="Courier New"/>
                <a:cs typeface="Courier New"/>
              </a:rPr>
              <a:t>mymean</a:t>
            </a:r>
            <a:r>
              <a:rPr lang="en-US" dirty="0">
                <a:latin typeface="Courier New"/>
                <a:cs typeface="Courier New"/>
              </a:rPr>
              <a:t>=mean(</a:t>
            </a:r>
            <a:r>
              <a:rPr lang="en-US" dirty="0" err="1">
                <a:latin typeface="Courier New"/>
                <a:cs typeface="Courier New"/>
              </a:rPr>
              <a:t>A,n</a:t>
            </a:r>
            <a:r>
              <a:rPr lang="en-US" dirty="0">
                <a:latin typeface="Courier New"/>
                <a:cs typeface="Courier New"/>
              </a:rPr>
              <a:t>);</a:t>
            </a:r>
          </a:p>
          <a:p>
            <a:pPr marL="0" indent="0">
              <a:buNone/>
            </a:pPr>
            <a:r>
              <a:rPr lang="en-US" dirty="0">
                <a:latin typeface="Courier New"/>
                <a:cs typeface="Courier New"/>
              </a:rPr>
              <a:t>    </a:t>
            </a:r>
            <a:r>
              <a:rPr lang="en-US" dirty="0" err="1">
                <a:latin typeface="Courier New"/>
                <a:cs typeface="Courier New"/>
              </a:rPr>
              <a:t>cout</a:t>
            </a:r>
            <a:r>
              <a:rPr lang="en-US" dirty="0">
                <a:latin typeface="Courier New"/>
                <a:cs typeface="Courier New"/>
              </a:rPr>
              <a:t>&lt;&lt;</a:t>
            </a:r>
            <a:r>
              <a:rPr lang="en-US" dirty="0" err="1">
                <a:latin typeface="Courier New"/>
                <a:cs typeface="Courier New"/>
              </a:rPr>
              <a:t>mymean</a:t>
            </a:r>
            <a:r>
              <a:rPr lang="en-US" dirty="0">
                <a:latin typeface="Courier New"/>
                <a:cs typeface="Courier New"/>
              </a:rPr>
              <a:t>&lt;&lt;"\n";</a:t>
            </a:r>
          </a:p>
          <a:p>
            <a:pPr marL="0" indent="0">
              <a:buNone/>
            </a:pPr>
            <a:endParaRPr lang="en-US" dirty="0">
              <a:latin typeface="Courier New"/>
              <a:cs typeface="Courier New"/>
            </a:endParaRPr>
          </a:p>
          <a:p>
            <a:pPr marL="0" indent="0">
              <a:buNone/>
            </a:pPr>
            <a:r>
              <a:rPr lang="en-US" dirty="0">
                <a:latin typeface="Courier New"/>
                <a:cs typeface="Courier New"/>
              </a:rPr>
              <a:t>    float mymean2d=mean2d(</a:t>
            </a:r>
            <a:r>
              <a:rPr lang="en-US" dirty="0" err="1">
                <a:latin typeface="Courier New"/>
                <a:cs typeface="Courier New"/>
              </a:rPr>
              <a:t>B,n,m</a:t>
            </a:r>
            <a:r>
              <a:rPr lang="en-US" dirty="0">
                <a:latin typeface="Courier New"/>
                <a:cs typeface="Courier New"/>
              </a:rPr>
              <a:t>);</a:t>
            </a:r>
          </a:p>
          <a:p>
            <a:pPr marL="0" indent="0">
              <a:buNone/>
            </a:pPr>
            <a:r>
              <a:rPr lang="en-US" dirty="0">
                <a:latin typeface="Courier New"/>
                <a:cs typeface="Courier New"/>
              </a:rPr>
              <a:t>    </a:t>
            </a:r>
            <a:r>
              <a:rPr lang="en-US" dirty="0" err="1">
                <a:latin typeface="Courier New"/>
                <a:cs typeface="Courier New"/>
              </a:rPr>
              <a:t>cout</a:t>
            </a:r>
            <a:r>
              <a:rPr lang="en-US" dirty="0">
                <a:latin typeface="Courier New"/>
                <a:cs typeface="Courier New"/>
              </a:rPr>
              <a:t>&lt;&lt;mymean2d&lt;&lt;"\n";</a:t>
            </a:r>
          </a:p>
          <a:p>
            <a:pPr marL="0" indent="0">
              <a:buNone/>
            </a:pPr>
            <a:endParaRPr lang="en-US" dirty="0">
              <a:latin typeface="Courier New"/>
              <a:cs typeface="Courier New"/>
            </a:endParaRPr>
          </a:p>
          <a:p>
            <a:pPr marL="0" indent="0">
              <a:buNone/>
            </a:pPr>
            <a:r>
              <a:rPr lang="en-US" dirty="0">
                <a:latin typeface="Courier New"/>
                <a:cs typeface="Courier New"/>
              </a:rPr>
              <a:t>return 0;</a:t>
            </a:r>
          </a:p>
          <a:p>
            <a:pPr marL="0" indent="0">
              <a:buNone/>
            </a:pPr>
            <a:r>
              <a:rPr lang="en-US" dirty="0">
                <a:latin typeface="Courier New"/>
                <a:cs typeface="Courier New"/>
              </a:rPr>
              <a:t>}</a:t>
            </a:r>
          </a:p>
          <a:p>
            <a:endParaRPr lang="en-US" dirty="0"/>
          </a:p>
        </p:txBody>
      </p:sp>
    </p:spTree>
    <p:extLst>
      <p:ext uri="{BB962C8B-B14F-4D97-AF65-F5344CB8AC3E}">
        <p14:creationId xmlns:p14="http://schemas.microsoft.com/office/powerpoint/2010/main" val="355572229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Arrays</a:t>
            </a:r>
          </a:p>
        </p:txBody>
      </p:sp>
      <p:sp>
        <p:nvSpPr>
          <p:cNvPr id="3" name="Content Placeholder 2"/>
          <p:cNvSpPr>
            <a:spLocks noGrp="1"/>
          </p:cNvSpPr>
          <p:nvPr>
            <p:ph idx="1"/>
          </p:nvPr>
        </p:nvSpPr>
        <p:spPr>
          <a:xfrm>
            <a:off x="381000" y="1524000"/>
            <a:ext cx="8686800" cy="4876800"/>
          </a:xfrm>
        </p:spPr>
        <p:txBody>
          <a:bodyPr>
            <a:normAutofit fontScale="77500" lnSpcReduction="20000"/>
          </a:bodyPr>
          <a:lstStyle/>
          <a:p>
            <a:r>
              <a:rPr lang="en-US" dirty="0"/>
              <a:t>Arrays that are local to a subprogram may be sized using an integer passed to the subprogram.</a:t>
            </a:r>
          </a:p>
          <a:p>
            <a:r>
              <a:rPr lang="en-US" dirty="0"/>
              <a:t>Local array memory </a:t>
            </a:r>
            <a:r>
              <a:rPr lang="en-US" b="1" dirty="0"/>
              <a:t>must</a:t>
            </a:r>
            <a:r>
              <a:rPr lang="en-US" dirty="0"/>
              <a:t> be released in the subprogram or a </a:t>
            </a:r>
            <a:r>
              <a:rPr lang="en-US" i="1" dirty="0"/>
              <a:t>memory leak </a:t>
            </a:r>
            <a:r>
              <a:rPr lang="en-US" dirty="0"/>
              <a:t>will result.</a:t>
            </a:r>
          </a:p>
          <a:p>
            <a:r>
              <a:rPr lang="en-US" dirty="0"/>
              <a:t>Wrong:</a:t>
            </a:r>
          </a:p>
          <a:p>
            <a:pPr marL="0" indent="0">
              <a:buNone/>
            </a:pPr>
            <a:r>
              <a:rPr lang="en-US" dirty="0">
                <a:latin typeface="Courier New" panose="02070309020205020404" pitchFamily="49" charset="0"/>
                <a:cs typeface="Courier New" panose="02070309020205020404" pitchFamily="49" charset="0"/>
              </a:rPr>
              <a:t>float </a:t>
            </a:r>
            <a:r>
              <a:rPr lang="en-US" dirty="0" err="1">
                <a:latin typeface="Courier New" panose="02070309020205020404" pitchFamily="49" charset="0"/>
                <a:cs typeface="Courier New" panose="02070309020205020404" pitchFamily="49" charset="0"/>
              </a:rPr>
              <a:t>newmean</a:t>
            </a:r>
            <a:r>
              <a:rPr lang="en-US" dirty="0">
                <a:latin typeface="Courier New" panose="02070309020205020404" pitchFamily="49" charset="0"/>
                <a:cs typeface="Courier New" panose="02070309020205020404" pitchFamily="49" charset="0"/>
              </a:rPr>
              <a:t>(float A[],</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n){</a:t>
            </a:r>
          </a:p>
          <a:p>
            <a:pPr marL="0" indent="0">
              <a:buNone/>
            </a:pPr>
            <a:r>
              <a:rPr lang="en-US" dirty="0">
                <a:latin typeface="Courier New" panose="02070309020205020404" pitchFamily="49" charset="0"/>
                <a:cs typeface="Courier New" panose="02070309020205020404" pitchFamily="49" charset="0"/>
              </a:rPr>
              <a:t>    float *B=new float[n];</a:t>
            </a:r>
          </a:p>
          <a:p>
            <a:pPr marL="0" indent="0">
              <a:buNone/>
            </a:pPr>
            <a:r>
              <a:rPr lang="en-US" dirty="0">
                <a:latin typeface="Courier New" panose="02070309020205020404" pitchFamily="49" charset="0"/>
                <a:cs typeface="Courier New" panose="02070309020205020404" pitchFamily="49" charset="0"/>
              </a:rPr>
              <a:t>    float sum=0;</a:t>
            </a:r>
          </a:p>
          <a:p>
            <a:pPr marL="0" indent="0">
              <a:buNone/>
            </a:pPr>
            <a:r>
              <a:rPr lang="en-US" dirty="0">
                <a:latin typeface="Courier New" panose="02070309020205020404" pitchFamily="49" charset="0"/>
                <a:cs typeface="Courier New" panose="02070309020205020404" pitchFamily="49" charset="0"/>
              </a:rPr>
              <a:t>    for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i=0;i&lt;n;++i){</a:t>
            </a:r>
          </a:p>
          <a:p>
            <a:pPr marL="0" indent="0">
              <a:buNone/>
            </a:pPr>
            <a:r>
              <a:rPr lang="en-US" dirty="0">
                <a:latin typeface="Courier New" panose="02070309020205020404" pitchFamily="49" charset="0"/>
                <a:cs typeface="Courier New" panose="02070309020205020404" pitchFamily="49" charset="0"/>
              </a:rPr>
              <a:t>        B[i]=A[i]+2;</a:t>
            </a:r>
          </a:p>
          <a:p>
            <a:pPr marL="0" indent="0">
              <a:buNone/>
            </a:pPr>
            <a:r>
              <a:rPr lang="en-US" dirty="0">
                <a:latin typeface="Courier New" panose="02070309020205020404" pitchFamily="49" charset="0"/>
                <a:cs typeface="Courier New" panose="02070309020205020404" pitchFamily="49" charset="0"/>
              </a:rPr>
              <a:t>        sum+=B[i];</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return sum/(float)n;</a:t>
            </a:r>
          </a:p>
          <a:p>
            <a:pPr marL="0" indent="0">
              <a:buNone/>
            </a:pPr>
            <a:r>
              <a:rPr lang="en-US"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60218420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Operator</a:t>
            </a:r>
          </a:p>
        </p:txBody>
      </p:sp>
      <p:sp>
        <p:nvSpPr>
          <p:cNvPr id="3" name="Content Placeholder 2"/>
          <p:cNvSpPr>
            <a:spLocks noGrp="1"/>
          </p:cNvSpPr>
          <p:nvPr>
            <p:ph idx="1"/>
          </p:nvPr>
        </p:nvSpPr>
        <p:spPr/>
        <p:txBody>
          <a:bodyPr>
            <a:normAutofit fontScale="55000" lnSpcReduction="20000"/>
          </a:bodyPr>
          <a:lstStyle/>
          <a:p>
            <a:r>
              <a:rPr lang="en-US" dirty="0"/>
              <a:t>The </a:t>
            </a:r>
            <a:r>
              <a:rPr lang="en-US" dirty="0">
                <a:latin typeface="Courier New" panose="02070309020205020404" pitchFamily="49" charset="0"/>
                <a:cs typeface="Courier New" panose="02070309020205020404" pitchFamily="49" charset="0"/>
              </a:rPr>
              <a:t>delete</a:t>
            </a:r>
            <a:r>
              <a:rPr lang="en-US" dirty="0"/>
              <a:t> operator releases memory allocated by </a:t>
            </a:r>
            <a:r>
              <a:rPr lang="en-US" dirty="0">
                <a:latin typeface="Courier New" panose="02070309020205020404" pitchFamily="49" charset="0"/>
                <a:cs typeface="Courier New" panose="02070309020205020404" pitchFamily="49" charset="0"/>
              </a:rPr>
              <a:t>new</a:t>
            </a:r>
            <a:r>
              <a:rPr lang="en-US" dirty="0"/>
              <a:t>.</a:t>
            </a:r>
          </a:p>
          <a:p>
            <a:r>
              <a:rPr lang="en-US" dirty="0"/>
              <a:t>In principle, each </a:t>
            </a:r>
            <a:r>
              <a:rPr lang="en-US" dirty="0">
                <a:latin typeface="Courier New" panose="02070309020205020404" pitchFamily="49" charset="0"/>
                <a:cs typeface="Courier New" panose="02070309020205020404" pitchFamily="49" charset="0"/>
              </a:rPr>
              <a:t>new</a:t>
            </a:r>
            <a:r>
              <a:rPr lang="en-US" dirty="0"/>
              <a:t> should have a corresponding </a:t>
            </a:r>
            <a:r>
              <a:rPr lang="en-US" dirty="0">
                <a:latin typeface="Courier New" panose="02070309020205020404" pitchFamily="49" charset="0"/>
                <a:cs typeface="Courier New" panose="02070309020205020404" pitchFamily="49" charset="0"/>
              </a:rPr>
              <a:t>delete</a:t>
            </a:r>
            <a:r>
              <a:rPr lang="en-US" dirty="0"/>
              <a:t>.  In main programs, however, the memory will be automatically released when the program ends. Best practice is to always use </a:t>
            </a:r>
            <a:r>
              <a:rPr lang="en-US" dirty="0">
                <a:latin typeface="Courier New" panose="02070309020205020404" pitchFamily="49" charset="0"/>
                <a:cs typeface="Courier New" panose="02070309020205020404" pitchFamily="49" charset="0"/>
              </a:rPr>
              <a:t>delete</a:t>
            </a:r>
            <a:r>
              <a:rPr lang="en-US" dirty="0"/>
              <a:t>, however.  </a:t>
            </a:r>
          </a:p>
          <a:p>
            <a:r>
              <a:rPr lang="en-US" dirty="0" smtClean="0"/>
              <a:t>It is essential to pair </a:t>
            </a:r>
            <a:r>
              <a:rPr lang="en-US" dirty="0" smtClean="0">
                <a:latin typeface="Courier New" panose="02070309020205020404" pitchFamily="49" charset="0"/>
                <a:cs typeface="Courier New" panose="02070309020205020404" pitchFamily="49" charset="0"/>
              </a:rPr>
              <a:t>delete</a:t>
            </a:r>
            <a:r>
              <a:rPr lang="en-US" dirty="0" smtClean="0"/>
              <a:t> with </a:t>
            </a:r>
            <a:r>
              <a:rPr lang="en-US" dirty="0">
                <a:latin typeface="Courier New" panose="02070309020205020404" pitchFamily="49" charset="0"/>
                <a:cs typeface="Courier New" panose="02070309020205020404" pitchFamily="49" charset="0"/>
              </a:rPr>
              <a:t>new</a:t>
            </a:r>
            <a:r>
              <a:rPr lang="en-US" dirty="0"/>
              <a:t> in subprograms.</a:t>
            </a:r>
          </a:p>
          <a:p>
            <a:pPr marL="0" indent="0">
              <a:buNone/>
            </a:pPr>
            <a:r>
              <a:rPr lang="en-US" sz="2900" dirty="0">
                <a:latin typeface="Courier New" panose="02070309020205020404" pitchFamily="49" charset="0"/>
                <a:cs typeface="Courier New" panose="02070309020205020404" pitchFamily="49" charset="0"/>
              </a:rPr>
              <a:t>float </a:t>
            </a:r>
            <a:r>
              <a:rPr lang="en-US" sz="2900" dirty="0" err="1">
                <a:latin typeface="Courier New" panose="02070309020205020404" pitchFamily="49" charset="0"/>
                <a:cs typeface="Courier New" panose="02070309020205020404" pitchFamily="49" charset="0"/>
              </a:rPr>
              <a:t>newmean</a:t>
            </a:r>
            <a:r>
              <a:rPr lang="en-US" sz="2900" dirty="0">
                <a:latin typeface="Courier New" panose="02070309020205020404" pitchFamily="49" charset="0"/>
                <a:cs typeface="Courier New" panose="02070309020205020404" pitchFamily="49" charset="0"/>
              </a:rPr>
              <a:t>(float A[],</a:t>
            </a:r>
            <a:r>
              <a:rPr lang="en-US" sz="2900" dirty="0" err="1">
                <a:latin typeface="Courier New" panose="02070309020205020404" pitchFamily="49" charset="0"/>
                <a:cs typeface="Courier New" panose="02070309020205020404" pitchFamily="49" charset="0"/>
              </a:rPr>
              <a:t>int</a:t>
            </a:r>
            <a:r>
              <a:rPr lang="en-US" sz="2900" dirty="0">
                <a:latin typeface="Courier New" panose="02070309020205020404" pitchFamily="49" charset="0"/>
                <a:cs typeface="Courier New" panose="02070309020205020404" pitchFamily="49" charset="0"/>
              </a:rPr>
              <a:t> n){</a:t>
            </a:r>
          </a:p>
          <a:p>
            <a:pPr marL="0" indent="0">
              <a:buNone/>
            </a:pPr>
            <a:r>
              <a:rPr lang="en-US" sz="2900" dirty="0">
                <a:latin typeface="Courier New" panose="02070309020205020404" pitchFamily="49" charset="0"/>
                <a:cs typeface="Courier New" panose="02070309020205020404" pitchFamily="49" charset="0"/>
              </a:rPr>
              <a:t>    float *B=new float[n];</a:t>
            </a:r>
          </a:p>
          <a:p>
            <a:pPr marL="0" indent="0">
              <a:buNone/>
            </a:pPr>
            <a:r>
              <a:rPr lang="en-US" sz="2900" dirty="0">
                <a:latin typeface="Courier New" panose="02070309020205020404" pitchFamily="49" charset="0"/>
                <a:cs typeface="Courier New" panose="02070309020205020404" pitchFamily="49" charset="0"/>
              </a:rPr>
              <a:t>    float sum=0;</a:t>
            </a:r>
          </a:p>
          <a:p>
            <a:pPr marL="0" indent="0">
              <a:buNone/>
            </a:pPr>
            <a:r>
              <a:rPr lang="en-US" sz="2900" dirty="0">
                <a:latin typeface="Courier New" panose="02070309020205020404" pitchFamily="49" charset="0"/>
                <a:cs typeface="Courier New" panose="02070309020205020404" pitchFamily="49" charset="0"/>
              </a:rPr>
              <a:t>    for (</a:t>
            </a:r>
            <a:r>
              <a:rPr lang="en-US" sz="2900" dirty="0" err="1">
                <a:latin typeface="Courier New" panose="02070309020205020404" pitchFamily="49" charset="0"/>
                <a:cs typeface="Courier New" panose="02070309020205020404" pitchFamily="49" charset="0"/>
              </a:rPr>
              <a:t>int</a:t>
            </a:r>
            <a:r>
              <a:rPr lang="en-US" sz="2900" dirty="0">
                <a:latin typeface="Courier New" panose="02070309020205020404" pitchFamily="49" charset="0"/>
                <a:cs typeface="Courier New" panose="02070309020205020404" pitchFamily="49" charset="0"/>
              </a:rPr>
              <a:t> i=0;i&lt;n;++i){</a:t>
            </a:r>
          </a:p>
          <a:p>
            <a:pPr marL="0" indent="0">
              <a:buNone/>
            </a:pPr>
            <a:r>
              <a:rPr lang="en-US" sz="2900" dirty="0">
                <a:latin typeface="Courier New" panose="02070309020205020404" pitchFamily="49" charset="0"/>
                <a:cs typeface="Courier New" panose="02070309020205020404" pitchFamily="49" charset="0"/>
              </a:rPr>
              <a:t>        B[i]=A[i]+2;</a:t>
            </a:r>
          </a:p>
          <a:p>
            <a:pPr marL="0" indent="0">
              <a:buNone/>
            </a:pPr>
            <a:r>
              <a:rPr lang="en-US" sz="2900" dirty="0">
                <a:latin typeface="Courier New" panose="02070309020205020404" pitchFamily="49" charset="0"/>
                <a:cs typeface="Courier New" panose="02070309020205020404" pitchFamily="49" charset="0"/>
              </a:rPr>
              <a:t>        sum+=B[i];</a:t>
            </a:r>
          </a:p>
          <a:p>
            <a:pPr marL="0" indent="0">
              <a:buNone/>
            </a:pPr>
            <a:r>
              <a:rPr lang="en-US" sz="2900" dirty="0">
                <a:latin typeface="Courier New" panose="02070309020205020404" pitchFamily="49" charset="0"/>
                <a:cs typeface="Courier New" panose="02070309020205020404" pitchFamily="49" charset="0"/>
              </a:rPr>
              <a:t>    }</a:t>
            </a:r>
          </a:p>
          <a:p>
            <a:pPr marL="548640" lvl="2" indent="0">
              <a:buNone/>
            </a:pPr>
            <a:r>
              <a:rPr lang="en-US" sz="2900" dirty="0">
                <a:latin typeface="Courier New" panose="02070309020205020404" pitchFamily="49" charset="0"/>
                <a:cs typeface="Courier New" panose="02070309020205020404" pitchFamily="49" charset="0"/>
              </a:rPr>
              <a:t>delete [] B;  //frees all memory associated w/ B</a:t>
            </a:r>
          </a:p>
          <a:p>
            <a:pPr marL="0" indent="0">
              <a:buNone/>
            </a:pPr>
            <a:r>
              <a:rPr lang="en-US" sz="2900" dirty="0">
                <a:latin typeface="Courier New" panose="02070309020205020404" pitchFamily="49" charset="0"/>
                <a:cs typeface="Courier New" panose="02070309020205020404" pitchFamily="49" charset="0"/>
              </a:rPr>
              <a:t>    return sum/(float)n;</a:t>
            </a:r>
          </a:p>
          <a:p>
            <a:pPr marL="0" indent="0">
              <a:buNone/>
            </a:pPr>
            <a:r>
              <a:rPr lang="en-US" sz="2900"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250402851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Prototypes</a:t>
            </a:r>
          </a:p>
        </p:txBody>
      </p:sp>
      <p:sp>
        <p:nvSpPr>
          <p:cNvPr id="3" name="Content Placeholder 2"/>
          <p:cNvSpPr>
            <a:spLocks noGrp="1"/>
          </p:cNvSpPr>
          <p:nvPr>
            <p:ph idx="1"/>
          </p:nvPr>
        </p:nvSpPr>
        <p:spPr/>
        <p:txBody>
          <a:bodyPr>
            <a:normAutofit fontScale="85000" lnSpcReduction="20000"/>
          </a:bodyPr>
          <a:lstStyle/>
          <a:p>
            <a:r>
              <a:rPr lang="en-US" dirty="0"/>
              <a:t>Traditionally, the entire function bodies were placed at the top of the file where they were used.</a:t>
            </a:r>
          </a:p>
          <a:p>
            <a:r>
              <a:rPr lang="en-US" dirty="0"/>
              <a:t>Modern practice in C++ is to write prototypes separate from bodies.</a:t>
            </a:r>
          </a:p>
          <a:p>
            <a:r>
              <a:rPr lang="en-US" dirty="0"/>
              <a:t>Prototypes enable the compiler to check that the </a:t>
            </a:r>
            <a:r>
              <a:rPr lang="en-US" i="1" dirty="0"/>
              <a:t>number</a:t>
            </a:r>
            <a:r>
              <a:rPr lang="en-US" dirty="0"/>
              <a:t> and </a:t>
            </a:r>
            <a:r>
              <a:rPr lang="en-US" i="1" dirty="0"/>
              <a:t>type</a:t>
            </a:r>
            <a:r>
              <a:rPr lang="en-US" dirty="0"/>
              <a:t> of the argument list in invocations agrees with the declared parameter list.</a:t>
            </a:r>
          </a:p>
          <a:p>
            <a:r>
              <a:rPr lang="en-US" dirty="0"/>
              <a:t>Prototypes are frequently collected into files ending in </a:t>
            </a:r>
            <a:r>
              <a:rPr lang="en-US" dirty="0">
                <a:latin typeface="Courier New" panose="02070309020205020404" pitchFamily="49" charset="0"/>
                <a:cs typeface="Courier New" panose="02070309020205020404" pitchFamily="49" charset="0"/>
              </a:rPr>
              <a:t>.h</a:t>
            </a:r>
            <a:r>
              <a:rPr lang="en-US" dirty="0"/>
              <a:t> (header files) with function bodies in a corresponding </a:t>
            </a:r>
            <a:r>
              <a:rPr lang="en-US" dirty="0">
                <a:latin typeface="Courier New" panose="02070309020205020404" pitchFamily="49" charset="0"/>
                <a:cs typeface="Courier New" panose="02070309020205020404" pitchFamily="49" charset="0"/>
              </a:rPr>
              <a:t>.cxx (</a:t>
            </a:r>
            <a:r>
              <a:rPr lang="en-US" dirty="0"/>
              <a:t>or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cpp</a:t>
            </a:r>
            <a:r>
              <a:rPr lang="en-US" dirty="0">
                <a:latin typeface="Courier New" panose="02070309020205020404" pitchFamily="49" charset="0"/>
                <a:cs typeface="Courier New" panose="02070309020205020404" pitchFamily="49" charset="0"/>
              </a:rPr>
              <a:t>) </a:t>
            </a:r>
            <a:r>
              <a:rPr lang="en-US" dirty="0"/>
              <a:t>file.  The prototypes are the </a:t>
            </a:r>
            <a:r>
              <a:rPr lang="en-US" i="1" dirty="0"/>
              <a:t>interface</a:t>
            </a:r>
            <a:r>
              <a:rPr lang="en-US" dirty="0"/>
              <a:t> and the bodies are the </a:t>
            </a:r>
            <a:r>
              <a:rPr lang="en-US" i="1" dirty="0"/>
              <a:t>implementation</a:t>
            </a:r>
            <a:r>
              <a:rPr lang="en-US" dirty="0"/>
              <a:t>.</a:t>
            </a:r>
          </a:p>
          <a:p>
            <a:r>
              <a:rPr lang="en-US" dirty="0" err="1"/>
              <a:t>Interface+implementation</a:t>
            </a:r>
            <a:r>
              <a:rPr lang="en-US" dirty="0"/>
              <a:t> makes it easy to reuse the code.</a:t>
            </a:r>
          </a:p>
        </p:txBody>
      </p:sp>
    </p:spTree>
    <p:extLst>
      <p:ext uri="{BB962C8B-B14F-4D97-AF65-F5344CB8AC3E}">
        <p14:creationId xmlns:p14="http://schemas.microsoft.com/office/powerpoint/2010/main" val="74253594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25000" lnSpcReduction="20000"/>
          </a:bodyPr>
          <a:lstStyle/>
          <a:p>
            <a:r>
              <a:rPr lang="en-US" dirty="0">
                <a:cs typeface="Courier New"/>
              </a:rPr>
              <a:t>Note: in prototypes we need only specify number and type of the parameters.</a:t>
            </a:r>
          </a:p>
          <a:p>
            <a:r>
              <a:rPr lang="en-US" dirty="0" err="1">
                <a:cs typeface="Courier New"/>
              </a:rPr>
              <a:t>means.h</a:t>
            </a:r>
            <a:endParaRPr lang="en-US" dirty="0">
              <a:cs typeface="Courier New"/>
            </a:endParaRPr>
          </a:p>
          <a:p>
            <a:pPr marL="0" indent="0">
              <a:buNone/>
            </a:pPr>
            <a:r>
              <a:rPr lang="en-US" dirty="0">
                <a:latin typeface="Courier New"/>
                <a:cs typeface="Courier New"/>
              </a:rPr>
              <a:t>float mean(float *,</a:t>
            </a:r>
            <a:r>
              <a:rPr lang="en-US" dirty="0" err="1">
                <a:latin typeface="Courier New"/>
                <a:cs typeface="Courier New"/>
              </a:rPr>
              <a:t>int</a:t>
            </a:r>
            <a:r>
              <a:rPr lang="en-US" dirty="0">
                <a:latin typeface="Courier New"/>
                <a:cs typeface="Courier New"/>
              </a:rPr>
              <a:t>);</a:t>
            </a:r>
          </a:p>
          <a:p>
            <a:pPr marL="0" indent="0">
              <a:buNone/>
            </a:pPr>
            <a:r>
              <a:rPr lang="en-US" dirty="0">
                <a:latin typeface="Courier New"/>
                <a:cs typeface="Courier New"/>
              </a:rPr>
              <a:t>float mean2d(float **, </a:t>
            </a:r>
            <a:r>
              <a:rPr lang="en-US" dirty="0" err="1">
                <a:latin typeface="Courier New"/>
                <a:cs typeface="Courier New"/>
              </a:rPr>
              <a:t>int</a:t>
            </a:r>
            <a:r>
              <a:rPr lang="en-US" dirty="0">
                <a:latin typeface="Courier New"/>
                <a:cs typeface="Courier New"/>
              </a:rPr>
              <a:t>, </a:t>
            </a:r>
            <a:r>
              <a:rPr lang="en-US" dirty="0" err="1">
                <a:latin typeface="Courier New"/>
                <a:cs typeface="Courier New"/>
              </a:rPr>
              <a:t>int</a:t>
            </a:r>
            <a:r>
              <a:rPr lang="en-US" dirty="0">
                <a:latin typeface="Courier New"/>
                <a:cs typeface="Courier New"/>
              </a:rPr>
              <a:t>);</a:t>
            </a:r>
          </a:p>
          <a:p>
            <a:r>
              <a:rPr lang="en-US" dirty="0">
                <a:cs typeface="Courier New"/>
              </a:rPr>
              <a:t>means.cxx</a:t>
            </a:r>
          </a:p>
          <a:p>
            <a:pPr marL="0" indent="0">
              <a:buNone/>
            </a:pPr>
            <a:r>
              <a:rPr lang="en-US" dirty="0">
                <a:latin typeface="Courier New"/>
                <a:cs typeface="Courier New"/>
              </a:rPr>
              <a:t>float mean(float A[],</a:t>
            </a:r>
            <a:r>
              <a:rPr lang="en-US" dirty="0" err="1">
                <a:latin typeface="Courier New"/>
                <a:cs typeface="Courier New"/>
              </a:rPr>
              <a:t>int</a:t>
            </a:r>
            <a:r>
              <a:rPr lang="en-US" dirty="0">
                <a:latin typeface="Courier New"/>
                <a:cs typeface="Courier New"/>
              </a:rPr>
              <a:t> n){</a:t>
            </a:r>
          </a:p>
          <a:p>
            <a:pPr marL="0" indent="0">
              <a:buNone/>
            </a:pPr>
            <a:r>
              <a:rPr lang="en-US" dirty="0">
                <a:latin typeface="Courier New"/>
                <a:cs typeface="Courier New"/>
              </a:rPr>
              <a:t>    float sum=0;</a:t>
            </a:r>
          </a:p>
          <a:p>
            <a:pPr marL="0" indent="0">
              <a:buNone/>
            </a:pPr>
            <a:r>
              <a:rPr lang="en-US" dirty="0">
                <a:latin typeface="Courier New"/>
                <a:cs typeface="Courier New"/>
              </a:rPr>
              <a:t>    for (</a:t>
            </a:r>
            <a:r>
              <a:rPr lang="en-US" dirty="0" err="1">
                <a:latin typeface="Courier New"/>
                <a:cs typeface="Courier New"/>
              </a:rPr>
              <a:t>int</a:t>
            </a:r>
            <a:r>
              <a:rPr lang="en-US" dirty="0">
                <a:latin typeface="Courier New"/>
                <a:cs typeface="Courier New"/>
              </a:rPr>
              <a:t> i=0;i&lt;n;++i){</a:t>
            </a:r>
          </a:p>
          <a:p>
            <a:pPr marL="0" indent="0">
              <a:buNone/>
            </a:pPr>
            <a:r>
              <a:rPr lang="en-US" dirty="0">
                <a:latin typeface="Courier New"/>
                <a:cs typeface="Courier New"/>
              </a:rPr>
              <a:t>        sum+=A[i];</a:t>
            </a:r>
          </a:p>
          <a:p>
            <a:pPr marL="0" indent="0">
              <a:buNone/>
            </a:pPr>
            <a:r>
              <a:rPr lang="en-US" dirty="0">
                <a:latin typeface="Courier New"/>
                <a:cs typeface="Courier New"/>
              </a:rPr>
              <a:t>    }</a:t>
            </a:r>
          </a:p>
          <a:p>
            <a:pPr marL="0" indent="0">
              <a:buNone/>
            </a:pPr>
            <a:r>
              <a:rPr lang="en-US" dirty="0">
                <a:latin typeface="Courier New"/>
                <a:cs typeface="Courier New"/>
              </a:rPr>
              <a:t>    return sum/(float)n;</a:t>
            </a:r>
          </a:p>
          <a:p>
            <a:pPr marL="0" indent="0">
              <a:buNone/>
            </a:pPr>
            <a:r>
              <a:rPr lang="en-US" dirty="0">
                <a:latin typeface="Courier New"/>
                <a:cs typeface="Courier New"/>
              </a:rPr>
              <a:t>}</a:t>
            </a:r>
          </a:p>
          <a:p>
            <a:pPr marL="0" indent="0">
              <a:buNone/>
            </a:pPr>
            <a:endParaRPr lang="en-US" dirty="0">
              <a:latin typeface="Courier New"/>
              <a:cs typeface="Courier New"/>
            </a:endParaRPr>
          </a:p>
          <a:p>
            <a:pPr marL="0" indent="0">
              <a:buNone/>
            </a:pPr>
            <a:r>
              <a:rPr lang="en-US" dirty="0">
                <a:latin typeface="Courier New"/>
                <a:cs typeface="Courier New"/>
              </a:rPr>
              <a:t>float mean2d(float **A, </a:t>
            </a:r>
            <a:r>
              <a:rPr lang="en-US" dirty="0" err="1">
                <a:latin typeface="Courier New"/>
                <a:cs typeface="Courier New"/>
              </a:rPr>
              <a:t>int</a:t>
            </a:r>
            <a:r>
              <a:rPr lang="en-US" dirty="0">
                <a:latin typeface="Courier New"/>
                <a:cs typeface="Courier New"/>
              </a:rPr>
              <a:t> n, </a:t>
            </a:r>
            <a:r>
              <a:rPr lang="en-US" dirty="0" err="1">
                <a:latin typeface="Courier New"/>
                <a:cs typeface="Courier New"/>
              </a:rPr>
              <a:t>int</a:t>
            </a:r>
            <a:r>
              <a:rPr lang="en-US" dirty="0">
                <a:latin typeface="Courier New"/>
                <a:cs typeface="Courier New"/>
              </a:rPr>
              <a:t> m){</a:t>
            </a:r>
          </a:p>
          <a:p>
            <a:pPr marL="0" indent="0">
              <a:buNone/>
            </a:pPr>
            <a:r>
              <a:rPr lang="en-US" dirty="0">
                <a:latin typeface="Courier New"/>
                <a:cs typeface="Courier New"/>
              </a:rPr>
              <a:t>    float sum=0;</a:t>
            </a:r>
          </a:p>
          <a:p>
            <a:pPr marL="0" indent="0">
              <a:buNone/>
            </a:pPr>
            <a:r>
              <a:rPr lang="en-US" dirty="0">
                <a:latin typeface="Courier New"/>
                <a:cs typeface="Courier New"/>
              </a:rPr>
              <a:t>    for (</a:t>
            </a:r>
            <a:r>
              <a:rPr lang="en-US" dirty="0" err="1">
                <a:latin typeface="Courier New"/>
                <a:cs typeface="Courier New"/>
              </a:rPr>
              <a:t>int</a:t>
            </a:r>
            <a:r>
              <a:rPr lang="en-US" dirty="0">
                <a:latin typeface="Courier New"/>
                <a:cs typeface="Courier New"/>
              </a:rPr>
              <a:t> i=0;i&lt;n;++i) {</a:t>
            </a:r>
          </a:p>
          <a:p>
            <a:pPr marL="0" indent="0">
              <a:buNone/>
            </a:pPr>
            <a:r>
              <a:rPr lang="en-US" dirty="0">
                <a:latin typeface="Courier New"/>
                <a:cs typeface="Courier New"/>
              </a:rPr>
              <a:t>        for (</a:t>
            </a:r>
            <a:r>
              <a:rPr lang="en-US" dirty="0" err="1">
                <a:latin typeface="Courier New"/>
                <a:cs typeface="Courier New"/>
              </a:rPr>
              <a:t>int</a:t>
            </a:r>
            <a:r>
              <a:rPr lang="en-US" dirty="0">
                <a:latin typeface="Courier New"/>
                <a:cs typeface="Courier New"/>
              </a:rPr>
              <a:t> j=0;j&lt;m;++j) {</a:t>
            </a:r>
          </a:p>
          <a:p>
            <a:pPr marL="0" indent="0">
              <a:buNone/>
            </a:pPr>
            <a:r>
              <a:rPr lang="en-US" dirty="0">
                <a:latin typeface="Courier New"/>
                <a:cs typeface="Courier New"/>
              </a:rPr>
              <a:t>            sum+=A[i][j];</a:t>
            </a:r>
          </a:p>
          <a:p>
            <a:pPr marL="0" indent="0">
              <a:buNone/>
            </a:pPr>
            <a:r>
              <a:rPr lang="en-US" dirty="0">
                <a:latin typeface="Courier New"/>
                <a:cs typeface="Courier New"/>
              </a:rPr>
              <a:t>        }</a:t>
            </a:r>
          </a:p>
          <a:p>
            <a:pPr marL="0" indent="0">
              <a:buNone/>
            </a:pPr>
            <a:r>
              <a:rPr lang="en-US" dirty="0">
                <a:latin typeface="Courier New"/>
                <a:cs typeface="Courier New"/>
              </a:rPr>
              <a:t>    }</a:t>
            </a:r>
          </a:p>
          <a:p>
            <a:pPr marL="0" indent="0">
              <a:buNone/>
            </a:pPr>
            <a:r>
              <a:rPr lang="en-US" dirty="0">
                <a:latin typeface="Courier New"/>
                <a:cs typeface="Courier New"/>
              </a:rPr>
              <a:t>    return sum/(float)(n*m);</a:t>
            </a:r>
          </a:p>
          <a:p>
            <a:pPr marL="0" indent="0">
              <a:buNone/>
            </a:pPr>
            <a:r>
              <a:rPr lang="en-US" dirty="0">
                <a:latin typeface="Courier New"/>
                <a:cs typeface="Courier New"/>
              </a:rPr>
              <a:t>}</a:t>
            </a:r>
          </a:p>
          <a:p>
            <a:pPr marL="0" indent="0">
              <a:buNone/>
            </a:pPr>
            <a:endParaRPr lang="en-US" dirty="0">
              <a:latin typeface="Courier New"/>
              <a:cs typeface="Courier New"/>
            </a:endParaRPr>
          </a:p>
        </p:txBody>
      </p:sp>
    </p:spTree>
    <p:extLst>
      <p:ext uri="{BB962C8B-B14F-4D97-AF65-F5344CB8AC3E}">
        <p14:creationId xmlns:p14="http://schemas.microsoft.com/office/powerpoint/2010/main" val="146663067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Prototypes</a:t>
            </a:r>
          </a:p>
        </p:txBody>
      </p:sp>
      <p:sp>
        <p:nvSpPr>
          <p:cNvPr id="3" name="Content Placeholder 2"/>
          <p:cNvSpPr>
            <a:spLocks noGrp="1"/>
          </p:cNvSpPr>
          <p:nvPr>
            <p:ph idx="1"/>
          </p:nvPr>
        </p:nvSpPr>
        <p:spPr/>
        <p:txBody>
          <a:bodyPr>
            <a:normAutofit fontScale="25000" lnSpcReduction="20000"/>
          </a:bodyPr>
          <a:lstStyle/>
          <a:p>
            <a:r>
              <a:rPr lang="en-US" dirty="0"/>
              <a:t>Headers not in the system are usually specified in quotes rather than angle brackets.</a:t>
            </a:r>
          </a:p>
          <a:p>
            <a:pPr marL="0" indent="0">
              <a:buNone/>
            </a:pP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iostream</a:t>
            </a:r>
            <a:r>
              <a:rPr lang="en-US" dirty="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#include "</a:t>
            </a:r>
            <a:r>
              <a:rPr lang="en-US" dirty="0" err="1">
                <a:latin typeface="Courier New" panose="02070309020205020404" pitchFamily="49" charset="0"/>
                <a:cs typeface="Courier New" panose="02070309020205020404" pitchFamily="49" charset="0"/>
              </a:rPr>
              <a:t>means.h</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using namespace </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main(</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argc</a:t>
            </a:r>
            <a:r>
              <a:rPr lang="en-US" dirty="0">
                <a:latin typeface="Courier New" panose="02070309020205020404" pitchFamily="49" charset="0"/>
                <a:cs typeface="Courier New" panose="02070309020205020404" pitchFamily="49" charset="0"/>
              </a:rPr>
              <a:t>, char **</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n=6, m=4;</a:t>
            </a:r>
          </a:p>
          <a:p>
            <a:pPr marL="0" indent="0">
              <a:buNone/>
            </a:pPr>
            <a:r>
              <a:rPr lang="en-US" dirty="0">
                <a:latin typeface="Courier New" panose="02070309020205020404" pitchFamily="49" charset="0"/>
                <a:cs typeface="Courier New" panose="02070309020205020404" pitchFamily="49" charset="0"/>
              </a:rPr>
              <a:t>    float *A=new float[n];</a:t>
            </a:r>
          </a:p>
          <a:p>
            <a:pPr marL="0" indent="0">
              <a:buNone/>
            </a:pPr>
            <a:r>
              <a:rPr lang="en-US" dirty="0">
                <a:latin typeface="Courier New" panose="02070309020205020404" pitchFamily="49" charset="0"/>
                <a:cs typeface="Courier New" panose="02070309020205020404" pitchFamily="49" charset="0"/>
              </a:rPr>
              <a:t>    float **B=new float*[n];</a:t>
            </a:r>
          </a:p>
          <a:p>
            <a:pPr marL="0" indent="0">
              <a:buNone/>
            </a:pPr>
            <a:r>
              <a:rPr lang="en-US" dirty="0">
                <a:latin typeface="Courier New" panose="02070309020205020404" pitchFamily="49" charset="0"/>
                <a:cs typeface="Courier New" panose="02070309020205020404" pitchFamily="49" charset="0"/>
              </a:rPr>
              <a:t>    for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i=0;i&lt;n;++i) {</a:t>
            </a:r>
          </a:p>
          <a:p>
            <a:pPr marL="0" indent="0">
              <a:buNone/>
            </a:pPr>
            <a:r>
              <a:rPr lang="en-US" dirty="0">
                <a:latin typeface="Courier New" panose="02070309020205020404" pitchFamily="49" charset="0"/>
                <a:cs typeface="Courier New" panose="02070309020205020404" pitchFamily="49" charset="0"/>
              </a:rPr>
              <a:t>        B[i]=new float[m];</a:t>
            </a:r>
          </a:p>
          <a:p>
            <a:pPr marL="0" indent="0">
              <a:buNone/>
            </a:pPr>
            <a:r>
              <a:rPr lang="en-US" dirty="0">
                <a:latin typeface="Courier New" panose="02070309020205020404" pitchFamily="49" charset="0"/>
                <a:cs typeface="Courier New" panose="02070309020205020404" pitchFamily="49" charset="0"/>
              </a:rPr>
              <a:t>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for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i=0;i&lt;n;++i) {</a:t>
            </a:r>
          </a:p>
          <a:p>
            <a:pPr marL="0" indent="0">
              <a:buNone/>
            </a:pPr>
            <a:r>
              <a:rPr lang="en-US" dirty="0">
                <a:latin typeface="Courier New" panose="02070309020205020404" pitchFamily="49" charset="0"/>
                <a:cs typeface="Courier New" panose="02070309020205020404" pitchFamily="49" charset="0"/>
              </a:rPr>
              <a:t>        A[i]=i+1;</a:t>
            </a:r>
          </a:p>
          <a:p>
            <a:pPr marL="0" indent="0">
              <a:buNone/>
            </a:pPr>
            <a:r>
              <a:rPr lang="en-US" dirty="0">
                <a:latin typeface="Courier New" panose="02070309020205020404" pitchFamily="49" charset="0"/>
                <a:cs typeface="Courier New" panose="02070309020205020404" pitchFamily="49" charset="0"/>
              </a:rPr>
              <a:t>        for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j=0;j&lt;m;++j) {</a:t>
            </a:r>
          </a:p>
          <a:p>
            <a:pPr marL="0" indent="0">
              <a:buNone/>
            </a:pPr>
            <a:r>
              <a:rPr lang="en-US" dirty="0">
                <a:latin typeface="Courier New" panose="02070309020205020404" pitchFamily="49" charset="0"/>
                <a:cs typeface="Courier New" panose="02070309020205020404" pitchFamily="49" charset="0"/>
              </a:rPr>
              <a:t>            B[i][j]=i+j+2;</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float </a:t>
            </a:r>
            <a:r>
              <a:rPr lang="en-US" dirty="0" err="1">
                <a:latin typeface="Courier New" panose="02070309020205020404" pitchFamily="49" charset="0"/>
                <a:cs typeface="Courier New" panose="02070309020205020404" pitchFamily="49" charset="0"/>
              </a:rPr>
              <a:t>mymean</a:t>
            </a:r>
            <a:r>
              <a:rPr lang="en-US" dirty="0">
                <a:latin typeface="Courier New" panose="02070309020205020404" pitchFamily="49" charset="0"/>
                <a:cs typeface="Courier New" panose="02070309020205020404" pitchFamily="49" charset="0"/>
              </a:rPr>
              <a:t>=mean(</a:t>
            </a:r>
            <a:r>
              <a:rPr lang="en-US" dirty="0" err="1">
                <a:latin typeface="Courier New" panose="02070309020205020404" pitchFamily="49" charset="0"/>
                <a:cs typeface="Courier New" panose="02070309020205020404" pitchFamily="49" charset="0"/>
              </a:rPr>
              <a:t>A,n</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&lt;&lt;</a:t>
            </a:r>
            <a:r>
              <a:rPr lang="en-US" dirty="0" err="1">
                <a:latin typeface="Courier New" panose="02070309020205020404" pitchFamily="49" charset="0"/>
                <a:cs typeface="Courier New" panose="02070309020205020404" pitchFamily="49" charset="0"/>
              </a:rPr>
              <a:t>mymean</a:t>
            </a:r>
            <a:r>
              <a:rPr lang="en-US" dirty="0">
                <a:latin typeface="Courier New" panose="02070309020205020404" pitchFamily="49" charset="0"/>
                <a:cs typeface="Courier New" panose="02070309020205020404" pitchFamily="49" charset="0"/>
              </a:rPr>
              <a:t>&lt;&lt;"\n";</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float mymean2d=mean2d(</a:t>
            </a:r>
            <a:r>
              <a:rPr lang="en-US" dirty="0" err="1">
                <a:latin typeface="Courier New" panose="02070309020205020404" pitchFamily="49" charset="0"/>
                <a:cs typeface="Courier New" panose="02070309020205020404" pitchFamily="49" charset="0"/>
              </a:rPr>
              <a:t>B,n,m</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&lt;&lt;mymean2d&lt;&lt;"\n";</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return 0;</a:t>
            </a:r>
          </a:p>
          <a:p>
            <a:pPr marL="0" indent="0">
              <a:buNone/>
            </a:pPr>
            <a:r>
              <a:rPr lang="en-US"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4196310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MinGW</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1447800"/>
            <a:ext cx="3170484" cy="224091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2211" y="1447800"/>
            <a:ext cx="2867424" cy="221487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3810000"/>
            <a:ext cx="4121212" cy="220980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95800" y="3810000"/>
            <a:ext cx="4121212" cy="2209800"/>
          </a:xfrm>
          <a:prstGeom prst="rect">
            <a:avLst/>
          </a:prstGeom>
        </p:spPr>
      </p:pic>
    </p:spTree>
    <p:extLst>
      <p:ext uri="{BB962C8B-B14F-4D97-AF65-F5344CB8AC3E}">
        <p14:creationId xmlns:p14="http://schemas.microsoft.com/office/powerpoint/2010/main" val="286972030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Compiling and Linking</a:t>
            </a:r>
          </a:p>
        </p:txBody>
      </p:sp>
      <p:sp>
        <p:nvSpPr>
          <p:cNvPr id="3" name="Content Placeholder 2"/>
          <p:cNvSpPr>
            <a:spLocks noGrp="1"/>
          </p:cNvSpPr>
          <p:nvPr>
            <p:ph idx="1"/>
          </p:nvPr>
        </p:nvSpPr>
        <p:spPr/>
        <p:txBody>
          <a:bodyPr>
            <a:normAutofit/>
          </a:bodyPr>
          <a:lstStyle/>
          <a:p>
            <a:r>
              <a:rPr lang="en-US" dirty="0"/>
              <a:t>We now need more than one file to build the executable.</a:t>
            </a:r>
          </a:p>
          <a:p>
            <a:r>
              <a:rPr lang="en-US" dirty="0"/>
              <a:t>Under Linux we can compile with</a:t>
            </a:r>
          </a:p>
          <a:p>
            <a:pPr marL="0" indent="0">
              <a:buNone/>
            </a:pPr>
            <a:r>
              <a:rPr lang="en-US" dirty="0">
                <a:latin typeface="Courier New" panose="02070309020205020404" pitchFamily="49" charset="0"/>
                <a:cs typeface="Courier New" panose="02070309020205020404" pitchFamily="49" charset="0"/>
              </a:rPr>
              <a:t>g++ -c means.cxx</a:t>
            </a:r>
          </a:p>
          <a:p>
            <a:pPr marL="0" indent="0">
              <a:buNone/>
            </a:pPr>
            <a:r>
              <a:rPr lang="en-US" dirty="0">
                <a:latin typeface="Courier New" panose="02070309020205020404" pitchFamily="49" charset="0"/>
                <a:cs typeface="Courier New" panose="02070309020205020404" pitchFamily="49" charset="0"/>
              </a:rPr>
              <a:t>g++ -c main.cxx</a:t>
            </a:r>
          </a:p>
          <a:p>
            <a:pPr marL="0" indent="0">
              <a:buNone/>
            </a:pPr>
            <a:r>
              <a:rPr lang="en-US" dirty="0">
                <a:latin typeface="Courier New" panose="02070309020205020404" pitchFamily="49" charset="0"/>
                <a:cs typeface="Courier New" panose="02070309020205020404" pitchFamily="49" charset="0"/>
              </a:rPr>
              <a:t>g++ -o means </a:t>
            </a:r>
            <a:r>
              <a:rPr lang="en-US" dirty="0" err="1">
                <a:latin typeface="Courier New" panose="02070309020205020404" pitchFamily="49" charset="0"/>
                <a:cs typeface="Courier New" panose="02070309020205020404" pitchFamily="49" charset="0"/>
              </a:rPr>
              <a:t>main.o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means.o</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9648081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dirty="0"/>
              <a:t>Correct your previous exercise with Euclidean distance function and subroutine to use prototypes.  You may use a single file for this exercise (prototypes at the top following </a:t>
            </a:r>
            <a:r>
              <a:rPr lang="en-US" dirty="0">
                <a:latin typeface="Courier New" panose="02070309020205020404" pitchFamily="49" charset="0"/>
                <a:cs typeface="Courier New" panose="02070309020205020404" pitchFamily="49" charset="0"/>
              </a:rPr>
              <a:t>include</a:t>
            </a:r>
            <a:r>
              <a:rPr lang="en-US" dirty="0"/>
              <a:t> and </a:t>
            </a:r>
            <a:r>
              <a:rPr lang="en-US" dirty="0">
                <a:latin typeface="Courier New" panose="02070309020205020404" pitchFamily="49" charset="0"/>
                <a:cs typeface="Courier New" panose="02070309020205020404" pitchFamily="49" charset="0"/>
              </a:rPr>
              <a:t>using</a:t>
            </a:r>
            <a:r>
              <a:rPr lang="en-US" dirty="0"/>
              <a:t> lines, bodies after main).</a:t>
            </a:r>
          </a:p>
        </p:txBody>
      </p:sp>
    </p:spTree>
    <p:extLst>
      <p:ext uri="{BB962C8B-B14F-4D97-AF65-F5344CB8AC3E}">
        <p14:creationId xmlns:p14="http://schemas.microsoft.com/office/powerpoint/2010/main" val="389094703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DeFAUlT</a:t>
            </a:r>
            <a:r>
              <a:rPr lang="en-US" dirty="0"/>
              <a:t> arguments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182914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Arguments</a:t>
            </a:r>
          </a:p>
        </p:txBody>
      </p:sp>
      <p:sp>
        <p:nvSpPr>
          <p:cNvPr id="3" name="Content Placeholder 2"/>
          <p:cNvSpPr>
            <a:spLocks noGrp="1"/>
          </p:cNvSpPr>
          <p:nvPr>
            <p:ph idx="1"/>
          </p:nvPr>
        </p:nvSpPr>
        <p:spPr/>
        <p:txBody>
          <a:bodyPr>
            <a:normAutofit fontScale="92500" lnSpcReduction="20000"/>
          </a:bodyPr>
          <a:lstStyle/>
          <a:p>
            <a:r>
              <a:rPr lang="en-US" dirty="0">
                <a:cs typeface="DejaVu Sans" charset="0"/>
              </a:rPr>
              <a:t>Subprogram may take default (optional) arguments.   Such arguments need not be passed.  If they are passed, they take on the passed value. They are declared by specifying a default value.</a:t>
            </a:r>
            <a:endParaRPr lang="en-US" dirty="0">
              <a:latin typeface="Courier New"/>
              <a:cs typeface="Courier New"/>
            </a:endParaRPr>
          </a:p>
          <a:p>
            <a:pPr marL="0" indent="0">
              <a:buNone/>
            </a:pPr>
            <a:r>
              <a:rPr lang="en-US" dirty="0" err="1">
                <a:latin typeface="Courier New"/>
                <a:cs typeface="Courier New"/>
              </a:rPr>
              <a:t>int</a:t>
            </a:r>
            <a:r>
              <a:rPr lang="en-US" dirty="0">
                <a:latin typeface="Courier New"/>
                <a:cs typeface="Courier New"/>
              </a:rPr>
              <a:t> </a:t>
            </a:r>
            <a:r>
              <a:rPr lang="en-US" dirty="0" err="1">
                <a:latin typeface="Courier New"/>
                <a:cs typeface="Courier New"/>
              </a:rPr>
              <a:t>myfunc</a:t>
            </a:r>
            <a:r>
              <a:rPr lang="en-US" dirty="0">
                <a:latin typeface="Courier New"/>
                <a:cs typeface="Courier New"/>
              </a:rPr>
              <a:t>(float x, float </a:t>
            </a:r>
            <a:r>
              <a:rPr lang="en-US" dirty="0" err="1">
                <a:latin typeface="Courier New"/>
                <a:cs typeface="Courier New"/>
              </a:rPr>
              <a:t>y,float</a:t>
            </a:r>
            <a:r>
              <a:rPr lang="en-US" dirty="0">
                <a:latin typeface="Courier New"/>
                <a:cs typeface="Courier New"/>
              </a:rPr>
              <a:t> 	 	z=0.,float w=1.);</a:t>
            </a:r>
          </a:p>
          <a:p>
            <a:pPr marL="0" indent="0">
              <a:buNone/>
            </a:pPr>
            <a:r>
              <a:rPr lang="en-US" dirty="0">
                <a:cs typeface="Courier New"/>
              </a:rPr>
              <a:t>or in a prototype</a:t>
            </a:r>
          </a:p>
          <a:p>
            <a:pPr marL="0" indent="0">
              <a:buNone/>
            </a:pPr>
            <a:r>
              <a:rPr lang="en-US" dirty="0" err="1">
                <a:latin typeface="Courier New"/>
                <a:cs typeface="Courier New"/>
              </a:rPr>
              <a:t>int</a:t>
            </a:r>
            <a:r>
              <a:rPr lang="en-US" dirty="0">
                <a:latin typeface="Courier New"/>
                <a:cs typeface="Courier New"/>
              </a:rPr>
              <a:t> </a:t>
            </a:r>
            <a:r>
              <a:rPr lang="en-US" dirty="0" err="1">
                <a:latin typeface="Courier New"/>
                <a:cs typeface="Courier New"/>
              </a:rPr>
              <a:t>myfunc</a:t>
            </a:r>
            <a:r>
              <a:rPr lang="en-US" dirty="0">
                <a:latin typeface="Courier New"/>
                <a:cs typeface="Courier New"/>
              </a:rPr>
              <a:t>(float, float, 	float=0.,float=1.);</a:t>
            </a:r>
          </a:p>
          <a:p>
            <a:r>
              <a:rPr lang="en-US" dirty="0">
                <a:cs typeface="Courier New"/>
              </a:rPr>
              <a:t>Arguments that are not optional are </a:t>
            </a:r>
            <a:r>
              <a:rPr lang="en-US" i="1" dirty="0">
                <a:cs typeface="Courier New"/>
              </a:rPr>
              <a:t>positional</a:t>
            </a:r>
            <a:r>
              <a:rPr lang="en-US" dirty="0">
                <a:cs typeface="Courier New"/>
              </a:rPr>
              <a:t> and their order matters. Positional arguments must precede all optional arguments.</a:t>
            </a:r>
          </a:p>
        </p:txBody>
      </p:sp>
    </p:spTree>
    <p:extLst>
      <p:ext uri="{BB962C8B-B14F-4D97-AF65-F5344CB8AC3E}">
        <p14:creationId xmlns:p14="http://schemas.microsoft.com/office/powerpoint/2010/main" val="319470002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Default Arguments</a:t>
            </a:r>
          </a:p>
        </p:txBody>
      </p:sp>
      <p:sp>
        <p:nvSpPr>
          <p:cNvPr id="3" name="Content Placeholder 2"/>
          <p:cNvSpPr>
            <a:spLocks noGrp="1"/>
          </p:cNvSpPr>
          <p:nvPr>
            <p:ph idx="1"/>
          </p:nvPr>
        </p:nvSpPr>
        <p:spPr>
          <a:xfrm>
            <a:off x="457200" y="1600200"/>
            <a:ext cx="8229600" cy="5079501"/>
          </a:xfrm>
        </p:spPr>
        <p:txBody>
          <a:bodyPr>
            <a:normAutofit fontScale="85000" lnSpcReduction="20000"/>
          </a:bodyPr>
          <a:lstStyle/>
          <a:p>
            <a:pPr marL="430213" indent="-323850">
              <a:buSzPct val="45000"/>
              <a:buFont typeface="Wingdings"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cs typeface="DejaVu Sans" charset="0"/>
              </a:rPr>
              <a:t>The call to the previously-defined subroutine could be</a:t>
            </a:r>
          </a:p>
          <a:p>
            <a:pPr marL="430213" indent="-323850">
              <a:spcAft>
                <a:spcPts val="85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a:latin typeface="Arial" charset="0"/>
                <a:cs typeface="DejaVu Sans" charset="0"/>
              </a:rPr>
              <a:t>	</a:t>
            </a:r>
            <a:r>
              <a:rPr lang="en-US" dirty="0">
                <a:latin typeface="Courier New" charset="0"/>
                <a:cs typeface="Courier New" charset="0"/>
              </a:rPr>
              <a:t>n=</a:t>
            </a:r>
            <a:r>
              <a:rPr lang="en-US" dirty="0" err="1">
                <a:latin typeface="Courier New" charset="0"/>
                <a:cs typeface="Courier New" charset="0"/>
              </a:rPr>
              <a:t>myfunc</a:t>
            </a:r>
            <a:r>
              <a:rPr lang="en-US" dirty="0">
                <a:latin typeface="Courier New" charset="0"/>
                <a:cs typeface="Courier New" charset="0"/>
              </a:rPr>
              <a:t>(</a:t>
            </a:r>
            <a:r>
              <a:rPr lang="en-US" dirty="0" err="1">
                <a:latin typeface="Courier New" charset="0"/>
                <a:cs typeface="Courier New" charset="0"/>
              </a:rPr>
              <a:t>a,b</a:t>
            </a:r>
            <a:r>
              <a:rPr lang="en-US" dirty="0">
                <a:latin typeface="Courier New" charset="0"/>
                <a:cs typeface="Courier New" charset="0"/>
              </a:rPr>
              <a:t>)</a:t>
            </a:r>
          </a:p>
          <a:p>
            <a:pPr marL="430213" indent="-323850">
              <a:spcAft>
                <a:spcPts val="1138"/>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latin typeface="Arial" charset="0"/>
                <a:cs typeface="DejaVu Sans" charset="0"/>
              </a:rPr>
              <a:t>	</a:t>
            </a:r>
            <a:r>
              <a:rPr lang="en-US" dirty="0">
                <a:cs typeface="DejaVu Sans" charset="0"/>
              </a:rPr>
              <a:t>in which case c and d would have their default values.  The call could also be</a:t>
            </a:r>
          </a:p>
          <a:p>
            <a:pPr marL="430213" indent="-323850">
              <a:spcAft>
                <a:spcPts val="85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latin typeface="Courier New" charset="0"/>
                <a:cs typeface="Courier New" charset="0"/>
              </a:rPr>
              <a:t>	m=</a:t>
            </a:r>
            <a:r>
              <a:rPr lang="en-US" dirty="0" err="1">
                <a:latin typeface="Courier New" charset="0"/>
                <a:cs typeface="Courier New" charset="0"/>
              </a:rPr>
              <a:t>myfunc</a:t>
            </a:r>
            <a:r>
              <a:rPr lang="en-US" dirty="0">
                <a:latin typeface="Courier New" charset="0"/>
                <a:cs typeface="Courier New" charset="0"/>
              </a:rPr>
              <a:t>(</a:t>
            </a:r>
            <a:r>
              <a:rPr lang="en-US" dirty="0" err="1">
                <a:latin typeface="Courier New" charset="0"/>
                <a:cs typeface="Courier New" charset="0"/>
              </a:rPr>
              <a:t>a,b,c</a:t>
            </a:r>
            <a:r>
              <a:rPr lang="en-US" dirty="0">
                <a:latin typeface="Courier New" charset="0"/>
                <a:cs typeface="Courier New" charset="0"/>
              </a:rPr>
              <a:t>)</a:t>
            </a:r>
          </a:p>
          <a:p>
            <a:pPr marL="430213" indent="-323850">
              <a:spcAft>
                <a:spcPts val="85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latin typeface="Arial" charset="0"/>
                <a:cs typeface="DejaVu Sans" charset="0"/>
              </a:rPr>
              <a:t>	or</a:t>
            </a:r>
          </a:p>
          <a:p>
            <a:pPr marL="430213" indent="-323850">
              <a:spcAft>
                <a:spcPts val="85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latin typeface="Courier New" charset="0"/>
                <a:cs typeface="Courier New" charset="0"/>
              </a:rPr>
              <a:t>	l=</a:t>
            </a:r>
            <a:r>
              <a:rPr lang="en-US" dirty="0" err="1">
                <a:latin typeface="Courier New" charset="0"/>
                <a:cs typeface="Courier New" charset="0"/>
              </a:rPr>
              <a:t>myfunc</a:t>
            </a:r>
            <a:r>
              <a:rPr lang="en-US" dirty="0">
                <a:latin typeface="Courier New" charset="0"/>
                <a:cs typeface="Courier New" charset="0"/>
              </a:rPr>
              <a:t>(</a:t>
            </a:r>
            <a:r>
              <a:rPr lang="en-US" dirty="0" err="1">
                <a:latin typeface="Courier New" charset="0"/>
                <a:cs typeface="Courier New" charset="0"/>
              </a:rPr>
              <a:t>a,b,c,d</a:t>
            </a:r>
            <a:r>
              <a:rPr lang="en-US" dirty="0">
                <a:latin typeface="Courier New" charset="0"/>
                <a:cs typeface="Courier New" charset="0"/>
              </a:rPr>
              <a:t>)</a:t>
            </a:r>
          </a:p>
          <a:p>
            <a:pPr marL="430213" indent="-323850">
              <a:spcAft>
                <a:spcPts val="1138"/>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latin typeface="Arial" charset="0"/>
                <a:cs typeface="DejaVu Sans" charset="0"/>
              </a:rPr>
              <a:t>	depending on how many of the default arguments needed to be passed</a:t>
            </a:r>
            <a:r>
              <a:rPr lang="en-US" sz="2800" dirty="0">
                <a:latin typeface="Arial" charset="0"/>
                <a:cs typeface="DejaVu Sans" charset="0"/>
              </a:rPr>
              <a:t>.</a:t>
            </a:r>
          </a:p>
          <a:p>
            <a:pPr marL="563563" indent="-457200">
              <a:spcAft>
                <a:spcPts val="1138"/>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latin typeface="Arial" charset="0"/>
                <a:cs typeface="DejaVu Sans" charset="0"/>
              </a:rPr>
              <a:t>Note: C++ does not support named (keyword) arguments, unlike Python, Fortran, and some other languages.</a:t>
            </a:r>
            <a:endParaRPr lang="en-US" sz="2800" dirty="0">
              <a:latin typeface="Arial" charset="0"/>
              <a:cs typeface="DejaVu Sans" charset="0"/>
            </a:endParaRPr>
          </a:p>
          <a:p>
            <a:endParaRPr lang="en-US" dirty="0"/>
          </a:p>
        </p:txBody>
      </p:sp>
    </p:spTree>
    <p:extLst>
      <p:ext uri="{BB962C8B-B14F-4D97-AF65-F5344CB8AC3E}">
        <p14:creationId xmlns:p14="http://schemas.microsoft.com/office/powerpoint/2010/main" val="137511692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88009746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Scope</a:t>
            </a:r>
          </a:p>
        </p:txBody>
      </p:sp>
      <p:sp>
        <p:nvSpPr>
          <p:cNvPr id="3" name="Content Placeholder 2"/>
          <p:cNvSpPr>
            <a:spLocks noGrp="1"/>
          </p:cNvSpPr>
          <p:nvPr>
            <p:ph idx="1"/>
          </p:nvPr>
        </p:nvSpPr>
        <p:spPr/>
        <p:txBody>
          <a:bodyPr>
            <a:normAutofit fontScale="77500" lnSpcReduction="20000"/>
          </a:bodyPr>
          <a:lstStyle/>
          <a:p>
            <a:r>
              <a:rPr lang="en-US" dirty="0"/>
              <a:t>In C++, scope is defined by the </a:t>
            </a:r>
            <a:r>
              <a:rPr lang="en-US" i="1" dirty="0"/>
              <a:t>code block</a:t>
            </a:r>
            <a:r>
              <a:rPr lang="en-US" dirty="0"/>
              <a:t>.  Code blocks are enclosed in curly braces {}</a:t>
            </a:r>
          </a:p>
          <a:p>
            <a:r>
              <a:rPr lang="en-US" dirty="0"/>
              <a:t>A scope unit may have a variable named </a:t>
            </a:r>
            <a:r>
              <a:rPr lang="en-US" dirty="0">
                <a:latin typeface="Courier New"/>
                <a:cs typeface="Courier New"/>
              </a:rPr>
              <a:t>x</a:t>
            </a:r>
            <a:r>
              <a:rPr lang="en-US" dirty="0"/>
              <a:t>, and a function may also have a variable named </a:t>
            </a:r>
            <a:r>
              <a:rPr lang="en-US" dirty="0">
                <a:latin typeface="Courier New"/>
                <a:cs typeface="Courier New"/>
              </a:rPr>
              <a:t>x</a:t>
            </a:r>
            <a:r>
              <a:rPr lang="en-US" dirty="0"/>
              <a:t>, and if </a:t>
            </a:r>
            <a:r>
              <a:rPr lang="en-US" dirty="0">
                <a:latin typeface="Courier New"/>
                <a:cs typeface="Courier New"/>
              </a:rPr>
              <a:t>x</a:t>
            </a:r>
            <a:r>
              <a:rPr lang="en-US" dirty="0"/>
              <a:t> is not an argument to the function then it will be distinct from the </a:t>
            </a:r>
            <a:r>
              <a:rPr lang="en-US" dirty="0">
                <a:latin typeface="Courier New"/>
                <a:cs typeface="Courier New"/>
              </a:rPr>
              <a:t>x</a:t>
            </a:r>
            <a:r>
              <a:rPr lang="en-US" dirty="0"/>
              <a:t> in the calling unit.</a:t>
            </a:r>
          </a:p>
          <a:p>
            <a:pPr marL="0" indent="0">
              <a:buNone/>
            </a:pPr>
            <a:r>
              <a:rPr lang="en-US" dirty="0">
                <a:latin typeface="Courier New"/>
                <a:cs typeface="Courier New"/>
              </a:rPr>
              <a:t> float x=20.</a:t>
            </a:r>
          </a:p>
          <a:p>
            <a:pPr marL="0" indent="0">
              <a:buNone/>
            </a:pPr>
            <a:r>
              <a:rPr lang="en-US" dirty="0">
                <a:latin typeface="Courier New"/>
                <a:cs typeface="Courier New"/>
              </a:rPr>
              <a:t> float z=sub(x)</a:t>
            </a:r>
          </a:p>
          <a:p>
            <a:pPr marL="0" indent="0">
              <a:buNone/>
            </a:pPr>
            <a:r>
              <a:rPr lang="en-US" dirty="0">
                <a:latin typeface="Courier New"/>
                <a:cs typeface="Courier New"/>
              </a:rPr>
              <a:t>   etc.</a:t>
            </a:r>
          </a:p>
          <a:p>
            <a:pPr marL="0" indent="0">
              <a:buNone/>
            </a:pPr>
            <a:endParaRPr lang="en-US" dirty="0">
              <a:latin typeface="Courier New"/>
              <a:cs typeface="Courier New"/>
            </a:endParaRPr>
          </a:p>
          <a:p>
            <a:pPr marL="0" indent="0">
              <a:buNone/>
            </a:pPr>
            <a:r>
              <a:rPr lang="en-US" dirty="0">
                <a:latin typeface="Courier New"/>
                <a:cs typeface="Courier New"/>
              </a:rPr>
              <a:t>float sub(float y){</a:t>
            </a:r>
          </a:p>
          <a:p>
            <a:pPr marL="0" indent="0">
              <a:buNone/>
            </a:pPr>
            <a:r>
              <a:rPr lang="en-US" dirty="0">
                <a:latin typeface="Courier New"/>
                <a:cs typeface="Courier New"/>
              </a:rPr>
              <a:t>   float x=10.</a:t>
            </a:r>
          </a:p>
          <a:p>
            <a:pPr marL="0" indent="0">
              <a:buNone/>
            </a:pPr>
            <a:r>
              <a:rPr lang="en-US" dirty="0">
                <a:latin typeface="Courier New"/>
                <a:cs typeface="Courier New"/>
              </a:rPr>
              <a:t>   float y=30.</a:t>
            </a:r>
          </a:p>
          <a:p>
            <a:pPr marL="0" indent="0">
              <a:buNone/>
            </a:pPr>
            <a:r>
              <a:rPr lang="en-US" dirty="0">
                <a:latin typeface="Courier New"/>
                <a:cs typeface="Courier New"/>
              </a:rPr>
              <a:t>}</a:t>
            </a:r>
          </a:p>
        </p:txBody>
      </p:sp>
    </p:spTree>
    <p:extLst>
      <p:ext uri="{BB962C8B-B14F-4D97-AF65-F5344CB8AC3E}">
        <p14:creationId xmlns:p14="http://schemas.microsoft.com/office/powerpoint/2010/main" val="51484778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Block Examples</a:t>
            </a:r>
          </a:p>
        </p:txBody>
      </p:sp>
      <p:sp>
        <p:nvSpPr>
          <p:cNvPr id="3" name="Content Placeholder 2"/>
          <p:cNvSpPr>
            <a:spLocks noGrp="1"/>
          </p:cNvSpPr>
          <p:nvPr>
            <p:ph idx="1"/>
          </p:nvPr>
        </p:nvSpPr>
        <p:spPr/>
        <p:txBody>
          <a:bodyPr>
            <a:normAutofit fontScale="70000" lnSpcReduction="20000"/>
          </a:bodyPr>
          <a:lstStyle/>
          <a:p>
            <a:r>
              <a:rPr lang="en-US" dirty="0"/>
              <a:t>Loops</a:t>
            </a:r>
          </a:p>
          <a:p>
            <a:pPr marL="0" indent="0">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i=0;i&lt;4;++i)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 &lt;&lt; i &lt;&lt; "\n";</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 &lt;&lt; i &lt;&lt; "\n";</a:t>
            </a:r>
          </a:p>
          <a:p>
            <a:r>
              <a:rPr lang="en-US" dirty="0"/>
              <a:t>Results in: </a:t>
            </a:r>
            <a:r>
              <a:rPr lang="en-US" dirty="0">
                <a:latin typeface="Courier New" panose="02070309020205020404" pitchFamily="49" charset="0"/>
                <a:cs typeface="Courier New" panose="02070309020205020404" pitchFamily="49" charset="0"/>
              </a:rPr>
              <a:t>warning: name lookup of ‘i’ changed for ISO ‘for’ scoping [-</a:t>
            </a:r>
            <a:r>
              <a:rPr lang="en-US" dirty="0" err="1">
                <a:latin typeface="Courier New" panose="02070309020205020404" pitchFamily="49" charset="0"/>
                <a:cs typeface="Courier New" panose="02070309020205020404" pitchFamily="49" charset="0"/>
              </a:rPr>
              <a:t>fpermissive</a:t>
            </a:r>
            <a:r>
              <a:rPr lang="en-US" dirty="0">
                <a:latin typeface="Courier New" panose="02070309020205020404" pitchFamily="49" charset="0"/>
                <a:cs typeface="Courier New" panose="02070309020205020404" pitchFamily="49" charset="0"/>
              </a:rPr>
              <a:t>]</a:t>
            </a:r>
          </a:p>
          <a:p>
            <a:r>
              <a:rPr lang="en-US" dirty="0"/>
              <a:t>Free-standing blocks</a:t>
            </a:r>
          </a:p>
          <a:p>
            <a:pPr marL="0" indent="0">
              <a:buNone/>
            </a:pPr>
            <a:r>
              <a:rPr lang="en-US" dirty="0"/>
              <a:t> </a:t>
            </a:r>
            <a:r>
              <a:rPr lang="en-US" dirty="0">
                <a:latin typeface="Courier New" panose="02070309020205020404" pitchFamily="49" charset="0"/>
                <a:cs typeface="Courier New" panose="02070309020205020404" pitchFamily="49" charset="0"/>
              </a:rPr>
              <a:t>j=12;</a:t>
            </a:r>
          </a:p>
          <a:p>
            <a:pPr marL="0" indent="0">
              <a:buNone/>
            </a:pPr>
            <a:r>
              <a:rPr lang="en-US" dirty="0">
                <a:latin typeface="Courier New" panose="02070309020205020404" pitchFamily="49" charset="0"/>
                <a:cs typeface="Courier New" panose="02070309020205020404" pitchFamily="49" charset="0"/>
              </a:rPr>
              <a:t>{j=13;</a:t>
            </a:r>
          </a:p>
          <a:p>
            <a:pPr marL="274320" lvl="1" indent="0">
              <a:buNone/>
            </a:pP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&lt;&lt;j&lt;&lt;"\n";</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&lt;&lt;j&lt;&lt;"\n";</a:t>
            </a:r>
          </a:p>
        </p:txBody>
      </p:sp>
    </p:spTree>
    <p:extLst>
      <p:ext uri="{BB962C8B-B14F-4D97-AF65-F5344CB8AC3E}">
        <p14:creationId xmlns:p14="http://schemas.microsoft.com/office/powerpoint/2010/main" val="124618663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Compilers, Linkers, and Make</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9474363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 Executable</a:t>
            </a:r>
          </a:p>
        </p:txBody>
      </p:sp>
      <p:sp>
        <p:nvSpPr>
          <p:cNvPr id="3" name="Content Placeholder 2"/>
          <p:cNvSpPr>
            <a:spLocks noGrp="1"/>
          </p:cNvSpPr>
          <p:nvPr>
            <p:ph idx="1"/>
          </p:nvPr>
        </p:nvSpPr>
        <p:spPr/>
        <p:txBody>
          <a:bodyPr>
            <a:normAutofit fontScale="92500" lnSpcReduction="20000"/>
          </a:bodyPr>
          <a:lstStyle/>
          <a:p>
            <a:r>
              <a:rPr lang="en-US" dirty="0"/>
              <a:t>The compiler first produces an </a:t>
            </a:r>
            <a:r>
              <a:rPr lang="en-US" i="1" dirty="0"/>
              <a:t>object file </a:t>
            </a:r>
            <a:r>
              <a:rPr lang="en-US" dirty="0"/>
              <a:t>for each </a:t>
            </a:r>
            <a:r>
              <a:rPr lang="en-US" i="1" dirty="0"/>
              <a:t>source file</a:t>
            </a:r>
            <a:r>
              <a:rPr lang="en-US" dirty="0"/>
              <a:t>.  In Unix these end in </a:t>
            </a:r>
            <a:r>
              <a:rPr lang="en-US" dirty="0">
                <a:latin typeface="Courier New"/>
                <a:cs typeface="Courier New"/>
              </a:rPr>
              <a:t>.o</a:t>
            </a:r>
          </a:p>
          <a:p>
            <a:r>
              <a:rPr lang="en-US" dirty="0"/>
              <a:t>Object files are binary (machine language) but cannot be executed.  They must be linked into an executable.</a:t>
            </a:r>
          </a:p>
          <a:p>
            <a:r>
              <a:rPr lang="en-US" dirty="0"/>
              <a:t>If not told otherwise a compiler will attempt to compile and link the source file(s) it is instructed to compile.</a:t>
            </a:r>
          </a:p>
          <a:p>
            <a:r>
              <a:rPr lang="en-US" dirty="0"/>
              <a:t>For Unix compilers the </a:t>
            </a:r>
            <a:r>
              <a:rPr lang="en-US" dirty="0">
                <a:latin typeface="Courier New"/>
                <a:cs typeface="Courier New"/>
              </a:rPr>
              <a:t>-c</a:t>
            </a:r>
            <a:r>
              <a:rPr lang="en-US" dirty="0"/>
              <a:t> option suppresses linking.  The compiler must then be run again to build the executable from the object files.</a:t>
            </a:r>
          </a:p>
          <a:p>
            <a:r>
              <a:rPr lang="en-US" dirty="0"/>
              <a:t>The option </a:t>
            </a:r>
            <a:r>
              <a:rPr lang="en-US" dirty="0">
                <a:latin typeface="Courier New"/>
                <a:cs typeface="Courier New"/>
              </a:rPr>
              <a:t>-o</a:t>
            </a:r>
            <a:r>
              <a:rPr lang="en-US" dirty="0"/>
              <a:t> is used to name the binary something other than </a:t>
            </a:r>
            <a:r>
              <a:rPr lang="en-US" dirty="0" err="1"/>
              <a:t>a.out</a:t>
            </a:r>
            <a:endParaRPr lang="en-US" dirty="0"/>
          </a:p>
        </p:txBody>
      </p:sp>
    </p:spTree>
    <p:extLst>
      <p:ext uri="{BB962C8B-B14F-4D97-AF65-F5344CB8AC3E}">
        <p14:creationId xmlns:p14="http://schemas.microsoft.com/office/powerpoint/2010/main" val="2290482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Variables in Windows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473" y="2362200"/>
            <a:ext cx="3924848" cy="445832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4183" y="2362201"/>
            <a:ext cx="4417846" cy="4181940"/>
          </a:xfrm>
          <a:prstGeom prst="rect">
            <a:avLst/>
          </a:prstGeom>
        </p:spPr>
      </p:pic>
      <p:sp>
        <p:nvSpPr>
          <p:cNvPr id="6" name="TextBox 5"/>
          <p:cNvSpPr txBox="1"/>
          <p:nvPr/>
        </p:nvSpPr>
        <p:spPr>
          <a:xfrm>
            <a:off x="420561" y="1409884"/>
            <a:ext cx="8494840" cy="923330"/>
          </a:xfrm>
          <a:prstGeom prst="rect">
            <a:avLst/>
          </a:prstGeom>
          <a:noFill/>
        </p:spPr>
        <p:txBody>
          <a:bodyPr wrap="square" rtlCol="0">
            <a:spAutoFit/>
          </a:bodyPr>
          <a:lstStyle/>
          <a:p>
            <a:r>
              <a:rPr lang="en-US" dirty="0"/>
              <a:t>Control Panel-&gt;System and Security-&gt;Advanced system settings-&gt;Environment Variables</a:t>
            </a:r>
          </a:p>
          <a:p>
            <a:r>
              <a:rPr lang="en-US" dirty="0"/>
              <a:t>Once you open Path, click New to add to the Path</a:t>
            </a:r>
          </a:p>
        </p:txBody>
      </p:sp>
    </p:spTree>
    <p:extLst>
      <p:ext uri="{BB962C8B-B14F-4D97-AF65-F5344CB8AC3E}">
        <p14:creationId xmlns:p14="http://schemas.microsoft.com/office/powerpoint/2010/main" val="13092062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Linkers and Libraries</a:t>
            </a:r>
          </a:p>
        </p:txBody>
      </p:sp>
      <p:sp>
        <p:nvSpPr>
          <p:cNvPr id="3" name="Content Placeholder 2"/>
          <p:cNvSpPr>
            <a:spLocks noGrp="1"/>
          </p:cNvSpPr>
          <p:nvPr>
            <p:ph idx="1"/>
          </p:nvPr>
        </p:nvSpPr>
        <p:spPr/>
        <p:txBody>
          <a:bodyPr>
            <a:normAutofit fontScale="92500" lnSpcReduction="10000"/>
          </a:bodyPr>
          <a:lstStyle/>
          <a:p>
            <a:r>
              <a:rPr lang="en-US" dirty="0"/>
              <a:t>When the executable is created any external libraries must also be linked.  </a:t>
            </a:r>
          </a:p>
          <a:p>
            <a:r>
              <a:rPr lang="en-US" dirty="0"/>
              <a:t>The compiler will search a standard path for libraries.  On Unix this is typically </a:t>
            </a:r>
            <a:r>
              <a:rPr lang="en-US" dirty="0">
                <a:latin typeface="Courier New"/>
                <a:cs typeface="Courier New"/>
              </a:rPr>
              <a:t>/</a:t>
            </a:r>
            <a:r>
              <a:rPr lang="en-US" dirty="0" err="1">
                <a:latin typeface="Courier New"/>
                <a:cs typeface="Courier New"/>
              </a:rPr>
              <a:t>usr</a:t>
            </a:r>
            <a:r>
              <a:rPr lang="en-US" dirty="0">
                <a:latin typeface="Courier New"/>
                <a:cs typeface="Courier New"/>
              </a:rPr>
              <a:t>/lib, /</a:t>
            </a:r>
            <a:r>
              <a:rPr lang="en-US" dirty="0" err="1">
                <a:latin typeface="Courier New"/>
                <a:cs typeface="Courier New"/>
              </a:rPr>
              <a:t>usr</a:t>
            </a:r>
            <a:r>
              <a:rPr lang="en-US" dirty="0">
                <a:latin typeface="Courier New"/>
                <a:cs typeface="Courier New"/>
              </a:rPr>
              <a:t>/lib64, /</a:t>
            </a:r>
            <a:r>
              <a:rPr lang="en-US" dirty="0" err="1">
                <a:latin typeface="Courier New"/>
                <a:cs typeface="Courier New"/>
              </a:rPr>
              <a:t>usr</a:t>
            </a:r>
            <a:r>
              <a:rPr lang="en-US" dirty="0">
                <a:latin typeface="Courier New"/>
                <a:cs typeface="Courier New"/>
              </a:rPr>
              <a:t>/local/lib, /lib</a:t>
            </a:r>
          </a:p>
          <a:p>
            <a:r>
              <a:rPr lang="en-US" dirty="0"/>
              <a:t>If you have others you must give the compiler the path.  </a:t>
            </a:r>
            <a:r>
              <a:rPr lang="en-US" dirty="0">
                <a:latin typeface="Courier New"/>
                <a:cs typeface="Courier New"/>
              </a:rPr>
              <a:t>-L</a:t>
            </a:r>
            <a:r>
              <a:rPr lang="en-US" dirty="0"/>
              <a:t> followed by a path works, then the libraries must be named </a:t>
            </a:r>
            <a:r>
              <a:rPr lang="en-US" dirty="0" err="1">
                <a:latin typeface="Courier New"/>
                <a:cs typeface="Courier New"/>
              </a:rPr>
              <a:t>libfoo.a</a:t>
            </a:r>
            <a:r>
              <a:rPr lang="en-US" dirty="0"/>
              <a:t> or </a:t>
            </a:r>
            <a:r>
              <a:rPr lang="en-US" dirty="0" err="1">
                <a:latin typeface="Courier New"/>
                <a:cs typeface="Courier New"/>
              </a:rPr>
              <a:t>libfoo.so</a:t>
            </a:r>
            <a:r>
              <a:rPr lang="en-US" dirty="0">
                <a:latin typeface="Courier New"/>
                <a:cs typeface="Courier New"/>
              </a:rPr>
              <a:t> </a:t>
            </a:r>
            <a:r>
              <a:rPr lang="en-US" dirty="0">
                <a:cs typeface="Courier New"/>
              </a:rPr>
              <a:t>and it is referenced </a:t>
            </a:r>
            <a:r>
              <a:rPr lang="en-US" dirty="0">
                <a:latin typeface="Courier New"/>
                <a:cs typeface="Courier New"/>
              </a:rPr>
              <a:t>-</a:t>
            </a:r>
            <a:r>
              <a:rPr lang="en-US" dirty="0" err="1">
                <a:latin typeface="Courier New"/>
                <a:cs typeface="Courier New"/>
              </a:rPr>
              <a:t>lfoo</a:t>
            </a:r>
            <a:endParaRPr lang="en-US" dirty="0">
              <a:latin typeface="Courier New"/>
              <a:cs typeface="Courier New"/>
            </a:endParaRPr>
          </a:p>
          <a:p>
            <a:r>
              <a:rPr lang="en-US" dirty="0"/>
              <a:t>Example:</a:t>
            </a:r>
          </a:p>
          <a:p>
            <a:pPr marL="0" indent="0">
              <a:buNone/>
            </a:pPr>
            <a:r>
              <a:rPr lang="en-US" dirty="0"/>
              <a:t>     </a:t>
            </a:r>
            <a:r>
              <a:rPr lang="en-US" sz="1600" dirty="0" err="1">
                <a:latin typeface="Courier New"/>
                <a:cs typeface="Courier New"/>
              </a:rPr>
              <a:t>gfortran</a:t>
            </a:r>
            <a:r>
              <a:rPr lang="en-US" sz="1600" dirty="0">
                <a:latin typeface="Courier New"/>
                <a:cs typeface="Courier New"/>
              </a:rPr>
              <a:t> –o </a:t>
            </a:r>
            <a:r>
              <a:rPr lang="en-US" sz="1600" dirty="0" err="1">
                <a:latin typeface="Courier New"/>
                <a:cs typeface="Courier New"/>
              </a:rPr>
              <a:t>mycode</a:t>
            </a:r>
            <a:r>
              <a:rPr lang="en-US" sz="1600" dirty="0">
                <a:latin typeface="Courier New"/>
                <a:cs typeface="Courier New"/>
              </a:rPr>
              <a:t> –L/</a:t>
            </a:r>
            <a:r>
              <a:rPr lang="en-US" sz="1600" dirty="0" err="1">
                <a:latin typeface="Courier New"/>
                <a:cs typeface="Courier New"/>
              </a:rPr>
              <a:t>usr</a:t>
            </a:r>
            <a:r>
              <a:rPr lang="en-US" sz="1600" dirty="0">
                <a:latin typeface="Courier New"/>
                <a:cs typeface="Courier New"/>
              </a:rPr>
              <a:t>/lib64/</a:t>
            </a:r>
            <a:r>
              <a:rPr lang="en-US" sz="1600" dirty="0" err="1">
                <a:latin typeface="Courier New"/>
                <a:cs typeface="Courier New"/>
              </a:rPr>
              <a:t>foolib</a:t>
            </a:r>
            <a:r>
              <a:rPr lang="en-US" sz="1600" dirty="0">
                <a:latin typeface="Courier New"/>
                <a:cs typeface="Courier New"/>
              </a:rPr>
              <a:t> </a:t>
            </a:r>
            <a:r>
              <a:rPr lang="en-US" sz="1600" dirty="0" err="1">
                <a:latin typeface="Courier New"/>
                <a:cs typeface="Courier New"/>
              </a:rPr>
              <a:t>mymain.o</a:t>
            </a:r>
            <a:r>
              <a:rPr lang="en-US" sz="1600" dirty="0">
                <a:latin typeface="Courier New"/>
                <a:cs typeface="Courier New"/>
              </a:rPr>
              <a:t> </a:t>
            </a:r>
            <a:r>
              <a:rPr lang="en-US" sz="1600" dirty="0" err="1">
                <a:latin typeface="Courier New"/>
                <a:cs typeface="Courier New"/>
              </a:rPr>
              <a:t>mysub.o</a:t>
            </a:r>
            <a:r>
              <a:rPr lang="en-US" sz="1600" dirty="0">
                <a:latin typeface="Courier New"/>
                <a:cs typeface="Courier New"/>
              </a:rPr>
              <a:t> -</a:t>
            </a:r>
            <a:r>
              <a:rPr lang="en-US" sz="1600" dirty="0" err="1">
                <a:latin typeface="Courier New"/>
                <a:cs typeface="Courier New"/>
              </a:rPr>
              <a:t>lfoo</a:t>
            </a:r>
            <a:endParaRPr lang="en-US" sz="1600" dirty="0">
              <a:latin typeface="Courier New"/>
              <a:cs typeface="Courier New"/>
            </a:endParaRPr>
          </a:p>
          <a:p>
            <a:endParaRPr lang="en-US" dirty="0"/>
          </a:p>
        </p:txBody>
      </p:sp>
    </p:spTree>
    <p:extLst>
      <p:ext uri="{BB962C8B-B14F-4D97-AF65-F5344CB8AC3E}">
        <p14:creationId xmlns:p14="http://schemas.microsoft.com/office/powerpoint/2010/main" val="383247757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Make</a:t>
            </a:r>
          </a:p>
        </p:txBody>
      </p:sp>
      <p:sp>
        <p:nvSpPr>
          <p:cNvPr id="3" name="Content Placeholder 2"/>
          <p:cNvSpPr>
            <a:spLocks noGrp="1"/>
          </p:cNvSpPr>
          <p:nvPr>
            <p:ph idx="1"/>
          </p:nvPr>
        </p:nvSpPr>
        <p:spPr/>
        <p:txBody>
          <a:bodyPr>
            <a:normAutofit fontScale="92500" lnSpcReduction="10000"/>
          </a:bodyPr>
          <a:lstStyle/>
          <a:p>
            <a:r>
              <a:rPr lang="en-US" dirty="0">
                <a:latin typeface="Courier New" panose="02070309020205020404" pitchFamily="49" charset="0"/>
                <a:cs typeface="Courier New" panose="02070309020205020404" pitchFamily="49" charset="0"/>
              </a:rPr>
              <a:t>make</a:t>
            </a:r>
            <a:r>
              <a:rPr lang="en-US" dirty="0"/>
              <a:t> is a tool to manage builds, especially with multiple files.</a:t>
            </a:r>
          </a:p>
          <a:p>
            <a:r>
              <a:rPr lang="en-US" dirty="0"/>
              <a:t>It has a rigid and peculiar syntax.</a:t>
            </a:r>
          </a:p>
          <a:p>
            <a:r>
              <a:rPr lang="en-US" dirty="0"/>
              <a:t>It will look for a </a:t>
            </a:r>
            <a:r>
              <a:rPr lang="en-US" dirty="0" err="1">
                <a:latin typeface="Courier New"/>
                <a:cs typeface="Courier New"/>
              </a:rPr>
              <a:t>makefile</a:t>
            </a:r>
            <a:r>
              <a:rPr lang="en-US" dirty="0"/>
              <a:t> first, followed by </a:t>
            </a:r>
            <a:r>
              <a:rPr lang="en-US" dirty="0" err="1">
                <a:latin typeface="Courier New"/>
                <a:cs typeface="Courier New"/>
              </a:rPr>
              <a:t>Makefile</a:t>
            </a:r>
            <a:r>
              <a:rPr lang="en-US" dirty="0"/>
              <a:t> (on case-sensitive systems).</a:t>
            </a:r>
          </a:p>
          <a:p>
            <a:r>
              <a:rPr lang="en-US" dirty="0"/>
              <a:t>The </a:t>
            </a:r>
            <a:r>
              <a:rPr lang="en-US" dirty="0" err="1">
                <a:latin typeface="Courier New" panose="02070309020205020404" pitchFamily="49" charset="0"/>
                <a:cs typeface="Courier New" panose="02070309020205020404" pitchFamily="49" charset="0"/>
              </a:rPr>
              <a:t>makefile</a:t>
            </a:r>
            <a:r>
              <a:rPr lang="en-US" dirty="0"/>
              <a:t> defines one or more </a:t>
            </a:r>
            <a:r>
              <a:rPr lang="en-US" i="1" dirty="0"/>
              <a:t>targets</a:t>
            </a:r>
            <a:r>
              <a:rPr lang="en-US" dirty="0"/>
              <a:t>.  The target is the product of one or more </a:t>
            </a:r>
            <a:r>
              <a:rPr lang="en-US" i="1" dirty="0"/>
              <a:t>rules</a:t>
            </a:r>
            <a:r>
              <a:rPr lang="en-US" dirty="0"/>
              <a:t>.</a:t>
            </a:r>
          </a:p>
          <a:p>
            <a:r>
              <a:rPr lang="en-US" dirty="0"/>
              <a:t>The target is defined with a colon following its name.  If there are </a:t>
            </a:r>
            <a:r>
              <a:rPr lang="en-US" i="1" dirty="0"/>
              <a:t>dependencies</a:t>
            </a:r>
            <a:r>
              <a:rPr lang="en-US" dirty="0"/>
              <a:t> those follow the colon. </a:t>
            </a:r>
          </a:p>
          <a:p>
            <a:r>
              <a:rPr lang="en-US" dirty="0"/>
              <a:t>Dependencies are other files that are required to create the current target.</a:t>
            </a:r>
          </a:p>
          <a:p>
            <a:endParaRPr lang="en-US" dirty="0"/>
          </a:p>
        </p:txBody>
      </p:sp>
    </p:spTree>
    <p:extLst>
      <p:ext uri="{BB962C8B-B14F-4D97-AF65-F5344CB8AC3E}">
        <p14:creationId xmlns:p14="http://schemas.microsoft.com/office/powerpoint/2010/main" val="389928350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Targets and Rules</a:t>
            </a:r>
          </a:p>
        </p:txBody>
      </p:sp>
      <p:sp>
        <p:nvSpPr>
          <p:cNvPr id="3" name="Content Placeholder 2"/>
          <p:cNvSpPr>
            <a:spLocks noGrp="1"/>
          </p:cNvSpPr>
          <p:nvPr>
            <p:ph idx="1"/>
          </p:nvPr>
        </p:nvSpPr>
        <p:spPr/>
        <p:txBody>
          <a:bodyPr/>
          <a:lstStyle/>
          <a:p>
            <a:r>
              <a:rPr lang="en-US" dirty="0"/>
              <a:t>Example:</a:t>
            </a:r>
          </a:p>
          <a:p>
            <a:pPr marL="0" indent="0">
              <a:buNone/>
            </a:pPr>
            <a:r>
              <a:rPr lang="en-US" dirty="0">
                <a:latin typeface="Courier New"/>
                <a:cs typeface="Courier New"/>
              </a:rPr>
              <a:t>  </a:t>
            </a:r>
            <a:r>
              <a:rPr lang="en-US" sz="2400" dirty="0" err="1">
                <a:latin typeface="Courier New"/>
                <a:cs typeface="Courier New"/>
              </a:rPr>
              <a:t>myexec</a:t>
            </a:r>
            <a:r>
              <a:rPr lang="en-US" sz="2400" dirty="0">
                <a:latin typeface="Courier New"/>
                <a:cs typeface="Courier New"/>
              </a:rPr>
              <a:t>: </a:t>
            </a:r>
            <a:r>
              <a:rPr lang="en-US" sz="2400" dirty="0" err="1">
                <a:latin typeface="Courier New"/>
                <a:cs typeface="Courier New"/>
              </a:rPr>
              <a:t>main.o</a:t>
            </a:r>
            <a:r>
              <a:rPr lang="en-US" sz="2400" dirty="0">
                <a:latin typeface="Courier New"/>
                <a:cs typeface="Courier New"/>
              </a:rPr>
              <a:t> </a:t>
            </a:r>
            <a:r>
              <a:rPr lang="en-US" sz="2400" dirty="0" err="1">
                <a:latin typeface="Courier New"/>
                <a:cs typeface="Courier New"/>
              </a:rPr>
              <a:t>module.o</a:t>
            </a:r>
            <a:endParaRPr lang="en-US" sz="2400" dirty="0">
              <a:latin typeface="Courier New"/>
              <a:cs typeface="Courier New"/>
            </a:endParaRPr>
          </a:p>
          <a:p>
            <a:pPr marL="0" indent="0">
              <a:buNone/>
            </a:pPr>
            <a:r>
              <a:rPr lang="en-US" sz="2400" dirty="0">
                <a:latin typeface="Courier New"/>
                <a:cs typeface="Courier New"/>
              </a:rPr>
              <a:t>  &lt;tab&gt;</a:t>
            </a:r>
            <a:r>
              <a:rPr lang="en-US" sz="2400" dirty="0" err="1">
                <a:latin typeface="Courier New"/>
                <a:cs typeface="Courier New"/>
              </a:rPr>
              <a:t>gfortran</a:t>
            </a:r>
            <a:r>
              <a:rPr lang="en-US" sz="2400" dirty="0">
                <a:latin typeface="Courier New"/>
                <a:cs typeface="Courier New"/>
              </a:rPr>
              <a:t> -o </a:t>
            </a:r>
            <a:r>
              <a:rPr lang="en-US" sz="2400" dirty="0" err="1">
                <a:latin typeface="Courier New"/>
                <a:cs typeface="Courier New"/>
              </a:rPr>
              <a:t>myexec</a:t>
            </a:r>
            <a:r>
              <a:rPr lang="en-US" sz="2400" dirty="0">
                <a:latin typeface="Courier New"/>
                <a:cs typeface="Courier New"/>
              </a:rPr>
              <a:t> </a:t>
            </a:r>
            <a:r>
              <a:rPr lang="en-US" sz="2400" dirty="0" err="1">
                <a:latin typeface="Courier New"/>
                <a:cs typeface="Courier New"/>
              </a:rPr>
              <a:t>main.o</a:t>
            </a:r>
            <a:r>
              <a:rPr lang="en-US" sz="2400" dirty="0">
                <a:latin typeface="Courier New"/>
                <a:cs typeface="Courier New"/>
              </a:rPr>
              <a:t> </a:t>
            </a:r>
            <a:r>
              <a:rPr lang="en-US" sz="2400" dirty="0" err="1">
                <a:latin typeface="Courier New"/>
                <a:cs typeface="Courier New"/>
              </a:rPr>
              <a:t>module.o</a:t>
            </a:r>
            <a:endParaRPr lang="en-US" sz="2400" dirty="0">
              <a:latin typeface="Courier New"/>
              <a:cs typeface="Courier New"/>
            </a:endParaRPr>
          </a:p>
          <a:p>
            <a:r>
              <a:rPr lang="en-US" dirty="0"/>
              <a:t>The tab is </a:t>
            </a:r>
            <a:r>
              <a:rPr lang="en-US" i="1" dirty="0"/>
              <a:t>required</a:t>
            </a:r>
            <a:r>
              <a:rPr lang="en-US" dirty="0"/>
              <a:t> in the rule.  Don’t ask why.</a:t>
            </a:r>
          </a:p>
          <a:p>
            <a:r>
              <a:rPr lang="en-US" dirty="0"/>
              <a:t>Macros (automatic targets) for rules:</a:t>
            </a:r>
          </a:p>
          <a:p>
            <a:r>
              <a:rPr lang="en-US" dirty="0">
                <a:latin typeface="Courier New"/>
                <a:cs typeface="Courier New"/>
              </a:rPr>
              <a:t>$@</a:t>
            </a:r>
            <a:r>
              <a:rPr lang="en-US" dirty="0"/>
              <a:t> the file name of the current target</a:t>
            </a:r>
          </a:p>
          <a:p>
            <a:r>
              <a:rPr lang="en-US" dirty="0">
                <a:latin typeface="Courier New"/>
                <a:cs typeface="Courier New"/>
              </a:rPr>
              <a:t>$&lt;</a:t>
            </a:r>
            <a:r>
              <a:rPr lang="en-US" dirty="0"/>
              <a:t> the name of the first prerequisite</a:t>
            </a:r>
          </a:p>
          <a:p>
            <a:endParaRPr lang="en-US" dirty="0"/>
          </a:p>
        </p:txBody>
      </p:sp>
    </p:spTree>
    <p:extLst>
      <p:ext uri="{BB962C8B-B14F-4D97-AF65-F5344CB8AC3E}">
        <p14:creationId xmlns:p14="http://schemas.microsoft.com/office/powerpoint/2010/main" val="369734071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and Comments</a:t>
            </a:r>
          </a:p>
        </p:txBody>
      </p:sp>
      <p:sp>
        <p:nvSpPr>
          <p:cNvPr id="3" name="Content Placeholder 2"/>
          <p:cNvSpPr>
            <a:spLocks noGrp="1"/>
          </p:cNvSpPr>
          <p:nvPr>
            <p:ph idx="1"/>
          </p:nvPr>
        </p:nvSpPr>
        <p:spPr/>
        <p:txBody>
          <a:bodyPr/>
          <a:lstStyle/>
          <a:p>
            <a:r>
              <a:rPr lang="en-US" dirty="0"/>
              <a:t>We can define variables in </a:t>
            </a:r>
            <a:r>
              <a:rPr lang="en-US" dirty="0" err="1"/>
              <a:t>makefiles</a:t>
            </a:r>
            <a:r>
              <a:rPr lang="en-US" dirty="0"/>
              <a:t> </a:t>
            </a:r>
          </a:p>
          <a:p>
            <a:r>
              <a:rPr lang="en-US" dirty="0">
                <a:latin typeface="Courier New"/>
                <a:cs typeface="Courier New"/>
              </a:rPr>
              <a:t>F90=</a:t>
            </a:r>
            <a:r>
              <a:rPr lang="en-US" dirty="0" err="1">
                <a:latin typeface="Courier New"/>
                <a:cs typeface="Courier New"/>
              </a:rPr>
              <a:t>gfortran</a:t>
            </a:r>
            <a:endParaRPr lang="en-US" dirty="0">
              <a:latin typeface="Courier New"/>
              <a:cs typeface="Courier New"/>
            </a:endParaRPr>
          </a:p>
          <a:p>
            <a:r>
              <a:rPr lang="en-US" dirty="0">
                <a:latin typeface="Courier New"/>
                <a:cs typeface="Courier New"/>
              </a:rPr>
              <a:t>CXX=g++</a:t>
            </a:r>
          </a:p>
          <a:p>
            <a:r>
              <a:rPr lang="en-US" dirty="0"/>
              <a:t>We then refer to them as </a:t>
            </a:r>
            <a:r>
              <a:rPr lang="en-US" dirty="0">
                <a:latin typeface="Courier New"/>
                <a:cs typeface="Courier New"/>
              </a:rPr>
              <a:t>$(F90)</a:t>
            </a:r>
            <a:r>
              <a:rPr lang="en-US" dirty="0"/>
              <a:t>, </a:t>
            </a:r>
            <a:r>
              <a:rPr lang="en-US" dirty="0">
                <a:latin typeface="Courier New"/>
                <a:cs typeface="Courier New"/>
              </a:rPr>
              <a:t>$(CXX)</a:t>
            </a:r>
            <a:r>
              <a:rPr lang="en-US" dirty="0"/>
              <a:t>, etc.</a:t>
            </a:r>
          </a:p>
          <a:p>
            <a:r>
              <a:rPr lang="en-US" dirty="0"/>
              <a:t>Common variables: </a:t>
            </a:r>
            <a:r>
              <a:rPr lang="en-US" dirty="0">
                <a:latin typeface="Courier New"/>
                <a:cs typeface="Courier New"/>
              </a:rPr>
              <a:t>F90, CC, CXX, FFLAGS, F90FLAGS, CFLAGS, CXXFLAGS, CPPFLAGS </a:t>
            </a:r>
            <a:r>
              <a:rPr lang="en-US" dirty="0"/>
              <a:t>(for the preprocessor)</a:t>
            </a:r>
            <a:r>
              <a:rPr lang="en-US" dirty="0">
                <a:latin typeface="Courier New"/>
                <a:cs typeface="Courier New"/>
              </a:rPr>
              <a:t>, LDFLAGS</a:t>
            </a:r>
          </a:p>
          <a:p>
            <a:endParaRPr lang="en-US" dirty="0"/>
          </a:p>
        </p:txBody>
      </p:sp>
    </p:spTree>
    <p:extLst>
      <p:ext uri="{BB962C8B-B14F-4D97-AF65-F5344CB8AC3E}">
        <p14:creationId xmlns:p14="http://schemas.microsoft.com/office/powerpoint/2010/main" val="340469389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Suffix Rules</a:t>
            </a:r>
          </a:p>
        </p:txBody>
      </p:sp>
      <p:sp>
        <p:nvSpPr>
          <p:cNvPr id="3" name="Content Placeholder 2"/>
          <p:cNvSpPr>
            <a:spLocks noGrp="1"/>
          </p:cNvSpPr>
          <p:nvPr>
            <p:ph idx="1"/>
          </p:nvPr>
        </p:nvSpPr>
        <p:spPr/>
        <p:txBody>
          <a:bodyPr/>
          <a:lstStyle/>
          <a:p>
            <a:r>
              <a:rPr lang="en-US" dirty="0"/>
              <a:t>If all .cxx (or .cc or whatever) files are to be compiled the same way, we can write a </a:t>
            </a:r>
            <a:r>
              <a:rPr lang="en-US" i="1" dirty="0"/>
              <a:t>suffix rule</a:t>
            </a:r>
            <a:r>
              <a:rPr lang="en-US" dirty="0"/>
              <a:t> to handle them. </a:t>
            </a:r>
          </a:p>
          <a:p>
            <a:r>
              <a:rPr lang="en-US" dirty="0"/>
              <a:t>It uses a </a:t>
            </a:r>
            <a:r>
              <a:rPr lang="en-US" i="1" dirty="0"/>
              <a:t>phony target </a:t>
            </a:r>
            <a:r>
              <a:rPr lang="en-US" dirty="0"/>
              <a:t>called .SUFFIXES.</a:t>
            </a:r>
          </a:p>
          <a:p>
            <a:pPr marL="0" indent="0">
              <a:buNone/>
            </a:pPr>
            <a:r>
              <a:rPr lang="en-US" dirty="0">
                <a:latin typeface="Courier New"/>
                <a:cs typeface="Courier New"/>
              </a:rPr>
              <a:t>.SUFFIXES: .cxx .o</a:t>
            </a:r>
          </a:p>
          <a:p>
            <a:pPr marL="274320" lvl="1" indent="0">
              <a:buNone/>
            </a:pPr>
            <a:r>
              <a:rPr lang="en-US" dirty="0">
                <a:latin typeface="Courier New"/>
                <a:cs typeface="Courier New"/>
              </a:rPr>
              <a:t>   $(CXX) -c $(CXXFLAGS) –c $&lt; </a:t>
            </a:r>
          </a:p>
          <a:p>
            <a:endParaRPr lang="en-US" dirty="0"/>
          </a:p>
        </p:txBody>
      </p:sp>
    </p:spTree>
    <p:extLst>
      <p:ext uri="{BB962C8B-B14F-4D97-AF65-F5344CB8AC3E}">
        <p14:creationId xmlns:p14="http://schemas.microsoft.com/office/powerpoint/2010/main" val="225134949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Rules</a:t>
            </a:r>
          </a:p>
        </p:txBody>
      </p:sp>
      <p:sp>
        <p:nvSpPr>
          <p:cNvPr id="3" name="Content Placeholder 2"/>
          <p:cNvSpPr>
            <a:spLocks noGrp="1"/>
          </p:cNvSpPr>
          <p:nvPr>
            <p:ph idx="1"/>
          </p:nvPr>
        </p:nvSpPr>
        <p:spPr/>
        <p:txBody>
          <a:bodyPr/>
          <a:lstStyle/>
          <a:p>
            <a:r>
              <a:rPr lang="en-US" dirty="0"/>
              <a:t>An extension by Gnu make (</a:t>
            </a:r>
            <a:r>
              <a:rPr lang="en-US" dirty="0" err="1">
                <a:latin typeface="Courier New" panose="02070309020205020404" pitchFamily="49" charset="0"/>
                <a:cs typeface="Courier New" panose="02070309020205020404" pitchFamily="49" charset="0"/>
              </a:rPr>
              <a:t>gmake</a:t>
            </a:r>
            <a:r>
              <a:rPr lang="en-US" dirty="0"/>
              <a:t>), but nearly every </a:t>
            </a:r>
            <a:r>
              <a:rPr lang="en-US" dirty="0">
                <a:latin typeface="Courier New" panose="02070309020205020404" pitchFamily="49" charset="0"/>
                <a:cs typeface="Courier New" panose="02070309020205020404" pitchFamily="49" charset="0"/>
              </a:rPr>
              <a:t>make</a:t>
            </a:r>
            <a:r>
              <a:rPr lang="en-US" dirty="0"/>
              <a:t> is </a:t>
            </a:r>
            <a:r>
              <a:rPr lang="en-US" dirty="0" err="1">
                <a:latin typeface="Courier New" panose="02070309020205020404" pitchFamily="49" charset="0"/>
                <a:cs typeface="Courier New" panose="02070309020205020404" pitchFamily="49" charset="0"/>
              </a:rPr>
              <a:t>gmake</a:t>
            </a:r>
            <a:r>
              <a:rPr lang="en-US" dirty="0"/>
              <a:t> now.</a:t>
            </a:r>
          </a:p>
          <a:p>
            <a:r>
              <a:rPr lang="en-US" dirty="0"/>
              <a:t>Similar to suffix rules.</a:t>
            </a:r>
          </a:p>
          <a:p>
            <a:r>
              <a:rPr lang="en-US" dirty="0"/>
              <a:t>Useful for Fortran 90+:</a:t>
            </a:r>
          </a:p>
          <a:p>
            <a:pPr marL="0" indent="0">
              <a:buNone/>
            </a:pPr>
            <a:r>
              <a:rPr lang="en-US" dirty="0">
                <a:latin typeface="Courier New" panose="02070309020205020404" pitchFamily="49" charset="0"/>
                <a:cs typeface="Courier New" panose="02070309020205020404" pitchFamily="49" charset="0"/>
              </a:rPr>
              <a:t>%.mod: %.o</a:t>
            </a:r>
          </a:p>
          <a:p>
            <a:r>
              <a:rPr lang="en-US" dirty="0"/>
              <a:t>Pattern for creating the .o:</a:t>
            </a:r>
          </a:p>
          <a:p>
            <a:pPr marL="0" indent="0">
              <a:buNone/>
            </a:pPr>
            <a:r>
              <a:rPr lang="en-US" dirty="0">
                <a:latin typeface="Courier New" panose="02070309020205020404" pitchFamily="49" charset="0"/>
                <a:cs typeface="Courier New" panose="02070309020205020404" pitchFamily="49" charset="0"/>
              </a:rPr>
              <a:t>%.o: %.f90</a:t>
            </a:r>
          </a:p>
          <a:p>
            <a:pPr marL="274320" lvl="1" indent="0">
              <a:buNone/>
            </a:pPr>
            <a:r>
              <a:rPr lang="en-US" dirty="0">
                <a:latin typeface="Courier New" panose="02070309020205020404" pitchFamily="49" charset="0"/>
                <a:cs typeface="Courier New" panose="02070309020205020404" pitchFamily="49" charset="0"/>
              </a:rPr>
              <a:t>$(F90) $(F90FLAGS) -c $&lt;</a:t>
            </a:r>
          </a:p>
          <a:p>
            <a:endParaRPr lang="en-US" dirty="0"/>
          </a:p>
        </p:txBody>
      </p:sp>
    </p:spTree>
    <p:extLst>
      <p:ext uri="{BB962C8B-B14F-4D97-AF65-F5344CB8AC3E}">
        <p14:creationId xmlns:p14="http://schemas.microsoft.com/office/powerpoint/2010/main" val="316209198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25000" lnSpcReduction="20000"/>
          </a:bodyPr>
          <a:lstStyle/>
          <a:p>
            <a:pPr marL="0" indent="0">
              <a:buNone/>
            </a:pPr>
            <a:r>
              <a:rPr lang="en-US" dirty="0">
                <a:latin typeface="Courier New" panose="02070309020205020404" pitchFamily="49" charset="0"/>
                <a:cs typeface="Courier New" panose="02070309020205020404" pitchFamily="49" charset="0"/>
              </a:rPr>
              <a:t>PROG =  </a:t>
            </a:r>
            <a:r>
              <a:rPr lang="en-US" dirty="0" err="1">
                <a:latin typeface="Courier New" panose="02070309020205020404" pitchFamily="49" charset="0"/>
                <a:cs typeface="Courier New" panose="02070309020205020404" pitchFamily="49" charset="0"/>
              </a:rPr>
              <a:t>bmi</a:t>
            </a: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SRCS =  bmi.cxx bmistats.cxx stats.cxx</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OBJS =  </a:t>
            </a:r>
            <a:r>
              <a:rPr lang="en-US" dirty="0" err="1">
                <a:latin typeface="Courier New" panose="02070309020205020404" pitchFamily="49" charset="0"/>
                <a:cs typeface="Courier New" panose="02070309020205020404" pitchFamily="49" charset="0"/>
              </a:rPr>
              <a:t>bmi.o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bmistats.o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stats.o</a:t>
            </a: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LIBS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CC = </a:t>
            </a:r>
            <a:r>
              <a:rPr lang="en-US" dirty="0" err="1">
                <a:latin typeface="Courier New" panose="02070309020205020404" pitchFamily="49" charset="0"/>
                <a:cs typeface="Courier New" panose="02070309020205020404" pitchFamily="49" charset="0"/>
              </a:rPr>
              <a:t>gcc</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CXX = g++</a:t>
            </a:r>
          </a:p>
          <a:p>
            <a:pPr marL="0" indent="0">
              <a:buNone/>
            </a:pPr>
            <a:r>
              <a:rPr lang="en-US" dirty="0">
                <a:latin typeface="Courier New" panose="02070309020205020404" pitchFamily="49" charset="0"/>
                <a:cs typeface="Courier New" panose="02070309020205020404" pitchFamily="49" charset="0"/>
              </a:rPr>
              <a:t>CFLAGS = -O</a:t>
            </a:r>
          </a:p>
          <a:p>
            <a:pPr marL="0" indent="0">
              <a:buNone/>
            </a:pPr>
            <a:r>
              <a:rPr lang="en-US" dirty="0">
                <a:latin typeface="Courier New" panose="02070309020205020404" pitchFamily="49" charset="0"/>
                <a:cs typeface="Courier New" panose="02070309020205020404" pitchFamily="49" charset="0"/>
              </a:rPr>
              <a:t>CXXFLAGS = -O -</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a:t>
            </a:r>
            <a:r>
              <a:rPr lang="en-US" dirty="0">
                <a:latin typeface="Courier New" panose="02070309020205020404" pitchFamily="49" charset="0"/>
                <a:cs typeface="Courier New" panose="02070309020205020404" pitchFamily="49" charset="0"/>
              </a:rPr>
              <a:t>11</a:t>
            </a:r>
          </a:p>
          <a:p>
            <a:pPr marL="0" indent="0">
              <a:buNone/>
            </a:pPr>
            <a:r>
              <a:rPr lang="en-US" dirty="0">
                <a:latin typeface="Courier New" panose="02070309020205020404" pitchFamily="49" charset="0"/>
                <a:cs typeface="Courier New" panose="02070309020205020404" pitchFamily="49" charset="0"/>
              </a:rPr>
              <a:t>LDFLAGS =</a:t>
            </a:r>
          </a:p>
          <a:p>
            <a:pPr marL="0" indent="0">
              <a:buNone/>
            </a:pPr>
            <a:r>
              <a:rPr lang="en-US" dirty="0">
                <a:latin typeface="Courier New" panose="02070309020205020404" pitchFamily="49" charset="0"/>
                <a:cs typeface="Courier New" panose="02070309020205020404" pitchFamily="49" charset="0"/>
              </a:rPr>
              <a:t>all: $(PROG)</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$(PROG): $(OBJS)</a:t>
            </a:r>
          </a:p>
          <a:p>
            <a:pPr marL="0" indent="0">
              <a:buNone/>
            </a:pPr>
            <a:r>
              <a:rPr lang="en-US" dirty="0">
                <a:latin typeface="Courier New" panose="02070309020205020404" pitchFamily="49" charset="0"/>
                <a:cs typeface="Courier New" panose="02070309020205020404" pitchFamily="49" charset="0"/>
              </a:rPr>
              <a:t>        $(CXX) $(LDFLAGS) -o $@ $(OBJS) $(LIBS)</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.PHONY: clean</a:t>
            </a:r>
          </a:p>
          <a:p>
            <a:pPr marL="0" indent="0">
              <a:buNone/>
            </a:pPr>
            <a:r>
              <a:rPr lang="en-US" dirty="0">
                <a:latin typeface="Courier New" panose="02070309020205020404" pitchFamily="49" charset="0"/>
                <a:cs typeface="Courier New" panose="02070309020205020404" pitchFamily="49" charset="0"/>
              </a:rPr>
              <a:t>clean:</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rm</a:t>
            </a:r>
            <a:r>
              <a:rPr lang="en-US" dirty="0">
                <a:latin typeface="Courier New" panose="02070309020205020404" pitchFamily="49" charset="0"/>
                <a:cs typeface="Courier New" panose="02070309020205020404" pitchFamily="49" charset="0"/>
              </a:rPr>
              <a:t> -f $(PROG) $(OBJS) *.mod</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.SUFFIXES: $(SUFFIXES) .c .</a:t>
            </a:r>
            <a:r>
              <a:rPr lang="en-US" dirty="0" err="1">
                <a:latin typeface="Courier New" panose="02070309020205020404" pitchFamily="49" charset="0"/>
                <a:cs typeface="Courier New" panose="02070309020205020404" pitchFamily="49" charset="0"/>
              </a:rPr>
              <a:t>cpp</a:t>
            </a:r>
            <a:r>
              <a:rPr lang="en-US" dirty="0">
                <a:latin typeface="Courier New" panose="02070309020205020404" pitchFamily="49" charset="0"/>
                <a:cs typeface="Courier New" panose="02070309020205020404" pitchFamily="49" charset="0"/>
              </a:rPr>
              <a:t> .cxx</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c.o</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$(CC) $(CFLAGS) -c $&lt;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cpp.o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cxx.o</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$(CXX) $(CXXFLAGS) -c $&lt;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bmi.o</a:t>
            </a:r>
            <a:r>
              <a:rPr lang="en-US" dirty="0">
                <a:latin typeface="Courier New" panose="02070309020205020404" pitchFamily="49" charset="0"/>
                <a:cs typeface="Courier New" panose="02070309020205020404" pitchFamily="49" charset="0"/>
              </a:rPr>
              <a:t>: bmi.cxx </a:t>
            </a:r>
            <a:r>
              <a:rPr lang="en-US" dirty="0" err="1">
                <a:latin typeface="Courier New" panose="02070309020205020404" pitchFamily="49" charset="0"/>
                <a:cs typeface="Courier New" panose="02070309020205020404" pitchFamily="49" charset="0"/>
              </a:rPr>
              <a:t>stats.h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bmistats.h</a:t>
            </a: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bmistats.o</a:t>
            </a:r>
            <a:r>
              <a:rPr lang="en-US" dirty="0">
                <a:latin typeface="Courier New" panose="02070309020205020404" pitchFamily="49" charset="0"/>
                <a:cs typeface="Courier New" panose="02070309020205020404" pitchFamily="49" charset="0"/>
              </a:rPr>
              <a:t>: bmistats.cxx</a:t>
            </a:r>
          </a:p>
          <a:p>
            <a:pPr marL="0" indent="0">
              <a:buNone/>
            </a:pPr>
            <a:r>
              <a:rPr lang="en-US" dirty="0" err="1">
                <a:latin typeface="Courier New" panose="02070309020205020404" pitchFamily="49" charset="0"/>
                <a:cs typeface="Courier New" panose="02070309020205020404" pitchFamily="49" charset="0"/>
              </a:rPr>
              <a:t>stats.o</a:t>
            </a:r>
            <a:r>
              <a:rPr lang="en-US" dirty="0">
                <a:latin typeface="Courier New" panose="02070309020205020404" pitchFamily="49" charset="0"/>
                <a:cs typeface="Courier New" panose="02070309020205020404" pitchFamily="49" charset="0"/>
              </a:rPr>
              <a:t>: stats.cxx</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8625314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types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415325404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Derived Types</a:t>
            </a:r>
          </a:p>
        </p:txBody>
      </p:sp>
      <p:sp>
        <p:nvSpPr>
          <p:cNvPr id="3" name="Content Placeholder 2"/>
          <p:cNvSpPr>
            <a:spLocks noGrp="1"/>
          </p:cNvSpPr>
          <p:nvPr>
            <p:ph idx="1"/>
          </p:nvPr>
        </p:nvSpPr>
        <p:spPr>
          <a:xfrm>
            <a:off x="353291" y="1600200"/>
            <a:ext cx="8763000" cy="4876800"/>
          </a:xfrm>
        </p:spPr>
        <p:txBody>
          <a:bodyPr>
            <a:normAutofit fontScale="70000" lnSpcReduction="20000"/>
          </a:bodyPr>
          <a:lstStyle/>
          <a:p>
            <a:r>
              <a:rPr lang="en-US" dirty="0"/>
              <a:t>In C++ abstract types are called </a:t>
            </a:r>
            <a:r>
              <a:rPr lang="en-US" i="1" dirty="0" err="1"/>
              <a:t>structs</a:t>
            </a:r>
            <a:r>
              <a:rPr lang="en-US" dirty="0"/>
              <a:t>.</a:t>
            </a:r>
          </a:p>
          <a:p>
            <a:r>
              <a:rPr lang="en-US" dirty="0"/>
              <a:t>The syntax is extremely simple (</a:t>
            </a:r>
            <a:r>
              <a:rPr lang="en-US" dirty="0" err="1"/>
              <a:t>ptype</a:t>
            </a:r>
            <a:r>
              <a:rPr lang="en-US" dirty="0"/>
              <a:t> stands for a primitive type)</a:t>
            </a:r>
          </a:p>
          <a:p>
            <a:pPr marL="0" indent="0">
              <a:buNone/>
            </a:pPr>
            <a:r>
              <a:rPr lang="en-US" dirty="0" err="1">
                <a:latin typeface="Courier New" panose="02070309020205020404" pitchFamily="49" charset="0"/>
                <a:cs typeface="Courier New" panose="02070309020205020404" pitchFamily="49" charset="0"/>
              </a:rPr>
              <a:t>struct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mytype</a:t>
            </a: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ptype</a:t>
            </a:r>
            <a:r>
              <a:rPr lang="en-US" dirty="0">
                <a:latin typeface="Courier New" panose="02070309020205020404" pitchFamily="49" charset="0"/>
                <a:cs typeface="Courier New" panose="02070309020205020404" pitchFamily="49" charset="0"/>
              </a:rPr>
              <a:t>&gt; var1;</a:t>
            </a:r>
          </a:p>
          <a:p>
            <a:pPr marL="274320" lvl="1" indent="0">
              <a:buNone/>
            </a:pP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ptype</a:t>
            </a:r>
            <a:r>
              <a:rPr lang="en-US" dirty="0">
                <a:latin typeface="Courier New" panose="02070309020205020404" pitchFamily="49" charset="0"/>
                <a:cs typeface="Courier New" panose="02070309020205020404" pitchFamily="49" charset="0"/>
              </a:rPr>
              <a:t>&gt; var2;</a:t>
            </a:r>
          </a:p>
          <a:p>
            <a:pPr marL="0" indent="0">
              <a:buNone/>
            </a:pPr>
            <a:r>
              <a:rPr lang="en-US" dirty="0">
                <a:latin typeface="Courier New" panose="02070309020205020404" pitchFamily="49" charset="0"/>
                <a:cs typeface="Courier New" panose="02070309020205020404" pitchFamily="49" charset="0"/>
              </a:rPr>
              <a:t>};</a:t>
            </a:r>
          </a:p>
          <a:p>
            <a:r>
              <a:rPr lang="en-US" dirty="0">
                <a:cs typeface="Courier New"/>
                <a:sym typeface="Wingdings"/>
              </a:rPr>
              <a:t>Example</a:t>
            </a:r>
          </a:p>
          <a:p>
            <a:pPr marL="0" indent="0">
              <a:buNone/>
            </a:pPr>
            <a:r>
              <a:rPr lang="en-US" dirty="0" err="1">
                <a:latin typeface="Courier New"/>
                <a:cs typeface="Courier New"/>
                <a:sym typeface="Wingdings"/>
              </a:rPr>
              <a:t>struct</a:t>
            </a:r>
            <a:r>
              <a:rPr lang="en-US" dirty="0">
                <a:latin typeface="Courier New"/>
                <a:cs typeface="Courier New"/>
                <a:sym typeface="Wingdings"/>
              </a:rPr>
              <a:t> Employee {</a:t>
            </a:r>
          </a:p>
          <a:p>
            <a:pPr marL="274320" lvl="1" indent="0">
              <a:buNone/>
            </a:pPr>
            <a:r>
              <a:rPr lang="en-US" dirty="0">
                <a:latin typeface="Courier New"/>
                <a:cs typeface="Courier New"/>
                <a:sym typeface="Wingdings"/>
              </a:rPr>
              <a:t>string name, department;</a:t>
            </a:r>
          </a:p>
          <a:p>
            <a:pPr marL="274320" lvl="1" indent="0">
              <a:buNone/>
            </a:pPr>
            <a:r>
              <a:rPr lang="en-US" dirty="0" err="1">
                <a:latin typeface="Courier New"/>
                <a:cs typeface="Courier New"/>
                <a:sym typeface="Wingdings"/>
              </a:rPr>
              <a:t>int</a:t>
            </a:r>
            <a:r>
              <a:rPr lang="en-US" dirty="0">
                <a:latin typeface="Courier New"/>
                <a:cs typeface="Courier New"/>
                <a:sym typeface="Wingdings"/>
              </a:rPr>
              <a:t> ID;</a:t>
            </a:r>
          </a:p>
          <a:p>
            <a:pPr marL="274320" lvl="1" indent="0">
              <a:buNone/>
            </a:pPr>
            <a:r>
              <a:rPr lang="en-US" dirty="0">
                <a:latin typeface="Courier New"/>
                <a:cs typeface="Courier New"/>
                <a:sym typeface="Wingdings"/>
              </a:rPr>
              <a:t>float salary;</a:t>
            </a:r>
          </a:p>
          <a:p>
            <a:pPr marL="0" indent="0">
              <a:buNone/>
            </a:pPr>
            <a:r>
              <a:rPr lang="en-US" dirty="0">
                <a:latin typeface="Courier New"/>
                <a:cs typeface="Courier New"/>
                <a:sym typeface="Wingdings"/>
              </a:rPr>
              <a:t>};</a:t>
            </a:r>
          </a:p>
          <a:p>
            <a:r>
              <a:rPr lang="en-US" dirty="0">
                <a:cs typeface="Courier New"/>
                <a:sym typeface="Wingdings"/>
              </a:rPr>
              <a:t>Each variable belonging to a </a:t>
            </a:r>
            <a:r>
              <a:rPr lang="en-US" dirty="0" err="1">
                <a:cs typeface="Courier New"/>
                <a:sym typeface="Wingdings"/>
              </a:rPr>
              <a:t>struct</a:t>
            </a:r>
            <a:r>
              <a:rPr lang="en-US" dirty="0">
                <a:cs typeface="Courier New"/>
                <a:sym typeface="Wingdings"/>
              </a:rPr>
              <a:t> is called a </a:t>
            </a:r>
            <a:r>
              <a:rPr lang="en-US" i="1" dirty="0">
                <a:cs typeface="Courier New"/>
                <a:sym typeface="Wingdings"/>
              </a:rPr>
              <a:t>member</a:t>
            </a:r>
            <a:r>
              <a:rPr lang="en-US" dirty="0">
                <a:cs typeface="Courier New"/>
                <a:sym typeface="Wingdings"/>
              </a:rPr>
              <a:t>.</a:t>
            </a:r>
          </a:p>
          <a:p>
            <a:r>
              <a:rPr lang="en-US" dirty="0">
                <a:cs typeface="Courier New"/>
                <a:sym typeface="Wingdings"/>
              </a:rPr>
              <a:t>The variables declared as a </a:t>
            </a:r>
            <a:r>
              <a:rPr lang="en-US" dirty="0" err="1">
                <a:cs typeface="Courier New"/>
                <a:sym typeface="Wingdings"/>
              </a:rPr>
              <a:t>struct</a:t>
            </a:r>
            <a:r>
              <a:rPr lang="en-US" dirty="0">
                <a:cs typeface="Courier New"/>
                <a:sym typeface="Wingdings"/>
              </a:rPr>
              <a:t> are often called </a:t>
            </a:r>
            <a:r>
              <a:rPr lang="en-US" i="1" dirty="0">
                <a:cs typeface="Courier New"/>
                <a:sym typeface="Wingdings"/>
              </a:rPr>
              <a:t>instances</a:t>
            </a:r>
            <a:r>
              <a:rPr lang="en-US" dirty="0">
                <a:cs typeface="Courier New"/>
                <a:sym typeface="Wingdings"/>
              </a:rPr>
              <a:t> of that </a:t>
            </a:r>
            <a:r>
              <a:rPr lang="en-US" dirty="0" err="1">
                <a:cs typeface="Courier New"/>
                <a:sym typeface="Wingdings"/>
              </a:rPr>
              <a:t>struct</a:t>
            </a:r>
            <a:r>
              <a:rPr lang="en-US" dirty="0">
                <a:cs typeface="Courier New"/>
                <a:sym typeface="Wingdings"/>
              </a:rPr>
              <a:t>.</a:t>
            </a:r>
          </a:p>
          <a:p>
            <a:r>
              <a:rPr lang="en-US" dirty="0">
                <a:cs typeface="Courier New"/>
                <a:sym typeface="Wingdings"/>
              </a:rPr>
              <a:t>Note: it is customary for the name of a </a:t>
            </a:r>
            <a:r>
              <a:rPr lang="en-US" dirty="0" err="1">
                <a:cs typeface="Courier New"/>
                <a:sym typeface="Wingdings"/>
              </a:rPr>
              <a:t>struct</a:t>
            </a:r>
            <a:r>
              <a:rPr lang="en-US" dirty="0">
                <a:cs typeface="Courier New"/>
                <a:sym typeface="Wingdings"/>
              </a:rPr>
              <a:t> (or class) to be capitalized, or to use "camel case."</a:t>
            </a:r>
          </a:p>
          <a:p>
            <a:pPr marL="457200" lvl="1" indent="0">
              <a:buNone/>
            </a:pPr>
            <a:endParaRPr lang="en-US" sz="2400" dirty="0">
              <a:latin typeface="Courier New"/>
              <a:cs typeface="Courier New"/>
              <a:sym typeface="Wingdings"/>
            </a:endParaRPr>
          </a:p>
        </p:txBody>
      </p:sp>
    </p:spTree>
    <p:extLst>
      <p:ext uri="{BB962C8B-B14F-4D97-AF65-F5344CB8AC3E}">
        <p14:creationId xmlns:p14="http://schemas.microsoft.com/office/powerpoint/2010/main" val="334283177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Declaring Types and Accessing Fields</a:t>
            </a:r>
          </a:p>
        </p:txBody>
      </p:sp>
      <p:sp>
        <p:nvSpPr>
          <p:cNvPr id="3" name="Content Placeholder 2"/>
          <p:cNvSpPr>
            <a:spLocks noGrp="1"/>
          </p:cNvSpPr>
          <p:nvPr>
            <p:ph idx="1"/>
          </p:nvPr>
        </p:nvSpPr>
        <p:spPr>
          <a:xfrm>
            <a:off x="457200" y="1828800"/>
            <a:ext cx="8719074" cy="4525963"/>
          </a:xfrm>
        </p:spPr>
        <p:txBody>
          <a:bodyPr>
            <a:normAutofit/>
          </a:bodyPr>
          <a:lstStyle/>
          <a:p>
            <a:pPr marL="0" indent="0">
              <a:buNone/>
            </a:pPr>
            <a:r>
              <a:rPr lang="en-US" sz="2400" dirty="0">
                <a:latin typeface="Courier New" panose="02070309020205020404" pitchFamily="49" charset="0"/>
                <a:cs typeface="Courier New" panose="02070309020205020404" pitchFamily="49" charset="0"/>
              </a:rPr>
              <a:t>Employee </a:t>
            </a:r>
            <a:r>
              <a:rPr lang="en-US" sz="2400" dirty="0" err="1">
                <a:latin typeface="Courier New" panose="02070309020205020404" pitchFamily="49" charset="0"/>
                <a:cs typeface="Courier New" panose="02070309020205020404" pitchFamily="49" charset="0"/>
              </a:rPr>
              <a:t>fred</a:t>
            </a:r>
            <a:r>
              <a:rPr lang="en-US" sz="2400" dirty="0">
                <a:latin typeface="Courier New" panose="02070309020205020404" pitchFamily="49" charset="0"/>
                <a:cs typeface="Courier New" panose="02070309020205020404" pitchFamily="49" charset="0"/>
              </a:rPr>
              <a:t>, bill, </a:t>
            </a:r>
            <a:r>
              <a:rPr lang="en-US" sz="2400" dirty="0" err="1">
                <a:latin typeface="Courier New" panose="02070309020205020404" pitchFamily="49" charset="0"/>
                <a:cs typeface="Courier New" panose="02070309020205020404" pitchFamily="49" charset="0"/>
              </a:rPr>
              <a:t>susan</a:t>
            </a:r>
            <a:r>
              <a:rPr lang="en-US" sz="2400" dirty="0">
                <a:latin typeface="Courier New" panose="02070309020205020404" pitchFamily="49" charset="0"/>
                <a:cs typeface="Courier New" panose="02070309020205020404" pitchFamily="49" charset="0"/>
              </a:rPr>
              <a:t>;</a:t>
            </a:r>
          </a:p>
          <a:p>
            <a:pPr marL="0" indent="0">
              <a:buNone/>
            </a:pPr>
            <a:r>
              <a:rPr lang="en-US" sz="2400" dirty="0">
                <a:cs typeface="Courier New"/>
              </a:rPr>
              <a:t>To access the fields of the type use the name of the type, a decimal point as a separator, and the name of the field.</a:t>
            </a:r>
          </a:p>
          <a:p>
            <a:pPr marL="0" indent="0">
              <a:buNone/>
            </a:pPr>
            <a:r>
              <a:rPr lang="en-US" sz="2400" dirty="0">
                <a:latin typeface="Courier New"/>
                <a:cs typeface="Courier New"/>
              </a:rPr>
              <a:t>fred.name="Frederick Jones";</a:t>
            </a:r>
          </a:p>
          <a:p>
            <a:pPr marL="0" indent="0">
              <a:buNone/>
            </a:pPr>
            <a:r>
              <a:rPr lang="en-US" sz="2400" dirty="0">
                <a:latin typeface="Courier New"/>
                <a:cs typeface="Courier New"/>
              </a:rPr>
              <a:t>fred.ID=1234;</a:t>
            </a:r>
          </a:p>
          <a:p>
            <a:pPr marL="0" indent="0">
              <a:buNone/>
            </a:pPr>
            <a:r>
              <a:rPr lang="en-US" sz="2400" dirty="0" err="1">
                <a:latin typeface="Courier New"/>
                <a:cs typeface="Courier New"/>
              </a:rPr>
              <a:t>fred.department</a:t>
            </a:r>
            <a:r>
              <a:rPr lang="en-US" sz="2400" dirty="0">
                <a:latin typeface="Courier New"/>
                <a:cs typeface="Courier New"/>
              </a:rPr>
              <a:t>="Accounting";</a:t>
            </a:r>
          </a:p>
          <a:p>
            <a:pPr marL="0" indent="0">
              <a:buNone/>
            </a:pPr>
            <a:r>
              <a:rPr lang="en-US" sz="2400" dirty="0" err="1">
                <a:latin typeface="Courier New"/>
                <a:cs typeface="Courier New"/>
              </a:rPr>
              <a:t>fred.salary</a:t>
            </a:r>
            <a:r>
              <a:rPr lang="en-US" sz="2400" dirty="0">
                <a:latin typeface="Courier New"/>
                <a:cs typeface="Courier New"/>
              </a:rPr>
              <a:t>=75200.00;</a:t>
            </a:r>
          </a:p>
        </p:txBody>
      </p:sp>
    </p:spTree>
    <p:extLst>
      <p:ext uri="{BB962C8B-B14F-4D97-AF65-F5344CB8AC3E}">
        <p14:creationId xmlns:p14="http://schemas.microsoft.com/office/powerpoint/2010/main" val="2117118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Geany</a:t>
            </a:r>
            <a:r>
              <a:rPr lang="en-US" dirty="0"/>
              <a:t> on Windows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676400"/>
            <a:ext cx="7682345" cy="4872958"/>
          </a:xfrm>
          <a:prstGeom prst="rect">
            <a:avLst/>
          </a:prstGeom>
        </p:spPr>
      </p:pic>
    </p:spTree>
    <p:extLst>
      <p:ext uri="{BB962C8B-B14F-4D97-AF65-F5344CB8AC3E}">
        <p14:creationId xmlns:p14="http://schemas.microsoft.com/office/powerpoint/2010/main" val="142340028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Structs</a:t>
            </a:r>
            <a:r>
              <a:rPr lang="en-US" dirty="0"/>
              <a:t> in </a:t>
            </a:r>
            <a:r>
              <a:rPr lang="en-US" dirty="0" err="1"/>
              <a:t>Structs</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a:t>Struct</a:t>
            </a:r>
            <a:r>
              <a:rPr lang="en-US" dirty="0"/>
              <a:t> members may be instances of other </a:t>
            </a:r>
            <a:r>
              <a:rPr lang="en-US" dirty="0" err="1"/>
              <a:t>structs</a:t>
            </a:r>
            <a:r>
              <a:rPr lang="en-US" dirty="0"/>
              <a:t>.</a:t>
            </a:r>
          </a:p>
          <a:p>
            <a:pPr marL="0" indent="0">
              <a:buNone/>
            </a:pPr>
            <a:r>
              <a:rPr lang="en-US" dirty="0" err="1">
                <a:latin typeface="Courier New" panose="02070309020205020404" pitchFamily="49" charset="0"/>
                <a:cs typeface="Courier New" panose="02070309020205020404" pitchFamily="49" charset="0"/>
              </a:rPr>
              <a:t>struct</a:t>
            </a:r>
            <a:r>
              <a:rPr lang="en-US" dirty="0">
                <a:latin typeface="Courier New" panose="02070309020205020404" pitchFamily="49" charset="0"/>
                <a:cs typeface="Courier New" panose="02070309020205020404" pitchFamily="49" charset="0"/>
              </a:rPr>
              <a:t> Address {</a:t>
            </a:r>
          </a:p>
          <a:p>
            <a:pPr marL="0" indent="0">
              <a:buNone/>
            </a:pPr>
            <a:r>
              <a:rPr lang="en-US" dirty="0">
                <a:latin typeface="Courier New" panose="02070309020205020404" pitchFamily="49" charset="0"/>
                <a:cs typeface="Courier New" panose="02070309020205020404" pitchFamily="49" charset="0"/>
              </a:rPr>
              <a:t>  string </a:t>
            </a:r>
            <a:r>
              <a:rPr lang="en-US" dirty="0" err="1">
                <a:latin typeface="Courier New" panose="02070309020205020404" pitchFamily="49" charset="0"/>
                <a:cs typeface="Courier New" panose="02070309020205020404" pitchFamily="49" charset="0"/>
              </a:rPr>
              <a:t>streetAddress</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string city, state;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zipCode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a:cs typeface="Courier New"/>
                <a:sym typeface="Wingdings"/>
              </a:rPr>
              <a:t>struct</a:t>
            </a:r>
            <a:r>
              <a:rPr lang="en-US" dirty="0">
                <a:latin typeface="Courier New"/>
                <a:cs typeface="Courier New"/>
                <a:sym typeface="Wingdings"/>
              </a:rPr>
              <a:t> Employee {</a:t>
            </a:r>
          </a:p>
          <a:p>
            <a:pPr marL="274320" lvl="1" indent="0">
              <a:buNone/>
            </a:pPr>
            <a:r>
              <a:rPr lang="en-US" dirty="0">
                <a:latin typeface="Courier New"/>
                <a:cs typeface="Courier New"/>
                <a:sym typeface="Wingdings"/>
              </a:rPr>
              <a:t>string name, department;</a:t>
            </a:r>
          </a:p>
          <a:p>
            <a:pPr marL="274320" lvl="1" indent="0">
              <a:buNone/>
            </a:pPr>
            <a:r>
              <a:rPr lang="en-US" dirty="0" err="1">
                <a:latin typeface="Courier New"/>
                <a:cs typeface="Courier New"/>
                <a:sym typeface="Wingdings"/>
              </a:rPr>
              <a:t>int</a:t>
            </a:r>
            <a:r>
              <a:rPr lang="en-US" dirty="0">
                <a:latin typeface="Courier New"/>
                <a:cs typeface="Courier New"/>
                <a:sym typeface="Wingdings"/>
              </a:rPr>
              <a:t> ID;</a:t>
            </a:r>
          </a:p>
          <a:p>
            <a:pPr marL="274320" lvl="1" indent="0">
              <a:buNone/>
            </a:pPr>
            <a:r>
              <a:rPr lang="en-US" dirty="0">
                <a:latin typeface="Courier New"/>
                <a:cs typeface="Courier New"/>
                <a:sym typeface="Wingdings"/>
              </a:rPr>
              <a:t>float salary;</a:t>
            </a:r>
          </a:p>
          <a:p>
            <a:pPr marL="274320" lvl="1" indent="0">
              <a:buNone/>
            </a:pPr>
            <a:r>
              <a:rPr lang="en-US" dirty="0">
                <a:latin typeface="Courier New"/>
                <a:cs typeface="Courier New"/>
                <a:sym typeface="Wingdings"/>
              </a:rPr>
              <a:t>Address </a:t>
            </a:r>
            <a:r>
              <a:rPr lang="en-US" dirty="0" err="1">
                <a:latin typeface="Courier New"/>
                <a:cs typeface="Courier New"/>
                <a:sym typeface="Wingdings"/>
              </a:rPr>
              <a:t>homeAddress</a:t>
            </a:r>
            <a:r>
              <a:rPr lang="en-US" dirty="0">
                <a:latin typeface="Courier New"/>
                <a:cs typeface="Courier New"/>
                <a:sym typeface="Wingdings"/>
              </a:rPr>
              <a:t>;</a:t>
            </a:r>
          </a:p>
          <a:p>
            <a:pPr marL="0" indent="0">
              <a:buNone/>
            </a:pPr>
            <a:r>
              <a:rPr lang="en-US" dirty="0">
                <a:latin typeface="Courier New"/>
                <a:cs typeface="Courier New"/>
                <a:sym typeface="Wingdings"/>
              </a:rPr>
              <a:t>};</a:t>
            </a:r>
          </a:p>
          <a:p>
            <a:endParaRPr lang="en-US" dirty="0"/>
          </a:p>
        </p:txBody>
      </p:sp>
    </p:spTree>
    <p:extLst>
      <p:ext uri="{BB962C8B-B14F-4D97-AF65-F5344CB8AC3E}">
        <p14:creationId xmlns:p14="http://schemas.microsoft.com/office/powerpoint/2010/main" val="46737207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Arrow Operator</a:t>
            </a:r>
          </a:p>
        </p:txBody>
      </p:sp>
      <p:sp>
        <p:nvSpPr>
          <p:cNvPr id="3" name="Content Placeholder 2"/>
          <p:cNvSpPr>
            <a:spLocks noGrp="1"/>
          </p:cNvSpPr>
          <p:nvPr>
            <p:ph idx="1"/>
          </p:nvPr>
        </p:nvSpPr>
        <p:spPr/>
        <p:txBody>
          <a:bodyPr/>
          <a:lstStyle/>
          <a:p>
            <a:r>
              <a:rPr lang="en-US" dirty="0"/>
              <a:t>As for other types, variables can be declared pointer to </a:t>
            </a:r>
            <a:r>
              <a:rPr lang="en-US" dirty="0" err="1"/>
              <a:t>struct</a:t>
            </a:r>
            <a:endParaRPr lang="en-US" dirty="0"/>
          </a:p>
          <a:p>
            <a:pPr marL="0" indent="0">
              <a:buNone/>
            </a:pPr>
            <a:r>
              <a:rPr lang="en-US" dirty="0">
                <a:latin typeface="Courier New" panose="02070309020205020404" pitchFamily="49" charset="0"/>
                <a:cs typeface="Courier New" panose="02070309020205020404" pitchFamily="49" charset="0"/>
              </a:rPr>
              <a:t>Employee *jane;</a:t>
            </a:r>
          </a:p>
          <a:p>
            <a:r>
              <a:rPr lang="en-US" dirty="0"/>
              <a:t>This is particularly common when passing </a:t>
            </a:r>
            <a:r>
              <a:rPr lang="en-US" dirty="0" err="1"/>
              <a:t>struct</a:t>
            </a:r>
            <a:r>
              <a:rPr lang="en-US" dirty="0"/>
              <a:t> (and class) instances to functions, to avoid a copy.</a:t>
            </a:r>
          </a:p>
          <a:p>
            <a:r>
              <a:rPr lang="en-US" dirty="0"/>
              <a:t>When using a pointer, the </a:t>
            </a:r>
            <a:r>
              <a:rPr lang="en-US" dirty="0">
                <a:latin typeface="Courier New" panose="02070309020205020404" pitchFamily="49" charset="0"/>
                <a:cs typeface="Courier New" panose="02070309020205020404" pitchFamily="49" charset="0"/>
              </a:rPr>
              <a:t>.</a:t>
            </a:r>
            <a:r>
              <a:rPr lang="en-US" dirty="0"/>
              <a:t> field separator is replaced with the </a:t>
            </a:r>
            <a:r>
              <a:rPr lang="en-US" i="1" dirty="0"/>
              <a:t>arrow operator</a:t>
            </a:r>
          </a:p>
          <a:p>
            <a:pPr marL="0" indent="0">
              <a:buNone/>
            </a:pPr>
            <a:r>
              <a:rPr lang="en-US" dirty="0">
                <a:latin typeface="Courier New" panose="02070309020205020404" pitchFamily="49" charset="0"/>
                <a:cs typeface="Courier New" panose="02070309020205020404" pitchFamily="49" charset="0"/>
              </a:rPr>
              <a:t>jane-&gt;name="Jane Smith"</a:t>
            </a:r>
          </a:p>
        </p:txBody>
      </p:sp>
    </p:spTree>
    <p:extLst>
      <p:ext uri="{BB962C8B-B14F-4D97-AF65-F5344CB8AC3E}">
        <p14:creationId xmlns:p14="http://schemas.microsoft.com/office/powerpoint/2010/main" val="381687973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Vectors</a:t>
            </a:r>
          </a:p>
        </p:txBody>
      </p:sp>
      <p:sp>
        <p:nvSpPr>
          <p:cNvPr id="3" name="Content Placeholder 2"/>
          <p:cNvSpPr>
            <a:spLocks noGrp="1"/>
          </p:cNvSpPr>
          <p:nvPr>
            <p:ph idx="1"/>
          </p:nvPr>
        </p:nvSpPr>
        <p:spPr/>
        <p:txBody>
          <a:bodyPr>
            <a:normAutofit fontScale="92500" lnSpcReduction="10000"/>
          </a:bodyPr>
          <a:lstStyle/>
          <a:p>
            <a:r>
              <a:rPr lang="en-US" i="1" dirty="0"/>
              <a:t>Containers</a:t>
            </a:r>
            <a:r>
              <a:rPr lang="en-US" dirty="0"/>
              <a:t> are data structures that can be filled with any type (or at least multiple ones).  Several are available but here we will only discuss the </a:t>
            </a:r>
            <a:r>
              <a:rPr lang="en-US" b="1" dirty="0"/>
              <a:t>vector</a:t>
            </a:r>
            <a:r>
              <a:rPr lang="en-US" dirty="0"/>
              <a:t>.</a:t>
            </a:r>
          </a:p>
          <a:p>
            <a:r>
              <a:rPr lang="en-US" dirty="0"/>
              <a:t>Using a vector requires including its header</a:t>
            </a:r>
          </a:p>
          <a:p>
            <a:pPr marL="0" indent="0">
              <a:buNone/>
            </a:pPr>
            <a:r>
              <a:rPr lang="en-US" dirty="0">
                <a:latin typeface="Courier New" panose="02070309020205020404" pitchFamily="49" charset="0"/>
                <a:cs typeface="Courier New" panose="02070309020205020404" pitchFamily="49" charset="0"/>
              </a:rPr>
              <a:t>#include &lt;vector&gt;</a:t>
            </a:r>
          </a:p>
          <a:p>
            <a:r>
              <a:rPr lang="en-US" dirty="0"/>
              <a:t>A vector is a </a:t>
            </a:r>
            <a:r>
              <a:rPr lang="en-US" i="1" dirty="0"/>
              <a:t>template</a:t>
            </a:r>
            <a:r>
              <a:rPr lang="en-US" dirty="0"/>
              <a:t> so it must be told what type it is going to be using.</a:t>
            </a:r>
          </a:p>
          <a:p>
            <a:pPr marL="0" indent="0">
              <a:buNone/>
            </a:pP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::vector&lt;float&gt; V;</a:t>
            </a:r>
          </a:p>
          <a:p>
            <a:pPr marL="0" indent="0">
              <a:buNone/>
            </a:pP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can be omitted if </a:t>
            </a:r>
            <a:r>
              <a:rPr lang="en-US" dirty="0">
                <a:latin typeface="Courier New" panose="02070309020205020404" pitchFamily="49" charset="0"/>
                <a:cs typeface="Courier New" panose="02070309020205020404" pitchFamily="49" charset="0"/>
              </a:rPr>
              <a:t>using namespace </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(but avoid the </a:t>
            </a:r>
            <a:r>
              <a:rPr lang="en-US" dirty="0">
                <a:latin typeface="Courier New" panose="02070309020205020404" pitchFamily="49" charset="0"/>
                <a:cs typeface="Courier New" panose="02070309020205020404" pitchFamily="49" charset="0"/>
              </a:rPr>
              <a:t>using </a:t>
            </a:r>
            <a:r>
              <a:rPr lang="en-US" dirty="0">
                <a:cs typeface="Courier New" panose="02070309020205020404" pitchFamily="49" charset="0"/>
              </a:rPr>
              <a:t>statement in </a:t>
            </a:r>
            <a:r>
              <a:rPr lang="en-US" dirty="0">
                <a:latin typeface="Courier New" panose="02070309020205020404" pitchFamily="49" charset="0"/>
                <a:cs typeface="Courier New" panose="02070309020205020404" pitchFamily="49" charset="0"/>
              </a:rPr>
              <a:t>.h </a:t>
            </a:r>
            <a:r>
              <a:rPr lang="en-US" dirty="0">
                <a:cs typeface="Courier New" panose="02070309020205020404" pitchFamily="49" charset="0"/>
              </a:rPr>
              <a:t>files).</a:t>
            </a:r>
          </a:p>
          <a:p>
            <a:pPr marL="0" indent="0">
              <a:buNone/>
            </a:pPr>
            <a:r>
              <a:rPr lang="en-US" dirty="0">
                <a:cs typeface="Courier New" panose="02070309020205020404" pitchFamily="49" charset="0"/>
              </a:rPr>
              <a:t>We'll assuming the </a:t>
            </a:r>
            <a:r>
              <a:rPr lang="en-US" dirty="0" err="1">
                <a:latin typeface="Courier New" panose="02070309020205020404" pitchFamily="49" charset="0"/>
                <a:cs typeface="Courier New" panose="02070309020205020404" pitchFamily="49" charset="0"/>
              </a:rPr>
              <a:t>std</a:t>
            </a:r>
            <a:r>
              <a:rPr lang="en-US" dirty="0">
                <a:cs typeface="Courier New" panose="02070309020205020404" pitchFamily="49" charset="0"/>
              </a:rPr>
              <a:t> namespace for the notes.</a:t>
            </a:r>
          </a:p>
        </p:txBody>
      </p:sp>
    </p:spTree>
    <p:extLst>
      <p:ext uri="{BB962C8B-B14F-4D97-AF65-F5344CB8AC3E}">
        <p14:creationId xmlns:p14="http://schemas.microsoft.com/office/powerpoint/2010/main" val="78741141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Vectors</a:t>
            </a:r>
          </a:p>
        </p:txBody>
      </p:sp>
      <p:sp>
        <p:nvSpPr>
          <p:cNvPr id="3" name="Content Placeholder 2"/>
          <p:cNvSpPr>
            <a:spLocks noGrp="1"/>
          </p:cNvSpPr>
          <p:nvPr>
            <p:ph idx="1"/>
          </p:nvPr>
        </p:nvSpPr>
        <p:spPr/>
        <p:txBody>
          <a:bodyPr>
            <a:normAutofit fontScale="62500" lnSpcReduction="20000"/>
          </a:bodyPr>
          <a:lstStyle/>
          <a:p>
            <a:r>
              <a:rPr lang="en-US" dirty="0"/>
              <a:t>Vectors are similar to one-dimensional arrays</a:t>
            </a:r>
          </a:p>
          <a:p>
            <a:pPr lvl="1"/>
            <a:r>
              <a:rPr lang="en-US" dirty="0"/>
              <a:t>They represent an ordered sequence of elements</a:t>
            </a:r>
          </a:p>
          <a:p>
            <a:pPr lvl="1"/>
            <a:r>
              <a:rPr lang="en-US" dirty="0"/>
              <a:t>Elements are accessed by integers 0…N-1 (for size N)</a:t>
            </a:r>
          </a:p>
          <a:p>
            <a:r>
              <a:rPr lang="en-US" dirty="0"/>
              <a:t>But unlike arrays, vectors are dynamic.</a:t>
            </a:r>
          </a:p>
          <a:p>
            <a:pPr lvl="1"/>
            <a:r>
              <a:rPr lang="en-US" dirty="0"/>
              <a:t>It's possible to enlarge and shrink them.</a:t>
            </a:r>
          </a:p>
          <a:p>
            <a:r>
              <a:rPr lang="en-US" dirty="0"/>
              <a:t>Initializing vectors</a:t>
            </a:r>
          </a:p>
          <a:p>
            <a:pPr lvl="1"/>
            <a:r>
              <a:rPr lang="en-US" dirty="0"/>
              <a:t>Loops (like an array)</a:t>
            </a:r>
          </a:p>
          <a:p>
            <a:pPr marL="548640" lvl="2" indent="0">
              <a:buNone/>
            </a:pPr>
            <a:r>
              <a:rPr lang="en-US" dirty="0">
                <a:latin typeface="Courier New" panose="02070309020205020404" pitchFamily="49" charset="0"/>
                <a:cs typeface="Courier New" panose="02070309020205020404" pitchFamily="49" charset="0"/>
              </a:rPr>
              <a:t>vector&lt;float&gt; V(N);</a:t>
            </a:r>
          </a:p>
          <a:p>
            <a:pPr marL="548640" lvl="2" indent="0">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i=0;i&lt;N;++i) {</a:t>
            </a:r>
          </a:p>
          <a:p>
            <a:pPr marL="822960" lvl="3" indent="0">
              <a:buNone/>
            </a:pPr>
            <a:r>
              <a:rPr lang="en-US" sz="2000" dirty="0">
                <a:latin typeface="Courier New" panose="02070309020205020404" pitchFamily="49" charset="0"/>
                <a:cs typeface="Courier New" panose="02070309020205020404" pitchFamily="49" charset="0"/>
              </a:rPr>
              <a:t>V[i]=(float) i;</a:t>
            </a:r>
          </a:p>
          <a:p>
            <a:pPr marL="548640" lvl="2" indent="0">
              <a:buNone/>
            </a:pPr>
            <a:r>
              <a:rPr lang="en-US" dirty="0">
                <a:latin typeface="Courier New" panose="02070309020205020404" pitchFamily="49" charset="0"/>
                <a:cs typeface="Courier New" panose="02070309020205020404" pitchFamily="49" charset="0"/>
              </a:rPr>
              <a:t>}</a:t>
            </a:r>
          </a:p>
          <a:p>
            <a:pPr lvl="1"/>
            <a:r>
              <a:rPr lang="en-US" dirty="0"/>
              <a:t>Dynamic Sizing</a:t>
            </a:r>
          </a:p>
          <a:p>
            <a:pPr marL="548640" lvl="2" indent="0">
              <a:buNone/>
            </a:pPr>
            <a:r>
              <a:rPr lang="en-US" dirty="0">
                <a:latin typeface="Courier New" panose="02070309020205020404" pitchFamily="49" charset="0"/>
                <a:cs typeface="Courier New" panose="02070309020205020404" pitchFamily="49" charset="0"/>
              </a:rPr>
              <a:t>vector &lt;float&gt; V={};</a:t>
            </a:r>
          </a:p>
          <a:p>
            <a:pPr marL="548640" lvl="2" indent="0">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i=0;i&lt;N;++i) {</a:t>
            </a:r>
          </a:p>
          <a:p>
            <a:pPr marL="822960" lvl="3" indent="0">
              <a:buNone/>
            </a:pPr>
            <a:r>
              <a:rPr lang="en-US" sz="2000" dirty="0" err="1">
                <a:latin typeface="Courier New" panose="02070309020205020404" pitchFamily="49" charset="0"/>
                <a:cs typeface="Courier New" panose="02070309020205020404" pitchFamily="49" charset="0"/>
              </a:rPr>
              <a:t>V.push_back</a:t>
            </a:r>
            <a:r>
              <a:rPr lang="en-US" sz="2000" dirty="0">
                <a:latin typeface="Courier New" panose="02070309020205020404" pitchFamily="49" charset="0"/>
                <a:cs typeface="Courier New" panose="02070309020205020404" pitchFamily="49" charset="0"/>
              </a:rPr>
              <a:t>(i);   //appends i at the end of V</a:t>
            </a:r>
          </a:p>
          <a:p>
            <a:pPr marL="274320" lvl="1" indent="0">
              <a:buNone/>
            </a:pPr>
            <a:r>
              <a:rPr lang="en-US" sz="2000" dirty="0">
                <a:latin typeface="Courier New" panose="02070309020205020404" pitchFamily="49" charset="0"/>
                <a:cs typeface="Courier New" panose="02070309020205020404" pitchFamily="49" charset="0"/>
              </a:rPr>
              <a:t>   }</a:t>
            </a:r>
          </a:p>
          <a:p>
            <a:pPr lvl="1"/>
            <a:r>
              <a:rPr lang="en-US" dirty="0"/>
              <a:t>Initializer List (C++11)</a:t>
            </a:r>
          </a:p>
          <a:p>
            <a:pPr marL="548640" lvl="2" indent="0">
              <a:buNone/>
            </a:pPr>
            <a:r>
              <a:rPr lang="en-US" dirty="0">
                <a:latin typeface="Courier New" panose="02070309020205020404" pitchFamily="49" charset="0"/>
                <a:cs typeface="Courier New" panose="02070309020205020404" pitchFamily="49" charset="0"/>
              </a:rPr>
              <a:t>vector&lt;float&gt; V={1., 2., 3., 4., 5., 6.}</a:t>
            </a:r>
          </a:p>
          <a:p>
            <a:pPr lvl="2"/>
            <a:endParaRPr lang="en-US" dirty="0"/>
          </a:p>
        </p:txBody>
      </p:sp>
    </p:spTree>
    <p:extLst>
      <p:ext uri="{BB962C8B-B14F-4D97-AF65-F5344CB8AC3E}">
        <p14:creationId xmlns:p14="http://schemas.microsoft.com/office/powerpoint/2010/main" val="272444717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Vector Methods</a:t>
            </a:r>
          </a:p>
        </p:txBody>
      </p:sp>
      <p:sp>
        <p:nvSpPr>
          <p:cNvPr id="3" name="Content Placeholder 2"/>
          <p:cNvSpPr>
            <a:spLocks noGrp="1"/>
          </p:cNvSpPr>
          <p:nvPr>
            <p:ph idx="1"/>
          </p:nvPr>
        </p:nvSpPr>
        <p:spPr/>
        <p:txBody>
          <a:bodyPr>
            <a:normAutofit fontScale="92500" lnSpcReduction="10000"/>
          </a:bodyPr>
          <a:lstStyle/>
          <a:p>
            <a:r>
              <a:rPr lang="en-US" dirty="0"/>
              <a:t>For a vector V:</a:t>
            </a:r>
          </a:p>
          <a:p>
            <a:pPr lvl="1"/>
            <a:r>
              <a:rPr lang="en-US" dirty="0" err="1">
                <a:latin typeface="Courier New" panose="02070309020205020404" pitchFamily="49" charset="0"/>
                <a:cs typeface="Courier New" panose="02070309020205020404" pitchFamily="49" charset="0"/>
              </a:rPr>
              <a:t>V.push_back</a:t>
            </a:r>
            <a:r>
              <a:rPr lang="en-US" dirty="0">
                <a:latin typeface="Courier New" panose="02070309020205020404" pitchFamily="49" charset="0"/>
                <a:cs typeface="Courier New" panose="02070309020205020404" pitchFamily="49" charset="0"/>
              </a:rPr>
              <a:t>(item)</a:t>
            </a:r>
          </a:p>
          <a:p>
            <a:pPr lvl="2"/>
            <a:r>
              <a:rPr lang="en-US" dirty="0"/>
              <a:t>Append item to V</a:t>
            </a:r>
          </a:p>
          <a:p>
            <a:pPr lvl="1"/>
            <a:r>
              <a:rPr lang="en-US" dirty="0">
                <a:latin typeface="Courier New" panose="02070309020205020404" pitchFamily="49" charset="0"/>
                <a:cs typeface="Courier New" panose="02070309020205020404" pitchFamily="49" charset="0"/>
              </a:rPr>
              <a:t>V.at(index)</a:t>
            </a:r>
          </a:p>
          <a:p>
            <a:pPr lvl="2"/>
            <a:r>
              <a:rPr lang="en-US" dirty="0"/>
              <a:t>Access [index] with bounds checking ([index] does no checking)</a:t>
            </a:r>
          </a:p>
          <a:p>
            <a:pPr lvl="1"/>
            <a:r>
              <a:rPr lang="en-US" dirty="0" err="1">
                <a:latin typeface="Courier New" panose="02070309020205020404" pitchFamily="49" charset="0"/>
                <a:cs typeface="Courier New" panose="02070309020205020404" pitchFamily="49" charset="0"/>
              </a:rPr>
              <a:t>V.start</a:t>
            </a:r>
            <a:r>
              <a:rPr lang="en-US" dirty="0">
                <a:latin typeface="Courier New" panose="02070309020205020404" pitchFamily="49" charset="0"/>
                <a:cs typeface="Courier New" panose="02070309020205020404" pitchFamily="49" charset="0"/>
              </a:rPr>
              <a:t>()</a:t>
            </a:r>
          </a:p>
          <a:p>
            <a:pPr lvl="2"/>
            <a:r>
              <a:rPr lang="en-US" dirty="0"/>
              <a:t>Starting point for iterator</a:t>
            </a:r>
          </a:p>
          <a:p>
            <a:pPr lvl="1"/>
            <a:r>
              <a:rPr lang="en-US" dirty="0" err="1">
                <a:latin typeface="Courier New" panose="02070309020205020404" pitchFamily="49" charset="0"/>
                <a:cs typeface="Courier New" panose="02070309020205020404" pitchFamily="49" charset="0"/>
              </a:rPr>
              <a:t>V.end</a:t>
            </a:r>
            <a:r>
              <a:rPr lang="en-US" dirty="0">
                <a:latin typeface="Courier New" panose="02070309020205020404" pitchFamily="49" charset="0"/>
                <a:cs typeface="Courier New" panose="02070309020205020404" pitchFamily="49" charset="0"/>
              </a:rPr>
              <a:t>()</a:t>
            </a:r>
          </a:p>
          <a:p>
            <a:pPr lvl="2"/>
            <a:r>
              <a:rPr lang="en-US" dirty="0"/>
              <a:t>End point (beyond last element) of iterator</a:t>
            </a:r>
          </a:p>
          <a:p>
            <a:pPr lvl="1"/>
            <a:r>
              <a:rPr lang="en-US" dirty="0" err="1">
                <a:latin typeface="Courier New" panose="02070309020205020404" pitchFamily="49" charset="0"/>
                <a:cs typeface="Courier New" panose="02070309020205020404" pitchFamily="49" charset="0"/>
              </a:rPr>
              <a:t>V.size</a:t>
            </a:r>
            <a:r>
              <a:rPr lang="en-US" dirty="0">
                <a:latin typeface="Courier New" panose="02070309020205020404" pitchFamily="49" charset="0"/>
                <a:cs typeface="Courier New" panose="02070309020205020404" pitchFamily="49" charset="0"/>
              </a:rPr>
              <a:t>()</a:t>
            </a:r>
          </a:p>
          <a:p>
            <a:pPr lvl="2"/>
            <a:r>
              <a:rPr lang="en-US" dirty="0"/>
              <a:t>Number of elements</a:t>
            </a:r>
          </a:p>
          <a:p>
            <a:pPr lvl="1"/>
            <a:r>
              <a:rPr lang="en-US" dirty="0" err="1">
                <a:latin typeface="Courier New" panose="02070309020205020404" pitchFamily="49" charset="0"/>
                <a:cs typeface="Courier New" panose="02070309020205020404" pitchFamily="49" charset="0"/>
              </a:rPr>
              <a:t>V.clear</a:t>
            </a:r>
            <a:r>
              <a:rPr lang="en-US" dirty="0">
                <a:latin typeface="Courier New" panose="02070309020205020404" pitchFamily="49" charset="0"/>
                <a:cs typeface="Courier New" panose="02070309020205020404" pitchFamily="49" charset="0"/>
              </a:rPr>
              <a:t>()</a:t>
            </a:r>
          </a:p>
          <a:p>
            <a:pPr lvl="2"/>
            <a:r>
              <a:rPr lang="en-US" dirty="0"/>
              <a:t>Empty V and make it size 0</a:t>
            </a:r>
          </a:p>
          <a:p>
            <a:pPr lvl="1"/>
            <a:endParaRPr lang="en-US" dirty="0"/>
          </a:p>
        </p:txBody>
      </p:sp>
    </p:spTree>
    <p:extLst>
      <p:ext uri="{BB962C8B-B14F-4D97-AF65-F5344CB8AC3E}">
        <p14:creationId xmlns:p14="http://schemas.microsoft.com/office/powerpoint/2010/main" val="252013968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Vectors and </a:t>
            </a:r>
            <a:r>
              <a:rPr lang="en-US" dirty="0" err="1"/>
              <a:t>Structs</a:t>
            </a:r>
            <a:endParaRPr lang="en-US" dirty="0"/>
          </a:p>
        </p:txBody>
      </p:sp>
      <p:sp>
        <p:nvSpPr>
          <p:cNvPr id="3" name="Content Placeholder 2"/>
          <p:cNvSpPr>
            <a:spLocks noGrp="1"/>
          </p:cNvSpPr>
          <p:nvPr>
            <p:ph idx="1"/>
          </p:nvPr>
        </p:nvSpPr>
        <p:spPr/>
        <p:txBody>
          <a:bodyPr/>
          <a:lstStyle/>
          <a:p>
            <a:r>
              <a:rPr lang="en-US" dirty="0"/>
              <a:t>Vectors can be members of </a:t>
            </a:r>
            <a:r>
              <a:rPr lang="en-US" dirty="0" err="1"/>
              <a:t>structs</a:t>
            </a:r>
            <a:endParaRPr lang="en-US" dirty="0"/>
          </a:p>
          <a:p>
            <a:pPr marL="0" indent="0">
              <a:buNone/>
            </a:pPr>
            <a:r>
              <a:rPr lang="en-US" dirty="0" err="1">
                <a:latin typeface="Courier New" panose="02070309020205020404" pitchFamily="49" charset="0"/>
                <a:cs typeface="Courier New" panose="02070309020205020404" pitchFamily="49" charset="0"/>
              </a:rPr>
              <a:t>struct</a:t>
            </a:r>
            <a:r>
              <a:rPr lang="en-US" dirty="0">
                <a:latin typeface="Courier New" panose="02070309020205020404" pitchFamily="49" charset="0"/>
                <a:cs typeface="Courier New" panose="02070309020205020404" pitchFamily="49" charset="0"/>
              </a:rPr>
              <a:t> Data {</a:t>
            </a:r>
          </a:p>
          <a:p>
            <a:pPr marL="274320" lvl="1"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nobs;</a:t>
            </a:r>
          </a:p>
          <a:p>
            <a:pPr marL="274320" lvl="1" indent="0">
              <a:buNone/>
            </a:pPr>
            <a:r>
              <a:rPr lang="en-US" dirty="0">
                <a:latin typeface="Courier New" panose="02070309020205020404" pitchFamily="49" charset="0"/>
                <a:cs typeface="Courier New" panose="02070309020205020404" pitchFamily="49" charset="0"/>
              </a:rPr>
              <a:t>vector&lt;float&gt; </a:t>
            </a:r>
            <a:r>
              <a:rPr lang="en-US" dirty="0" err="1">
                <a:latin typeface="Courier New" panose="02070309020205020404" pitchFamily="49" charset="0"/>
                <a:cs typeface="Courier New" panose="02070309020205020404" pitchFamily="49" charset="0"/>
              </a:rPr>
              <a:t>obs</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r>
              <a:rPr lang="en-US" dirty="0"/>
              <a:t>Vector elements can be </a:t>
            </a:r>
            <a:r>
              <a:rPr lang="en-US" dirty="0" err="1"/>
              <a:t>struct</a:t>
            </a:r>
            <a:r>
              <a:rPr lang="en-US" dirty="0"/>
              <a:t> instances</a:t>
            </a:r>
          </a:p>
          <a:p>
            <a:pPr marL="0" indent="0">
              <a:buNone/>
            </a:pPr>
            <a:r>
              <a:rPr lang="en-US" dirty="0">
                <a:latin typeface="Courier New" panose="02070309020205020404" pitchFamily="49" charset="0"/>
                <a:cs typeface="Courier New" panose="02070309020205020404" pitchFamily="49" charset="0"/>
              </a:rPr>
              <a:t>vector&lt;Data&gt; </a:t>
            </a:r>
            <a:r>
              <a:rPr lang="en-US" dirty="0" err="1">
                <a:latin typeface="Courier New" panose="02070309020205020404" pitchFamily="49" charset="0"/>
                <a:cs typeface="Courier New" panose="02070309020205020404" pitchFamily="49" charset="0"/>
              </a:rPr>
              <a:t>dataList</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3655783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Content Placeholder 3"/>
          <p:cNvSpPr>
            <a:spLocks noGrp="1"/>
          </p:cNvSpPr>
          <p:nvPr>
            <p:ph idx="1"/>
          </p:nvPr>
        </p:nvSpPr>
        <p:spPr/>
        <p:txBody>
          <a:bodyPr/>
          <a:lstStyle/>
          <a:p>
            <a:r>
              <a:rPr lang="en-US" dirty="0"/>
              <a:t>This struct encapsulates a set of observations for birds denoted by their common name.</a:t>
            </a:r>
          </a:p>
          <a:p>
            <a:pPr marL="0" indent="0">
              <a:buNone/>
            </a:pPr>
            <a:r>
              <a:rPr lang="en-US" dirty="0">
                <a:latin typeface="Courier New" panose="02070309020205020404" pitchFamily="49" charset="0"/>
                <a:cs typeface="Courier New" panose="02070309020205020404" pitchFamily="49" charset="0"/>
              </a:rPr>
              <a:t>struct </a:t>
            </a:r>
            <a:r>
              <a:rPr lang="en-US" dirty="0" err="1">
                <a:latin typeface="Courier New" panose="02070309020205020404" pitchFamily="49" charset="0"/>
                <a:cs typeface="Courier New" panose="02070309020205020404" pitchFamily="49" charset="0"/>
              </a:rPr>
              <a:t>birdData</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//Input values.</a:t>
            </a:r>
          </a:p>
          <a:p>
            <a:pPr marL="0" indent="0">
              <a:buNone/>
            </a:pPr>
            <a:r>
              <a:rPr lang="en-US" dirty="0">
                <a:latin typeface="Courier New" panose="02070309020205020404" pitchFamily="49" charset="0"/>
                <a:cs typeface="Courier New" panose="02070309020205020404" pitchFamily="49" charset="0"/>
              </a:rPr>
              <a:t>    string </a:t>
            </a:r>
            <a:r>
              <a:rPr lang="en-US" dirty="0" err="1">
                <a:latin typeface="Courier New" panose="02070309020205020404" pitchFamily="49" charset="0"/>
                <a:cs typeface="Courier New" panose="02070309020205020404" pitchFamily="49" charset="0"/>
              </a:rPr>
              <a:t>commonName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vector&lt;float&gt; observations;</a:t>
            </a:r>
          </a:p>
          <a:p>
            <a:pPr marL="0" indent="0">
              <a:buNone/>
            </a:pPr>
            <a:r>
              <a:rPr lang="en-US"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421510351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60094109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Object-Oriented Programming</a:t>
            </a:r>
          </a:p>
        </p:txBody>
      </p:sp>
      <p:sp>
        <p:nvSpPr>
          <p:cNvPr id="5" name="Content Placeholder 4"/>
          <p:cNvSpPr>
            <a:spLocks noGrp="1"/>
          </p:cNvSpPr>
          <p:nvPr>
            <p:ph idx="1"/>
          </p:nvPr>
        </p:nvSpPr>
        <p:spPr/>
        <p:txBody>
          <a:bodyPr/>
          <a:lstStyle/>
          <a:p>
            <a:r>
              <a:rPr lang="en-US" dirty="0"/>
              <a:t>An </a:t>
            </a:r>
            <a:r>
              <a:rPr lang="en-US" b="1" dirty="0"/>
              <a:t>object</a:t>
            </a:r>
            <a:r>
              <a:rPr lang="en-US" dirty="0"/>
              <a:t> is a data structure which has associated </a:t>
            </a:r>
            <a:r>
              <a:rPr lang="en-US" i="1" dirty="0"/>
              <a:t>data</a:t>
            </a:r>
            <a:r>
              <a:rPr lang="en-US" dirty="0"/>
              <a:t> (variables) and </a:t>
            </a:r>
            <a:r>
              <a:rPr lang="en-US" i="1" dirty="0"/>
              <a:t>behaviors </a:t>
            </a:r>
            <a:r>
              <a:rPr lang="en-US" dirty="0"/>
              <a:t>(subprograms).</a:t>
            </a:r>
          </a:p>
          <a:p>
            <a:r>
              <a:rPr lang="en-US" dirty="0"/>
              <a:t>Objects work on their own data, communicating with outside units through an interface. </a:t>
            </a:r>
          </a:p>
          <a:p>
            <a:r>
              <a:rPr lang="en-US" dirty="0"/>
              <a:t>Objects </a:t>
            </a:r>
            <a:r>
              <a:rPr lang="en-US" i="1" dirty="0"/>
              <a:t>encapsulate</a:t>
            </a:r>
            <a:r>
              <a:rPr lang="en-US" dirty="0"/>
              <a:t> related concepts and keep them unified.  </a:t>
            </a:r>
          </a:p>
          <a:p>
            <a:r>
              <a:rPr lang="en-US" dirty="0"/>
              <a:t>In most object-oriented programming languages, objects are represented by </a:t>
            </a:r>
            <a:r>
              <a:rPr lang="en-US" i="1" dirty="0"/>
              <a:t>classes</a:t>
            </a:r>
            <a:r>
              <a:rPr lang="en-US" dirty="0"/>
              <a:t>.</a:t>
            </a:r>
          </a:p>
        </p:txBody>
      </p:sp>
    </p:spTree>
    <p:extLst>
      <p:ext uri="{BB962C8B-B14F-4D97-AF65-F5344CB8AC3E}">
        <p14:creationId xmlns:p14="http://schemas.microsoft.com/office/powerpoint/2010/main" val="401096188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OOP Terminology</a:t>
            </a:r>
          </a:p>
        </p:txBody>
      </p:sp>
      <p:sp>
        <p:nvSpPr>
          <p:cNvPr id="5" name="Content Placeholder 4"/>
          <p:cNvSpPr>
            <a:spLocks noGrp="1"/>
          </p:cNvSpPr>
          <p:nvPr>
            <p:ph idx="1"/>
          </p:nvPr>
        </p:nvSpPr>
        <p:spPr/>
        <p:txBody>
          <a:bodyPr>
            <a:normAutofit fontScale="92500" lnSpcReduction="10000"/>
          </a:bodyPr>
          <a:lstStyle/>
          <a:p>
            <a:r>
              <a:rPr lang="en-US" dirty="0"/>
              <a:t>An </a:t>
            </a:r>
            <a:r>
              <a:rPr lang="en-US" i="1" dirty="0"/>
              <a:t>instance</a:t>
            </a:r>
            <a:r>
              <a:rPr lang="en-US" dirty="0"/>
              <a:t> of a type or class is a variable of that type/class.</a:t>
            </a:r>
          </a:p>
          <a:p>
            <a:pPr marL="0" indent="0">
              <a:buNone/>
            </a:pP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Myclass</a:t>
            </a:r>
            <a:r>
              <a:rPr lang="en-US" dirty="0">
                <a:latin typeface="Courier New" charset="0"/>
                <a:ea typeface="Courier New" charset="0"/>
                <a:cs typeface="Courier New" charset="0"/>
              </a:rPr>
              <a:t> A, B;</a:t>
            </a:r>
          </a:p>
          <a:p>
            <a:pPr marL="0" indent="0">
              <a:buNone/>
            </a:pPr>
            <a:r>
              <a:rPr lang="en-US" dirty="0"/>
              <a:t>                                </a:t>
            </a:r>
          </a:p>
          <a:p>
            <a:pPr marL="274320" lvl="1" indent="0">
              <a:buNone/>
            </a:pPr>
            <a:endParaRPr lang="en-US" dirty="0"/>
          </a:p>
          <a:p>
            <a:pPr marL="548640" lvl="2" indent="0">
              <a:buNone/>
            </a:pPr>
            <a:r>
              <a:rPr lang="en-US" dirty="0"/>
              <a:t>                      </a:t>
            </a:r>
            <a:r>
              <a:rPr lang="en-US" dirty="0">
                <a:latin typeface="Courier New" charset="0"/>
                <a:ea typeface="Courier New" charset="0"/>
                <a:cs typeface="Courier New" charset="0"/>
              </a:rPr>
              <a:t>A</a:t>
            </a:r>
            <a:r>
              <a:rPr lang="en-US" dirty="0"/>
              <a:t> and </a:t>
            </a:r>
            <a:r>
              <a:rPr lang="en-US" dirty="0">
                <a:latin typeface="Courier New" charset="0"/>
                <a:ea typeface="Courier New" charset="0"/>
                <a:cs typeface="Courier New" charset="0"/>
              </a:rPr>
              <a:t>B</a:t>
            </a:r>
            <a:r>
              <a:rPr lang="en-US" dirty="0"/>
              <a:t> are instances of </a:t>
            </a:r>
            <a:r>
              <a:rPr lang="en-US" dirty="0" err="1"/>
              <a:t>Myclass</a:t>
            </a:r>
            <a:endParaRPr lang="en-US" dirty="0"/>
          </a:p>
          <a:p>
            <a:r>
              <a:rPr lang="en-US" dirty="0"/>
              <a:t>A variable that is a member of the type/class is often called an </a:t>
            </a:r>
            <a:r>
              <a:rPr lang="en-US" i="1" dirty="0"/>
              <a:t>attribute</a:t>
            </a:r>
            <a:r>
              <a:rPr lang="en-US" dirty="0"/>
              <a:t>.</a:t>
            </a:r>
          </a:p>
          <a:p>
            <a:r>
              <a:rPr lang="en-US" dirty="0"/>
              <a:t>A </a:t>
            </a:r>
            <a:r>
              <a:rPr lang="en-US" i="1" dirty="0"/>
              <a:t>method</a:t>
            </a:r>
            <a:r>
              <a:rPr lang="en-US" dirty="0"/>
              <a:t> is a subprogram that is a member of a class. </a:t>
            </a:r>
          </a:p>
          <a:p>
            <a:r>
              <a:rPr lang="en-US" dirty="0"/>
              <a:t>An invocation of a method is often called a </a:t>
            </a:r>
            <a:r>
              <a:rPr lang="en-US" i="1" dirty="0"/>
              <a:t>message</a:t>
            </a:r>
            <a:r>
              <a:rPr lang="en-US" dirty="0"/>
              <a:t>.</a:t>
            </a:r>
          </a:p>
        </p:txBody>
      </p:sp>
      <p:sp>
        <p:nvSpPr>
          <p:cNvPr id="6" name="Down Arrow 5"/>
          <p:cNvSpPr/>
          <p:nvPr/>
        </p:nvSpPr>
        <p:spPr>
          <a:xfrm rot="10800000">
            <a:off x="3249168" y="2971800"/>
            <a:ext cx="484632"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018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39184653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Hiding</a:t>
            </a:r>
          </a:p>
        </p:txBody>
      </p:sp>
      <p:sp>
        <p:nvSpPr>
          <p:cNvPr id="3" name="Content Placeholder 2"/>
          <p:cNvSpPr>
            <a:spLocks noGrp="1"/>
          </p:cNvSpPr>
          <p:nvPr>
            <p:ph idx="1"/>
          </p:nvPr>
        </p:nvSpPr>
        <p:spPr/>
        <p:txBody>
          <a:bodyPr>
            <a:normAutofit/>
          </a:bodyPr>
          <a:lstStyle/>
          <a:p>
            <a:r>
              <a:rPr lang="en-US" dirty="0"/>
              <a:t>One of the main purposes of OOP is to prevent outside units from accessing members in an uncontrolled way.</a:t>
            </a:r>
          </a:p>
          <a:p>
            <a:r>
              <a:rPr lang="en-US" dirty="0"/>
              <a:t>Making a member </a:t>
            </a:r>
            <a:r>
              <a:rPr lang="en-US" i="1" dirty="0"/>
              <a:t>public</a:t>
            </a:r>
            <a:r>
              <a:rPr lang="en-US" dirty="0"/>
              <a:t> “exposes” it and allows anything that uses the class direct access to the member.</a:t>
            </a:r>
          </a:p>
          <a:p>
            <a:r>
              <a:rPr lang="en-US" dirty="0"/>
              <a:t>Typically, attributes are </a:t>
            </a:r>
            <a:r>
              <a:rPr lang="en-US" i="1" dirty="0"/>
              <a:t>private</a:t>
            </a:r>
            <a:r>
              <a:rPr lang="en-US" dirty="0"/>
              <a:t> and methods are public.  </a:t>
            </a:r>
          </a:p>
          <a:p>
            <a:r>
              <a:rPr lang="en-US" dirty="0"/>
              <a:t>Methods can be written to obtain or change the value of an attribute.</a:t>
            </a:r>
          </a:p>
        </p:txBody>
      </p:sp>
    </p:spTree>
    <p:extLst>
      <p:ext uri="{BB962C8B-B14F-4D97-AF65-F5344CB8AC3E}">
        <p14:creationId xmlns:p14="http://schemas.microsoft.com/office/powerpoint/2010/main" val="181837742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Categories</a:t>
            </a:r>
          </a:p>
        </p:txBody>
      </p:sp>
      <p:sp>
        <p:nvSpPr>
          <p:cNvPr id="3" name="Content Placeholder 2"/>
          <p:cNvSpPr>
            <a:spLocks noGrp="1"/>
          </p:cNvSpPr>
          <p:nvPr>
            <p:ph idx="1"/>
          </p:nvPr>
        </p:nvSpPr>
        <p:spPr/>
        <p:txBody>
          <a:bodyPr>
            <a:normAutofit lnSpcReduction="10000"/>
          </a:bodyPr>
          <a:lstStyle/>
          <a:p>
            <a:r>
              <a:rPr lang="en-US" dirty="0"/>
              <a:t>public</a:t>
            </a:r>
          </a:p>
          <a:p>
            <a:pPr lvl="1"/>
            <a:r>
              <a:rPr lang="en-US" dirty="0"/>
              <a:t>Accessible directly through an object</a:t>
            </a:r>
          </a:p>
          <a:p>
            <a:pPr lvl="1"/>
            <a:r>
              <a:rPr lang="en-US" dirty="0"/>
              <a:t>myobj.var1</a:t>
            </a:r>
          </a:p>
          <a:p>
            <a:r>
              <a:rPr lang="en-US" dirty="0"/>
              <a:t>private</a:t>
            </a:r>
          </a:p>
          <a:p>
            <a:pPr lvl="1"/>
            <a:r>
              <a:rPr lang="en-US" dirty="0"/>
              <a:t>Accessible only within the class or to "friend" classes.  Must be communicated outside the class through an </a:t>
            </a:r>
            <a:r>
              <a:rPr lang="en-US" dirty="0" err="1"/>
              <a:t>accessor</a:t>
            </a:r>
            <a:r>
              <a:rPr lang="en-US" dirty="0"/>
              <a:t> ("getter") and changed through a </a:t>
            </a:r>
            <a:r>
              <a:rPr lang="en-US" dirty="0" err="1"/>
              <a:t>mutator</a:t>
            </a:r>
            <a:r>
              <a:rPr lang="en-US" dirty="0"/>
              <a:t> ("setter").  Default for a C++ class member.</a:t>
            </a:r>
          </a:p>
          <a:p>
            <a:r>
              <a:rPr lang="en-US" dirty="0"/>
              <a:t>protected</a:t>
            </a:r>
          </a:p>
          <a:p>
            <a:pPr lvl="1"/>
            <a:r>
              <a:rPr lang="en-US" dirty="0"/>
              <a:t>private within the class, accessible to "friend" classes and to descendant classes.</a:t>
            </a:r>
          </a:p>
        </p:txBody>
      </p:sp>
    </p:spTree>
    <p:extLst>
      <p:ext uri="{BB962C8B-B14F-4D97-AF65-F5344CB8AC3E}">
        <p14:creationId xmlns:p14="http://schemas.microsoft.com/office/powerpoint/2010/main" val="227878840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in C++</a:t>
            </a:r>
          </a:p>
        </p:txBody>
      </p:sp>
      <p:sp>
        <p:nvSpPr>
          <p:cNvPr id="3" name="Content Placeholder 2"/>
          <p:cNvSpPr>
            <a:spLocks noGrp="1"/>
          </p:cNvSpPr>
          <p:nvPr>
            <p:ph idx="1"/>
          </p:nvPr>
        </p:nvSpPr>
        <p:spPr/>
        <p:txBody>
          <a:bodyPr>
            <a:normAutofit lnSpcReduction="10000"/>
          </a:bodyPr>
          <a:lstStyle/>
          <a:p>
            <a:r>
              <a:rPr lang="en-US" dirty="0"/>
              <a:t>We define a class with the keyword class</a:t>
            </a:r>
          </a:p>
          <a:p>
            <a:endParaRPr lang="en-US" dirty="0"/>
          </a:p>
          <a:p>
            <a:pPr marL="0" indent="0">
              <a:buNone/>
            </a:pPr>
            <a:r>
              <a:rPr lang="en-US" dirty="0">
                <a:latin typeface="Courier New" charset="0"/>
                <a:ea typeface="Courier New" charset="0"/>
                <a:cs typeface="Courier New" charset="0"/>
              </a:rPr>
              <a:t>class </a:t>
            </a:r>
            <a:r>
              <a:rPr lang="en-US" dirty="0" err="1">
                <a:latin typeface="Courier New" charset="0"/>
                <a:ea typeface="Courier New" charset="0"/>
                <a:cs typeface="Courier New" charset="0"/>
              </a:rPr>
              <a:t>Myclass</a:t>
            </a:r>
            <a:r>
              <a:rPr lang="en-US" dirty="0">
                <a:latin typeface="Courier New" charset="0"/>
                <a:ea typeface="Courier New" charset="0"/>
                <a:cs typeface="Courier New" charset="0"/>
              </a:rPr>
              <a:t> {</a:t>
            </a:r>
          </a:p>
          <a:p>
            <a:pPr marL="274320" lvl="1" indent="0">
              <a:buNone/>
            </a:pPr>
            <a:r>
              <a:rPr lang="en-US" sz="2800" dirty="0">
                <a:latin typeface="Courier New" charset="0"/>
                <a:ea typeface="Courier New" charset="0"/>
                <a:cs typeface="Courier New" charset="0"/>
              </a:rPr>
              <a:t>public:</a:t>
            </a:r>
          </a:p>
          <a:p>
            <a:pPr marL="548640" lvl="2" indent="0">
              <a:buNone/>
            </a:pPr>
            <a:r>
              <a:rPr lang="en-US" sz="2800" dirty="0">
                <a:latin typeface="Courier New" charset="0"/>
                <a:ea typeface="Courier New" charset="0"/>
                <a:cs typeface="Courier New" charset="0"/>
              </a:rPr>
              <a:t>double var1;</a:t>
            </a:r>
          </a:p>
          <a:p>
            <a:pPr marL="548640" lvl="2" indent="0">
              <a:buNone/>
            </a:pPr>
            <a:r>
              <a:rPr lang="en-US" sz="2800" dirty="0">
                <a:latin typeface="Courier New" charset="0"/>
                <a:ea typeface="Courier New" charset="0"/>
                <a:cs typeface="Courier New" charset="0"/>
              </a:rPr>
              <a:t>double var2;</a:t>
            </a:r>
          </a:p>
          <a:p>
            <a:pPr marL="548640" lvl="2" indent="0">
              <a:buNone/>
            </a:pPr>
            <a:r>
              <a:rPr lang="en-US" sz="2800" dirty="0" err="1">
                <a:latin typeface="Courier New" charset="0"/>
                <a:ea typeface="Courier New" charset="0"/>
                <a:cs typeface="Courier New" charset="0"/>
              </a:rPr>
              <a:t>int</a:t>
            </a:r>
            <a:r>
              <a:rPr lang="en-US" sz="2800" dirty="0">
                <a:latin typeface="Courier New" charset="0"/>
                <a:ea typeface="Courier New" charset="0"/>
                <a:cs typeface="Courier New" charset="0"/>
              </a:rPr>
              <a:t>  </a:t>
            </a:r>
            <a:r>
              <a:rPr lang="en-US" sz="2800" dirty="0" err="1">
                <a:latin typeface="Courier New" charset="0"/>
                <a:ea typeface="Courier New" charset="0"/>
                <a:cs typeface="Courier New" charset="0"/>
              </a:rPr>
              <a:t>ival</a:t>
            </a:r>
            <a:r>
              <a:rPr lang="en-US" sz="2800" dirty="0">
                <a:latin typeface="Courier New" charset="0"/>
                <a:ea typeface="Courier New" charset="0"/>
                <a:cs typeface="Courier New" charset="0"/>
              </a:rPr>
              <a:t>;</a:t>
            </a:r>
          </a:p>
          <a:p>
            <a:pPr marL="0" indent="0">
              <a:buNone/>
            </a:pPr>
            <a:r>
              <a:rPr lang="en-US" dirty="0">
                <a:latin typeface="Courier New" charset="0"/>
                <a:ea typeface="Courier New" charset="0"/>
                <a:cs typeface="Courier New" charset="0"/>
              </a:rPr>
              <a:t>};</a:t>
            </a:r>
          </a:p>
          <a:p>
            <a:pPr marL="0" indent="0">
              <a:buNone/>
            </a:pPr>
            <a:r>
              <a:rPr lang="en-US" dirty="0"/>
              <a:t>Note: no methods in this class and all attributes are public.  So it's equivalent to a </a:t>
            </a:r>
            <a:r>
              <a:rPr lang="en-US" dirty="0" err="1">
                <a:latin typeface="Courier New" charset="0"/>
                <a:ea typeface="Courier New" charset="0"/>
                <a:cs typeface="Courier New" charset="0"/>
              </a:rPr>
              <a:t>struct</a:t>
            </a:r>
            <a:r>
              <a:rPr lang="en-US" dirty="0"/>
              <a:t>.  </a:t>
            </a:r>
          </a:p>
        </p:txBody>
      </p:sp>
    </p:spTree>
    <p:extLst>
      <p:ext uri="{BB962C8B-B14F-4D97-AF65-F5344CB8AC3E}">
        <p14:creationId xmlns:p14="http://schemas.microsoft.com/office/powerpoint/2010/main" val="374222959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sp>
        <p:nvSpPr>
          <p:cNvPr id="3" name="Content Placeholder 2"/>
          <p:cNvSpPr>
            <a:spLocks noGrp="1"/>
          </p:cNvSpPr>
          <p:nvPr>
            <p:ph idx="1"/>
          </p:nvPr>
        </p:nvSpPr>
        <p:spPr>
          <a:xfrm>
            <a:off x="533400" y="1825625"/>
            <a:ext cx="8160705" cy="4351338"/>
          </a:xfrm>
        </p:spPr>
        <p:txBody>
          <a:bodyPr>
            <a:normAutofit fontScale="92500"/>
          </a:bodyPr>
          <a:lstStyle/>
          <a:p>
            <a:r>
              <a:rPr lang="en-US" dirty="0"/>
              <a:t>The class definition contains only the prototypes of the methods.</a:t>
            </a:r>
          </a:p>
          <a:p>
            <a:pPr marL="0" indent="0">
              <a:buNone/>
            </a:pPr>
            <a:r>
              <a:rPr lang="en-US" dirty="0">
                <a:latin typeface="Courier New" charset="0"/>
                <a:ea typeface="Courier New" charset="0"/>
                <a:cs typeface="Courier New" charset="0"/>
              </a:rPr>
              <a:t>class </a:t>
            </a:r>
            <a:r>
              <a:rPr lang="en-US" dirty="0" err="1">
                <a:latin typeface="Courier New" charset="0"/>
                <a:ea typeface="Courier New" charset="0"/>
                <a:cs typeface="Courier New" charset="0"/>
              </a:rPr>
              <a:t>MyClass</a:t>
            </a:r>
            <a:r>
              <a:rPr lang="en-US" dirty="0">
                <a:latin typeface="Courier New" charset="0"/>
                <a:ea typeface="Courier New" charset="0"/>
                <a:cs typeface="Courier New" charset="0"/>
              </a:rPr>
              <a:t> {</a:t>
            </a:r>
          </a:p>
          <a:p>
            <a:pPr marL="274320" lvl="1" indent="0">
              <a:buNone/>
            </a:pPr>
            <a:r>
              <a:rPr lang="en-US" sz="2800" dirty="0">
                <a:latin typeface="Courier New" charset="0"/>
                <a:ea typeface="Courier New" charset="0"/>
                <a:cs typeface="Courier New" charset="0"/>
              </a:rPr>
              <a:t>public:</a:t>
            </a:r>
          </a:p>
          <a:p>
            <a:pPr marL="548640" lvl="2" indent="0">
              <a:buNone/>
            </a:pPr>
            <a:r>
              <a:rPr lang="en-US" sz="2800" dirty="0">
                <a:latin typeface="Courier New" charset="0"/>
                <a:ea typeface="Courier New" charset="0"/>
                <a:cs typeface="Courier New" charset="0"/>
              </a:rPr>
              <a:t>double var1, var2;</a:t>
            </a:r>
          </a:p>
          <a:p>
            <a:pPr marL="548640" lvl="2" indent="0">
              <a:buNone/>
            </a:pPr>
            <a:r>
              <a:rPr lang="en-US" sz="2800" dirty="0" err="1">
                <a:latin typeface="Courier New" charset="0"/>
                <a:ea typeface="Courier New" charset="0"/>
                <a:cs typeface="Courier New" charset="0"/>
              </a:rPr>
              <a:t>int</a:t>
            </a:r>
            <a:r>
              <a:rPr lang="en-US" sz="2800" dirty="0">
                <a:latin typeface="Courier New" charset="0"/>
                <a:ea typeface="Courier New" charset="0"/>
                <a:cs typeface="Courier New" charset="0"/>
              </a:rPr>
              <a:t> var3;</a:t>
            </a:r>
          </a:p>
          <a:p>
            <a:pPr marL="548640" lvl="2" indent="0">
              <a:buNone/>
            </a:pPr>
            <a:endParaRPr lang="en-US" sz="2800" dirty="0">
              <a:latin typeface="Courier New" charset="0"/>
              <a:ea typeface="Courier New" charset="0"/>
              <a:cs typeface="Courier New" charset="0"/>
            </a:endParaRPr>
          </a:p>
          <a:p>
            <a:pPr marL="548640" lvl="2" indent="0">
              <a:buNone/>
            </a:pPr>
            <a:r>
              <a:rPr lang="en-US" sz="2800" dirty="0">
                <a:latin typeface="Courier New" charset="0"/>
                <a:ea typeface="Courier New" charset="0"/>
                <a:cs typeface="Courier New" charset="0"/>
              </a:rPr>
              <a:t>double function1(double x, double y);</a:t>
            </a:r>
          </a:p>
          <a:p>
            <a:pPr marL="548640" lvl="2" indent="0">
              <a:buNone/>
            </a:pPr>
            <a:r>
              <a:rPr lang="en-US" sz="2800" dirty="0">
                <a:latin typeface="Courier New" charset="0"/>
                <a:ea typeface="Courier New" charset="0"/>
                <a:cs typeface="Courier New" charset="0"/>
              </a:rPr>
              <a:t>double function2(double x);</a:t>
            </a:r>
          </a:p>
          <a:p>
            <a:pPr marL="0" indent="0">
              <a:buNone/>
            </a:pPr>
            <a:r>
              <a:rPr lang="en-US" dirty="0">
                <a:latin typeface="Courier New" charset="0"/>
                <a:ea typeface="Courier New" charset="0"/>
                <a:cs typeface="Courier New" charset="0"/>
              </a:rPr>
              <a:t>};	</a:t>
            </a:r>
          </a:p>
          <a:p>
            <a:pPr marL="548640" lvl="2" indent="0">
              <a:buNone/>
            </a:pPr>
            <a:endParaRPr lang="en-US" dirty="0"/>
          </a:p>
        </p:txBody>
      </p:sp>
    </p:spTree>
    <p:extLst>
      <p:ext uri="{BB962C8B-B14F-4D97-AF65-F5344CB8AC3E}">
        <p14:creationId xmlns:p14="http://schemas.microsoft.com/office/powerpoint/2010/main" val="387928337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sp>
        <p:nvSpPr>
          <p:cNvPr id="3" name="Content Placeholder 2"/>
          <p:cNvSpPr>
            <a:spLocks noGrp="1"/>
          </p:cNvSpPr>
          <p:nvPr>
            <p:ph idx="1"/>
          </p:nvPr>
        </p:nvSpPr>
        <p:spPr/>
        <p:txBody>
          <a:bodyPr>
            <a:normAutofit fontScale="92500"/>
          </a:bodyPr>
          <a:lstStyle/>
          <a:p>
            <a:r>
              <a:rPr lang="en-US" dirty="0"/>
              <a:t>The methods are defined with class::function</a:t>
            </a:r>
          </a:p>
          <a:p>
            <a:pPr marL="0" indent="0">
              <a:buNone/>
            </a:pPr>
            <a:r>
              <a:rPr lang="en-US" dirty="0">
                <a:latin typeface="Courier New" charset="0"/>
                <a:ea typeface="Courier New" charset="0"/>
                <a:cs typeface="Courier New" charset="0"/>
              </a:rPr>
              <a:t>double </a:t>
            </a:r>
            <a:r>
              <a:rPr lang="en-US" dirty="0" err="1">
                <a:latin typeface="Courier New" charset="0"/>
                <a:ea typeface="Courier New" charset="0"/>
                <a:cs typeface="Courier New" charset="0"/>
              </a:rPr>
              <a:t>MyClass</a:t>
            </a:r>
            <a:r>
              <a:rPr lang="en-US" dirty="0">
                <a:latin typeface="Courier New" charset="0"/>
                <a:ea typeface="Courier New" charset="0"/>
                <a:cs typeface="Courier New" charset="0"/>
              </a:rPr>
              <a:t>::function1(double x, 						double y) {</a:t>
            </a:r>
          </a:p>
          <a:p>
            <a:pPr marL="274320" lvl="1" indent="0">
              <a:buNone/>
            </a:pPr>
            <a:r>
              <a:rPr lang="en-US" sz="2800" dirty="0">
                <a:latin typeface="Courier New" charset="0"/>
                <a:ea typeface="Courier New" charset="0"/>
                <a:cs typeface="Courier New" charset="0"/>
              </a:rPr>
              <a:t>return </a:t>
            </a:r>
            <a:r>
              <a:rPr lang="en-US" sz="2800" dirty="0" err="1">
                <a:latin typeface="Courier New" charset="0"/>
                <a:ea typeface="Courier New" charset="0"/>
                <a:cs typeface="Courier New" charset="0"/>
              </a:rPr>
              <a:t>x+y</a:t>
            </a:r>
            <a:r>
              <a:rPr lang="en-US" sz="2800" dirty="0">
                <a:latin typeface="Courier New" charset="0"/>
                <a:ea typeface="Courier New" charset="0"/>
                <a:cs typeface="Courier New" charset="0"/>
              </a:rPr>
              <a:t>;</a:t>
            </a:r>
          </a:p>
          <a:p>
            <a:pPr marL="0" indent="0">
              <a:buNone/>
            </a:pPr>
            <a:r>
              <a:rPr lang="en-US" dirty="0">
                <a:latin typeface="Courier New" charset="0"/>
                <a:ea typeface="Courier New" charset="0"/>
                <a:cs typeface="Courier New" charset="0"/>
              </a:rPr>
              <a:t>}</a:t>
            </a:r>
          </a:p>
          <a:p>
            <a:pPr marL="0" indent="0">
              <a:buNone/>
            </a:pPr>
            <a:r>
              <a:rPr lang="en-US" dirty="0">
                <a:latin typeface="Courier New" charset="0"/>
                <a:ea typeface="Courier New" charset="0"/>
                <a:cs typeface="Courier New" charset="0"/>
              </a:rPr>
              <a:t>double </a:t>
            </a:r>
            <a:r>
              <a:rPr lang="en-US" dirty="0" err="1">
                <a:latin typeface="Courier New" charset="0"/>
                <a:ea typeface="Courier New" charset="0"/>
                <a:cs typeface="Courier New" charset="0"/>
              </a:rPr>
              <a:t>MyClass</a:t>
            </a:r>
            <a:r>
              <a:rPr lang="en-US" dirty="0">
                <a:latin typeface="Courier New" charset="0"/>
                <a:ea typeface="Courier New" charset="0"/>
                <a:cs typeface="Courier New" charset="0"/>
              </a:rPr>
              <a:t>::function2(double x) {</a:t>
            </a:r>
          </a:p>
          <a:p>
            <a:pPr marL="0" indent="0">
              <a:buNone/>
            </a:pPr>
            <a:r>
              <a:rPr lang="en-US" dirty="0">
                <a:latin typeface="Courier New" charset="0"/>
                <a:ea typeface="Courier New" charset="0"/>
                <a:cs typeface="Courier New" charset="0"/>
              </a:rPr>
              <a:t> var1=x*var2;</a:t>
            </a:r>
          </a:p>
          <a:p>
            <a:pPr marL="274320" lvl="1" indent="0">
              <a:buNone/>
            </a:pPr>
            <a:r>
              <a:rPr lang="en-US" sz="2800" dirty="0">
                <a:latin typeface="Courier New" charset="0"/>
                <a:ea typeface="Courier New" charset="0"/>
                <a:cs typeface="Courier New" charset="0"/>
              </a:rPr>
              <a:t>return;</a:t>
            </a:r>
          </a:p>
          <a:p>
            <a:pPr marL="0" indent="0">
              <a:buNone/>
            </a:pPr>
            <a:r>
              <a:rPr lang="en-US" dirty="0">
                <a:latin typeface="Courier New" charset="0"/>
                <a:ea typeface="Courier New" charset="0"/>
                <a:cs typeface="Courier New" charset="0"/>
              </a:rPr>
              <a:t>}</a:t>
            </a:r>
          </a:p>
        </p:txBody>
      </p:sp>
    </p:spTree>
    <p:extLst>
      <p:ext uri="{BB962C8B-B14F-4D97-AF65-F5344CB8AC3E}">
        <p14:creationId xmlns:p14="http://schemas.microsoft.com/office/powerpoint/2010/main" val="201049349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 and Destructors</a:t>
            </a:r>
          </a:p>
        </p:txBody>
      </p:sp>
      <p:sp>
        <p:nvSpPr>
          <p:cNvPr id="3" name="Content Placeholder 2"/>
          <p:cNvSpPr>
            <a:spLocks noGrp="1"/>
          </p:cNvSpPr>
          <p:nvPr>
            <p:ph idx="1"/>
          </p:nvPr>
        </p:nvSpPr>
        <p:spPr/>
        <p:txBody>
          <a:bodyPr>
            <a:normAutofit fontScale="85000" lnSpcReduction="10000"/>
          </a:bodyPr>
          <a:lstStyle/>
          <a:p>
            <a:r>
              <a:rPr lang="en-US" dirty="0"/>
              <a:t>A class always has a </a:t>
            </a:r>
            <a:r>
              <a:rPr lang="en-US" i="1" dirty="0"/>
              <a:t>constructor</a:t>
            </a:r>
            <a:r>
              <a:rPr lang="en-US" dirty="0"/>
              <a:t> and a </a:t>
            </a:r>
            <a:r>
              <a:rPr lang="en-US" i="1" dirty="0"/>
              <a:t>destructor</a:t>
            </a:r>
            <a:r>
              <a:rPr lang="en-US" dirty="0"/>
              <a:t>.  If you don't write them the compiler will try to do it for you.</a:t>
            </a:r>
          </a:p>
          <a:p>
            <a:r>
              <a:rPr lang="en-US" dirty="0"/>
              <a:t>The constructor is automatically called when an object (instance) of the class is created.</a:t>
            </a:r>
          </a:p>
          <a:p>
            <a:pPr lvl="1"/>
            <a:r>
              <a:rPr lang="en-US" dirty="0"/>
              <a:t>If you declare a variable of the type this calls the constructor</a:t>
            </a:r>
          </a:p>
          <a:p>
            <a:pPr lvl="1"/>
            <a:r>
              <a:rPr lang="en-US" dirty="0"/>
              <a:t>If you declare a variable of type pointer-to-class the constructor is called by the new operator.</a:t>
            </a:r>
          </a:p>
          <a:p>
            <a:r>
              <a:rPr lang="en-US" dirty="0"/>
              <a:t>The destructor is called when the object is released.  </a:t>
            </a:r>
          </a:p>
          <a:p>
            <a:r>
              <a:rPr lang="en-US" dirty="0"/>
              <a:t>The constructor has the same name as the class.</a:t>
            </a:r>
          </a:p>
          <a:p>
            <a:r>
              <a:rPr lang="en-US" dirty="0"/>
              <a:t>The destructor has the same name as the class but preceded by </a:t>
            </a:r>
            <a:r>
              <a:rPr lang="en-US" dirty="0" smtClean="0"/>
              <a:t>~</a:t>
            </a:r>
          </a:p>
          <a:p>
            <a:r>
              <a:rPr lang="en-US" dirty="0" smtClean="0"/>
              <a:t>Constructors usually must be public.  </a:t>
            </a:r>
            <a:endParaRPr lang="en-US" dirty="0"/>
          </a:p>
        </p:txBody>
      </p:sp>
    </p:spTree>
    <p:extLst>
      <p:ext uri="{BB962C8B-B14F-4D97-AF65-F5344CB8AC3E}">
        <p14:creationId xmlns:p14="http://schemas.microsoft.com/office/powerpoint/2010/main" val="20888954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 and Destructor</a:t>
            </a:r>
          </a:p>
        </p:txBody>
      </p:sp>
      <p:sp>
        <p:nvSpPr>
          <p:cNvPr id="3" name="Content Placeholder 2"/>
          <p:cNvSpPr>
            <a:spLocks noGrp="1"/>
          </p:cNvSpPr>
          <p:nvPr>
            <p:ph idx="1"/>
          </p:nvPr>
        </p:nvSpPr>
        <p:spPr>
          <a:xfrm>
            <a:off x="457200" y="1600200"/>
            <a:ext cx="8382000" cy="4876800"/>
          </a:xfrm>
        </p:spPr>
        <p:txBody>
          <a:bodyPr>
            <a:normAutofit lnSpcReduction="10000"/>
          </a:bodyPr>
          <a:lstStyle/>
          <a:p>
            <a:pPr marL="0" indent="0">
              <a:buNone/>
            </a:pPr>
            <a:r>
              <a:rPr lang="en-US" dirty="0">
                <a:latin typeface="Courier New" charset="0"/>
                <a:ea typeface="Courier New" charset="0"/>
                <a:cs typeface="Courier New" charset="0"/>
              </a:rPr>
              <a:t>class </a:t>
            </a:r>
            <a:r>
              <a:rPr lang="en-US" dirty="0" err="1">
                <a:latin typeface="Courier New" charset="0"/>
                <a:ea typeface="Courier New" charset="0"/>
                <a:cs typeface="Courier New" charset="0"/>
              </a:rPr>
              <a:t>MyClass</a:t>
            </a:r>
            <a:r>
              <a:rPr lang="en-US" dirty="0">
                <a:latin typeface="Courier New" charset="0"/>
                <a:ea typeface="Courier New" charset="0"/>
                <a:cs typeface="Courier New" charset="0"/>
              </a:rPr>
              <a:t> {</a:t>
            </a:r>
          </a:p>
          <a:p>
            <a:pPr marL="274320" lvl="1" indent="0">
              <a:buNone/>
            </a:pPr>
            <a:r>
              <a:rPr lang="en-US" sz="2800" dirty="0">
                <a:latin typeface="Courier New" charset="0"/>
                <a:ea typeface="Courier New" charset="0"/>
                <a:cs typeface="Courier New" charset="0"/>
              </a:rPr>
              <a:t>public:</a:t>
            </a:r>
          </a:p>
          <a:p>
            <a:pPr marL="548640" lvl="2" indent="0">
              <a:buNone/>
            </a:pPr>
            <a:r>
              <a:rPr lang="en-US" sz="2800" dirty="0">
                <a:latin typeface="Courier New" charset="0"/>
                <a:ea typeface="Courier New" charset="0"/>
                <a:cs typeface="Courier New" charset="0"/>
              </a:rPr>
              <a:t>double var1, var2;</a:t>
            </a:r>
          </a:p>
          <a:p>
            <a:pPr marL="548640" lvl="2" indent="0">
              <a:buNone/>
            </a:pPr>
            <a:r>
              <a:rPr lang="en-US" sz="2800" dirty="0" err="1">
                <a:latin typeface="Courier New" charset="0"/>
                <a:ea typeface="Courier New" charset="0"/>
                <a:cs typeface="Courier New" charset="0"/>
              </a:rPr>
              <a:t>int</a:t>
            </a:r>
            <a:r>
              <a:rPr lang="en-US" sz="2800" dirty="0">
                <a:latin typeface="Courier New" charset="0"/>
                <a:ea typeface="Courier New" charset="0"/>
                <a:cs typeface="Courier New" charset="0"/>
              </a:rPr>
              <a:t> var3;</a:t>
            </a:r>
          </a:p>
          <a:p>
            <a:pPr marL="548640" lvl="2" indent="0">
              <a:buNone/>
            </a:pPr>
            <a:r>
              <a:rPr lang="en-US" sz="2800" dirty="0" err="1">
                <a:latin typeface="Courier New" charset="0"/>
                <a:ea typeface="Courier New" charset="0"/>
                <a:cs typeface="Courier New" charset="0"/>
              </a:rPr>
              <a:t>MyClass</a:t>
            </a:r>
            <a:r>
              <a:rPr lang="en-US" sz="2800" dirty="0">
                <a:latin typeface="Courier New" charset="0"/>
                <a:ea typeface="Courier New" charset="0"/>
                <a:cs typeface="Courier New" charset="0"/>
              </a:rPr>
              <a:t>(double v1, double v2, </a:t>
            </a:r>
            <a:r>
              <a:rPr lang="en-US" sz="2800" dirty="0" err="1">
                <a:latin typeface="Courier New" charset="0"/>
                <a:ea typeface="Courier New" charset="0"/>
                <a:cs typeface="Courier New" charset="0"/>
              </a:rPr>
              <a:t>int</a:t>
            </a:r>
            <a:r>
              <a:rPr lang="en-US" sz="2800" dirty="0">
                <a:latin typeface="Courier New" charset="0"/>
                <a:ea typeface="Courier New" charset="0"/>
                <a:cs typeface="Courier New" charset="0"/>
              </a:rPr>
              <a:t> v3);</a:t>
            </a:r>
          </a:p>
          <a:p>
            <a:pPr marL="548640" lvl="2" indent="0">
              <a:buNone/>
            </a:pPr>
            <a:r>
              <a:rPr lang="en-US" sz="2800" dirty="0">
                <a:latin typeface="Courier New" charset="0"/>
                <a:ea typeface="Courier New" charset="0"/>
                <a:cs typeface="Courier New" charset="0"/>
              </a:rPr>
              <a:t>~</a:t>
            </a:r>
            <a:r>
              <a:rPr lang="en-US" sz="2800" dirty="0" err="1">
                <a:latin typeface="Courier New" charset="0"/>
                <a:ea typeface="Courier New" charset="0"/>
                <a:cs typeface="Courier New" charset="0"/>
              </a:rPr>
              <a:t>MyClass</a:t>
            </a:r>
            <a:r>
              <a:rPr lang="en-US" sz="2800" dirty="0">
                <a:latin typeface="Courier New" charset="0"/>
                <a:ea typeface="Courier New" charset="0"/>
                <a:cs typeface="Courier New" charset="0"/>
              </a:rPr>
              <a:t>(); // destructors never have arguments</a:t>
            </a:r>
          </a:p>
          <a:p>
            <a:pPr marL="548640" lvl="2" indent="0">
              <a:buNone/>
            </a:pPr>
            <a:r>
              <a:rPr lang="en-US" sz="2800" dirty="0">
                <a:latin typeface="Courier New" charset="0"/>
                <a:ea typeface="Courier New" charset="0"/>
                <a:cs typeface="Courier New" charset="0"/>
              </a:rPr>
              <a:t>double function1(double x, double y);</a:t>
            </a:r>
          </a:p>
          <a:p>
            <a:pPr marL="548640" lvl="2" indent="0">
              <a:buNone/>
            </a:pPr>
            <a:r>
              <a:rPr lang="en-US" sz="2800" dirty="0">
                <a:latin typeface="Courier New" charset="0"/>
                <a:ea typeface="Courier New" charset="0"/>
                <a:cs typeface="Courier New" charset="0"/>
              </a:rPr>
              <a:t>double function2(double x);</a:t>
            </a:r>
          </a:p>
          <a:p>
            <a:pPr marL="0" indent="0">
              <a:buNone/>
            </a:pPr>
            <a:r>
              <a:rPr lang="en-US" dirty="0">
                <a:latin typeface="Courier New" charset="0"/>
                <a:ea typeface="Courier New" charset="0"/>
                <a:cs typeface="Courier New" charset="0"/>
              </a:rPr>
              <a:t>};	</a:t>
            </a:r>
          </a:p>
          <a:p>
            <a:pPr marL="548640" lvl="2" indent="0">
              <a:buNone/>
            </a:pPr>
            <a:endParaRPr lang="en-US" dirty="0"/>
          </a:p>
        </p:txBody>
      </p:sp>
    </p:spTree>
    <p:extLst>
      <p:ext uri="{BB962C8B-B14F-4D97-AF65-F5344CB8AC3E}">
        <p14:creationId xmlns:p14="http://schemas.microsoft.com/office/powerpoint/2010/main" val="118058047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2000" dirty="0" err="1">
                <a:latin typeface="Courier New" charset="0"/>
                <a:ea typeface="Courier New" charset="0"/>
                <a:cs typeface="Courier New" charset="0"/>
              </a:rPr>
              <a:t>MyClass</a:t>
            </a:r>
            <a:r>
              <a:rPr lang="en-US" sz="2000" dirty="0">
                <a:latin typeface="Courier New" charset="0"/>
                <a:ea typeface="Courier New" charset="0"/>
                <a:cs typeface="Courier New" charset="0"/>
              </a:rPr>
              <a:t>::</a:t>
            </a:r>
            <a:r>
              <a:rPr lang="en-US" sz="2000" dirty="0" err="1">
                <a:latin typeface="Courier New" charset="0"/>
                <a:ea typeface="Courier New" charset="0"/>
                <a:cs typeface="Courier New" charset="0"/>
              </a:rPr>
              <a:t>MyClass</a:t>
            </a:r>
            <a:r>
              <a:rPr lang="en-US" sz="2000" dirty="0">
                <a:latin typeface="Courier New" charset="0"/>
                <a:ea typeface="Courier New" charset="0"/>
                <a:cs typeface="Courier New" charset="0"/>
              </a:rPr>
              <a:t>(double v1, double v2, </a:t>
            </a:r>
            <a:r>
              <a:rPr lang="en-US" sz="2000" dirty="0" err="1">
                <a:latin typeface="Courier New" charset="0"/>
                <a:ea typeface="Courier New" charset="0"/>
                <a:cs typeface="Courier New" charset="0"/>
              </a:rPr>
              <a:t>int</a:t>
            </a:r>
            <a:r>
              <a:rPr lang="en-US" sz="2000" dirty="0">
                <a:latin typeface="Courier New" charset="0"/>
                <a:ea typeface="Courier New" charset="0"/>
                <a:cs typeface="Courier New" charset="0"/>
              </a:rPr>
              <a:t> v3) {</a:t>
            </a:r>
          </a:p>
          <a:p>
            <a:pPr marL="0" indent="0">
              <a:buNone/>
            </a:pPr>
            <a:r>
              <a:rPr lang="en-US" sz="2000" dirty="0">
                <a:latin typeface="Courier New" charset="0"/>
                <a:ea typeface="Courier New" charset="0"/>
                <a:cs typeface="Courier New" charset="0"/>
              </a:rPr>
              <a:t>	var1=v1; var2=v2; var3=v3;</a:t>
            </a:r>
          </a:p>
          <a:p>
            <a:pPr marL="0" indent="0">
              <a:buNone/>
            </a:pPr>
            <a:endParaRPr lang="en-US" sz="2000" dirty="0">
              <a:latin typeface="Courier New" charset="0"/>
              <a:ea typeface="Courier New" charset="0"/>
              <a:cs typeface="Courier New" charset="0"/>
            </a:endParaRPr>
          </a:p>
          <a:p>
            <a:pPr marL="0" indent="0">
              <a:buNone/>
            </a:pPr>
            <a:r>
              <a:rPr lang="en-US" sz="2000" dirty="0" err="1">
                <a:latin typeface="Courier New" charset="0"/>
                <a:ea typeface="Courier New" charset="0"/>
                <a:cs typeface="Courier New" charset="0"/>
              </a:rPr>
              <a:t>MyClass</a:t>
            </a:r>
            <a:r>
              <a:rPr lang="en-US" sz="2000" dirty="0">
                <a:latin typeface="Courier New" charset="0"/>
                <a:ea typeface="Courier New" charset="0"/>
                <a:cs typeface="Courier New" charset="0"/>
              </a:rPr>
              <a:t>::~</a:t>
            </a:r>
            <a:r>
              <a:rPr lang="en-US" sz="2000" dirty="0" err="1">
                <a:latin typeface="Courier New" charset="0"/>
                <a:ea typeface="Courier New" charset="0"/>
                <a:cs typeface="Courier New" charset="0"/>
              </a:rPr>
              <a:t>MyClass</a:t>
            </a:r>
            <a:r>
              <a:rPr lang="en-US" sz="2000" dirty="0">
                <a:latin typeface="Courier New" charset="0"/>
                <a:ea typeface="Courier New" charset="0"/>
                <a:cs typeface="Courier New" charset="0"/>
              </a:rPr>
              <a:t>(){</a:t>
            </a:r>
          </a:p>
          <a:p>
            <a:pPr marL="0" indent="0">
              <a:buNone/>
            </a:pPr>
            <a:r>
              <a:rPr lang="en-US" sz="2000" dirty="0">
                <a:latin typeface="Courier New" charset="0"/>
                <a:ea typeface="Courier New" charset="0"/>
                <a:cs typeface="Courier New" charset="0"/>
              </a:rPr>
              <a:t>//Not much to do in this example</a:t>
            </a:r>
          </a:p>
          <a:p>
            <a:pPr marL="0" indent="0">
              <a:buNone/>
            </a:pPr>
            <a:r>
              <a:rPr lang="en-US" sz="2000" dirty="0">
                <a:latin typeface="Courier New" charset="0"/>
                <a:ea typeface="Courier New" charset="0"/>
                <a:cs typeface="Courier New" charset="0"/>
              </a:rPr>
              <a:t>}</a:t>
            </a:r>
          </a:p>
          <a:p>
            <a:pPr marL="0" indent="0">
              <a:buNone/>
            </a:pPr>
            <a:r>
              <a:rPr lang="en-US" sz="2000" dirty="0">
                <a:latin typeface="Courier New" charset="0"/>
                <a:ea typeface="Courier New" charset="0"/>
                <a:cs typeface="Courier New" charset="0"/>
              </a:rPr>
              <a:t>double </a:t>
            </a:r>
            <a:r>
              <a:rPr lang="en-US" sz="2000" dirty="0" err="1">
                <a:latin typeface="Courier New" charset="0"/>
                <a:ea typeface="Courier New" charset="0"/>
                <a:cs typeface="Courier New" charset="0"/>
              </a:rPr>
              <a:t>MyClass</a:t>
            </a:r>
            <a:r>
              <a:rPr lang="en-US" sz="2000" dirty="0">
                <a:latin typeface="Courier New" charset="0"/>
                <a:ea typeface="Courier New" charset="0"/>
                <a:cs typeface="Courier New" charset="0"/>
              </a:rPr>
              <a:t>::function1(double x, double y) {</a:t>
            </a:r>
          </a:p>
          <a:p>
            <a:pPr marL="274320" lvl="1" indent="0">
              <a:buNone/>
            </a:pPr>
            <a:r>
              <a:rPr lang="en-US" sz="2000" dirty="0">
                <a:latin typeface="Courier New" charset="0"/>
                <a:ea typeface="Courier New" charset="0"/>
                <a:cs typeface="Courier New" charset="0"/>
              </a:rPr>
              <a:t>return </a:t>
            </a:r>
            <a:r>
              <a:rPr lang="en-US" sz="2000" dirty="0" err="1">
                <a:latin typeface="Courier New" charset="0"/>
                <a:ea typeface="Courier New" charset="0"/>
                <a:cs typeface="Courier New" charset="0"/>
              </a:rPr>
              <a:t>x+y</a:t>
            </a:r>
            <a:r>
              <a:rPr lang="en-US" sz="2000" dirty="0">
                <a:latin typeface="Courier New" charset="0"/>
                <a:ea typeface="Courier New" charset="0"/>
                <a:cs typeface="Courier New" charset="0"/>
              </a:rPr>
              <a:t>;</a:t>
            </a:r>
          </a:p>
          <a:p>
            <a:pPr marL="0" indent="0">
              <a:buNone/>
            </a:pPr>
            <a:r>
              <a:rPr lang="en-US" sz="2000" dirty="0">
                <a:latin typeface="Courier New" charset="0"/>
                <a:ea typeface="Courier New" charset="0"/>
                <a:cs typeface="Courier New" charset="0"/>
              </a:rPr>
              <a:t>}</a:t>
            </a:r>
          </a:p>
          <a:p>
            <a:pPr marL="0" indent="0">
              <a:buNone/>
            </a:pPr>
            <a:r>
              <a:rPr lang="en-US" sz="2000" dirty="0">
                <a:latin typeface="Courier New" charset="0"/>
                <a:ea typeface="Courier New" charset="0"/>
                <a:cs typeface="Courier New" charset="0"/>
              </a:rPr>
              <a:t>double </a:t>
            </a:r>
            <a:r>
              <a:rPr lang="en-US" sz="2000" dirty="0" err="1">
                <a:latin typeface="Courier New" charset="0"/>
                <a:ea typeface="Courier New" charset="0"/>
                <a:cs typeface="Courier New" charset="0"/>
              </a:rPr>
              <a:t>MyClass</a:t>
            </a:r>
            <a:r>
              <a:rPr lang="en-US" sz="2000" dirty="0">
                <a:latin typeface="Courier New" charset="0"/>
                <a:ea typeface="Courier New" charset="0"/>
                <a:cs typeface="Courier New" charset="0"/>
              </a:rPr>
              <a:t>::function2(double x) {</a:t>
            </a:r>
          </a:p>
          <a:p>
            <a:pPr marL="0" indent="0">
              <a:buNone/>
            </a:pPr>
            <a:r>
              <a:rPr lang="en-US" sz="2000" dirty="0">
                <a:latin typeface="Courier New" charset="0"/>
                <a:ea typeface="Courier New" charset="0"/>
                <a:cs typeface="Courier New" charset="0"/>
              </a:rPr>
              <a:t>  var1=x*var2;</a:t>
            </a:r>
          </a:p>
          <a:p>
            <a:pPr marL="274320" lvl="1" indent="0">
              <a:buNone/>
            </a:pPr>
            <a:r>
              <a:rPr lang="en-US" sz="2000" dirty="0">
                <a:latin typeface="Courier New" charset="0"/>
                <a:ea typeface="Courier New" charset="0"/>
                <a:cs typeface="Courier New" charset="0"/>
              </a:rPr>
              <a:t>return;</a:t>
            </a:r>
          </a:p>
          <a:p>
            <a:pPr marL="0" indent="0">
              <a:buNone/>
            </a:pPr>
            <a:r>
              <a:rPr lang="en-US" sz="2000" dirty="0">
                <a:latin typeface="Courier New" charset="0"/>
                <a:ea typeface="Courier New" charset="0"/>
                <a:cs typeface="Courier New" charset="0"/>
              </a:rPr>
              <a:t>}</a:t>
            </a:r>
          </a:p>
        </p:txBody>
      </p:sp>
    </p:spTree>
    <p:extLst>
      <p:ext uri="{BB962C8B-B14F-4D97-AF65-F5344CB8AC3E}">
        <p14:creationId xmlns:p14="http://schemas.microsoft.com/office/powerpoint/2010/main" val="168562061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77500" lnSpcReduction="20000"/>
          </a:bodyPr>
          <a:lstStyle/>
          <a:p>
            <a:pPr marL="0" indent="0">
              <a:buNone/>
            </a:pPr>
            <a:r>
              <a:rPr lang="en-US" sz="1200" dirty="0">
                <a:latin typeface="Courier New" charset="0"/>
                <a:ea typeface="Courier New" charset="0"/>
                <a:cs typeface="Courier New" charset="0"/>
              </a:rPr>
              <a:t>/* </a:t>
            </a:r>
          </a:p>
          <a:p>
            <a:pPr marL="0" indent="0">
              <a:buNone/>
            </a:pPr>
            <a:r>
              <a:rPr lang="en-US" sz="1200" dirty="0">
                <a:latin typeface="Courier New" charset="0"/>
                <a:ea typeface="Courier New" charset="0"/>
                <a:cs typeface="Courier New" charset="0"/>
              </a:rPr>
              <a:t>* </a:t>
            </a:r>
            <a:r>
              <a:rPr lang="en-US" sz="1200" dirty="0" err="1">
                <a:latin typeface="Courier New" charset="0"/>
                <a:ea typeface="Courier New" charset="0"/>
                <a:cs typeface="Courier New" charset="0"/>
              </a:rPr>
              <a:t>testclass.cxx</a:t>
            </a:r>
            <a:r>
              <a:rPr lang="en-US" sz="1200" dirty="0">
                <a:latin typeface="Courier New" charset="0"/>
                <a:ea typeface="Courier New" charset="0"/>
                <a:cs typeface="Courier New" charset="0"/>
              </a:rPr>
              <a:t> *  </a:t>
            </a:r>
          </a:p>
          <a:p>
            <a:pPr marL="0" indent="0">
              <a:buNone/>
            </a:pPr>
            <a:r>
              <a:rPr lang="en-US" sz="1200" dirty="0">
                <a:latin typeface="Courier New" charset="0"/>
                <a:ea typeface="Courier New" charset="0"/>
                <a:cs typeface="Courier New" charset="0"/>
              </a:rPr>
              <a:t>*/</a:t>
            </a:r>
          </a:p>
          <a:p>
            <a:pPr marL="0" indent="0">
              <a:buNone/>
            </a:pPr>
            <a:r>
              <a:rPr lang="en-US" sz="1200" dirty="0">
                <a:latin typeface="Courier New" charset="0"/>
                <a:ea typeface="Courier New" charset="0"/>
                <a:cs typeface="Courier New" charset="0"/>
              </a:rPr>
              <a:t>class </a:t>
            </a:r>
            <a:r>
              <a:rPr lang="en-US" sz="1200" dirty="0" err="1">
                <a:latin typeface="Courier New" charset="0"/>
                <a:ea typeface="Courier New" charset="0"/>
                <a:cs typeface="Courier New" charset="0"/>
              </a:rPr>
              <a:t>MyClass</a:t>
            </a:r>
            <a:r>
              <a:rPr lang="en-US" sz="1200" dirty="0">
                <a:latin typeface="Courier New" charset="0"/>
                <a:ea typeface="Courier New" charset="0"/>
                <a:cs typeface="Courier New" charset="0"/>
              </a:rPr>
              <a:t> {	</a:t>
            </a:r>
          </a:p>
          <a:p>
            <a:pPr marL="274320" lvl="1" indent="0">
              <a:buNone/>
            </a:pPr>
            <a:r>
              <a:rPr lang="en-US" sz="1200" dirty="0">
                <a:latin typeface="Courier New" charset="0"/>
                <a:ea typeface="Courier New" charset="0"/>
                <a:cs typeface="Courier New" charset="0"/>
              </a:rPr>
              <a:t>public:	   </a:t>
            </a:r>
          </a:p>
          <a:p>
            <a:pPr marL="274320" lvl="1" indent="0">
              <a:buNone/>
            </a:pPr>
            <a:r>
              <a:rPr lang="en-US" sz="1200" dirty="0">
                <a:latin typeface="Courier New" charset="0"/>
                <a:ea typeface="Courier New" charset="0"/>
                <a:cs typeface="Courier New" charset="0"/>
              </a:rPr>
              <a:t>    double var1, var2;	  </a:t>
            </a:r>
          </a:p>
          <a:p>
            <a:pPr marL="0" indent="0">
              <a:buNone/>
            </a:pPr>
            <a:r>
              <a:rPr lang="en-US" sz="1200" dirty="0">
                <a:latin typeface="Courier New" charset="0"/>
                <a:ea typeface="Courier New" charset="0"/>
                <a:cs typeface="Courier New" charset="0"/>
              </a:rPr>
              <a:t>       </a:t>
            </a:r>
            <a:r>
              <a:rPr lang="en-US" sz="1200" dirty="0" err="1">
                <a:latin typeface="Courier New" charset="0"/>
                <a:ea typeface="Courier New" charset="0"/>
                <a:cs typeface="Courier New" charset="0"/>
              </a:rPr>
              <a:t>int</a:t>
            </a:r>
            <a:r>
              <a:rPr lang="en-US" sz="1200" dirty="0">
                <a:latin typeface="Courier New" charset="0"/>
                <a:ea typeface="Courier New" charset="0"/>
                <a:cs typeface="Courier New" charset="0"/>
              </a:rPr>
              <a:t> var3;	</a:t>
            </a:r>
          </a:p>
          <a:p>
            <a:pPr marL="0" indent="0">
              <a:buNone/>
            </a:pPr>
            <a:r>
              <a:rPr lang="en-US" sz="1200" dirty="0">
                <a:latin typeface="Courier New" charset="0"/>
                <a:ea typeface="Courier New" charset="0"/>
                <a:cs typeface="Courier New" charset="0"/>
              </a:rPr>
              <a:t>       </a:t>
            </a:r>
            <a:r>
              <a:rPr lang="en-US" sz="1200" dirty="0" err="1">
                <a:latin typeface="Courier New" charset="0"/>
                <a:ea typeface="Courier New" charset="0"/>
                <a:cs typeface="Courier New" charset="0"/>
              </a:rPr>
              <a:t>MyClass</a:t>
            </a:r>
            <a:r>
              <a:rPr lang="en-US" sz="1200" dirty="0">
                <a:latin typeface="Courier New" charset="0"/>
                <a:ea typeface="Courier New" charset="0"/>
                <a:cs typeface="Courier New" charset="0"/>
              </a:rPr>
              <a:t>();	</a:t>
            </a:r>
          </a:p>
          <a:p>
            <a:pPr marL="0" indent="0">
              <a:buNone/>
            </a:pPr>
            <a:r>
              <a:rPr lang="en-US" sz="1200" dirty="0">
                <a:latin typeface="Courier New" charset="0"/>
                <a:ea typeface="Courier New" charset="0"/>
                <a:cs typeface="Courier New" charset="0"/>
              </a:rPr>
              <a:t>       ~</a:t>
            </a:r>
            <a:r>
              <a:rPr lang="en-US" sz="1200" dirty="0" err="1">
                <a:latin typeface="Courier New" charset="0"/>
                <a:ea typeface="Courier New" charset="0"/>
                <a:cs typeface="Courier New" charset="0"/>
              </a:rPr>
              <a:t>MyClass</a:t>
            </a:r>
            <a:r>
              <a:rPr lang="en-US" sz="1200" dirty="0">
                <a:latin typeface="Courier New" charset="0"/>
                <a:ea typeface="Courier New" charset="0"/>
                <a:cs typeface="Courier New" charset="0"/>
              </a:rPr>
              <a:t>();</a:t>
            </a:r>
          </a:p>
          <a:p>
            <a:pPr marL="0" indent="0">
              <a:buNone/>
            </a:pPr>
            <a:endParaRPr lang="en-US" sz="1200" dirty="0">
              <a:latin typeface="Courier New" charset="0"/>
              <a:ea typeface="Courier New" charset="0"/>
              <a:cs typeface="Courier New" charset="0"/>
            </a:endParaRPr>
          </a:p>
          <a:p>
            <a:pPr marL="274320" lvl="1" indent="0">
              <a:buNone/>
            </a:pPr>
            <a:r>
              <a:rPr lang="en-US" sz="1200" dirty="0">
                <a:latin typeface="Courier New" charset="0"/>
                <a:ea typeface="Courier New" charset="0"/>
                <a:cs typeface="Courier New" charset="0"/>
              </a:rPr>
              <a:t>private:		</a:t>
            </a:r>
          </a:p>
          <a:p>
            <a:pPr marL="548640" lvl="2" indent="0">
              <a:buNone/>
            </a:pPr>
            <a:r>
              <a:rPr lang="en-US" sz="1200" dirty="0">
                <a:latin typeface="Courier New" charset="0"/>
                <a:ea typeface="Courier New" charset="0"/>
                <a:cs typeface="Courier New" charset="0"/>
              </a:rPr>
              <a:t>double </a:t>
            </a:r>
            <a:r>
              <a:rPr lang="en-US" sz="1200" dirty="0" err="1">
                <a:latin typeface="Courier New" charset="0"/>
                <a:ea typeface="Courier New" charset="0"/>
                <a:cs typeface="Courier New" charset="0"/>
              </a:rPr>
              <a:t>privatevar</a:t>
            </a:r>
            <a:r>
              <a:rPr lang="en-US" sz="1200" dirty="0">
                <a:latin typeface="Courier New" charset="0"/>
                <a:ea typeface="Courier New" charset="0"/>
                <a:cs typeface="Courier New" charset="0"/>
              </a:rPr>
              <a:t>;		</a:t>
            </a:r>
          </a:p>
          <a:p>
            <a:pPr marL="0" indent="0">
              <a:buNone/>
            </a:pPr>
            <a:r>
              <a:rPr lang="en-US" sz="1200" dirty="0">
                <a:latin typeface="Courier New" charset="0"/>
                <a:ea typeface="Courier New" charset="0"/>
                <a:cs typeface="Courier New" charset="0"/>
              </a:rPr>
              <a:t>};</a:t>
            </a:r>
          </a:p>
          <a:p>
            <a:pPr marL="0" indent="0">
              <a:buNone/>
            </a:pPr>
            <a:r>
              <a:rPr lang="en-US" sz="1200" dirty="0" err="1">
                <a:latin typeface="Courier New" charset="0"/>
                <a:ea typeface="Courier New" charset="0"/>
                <a:cs typeface="Courier New" charset="0"/>
              </a:rPr>
              <a:t>MyClass</a:t>
            </a:r>
            <a:r>
              <a:rPr lang="en-US" sz="1200" dirty="0">
                <a:latin typeface="Courier New" charset="0"/>
                <a:ea typeface="Courier New" charset="0"/>
                <a:cs typeface="Courier New" charset="0"/>
              </a:rPr>
              <a:t>::</a:t>
            </a:r>
            <a:r>
              <a:rPr lang="en-US" sz="1200" dirty="0" err="1">
                <a:latin typeface="Courier New" charset="0"/>
                <a:ea typeface="Courier New" charset="0"/>
                <a:cs typeface="Courier New" charset="0"/>
              </a:rPr>
              <a:t>MyClass</a:t>
            </a:r>
            <a:r>
              <a:rPr lang="en-US" sz="1200" dirty="0">
                <a:latin typeface="Courier New" charset="0"/>
                <a:ea typeface="Courier New" charset="0"/>
                <a:cs typeface="Courier New" charset="0"/>
              </a:rPr>
              <a:t>(double var1, double var2, </a:t>
            </a:r>
            <a:r>
              <a:rPr lang="en-US" sz="1200" dirty="0" err="1">
                <a:latin typeface="Courier New" charset="0"/>
                <a:ea typeface="Courier New" charset="0"/>
                <a:cs typeface="Courier New" charset="0"/>
              </a:rPr>
              <a:t>int</a:t>
            </a:r>
            <a:r>
              <a:rPr lang="en-US" sz="1200" dirty="0">
                <a:latin typeface="Courier New" charset="0"/>
                <a:ea typeface="Courier New" charset="0"/>
                <a:cs typeface="Courier New" charset="0"/>
              </a:rPr>
              <a:t> var3){code}</a:t>
            </a:r>
          </a:p>
          <a:p>
            <a:pPr marL="0" indent="0">
              <a:buNone/>
            </a:pPr>
            <a:r>
              <a:rPr lang="en-US" sz="1200" dirty="0" err="1">
                <a:latin typeface="Courier New" charset="0"/>
                <a:ea typeface="Courier New" charset="0"/>
                <a:cs typeface="Courier New" charset="0"/>
              </a:rPr>
              <a:t>MyClass</a:t>
            </a:r>
            <a:r>
              <a:rPr lang="en-US" sz="1200" dirty="0">
                <a:latin typeface="Courier New" charset="0"/>
                <a:ea typeface="Courier New" charset="0"/>
                <a:cs typeface="Courier New" charset="0"/>
              </a:rPr>
              <a:t>::~</a:t>
            </a:r>
            <a:r>
              <a:rPr lang="en-US" sz="1200" dirty="0" err="1">
                <a:latin typeface="Courier New" charset="0"/>
                <a:ea typeface="Courier New" charset="0"/>
                <a:cs typeface="Courier New" charset="0"/>
              </a:rPr>
              <a:t>MyClass</a:t>
            </a:r>
            <a:r>
              <a:rPr lang="en-US" sz="1200" dirty="0">
                <a:latin typeface="Courier New" charset="0"/>
                <a:ea typeface="Courier New" charset="0"/>
                <a:cs typeface="Courier New" charset="0"/>
              </a:rPr>
              <a:t>(){}</a:t>
            </a:r>
          </a:p>
          <a:p>
            <a:pPr marL="0" indent="0">
              <a:buNone/>
            </a:pPr>
            <a:r>
              <a:rPr lang="en-US" sz="1200" dirty="0">
                <a:latin typeface="Courier New" charset="0"/>
                <a:ea typeface="Courier New" charset="0"/>
                <a:cs typeface="Courier New" charset="0"/>
              </a:rPr>
              <a:t>#include &lt;</a:t>
            </a:r>
            <a:r>
              <a:rPr lang="en-US" sz="1200" dirty="0" err="1">
                <a:latin typeface="Courier New" charset="0"/>
                <a:ea typeface="Courier New" charset="0"/>
                <a:cs typeface="Courier New" charset="0"/>
              </a:rPr>
              <a:t>iostream</a:t>
            </a:r>
            <a:r>
              <a:rPr lang="en-US" sz="1200" dirty="0">
                <a:latin typeface="Courier New" charset="0"/>
                <a:ea typeface="Courier New" charset="0"/>
                <a:cs typeface="Courier New" charset="0"/>
              </a:rPr>
              <a:t>&gt;</a:t>
            </a:r>
          </a:p>
          <a:p>
            <a:pPr marL="0" indent="0">
              <a:buNone/>
            </a:pPr>
            <a:r>
              <a:rPr lang="en-US" sz="1200" dirty="0" err="1">
                <a:latin typeface="Courier New" charset="0"/>
                <a:ea typeface="Courier New" charset="0"/>
                <a:cs typeface="Courier New" charset="0"/>
              </a:rPr>
              <a:t>int</a:t>
            </a:r>
            <a:r>
              <a:rPr lang="en-US" sz="1200" dirty="0">
                <a:latin typeface="Courier New" charset="0"/>
                <a:ea typeface="Courier New" charset="0"/>
                <a:cs typeface="Courier New" charset="0"/>
              </a:rPr>
              <a:t> main(</a:t>
            </a:r>
            <a:r>
              <a:rPr lang="en-US" sz="1200" dirty="0" err="1">
                <a:latin typeface="Courier New" charset="0"/>
                <a:ea typeface="Courier New" charset="0"/>
                <a:cs typeface="Courier New" charset="0"/>
              </a:rPr>
              <a:t>int</a:t>
            </a:r>
            <a:r>
              <a:rPr lang="en-US" sz="1200" dirty="0">
                <a:latin typeface="Courier New" charset="0"/>
                <a:ea typeface="Courier New" charset="0"/>
                <a:cs typeface="Courier New" charset="0"/>
              </a:rPr>
              <a:t> </a:t>
            </a:r>
            <a:r>
              <a:rPr lang="en-US" sz="1200" dirty="0" err="1">
                <a:latin typeface="Courier New" charset="0"/>
                <a:ea typeface="Courier New" charset="0"/>
                <a:cs typeface="Courier New" charset="0"/>
              </a:rPr>
              <a:t>argc</a:t>
            </a:r>
            <a:r>
              <a:rPr lang="en-US" sz="1200" dirty="0">
                <a:latin typeface="Courier New" charset="0"/>
                <a:ea typeface="Courier New" charset="0"/>
                <a:cs typeface="Courier New" charset="0"/>
              </a:rPr>
              <a:t>, char **</a:t>
            </a:r>
            <a:r>
              <a:rPr lang="en-US" sz="1200" dirty="0" err="1">
                <a:latin typeface="Courier New" charset="0"/>
                <a:ea typeface="Courier New" charset="0"/>
                <a:cs typeface="Courier New" charset="0"/>
              </a:rPr>
              <a:t>argv</a:t>
            </a:r>
            <a:r>
              <a:rPr lang="en-US" sz="1200" dirty="0">
                <a:latin typeface="Courier New" charset="0"/>
                <a:ea typeface="Courier New" charset="0"/>
                <a:cs typeface="Courier New" charset="0"/>
              </a:rPr>
              <a:t>){</a:t>
            </a:r>
          </a:p>
          <a:p>
            <a:pPr marL="274320" lvl="1" indent="0">
              <a:buNone/>
            </a:pPr>
            <a:r>
              <a:rPr lang="en-US" sz="1200" dirty="0" err="1">
                <a:latin typeface="Courier New" charset="0"/>
                <a:ea typeface="Courier New" charset="0"/>
                <a:cs typeface="Courier New" charset="0"/>
              </a:rPr>
              <a:t>MyClass</a:t>
            </a:r>
            <a:r>
              <a:rPr lang="en-US" sz="1200" dirty="0">
                <a:latin typeface="Courier New" charset="0"/>
                <a:ea typeface="Courier New" charset="0"/>
                <a:cs typeface="Courier New" charset="0"/>
              </a:rPr>
              <a:t> </a:t>
            </a:r>
            <a:r>
              <a:rPr lang="en-US" sz="1200" dirty="0" err="1">
                <a:latin typeface="Courier New" charset="0"/>
                <a:ea typeface="Courier New" charset="0"/>
                <a:cs typeface="Courier New" charset="0"/>
              </a:rPr>
              <a:t>mytest</a:t>
            </a:r>
            <a:r>
              <a:rPr lang="en-US" sz="1200" dirty="0">
                <a:latin typeface="Courier New" charset="0"/>
                <a:ea typeface="Courier New" charset="0"/>
                <a:cs typeface="Courier New" charset="0"/>
              </a:rPr>
              <a:t>;		</a:t>
            </a:r>
          </a:p>
          <a:p>
            <a:pPr marL="274320" lvl="1" indent="0">
              <a:buNone/>
            </a:pPr>
            <a:r>
              <a:rPr lang="en-US" sz="1200" dirty="0">
                <a:latin typeface="Courier New" charset="0"/>
                <a:ea typeface="Courier New" charset="0"/>
                <a:cs typeface="Courier New" charset="0"/>
              </a:rPr>
              <a:t>mytest.var1=11.; mytest.var2=25.; mytest.var3=5;	</a:t>
            </a:r>
          </a:p>
          <a:p>
            <a:pPr marL="274320" lvl="1" indent="0">
              <a:buNone/>
            </a:pPr>
            <a:r>
              <a:rPr lang="en-US" sz="1200" dirty="0" err="1">
                <a:latin typeface="Courier New" charset="0"/>
                <a:ea typeface="Courier New" charset="0"/>
                <a:cs typeface="Courier New" charset="0"/>
              </a:rPr>
              <a:t>mytest.privatevar</a:t>
            </a:r>
            <a:r>
              <a:rPr lang="en-US" sz="1200" dirty="0">
                <a:latin typeface="Courier New" charset="0"/>
                <a:ea typeface="Courier New" charset="0"/>
                <a:cs typeface="Courier New" charset="0"/>
              </a:rPr>
              <a:t>=13.;   </a:t>
            </a:r>
            <a:r>
              <a:rPr lang="en-US" sz="1200" dirty="0">
                <a:latin typeface="Courier New" charset="0"/>
                <a:ea typeface="Courier New" charset="0"/>
                <a:cs typeface="Courier New" charset="0"/>
                <a:sym typeface="Wingdings"/>
              </a:rPr>
              <a:t>  ILLEGAL</a:t>
            </a:r>
            <a:endParaRPr lang="en-US" sz="1200" dirty="0">
              <a:latin typeface="Courier New" charset="0"/>
              <a:ea typeface="Courier New" charset="0"/>
              <a:cs typeface="Courier New" charset="0"/>
            </a:endParaRPr>
          </a:p>
          <a:p>
            <a:pPr marL="0" indent="0">
              <a:buNone/>
            </a:pPr>
            <a:r>
              <a:rPr lang="en-US" sz="1200" dirty="0">
                <a:latin typeface="Courier New" charset="0"/>
                <a:ea typeface="Courier New" charset="0"/>
                <a:cs typeface="Courier New" charset="0"/>
              </a:rPr>
              <a:t>return 0;}</a:t>
            </a:r>
          </a:p>
        </p:txBody>
      </p:sp>
    </p:spTree>
    <p:extLst>
      <p:ext uri="{BB962C8B-B14F-4D97-AF65-F5344CB8AC3E}">
        <p14:creationId xmlns:p14="http://schemas.microsoft.com/office/powerpoint/2010/main" val="73826665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 (and squished)</a:t>
            </a:r>
          </a:p>
        </p:txBody>
      </p:sp>
      <p:sp>
        <p:nvSpPr>
          <p:cNvPr id="3" name="Content Placeholder 2"/>
          <p:cNvSpPr>
            <a:spLocks noGrp="1"/>
          </p:cNvSpPr>
          <p:nvPr>
            <p:ph idx="1"/>
          </p:nvPr>
        </p:nvSpPr>
        <p:spPr>
          <a:xfrm>
            <a:off x="457200" y="1371600"/>
            <a:ext cx="8229600" cy="5486400"/>
          </a:xfrm>
        </p:spPr>
        <p:txBody>
          <a:bodyPr>
            <a:normAutofit fontScale="25000" lnSpcReduction="20000"/>
          </a:bodyPr>
          <a:lstStyle/>
          <a:p>
            <a:pPr marL="0" indent="0">
              <a:buNone/>
            </a:pPr>
            <a:r>
              <a:rPr lang="en-US" dirty="0">
                <a:latin typeface="Courier New" charset="0"/>
                <a:ea typeface="Courier New" charset="0"/>
                <a:cs typeface="Courier New" charset="0"/>
              </a:rPr>
              <a:t>/* </a:t>
            </a:r>
          </a:p>
          <a:p>
            <a:pPr marL="0" indent="0">
              <a:buNone/>
            </a:pP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testclass.cxx</a:t>
            </a:r>
            <a:r>
              <a:rPr lang="en-US" dirty="0">
                <a:latin typeface="Courier New" charset="0"/>
                <a:ea typeface="Courier New" charset="0"/>
                <a:cs typeface="Courier New" charset="0"/>
              </a:rPr>
              <a:t> </a:t>
            </a:r>
          </a:p>
          <a:p>
            <a:pPr marL="0" indent="0">
              <a:buNone/>
            </a:pPr>
            <a:r>
              <a:rPr lang="en-US" dirty="0">
                <a:latin typeface="Courier New" charset="0"/>
                <a:ea typeface="Courier New" charset="0"/>
                <a:cs typeface="Courier New" charset="0"/>
              </a:rPr>
              <a:t>*  </a:t>
            </a:r>
          </a:p>
          <a:p>
            <a:pPr marL="0" indent="0">
              <a:buNone/>
            </a:pPr>
            <a:r>
              <a:rPr lang="en-US" dirty="0">
                <a:latin typeface="Courier New" charset="0"/>
                <a:ea typeface="Courier New" charset="0"/>
                <a:cs typeface="Courier New" charset="0"/>
              </a:rPr>
              <a:t>*/</a:t>
            </a:r>
          </a:p>
          <a:p>
            <a:pPr marL="0" indent="0">
              <a:buNone/>
            </a:pPr>
            <a:r>
              <a:rPr lang="en-US" dirty="0">
                <a:latin typeface="Courier New" charset="0"/>
                <a:ea typeface="Courier New" charset="0"/>
                <a:cs typeface="Courier New" charset="0"/>
              </a:rPr>
              <a:t>class </a:t>
            </a:r>
            <a:r>
              <a:rPr lang="en-US" dirty="0" err="1">
                <a:latin typeface="Courier New" charset="0"/>
                <a:ea typeface="Courier New" charset="0"/>
                <a:cs typeface="Courier New" charset="0"/>
              </a:rPr>
              <a:t>MyClass</a:t>
            </a:r>
            <a:r>
              <a:rPr lang="en-US" dirty="0">
                <a:latin typeface="Courier New" charset="0"/>
                <a:ea typeface="Courier New" charset="0"/>
                <a:cs typeface="Courier New" charset="0"/>
              </a:rPr>
              <a:t> {</a:t>
            </a:r>
          </a:p>
          <a:p>
            <a:pPr marL="0" indent="0">
              <a:buNone/>
            </a:pPr>
            <a:r>
              <a:rPr lang="en-US" dirty="0">
                <a:latin typeface="Courier New" charset="0"/>
                <a:ea typeface="Courier New" charset="0"/>
                <a:cs typeface="Courier New" charset="0"/>
              </a:rPr>
              <a:t>     public:	   </a:t>
            </a:r>
          </a:p>
          <a:p>
            <a:pPr marL="0" indent="0">
              <a:buNone/>
            </a:pPr>
            <a:r>
              <a:rPr lang="en-US" dirty="0">
                <a:latin typeface="Courier New" charset="0"/>
                <a:ea typeface="Courier New" charset="0"/>
                <a:cs typeface="Courier New" charset="0"/>
              </a:rPr>
              <a:t>        double var1, var2;	  </a:t>
            </a:r>
          </a:p>
          <a:p>
            <a:pPr marL="0" indent="0">
              <a:buNone/>
            </a:pP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int</a:t>
            </a:r>
            <a:r>
              <a:rPr lang="en-US" dirty="0">
                <a:latin typeface="Courier New" charset="0"/>
                <a:ea typeface="Courier New" charset="0"/>
                <a:cs typeface="Courier New" charset="0"/>
              </a:rPr>
              <a:t> var3;	         </a:t>
            </a:r>
          </a:p>
          <a:p>
            <a:pPr marL="0" indent="0">
              <a:buNone/>
            </a:pP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MyClass</a:t>
            </a:r>
            <a:r>
              <a:rPr lang="en-US" dirty="0">
                <a:latin typeface="Courier New" charset="0"/>
                <a:ea typeface="Courier New" charset="0"/>
                <a:cs typeface="Courier New" charset="0"/>
              </a:rPr>
              <a:t>();	  </a:t>
            </a:r>
          </a:p>
          <a:p>
            <a:pPr marL="0" indent="0">
              <a:buNone/>
            </a:pP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MyClass</a:t>
            </a:r>
            <a:r>
              <a:rPr lang="en-US" dirty="0">
                <a:latin typeface="Courier New" charset="0"/>
                <a:ea typeface="Courier New" charset="0"/>
                <a:cs typeface="Courier New" charset="0"/>
              </a:rPr>
              <a:t>();	   </a:t>
            </a:r>
          </a:p>
          <a:p>
            <a:pPr marL="0" indent="0">
              <a:buNone/>
            </a:pPr>
            <a:r>
              <a:rPr lang="en-US" dirty="0">
                <a:latin typeface="Courier New" charset="0"/>
                <a:ea typeface="Courier New" charset="0"/>
                <a:cs typeface="Courier New" charset="0"/>
              </a:rPr>
              <a:t>        void </a:t>
            </a:r>
            <a:r>
              <a:rPr lang="en-US" dirty="0" err="1">
                <a:latin typeface="Courier New" charset="0"/>
                <a:ea typeface="Courier New" charset="0"/>
                <a:cs typeface="Courier New" charset="0"/>
              </a:rPr>
              <a:t>set_privatevar</a:t>
            </a:r>
            <a:r>
              <a:rPr lang="en-US" dirty="0">
                <a:latin typeface="Courier New" charset="0"/>
                <a:ea typeface="Courier New" charset="0"/>
                <a:cs typeface="Courier New" charset="0"/>
              </a:rPr>
              <a:t>(double value);	   </a:t>
            </a:r>
          </a:p>
          <a:p>
            <a:pPr marL="0" indent="0">
              <a:buNone/>
            </a:pPr>
            <a:r>
              <a:rPr lang="en-US" dirty="0">
                <a:latin typeface="Courier New" charset="0"/>
                <a:ea typeface="Courier New" charset="0"/>
                <a:cs typeface="Courier New" charset="0"/>
              </a:rPr>
              <a:t>        double </a:t>
            </a:r>
            <a:r>
              <a:rPr lang="en-US" dirty="0" err="1">
                <a:latin typeface="Courier New" charset="0"/>
                <a:ea typeface="Courier New" charset="0"/>
                <a:cs typeface="Courier New" charset="0"/>
              </a:rPr>
              <a:t>get_privatevar</a:t>
            </a:r>
            <a:r>
              <a:rPr lang="en-US" dirty="0">
                <a:latin typeface="Courier New" charset="0"/>
                <a:ea typeface="Courier New" charset="0"/>
                <a:cs typeface="Courier New" charset="0"/>
              </a:rPr>
              <a:t>();	</a:t>
            </a:r>
          </a:p>
          <a:p>
            <a:pPr marL="0" indent="0">
              <a:buNone/>
            </a:pPr>
            <a:r>
              <a:rPr lang="en-US" dirty="0">
                <a:latin typeface="Courier New" charset="0"/>
                <a:ea typeface="Courier New" charset="0"/>
                <a:cs typeface="Courier New" charset="0"/>
              </a:rPr>
              <a:t>    private:		</a:t>
            </a:r>
          </a:p>
          <a:p>
            <a:pPr marL="0" indent="0">
              <a:buNone/>
            </a:pPr>
            <a:r>
              <a:rPr lang="en-US" dirty="0">
                <a:latin typeface="Courier New" charset="0"/>
                <a:ea typeface="Courier New" charset="0"/>
                <a:cs typeface="Courier New" charset="0"/>
              </a:rPr>
              <a:t>        double </a:t>
            </a:r>
            <a:r>
              <a:rPr lang="en-US" dirty="0" err="1">
                <a:latin typeface="Courier New" charset="0"/>
                <a:ea typeface="Courier New" charset="0"/>
                <a:cs typeface="Courier New" charset="0"/>
              </a:rPr>
              <a:t>privatevar</a:t>
            </a:r>
            <a:r>
              <a:rPr lang="en-US" dirty="0">
                <a:latin typeface="Courier New" charset="0"/>
                <a:ea typeface="Courier New" charset="0"/>
                <a:cs typeface="Courier New" charset="0"/>
              </a:rPr>
              <a:t>;	};</a:t>
            </a:r>
          </a:p>
          <a:p>
            <a:pPr marL="0" indent="0">
              <a:buNone/>
            </a:pPr>
            <a:r>
              <a:rPr lang="en-US" dirty="0">
                <a:latin typeface="Courier New" charset="0"/>
                <a:ea typeface="Courier New" charset="0"/>
                <a:cs typeface="Courier New" charset="0"/>
              </a:rPr>
              <a:t> </a:t>
            </a:r>
          </a:p>
          <a:p>
            <a:pPr marL="0" indent="0">
              <a:buNone/>
            </a:pPr>
            <a:r>
              <a:rPr lang="en-US" dirty="0" err="1">
                <a:latin typeface="Courier New" charset="0"/>
                <a:ea typeface="Courier New" charset="0"/>
                <a:cs typeface="Courier New" charset="0"/>
              </a:rPr>
              <a:t>MyClass</a:t>
            </a:r>
            <a:r>
              <a:rPr lang="en-US" dirty="0">
                <a:latin typeface="Courier New" charset="0"/>
                <a:ea typeface="Courier New" charset="0"/>
                <a:cs typeface="Courier New" charset="0"/>
              </a:rPr>
              <a:t>::</a:t>
            </a:r>
            <a:r>
              <a:rPr lang="en-US" dirty="0" err="1">
                <a:latin typeface="Courier New" charset="0"/>
                <a:ea typeface="Courier New" charset="0"/>
                <a:cs typeface="Courier New" charset="0"/>
              </a:rPr>
              <a:t>MyClass</a:t>
            </a:r>
            <a:r>
              <a:rPr lang="en-US" dirty="0">
                <a:latin typeface="Courier New" charset="0"/>
                <a:ea typeface="Courier New" charset="0"/>
                <a:cs typeface="Courier New" charset="0"/>
              </a:rPr>
              <a:t>(double v1, double v2, </a:t>
            </a:r>
            <a:r>
              <a:rPr lang="en-US" dirty="0" err="1">
                <a:latin typeface="Courier New" charset="0"/>
                <a:ea typeface="Courier New" charset="0"/>
                <a:cs typeface="Courier New" charset="0"/>
              </a:rPr>
              <a:t>int</a:t>
            </a:r>
            <a:r>
              <a:rPr lang="en-US" dirty="0">
                <a:latin typeface="Courier New" charset="0"/>
                <a:ea typeface="Courier New" charset="0"/>
                <a:cs typeface="Courier New" charset="0"/>
              </a:rPr>
              <a:t> v3){var1=v1;var2=v2;var3=v3;}</a:t>
            </a:r>
          </a:p>
          <a:p>
            <a:pPr marL="0" indent="0">
              <a:buNone/>
            </a:pPr>
            <a:r>
              <a:rPr lang="en-US" dirty="0" err="1">
                <a:latin typeface="Courier New" charset="0"/>
                <a:ea typeface="Courier New" charset="0"/>
                <a:cs typeface="Courier New" charset="0"/>
              </a:rPr>
              <a:t>MyClass</a:t>
            </a:r>
            <a:r>
              <a:rPr lang="en-US" dirty="0">
                <a:latin typeface="Courier New" charset="0"/>
                <a:ea typeface="Courier New" charset="0"/>
                <a:cs typeface="Courier New" charset="0"/>
              </a:rPr>
              <a:t>::~</a:t>
            </a:r>
            <a:r>
              <a:rPr lang="en-US" dirty="0" err="1">
                <a:latin typeface="Courier New" charset="0"/>
                <a:ea typeface="Courier New" charset="0"/>
                <a:cs typeface="Courier New" charset="0"/>
              </a:rPr>
              <a:t>MyClass</a:t>
            </a:r>
            <a:r>
              <a:rPr lang="en-US" dirty="0">
                <a:latin typeface="Courier New" charset="0"/>
                <a:ea typeface="Courier New" charset="0"/>
                <a:cs typeface="Courier New" charset="0"/>
              </a:rPr>
              <a:t>(){}</a:t>
            </a:r>
          </a:p>
          <a:p>
            <a:pPr marL="0" indent="0">
              <a:buNone/>
            </a:pPr>
            <a:r>
              <a:rPr lang="en-US" dirty="0">
                <a:latin typeface="Courier New" charset="0"/>
                <a:ea typeface="Courier New" charset="0"/>
                <a:cs typeface="Courier New" charset="0"/>
              </a:rPr>
              <a:t>void </a:t>
            </a:r>
            <a:r>
              <a:rPr lang="en-US" dirty="0" err="1">
                <a:latin typeface="Courier New" charset="0"/>
                <a:ea typeface="Courier New" charset="0"/>
                <a:cs typeface="Courier New" charset="0"/>
              </a:rPr>
              <a:t>MyClass</a:t>
            </a:r>
            <a:r>
              <a:rPr lang="en-US" dirty="0">
                <a:latin typeface="Courier New" charset="0"/>
                <a:ea typeface="Courier New" charset="0"/>
                <a:cs typeface="Courier New" charset="0"/>
              </a:rPr>
              <a:t>::</a:t>
            </a:r>
            <a:r>
              <a:rPr lang="en-US" dirty="0" err="1">
                <a:latin typeface="Courier New" charset="0"/>
                <a:ea typeface="Courier New" charset="0"/>
                <a:cs typeface="Courier New" charset="0"/>
              </a:rPr>
              <a:t>set_privatevar</a:t>
            </a:r>
            <a:r>
              <a:rPr lang="en-US" dirty="0">
                <a:latin typeface="Courier New" charset="0"/>
                <a:ea typeface="Courier New" charset="0"/>
                <a:cs typeface="Courier New" charset="0"/>
              </a:rPr>
              <a:t>(double value) {</a:t>
            </a:r>
            <a:r>
              <a:rPr lang="en-US" dirty="0" err="1">
                <a:latin typeface="Courier New" charset="0"/>
                <a:ea typeface="Courier New" charset="0"/>
                <a:cs typeface="Courier New" charset="0"/>
              </a:rPr>
              <a:t>privatevar</a:t>
            </a:r>
            <a:r>
              <a:rPr lang="en-US" dirty="0">
                <a:latin typeface="Courier New" charset="0"/>
                <a:ea typeface="Courier New" charset="0"/>
                <a:cs typeface="Courier New" charset="0"/>
              </a:rPr>
              <a:t>=value;}</a:t>
            </a:r>
          </a:p>
          <a:p>
            <a:pPr marL="0" indent="0">
              <a:buNone/>
            </a:pPr>
            <a:r>
              <a:rPr lang="en-US" dirty="0">
                <a:latin typeface="Courier New" charset="0"/>
                <a:ea typeface="Courier New" charset="0"/>
                <a:cs typeface="Courier New" charset="0"/>
              </a:rPr>
              <a:t>double </a:t>
            </a:r>
            <a:r>
              <a:rPr lang="en-US" dirty="0" err="1">
                <a:latin typeface="Courier New" charset="0"/>
                <a:ea typeface="Courier New" charset="0"/>
                <a:cs typeface="Courier New" charset="0"/>
              </a:rPr>
              <a:t>MyClass</a:t>
            </a:r>
            <a:r>
              <a:rPr lang="en-US" dirty="0">
                <a:latin typeface="Courier New" charset="0"/>
                <a:ea typeface="Courier New" charset="0"/>
                <a:cs typeface="Courier New" charset="0"/>
              </a:rPr>
              <a:t>::</a:t>
            </a:r>
            <a:r>
              <a:rPr lang="en-US" dirty="0" err="1">
                <a:latin typeface="Courier New" charset="0"/>
                <a:ea typeface="Courier New" charset="0"/>
                <a:cs typeface="Courier New" charset="0"/>
              </a:rPr>
              <a:t>get_privatevar</a:t>
            </a:r>
            <a:r>
              <a:rPr lang="en-US" dirty="0">
                <a:latin typeface="Courier New" charset="0"/>
                <a:ea typeface="Courier New" charset="0"/>
                <a:cs typeface="Courier New" charset="0"/>
              </a:rPr>
              <a:t>(){return </a:t>
            </a:r>
            <a:r>
              <a:rPr lang="en-US" dirty="0" err="1">
                <a:latin typeface="Courier New" charset="0"/>
                <a:ea typeface="Courier New" charset="0"/>
                <a:cs typeface="Courier New" charset="0"/>
              </a:rPr>
              <a:t>privatevar</a:t>
            </a:r>
            <a:r>
              <a:rPr lang="en-US" dirty="0">
                <a:latin typeface="Courier New" charset="0"/>
                <a:ea typeface="Courier New" charset="0"/>
                <a:cs typeface="Courier New" charset="0"/>
              </a:rPr>
              <a:t>;}</a:t>
            </a:r>
          </a:p>
          <a:p>
            <a:pPr marL="0" indent="0">
              <a:buNone/>
            </a:pPr>
            <a:r>
              <a:rPr lang="en-US" dirty="0">
                <a:latin typeface="Courier New" charset="0"/>
                <a:ea typeface="Courier New" charset="0"/>
                <a:cs typeface="Courier New" charset="0"/>
              </a:rPr>
              <a:t>#include &lt;</a:t>
            </a:r>
            <a:r>
              <a:rPr lang="en-US" dirty="0" err="1">
                <a:latin typeface="Courier New" charset="0"/>
                <a:ea typeface="Courier New" charset="0"/>
                <a:cs typeface="Courier New" charset="0"/>
              </a:rPr>
              <a:t>iostream</a:t>
            </a:r>
            <a:r>
              <a:rPr lang="en-US" dirty="0">
                <a:latin typeface="Courier New" charset="0"/>
                <a:ea typeface="Courier New" charset="0"/>
                <a:cs typeface="Courier New" charset="0"/>
              </a:rPr>
              <a:t>&gt;</a:t>
            </a:r>
          </a:p>
          <a:p>
            <a:pPr marL="0" indent="0">
              <a:buNone/>
            </a:pPr>
            <a:r>
              <a:rPr lang="en-US" dirty="0">
                <a:latin typeface="Courier New" charset="0"/>
                <a:ea typeface="Courier New" charset="0"/>
                <a:cs typeface="Courier New" charset="0"/>
              </a:rPr>
              <a:t>using namespace </a:t>
            </a:r>
            <a:r>
              <a:rPr lang="en-US" dirty="0" err="1">
                <a:latin typeface="Courier New" charset="0"/>
                <a:ea typeface="Courier New" charset="0"/>
                <a:cs typeface="Courier New" charset="0"/>
              </a:rPr>
              <a:t>std</a:t>
            </a:r>
            <a:r>
              <a:rPr lang="en-US" dirty="0">
                <a:latin typeface="Courier New" charset="0"/>
                <a:ea typeface="Courier New" charset="0"/>
                <a:cs typeface="Courier New" charset="0"/>
              </a:rPr>
              <a:t>;</a:t>
            </a:r>
          </a:p>
          <a:p>
            <a:pPr marL="0" indent="0">
              <a:buNone/>
            </a:pPr>
            <a:r>
              <a:rPr lang="en-US" dirty="0" err="1">
                <a:latin typeface="Courier New" charset="0"/>
                <a:ea typeface="Courier New" charset="0"/>
                <a:cs typeface="Courier New" charset="0"/>
              </a:rPr>
              <a:t>int</a:t>
            </a:r>
            <a:r>
              <a:rPr lang="en-US" dirty="0">
                <a:latin typeface="Courier New" charset="0"/>
                <a:ea typeface="Courier New" charset="0"/>
                <a:cs typeface="Courier New" charset="0"/>
              </a:rPr>
              <a:t> main(</a:t>
            </a:r>
            <a:r>
              <a:rPr lang="en-US" dirty="0" err="1">
                <a:latin typeface="Courier New" charset="0"/>
                <a:ea typeface="Courier New" charset="0"/>
                <a:cs typeface="Courier New" charset="0"/>
              </a:rPr>
              <a:t>int</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argc</a:t>
            </a:r>
            <a:r>
              <a:rPr lang="en-US" dirty="0">
                <a:latin typeface="Courier New" charset="0"/>
                <a:ea typeface="Courier New" charset="0"/>
                <a:cs typeface="Courier New" charset="0"/>
              </a:rPr>
              <a:t>, char **</a:t>
            </a:r>
            <a:r>
              <a:rPr lang="en-US" dirty="0" err="1">
                <a:latin typeface="Courier New" charset="0"/>
                <a:ea typeface="Courier New" charset="0"/>
                <a:cs typeface="Courier New" charset="0"/>
              </a:rPr>
              <a:t>argv</a:t>
            </a:r>
            <a:r>
              <a:rPr lang="en-US" dirty="0">
                <a:latin typeface="Courier New" charset="0"/>
                <a:ea typeface="Courier New" charset="0"/>
                <a:cs typeface="Courier New" charset="0"/>
              </a:rPr>
              <a:t>){</a:t>
            </a:r>
          </a:p>
          <a:p>
            <a:pPr marL="0" indent="0">
              <a:buNone/>
            </a:pP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MyClass</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mytest</a:t>
            </a:r>
            <a:r>
              <a:rPr lang="en-US" dirty="0">
                <a:latin typeface="Courier New" charset="0"/>
                <a:ea typeface="Courier New" charset="0"/>
                <a:cs typeface="Courier New" charset="0"/>
              </a:rPr>
              <a:t>;		</a:t>
            </a:r>
          </a:p>
          <a:p>
            <a:pPr marL="0" indent="0">
              <a:buNone/>
            </a:pPr>
            <a:r>
              <a:rPr lang="en-US" dirty="0">
                <a:latin typeface="Courier New" charset="0"/>
                <a:ea typeface="Courier New" charset="0"/>
                <a:cs typeface="Courier New" charset="0"/>
              </a:rPr>
              <a:t>      mytest.var1=11.; mytest.var2=25.; mytest.var3=5;    </a:t>
            </a:r>
          </a:p>
          <a:p>
            <a:pPr marL="0" indent="0">
              <a:buNone/>
            </a:pP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mytest.set_privatevar</a:t>
            </a:r>
            <a:r>
              <a:rPr lang="en-US" dirty="0">
                <a:latin typeface="Courier New" charset="0"/>
                <a:ea typeface="Courier New" charset="0"/>
                <a:cs typeface="Courier New" charset="0"/>
              </a:rPr>
              <a:t>(13.);    </a:t>
            </a:r>
          </a:p>
          <a:p>
            <a:pPr marL="0" indent="0">
              <a:buNone/>
            </a:pP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cout</a:t>
            </a:r>
            <a:r>
              <a:rPr lang="en-US" dirty="0">
                <a:latin typeface="Courier New" charset="0"/>
                <a:ea typeface="Courier New" charset="0"/>
                <a:cs typeface="Courier New" charset="0"/>
              </a:rPr>
              <a:t>&lt;&lt;</a:t>
            </a:r>
            <a:r>
              <a:rPr lang="en-US" dirty="0" err="1">
                <a:latin typeface="Courier New" charset="0"/>
                <a:ea typeface="Courier New" charset="0"/>
                <a:cs typeface="Courier New" charset="0"/>
              </a:rPr>
              <a:t>mytest.get_privatevar</a:t>
            </a:r>
            <a:r>
              <a:rPr lang="en-US" dirty="0">
                <a:latin typeface="Courier New" charset="0"/>
                <a:ea typeface="Courier New" charset="0"/>
                <a:cs typeface="Courier New" charset="0"/>
              </a:rPr>
              <a:t>()&lt;&lt;"\n";</a:t>
            </a:r>
          </a:p>
          <a:p>
            <a:pPr marL="0" indent="0">
              <a:buNone/>
            </a:pPr>
            <a:r>
              <a:rPr lang="en-US" dirty="0">
                <a:latin typeface="Courier New" charset="0"/>
                <a:ea typeface="Courier New" charset="0"/>
                <a:cs typeface="Courier New" charset="0"/>
              </a:rPr>
              <a:t>return 0;}</a:t>
            </a:r>
          </a:p>
        </p:txBody>
      </p:sp>
    </p:spTree>
    <p:extLst>
      <p:ext uri="{BB962C8B-B14F-4D97-AF65-F5344CB8AC3E}">
        <p14:creationId xmlns:p14="http://schemas.microsoft.com/office/powerpoint/2010/main" val="499226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in C++</a:t>
            </a:r>
          </a:p>
        </p:txBody>
      </p:sp>
      <p:sp>
        <p:nvSpPr>
          <p:cNvPr id="3" name="Content Placeholder 2"/>
          <p:cNvSpPr>
            <a:spLocks noGrp="1"/>
          </p:cNvSpPr>
          <p:nvPr>
            <p:ph idx="1"/>
          </p:nvPr>
        </p:nvSpPr>
        <p:spPr/>
        <p:txBody>
          <a:bodyPr>
            <a:normAutofit lnSpcReduction="10000"/>
          </a:bodyPr>
          <a:lstStyle/>
          <a:p>
            <a:r>
              <a:rPr lang="en-US" dirty="0"/>
              <a:t>Like most programming languages, C++ is case sensitive.  Variables </a:t>
            </a:r>
            <a:r>
              <a:rPr lang="en-US" dirty="0">
                <a:latin typeface="Courier New"/>
                <a:cs typeface="Courier New"/>
              </a:rPr>
              <a:t>Mean</a:t>
            </a:r>
            <a:r>
              <a:rPr lang="en-US" dirty="0"/>
              <a:t> and </a:t>
            </a:r>
            <a:r>
              <a:rPr lang="en-US" dirty="0">
                <a:latin typeface="Courier New"/>
                <a:cs typeface="Courier New"/>
              </a:rPr>
              <a:t>mean</a:t>
            </a:r>
            <a:r>
              <a:rPr lang="en-US" dirty="0"/>
              <a:t> are different to the compiler.</a:t>
            </a:r>
          </a:p>
          <a:p>
            <a:r>
              <a:rPr lang="en-US" dirty="0"/>
              <a:t>Like most compiled languages, C++ is </a:t>
            </a:r>
            <a:r>
              <a:rPr lang="en-US" i="1" dirty="0"/>
              <a:t>statically</a:t>
            </a:r>
            <a:r>
              <a:rPr lang="en-US" dirty="0"/>
              <a:t> </a:t>
            </a:r>
            <a:r>
              <a:rPr lang="en-US" i="1" dirty="0"/>
              <a:t>typed</a:t>
            </a:r>
            <a:r>
              <a:rPr lang="en-US" dirty="0"/>
              <a:t>.  All variables must be </a:t>
            </a:r>
            <a:r>
              <a:rPr lang="en-US" i="1" dirty="0"/>
              <a:t>declared</a:t>
            </a:r>
            <a:r>
              <a:rPr lang="en-US" dirty="0"/>
              <a:t> to be of a specific type before they can be used.  A variable’s type cannot be changed once it is declared.</a:t>
            </a:r>
          </a:p>
          <a:p>
            <a:r>
              <a:rPr lang="en-US" dirty="0"/>
              <a:t>C++ is (nearly) strongly typed.  Mixed-mode expressions are limited and most conversions must be explicit.    </a:t>
            </a:r>
          </a:p>
        </p:txBody>
      </p:sp>
    </p:spTree>
    <p:extLst>
      <p:ext uri="{BB962C8B-B14F-4D97-AF65-F5344CB8AC3E}">
        <p14:creationId xmlns:p14="http://schemas.microsoft.com/office/powerpoint/2010/main" val="24641771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a:t>
            </a:r>
            <a:endParaRPr lang="en-US" dirty="0"/>
          </a:p>
        </p:txBody>
      </p:sp>
      <p:sp>
        <p:nvSpPr>
          <p:cNvPr id="3" name="Content Placeholder 2"/>
          <p:cNvSpPr>
            <a:spLocks noGrp="1"/>
          </p:cNvSpPr>
          <p:nvPr>
            <p:ph idx="1"/>
          </p:nvPr>
        </p:nvSpPr>
        <p:spPr/>
        <p:txBody>
          <a:bodyPr>
            <a:normAutofit fontScale="85000" lnSpcReduction="20000"/>
          </a:bodyPr>
          <a:lstStyle/>
          <a:p>
            <a:r>
              <a:rPr lang="en-US" dirty="0"/>
              <a:t>C++ does not pass the instance variable </a:t>
            </a:r>
            <a:r>
              <a:rPr lang="en-US" dirty="0" smtClean="0"/>
              <a:t>explicitly (but it is there).</a:t>
            </a:r>
            <a:endParaRPr lang="en-US" dirty="0"/>
          </a:p>
          <a:p>
            <a:r>
              <a:rPr lang="en-US" dirty="0"/>
              <a:t>If you need access to it in a method, use the </a:t>
            </a:r>
            <a:r>
              <a:rPr lang="en-US" dirty="0">
                <a:latin typeface="Courier New" charset="0"/>
                <a:ea typeface="Courier New" charset="0"/>
                <a:cs typeface="Courier New" charset="0"/>
              </a:rPr>
              <a:t>this</a:t>
            </a:r>
            <a:r>
              <a:rPr lang="en-US" dirty="0"/>
              <a:t> </a:t>
            </a:r>
            <a:r>
              <a:rPr lang="en-US" dirty="0" smtClean="0"/>
              <a:t>parameter. </a:t>
            </a:r>
          </a:p>
          <a:p>
            <a:r>
              <a:rPr lang="en-US" dirty="0" smtClean="0">
                <a:latin typeface="Courier New" panose="02070309020205020404" pitchFamily="49" charset="0"/>
                <a:cs typeface="Courier New" panose="02070309020205020404" pitchFamily="49" charset="0"/>
              </a:rPr>
              <a:t>this</a:t>
            </a:r>
            <a:r>
              <a:rPr lang="en-US" dirty="0" smtClean="0"/>
              <a:t> is a pointer so requires the arrow operator.</a:t>
            </a:r>
            <a:endParaRPr lang="en-US" dirty="0"/>
          </a:p>
          <a:p>
            <a:r>
              <a:rPr lang="en-US" dirty="0"/>
              <a:t>One example is using the same variable name as an argument and an </a:t>
            </a:r>
            <a:r>
              <a:rPr lang="en-US" dirty="0" smtClean="0"/>
              <a:t>attribute.</a:t>
            </a:r>
            <a:endParaRPr lang="en-US" dirty="0"/>
          </a:p>
          <a:p>
            <a:pPr marL="0" indent="0">
              <a:buNone/>
            </a:pPr>
            <a:r>
              <a:rPr lang="en-US" dirty="0" err="1">
                <a:latin typeface="Courier New" charset="0"/>
                <a:ea typeface="Courier New" charset="0"/>
                <a:cs typeface="Courier New" charset="0"/>
              </a:rPr>
              <a:t>Myclass</a:t>
            </a:r>
            <a:r>
              <a:rPr lang="en-US" dirty="0">
                <a:latin typeface="Courier New" charset="0"/>
                <a:ea typeface="Courier New" charset="0"/>
                <a:cs typeface="Courier New" charset="0"/>
              </a:rPr>
              <a:t>::</a:t>
            </a:r>
            <a:r>
              <a:rPr lang="en-US" dirty="0" err="1">
                <a:latin typeface="Courier New" charset="0"/>
                <a:ea typeface="Courier New" charset="0"/>
                <a:cs typeface="Courier New" charset="0"/>
              </a:rPr>
              <a:t>Myclass</a:t>
            </a:r>
            <a:r>
              <a:rPr lang="en-US" dirty="0">
                <a:latin typeface="Courier New" charset="0"/>
                <a:ea typeface="Courier New" charset="0"/>
                <a:cs typeface="Courier New" charset="0"/>
              </a:rPr>
              <a:t>(</a:t>
            </a:r>
            <a:r>
              <a:rPr lang="en-US" dirty="0" err="1">
                <a:latin typeface="Courier New" charset="0"/>
                <a:ea typeface="Courier New" charset="0"/>
                <a:cs typeface="Courier New" charset="0"/>
              </a:rPr>
              <a:t>x,y,z</a:t>
            </a:r>
            <a:r>
              <a:rPr lang="en-US" dirty="0">
                <a:latin typeface="Courier New" charset="0"/>
                <a:ea typeface="Courier New" charset="0"/>
                <a:cs typeface="Courier New" charset="0"/>
              </a:rPr>
              <a:t>) {</a:t>
            </a:r>
          </a:p>
          <a:p>
            <a:pPr marL="0" indent="0">
              <a:buNone/>
            </a:pPr>
            <a:r>
              <a:rPr lang="en-US" dirty="0">
                <a:latin typeface="Courier New" charset="0"/>
                <a:ea typeface="Courier New" charset="0"/>
                <a:cs typeface="Courier New" charset="0"/>
              </a:rPr>
              <a:t>     this-&gt;x=x;</a:t>
            </a:r>
          </a:p>
          <a:p>
            <a:pPr marL="0" indent="0">
              <a:buNone/>
            </a:pPr>
            <a:r>
              <a:rPr lang="en-US" dirty="0">
                <a:latin typeface="Courier New" charset="0"/>
                <a:ea typeface="Courier New" charset="0"/>
                <a:cs typeface="Courier New" charset="0"/>
              </a:rPr>
              <a:t>     this-&gt;y=y;</a:t>
            </a:r>
          </a:p>
          <a:p>
            <a:pPr marL="0" indent="0">
              <a:buNone/>
            </a:pPr>
            <a:r>
              <a:rPr lang="en-US" dirty="0">
                <a:latin typeface="Courier New" charset="0"/>
                <a:ea typeface="Courier New" charset="0"/>
                <a:cs typeface="Courier New" charset="0"/>
              </a:rPr>
              <a:t>     this-&gt;z=z;</a:t>
            </a:r>
          </a:p>
          <a:p>
            <a:pPr marL="0" indent="0">
              <a:buNone/>
            </a:pPr>
            <a:r>
              <a:rPr lang="en-US" dirty="0">
                <a:latin typeface="Courier New" charset="0"/>
                <a:ea typeface="Courier New" charset="0"/>
                <a:cs typeface="Courier New" charset="0"/>
              </a:rPr>
              <a:t>}</a:t>
            </a:r>
          </a:p>
        </p:txBody>
      </p:sp>
    </p:spTree>
    <p:extLst>
      <p:ext uri="{BB962C8B-B14F-4D97-AF65-F5344CB8AC3E}">
        <p14:creationId xmlns:p14="http://schemas.microsoft.com/office/powerpoint/2010/main" val="220805739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Members in Methods</a:t>
            </a:r>
          </a:p>
        </p:txBody>
      </p:sp>
      <p:sp>
        <p:nvSpPr>
          <p:cNvPr id="3" name="Content Placeholder 2"/>
          <p:cNvSpPr>
            <a:spLocks noGrp="1"/>
          </p:cNvSpPr>
          <p:nvPr>
            <p:ph idx="1"/>
          </p:nvPr>
        </p:nvSpPr>
        <p:spPr/>
        <p:txBody>
          <a:bodyPr>
            <a:normAutofit fontScale="77500" lnSpcReduction="20000"/>
          </a:bodyPr>
          <a:lstStyle/>
          <a:p>
            <a:r>
              <a:rPr lang="en-US" dirty="0"/>
              <a:t>If you change a class member variable (attribute) in a method do not return that variable.</a:t>
            </a:r>
          </a:p>
          <a:p>
            <a:r>
              <a:rPr lang="en-US" dirty="0"/>
              <a:t>Methods that do nothing but set one or more attributes (</a:t>
            </a:r>
            <a:r>
              <a:rPr lang="en-US" dirty="0" err="1"/>
              <a:t>mutators</a:t>
            </a:r>
            <a:r>
              <a:rPr lang="en-US" dirty="0"/>
              <a:t>) do not return anything.</a:t>
            </a:r>
          </a:p>
          <a:p>
            <a:pPr marL="0" indent="0">
              <a:buNone/>
            </a:pPr>
            <a:r>
              <a:rPr lang="en-US" dirty="0">
                <a:latin typeface="Courier New" charset="0"/>
                <a:ea typeface="Courier New" charset="0"/>
                <a:cs typeface="Courier New" charset="0"/>
              </a:rPr>
              <a:t>void </a:t>
            </a:r>
            <a:r>
              <a:rPr lang="en-US" dirty="0" err="1">
                <a:latin typeface="Courier New" charset="0"/>
                <a:ea typeface="Courier New" charset="0"/>
                <a:cs typeface="Courier New" charset="0"/>
              </a:rPr>
              <a:t>Myclass</a:t>
            </a:r>
            <a:r>
              <a:rPr lang="en-US" dirty="0">
                <a:latin typeface="Courier New" charset="0"/>
                <a:ea typeface="Courier New" charset="0"/>
                <a:cs typeface="Courier New" charset="0"/>
              </a:rPr>
              <a:t>::</a:t>
            </a:r>
            <a:r>
              <a:rPr lang="en-US" dirty="0" err="1">
                <a:latin typeface="Courier New" charset="0"/>
                <a:ea typeface="Courier New" charset="0"/>
                <a:cs typeface="Courier New" charset="0"/>
              </a:rPr>
              <a:t>setx</a:t>
            </a:r>
            <a:r>
              <a:rPr lang="en-US" dirty="0">
                <a:latin typeface="Courier New" charset="0"/>
                <a:ea typeface="Courier New" charset="0"/>
                <a:cs typeface="Courier New" charset="0"/>
              </a:rPr>
              <a:t>(x) {</a:t>
            </a:r>
          </a:p>
          <a:p>
            <a:pPr marL="0" indent="0">
              <a:buNone/>
            </a:pPr>
            <a:r>
              <a:rPr lang="en-US" dirty="0">
                <a:latin typeface="Courier New" charset="0"/>
                <a:ea typeface="Courier New" charset="0"/>
                <a:cs typeface="Courier New" charset="0"/>
              </a:rPr>
              <a:t>     this-&gt;x=x;</a:t>
            </a:r>
          </a:p>
          <a:p>
            <a:pPr marL="0" indent="0">
              <a:buNone/>
            </a:pPr>
            <a:r>
              <a:rPr lang="en-US" dirty="0">
                <a:latin typeface="Courier New" charset="0"/>
                <a:ea typeface="Courier New" charset="0"/>
                <a:cs typeface="Courier New" charset="0"/>
              </a:rPr>
              <a:t>     return;</a:t>
            </a:r>
          </a:p>
          <a:p>
            <a:pPr marL="0" indent="0">
              <a:buNone/>
            </a:pPr>
            <a:r>
              <a:rPr lang="en-US" dirty="0">
                <a:latin typeface="Courier New" charset="0"/>
                <a:ea typeface="Courier New" charset="0"/>
                <a:cs typeface="Courier New" charset="0"/>
              </a:rPr>
              <a:t>}</a:t>
            </a:r>
          </a:p>
          <a:p>
            <a:r>
              <a:rPr lang="en-US" dirty="0"/>
              <a:t>Anything delivered outside the instance is returned.  E.g. accessors</a:t>
            </a:r>
          </a:p>
          <a:p>
            <a:pPr marL="0" indent="0">
              <a:buNone/>
            </a:pPr>
            <a:r>
              <a:rPr lang="en-US" dirty="0">
                <a:latin typeface="Courier New" charset="0"/>
                <a:ea typeface="Courier New" charset="0"/>
                <a:cs typeface="Courier New" charset="0"/>
              </a:rPr>
              <a:t>float </a:t>
            </a:r>
            <a:r>
              <a:rPr lang="en-US" dirty="0" err="1">
                <a:latin typeface="Courier New" charset="0"/>
                <a:ea typeface="Courier New" charset="0"/>
                <a:cs typeface="Courier New" charset="0"/>
              </a:rPr>
              <a:t>Myclass</a:t>
            </a:r>
            <a:r>
              <a:rPr lang="en-US" dirty="0">
                <a:latin typeface="Courier New" charset="0"/>
                <a:ea typeface="Courier New" charset="0"/>
                <a:cs typeface="Courier New" charset="0"/>
              </a:rPr>
              <a:t>::</a:t>
            </a:r>
            <a:r>
              <a:rPr lang="en-US" dirty="0" err="1">
                <a:latin typeface="Courier New" charset="0"/>
                <a:ea typeface="Courier New" charset="0"/>
                <a:cs typeface="Courier New" charset="0"/>
              </a:rPr>
              <a:t>getx</a:t>
            </a:r>
            <a:r>
              <a:rPr lang="en-US" dirty="0">
                <a:latin typeface="Courier New" charset="0"/>
                <a:ea typeface="Courier New" charset="0"/>
                <a:cs typeface="Courier New" charset="0"/>
              </a:rPr>
              <a:t>(){</a:t>
            </a:r>
          </a:p>
          <a:p>
            <a:pPr marL="0" indent="0">
              <a:buNone/>
            </a:pPr>
            <a:r>
              <a:rPr lang="en-US" dirty="0">
                <a:latin typeface="Courier New" charset="0"/>
                <a:ea typeface="Courier New" charset="0"/>
                <a:cs typeface="Courier New" charset="0"/>
              </a:rPr>
              <a:t>    return x;</a:t>
            </a:r>
          </a:p>
          <a:p>
            <a:pPr marL="0" indent="0">
              <a:buNone/>
            </a:pPr>
            <a:r>
              <a:rPr lang="en-US" dirty="0">
                <a:latin typeface="Courier New" charset="0"/>
                <a:ea typeface="Courier New" charset="0"/>
                <a:cs typeface="Courier New" charset="0"/>
              </a:rPr>
              <a:t>}</a:t>
            </a:r>
          </a:p>
        </p:txBody>
      </p:sp>
    </p:spTree>
    <p:extLst>
      <p:ext uri="{BB962C8B-B14F-4D97-AF65-F5344CB8AC3E}">
        <p14:creationId xmlns:p14="http://schemas.microsoft.com/office/powerpoint/2010/main" val="62243801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F74F-3D4E-4845-B18A-21D7A5AC2F6E}"/>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FD672D67-AD9A-E543-B99D-D7784580799A}"/>
              </a:ext>
            </a:extLst>
          </p:cNvPr>
          <p:cNvSpPr>
            <a:spLocks noGrp="1"/>
          </p:cNvSpPr>
          <p:nvPr>
            <p:ph idx="1"/>
          </p:nvPr>
        </p:nvSpPr>
        <p:spPr/>
        <p:txBody>
          <a:bodyPr/>
          <a:lstStyle/>
          <a:p>
            <a:r>
              <a:rPr lang="en-US" dirty="0"/>
              <a:t>Write a class Atom that contains the following attributes:</a:t>
            </a:r>
          </a:p>
          <a:p>
            <a:pPr lvl="1"/>
            <a:r>
              <a:rPr lang="en-US" dirty="0"/>
              <a:t>Element symbol</a:t>
            </a:r>
          </a:p>
          <a:p>
            <a:pPr lvl="1"/>
            <a:r>
              <a:rPr lang="en-US" dirty="0"/>
              <a:t>Element name</a:t>
            </a:r>
          </a:p>
          <a:p>
            <a:pPr lvl="1"/>
            <a:r>
              <a:rPr lang="en-US" dirty="0"/>
              <a:t>Atomic mass</a:t>
            </a:r>
          </a:p>
          <a:p>
            <a:pPr lvl="1"/>
            <a:r>
              <a:rPr lang="en-US" dirty="0"/>
              <a:t>Atomic number</a:t>
            </a:r>
          </a:p>
          <a:p>
            <a:r>
              <a:rPr lang="en-US" dirty="0"/>
              <a:t>The methods should be</a:t>
            </a:r>
          </a:p>
          <a:p>
            <a:pPr lvl="1"/>
            <a:r>
              <a:rPr lang="en-US" dirty="0"/>
              <a:t>Constructor to set attributes</a:t>
            </a:r>
          </a:p>
          <a:p>
            <a:pPr lvl="1"/>
            <a:r>
              <a:rPr lang="en-US" dirty="0"/>
              <a:t>Compute and return the number of neutrons from the mass and number (n=mass-number)</a:t>
            </a:r>
          </a:p>
        </p:txBody>
      </p:sp>
    </p:spTree>
    <p:extLst>
      <p:ext uri="{BB962C8B-B14F-4D97-AF65-F5344CB8AC3E}">
        <p14:creationId xmlns:p14="http://schemas.microsoft.com/office/powerpoint/2010/main" val="428180693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and Polymorphism</a:t>
            </a:r>
          </a:p>
        </p:txBody>
      </p:sp>
      <p:sp>
        <p:nvSpPr>
          <p:cNvPr id="3" name="Content Placeholder 2"/>
          <p:cNvSpPr>
            <a:spLocks noGrp="1"/>
          </p:cNvSpPr>
          <p:nvPr>
            <p:ph idx="1"/>
          </p:nvPr>
        </p:nvSpPr>
        <p:spPr/>
        <p:txBody>
          <a:bodyPr>
            <a:normAutofit fontScale="92500"/>
          </a:bodyPr>
          <a:lstStyle/>
          <a:p>
            <a:r>
              <a:rPr lang="en-US" dirty="0"/>
              <a:t>Classes can inherit from parent classes.</a:t>
            </a:r>
          </a:p>
          <a:p>
            <a:r>
              <a:rPr lang="en-US" dirty="0"/>
              <a:t>New classes are called </a:t>
            </a:r>
            <a:r>
              <a:rPr lang="en-US" i="1" dirty="0"/>
              <a:t>derived classes </a:t>
            </a:r>
            <a:r>
              <a:rPr lang="en-US" dirty="0"/>
              <a:t>or </a:t>
            </a:r>
            <a:r>
              <a:rPr lang="en-US" i="1" dirty="0"/>
              <a:t>child</a:t>
            </a:r>
            <a:r>
              <a:rPr lang="en-US" dirty="0"/>
              <a:t> classes.</a:t>
            </a:r>
          </a:p>
          <a:p>
            <a:r>
              <a:rPr lang="en-US" dirty="0"/>
              <a:t>Multiple parents are allowed, but this is generally discouraged.  </a:t>
            </a:r>
          </a:p>
          <a:p>
            <a:r>
              <a:rPr lang="en-US" dirty="0"/>
              <a:t>Attributes are not inherited if they are declared </a:t>
            </a:r>
            <a:r>
              <a:rPr lang="en-US" dirty="0">
                <a:latin typeface="Courier New"/>
                <a:cs typeface="Courier New"/>
              </a:rPr>
              <a:t>private</a:t>
            </a:r>
            <a:r>
              <a:rPr lang="en-US" dirty="0"/>
              <a:t>.  They must be public to be transmitted.</a:t>
            </a:r>
          </a:p>
          <a:p>
            <a:r>
              <a:rPr lang="en-US" dirty="0"/>
              <a:t>Constructors are a little more complicated with inheritance.</a:t>
            </a:r>
          </a:p>
          <a:p>
            <a:r>
              <a:rPr lang="en-US" dirty="0"/>
              <a:t>We will show just one simple example to illustrate.  </a:t>
            </a:r>
          </a:p>
          <a:p>
            <a:endParaRPr lang="en-US" dirty="0"/>
          </a:p>
        </p:txBody>
      </p:sp>
    </p:spTree>
    <p:extLst>
      <p:ext uri="{BB962C8B-B14F-4D97-AF65-F5344CB8AC3E}">
        <p14:creationId xmlns:p14="http://schemas.microsoft.com/office/powerpoint/2010/main" val="139675097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Inheritance</a:t>
            </a:r>
          </a:p>
        </p:txBody>
      </p:sp>
      <p:sp>
        <p:nvSpPr>
          <p:cNvPr id="3" name="Content Placeholder 2"/>
          <p:cNvSpPr>
            <a:spLocks noGrp="1"/>
          </p:cNvSpPr>
          <p:nvPr>
            <p:ph idx="1"/>
          </p:nvPr>
        </p:nvSpPr>
        <p:spPr/>
        <p:txBody>
          <a:bodyPr/>
          <a:lstStyle/>
          <a:p>
            <a:r>
              <a:rPr lang="en-US" dirty="0"/>
              <a:t>The child type inherits all the attributes of its parent.</a:t>
            </a:r>
          </a:p>
          <a:p>
            <a:pPr marL="0" indent="0">
              <a:buNone/>
            </a:pPr>
            <a:r>
              <a:rPr lang="en-US" dirty="0">
                <a:latin typeface="Courier New"/>
                <a:cs typeface="Courier New"/>
              </a:rPr>
              <a:t>Child </a:t>
            </a:r>
            <a:r>
              <a:rPr lang="en-US" dirty="0" err="1">
                <a:latin typeface="Courier New"/>
                <a:cs typeface="Courier New"/>
              </a:rPr>
              <a:t>billy</a:t>
            </a:r>
            <a:r>
              <a:rPr lang="en-US" dirty="0">
                <a:latin typeface="Courier New"/>
                <a:cs typeface="Courier New"/>
              </a:rPr>
              <a:t>;</a:t>
            </a:r>
          </a:p>
          <a:p>
            <a:r>
              <a:rPr lang="en-US" dirty="0">
                <a:cs typeface="Courier New"/>
              </a:rPr>
              <a:t>The child inherits the constructor and </a:t>
            </a:r>
            <a:r>
              <a:rPr lang="en-US" dirty="0" err="1">
                <a:cs typeface="Courier New"/>
              </a:rPr>
              <a:t>accessor</a:t>
            </a:r>
            <a:r>
              <a:rPr lang="en-US" dirty="0">
                <a:cs typeface="Courier New"/>
              </a:rPr>
              <a:t> from the parent.  </a:t>
            </a:r>
          </a:p>
          <a:p>
            <a:r>
              <a:rPr lang="en-US" dirty="0"/>
              <a:t>But </a:t>
            </a:r>
            <a:r>
              <a:rPr lang="en-US" dirty="0">
                <a:latin typeface="Courier New" panose="02070309020205020404" pitchFamily="49" charset="0"/>
                <a:cs typeface="Courier New" panose="02070309020205020404" pitchFamily="49" charset="0"/>
              </a:rPr>
              <a:t>age</a:t>
            </a:r>
            <a:r>
              <a:rPr lang="en-US" dirty="0"/>
              <a:t> does not refer back to the parent, since that variable occurs only in the child.</a:t>
            </a:r>
          </a:p>
        </p:txBody>
      </p:sp>
    </p:spTree>
    <p:extLst>
      <p:ext uri="{BB962C8B-B14F-4D97-AF65-F5344CB8AC3E}">
        <p14:creationId xmlns:p14="http://schemas.microsoft.com/office/powerpoint/2010/main" val="48165430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40000" lnSpcReduction="20000"/>
          </a:bodyPr>
          <a:lstStyle/>
          <a:p>
            <a:pPr marL="0" indent="0">
              <a:lnSpc>
                <a:spcPct val="120000"/>
              </a:lnSpc>
              <a:spcBef>
                <a:spcPts val="0"/>
              </a:spcBef>
              <a:buNone/>
            </a:pPr>
            <a:r>
              <a:rPr lang="en-US" sz="3200" dirty="0">
                <a:latin typeface="Courier New" panose="02070309020205020404" pitchFamily="49" charset="0"/>
                <a:cs typeface="Courier New" panose="02070309020205020404" pitchFamily="49" charset="0"/>
              </a:rPr>
              <a:t>#include &lt;</a:t>
            </a:r>
            <a:r>
              <a:rPr lang="en-US" sz="3200" dirty="0" err="1">
                <a:latin typeface="Courier New" panose="02070309020205020404" pitchFamily="49" charset="0"/>
                <a:cs typeface="Courier New" panose="02070309020205020404" pitchFamily="49" charset="0"/>
              </a:rPr>
              <a:t>iostream</a:t>
            </a:r>
            <a:r>
              <a:rPr lang="en-US" sz="3200" dirty="0">
                <a:latin typeface="Courier New" panose="02070309020205020404" pitchFamily="49" charset="0"/>
                <a:cs typeface="Courier New" panose="02070309020205020404" pitchFamily="49" charset="0"/>
              </a:rPr>
              <a:t>&gt;</a:t>
            </a:r>
          </a:p>
          <a:p>
            <a:pPr marL="0" indent="0">
              <a:lnSpc>
                <a:spcPct val="120000"/>
              </a:lnSpc>
              <a:spcBef>
                <a:spcPts val="0"/>
              </a:spcBef>
              <a:buNone/>
            </a:pPr>
            <a:r>
              <a:rPr lang="en-US" sz="3200" dirty="0">
                <a:latin typeface="Courier New" panose="02070309020205020404" pitchFamily="49" charset="0"/>
                <a:cs typeface="Courier New" panose="02070309020205020404" pitchFamily="49" charset="0"/>
              </a:rPr>
              <a:t>using namespace </a:t>
            </a:r>
            <a:r>
              <a:rPr lang="en-US" sz="3200" dirty="0" err="1">
                <a:latin typeface="Courier New" panose="02070309020205020404" pitchFamily="49" charset="0"/>
                <a:cs typeface="Courier New" panose="02070309020205020404" pitchFamily="49" charset="0"/>
              </a:rPr>
              <a:t>std</a:t>
            </a:r>
            <a:r>
              <a:rPr lang="en-US" sz="3200"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sz="32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3200" dirty="0">
                <a:latin typeface="Courier New" panose="02070309020205020404" pitchFamily="49" charset="0"/>
                <a:cs typeface="Courier New" panose="02070309020205020404" pitchFamily="49" charset="0"/>
              </a:rPr>
              <a:t>class Parent {</a:t>
            </a:r>
          </a:p>
          <a:p>
            <a:pPr marL="0" indent="0">
              <a:lnSpc>
                <a:spcPct val="120000"/>
              </a:lnSpc>
              <a:spcBef>
                <a:spcPts val="0"/>
              </a:spcBef>
              <a:buNone/>
            </a:pPr>
            <a:r>
              <a:rPr lang="en-US" sz="3200" dirty="0">
                <a:latin typeface="Courier New" panose="02070309020205020404" pitchFamily="49" charset="0"/>
                <a:cs typeface="Courier New" panose="02070309020205020404" pitchFamily="49" charset="0"/>
              </a:rPr>
              <a:t>  protected:</a:t>
            </a:r>
          </a:p>
          <a:p>
            <a:pPr marL="0" indent="0">
              <a:lnSpc>
                <a:spcPct val="120000"/>
              </a:lnSpc>
              <a:spcBef>
                <a:spcPts val="0"/>
              </a:spcBef>
              <a:buNone/>
            </a:pP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int</a:t>
            </a: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myID</a:t>
            </a:r>
            <a:r>
              <a:rPr lang="en-US" sz="3200"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3200" dirty="0">
                <a:latin typeface="Courier New" panose="02070309020205020404" pitchFamily="49" charset="0"/>
                <a:cs typeface="Courier New" panose="02070309020205020404" pitchFamily="49" charset="0"/>
              </a:rPr>
              <a:t>    string name;</a:t>
            </a:r>
          </a:p>
          <a:p>
            <a:pPr marL="0" indent="0">
              <a:lnSpc>
                <a:spcPct val="120000"/>
              </a:lnSpc>
              <a:spcBef>
                <a:spcPts val="0"/>
              </a:spcBef>
              <a:buNone/>
            </a:pPr>
            <a:r>
              <a:rPr lang="en-US" sz="3200" dirty="0">
                <a:latin typeface="Courier New" panose="02070309020205020404" pitchFamily="49" charset="0"/>
                <a:cs typeface="Courier New" panose="02070309020205020404" pitchFamily="49" charset="0"/>
              </a:rPr>
              <a:t>  public:</a:t>
            </a:r>
          </a:p>
          <a:p>
            <a:pPr marL="0" indent="0">
              <a:lnSpc>
                <a:spcPct val="120000"/>
              </a:lnSpc>
              <a:spcBef>
                <a:spcPts val="0"/>
              </a:spcBef>
              <a:buNone/>
            </a:pPr>
            <a:r>
              <a:rPr lang="en-US" sz="3200" dirty="0">
                <a:latin typeface="Courier New" panose="02070309020205020404" pitchFamily="49" charset="0"/>
                <a:cs typeface="Courier New" panose="02070309020205020404" pitchFamily="49" charset="0"/>
              </a:rPr>
              <a:t>    Parent(string name, </a:t>
            </a:r>
            <a:r>
              <a:rPr lang="en-US" sz="3200" dirty="0" err="1">
                <a:latin typeface="Courier New" panose="02070309020205020404" pitchFamily="49" charset="0"/>
                <a:cs typeface="Courier New" panose="02070309020205020404" pitchFamily="49" charset="0"/>
              </a:rPr>
              <a:t>int</a:t>
            </a: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myID</a:t>
            </a:r>
            <a:r>
              <a:rPr lang="en-US" sz="3200"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3200" dirty="0">
                <a:latin typeface="Courier New" panose="02070309020205020404" pitchFamily="49" charset="0"/>
                <a:cs typeface="Courier New" panose="02070309020205020404" pitchFamily="49" charset="0"/>
              </a:rPr>
              <a:t>    string </a:t>
            </a:r>
            <a:r>
              <a:rPr lang="en-US" sz="3200" dirty="0" err="1">
                <a:latin typeface="Courier New" panose="02070309020205020404" pitchFamily="49" charset="0"/>
                <a:cs typeface="Courier New" panose="02070309020205020404" pitchFamily="49" charset="0"/>
              </a:rPr>
              <a:t>getName</a:t>
            </a:r>
            <a:r>
              <a:rPr lang="en-US" sz="3200"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int</a:t>
            </a: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getID</a:t>
            </a:r>
            <a:r>
              <a:rPr lang="en-US" sz="3200"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3200"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sz="32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3200" dirty="0">
                <a:latin typeface="Courier New" panose="02070309020205020404" pitchFamily="49" charset="0"/>
                <a:cs typeface="Courier New" panose="02070309020205020404" pitchFamily="49" charset="0"/>
              </a:rPr>
              <a:t>Parent::Parent(string name, </a:t>
            </a:r>
            <a:r>
              <a:rPr lang="en-US" sz="3200" dirty="0" err="1">
                <a:latin typeface="Courier New" panose="02070309020205020404" pitchFamily="49" charset="0"/>
                <a:cs typeface="Courier New" panose="02070309020205020404" pitchFamily="49" charset="0"/>
              </a:rPr>
              <a:t>int</a:t>
            </a: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myID</a:t>
            </a:r>
            <a:r>
              <a:rPr lang="en-US" sz="3200" dirty="0">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sz="3200" dirty="0">
                <a:latin typeface="Courier New" panose="02070309020205020404" pitchFamily="49" charset="0"/>
                <a:cs typeface="Courier New" panose="02070309020205020404" pitchFamily="49" charset="0"/>
              </a:rPr>
              <a:t>   this-&gt;name=name;</a:t>
            </a:r>
          </a:p>
          <a:p>
            <a:pPr marL="0" indent="0">
              <a:lnSpc>
                <a:spcPct val="120000"/>
              </a:lnSpc>
              <a:spcBef>
                <a:spcPts val="0"/>
              </a:spcBef>
              <a:buNone/>
            </a:pPr>
            <a:r>
              <a:rPr lang="en-US" sz="3200" dirty="0">
                <a:latin typeface="Courier New" panose="02070309020205020404" pitchFamily="49" charset="0"/>
                <a:cs typeface="Courier New" panose="02070309020205020404" pitchFamily="49" charset="0"/>
              </a:rPr>
              <a:t>   this-&gt;</a:t>
            </a:r>
            <a:r>
              <a:rPr lang="en-US" sz="3200" dirty="0" err="1">
                <a:latin typeface="Courier New" panose="02070309020205020404" pitchFamily="49" charset="0"/>
                <a:cs typeface="Courier New" panose="02070309020205020404" pitchFamily="49" charset="0"/>
              </a:rPr>
              <a:t>myID</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myID</a:t>
            </a:r>
            <a:r>
              <a:rPr lang="en-US" sz="3200"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3200"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sz="32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3200" dirty="0">
                <a:latin typeface="Courier New" panose="02070309020205020404" pitchFamily="49" charset="0"/>
                <a:cs typeface="Courier New" panose="02070309020205020404" pitchFamily="49" charset="0"/>
              </a:rPr>
              <a:t>string Parent::</a:t>
            </a:r>
            <a:r>
              <a:rPr lang="en-US" sz="3200" dirty="0" err="1">
                <a:latin typeface="Courier New" panose="02070309020205020404" pitchFamily="49" charset="0"/>
                <a:cs typeface="Courier New" panose="02070309020205020404" pitchFamily="49" charset="0"/>
              </a:rPr>
              <a:t>getName</a:t>
            </a:r>
            <a:r>
              <a:rPr lang="en-US" sz="3200" dirty="0">
                <a:latin typeface="Courier New" panose="02070309020205020404" pitchFamily="49" charset="0"/>
                <a:cs typeface="Courier New" panose="02070309020205020404" pitchFamily="49" charset="0"/>
              </a:rPr>
              <a:t>() { return this-&gt;name; }</a:t>
            </a:r>
          </a:p>
          <a:p>
            <a:pPr marL="0" indent="0">
              <a:lnSpc>
                <a:spcPct val="120000"/>
              </a:lnSpc>
              <a:spcBef>
                <a:spcPts val="0"/>
              </a:spcBef>
              <a:buNone/>
            </a:pPr>
            <a:r>
              <a:rPr lang="en-US" sz="3200" dirty="0" err="1">
                <a:latin typeface="Courier New" panose="02070309020205020404" pitchFamily="49" charset="0"/>
                <a:cs typeface="Courier New" panose="02070309020205020404" pitchFamily="49" charset="0"/>
              </a:rPr>
              <a:t>int</a:t>
            </a:r>
            <a:r>
              <a:rPr lang="en-US" sz="3200" dirty="0">
                <a:latin typeface="Courier New" panose="02070309020205020404" pitchFamily="49" charset="0"/>
                <a:cs typeface="Courier New" panose="02070309020205020404" pitchFamily="49" charset="0"/>
              </a:rPr>
              <a:t> Parent::</a:t>
            </a:r>
            <a:r>
              <a:rPr lang="en-US" sz="3200" dirty="0" err="1">
                <a:latin typeface="Courier New" panose="02070309020205020404" pitchFamily="49" charset="0"/>
                <a:cs typeface="Courier New" panose="02070309020205020404" pitchFamily="49" charset="0"/>
              </a:rPr>
              <a:t>getID</a:t>
            </a:r>
            <a:r>
              <a:rPr lang="en-US" sz="3200" dirty="0">
                <a:latin typeface="Courier New" panose="02070309020205020404" pitchFamily="49" charset="0"/>
                <a:cs typeface="Courier New" panose="02070309020205020404" pitchFamily="49" charset="0"/>
              </a:rPr>
              <a:t>() { return this-&gt;</a:t>
            </a:r>
            <a:r>
              <a:rPr lang="en-US" sz="3200" dirty="0" err="1">
                <a:latin typeface="Courier New" panose="02070309020205020404" pitchFamily="49" charset="0"/>
                <a:cs typeface="Courier New" panose="02070309020205020404" pitchFamily="49" charset="0"/>
              </a:rPr>
              <a:t>myID</a:t>
            </a:r>
            <a:r>
              <a:rPr lang="en-US" sz="3200" dirty="0">
                <a:latin typeface="Courier New" panose="02070309020205020404" pitchFamily="49" charset="0"/>
                <a:cs typeface="Courier New" panose="02070309020205020404" pitchFamily="49" charset="0"/>
              </a:rPr>
              <a:t>; }</a:t>
            </a:r>
          </a:p>
          <a:p>
            <a:pPr marL="0" indent="0">
              <a:lnSpc>
                <a:spcPct val="120000"/>
              </a:lnSpc>
              <a:spcBef>
                <a:spcPts val="0"/>
              </a:spcBef>
              <a:buNone/>
            </a:pPr>
            <a:endParaRPr lang="en-US" sz="3200" dirty="0">
              <a:latin typeface="Courier New" panose="02070309020205020404" pitchFamily="49" charset="0"/>
              <a:cs typeface="Courier New" panose="02070309020205020404" pitchFamily="49" charset="0"/>
            </a:endParaRPr>
          </a:p>
          <a:p>
            <a:pPr marL="0" indent="0">
              <a:lnSpc>
                <a:spcPct val="120000"/>
              </a:lnSpc>
              <a:spcBef>
                <a:spcPts val="0"/>
              </a:spcBef>
              <a:buNone/>
            </a:pPr>
            <a:endParaRPr lang="en-US" sz="3200" dirty="0">
              <a:latin typeface="Courier New" panose="02070309020205020404" pitchFamily="49" charset="0"/>
              <a:cs typeface="Courier New" panose="02070309020205020404" pitchFamily="49" charset="0"/>
            </a:endParaRPr>
          </a:p>
          <a:p>
            <a:endParaRPr lang="en-US" dirty="0"/>
          </a:p>
          <a:p>
            <a:endParaRPr lang="en-US" dirty="0"/>
          </a:p>
        </p:txBody>
      </p:sp>
    </p:spTree>
    <p:extLst>
      <p:ext uri="{BB962C8B-B14F-4D97-AF65-F5344CB8AC3E}">
        <p14:creationId xmlns:p14="http://schemas.microsoft.com/office/powerpoint/2010/main" val="268704262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(Continued)</a:t>
            </a:r>
            <a:endParaRPr lang="en-US" dirty="0"/>
          </a:p>
        </p:txBody>
      </p:sp>
      <p:sp>
        <p:nvSpPr>
          <p:cNvPr id="3" name="Content Placeholder 2"/>
          <p:cNvSpPr>
            <a:spLocks noGrp="1"/>
          </p:cNvSpPr>
          <p:nvPr>
            <p:ph idx="1"/>
          </p:nvPr>
        </p:nvSpPr>
        <p:spPr/>
        <p:txBody>
          <a:bodyPr>
            <a:normAutofit fontScale="47500" lnSpcReduction="20000"/>
          </a:bodyPr>
          <a:lstStyle/>
          <a:p>
            <a:pPr marL="0" indent="0">
              <a:lnSpc>
                <a:spcPct val="120000"/>
              </a:lnSpc>
              <a:spcBef>
                <a:spcPts val="0"/>
              </a:spcBef>
              <a:buNone/>
            </a:pPr>
            <a:r>
              <a:rPr lang="en-US" dirty="0">
                <a:latin typeface="Courier New" panose="02070309020205020404" pitchFamily="49" charset="0"/>
                <a:cs typeface="Courier New" panose="02070309020205020404" pitchFamily="49" charset="0"/>
              </a:rPr>
              <a:t>class Child: public Parent {</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private:</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age;</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public:</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Child(string name,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age);</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getAge</a:t>
            </a:r>
            <a:r>
              <a:rPr lang="en-US"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dirty="0" smtClean="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Child</a:t>
            </a:r>
            <a:r>
              <a:rPr lang="en-US" dirty="0">
                <a:latin typeface="Courier New" panose="02070309020205020404" pitchFamily="49" charset="0"/>
                <a:cs typeface="Courier New" panose="02070309020205020404" pitchFamily="49" charset="0"/>
              </a:rPr>
              <a:t>::Child(string name,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age) : Parent(name, </a:t>
            </a:r>
            <a:r>
              <a:rPr lang="en-US" dirty="0" err="1">
                <a:latin typeface="Courier New" panose="02070309020205020404" pitchFamily="49" charset="0"/>
                <a:cs typeface="Courier New" panose="02070309020205020404" pitchFamily="49" charset="0"/>
              </a:rPr>
              <a:t>myID</a:t>
            </a:r>
            <a:r>
              <a:rPr lang="en-US" dirty="0">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this-&gt;age=age;</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Child::</a:t>
            </a:r>
            <a:r>
              <a:rPr lang="en-US" dirty="0" err="1">
                <a:latin typeface="Courier New" panose="02070309020205020404" pitchFamily="49" charset="0"/>
                <a:cs typeface="Courier New" panose="02070309020205020404" pitchFamily="49" charset="0"/>
              </a:rPr>
              <a:t>getAge</a:t>
            </a:r>
            <a:r>
              <a:rPr lang="en-US" dirty="0">
                <a:latin typeface="Courier New" panose="02070309020205020404" pitchFamily="49" charset="0"/>
                <a:cs typeface="Courier New" panose="02070309020205020404" pitchFamily="49" charset="0"/>
              </a:rPr>
              <a:t>() { return this-&gt;age; }</a:t>
            </a:r>
          </a:p>
          <a:p>
            <a:pPr marL="0" indent="0">
              <a:lnSpc>
                <a:spcPct val="120000"/>
              </a:lnSpc>
              <a:spcBef>
                <a:spcPts val="0"/>
              </a:spcBef>
              <a:buNone/>
            </a:pPr>
            <a:endParaRPr lang="en-US"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main() {</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Child </a:t>
            </a:r>
            <a:r>
              <a:rPr lang="en-US" dirty="0" err="1">
                <a:latin typeface="Courier New" panose="02070309020205020404" pitchFamily="49" charset="0"/>
                <a:cs typeface="Courier New" panose="02070309020205020404" pitchFamily="49" charset="0"/>
              </a:rPr>
              <a:t>billy</a:t>
            </a:r>
            <a:r>
              <a:rPr lang="en-US" dirty="0">
                <a:latin typeface="Courier New" panose="02070309020205020404" pitchFamily="49" charset="0"/>
                <a:cs typeface="Courier New" panose="02070309020205020404" pitchFamily="49" charset="0"/>
              </a:rPr>
              <a:t>("Bill",345,20);</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&lt;&lt;</a:t>
            </a:r>
            <a:r>
              <a:rPr lang="en-US" dirty="0" err="1">
                <a:latin typeface="Courier New" panose="02070309020205020404" pitchFamily="49" charset="0"/>
                <a:cs typeface="Courier New" panose="02070309020205020404" pitchFamily="49" charset="0"/>
              </a:rPr>
              <a:t>billy.getName</a:t>
            </a:r>
            <a:r>
              <a:rPr lang="en-US" dirty="0">
                <a:latin typeface="Courier New" panose="02070309020205020404" pitchFamily="49" charset="0"/>
                <a:cs typeface="Courier New" panose="02070309020205020404" pitchFamily="49" charset="0"/>
              </a:rPr>
              <a:t>()&lt;&lt;" "&lt;&lt;</a:t>
            </a:r>
            <a:r>
              <a:rPr lang="en-US" dirty="0" err="1">
                <a:latin typeface="Courier New" panose="02070309020205020404" pitchFamily="49" charset="0"/>
                <a:cs typeface="Courier New" panose="02070309020205020404" pitchFamily="49" charset="0"/>
              </a:rPr>
              <a:t>billy.getID</a:t>
            </a:r>
            <a:r>
              <a:rPr lang="en-US" dirty="0">
                <a:latin typeface="Courier New" panose="02070309020205020404" pitchFamily="49" charset="0"/>
                <a:cs typeface="Courier New" panose="02070309020205020404" pitchFamily="49" charset="0"/>
              </a:rPr>
              <a:t>()&lt;&lt;" "&lt;&lt;</a:t>
            </a:r>
            <a:r>
              <a:rPr lang="en-US" dirty="0" err="1">
                <a:latin typeface="Courier New" panose="02070309020205020404" pitchFamily="49" charset="0"/>
                <a:cs typeface="Courier New" panose="02070309020205020404" pitchFamily="49" charset="0"/>
              </a:rPr>
              <a:t>billy.getAge</a:t>
            </a:r>
            <a:r>
              <a:rPr lang="en-US" dirty="0">
                <a:latin typeface="Courier New" panose="02070309020205020404" pitchFamily="49" charset="0"/>
                <a:cs typeface="Courier New" panose="02070309020205020404" pitchFamily="49" charset="0"/>
              </a:rPr>
              <a:t>()&lt;&lt;"\n";</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return 0;</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410006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 Types: Integer</a:t>
            </a:r>
          </a:p>
        </p:txBody>
      </p:sp>
      <p:sp>
        <p:nvSpPr>
          <p:cNvPr id="3" name="Content Placeholder 2"/>
          <p:cNvSpPr>
            <a:spLocks noGrp="1"/>
          </p:cNvSpPr>
          <p:nvPr>
            <p:ph idx="1"/>
          </p:nvPr>
        </p:nvSpPr>
        <p:spPr/>
        <p:txBody>
          <a:bodyPr>
            <a:normAutofit fontScale="92500" lnSpcReduction="20000"/>
          </a:bodyPr>
          <a:lstStyle/>
          <a:p>
            <a:r>
              <a:rPr lang="en-US" dirty="0"/>
              <a:t>Integer (</a:t>
            </a:r>
            <a:r>
              <a:rPr lang="en-US" dirty="0" err="1"/>
              <a:t>int</a:t>
            </a:r>
            <a:r>
              <a:rPr lang="en-US" dirty="0"/>
              <a:t>)</a:t>
            </a:r>
          </a:p>
          <a:p>
            <a:pPr lvl="1"/>
            <a:r>
              <a:rPr lang="en-US" dirty="0"/>
              <a:t>Quantities with no fractional part</a:t>
            </a:r>
          </a:p>
          <a:p>
            <a:pPr lvl="1"/>
            <a:r>
              <a:rPr lang="en-US" dirty="0"/>
              <a:t>Represented by sign bit + value in </a:t>
            </a:r>
            <a:r>
              <a:rPr lang="en-US" i="1" dirty="0"/>
              <a:t>binary</a:t>
            </a:r>
          </a:p>
          <a:p>
            <a:pPr lvl="2"/>
            <a:r>
              <a:rPr lang="en-US" i="1" dirty="0"/>
              <a:t>Remember that computers do not use base 10 internally</a:t>
            </a:r>
          </a:p>
          <a:p>
            <a:pPr lvl="2"/>
            <a:r>
              <a:rPr lang="en-US" dirty="0"/>
              <a:t>Default integers are of size 32 bits</a:t>
            </a:r>
          </a:p>
          <a:p>
            <a:pPr lvl="1"/>
            <a:r>
              <a:rPr lang="en-US" dirty="0"/>
              <a:t>Maximum signed integer is is 2</a:t>
            </a:r>
            <a:r>
              <a:rPr lang="en-US" baseline="30000" dirty="0"/>
              <a:t>32</a:t>
            </a:r>
            <a:r>
              <a:rPr lang="en-US" dirty="0"/>
              <a:t>-1 </a:t>
            </a:r>
          </a:p>
          <a:p>
            <a:pPr lvl="2"/>
            <a:r>
              <a:rPr lang="en-US" dirty="0">
                <a:latin typeface="Courier New" panose="02070309020205020404" pitchFamily="49" charset="0"/>
                <a:cs typeface="Courier New" panose="02070309020205020404" pitchFamily="49" charset="0"/>
              </a:rPr>
              <a:t>unsigned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a:t>is a type that covers only nonnegative </a:t>
            </a:r>
            <a:r>
              <a:rPr lang="en-US" dirty="0" err="1"/>
              <a:t>ints</a:t>
            </a:r>
            <a:endParaRPr lang="en-US" dirty="0"/>
          </a:p>
          <a:p>
            <a:pPr lvl="1"/>
            <a:r>
              <a:rPr lang="en-US" dirty="0"/>
              <a:t>Other types</a:t>
            </a:r>
          </a:p>
          <a:p>
            <a:pPr lvl="2"/>
            <a:r>
              <a:rPr lang="en-US" dirty="0">
                <a:latin typeface="Courier New" panose="02070309020205020404" pitchFamily="49" charset="0"/>
                <a:cs typeface="Courier New" panose="02070309020205020404" pitchFamily="49" charset="0"/>
              </a:rPr>
              <a:t>long</a:t>
            </a:r>
            <a:r>
              <a:rPr lang="en-US" dirty="0"/>
              <a:t> may be either 32 or 64 bits depending on compiler/platform</a:t>
            </a:r>
          </a:p>
          <a:p>
            <a:pPr lvl="3"/>
            <a:r>
              <a:rPr lang="en-US" dirty="0"/>
              <a:t>Standard requires only that it be at least 32 bits.</a:t>
            </a:r>
          </a:p>
          <a:p>
            <a:pPr lvl="3"/>
            <a:r>
              <a:rPr lang="en-US" dirty="0"/>
              <a:t>Usually 32 bits on Windows, 64 bits on other platforms now.</a:t>
            </a:r>
          </a:p>
          <a:p>
            <a:pPr lvl="2"/>
            <a:r>
              <a:rPr lang="en-US" dirty="0">
                <a:latin typeface="Courier New" panose="02070309020205020404" pitchFamily="49" charset="0"/>
                <a:cs typeface="Courier New" panose="02070309020205020404" pitchFamily="49" charset="0"/>
              </a:rPr>
              <a:t>short</a:t>
            </a:r>
            <a:r>
              <a:rPr lang="en-US" dirty="0"/>
              <a:t> is 16 bits</a:t>
            </a:r>
          </a:p>
          <a:p>
            <a:pPr lvl="2"/>
            <a:r>
              <a:rPr lang="en-US" dirty="0">
                <a:latin typeface="Courier New" panose="02070309020205020404" pitchFamily="49" charset="0"/>
                <a:cs typeface="Courier New" panose="02070309020205020404" pitchFamily="49" charset="0"/>
              </a:rPr>
              <a:t>long </a:t>
            </a:r>
            <a:r>
              <a:rPr lang="en-US" dirty="0" err="1">
                <a:latin typeface="Courier New" panose="02070309020205020404" pitchFamily="49" charset="0"/>
                <a:cs typeface="Courier New" panose="02070309020205020404" pitchFamily="49" charset="0"/>
              </a:rPr>
              <a:t>long</a:t>
            </a:r>
            <a:r>
              <a:rPr lang="en-US" dirty="0">
                <a:latin typeface="Courier New" panose="02070309020205020404" pitchFamily="49" charset="0"/>
                <a:cs typeface="Courier New" panose="02070309020205020404" pitchFamily="49" charset="0"/>
              </a:rPr>
              <a:t> </a:t>
            </a:r>
            <a:r>
              <a:rPr lang="en-US" dirty="0"/>
              <a:t>is a 64-bit integer (C++11 standard, before that an extension)</a:t>
            </a:r>
          </a:p>
        </p:txBody>
      </p:sp>
    </p:spTree>
    <p:extLst>
      <p:ext uri="{BB962C8B-B14F-4D97-AF65-F5344CB8AC3E}">
        <p14:creationId xmlns:p14="http://schemas.microsoft.com/office/powerpoint/2010/main" val="677781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 Types: Single Precision</a:t>
            </a:r>
          </a:p>
        </p:txBody>
      </p:sp>
      <p:sp>
        <p:nvSpPr>
          <p:cNvPr id="3" name="Content Placeholder 2"/>
          <p:cNvSpPr>
            <a:spLocks noGrp="1"/>
          </p:cNvSpPr>
          <p:nvPr>
            <p:ph idx="1"/>
          </p:nvPr>
        </p:nvSpPr>
        <p:spPr/>
        <p:txBody>
          <a:bodyPr/>
          <a:lstStyle/>
          <a:p>
            <a:r>
              <a:rPr lang="en-US" dirty="0"/>
              <a:t>Floating point single precision </a:t>
            </a:r>
            <a:r>
              <a:rPr lang="en-US" dirty="0">
                <a:latin typeface="Courier New" panose="02070309020205020404" pitchFamily="49" charset="0"/>
                <a:cs typeface="Courier New" panose="02070309020205020404" pitchFamily="49" charset="0"/>
              </a:rPr>
              <a:t>float</a:t>
            </a:r>
          </a:p>
          <a:p>
            <a:pPr lvl="1"/>
            <a:r>
              <a:rPr lang="en-US" dirty="0"/>
              <a:t>Sign, exponent, mantissa</a:t>
            </a:r>
          </a:p>
          <a:p>
            <a:pPr lvl="1"/>
            <a:r>
              <a:rPr lang="en-US" dirty="0"/>
              <a:t>32 bits </a:t>
            </a:r>
          </a:p>
          <a:p>
            <a:pPr lvl="1"/>
            <a:r>
              <a:rPr lang="en-US" dirty="0"/>
              <a:t>IEEE 754 defines representation and operations</a:t>
            </a:r>
          </a:p>
          <a:p>
            <a:pPr lvl="1"/>
            <a:r>
              <a:rPr lang="en-US" dirty="0"/>
              <a:t>Approximately 7-8 decimal digits of precision, </a:t>
            </a:r>
            <a:r>
              <a:rPr lang="en-US" i="1" dirty="0"/>
              <a:t>approximate</a:t>
            </a:r>
            <a:r>
              <a:rPr lang="en-US" dirty="0"/>
              <a:t> exponent range is 10</a:t>
            </a:r>
            <a:r>
              <a:rPr lang="en-US" baseline="30000" dirty="0"/>
              <a:t>-126 </a:t>
            </a:r>
            <a:r>
              <a:rPr lang="en-US" dirty="0"/>
              <a:t>to 10</a:t>
            </a:r>
            <a:r>
              <a:rPr lang="en-US" baseline="30000" dirty="0"/>
              <a:t>127</a:t>
            </a:r>
          </a:p>
        </p:txBody>
      </p:sp>
    </p:spTree>
    <p:extLst>
      <p:ext uri="{BB962C8B-B14F-4D97-AF65-F5344CB8AC3E}">
        <p14:creationId xmlns:p14="http://schemas.microsoft.com/office/powerpoint/2010/main" val="3306381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 Types: Double Precision</a:t>
            </a:r>
          </a:p>
        </p:txBody>
      </p:sp>
      <p:sp>
        <p:nvSpPr>
          <p:cNvPr id="3" name="Content Placeholder 2"/>
          <p:cNvSpPr>
            <a:spLocks noGrp="1"/>
          </p:cNvSpPr>
          <p:nvPr>
            <p:ph idx="1"/>
          </p:nvPr>
        </p:nvSpPr>
        <p:spPr/>
        <p:txBody>
          <a:bodyPr/>
          <a:lstStyle/>
          <a:p>
            <a:r>
              <a:rPr lang="en-US" dirty="0"/>
              <a:t>Double precision floating point </a:t>
            </a:r>
            <a:r>
              <a:rPr lang="en-US" dirty="0">
                <a:latin typeface="Courier New" panose="02070309020205020404" pitchFamily="49" charset="0"/>
                <a:cs typeface="Courier New" panose="02070309020205020404" pitchFamily="49" charset="0"/>
              </a:rPr>
              <a:t>double</a:t>
            </a:r>
          </a:p>
          <a:p>
            <a:pPr lvl="1"/>
            <a:r>
              <a:rPr lang="en-US" dirty="0"/>
              <a:t>Sign, exponent, mantissa</a:t>
            </a:r>
          </a:p>
          <a:p>
            <a:pPr lvl="1"/>
            <a:r>
              <a:rPr lang="en-US" dirty="0"/>
              <a:t>64 bits </a:t>
            </a:r>
          </a:p>
          <a:p>
            <a:pPr lvl="2"/>
            <a:r>
              <a:rPr lang="en-US" dirty="0"/>
              <a:t>Number of bits NOT a function of the OS type!  It is specified by the IEEE 754 standard!</a:t>
            </a:r>
          </a:p>
          <a:p>
            <a:pPr lvl="1"/>
            <a:r>
              <a:rPr lang="en-US" dirty="0"/>
              <a:t>Approximately 15-17 decimal digits of precision, approximate exponential range 10</a:t>
            </a:r>
            <a:r>
              <a:rPr lang="en-US" baseline="30000" dirty="0"/>
              <a:t>-308</a:t>
            </a:r>
            <a:r>
              <a:rPr lang="en-US" dirty="0"/>
              <a:t> to 10</a:t>
            </a:r>
            <a:r>
              <a:rPr lang="en-US" baseline="30000" dirty="0"/>
              <a:t>308</a:t>
            </a:r>
          </a:p>
        </p:txBody>
      </p:sp>
    </p:spTree>
    <p:extLst>
      <p:ext uri="{BB962C8B-B14F-4D97-AF65-F5344CB8AC3E}">
        <p14:creationId xmlns:p14="http://schemas.microsoft.com/office/powerpoint/2010/main" val="2424288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Non-numeric Types: Boolean</a:t>
            </a:r>
          </a:p>
        </p:txBody>
      </p:sp>
      <p:sp>
        <p:nvSpPr>
          <p:cNvPr id="3" name="Content Placeholder 2"/>
          <p:cNvSpPr>
            <a:spLocks noGrp="1"/>
          </p:cNvSpPr>
          <p:nvPr>
            <p:ph idx="1"/>
          </p:nvPr>
        </p:nvSpPr>
        <p:spPr/>
        <p:txBody>
          <a:bodyPr/>
          <a:lstStyle/>
          <a:p>
            <a:r>
              <a:rPr lang="en-US" dirty="0"/>
              <a:t>Booleans are represent truth value  </a:t>
            </a:r>
            <a:r>
              <a:rPr lang="en-US" dirty="0">
                <a:latin typeface="Courier New" panose="02070309020205020404" pitchFamily="49" charset="0"/>
                <a:cs typeface="Courier New" panose="02070309020205020404" pitchFamily="49" charset="0"/>
              </a:rPr>
              <a:t>bool</a:t>
            </a:r>
          </a:p>
          <a:p>
            <a:r>
              <a:rPr lang="en-US" dirty="0"/>
              <a:t>Values can be </a:t>
            </a:r>
            <a:r>
              <a:rPr lang="en-US" dirty="0">
                <a:latin typeface="Courier New" panose="02070309020205020404" pitchFamily="49" charset="0"/>
                <a:cs typeface="Courier New" panose="02070309020205020404" pitchFamily="49" charset="0"/>
              </a:rPr>
              <a:t>true</a:t>
            </a:r>
            <a:r>
              <a:rPr lang="en-US" dirty="0"/>
              <a:t> or </a:t>
            </a:r>
            <a:r>
              <a:rPr lang="en-US" dirty="0">
                <a:latin typeface="Courier New" panose="02070309020205020404" pitchFamily="49" charset="0"/>
                <a:cs typeface="Courier New" panose="02070309020205020404" pitchFamily="49" charset="0"/>
              </a:rPr>
              <a:t>false</a:t>
            </a:r>
          </a:p>
          <a:p>
            <a:r>
              <a:rPr lang="en-US" dirty="0"/>
              <a:t>Internally </a:t>
            </a:r>
            <a:r>
              <a:rPr lang="en-US" dirty="0">
                <a:latin typeface="Courier New" panose="02070309020205020404" pitchFamily="49" charset="0"/>
                <a:cs typeface="Courier New" panose="02070309020205020404" pitchFamily="49" charset="0"/>
              </a:rPr>
              <a:t>true</a:t>
            </a:r>
            <a:r>
              <a:rPr lang="en-US" dirty="0"/>
              <a:t> is </a:t>
            </a:r>
            <a:r>
              <a:rPr lang="en-US" dirty="0">
                <a:latin typeface="Courier New" panose="02070309020205020404" pitchFamily="49" charset="0"/>
                <a:cs typeface="Courier New" panose="02070309020205020404" pitchFamily="49" charset="0"/>
              </a:rPr>
              <a:t>1</a:t>
            </a:r>
            <a:r>
              <a:rPr lang="en-US" dirty="0"/>
              <a:t> and </a:t>
            </a:r>
            <a:r>
              <a:rPr lang="en-US" dirty="0">
                <a:latin typeface="Courier New" panose="02070309020205020404" pitchFamily="49" charset="0"/>
                <a:cs typeface="Courier New" panose="02070309020205020404" pitchFamily="49" charset="0"/>
              </a:rPr>
              <a:t>false</a:t>
            </a:r>
            <a:r>
              <a:rPr lang="en-US" dirty="0"/>
              <a:t> is </a:t>
            </a:r>
            <a:r>
              <a:rPr lang="en-US" dirty="0">
                <a:latin typeface="Courier New" panose="02070309020205020404" pitchFamily="49" charset="0"/>
                <a:cs typeface="Courier New" panose="02070309020205020404" pitchFamily="49" charset="0"/>
              </a:rPr>
              <a:t>0</a:t>
            </a:r>
            <a:r>
              <a:rPr lang="en-US" dirty="0"/>
              <a:t>, but it’s easier for humans to read and remember true/false.</a:t>
            </a:r>
          </a:p>
        </p:txBody>
      </p:sp>
    </p:spTree>
    <p:extLst>
      <p:ext uri="{BB962C8B-B14F-4D97-AF65-F5344CB8AC3E}">
        <p14:creationId xmlns:p14="http://schemas.microsoft.com/office/powerpoint/2010/main" val="265347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Compilers versus Interpreters</a:t>
            </a:r>
          </a:p>
        </p:txBody>
      </p:sp>
      <p:sp>
        <p:nvSpPr>
          <p:cNvPr id="3" name="Content Placeholder 2"/>
          <p:cNvSpPr>
            <a:spLocks noGrp="1"/>
          </p:cNvSpPr>
          <p:nvPr>
            <p:ph idx="1"/>
          </p:nvPr>
        </p:nvSpPr>
        <p:spPr/>
        <p:txBody>
          <a:bodyPr>
            <a:normAutofit fontScale="92500" lnSpcReduction="10000"/>
          </a:bodyPr>
          <a:lstStyle/>
          <a:p>
            <a:r>
              <a:rPr lang="en-US" dirty="0"/>
              <a:t>A </a:t>
            </a:r>
            <a:r>
              <a:rPr lang="en-US" b="1" dirty="0"/>
              <a:t>compiler</a:t>
            </a:r>
            <a:r>
              <a:rPr lang="en-US" dirty="0"/>
              <a:t> produces a stand-alone binary for a given </a:t>
            </a:r>
            <a:r>
              <a:rPr lang="en-US" i="1" dirty="0"/>
              <a:t>platform</a:t>
            </a:r>
            <a:r>
              <a:rPr lang="en-US" dirty="0"/>
              <a:t> (</a:t>
            </a:r>
            <a:r>
              <a:rPr lang="en-US" dirty="0" err="1"/>
              <a:t>cpu+operating</a:t>
            </a:r>
            <a:r>
              <a:rPr lang="en-US" dirty="0"/>
              <a:t> system).  The output of a compiler is an </a:t>
            </a:r>
            <a:r>
              <a:rPr lang="en-US" i="1" dirty="0"/>
              <a:t>object file</a:t>
            </a:r>
            <a:r>
              <a:rPr lang="en-US" dirty="0"/>
              <a:t>, represented with a </a:t>
            </a:r>
            <a:r>
              <a:rPr lang="en-US" dirty="0">
                <a:latin typeface="Courier New"/>
                <a:cs typeface="Courier New"/>
              </a:rPr>
              <a:t>.o</a:t>
            </a:r>
            <a:r>
              <a:rPr lang="en-US" dirty="0"/>
              <a:t> suffix on Unix.</a:t>
            </a:r>
          </a:p>
          <a:p>
            <a:r>
              <a:rPr lang="en-US" dirty="0"/>
              <a:t>A </a:t>
            </a:r>
            <a:r>
              <a:rPr lang="en-US" b="1" dirty="0"/>
              <a:t>linker</a:t>
            </a:r>
            <a:r>
              <a:rPr lang="en-US" dirty="0"/>
              <a:t> takes the </a:t>
            </a:r>
            <a:r>
              <a:rPr lang="en-US" dirty="0">
                <a:latin typeface="Courier New"/>
                <a:cs typeface="Courier New"/>
              </a:rPr>
              <a:t>.o</a:t>
            </a:r>
            <a:r>
              <a:rPr lang="en-US" dirty="0"/>
              <a:t> files and any external </a:t>
            </a:r>
            <a:r>
              <a:rPr lang="en-US" i="1" dirty="0"/>
              <a:t>libraries</a:t>
            </a:r>
            <a:r>
              <a:rPr lang="en-US" dirty="0"/>
              <a:t> and links them into the executable.  Normally the linker is invoked through the compiler.</a:t>
            </a:r>
          </a:p>
          <a:p>
            <a:r>
              <a:rPr lang="en-US" dirty="0"/>
              <a:t>An </a:t>
            </a:r>
            <a:r>
              <a:rPr lang="en-US" b="1" dirty="0"/>
              <a:t>interpreter</a:t>
            </a:r>
            <a:r>
              <a:rPr lang="en-US" dirty="0"/>
              <a:t> interprets line by line.  The binary that is run is the interpreter itself.  Programs for interpreters are often called </a:t>
            </a:r>
            <a:r>
              <a:rPr lang="en-US" i="1" dirty="0"/>
              <a:t>scripts</a:t>
            </a:r>
            <a:r>
              <a:rPr lang="en-US" dirty="0"/>
              <a:t>.  Scripts are frequently cross platform, but the interpreter itself must be appropriate to the platform.</a:t>
            </a:r>
          </a:p>
        </p:txBody>
      </p:sp>
    </p:spTree>
    <p:extLst>
      <p:ext uri="{BB962C8B-B14F-4D97-AF65-F5344CB8AC3E}">
        <p14:creationId xmlns:p14="http://schemas.microsoft.com/office/powerpoint/2010/main" val="95279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Non-numeric Types: Character</a:t>
            </a:r>
          </a:p>
        </p:txBody>
      </p:sp>
      <p:sp>
        <p:nvSpPr>
          <p:cNvPr id="3" name="Content Placeholder 2"/>
          <p:cNvSpPr>
            <a:spLocks noGrp="1"/>
          </p:cNvSpPr>
          <p:nvPr>
            <p:ph idx="1"/>
          </p:nvPr>
        </p:nvSpPr>
        <p:spPr/>
        <p:txBody>
          <a:bodyPr>
            <a:normAutofit/>
          </a:bodyPr>
          <a:lstStyle/>
          <a:p>
            <a:r>
              <a:rPr lang="en-US" dirty="0"/>
              <a:t>Character char</a:t>
            </a:r>
          </a:p>
          <a:p>
            <a:pPr lvl="1"/>
            <a:r>
              <a:rPr lang="en-US" dirty="0"/>
              <a:t>1 byte (8 bits) per single character</a:t>
            </a:r>
          </a:p>
          <a:p>
            <a:r>
              <a:rPr lang="en-US" dirty="0"/>
              <a:t>A character has a fixed length that must be declared at compile time, unless it is treated as </a:t>
            </a:r>
            <a:r>
              <a:rPr lang="en-US" dirty="0" err="1"/>
              <a:t>allocatable</a:t>
            </a:r>
            <a:r>
              <a:rPr lang="en-US" dirty="0"/>
              <a:t> (more on that later).</a:t>
            </a:r>
          </a:p>
          <a:p>
            <a:pPr marL="0" indent="0">
              <a:buNone/>
            </a:pPr>
            <a:r>
              <a:rPr lang="en-US" dirty="0"/>
              <a:t>	</a:t>
            </a:r>
            <a:r>
              <a:rPr lang="en-US" dirty="0">
                <a:latin typeface="Courier New"/>
                <a:cs typeface="Courier New"/>
              </a:rPr>
              <a:t>char[8] </a:t>
            </a:r>
            <a:r>
              <a:rPr lang="en-US" dirty="0" err="1">
                <a:latin typeface="Courier New"/>
                <a:cs typeface="Courier New"/>
              </a:rPr>
              <a:t>mychar</a:t>
            </a:r>
            <a:r>
              <a:rPr lang="en-US" dirty="0">
                <a:latin typeface="Courier New"/>
                <a:cs typeface="Courier New"/>
              </a:rPr>
              <a:t>;</a:t>
            </a:r>
          </a:p>
          <a:p>
            <a:r>
              <a:rPr lang="en-US" dirty="0"/>
              <a:t>The default length is 1, however.</a:t>
            </a:r>
          </a:p>
          <a:p>
            <a:pPr marL="0" indent="0">
              <a:buNone/>
            </a:pPr>
            <a:r>
              <a:rPr lang="en-US" dirty="0"/>
              <a:t>         </a:t>
            </a:r>
            <a:r>
              <a:rPr lang="en-US" dirty="0">
                <a:latin typeface="Courier New"/>
                <a:cs typeface="Courier New"/>
              </a:rPr>
              <a:t>char letter;</a:t>
            </a:r>
          </a:p>
        </p:txBody>
      </p:sp>
    </p:spTree>
    <p:extLst>
      <p:ext uri="{BB962C8B-B14F-4D97-AF65-F5344CB8AC3E}">
        <p14:creationId xmlns:p14="http://schemas.microsoft.com/office/powerpoint/2010/main" val="3794705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Non-numeric Types: String</a:t>
            </a:r>
          </a:p>
        </p:txBody>
      </p:sp>
      <p:sp>
        <p:nvSpPr>
          <p:cNvPr id="3" name="Content Placeholder 2"/>
          <p:cNvSpPr>
            <a:spLocks noGrp="1"/>
          </p:cNvSpPr>
          <p:nvPr>
            <p:ph idx="1"/>
          </p:nvPr>
        </p:nvSpPr>
        <p:spPr>
          <a:xfrm>
            <a:off x="457200" y="1600200"/>
            <a:ext cx="8458200" cy="4876800"/>
          </a:xfrm>
        </p:spPr>
        <p:txBody>
          <a:bodyPr>
            <a:normAutofit fontScale="92500"/>
          </a:bodyPr>
          <a:lstStyle/>
          <a:p>
            <a:r>
              <a:rPr lang="en-US" dirty="0"/>
              <a:t>A string is a sequence of characters of variable length.</a:t>
            </a:r>
          </a:p>
          <a:p>
            <a:r>
              <a:rPr lang="en-US" dirty="0"/>
              <a:t>Requires adding a header</a:t>
            </a:r>
          </a:p>
          <a:p>
            <a:r>
              <a:rPr lang="en-US" dirty="0">
                <a:latin typeface="Courier New" panose="02070309020205020404" pitchFamily="49" charset="0"/>
                <a:cs typeface="Courier New" panose="02070309020205020404" pitchFamily="49" charset="0"/>
              </a:rPr>
              <a:t>#define &lt;</a:t>
            </a:r>
            <a:r>
              <a:rPr lang="en-US" dirty="0" err="1">
                <a:latin typeface="Courier New" panose="02070309020205020404" pitchFamily="49" charset="0"/>
                <a:cs typeface="Courier New" panose="02070309020205020404" pitchFamily="49" charset="0"/>
              </a:rPr>
              <a:t>string.h</a:t>
            </a:r>
            <a:r>
              <a:rPr lang="en-US" dirty="0">
                <a:latin typeface="Courier New" panose="02070309020205020404" pitchFamily="49" charset="0"/>
                <a:cs typeface="Courier New" panose="02070309020205020404" pitchFamily="49" charset="0"/>
              </a:rPr>
              <a:t>&gt;</a:t>
            </a:r>
          </a:p>
          <a:p>
            <a:r>
              <a:rPr lang="en-US" dirty="0"/>
              <a:t>The string is a </a:t>
            </a:r>
            <a:r>
              <a:rPr lang="en-US" i="1" dirty="0"/>
              <a:t>class</a:t>
            </a:r>
            <a:r>
              <a:rPr lang="en-US" dirty="0"/>
              <a:t>, which is a little beyond our scope right now.  But you can still use basic functions without understanding the class.</a:t>
            </a:r>
          </a:p>
          <a:p>
            <a:pPr marL="0" indent="0">
              <a:buNone/>
            </a:pPr>
            <a:r>
              <a:rPr lang="en-US" sz="2600" dirty="0">
                <a:latin typeface="Courier New" panose="02070309020205020404" pitchFamily="49" charset="0"/>
                <a:cs typeface="Courier New" panose="02070309020205020404" pitchFamily="49" charset="0"/>
              </a:rPr>
              <a:t>string </a:t>
            </a:r>
            <a:r>
              <a:rPr lang="en-US" sz="2600" dirty="0" err="1">
                <a:latin typeface="Courier New" panose="02070309020205020404" pitchFamily="49" charset="0"/>
                <a:cs typeface="Courier New" panose="02070309020205020404" pitchFamily="49" charset="0"/>
              </a:rPr>
              <a:t>str</a:t>
            </a:r>
            <a:r>
              <a:rPr lang="en-US" sz="2600" dirty="0">
                <a:latin typeface="Courier New" panose="02070309020205020404" pitchFamily="49" charset="0"/>
                <a:cs typeface="Courier New" panose="02070309020205020404" pitchFamily="49" charset="0"/>
              </a:rPr>
              <a:t>, str1, str2;</a:t>
            </a:r>
          </a:p>
          <a:p>
            <a:pPr marL="0" indent="0">
              <a:buNone/>
            </a:pPr>
            <a:r>
              <a:rPr lang="en-US" sz="2600" dirty="0" err="1">
                <a:latin typeface="Courier New" panose="02070309020205020404" pitchFamily="49" charset="0"/>
                <a:cs typeface="Courier New" panose="02070309020205020404" pitchFamily="49" charset="0"/>
              </a:rPr>
              <a:t>str.size</a:t>
            </a:r>
            <a:r>
              <a:rPr lang="en-US" sz="2600" dirty="0">
                <a:latin typeface="Courier New" panose="02070309020205020404" pitchFamily="49" charset="0"/>
                <a:cs typeface="Courier New" panose="02070309020205020404" pitchFamily="49" charset="0"/>
              </a:rPr>
              <a:t>();  // length of string</a:t>
            </a:r>
          </a:p>
          <a:p>
            <a:pPr marL="0" indent="0">
              <a:buNone/>
            </a:pPr>
            <a:r>
              <a:rPr lang="en-US" sz="2600" dirty="0">
                <a:latin typeface="Courier New" panose="02070309020205020404" pitchFamily="49" charset="0"/>
                <a:cs typeface="Courier New" panose="02070309020205020404" pitchFamily="49" charset="0"/>
              </a:rPr>
              <a:t>str1+str2; // concatenate two strings</a:t>
            </a:r>
          </a:p>
          <a:p>
            <a:pPr marL="0" indent="0">
              <a:buNone/>
            </a:pPr>
            <a:r>
              <a:rPr lang="en-US" sz="2600" dirty="0" err="1">
                <a:latin typeface="Courier New" panose="02070309020205020404" pitchFamily="49" charset="0"/>
                <a:cs typeface="Courier New" panose="02070309020205020404" pitchFamily="49" charset="0"/>
              </a:rPr>
              <a:t>str.substr</a:t>
            </a:r>
            <a:r>
              <a:rPr lang="en-US" sz="2600" dirty="0">
                <a:latin typeface="Courier New" panose="02070309020205020404" pitchFamily="49" charset="0"/>
                <a:cs typeface="Courier New" panose="02070309020205020404" pitchFamily="49" charset="0"/>
              </a:rPr>
              <a:t>(2,5); // substring (counts from 0)</a:t>
            </a:r>
          </a:p>
        </p:txBody>
      </p:sp>
    </p:spTree>
    <p:extLst>
      <p:ext uri="{BB962C8B-B14F-4D97-AF65-F5344CB8AC3E}">
        <p14:creationId xmlns:p14="http://schemas.microsoft.com/office/powerpoint/2010/main" val="3182604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Literals</a:t>
            </a:r>
          </a:p>
        </p:txBody>
      </p:sp>
      <p:sp>
        <p:nvSpPr>
          <p:cNvPr id="3" name="Content Placeholder 2"/>
          <p:cNvSpPr>
            <a:spLocks noGrp="1"/>
          </p:cNvSpPr>
          <p:nvPr>
            <p:ph idx="1"/>
          </p:nvPr>
        </p:nvSpPr>
        <p:spPr/>
        <p:txBody>
          <a:bodyPr>
            <a:normAutofit/>
          </a:bodyPr>
          <a:lstStyle/>
          <a:p>
            <a:r>
              <a:rPr lang="en-US" dirty="0"/>
              <a:t>Literals aka constants</a:t>
            </a:r>
          </a:p>
          <a:p>
            <a:pPr lvl="1"/>
            <a:r>
              <a:rPr lang="en-US" dirty="0"/>
              <a:t>Specified values	e.g.</a:t>
            </a:r>
          </a:p>
          <a:p>
            <a:pPr lvl="1" indent="0">
              <a:buNone/>
            </a:pPr>
            <a:r>
              <a:rPr lang="en-US" dirty="0">
                <a:latin typeface="Courier New"/>
                <a:cs typeface="Courier New"/>
              </a:rPr>
              <a:t>3</a:t>
            </a:r>
          </a:p>
          <a:p>
            <a:pPr lvl="1" indent="0">
              <a:buNone/>
            </a:pPr>
            <a:r>
              <a:rPr lang="en-US" dirty="0">
                <a:latin typeface="Courier New"/>
                <a:cs typeface="Courier New"/>
              </a:rPr>
              <a:t>3.2</a:t>
            </a:r>
          </a:p>
          <a:p>
            <a:pPr lvl="1" indent="0">
              <a:buNone/>
            </a:pPr>
            <a:r>
              <a:rPr lang="en-US" dirty="0">
                <a:latin typeface="Courier New"/>
                <a:cs typeface="Courier New"/>
              </a:rPr>
              <a:t>3.213e0   </a:t>
            </a:r>
          </a:p>
          <a:p>
            <a:pPr lvl="1" indent="0">
              <a:buNone/>
            </a:pPr>
            <a:r>
              <a:rPr lang="en-US" dirty="0">
                <a:latin typeface="Courier New"/>
                <a:cs typeface="Courier New"/>
              </a:rPr>
              <a:t>"This is a string"</a:t>
            </a:r>
          </a:p>
          <a:p>
            <a:pPr lvl="1" indent="0">
              <a:buNone/>
            </a:pPr>
            <a:r>
              <a:rPr lang="en-US" dirty="0">
                <a:latin typeface="Courier New"/>
                <a:cs typeface="Courier New"/>
              </a:rPr>
              <a:t>"Isn’t it true?"</a:t>
            </a:r>
          </a:p>
          <a:p>
            <a:pPr lvl="1" indent="0">
              <a:buNone/>
            </a:pPr>
            <a:r>
              <a:rPr lang="en-US" dirty="0">
                <a:latin typeface="Courier New"/>
                <a:cs typeface="Courier New"/>
              </a:rPr>
              <a:t>true </a:t>
            </a:r>
          </a:p>
          <a:p>
            <a:pPr lvl="1" indent="0">
              <a:buNone/>
            </a:pPr>
            <a:r>
              <a:rPr lang="en-US" dirty="0">
                <a:cs typeface="Courier New"/>
              </a:rPr>
              <a:t>Literals have a type but it is determined from the format rather than a declaration.</a:t>
            </a:r>
          </a:p>
        </p:txBody>
      </p:sp>
    </p:spTree>
    <p:extLst>
      <p:ext uri="{BB962C8B-B14F-4D97-AF65-F5344CB8AC3E}">
        <p14:creationId xmlns:p14="http://schemas.microsoft.com/office/powerpoint/2010/main" val="398266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Declarations</a:t>
            </a:r>
          </a:p>
        </p:txBody>
      </p:sp>
      <p:sp>
        <p:nvSpPr>
          <p:cNvPr id="3" name="Content Placeholder 2"/>
          <p:cNvSpPr>
            <a:spLocks noGrp="1"/>
          </p:cNvSpPr>
          <p:nvPr>
            <p:ph idx="1"/>
          </p:nvPr>
        </p:nvSpPr>
        <p:spPr/>
        <p:txBody>
          <a:bodyPr>
            <a:normAutofit/>
          </a:bodyPr>
          <a:lstStyle/>
          <a:p>
            <a:r>
              <a:rPr lang="en-US" dirty="0"/>
              <a:t>Variables are declared by indicating the type followed by a comma-separated list of variables followed by a semicolon.  </a:t>
            </a:r>
          </a:p>
          <a:p>
            <a:pPr marL="0"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i,j,k</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float x, y;</a:t>
            </a:r>
          </a:p>
          <a:p>
            <a:endParaRPr lang="en-US" dirty="0"/>
          </a:p>
        </p:txBody>
      </p:sp>
    </p:spTree>
    <p:extLst>
      <p:ext uri="{BB962C8B-B14F-4D97-AF65-F5344CB8AC3E}">
        <p14:creationId xmlns:p14="http://schemas.microsoft.com/office/powerpoint/2010/main" val="479938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at Compile Time</a:t>
            </a:r>
          </a:p>
        </p:txBody>
      </p:sp>
      <p:sp>
        <p:nvSpPr>
          <p:cNvPr id="3" name="Content Placeholder 2"/>
          <p:cNvSpPr>
            <a:spLocks noGrp="1"/>
          </p:cNvSpPr>
          <p:nvPr>
            <p:ph idx="1"/>
          </p:nvPr>
        </p:nvSpPr>
        <p:spPr/>
        <p:txBody>
          <a:bodyPr>
            <a:normAutofit/>
          </a:bodyPr>
          <a:lstStyle/>
          <a:p>
            <a:r>
              <a:rPr lang="en-US" dirty="0"/>
              <a:t>Variables can be declared and initialized at the same time:</a:t>
            </a:r>
          </a:p>
          <a:p>
            <a:pPr marL="0" indent="0">
              <a:buNone/>
            </a:pPr>
            <a:r>
              <a:rPr lang="en-US" dirty="0">
                <a:latin typeface="Courier New"/>
                <a:cs typeface="Courier New"/>
              </a:rPr>
              <a:t>float x=1.e-8, y=42.;</a:t>
            </a:r>
          </a:p>
          <a:p>
            <a:pPr marL="0" indent="0">
              <a:buNone/>
            </a:pPr>
            <a:r>
              <a:rPr lang="en-US" dirty="0" err="1">
                <a:latin typeface="Courier New"/>
                <a:cs typeface="Courier New"/>
              </a:rPr>
              <a:t>int</a:t>
            </a:r>
            <a:r>
              <a:rPr lang="en-US" dirty="0">
                <a:latin typeface="Courier New"/>
                <a:cs typeface="Courier New"/>
              </a:rPr>
              <a:t> </a:t>
            </a:r>
            <a:r>
              <a:rPr lang="en-US" dirty="0" err="1">
                <a:latin typeface="Courier New"/>
                <a:cs typeface="Courier New"/>
              </a:rPr>
              <a:t>i,j,k,counter</a:t>
            </a:r>
            <a:r>
              <a:rPr lang="en-US" dirty="0">
                <a:latin typeface="Courier New"/>
                <a:cs typeface="Courier New"/>
              </a:rPr>
              <a:t>=0;</a:t>
            </a:r>
          </a:p>
        </p:txBody>
      </p:sp>
    </p:spTree>
    <p:extLst>
      <p:ext uri="{BB962C8B-B14F-4D97-AF65-F5344CB8AC3E}">
        <p14:creationId xmlns:p14="http://schemas.microsoft.com/office/powerpoint/2010/main" val="2296955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Pointers and References</a:t>
            </a:r>
          </a:p>
        </p:txBody>
      </p:sp>
      <p:sp>
        <p:nvSpPr>
          <p:cNvPr id="3" name="Content Placeholder 2"/>
          <p:cNvSpPr>
            <a:spLocks noGrp="1"/>
          </p:cNvSpPr>
          <p:nvPr>
            <p:ph idx="1"/>
          </p:nvPr>
        </p:nvSpPr>
        <p:spPr/>
        <p:txBody>
          <a:bodyPr>
            <a:normAutofit fontScale="85000" lnSpcReduction="20000"/>
          </a:bodyPr>
          <a:lstStyle/>
          <a:p>
            <a:r>
              <a:rPr lang="en-US" dirty="0">
                <a:cs typeface="Courier New"/>
              </a:rPr>
              <a:t>A pointer is a variable that points to a location in memory.  </a:t>
            </a:r>
          </a:p>
          <a:p>
            <a:pPr lvl="1"/>
            <a:r>
              <a:rPr lang="en-US" dirty="0">
                <a:cs typeface="Courier New"/>
              </a:rPr>
              <a:t>C++ has ways to avoid pointers, but they still appear regularly in much code.</a:t>
            </a:r>
          </a:p>
          <a:p>
            <a:r>
              <a:rPr lang="en-US" dirty="0">
                <a:cs typeface="Courier New"/>
              </a:rPr>
              <a:t>Pointers are declared with *</a:t>
            </a:r>
          </a:p>
          <a:p>
            <a:pPr marL="0" indent="0">
              <a:buNone/>
            </a:pPr>
            <a:r>
              <a:rPr lang="en-US" dirty="0">
                <a:latin typeface="Courier New" panose="02070309020205020404" pitchFamily="49" charset="0"/>
                <a:cs typeface="Courier New" panose="02070309020205020404" pitchFamily="49" charset="0"/>
              </a:rPr>
              <a:t>float *x, y;</a:t>
            </a:r>
          </a:p>
          <a:p>
            <a:pPr lvl="1"/>
            <a:r>
              <a:rPr lang="en-US" dirty="0">
                <a:cs typeface="Courier New"/>
              </a:rPr>
              <a:t>x is a pointer, y is a variable.</a:t>
            </a:r>
          </a:p>
          <a:p>
            <a:r>
              <a:rPr lang="en-US" dirty="0">
                <a:cs typeface="Courier New"/>
              </a:rPr>
              <a:t>The value of a pointer is obtained explicitly by the </a:t>
            </a:r>
            <a:r>
              <a:rPr lang="en-US" i="1" dirty="0">
                <a:cs typeface="Courier New"/>
              </a:rPr>
              <a:t>dereference operator </a:t>
            </a:r>
            <a:r>
              <a:rPr lang="en-US" dirty="0">
                <a:latin typeface="Courier New" panose="02070309020205020404" pitchFamily="49" charset="0"/>
                <a:cs typeface="Courier New" panose="02070309020205020404" pitchFamily="49" charset="0"/>
              </a:rPr>
              <a:t>&amp;</a:t>
            </a:r>
          </a:p>
          <a:p>
            <a:pPr marL="0" indent="0">
              <a:buNone/>
            </a:pPr>
            <a:r>
              <a:rPr lang="en-US" dirty="0">
                <a:latin typeface="Courier New" panose="02070309020205020404" pitchFamily="49" charset="0"/>
                <a:cs typeface="Courier New" panose="02070309020205020404" pitchFamily="49" charset="0"/>
              </a:rPr>
              <a:t>y=99.;</a:t>
            </a:r>
          </a:p>
          <a:p>
            <a:pPr marL="0" indent="0">
              <a:buNone/>
            </a:pPr>
            <a:r>
              <a:rPr lang="en-US" dirty="0">
                <a:latin typeface="Courier New" panose="02070309020205020404" pitchFamily="49" charset="0"/>
                <a:cs typeface="Courier New" panose="02070309020205020404" pitchFamily="49" charset="0"/>
              </a:rPr>
              <a:t>x=&amp;y; //x now points to location of y</a:t>
            </a:r>
          </a:p>
          <a:p>
            <a:pPr marL="0" indent="0">
              <a:buNone/>
            </a:pP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&lt;&lt;x&lt;&lt;" "&lt;&lt;*x&lt;&lt;" "&lt;&lt;y&lt;&lt;"\n";</a:t>
            </a:r>
          </a:p>
          <a:p>
            <a:pPr marL="0" indent="0">
              <a:buNone/>
            </a:pPr>
            <a:r>
              <a:rPr lang="en-US" dirty="0">
                <a:latin typeface="Courier New" panose="02070309020205020404" pitchFamily="49" charset="0"/>
                <a:cs typeface="Courier New" panose="02070309020205020404" pitchFamily="49" charset="0"/>
              </a:rPr>
              <a:t>0x7ffe577a0494 99 99</a:t>
            </a:r>
          </a:p>
          <a:p>
            <a:endParaRPr lang="en-US" dirty="0">
              <a:cs typeface="Courier New"/>
            </a:endParaRPr>
          </a:p>
          <a:p>
            <a:endParaRPr lang="en-US" dirty="0">
              <a:latin typeface="Courier New"/>
              <a:cs typeface="Courier New"/>
            </a:endParaRPr>
          </a:p>
          <a:p>
            <a:endParaRPr lang="en-US" dirty="0"/>
          </a:p>
        </p:txBody>
      </p:sp>
    </p:spTree>
    <p:extLst>
      <p:ext uri="{BB962C8B-B14F-4D97-AF65-F5344CB8AC3E}">
        <p14:creationId xmlns:p14="http://schemas.microsoft.com/office/powerpoint/2010/main" val="1170700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p>
        </p:txBody>
      </p:sp>
      <p:sp>
        <p:nvSpPr>
          <p:cNvPr id="3" name="Content Placeholder 2"/>
          <p:cNvSpPr>
            <a:spLocks noGrp="1"/>
          </p:cNvSpPr>
          <p:nvPr>
            <p:ph idx="1"/>
          </p:nvPr>
        </p:nvSpPr>
        <p:spPr/>
        <p:txBody>
          <a:bodyPr>
            <a:normAutofit fontScale="70000" lnSpcReduction="20000"/>
          </a:bodyPr>
          <a:lstStyle/>
          <a:p>
            <a:r>
              <a:rPr lang="en-US" dirty="0"/>
              <a:t>Start </a:t>
            </a:r>
            <a:r>
              <a:rPr lang="en-US" dirty="0" err="1"/>
              <a:t>Geany</a:t>
            </a:r>
            <a:r>
              <a:rPr lang="en-US" dirty="0"/>
              <a:t> (or whatever editor you want to use).  Type</a:t>
            </a:r>
          </a:p>
          <a:p>
            <a:pPr marL="0" indent="0">
              <a:buNone/>
            </a:pPr>
            <a:r>
              <a:rPr lang="en-US" sz="2600" dirty="0">
                <a:latin typeface="Courier New" charset="0"/>
                <a:ea typeface="Courier New" charset="0"/>
                <a:cs typeface="Courier New" charset="0"/>
              </a:rPr>
              <a:t>#include &lt;</a:t>
            </a:r>
            <a:r>
              <a:rPr lang="en-US" sz="2600" dirty="0" err="1">
                <a:latin typeface="Courier New" charset="0"/>
                <a:ea typeface="Courier New" charset="0"/>
                <a:cs typeface="Courier New" charset="0"/>
              </a:rPr>
              <a:t>iostream</a:t>
            </a:r>
            <a:r>
              <a:rPr lang="en-US" sz="2600" dirty="0">
                <a:latin typeface="Courier New" charset="0"/>
                <a:ea typeface="Courier New" charset="0"/>
                <a:cs typeface="Courier New" charset="0"/>
              </a:rPr>
              <a:t>&gt;</a:t>
            </a:r>
          </a:p>
          <a:p>
            <a:pPr marL="0" indent="0">
              <a:buNone/>
            </a:pPr>
            <a:r>
              <a:rPr lang="en-US" sz="2600" dirty="0" err="1">
                <a:latin typeface="Courier New" charset="0"/>
                <a:ea typeface="Courier New" charset="0"/>
                <a:cs typeface="Courier New" charset="0"/>
              </a:rPr>
              <a:t>int</a:t>
            </a:r>
            <a:r>
              <a:rPr lang="en-US" sz="2600" dirty="0">
                <a:latin typeface="Courier New" charset="0"/>
                <a:ea typeface="Courier New" charset="0"/>
                <a:cs typeface="Courier New" charset="0"/>
              </a:rPr>
              <a:t> main() {</a:t>
            </a:r>
          </a:p>
          <a:p>
            <a:pPr marL="0" indent="0">
              <a:buNone/>
            </a:pPr>
            <a:r>
              <a:rPr lang="en-US" sz="2600" dirty="0">
                <a:latin typeface="Courier New" charset="0"/>
                <a:ea typeface="Courier New" charset="0"/>
                <a:cs typeface="Courier New" charset="0"/>
              </a:rPr>
              <a:t>/* My first program</a:t>
            </a:r>
          </a:p>
          <a:p>
            <a:pPr marL="0" indent="0">
              <a:buNone/>
            </a:pPr>
            <a:r>
              <a:rPr lang="en-US" sz="2600" dirty="0">
                <a:latin typeface="Courier New" charset="0"/>
                <a:ea typeface="Courier New" charset="0"/>
                <a:cs typeface="Courier New" charset="0"/>
              </a:rPr>
              <a:t>   Author:  Your Name</a:t>
            </a:r>
          </a:p>
          <a:p>
            <a:pPr marL="0" indent="0">
              <a:buNone/>
            </a:pPr>
            <a:r>
              <a:rPr lang="en-US" sz="2600" dirty="0">
                <a:latin typeface="Courier New" charset="0"/>
                <a:ea typeface="Courier New" charset="0"/>
                <a:cs typeface="Courier New" charset="0"/>
              </a:rPr>
              <a:t>*/</a:t>
            </a:r>
          </a:p>
          <a:p>
            <a:pPr marL="274320" lvl="1" indent="0">
              <a:buNone/>
            </a:pPr>
            <a:r>
              <a:rPr lang="en-US" sz="2600" dirty="0">
                <a:latin typeface="Courier New" charset="0"/>
                <a:ea typeface="Courier New" charset="0"/>
                <a:cs typeface="Courier New" charset="0"/>
              </a:rPr>
              <a:t>float </a:t>
            </a:r>
            <a:r>
              <a:rPr lang="en-US" sz="2600" dirty="0" err="1">
                <a:latin typeface="Courier New" charset="0"/>
                <a:ea typeface="Courier New" charset="0"/>
                <a:cs typeface="Courier New" charset="0"/>
              </a:rPr>
              <a:t>x,y</a:t>
            </a:r>
            <a:r>
              <a:rPr lang="en-US" sz="2600" dirty="0">
                <a:latin typeface="Courier New" charset="0"/>
                <a:ea typeface="Courier New" charset="0"/>
                <a:cs typeface="Courier New" charset="0"/>
              </a:rPr>
              <a:t>;</a:t>
            </a:r>
          </a:p>
          <a:p>
            <a:pPr marL="274320" lvl="1" indent="0">
              <a:buNone/>
            </a:pPr>
            <a:r>
              <a:rPr lang="en-US" sz="2600" dirty="0" err="1">
                <a:latin typeface="Courier New" charset="0"/>
                <a:ea typeface="Courier New" charset="0"/>
                <a:cs typeface="Courier New" charset="0"/>
              </a:rPr>
              <a:t>int</a:t>
            </a:r>
            <a:r>
              <a:rPr lang="en-US" sz="2600" dirty="0">
                <a:latin typeface="Courier New" charset="0"/>
                <a:ea typeface="Courier New" charset="0"/>
                <a:cs typeface="Courier New" charset="0"/>
              </a:rPr>
              <a:t> </a:t>
            </a:r>
            <a:r>
              <a:rPr lang="en-US" sz="2600" dirty="0" err="1">
                <a:latin typeface="Courier New" charset="0"/>
                <a:ea typeface="Courier New" charset="0"/>
                <a:cs typeface="Courier New" charset="0"/>
              </a:rPr>
              <a:t>i,j</a:t>
            </a:r>
            <a:r>
              <a:rPr lang="en-US" sz="2600" dirty="0">
                <a:latin typeface="Courier New" charset="0"/>
                <a:ea typeface="Courier New" charset="0"/>
                <a:cs typeface="Courier New" charset="0"/>
              </a:rPr>
              <a:t>=11;</a:t>
            </a:r>
          </a:p>
          <a:p>
            <a:pPr marL="274320" lvl="1" indent="0">
              <a:buNone/>
            </a:pPr>
            <a:r>
              <a:rPr lang="en-US" sz="2600" dirty="0">
                <a:latin typeface="Courier New" charset="0"/>
                <a:ea typeface="Courier New" charset="0"/>
                <a:cs typeface="Courier New" charset="0"/>
              </a:rPr>
              <a:t>x=1.0;</a:t>
            </a:r>
          </a:p>
          <a:p>
            <a:pPr marL="274320" lvl="1" indent="0">
              <a:buNone/>
            </a:pPr>
            <a:r>
              <a:rPr lang="en-US" sz="2600" dirty="0">
                <a:latin typeface="Courier New" charset="0"/>
                <a:ea typeface="Courier New" charset="0"/>
                <a:cs typeface="Courier New" charset="0"/>
              </a:rPr>
              <a:t>y=2.0;</a:t>
            </a:r>
          </a:p>
          <a:p>
            <a:pPr marL="274320" lvl="1" indent="0">
              <a:buNone/>
            </a:pPr>
            <a:r>
              <a:rPr lang="en-US" sz="2600" dirty="0">
                <a:latin typeface="Courier New" charset="0"/>
                <a:ea typeface="Courier New" charset="0"/>
                <a:cs typeface="Courier New" charset="0"/>
              </a:rPr>
              <a:t>i=j+2;</a:t>
            </a:r>
          </a:p>
          <a:p>
            <a:pPr marL="274320" lvl="1" indent="0">
              <a:buNone/>
            </a:pPr>
            <a:r>
              <a:rPr lang="en-US" sz="2600" dirty="0" err="1">
                <a:latin typeface="Courier New" charset="0"/>
                <a:ea typeface="Courier New" charset="0"/>
                <a:cs typeface="Courier New" charset="0"/>
              </a:rPr>
              <a:t>std</a:t>
            </a:r>
            <a:r>
              <a:rPr lang="en-US" sz="2600" dirty="0">
                <a:latin typeface="Courier New" charset="0"/>
                <a:ea typeface="Courier New" charset="0"/>
                <a:cs typeface="Courier New" charset="0"/>
              </a:rPr>
              <a:t>::</a:t>
            </a:r>
            <a:r>
              <a:rPr lang="en-US" sz="2600" dirty="0" err="1">
                <a:latin typeface="Courier New" charset="0"/>
                <a:ea typeface="Courier New" charset="0"/>
                <a:cs typeface="Courier New" charset="0"/>
              </a:rPr>
              <a:t>cout</a:t>
            </a:r>
            <a:r>
              <a:rPr lang="en-US" sz="2600" dirty="0">
                <a:latin typeface="Courier New" charset="0"/>
                <a:ea typeface="Courier New" charset="0"/>
                <a:cs typeface="Courier New" charset="0"/>
              </a:rPr>
              <a:t>&lt;&lt;"Reals are "&lt;&lt;x&lt;&lt;" "&lt;&lt;y&lt;&lt;"\n";</a:t>
            </a:r>
          </a:p>
          <a:p>
            <a:pPr marL="274320" lvl="1" indent="0">
              <a:buNone/>
            </a:pPr>
            <a:r>
              <a:rPr lang="en-US" sz="2600" dirty="0" err="1">
                <a:latin typeface="Courier New" charset="0"/>
                <a:ea typeface="Courier New" charset="0"/>
                <a:cs typeface="Courier New" charset="0"/>
              </a:rPr>
              <a:t>std</a:t>
            </a:r>
            <a:r>
              <a:rPr lang="en-US" sz="2600" dirty="0">
                <a:latin typeface="Courier New" charset="0"/>
                <a:ea typeface="Courier New" charset="0"/>
                <a:cs typeface="Courier New" charset="0"/>
              </a:rPr>
              <a:t>::</a:t>
            </a:r>
            <a:r>
              <a:rPr lang="en-US" sz="2600" dirty="0" err="1">
                <a:latin typeface="Courier New" charset="0"/>
                <a:ea typeface="Courier New" charset="0"/>
                <a:cs typeface="Courier New" charset="0"/>
              </a:rPr>
              <a:t>cout</a:t>
            </a:r>
            <a:r>
              <a:rPr lang="en-US" sz="2600" dirty="0">
                <a:latin typeface="Courier New" charset="0"/>
                <a:ea typeface="Courier New" charset="0"/>
                <a:cs typeface="Courier New" charset="0"/>
              </a:rPr>
              <a:t>&lt;&lt;"Integers are "&lt;&lt;i&lt;&lt;" "&lt;&lt;j&lt;&lt;"\n";</a:t>
            </a:r>
          </a:p>
          <a:p>
            <a:pPr marL="274320" lvl="1" indent="0">
              <a:buNone/>
            </a:pPr>
            <a:r>
              <a:rPr lang="en-US" sz="2600" dirty="0">
                <a:latin typeface="Courier New" charset="0"/>
                <a:ea typeface="Courier New" charset="0"/>
                <a:cs typeface="Courier New" charset="0"/>
              </a:rPr>
              <a:t>return 0;</a:t>
            </a:r>
          </a:p>
          <a:p>
            <a:pPr marL="0" indent="0">
              <a:buNone/>
            </a:pPr>
            <a:r>
              <a:rPr lang="en-US" sz="3000" dirty="0">
                <a:latin typeface="Courier New" charset="0"/>
                <a:ea typeface="Courier New" charset="0"/>
                <a:cs typeface="Courier New" charset="0"/>
              </a:rPr>
              <a:t>}</a:t>
            </a:r>
          </a:p>
          <a:p>
            <a:pPr marL="274320" lvl="1" indent="0">
              <a:buNone/>
            </a:pPr>
            <a:endParaRPr lang="en-US" sz="2600" dirty="0">
              <a:latin typeface="Courier New" charset="0"/>
              <a:ea typeface="Courier New" charset="0"/>
              <a:cs typeface="Courier New" charset="0"/>
            </a:endParaRPr>
          </a:p>
        </p:txBody>
      </p:sp>
    </p:spTree>
    <p:extLst>
      <p:ext uri="{BB962C8B-B14F-4D97-AF65-F5344CB8AC3E}">
        <p14:creationId xmlns:p14="http://schemas.microsoft.com/office/powerpoint/2010/main" val="99184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const</a:t>
            </a:r>
            <a:endParaRPr lang="en-US" dirty="0"/>
          </a:p>
        </p:txBody>
      </p:sp>
      <p:sp>
        <p:nvSpPr>
          <p:cNvPr id="3" name="Content Placeholder 2"/>
          <p:cNvSpPr>
            <a:spLocks noGrp="1"/>
          </p:cNvSpPr>
          <p:nvPr>
            <p:ph idx="1"/>
          </p:nvPr>
        </p:nvSpPr>
        <p:spPr/>
        <p:txBody>
          <a:bodyPr>
            <a:normAutofit/>
          </a:bodyPr>
          <a:lstStyle/>
          <a:p>
            <a:r>
              <a:rPr lang="en-US" dirty="0"/>
              <a:t>In compiled languages, programmers can declare a variable to have a fixed value that cannot be changed.</a:t>
            </a:r>
          </a:p>
          <a:p>
            <a:r>
              <a:rPr lang="en-US" dirty="0"/>
              <a:t>In C/C++ this is indicated by the </a:t>
            </a:r>
            <a:r>
              <a:rPr lang="en-US" dirty="0" err="1">
                <a:latin typeface="Courier New" panose="02070309020205020404" pitchFamily="49" charset="0"/>
                <a:cs typeface="Courier New" panose="02070309020205020404" pitchFamily="49" charset="0"/>
              </a:rPr>
              <a:t>const</a:t>
            </a:r>
            <a:r>
              <a:rPr lang="en-US" dirty="0"/>
              <a:t> attribute.</a:t>
            </a:r>
          </a:p>
          <a:p>
            <a:pPr marL="0" indent="0">
              <a:buNone/>
            </a:pPr>
            <a:r>
              <a:rPr lang="en-US" sz="2600" dirty="0">
                <a:latin typeface="Courier New"/>
                <a:cs typeface="Courier New"/>
              </a:rPr>
              <a:t> </a:t>
            </a:r>
            <a:r>
              <a:rPr lang="en-US" sz="2600" dirty="0" err="1">
                <a:latin typeface="Courier New"/>
                <a:cs typeface="Courier New"/>
              </a:rPr>
              <a:t>const</a:t>
            </a:r>
            <a:r>
              <a:rPr lang="en-US" sz="2600" dirty="0">
                <a:latin typeface="Courier New"/>
                <a:cs typeface="Courier New"/>
              </a:rPr>
              <a:t> float pi=3.14159;</a:t>
            </a:r>
          </a:p>
          <a:p>
            <a:r>
              <a:rPr lang="en-US" dirty="0"/>
              <a:t>Attempting to change the value of a variable declared to be a parameter will result in a fatal compiler error.</a:t>
            </a:r>
          </a:p>
        </p:txBody>
      </p:sp>
    </p:spTree>
    <p:extLst>
      <p:ext uri="{BB962C8B-B14F-4D97-AF65-F5344CB8AC3E}">
        <p14:creationId xmlns:p14="http://schemas.microsoft.com/office/powerpoint/2010/main" val="1140388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Conversions</a:t>
            </a:r>
          </a:p>
        </p:txBody>
      </p:sp>
      <p:sp>
        <p:nvSpPr>
          <p:cNvPr id="3" name="Content Placeholder 2"/>
          <p:cNvSpPr>
            <a:spLocks noGrp="1"/>
          </p:cNvSpPr>
          <p:nvPr>
            <p:ph idx="1"/>
          </p:nvPr>
        </p:nvSpPr>
        <p:spPr>
          <a:xfrm>
            <a:off x="457200" y="1600200"/>
            <a:ext cx="8458200" cy="4876800"/>
          </a:xfrm>
        </p:spPr>
        <p:txBody>
          <a:bodyPr>
            <a:normAutofit/>
          </a:bodyPr>
          <a:lstStyle/>
          <a:p>
            <a:r>
              <a:rPr lang="en-US" dirty="0">
                <a:cs typeface="American Typewriter"/>
              </a:rPr>
              <a:t>Most compilers will automatically cast numeric variables to make mixed expressions consistent.  The variables are promoted according to their rank.  Lowest to highest the types are integer, float, double, complex</a:t>
            </a:r>
            <a:r>
              <a:rPr lang="en-US" dirty="0">
                <a:latin typeface="American Typewriter"/>
                <a:cs typeface="American Typewriter"/>
              </a:rPr>
              <a:t>.</a:t>
            </a:r>
          </a:p>
          <a:p>
            <a:r>
              <a:rPr lang="en-US" dirty="0">
                <a:cs typeface="American Typewriter"/>
              </a:rPr>
              <a:t>Use explicit casting to be clear, or in circumstances such as argument lists where the compiler will not do it.</a:t>
            </a:r>
          </a:p>
          <a:p>
            <a:r>
              <a:rPr lang="en-US" dirty="0"/>
              <a:t>Strings may be cast to numbers and vice versa by a </a:t>
            </a:r>
            <a:r>
              <a:rPr lang="en-US" dirty="0" err="1"/>
              <a:t>stringstream</a:t>
            </a:r>
            <a:r>
              <a:rPr lang="en-US" dirty="0"/>
              <a:t> (this is the "correct" C++ way).</a:t>
            </a:r>
          </a:p>
        </p:txBody>
      </p:sp>
    </p:spTree>
    <p:extLst>
      <p:ext uri="{BB962C8B-B14F-4D97-AF65-F5344CB8AC3E}">
        <p14:creationId xmlns:p14="http://schemas.microsoft.com/office/powerpoint/2010/main" val="2798477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lstStyle/>
          <a:p>
            <a:r>
              <a:rPr lang="en-US" dirty="0"/>
              <a:t>Explicit casting among numeric types, default kind.</a:t>
            </a:r>
          </a:p>
          <a:p>
            <a:pPr marL="0" indent="0">
              <a:buNone/>
            </a:pPr>
            <a:r>
              <a:rPr lang="en-US" dirty="0">
                <a:latin typeface="American Typewriter"/>
                <a:cs typeface="American Typewriter"/>
              </a:rPr>
              <a:t>	</a:t>
            </a:r>
            <a:r>
              <a:rPr lang="en-US" dirty="0">
                <a:latin typeface="Courier New"/>
                <a:cs typeface="Courier New"/>
              </a:rPr>
              <a:t>R=(float) I;</a:t>
            </a:r>
          </a:p>
          <a:p>
            <a:pPr marL="0" indent="0">
              <a:buNone/>
            </a:pPr>
            <a:r>
              <a:rPr lang="en-US" dirty="0">
                <a:latin typeface="Courier New"/>
                <a:cs typeface="Courier New"/>
              </a:rPr>
              <a:t>	I=(</a:t>
            </a:r>
            <a:r>
              <a:rPr lang="en-US" dirty="0" err="1">
                <a:latin typeface="Courier New"/>
                <a:cs typeface="Courier New"/>
              </a:rPr>
              <a:t>int</a:t>
            </a:r>
            <a:r>
              <a:rPr lang="en-US" dirty="0">
                <a:latin typeface="Courier New"/>
                <a:cs typeface="Courier New"/>
              </a:rPr>
              <a:t>) R;</a:t>
            </a:r>
          </a:p>
          <a:p>
            <a:pPr marL="0" indent="0">
              <a:buNone/>
            </a:pPr>
            <a:r>
              <a:rPr lang="en-US" dirty="0">
                <a:latin typeface="Courier New"/>
                <a:cs typeface="Courier New"/>
              </a:rPr>
              <a:t>	D=(double)R;</a:t>
            </a:r>
          </a:p>
          <a:p>
            <a:endParaRPr lang="en-US" dirty="0">
              <a:cs typeface="Courier New"/>
            </a:endParaRPr>
          </a:p>
        </p:txBody>
      </p:sp>
    </p:spTree>
    <p:extLst>
      <p:ext uri="{BB962C8B-B14F-4D97-AF65-F5344CB8AC3E}">
        <p14:creationId xmlns:p14="http://schemas.microsoft.com/office/powerpoint/2010/main" val="1965857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Compiled Languages</a:t>
            </a:r>
          </a:p>
        </p:txBody>
      </p:sp>
      <p:sp>
        <p:nvSpPr>
          <p:cNvPr id="3" name="Content Placeholder 2"/>
          <p:cNvSpPr>
            <a:spLocks noGrp="1"/>
          </p:cNvSpPr>
          <p:nvPr>
            <p:ph idx="1"/>
          </p:nvPr>
        </p:nvSpPr>
        <p:spPr/>
        <p:txBody>
          <a:bodyPr/>
          <a:lstStyle/>
          <a:p>
            <a:r>
              <a:rPr lang="en-US" dirty="0"/>
              <a:t>Compiled languages are:</a:t>
            </a:r>
          </a:p>
          <a:p>
            <a:pPr lvl="1"/>
            <a:r>
              <a:rPr lang="en-US" dirty="0"/>
              <a:t>Generally stricter about typing (static typing) and memory allocation.</a:t>
            </a:r>
          </a:p>
          <a:p>
            <a:pPr lvl="1"/>
            <a:r>
              <a:rPr lang="en-US" dirty="0"/>
              <a:t>Generally produce faster and more efficient runs.</a:t>
            </a:r>
          </a:p>
          <a:p>
            <a:r>
              <a:rPr lang="en-US" dirty="0"/>
              <a:t>Interpreted languages are:</a:t>
            </a:r>
          </a:p>
          <a:p>
            <a:pPr lvl="1"/>
            <a:r>
              <a:rPr lang="en-US" dirty="0"/>
              <a:t>Generally looser about typing (dynamic typing).</a:t>
            </a:r>
          </a:p>
          <a:p>
            <a:pPr lvl="1"/>
            <a:r>
              <a:rPr lang="en-US" dirty="0"/>
              <a:t>Generally have dynamically sized data structures built in.</a:t>
            </a:r>
          </a:p>
          <a:p>
            <a:pPr lvl="1"/>
            <a:r>
              <a:rPr lang="en-US" dirty="0"/>
              <a:t>Often run very slowly.</a:t>
            </a:r>
          </a:p>
        </p:txBody>
      </p:sp>
    </p:spTree>
    <p:extLst>
      <p:ext uri="{BB962C8B-B14F-4D97-AF65-F5344CB8AC3E}">
        <p14:creationId xmlns:p14="http://schemas.microsoft.com/office/powerpoint/2010/main" val="1043372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Wingdings"/>
              </a:rPr>
              <a:t>Character  Numeric</a:t>
            </a:r>
            <a:endParaRPr lang="en-US" dirty="0"/>
          </a:p>
        </p:txBody>
      </p:sp>
      <p:sp>
        <p:nvSpPr>
          <p:cNvPr id="3" name="Content Placeholder 2"/>
          <p:cNvSpPr>
            <a:spLocks noGrp="1"/>
          </p:cNvSpPr>
          <p:nvPr>
            <p:ph idx="1"/>
          </p:nvPr>
        </p:nvSpPr>
        <p:spPr/>
        <p:txBody>
          <a:bodyPr>
            <a:normAutofit fontScale="55000" lnSpcReduction="20000"/>
          </a:bodyPr>
          <a:lstStyle/>
          <a:p>
            <a:r>
              <a:rPr lang="en-US" dirty="0" err="1"/>
              <a:t>Stringstreams</a:t>
            </a:r>
            <a:r>
              <a:rPr lang="en-US" dirty="0"/>
              <a:t> are internal string </a:t>
            </a:r>
            <a:r>
              <a:rPr lang="en-US" i="1" dirty="0"/>
              <a:t>buffers</a:t>
            </a:r>
            <a:r>
              <a:rPr lang="en-US" dirty="0"/>
              <a:t>. </a:t>
            </a:r>
          </a:p>
          <a:p>
            <a:r>
              <a:rPr lang="en-US" dirty="0"/>
              <a:t>Convert numeric to character:</a:t>
            </a:r>
          </a:p>
          <a:p>
            <a:pPr marL="0" indent="0">
              <a:buNone/>
            </a:pPr>
            <a:r>
              <a:rPr lang="en-US" sz="2300" dirty="0">
                <a:latin typeface="Courier New" panose="02070309020205020404" pitchFamily="49" charset="0"/>
                <a:cs typeface="Courier New" panose="02070309020205020404" pitchFamily="49" charset="0"/>
              </a:rPr>
              <a:t>#include &lt;</a:t>
            </a:r>
            <a:r>
              <a:rPr lang="en-US" sz="2300" dirty="0" err="1">
                <a:latin typeface="Courier New" panose="02070309020205020404" pitchFamily="49" charset="0"/>
                <a:cs typeface="Courier New" panose="02070309020205020404" pitchFamily="49" charset="0"/>
              </a:rPr>
              <a:t>iostream</a:t>
            </a:r>
            <a:r>
              <a:rPr lang="en-US" sz="2300" dirty="0">
                <a:latin typeface="Courier New" panose="02070309020205020404" pitchFamily="49" charset="0"/>
                <a:cs typeface="Courier New" panose="02070309020205020404" pitchFamily="49" charset="0"/>
              </a:rPr>
              <a:t>&gt;</a:t>
            </a:r>
          </a:p>
          <a:p>
            <a:pPr marL="0" indent="0">
              <a:buNone/>
            </a:pPr>
            <a:r>
              <a:rPr lang="en-US" sz="2300" dirty="0">
                <a:latin typeface="Courier New" panose="02070309020205020404" pitchFamily="49" charset="0"/>
                <a:cs typeface="Courier New" panose="02070309020205020404" pitchFamily="49" charset="0"/>
              </a:rPr>
              <a:t>#include &lt;string&gt;</a:t>
            </a:r>
          </a:p>
          <a:p>
            <a:pPr marL="0" indent="0">
              <a:buNone/>
            </a:pPr>
            <a:r>
              <a:rPr lang="en-US" sz="2300" dirty="0">
                <a:latin typeface="Courier New" panose="02070309020205020404" pitchFamily="49" charset="0"/>
                <a:cs typeface="Courier New" panose="02070309020205020404" pitchFamily="49" charset="0"/>
              </a:rPr>
              <a:t>#include &lt;</a:t>
            </a:r>
            <a:r>
              <a:rPr lang="en-US" sz="2300" dirty="0" err="1">
                <a:latin typeface="Courier New" panose="02070309020205020404" pitchFamily="49" charset="0"/>
                <a:cs typeface="Courier New" panose="02070309020205020404" pitchFamily="49" charset="0"/>
              </a:rPr>
              <a:t>sstream</a:t>
            </a:r>
            <a:r>
              <a:rPr lang="en-US" sz="2300" dirty="0">
                <a:latin typeface="Courier New" panose="02070309020205020404" pitchFamily="49" charset="0"/>
                <a:cs typeface="Courier New" panose="02070309020205020404" pitchFamily="49" charset="0"/>
              </a:rPr>
              <a:t>&gt;</a:t>
            </a:r>
          </a:p>
          <a:p>
            <a:pPr marL="0" indent="0">
              <a:buNone/>
            </a:pPr>
            <a:r>
              <a:rPr lang="en-US" sz="2300" dirty="0">
                <a:latin typeface="Courier New" panose="02070309020205020404" pitchFamily="49" charset="0"/>
                <a:cs typeface="Courier New" panose="02070309020205020404" pitchFamily="49" charset="0"/>
              </a:rPr>
              <a:t>using namespace </a:t>
            </a:r>
            <a:r>
              <a:rPr lang="en-US" sz="2300" dirty="0" err="1">
                <a:latin typeface="Courier New" panose="02070309020205020404" pitchFamily="49" charset="0"/>
                <a:cs typeface="Courier New" panose="02070309020205020404" pitchFamily="49" charset="0"/>
              </a:rPr>
              <a:t>std</a:t>
            </a:r>
            <a:r>
              <a:rPr lang="en-US" sz="2300" dirty="0">
                <a:latin typeface="Courier New" panose="02070309020205020404" pitchFamily="49" charset="0"/>
                <a:cs typeface="Courier New" panose="02070309020205020404" pitchFamily="49" charset="0"/>
              </a:rPr>
              <a:t>;</a:t>
            </a:r>
          </a:p>
          <a:p>
            <a:pPr marL="0" indent="0">
              <a:buNone/>
            </a:pPr>
            <a:r>
              <a:rPr lang="en-US" sz="2300" dirty="0" err="1">
                <a:latin typeface="Courier New" panose="02070309020205020404" pitchFamily="49" charset="0"/>
                <a:cs typeface="Courier New" panose="02070309020205020404" pitchFamily="49" charset="0"/>
              </a:rPr>
              <a:t>int</a:t>
            </a:r>
            <a:r>
              <a:rPr lang="en-US" sz="2300" dirty="0">
                <a:latin typeface="Courier New" panose="02070309020205020404" pitchFamily="49" charset="0"/>
                <a:cs typeface="Courier New" panose="02070309020205020404" pitchFamily="49" charset="0"/>
              </a:rPr>
              <a:t> main() {</a:t>
            </a:r>
          </a:p>
          <a:p>
            <a:pPr marL="274320" lvl="1" indent="0">
              <a:buNone/>
            </a:pPr>
            <a:r>
              <a:rPr lang="en-US" sz="2300" dirty="0">
                <a:latin typeface="Courier New"/>
                <a:cs typeface="Courier New"/>
              </a:rPr>
              <a:t>string age;</a:t>
            </a:r>
          </a:p>
          <a:p>
            <a:pPr marL="274320" lvl="1" indent="0">
              <a:buNone/>
            </a:pPr>
            <a:r>
              <a:rPr lang="en-US" sz="2300" dirty="0" err="1">
                <a:latin typeface="Courier New"/>
                <a:cs typeface="Courier New"/>
              </a:rPr>
              <a:t>int</a:t>
            </a:r>
            <a:r>
              <a:rPr lang="en-US" sz="2300" dirty="0">
                <a:latin typeface="Courier New"/>
                <a:cs typeface="Courier New"/>
              </a:rPr>
              <a:t> </a:t>
            </a:r>
            <a:r>
              <a:rPr lang="en-US" sz="2300" dirty="0" err="1">
                <a:latin typeface="Courier New"/>
                <a:cs typeface="Courier New"/>
              </a:rPr>
              <a:t>iage</a:t>
            </a:r>
            <a:r>
              <a:rPr lang="en-US" sz="2300" dirty="0">
                <a:latin typeface="Courier New"/>
                <a:cs typeface="Courier New"/>
              </a:rPr>
              <a:t>;</a:t>
            </a:r>
          </a:p>
          <a:p>
            <a:pPr marL="274320" lvl="1" indent="0">
              <a:buNone/>
            </a:pPr>
            <a:r>
              <a:rPr lang="en-US" sz="2300" dirty="0" err="1">
                <a:latin typeface="Courier New"/>
                <a:cs typeface="Courier New"/>
              </a:rPr>
              <a:t>iage</a:t>
            </a:r>
            <a:r>
              <a:rPr lang="en-US" sz="2300" dirty="0">
                <a:latin typeface="Courier New"/>
                <a:cs typeface="Courier New"/>
              </a:rPr>
              <a:t>=39</a:t>
            </a:r>
          </a:p>
          <a:p>
            <a:pPr marL="274320" lvl="1" indent="0">
              <a:buNone/>
            </a:pPr>
            <a:r>
              <a:rPr lang="en-US" sz="2300" dirty="0" err="1">
                <a:latin typeface="Courier New"/>
                <a:cs typeface="Courier New"/>
              </a:rPr>
              <a:t>stringstream</a:t>
            </a:r>
            <a:r>
              <a:rPr lang="en-US" sz="2300" dirty="0">
                <a:latin typeface="Courier New"/>
                <a:cs typeface="Courier New"/>
              </a:rPr>
              <a:t> </a:t>
            </a:r>
            <a:r>
              <a:rPr lang="en-US" sz="2300" dirty="0" err="1">
                <a:latin typeface="Courier New"/>
                <a:cs typeface="Courier New"/>
              </a:rPr>
              <a:t>ss</a:t>
            </a:r>
            <a:r>
              <a:rPr lang="en-US" sz="2300" dirty="0">
                <a:latin typeface="Courier New"/>
                <a:cs typeface="Courier New"/>
              </a:rPr>
              <a:t>;</a:t>
            </a:r>
          </a:p>
          <a:p>
            <a:pPr marL="274320" lvl="1" indent="0">
              <a:buNone/>
            </a:pPr>
            <a:r>
              <a:rPr lang="en-US" sz="2300" dirty="0" err="1">
                <a:latin typeface="Courier New"/>
                <a:cs typeface="Courier New"/>
              </a:rPr>
              <a:t>ss</a:t>
            </a:r>
            <a:r>
              <a:rPr lang="en-US" sz="2300" dirty="0">
                <a:latin typeface="Courier New"/>
                <a:cs typeface="Courier New"/>
              </a:rPr>
              <a:t>&lt;&lt;</a:t>
            </a:r>
            <a:r>
              <a:rPr lang="en-US" sz="2300" dirty="0" err="1">
                <a:latin typeface="Courier New"/>
                <a:cs typeface="Courier New"/>
              </a:rPr>
              <a:t>iage</a:t>
            </a:r>
            <a:r>
              <a:rPr lang="en-US" sz="2300" dirty="0">
                <a:latin typeface="Courier New"/>
                <a:cs typeface="Courier New"/>
              </a:rPr>
              <a:t>;       //load </a:t>
            </a:r>
            <a:r>
              <a:rPr lang="en-US" sz="2300" dirty="0" err="1">
                <a:latin typeface="Courier New"/>
                <a:cs typeface="Courier New"/>
              </a:rPr>
              <a:t>iage</a:t>
            </a:r>
            <a:r>
              <a:rPr lang="en-US" sz="2300" dirty="0">
                <a:latin typeface="Courier New"/>
                <a:cs typeface="Courier New"/>
              </a:rPr>
              <a:t> into buffer</a:t>
            </a:r>
          </a:p>
          <a:p>
            <a:pPr marL="274320" lvl="1" indent="0">
              <a:buNone/>
            </a:pPr>
            <a:r>
              <a:rPr lang="en-US" sz="2300" dirty="0">
                <a:latin typeface="Courier New"/>
                <a:cs typeface="Courier New"/>
              </a:rPr>
              <a:t>age=</a:t>
            </a:r>
            <a:r>
              <a:rPr lang="en-US" sz="2300" dirty="0" err="1">
                <a:latin typeface="Courier New"/>
                <a:cs typeface="Courier New"/>
              </a:rPr>
              <a:t>ss.str</a:t>
            </a:r>
            <a:r>
              <a:rPr lang="en-US" sz="2300" dirty="0">
                <a:latin typeface="Courier New"/>
                <a:cs typeface="Courier New"/>
              </a:rPr>
              <a:t>();</a:t>
            </a:r>
          </a:p>
          <a:p>
            <a:r>
              <a:rPr lang="en-US" dirty="0"/>
              <a:t>Convert character to numeric</a:t>
            </a:r>
          </a:p>
          <a:p>
            <a:pPr marL="274320" lvl="1" indent="0">
              <a:buNone/>
            </a:pPr>
            <a:r>
              <a:rPr lang="en-US" sz="2300" dirty="0">
                <a:latin typeface="Courier New"/>
                <a:cs typeface="Courier New"/>
              </a:rPr>
              <a:t>age='51'</a:t>
            </a:r>
          </a:p>
          <a:p>
            <a:pPr marL="274320" lvl="1" indent="0">
              <a:buNone/>
            </a:pPr>
            <a:r>
              <a:rPr lang="en-US" sz="2300" dirty="0" err="1">
                <a:latin typeface="Courier New" panose="02070309020205020404" pitchFamily="49" charset="0"/>
                <a:cs typeface="Courier New" panose="02070309020205020404" pitchFamily="49" charset="0"/>
              </a:rPr>
              <a:t>stringstream</a:t>
            </a:r>
            <a:r>
              <a:rPr lang="en-US" sz="2300" dirty="0">
                <a:latin typeface="Courier New" panose="02070309020205020404" pitchFamily="49" charset="0"/>
                <a:cs typeface="Courier New" panose="02070309020205020404" pitchFamily="49" charset="0"/>
              </a:rPr>
              <a:t> ss2(age);</a:t>
            </a:r>
          </a:p>
          <a:p>
            <a:pPr marL="274320" lvl="1" indent="0">
              <a:buNone/>
            </a:pPr>
            <a:r>
              <a:rPr lang="en-US" sz="2300" dirty="0">
                <a:latin typeface="Courier New" panose="02070309020205020404" pitchFamily="49" charset="0"/>
                <a:cs typeface="Courier New" panose="02070309020205020404" pitchFamily="49" charset="0"/>
              </a:rPr>
              <a:t>ss2&gt;&gt;</a:t>
            </a:r>
            <a:r>
              <a:rPr lang="en-US" sz="2300" dirty="0" err="1">
                <a:latin typeface="Courier New" panose="02070309020205020404" pitchFamily="49" charset="0"/>
                <a:cs typeface="Courier New" panose="02070309020205020404" pitchFamily="49" charset="0"/>
              </a:rPr>
              <a:t>iage</a:t>
            </a:r>
            <a:r>
              <a:rPr lang="en-US" sz="2300" dirty="0">
                <a:latin typeface="Courier New" panose="02070309020205020404" pitchFamily="49" charset="0"/>
                <a:cs typeface="Courier New" panose="02070309020205020404" pitchFamily="49" charset="0"/>
              </a:rPr>
              <a:t>;</a:t>
            </a:r>
          </a:p>
          <a:p>
            <a:pPr marL="0" indent="0">
              <a:buNone/>
            </a:pPr>
            <a:r>
              <a:rPr lang="en-US" sz="23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95678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Operations</a:t>
            </a:r>
          </a:p>
        </p:txBody>
      </p:sp>
      <p:sp>
        <p:nvSpPr>
          <p:cNvPr id="3" name="Content Placeholder 2"/>
          <p:cNvSpPr>
            <a:spLocks noGrp="1"/>
          </p:cNvSpPr>
          <p:nvPr>
            <p:ph idx="1"/>
          </p:nvPr>
        </p:nvSpPr>
        <p:spPr/>
        <p:txBody>
          <a:bodyPr/>
          <a:lstStyle/>
          <a:p>
            <a:r>
              <a:rPr lang="en-US" dirty="0"/>
              <a:t>Operators are defined on integers, floats, and doubles</a:t>
            </a:r>
          </a:p>
          <a:p>
            <a:r>
              <a:rPr lang="en-US" dirty="0">
                <a:latin typeface="Courier New"/>
                <a:cs typeface="Courier New"/>
              </a:rPr>
              <a:t>+ -</a:t>
            </a:r>
            <a:r>
              <a:rPr lang="en-US" dirty="0"/>
              <a:t>  add subtract</a:t>
            </a:r>
          </a:p>
          <a:p>
            <a:r>
              <a:rPr lang="en-US" dirty="0">
                <a:latin typeface="Courier New"/>
                <a:cs typeface="Courier New"/>
              </a:rPr>
              <a:t>* /</a:t>
            </a:r>
            <a:r>
              <a:rPr lang="en-US" dirty="0"/>
              <a:t> multiply divide</a:t>
            </a:r>
          </a:p>
          <a:p>
            <a:r>
              <a:rPr lang="en-US" dirty="0"/>
              <a:t>Operator Precedence is:</a:t>
            </a:r>
          </a:p>
          <a:p>
            <a:r>
              <a:rPr lang="en-US" dirty="0"/>
              <a:t> </a:t>
            </a:r>
            <a:r>
              <a:rPr lang="en-US" dirty="0">
                <a:latin typeface="Courier New"/>
                <a:cs typeface="Courier New"/>
              </a:rPr>
              <a:t>(* /) (+ -)</a:t>
            </a:r>
          </a:p>
          <a:p>
            <a:r>
              <a:rPr lang="en-US" dirty="0"/>
              <a:t>Evaluation is left to right by precedence unless told otherwise with parentheses</a:t>
            </a:r>
          </a:p>
        </p:txBody>
      </p:sp>
    </p:spTree>
    <p:extLst>
      <p:ext uri="{BB962C8B-B14F-4D97-AF65-F5344CB8AC3E}">
        <p14:creationId xmlns:p14="http://schemas.microsoft.com/office/powerpoint/2010/main" val="32603028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Integer Operators</a:t>
            </a:r>
          </a:p>
        </p:txBody>
      </p:sp>
      <p:sp>
        <p:nvSpPr>
          <p:cNvPr id="3" name="Content Placeholder 2"/>
          <p:cNvSpPr>
            <a:spLocks noGrp="1"/>
          </p:cNvSpPr>
          <p:nvPr>
            <p:ph idx="1"/>
          </p:nvPr>
        </p:nvSpPr>
        <p:spPr>
          <a:xfrm>
            <a:off x="369255" y="1600200"/>
            <a:ext cx="8763000" cy="4876800"/>
          </a:xfrm>
        </p:spPr>
        <p:txBody>
          <a:bodyPr/>
          <a:lstStyle/>
          <a:p>
            <a:r>
              <a:rPr lang="en-US" dirty="0"/>
              <a:t>In C++ 2/3 is always zero!  Why?</a:t>
            </a:r>
          </a:p>
          <a:p>
            <a:pPr lvl="1"/>
            <a:r>
              <a:rPr lang="en-US" dirty="0"/>
              <a:t>Because 2 and 3 are both integers.  Nothing will be promoted to a float, so / is an integer operation that yields an integer result</a:t>
            </a:r>
          </a:p>
          <a:p>
            <a:r>
              <a:rPr lang="en-US" dirty="0"/>
              <a:t>Remainder can be obtained from </a:t>
            </a:r>
            <a:r>
              <a:rPr lang="en-US" dirty="0">
                <a:latin typeface="Courier New" panose="02070309020205020404" pitchFamily="49" charset="0"/>
                <a:cs typeface="Courier New" panose="02070309020205020404" pitchFamily="49" charset="0"/>
              </a:rPr>
              <a:t>%</a:t>
            </a:r>
          </a:p>
          <a:p>
            <a:pPr lvl="1"/>
            <a:r>
              <a:rPr lang="en-US" dirty="0"/>
              <a:t>Use for negatives is uncommon in all </a:t>
            </a:r>
            <a:r>
              <a:rPr lang="en-US" dirty="0" smtClean="0"/>
              <a:t>languages and may not behave as you expect.</a:t>
            </a:r>
            <a:endParaRPr lang="en-US" dirty="0"/>
          </a:p>
        </p:txBody>
      </p:sp>
    </p:spTree>
    <p:extLst>
      <p:ext uri="{BB962C8B-B14F-4D97-AF65-F5344CB8AC3E}">
        <p14:creationId xmlns:p14="http://schemas.microsoft.com/office/powerpoint/2010/main" val="25009703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Operators</a:t>
            </a:r>
          </a:p>
        </p:txBody>
      </p:sp>
      <p:sp>
        <p:nvSpPr>
          <p:cNvPr id="3" name="Content Placeholder 2"/>
          <p:cNvSpPr>
            <a:spLocks noGrp="1"/>
          </p:cNvSpPr>
          <p:nvPr>
            <p:ph idx="1"/>
          </p:nvPr>
        </p:nvSpPr>
        <p:spPr/>
        <p:txBody>
          <a:bodyPr/>
          <a:lstStyle/>
          <a:p>
            <a:r>
              <a:rPr lang="en-US" dirty="0"/>
              <a:t>Negation</a:t>
            </a:r>
          </a:p>
          <a:p>
            <a:pPr lvl="1"/>
            <a:r>
              <a:rPr lang="en-US" dirty="0">
                <a:latin typeface="Courier New"/>
                <a:cs typeface="Courier New"/>
              </a:rPr>
              <a:t>!</a:t>
            </a:r>
          </a:p>
          <a:p>
            <a:pPr marL="914400" lvl="2" indent="0">
              <a:buNone/>
            </a:pPr>
            <a:r>
              <a:rPr lang="en-US" dirty="0">
                <a:latin typeface="Courier New"/>
                <a:cs typeface="Courier New"/>
              </a:rPr>
              <a:t>!flag</a:t>
            </a:r>
          </a:p>
          <a:p>
            <a:r>
              <a:rPr lang="en-US" dirty="0">
                <a:cs typeface="Courier New"/>
              </a:rPr>
              <a:t>AND</a:t>
            </a:r>
          </a:p>
          <a:p>
            <a:pPr lvl="1"/>
            <a:r>
              <a:rPr lang="en-US" dirty="0">
                <a:latin typeface="Courier New" panose="02070309020205020404" pitchFamily="49" charset="0"/>
                <a:cs typeface="Courier New" panose="02070309020205020404" pitchFamily="49" charset="0"/>
              </a:rPr>
              <a:t>&amp;&amp;</a:t>
            </a:r>
          </a:p>
          <a:p>
            <a:r>
              <a:rPr lang="en-US" dirty="0"/>
              <a:t>OR</a:t>
            </a:r>
          </a:p>
          <a:p>
            <a:pPr lvl="1"/>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973166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Operators</a:t>
            </a:r>
          </a:p>
        </p:txBody>
      </p:sp>
      <p:sp>
        <p:nvSpPr>
          <p:cNvPr id="3" name="Content Placeholder 2"/>
          <p:cNvSpPr>
            <a:spLocks noGrp="1"/>
          </p:cNvSpPr>
          <p:nvPr>
            <p:ph idx="1"/>
          </p:nvPr>
        </p:nvSpPr>
        <p:spPr/>
        <p:txBody>
          <a:bodyPr/>
          <a:lstStyle/>
          <a:p>
            <a:r>
              <a:rPr lang="en-US" dirty="0"/>
              <a:t>Numeric</a:t>
            </a:r>
          </a:p>
          <a:p>
            <a:pPr marL="548640" lvl="2" indent="0">
              <a:buNone/>
            </a:pPr>
            <a:r>
              <a:rPr lang="en-US" sz="2800" dirty="0">
                <a:cs typeface="Courier New"/>
              </a:rPr>
              <a:t>equals</a:t>
            </a:r>
            <a:r>
              <a:rPr lang="en-US" sz="2800" dirty="0">
                <a:latin typeface="Courier New"/>
                <a:cs typeface="Courier New"/>
              </a:rPr>
              <a:t>  ==</a:t>
            </a:r>
          </a:p>
          <a:p>
            <a:pPr marL="548640" lvl="2" indent="0">
              <a:buNone/>
            </a:pPr>
            <a:r>
              <a:rPr lang="en-US" sz="2800" dirty="0">
                <a:cs typeface="Courier New"/>
              </a:rPr>
              <a:t>not equal </a:t>
            </a:r>
            <a:r>
              <a:rPr lang="en-US" sz="2800" dirty="0">
                <a:latin typeface="Courier New"/>
                <a:cs typeface="Courier New"/>
              </a:rPr>
              <a:t>/=</a:t>
            </a:r>
          </a:p>
          <a:p>
            <a:pPr marL="548640" lvl="2" indent="0">
              <a:buNone/>
            </a:pPr>
            <a:r>
              <a:rPr lang="en-US" sz="2800" dirty="0">
                <a:cs typeface="Courier New"/>
              </a:rPr>
              <a:t>strictly less than  </a:t>
            </a:r>
            <a:r>
              <a:rPr lang="en-US" sz="2800" dirty="0">
                <a:latin typeface="Courier New"/>
                <a:cs typeface="Courier New"/>
              </a:rPr>
              <a:t>&lt;  </a:t>
            </a:r>
          </a:p>
          <a:p>
            <a:pPr marL="548640" lvl="2" indent="0">
              <a:buNone/>
            </a:pPr>
            <a:r>
              <a:rPr lang="en-US" sz="2800" dirty="0">
                <a:cs typeface="Courier New"/>
              </a:rPr>
              <a:t>strictly greater than </a:t>
            </a:r>
            <a:r>
              <a:rPr lang="en-US" sz="2800" dirty="0">
                <a:latin typeface="Courier New"/>
                <a:cs typeface="Courier New"/>
              </a:rPr>
              <a:t>&gt;   </a:t>
            </a:r>
          </a:p>
          <a:p>
            <a:pPr marL="548640" lvl="2" indent="0">
              <a:buNone/>
            </a:pPr>
            <a:r>
              <a:rPr lang="en-US" sz="2800" dirty="0">
                <a:cs typeface="Courier New"/>
              </a:rPr>
              <a:t>less than or equal to </a:t>
            </a:r>
            <a:r>
              <a:rPr lang="en-US" sz="2800" dirty="0">
                <a:latin typeface="Courier New"/>
                <a:cs typeface="Courier New"/>
              </a:rPr>
              <a:t>&lt;=  </a:t>
            </a:r>
          </a:p>
          <a:p>
            <a:pPr marL="548640" lvl="2" indent="0">
              <a:buNone/>
            </a:pPr>
            <a:r>
              <a:rPr lang="en-US" sz="2800" dirty="0">
                <a:cs typeface="Courier New"/>
              </a:rPr>
              <a:t>greater than or equal to  </a:t>
            </a:r>
            <a:r>
              <a:rPr lang="en-US" sz="2800" dirty="0">
                <a:latin typeface="Courier New"/>
                <a:cs typeface="Courier New"/>
              </a:rPr>
              <a:t>&gt;=</a:t>
            </a:r>
          </a:p>
          <a:p>
            <a:endParaRPr lang="en-US" dirty="0"/>
          </a:p>
          <a:p>
            <a:endParaRPr lang="en-US" dirty="0"/>
          </a:p>
        </p:txBody>
      </p:sp>
    </p:spTree>
    <p:extLst>
      <p:ext uri="{BB962C8B-B14F-4D97-AF65-F5344CB8AC3E}">
        <p14:creationId xmlns:p14="http://schemas.microsoft.com/office/powerpoint/2010/main" val="34814880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Operator Precedence</a:t>
            </a:r>
          </a:p>
        </p:txBody>
      </p:sp>
      <p:sp>
        <p:nvSpPr>
          <p:cNvPr id="3" name="Content Placeholder 2"/>
          <p:cNvSpPr>
            <a:spLocks noGrp="1"/>
          </p:cNvSpPr>
          <p:nvPr>
            <p:ph idx="1"/>
          </p:nvPr>
        </p:nvSpPr>
        <p:spPr/>
        <p:txBody>
          <a:bodyPr/>
          <a:lstStyle/>
          <a:p>
            <a:r>
              <a:rPr lang="en-US" dirty="0">
                <a:latin typeface="Courier New"/>
                <a:cs typeface="Courier New"/>
              </a:rPr>
              <a:t>&gt;,&gt;=,&lt;,&lt;=</a:t>
            </a:r>
            <a:r>
              <a:rPr lang="en-US" dirty="0"/>
              <a:t> outrank </a:t>
            </a:r>
            <a:r>
              <a:rPr lang="en-US" dirty="0">
                <a:latin typeface="Courier New"/>
                <a:cs typeface="Courier New"/>
              </a:rPr>
              <a:t>==</a:t>
            </a:r>
            <a:r>
              <a:rPr lang="en-US" dirty="0"/>
              <a:t> or </a:t>
            </a:r>
            <a:r>
              <a:rPr lang="en-US" dirty="0">
                <a:latin typeface="Courier New" panose="02070309020205020404" pitchFamily="49" charset="0"/>
                <a:cs typeface="Courier New" panose="02070309020205020404" pitchFamily="49" charset="0"/>
              </a:rPr>
              <a:t>!=</a:t>
            </a:r>
          </a:p>
          <a:p>
            <a:r>
              <a:rPr lang="en-US" dirty="0">
                <a:latin typeface="Courier New"/>
                <a:cs typeface="Courier New"/>
              </a:rPr>
              <a:t>==</a:t>
            </a:r>
            <a:r>
              <a:rPr lang="en-US" dirty="0"/>
              <a:t>,</a:t>
            </a:r>
            <a:r>
              <a:rPr lang="en-US" dirty="0">
                <a:latin typeface="Courier New"/>
                <a:cs typeface="Courier New"/>
              </a:rPr>
              <a:t>!=</a:t>
            </a:r>
            <a:r>
              <a:rPr lang="en-US" dirty="0"/>
              <a:t> outranks </a:t>
            </a:r>
            <a:r>
              <a:rPr lang="en-US" dirty="0">
                <a:latin typeface="Courier New" panose="02070309020205020404" pitchFamily="49" charset="0"/>
                <a:cs typeface="Courier New" panose="02070309020205020404" pitchFamily="49" charset="0"/>
              </a:rPr>
              <a:t>&amp;&amp;</a:t>
            </a:r>
          </a:p>
          <a:p>
            <a:r>
              <a:rPr lang="en-US" dirty="0">
                <a:latin typeface="Courier New" panose="02070309020205020404" pitchFamily="49" charset="0"/>
                <a:cs typeface="Courier New" panose="02070309020205020404" pitchFamily="49" charset="0"/>
              </a:rPr>
              <a:t>&amp;&amp;</a:t>
            </a:r>
            <a:r>
              <a:rPr lang="en-US" dirty="0"/>
              <a:t> outranks </a:t>
            </a:r>
            <a:r>
              <a:rPr lang="en-US" dirty="0">
                <a:latin typeface="Courier New" panose="02070309020205020404" pitchFamily="49" charset="0"/>
                <a:cs typeface="Courier New" panose="02070309020205020404" pitchFamily="49" charset="0"/>
              </a:rPr>
              <a:t>||</a:t>
            </a:r>
          </a:p>
          <a:p>
            <a:r>
              <a:rPr lang="en-US" dirty="0">
                <a:cs typeface="Courier New"/>
              </a:rPr>
              <a:t>As always, use parentheses to change grouping or to improve clarity.</a:t>
            </a:r>
          </a:p>
        </p:txBody>
      </p:sp>
    </p:spTree>
    <p:extLst>
      <p:ext uri="{BB962C8B-B14F-4D97-AF65-F5344CB8AC3E}">
        <p14:creationId xmlns:p14="http://schemas.microsoft.com/office/powerpoint/2010/main" val="6393020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cs typeface="Courier New"/>
              </a:rPr>
              <a:t>Exercises with conditionals.</a:t>
            </a:r>
          </a:p>
          <a:p>
            <a:pPr marL="0" indent="0">
              <a:buNone/>
            </a:pPr>
            <a:r>
              <a:rPr lang="en-US" dirty="0">
                <a:cs typeface="Courier New"/>
              </a:rPr>
              <a:t>Be sure to declare variables appropriately.</a:t>
            </a:r>
          </a:p>
          <a:p>
            <a:pPr marL="0" indent="0">
              <a:buNone/>
            </a:pPr>
            <a:r>
              <a:rPr lang="en-US" dirty="0">
                <a:latin typeface="Courier New"/>
                <a:cs typeface="Courier New"/>
              </a:rPr>
              <a:t>a=11.; b=9.; c=45; n=3;</a:t>
            </a:r>
          </a:p>
          <a:p>
            <a:pPr marL="0" indent="0">
              <a:buNone/>
            </a:pPr>
            <a:r>
              <a:rPr lang="en-US" dirty="0" err="1">
                <a:latin typeface="Courier New"/>
                <a:cs typeface="Courier New"/>
              </a:rPr>
              <a:t>cout</a:t>
            </a:r>
            <a:r>
              <a:rPr lang="en-US" dirty="0">
                <a:latin typeface="Courier New"/>
                <a:cs typeface="Courier New"/>
              </a:rPr>
              <a:t>&lt;&lt; </a:t>
            </a:r>
            <a:r>
              <a:rPr lang="en-US" dirty="0" err="1">
                <a:latin typeface="Courier New"/>
                <a:cs typeface="Courier New"/>
              </a:rPr>
              <a:t>boolalpha</a:t>
            </a:r>
            <a:r>
              <a:rPr lang="en-US" dirty="0">
                <a:latin typeface="Courier New"/>
                <a:cs typeface="Courier New"/>
              </a:rPr>
              <a:t> &lt;&lt; (a&gt;b)&lt;&lt;"\n";</a:t>
            </a:r>
          </a:p>
          <a:p>
            <a:pPr marL="0" indent="0">
              <a:buNone/>
            </a:pPr>
            <a:r>
              <a:rPr lang="en-US" dirty="0" err="1">
                <a:latin typeface="Courier New"/>
                <a:cs typeface="Courier New"/>
              </a:rPr>
              <a:t>cout</a:t>
            </a:r>
            <a:r>
              <a:rPr lang="en-US" dirty="0">
                <a:latin typeface="Courier New"/>
                <a:cs typeface="Courier New"/>
              </a:rPr>
              <a:t> &lt;&lt; (a&lt;b &amp;&amp; c==n) &lt;&lt; "\n";</a:t>
            </a:r>
          </a:p>
          <a:p>
            <a:pPr marL="0" indent="0">
              <a:buNone/>
            </a:pPr>
            <a:r>
              <a:rPr lang="en-US" dirty="0" err="1">
                <a:latin typeface="Courier New"/>
                <a:cs typeface="Courier New"/>
              </a:rPr>
              <a:t>cout</a:t>
            </a:r>
            <a:r>
              <a:rPr lang="en-US" dirty="0">
                <a:latin typeface="Courier New"/>
                <a:cs typeface="Courier New"/>
              </a:rPr>
              <a:t> &lt;&lt; (a&lt;b || c==n) &lt;&lt; "\n";</a:t>
            </a:r>
          </a:p>
          <a:p>
            <a:pPr marL="0" indent="0">
              <a:buNone/>
            </a:pPr>
            <a:r>
              <a:rPr lang="en-US" dirty="0" err="1">
                <a:latin typeface="Courier New"/>
                <a:cs typeface="Courier New"/>
              </a:rPr>
              <a:t>cout</a:t>
            </a:r>
            <a:r>
              <a:rPr lang="en-US" dirty="0">
                <a:latin typeface="Courier New"/>
                <a:cs typeface="Courier New"/>
              </a:rPr>
              <a:t> &lt;&lt; (a&gt;b || c==n &amp;&amp; a&lt;b) &lt;&lt;"\n";</a:t>
            </a:r>
          </a:p>
          <a:p>
            <a:pPr marL="0" indent="0">
              <a:buNone/>
            </a:pPr>
            <a:r>
              <a:rPr lang="en-US" dirty="0" err="1">
                <a:latin typeface="Courier New"/>
                <a:cs typeface="Courier New"/>
              </a:rPr>
              <a:t>cout</a:t>
            </a:r>
            <a:r>
              <a:rPr lang="en-US" dirty="0">
                <a:latin typeface="Courier New"/>
                <a:cs typeface="Courier New"/>
              </a:rPr>
              <a:t> &lt;&lt;(a&gt;b || c==n) &amp;&amp; a&lt;b &lt;&lt; "\n"'</a:t>
            </a:r>
          </a:p>
          <a:p>
            <a:pPr marL="0" indent="0">
              <a:buNone/>
            </a:pPr>
            <a:r>
              <a:rPr lang="en-US" dirty="0">
                <a:latin typeface="Courier New"/>
                <a:cs typeface="Courier New"/>
              </a:rPr>
              <a:t>bool </a:t>
            </a:r>
            <a:r>
              <a:rPr lang="en-US" dirty="0" err="1">
                <a:latin typeface="Courier New"/>
                <a:cs typeface="Courier New"/>
              </a:rPr>
              <a:t>is_equal</a:t>
            </a:r>
            <a:r>
              <a:rPr lang="en-US" dirty="0">
                <a:latin typeface="Courier New"/>
                <a:cs typeface="Courier New"/>
              </a:rPr>
              <a:t>= a==b;</a:t>
            </a:r>
          </a:p>
          <a:p>
            <a:pPr marL="0" indent="0">
              <a:buNone/>
            </a:pPr>
            <a:r>
              <a:rPr lang="en-US" dirty="0" err="1">
                <a:latin typeface="Courier New"/>
                <a:cs typeface="Courier New"/>
              </a:rPr>
              <a:t>cout</a:t>
            </a:r>
            <a:r>
              <a:rPr lang="en-US" dirty="0">
                <a:latin typeface="Courier New"/>
                <a:cs typeface="Courier New"/>
              </a:rPr>
              <a:t>&lt;&lt;</a:t>
            </a:r>
            <a:r>
              <a:rPr lang="en-US" dirty="0" err="1">
                <a:latin typeface="Courier New"/>
                <a:cs typeface="Courier New"/>
              </a:rPr>
              <a:t>is_equal</a:t>
            </a:r>
            <a:r>
              <a:rPr lang="en-US" dirty="0">
                <a:latin typeface="Courier New"/>
                <a:cs typeface="Courier New"/>
              </a:rPr>
              <a:t>&lt;&lt;"\n";</a:t>
            </a:r>
          </a:p>
          <a:p>
            <a:endParaRPr lang="en-US" dirty="0"/>
          </a:p>
        </p:txBody>
      </p:sp>
    </p:spTree>
    <p:extLst>
      <p:ext uri="{BB962C8B-B14F-4D97-AF65-F5344CB8AC3E}">
        <p14:creationId xmlns:p14="http://schemas.microsoft.com/office/powerpoint/2010/main" val="37923888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Expressions and Statements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7261146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Expressions in C++</a:t>
            </a:r>
          </a:p>
        </p:txBody>
      </p:sp>
      <p:sp>
        <p:nvSpPr>
          <p:cNvPr id="3" name="Content Placeholder 2"/>
          <p:cNvSpPr>
            <a:spLocks noGrp="1"/>
          </p:cNvSpPr>
          <p:nvPr>
            <p:ph idx="1"/>
          </p:nvPr>
        </p:nvSpPr>
        <p:spPr/>
        <p:txBody>
          <a:bodyPr/>
          <a:lstStyle/>
          <a:p>
            <a:r>
              <a:rPr lang="en-US" dirty="0"/>
              <a:t>C++ expressions are much like those of other languages.  </a:t>
            </a:r>
          </a:p>
          <a:p>
            <a:pPr marL="0" indent="0">
              <a:buNone/>
            </a:pPr>
            <a:r>
              <a:rPr lang="en-US" dirty="0">
                <a:latin typeface="American Typewriter"/>
                <a:cs typeface="American Typewriter"/>
              </a:rPr>
              <a:t>         </a:t>
            </a:r>
            <a:r>
              <a:rPr lang="en-US" dirty="0" smtClean="0">
                <a:latin typeface="Courier New"/>
                <a:cs typeface="Courier New"/>
              </a:rPr>
              <a:t>a+3*c</a:t>
            </a:r>
            <a:endParaRPr lang="en-US" dirty="0">
              <a:latin typeface="Courier New"/>
              <a:cs typeface="Courier New"/>
            </a:endParaRPr>
          </a:p>
          <a:p>
            <a:pPr marL="0" indent="0">
              <a:buNone/>
            </a:pPr>
            <a:r>
              <a:rPr lang="en-US" dirty="0">
                <a:latin typeface="Courier New"/>
                <a:cs typeface="Courier New"/>
              </a:rPr>
              <a:t>    </a:t>
            </a:r>
            <a:r>
              <a:rPr lang="en-US" dirty="0" smtClean="0">
                <a:latin typeface="Courier New"/>
                <a:cs typeface="Courier New"/>
              </a:rPr>
              <a:t>8.0*(double)</a:t>
            </a:r>
            <a:r>
              <a:rPr lang="en-US" dirty="0" err="1">
                <a:latin typeface="Courier New"/>
                <a:cs typeface="Courier New"/>
              </a:rPr>
              <a:t>i</a:t>
            </a:r>
            <a:r>
              <a:rPr lang="en-US" dirty="0" err="1" smtClean="0">
                <a:latin typeface="Courier New"/>
                <a:cs typeface="Courier New"/>
              </a:rPr>
              <a:t>+pow</a:t>
            </a:r>
            <a:r>
              <a:rPr lang="en-US" dirty="0" smtClean="0">
                <a:latin typeface="Courier New"/>
                <a:cs typeface="Courier New"/>
              </a:rPr>
              <a:t>(v,3)</a:t>
            </a:r>
            <a:endParaRPr lang="en-US" dirty="0">
              <a:latin typeface="Courier New"/>
              <a:cs typeface="Courier New"/>
            </a:endParaRPr>
          </a:p>
          <a:p>
            <a:pPr marL="0" indent="0">
              <a:buNone/>
            </a:pPr>
            <a:r>
              <a:rPr lang="en-US" dirty="0">
                <a:latin typeface="Courier New"/>
                <a:cs typeface="Courier New"/>
              </a:rPr>
              <a:t>	</a:t>
            </a:r>
            <a:r>
              <a:rPr lang="en-US" dirty="0" err="1">
                <a:latin typeface="Courier New"/>
                <a:cs typeface="Courier New"/>
              </a:rPr>
              <a:t>sqrt</a:t>
            </a:r>
            <a:r>
              <a:rPr lang="en-US" dirty="0">
                <a:latin typeface="Courier New"/>
                <a:cs typeface="Courier New"/>
              </a:rPr>
              <a:t>(abs(a-b))</a:t>
            </a:r>
          </a:p>
          <a:p>
            <a:pPr marL="0" indent="0">
              <a:buNone/>
            </a:pPr>
            <a:r>
              <a:rPr lang="en-US" dirty="0">
                <a:latin typeface="Courier New"/>
                <a:cs typeface="Courier New"/>
              </a:rPr>
              <a:t>	A </a:t>
            </a:r>
            <a:r>
              <a:rPr lang="en-US" dirty="0" smtClean="0">
                <a:latin typeface="Courier New"/>
                <a:cs typeface="Courier New"/>
              </a:rPr>
              <a:t>|| </a:t>
            </a:r>
            <a:r>
              <a:rPr lang="en-US" dirty="0">
                <a:latin typeface="Courier New"/>
                <a:cs typeface="Courier New"/>
              </a:rPr>
              <a:t>B</a:t>
            </a:r>
          </a:p>
          <a:p>
            <a:pPr marL="274320" lvl="1" indent="0">
              <a:buNone/>
            </a:pPr>
            <a:r>
              <a:rPr lang="en-US" sz="2800" dirty="0">
                <a:latin typeface="Courier New"/>
                <a:cs typeface="Courier New"/>
              </a:rPr>
              <a:t>   y &gt; 0.0 </a:t>
            </a:r>
            <a:r>
              <a:rPr lang="en-US" sz="2800" dirty="0" smtClean="0">
                <a:latin typeface="Courier New"/>
                <a:cs typeface="Courier New"/>
              </a:rPr>
              <a:t>&amp;&amp; </a:t>
            </a:r>
            <a:r>
              <a:rPr lang="en-US" sz="2800" dirty="0">
                <a:latin typeface="Courier New"/>
                <a:cs typeface="Courier New"/>
              </a:rPr>
              <a:t>y &lt; 1.0</a:t>
            </a:r>
          </a:p>
          <a:p>
            <a:pPr marL="274320" lvl="1" indent="0">
              <a:buNone/>
            </a:pPr>
            <a:r>
              <a:rPr lang="en-US" sz="2800" dirty="0">
                <a:latin typeface="Courier New"/>
                <a:cs typeface="Courier New"/>
              </a:rPr>
              <a:t>   </a:t>
            </a:r>
            <a:r>
              <a:rPr lang="en-US" sz="2800" dirty="0" err="1" smtClean="0">
                <a:latin typeface="Courier New"/>
                <a:cs typeface="Courier New"/>
              </a:rPr>
              <a:t>myfunc</a:t>
            </a:r>
            <a:r>
              <a:rPr lang="en-US" sz="2800" dirty="0" smtClean="0">
                <a:latin typeface="Courier New"/>
                <a:cs typeface="Courier New"/>
              </a:rPr>
              <a:t>(</a:t>
            </a:r>
            <a:r>
              <a:rPr lang="en-US" sz="2800" dirty="0" err="1" smtClean="0">
                <a:latin typeface="Courier New"/>
                <a:cs typeface="Courier New"/>
              </a:rPr>
              <a:t>x,y</a:t>
            </a:r>
            <a:r>
              <a:rPr lang="en-US" sz="2800" dirty="0">
                <a:latin typeface="Courier New"/>
                <a:cs typeface="Courier New"/>
              </a:rPr>
              <a:t>)</a:t>
            </a:r>
          </a:p>
        </p:txBody>
      </p:sp>
    </p:spTree>
    <p:extLst>
      <p:ext uri="{BB962C8B-B14F-4D97-AF65-F5344CB8AC3E}">
        <p14:creationId xmlns:p14="http://schemas.microsoft.com/office/powerpoint/2010/main" val="1797600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Statements</a:t>
            </a:r>
          </a:p>
        </p:txBody>
      </p:sp>
      <p:sp>
        <p:nvSpPr>
          <p:cNvPr id="3" name="Content Placeholder 2"/>
          <p:cNvSpPr>
            <a:spLocks noGrp="1"/>
          </p:cNvSpPr>
          <p:nvPr>
            <p:ph idx="1"/>
          </p:nvPr>
        </p:nvSpPr>
        <p:spPr/>
        <p:txBody>
          <a:bodyPr>
            <a:normAutofit lnSpcReduction="10000"/>
          </a:bodyPr>
          <a:lstStyle/>
          <a:p>
            <a:r>
              <a:rPr lang="en-US" dirty="0"/>
              <a:t>Indentation is not required but </a:t>
            </a:r>
            <a:r>
              <a:rPr lang="en-US" i="1" dirty="0"/>
              <a:t>should be </a:t>
            </a:r>
            <a:r>
              <a:rPr lang="en-US" dirty="0"/>
              <a:t>used!</a:t>
            </a:r>
          </a:p>
          <a:p>
            <a:r>
              <a:rPr lang="en-US" dirty="0"/>
              <a:t>Statements are terminated with a semicolon.</a:t>
            </a:r>
          </a:p>
          <a:p>
            <a:r>
              <a:rPr lang="en-US" b="1" dirty="0"/>
              <a:t>Code Blocks</a:t>
            </a:r>
          </a:p>
          <a:p>
            <a:pPr lvl="1"/>
            <a:r>
              <a:rPr lang="en-US" dirty="0"/>
              <a:t>Code blocks are multiple statements that are logically a single statement.</a:t>
            </a:r>
          </a:p>
          <a:p>
            <a:pPr lvl="1"/>
            <a:r>
              <a:rPr lang="en-US" dirty="0"/>
              <a:t>C++ uses curly braces {} to enclose blocks.</a:t>
            </a:r>
          </a:p>
          <a:p>
            <a:pPr lvl="1"/>
            <a:r>
              <a:rPr lang="en-US" dirty="0"/>
              <a:t>Two styles.  Pick </a:t>
            </a:r>
            <a:r>
              <a:rPr lang="en-US" dirty="0" smtClean="0"/>
              <a:t>one </a:t>
            </a:r>
            <a:r>
              <a:rPr lang="en-US" dirty="0"/>
              <a:t>and be consistent:</a:t>
            </a:r>
          </a:p>
          <a:p>
            <a:pPr marL="548640" lvl="2" indent="0">
              <a:buNone/>
            </a:pPr>
            <a:r>
              <a:rPr lang="en-US" dirty="0">
                <a:latin typeface="Courier New" panose="02070309020205020404" pitchFamily="49" charset="0"/>
                <a:cs typeface="Courier New" panose="02070309020205020404" pitchFamily="49" charset="0"/>
              </a:rPr>
              <a:t>if (</a:t>
            </a:r>
            <a:r>
              <a:rPr lang="en-US" dirty="0" err="1">
                <a:latin typeface="Courier New" panose="02070309020205020404" pitchFamily="49" charset="0"/>
                <a:cs typeface="Courier New" panose="02070309020205020404" pitchFamily="49" charset="0"/>
              </a:rPr>
              <a:t>cond</a:t>
            </a:r>
            <a:r>
              <a:rPr lang="en-US" dirty="0">
                <a:latin typeface="Courier New" panose="02070309020205020404" pitchFamily="49" charset="0"/>
                <a:cs typeface="Courier New" panose="02070309020205020404" pitchFamily="49" charset="0"/>
              </a:rPr>
              <a:t>) {			if (</a:t>
            </a:r>
            <a:r>
              <a:rPr lang="en-US" dirty="0" err="1">
                <a:latin typeface="Courier New" panose="02070309020205020404" pitchFamily="49" charset="0"/>
                <a:cs typeface="Courier New" panose="02070309020205020404" pitchFamily="49" charset="0"/>
              </a:rPr>
              <a:t>cond</a:t>
            </a:r>
            <a:r>
              <a:rPr lang="en-US" dirty="0">
                <a:latin typeface="Courier New" panose="02070309020205020404" pitchFamily="49" charset="0"/>
                <a:cs typeface="Courier New" panose="02070309020205020404" pitchFamily="49" charset="0"/>
              </a:rPr>
              <a:t>) </a:t>
            </a:r>
          </a:p>
          <a:p>
            <a:pPr marL="548640" lvl="2" indent="0">
              <a:buNone/>
            </a:pPr>
            <a:r>
              <a:rPr lang="en-US" dirty="0">
                <a:latin typeface="Courier New" panose="02070309020205020404" pitchFamily="49" charset="0"/>
                <a:cs typeface="Courier New" panose="02070309020205020404" pitchFamily="49" charset="0"/>
              </a:rPr>
              <a:t>   statements;			{</a:t>
            </a:r>
          </a:p>
          <a:p>
            <a:pPr marL="548640" lvl="2" indent="0">
              <a:buNone/>
            </a:pPr>
            <a:r>
              <a:rPr lang="en-US" dirty="0">
                <a:latin typeface="Courier New" panose="02070309020205020404" pitchFamily="49" charset="0"/>
                <a:cs typeface="Courier New" panose="02070309020205020404" pitchFamily="49" charset="0"/>
              </a:rPr>
              <a:t>}				          statements</a:t>
            </a:r>
          </a:p>
          <a:p>
            <a:pPr marL="1371600" lvl="6" indent="0">
              <a:buNone/>
            </a:pPr>
            <a:r>
              <a:rPr lang="en-US" sz="20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251672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Strengths and Weaknesses</a:t>
            </a:r>
          </a:p>
        </p:txBody>
      </p:sp>
      <p:sp>
        <p:nvSpPr>
          <p:cNvPr id="12" name="Text Placeholder 11"/>
          <p:cNvSpPr>
            <a:spLocks noGrp="1"/>
          </p:cNvSpPr>
          <p:nvPr>
            <p:ph type="body" idx="1"/>
          </p:nvPr>
        </p:nvSpPr>
        <p:spPr/>
        <p:txBody>
          <a:bodyPr/>
          <a:lstStyle/>
          <a:p>
            <a:r>
              <a:rPr lang="en-US" dirty="0"/>
              <a:t>C++ (not C)</a:t>
            </a:r>
          </a:p>
        </p:txBody>
      </p:sp>
      <p:sp>
        <p:nvSpPr>
          <p:cNvPr id="13" name="Content Placeholder 12"/>
          <p:cNvSpPr>
            <a:spLocks noGrp="1"/>
          </p:cNvSpPr>
          <p:nvPr>
            <p:ph sz="half" idx="2"/>
          </p:nvPr>
        </p:nvSpPr>
        <p:spPr/>
        <p:txBody>
          <a:bodyPr>
            <a:normAutofit/>
          </a:bodyPr>
          <a:lstStyle/>
          <a:p>
            <a:r>
              <a:rPr lang="en-US" sz="2200" dirty="0"/>
              <a:t>Limited mathematical built-ins</a:t>
            </a:r>
          </a:p>
          <a:p>
            <a:r>
              <a:rPr lang="en-US" sz="2200" dirty="0"/>
              <a:t>True multidimensional arrays not possible without add-on libraries (Blitz++, Boost)</a:t>
            </a:r>
          </a:p>
          <a:p>
            <a:r>
              <a:rPr lang="en-US" sz="2200" dirty="0"/>
              <a:t>Pretty good string handling (compared to C)</a:t>
            </a:r>
          </a:p>
          <a:p>
            <a:r>
              <a:rPr lang="en-US" sz="2200" dirty="0"/>
              <a:t>Straightforward implementation of classes (but no modules)</a:t>
            </a:r>
          </a:p>
          <a:p>
            <a:endParaRPr lang="en-US" dirty="0"/>
          </a:p>
        </p:txBody>
      </p:sp>
      <p:sp>
        <p:nvSpPr>
          <p:cNvPr id="14" name="Text Placeholder 13"/>
          <p:cNvSpPr>
            <a:spLocks noGrp="1"/>
          </p:cNvSpPr>
          <p:nvPr>
            <p:ph type="body" sz="quarter" idx="3"/>
          </p:nvPr>
        </p:nvSpPr>
        <p:spPr/>
        <p:txBody>
          <a:bodyPr/>
          <a:lstStyle/>
          <a:p>
            <a:r>
              <a:rPr lang="en-US" dirty="0"/>
              <a:t>Fortran</a:t>
            </a:r>
          </a:p>
        </p:txBody>
      </p:sp>
      <p:sp>
        <p:nvSpPr>
          <p:cNvPr id="15" name="Content Placeholder 14"/>
          <p:cNvSpPr>
            <a:spLocks noGrp="1"/>
          </p:cNvSpPr>
          <p:nvPr>
            <p:ph sz="quarter" idx="4"/>
          </p:nvPr>
        </p:nvSpPr>
        <p:spPr/>
        <p:txBody>
          <a:bodyPr>
            <a:normAutofit fontScale="85000" lnSpcReduction="20000"/>
          </a:bodyPr>
          <a:lstStyle/>
          <a:p>
            <a:r>
              <a:rPr lang="en-US" dirty="0"/>
              <a:t>(2003/8) Many math function built-ins</a:t>
            </a:r>
          </a:p>
          <a:p>
            <a:r>
              <a:rPr lang="en-US" dirty="0"/>
              <a:t>Multidimensional arrays a first-class data structure, array operations supported</a:t>
            </a:r>
          </a:p>
          <a:p>
            <a:r>
              <a:rPr lang="en-US" dirty="0"/>
              <a:t>Does not support true strings yet, just character arrays</a:t>
            </a:r>
          </a:p>
          <a:p>
            <a:r>
              <a:rPr lang="en-US" dirty="0"/>
              <a:t>Classes somewhat clunky.  Modules fill much of this role.</a:t>
            </a:r>
          </a:p>
        </p:txBody>
      </p:sp>
    </p:spTree>
    <p:extLst>
      <p:ext uri="{BB962C8B-B14F-4D97-AF65-F5344CB8AC3E}">
        <p14:creationId xmlns:p14="http://schemas.microsoft.com/office/powerpoint/2010/main" val="2309616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a:t>
            </a:r>
          </a:p>
        </p:txBody>
      </p:sp>
      <p:sp>
        <p:nvSpPr>
          <p:cNvPr id="3" name="Content Placeholder 2"/>
          <p:cNvSpPr>
            <a:spLocks noGrp="1"/>
          </p:cNvSpPr>
          <p:nvPr>
            <p:ph idx="1"/>
          </p:nvPr>
        </p:nvSpPr>
        <p:spPr>
          <a:xfrm>
            <a:off x="533400" y="1447800"/>
            <a:ext cx="8229600" cy="4876800"/>
          </a:xfrm>
        </p:spPr>
        <p:txBody>
          <a:bodyPr>
            <a:normAutofit/>
          </a:bodyPr>
          <a:lstStyle/>
          <a:p>
            <a:pPr marL="0" indent="0">
              <a:buNone/>
            </a:pPr>
            <a:r>
              <a:rPr lang="en-US" sz="2400" dirty="0">
                <a:latin typeface="Courier New"/>
                <a:cs typeface="Courier New"/>
              </a:rPr>
              <a:t>#include &lt;</a:t>
            </a:r>
            <a:r>
              <a:rPr lang="en-US" sz="2400" dirty="0" err="1">
                <a:latin typeface="Courier New"/>
                <a:cs typeface="Courier New"/>
              </a:rPr>
              <a:t>iostream</a:t>
            </a:r>
            <a:r>
              <a:rPr lang="en-US" sz="2400" dirty="0">
                <a:latin typeface="Courier New"/>
                <a:cs typeface="Courier New"/>
              </a:rPr>
              <a:t>&gt;</a:t>
            </a:r>
          </a:p>
          <a:p>
            <a:pPr marL="0" indent="0">
              <a:buNone/>
            </a:pPr>
            <a:r>
              <a:rPr lang="en-US" sz="2400" dirty="0">
                <a:latin typeface="Courier New"/>
                <a:cs typeface="Courier New"/>
              </a:rPr>
              <a:t>using namespace </a:t>
            </a:r>
            <a:r>
              <a:rPr lang="en-US" sz="2400" dirty="0" err="1">
                <a:latin typeface="Courier New"/>
                <a:cs typeface="Courier New"/>
              </a:rPr>
              <a:t>std</a:t>
            </a:r>
            <a:r>
              <a:rPr lang="en-US" sz="2400" dirty="0">
                <a:latin typeface="Courier New"/>
                <a:cs typeface="Courier New"/>
              </a:rPr>
              <a:t>;</a:t>
            </a:r>
          </a:p>
          <a:p>
            <a:pPr marL="0" indent="0">
              <a:buNone/>
            </a:pPr>
            <a:r>
              <a:rPr lang="en-US" sz="2400" dirty="0" err="1">
                <a:latin typeface="Courier New"/>
                <a:cs typeface="Courier New"/>
              </a:rPr>
              <a:t>int</a:t>
            </a:r>
            <a:r>
              <a:rPr lang="en-US" sz="2400" dirty="0">
                <a:latin typeface="Courier New"/>
                <a:cs typeface="Courier New"/>
              </a:rPr>
              <a:t> main (</a:t>
            </a:r>
            <a:r>
              <a:rPr lang="en-US" sz="2400" dirty="0" err="1">
                <a:latin typeface="Courier New"/>
                <a:cs typeface="Courier New"/>
              </a:rPr>
              <a:t>int</a:t>
            </a:r>
            <a:r>
              <a:rPr lang="en-US" sz="2400" dirty="0">
                <a:latin typeface="Courier New"/>
                <a:cs typeface="Courier New"/>
              </a:rPr>
              <a:t> </a:t>
            </a:r>
            <a:r>
              <a:rPr lang="en-US" sz="2400" dirty="0" err="1">
                <a:latin typeface="Courier New"/>
                <a:cs typeface="Courier New"/>
              </a:rPr>
              <a:t>argc</a:t>
            </a:r>
            <a:r>
              <a:rPr lang="en-US" sz="2400" dirty="0">
                <a:latin typeface="Courier New"/>
                <a:cs typeface="Courier New"/>
              </a:rPr>
              <a:t>, char ** </a:t>
            </a:r>
            <a:r>
              <a:rPr lang="en-US" sz="2400" dirty="0" err="1">
                <a:latin typeface="Courier New"/>
                <a:cs typeface="Courier New"/>
              </a:rPr>
              <a:t>argv</a:t>
            </a:r>
            <a:r>
              <a:rPr lang="en-US" sz="2400" dirty="0">
                <a:latin typeface="Courier New"/>
                <a:cs typeface="Courier New"/>
              </a:rPr>
              <a:t>) {</a:t>
            </a:r>
          </a:p>
          <a:p>
            <a:pPr marL="274320" lvl="1" indent="0">
              <a:buNone/>
            </a:pPr>
            <a:r>
              <a:rPr lang="en-US" dirty="0" err="1">
                <a:latin typeface="Courier New"/>
                <a:cs typeface="Courier New"/>
              </a:rPr>
              <a:t>cout</a:t>
            </a:r>
            <a:r>
              <a:rPr lang="en-US" dirty="0">
                <a:latin typeface="Courier New"/>
                <a:cs typeface="Courier New"/>
              </a:rPr>
              <a:t>&lt;&lt;"Hello world\n";</a:t>
            </a:r>
          </a:p>
          <a:p>
            <a:pPr marL="274320" lvl="1" indent="0">
              <a:buNone/>
            </a:pPr>
            <a:r>
              <a:rPr lang="en-US" dirty="0">
                <a:latin typeface="Courier New"/>
                <a:cs typeface="Courier New"/>
              </a:rPr>
              <a:t>return 0;</a:t>
            </a:r>
          </a:p>
          <a:p>
            <a:pPr marL="0" indent="0">
              <a:buNone/>
            </a:pPr>
            <a:r>
              <a:rPr lang="en-US" sz="2400" dirty="0">
                <a:latin typeface="Courier New"/>
                <a:cs typeface="Courier New"/>
              </a:rPr>
              <a:t>}</a:t>
            </a:r>
          </a:p>
          <a:p>
            <a:pPr marL="0" indent="0">
              <a:buNone/>
            </a:pPr>
            <a:endParaRPr lang="en-US" dirty="0">
              <a:latin typeface="Courier New"/>
              <a:cs typeface="Courier New"/>
            </a:endParaRPr>
          </a:p>
        </p:txBody>
      </p:sp>
    </p:spTree>
    <p:extLst>
      <p:ext uri="{BB962C8B-B14F-4D97-AF65-F5344CB8AC3E}">
        <p14:creationId xmlns:p14="http://schemas.microsoft.com/office/powerpoint/2010/main" val="21094131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normAutofit fontScale="70000" lnSpcReduction="20000"/>
          </a:bodyPr>
          <a:lstStyle/>
          <a:p>
            <a:r>
              <a:rPr lang="en-US" dirty="0"/>
              <a:t>Write a program that will declare and set variables as indicated and will print the expressions indicated. You may use your "hello world" program as a base.</a:t>
            </a:r>
          </a:p>
          <a:p>
            <a:pPr marL="274320" lvl="1" indent="0">
              <a:buNone/>
            </a:pPr>
            <a:r>
              <a:rPr lang="en-US" dirty="0">
                <a:latin typeface="Courier New"/>
                <a:cs typeface="Courier New"/>
              </a:rPr>
              <a:t>x=17.</a:t>
            </a:r>
          </a:p>
          <a:p>
            <a:pPr marL="274320" lvl="1" indent="0">
              <a:buNone/>
            </a:pPr>
            <a:r>
              <a:rPr lang="en-US" dirty="0" err="1">
                <a:latin typeface="Courier New"/>
                <a:cs typeface="Courier New"/>
              </a:rPr>
              <a:t>Xs</a:t>
            </a:r>
            <a:r>
              <a:rPr lang="en-US" dirty="0">
                <a:latin typeface="Courier New"/>
                <a:cs typeface="Courier New"/>
              </a:rPr>
              <a:t>=11.</a:t>
            </a:r>
          </a:p>
          <a:p>
            <a:pPr marL="274320" lvl="1" indent="0">
              <a:buNone/>
            </a:pPr>
            <a:r>
              <a:rPr lang="en-US" dirty="0">
                <a:latin typeface="Courier New"/>
                <a:cs typeface="Courier New"/>
              </a:rPr>
              <a:t>num_1=10</a:t>
            </a:r>
          </a:p>
          <a:p>
            <a:pPr marL="274320" lvl="1" indent="0">
              <a:buNone/>
            </a:pPr>
            <a:r>
              <a:rPr lang="en-US" dirty="0">
                <a:latin typeface="Courier New"/>
                <a:cs typeface="Courier New"/>
              </a:rPr>
              <a:t>num_2=14</a:t>
            </a:r>
          </a:p>
          <a:p>
            <a:pPr marL="274320" lvl="1" indent="0">
              <a:buNone/>
            </a:pPr>
            <a:endParaRPr lang="en-US" dirty="0">
              <a:latin typeface="Courier New"/>
              <a:cs typeface="Courier New"/>
            </a:endParaRPr>
          </a:p>
          <a:p>
            <a:pPr marL="274320" lvl="1" indent="0">
              <a:buNone/>
            </a:pPr>
            <a:r>
              <a:rPr lang="en-US" dirty="0" err="1">
                <a:latin typeface="Courier New"/>
                <a:cs typeface="Courier New"/>
              </a:rPr>
              <a:t>cout</a:t>
            </a:r>
            <a:r>
              <a:rPr lang="en-US" dirty="0">
                <a:latin typeface="Courier New"/>
                <a:cs typeface="Courier New"/>
              </a:rPr>
              <a:t>&lt;&lt;x&lt;&lt;"\n";</a:t>
            </a:r>
          </a:p>
          <a:p>
            <a:pPr marL="274320" lvl="1" indent="0">
              <a:buNone/>
            </a:pPr>
            <a:r>
              <a:rPr lang="en-US" dirty="0" err="1">
                <a:latin typeface="Courier New"/>
                <a:cs typeface="Courier New"/>
              </a:rPr>
              <a:t>cout</a:t>
            </a:r>
            <a:r>
              <a:rPr lang="en-US" dirty="0">
                <a:latin typeface="Courier New"/>
                <a:cs typeface="Courier New"/>
              </a:rPr>
              <a:t>&lt;&lt;</a:t>
            </a:r>
            <a:r>
              <a:rPr lang="en-US" dirty="0" err="1">
                <a:latin typeface="Courier New"/>
                <a:cs typeface="Courier New"/>
              </a:rPr>
              <a:t>Xs</a:t>
            </a:r>
            <a:r>
              <a:rPr lang="en-US" dirty="0">
                <a:latin typeface="Courier New"/>
                <a:cs typeface="Courier New"/>
              </a:rPr>
              <a:t>/x&lt;&lt;"\n";</a:t>
            </a:r>
          </a:p>
          <a:p>
            <a:pPr marL="274320" lvl="1" indent="0">
              <a:buNone/>
            </a:pPr>
            <a:r>
              <a:rPr lang="en-US" dirty="0" err="1">
                <a:latin typeface="Courier New"/>
                <a:cs typeface="Courier New"/>
              </a:rPr>
              <a:t>cout</a:t>
            </a:r>
            <a:r>
              <a:rPr lang="en-US" dirty="0">
                <a:latin typeface="Courier New"/>
                <a:cs typeface="Courier New"/>
              </a:rPr>
              <a:t>&lt;&lt;(</a:t>
            </a:r>
            <a:r>
              <a:rPr lang="en-US" dirty="0" err="1">
                <a:latin typeface="Courier New"/>
                <a:cs typeface="Courier New"/>
              </a:rPr>
              <a:t>int</a:t>
            </a:r>
            <a:r>
              <a:rPr lang="en-US" dirty="0">
                <a:latin typeface="Courier New"/>
                <a:cs typeface="Courier New"/>
              </a:rPr>
              <a:t>)</a:t>
            </a:r>
            <a:r>
              <a:rPr lang="en-US" dirty="0" err="1">
                <a:latin typeface="Courier New"/>
                <a:cs typeface="Courier New"/>
              </a:rPr>
              <a:t>Xs</a:t>
            </a:r>
            <a:r>
              <a:rPr lang="en-US" dirty="0">
                <a:latin typeface="Courier New"/>
                <a:cs typeface="Courier New"/>
              </a:rPr>
              <a:t>/x&lt;&lt;"\n";</a:t>
            </a:r>
          </a:p>
          <a:p>
            <a:pPr marL="274320" lvl="1" indent="0">
              <a:buNone/>
            </a:pPr>
            <a:r>
              <a:rPr lang="en-US" dirty="0" err="1">
                <a:latin typeface="Courier New"/>
                <a:cs typeface="Courier New"/>
              </a:rPr>
              <a:t>cout</a:t>
            </a:r>
            <a:r>
              <a:rPr lang="en-US" dirty="0">
                <a:latin typeface="Courier New"/>
                <a:cs typeface="Courier New"/>
              </a:rPr>
              <a:t>&lt;&lt;</a:t>
            </a:r>
            <a:r>
              <a:rPr lang="en-US" dirty="0" err="1">
                <a:latin typeface="Courier New"/>
                <a:cs typeface="Courier New"/>
              </a:rPr>
              <a:t>int</a:t>
            </a:r>
            <a:r>
              <a:rPr lang="en-US" dirty="0">
                <a:latin typeface="Courier New"/>
                <a:cs typeface="Courier New"/>
              </a:rPr>
              <a:t>(</a:t>
            </a:r>
            <a:r>
              <a:rPr lang="en-US" dirty="0" err="1">
                <a:latin typeface="Courier New"/>
                <a:cs typeface="Courier New"/>
              </a:rPr>
              <a:t>Xs</a:t>
            </a:r>
            <a:r>
              <a:rPr lang="en-US" dirty="0">
                <a:latin typeface="Courier New"/>
                <a:cs typeface="Courier New"/>
              </a:rPr>
              <a:t>)/</a:t>
            </a:r>
            <a:r>
              <a:rPr lang="en-US" dirty="0" err="1">
                <a:latin typeface="Courier New"/>
                <a:cs typeface="Courier New"/>
              </a:rPr>
              <a:t>int</a:t>
            </a:r>
            <a:r>
              <a:rPr lang="en-US" dirty="0">
                <a:latin typeface="Courier New"/>
                <a:cs typeface="Courier New"/>
              </a:rPr>
              <a:t>(x)&lt;&lt;"\n";</a:t>
            </a:r>
          </a:p>
          <a:p>
            <a:pPr marL="274320" lvl="1" indent="0">
              <a:buNone/>
            </a:pPr>
            <a:r>
              <a:rPr lang="en-US" dirty="0" err="1">
                <a:latin typeface="Courier New"/>
                <a:cs typeface="Courier New"/>
              </a:rPr>
              <a:t>cout</a:t>
            </a:r>
            <a:r>
              <a:rPr lang="en-US" dirty="0">
                <a:latin typeface="Courier New"/>
                <a:cs typeface="Courier New"/>
              </a:rPr>
              <a:t>&lt;&lt;</a:t>
            </a:r>
            <a:r>
              <a:rPr lang="en-US" dirty="0" err="1">
                <a:latin typeface="Courier New"/>
                <a:cs typeface="Courier New"/>
              </a:rPr>
              <a:t>Xs</a:t>
            </a:r>
            <a:r>
              <a:rPr lang="en-US" dirty="0">
                <a:latin typeface="Courier New"/>
                <a:cs typeface="Courier New"/>
              </a:rPr>
              <a:t>/x + x&lt;&lt;"\n";</a:t>
            </a:r>
          </a:p>
          <a:p>
            <a:pPr marL="274320" lvl="1" indent="0">
              <a:buNone/>
            </a:pPr>
            <a:r>
              <a:rPr lang="en-US" dirty="0" err="1">
                <a:latin typeface="Courier New"/>
                <a:cs typeface="Courier New"/>
              </a:rPr>
              <a:t>cout</a:t>
            </a:r>
            <a:r>
              <a:rPr lang="en-US" dirty="0">
                <a:latin typeface="Courier New"/>
                <a:cs typeface="Courier New"/>
              </a:rPr>
              <a:t>&lt;&lt;</a:t>
            </a:r>
            <a:r>
              <a:rPr lang="en-US" dirty="0" err="1">
                <a:latin typeface="Courier New"/>
                <a:cs typeface="Courier New"/>
              </a:rPr>
              <a:t>Xs</a:t>
            </a:r>
            <a:r>
              <a:rPr lang="en-US" dirty="0">
                <a:latin typeface="Courier New"/>
                <a:cs typeface="Courier New"/>
              </a:rPr>
              <a:t>/(</a:t>
            </a:r>
            <a:r>
              <a:rPr lang="en-US" dirty="0" err="1">
                <a:latin typeface="Courier New"/>
                <a:cs typeface="Courier New"/>
              </a:rPr>
              <a:t>x+x</a:t>
            </a:r>
            <a:r>
              <a:rPr lang="en-US" dirty="0">
                <a:latin typeface="Courier New"/>
                <a:cs typeface="Courier New"/>
              </a:rPr>
              <a:t>)&lt;&lt;"\n";</a:t>
            </a:r>
          </a:p>
          <a:p>
            <a:pPr marL="274320" lvl="1" indent="0">
              <a:buNone/>
            </a:pPr>
            <a:r>
              <a:rPr lang="en-US" dirty="0" err="1">
                <a:latin typeface="Courier New"/>
                <a:cs typeface="Courier New"/>
              </a:rPr>
              <a:t>cout</a:t>
            </a:r>
            <a:r>
              <a:rPr lang="en-US" dirty="0">
                <a:latin typeface="Courier New"/>
                <a:cs typeface="Courier New"/>
              </a:rPr>
              <a:t>&lt;&lt;x/num_1&lt;&lt;"\n";</a:t>
            </a:r>
          </a:p>
          <a:p>
            <a:pPr marL="274320" lvl="1" indent="0">
              <a:buNone/>
            </a:pPr>
            <a:r>
              <a:rPr lang="en-US" dirty="0" err="1">
                <a:latin typeface="Courier New"/>
                <a:cs typeface="Courier New"/>
              </a:rPr>
              <a:t>cout</a:t>
            </a:r>
            <a:r>
              <a:rPr lang="en-US" dirty="0">
                <a:latin typeface="Courier New"/>
                <a:cs typeface="Courier New"/>
              </a:rPr>
              <a:t>&lt;&lt;num_1/num_2&lt;&lt;"\n";</a:t>
            </a:r>
          </a:p>
          <a:p>
            <a:pPr marL="274320" lvl="1" indent="0">
              <a:buNone/>
            </a:pPr>
            <a:r>
              <a:rPr lang="en-US" dirty="0" err="1">
                <a:latin typeface="Courier New"/>
                <a:cs typeface="Courier New"/>
              </a:rPr>
              <a:t>cout</a:t>
            </a:r>
            <a:r>
              <a:rPr lang="en-US" dirty="0">
                <a:latin typeface="Courier New"/>
                <a:cs typeface="Courier New"/>
              </a:rPr>
              <a:t>&lt;&lt;num_2/num_1&lt;&lt;"\n";</a:t>
            </a:r>
          </a:p>
          <a:p>
            <a:endParaRPr lang="en-US" dirty="0"/>
          </a:p>
        </p:txBody>
      </p:sp>
    </p:spTree>
    <p:extLst>
      <p:ext uri="{BB962C8B-B14F-4D97-AF65-F5344CB8AC3E}">
        <p14:creationId xmlns:p14="http://schemas.microsoft.com/office/powerpoint/2010/main" val="18456754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normAutofit fontScale="92500" lnSpcReduction="10000"/>
          </a:bodyPr>
          <a:lstStyle/>
          <a:p>
            <a:r>
              <a:rPr lang="en-US" dirty="0">
                <a:cs typeface="Courier New"/>
              </a:rPr>
              <a:t>Declare string variables large enough to hold the indicated strings. Include the header</a:t>
            </a:r>
          </a:p>
          <a:p>
            <a:pPr marL="0" indent="0">
              <a:buNone/>
            </a:pPr>
            <a:r>
              <a:rPr lang="en-US" dirty="0">
                <a:latin typeface="Courier New"/>
                <a:cs typeface="Courier New"/>
              </a:rPr>
              <a:t>#include &lt;string&gt;</a:t>
            </a:r>
          </a:p>
          <a:p>
            <a:pPr marL="0" indent="0">
              <a:buNone/>
            </a:pPr>
            <a:r>
              <a:rPr lang="en-US" dirty="0">
                <a:latin typeface="Courier New"/>
                <a:cs typeface="Courier New"/>
              </a:rPr>
              <a:t>string title="This is a string";</a:t>
            </a:r>
          </a:p>
          <a:p>
            <a:pPr marL="0" indent="0">
              <a:buNone/>
            </a:pPr>
            <a:r>
              <a:rPr lang="en-US" dirty="0">
                <a:latin typeface="Courier New"/>
                <a:cs typeface="Courier New"/>
              </a:rPr>
              <a:t>string subtitle="Another string"</a:t>
            </a:r>
          </a:p>
          <a:p>
            <a:pPr marL="0" indent="0">
              <a:buNone/>
            </a:pPr>
            <a:r>
              <a:rPr lang="en-US" dirty="0" err="1">
                <a:latin typeface="Courier New"/>
                <a:cs typeface="Courier New"/>
              </a:rPr>
              <a:t>cout</a:t>
            </a:r>
            <a:r>
              <a:rPr lang="en-US" dirty="0">
                <a:latin typeface="Courier New"/>
                <a:cs typeface="Courier New"/>
              </a:rPr>
              <a:t>&lt;&lt;</a:t>
            </a:r>
            <a:r>
              <a:rPr lang="en-US" dirty="0" err="1">
                <a:latin typeface="Courier New"/>
                <a:cs typeface="Courier New"/>
              </a:rPr>
              <a:t>title.size</a:t>
            </a:r>
            <a:r>
              <a:rPr lang="en-US" dirty="0">
                <a:latin typeface="Courier New"/>
                <a:cs typeface="Courier New"/>
              </a:rPr>
              <a:t>()&lt;&lt;"\n";</a:t>
            </a:r>
          </a:p>
          <a:p>
            <a:pPr marL="0" indent="0">
              <a:buNone/>
            </a:pPr>
            <a:r>
              <a:rPr lang="en-US" dirty="0">
                <a:latin typeface="Courier New"/>
                <a:cs typeface="Courier New"/>
              </a:rPr>
              <a:t>string </a:t>
            </a:r>
            <a:r>
              <a:rPr lang="en-US" dirty="0" err="1">
                <a:latin typeface="Courier New"/>
                <a:cs typeface="Courier New"/>
              </a:rPr>
              <a:t>newtitle</a:t>
            </a:r>
            <a:r>
              <a:rPr lang="en-US" dirty="0">
                <a:latin typeface="Courier New"/>
                <a:cs typeface="Courier New"/>
              </a:rPr>
              <a:t>=title+":"+subtitle;</a:t>
            </a:r>
          </a:p>
          <a:p>
            <a:pPr marL="0" indent="0">
              <a:buNone/>
            </a:pPr>
            <a:r>
              <a:rPr lang="en-US" dirty="0" err="1">
                <a:latin typeface="Courier New"/>
                <a:cs typeface="Courier New"/>
              </a:rPr>
              <a:t>cout</a:t>
            </a:r>
            <a:r>
              <a:rPr lang="en-US" dirty="0">
                <a:latin typeface="Courier New"/>
                <a:cs typeface="Courier New"/>
              </a:rPr>
              <a:t>&lt;&lt;</a:t>
            </a:r>
            <a:r>
              <a:rPr lang="en-US" dirty="0" err="1">
                <a:latin typeface="Courier New"/>
                <a:cs typeface="Courier New"/>
              </a:rPr>
              <a:t>newtitle</a:t>
            </a:r>
            <a:r>
              <a:rPr lang="en-US" dirty="0">
                <a:latin typeface="Courier New"/>
                <a:cs typeface="Courier New"/>
              </a:rPr>
              <a:t>&lt;&lt;"\n";</a:t>
            </a:r>
          </a:p>
          <a:p>
            <a:pPr marL="0" indent="0">
              <a:buNone/>
            </a:pPr>
            <a:r>
              <a:rPr lang="en-US" dirty="0" err="1">
                <a:latin typeface="Courier New"/>
                <a:cs typeface="Courier New"/>
              </a:rPr>
              <a:t>cout</a:t>
            </a:r>
            <a:r>
              <a:rPr lang="en-US" dirty="0">
                <a:latin typeface="Courier New"/>
                <a:cs typeface="Courier New"/>
              </a:rPr>
              <a:t>&lt;&lt;</a:t>
            </a:r>
            <a:r>
              <a:rPr lang="en-US" dirty="0" err="1">
                <a:latin typeface="Courier New"/>
                <a:cs typeface="Courier New"/>
              </a:rPr>
              <a:t>newtitle.substr</a:t>
            </a:r>
            <a:r>
              <a:rPr lang="en-US" dirty="0">
                <a:latin typeface="Courier New"/>
                <a:cs typeface="Courier New"/>
              </a:rPr>
              <a:t>(1,3)&lt;&lt;"\n";</a:t>
            </a:r>
          </a:p>
          <a:p>
            <a:pPr marL="0" indent="0">
              <a:buNone/>
            </a:pPr>
            <a:r>
              <a:rPr lang="en-US" sz="2600" dirty="0">
                <a:latin typeface="Courier New"/>
                <a:cs typeface="Courier New"/>
              </a:rPr>
              <a:t>//</a:t>
            </a:r>
            <a:r>
              <a:rPr lang="en-US" sz="2600" dirty="0" err="1">
                <a:latin typeface="Courier New"/>
                <a:cs typeface="Courier New"/>
              </a:rPr>
              <a:t>Quiz:Change</a:t>
            </a:r>
            <a:r>
              <a:rPr lang="en-US" sz="2600" dirty="0">
                <a:latin typeface="Courier New"/>
                <a:cs typeface="Courier New"/>
              </a:rPr>
              <a:t> "This" to "That" in </a:t>
            </a:r>
            <a:r>
              <a:rPr lang="en-US" sz="2600" dirty="0" err="1">
                <a:latin typeface="Courier New"/>
                <a:cs typeface="Courier New"/>
              </a:rPr>
              <a:t>newtitle</a:t>
            </a:r>
            <a:endParaRPr lang="en-US" sz="2600" dirty="0">
              <a:latin typeface="Courier New"/>
              <a:cs typeface="Courier New"/>
            </a:endParaRPr>
          </a:p>
          <a:p>
            <a:endParaRPr lang="en-US" dirty="0"/>
          </a:p>
        </p:txBody>
      </p:sp>
    </p:spTree>
    <p:extLst>
      <p:ext uri="{BB962C8B-B14F-4D97-AF65-F5344CB8AC3E}">
        <p14:creationId xmlns:p14="http://schemas.microsoft.com/office/powerpoint/2010/main" val="33848963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Loops and Conditionals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7000024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Conditionals</a:t>
            </a:r>
          </a:p>
        </p:txBody>
      </p:sp>
      <p:sp>
        <p:nvSpPr>
          <p:cNvPr id="3" name="Content Placeholder 2"/>
          <p:cNvSpPr>
            <a:spLocks noGrp="1"/>
          </p:cNvSpPr>
          <p:nvPr>
            <p:ph idx="1"/>
          </p:nvPr>
        </p:nvSpPr>
        <p:spPr/>
        <p:txBody>
          <a:bodyPr>
            <a:normAutofit lnSpcReduction="10000"/>
          </a:bodyPr>
          <a:lstStyle/>
          <a:p>
            <a:pPr marL="0" indent="0">
              <a:buNone/>
            </a:pPr>
            <a:r>
              <a:rPr lang="en-US" dirty="0">
                <a:latin typeface="Courier New"/>
                <a:cs typeface="Courier New"/>
              </a:rPr>
              <a:t>else if/else if </a:t>
            </a:r>
            <a:r>
              <a:rPr lang="en-US" dirty="0"/>
              <a:t> and </a:t>
            </a:r>
            <a:r>
              <a:rPr lang="en-US" dirty="0">
                <a:latin typeface="Courier New"/>
                <a:cs typeface="Courier New"/>
              </a:rPr>
              <a:t>else</a:t>
            </a:r>
            <a:r>
              <a:rPr lang="en-US" dirty="0"/>
              <a:t> are optional</a:t>
            </a:r>
          </a:p>
          <a:p>
            <a:pPr marL="0" indent="0">
              <a:buNone/>
            </a:pPr>
            <a:r>
              <a:rPr lang="en-US" dirty="0"/>
              <a:t>    </a:t>
            </a:r>
            <a:r>
              <a:rPr lang="en-US" dirty="0">
                <a:latin typeface="Courier New" panose="02070309020205020404" pitchFamily="49" charset="0"/>
                <a:cs typeface="Courier New" panose="02070309020205020404" pitchFamily="49" charset="0"/>
              </a:rPr>
              <a:t>if ( comparison ) {</a:t>
            </a:r>
          </a:p>
          <a:p>
            <a:pPr lvl="1" indent="0">
              <a:buNone/>
            </a:pPr>
            <a:r>
              <a:rPr lang="en-US" sz="2800" dirty="0">
                <a:latin typeface="Courier New" panose="02070309020205020404" pitchFamily="49" charset="0"/>
                <a:cs typeface="Courier New" panose="02070309020205020404" pitchFamily="49" charset="0"/>
              </a:rPr>
              <a:t>	code;</a:t>
            </a:r>
          </a:p>
          <a:p>
            <a:pPr lvl="1" indent="0">
              <a:buNone/>
            </a:pPr>
            <a:r>
              <a:rPr lang="en-US" sz="2800" dirty="0">
                <a:latin typeface="Courier New" panose="02070309020205020404" pitchFamily="49" charset="0"/>
                <a:cs typeface="Courier New" panose="02070309020205020404" pitchFamily="49" charset="0"/>
              </a:rPr>
              <a:t>}</a:t>
            </a:r>
          </a:p>
          <a:p>
            <a:pPr lvl="1" indent="0">
              <a:buNone/>
            </a:pPr>
            <a:r>
              <a:rPr lang="en-US" sz="2800" dirty="0">
                <a:latin typeface="Courier New" panose="02070309020205020404" pitchFamily="49" charset="0"/>
                <a:cs typeface="Courier New" panose="02070309020205020404" pitchFamily="49" charset="0"/>
              </a:rPr>
              <a:t>else if ( comparison) {</a:t>
            </a:r>
          </a:p>
          <a:p>
            <a:pPr lvl="1" indent="0">
              <a:buNone/>
            </a:pPr>
            <a:r>
              <a:rPr lang="en-US" sz="2800" dirty="0">
                <a:latin typeface="Courier New" panose="02070309020205020404" pitchFamily="49" charset="0"/>
                <a:cs typeface="Courier New" panose="02070309020205020404" pitchFamily="49" charset="0"/>
              </a:rPr>
              <a:t>  more code;</a:t>
            </a:r>
          </a:p>
          <a:p>
            <a:pPr lvl="1" indent="0">
              <a:buNone/>
            </a:pPr>
            <a:r>
              <a:rPr lang="en-US" sz="2800" dirty="0">
                <a:latin typeface="Courier New" panose="02070309020205020404" pitchFamily="49" charset="0"/>
                <a:cs typeface="Courier New" panose="02070309020205020404" pitchFamily="49" charset="0"/>
              </a:rPr>
              <a:t>}</a:t>
            </a:r>
          </a:p>
          <a:p>
            <a:pPr lvl="1" indent="0">
              <a:buNone/>
            </a:pPr>
            <a:r>
              <a:rPr lang="en-US" sz="2800" dirty="0">
                <a:latin typeface="Courier New" panose="02070309020205020404" pitchFamily="49" charset="0"/>
                <a:cs typeface="Courier New" panose="02070309020205020404" pitchFamily="49" charset="0"/>
              </a:rPr>
              <a:t>else  {</a:t>
            </a:r>
          </a:p>
          <a:p>
            <a:pPr lvl="1" indent="0">
              <a:buNone/>
            </a:pPr>
            <a:r>
              <a:rPr lang="en-US" sz="2800" dirty="0">
                <a:latin typeface="Courier New" panose="02070309020205020404" pitchFamily="49" charset="0"/>
                <a:cs typeface="Courier New" panose="02070309020205020404" pitchFamily="49" charset="0"/>
              </a:rPr>
              <a:t>	yet more code;</a:t>
            </a:r>
          </a:p>
          <a:p>
            <a:pPr lvl="1" indent="0">
              <a:buNone/>
            </a:pPr>
            <a:r>
              <a:rPr lang="en-US" sz="2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006480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a:t>
            </a:r>
          </a:p>
        </p:txBody>
      </p:sp>
      <p:sp>
        <p:nvSpPr>
          <p:cNvPr id="3" name="Content Placeholder 2"/>
          <p:cNvSpPr>
            <a:spLocks noGrp="1"/>
          </p:cNvSpPr>
          <p:nvPr>
            <p:ph idx="1"/>
          </p:nvPr>
        </p:nvSpPr>
        <p:spPr/>
        <p:txBody>
          <a:bodyPr>
            <a:normAutofit fontScale="40000" lnSpcReduction="20000"/>
          </a:bodyPr>
          <a:lstStyle/>
          <a:p>
            <a:r>
              <a:rPr lang="en-US" sz="3600" dirty="0"/>
              <a:t>Many </a:t>
            </a:r>
            <a:r>
              <a:rPr lang="en-US" sz="3600" dirty="0">
                <a:latin typeface="Courier New" panose="02070309020205020404" pitchFamily="49" charset="0"/>
                <a:cs typeface="Courier New" panose="02070309020205020404" pitchFamily="49" charset="0"/>
              </a:rPr>
              <a:t>else if</a:t>
            </a:r>
            <a:r>
              <a:rPr lang="en-US" sz="3600" dirty="0"/>
              <a:t>s can become confusing.</a:t>
            </a:r>
          </a:p>
          <a:p>
            <a:pPr marL="0" indent="0">
              <a:buNone/>
            </a:pPr>
            <a:r>
              <a:rPr lang="en-US" sz="3100" dirty="0">
                <a:latin typeface="Courier New" charset="0"/>
                <a:ea typeface="Courier New" charset="0"/>
                <a:cs typeface="Courier New" charset="0"/>
              </a:rPr>
              <a:t>switch (expression){</a:t>
            </a:r>
          </a:p>
          <a:p>
            <a:pPr marL="0" indent="0">
              <a:buNone/>
            </a:pPr>
            <a:r>
              <a:rPr lang="en-US" sz="3100" dirty="0">
                <a:latin typeface="Courier New" charset="0"/>
                <a:ea typeface="Courier New" charset="0"/>
                <a:cs typeface="Courier New" charset="0"/>
              </a:rPr>
              <a:t>	case </a:t>
            </a:r>
            <a:r>
              <a:rPr lang="en-US" sz="3100" dirty="0" err="1">
                <a:latin typeface="Courier New" charset="0"/>
                <a:ea typeface="Courier New" charset="0"/>
                <a:cs typeface="Courier New" charset="0"/>
              </a:rPr>
              <a:t>const</a:t>
            </a:r>
            <a:r>
              <a:rPr lang="en-US" sz="3100" dirty="0">
                <a:latin typeface="Courier New" charset="0"/>
                <a:ea typeface="Courier New" charset="0"/>
                <a:cs typeface="Courier New" charset="0"/>
              </a:rPr>
              <a:t> value0: </a:t>
            </a:r>
          </a:p>
          <a:p>
            <a:pPr marL="0" indent="0">
              <a:buNone/>
            </a:pPr>
            <a:r>
              <a:rPr lang="en-US" sz="3100" dirty="0">
                <a:latin typeface="Courier New" charset="0"/>
                <a:ea typeface="Courier New" charset="0"/>
                <a:cs typeface="Courier New" charset="0"/>
              </a:rPr>
              <a:t>		code;</a:t>
            </a:r>
          </a:p>
          <a:p>
            <a:pPr marL="0" indent="0">
              <a:buNone/>
            </a:pPr>
            <a:r>
              <a:rPr lang="en-US" sz="3100" dirty="0">
                <a:latin typeface="Courier New" charset="0"/>
                <a:ea typeface="Courier New" charset="0"/>
                <a:cs typeface="Courier New" charset="0"/>
              </a:rPr>
              <a:t>		break;  //optional</a:t>
            </a:r>
          </a:p>
          <a:p>
            <a:pPr marL="0" indent="0">
              <a:buNone/>
            </a:pPr>
            <a:r>
              <a:rPr lang="en-US" sz="3100" dirty="0">
                <a:latin typeface="Courier New" charset="0"/>
                <a:ea typeface="Courier New" charset="0"/>
                <a:cs typeface="Courier New" charset="0"/>
              </a:rPr>
              <a:t>	case </a:t>
            </a:r>
            <a:r>
              <a:rPr lang="en-US" sz="3100" dirty="0" err="1">
                <a:latin typeface="Courier New" charset="0"/>
                <a:ea typeface="Courier New" charset="0"/>
                <a:cs typeface="Courier New" charset="0"/>
              </a:rPr>
              <a:t>const</a:t>
            </a:r>
            <a:r>
              <a:rPr lang="en-US" sz="3100" dirty="0">
                <a:latin typeface="Courier New" charset="0"/>
                <a:ea typeface="Courier New" charset="0"/>
                <a:cs typeface="Courier New" charset="0"/>
              </a:rPr>
              <a:t> value1:</a:t>
            </a:r>
          </a:p>
          <a:p>
            <a:pPr lvl="1" indent="0">
              <a:buNone/>
            </a:pPr>
            <a:r>
              <a:rPr lang="en-US" sz="3100" dirty="0">
                <a:latin typeface="Courier New" charset="0"/>
                <a:ea typeface="Courier New" charset="0"/>
                <a:cs typeface="Courier New" charset="0"/>
              </a:rPr>
              <a:t>		code;</a:t>
            </a:r>
          </a:p>
          <a:p>
            <a:pPr lvl="1" indent="0">
              <a:buNone/>
            </a:pPr>
            <a:r>
              <a:rPr lang="en-US" sz="3100" dirty="0">
                <a:latin typeface="Courier New" charset="0"/>
                <a:ea typeface="Courier New" charset="0"/>
                <a:cs typeface="Courier New" charset="0"/>
              </a:rPr>
              <a:t>		break;</a:t>
            </a:r>
          </a:p>
          <a:p>
            <a:pPr lvl="1" indent="0">
              <a:buNone/>
            </a:pPr>
            <a:r>
              <a:rPr lang="en-US" sz="3100" dirty="0">
                <a:latin typeface="Courier New" charset="0"/>
                <a:ea typeface="Courier New" charset="0"/>
                <a:cs typeface="Courier New" charset="0"/>
              </a:rPr>
              <a:t>	case </a:t>
            </a:r>
            <a:r>
              <a:rPr lang="en-US" sz="3100" dirty="0" err="1">
                <a:latin typeface="Courier New" charset="0"/>
                <a:ea typeface="Courier New" charset="0"/>
                <a:cs typeface="Courier New" charset="0"/>
              </a:rPr>
              <a:t>const</a:t>
            </a:r>
            <a:r>
              <a:rPr lang="en-US" sz="3100" dirty="0">
                <a:latin typeface="Courier New" charset="0"/>
                <a:ea typeface="Courier New" charset="0"/>
                <a:cs typeface="Courier New" charset="0"/>
              </a:rPr>
              <a:t> value2:</a:t>
            </a:r>
          </a:p>
          <a:p>
            <a:pPr lvl="1" indent="0">
              <a:buNone/>
            </a:pPr>
            <a:r>
              <a:rPr lang="en-US" sz="3100" dirty="0">
                <a:latin typeface="Courier New" charset="0"/>
                <a:ea typeface="Courier New" charset="0"/>
                <a:cs typeface="Courier New" charset="0"/>
              </a:rPr>
              <a:t>		code;</a:t>
            </a:r>
          </a:p>
          <a:p>
            <a:pPr lvl="1" indent="0">
              <a:buNone/>
            </a:pPr>
            <a:r>
              <a:rPr lang="en-US" sz="3100" dirty="0">
                <a:latin typeface="Courier New" charset="0"/>
                <a:ea typeface="Courier New" charset="0"/>
                <a:cs typeface="Courier New" charset="0"/>
                <a:sym typeface="Wingdings"/>
              </a:rPr>
              <a:t>		break;</a:t>
            </a:r>
          </a:p>
          <a:p>
            <a:pPr lvl="1" indent="0">
              <a:buNone/>
            </a:pPr>
            <a:r>
              <a:rPr lang="en-US" sz="3100" dirty="0">
                <a:latin typeface="Courier New" charset="0"/>
                <a:ea typeface="Courier New" charset="0"/>
                <a:cs typeface="Courier New" charset="0"/>
              </a:rPr>
              <a:t>   case </a:t>
            </a:r>
            <a:r>
              <a:rPr lang="en-US" sz="3100" dirty="0" err="1">
                <a:latin typeface="Courier New" charset="0"/>
                <a:ea typeface="Courier New" charset="0"/>
                <a:cs typeface="Courier New" charset="0"/>
              </a:rPr>
              <a:t>const</a:t>
            </a:r>
            <a:r>
              <a:rPr lang="en-US" sz="3100" dirty="0">
                <a:latin typeface="Courier New" charset="0"/>
                <a:ea typeface="Courier New" charset="0"/>
                <a:cs typeface="Courier New" charset="0"/>
              </a:rPr>
              <a:t> value3</a:t>
            </a:r>
            <a:r>
              <a:rPr lang="en-US" sz="3100" dirty="0">
                <a:latin typeface="Courier New" charset="0"/>
                <a:ea typeface="Courier New" charset="0"/>
                <a:cs typeface="Courier New" charset="0"/>
                <a:sym typeface="Wingdings"/>
              </a:rPr>
              <a:t>:</a:t>
            </a:r>
          </a:p>
          <a:p>
            <a:pPr lvl="1" indent="0">
              <a:buNone/>
            </a:pPr>
            <a:r>
              <a:rPr lang="en-US" sz="3100" dirty="0">
                <a:latin typeface="Courier New" charset="0"/>
                <a:ea typeface="Courier New" charset="0"/>
                <a:cs typeface="Courier New" charset="0"/>
                <a:sym typeface="Wingdings"/>
              </a:rPr>
              <a:t>		code;</a:t>
            </a:r>
          </a:p>
          <a:p>
            <a:pPr lvl="1" indent="0">
              <a:buNone/>
            </a:pPr>
            <a:r>
              <a:rPr lang="en-US" sz="3100" dirty="0">
                <a:latin typeface="Courier New" charset="0"/>
                <a:ea typeface="Courier New" charset="0"/>
                <a:cs typeface="Courier New" charset="0"/>
                <a:sym typeface="Wingdings"/>
              </a:rPr>
              <a:t>		break;</a:t>
            </a:r>
          </a:p>
          <a:p>
            <a:pPr lvl="1" indent="0">
              <a:buNone/>
            </a:pPr>
            <a:r>
              <a:rPr lang="en-US" sz="3100" dirty="0">
                <a:latin typeface="Courier New" charset="0"/>
                <a:ea typeface="Courier New" charset="0"/>
                <a:cs typeface="Courier New" charset="0"/>
                <a:sym typeface="Wingdings"/>
              </a:rPr>
              <a:t>	 default :   // Optional, usually needs break before</a:t>
            </a:r>
          </a:p>
          <a:p>
            <a:pPr lvl="1" indent="0">
              <a:buNone/>
            </a:pPr>
            <a:r>
              <a:rPr lang="en-US" sz="3100" dirty="0">
                <a:latin typeface="Courier New" charset="0"/>
                <a:ea typeface="Courier New" charset="0"/>
                <a:cs typeface="Courier New" charset="0"/>
                <a:sym typeface="Wingdings"/>
              </a:rPr>
              <a:t>		code;</a:t>
            </a:r>
          </a:p>
          <a:p>
            <a:pPr lvl="1" indent="0">
              <a:buNone/>
            </a:pPr>
            <a:r>
              <a:rPr lang="en-US" sz="3100" dirty="0">
                <a:latin typeface="Courier New" charset="0"/>
                <a:ea typeface="Courier New" charset="0"/>
                <a:cs typeface="Courier New" charset="0"/>
              </a:rPr>
              <a:t>}</a:t>
            </a:r>
          </a:p>
          <a:p>
            <a:pPr lvl="1" indent="0">
              <a:buNone/>
            </a:pPr>
            <a:r>
              <a:rPr lang="en-US" sz="3800" dirty="0">
                <a:cs typeface="American Typewriter"/>
              </a:rPr>
              <a:t>where “</a:t>
            </a:r>
            <a:r>
              <a:rPr lang="en-US" sz="3800" dirty="0" err="1">
                <a:cs typeface="American Typewriter"/>
              </a:rPr>
              <a:t>const</a:t>
            </a:r>
            <a:r>
              <a:rPr lang="en-US" sz="3800" dirty="0">
                <a:cs typeface="American Typewriter"/>
              </a:rPr>
              <a:t> value” is either something declared </a:t>
            </a:r>
            <a:r>
              <a:rPr lang="en-US" sz="3800" dirty="0" err="1">
                <a:latin typeface="Courier New" charset="0"/>
                <a:ea typeface="Courier New" charset="0"/>
                <a:cs typeface="Courier New" charset="0"/>
              </a:rPr>
              <a:t>const</a:t>
            </a:r>
            <a:r>
              <a:rPr lang="en-US" sz="3800" dirty="0">
                <a:cs typeface="American Typewriter"/>
              </a:rPr>
              <a:t> or a literal.  It must be an integer, or convertible to an integer (so char is acceptable but not string).</a:t>
            </a:r>
          </a:p>
          <a:p>
            <a:pPr lvl="1" indent="0">
              <a:buNone/>
            </a:pPr>
            <a:endParaRPr lang="en-US" sz="3100" dirty="0">
              <a:latin typeface="American Typewriter"/>
              <a:cs typeface="American Typewriter"/>
            </a:endParaRPr>
          </a:p>
        </p:txBody>
      </p:sp>
    </p:spTree>
    <p:extLst>
      <p:ext uri="{BB962C8B-B14F-4D97-AF65-F5344CB8AC3E}">
        <p14:creationId xmlns:p14="http://schemas.microsoft.com/office/powerpoint/2010/main" val="26492784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Example</a:t>
            </a:r>
          </a:p>
        </p:txBody>
      </p:sp>
      <p:sp>
        <p:nvSpPr>
          <p:cNvPr id="3" name="Content Placeholder 2"/>
          <p:cNvSpPr>
            <a:spLocks noGrp="1"/>
          </p:cNvSpPr>
          <p:nvPr>
            <p:ph idx="1"/>
          </p:nvPr>
        </p:nvSpPr>
        <p:spPr/>
        <p:txBody>
          <a:bodyPr>
            <a:noAutofit/>
          </a:bodyPr>
          <a:lstStyle/>
          <a:p>
            <a:pPr marL="0" indent="0">
              <a:buNone/>
            </a:pPr>
            <a:r>
              <a:rPr lang="en-US" sz="2400" dirty="0">
                <a:latin typeface="Courier New" charset="0"/>
                <a:ea typeface="Courier New" charset="0"/>
                <a:cs typeface="Courier New" charset="0"/>
              </a:rPr>
              <a:t>switch (chooser) {</a:t>
            </a:r>
          </a:p>
          <a:p>
            <a:pPr marL="274320" lvl="1" indent="0">
              <a:buNone/>
            </a:pPr>
            <a:r>
              <a:rPr lang="en-US" dirty="0">
                <a:latin typeface="Courier New" charset="0"/>
                <a:ea typeface="Courier New" charset="0"/>
                <a:cs typeface="Courier New" charset="0"/>
              </a:rPr>
              <a:t>case  (0):</a:t>
            </a:r>
          </a:p>
          <a:p>
            <a:pPr marL="548640" lvl="2" indent="0">
              <a:buNone/>
            </a:pPr>
            <a:r>
              <a:rPr lang="en-US" sz="2400" dirty="0">
                <a:latin typeface="Courier New" charset="0"/>
                <a:ea typeface="Courier New" charset="0"/>
                <a:cs typeface="Courier New" charset="0"/>
              </a:rPr>
              <a:t>y</a:t>
            </a:r>
            <a:r>
              <a:rPr lang="mr-IN" sz="2400" dirty="0">
                <a:latin typeface="Courier New" charset="0"/>
                <a:ea typeface="Courier New" charset="0"/>
                <a:cs typeface="Courier New" charset="0"/>
              </a:rPr>
              <a:t>=-</a:t>
            </a:r>
            <a:r>
              <a:rPr lang="en-US" sz="2400" dirty="0">
                <a:latin typeface="Courier New" charset="0"/>
                <a:ea typeface="Courier New" charset="0"/>
                <a:cs typeface="Courier New" charset="0"/>
              </a:rPr>
              <a:t>x2;</a:t>
            </a:r>
          </a:p>
          <a:p>
            <a:pPr marL="548640" lvl="2" indent="0">
              <a:buNone/>
            </a:pPr>
            <a:r>
              <a:rPr lang="en-US" sz="2400" dirty="0">
                <a:latin typeface="Courier New" charset="0"/>
                <a:ea typeface="Courier New" charset="0"/>
                <a:cs typeface="Courier New" charset="0"/>
              </a:rPr>
              <a:t>break;</a:t>
            </a:r>
          </a:p>
          <a:p>
            <a:pPr marL="274320" lvl="1" indent="0">
              <a:buNone/>
            </a:pPr>
            <a:r>
              <a:rPr lang="en-US" dirty="0">
                <a:latin typeface="Courier New" charset="0"/>
                <a:ea typeface="Courier New" charset="0"/>
                <a:cs typeface="Courier New" charset="0"/>
              </a:rPr>
              <a:t>case (1):</a:t>
            </a:r>
          </a:p>
          <a:p>
            <a:pPr marL="548640" lvl="2" indent="0">
              <a:buNone/>
            </a:pPr>
            <a:r>
              <a:rPr lang="en-US" sz="2400" dirty="0">
                <a:latin typeface="Courier New" charset="0"/>
                <a:ea typeface="Courier New" charset="0"/>
                <a:cs typeface="Courier New" charset="0"/>
              </a:rPr>
              <a:t>y=x2+3./x1;</a:t>
            </a:r>
          </a:p>
          <a:p>
            <a:pPr marL="548640" lvl="2" indent="0">
              <a:buNone/>
            </a:pPr>
            <a:r>
              <a:rPr lang="en-US" sz="2400" dirty="0">
                <a:latin typeface="Courier New" charset="0"/>
                <a:ea typeface="Courier New" charset="0"/>
                <a:cs typeface="Courier New" charset="0"/>
                <a:sym typeface="Wingdings"/>
              </a:rPr>
              <a:t>Break;</a:t>
            </a:r>
          </a:p>
          <a:p>
            <a:pPr marL="274320" lvl="1" indent="0">
              <a:buNone/>
            </a:pPr>
            <a:r>
              <a:rPr lang="en-US" dirty="0">
                <a:latin typeface="Courier New" charset="0"/>
                <a:ea typeface="Courier New" charset="0"/>
                <a:cs typeface="Courier New" charset="0"/>
                <a:sym typeface="Wingdings"/>
              </a:rPr>
              <a:t>case default</a:t>
            </a:r>
          </a:p>
          <a:p>
            <a:pPr marL="548640" lvl="2" indent="0">
              <a:buNone/>
            </a:pPr>
            <a:r>
              <a:rPr lang="en-US" sz="2400" dirty="0">
                <a:latin typeface="Courier New" charset="0"/>
                <a:ea typeface="Courier New" charset="0"/>
                <a:cs typeface="Courier New" charset="0"/>
                <a:sym typeface="Wingdings"/>
              </a:rPr>
              <a:t>y=0.;</a:t>
            </a:r>
          </a:p>
          <a:p>
            <a:pPr marL="0" indent="0">
              <a:buNone/>
            </a:pPr>
            <a:r>
              <a:rPr lang="en-US" sz="2400" dirty="0">
                <a:latin typeface="Courier New" charset="0"/>
                <a:ea typeface="Courier New" charset="0"/>
                <a:cs typeface="Courier New" charset="0"/>
                <a:sym typeface="Wingdings"/>
              </a:rPr>
              <a:t>}</a:t>
            </a:r>
          </a:p>
          <a:p>
            <a:pPr marL="548640" lvl="2" indent="0">
              <a:buNone/>
            </a:pPr>
            <a:endParaRPr lang="en-US" dirty="0">
              <a:latin typeface="Courier New" charset="0"/>
              <a:ea typeface="Courier New" charset="0"/>
              <a:cs typeface="Courier New" charset="0"/>
              <a:sym typeface="Wingdings"/>
            </a:endParaRPr>
          </a:p>
        </p:txBody>
      </p:sp>
    </p:spTree>
    <p:extLst>
      <p:ext uri="{BB962C8B-B14F-4D97-AF65-F5344CB8AC3E}">
        <p14:creationId xmlns:p14="http://schemas.microsoft.com/office/powerpoint/2010/main" val="13447151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a:t>
            </a:r>
          </a:p>
        </p:txBody>
      </p:sp>
      <p:sp>
        <p:nvSpPr>
          <p:cNvPr id="3" name="Content Placeholder 2"/>
          <p:cNvSpPr>
            <a:spLocks noGrp="1"/>
          </p:cNvSpPr>
          <p:nvPr>
            <p:ph idx="1"/>
          </p:nvPr>
        </p:nvSpPr>
        <p:spPr/>
        <p:txBody>
          <a:bodyPr>
            <a:normAutofit lnSpcReduction="10000"/>
          </a:bodyPr>
          <a:lstStyle/>
          <a:p>
            <a:r>
              <a:rPr lang="en-US" dirty="0">
                <a:latin typeface="Courier New" panose="02070309020205020404" pitchFamily="49" charset="0"/>
                <a:cs typeface="Courier New" panose="02070309020205020404" pitchFamily="49" charset="0"/>
              </a:rPr>
              <a:t>for</a:t>
            </a:r>
            <a:r>
              <a:rPr lang="en-US" dirty="0"/>
              <a:t> executes a fixed number of iterations unless explicitly terminated.</a:t>
            </a:r>
          </a:p>
          <a:p>
            <a:pPr marL="0" indent="0">
              <a:buNone/>
            </a:pPr>
            <a:r>
              <a:rPr lang="en-US" dirty="0">
                <a:latin typeface="Courier New"/>
                <a:cs typeface="Courier New"/>
              </a:rPr>
              <a:t>for (</a:t>
            </a:r>
            <a:r>
              <a:rPr lang="en-US" dirty="0" err="1">
                <a:latin typeface="Courier New"/>
                <a:cs typeface="Courier New"/>
              </a:rPr>
              <a:t>int</a:t>
            </a:r>
            <a:r>
              <a:rPr lang="en-US" dirty="0">
                <a:latin typeface="Courier New"/>
                <a:cs typeface="Courier New"/>
              </a:rPr>
              <a:t> i=</a:t>
            </a:r>
            <a:r>
              <a:rPr lang="en-US" dirty="0" err="1">
                <a:latin typeface="Courier New"/>
                <a:cs typeface="Courier New"/>
              </a:rPr>
              <a:t>l;i</a:t>
            </a:r>
            <a:r>
              <a:rPr lang="en-US" dirty="0">
                <a:latin typeface="Courier New"/>
                <a:cs typeface="Courier New"/>
              </a:rPr>
              <a:t>&lt;=</a:t>
            </a:r>
            <a:r>
              <a:rPr lang="en-US" dirty="0" err="1">
                <a:latin typeface="Courier New"/>
                <a:cs typeface="Courier New"/>
              </a:rPr>
              <a:t>u;i</a:t>
            </a:r>
            <a:r>
              <a:rPr lang="en-US" dirty="0">
                <a:latin typeface="Courier New"/>
                <a:cs typeface="Courier New"/>
              </a:rPr>
              <a:t>+=s) {</a:t>
            </a:r>
          </a:p>
          <a:p>
            <a:pPr marL="274320" lvl="1" indent="0">
              <a:buNone/>
            </a:pPr>
            <a:r>
              <a:rPr lang="en-US" dirty="0">
                <a:latin typeface="Courier New"/>
                <a:cs typeface="Courier New"/>
              </a:rPr>
              <a:t>code;</a:t>
            </a:r>
          </a:p>
          <a:p>
            <a:pPr marL="0" indent="0">
              <a:buNone/>
            </a:pPr>
            <a:r>
              <a:rPr lang="en-US" dirty="0">
                <a:latin typeface="Courier New"/>
                <a:cs typeface="Courier New"/>
              </a:rPr>
              <a:t>}</a:t>
            </a:r>
          </a:p>
          <a:p>
            <a:pPr lvl="1"/>
            <a:r>
              <a:rPr lang="en-US" dirty="0">
                <a:latin typeface="Courier New"/>
                <a:cs typeface="Courier New"/>
              </a:rPr>
              <a:t>i</a:t>
            </a:r>
            <a:r>
              <a:rPr lang="en-US" dirty="0">
                <a:cs typeface="American Typewriter"/>
              </a:rPr>
              <a:t>: Loop variable</a:t>
            </a:r>
          </a:p>
          <a:p>
            <a:pPr lvl="1"/>
            <a:r>
              <a:rPr lang="en-US" dirty="0">
                <a:latin typeface="Courier New"/>
                <a:cs typeface="Courier New"/>
              </a:rPr>
              <a:t>l</a:t>
            </a:r>
            <a:r>
              <a:rPr lang="en-US" dirty="0">
                <a:cs typeface="American Typewriter"/>
              </a:rPr>
              <a:t>: Lower bound</a:t>
            </a:r>
          </a:p>
          <a:p>
            <a:pPr lvl="1"/>
            <a:r>
              <a:rPr lang="en-US" dirty="0">
                <a:latin typeface="Courier New"/>
                <a:cs typeface="Courier New"/>
              </a:rPr>
              <a:t>u</a:t>
            </a:r>
            <a:r>
              <a:rPr lang="en-US" dirty="0">
                <a:cs typeface="American Typewriter"/>
              </a:rPr>
              <a:t>: Upper bound</a:t>
            </a:r>
          </a:p>
          <a:p>
            <a:pPr lvl="1"/>
            <a:r>
              <a:rPr lang="en-US" dirty="0">
                <a:latin typeface="Courier New"/>
                <a:cs typeface="Courier New"/>
              </a:rPr>
              <a:t>s</a:t>
            </a:r>
            <a:r>
              <a:rPr lang="en-US" dirty="0">
                <a:cs typeface="American Typewriter"/>
              </a:rPr>
              <a:t>: Stride.  Use </a:t>
            </a:r>
            <a:r>
              <a:rPr lang="en-US" dirty="0">
                <a:latin typeface="Courier New" panose="02070309020205020404" pitchFamily="49" charset="0"/>
                <a:cs typeface="Courier New" panose="02070309020205020404" pitchFamily="49" charset="0"/>
              </a:rPr>
              <a:t>++i</a:t>
            </a:r>
            <a:r>
              <a:rPr lang="en-US" dirty="0">
                <a:cs typeface="American Typewriter"/>
              </a:rPr>
              <a:t> for a stride of 1.</a:t>
            </a:r>
          </a:p>
          <a:p>
            <a:pPr marL="0" indent="0">
              <a:buNone/>
            </a:pPr>
            <a:r>
              <a:rPr lang="en-US" dirty="0">
                <a:cs typeface="American Typewriter"/>
              </a:rPr>
              <a:t> </a:t>
            </a:r>
            <a:r>
              <a:rPr lang="en-US" sz="2400" dirty="0">
                <a:latin typeface="Courier New"/>
                <a:cs typeface="Courier New"/>
              </a:rPr>
              <a:t>s</a:t>
            </a:r>
            <a:r>
              <a:rPr lang="en-US" sz="2400" dirty="0">
                <a:cs typeface="American Typewriter"/>
              </a:rPr>
              <a:t> can be negative, in which case </a:t>
            </a:r>
            <a:r>
              <a:rPr lang="en-US" sz="2400" dirty="0">
                <a:latin typeface="Courier New"/>
                <a:cs typeface="Courier New"/>
              </a:rPr>
              <a:t>l</a:t>
            </a:r>
            <a:r>
              <a:rPr lang="en-US" sz="2400" dirty="0">
                <a:cs typeface="American Typewriter"/>
              </a:rPr>
              <a:t> must be greater than </a:t>
            </a:r>
            <a:r>
              <a:rPr lang="en-US" sz="2400" dirty="0">
                <a:latin typeface="Courier New"/>
                <a:cs typeface="Courier New"/>
              </a:rPr>
              <a:t>u</a:t>
            </a:r>
            <a:r>
              <a:rPr lang="en-US" sz="2400" dirty="0">
                <a:cs typeface="American Typewriter"/>
              </a:rPr>
              <a:t>. For -1 use </a:t>
            </a:r>
            <a:r>
              <a:rPr lang="en-US" sz="2400" dirty="0">
                <a:latin typeface="Courier New" panose="02070309020205020404" pitchFamily="49" charset="0"/>
                <a:cs typeface="Courier New" panose="02070309020205020404" pitchFamily="49" charset="0"/>
              </a:rPr>
              <a:t>--i</a:t>
            </a:r>
            <a:r>
              <a:rPr lang="en-US" sz="2400" dirty="0">
                <a:cs typeface="American Typewriter"/>
              </a:rPr>
              <a:t> or similar.</a:t>
            </a:r>
          </a:p>
          <a:p>
            <a:endParaRPr lang="en-US" dirty="0"/>
          </a:p>
        </p:txBody>
      </p:sp>
    </p:spTree>
    <p:extLst>
      <p:ext uri="{BB962C8B-B14F-4D97-AF65-F5344CB8AC3E}">
        <p14:creationId xmlns:p14="http://schemas.microsoft.com/office/powerpoint/2010/main" val="32285325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Exit</a:t>
            </a:r>
          </a:p>
        </p:txBody>
      </p:sp>
      <p:sp>
        <p:nvSpPr>
          <p:cNvPr id="3" name="Content Placeholder 2"/>
          <p:cNvSpPr>
            <a:spLocks noGrp="1"/>
          </p:cNvSpPr>
          <p:nvPr>
            <p:ph idx="1"/>
          </p:nvPr>
        </p:nvSpPr>
        <p:spPr>
          <a:xfrm>
            <a:off x="533400" y="1600200"/>
            <a:ext cx="8229600" cy="4876800"/>
          </a:xfrm>
        </p:spPr>
        <p:txBody>
          <a:bodyPr>
            <a:normAutofit fontScale="92500" lnSpcReduction="10000"/>
          </a:bodyPr>
          <a:lstStyle/>
          <a:p>
            <a:pPr lvl="1" indent="0">
              <a:buNone/>
            </a:pPr>
            <a:r>
              <a:rPr lang="en-US" sz="3000" dirty="0">
                <a:latin typeface="Courier New" panose="02070309020205020404" pitchFamily="49" charset="0"/>
                <a:cs typeface="Courier New" panose="02070309020205020404" pitchFamily="49" charset="0"/>
              </a:rPr>
              <a:t>break</a:t>
            </a:r>
            <a:r>
              <a:rPr lang="en-US" sz="3000" dirty="0"/>
              <a:t>: leave loop </a:t>
            </a:r>
          </a:p>
          <a:p>
            <a:pPr marL="914400" lvl="1" indent="-457200"/>
            <a:r>
              <a:rPr lang="en-US" sz="3000" dirty="0">
                <a:latin typeface="Courier New"/>
                <a:cs typeface="Courier New"/>
              </a:rPr>
              <a:t>break</a:t>
            </a:r>
            <a:r>
              <a:rPr lang="en-US" sz="3000" dirty="0"/>
              <a:t> is able to break out of </a:t>
            </a:r>
            <a:r>
              <a:rPr lang="en-US" sz="3000" i="1" dirty="0"/>
              <a:t>only</a:t>
            </a:r>
            <a:r>
              <a:rPr lang="en-US" sz="3000" dirty="0"/>
              <a:t> the loop level </a:t>
            </a:r>
            <a:r>
              <a:rPr lang="en-US" sz="3000" i="1" dirty="0"/>
              <a:t>in which it appears</a:t>
            </a:r>
            <a:r>
              <a:rPr lang="en-US" sz="3000" dirty="0"/>
              <a:t>.  It cannot break from an inner loop all the way out of a nested set of loops.  This is a case where </a:t>
            </a:r>
            <a:r>
              <a:rPr lang="en-US" sz="3000" dirty="0" err="1">
                <a:latin typeface="Courier New"/>
                <a:cs typeface="Courier New"/>
              </a:rPr>
              <a:t>goto</a:t>
            </a:r>
            <a:r>
              <a:rPr lang="en-US" sz="3000" dirty="0"/>
              <a:t> may be better than the alternatives. </a:t>
            </a:r>
          </a:p>
          <a:p>
            <a:pPr marL="914400" lvl="1" indent="-457200"/>
            <a:r>
              <a:rPr lang="en-US" sz="3000" dirty="0">
                <a:latin typeface="Courier New"/>
                <a:cs typeface="Courier New"/>
              </a:rPr>
              <a:t>continue</a:t>
            </a:r>
            <a:r>
              <a:rPr lang="en-US" sz="3000" dirty="0"/>
              <a:t>: skip rest of loop and go to next iteration.  </a:t>
            </a:r>
          </a:p>
          <a:p>
            <a:pPr marL="914400" lvl="1" indent="-457200"/>
            <a:r>
              <a:rPr lang="en-US" sz="3000" dirty="0" err="1">
                <a:latin typeface="Courier New" panose="02070309020205020404" pitchFamily="49" charset="0"/>
                <a:cs typeface="Courier New" panose="02070309020205020404" pitchFamily="49" charset="0"/>
              </a:rPr>
              <a:t>goto</a:t>
            </a:r>
            <a:r>
              <a:rPr lang="en-US" sz="3000" dirty="0">
                <a:latin typeface="Courier New" panose="02070309020205020404" pitchFamily="49" charset="0"/>
                <a:cs typeface="Courier New" panose="02070309020205020404" pitchFamily="49" charset="0"/>
              </a:rPr>
              <a:t> </a:t>
            </a:r>
            <a:r>
              <a:rPr lang="en-US" sz="3000" dirty="0">
                <a:cs typeface="Courier New" panose="02070309020205020404" pitchFamily="49" charset="0"/>
              </a:rPr>
              <a:t>Syntax (use sparingly):</a:t>
            </a:r>
          </a:p>
          <a:p>
            <a:pPr lvl="2" indent="0">
              <a:buNone/>
            </a:pPr>
            <a:r>
              <a:rPr lang="en-US" sz="2600" dirty="0" err="1">
                <a:latin typeface="Courier New" panose="02070309020205020404" pitchFamily="49" charset="0"/>
                <a:cs typeface="Courier New" panose="02070309020205020404" pitchFamily="49" charset="0"/>
              </a:rPr>
              <a:t>goto</a:t>
            </a:r>
            <a:r>
              <a:rPr lang="en-US" sz="2600" dirty="0">
                <a:latin typeface="Courier New" panose="02070309020205020404" pitchFamily="49" charset="0"/>
                <a:cs typeface="Courier New" panose="02070309020205020404" pitchFamily="49" charset="0"/>
              </a:rPr>
              <a:t> Label;</a:t>
            </a:r>
          </a:p>
          <a:p>
            <a:pPr lvl="2" indent="0">
              <a:buNone/>
            </a:pPr>
            <a:r>
              <a:rPr lang="en-US" sz="2600" dirty="0">
                <a:latin typeface="Courier New" panose="02070309020205020404" pitchFamily="49" charset="0"/>
                <a:cs typeface="Courier New" panose="02070309020205020404" pitchFamily="49" charset="0"/>
              </a:rPr>
              <a:t>…</a:t>
            </a:r>
          </a:p>
          <a:p>
            <a:pPr lvl="2" indent="0">
              <a:buNone/>
            </a:pPr>
            <a:r>
              <a:rPr lang="en-US" sz="2600" dirty="0">
                <a:latin typeface="Courier New" panose="02070309020205020404" pitchFamily="49" charset="0"/>
                <a:cs typeface="Courier New" panose="02070309020205020404" pitchFamily="49" charset="0"/>
              </a:rPr>
              <a:t>Label:</a:t>
            </a:r>
          </a:p>
          <a:p>
            <a:pPr lvl="3" indent="0">
              <a:buNone/>
            </a:pPr>
            <a:r>
              <a:rPr lang="en-US" sz="2400" dirty="0">
                <a:latin typeface="Courier New" panose="02070309020205020404" pitchFamily="49" charset="0"/>
                <a:cs typeface="Courier New" panose="02070309020205020404" pitchFamily="49" charset="0"/>
              </a:rPr>
              <a:t>Code</a:t>
            </a:r>
          </a:p>
        </p:txBody>
      </p:sp>
    </p:spTree>
    <p:extLst>
      <p:ext uri="{BB962C8B-B14F-4D97-AF65-F5344CB8AC3E}">
        <p14:creationId xmlns:p14="http://schemas.microsoft.com/office/powerpoint/2010/main" val="25149174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Loops</a:t>
            </a:r>
          </a:p>
        </p:txBody>
      </p:sp>
      <p:sp>
        <p:nvSpPr>
          <p:cNvPr id="3" name="Content Placeholder 2"/>
          <p:cNvSpPr>
            <a:spLocks noGrp="1"/>
          </p:cNvSpPr>
          <p:nvPr>
            <p:ph idx="1"/>
          </p:nvPr>
        </p:nvSpPr>
        <p:spPr/>
        <p:txBody>
          <a:bodyPr/>
          <a:lstStyle/>
          <a:p>
            <a:pPr marL="0" indent="0">
              <a:buNone/>
            </a:pPr>
            <a:r>
              <a:rPr lang="en-US" dirty="0">
                <a:latin typeface="Courier New"/>
                <a:cs typeface="Courier New"/>
              </a:rPr>
              <a:t>while (&lt;logical expression&gt;) {</a:t>
            </a:r>
          </a:p>
          <a:p>
            <a:pPr lvl="1" indent="0">
              <a:buNone/>
            </a:pPr>
            <a:r>
              <a:rPr lang="en-US" sz="2800" dirty="0">
                <a:latin typeface="Courier New"/>
                <a:cs typeface="Courier New"/>
              </a:rPr>
              <a:t>	statement</a:t>
            </a:r>
          </a:p>
          <a:p>
            <a:pPr lvl="1" indent="0">
              <a:buNone/>
            </a:pPr>
            <a:r>
              <a:rPr lang="en-US" sz="2800" dirty="0">
                <a:latin typeface="Courier New"/>
                <a:cs typeface="Courier New"/>
              </a:rPr>
              <a:t>	statement</a:t>
            </a:r>
          </a:p>
          <a:p>
            <a:pPr lvl="1" indent="0">
              <a:buNone/>
            </a:pPr>
            <a:r>
              <a:rPr lang="en-US" sz="2800" dirty="0">
                <a:latin typeface="Courier New"/>
                <a:cs typeface="Courier New"/>
              </a:rPr>
              <a:t>     …</a:t>
            </a:r>
          </a:p>
          <a:p>
            <a:pPr indent="0">
              <a:buNone/>
            </a:pPr>
            <a:r>
              <a:rPr lang="en-US" dirty="0">
                <a:latin typeface="Courier New" panose="02070309020205020404" pitchFamily="49" charset="0"/>
                <a:cs typeface="Courier New" panose="02070309020205020404" pitchFamily="49" charset="0"/>
              </a:rPr>
              <a:t>}</a:t>
            </a:r>
          </a:p>
          <a:p>
            <a:pPr marL="914400" lvl="1" indent="-457200"/>
            <a:r>
              <a:rPr lang="en-US" sz="3200" dirty="0">
                <a:cs typeface="Courier New"/>
              </a:rPr>
              <a:t>Remember that your logical expression must become false at some point.</a:t>
            </a:r>
          </a:p>
          <a:p>
            <a:pPr marL="0" indent="0">
              <a:buNone/>
            </a:pPr>
            <a:endParaRPr lang="en-US" dirty="0"/>
          </a:p>
        </p:txBody>
      </p:sp>
    </p:spTree>
    <p:extLst>
      <p:ext uri="{BB962C8B-B14F-4D97-AF65-F5344CB8AC3E}">
        <p14:creationId xmlns:p14="http://schemas.microsoft.com/office/powerpoint/2010/main" val="3251486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Your Environment</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177796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lnSpcReduction="10000"/>
          </a:bodyPr>
          <a:lstStyle/>
          <a:p>
            <a:pPr marL="0"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err="1">
                <a:latin typeface="Courier New"/>
                <a:cs typeface="Courier New"/>
              </a:rPr>
              <a:t>int</a:t>
            </a:r>
            <a:r>
              <a:rPr lang="en-US" dirty="0">
                <a:latin typeface="Courier New"/>
                <a:cs typeface="Courier New"/>
              </a:rPr>
              <a:t> x, y, z;</a:t>
            </a:r>
          </a:p>
          <a:p>
            <a:pPr marL="0"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x=-20;</a:t>
            </a:r>
          </a:p>
          <a:p>
            <a:pPr marL="0"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y=-10;</a:t>
            </a:r>
          </a:p>
          <a:p>
            <a:pPr marL="0"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while (x&lt;0 &amp;&amp; y&lt;0) {</a:t>
            </a:r>
          </a:p>
          <a:p>
            <a:pPr marL="0"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   x=10-y;</a:t>
            </a:r>
          </a:p>
          <a:p>
            <a:pPr marL="0"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   y+=1;</a:t>
            </a:r>
          </a:p>
          <a:p>
            <a:pPr marL="0"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   z=0;</a:t>
            </a:r>
          </a:p>
          <a:p>
            <a:pPr marL="0"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a:t>
            </a:r>
          </a:p>
          <a:p>
            <a:pPr marL="0"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z=1;</a:t>
            </a:r>
          </a:p>
          <a:p>
            <a:endParaRPr lang="en-US" dirty="0"/>
          </a:p>
        </p:txBody>
      </p:sp>
    </p:spTree>
    <p:extLst>
      <p:ext uri="{BB962C8B-B14F-4D97-AF65-F5344CB8AC3E}">
        <p14:creationId xmlns:p14="http://schemas.microsoft.com/office/powerpoint/2010/main" val="23791248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Break/Continue</a:t>
            </a:r>
          </a:p>
        </p:txBody>
      </p:sp>
      <p:sp>
        <p:nvSpPr>
          <p:cNvPr id="3" name="Content Placeholder 2"/>
          <p:cNvSpPr>
            <a:spLocks noGrp="1"/>
          </p:cNvSpPr>
          <p:nvPr>
            <p:ph idx="1"/>
          </p:nvPr>
        </p:nvSpPr>
        <p:spPr/>
        <p:txBody>
          <a:bodyPr/>
          <a:lstStyle/>
          <a:p>
            <a:pPr marL="107950" indent="0">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float x=1.;</a:t>
            </a:r>
          </a:p>
          <a:p>
            <a:pPr marL="431800" indent="-32385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do while (x&gt;0.0) {</a:t>
            </a:r>
          </a:p>
          <a:p>
            <a:pPr marL="431800" indent="-32385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	 x=x+1.;</a:t>
            </a:r>
          </a:p>
          <a:p>
            <a:pPr marL="431800" indent="-32385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   if (x&gt;=10000.0) break;</a:t>
            </a:r>
          </a:p>
          <a:p>
            <a:pPr marL="431800" indent="-32385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   if (x&lt;100.0) continue;</a:t>
            </a:r>
          </a:p>
          <a:p>
            <a:pPr marL="431800" indent="-32385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		x+=20.0;</a:t>
            </a:r>
          </a:p>
          <a:p>
            <a:pPr marL="431800" indent="-32385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a:t>
            </a:r>
          </a:p>
          <a:p>
            <a:endParaRPr lang="en-US" dirty="0"/>
          </a:p>
        </p:txBody>
      </p:sp>
    </p:spTree>
    <p:extLst>
      <p:ext uri="{BB962C8B-B14F-4D97-AF65-F5344CB8AC3E}">
        <p14:creationId xmlns:p14="http://schemas.microsoft.com/office/powerpoint/2010/main" val="32924926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Repeat-Until</a:t>
            </a:r>
          </a:p>
        </p:txBody>
      </p:sp>
      <p:sp>
        <p:nvSpPr>
          <p:cNvPr id="3" name="Content Placeholder 2"/>
          <p:cNvSpPr>
            <a:spLocks noGrp="1"/>
          </p:cNvSpPr>
          <p:nvPr>
            <p:ph idx="1"/>
          </p:nvPr>
        </p:nvSpPr>
        <p:spPr/>
        <p:txBody>
          <a:bodyPr>
            <a:normAutofit/>
          </a:bodyPr>
          <a:lstStyle/>
          <a:p>
            <a:pPr marL="0" indent="0">
              <a:buNone/>
            </a:pPr>
            <a:r>
              <a:rPr lang="en-US" sz="2600" dirty="0">
                <a:latin typeface="Courier New"/>
                <a:cs typeface="Courier New"/>
              </a:rPr>
              <a:t>do {</a:t>
            </a:r>
          </a:p>
          <a:p>
            <a:pPr marL="0" indent="0">
              <a:buNone/>
            </a:pPr>
            <a:r>
              <a:rPr lang="en-US" sz="2600" dirty="0">
                <a:latin typeface="Courier New"/>
                <a:cs typeface="Courier New"/>
              </a:rPr>
              <a:t>   statement;</a:t>
            </a:r>
          </a:p>
          <a:p>
            <a:pPr marL="0" indent="0">
              <a:buNone/>
            </a:pPr>
            <a:r>
              <a:rPr lang="en-US" sz="2600">
                <a:latin typeface="Courier New"/>
                <a:cs typeface="Courier New"/>
              </a:rPr>
              <a:t>   statement;</a:t>
            </a:r>
            <a:endParaRPr lang="en-US" sz="2600" dirty="0">
              <a:latin typeface="Courier New"/>
              <a:cs typeface="Courier New"/>
            </a:endParaRPr>
          </a:p>
          <a:p>
            <a:pPr marL="0" indent="0">
              <a:buNone/>
            </a:pPr>
            <a:r>
              <a:rPr lang="en-US" sz="2600" dirty="0">
                <a:latin typeface="Courier New"/>
                <a:cs typeface="Courier New"/>
              </a:rPr>
              <a:t>   ….</a:t>
            </a:r>
          </a:p>
          <a:p>
            <a:pPr marL="0" indent="0">
              <a:buNone/>
            </a:pPr>
            <a:r>
              <a:rPr lang="en-US" sz="2600" dirty="0">
                <a:latin typeface="Courier New"/>
                <a:cs typeface="Courier New"/>
              </a:rPr>
              <a:t>   if (&lt;logical expression&gt;) break;</a:t>
            </a:r>
          </a:p>
          <a:p>
            <a:pPr marL="0" indent="0">
              <a:buNone/>
            </a:pPr>
            <a:r>
              <a:rPr lang="en-US" sz="2600" dirty="0">
                <a:latin typeface="Courier New" panose="02070309020205020404" pitchFamily="49" charset="0"/>
                <a:cs typeface="Courier New" panose="02070309020205020404" pitchFamily="49" charset="0"/>
              </a:rPr>
              <a:t>}</a:t>
            </a:r>
          </a:p>
          <a:p>
            <a:pPr marL="0" indent="0">
              <a:buNone/>
            </a:pPr>
            <a:r>
              <a:rPr lang="en-US" dirty="0">
                <a:cs typeface="Courier New"/>
              </a:rPr>
              <a:t>The</a:t>
            </a:r>
            <a:r>
              <a:rPr lang="en-US" dirty="0">
                <a:latin typeface="Courier New"/>
                <a:cs typeface="Courier New"/>
              </a:rPr>
              <a:t> while </a:t>
            </a:r>
            <a:r>
              <a:rPr lang="en-US" dirty="0">
                <a:cs typeface="American Typewriter"/>
              </a:rPr>
              <a:t>always tests at the </a:t>
            </a:r>
            <a:r>
              <a:rPr lang="en-US" i="1" dirty="0">
                <a:cs typeface="American Typewriter"/>
              </a:rPr>
              <a:t>top</a:t>
            </a:r>
            <a:r>
              <a:rPr lang="en-US" dirty="0">
                <a:cs typeface="American Typewriter"/>
              </a:rPr>
              <a:t> of the loop.  The </a:t>
            </a:r>
            <a:r>
              <a:rPr lang="en-US" dirty="0">
                <a:latin typeface="Courier New"/>
                <a:cs typeface="Courier New"/>
              </a:rPr>
              <a:t>do</a:t>
            </a:r>
            <a:r>
              <a:rPr lang="en-US" dirty="0">
                <a:cs typeface="American Typewriter"/>
              </a:rPr>
              <a:t> … </a:t>
            </a:r>
            <a:r>
              <a:rPr lang="en-US" dirty="0">
                <a:latin typeface="Courier New"/>
                <a:cs typeface="Courier New"/>
              </a:rPr>
              <a:t>if/break</a:t>
            </a:r>
            <a:r>
              <a:rPr lang="en-US" dirty="0">
                <a:cs typeface="American Typewriter"/>
              </a:rPr>
              <a:t> form can test anywhere.</a:t>
            </a:r>
          </a:p>
          <a:p>
            <a:endParaRPr lang="en-US" dirty="0"/>
          </a:p>
        </p:txBody>
      </p:sp>
    </p:spTree>
    <p:extLst>
      <p:ext uri="{BB962C8B-B14F-4D97-AF65-F5344CB8AC3E}">
        <p14:creationId xmlns:p14="http://schemas.microsoft.com/office/powerpoint/2010/main" val="32099185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85000" lnSpcReduction="20000"/>
          </a:bodyPr>
          <a:lstStyle/>
          <a:p>
            <a:pPr marL="0"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200" dirty="0">
                <a:latin typeface="Courier New" charset="0"/>
                <a:ea typeface="Courier New" charset="0"/>
                <a:cs typeface="Courier New" charset="0"/>
              </a:rPr>
              <a:t>#include &lt;</a:t>
            </a:r>
            <a:r>
              <a:rPr lang="en-US" sz="2200" dirty="0" err="1">
                <a:latin typeface="Courier New" charset="0"/>
                <a:ea typeface="Courier New" charset="0"/>
                <a:cs typeface="Courier New" charset="0"/>
              </a:rPr>
              <a:t>iostream</a:t>
            </a:r>
            <a:r>
              <a:rPr lang="en-US" sz="2200" dirty="0">
                <a:latin typeface="Courier New" charset="0"/>
                <a:ea typeface="Courier New" charset="0"/>
                <a:cs typeface="Courier New" charset="0"/>
              </a:rPr>
              <a:t>&gt;</a:t>
            </a:r>
          </a:p>
          <a:p>
            <a:pPr marL="0"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200" dirty="0">
                <a:latin typeface="Courier New" charset="0"/>
                <a:ea typeface="Courier New" charset="0"/>
                <a:cs typeface="Courier New" charset="0"/>
              </a:rPr>
              <a:t>using namespace </a:t>
            </a:r>
            <a:r>
              <a:rPr lang="en-US" sz="2200" dirty="0" err="1">
                <a:latin typeface="Courier New" charset="0"/>
                <a:ea typeface="Courier New" charset="0"/>
                <a:cs typeface="Courier New" charset="0"/>
              </a:rPr>
              <a:t>std</a:t>
            </a:r>
            <a:r>
              <a:rPr lang="en-US" sz="2200" dirty="0">
                <a:latin typeface="Courier New" charset="0"/>
                <a:ea typeface="Courier New" charset="0"/>
                <a:cs typeface="Courier New" charset="0"/>
              </a:rPr>
              <a:t>;</a:t>
            </a:r>
          </a:p>
          <a:p>
            <a:pPr marL="0"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200" dirty="0" err="1">
                <a:latin typeface="Courier New" charset="0"/>
                <a:ea typeface="Courier New" charset="0"/>
                <a:cs typeface="Courier New" charset="0"/>
              </a:rPr>
              <a:t>int</a:t>
            </a:r>
            <a:r>
              <a:rPr lang="en-US" sz="2200" dirty="0">
                <a:latin typeface="Courier New" charset="0"/>
                <a:ea typeface="Courier New" charset="0"/>
                <a:cs typeface="Courier New" charset="0"/>
              </a:rPr>
              <a:t> main() {</a:t>
            </a:r>
          </a:p>
          <a:p>
            <a:pPr marL="274320" lvl="1"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200" dirty="0" err="1">
                <a:latin typeface="Courier New" charset="0"/>
                <a:ea typeface="Courier New" charset="0"/>
                <a:cs typeface="Courier New" charset="0"/>
              </a:rPr>
              <a:t>int</a:t>
            </a:r>
            <a:r>
              <a:rPr lang="en-US" sz="2200" dirty="0">
                <a:latin typeface="Courier New" charset="0"/>
                <a:ea typeface="Courier New" charset="0"/>
                <a:cs typeface="Courier New" charset="0"/>
              </a:rPr>
              <a:t> x, y, z;</a:t>
            </a:r>
          </a:p>
          <a:p>
            <a:pPr marL="274320" lvl="1"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200" dirty="0">
                <a:latin typeface="Courier New" charset="0"/>
                <a:ea typeface="Courier New" charset="0"/>
                <a:cs typeface="Courier New" charset="0"/>
              </a:rPr>
              <a:t>x=-20;</a:t>
            </a:r>
          </a:p>
          <a:p>
            <a:pPr marL="274320" lvl="1"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200" dirty="0">
                <a:latin typeface="Courier New" charset="0"/>
                <a:ea typeface="Courier New" charset="0"/>
                <a:cs typeface="Courier New" charset="0"/>
              </a:rPr>
              <a:t>y=-10;</a:t>
            </a:r>
          </a:p>
          <a:p>
            <a:pPr marL="274320" lvl="1"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200" dirty="0">
                <a:latin typeface="Courier New" charset="0"/>
                <a:ea typeface="Courier New" charset="0"/>
                <a:cs typeface="Courier New" charset="0"/>
              </a:rPr>
              <a:t>while (x&lt;0 &amp;&amp; y&lt;0) {</a:t>
            </a:r>
          </a:p>
          <a:p>
            <a:pPr marL="274320" lvl="1"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200" dirty="0">
                <a:latin typeface="Courier New" charset="0"/>
                <a:ea typeface="Courier New" charset="0"/>
                <a:cs typeface="Courier New" charset="0"/>
              </a:rPr>
              <a:t>   x=10-y;</a:t>
            </a:r>
          </a:p>
          <a:p>
            <a:pPr marL="274320" lvl="1"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200" dirty="0">
                <a:latin typeface="Courier New" charset="0"/>
                <a:ea typeface="Courier New" charset="0"/>
                <a:cs typeface="Courier New" charset="0"/>
              </a:rPr>
              <a:t>   y=y+1;</a:t>
            </a:r>
          </a:p>
          <a:p>
            <a:pPr marL="274320" lvl="1"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200" dirty="0">
                <a:latin typeface="Courier New" charset="0"/>
                <a:ea typeface="Courier New" charset="0"/>
                <a:cs typeface="Courier New" charset="0"/>
              </a:rPr>
              <a:t>   z=0;</a:t>
            </a:r>
          </a:p>
          <a:p>
            <a:pPr marL="274320" lvl="1"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200" dirty="0">
                <a:latin typeface="Courier New" charset="0"/>
                <a:ea typeface="Courier New" charset="0"/>
                <a:cs typeface="Courier New" charset="0"/>
              </a:rPr>
              <a:t>}</a:t>
            </a:r>
          </a:p>
          <a:p>
            <a:pPr marL="274320" lvl="1"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200" dirty="0">
                <a:latin typeface="Courier New" charset="0"/>
                <a:ea typeface="Courier New" charset="0"/>
                <a:cs typeface="Courier New" charset="0"/>
              </a:rPr>
              <a:t>z=1;</a:t>
            </a:r>
          </a:p>
          <a:p>
            <a:pPr marL="274320" lvl="1"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200" dirty="0" err="1">
                <a:latin typeface="Courier New" charset="0"/>
                <a:ea typeface="Courier New" charset="0"/>
                <a:cs typeface="Courier New" charset="0"/>
              </a:rPr>
              <a:t>cout</a:t>
            </a:r>
            <a:r>
              <a:rPr lang="en-US" sz="2200" dirty="0">
                <a:latin typeface="Courier New" charset="0"/>
                <a:ea typeface="Courier New" charset="0"/>
                <a:cs typeface="Courier New" charset="0"/>
              </a:rPr>
              <a:t>&lt;&lt;x&lt;&lt;" "&lt;&lt;y&lt;&lt;" "&lt;&lt;z&lt;&lt;"\n";</a:t>
            </a:r>
          </a:p>
          <a:p>
            <a:pPr marL="274320" lvl="1"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200" dirty="0">
                <a:latin typeface="Courier New" charset="0"/>
                <a:ea typeface="Courier New" charset="0"/>
                <a:cs typeface="Courier New" charset="0"/>
              </a:rPr>
              <a:t>return 0;</a:t>
            </a:r>
          </a:p>
          <a:p>
            <a:pPr marL="0"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200" dirty="0">
                <a:latin typeface="Courier New" charset="0"/>
                <a:ea typeface="Courier New" charset="0"/>
                <a:cs typeface="Courier New" charset="0"/>
              </a:rPr>
              <a:t>}</a:t>
            </a:r>
          </a:p>
          <a:p>
            <a:endParaRPr lang="en-US" dirty="0"/>
          </a:p>
        </p:txBody>
      </p:sp>
    </p:spTree>
    <p:extLst>
      <p:ext uri="{BB962C8B-B14F-4D97-AF65-F5344CB8AC3E}">
        <p14:creationId xmlns:p14="http://schemas.microsoft.com/office/powerpoint/2010/main" val="8151469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normAutofit fontScale="92500" lnSpcReduction="20000"/>
          </a:bodyPr>
          <a:lstStyle/>
          <a:p>
            <a:r>
              <a:rPr lang="en-US" dirty="0"/>
              <a:t>Loop from 0 to 20 by increments of 2.  Make sure that 20 is included.  Print the loop variable at each iteration.</a:t>
            </a:r>
          </a:p>
          <a:p>
            <a:r>
              <a:rPr lang="en-US" dirty="0"/>
              <a:t>Start a variable n at 1.  As long as n is less than 121, do the following:</a:t>
            </a:r>
          </a:p>
          <a:p>
            <a:pPr lvl="2"/>
            <a:r>
              <a:rPr lang="en-US" dirty="0"/>
              <a:t>If n is even, add 3</a:t>
            </a:r>
          </a:p>
          <a:p>
            <a:pPr lvl="2"/>
            <a:r>
              <a:rPr lang="en-US" dirty="0"/>
              <a:t>If n is odd, add 5</a:t>
            </a:r>
          </a:p>
          <a:p>
            <a:pPr lvl="2"/>
            <a:r>
              <a:rPr lang="en-US" dirty="0"/>
              <a:t>Print n for each iteration.  Why do you get the last value?</a:t>
            </a:r>
          </a:p>
          <a:p>
            <a:r>
              <a:rPr lang="en-US" dirty="0"/>
              <a:t>Set a float value x=0. Loop from 1 to N inclusive by 1.  </a:t>
            </a:r>
          </a:p>
          <a:p>
            <a:pPr lvl="1"/>
            <a:r>
              <a:rPr lang="en-US" dirty="0"/>
              <a:t>If the loop variable is less than M, add 11. to x.</a:t>
            </a:r>
          </a:p>
          <a:p>
            <a:pPr lvl="1"/>
            <a:r>
              <a:rPr lang="en-US" dirty="0"/>
              <a:t>If x &gt; w and x &lt; z, skip the iteration.</a:t>
            </a:r>
          </a:p>
          <a:p>
            <a:pPr lvl="1"/>
            <a:r>
              <a:rPr lang="en-US" dirty="0"/>
              <a:t>If x &gt; 100., exit the loop.</a:t>
            </a:r>
          </a:p>
          <a:p>
            <a:pPr lvl="1"/>
            <a:r>
              <a:rPr lang="en-US" dirty="0"/>
              <a:t>Experiment with different values for the variables.  Start with N=50, M=25, w=9., z=13.</a:t>
            </a:r>
          </a:p>
          <a:p>
            <a:endParaRPr lang="en-US" dirty="0"/>
          </a:p>
          <a:p>
            <a:pPr lvl="1"/>
            <a:endParaRPr lang="en-US" dirty="0"/>
          </a:p>
          <a:p>
            <a:endParaRPr lang="en-US" dirty="0"/>
          </a:p>
        </p:txBody>
      </p:sp>
    </p:spTree>
    <p:extLst>
      <p:ext uri="{BB962C8B-B14F-4D97-AF65-F5344CB8AC3E}">
        <p14:creationId xmlns:p14="http://schemas.microsoft.com/office/powerpoint/2010/main" val="40224590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5675871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p>
        </p:txBody>
      </p:sp>
      <p:sp>
        <p:nvSpPr>
          <p:cNvPr id="3" name="Content Placeholder 2"/>
          <p:cNvSpPr>
            <a:spLocks noGrp="1"/>
          </p:cNvSpPr>
          <p:nvPr>
            <p:ph idx="1"/>
          </p:nvPr>
        </p:nvSpPr>
        <p:spPr/>
        <p:txBody>
          <a:bodyPr>
            <a:normAutofit lnSpcReduction="10000"/>
          </a:bodyPr>
          <a:lstStyle/>
          <a:p>
            <a:r>
              <a:rPr lang="en-US" dirty="0"/>
              <a:t>A </a:t>
            </a:r>
            <a:r>
              <a:rPr lang="en-US" i="1" dirty="0"/>
              <a:t>scalar</a:t>
            </a:r>
            <a:r>
              <a:rPr lang="en-US" dirty="0"/>
              <a:t> is a single item (real/float, integer, character/string, complex, etc.)</a:t>
            </a:r>
          </a:p>
          <a:p>
            <a:r>
              <a:rPr lang="en-US" dirty="0"/>
              <a:t>An </a:t>
            </a:r>
            <a:r>
              <a:rPr lang="en-US" i="1" dirty="0"/>
              <a:t>array</a:t>
            </a:r>
            <a:r>
              <a:rPr lang="en-US" dirty="0"/>
              <a:t> contains data of the </a:t>
            </a:r>
            <a:r>
              <a:rPr lang="en-US" b="1" dirty="0"/>
              <a:t>same type</a:t>
            </a:r>
            <a:r>
              <a:rPr lang="en-US" dirty="0"/>
              <a:t> with each scalar element addressed by </a:t>
            </a:r>
            <a:r>
              <a:rPr lang="en-US" i="1" dirty="0"/>
              <a:t>indexing</a:t>
            </a:r>
            <a:r>
              <a:rPr lang="en-US" dirty="0"/>
              <a:t> into the array. </a:t>
            </a:r>
          </a:p>
          <a:p>
            <a:r>
              <a:rPr lang="en-US" dirty="0"/>
              <a:t>An array has one or more </a:t>
            </a:r>
            <a:r>
              <a:rPr lang="en-US" i="1" dirty="0"/>
              <a:t>dimensions</a:t>
            </a:r>
            <a:r>
              <a:rPr lang="en-US" dirty="0"/>
              <a:t>.  The </a:t>
            </a:r>
            <a:r>
              <a:rPr lang="en-US" i="1" dirty="0"/>
              <a:t>bounds</a:t>
            </a:r>
            <a:r>
              <a:rPr lang="en-US" dirty="0"/>
              <a:t> are the lowest and highest indexes.  The </a:t>
            </a:r>
            <a:r>
              <a:rPr lang="en-US" i="1" dirty="0"/>
              <a:t>rank</a:t>
            </a:r>
            <a:r>
              <a:rPr lang="en-US" dirty="0"/>
              <a:t> is the number of dimensions.</a:t>
            </a:r>
          </a:p>
          <a:p>
            <a:r>
              <a:rPr lang="en-US" dirty="0"/>
              <a:t>C++ does not have arrays as first-class data types.  A C-style array is a block of memory.  Other options are available in class libraries.</a:t>
            </a:r>
          </a:p>
        </p:txBody>
      </p:sp>
    </p:spTree>
    <p:extLst>
      <p:ext uri="{BB962C8B-B14F-4D97-AF65-F5344CB8AC3E}">
        <p14:creationId xmlns:p14="http://schemas.microsoft.com/office/powerpoint/2010/main" val="7420855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C-Style Arrays</a:t>
            </a:r>
          </a:p>
        </p:txBody>
      </p:sp>
      <p:sp>
        <p:nvSpPr>
          <p:cNvPr id="3" name="Content Placeholder 2"/>
          <p:cNvSpPr>
            <a:spLocks noGrp="1"/>
          </p:cNvSpPr>
          <p:nvPr>
            <p:ph idx="1"/>
          </p:nvPr>
        </p:nvSpPr>
        <p:spPr/>
        <p:txBody>
          <a:bodyPr>
            <a:normAutofit lnSpcReduction="10000"/>
          </a:bodyPr>
          <a:lstStyle/>
          <a:p>
            <a:r>
              <a:rPr lang="en-US" dirty="0"/>
              <a:t>Arrays must be declared by type and either by size or by some indication of the number of dimensions.</a:t>
            </a:r>
          </a:p>
          <a:p>
            <a:pPr marL="0" indent="0">
              <a:buNone/>
            </a:pPr>
            <a:r>
              <a:rPr lang="en-US" dirty="0">
                <a:latin typeface="American Typewriter"/>
                <a:cs typeface="American Typewriter"/>
              </a:rPr>
              <a:t>	</a:t>
            </a:r>
            <a:r>
              <a:rPr lang="en-US" dirty="0">
                <a:latin typeface="Courier New" panose="02070309020205020404" pitchFamily="49" charset="0"/>
                <a:cs typeface="Courier New" panose="02070309020205020404" pitchFamily="49" charset="0"/>
              </a:rPr>
              <a:t>float a[100];</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M[10][10];</a:t>
            </a:r>
          </a:p>
          <a:p>
            <a:pPr marL="0" indent="0">
              <a:buNone/>
            </a:pPr>
            <a:r>
              <a:rPr lang="en-US" dirty="0">
                <a:cs typeface="Courier New" panose="02070309020205020404" pitchFamily="49" charset="0"/>
              </a:rPr>
              <a:t>If a variable is used, it must be a </a:t>
            </a:r>
            <a:r>
              <a:rPr lang="en-US" dirty="0" err="1">
                <a:latin typeface="Courier New" panose="02070309020205020404" pitchFamily="49" charset="0"/>
                <a:cs typeface="Courier New" panose="02070309020205020404" pitchFamily="49" charset="0"/>
              </a:rPr>
              <a:t>const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const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N=10;</a:t>
            </a:r>
          </a:p>
          <a:p>
            <a:pPr marL="0" indent="0">
              <a:buNone/>
            </a:pPr>
            <a:r>
              <a:rPr lang="en-US" dirty="0">
                <a:latin typeface="Courier New" panose="02070309020205020404" pitchFamily="49" charset="0"/>
                <a:cs typeface="Courier New" panose="02070309020205020404" pitchFamily="49" charset="0"/>
              </a:rPr>
              <a:t>	float z[N];</a:t>
            </a:r>
          </a:p>
          <a:p>
            <a:pPr marL="0" indent="0">
              <a:buNone/>
            </a:pPr>
            <a:r>
              <a:rPr lang="en-US" dirty="0"/>
              <a:t>The starting index is always 0, so for a 100-element array the items are number 0 to 99.</a:t>
            </a:r>
          </a:p>
          <a:p>
            <a:endParaRPr lang="en-US" dirty="0">
              <a:cs typeface="American Typewriter"/>
            </a:endParaRPr>
          </a:p>
        </p:txBody>
      </p:sp>
    </p:spTree>
    <p:extLst>
      <p:ext uri="{BB962C8B-B14F-4D97-AF65-F5344CB8AC3E}">
        <p14:creationId xmlns:p14="http://schemas.microsoft.com/office/powerpoint/2010/main" val="39971930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Orientation</a:t>
            </a:r>
          </a:p>
        </p:txBody>
      </p:sp>
      <p:sp>
        <p:nvSpPr>
          <p:cNvPr id="3" name="Content Placeholder 2"/>
          <p:cNvSpPr>
            <a:spLocks noGrp="1"/>
          </p:cNvSpPr>
          <p:nvPr>
            <p:ph idx="1"/>
          </p:nvPr>
        </p:nvSpPr>
        <p:spPr>
          <a:xfrm>
            <a:off x="457200" y="1600200"/>
            <a:ext cx="8229600" cy="4927028"/>
          </a:xfrm>
        </p:spPr>
        <p:txBody>
          <a:bodyPr>
            <a:normAutofit fontScale="92500" lnSpcReduction="10000"/>
          </a:bodyPr>
          <a:lstStyle/>
          <a:p>
            <a:r>
              <a:rPr lang="en-US" dirty="0"/>
              <a:t>Array elements are </a:t>
            </a:r>
            <a:r>
              <a:rPr lang="en-US" i="1" dirty="0"/>
              <a:t>adjacent</a:t>
            </a:r>
            <a:r>
              <a:rPr lang="en-US" dirty="0"/>
              <a:t> in memory (this is one of their advantages) and are arranged linearly no matter how many dimensions you declare. If you declare a 3x2 array the order in memory is</a:t>
            </a:r>
          </a:p>
          <a:p>
            <a:pPr marL="0" indent="0">
              <a:buNone/>
            </a:pPr>
            <a:r>
              <a:rPr lang="en-US" dirty="0"/>
              <a:t>    </a:t>
            </a:r>
            <a:r>
              <a:rPr lang="en-US" sz="2400" dirty="0">
                <a:latin typeface="Courier New"/>
                <a:cs typeface="Courier New"/>
              </a:rPr>
              <a:t>(1,1), (1,2), (2,1), (2,2), (3,1), (3,2)</a:t>
            </a:r>
            <a:endParaRPr lang="en-US" dirty="0"/>
          </a:p>
          <a:p>
            <a:r>
              <a:rPr lang="en-US" dirty="0"/>
              <a:t>“Orientation” refers to how the array is stored </a:t>
            </a:r>
            <a:r>
              <a:rPr lang="en-US" i="1" dirty="0"/>
              <a:t>in</a:t>
            </a:r>
            <a:r>
              <a:rPr lang="en-US" dirty="0"/>
              <a:t> </a:t>
            </a:r>
            <a:r>
              <a:rPr lang="en-US" i="1" dirty="0"/>
              <a:t>memory</a:t>
            </a:r>
            <a:r>
              <a:rPr lang="en-US" dirty="0"/>
              <a:t>, not to any mathematical properties.</a:t>
            </a:r>
          </a:p>
          <a:p>
            <a:r>
              <a:rPr lang="en-US" dirty="0"/>
              <a:t>C++ and most other languages are </a:t>
            </a:r>
            <a:r>
              <a:rPr lang="en-US" i="1" dirty="0"/>
              <a:t>row-major </a:t>
            </a:r>
            <a:r>
              <a:rPr lang="en-US" dirty="0"/>
              <a:t>oriented.  Some (Fortran, </a:t>
            </a:r>
            <a:r>
              <a:rPr lang="en-US" dirty="0" err="1"/>
              <a:t>Matlab</a:t>
            </a:r>
            <a:r>
              <a:rPr lang="en-US" dirty="0"/>
              <a:t>, R) are </a:t>
            </a:r>
            <a:r>
              <a:rPr lang="en-US" i="1" dirty="0"/>
              <a:t>column-major</a:t>
            </a:r>
            <a:r>
              <a:rPr lang="en-US" dirty="0"/>
              <a:t> oriented.</a:t>
            </a:r>
          </a:p>
          <a:p>
            <a:r>
              <a:rPr lang="en-US" dirty="0"/>
              <a:t>Loop indices should reflect this whenever possible (when you need loops).</a:t>
            </a:r>
          </a:p>
          <a:p>
            <a:r>
              <a:rPr lang="en-US" dirty="0"/>
              <a:t>Move left to right.</a:t>
            </a:r>
          </a:p>
          <a:p>
            <a:pPr marL="400050" lvl="1" indent="0">
              <a:buNone/>
            </a:pPr>
            <a:r>
              <a:rPr lang="en-US" dirty="0">
                <a:latin typeface="Courier New"/>
                <a:cs typeface="Courier New"/>
              </a:rPr>
              <a:t>A(</a:t>
            </a:r>
            <a:r>
              <a:rPr lang="en-US" dirty="0" err="1">
                <a:latin typeface="Courier New"/>
                <a:cs typeface="Courier New"/>
              </a:rPr>
              <a:t>i,j,k</a:t>
            </a:r>
            <a:r>
              <a:rPr lang="en-US" dirty="0">
                <a:latin typeface="Courier New"/>
                <a:cs typeface="Courier New"/>
              </a:rPr>
              <a:t>)</a:t>
            </a:r>
            <a:r>
              <a:rPr lang="en-US" dirty="0"/>
              <a:t> loop order is </a:t>
            </a:r>
            <a:r>
              <a:rPr lang="en-US" dirty="0">
                <a:latin typeface="Courier New"/>
                <a:cs typeface="Courier New"/>
              </a:rPr>
              <a:t>do for i/for j/for k</a:t>
            </a:r>
          </a:p>
        </p:txBody>
      </p:sp>
    </p:spTree>
    <p:extLst>
      <p:ext uri="{BB962C8B-B14F-4D97-AF65-F5344CB8AC3E}">
        <p14:creationId xmlns:p14="http://schemas.microsoft.com/office/powerpoint/2010/main" val="14650596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Arrays in C++</a:t>
            </a:r>
          </a:p>
        </p:txBody>
      </p:sp>
      <p:sp>
        <p:nvSpPr>
          <p:cNvPr id="3" name="Content Placeholder 2"/>
          <p:cNvSpPr>
            <a:spLocks noGrp="1"/>
          </p:cNvSpPr>
          <p:nvPr>
            <p:ph idx="1"/>
          </p:nvPr>
        </p:nvSpPr>
        <p:spPr/>
        <p:txBody>
          <a:bodyPr>
            <a:normAutofit fontScale="70000" lnSpcReduction="20000"/>
          </a:bodyPr>
          <a:lstStyle/>
          <a:p>
            <a:r>
              <a:rPr lang="en-US" dirty="0"/>
              <a:t>Arrays can be initialized when created</a:t>
            </a:r>
          </a:p>
          <a:p>
            <a:pPr marL="274320" lvl="1" indent="0">
              <a:buNone/>
            </a:pPr>
            <a:r>
              <a:rPr lang="en-US" dirty="0">
                <a:latin typeface="Courier New" charset="0"/>
                <a:ea typeface="Courier New" charset="0"/>
                <a:cs typeface="Courier New" charset="0"/>
              </a:rPr>
              <a:t>float A[3]={10.,20.,30.}</a:t>
            </a:r>
          </a:p>
          <a:p>
            <a:r>
              <a:rPr lang="en-US" dirty="0"/>
              <a:t>Curly braces are required.</a:t>
            </a:r>
          </a:p>
          <a:p>
            <a:r>
              <a:rPr lang="en-US" dirty="0"/>
              <a:t>Example</a:t>
            </a:r>
          </a:p>
          <a:p>
            <a:pPr marL="0" indent="0">
              <a:buNone/>
            </a:pPr>
            <a:r>
              <a:rPr lang="en-US" dirty="0">
                <a:latin typeface="Courier New" charset="0"/>
                <a:ea typeface="Courier New" charset="0"/>
                <a:cs typeface="Courier New" charset="0"/>
              </a:rPr>
              <a:t>#include &lt;</a:t>
            </a:r>
            <a:r>
              <a:rPr lang="en-US" dirty="0" err="1">
                <a:latin typeface="Courier New" charset="0"/>
                <a:ea typeface="Courier New" charset="0"/>
                <a:cs typeface="Courier New" charset="0"/>
              </a:rPr>
              <a:t>iostream</a:t>
            </a:r>
            <a:r>
              <a:rPr lang="en-US" dirty="0">
                <a:latin typeface="Courier New" charset="0"/>
                <a:ea typeface="Courier New" charset="0"/>
                <a:cs typeface="Courier New" charset="0"/>
              </a:rPr>
              <a:t>&gt;</a:t>
            </a:r>
          </a:p>
          <a:p>
            <a:pPr marL="0" indent="0">
              <a:buNone/>
            </a:pPr>
            <a:r>
              <a:rPr lang="en-US" dirty="0">
                <a:latin typeface="Courier New" charset="0"/>
                <a:ea typeface="Courier New" charset="0"/>
                <a:cs typeface="Courier New" charset="0"/>
              </a:rPr>
              <a:t>using namespace </a:t>
            </a:r>
            <a:r>
              <a:rPr lang="en-US" dirty="0" err="1">
                <a:latin typeface="Courier New" charset="0"/>
                <a:ea typeface="Courier New" charset="0"/>
                <a:cs typeface="Courier New" charset="0"/>
              </a:rPr>
              <a:t>std</a:t>
            </a:r>
            <a:r>
              <a:rPr lang="en-US" dirty="0">
                <a:latin typeface="Courier New" charset="0"/>
                <a:ea typeface="Courier New" charset="0"/>
                <a:cs typeface="Courier New" charset="0"/>
              </a:rPr>
              <a:t>;</a:t>
            </a:r>
          </a:p>
          <a:p>
            <a:pPr marL="0" indent="0">
              <a:buNone/>
            </a:pPr>
            <a:r>
              <a:rPr lang="en-US" dirty="0" err="1">
                <a:latin typeface="Courier New" charset="0"/>
                <a:ea typeface="Courier New" charset="0"/>
                <a:cs typeface="Courier New" charset="0"/>
              </a:rPr>
              <a:t>int</a:t>
            </a:r>
            <a:r>
              <a:rPr lang="en-US" dirty="0">
                <a:latin typeface="Courier New" charset="0"/>
                <a:ea typeface="Courier New" charset="0"/>
                <a:cs typeface="Courier New" charset="0"/>
              </a:rPr>
              <a:t> main(</a:t>
            </a:r>
            <a:r>
              <a:rPr lang="en-US" dirty="0" err="1">
                <a:latin typeface="Courier New" charset="0"/>
                <a:ea typeface="Courier New" charset="0"/>
                <a:cs typeface="Courier New" charset="0"/>
              </a:rPr>
              <a:t>int</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argc</a:t>
            </a:r>
            <a:r>
              <a:rPr lang="en-US" dirty="0">
                <a:latin typeface="Courier New" charset="0"/>
                <a:ea typeface="Courier New" charset="0"/>
                <a:cs typeface="Courier New" charset="0"/>
              </a:rPr>
              <a:t>, char **</a:t>
            </a:r>
            <a:r>
              <a:rPr lang="en-US" dirty="0" err="1">
                <a:latin typeface="Courier New" charset="0"/>
                <a:ea typeface="Courier New" charset="0"/>
                <a:cs typeface="Courier New" charset="0"/>
              </a:rPr>
              <a:t>argv</a:t>
            </a:r>
            <a:r>
              <a:rPr lang="en-US" dirty="0">
                <a:latin typeface="Courier New" charset="0"/>
                <a:ea typeface="Courier New" charset="0"/>
                <a:cs typeface="Courier New" charset="0"/>
              </a:rPr>
              <a:t>){</a:t>
            </a:r>
          </a:p>
          <a:p>
            <a:pPr marL="274320" lvl="1" indent="0">
              <a:buNone/>
            </a:pPr>
            <a:r>
              <a:rPr lang="en-US" sz="2800" dirty="0" err="1">
                <a:latin typeface="Courier New" charset="0"/>
                <a:ea typeface="Courier New" charset="0"/>
                <a:cs typeface="Courier New" charset="0"/>
              </a:rPr>
              <a:t>const</a:t>
            </a:r>
            <a:r>
              <a:rPr lang="en-US" sz="2800" dirty="0">
                <a:latin typeface="Courier New" charset="0"/>
                <a:ea typeface="Courier New" charset="0"/>
                <a:cs typeface="Courier New" charset="0"/>
              </a:rPr>
              <a:t> </a:t>
            </a:r>
            <a:r>
              <a:rPr lang="en-US" sz="2800" dirty="0" err="1">
                <a:latin typeface="Courier New" charset="0"/>
                <a:ea typeface="Courier New" charset="0"/>
                <a:cs typeface="Courier New" charset="0"/>
              </a:rPr>
              <a:t>int</a:t>
            </a:r>
            <a:r>
              <a:rPr lang="en-US" sz="2800" dirty="0">
                <a:latin typeface="Courier New" charset="0"/>
                <a:ea typeface="Courier New" charset="0"/>
                <a:cs typeface="Courier New" charset="0"/>
              </a:rPr>
              <a:t> n=5;    </a:t>
            </a:r>
          </a:p>
          <a:p>
            <a:pPr marL="274320" lvl="1" indent="0">
              <a:buNone/>
            </a:pPr>
            <a:r>
              <a:rPr lang="en-US" sz="2800" dirty="0">
                <a:latin typeface="Courier New" charset="0"/>
                <a:ea typeface="Courier New" charset="0"/>
                <a:cs typeface="Courier New" charset="0"/>
              </a:rPr>
              <a:t>float A[n]={10.,20.,30.,40.,50.};    </a:t>
            </a:r>
          </a:p>
          <a:p>
            <a:pPr marL="274320" lvl="1" indent="0">
              <a:buNone/>
            </a:pPr>
            <a:r>
              <a:rPr lang="en-US" sz="2800" dirty="0">
                <a:latin typeface="Courier New" charset="0"/>
                <a:ea typeface="Courier New" charset="0"/>
                <a:cs typeface="Courier New" charset="0"/>
              </a:rPr>
              <a:t>for (</a:t>
            </a:r>
            <a:r>
              <a:rPr lang="en-US" sz="2800" dirty="0" err="1">
                <a:latin typeface="Courier New" charset="0"/>
                <a:ea typeface="Courier New" charset="0"/>
                <a:cs typeface="Courier New" charset="0"/>
              </a:rPr>
              <a:t>int</a:t>
            </a:r>
            <a:r>
              <a:rPr lang="en-US" sz="2800" dirty="0">
                <a:latin typeface="Courier New" charset="0"/>
                <a:ea typeface="Courier New" charset="0"/>
                <a:cs typeface="Courier New" charset="0"/>
              </a:rPr>
              <a:t> </a:t>
            </a:r>
            <a:r>
              <a:rPr lang="en-US" sz="2800" dirty="0" err="1">
                <a:latin typeface="Courier New" charset="0"/>
                <a:ea typeface="Courier New" charset="0"/>
                <a:cs typeface="Courier New" charset="0"/>
              </a:rPr>
              <a:t>i</a:t>
            </a:r>
            <a:r>
              <a:rPr lang="en-US" sz="2800" dirty="0">
                <a:latin typeface="Courier New" charset="0"/>
                <a:ea typeface="Courier New" charset="0"/>
                <a:cs typeface="Courier New" charset="0"/>
              </a:rPr>
              <a:t>=0; </a:t>
            </a:r>
            <a:r>
              <a:rPr lang="en-US" sz="2800" dirty="0" err="1">
                <a:latin typeface="Courier New" charset="0"/>
                <a:ea typeface="Courier New" charset="0"/>
                <a:cs typeface="Courier New" charset="0"/>
              </a:rPr>
              <a:t>i</a:t>
            </a:r>
            <a:r>
              <a:rPr lang="en-US" sz="2800" dirty="0">
                <a:latin typeface="Courier New" charset="0"/>
                <a:ea typeface="Courier New" charset="0"/>
                <a:cs typeface="Courier New" charset="0"/>
              </a:rPr>
              <a:t>&lt;n; </a:t>
            </a:r>
            <a:r>
              <a:rPr lang="en-US" sz="2800" dirty="0" err="1">
                <a:latin typeface="Courier New" charset="0"/>
                <a:ea typeface="Courier New" charset="0"/>
                <a:cs typeface="Courier New" charset="0"/>
              </a:rPr>
              <a:t>i</a:t>
            </a:r>
            <a:r>
              <a:rPr lang="en-US" sz="2800" dirty="0">
                <a:latin typeface="Courier New" charset="0"/>
                <a:ea typeface="Courier New" charset="0"/>
                <a:cs typeface="Courier New" charset="0"/>
              </a:rPr>
              <a:t>++){		</a:t>
            </a:r>
          </a:p>
          <a:p>
            <a:pPr marL="548640" lvl="2" indent="0">
              <a:buNone/>
            </a:pPr>
            <a:r>
              <a:rPr lang="en-US" sz="2800" dirty="0" err="1">
                <a:latin typeface="Courier New" charset="0"/>
                <a:ea typeface="Courier New" charset="0"/>
                <a:cs typeface="Courier New" charset="0"/>
              </a:rPr>
              <a:t>cout</a:t>
            </a:r>
            <a:r>
              <a:rPr lang="en-US" sz="2800" dirty="0">
                <a:latin typeface="Courier New" charset="0"/>
                <a:ea typeface="Courier New" charset="0"/>
                <a:cs typeface="Courier New" charset="0"/>
              </a:rPr>
              <a:t>&lt;&lt;A[</a:t>
            </a:r>
            <a:r>
              <a:rPr lang="en-US" sz="2800" dirty="0" err="1">
                <a:latin typeface="Courier New" charset="0"/>
                <a:ea typeface="Courier New" charset="0"/>
                <a:cs typeface="Courier New" charset="0"/>
              </a:rPr>
              <a:t>i</a:t>
            </a:r>
            <a:r>
              <a:rPr lang="en-US" sz="2800" dirty="0">
                <a:latin typeface="Courier New" charset="0"/>
                <a:ea typeface="Courier New" charset="0"/>
                <a:cs typeface="Courier New" charset="0"/>
              </a:rPr>
              <a:t>]&lt;&lt;" ";	</a:t>
            </a:r>
          </a:p>
          <a:p>
            <a:pPr marL="274320" lvl="1" indent="0">
              <a:buNone/>
            </a:pPr>
            <a:r>
              <a:rPr lang="en-US" sz="2800" dirty="0">
                <a:latin typeface="Courier New" charset="0"/>
                <a:ea typeface="Courier New" charset="0"/>
                <a:cs typeface="Courier New" charset="0"/>
              </a:rPr>
              <a:t>}	</a:t>
            </a:r>
          </a:p>
          <a:p>
            <a:pPr marL="274320" lvl="1" indent="0">
              <a:buNone/>
            </a:pPr>
            <a:r>
              <a:rPr lang="en-US" sz="2800" dirty="0" err="1">
                <a:latin typeface="Courier New" charset="0"/>
                <a:ea typeface="Courier New" charset="0"/>
                <a:cs typeface="Courier New" charset="0"/>
              </a:rPr>
              <a:t>cout</a:t>
            </a:r>
            <a:r>
              <a:rPr lang="en-US" sz="2800" dirty="0">
                <a:latin typeface="Courier New" charset="0"/>
                <a:ea typeface="Courier New" charset="0"/>
                <a:cs typeface="Courier New" charset="0"/>
              </a:rPr>
              <a:t> &lt;&lt; "\n";    </a:t>
            </a:r>
          </a:p>
          <a:p>
            <a:pPr marL="0" indent="0">
              <a:buNone/>
            </a:pPr>
            <a:r>
              <a:rPr lang="en-US" dirty="0">
                <a:latin typeface="Courier New" charset="0"/>
                <a:ea typeface="Courier New" charset="0"/>
                <a:cs typeface="Courier New" charset="0"/>
              </a:rPr>
              <a:t>return 0;}</a:t>
            </a:r>
          </a:p>
        </p:txBody>
      </p:sp>
    </p:spTree>
    <p:extLst>
      <p:ext uri="{BB962C8B-B14F-4D97-AF65-F5344CB8AC3E}">
        <p14:creationId xmlns:p14="http://schemas.microsoft.com/office/powerpoint/2010/main" val="1974665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Integrated Development Environments</a:t>
            </a:r>
          </a:p>
        </p:txBody>
      </p:sp>
      <p:sp>
        <p:nvSpPr>
          <p:cNvPr id="5" name="Content Placeholder 4"/>
          <p:cNvSpPr>
            <a:spLocks noGrp="1"/>
          </p:cNvSpPr>
          <p:nvPr>
            <p:ph idx="1"/>
          </p:nvPr>
        </p:nvSpPr>
        <p:spPr/>
        <p:txBody>
          <a:bodyPr>
            <a:normAutofit fontScale="77500" lnSpcReduction="20000"/>
          </a:bodyPr>
          <a:lstStyle/>
          <a:p>
            <a:r>
              <a:rPr lang="en-US" dirty="0"/>
              <a:t>An Integrated Development Environment (IDE) combines an editor and a way to compile and run programs in the environment.</a:t>
            </a:r>
          </a:p>
          <a:p>
            <a:r>
              <a:rPr lang="en-US" dirty="0"/>
              <a:t>A well-known IDE for Microsoft Windows is </a:t>
            </a:r>
            <a:r>
              <a:rPr lang="en-US" dirty="0" err="1"/>
              <a:t>VisualStudio</a:t>
            </a:r>
            <a:r>
              <a:rPr lang="en-US" dirty="0"/>
              <a:t>. Available through Microsoft Store, not free for individuals.</a:t>
            </a:r>
          </a:p>
          <a:p>
            <a:r>
              <a:rPr lang="en-US" dirty="0"/>
              <a:t>Mac OSX uses </a:t>
            </a:r>
            <a:r>
              <a:rPr lang="en-US" dirty="0" err="1"/>
              <a:t>Xcode</a:t>
            </a:r>
            <a:r>
              <a:rPr lang="en-US" dirty="0"/>
              <a:t> as its native IDE.  </a:t>
            </a:r>
            <a:r>
              <a:rPr lang="en-US" dirty="0" err="1"/>
              <a:t>Xcode</a:t>
            </a:r>
            <a:r>
              <a:rPr lang="en-US" dirty="0"/>
              <a:t> includes some compilers, particularly for Swift, but it can manage several other languages.  Available at App Store, free.</a:t>
            </a:r>
          </a:p>
          <a:p>
            <a:r>
              <a:rPr lang="en-US" dirty="0"/>
              <a:t>A full-featured cross-platform IDE is Eclipse (</a:t>
            </a:r>
            <a:r>
              <a:rPr lang="en-US" dirty="0">
                <a:hlinkClick r:id="rId2"/>
              </a:rPr>
              <a:t>www.eclipse.org</a:t>
            </a:r>
            <a:r>
              <a:rPr lang="en-US" dirty="0"/>
              <a:t>).  Free.</a:t>
            </a:r>
          </a:p>
          <a:p>
            <a:r>
              <a:rPr lang="en-US" dirty="0"/>
              <a:t>A lighter-weight IDE for Windows and Linux is Code::Blocks (</a:t>
            </a:r>
            <a:r>
              <a:rPr lang="en-US" dirty="0">
                <a:hlinkClick r:id="rId3"/>
              </a:rPr>
              <a:t>www.codeblocks.org</a:t>
            </a:r>
            <a:r>
              <a:rPr lang="en-US" dirty="0"/>
              <a:t>).  Free.</a:t>
            </a:r>
          </a:p>
          <a:p>
            <a:r>
              <a:rPr lang="en-US" dirty="0"/>
              <a:t>We will use a very lightweight IDE called </a:t>
            </a:r>
            <a:r>
              <a:rPr lang="en-US" dirty="0" err="1"/>
              <a:t>Geany</a:t>
            </a:r>
            <a:r>
              <a:rPr lang="en-US" dirty="0"/>
              <a:t> since it is free, easy to install and use, and  works on all three platforms.</a:t>
            </a:r>
          </a:p>
        </p:txBody>
      </p:sp>
    </p:spTree>
    <p:extLst>
      <p:ext uri="{BB962C8B-B14F-4D97-AF65-F5344CB8AC3E}">
        <p14:creationId xmlns:p14="http://schemas.microsoft.com/office/powerpoint/2010/main" val="3309681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(Continued)</a:t>
            </a:r>
          </a:p>
        </p:txBody>
      </p:sp>
      <p:sp>
        <p:nvSpPr>
          <p:cNvPr id="3" name="Content Placeholder 2"/>
          <p:cNvSpPr>
            <a:spLocks noGrp="1"/>
          </p:cNvSpPr>
          <p:nvPr>
            <p:ph idx="1"/>
          </p:nvPr>
        </p:nvSpPr>
        <p:spPr/>
        <p:txBody>
          <a:bodyPr/>
          <a:lstStyle/>
          <a:p>
            <a:r>
              <a:rPr lang="en-US" dirty="0"/>
              <a:t>Elements not explicitly initialized will be set to 0.</a:t>
            </a:r>
          </a:p>
          <a:p>
            <a:r>
              <a:rPr lang="en-US" dirty="0"/>
              <a:t>Try it:</a:t>
            </a:r>
          </a:p>
          <a:p>
            <a:r>
              <a:rPr lang="en-US" dirty="0"/>
              <a:t>In the program on the previous page, try setting</a:t>
            </a:r>
          </a:p>
          <a:p>
            <a:pPr marL="0" indent="0">
              <a:buNone/>
            </a:pPr>
            <a:r>
              <a:rPr lang="en-US" dirty="0">
                <a:latin typeface="Courier New" charset="0"/>
                <a:ea typeface="Courier New" charset="0"/>
                <a:cs typeface="Courier New" charset="0"/>
              </a:rPr>
              <a:t>float A[n]={};</a:t>
            </a:r>
          </a:p>
          <a:p>
            <a:pPr marL="0" indent="0">
              <a:buNone/>
            </a:pPr>
            <a:r>
              <a:rPr lang="en-US" dirty="0">
                <a:ea typeface="Courier New" charset="0"/>
                <a:cs typeface="Courier New" charset="0"/>
              </a:rPr>
              <a:t>Then try</a:t>
            </a:r>
          </a:p>
          <a:p>
            <a:pPr marL="0" indent="0">
              <a:buNone/>
            </a:pPr>
            <a:r>
              <a:rPr lang="en-US" dirty="0">
                <a:latin typeface="Courier New" charset="0"/>
                <a:ea typeface="Courier New" charset="0"/>
                <a:cs typeface="Courier New" charset="0"/>
              </a:rPr>
              <a:t>float A[n]={10.,20.,30.};</a:t>
            </a:r>
          </a:p>
          <a:p>
            <a:pPr marL="0" indent="0">
              <a:buNone/>
            </a:pPr>
            <a:r>
              <a:rPr lang="en-US" dirty="0">
                <a:ea typeface="Courier New" charset="0"/>
                <a:cs typeface="Courier New" charset="0"/>
              </a:rPr>
              <a:t>with no other changes to the program</a:t>
            </a:r>
          </a:p>
        </p:txBody>
      </p:sp>
    </p:spTree>
    <p:extLst>
      <p:ext uri="{BB962C8B-B14F-4D97-AF65-F5344CB8AC3E}">
        <p14:creationId xmlns:p14="http://schemas.microsoft.com/office/powerpoint/2010/main" val="34326028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WARNING WARNING WARNING</a:t>
            </a:r>
          </a:p>
        </p:txBody>
      </p:sp>
      <p:sp>
        <p:nvSpPr>
          <p:cNvPr id="3" name="Content Placeholder 2"/>
          <p:cNvSpPr>
            <a:spLocks noGrp="1"/>
          </p:cNvSpPr>
          <p:nvPr>
            <p:ph idx="1"/>
          </p:nvPr>
        </p:nvSpPr>
        <p:spPr/>
        <p:txBody>
          <a:bodyPr>
            <a:normAutofit lnSpcReduction="10000"/>
          </a:bodyPr>
          <a:lstStyle/>
          <a:p>
            <a:r>
              <a:rPr lang="en-US" dirty="0"/>
              <a:t>C++ happily lets you “walk off” your array.</a:t>
            </a:r>
          </a:p>
          <a:p>
            <a:r>
              <a:rPr lang="en-US" dirty="0"/>
              <a:t>Most commonly this occurs when you have variables and you end up attempting to access an element outside of the declared size.</a:t>
            </a:r>
          </a:p>
          <a:p>
            <a:r>
              <a:rPr lang="en-US" dirty="0"/>
              <a:t>This usually results in a segmentation violation or sometimes garbage results.</a:t>
            </a:r>
          </a:p>
          <a:p>
            <a:r>
              <a:rPr lang="en-US" dirty="0"/>
              <a:t>Example: in your previous code change</a:t>
            </a:r>
          </a:p>
          <a:p>
            <a:pPr marL="0" indent="0">
              <a:buNone/>
            </a:pPr>
            <a:r>
              <a:rPr lang="en-US" dirty="0" err="1">
                <a:latin typeface="Courier New" charset="0"/>
                <a:ea typeface="Courier New" charset="0"/>
                <a:cs typeface="Courier New" charset="0"/>
              </a:rPr>
              <a:t>cout</a:t>
            </a:r>
            <a:r>
              <a:rPr lang="en-US" dirty="0">
                <a:latin typeface="Courier New" charset="0"/>
                <a:ea typeface="Courier New" charset="0"/>
                <a:cs typeface="Courier New" charset="0"/>
              </a:rPr>
              <a:t> &lt;&lt; A[i</a:t>
            </a:r>
            <a:r>
              <a:rPr lang="en-US" dirty="0" smtClean="0">
                <a:latin typeface="Courier New" charset="0"/>
                <a:ea typeface="Courier New" charset="0"/>
                <a:cs typeface="Courier New" charset="0"/>
              </a:rPr>
              <a:t>]&lt;&lt;" </a:t>
            </a:r>
            <a:r>
              <a:rPr lang="en-US" dirty="0">
                <a:latin typeface="Courier New" charset="0"/>
                <a:ea typeface="Courier New" charset="0"/>
                <a:cs typeface="Courier New" charset="0"/>
              </a:rPr>
              <a:t>"</a:t>
            </a:r>
            <a:r>
              <a:rPr lang="en-US" dirty="0" smtClean="0">
                <a:latin typeface="Courier New" charset="0"/>
                <a:ea typeface="Courier New" charset="0"/>
                <a:cs typeface="Courier New" charset="0"/>
              </a:rPr>
              <a:t>;</a:t>
            </a:r>
            <a:endParaRPr lang="en-US" dirty="0">
              <a:latin typeface="Courier New" charset="0"/>
              <a:ea typeface="Courier New" charset="0"/>
              <a:cs typeface="Courier New" charset="0"/>
            </a:endParaRPr>
          </a:p>
          <a:p>
            <a:r>
              <a:rPr lang="en-US" dirty="0"/>
              <a:t>To</a:t>
            </a:r>
          </a:p>
          <a:p>
            <a:pPr marL="0" indent="0">
              <a:buNone/>
            </a:pPr>
            <a:r>
              <a:rPr lang="en-US" dirty="0" err="1">
                <a:latin typeface="Courier New" charset="0"/>
                <a:ea typeface="Courier New" charset="0"/>
                <a:cs typeface="Courier New" charset="0"/>
              </a:rPr>
              <a:t>cout</a:t>
            </a:r>
            <a:r>
              <a:rPr lang="en-US" dirty="0">
                <a:latin typeface="Courier New" charset="0"/>
                <a:ea typeface="Courier New" charset="0"/>
                <a:cs typeface="Courier New" charset="0"/>
              </a:rPr>
              <a:t> &lt;&lt; A[i+1</a:t>
            </a:r>
            <a:r>
              <a:rPr lang="en-US" dirty="0" smtClean="0">
                <a:latin typeface="Courier New" charset="0"/>
                <a:ea typeface="Courier New" charset="0"/>
                <a:cs typeface="Courier New" charset="0"/>
              </a:rPr>
              <a:t>]&lt;&lt;" ";</a:t>
            </a:r>
            <a:endParaRPr lang="en-US" dirty="0">
              <a:latin typeface="Courier New" charset="0"/>
              <a:ea typeface="Courier New" charset="0"/>
              <a:cs typeface="Courier New" charset="0"/>
            </a:endParaRPr>
          </a:p>
        </p:txBody>
      </p:sp>
    </p:spTree>
    <p:extLst>
      <p:ext uri="{BB962C8B-B14F-4D97-AF65-F5344CB8AC3E}">
        <p14:creationId xmlns:p14="http://schemas.microsoft.com/office/powerpoint/2010/main" val="2075375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 in C++</a:t>
            </a:r>
          </a:p>
        </p:txBody>
      </p:sp>
      <p:sp>
        <p:nvSpPr>
          <p:cNvPr id="3" name="Content Placeholder 2"/>
          <p:cNvSpPr>
            <a:spLocks noGrp="1"/>
          </p:cNvSpPr>
          <p:nvPr>
            <p:ph idx="1"/>
          </p:nvPr>
        </p:nvSpPr>
        <p:spPr/>
        <p:txBody>
          <a:bodyPr>
            <a:normAutofit lnSpcReduction="10000"/>
          </a:bodyPr>
          <a:lstStyle/>
          <a:p>
            <a:r>
              <a:rPr lang="en-US" dirty="0"/>
              <a:t>Multidimensional arrays are just "arrays of arrays" in C++.  </a:t>
            </a:r>
          </a:p>
          <a:p>
            <a:r>
              <a:rPr lang="en-US" dirty="0"/>
              <a:t>They are declared with multiple brackets:</a:t>
            </a:r>
          </a:p>
          <a:p>
            <a:r>
              <a:rPr lang="en-US" dirty="0">
                <a:latin typeface="Courier New" panose="02070309020205020404" pitchFamily="49" charset="0"/>
                <a:cs typeface="Courier New" panose="02070309020205020404" pitchFamily="49" charset="0"/>
              </a:rPr>
              <a:t>float A[2][5];</a:t>
            </a:r>
          </a:p>
          <a:p>
            <a:r>
              <a:rPr lang="en-US" dirty="0"/>
              <a:t>Elements are referenced like</a:t>
            </a:r>
          </a:p>
          <a:p>
            <a:pPr marL="0" indent="0">
              <a:buNone/>
            </a:pPr>
            <a:r>
              <a:rPr lang="en-US" dirty="0">
                <a:latin typeface="Courier New" charset="0"/>
                <a:ea typeface="Courier New" charset="0"/>
                <a:cs typeface="Courier New" charset="0"/>
              </a:rPr>
              <a:t>  A[0][2]</a:t>
            </a:r>
          </a:p>
          <a:p>
            <a:pPr marL="0" indent="0">
              <a:buNone/>
            </a:pPr>
            <a:r>
              <a:rPr lang="en-US" dirty="0">
                <a:latin typeface="Courier New" charset="0"/>
                <a:ea typeface="Courier New" charset="0"/>
                <a:cs typeface="Courier New" charset="0"/>
              </a:rPr>
              <a:t>  A[</a:t>
            </a:r>
            <a:r>
              <a:rPr lang="en-US" dirty="0" err="1">
                <a:latin typeface="Courier New" charset="0"/>
                <a:ea typeface="Courier New" charset="0"/>
                <a:cs typeface="Courier New" charset="0"/>
              </a:rPr>
              <a:t>i</a:t>
            </a:r>
            <a:r>
              <a:rPr lang="en-US" dirty="0">
                <a:latin typeface="Courier New" charset="0"/>
                <a:ea typeface="Courier New" charset="0"/>
                <a:cs typeface="Courier New" charset="0"/>
              </a:rPr>
              <a:t>][j]</a:t>
            </a:r>
          </a:p>
          <a:p>
            <a:r>
              <a:rPr lang="en-US" dirty="0"/>
              <a:t>Initialize like</a:t>
            </a:r>
          </a:p>
          <a:p>
            <a:pPr marL="0" indent="0">
              <a:buNone/>
            </a:pPr>
            <a:r>
              <a:rPr lang="en-US" sz="2000" dirty="0">
                <a:latin typeface="Courier New" panose="02070309020205020404" pitchFamily="49" charset="0"/>
                <a:cs typeface="Courier New" panose="02070309020205020404" pitchFamily="49" charset="0"/>
              </a:rPr>
              <a:t>A={{1.,2.,3.,4.,5.},</a:t>
            </a:r>
          </a:p>
          <a:p>
            <a:pPr marL="548640" lvl="2" indent="0">
              <a:buNone/>
            </a:pPr>
            <a:r>
              <a:rPr lang="en-US" dirty="0">
                <a:latin typeface="Courier New" panose="02070309020205020404" pitchFamily="49" charset="0"/>
                <a:cs typeface="Courier New" panose="02070309020205020404" pitchFamily="49" charset="0"/>
              </a:rPr>
              <a:t>{6.,7.,8.,9.,10.}};</a:t>
            </a:r>
          </a:p>
        </p:txBody>
      </p:sp>
    </p:spTree>
    <p:extLst>
      <p:ext uri="{BB962C8B-B14F-4D97-AF65-F5344CB8AC3E}">
        <p14:creationId xmlns:p14="http://schemas.microsoft.com/office/powerpoint/2010/main" val="8006934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Array Properties</a:t>
            </a:r>
          </a:p>
        </p:txBody>
      </p:sp>
      <p:sp>
        <p:nvSpPr>
          <p:cNvPr id="3" name="Content Placeholder 2"/>
          <p:cNvSpPr>
            <a:spLocks noGrp="1"/>
          </p:cNvSpPr>
          <p:nvPr>
            <p:ph idx="1"/>
          </p:nvPr>
        </p:nvSpPr>
        <p:spPr/>
        <p:txBody>
          <a:bodyPr>
            <a:normAutofit lnSpcReduction="10000"/>
          </a:bodyPr>
          <a:lstStyle/>
          <a:p>
            <a:r>
              <a:rPr lang="en-US" dirty="0"/>
              <a:t>The arrays we have discussed are "C style arrays)</a:t>
            </a:r>
          </a:p>
          <a:p>
            <a:r>
              <a:rPr lang="en-US" dirty="0"/>
              <a:t>They are just blocks of memory with no added metadata.</a:t>
            </a:r>
          </a:p>
          <a:p>
            <a:r>
              <a:rPr lang="en-US" dirty="0"/>
              <a:t>1D arrays are contiguous in memory but higher-dimensional arrays need not be.</a:t>
            </a:r>
          </a:p>
          <a:p>
            <a:r>
              <a:rPr lang="en-US" dirty="0"/>
              <a:t>The name of the array is also a </a:t>
            </a:r>
            <a:r>
              <a:rPr lang="en-US" i="1" dirty="0"/>
              <a:t>pointer</a:t>
            </a:r>
            <a:r>
              <a:rPr lang="en-US" dirty="0"/>
              <a:t> to the address in memory of the first (zeroth) element of the array.</a:t>
            </a:r>
          </a:p>
          <a:p>
            <a:r>
              <a:rPr lang="en-US" dirty="0"/>
              <a:t>Higher-dimensional arrays cannot be fully dynamically defined.</a:t>
            </a:r>
          </a:p>
          <a:p>
            <a:endParaRPr lang="en-US" dirty="0"/>
          </a:p>
          <a:p>
            <a:endParaRPr lang="en-US" dirty="0"/>
          </a:p>
        </p:txBody>
      </p:sp>
    </p:spTree>
    <p:extLst>
      <p:ext uri="{BB962C8B-B14F-4D97-AF65-F5344CB8AC3E}">
        <p14:creationId xmlns:p14="http://schemas.microsoft.com/office/powerpoint/2010/main" val="27966356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Arrays to Procedures</a:t>
            </a:r>
          </a:p>
        </p:txBody>
      </p:sp>
      <p:sp>
        <p:nvSpPr>
          <p:cNvPr id="3" name="Content Placeholder 2"/>
          <p:cNvSpPr>
            <a:spLocks noGrp="1"/>
          </p:cNvSpPr>
          <p:nvPr>
            <p:ph idx="1"/>
          </p:nvPr>
        </p:nvSpPr>
        <p:spPr/>
        <p:txBody>
          <a:bodyPr>
            <a:normAutofit fontScale="92500" lnSpcReduction="20000"/>
          </a:bodyPr>
          <a:lstStyle/>
          <a:p>
            <a:r>
              <a:rPr lang="en-US" dirty="0"/>
              <a:t>We can only pass the </a:t>
            </a:r>
            <a:r>
              <a:rPr lang="en-US" i="1" dirty="0"/>
              <a:t>pointer</a:t>
            </a:r>
            <a:r>
              <a:rPr lang="en-US" dirty="0"/>
              <a:t> to the first element of the array.  </a:t>
            </a:r>
          </a:p>
          <a:p>
            <a:r>
              <a:rPr lang="en-US" dirty="0"/>
              <a:t>A pointer is a variable that holds the memory location of another variable.</a:t>
            </a:r>
          </a:p>
          <a:p>
            <a:r>
              <a:rPr lang="en-US" dirty="0"/>
              <a:t>Array names are really pointers and in C were usually explicitly so.</a:t>
            </a:r>
          </a:p>
          <a:p>
            <a:r>
              <a:rPr lang="en-US" dirty="0" smtClean="0"/>
              <a:t>In </a:t>
            </a:r>
            <a:r>
              <a:rPr lang="en-US" dirty="0"/>
              <a:t>the </a:t>
            </a:r>
            <a:r>
              <a:rPr lang="en-US" dirty="0" smtClean="0"/>
              <a:t>procedure's argument list </a:t>
            </a:r>
            <a:r>
              <a:rPr lang="en-US" dirty="0"/>
              <a:t>you </a:t>
            </a:r>
            <a:r>
              <a:rPr lang="en-US" dirty="0" smtClean="0"/>
              <a:t>can declare </a:t>
            </a:r>
            <a:r>
              <a:rPr lang="en-US" dirty="0"/>
              <a:t>your array with </a:t>
            </a:r>
            <a:r>
              <a:rPr lang="en-US" dirty="0" smtClean="0"/>
              <a:t>one </a:t>
            </a:r>
            <a:r>
              <a:rPr lang="en-US" dirty="0" smtClean="0"/>
              <a:t>empty bracket. For </a:t>
            </a:r>
            <a:r>
              <a:rPr lang="en-US" dirty="0"/>
              <a:t>higher-dimensional arrays only the first dimension can be empty; the others must be specified</a:t>
            </a:r>
            <a:r>
              <a:rPr lang="en-US" dirty="0" smtClean="0"/>
              <a:t>.</a:t>
            </a:r>
          </a:p>
          <a:p>
            <a:r>
              <a:rPr lang="en-US" dirty="0" smtClean="0"/>
              <a:t>Higher-dimensional arrays generally are declared and passed as pointers, but their dimensions </a:t>
            </a:r>
            <a:r>
              <a:rPr lang="en-US" i="1" dirty="0" smtClean="0"/>
              <a:t>must</a:t>
            </a:r>
            <a:r>
              <a:rPr lang="en-US" dirty="0" smtClean="0"/>
              <a:t> be passed in this case. </a:t>
            </a:r>
            <a:endParaRPr lang="en-US" dirty="0"/>
          </a:p>
        </p:txBody>
      </p:sp>
    </p:spTree>
    <p:extLst>
      <p:ext uri="{BB962C8B-B14F-4D97-AF65-F5344CB8AC3E}">
        <p14:creationId xmlns:p14="http://schemas.microsoft.com/office/powerpoint/2010/main" val="12152702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In main:</a:t>
            </a:r>
          </a:p>
          <a:p>
            <a:pPr marL="0" indent="0">
              <a:buNone/>
            </a:pPr>
            <a:r>
              <a:rPr lang="en-US" dirty="0"/>
              <a:t> </a:t>
            </a:r>
            <a:r>
              <a:rPr lang="en-US" dirty="0">
                <a:latin typeface="Courier New" charset="0"/>
                <a:ea typeface="Courier New" charset="0"/>
                <a:cs typeface="Courier New" charset="0"/>
              </a:rPr>
              <a:t>float a[100];</a:t>
            </a:r>
          </a:p>
          <a:p>
            <a:r>
              <a:rPr lang="en-US" dirty="0"/>
              <a:t>In the function</a:t>
            </a:r>
          </a:p>
          <a:p>
            <a:pPr marL="0" indent="0">
              <a:buNone/>
            </a:pPr>
            <a:r>
              <a:rPr lang="en-US" dirty="0">
                <a:latin typeface="Courier New" charset="0"/>
                <a:ea typeface="Courier New" charset="0"/>
                <a:cs typeface="Courier New" charset="0"/>
              </a:rPr>
              <a:t>float </a:t>
            </a:r>
            <a:r>
              <a:rPr lang="en-US" dirty="0" err="1">
                <a:latin typeface="Courier New" charset="0"/>
                <a:ea typeface="Courier New" charset="0"/>
                <a:cs typeface="Courier New" charset="0"/>
              </a:rPr>
              <a:t>myfunc</a:t>
            </a:r>
            <a:r>
              <a:rPr lang="en-US" dirty="0">
                <a:latin typeface="Courier New" charset="0"/>
                <a:ea typeface="Courier New" charset="0"/>
                <a:cs typeface="Courier New" charset="0"/>
              </a:rPr>
              <a:t>(float a[], </a:t>
            </a:r>
            <a:r>
              <a:rPr lang="en-US" dirty="0" err="1">
                <a:latin typeface="Courier New" charset="0"/>
                <a:ea typeface="Courier New" charset="0"/>
                <a:cs typeface="Courier New" charset="0"/>
              </a:rPr>
              <a:t>int</a:t>
            </a:r>
            <a:r>
              <a:rPr lang="en-US" dirty="0">
                <a:latin typeface="Courier New" charset="0"/>
                <a:ea typeface="Courier New" charset="0"/>
                <a:cs typeface="Courier New" charset="0"/>
              </a:rPr>
              <a:t> length)</a:t>
            </a:r>
            <a:endParaRPr lang="en-US" dirty="0"/>
          </a:p>
          <a:p>
            <a:r>
              <a:rPr lang="en-US" dirty="0"/>
              <a:t>Invoke the function with</a:t>
            </a:r>
          </a:p>
          <a:p>
            <a:pPr marL="0" indent="0">
              <a:buNone/>
            </a:pPr>
            <a:r>
              <a:rPr lang="en-US" dirty="0" err="1">
                <a:latin typeface="Courier New" charset="0"/>
                <a:ea typeface="Courier New" charset="0"/>
                <a:cs typeface="Courier New" charset="0"/>
              </a:rPr>
              <a:t>myfunc</a:t>
            </a:r>
            <a:r>
              <a:rPr lang="en-US" dirty="0">
                <a:latin typeface="Courier New" charset="0"/>
                <a:ea typeface="Courier New" charset="0"/>
                <a:cs typeface="Courier New" charset="0"/>
              </a:rPr>
              <a:t>(a, 100);</a:t>
            </a:r>
          </a:p>
          <a:p>
            <a:r>
              <a:rPr lang="en-US" dirty="0"/>
              <a:t>More about this when we get to functions.</a:t>
            </a:r>
          </a:p>
        </p:txBody>
      </p:sp>
    </p:spTree>
    <p:extLst>
      <p:ext uri="{BB962C8B-B14F-4D97-AF65-F5344CB8AC3E}">
        <p14:creationId xmlns:p14="http://schemas.microsoft.com/office/powerpoint/2010/main" val="34604491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Allocation and the New Operator</a:t>
            </a:r>
          </a:p>
        </p:txBody>
      </p:sp>
      <p:sp>
        <p:nvSpPr>
          <p:cNvPr id="3" name="Content Placeholder 2"/>
          <p:cNvSpPr>
            <a:spLocks noGrp="1"/>
          </p:cNvSpPr>
          <p:nvPr>
            <p:ph idx="1"/>
          </p:nvPr>
        </p:nvSpPr>
        <p:spPr/>
        <p:txBody>
          <a:bodyPr/>
          <a:lstStyle/>
          <a:p>
            <a:r>
              <a:rPr lang="en-US" dirty="0"/>
              <a:t>Arrays may be sized at runtime.</a:t>
            </a:r>
          </a:p>
          <a:p>
            <a:r>
              <a:rPr lang="en-US" sz="2400" dirty="0" err="1">
                <a:latin typeface="Courier New"/>
                <a:cs typeface="Courier New"/>
              </a:rPr>
              <a:t>int</a:t>
            </a:r>
            <a:r>
              <a:rPr lang="en-US" sz="2400" dirty="0">
                <a:latin typeface="Courier New"/>
                <a:cs typeface="Courier New"/>
              </a:rPr>
              <a:t> N;</a:t>
            </a:r>
          </a:p>
          <a:p>
            <a:r>
              <a:rPr lang="en-US" sz="2400" dirty="0">
                <a:latin typeface="Courier New"/>
                <a:cs typeface="Courier New"/>
              </a:rPr>
              <a:t>N=30;</a:t>
            </a:r>
          </a:p>
          <a:p>
            <a:r>
              <a:rPr lang="en-US" sz="2400" dirty="0">
                <a:latin typeface="Courier New"/>
                <a:cs typeface="Courier New"/>
              </a:rPr>
              <a:t>float* A=new float[N];</a:t>
            </a:r>
          </a:p>
          <a:p>
            <a:r>
              <a:rPr lang="en-US" sz="2400" dirty="0">
                <a:cs typeface="Courier New"/>
              </a:rPr>
              <a:t>The</a:t>
            </a:r>
            <a:r>
              <a:rPr lang="en-US" sz="2400" dirty="0">
                <a:latin typeface="Courier New"/>
                <a:cs typeface="Courier New"/>
              </a:rPr>
              <a:t> * </a:t>
            </a:r>
            <a:r>
              <a:rPr lang="en-US" sz="2400" dirty="0">
                <a:cs typeface="Courier New"/>
              </a:rPr>
              <a:t>indicates that  </a:t>
            </a:r>
            <a:r>
              <a:rPr lang="en-US" sz="2400" dirty="0">
                <a:latin typeface="Courier New"/>
                <a:cs typeface="Courier New"/>
              </a:rPr>
              <a:t>A </a:t>
            </a:r>
            <a:r>
              <a:rPr lang="en-US" sz="2400" dirty="0">
                <a:cs typeface="Courier New"/>
              </a:rPr>
              <a:t>is a </a:t>
            </a:r>
            <a:r>
              <a:rPr lang="en-US" sz="2400" i="1" dirty="0">
                <a:cs typeface="Courier New"/>
              </a:rPr>
              <a:t>pointer</a:t>
            </a:r>
            <a:r>
              <a:rPr lang="en-US" sz="2400" dirty="0">
                <a:cs typeface="Courier New"/>
              </a:rPr>
              <a:t> to a block of </a:t>
            </a:r>
            <a:r>
              <a:rPr lang="en-US" sz="2400" dirty="0">
                <a:latin typeface="Courier New"/>
                <a:cs typeface="Courier New"/>
              </a:rPr>
              <a:t>float </a:t>
            </a:r>
            <a:r>
              <a:rPr lang="en-US" sz="2400" dirty="0">
                <a:cs typeface="Courier New"/>
              </a:rPr>
              <a:t>variables.  We do not have to use it subsequently, and can still refer to </a:t>
            </a:r>
            <a:r>
              <a:rPr lang="en-US" sz="2400" dirty="0">
                <a:latin typeface="Courier New" panose="02070309020205020404" pitchFamily="49" charset="0"/>
                <a:cs typeface="Courier New" panose="02070309020205020404" pitchFamily="49" charset="0"/>
              </a:rPr>
              <a:t>A</a:t>
            </a:r>
            <a:r>
              <a:rPr lang="en-US" sz="2400" dirty="0">
                <a:cs typeface="Courier New"/>
              </a:rPr>
              <a:t> by index, e.g. </a:t>
            </a:r>
            <a:r>
              <a:rPr lang="en-US" sz="2400" dirty="0">
                <a:latin typeface="Courier New" panose="02070309020205020404" pitchFamily="49" charset="0"/>
                <a:cs typeface="Courier New" panose="02070309020205020404" pitchFamily="49" charset="0"/>
              </a:rPr>
              <a:t>A[2]</a:t>
            </a:r>
            <a:r>
              <a:rPr lang="en-US" sz="2400" dirty="0">
                <a:cs typeface="Courier New"/>
              </a:rPr>
              <a:t>.</a:t>
            </a:r>
          </a:p>
        </p:txBody>
      </p:sp>
    </p:spTree>
    <p:extLst>
      <p:ext uri="{BB962C8B-B14F-4D97-AF65-F5344CB8AC3E}">
        <p14:creationId xmlns:p14="http://schemas.microsoft.com/office/powerpoint/2010/main" val="2626134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 with New</a:t>
            </a:r>
          </a:p>
        </p:txBody>
      </p:sp>
      <p:sp>
        <p:nvSpPr>
          <p:cNvPr id="3" name="Content Placeholder 2"/>
          <p:cNvSpPr>
            <a:spLocks noGrp="1"/>
          </p:cNvSpPr>
          <p:nvPr>
            <p:ph idx="1"/>
          </p:nvPr>
        </p:nvSpPr>
        <p:spPr/>
        <p:txBody>
          <a:bodyPr>
            <a:normAutofit fontScale="92500" lnSpcReduction="10000"/>
          </a:bodyPr>
          <a:lstStyle/>
          <a:p>
            <a:r>
              <a:rPr lang="en-US" dirty="0"/>
              <a:t>We will only discuss 2d arrays here. </a:t>
            </a:r>
          </a:p>
          <a:p>
            <a:r>
              <a:rPr lang="en-US" dirty="0"/>
              <a:t>Two-dimensional arrays are 1-d arrays of pointers to an array.</a:t>
            </a:r>
          </a:p>
          <a:p>
            <a:pPr marL="0"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nrows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ncols</a:t>
            </a:r>
            <a:r>
              <a:rPr lang="en-US" dirty="0">
                <a:latin typeface="Courier New" panose="02070309020205020404" pitchFamily="49" charset="0"/>
                <a:cs typeface="Courier New" panose="02070309020205020404" pitchFamily="49" charset="0"/>
              </a:rPr>
              <a:t>;</a:t>
            </a:r>
          </a:p>
          <a:p>
            <a:pPr lvl="1"/>
            <a:r>
              <a:rPr lang="en-US" dirty="0"/>
              <a:t>//Set </a:t>
            </a:r>
            <a:r>
              <a:rPr lang="en-US" dirty="0" err="1"/>
              <a:t>nrows</a:t>
            </a:r>
            <a:r>
              <a:rPr lang="en-US" dirty="0"/>
              <a:t>, </a:t>
            </a:r>
            <a:r>
              <a:rPr lang="en-US" dirty="0" err="1"/>
              <a:t>ncols</a:t>
            </a:r>
            <a:r>
              <a:rPr lang="en-US" dirty="0"/>
              <a:t> by some means</a:t>
            </a:r>
          </a:p>
          <a:p>
            <a:pPr marL="0" indent="0">
              <a:buNone/>
            </a:pPr>
            <a:r>
              <a:rPr lang="en-US" sz="3100" dirty="0">
                <a:latin typeface="Courier New" panose="02070309020205020404" pitchFamily="49" charset="0"/>
                <a:cs typeface="Courier New" panose="02070309020205020404" pitchFamily="49" charset="0"/>
              </a:rPr>
              <a:t>float **A;</a:t>
            </a:r>
          </a:p>
          <a:p>
            <a:pPr marL="0" indent="0">
              <a:buNone/>
            </a:pPr>
            <a:r>
              <a:rPr lang="en-US" sz="3100" dirty="0">
                <a:latin typeface="Courier New" panose="02070309020205020404" pitchFamily="49" charset="0"/>
                <a:cs typeface="Courier New" panose="02070309020205020404" pitchFamily="49" charset="0"/>
              </a:rPr>
              <a:t>A=new float*[</a:t>
            </a:r>
            <a:r>
              <a:rPr lang="en-US" sz="3100" dirty="0" err="1">
                <a:latin typeface="Courier New" panose="02070309020205020404" pitchFamily="49" charset="0"/>
                <a:cs typeface="Courier New" panose="02070309020205020404" pitchFamily="49" charset="0"/>
              </a:rPr>
              <a:t>nrows</a:t>
            </a:r>
            <a:r>
              <a:rPr lang="en-US" sz="3100" dirty="0">
                <a:latin typeface="Courier New" panose="02070309020205020404" pitchFamily="49" charset="0"/>
                <a:cs typeface="Courier New" panose="02070309020205020404" pitchFamily="49" charset="0"/>
              </a:rPr>
              <a:t>];</a:t>
            </a:r>
          </a:p>
          <a:p>
            <a:pPr marL="0" indent="0">
              <a:buNone/>
            </a:pPr>
            <a:r>
              <a:rPr lang="en-US" sz="3100" dirty="0">
                <a:latin typeface="Courier New" panose="02070309020205020404" pitchFamily="49" charset="0"/>
                <a:cs typeface="Courier New" panose="02070309020205020404" pitchFamily="49" charset="0"/>
              </a:rPr>
              <a:t>for (</a:t>
            </a:r>
            <a:r>
              <a:rPr lang="en-US" sz="3100" dirty="0" err="1">
                <a:latin typeface="Courier New" panose="02070309020205020404" pitchFamily="49" charset="0"/>
                <a:cs typeface="Courier New" panose="02070309020205020404" pitchFamily="49" charset="0"/>
              </a:rPr>
              <a:t>int</a:t>
            </a:r>
            <a:r>
              <a:rPr lang="en-US" sz="3100" dirty="0">
                <a:latin typeface="Courier New" panose="02070309020205020404" pitchFamily="49" charset="0"/>
                <a:cs typeface="Courier New" panose="02070309020205020404" pitchFamily="49" charset="0"/>
              </a:rPr>
              <a:t> i=0;i&lt;</a:t>
            </a:r>
            <a:r>
              <a:rPr lang="en-US" sz="3100" dirty="0" err="1">
                <a:latin typeface="Courier New" panose="02070309020205020404" pitchFamily="49" charset="0"/>
                <a:cs typeface="Courier New" panose="02070309020205020404" pitchFamily="49" charset="0"/>
              </a:rPr>
              <a:t>nrows</a:t>
            </a:r>
            <a:r>
              <a:rPr lang="en-US" sz="3100" dirty="0">
                <a:latin typeface="Courier New" panose="02070309020205020404" pitchFamily="49" charset="0"/>
                <a:cs typeface="Courier New" panose="02070309020205020404" pitchFamily="49" charset="0"/>
              </a:rPr>
              <a:t>;++i) {</a:t>
            </a:r>
          </a:p>
          <a:p>
            <a:pPr marL="274320" lvl="1" indent="0">
              <a:buNone/>
            </a:pPr>
            <a:r>
              <a:rPr lang="en-US" sz="3100" dirty="0">
                <a:latin typeface="Courier New" panose="02070309020205020404" pitchFamily="49" charset="0"/>
                <a:cs typeface="Courier New" panose="02070309020205020404" pitchFamily="49" charset="0"/>
              </a:rPr>
              <a:t>A[i]=new float[</a:t>
            </a:r>
            <a:r>
              <a:rPr lang="en-US" sz="3100" dirty="0" err="1">
                <a:latin typeface="Courier New" panose="02070309020205020404" pitchFamily="49" charset="0"/>
                <a:cs typeface="Courier New" panose="02070309020205020404" pitchFamily="49" charset="0"/>
              </a:rPr>
              <a:t>ncols</a:t>
            </a:r>
            <a:r>
              <a:rPr lang="en-US" sz="3100" dirty="0">
                <a:latin typeface="Courier New" panose="02070309020205020404" pitchFamily="49" charset="0"/>
                <a:cs typeface="Courier New" panose="02070309020205020404" pitchFamily="49" charset="0"/>
              </a:rPr>
              <a:t>];</a:t>
            </a:r>
          </a:p>
          <a:p>
            <a:pPr marL="0" indent="0">
              <a:buNone/>
            </a:pPr>
            <a:r>
              <a:rPr lang="en-US" sz="3100" dirty="0">
                <a:latin typeface="Courier New" panose="02070309020205020404" pitchFamily="49" charset="0"/>
                <a:cs typeface="Courier New" panose="02070309020205020404" pitchFamily="49" charset="0"/>
              </a:rPr>
              <a:t>}</a:t>
            </a:r>
          </a:p>
          <a:p>
            <a:pPr lvl="2"/>
            <a:endParaRPr lang="en-US" dirty="0"/>
          </a:p>
          <a:p>
            <a:endParaRPr lang="en-US" dirty="0"/>
          </a:p>
        </p:txBody>
      </p:sp>
    </p:spTree>
    <p:extLst>
      <p:ext uri="{BB962C8B-B14F-4D97-AF65-F5344CB8AC3E}">
        <p14:creationId xmlns:p14="http://schemas.microsoft.com/office/powerpoint/2010/main" val="14218361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Containers</a:t>
            </a:r>
          </a:p>
        </p:txBody>
      </p:sp>
      <p:sp>
        <p:nvSpPr>
          <p:cNvPr id="3" name="Content Placeholder 2"/>
          <p:cNvSpPr>
            <a:spLocks noGrp="1"/>
          </p:cNvSpPr>
          <p:nvPr>
            <p:ph idx="1"/>
          </p:nvPr>
        </p:nvSpPr>
        <p:spPr/>
        <p:txBody>
          <a:bodyPr>
            <a:normAutofit lnSpcReduction="10000"/>
          </a:bodyPr>
          <a:lstStyle/>
          <a:p>
            <a:r>
              <a:rPr lang="en-US" dirty="0"/>
              <a:t>A </a:t>
            </a:r>
            <a:r>
              <a:rPr lang="en-US" i="1" dirty="0"/>
              <a:t>container</a:t>
            </a:r>
            <a:r>
              <a:rPr lang="en-US" dirty="0"/>
              <a:t> is a data structure that can contain other types.</a:t>
            </a:r>
          </a:p>
          <a:p>
            <a:r>
              <a:rPr lang="en-US" dirty="0"/>
              <a:t>C++ implements most containers as </a:t>
            </a:r>
            <a:r>
              <a:rPr lang="en-US" i="1" dirty="0"/>
              <a:t>templates</a:t>
            </a:r>
            <a:r>
              <a:rPr lang="en-US" dirty="0"/>
              <a:t>.</a:t>
            </a:r>
          </a:p>
          <a:p>
            <a:pPr lvl="1"/>
            <a:r>
              <a:rPr lang="en-US" dirty="0"/>
              <a:t>This is beyond our scope right now.</a:t>
            </a:r>
          </a:p>
          <a:p>
            <a:r>
              <a:rPr lang="en-US" dirty="0"/>
              <a:t>If you need an array with more functionality there is an array container.</a:t>
            </a:r>
          </a:p>
          <a:p>
            <a:pPr lvl="1"/>
            <a:r>
              <a:rPr lang="en-US" dirty="0"/>
              <a:t>But it's still fixed size and 1D</a:t>
            </a:r>
          </a:p>
          <a:p>
            <a:r>
              <a:rPr lang="en-US" dirty="0"/>
              <a:t>The </a:t>
            </a:r>
            <a:r>
              <a:rPr lang="en-US" dirty="0">
                <a:latin typeface="Courier New" panose="02070309020205020404" pitchFamily="49" charset="0"/>
                <a:cs typeface="Courier New" panose="02070309020205020404" pitchFamily="49" charset="0"/>
              </a:rPr>
              <a:t>vector</a:t>
            </a:r>
            <a:r>
              <a:rPr lang="en-US" dirty="0"/>
              <a:t> container can be sized dynamically.</a:t>
            </a:r>
          </a:p>
          <a:p>
            <a:r>
              <a:rPr lang="en-US" dirty="0"/>
              <a:t>Other options include </a:t>
            </a:r>
            <a:r>
              <a:rPr lang="en-US" dirty="0">
                <a:latin typeface="Courier New" panose="02070309020205020404" pitchFamily="49" charset="0"/>
                <a:cs typeface="Courier New" panose="02070309020205020404" pitchFamily="49" charset="0"/>
              </a:rPr>
              <a:t>boost</a:t>
            </a:r>
            <a:r>
              <a:rPr lang="en-US" dirty="0"/>
              <a:t> (most popular), </a:t>
            </a:r>
            <a:r>
              <a:rPr lang="en-US" dirty="0">
                <a:latin typeface="Courier New" panose="02070309020205020404" pitchFamily="49" charset="0"/>
                <a:cs typeface="Courier New" panose="02070309020205020404" pitchFamily="49" charset="0"/>
              </a:rPr>
              <a:t>blitz++ </a:t>
            </a:r>
            <a:r>
              <a:rPr lang="en-US" dirty="0">
                <a:cs typeface="Courier New" panose="02070309020205020404" pitchFamily="49" charset="0"/>
              </a:rPr>
              <a:t>libraries.</a:t>
            </a:r>
          </a:p>
        </p:txBody>
      </p:sp>
    </p:spTree>
    <p:extLst>
      <p:ext uri="{BB962C8B-B14F-4D97-AF65-F5344CB8AC3E}">
        <p14:creationId xmlns:p14="http://schemas.microsoft.com/office/powerpoint/2010/main" val="21524927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Boost arrays</a:t>
            </a:r>
            <a:endParaRPr lang="en-US" dirty="0"/>
          </a:p>
        </p:txBody>
      </p:sp>
      <p:sp>
        <p:nvSpPr>
          <p:cNvPr id="3" name="Content Placeholder 2"/>
          <p:cNvSpPr>
            <a:spLocks noGrp="1"/>
          </p:cNvSpPr>
          <p:nvPr>
            <p:ph idx="1"/>
          </p:nvPr>
        </p:nvSpPr>
        <p:spPr/>
        <p:txBody>
          <a:bodyPr/>
          <a:lstStyle/>
          <a:p>
            <a:r>
              <a:rPr lang="en-US" dirty="0" smtClean="0"/>
              <a:t>Boost is a popular library of extensions and templates for C++</a:t>
            </a:r>
          </a:p>
          <a:p>
            <a:r>
              <a:rPr lang="en-US" dirty="0" smtClean="0"/>
              <a:t>One of its containers is the </a:t>
            </a:r>
            <a:r>
              <a:rPr lang="en-US" dirty="0" err="1" smtClean="0"/>
              <a:t>multi_array</a:t>
            </a:r>
            <a:endParaRPr lang="en-US" dirty="0" smtClean="0"/>
          </a:p>
          <a:p>
            <a:r>
              <a:rPr lang="en-US" dirty="0" smtClean="0"/>
              <a:t>To use it, you must install the library (or use a computer where it has been installed for you)</a:t>
            </a:r>
          </a:p>
          <a:p>
            <a:r>
              <a:rPr lang="en-US" dirty="0" smtClean="0"/>
              <a:t>Templates in general, and boost arrays in particular, can be slow.  The example on the next two slides tests this.</a:t>
            </a:r>
          </a:p>
          <a:p>
            <a:endParaRPr lang="en-US" dirty="0"/>
          </a:p>
        </p:txBody>
      </p:sp>
    </p:spTree>
    <p:extLst>
      <p:ext uri="{BB962C8B-B14F-4D97-AF65-F5344CB8AC3E}">
        <p14:creationId xmlns:p14="http://schemas.microsoft.com/office/powerpoint/2010/main" val="2253362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a:t>
            </a:r>
          </a:p>
        </p:txBody>
      </p:sp>
      <p:sp>
        <p:nvSpPr>
          <p:cNvPr id="3" name="Content Placeholder 2"/>
          <p:cNvSpPr>
            <a:spLocks noGrp="1"/>
          </p:cNvSpPr>
          <p:nvPr>
            <p:ph idx="1"/>
          </p:nvPr>
        </p:nvSpPr>
        <p:spPr/>
        <p:txBody>
          <a:bodyPr>
            <a:normAutofit lnSpcReduction="10000"/>
          </a:bodyPr>
          <a:lstStyle/>
          <a:p>
            <a:r>
              <a:rPr lang="en-US" dirty="0"/>
              <a:t>For users of the University of Virginia's cluster, first load a compiler module.</a:t>
            </a:r>
          </a:p>
          <a:p>
            <a:pPr marL="0" indent="0">
              <a:buNone/>
            </a:pPr>
            <a:r>
              <a:rPr lang="en-US" dirty="0">
                <a:latin typeface="Courier New" panose="02070309020205020404" pitchFamily="49" charset="0"/>
                <a:cs typeface="Courier New" panose="02070309020205020404" pitchFamily="49" charset="0"/>
              </a:rPr>
              <a:t>module load </a:t>
            </a:r>
            <a:r>
              <a:rPr lang="en-US" dirty="0" err="1">
                <a:latin typeface="Courier New" panose="02070309020205020404" pitchFamily="49" charset="0"/>
                <a:cs typeface="Courier New" panose="02070309020205020404" pitchFamily="49" charset="0"/>
              </a:rPr>
              <a:t>gcc</a:t>
            </a:r>
            <a:endParaRPr lang="en-US" dirty="0">
              <a:latin typeface="Courier New" panose="02070309020205020404" pitchFamily="49" charset="0"/>
              <a:cs typeface="Courier New" panose="02070309020205020404" pitchFamily="49" charset="0"/>
            </a:endParaRPr>
          </a:p>
          <a:p>
            <a:pPr marL="274320" lvl="1" indent="0">
              <a:buNone/>
            </a:pPr>
            <a:r>
              <a:rPr lang="en-US" dirty="0"/>
              <a:t>brings a newer </a:t>
            </a:r>
            <a:r>
              <a:rPr lang="en-US" dirty="0" err="1"/>
              <a:t>gcc</a:t>
            </a:r>
            <a:r>
              <a:rPr lang="en-US" dirty="0"/>
              <a:t>, g++, and </a:t>
            </a:r>
            <a:r>
              <a:rPr lang="en-US" dirty="0" err="1"/>
              <a:t>gfortran</a:t>
            </a:r>
            <a:r>
              <a:rPr lang="en-US" dirty="0"/>
              <a:t> into the current environment</a:t>
            </a:r>
          </a:p>
          <a:p>
            <a:pPr marL="0" indent="0">
              <a:buNone/>
            </a:pPr>
            <a:r>
              <a:rPr lang="en-US" dirty="0">
                <a:latin typeface="Courier New" panose="02070309020205020404" pitchFamily="49" charset="0"/>
                <a:cs typeface="Courier New" panose="02070309020205020404" pitchFamily="49" charset="0"/>
              </a:rPr>
              <a:t>module load </a:t>
            </a:r>
            <a:r>
              <a:rPr lang="en-US" dirty="0" err="1">
                <a:latin typeface="Courier New" panose="02070309020205020404" pitchFamily="49" charset="0"/>
                <a:cs typeface="Courier New" panose="02070309020205020404" pitchFamily="49" charset="0"/>
              </a:rPr>
              <a:t>geany</a:t>
            </a: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geany</a:t>
            </a:r>
            <a:r>
              <a:rPr lang="en-US" dirty="0">
                <a:latin typeface="Courier New" panose="02070309020205020404" pitchFamily="49" charset="0"/>
                <a:cs typeface="Courier New" panose="02070309020205020404" pitchFamily="49" charset="0"/>
              </a:rPr>
              <a:t> &amp;</a:t>
            </a:r>
          </a:p>
          <a:p>
            <a:r>
              <a:rPr lang="en-US" dirty="0" err="1">
                <a:cs typeface="Courier New" panose="02070309020205020404" pitchFamily="49" charset="0"/>
              </a:rPr>
              <a:t>Geany</a:t>
            </a:r>
            <a:r>
              <a:rPr lang="en-US" dirty="0">
                <a:cs typeface="Courier New" panose="02070309020205020404" pitchFamily="49" charset="0"/>
              </a:rPr>
              <a:t> is also available for all popular Linux distributions and can be installed through the distribution's package manager.</a:t>
            </a:r>
          </a:p>
        </p:txBody>
      </p:sp>
    </p:spTree>
    <p:extLst>
      <p:ext uri="{BB962C8B-B14F-4D97-AF65-F5344CB8AC3E}">
        <p14:creationId xmlns:p14="http://schemas.microsoft.com/office/powerpoint/2010/main" val="28116895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Boost arrays and C arrays</a:t>
            </a:r>
            <a:endParaRPr lang="en-US" dirty="0"/>
          </a:p>
        </p:txBody>
      </p:sp>
      <p:sp>
        <p:nvSpPr>
          <p:cNvPr id="3" name="Content Placeholder 2"/>
          <p:cNvSpPr>
            <a:spLocks noGrp="1"/>
          </p:cNvSpPr>
          <p:nvPr>
            <p:ph idx="1"/>
          </p:nvPr>
        </p:nvSpPr>
        <p:spPr>
          <a:xfrm>
            <a:off x="807405" y="1524000"/>
            <a:ext cx="7886700" cy="4724401"/>
          </a:xfrm>
        </p:spPr>
        <p:txBody>
          <a:bodyPr>
            <a:normAutofit fontScale="32500" lnSpcReduction="20000"/>
          </a:bodyPr>
          <a:lstStyle/>
          <a:p>
            <a:endParaRPr lang="en-US" dirty="0" smtClean="0"/>
          </a:p>
          <a:p>
            <a:pPr marL="0" indent="0">
              <a:spcBef>
                <a:spcPts val="0"/>
              </a:spcBef>
              <a:buNone/>
            </a:pPr>
            <a:r>
              <a:rPr lang="en-US" sz="4800" dirty="0">
                <a:latin typeface="Courier New" panose="02070309020205020404" pitchFamily="49" charset="0"/>
                <a:cs typeface="Courier New" panose="02070309020205020404" pitchFamily="49" charset="0"/>
              </a:rPr>
              <a:t>#include &lt;</a:t>
            </a:r>
            <a:r>
              <a:rPr lang="en-US" sz="4800" dirty="0" err="1">
                <a:latin typeface="Courier New" panose="02070309020205020404" pitchFamily="49" charset="0"/>
                <a:cs typeface="Courier New" panose="02070309020205020404" pitchFamily="49" charset="0"/>
              </a:rPr>
              <a:t>ctime</a:t>
            </a:r>
            <a:r>
              <a:rPr lang="en-US" sz="4800" dirty="0">
                <a:latin typeface="Courier New" panose="02070309020205020404" pitchFamily="49" charset="0"/>
                <a:cs typeface="Courier New" panose="02070309020205020404" pitchFamily="49" charset="0"/>
              </a:rPr>
              <a:t>&gt;</a:t>
            </a:r>
          </a:p>
          <a:p>
            <a:pPr marL="0" indent="0">
              <a:spcBef>
                <a:spcPts val="0"/>
              </a:spcBef>
              <a:buNone/>
            </a:pPr>
            <a:r>
              <a:rPr lang="en-US" sz="4800" dirty="0">
                <a:latin typeface="Courier New" panose="02070309020205020404" pitchFamily="49" charset="0"/>
                <a:cs typeface="Courier New" panose="02070309020205020404" pitchFamily="49" charset="0"/>
              </a:rPr>
              <a:t>#include &lt;boost/multi_array.hpp&gt;</a:t>
            </a:r>
          </a:p>
          <a:p>
            <a:pPr marL="0" indent="0">
              <a:spcBef>
                <a:spcPts val="0"/>
              </a:spcBef>
              <a:buNone/>
            </a:pPr>
            <a:endParaRPr lang="en-US" sz="4800" dirty="0">
              <a:latin typeface="Courier New" panose="02070309020205020404" pitchFamily="49" charset="0"/>
              <a:cs typeface="Courier New" panose="02070309020205020404" pitchFamily="49" charset="0"/>
            </a:endParaRPr>
          </a:p>
          <a:p>
            <a:pPr marL="0" indent="0">
              <a:spcBef>
                <a:spcPts val="0"/>
              </a:spcBef>
              <a:buNone/>
            </a:pPr>
            <a:r>
              <a:rPr lang="en-US" sz="4800" dirty="0">
                <a:latin typeface="Courier New" panose="02070309020205020404" pitchFamily="49" charset="0"/>
                <a:cs typeface="Courier New" panose="02070309020205020404" pitchFamily="49" charset="0"/>
              </a:rPr>
              <a:t>using namespace </a:t>
            </a:r>
            <a:r>
              <a:rPr lang="en-US" sz="4800" dirty="0" err="1">
                <a:latin typeface="Courier New" panose="02070309020205020404" pitchFamily="49" charset="0"/>
                <a:cs typeface="Courier New" panose="02070309020205020404" pitchFamily="49" charset="0"/>
              </a:rPr>
              <a:t>std</a:t>
            </a:r>
            <a:r>
              <a:rPr lang="en-US" sz="4800" dirty="0">
                <a:latin typeface="Courier New" panose="02070309020205020404" pitchFamily="49" charset="0"/>
                <a:cs typeface="Courier New" panose="02070309020205020404" pitchFamily="49" charset="0"/>
              </a:rPr>
              <a:t>;</a:t>
            </a:r>
          </a:p>
          <a:p>
            <a:pPr marL="0" indent="0">
              <a:spcBef>
                <a:spcPts val="0"/>
              </a:spcBef>
              <a:buNone/>
            </a:pPr>
            <a:endParaRPr lang="en-US" sz="4800" dirty="0">
              <a:latin typeface="Courier New" panose="02070309020205020404" pitchFamily="49" charset="0"/>
              <a:cs typeface="Courier New" panose="02070309020205020404" pitchFamily="49" charset="0"/>
            </a:endParaRPr>
          </a:p>
          <a:p>
            <a:pPr marL="0" indent="0">
              <a:spcBef>
                <a:spcPts val="0"/>
              </a:spcBef>
              <a:buNone/>
            </a:pPr>
            <a:r>
              <a:rPr lang="en-US" sz="4800" dirty="0" err="1">
                <a:latin typeface="Courier New" panose="02070309020205020404" pitchFamily="49" charset="0"/>
                <a:cs typeface="Courier New" panose="02070309020205020404" pitchFamily="49" charset="0"/>
              </a:rPr>
              <a:t>int</a:t>
            </a:r>
            <a:r>
              <a:rPr lang="en-US" sz="4800" dirty="0">
                <a:latin typeface="Courier New" panose="02070309020205020404" pitchFamily="49" charset="0"/>
                <a:cs typeface="Courier New" panose="02070309020205020404" pitchFamily="49" charset="0"/>
              </a:rPr>
              <a:t> main(</a:t>
            </a:r>
            <a:r>
              <a:rPr lang="en-US" sz="4800" dirty="0" err="1">
                <a:latin typeface="Courier New" panose="02070309020205020404" pitchFamily="49" charset="0"/>
                <a:cs typeface="Courier New" panose="02070309020205020404" pitchFamily="49" charset="0"/>
              </a:rPr>
              <a:t>int</a:t>
            </a:r>
            <a:r>
              <a:rPr lang="en-US" sz="4800" dirty="0">
                <a:latin typeface="Courier New" panose="02070309020205020404" pitchFamily="49" charset="0"/>
                <a:cs typeface="Courier New" panose="02070309020205020404" pitchFamily="49" charset="0"/>
              </a:rPr>
              <a:t> </a:t>
            </a:r>
            <a:r>
              <a:rPr lang="en-US" sz="4800" dirty="0" err="1">
                <a:latin typeface="Courier New" panose="02070309020205020404" pitchFamily="49" charset="0"/>
                <a:cs typeface="Courier New" panose="02070309020205020404" pitchFamily="49" charset="0"/>
              </a:rPr>
              <a:t>argc</a:t>
            </a:r>
            <a:r>
              <a:rPr lang="en-US" sz="4800" dirty="0">
                <a:latin typeface="Courier New" panose="02070309020205020404" pitchFamily="49" charset="0"/>
                <a:cs typeface="Courier New" panose="02070309020205020404" pitchFamily="49" charset="0"/>
              </a:rPr>
              <a:t>, char* </a:t>
            </a:r>
            <a:r>
              <a:rPr lang="en-US" sz="4800" dirty="0" err="1">
                <a:latin typeface="Courier New" panose="02070309020205020404" pitchFamily="49" charset="0"/>
                <a:cs typeface="Courier New" panose="02070309020205020404" pitchFamily="49" charset="0"/>
              </a:rPr>
              <a:t>argv</a:t>
            </a:r>
            <a:r>
              <a:rPr lang="en-US" sz="4800" dirty="0">
                <a:latin typeface="Courier New" panose="02070309020205020404" pitchFamily="49" charset="0"/>
                <a:cs typeface="Courier New" panose="02070309020205020404" pitchFamily="49" charset="0"/>
              </a:rPr>
              <a:t>[])</a:t>
            </a:r>
          </a:p>
          <a:p>
            <a:pPr marL="0" indent="0">
              <a:spcBef>
                <a:spcPts val="0"/>
              </a:spcBef>
              <a:buNone/>
            </a:pPr>
            <a:r>
              <a:rPr lang="en-US" sz="4800" dirty="0">
                <a:latin typeface="Courier New" panose="02070309020205020404" pitchFamily="49" charset="0"/>
                <a:cs typeface="Courier New" panose="02070309020205020404" pitchFamily="49" charset="0"/>
              </a:rPr>
              <a:t>{</a:t>
            </a:r>
          </a:p>
          <a:p>
            <a:pPr marL="0" indent="0">
              <a:spcBef>
                <a:spcPts val="0"/>
              </a:spcBef>
              <a:buNone/>
            </a:pPr>
            <a:r>
              <a:rPr lang="en-US" sz="4800" dirty="0">
                <a:latin typeface="Courier New" panose="02070309020205020404" pitchFamily="49" charset="0"/>
                <a:cs typeface="Courier New" panose="02070309020205020404" pitchFamily="49" charset="0"/>
              </a:rPr>
              <a:t>    </a:t>
            </a:r>
            <a:r>
              <a:rPr lang="en-US" sz="4800" dirty="0" err="1">
                <a:latin typeface="Courier New" panose="02070309020205020404" pitchFamily="49" charset="0"/>
                <a:cs typeface="Courier New" panose="02070309020205020404" pitchFamily="49" charset="0"/>
              </a:rPr>
              <a:t>int</a:t>
            </a:r>
            <a:r>
              <a:rPr lang="en-US" sz="4800" dirty="0">
                <a:latin typeface="Courier New" panose="02070309020205020404" pitchFamily="49" charset="0"/>
                <a:cs typeface="Courier New" panose="02070309020205020404" pitchFamily="49" charset="0"/>
              </a:rPr>
              <a:t> </a:t>
            </a:r>
            <a:r>
              <a:rPr lang="en-US" sz="4800" dirty="0" err="1">
                <a:latin typeface="Courier New" panose="02070309020205020404" pitchFamily="49" charset="0"/>
                <a:cs typeface="Courier New" panose="02070309020205020404" pitchFamily="49" charset="0"/>
              </a:rPr>
              <a:t>nrows</a:t>
            </a:r>
            <a:r>
              <a:rPr lang="en-US" sz="4800" dirty="0">
                <a:latin typeface="Courier New" panose="02070309020205020404" pitchFamily="49" charset="0"/>
                <a:cs typeface="Courier New" panose="02070309020205020404" pitchFamily="49" charset="0"/>
              </a:rPr>
              <a:t>;</a:t>
            </a:r>
          </a:p>
          <a:p>
            <a:pPr marL="0" indent="0">
              <a:spcBef>
                <a:spcPts val="0"/>
              </a:spcBef>
              <a:buNone/>
            </a:pPr>
            <a:r>
              <a:rPr lang="en-US" sz="4800" dirty="0">
                <a:latin typeface="Courier New" panose="02070309020205020404" pitchFamily="49" charset="0"/>
                <a:cs typeface="Courier New" panose="02070309020205020404" pitchFamily="49" charset="0"/>
              </a:rPr>
              <a:t>    </a:t>
            </a:r>
            <a:r>
              <a:rPr lang="en-US" sz="4800" dirty="0" err="1">
                <a:latin typeface="Courier New" panose="02070309020205020404" pitchFamily="49" charset="0"/>
                <a:cs typeface="Courier New" panose="02070309020205020404" pitchFamily="49" charset="0"/>
              </a:rPr>
              <a:t>int</a:t>
            </a:r>
            <a:r>
              <a:rPr lang="en-US" sz="4800" dirty="0">
                <a:latin typeface="Courier New" panose="02070309020205020404" pitchFamily="49" charset="0"/>
                <a:cs typeface="Courier New" panose="02070309020205020404" pitchFamily="49" charset="0"/>
              </a:rPr>
              <a:t> </a:t>
            </a:r>
            <a:r>
              <a:rPr lang="en-US" sz="4800" dirty="0" err="1">
                <a:latin typeface="Courier New" panose="02070309020205020404" pitchFamily="49" charset="0"/>
                <a:cs typeface="Courier New" panose="02070309020205020404" pitchFamily="49" charset="0"/>
              </a:rPr>
              <a:t>ncols</a:t>
            </a:r>
            <a:r>
              <a:rPr lang="en-US" sz="4800" dirty="0">
                <a:latin typeface="Courier New" panose="02070309020205020404" pitchFamily="49" charset="0"/>
                <a:cs typeface="Courier New" panose="02070309020205020404" pitchFamily="49" charset="0"/>
              </a:rPr>
              <a:t>;</a:t>
            </a:r>
          </a:p>
          <a:p>
            <a:pPr marL="0" indent="0">
              <a:spcBef>
                <a:spcPts val="0"/>
              </a:spcBef>
              <a:buNone/>
            </a:pPr>
            <a:r>
              <a:rPr lang="en-US" sz="4800" dirty="0">
                <a:latin typeface="Courier New" panose="02070309020205020404" pitchFamily="49" charset="0"/>
                <a:cs typeface="Courier New" panose="02070309020205020404" pitchFamily="49" charset="0"/>
              </a:rPr>
              <a:t>//  Iterations are to make the time measurable</a:t>
            </a:r>
          </a:p>
          <a:p>
            <a:pPr marL="0" indent="0">
              <a:spcBef>
                <a:spcPts val="0"/>
              </a:spcBef>
              <a:buNone/>
            </a:pPr>
            <a:r>
              <a:rPr lang="en-US" sz="4800" dirty="0">
                <a:latin typeface="Courier New" panose="02070309020205020404" pitchFamily="49" charset="0"/>
                <a:cs typeface="Courier New" panose="02070309020205020404" pitchFamily="49" charset="0"/>
              </a:rPr>
              <a:t>    </a:t>
            </a:r>
            <a:r>
              <a:rPr lang="en-US" sz="4800" dirty="0" err="1">
                <a:latin typeface="Courier New" panose="02070309020205020404" pitchFamily="49" charset="0"/>
                <a:cs typeface="Courier New" panose="02070309020205020404" pitchFamily="49" charset="0"/>
              </a:rPr>
              <a:t>const</a:t>
            </a:r>
            <a:r>
              <a:rPr lang="en-US" sz="4800" dirty="0">
                <a:latin typeface="Courier New" panose="02070309020205020404" pitchFamily="49" charset="0"/>
                <a:cs typeface="Courier New" panose="02070309020205020404" pitchFamily="49" charset="0"/>
              </a:rPr>
              <a:t> </a:t>
            </a:r>
            <a:r>
              <a:rPr lang="en-US" sz="4800" dirty="0" err="1">
                <a:latin typeface="Courier New" panose="02070309020205020404" pitchFamily="49" charset="0"/>
                <a:cs typeface="Courier New" panose="02070309020205020404" pitchFamily="49" charset="0"/>
              </a:rPr>
              <a:t>int</a:t>
            </a:r>
            <a:r>
              <a:rPr lang="en-US" sz="4800" dirty="0">
                <a:latin typeface="Courier New" panose="02070309020205020404" pitchFamily="49" charset="0"/>
                <a:cs typeface="Courier New" panose="02070309020205020404" pitchFamily="49" charset="0"/>
              </a:rPr>
              <a:t> ITERATIONS = 1000;</a:t>
            </a:r>
          </a:p>
          <a:p>
            <a:pPr marL="0" indent="0">
              <a:spcBef>
                <a:spcPts val="0"/>
              </a:spcBef>
              <a:buNone/>
            </a:pPr>
            <a:r>
              <a:rPr lang="en-US" sz="4800" dirty="0">
                <a:latin typeface="Courier New" panose="02070309020205020404" pitchFamily="49" charset="0"/>
                <a:cs typeface="Courier New" panose="02070309020205020404" pitchFamily="49" charset="0"/>
              </a:rPr>
              <a:t>    </a:t>
            </a:r>
            <a:r>
              <a:rPr lang="en-US" sz="4800" dirty="0" err="1">
                <a:latin typeface="Courier New" panose="02070309020205020404" pitchFamily="49" charset="0"/>
                <a:cs typeface="Courier New" panose="02070309020205020404" pitchFamily="49" charset="0"/>
              </a:rPr>
              <a:t>time_t</a:t>
            </a:r>
            <a:r>
              <a:rPr lang="en-US" sz="4800" dirty="0">
                <a:latin typeface="Courier New" panose="02070309020205020404" pitchFamily="49" charset="0"/>
                <a:cs typeface="Courier New" panose="02070309020205020404" pitchFamily="49" charset="0"/>
              </a:rPr>
              <a:t> </a:t>
            </a:r>
            <a:r>
              <a:rPr lang="en-US" sz="4800" dirty="0" err="1">
                <a:latin typeface="Courier New" panose="02070309020205020404" pitchFamily="49" charset="0"/>
                <a:cs typeface="Courier New" panose="02070309020205020404" pitchFamily="49" charset="0"/>
              </a:rPr>
              <a:t>startTime</a:t>
            </a:r>
            <a:r>
              <a:rPr lang="en-US" sz="4800" dirty="0">
                <a:latin typeface="Courier New" panose="02070309020205020404" pitchFamily="49" charset="0"/>
                <a:cs typeface="Courier New" panose="02070309020205020404" pitchFamily="49" charset="0"/>
              </a:rPr>
              <a:t>, </a:t>
            </a:r>
            <a:r>
              <a:rPr lang="en-US" sz="4800" dirty="0" err="1">
                <a:latin typeface="Courier New" panose="02070309020205020404" pitchFamily="49" charset="0"/>
                <a:cs typeface="Courier New" panose="02070309020205020404" pitchFamily="49" charset="0"/>
              </a:rPr>
              <a:t>endTime</a:t>
            </a:r>
            <a:r>
              <a:rPr lang="en-US" sz="4800" dirty="0">
                <a:latin typeface="Courier New" panose="02070309020205020404" pitchFamily="49" charset="0"/>
                <a:cs typeface="Courier New" panose="02070309020205020404" pitchFamily="49" charset="0"/>
              </a:rPr>
              <a:t>;</a:t>
            </a:r>
          </a:p>
          <a:p>
            <a:pPr marL="0" indent="0">
              <a:spcBef>
                <a:spcPts val="0"/>
              </a:spcBef>
              <a:buNone/>
            </a:pPr>
            <a:endParaRPr lang="en-US" sz="4800" dirty="0">
              <a:latin typeface="Courier New" panose="02070309020205020404" pitchFamily="49" charset="0"/>
              <a:cs typeface="Courier New" panose="02070309020205020404" pitchFamily="49" charset="0"/>
            </a:endParaRPr>
          </a:p>
          <a:p>
            <a:pPr marL="0" indent="0">
              <a:spcBef>
                <a:spcPts val="0"/>
              </a:spcBef>
              <a:buNone/>
            </a:pPr>
            <a:r>
              <a:rPr lang="en-US" sz="4800" dirty="0">
                <a:latin typeface="Courier New" panose="02070309020205020404" pitchFamily="49" charset="0"/>
                <a:cs typeface="Courier New" panose="02070309020205020404" pitchFamily="49" charset="0"/>
              </a:rPr>
              <a:t>// Set the array dimensions</a:t>
            </a:r>
          </a:p>
          <a:p>
            <a:pPr marL="0" indent="0">
              <a:spcBef>
                <a:spcPts val="0"/>
              </a:spcBef>
              <a:buNone/>
            </a:pPr>
            <a:r>
              <a:rPr lang="en-US" sz="4800" dirty="0">
                <a:latin typeface="Courier New" panose="02070309020205020404" pitchFamily="49" charset="0"/>
                <a:cs typeface="Courier New" panose="02070309020205020404" pitchFamily="49" charset="0"/>
              </a:rPr>
              <a:t>    </a:t>
            </a:r>
            <a:r>
              <a:rPr lang="en-US" sz="4800" dirty="0" err="1">
                <a:latin typeface="Courier New" panose="02070309020205020404" pitchFamily="49" charset="0"/>
                <a:cs typeface="Courier New" panose="02070309020205020404" pitchFamily="49" charset="0"/>
              </a:rPr>
              <a:t>nrows</a:t>
            </a:r>
            <a:r>
              <a:rPr lang="en-US" sz="4800" dirty="0">
                <a:latin typeface="Courier New" panose="02070309020205020404" pitchFamily="49" charset="0"/>
                <a:cs typeface="Courier New" panose="02070309020205020404" pitchFamily="49" charset="0"/>
              </a:rPr>
              <a:t>=500;</a:t>
            </a:r>
          </a:p>
          <a:p>
            <a:pPr marL="0" indent="0">
              <a:spcBef>
                <a:spcPts val="0"/>
              </a:spcBef>
              <a:buNone/>
            </a:pPr>
            <a:r>
              <a:rPr lang="en-US" sz="4800" dirty="0">
                <a:latin typeface="Courier New" panose="02070309020205020404" pitchFamily="49" charset="0"/>
                <a:cs typeface="Courier New" panose="02070309020205020404" pitchFamily="49" charset="0"/>
              </a:rPr>
              <a:t>    </a:t>
            </a:r>
            <a:r>
              <a:rPr lang="en-US" sz="4800" dirty="0" err="1">
                <a:latin typeface="Courier New" panose="02070309020205020404" pitchFamily="49" charset="0"/>
                <a:cs typeface="Courier New" panose="02070309020205020404" pitchFamily="49" charset="0"/>
              </a:rPr>
              <a:t>ncols</a:t>
            </a:r>
            <a:r>
              <a:rPr lang="en-US" sz="4800" dirty="0">
                <a:latin typeface="Courier New" panose="02070309020205020404" pitchFamily="49" charset="0"/>
                <a:cs typeface="Courier New" panose="02070309020205020404" pitchFamily="49" charset="0"/>
              </a:rPr>
              <a:t>=500;</a:t>
            </a:r>
          </a:p>
          <a:p>
            <a:pPr marL="0" indent="0">
              <a:spcBef>
                <a:spcPts val="0"/>
              </a:spcBef>
              <a:buNone/>
            </a:pPr>
            <a:endParaRPr lang="en-US" sz="4800" dirty="0">
              <a:latin typeface="Courier New" panose="02070309020205020404" pitchFamily="49" charset="0"/>
              <a:cs typeface="Courier New" panose="02070309020205020404" pitchFamily="49" charset="0"/>
            </a:endParaRPr>
          </a:p>
          <a:p>
            <a:pPr marL="0" indent="0">
              <a:spcBef>
                <a:spcPts val="0"/>
              </a:spcBef>
              <a:buNone/>
            </a:pPr>
            <a:r>
              <a:rPr lang="en-US" sz="4800" dirty="0">
                <a:latin typeface="Courier New" panose="02070309020205020404" pitchFamily="49" charset="0"/>
                <a:cs typeface="Courier New" panose="02070309020205020404" pitchFamily="49" charset="0"/>
              </a:rPr>
              <a:t>// Create the boost array</a:t>
            </a:r>
          </a:p>
          <a:p>
            <a:pPr marL="0" indent="0">
              <a:spcBef>
                <a:spcPts val="0"/>
              </a:spcBef>
              <a:buNone/>
            </a:pPr>
            <a:r>
              <a:rPr lang="en-US" sz="4800" dirty="0">
                <a:latin typeface="Courier New" panose="02070309020205020404" pitchFamily="49" charset="0"/>
                <a:cs typeface="Courier New" panose="02070309020205020404" pitchFamily="49" charset="0"/>
              </a:rPr>
              <a:t>    </a:t>
            </a:r>
            <a:r>
              <a:rPr lang="en-US" sz="4800" dirty="0" err="1">
                <a:latin typeface="Courier New" panose="02070309020205020404" pitchFamily="49" charset="0"/>
                <a:cs typeface="Courier New" panose="02070309020205020404" pitchFamily="49" charset="0"/>
              </a:rPr>
              <a:t>typedef</a:t>
            </a:r>
            <a:r>
              <a:rPr lang="en-US" sz="4800" dirty="0">
                <a:latin typeface="Courier New" panose="02070309020205020404" pitchFamily="49" charset="0"/>
                <a:cs typeface="Courier New" panose="02070309020205020404" pitchFamily="49" charset="0"/>
              </a:rPr>
              <a:t> boost::</a:t>
            </a:r>
            <a:r>
              <a:rPr lang="en-US" sz="4800" dirty="0" err="1">
                <a:latin typeface="Courier New" panose="02070309020205020404" pitchFamily="49" charset="0"/>
                <a:cs typeface="Courier New" panose="02070309020205020404" pitchFamily="49" charset="0"/>
              </a:rPr>
              <a:t>multi_array</a:t>
            </a:r>
            <a:r>
              <a:rPr lang="en-US" sz="4800" dirty="0">
                <a:latin typeface="Courier New" panose="02070309020205020404" pitchFamily="49" charset="0"/>
                <a:cs typeface="Courier New" panose="02070309020205020404" pitchFamily="49" charset="0"/>
              </a:rPr>
              <a:t>&lt;double, 2&gt; Array2D;</a:t>
            </a:r>
          </a:p>
          <a:p>
            <a:pPr marL="0" indent="0">
              <a:spcBef>
                <a:spcPts val="0"/>
              </a:spcBef>
              <a:buNone/>
            </a:pPr>
            <a:r>
              <a:rPr lang="en-US" sz="4800" dirty="0">
                <a:latin typeface="Courier New" panose="02070309020205020404" pitchFamily="49" charset="0"/>
                <a:cs typeface="Courier New" panose="02070309020205020404" pitchFamily="49" charset="0"/>
              </a:rPr>
              <a:t>    Array2D </a:t>
            </a:r>
            <a:r>
              <a:rPr lang="en-US" sz="4800" dirty="0" err="1">
                <a:latin typeface="Courier New" panose="02070309020205020404" pitchFamily="49" charset="0"/>
                <a:cs typeface="Courier New" panose="02070309020205020404" pitchFamily="49" charset="0"/>
              </a:rPr>
              <a:t>boostArray</a:t>
            </a:r>
            <a:r>
              <a:rPr lang="en-US" sz="4800" dirty="0">
                <a:latin typeface="Courier New" panose="02070309020205020404" pitchFamily="49" charset="0"/>
                <a:cs typeface="Courier New" panose="02070309020205020404" pitchFamily="49" charset="0"/>
              </a:rPr>
              <a:t>(boost::extents[</a:t>
            </a:r>
            <a:r>
              <a:rPr lang="en-US" sz="4800" dirty="0" err="1">
                <a:latin typeface="Courier New" panose="02070309020205020404" pitchFamily="49" charset="0"/>
                <a:cs typeface="Courier New" panose="02070309020205020404" pitchFamily="49" charset="0"/>
              </a:rPr>
              <a:t>nrows</a:t>
            </a:r>
            <a:r>
              <a:rPr lang="en-US" sz="4800" dirty="0">
                <a:latin typeface="Courier New" panose="02070309020205020404" pitchFamily="49" charset="0"/>
                <a:cs typeface="Courier New" panose="02070309020205020404" pitchFamily="49" charset="0"/>
              </a:rPr>
              <a:t>][</a:t>
            </a:r>
            <a:r>
              <a:rPr lang="en-US" sz="4800" dirty="0" err="1">
                <a:latin typeface="Courier New" panose="02070309020205020404" pitchFamily="49" charset="0"/>
                <a:cs typeface="Courier New" panose="02070309020205020404" pitchFamily="49" charset="0"/>
              </a:rPr>
              <a:t>ncols</a:t>
            </a:r>
            <a:r>
              <a:rPr lang="en-US" sz="4800" dirty="0">
                <a:latin typeface="Courier New" panose="02070309020205020404" pitchFamily="49" charset="0"/>
                <a:cs typeface="Courier New" panose="02070309020205020404" pitchFamily="49" charset="0"/>
              </a:rPr>
              <a:t>]);</a:t>
            </a:r>
          </a:p>
          <a:p>
            <a:pPr marL="0" indent="0">
              <a:spcBef>
                <a:spcPts val="0"/>
              </a:spcBef>
              <a:buNone/>
            </a:pPr>
            <a:r>
              <a:rPr lang="en-US" sz="4800" dirty="0">
                <a:latin typeface="Courier New" panose="02070309020205020404" pitchFamily="49" charset="0"/>
                <a:cs typeface="Courier New" panose="02070309020205020404" pitchFamily="49" charset="0"/>
              </a:rPr>
              <a:t>// Create </a:t>
            </a:r>
            <a:r>
              <a:rPr lang="en-US" sz="4800">
                <a:latin typeface="Courier New" panose="02070309020205020404" pitchFamily="49" charset="0"/>
                <a:cs typeface="Courier New" panose="02070309020205020404" pitchFamily="49" charset="0"/>
              </a:rPr>
              <a:t>the </a:t>
            </a:r>
            <a:r>
              <a:rPr lang="en-US" sz="4800" smtClean="0">
                <a:latin typeface="Courier New" panose="02070309020205020404" pitchFamily="49" charset="0"/>
                <a:cs typeface="Courier New" panose="02070309020205020404" pitchFamily="49" charset="0"/>
              </a:rPr>
              <a:t>C </a:t>
            </a:r>
            <a:r>
              <a:rPr lang="en-US" sz="4800" dirty="0">
                <a:latin typeface="Courier New" panose="02070309020205020404" pitchFamily="49" charset="0"/>
                <a:cs typeface="Courier New" panose="02070309020205020404" pitchFamily="49" charset="0"/>
              </a:rPr>
              <a:t>array</a:t>
            </a:r>
          </a:p>
          <a:p>
            <a:pPr marL="0" indent="0">
              <a:spcBef>
                <a:spcPts val="0"/>
              </a:spcBef>
              <a:buNone/>
            </a:pPr>
            <a:r>
              <a:rPr lang="en-US" sz="4800" dirty="0">
                <a:latin typeface="Courier New" panose="02070309020205020404" pitchFamily="49" charset="0"/>
                <a:cs typeface="Courier New" panose="02070309020205020404" pitchFamily="49" charset="0"/>
              </a:rPr>
              <a:t>    double **</a:t>
            </a:r>
            <a:r>
              <a:rPr lang="en-US" sz="4800" dirty="0" err="1">
                <a:latin typeface="Courier New" panose="02070309020205020404" pitchFamily="49" charset="0"/>
                <a:cs typeface="Courier New" panose="02070309020205020404" pitchFamily="49" charset="0"/>
              </a:rPr>
              <a:t>C_Array</a:t>
            </a:r>
            <a:r>
              <a:rPr lang="en-US" sz="4800" dirty="0">
                <a:latin typeface="Courier New" panose="02070309020205020404" pitchFamily="49" charset="0"/>
                <a:cs typeface="Courier New" panose="02070309020205020404" pitchFamily="49" charset="0"/>
              </a:rPr>
              <a:t>; </a:t>
            </a:r>
          </a:p>
          <a:p>
            <a:pPr marL="0" indent="0">
              <a:spcBef>
                <a:spcPts val="0"/>
              </a:spcBef>
              <a:buNone/>
            </a:pPr>
            <a:r>
              <a:rPr lang="en-US" sz="4800"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22651371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3400" y="609600"/>
            <a:ext cx="8610600" cy="5632311"/>
          </a:xfrm>
          <a:prstGeom prst="rect">
            <a:avLst/>
          </a:prstGeom>
        </p:spPr>
        <p:txBody>
          <a:bodyPr wrap="square">
            <a:spAutoFit/>
          </a:bodyPr>
          <a:lstStyle/>
          <a:p>
            <a:r>
              <a:rPr lang="en-US" sz="1200" dirty="0" smtClean="0">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Measure boost----------------------------------------------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startTime</a:t>
            </a:r>
            <a:r>
              <a:rPr lang="en-US" sz="1200" dirty="0">
                <a:latin typeface="Courier New" panose="02070309020205020404" pitchFamily="49" charset="0"/>
                <a:cs typeface="Courier New" panose="02070309020205020404" pitchFamily="49" charset="0"/>
              </a:rPr>
              <a:t> = time(NULL);</a:t>
            </a:r>
          </a:p>
          <a:p>
            <a:r>
              <a:rPr lang="en-US" sz="1200" dirty="0">
                <a:latin typeface="Courier New" panose="02070309020205020404" pitchFamily="49" charset="0"/>
                <a:cs typeface="Courier New" panose="02070309020205020404" pitchFamily="49" charset="0"/>
              </a:rPr>
              <a:t>   for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i = 0; i &lt; ITERATIONS; ++i) {</a:t>
            </a:r>
          </a:p>
          <a:p>
            <a:r>
              <a:rPr lang="en-US" sz="1200" dirty="0">
                <a:latin typeface="Courier New" panose="02070309020205020404" pitchFamily="49" charset="0"/>
                <a:cs typeface="Courier New" panose="02070309020205020404" pitchFamily="49" charset="0"/>
              </a:rPr>
              <a:t>      for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x = 0; x &lt; </a:t>
            </a:r>
            <a:r>
              <a:rPr lang="en-US" sz="1200" dirty="0" err="1">
                <a:latin typeface="Courier New" panose="02070309020205020404" pitchFamily="49" charset="0"/>
                <a:cs typeface="Courier New" panose="02070309020205020404" pitchFamily="49" charset="0"/>
              </a:rPr>
              <a:t>nrows</a:t>
            </a:r>
            <a:r>
              <a:rPr lang="en-US" sz="1200" dirty="0">
                <a:latin typeface="Courier New" panose="02070309020205020404" pitchFamily="49" charset="0"/>
                <a:cs typeface="Courier New" panose="02070309020205020404" pitchFamily="49" charset="0"/>
              </a:rPr>
              <a:t>; ++x) { </a:t>
            </a:r>
          </a:p>
          <a:p>
            <a:r>
              <a:rPr lang="en-US" sz="1200" dirty="0">
                <a:latin typeface="Courier New" panose="02070309020205020404" pitchFamily="49" charset="0"/>
                <a:cs typeface="Courier New" panose="02070309020205020404" pitchFamily="49" charset="0"/>
              </a:rPr>
              <a:t>         for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y = 0; y &lt; </a:t>
            </a:r>
            <a:r>
              <a:rPr lang="en-US" sz="1200" dirty="0" err="1">
                <a:latin typeface="Courier New" panose="02070309020205020404" pitchFamily="49" charset="0"/>
                <a:cs typeface="Courier New" panose="02070309020205020404" pitchFamily="49" charset="0"/>
              </a:rPr>
              <a:t>ncols</a:t>
            </a:r>
            <a:r>
              <a:rPr lang="en-US" sz="1200" dirty="0">
                <a:latin typeface="Courier New" panose="02070309020205020404" pitchFamily="49" charset="0"/>
                <a:cs typeface="Courier New" panose="02070309020205020404" pitchFamily="49" charset="0"/>
              </a:rPr>
              <a:t>; ++y)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boostArray</a:t>
            </a:r>
            <a:r>
              <a:rPr lang="en-US" sz="1200" dirty="0">
                <a:latin typeface="Courier New" panose="02070309020205020404" pitchFamily="49" charset="0"/>
                <a:cs typeface="Courier New" panose="02070309020205020404" pitchFamily="49" charset="0"/>
              </a:rPr>
              <a:t>[x][y] = 2.345;</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endTime</a:t>
            </a:r>
            <a:r>
              <a:rPr lang="en-US" sz="1200" dirty="0">
                <a:latin typeface="Courier New" panose="02070309020205020404" pitchFamily="49" charset="0"/>
                <a:cs typeface="Courier New" panose="02070309020205020404" pitchFamily="49" charset="0"/>
              </a:rPr>
              <a:t> = time(NULL);</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&lt;&lt;"[Boost] Elapsed time: "&lt;&lt;(</a:t>
            </a:r>
            <a:r>
              <a:rPr lang="en-US" sz="1200" dirty="0" err="1">
                <a:latin typeface="Courier New" panose="02070309020205020404" pitchFamily="49" charset="0"/>
                <a:cs typeface="Courier New" panose="02070309020205020404" pitchFamily="49" charset="0"/>
              </a:rPr>
              <a:t>endTime</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startTime</a:t>
            </a:r>
            <a:r>
              <a:rPr lang="en-US" sz="1200" dirty="0">
                <a:latin typeface="Courier New" panose="02070309020205020404" pitchFamily="49" charset="0"/>
                <a:cs typeface="Courier New" panose="02070309020205020404" pitchFamily="49" charset="0"/>
              </a:rPr>
              <a:t>)/1000.0&lt;&lt;" sec\n";</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//------------------Measure native---------------------------------------------</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C_Array</a:t>
            </a:r>
            <a:r>
              <a:rPr lang="en-US" sz="1200" dirty="0">
                <a:latin typeface="Courier New" panose="02070309020205020404" pitchFamily="49" charset="0"/>
                <a:cs typeface="Courier New" panose="02070309020205020404" pitchFamily="49" charset="0"/>
              </a:rPr>
              <a:t> = new double* [</a:t>
            </a:r>
            <a:r>
              <a:rPr lang="en-US" sz="1200" dirty="0" err="1">
                <a:latin typeface="Courier New" panose="02070309020205020404" pitchFamily="49" charset="0"/>
                <a:cs typeface="Courier New" panose="02070309020205020404" pitchFamily="49" charset="0"/>
              </a:rPr>
              <a:t>nrows</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for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i=0;i&lt;</a:t>
            </a:r>
            <a:r>
              <a:rPr lang="en-US" sz="1200" dirty="0" err="1">
                <a:latin typeface="Courier New" panose="02070309020205020404" pitchFamily="49" charset="0"/>
                <a:cs typeface="Courier New" panose="02070309020205020404" pitchFamily="49" charset="0"/>
              </a:rPr>
              <a:t>nrows</a:t>
            </a:r>
            <a:r>
              <a:rPr lang="en-US" sz="1200" dirty="0">
                <a:latin typeface="Courier New" panose="02070309020205020404" pitchFamily="49" charset="0"/>
                <a:cs typeface="Courier New" panose="02070309020205020404" pitchFamily="49" charset="0"/>
              </a:rPr>
              <a:t>;++i)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C_Array</a:t>
            </a:r>
            <a:r>
              <a:rPr lang="en-US" sz="1200" dirty="0">
                <a:latin typeface="Courier New" panose="02070309020205020404" pitchFamily="49" charset="0"/>
                <a:cs typeface="Courier New" panose="02070309020205020404" pitchFamily="49" charset="0"/>
              </a:rPr>
              <a:t>[i]=new double[</a:t>
            </a:r>
            <a:r>
              <a:rPr lang="en-US" sz="1200" dirty="0" err="1">
                <a:latin typeface="Courier New" panose="02070309020205020404" pitchFamily="49" charset="0"/>
                <a:cs typeface="Courier New" panose="02070309020205020404" pitchFamily="49" charset="0"/>
              </a:rPr>
              <a:t>ncols</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startTime</a:t>
            </a:r>
            <a:r>
              <a:rPr lang="en-US" sz="1200" dirty="0">
                <a:latin typeface="Courier New" panose="02070309020205020404" pitchFamily="49" charset="0"/>
                <a:cs typeface="Courier New" panose="02070309020205020404" pitchFamily="49" charset="0"/>
              </a:rPr>
              <a:t> = time(NULL);</a:t>
            </a:r>
          </a:p>
          <a:p>
            <a:r>
              <a:rPr lang="en-US" sz="1200" dirty="0">
                <a:latin typeface="Courier New" panose="02070309020205020404" pitchFamily="49" charset="0"/>
                <a:cs typeface="Courier New" panose="02070309020205020404" pitchFamily="49" charset="0"/>
              </a:rPr>
              <a:t>   for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i = 0; i &lt; ITERATIONS; ++i) {</a:t>
            </a:r>
          </a:p>
          <a:p>
            <a:r>
              <a:rPr lang="en-US" sz="1200" dirty="0">
                <a:latin typeface="Courier New" panose="02070309020205020404" pitchFamily="49" charset="0"/>
                <a:cs typeface="Courier New" panose="02070309020205020404" pitchFamily="49" charset="0"/>
              </a:rPr>
              <a:t>      for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x = 0; x &lt; </a:t>
            </a:r>
            <a:r>
              <a:rPr lang="en-US" sz="1200" dirty="0" err="1">
                <a:latin typeface="Courier New" panose="02070309020205020404" pitchFamily="49" charset="0"/>
                <a:cs typeface="Courier New" panose="02070309020205020404" pitchFamily="49" charset="0"/>
              </a:rPr>
              <a:t>nrows</a:t>
            </a:r>
            <a:r>
              <a:rPr lang="en-US" sz="1200" dirty="0">
                <a:latin typeface="Courier New" panose="02070309020205020404" pitchFamily="49" charset="0"/>
                <a:cs typeface="Courier New" panose="02070309020205020404" pitchFamily="49" charset="0"/>
              </a:rPr>
              <a:t>; ++x) {</a:t>
            </a:r>
          </a:p>
          <a:p>
            <a:r>
              <a:rPr lang="en-US" sz="1200" dirty="0">
                <a:latin typeface="Courier New" panose="02070309020205020404" pitchFamily="49" charset="0"/>
                <a:cs typeface="Courier New" panose="02070309020205020404" pitchFamily="49" charset="0"/>
              </a:rPr>
              <a:t>         for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y = 0; y &lt; </a:t>
            </a:r>
            <a:r>
              <a:rPr lang="en-US" sz="1200" dirty="0" err="1">
                <a:latin typeface="Courier New" panose="02070309020205020404" pitchFamily="49" charset="0"/>
                <a:cs typeface="Courier New" panose="02070309020205020404" pitchFamily="49" charset="0"/>
              </a:rPr>
              <a:t>ncols</a:t>
            </a:r>
            <a:r>
              <a:rPr lang="en-US" sz="1200" dirty="0">
                <a:latin typeface="Courier New" panose="02070309020205020404" pitchFamily="49" charset="0"/>
                <a:cs typeface="Courier New" panose="02070309020205020404" pitchFamily="49" charset="0"/>
              </a:rPr>
              <a:t>; ++y)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C_Array</a:t>
            </a:r>
            <a:r>
              <a:rPr lang="en-US" sz="1200" dirty="0">
                <a:latin typeface="Courier New" panose="02070309020205020404" pitchFamily="49" charset="0"/>
                <a:cs typeface="Courier New" panose="02070309020205020404" pitchFamily="49" charset="0"/>
              </a:rPr>
              <a:t>[x][y] = 2.345;</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endTime</a:t>
            </a:r>
            <a:r>
              <a:rPr lang="en-US" sz="1200" dirty="0">
                <a:latin typeface="Courier New" panose="02070309020205020404" pitchFamily="49" charset="0"/>
                <a:cs typeface="Courier New" panose="02070309020205020404" pitchFamily="49" charset="0"/>
              </a:rPr>
              <a:t> = time(NULL);</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&lt;&lt;"[C style] Elapsed time: "&lt;&lt;(</a:t>
            </a:r>
            <a:r>
              <a:rPr lang="en-US" sz="1200" dirty="0" err="1">
                <a:latin typeface="Courier New" panose="02070309020205020404" pitchFamily="49" charset="0"/>
                <a:cs typeface="Courier New" panose="02070309020205020404" pitchFamily="49" charset="0"/>
              </a:rPr>
              <a:t>endTime</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startTime</a:t>
            </a:r>
            <a:r>
              <a:rPr lang="en-US" sz="1200" dirty="0">
                <a:latin typeface="Courier New" panose="02070309020205020404" pitchFamily="49" charset="0"/>
                <a:cs typeface="Courier New" panose="02070309020205020404" pitchFamily="49" charset="0"/>
              </a:rPr>
              <a:t>)/1000.0&lt;&lt;" sec\n";</a:t>
            </a:r>
          </a:p>
          <a:p>
            <a:r>
              <a:rPr lang="en-US" sz="1200" dirty="0">
                <a:latin typeface="Courier New" panose="02070309020205020404" pitchFamily="49" charset="0"/>
                <a:cs typeface="Courier New" panose="02070309020205020404" pitchFamily="49" charset="0"/>
              </a:rPr>
              <a:t>   return 0;</a:t>
            </a:r>
          </a:p>
          <a:p>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093126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dirty="0">
                <a:cs typeface="Courier New"/>
              </a:rPr>
              <a:t>Write a program to:</a:t>
            </a:r>
          </a:p>
          <a:p>
            <a:r>
              <a:rPr lang="en-US" dirty="0">
                <a:cs typeface="Courier New"/>
              </a:rPr>
              <a:t>Declare an integer array of 10 elements</a:t>
            </a:r>
          </a:p>
          <a:p>
            <a:r>
              <a:rPr lang="en-US" dirty="0">
                <a:cs typeface="Courier New"/>
              </a:rPr>
              <a:t>In your program:</a:t>
            </a:r>
          </a:p>
          <a:p>
            <a:pPr lvl="1"/>
            <a:r>
              <a:rPr lang="en-US" dirty="0"/>
              <a:t>Print the size of the array</a:t>
            </a:r>
          </a:p>
          <a:p>
            <a:pPr lvl="1"/>
            <a:r>
              <a:rPr lang="en-US" dirty="0"/>
              <a:t>Change the fourth element to 11</a:t>
            </a:r>
          </a:p>
          <a:p>
            <a:r>
              <a:rPr lang="en-US" dirty="0"/>
              <a:t>Declare a real array of rank 2 (two dimensions) and allocate it with new.  Allocate the array and set each element to the sum of its row and column indices.</a:t>
            </a:r>
          </a:p>
        </p:txBody>
      </p:sp>
    </p:spTree>
    <p:extLst>
      <p:ext uri="{BB962C8B-B14F-4D97-AF65-F5344CB8AC3E}">
        <p14:creationId xmlns:p14="http://schemas.microsoft.com/office/powerpoint/2010/main" val="42052946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input/output</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966199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IO</a:t>
            </a:r>
          </a:p>
        </p:txBody>
      </p:sp>
      <p:sp>
        <p:nvSpPr>
          <p:cNvPr id="3" name="Content Placeholder 2"/>
          <p:cNvSpPr>
            <a:spLocks noGrp="1"/>
          </p:cNvSpPr>
          <p:nvPr>
            <p:ph idx="1"/>
          </p:nvPr>
        </p:nvSpPr>
        <p:spPr/>
        <p:txBody>
          <a:bodyPr>
            <a:normAutofit lnSpcReduction="10000"/>
          </a:bodyPr>
          <a:lstStyle/>
          <a:p>
            <a:r>
              <a:rPr lang="en-US" dirty="0"/>
              <a:t>Stream IO allows the compiler to format the data.</a:t>
            </a:r>
          </a:p>
          <a:p>
            <a:r>
              <a:rPr lang="en-US" dirty="0"/>
              <a:t>Input</a:t>
            </a:r>
          </a:p>
          <a:p>
            <a:r>
              <a:rPr lang="en-US" dirty="0"/>
              <a:t>Header required</a:t>
            </a:r>
          </a:p>
          <a:p>
            <a:r>
              <a:rPr lang="en-US" dirty="0"/>
              <a:t>#include &lt;</a:t>
            </a:r>
            <a:r>
              <a:rPr lang="en-US" dirty="0" err="1"/>
              <a:t>iostream</a:t>
            </a:r>
            <a:r>
              <a:rPr lang="en-US" dirty="0"/>
              <a:t>&gt;</a:t>
            </a:r>
          </a:p>
          <a:p>
            <a:pPr lvl="1"/>
            <a:r>
              <a:rPr lang="en-US" dirty="0"/>
              <a:t>Read from standard input.   Requires whitespace separation.</a:t>
            </a:r>
          </a:p>
          <a:p>
            <a:pPr lvl="1" indent="0">
              <a:buNone/>
            </a:pPr>
            <a:r>
              <a:rPr lang="en-US" sz="2000" dirty="0" err="1">
                <a:latin typeface="Courier New" panose="02070309020205020404" pitchFamily="49" charset="0"/>
                <a:cs typeface="Courier New" panose="02070309020205020404" pitchFamily="49" charset="0"/>
              </a:rPr>
              <a:t>std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cin</a:t>
            </a:r>
            <a:r>
              <a:rPr lang="en-US" sz="2000" dirty="0">
                <a:latin typeface="Courier New" panose="02070309020205020404" pitchFamily="49" charset="0"/>
                <a:cs typeface="Courier New" panose="02070309020205020404" pitchFamily="49" charset="0"/>
              </a:rPr>
              <a:t> &gt;&gt; var1 &gt;&gt; var2 &gt;&gt; var3</a:t>
            </a:r>
          </a:p>
          <a:p>
            <a:pPr lvl="1"/>
            <a:r>
              <a:rPr lang="en-US" dirty="0"/>
              <a:t>Write to standard output. </a:t>
            </a:r>
            <a:r>
              <a:rPr lang="en-US" dirty="0">
                <a:latin typeface="Courier New" panose="02070309020205020404" pitchFamily="49" charset="0"/>
                <a:cs typeface="Courier New" panose="02070309020205020404" pitchFamily="49" charset="0"/>
              </a:rPr>
              <a:t>\n</a:t>
            </a:r>
            <a:r>
              <a:rPr lang="en-US" dirty="0"/>
              <a:t> is the end of line marker.</a:t>
            </a:r>
          </a:p>
          <a:p>
            <a:pPr lvl="1" indent="0">
              <a:buNone/>
            </a:pPr>
            <a:r>
              <a:rPr lang="en-US" sz="2000" dirty="0" err="1">
                <a:latin typeface="Courier New" panose="02070309020205020404" pitchFamily="49" charset="0"/>
                <a:cs typeface="Courier New" panose="02070309020205020404" pitchFamily="49" charset="0"/>
              </a:rPr>
              <a:t>std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cout</a:t>
            </a:r>
            <a:r>
              <a:rPr lang="en-US" sz="2000" dirty="0">
                <a:latin typeface="Courier New" panose="02070309020205020404" pitchFamily="49" charset="0"/>
                <a:cs typeface="Courier New" panose="02070309020205020404" pitchFamily="49" charset="0"/>
              </a:rPr>
              <a:t>&lt;&lt;var1&lt;&lt;" "&lt;&lt;var2&lt;&lt;" "&lt;&lt;var3&lt;&lt;"\n"</a:t>
            </a:r>
          </a:p>
          <a:p>
            <a:pPr lvl="1" indent="0">
              <a:buNone/>
            </a:pPr>
            <a:r>
              <a:rPr lang="en-US" sz="2000" dirty="0" err="1">
                <a:latin typeface="Courier New" panose="02070309020205020404" pitchFamily="49" charset="0"/>
                <a:cs typeface="Courier New" panose="02070309020205020404" pitchFamily="49" charset="0"/>
              </a:rPr>
              <a:t>std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cout</a:t>
            </a:r>
            <a:r>
              <a:rPr lang="en-US" sz="2000" dirty="0">
                <a:latin typeface="Courier New" panose="02070309020205020404" pitchFamily="49" charset="0"/>
                <a:cs typeface="Courier New" panose="02070309020205020404" pitchFamily="49" charset="0"/>
              </a:rPr>
              <a:t>&lt;&lt;var1&lt;&lt;" "&lt;&lt;var2&lt;&lt;" "&lt;&lt;var3&lt;&lt;</a:t>
            </a:r>
            <a:r>
              <a:rPr lang="en-US" sz="2000" dirty="0" err="1">
                <a:latin typeface="Courier New" panose="02070309020205020404" pitchFamily="49" charset="0"/>
                <a:cs typeface="Courier New" panose="02070309020205020404" pitchFamily="49" charset="0"/>
              </a:rPr>
              <a:t>std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endl</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854804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from the Command Line</a:t>
            </a:r>
          </a:p>
        </p:txBody>
      </p:sp>
      <p:sp>
        <p:nvSpPr>
          <p:cNvPr id="3" name="Content Placeholder 2"/>
          <p:cNvSpPr>
            <a:spLocks noGrp="1"/>
          </p:cNvSpPr>
          <p:nvPr>
            <p:ph idx="1"/>
          </p:nvPr>
        </p:nvSpPr>
        <p:spPr>
          <a:xfrm>
            <a:off x="469094" y="1600200"/>
            <a:ext cx="8563322" cy="4525963"/>
          </a:xfrm>
        </p:spPr>
        <p:txBody>
          <a:bodyPr>
            <a:normAutofit fontScale="62500" lnSpcReduction="20000"/>
          </a:bodyPr>
          <a:lstStyle/>
          <a:p>
            <a:r>
              <a:rPr lang="en-US" sz="2800" dirty="0">
                <a:cs typeface="Courier New"/>
              </a:rPr>
              <a:t>We can read strings only.  You must convert if necessary to a numerical type using </a:t>
            </a:r>
            <a:r>
              <a:rPr lang="en-US" sz="2800" i="1" dirty="0">
                <a:cs typeface="Courier New"/>
              </a:rPr>
              <a:t>string streams</a:t>
            </a:r>
            <a:r>
              <a:rPr lang="en-US" sz="2800" dirty="0">
                <a:cs typeface="Courier New"/>
              </a:rPr>
              <a:t>.</a:t>
            </a:r>
          </a:p>
          <a:p>
            <a:pPr marL="0" indent="0">
              <a:buNone/>
            </a:pPr>
            <a:r>
              <a:rPr lang="en-US" sz="3200" dirty="0">
                <a:latin typeface="Courier New"/>
                <a:cs typeface="Courier New"/>
              </a:rPr>
              <a:t>#include &lt;</a:t>
            </a:r>
            <a:r>
              <a:rPr lang="en-US" sz="3200" dirty="0" err="1">
                <a:latin typeface="Courier New"/>
                <a:cs typeface="Courier New"/>
              </a:rPr>
              <a:t>iostream</a:t>
            </a:r>
            <a:r>
              <a:rPr lang="en-US" sz="3200" dirty="0">
                <a:latin typeface="Courier New"/>
                <a:cs typeface="Courier New"/>
              </a:rPr>
              <a:t>&gt;</a:t>
            </a:r>
          </a:p>
          <a:p>
            <a:pPr marL="0" indent="0">
              <a:buNone/>
            </a:pPr>
            <a:r>
              <a:rPr lang="en-US" sz="3200" dirty="0">
                <a:latin typeface="Courier New"/>
                <a:cs typeface="Courier New"/>
              </a:rPr>
              <a:t>#include &lt;</a:t>
            </a:r>
            <a:r>
              <a:rPr lang="en-US" sz="3200" dirty="0" err="1">
                <a:latin typeface="Courier New"/>
                <a:cs typeface="Courier New"/>
              </a:rPr>
              <a:t>sstream</a:t>
            </a:r>
            <a:r>
              <a:rPr lang="en-US" sz="3200" dirty="0">
                <a:latin typeface="Courier New"/>
                <a:cs typeface="Courier New"/>
              </a:rPr>
              <a:t>&gt;</a:t>
            </a:r>
          </a:p>
          <a:p>
            <a:pPr marL="0" indent="0">
              <a:buNone/>
            </a:pPr>
            <a:r>
              <a:rPr lang="en-US" sz="3200" dirty="0">
                <a:latin typeface="Courier New"/>
                <a:cs typeface="Courier New"/>
              </a:rPr>
              <a:t>using namespace </a:t>
            </a:r>
            <a:r>
              <a:rPr lang="en-US" sz="3200" dirty="0" err="1">
                <a:latin typeface="Courier New"/>
                <a:cs typeface="Courier New"/>
              </a:rPr>
              <a:t>std</a:t>
            </a:r>
            <a:r>
              <a:rPr lang="en-US" sz="3200" dirty="0">
                <a:latin typeface="Courier New"/>
                <a:cs typeface="Courier New"/>
              </a:rPr>
              <a:t>;</a:t>
            </a:r>
          </a:p>
          <a:p>
            <a:pPr marL="0" indent="0">
              <a:buNone/>
            </a:pPr>
            <a:r>
              <a:rPr lang="en-US" sz="3200" dirty="0" err="1">
                <a:latin typeface="Courier New"/>
                <a:cs typeface="Courier New"/>
              </a:rPr>
              <a:t>int</a:t>
            </a:r>
            <a:r>
              <a:rPr lang="en-US" sz="3200" dirty="0">
                <a:latin typeface="Courier New"/>
                <a:cs typeface="Courier New"/>
              </a:rPr>
              <a:t> main(</a:t>
            </a:r>
            <a:r>
              <a:rPr lang="en-US" sz="3200" dirty="0" err="1">
                <a:latin typeface="Courier New"/>
                <a:cs typeface="Courier New"/>
              </a:rPr>
              <a:t>int</a:t>
            </a:r>
            <a:r>
              <a:rPr lang="en-US" sz="3200" dirty="0">
                <a:latin typeface="Courier New"/>
                <a:cs typeface="Courier New"/>
              </a:rPr>
              <a:t> </a:t>
            </a:r>
            <a:r>
              <a:rPr lang="en-US" sz="3200" dirty="0" err="1">
                <a:latin typeface="Courier New"/>
                <a:cs typeface="Courier New"/>
              </a:rPr>
              <a:t>argc</a:t>
            </a:r>
            <a:r>
              <a:rPr lang="en-US" sz="3200" dirty="0">
                <a:latin typeface="Courier New"/>
                <a:cs typeface="Courier New"/>
              </a:rPr>
              <a:t>, char **</a:t>
            </a:r>
            <a:r>
              <a:rPr lang="en-US" sz="3200" dirty="0" err="1">
                <a:latin typeface="Courier New"/>
                <a:cs typeface="Courier New"/>
              </a:rPr>
              <a:t>argv</a:t>
            </a:r>
            <a:r>
              <a:rPr lang="en-US" sz="3200" dirty="0">
                <a:latin typeface="Courier New"/>
                <a:cs typeface="Courier New"/>
              </a:rPr>
              <a:t>) {</a:t>
            </a:r>
          </a:p>
          <a:p>
            <a:pPr marL="274320" lvl="1" indent="0">
              <a:buNone/>
            </a:pPr>
            <a:r>
              <a:rPr lang="en-US" sz="3200" dirty="0">
                <a:latin typeface="Courier New"/>
                <a:cs typeface="Courier New"/>
              </a:rPr>
              <a:t>float value;</a:t>
            </a:r>
          </a:p>
          <a:p>
            <a:pPr marL="274320" lvl="1" indent="0">
              <a:buNone/>
            </a:pPr>
            <a:r>
              <a:rPr lang="en-US" sz="3200" dirty="0">
                <a:latin typeface="Courier New"/>
                <a:cs typeface="Courier New"/>
              </a:rPr>
              <a:t>if ( </a:t>
            </a:r>
            <a:r>
              <a:rPr lang="en-US" sz="3200" dirty="0" err="1">
                <a:latin typeface="Courier New"/>
                <a:cs typeface="Courier New"/>
              </a:rPr>
              <a:t>argc</a:t>
            </a:r>
            <a:r>
              <a:rPr lang="en-US" sz="3200" dirty="0">
                <a:latin typeface="Courier New"/>
                <a:cs typeface="Courier New"/>
              </a:rPr>
              <a:t>&gt;1) {</a:t>
            </a:r>
          </a:p>
          <a:p>
            <a:pPr marL="548640" lvl="2" indent="0">
              <a:buNone/>
            </a:pPr>
            <a:r>
              <a:rPr lang="en-US" sz="3200" dirty="0" err="1">
                <a:latin typeface="Courier New"/>
                <a:cs typeface="Courier New"/>
              </a:rPr>
              <a:t>stringstream</a:t>
            </a:r>
            <a:r>
              <a:rPr lang="en-US" sz="3200" dirty="0">
                <a:latin typeface="Courier New"/>
                <a:cs typeface="Courier New"/>
              </a:rPr>
              <a:t> </a:t>
            </a:r>
            <a:r>
              <a:rPr lang="en-US" sz="3200" dirty="0" err="1">
                <a:latin typeface="Courier New"/>
                <a:cs typeface="Courier New"/>
              </a:rPr>
              <a:t>inputValue</a:t>
            </a:r>
            <a:r>
              <a:rPr lang="en-US" sz="3200" dirty="0">
                <a:latin typeface="Courier New"/>
                <a:cs typeface="Courier New"/>
              </a:rPr>
              <a:t>;</a:t>
            </a:r>
          </a:p>
          <a:p>
            <a:pPr marL="548640" lvl="2" indent="0">
              <a:buNone/>
            </a:pPr>
            <a:r>
              <a:rPr lang="en-US" sz="3200" dirty="0" err="1">
                <a:latin typeface="Courier New"/>
                <a:cs typeface="Courier New"/>
              </a:rPr>
              <a:t>inputValue</a:t>
            </a:r>
            <a:r>
              <a:rPr lang="en-US" sz="3200" dirty="0">
                <a:latin typeface="Courier New"/>
                <a:cs typeface="Courier New"/>
              </a:rPr>
              <a:t>&lt;&lt;</a:t>
            </a:r>
            <a:r>
              <a:rPr lang="en-US" sz="3200" dirty="0" err="1">
                <a:latin typeface="Courier New"/>
                <a:cs typeface="Courier New"/>
              </a:rPr>
              <a:t>argv</a:t>
            </a:r>
            <a:r>
              <a:rPr lang="en-US" sz="3200" dirty="0">
                <a:latin typeface="Courier New"/>
                <a:cs typeface="Courier New"/>
              </a:rPr>
              <a:t>[1];</a:t>
            </a:r>
          </a:p>
          <a:p>
            <a:pPr marL="548640" lvl="2" indent="0">
              <a:buNone/>
            </a:pPr>
            <a:r>
              <a:rPr lang="en-US" sz="3200" dirty="0" err="1">
                <a:latin typeface="Courier New"/>
                <a:cs typeface="Courier New"/>
              </a:rPr>
              <a:t>inputValue</a:t>
            </a:r>
            <a:r>
              <a:rPr lang="en-US" sz="3200" dirty="0">
                <a:latin typeface="Courier New"/>
                <a:cs typeface="Courier New"/>
              </a:rPr>
              <a:t>&gt;&gt;value;</a:t>
            </a:r>
          </a:p>
          <a:p>
            <a:pPr marL="274320" lvl="1" indent="0">
              <a:buNone/>
            </a:pPr>
            <a:r>
              <a:rPr lang="en-US" sz="3200" dirty="0">
                <a:latin typeface="Courier New"/>
                <a:cs typeface="Courier New"/>
              </a:rPr>
              <a:t>}</a:t>
            </a:r>
          </a:p>
          <a:p>
            <a:pPr marL="274320" lvl="1" indent="0">
              <a:buNone/>
            </a:pPr>
            <a:r>
              <a:rPr lang="en-US" sz="3200" dirty="0">
                <a:latin typeface="Courier New"/>
                <a:cs typeface="Courier New"/>
              </a:rPr>
              <a:t>return 0;</a:t>
            </a:r>
          </a:p>
          <a:p>
            <a:pPr marL="0" indent="0">
              <a:buNone/>
            </a:pPr>
            <a:r>
              <a:rPr lang="en-US" sz="3200" dirty="0">
                <a:latin typeface="Courier New"/>
                <a:cs typeface="Courier New"/>
              </a:rPr>
              <a:t>}</a:t>
            </a:r>
          </a:p>
          <a:p>
            <a:pPr marL="0" indent="0">
              <a:buNone/>
            </a:pPr>
            <a:r>
              <a:rPr lang="en-US" dirty="0">
                <a:latin typeface="Courier New"/>
                <a:cs typeface="Courier New"/>
              </a:rPr>
              <a:t>  </a:t>
            </a:r>
            <a:endParaRPr lang="en-US" sz="2800" dirty="0">
              <a:latin typeface="Courier New"/>
              <a:cs typeface="Courier New"/>
            </a:endParaRPr>
          </a:p>
        </p:txBody>
      </p:sp>
    </p:spTree>
    <p:extLst>
      <p:ext uri="{BB962C8B-B14F-4D97-AF65-F5344CB8AC3E}">
        <p14:creationId xmlns:p14="http://schemas.microsoft.com/office/powerpoint/2010/main" val="37490803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Formatted IO</a:t>
            </a:r>
          </a:p>
        </p:txBody>
      </p:sp>
      <p:sp>
        <p:nvSpPr>
          <p:cNvPr id="3" name="Content Placeholder 2"/>
          <p:cNvSpPr>
            <a:spLocks noGrp="1"/>
          </p:cNvSpPr>
          <p:nvPr>
            <p:ph idx="1"/>
          </p:nvPr>
        </p:nvSpPr>
        <p:spPr/>
        <p:txBody>
          <a:bodyPr/>
          <a:lstStyle/>
          <a:p>
            <a:r>
              <a:rPr lang="en-US" dirty="0"/>
              <a:t>Formatted input is rarely needed.</a:t>
            </a:r>
          </a:p>
          <a:p>
            <a:r>
              <a:rPr lang="en-US" dirty="0"/>
              <a:t>Formatted output permits greater control over the appearance of output.  Compilers tend to let stream output sprawl.</a:t>
            </a:r>
          </a:p>
          <a:p>
            <a:r>
              <a:rPr lang="en-US" dirty="0"/>
              <a:t>Formatted output also allows programmer control over the number of decimal digits printed for floating-point numbers.</a:t>
            </a:r>
          </a:p>
          <a:p>
            <a:endParaRPr lang="en-US" dirty="0"/>
          </a:p>
        </p:txBody>
      </p:sp>
    </p:spTree>
    <p:extLst>
      <p:ext uri="{BB962C8B-B14F-4D97-AF65-F5344CB8AC3E}">
        <p14:creationId xmlns:p14="http://schemas.microsoft.com/office/powerpoint/2010/main" val="22036696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Manipulators</a:t>
            </a:r>
          </a:p>
        </p:txBody>
      </p:sp>
      <p:sp>
        <p:nvSpPr>
          <p:cNvPr id="3" name="Content Placeholder 2"/>
          <p:cNvSpPr>
            <a:spLocks noGrp="1"/>
          </p:cNvSpPr>
          <p:nvPr>
            <p:ph idx="1"/>
          </p:nvPr>
        </p:nvSpPr>
        <p:spPr/>
        <p:txBody>
          <a:bodyPr>
            <a:normAutofit fontScale="92500" lnSpcReduction="10000"/>
          </a:bodyPr>
          <a:lstStyle/>
          <a:p>
            <a:r>
              <a:rPr lang="en-US" dirty="0"/>
              <a:t>C++ uses </a:t>
            </a:r>
            <a:r>
              <a:rPr lang="en-US" i="1" dirty="0"/>
              <a:t>manipulators</a:t>
            </a:r>
            <a:r>
              <a:rPr lang="en-US" dirty="0"/>
              <a:t> to modify the output of the stream operators </a:t>
            </a:r>
            <a:r>
              <a:rPr lang="en-US" dirty="0" err="1">
                <a:latin typeface="Courier New" panose="02070309020205020404" pitchFamily="49" charset="0"/>
                <a:cs typeface="Courier New" panose="02070309020205020404" pitchFamily="49" charset="0"/>
              </a:rPr>
              <a:t>cin</a:t>
            </a:r>
            <a:r>
              <a:rPr lang="en-US" dirty="0"/>
              <a:t> and </a:t>
            </a:r>
            <a:r>
              <a:rPr lang="en-US" dirty="0" err="1">
                <a:latin typeface="Courier New" panose="02070309020205020404" pitchFamily="49" charset="0"/>
                <a:cs typeface="Courier New" panose="02070309020205020404" pitchFamily="49" charset="0"/>
              </a:rPr>
              <a:t>cout</a:t>
            </a:r>
            <a:r>
              <a:rPr lang="en-US" dirty="0"/>
              <a:t>.</a:t>
            </a:r>
          </a:p>
          <a:p>
            <a:r>
              <a:rPr lang="en-US" dirty="0"/>
              <a:t>A few base manipulators:</a:t>
            </a:r>
          </a:p>
          <a:p>
            <a:r>
              <a:rPr lang="en-US" dirty="0"/>
              <a:t>Output</a:t>
            </a:r>
          </a:p>
          <a:p>
            <a:pPr lvl="1"/>
            <a:r>
              <a:rPr lang="en-US" dirty="0" err="1">
                <a:latin typeface="Courier New" panose="02070309020205020404" pitchFamily="49" charset="0"/>
                <a:cs typeface="Courier New" panose="02070309020205020404" pitchFamily="49" charset="0"/>
              </a:rPr>
              <a:t>endl</a:t>
            </a:r>
            <a:r>
              <a:rPr lang="en-US" dirty="0">
                <a:latin typeface="Courier New" panose="02070309020205020404" pitchFamily="49" charset="0"/>
                <a:cs typeface="Courier New" panose="02070309020205020404" pitchFamily="49" charset="0"/>
              </a:rPr>
              <a:t> </a:t>
            </a:r>
            <a:r>
              <a:rPr lang="en-US" dirty="0"/>
              <a:t> flushes the output and inserts newline</a:t>
            </a:r>
          </a:p>
          <a:p>
            <a:pPr lvl="1"/>
            <a:r>
              <a:rPr lang="en-US" dirty="0">
                <a:latin typeface="Courier New" panose="02070309020205020404" pitchFamily="49" charset="0"/>
                <a:cs typeface="Courier New" panose="02070309020205020404" pitchFamily="49" charset="0"/>
              </a:rPr>
              <a:t>ends</a:t>
            </a:r>
            <a:r>
              <a:rPr lang="en-US" dirty="0"/>
              <a:t>  outputs null character (C string terminator)</a:t>
            </a:r>
          </a:p>
          <a:p>
            <a:pPr lvl="1"/>
            <a:r>
              <a:rPr lang="en-US" dirty="0" err="1">
                <a:latin typeface="Courier New" panose="02070309020205020404" pitchFamily="49" charset="0"/>
                <a:cs typeface="Courier New" panose="02070309020205020404" pitchFamily="49" charset="0"/>
              </a:rPr>
              <a:t>boolalpha</a:t>
            </a:r>
            <a:r>
              <a:rPr lang="en-US" dirty="0"/>
              <a:t> true/false printed for Booleans</a:t>
            </a:r>
          </a:p>
          <a:p>
            <a:pPr lvl="1"/>
            <a:r>
              <a:rPr lang="en-US" dirty="0">
                <a:latin typeface="Courier New" panose="02070309020205020404" pitchFamily="49" charset="0"/>
                <a:cs typeface="Courier New" panose="02070309020205020404" pitchFamily="49" charset="0"/>
              </a:rPr>
              <a:t>left/right/internal</a:t>
            </a:r>
            <a:r>
              <a:rPr lang="en-US" dirty="0"/>
              <a:t>  left/right/internal for fillers.</a:t>
            </a:r>
          </a:p>
          <a:p>
            <a:r>
              <a:rPr lang="en-US" dirty="0"/>
              <a:t>Input</a:t>
            </a:r>
          </a:p>
          <a:p>
            <a:pPr lvl="1"/>
            <a:r>
              <a:rPr lang="en-US" dirty="0" err="1">
                <a:latin typeface="Courier New" panose="02070309020205020404" pitchFamily="49" charset="0"/>
                <a:cs typeface="Courier New" panose="02070309020205020404" pitchFamily="49" charset="0"/>
              </a:rPr>
              <a:t>ws</a:t>
            </a:r>
            <a:r>
              <a:rPr lang="en-US" dirty="0"/>
              <a:t>  reads and ignores whitespace </a:t>
            </a:r>
          </a:p>
          <a:p>
            <a:pPr lvl="1"/>
            <a:r>
              <a:rPr lang="en-US" dirty="0" err="1">
                <a:latin typeface="Courier New" panose="02070309020205020404" pitchFamily="49" charset="0"/>
                <a:cs typeface="Courier New" panose="02070309020205020404" pitchFamily="49" charset="0"/>
              </a:rPr>
              <a:t>skipws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noskipws</a:t>
            </a:r>
            <a:r>
              <a:rPr lang="en-US" dirty="0"/>
              <a:t> ignore/read initial whitespace as characters</a:t>
            </a:r>
          </a:p>
          <a:p>
            <a:endParaRPr lang="en-US" dirty="0"/>
          </a:p>
        </p:txBody>
      </p:sp>
    </p:spTree>
    <p:extLst>
      <p:ext uri="{BB962C8B-B14F-4D97-AF65-F5344CB8AC3E}">
        <p14:creationId xmlns:p14="http://schemas.microsoft.com/office/powerpoint/2010/main" val="6159100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Header </a:t>
            </a:r>
            <a:r>
              <a:rPr lang="en-US" dirty="0" err="1"/>
              <a:t>iomanip</a:t>
            </a:r>
            <a:endParaRPr lang="en-US" dirty="0"/>
          </a:p>
        </p:txBody>
      </p:sp>
      <p:sp>
        <p:nvSpPr>
          <p:cNvPr id="3" name="Content Placeholder 2"/>
          <p:cNvSpPr>
            <a:spLocks noGrp="1"/>
          </p:cNvSpPr>
          <p:nvPr>
            <p:ph idx="1"/>
          </p:nvPr>
        </p:nvSpPr>
        <p:spPr/>
        <p:txBody>
          <a:bodyPr>
            <a:normAutofit fontScale="92500" lnSpcReduction="10000"/>
          </a:bodyPr>
          <a:lstStyle/>
          <a:p>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iomanip</a:t>
            </a:r>
            <a:r>
              <a:rPr lang="en-US" dirty="0">
                <a:latin typeface="Courier New" panose="02070309020205020404" pitchFamily="49" charset="0"/>
                <a:cs typeface="Courier New" panose="02070309020205020404" pitchFamily="49" charset="0"/>
              </a:rPr>
              <a:t>&gt;</a:t>
            </a:r>
          </a:p>
          <a:p>
            <a:r>
              <a:rPr lang="en-US" dirty="0">
                <a:cs typeface="Courier New" panose="02070309020205020404" pitchFamily="49" charset="0"/>
              </a:rPr>
              <a:t>These manipulators stay in effect in a given output stream until cancelled.</a:t>
            </a:r>
          </a:p>
          <a:p>
            <a:r>
              <a:rPr lang="en-US" dirty="0" err="1">
                <a:latin typeface="Courier New" panose="02070309020205020404" pitchFamily="49" charset="0"/>
                <a:cs typeface="Courier New" panose="02070309020205020404" pitchFamily="49" charset="0"/>
              </a:rPr>
              <a:t>setw</a:t>
            </a:r>
            <a:r>
              <a:rPr lang="en-US" dirty="0">
                <a:latin typeface="Courier New" panose="02070309020205020404" pitchFamily="49" charset="0"/>
                <a:cs typeface="Courier New" panose="02070309020205020404" pitchFamily="49" charset="0"/>
              </a:rPr>
              <a:t>(n)</a:t>
            </a:r>
            <a:r>
              <a:rPr lang="en-US" dirty="0">
                <a:cs typeface="American Typewriter"/>
              </a:rPr>
              <a:t> Set width output quantity will occupy </a:t>
            </a:r>
          </a:p>
          <a:p>
            <a:r>
              <a:rPr lang="en-US" dirty="0" err="1">
                <a:latin typeface="Courier New" panose="02070309020205020404" pitchFamily="49" charset="0"/>
                <a:cs typeface="Courier New" panose="02070309020205020404" pitchFamily="49" charset="0"/>
              </a:rPr>
              <a:t>setprecision</a:t>
            </a:r>
            <a:r>
              <a:rPr lang="en-US" dirty="0">
                <a:latin typeface="Courier New" panose="02070309020205020404" pitchFamily="49" charset="0"/>
                <a:cs typeface="Courier New" panose="02070309020205020404" pitchFamily="49" charset="0"/>
              </a:rPr>
              <a:t>(n)</a:t>
            </a:r>
            <a:r>
              <a:rPr lang="en-US" dirty="0">
                <a:cs typeface="American Typewriter"/>
              </a:rPr>
              <a:t> Set number of places printed for floating-point numbers</a:t>
            </a:r>
          </a:p>
          <a:p>
            <a:r>
              <a:rPr lang="en-US" dirty="0">
                <a:latin typeface="Courier New" panose="02070309020205020404" pitchFamily="49" charset="0"/>
                <a:cs typeface="Courier New" panose="02070309020205020404" pitchFamily="49" charset="0"/>
              </a:rPr>
              <a:t>fixed/scientific</a:t>
            </a:r>
            <a:r>
              <a:rPr lang="en-US" dirty="0"/>
              <a:t>  Fixed-point format or scientific notation format</a:t>
            </a:r>
            <a:endParaRPr lang="en-US" dirty="0">
              <a:cs typeface="American Typewriter"/>
            </a:endParaRPr>
          </a:p>
          <a:p>
            <a:r>
              <a:rPr lang="en-US" dirty="0" err="1">
                <a:latin typeface="Courier New" panose="02070309020205020404" pitchFamily="49" charset="0"/>
                <a:cs typeface="Courier New" panose="02070309020205020404" pitchFamily="49" charset="0"/>
              </a:rPr>
              <a:t>setfill</a:t>
            </a:r>
            <a:r>
              <a:rPr lang="en-US" dirty="0">
                <a:latin typeface="Courier New" panose="02070309020205020404" pitchFamily="49" charset="0"/>
                <a:cs typeface="Courier New" panose="02070309020205020404" pitchFamily="49" charset="0"/>
              </a:rPr>
              <a:t>(c)</a:t>
            </a:r>
            <a:r>
              <a:rPr lang="en-US" dirty="0">
                <a:cs typeface="American Typewriter"/>
              </a:rPr>
              <a:t> Set a filler character </a:t>
            </a:r>
            <a:r>
              <a:rPr lang="en-US" dirty="0">
                <a:latin typeface="Courier New" panose="02070309020205020404" pitchFamily="49" charset="0"/>
                <a:cs typeface="Courier New" panose="02070309020205020404" pitchFamily="49" charset="0"/>
              </a:rPr>
              <a:t>c</a:t>
            </a:r>
          </a:p>
          <a:p>
            <a:r>
              <a:rPr lang="en-US" dirty="0" err="1">
                <a:latin typeface="Courier New" panose="02070309020205020404" pitchFamily="49" charset="0"/>
                <a:cs typeface="Courier New" panose="02070309020205020404" pitchFamily="49" charset="0"/>
              </a:rPr>
              <a:t>setbase</a:t>
            </a:r>
            <a:r>
              <a:rPr lang="en-US" dirty="0">
                <a:latin typeface="Courier New" panose="02070309020205020404" pitchFamily="49" charset="0"/>
                <a:cs typeface="Courier New" panose="02070309020205020404" pitchFamily="49" charset="0"/>
              </a:rPr>
              <a:t>(n) </a:t>
            </a:r>
            <a:r>
              <a:rPr lang="en-US" dirty="0">
                <a:cs typeface="American Typewriter"/>
              </a:rPr>
              <a:t>Output in base </a:t>
            </a:r>
            <a:r>
              <a:rPr lang="en-US" dirty="0">
                <a:latin typeface="Courier New" panose="02070309020205020404" pitchFamily="49" charset="0"/>
                <a:cs typeface="Courier New" panose="02070309020205020404" pitchFamily="49" charset="0"/>
              </a:rPr>
              <a:t>n</a:t>
            </a:r>
            <a:r>
              <a:rPr lang="en-US" dirty="0">
                <a:cs typeface="American Typewriter"/>
              </a:rPr>
              <a:t> (options are 8, 10, or 16, or 0 which reverts to default of decimal).</a:t>
            </a:r>
          </a:p>
          <a:p>
            <a:endParaRPr lang="en-US" dirty="0">
              <a:cs typeface="American Typewriter"/>
            </a:endParaRPr>
          </a:p>
        </p:txBody>
      </p:sp>
    </p:spTree>
    <p:extLst>
      <p:ext uri="{BB962C8B-B14F-4D97-AF65-F5344CB8AC3E}">
        <p14:creationId xmlns:p14="http://schemas.microsoft.com/office/powerpoint/2010/main" val="33361735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381000" y="1537855"/>
            <a:ext cx="8534400" cy="4876800"/>
          </a:xfrm>
        </p:spPr>
        <p:txBody>
          <a:bodyPr>
            <a:normAutofit/>
          </a:bodyPr>
          <a:lstStyle/>
          <a:p>
            <a:pPr marL="0" indent="0">
              <a:buNone/>
            </a:pPr>
            <a:r>
              <a:rPr lang="en-US" sz="2400" dirty="0">
                <a:latin typeface="Courier New" panose="02070309020205020404" pitchFamily="49" charset="0"/>
                <a:cs typeface="Courier New" panose="02070309020205020404" pitchFamily="49" charset="0"/>
              </a:rPr>
              <a:t>#include &lt;</a:t>
            </a:r>
            <a:r>
              <a:rPr lang="en-US" sz="2400" dirty="0" err="1">
                <a:latin typeface="Courier New" panose="02070309020205020404" pitchFamily="49" charset="0"/>
                <a:cs typeface="Courier New" panose="02070309020205020404" pitchFamily="49" charset="0"/>
              </a:rPr>
              <a:t>iostream</a:t>
            </a:r>
            <a:r>
              <a:rPr lang="en-US" sz="2400" dirty="0">
                <a:latin typeface="Courier New" panose="02070309020205020404" pitchFamily="49" charset="0"/>
                <a:cs typeface="Courier New" panose="02070309020205020404" pitchFamily="49" charset="0"/>
              </a:rPr>
              <a:t>&gt;</a:t>
            </a:r>
          </a:p>
          <a:p>
            <a:pPr marL="0" indent="0">
              <a:buNone/>
            </a:pPr>
            <a:r>
              <a:rPr lang="en-US" sz="2400" dirty="0">
                <a:latin typeface="Courier New" panose="02070309020205020404" pitchFamily="49" charset="0"/>
                <a:cs typeface="Courier New" panose="02070309020205020404" pitchFamily="49" charset="0"/>
              </a:rPr>
              <a:t>#include &lt;</a:t>
            </a:r>
            <a:r>
              <a:rPr lang="en-US" sz="2400" dirty="0" err="1">
                <a:latin typeface="Courier New" panose="02070309020205020404" pitchFamily="49" charset="0"/>
                <a:cs typeface="Courier New" panose="02070309020205020404" pitchFamily="49" charset="0"/>
              </a:rPr>
              <a:t>iomanip</a:t>
            </a:r>
            <a:r>
              <a:rPr lang="en-US" sz="2400" dirty="0">
                <a:latin typeface="Courier New" panose="02070309020205020404" pitchFamily="49" charset="0"/>
                <a:cs typeface="Courier New" panose="02070309020205020404" pitchFamily="49" charset="0"/>
              </a:rPr>
              <a:t>&gt;</a:t>
            </a:r>
          </a:p>
          <a:p>
            <a:pPr marL="0" indent="0">
              <a:buNone/>
            </a:pPr>
            <a:r>
              <a:rPr lang="en-US" sz="2400" dirty="0">
                <a:latin typeface="Courier New" panose="02070309020205020404" pitchFamily="49" charset="0"/>
                <a:cs typeface="Courier New" panose="02070309020205020404" pitchFamily="49" charset="0"/>
              </a:rPr>
              <a:t>using namespace </a:t>
            </a:r>
            <a:r>
              <a:rPr lang="en-US" sz="2400" dirty="0" err="1">
                <a:latin typeface="Courier New" panose="02070309020205020404" pitchFamily="49" charset="0"/>
                <a:cs typeface="Courier New" panose="02070309020205020404" pitchFamily="49" charset="0"/>
              </a:rPr>
              <a:t>std</a:t>
            </a:r>
            <a:r>
              <a:rPr lang="en-US" sz="2400" dirty="0">
                <a:latin typeface="Courier New" panose="02070309020205020404" pitchFamily="49" charset="0"/>
                <a:cs typeface="Courier New" panose="02070309020205020404" pitchFamily="49" charset="0"/>
              </a:rPr>
              <a:t>;</a:t>
            </a:r>
          </a:p>
          <a:p>
            <a:pPr marL="0" indent="0">
              <a:buNone/>
            </a:pP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main() {</a:t>
            </a:r>
          </a:p>
          <a:p>
            <a:pPr marL="274320" lvl="1" indent="0">
              <a:buNone/>
            </a:pPr>
            <a:r>
              <a:rPr lang="en-US" dirty="0">
                <a:latin typeface="Courier New" panose="02070309020205020404" pitchFamily="49" charset="0"/>
                <a:cs typeface="Courier New" panose="02070309020205020404" pitchFamily="49" charset="0"/>
              </a:rPr>
              <a:t>float x=.00001, y=17., z=10000.;</a:t>
            </a:r>
          </a:p>
          <a:p>
            <a:pPr marL="274320" lvl="1" indent="0">
              <a:buNone/>
            </a:pP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&lt;&lt;</a:t>
            </a:r>
            <a:r>
              <a:rPr lang="en-US" dirty="0" err="1">
                <a:latin typeface="Courier New" panose="02070309020205020404" pitchFamily="49" charset="0"/>
                <a:cs typeface="Courier New" panose="02070309020205020404" pitchFamily="49" charset="0"/>
              </a:rPr>
              <a:t>setprecision</a:t>
            </a:r>
            <a:r>
              <a:rPr lang="en-US" dirty="0">
                <a:latin typeface="Courier New" panose="02070309020205020404" pitchFamily="49" charset="0"/>
                <a:cs typeface="Courier New" panose="02070309020205020404" pitchFamily="49" charset="0"/>
              </a:rPr>
              <a:t>(16)&lt;&lt;z/y&lt;&lt;"\n";</a:t>
            </a:r>
          </a:p>
          <a:p>
            <a:pPr marL="274320" lvl="1" indent="0">
              <a:buNone/>
            </a:pP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&lt;&lt;</a:t>
            </a:r>
            <a:r>
              <a:rPr lang="en-US" dirty="0" err="1">
                <a:latin typeface="Courier New" panose="02070309020205020404" pitchFamily="49" charset="0"/>
                <a:cs typeface="Courier New" panose="02070309020205020404" pitchFamily="49" charset="0"/>
              </a:rPr>
              <a:t>setw</a:t>
            </a:r>
            <a:r>
              <a:rPr lang="en-US" dirty="0">
                <a:latin typeface="Courier New" panose="02070309020205020404" pitchFamily="49" charset="0"/>
                <a:cs typeface="Courier New" panose="02070309020205020404" pitchFamily="49" charset="0"/>
              </a:rPr>
              <a:t>(20)&lt;&lt;</a:t>
            </a:r>
            <a:r>
              <a:rPr lang="en-US" dirty="0" err="1">
                <a:latin typeface="Courier New" panose="02070309020205020404" pitchFamily="49" charset="0"/>
                <a:cs typeface="Courier New" panose="02070309020205020404" pitchFamily="49" charset="0"/>
              </a:rPr>
              <a:t>setfill</a:t>
            </a:r>
            <a:r>
              <a:rPr lang="en-US" dirty="0">
                <a:latin typeface="Courier New" panose="02070309020205020404" pitchFamily="49" charset="0"/>
                <a:cs typeface="Courier New" panose="02070309020205020404" pitchFamily="49" charset="0"/>
              </a:rPr>
              <a:t>('*')&lt;&lt;left&lt;&lt;z&lt;&lt;"\n";</a:t>
            </a:r>
          </a:p>
          <a:p>
            <a:pPr marL="274320" lvl="1" indent="0">
              <a:buNone/>
            </a:pP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&lt;&lt;scientific&lt;&lt;x&lt;&lt;" "&lt;&lt;z&lt;&lt;"\n";</a:t>
            </a:r>
          </a:p>
          <a:p>
            <a:pPr marL="274320" lvl="1" indent="0">
              <a:buNone/>
            </a:pP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&lt;&lt;scientific&lt;&lt;x&lt;&lt;" "&lt;&lt;fixed&lt;&lt;z&lt;&lt;"\n";</a:t>
            </a:r>
          </a:p>
          <a:p>
            <a:pPr marL="0" indent="0">
              <a:buNone/>
            </a:pPr>
            <a:r>
              <a:rPr lang="en-US"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39920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and Mac</a:t>
            </a:r>
          </a:p>
        </p:txBody>
      </p:sp>
      <p:sp>
        <p:nvSpPr>
          <p:cNvPr id="3" name="Content Placeholder 2"/>
          <p:cNvSpPr>
            <a:spLocks noGrp="1"/>
          </p:cNvSpPr>
          <p:nvPr>
            <p:ph idx="1"/>
          </p:nvPr>
        </p:nvSpPr>
        <p:spPr/>
        <p:txBody>
          <a:bodyPr>
            <a:normAutofit fontScale="92500" lnSpcReduction="10000"/>
          </a:bodyPr>
          <a:lstStyle/>
          <a:p>
            <a:r>
              <a:rPr lang="en-US" dirty="0" err="1"/>
              <a:t>Geany</a:t>
            </a:r>
            <a:r>
              <a:rPr lang="en-US" dirty="0"/>
              <a:t> can be installed on Windows and Mac through the usual software installation methods.</a:t>
            </a:r>
          </a:p>
          <a:p>
            <a:r>
              <a:rPr lang="en-US" dirty="0" err="1"/>
              <a:t>Geany</a:t>
            </a:r>
            <a:r>
              <a:rPr lang="en-US" dirty="0"/>
              <a:t> does not install a compiler suite.  This must be performed independently.</a:t>
            </a:r>
          </a:p>
          <a:p>
            <a:r>
              <a:rPr lang="en-US" dirty="0"/>
              <a:t>Macs with </a:t>
            </a:r>
            <a:r>
              <a:rPr lang="en-US" dirty="0" err="1"/>
              <a:t>Xcode</a:t>
            </a:r>
            <a:r>
              <a:rPr lang="en-US" dirty="0"/>
              <a:t> include </a:t>
            </a:r>
            <a:r>
              <a:rPr lang="en-US" dirty="0" err="1"/>
              <a:t>gcc</a:t>
            </a:r>
            <a:r>
              <a:rPr lang="en-US" dirty="0"/>
              <a:t> and g++ but not </a:t>
            </a:r>
            <a:r>
              <a:rPr lang="en-US" dirty="0" err="1"/>
              <a:t>gfortran</a:t>
            </a:r>
            <a:r>
              <a:rPr lang="en-US" dirty="0"/>
              <a:t>.  </a:t>
            </a:r>
          </a:p>
          <a:p>
            <a:r>
              <a:rPr lang="en-US" dirty="0"/>
              <a:t>Windows does not include a default compiler suite, but </a:t>
            </a:r>
            <a:r>
              <a:rPr lang="en-US" dirty="0" err="1"/>
              <a:t>VisualStudio</a:t>
            </a:r>
            <a:r>
              <a:rPr lang="en-US" dirty="0"/>
              <a:t> includes Microsoft C and C++.</a:t>
            </a:r>
          </a:p>
          <a:p>
            <a:r>
              <a:rPr lang="en-US" dirty="0" err="1"/>
              <a:t>Geany</a:t>
            </a:r>
            <a:r>
              <a:rPr lang="en-US" dirty="0"/>
              <a:t> can be downloaded for Mac or Windows starting from its home page</a:t>
            </a:r>
          </a:p>
          <a:p>
            <a:pPr lvl="1"/>
            <a:r>
              <a:rPr lang="en-US" dirty="0"/>
              <a:t>www.geany.org</a:t>
            </a:r>
          </a:p>
        </p:txBody>
      </p:sp>
    </p:spTree>
    <p:extLst>
      <p:ext uri="{BB962C8B-B14F-4D97-AF65-F5344CB8AC3E}">
        <p14:creationId xmlns:p14="http://schemas.microsoft.com/office/powerpoint/2010/main" val="21678855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normAutofit fontScale="85000" lnSpcReduction="20000"/>
          </a:bodyPr>
          <a:lstStyle/>
          <a:p>
            <a:r>
              <a:rPr lang="en-US" dirty="0"/>
              <a:t>Write a program that computes pi using a trig identity such as </a:t>
            </a:r>
            <a:r>
              <a:rPr lang="en-US" dirty="0">
                <a:latin typeface="Symbol" panose="05050102010706020507" pitchFamily="18" charset="2"/>
              </a:rPr>
              <a:t>p</a:t>
            </a:r>
            <a:r>
              <a:rPr lang="en-US" dirty="0"/>
              <a:t>=4*</a:t>
            </a:r>
            <a:r>
              <a:rPr lang="en-US" dirty="0" err="1"/>
              <a:t>atan</a:t>
            </a:r>
            <a:r>
              <a:rPr lang="en-US" dirty="0"/>
              <a:t>(1). Remember</a:t>
            </a:r>
          </a:p>
          <a:p>
            <a:r>
              <a:rPr lang="en-US" dirty="0"/>
              <a:t>#include &lt;</a:t>
            </a:r>
            <a:r>
              <a:rPr lang="en-US" dirty="0" err="1"/>
              <a:t>cmath</a:t>
            </a:r>
            <a:r>
              <a:rPr lang="en-US" dirty="0"/>
              <a:t>&gt;</a:t>
            </a:r>
          </a:p>
          <a:p>
            <a:r>
              <a:rPr lang="en-US" dirty="0"/>
              <a:t>To switch between float and double easily, use</a:t>
            </a:r>
          </a:p>
          <a:p>
            <a:pPr lvl="1"/>
            <a:r>
              <a:rPr lang="en-US" dirty="0" err="1"/>
              <a:t>typedef</a:t>
            </a:r>
            <a:r>
              <a:rPr lang="en-US" dirty="0"/>
              <a:t> float real;</a:t>
            </a:r>
          </a:p>
          <a:p>
            <a:r>
              <a:rPr lang="en-US" dirty="0"/>
              <a:t>Switch "float" to "double" to change.</a:t>
            </a:r>
          </a:p>
          <a:p>
            <a:r>
              <a:rPr lang="en-US" dirty="0"/>
              <a:t>Declare variables as</a:t>
            </a:r>
          </a:p>
          <a:p>
            <a:pPr lvl="1"/>
            <a:r>
              <a:rPr lang="en-US" dirty="0"/>
              <a:t>real x;</a:t>
            </a:r>
          </a:p>
          <a:p>
            <a:r>
              <a:rPr lang="en-US" dirty="0"/>
              <a:t>Using single precision, print pi in</a:t>
            </a:r>
          </a:p>
          <a:p>
            <a:pPr lvl="1"/>
            <a:r>
              <a:rPr lang="en-US" dirty="0" smtClean="0"/>
              <a:t>Scientific </a:t>
            </a:r>
            <a:r>
              <a:rPr lang="en-US" dirty="0"/>
              <a:t>notation</a:t>
            </a:r>
          </a:p>
          <a:p>
            <a:pPr lvl="1"/>
            <a:r>
              <a:rPr lang="en-US" dirty="0"/>
              <a:t>Scientific notation with 8 decimal places</a:t>
            </a:r>
          </a:p>
          <a:p>
            <a:r>
              <a:rPr lang="en-US" dirty="0"/>
              <a:t>Repeat for double precision, print scientific notation to 12 places</a:t>
            </a:r>
          </a:p>
        </p:txBody>
      </p:sp>
    </p:spTree>
    <p:extLst>
      <p:ext uri="{BB962C8B-B14F-4D97-AF65-F5344CB8AC3E}">
        <p14:creationId xmlns:p14="http://schemas.microsoft.com/office/powerpoint/2010/main" val="5621350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dirty="0"/>
              <a:t>In an “infinite” while loop:</a:t>
            </a:r>
          </a:p>
          <a:p>
            <a:r>
              <a:rPr lang="en-US" dirty="0"/>
              <a:t>Request an integer from the user without advancing to a new line, e.g.</a:t>
            </a:r>
          </a:p>
          <a:p>
            <a:r>
              <a:rPr lang="en-US" dirty="0"/>
              <a:t>“Please enter an integer:” &lt;then read integer&gt;</a:t>
            </a:r>
          </a:p>
          <a:p>
            <a:r>
              <a:rPr lang="en-US" dirty="0"/>
              <a:t>If the integer is 1, print “zebra”.  If it is 2, print “kangaroo”.  If it is anything else except for zero, print “not found”.  If it is 0, exit the loop.</a:t>
            </a:r>
          </a:p>
        </p:txBody>
      </p:sp>
    </p:spTree>
    <p:extLst>
      <p:ext uri="{BB962C8B-B14F-4D97-AF65-F5344CB8AC3E}">
        <p14:creationId xmlns:p14="http://schemas.microsoft.com/office/powerpoint/2010/main" val="41161044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file </a:t>
            </a:r>
            <a:r>
              <a:rPr lang="en-US" dirty="0" err="1"/>
              <a:t>io</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2993264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Streams</a:t>
            </a:r>
          </a:p>
        </p:txBody>
      </p:sp>
      <p:sp>
        <p:nvSpPr>
          <p:cNvPr id="3" name="Content Placeholder 2"/>
          <p:cNvSpPr>
            <a:spLocks noGrp="1"/>
          </p:cNvSpPr>
          <p:nvPr>
            <p:ph idx="1"/>
          </p:nvPr>
        </p:nvSpPr>
        <p:spPr>
          <a:xfrm>
            <a:off x="284018" y="1646237"/>
            <a:ext cx="8839200" cy="4876800"/>
          </a:xfrm>
        </p:spPr>
        <p:txBody>
          <a:bodyPr>
            <a:normAutofit/>
          </a:bodyPr>
          <a:lstStyle/>
          <a:p>
            <a:r>
              <a:rPr lang="en-US" dirty="0"/>
              <a:t>Standard streams are automatically opened.  Other files must be opened explicitly.</a:t>
            </a:r>
          </a:p>
          <a:p>
            <a:r>
              <a:rPr lang="en-US" dirty="0"/>
              <a:t>Files can be input streams (</a:t>
            </a:r>
            <a:r>
              <a:rPr lang="en-US" dirty="0" err="1"/>
              <a:t>ifstream</a:t>
            </a:r>
            <a:r>
              <a:rPr lang="en-US" dirty="0"/>
              <a:t>), output streams (</a:t>
            </a:r>
            <a:r>
              <a:rPr lang="en-US" dirty="0" err="1"/>
              <a:t>ofstream</a:t>
            </a:r>
            <a:r>
              <a:rPr lang="en-US" dirty="0"/>
              <a:t>), or either/both (</a:t>
            </a:r>
            <a:r>
              <a:rPr lang="en-US" dirty="0" err="1"/>
              <a:t>fstream</a:t>
            </a:r>
            <a:r>
              <a:rPr lang="en-US" dirty="0"/>
              <a:t>).</a:t>
            </a:r>
          </a:p>
          <a:p>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fstream</a:t>
            </a:r>
            <a:r>
              <a:rPr lang="en-US" dirty="0">
                <a:latin typeface="Courier New" panose="02070309020205020404" pitchFamily="49" charset="0"/>
                <a:cs typeface="Courier New" panose="02070309020205020404" pitchFamily="49" charset="0"/>
              </a:rPr>
              <a:t>&gt;</a:t>
            </a:r>
          </a:p>
          <a:p>
            <a:pPr marL="0" indent="0">
              <a:buNone/>
            </a:pPr>
            <a:r>
              <a:rPr lang="en-US" dirty="0"/>
              <a:t>or</a:t>
            </a:r>
          </a:p>
          <a:p>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ofstream</a:t>
            </a:r>
            <a:r>
              <a:rPr lang="en-US" dirty="0">
                <a:latin typeface="Courier New" panose="02070309020205020404" pitchFamily="49" charset="0"/>
                <a:cs typeface="Courier New" panose="02070309020205020404" pitchFamily="49" charset="0"/>
              </a:rPr>
              <a:t>&gt;</a:t>
            </a:r>
          </a:p>
          <a:p>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ifstream</a:t>
            </a:r>
            <a:r>
              <a:rPr lang="en-US" dirty="0">
                <a:latin typeface="Courier New" panose="02070309020205020404" pitchFamily="49" charset="0"/>
                <a:cs typeface="Courier New" panose="02070309020205020404" pitchFamily="49" charset="0"/>
              </a:rPr>
              <a:t>&gt;</a:t>
            </a:r>
          </a:p>
          <a:p>
            <a:pPr marL="0" indent="0">
              <a:buNone/>
            </a:pPr>
            <a:r>
              <a:rPr lang="en-US" dirty="0"/>
              <a:t>as needed.</a:t>
            </a:r>
          </a:p>
          <a:p>
            <a:endParaRPr lang="en-US" dirty="0"/>
          </a:p>
        </p:txBody>
      </p:sp>
    </p:spTree>
    <p:extLst>
      <p:ext uri="{BB962C8B-B14F-4D97-AF65-F5344CB8AC3E}">
        <p14:creationId xmlns:p14="http://schemas.microsoft.com/office/powerpoint/2010/main" val="15397038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lstStyle/>
          <a:p>
            <a:r>
              <a:rPr lang="en-US" dirty="0"/>
              <a:t>Open</a:t>
            </a:r>
          </a:p>
        </p:txBody>
      </p:sp>
      <p:sp>
        <p:nvSpPr>
          <p:cNvPr id="3" name="Content Placeholder 2"/>
          <p:cNvSpPr>
            <a:spLocks noGrp="1"/>
          </p:cNvSpPr>
          <p:nvPr>
            <p:ph idx="1"/>
          </p:nvPr>
        </p:nvSpPr>
        <p:spPr>
          <a:xfrm>
            <a:off x="457200" y="1143000"/>
            <a:ext cx="8229600" cy="5334000"/>
          </a:xfrm>
        </p:spPr>
        <p:txBody>
          <a:bodyPr>
            <a:normAutofit lnSpcReduction="10000"/>
          </a:bodyPr>
          <a:lstStyle/>
          <a:p>
            <a:r>
              <a:rPr lang="en-US" dirty="0"/>
              <a:t>First a stream object must be declared.</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ifstream</a:t>
            </a:r>
            <a:r>
              <a:rPr lang="en-US" dirty="0">
                <a:latin typeface="Courier New" panose="02070309020205020404" pitchFamily="49" charset="0"/>
                <a:cs typeface="Courier New" panose="02070309020205020404" pitchFamily="49" charset="0"/>
              </a:rPr>
              <a:t> input;</a:t>
            </a:r>
          </a:p>
          <a:p>
            <a:r>
              <a:rPr lang="en-US" dirty="0">
                <a:cs typeface="Courier New"/>
              </a:rPr>
              <a:t>Then the stream can be attached to a named file</a:t>
            </a:r>
          </a:p>
          <a:p>
            <a:pPr marL="0" indent="0">
              <a:buNone/>
            </a:pPr>
            <a:r>
              <a:rPr lang="en-US" dirty="0">
                <a:latin typeface="Courier New"/>
                <a:cs typeface="Courier New"/>
              </a:rPr>
              <a:t>  </a:t>
            </a:r>
            <a:r>
              <a:rPr lang="en-US" dirty="0" err="1">
                <a:latin typeface="Courier New"/>
                <a:cs typeface="Courier New"/>
              </a:rPr>
              <a:t>input.open</a:t>
            </a:r>
            <a:r>
              <a:rPr lang="en-US" dirty="0">
                <a:latin typeface="Courier New"/>
                <a:cs typeface="Courier New"/>
              </a:rPr>
              <a:t>(</a:t>
            </a:r>
            <a:r>
              <a:rPr lang="en-US" dirty="0" err="1">
                <a:latin typeface="Courier New"/>
                <a:cs typeface="Courier New"/>
              </a:rPr>
              <a:t>inFileName</a:t>
            </a:r>
            <a:r>
              <a:rPr lang="en-US" dirty="0">
                <a:latin typeface="Courier New"/>
                <a:cs typeface="Courier New"/>
              </a:rPr>
              <a:t>);</a:t>
            </a:r>
          </a:p>
          <a:p>
            <a:pPr lvl="1"/>
            <a:r>
              <a:rPr lang="en-US" dirty="0">
                <a:cs typeface="Courier New"/>
              </a:rPr>
              <a:t>This assumes the file exists and is opened </a:t>
            </a:r>
            <a:r>
              <a:rPr lang="en-US" dirty="0" smtClean="0">
                <a:cs typeface="Courier New"/>
              </a:rPr>
              <a:t>for </a:t>
            </a:r>
            <a:r>
              <a:rPr lang="en-US" dirty="0">
                <a:cs typeface="Courier New"/>
              </a:rPr>
              <a:t>reading only.</a:t>
            </a:r>
          </a:p>
          <a:p>
            <a:r>
              <a:rPr lang="en-US" dirty="0"/>
              <a:t>For output use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ofstream</a:t>
            </a:r>
            <a:r>
              <a:rPr lang="en-US" dirty="0">
                <a:latin typeface="Courier New" panose="02070309020205020404" pitchFamily="49" charset="0"/>
                <a:cs typeface="Courier New" panose="02070309020205020404" pitchFamily="49" charset="0"/>
              </a:rPr>
              <a:t> output;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output.open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outFileName</a:t>
            </a:r>
            <a:r>
              <a:rPr lang="en-US" dirty="0">
                <a:latin typeface="Courier New" panose="02070309020205020404" pitchFamily="49" charset="0"/>
                <a:cs typeface="Courier New" panose="02070309020205020404" pitchFamily="49" charset="0"/>
              </a:rPr>
              <a:t>);</a:t>
            </a:r>
          </a:p>
          <a:p>
            <a:r>
              <a:rPr lang="en-US" dirty="0"/>
              <a:t>This file will be emptied if it exists or created if it does not exist, and will be opened in write-only mode. </a:t>
            </a:r>
          </a:p>
        </p:txBody>
      </p:sp>
    </p:spTree>
    <p:extLst>
      <p:ext uri="{BB962C8B-B14F-4D97-AF65-F5344CB8AC3E}">
        <p14:creationId xmlns:p14="http://schemas.microsoft.com/office/powerpoint/2010/main" val="22672594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Modifiers</a:t>
            </a:r>
          </a:p>
        </p:txBody>
      </p:sp>
      <p:sp>
        <p:nvSpPr>
          <p:cNvPr id="3" name="Content Placeholder 2"/>
          <p:cNvSpPr>
            <a:spLocks noGrp="1"/>
          </p:cNvSpPr>
          <p:nvPr>
            <p:ph idx="1"/>
          </p:nvPr>
        </p:nvSpPr>
        <p:spPr/>
        <p:txBody>
          <a:bodyPr>
            <a:normAutofit fontScale="92500" lnSpcReduction="20000"/>
          </a:bodyPr>
          <a:lstStyle/>
          <a:p>
            <a:r>
              <a:rPr lang="en-US" dirty="0"/>
              <a:t>We can control the characteristics of the file with modifiers</a:t>
            </a:r>
          </a:p>
          <a:p>
            <a:pPr marL="0" indent="0">
              <a:buNone/>
            </a:pPr>
            <a:r>
              <a:rPr lang="en-US" dirty="0" err="1">
                <a:latin typeface="Courier New" panose="02070309020205020404" pitchFamily="49" charset="0"/>
                <a:cs typeface="Courier New" panose="02070309020205020404" pitchFamily="49" charset="0"/>
              </a:rPr>
              <a:t>ios</a:t>
            </a:r>
            <a:r>
              <a:rPr lang="en-US" dirty="0">
                <a:latin typeface="Courier New" panose="02070309020205020404" pitchFamily="49" charset="0"/>
                <a:cs typeface="Courier New" panose="02070309020205020404" pitchFamily="49" charset="0"/>
              </a:rPr>
              <a:t>::in</a:t>
            </a:r>
            <a:r>
              <a:rPr lang="en-US" dirty="0"/>
              <a:t>  Open for input (read). Default for </a:t>
            </a:r>
            <a:r>
              <a:rPr lang="en-US" dirty="0" err="1"/>
              <a:t>ifstream</a:t>
            </a:r>
            <a:r>
              <a:rPr lang="en-US" dirty="0"/>
              <a:t>.</a:t>
            </a:r>
          </a:p>
          <a:p>
            <a:pPr marL="0" indent="0">
              <a:buNone/>
            </a:pPr>
            <a:r>
              <a:rPr lang="en-US" dirty="0" err="1">
                <a:latin typeface="Courier New" panose="02070309020205020404" pitchFamily="49" charset="0"/>
                <a:cs typeface="Courier New" panose="02070309020205020404" pitchFamily="49" charset="0"/>
              </a:rPr>
              <a:t>ios</a:t>
            </a:r>
            <a:r>
              <a:rPr lang="en-US" dirty="0">
                <a:latin typeface="Courier New" panose="02070309020205020404" pitchFamily="49" charset="0"/>
                <a:cs typeface="Courier New" panose="02070309020205020404" pitchFamily="49" charset="0"/>
              </a:rPr>
              <a:t>::out </a:t>
            </a:r>
            <a:r>
              <a:rPr lang="en-US" dirty="0"/>
              <a:t>Open for output (write). Default for </a:t>
            </a:r>
            <a:r>
              <a:rPr lang="en-US" dirty="0" err="1"/>
              <a:t>ofstream</a:t>
            </a:r>
            <a:r>
              <a:rPr lang="en-US" dirty="0"/>
              <a:t>.</a:t>
            </a:r>
          </a:p>
          <a:p>
            <a:pPr marL="0" indent="0">
              <a:buNone/>
            </a:pPr>
            <a:r>
              <a:rPr lang="en-US" dirty="0" err="1">
                <a:latin typeface="Courier New" panose="02070309020205020404" pitchFamily="49" charset="0"/>
                <a:cs typeface="Courier New" panose="02070309020205020404" pitchFamily="49" charset="0"/>
              </a:rPr>
              <a:t>ios</a:t>
            </a:r>
            <a:r>
              <a:rPr lang="en-US" dirty="0">
                <a:latin typeface="Courier New" panose="02070309020205020404" pitchFamily="49" charset="0"/>
                <a:cs typeface="Courier New" panose="02070309020205020404" pitchFamily="49" charset="0"/>
              </a:rPr>
              <a:t>::binary </a:t>
            </a:r>
            <a:r>
              <a:rPr lang="en-US" dirty="0"/>
              <a:t>Open as binary (not text)</a:t>
            </a:r>
          </a:p>
          <a:p>
            <a:pPr marL="0" indent="0">
              <a:buNone/>
            </a:pPr>
            <a:r>
              <a:rPr lang="en-US" dirty="0" err="1">
                <a:latin typeface="Courier New" panose="02070309020205020404" pitchFamily="49" charset="0"/>
                <a:cs typeface="Courier New" panose="02070309020205020404" pitchFamily="49" charset="0"/>
              </a:rPr>
              <a:t>ios</a:t>
            </a:r>
            <a:r>
              <a:rPr lang="en-US" dirty="0">
                <a:latin typeface="Courier New" panose="02070309020205020404" pitchFamily="49" charset="0"/>
                <a:cs typeface="Courier New" panose="02070309020205020404" pitchFamily="49" charset="0"/>
              </a:rPr>
              <a:t>::app  </a:t>
            </a:r>
            <a:r>
              <a:rPr lang="en-US" dirty="0"/>
              <a:t>Append</a:t>
            </a:r>
          </a:p>
          <a:p>
            <a:pPr marL="0" indent="0">
              <a:buNone/>
            </a:pPr>
            <a:r>
              <a:rPr lang="en-US" dirty="0" err="1">
                <a:latin typeface="Courier New" panose="02070309020205020404" pitchFamily="49" charset="0"/>
                <a:cs typeface="Courier New" panose="02070309020205020404" pitchFamily="49" charset="0"/>
              </a:rPr>
              <a:t>ios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trunc</a:t>
            </a:r>
            <a:r>
              <a:rPr lang="en-US" dirty="0">
                <a:latin typeface="Courier New" panose="02070309020205020404" pitchFamily="49" charset="0"/>
                <a:cs typeface="Courier New" panose="02070309020205020404" pitchFamily="49" charset="0"/>
              </a:rPr>
              <a:t> </a:t>
            </a:r>
            <a:r>
              <a:rPr lang="en-US" dirty="0"/>
              <a:t>If file exists, overwrite (default for </a:t>
            </a:r>
            <a:r>
              <a:rPr lang="en-US" dirty="0" err="1"/>
              <a:t>ofstream</a:t>
            </a:r>
            <a:r>
              <a:rPr lang="en-US" dirty="0"/>
              <a:t>)</a:t>
            </a:r>
          </a:p>
          <a:p>
            <a:pPr marL="0" indent="0">
              <a:buNone/>
            </a:pPr>
            <a:r>
              <a:rPr lang="en-US" dirty="0"/>
              <a:t>Use a pipe </a:t>
            </a:r>
            <a:r>
              <a:rPr lang="en-US" dirty="0">
                <a:latin typeface="Courier New" panose="02070309020205020404" pitchFamily="49" charset="0"/>
                <a:cs typeface="Courier New" panose="02070309020205020404" pitchFamily="49" charset="0"/>
              </a:rPr>
              <a:t>|</a:t>
            </a:r>
            <a:r>
              <a:rPr lang="en-US" dirty="0"/>
              <a:t> to combine them</a:t>
            </a:r>
          </a:p>
          <a:p>
            <a:pPr marL="0" indent="0">
              <a:buNone/>
            </a:pPr>
            <a:r>
              <a:rPr lang="en-US" dirty="0" err="1">
                <a:latin typeface="Courier New" panose="02070309020205020404" pitchFamily="49" charset="0"/>
                <a:cs typeface="Courier New" panose="02070309020205020404" pitchFamily="49" charset="0"/>
              </a:rPr>
              <a:t>ofstream.open</a:t>
            </a:r>
            <a:r>
              <a:rPr lang="en-US" dirty="0">
                <a:latin typeface="Courier New" panose="02070309020205020404" pitchFamily="49" charset="0"/>
                <a:cs typeface="Courier New" panose="02070309020205020404" pitchFamily="49" charset="0"/>
              </a:rPr>
              <a:t>("myfile.</a:t>
            </a:r>
            <a:r>
              <a:rPr lang="en-US" dirty="0" err="1">
                <a:latin typeface="Courier New" panose="02070309020205020404" pitchFamily="49" charset="0"/>
                <a:cs typeface="Courier New" panose="02070309020205020404" pitchFamily="49" charset="0"/>
              </a:rPr>
              <a:t>dat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ios</a:t>
            </a:r>
            <a:r>
              <a:rPr lang="en-US" dirty="0">
                <a:latin typeface="Courier New" panose="02070309020205020404" pitchFamily="49" charset="0"/>
                <a:cs typeface="Courier New" panose="02070309020205020404" pitchFamily="49" charset="0"/>
              </a:rPr>
              <a:t>::binary | </a:t>
            </a:r>
            <a:r>
              <a:rPr lang="en-US" dirty="0" err="1">
                <a:latin typeface="Courier New" panose="02070309020205020404" pitchFamily="49" charset="0"/>
                <a:cs typeface="Courier New" panose="02070309020205020404" pitchFamily="49" charset="0"/>
              </a:rPr>
              <a:t>ios</a:t>
            </a:r>
            <a:r>
              <a:rPr lang="en-US" dirty="0">
                <a:latin typeface="Courier New" panose="02070309020205020404" pitchFamily="49" charset="0"/>
                <a:cs typeface="Courier New" panose="02070309020205020404" pitchFamily="49" charset="0"/>
              </a:rPr>
              <a:t>::app);</a:t>
            </a:r>
          </a:p>
          <a:p>
            <a:endParaRPr lang="en-US" dirty="0"/>
          </a:p>
        </p:txBody>
      </p:sp>
    </p:spTree>
    <p:extLst>
      <p:ext uri="{BB962C8B-B14F-4D97-AF65-F5344CB8AC3E}">
        <p14:creationId xmlns:p14="http://schemas.microsoft.com/office/powerpoint/2010/main" val="146047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Inquiring </a:t>
            </a:r>
          </a:p>
        </p:txBody>
      </p:sp>
      <p:sp>
        <p:nvSpPr>
          <p:cNvPr id="3" name="Content Placeholder 2"/>
          <p:cNvSpPr>
            <a:spLocks noGrp="1"/>
          </p:cNvSpPr>
          <p:nvPr>
            <p:ph idx="1"/>
          </p:nvPr>
        </p:nvSpPr>
        <p:spPr/>
        <p:txBody>
          <a:bodyPr/>
          <a:lstStyle/>
          <a:p>
            <a:r>
              <a:rPr lang="en-US" dirty="0"/>
              <a:t>All inquiry methods return a </a:t>
            </a:r>
            <a:r>
              <a:rPr lang="en-US" dirty="0">
                <a:latin typeface="Courier New" panose="02070309020205020404" pitchFamily="49" charset="0"/>
                <a:cs typeface="Courier New" panose="02070309020205020404" pitchFamily="49" charset="0"/>
              </a:rPr>
              <a:t>bool</a:t>
            </a:r>
            <a:r>
              <a:rPr lang="en-US" dirty="0"/>
              <a:t> (Boolean).</a:t>
            </a:r>
          </a:p>
          <a:p>
            <a:r>
              <a:rPr lang="en-US" dirty="0"/>
              <a:t>To check whether a file is open</a:t>
            </a:r>
          </a:p>
          <a:p>
            <a:pPr marL="0" indent="0">
              <a:buNone/>
            </a:pPr>
            <a:r>
              <a:rPr lang="en-US" dirty="0"/>
              <a:t>  </a:t>
            </a:r>
            <a:r>
              <a:rPr lang="en-US" dirty="0" err="1">
                <a:latin typeface="Courier New" panose="02070309020205020404" pitchFamily="49" charset="0"/>
                <a:cs typeface="Courier New" panose="02070309020205020404" pitchFamily="49" charset="0"/>
              </a:rPr>
              <a:t>infile.is_open</a:t>
            </a:r>
            <a:r>
              <a:rPr lang="en-US" dirty="0">
                <a:latin typeface="Courier New" panose="02070309020205020404" pitchFamily="49" charset="0"/>
                <a:cs typeface="Courier New" panose="02070309020205020404" pitchFamily="49" charset="0"/>
              </a:rPr>
              <a:t>()  </a:t>
            </a:r>
          </a:p>
          <a:p>
            <a:r>
              <a:rPr lang="en-US" dirty="0"/>
              <a:t>To check whether a file opened for reading is at the end</a:t>
            </a:r>
          </a:p>
          <a:p>
            <a:pPr marL="0" indent="0">
              <a:buNone/>
            </a:pPr>
            <a:r>
              <a:rPr lang="en-US" dirty="0" err="1">
                <a:latin typeface="Courier New" panose="02070309020205020404" pitchFamily="49" charset="0"/>
                <a:cs typeface="Courier New" panose="02070309020205020404" pitchFamily="49" charset="0"/>
              </a:rPr>
              <a:t>infile.eof</a:t>
            </a:r>
            <a:r>
              <a:rPr lang="en-US" dirty="0">
                <a:latin typeface="Courier New" panose="02070309020205020404" pitchFamily="49" charset="0"/>
                <a:cs typeface="Courier New" panose="02070309020205020404" pitchFamily="49" charset="0"/>
              </a:rPr>
              <a:t>()</a:t>
            </a:r>
          </a:p>
          <a:p>
            <a:r>
              <a:rPr lang="en-US" dirty="0"/>
              <a:t>Generic testing</a:t>
            </a:r>
          </a:p>
          <a:p>
            <a:pPr marL="0" indent="0">
              <a:buNone/>
            </a:pPr>
            <a:r>
              <a:rPr lang="en-US" dirty="0" err="1">
                <a:latin typeface="Courier New" panose="02070309020205020404" pitchFamily="49" charset="0"/>
                <a:cs typeface="Courier New" panose="02070309020205020404" pitchFamily="49" charset="0"/>
              </a:rPr>
              <a:t>mystream.good</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0395313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a:t>
            </a:r>
          </a:p>
        </p:txBody>
      </p:sp>
      <p:sp>
        <p:nvSpPr>
          <p:cNvPr id="3" name="Content Placeholder 2"/>
          <p:cNvSpPr>
            <a:spLocks noGrp="1"/>
          </p:cNvSpPr>
          <p:nvPr>
            <p:ph idx="1"/>
          </p:nvPr>
        </p:nvSpPr>
        <p:spPr/>
        <p:txBody>
          <a:bodyPr/>
          <a:lstStyle/>
          <a:p>
            <a:r>
              <a:rPr lang="en-US" dirty="0"/>
              <a:t>Much of the time, it is not necessary to close a file explicitly.  Files are automatically closed when execution terminates.</a:t>
            </a:r>
          </a:p>
          <a:p>
            <a:r>
              <a:rPr lang="en-US" dirty="0"/>
              <a:t>If many files are opened, it is good practice to close them before the end of the run.</a:t>
            </a:r>
          </a:p>
          <a:p>
            <a:r>
              <a:rPr lang="en-US" dirty="0" err="1">
                <a:latin typeface="Courier New" panose="02070309020205020404" pitchFamily="49" charset="0"/>
                <a:cs typeface="Courier New" panose="02070309020205020404" pitchFamily="49" charset="0"/>
              </a:rPr>
              <a:t>mystream.close</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495290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REWIND</a:t>
            </a:r>
          </a:p>
        </p:txBody>
      </p:sp>
      <p:sp>
        <p:nvSpPr>
          <p:cNvPr id="3" name="Content Placeholder 2"/>
          <p:cNvSpPr>
            <a:spLocks noGrp="1"/>
          </p:cNvSpPr>
          <p:nvPr>
            <p:ph idx="1"/>
          </p:nvPr>
        </p:nvSpPr>
        <p:spPr/>
        <p:txBody>
          <a:bodyPr>
            <a:normAutofit lnSpcReduction="10000"/>
          </a:bodyPr>
          <a:lstStyle/>
          <a:p>
            <a:r>
              <a:rPr lang="en-US" dirty="0"/>
              <a:t>An open unit can be rewound.  This places the </a:t>
            </a:r>
            <a:r>
              <a:rPr lang="en-US" i="1" dirty="0"/>
              <a:t>file pointer</a:t>
            </a:r>
            <a:r>
              <a:rPr lang="en-US" dirty="0"/>
              <a:t> back to the beginning of the file.</a:t>
            </a:r>
          </a:p>
          <a:p>
            <a:r>
              <a:rPr lang="en-US" dirty="0"/>
              <a:t>The default is to rewind a file automatically when it is closed.  </a:t>
            </a:r>
          </a:p>
          <a:p>
            <a:r>
              <a:rPr lang="en-US" dirty="0"/>
              <a:t>These are C-style functions and are in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cstdio</a:t>
            </a:r>
            <a:r>
              <a:rPr lang="en-US" dirty="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rewind(</a:t>
            </a:r>
            <a:r>
              <a:rPr lang="en-US" dirty="0" err="1">
                <a:latin typeface="Courier New" panose="02070309020205020404" pitchFamily="49" charset="0"/>
                <a:cs typeface="Courier New" panose="02070309020205020404" pitchFamily="49" charset="0"/>
              </a:rPr>
              <a:t>mystream</a:t>
            </a:r>
            <a:r>
              <a:rPr lang="en-US" dirty="0">
                <a:latin typeface="Courier New" panose="02070309020205020404" pitchFamily="49" charset="0"/>
                <a:cs typeface="Courier New" panose="02070309020205020404" pitchFamily="49" charset="0"/>
              </a:rPr>
              <a:t>)</a:t>
            </a:r>
          </a:p>
          <a:p>
            <a:r>
              <a:rPr lang="en-US" dirty="0"/>
              <a:t>You can also seek to position 0</a:t>
            </a:r>
          </a:p>
          <a:p>
            <a:pPr marL="0" indent="0">
              <a:buNone/>
            </a:pPr>
            <a:r>
              <a:rPr lang="en-US" dirty="0" err="1">
                <a:latin typeface="Courier New" panose="02070309020205020404" pitchFamily="49" charset="0"/>
                <a:cs typeface="Courier New" panose="02070309020205020404" pitchFamily="49" charset="0"/>
              </a:rPr>
              <a:t>fseek</a:t>
            </a:r>
            <a:r>
              <a:rPr lang="en-US" dirty="0">
                <a:latin typeface="Courier New" panose="02070309020205020404" pitchFamily="49" charset="0"/>
                <a:cs typeface="Courier New" panose="02070309020205020404" pitchFamily="49" charset="0"/>
              </a:rPr>
              <a:t>(mystream,0,SEEK_SET)</a:t>
            </a:r>
          </a:p>
          <a:p>
            <a:r>
              <a:rPr lang="en-US" dirty="0">
                <a:latin typeface="Courier New" panose="02070309020205020404" pitchFamily="49" charset="0"/>
                <a:cs typeface="Courier New" panose="02070309020205020404" pitchFamily="49" charset="0"/>
              </a:rPr>
              <a:t>rewind</a:t>
            </a:r>
            <a:r>
              <a:rPr lang="en-US" dirty="0"/>
              <a:t> clears the end-of-file and error indicators, whereas </a:t>
            </a:r>
            <a:r>
              <a:rPr lang="en-US" dirty="0" err="1">
                <a:latin typeface="Courier New" panose="02070309020205020404" pitchFamily="49" charset="0"/>
                <a:cs typeface="Courier New" panose="02070309020205020404" pitchFamily="49" charset="0"/>
              </a:rPr>
              <a:t>fseek</a:t>
            </a:r>
            <a:r>
              <a:rPr lang="en-US" dirty="0"/>
              <a:t> does not.</a:t>
            </a:r>
          </a:p>
          <a:p>
            <a:endParaRPr lang="en-US" dirty="0"/>
          </a:p>
          <a:p>
            <a:endParaRPr lang="en-US" dirty="0"/>
          </a:p>
        </p:txBody>
      </p:sp>
    </p:spTree>
    <p:extLst>
      <p:ext uri="{BB962C8B-B14F-4D97-AF65-F5344CB8AC3E}">
        <p14:creationId xmlns:p14="http://schemas.microsoft.com/office/powerpoint/2010/main" val="49281918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from a File</a:t>
            </a:r>
          </a:p>
        </p:txBody>
      </p:sp>
      <p:sp>
        <p:nvSpPr>
          <p:cNvPr id="3" name="Content Placeholder 2"/>
          <p:cNvSpPr>
            <a:spLocks noGrp="1"/>
          </p:cNvSpPr>
          <p:nvPr>
            <p:ph idx="1"/>
          </p:nvPr>
        </p:nvSpPr>
        <p:spPr/>
        <p:txBody>
          <a:bodyPr>
            <a:normAutofit fontScale="92500" lnSpcReduction="10000"/>
          </a:bodyPr>
          <a:lstStyle/>
          <a:p>
            <a:r>
              <a:rPr lang="en-US" dirty="0">
                <a:cs typeface="Courier New"/>
              </a:rPr>
              <a:t>Frequently we use </a:t>
            </a:r>
            <a:r>
              <a:rPr lang="en-US" dirty="0" err="1">
                <a:latin typeface="Courier New"/>
                <a:cs typeface="Courier New"/>
              </a:rPr>
              <a:t>getline</a:t>
            </a:r>
            <a:endParaRPr lang="en-US" dirty="0">
              <a:latin typeface="Courier New"/>
              <a:cs typeface="Courier New"/>
            </a:endParaRPr>
          </a:p>
          <a:p>
            <a:r>
              <a:rPr lang="en-US" dirty="0">
                <a:cs typeface="Courier New"/>
              </a:rPr>
              <a:t>Example</a:t>
            </a:r>
          </a:p>
          <a:p>
            <a:pPr marL="274320" lvl="1" indent="0">
              <a:buNone/>
            </a:pPr>
            <a:r>
              <a:rPr lang="en-US" dirty="0">
                <a:latin typeface="Courier New"/>
                <a:cs typeface="Courier New"/>
              </a:rPr>
              <a:t>string line;</a:t>
            </a:r>
          </a:p>
          <a:p>
            <a:pPr marL="274320" lvl="1" indent="0">
              <a:buNone/>
            </a:pPr>
            <a:r>
              <a:rPr lang="en-US" dirty="0">
                <a:latin typeface="Courier New"/>
                <a:cs typeface="Courier New"/>
              </a:rPr>
              <a:t>//note implicit open</a:t>
            </a:r>
          </a:p>
          <a:p>
            <a:pPr marL="274320" lvl="1" indent="0">
              <a:buNone/>
            </a:pPr>
            <a:r>
              <a:rPr lang="en-US" dirty="0" err="1">
                <a:latin typeface="Courier New"/>
                <a:cs typeface="Courier New"/>
              </a:rPr>
              <a:t>ifstream</a:t>
            </a:r>
            <a:r>
              <a:rPr lang="en-US" dirty="0">
                <a:latin typeface="Courier New"/>
                <a:cs typeface="Courier New"/>
              </a:rPr>
              <a:t> </a:t>
            </a:r>
            <a:r>
              <a:rPr lang="en-US" dirty="0" err="1">
                <a:latin typeface="Courier New"/>
                <a:cs typeface="Courier New"/>
              </a:rPr>
              <a:t>mystream</a:t>
            </a:r>
            <a:r>
              <a:rPr lang="en-US" dirty="0">
                <a:latin typeface="Courier New"/>
                <a:cs typeface="Courier New"/>
              </a:rPr>
              <a:t>("datafile.txt");</a:t>
            </a:r>
          </a:p>
          <a:p>
            <a:pPr marL="274320" lvl="1" indent="0">
              <a:buNone/>
            </a:pPr>
            <a:r>
              <a:rPr lang="en-US" dirty="0">
                <a:latin typeface="Courier New"/>
                <a:cs typeface="Courier New"/>
              </a:rPr>
              <a:t>if ( </a:t>
            </a:r>
            <a:r>
              <a:rPr lang="en-US" dirty="0" err="1">
                <a:latin typeface="Courier New"/>
                <a:cs typeface="Courier New"/>
              </a:rPr>
              <a:t>mystream.is_open</a:t>
            </a:r>
            <a:r>
              <a:rPr lang="en-US" dirty="0">
                <a:latin typeface="Courier New"/>
                <a:cs typeface="Courier New"/>
              </a:rPr>
              <a:t>()) {</a:t>
            </a:r>
          </a:p>
          <a:p>
            <a:pPr marL="548640" lvl="2" indent="0">
              <a:buNone/>
            </a:pPr>
            <a:r>
              <a:rPr lang="en-US" sz="2400" dirty="0">
                <a:latin typeface="Courier New"/>
                <a:cs typeface="Courier New"/>
              </a:rPr>
              <a:t>while (</a:t>
            </a:r>
            <a:r>
              <a:rPr lang="en-US" sz="2400" dirty="0" err="1">
                <a:latin typeface="Courier New"/>
                <a:cs typeface="Courier New"/>
              </a:rPr>
              <a:t>getline</a:t>
            </a:r>
            <a:r>
              <a:rPr lang="en-US" sz="2400" dirty="0">
                <a:latin typeface="Courier New"/>
                <a:cs typeface="Courier New"/>
              </a:rPr>
              <a:t>(</a:t>
            </a:r>
            <a:r>
              <a:rPr lang="en-US" sz="2400" dirty="0" err="1">
                <a:latin typeface="Courier New"/>
                <a:cs typeface="Courier New"/>
              </a:rPr>
              <a:t>mystream,line</a:t>
            </a:r>
            <a:r>
              <a:rPr lang="en-US" sz="2400" dirty="0">
                <a:latin typeface="Courier New"/>
                <a:cs typeface="Courier New"/>
              </a:rPr>
              <a:t>)) {</a:t>
            </a:r>
          </a:p>
          <a:p>
            <a:pPr marL="822960" lvl="3" indent="0">
              <a:buNone/>
            </a:pPr>
            <a:r>
              <a:rPr lang="en-US" sz="2400" dirty="0">
                <a:latin typeface="Courier New"/>
                <a:cs typeface="Courier New"/>
              </a:rPr>
              <a:t>//do something with line</a:t>
            </a:r>
          </a:p>
          <a:p>
            <a:pPr marL="548640" lvl="2" indent="0">
              <a:buNone/>
            </a:pPr>
            <a:r>
              <a:rPr lang="en-US" sz="2400" dirty="0">
                <a:latin typeface="Courier New"/>
                <a:cs typeface="Courier New"/>
              </a:rPr>
              <a:t>}</a:t>
            </a:r>
          </a:p>
          <a:p>
            <a:pPr marL="274320" lvl="1" indent="0">
              <a:buNone/>
            </a:pPr>
            <a:r>
              <a:rPr lang="en-US" dirty="0">
                <a:latin typeface="Courier New"/>
                <a:cs typeface="Courier New"/>
              </a:rPr>
              <a:t>}</a:t>
            </a:r>
          </a:p>
          <a:p>
            <a:pPr marL="274320" lvl="1" indent="0">
              <a:buNone/>
            </a:pPr>
            <a:r>
              <a:rPr lang="en-US" dirty="0">
                <a:latin typeface="Courier New"/>
                <a:cs typeface="Courier New"/>
              </a:rPr>
              <a:t>else {</a:t>
            </a:r>
          </a:p>
          <a:p>
            <a:pPr marL="548640" lvl="2" indent="0">
              <a:buNone/>
            </a:pPr>
            <a:r>
              <a:rPr lang="en-US" sz="2400" dirty="0" err="1">
                <a:latin typeface="Courier New"/>
                <a:cs typeface="Courier New"/>
              </a:rPr>
              <a:t>cout</a:t>
            </a:r>
            <a:r>
              <a:rPr lang="en-US" sz="2400" dirty="0">
                <a:latin typeface="Courier New"/>
                <a:cs typeface="Courier New"/>
              </a:rPr>
              <a:t> &lt;&lt;"Unable to open file";</a:t>
            </a:r>
          </a:p>
          <a:p>
            <a:pPr lvl="3"/>
            <a:endParaRPr lang="en-US" dirty="0">
              <a:latin typeface="Courier New"/>
              <a:cs typeface="Courier New"/>
            </a:endParaRPr>
          </a:p>
          <a:p>
            <a:pPr lvl="1"/>
            <a:endParaRPr lang="en-US" dirty="0"/>
          </a:p>
        </p:txBody>
      </p:sp>
    </p:spTree>
    <p:extLst>
      <p:ext uri="{BB962C8B-B14F-4D97-AF65-F5344CB8AC3E}">
        <p14:creationId xmlns:p14="http://schemas.microsoft.com/office/powerpoint/2010/main" val="2470404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Compilers on Macs</a:t>
            </a:r>
          </a:p>
        </p:txBody>
      </p:sp>
      <p:sp>
        <p:nvSpPr>
          <p:cNvPr id="3" name="Content Placeholder 2"/>
          <p:cNvSpPr>
            <a:spLocks noGrp="1"/>
          </p:cNvSpPr>
          <p:nvPr>
            <p:ph idx="1"/>
          </p:nvPr>
        </p:nvSpPr>
        <p:spPr/>
        <p:txBody>
          <a:bodyPr/>
          <a:lstStyle/>
          <a:p>
            <a:r>
              <a:rPr lang="en-US" dirty="0"/>
              <a:t>Install </a:t>
            </a:r>
            <a:r>
              <a:rPr lang="en-US" dirty="0" err="1"/>
              <a:t>Xcode</a:t>
            </a:r>
            <a:r>
              <a:rPr lang="en-US" dirty="0"/>
              <a:t> from the App Store.</a:t>
            </a:r>
          </a:p>
          <a:p>
            <a:r>
              <a:rPr lang="en-US" dirty="0"/>
              <a:t>If you are going to use Fortran, download a binary for your version of OSX from</a:t>
            </a:r>
          </a:p>
          <a:p>
            <a:r>
              <a:rPr lang="en-US" dirty="0"/>
              <a:t>https://gcc.gnu.org/wiki/GFortranBinaries</a:t>
            </a:r>
          </a:p>
        </p:txBody>
      </p:sp>
    </p:spTree>
    <p:extLst>
      <p:ext uri="{BB962C8B-B14F-4D97-AF65-F5344CB8AC3E}">
        <p14:creationId xmlns:p14="http://schemas.microsoft.com/office/powerpoint/2010/main" val="126273357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getline</a:t>
            </a:r>
            <a:endParaRPr lang="en-US" dirty="0"/>
          </a:p>
        </p:txBody>
      </p:sp>
      <p:sp>
        <p:nvSpPr>
          <p:cNvPr id="3" name="Content Placeholder 2"/>
          <p:cNvSpPr>
            <a:spLocks noGrp="1"/>
          </p:cNvSpPr>
          <p:nvPr>
            <p:ph idx="1"/>
          </p:nvPr>
        </p:nvSpPr>
        <p:spPr/>
        <p:txBody>
          <a:bodyPr>
            <a:normAutofit lnSpcReduction="10000"/>
          </a:bodyPr>
          <a:lstStyle/>
          <a:p>
            <a:r>
              <a:rPr lang="en-US" dirty="0" err="1"/>
              <a:t>Getline's</a:t>
            </a:r>
            <a:r>
              <a:rPr lang="en-US" dirty="0"/>
              <a:t> name is a little misleading.</a:t>
            </a:r>
          </a:p>
          <a:p>
            <a:r>
              <a:rPr lang="en-US" dirty="0" err="1"/>
              <a:t>Getline</a:t>
            </a:r>
            <a:r>
              <a:rPr lang="en-US" dirty="0"/>
              <a:t> actually reads to a delimiter.  The default delimiter is newline </a:t>
            </a:r>
            <a:r>
              <a:rPr lang="en-US" dirty="0">
                <a:latin typeface="Courier New" panose="02070309020205020404" pitchFamily="49" charset="0"/>
                <a:cs typeface="Courier New" panose="02070309020205020404" pitchFamily="49" charset="0"/>
              </a:rPr>
              <a:t>\n</a:t>
            </a:r>
            <a:r>
              <a:rPr lang="en-US" dirty="0"/>
              <a:t>.  </a:t>
            </a:r>
          </a:p>
          <a:p>
            <a:r>
              <a:rPr lang="en-US" dirty="0" err="1"/>
              <a:t>getline</a:t>
            </a:r>
            <a:r>
              <a:rPr lang="en-US" dirty="0"/>
              <a:t>(</a:t>
            </a:r>
            <a:r>
              <a:rPr lang="en-US" dirty="0" err="1"/>
              <a:t>istream,string,char</a:t>
            </a:r>
            <a:r>
              <a:rPr lang="en-US" dirty="0"/>
              <a:t> </a:t>
            </a:r>
            <a:r>
              <a:rPr lang="en-US" dirty="0" err="1"/>
              <a:t>delim</a:t>
            </a:r>
            <a:r>
              <a:rPr lang="en-US" dirty="0"/>
              <a:t>)</a:t>
            </a:r>
          </a:p>
          <a:p>
            <a:r>
              <a:rPr lang="en-US" dirty="0" err="1"/>
              <a:t>getline</a:t>
            </a:r>
            <a:r>
              <a:rPr lang="en-US" dirty="0"/>
              <a:t>(</a:t>
            </a:r>
            <a:r>
              <a:rPr lang="en-US" dirty="0" err="1"/>
              <a:t>istream,string</a:t>
            </a:r>
            <a:r>
              <a:rPr lang="en-US" dirty="0"/>
              <a:t>)</a:t>
            </a:r>
          </a:p>
          <a:p>
            <a:r>
              <a:rPr lang="en-US" dirty="0"/>
              <a:t>The delimiter character is discarded from the string.</a:t>
            </a:r>
          </a:p>
          <a:p>
            <a:r>
              <a:rPr lang="en-US" dirty="0"/>
              <a:t>Example:</a:t>
            </a:r>
          </a:p>
          <a:p>
            <a:pPr marL="274320" lvl="1" indent="0">
              <a:buNone/>
            </a:pP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&lt;&lt;"Enter your name:";</a:t>
            </a:r>
          </a:p>
          <a:p>
            <a:pPr marL="274320" lvl="1" indent="0">
              <a:buNone/>
            </a:pPr>
            <a:r>
              <a:rPr lang="en-US" dirty="0" err="1">
                <a:latin typeface="Courier New" panose="02070309020205020404" pitchFamily="49" charset="0"/>
                <a:cs typeface="Courier New" panose="02070309020205020404" pitchFamily="49" charset="0"/>
              </a:rPr>
              <a:t>getline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cin,name</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1294687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 CSV file</a:t>
            </a:r>
          </a:p>
        </p:txBody>
      </p:sp>
      <p:sp>
        <p:nvSpPr>
          <p:cNvPr id="3" name="Content Placeholder 2"/>
          <p:cNvSpPr>
            <a:spLocks noGrp="1"/>
          </p:cNvSpPr>
          <p:nvPr>
            <p:ph idx="1"/>
          </p:nvPr>
        </p:nvSpPr>
        <p:spPr/>
        <p:txBody>
          <a:bodyPr>
            <a:normAutofit fontScale="32500" lnSpcReduction="20000"/>
          </a:bodyPr>
          <a:lstStyle/>
          <a:p>
            <a:r>
              <a:rPr lang="en-US" dirty="0"/>
              <a:t>We often need to read files where each line contains several fields separated by a comma or other delimiter.  Example: read four values from each line for 200 lines, ignoring the second column values.</a:t>
            </a:r>
          </a:p>
          <a:p>
            <a:pPr marL="274320" lvl="1" indent="0">
              <a:buNone/>
            </a:pPr>
            <a:r>
              <a:rPr lang="en-US" sz="2300" dirty="0" err="1">
                <a:latin typeface="Courier New"/>
                <a:cs typeface="Courier New"/>
              </a:rPr>
              <a:t>const</a:t>
            </a:r>
            <a:r>
              <a:rPr lang="en-US" sz="2300" dirty="0">
                <a:latin typeface="Courier New"/>
                <a:cs typeface="Courier New"/>
              </a:rPr>
              <a:t> </a:t>
            </a:r>
            <a:r>
              <a:rPr lang="en-US" sz="2300" dirty="0" err="1">
                <a:latin typeface="Courier New"/>
                <a:cs typeface="Courier New"/>
              </a:rPr>
              <a:t>int</a:t>
            </a:r>
            <a:r>
              <a:rPr lang="en-US" sz="2300" dirty="0">
                <a:latin typeface="Courier New"/>
                <a:cs typeface="Courier New"/>
              </a:rPr>
              <a:t> nobs=200;</a:t>
            </a:r>
          </a:p>
          <a:p>
            <a:pPr marL="274320" lvl="1" indent="0">
              <a:buNone/>
            </a:pPr>
            <a:r>
              <a:rPr lang="en-US" sz="2300" dirty="0">
                <a:latin typeface="Courier New"/>
                <a:cs typeface="Courier New"/>
              </a:rPr>
              <a:t>float bf[nobs], </a:t>
            </a:r>
            <a:r>
              <a:rPr lang="en-US" sz="2300" dirty="0" err="1">
                <a:latin typeface="Courier New"/>
                <a:cs typeface="Courier New"/>
              </a:rPr>
              <a:t>wt</a:t>
            </a:r>
            <a:r>
              <a:rPr lang="en-US" sz="2300" dirty="0">
                <a:latin typeface="Courier New"/>
                <a:cs typeface="Courier New"/>
              </a:rPr>
              <a:t>[nobs], </a:t>
            </a:r>
            <a:r>
              <a:rPr lang="en-US" sz="2300" dirty="0" err="1">
                <a:latin typeface="Courier New"/>
                <a:cs typeface="Courier New"/>
              </a:rPr>
              <a:t>ht</a:t>
            </a:r>
            <a:r>
              <a:rPr lang="en-US" sz="2300" dirty="0">
                <a:latin typeface="Courier New"/>
                <a:cs typeface="Courier New"/>
              </a:rPr>
              <a:t>[nobs];</a:t>
            </a:r>
          </a:p>
          <a:p>
            <a:pPr marL="274320" lvl="1" indent="0">
              <a:buNone/>
            </a:pPr>
            <a:r>
              <a:rPr lang="en-US" sz="2300" dirty="0">
                <a:latin typeface="Courier New"/>
                <a:cs typeface="Courier New"/>
              </a:rPr>
              <a:t>string line;</a:t>
            </a:r>
          </a:p>
          <a:p>
            <a:pPr marL="274320" lvl="1" indent="0">
              <a:buNone/>
            </a:pPr>
            <a:r>
              <a:rPr lang="en-US" sz="2300" dirty="0" err="1">
                <a:latin typeface="Courier New"/>
                <a:cs typeface="Courier New"/>
              </a:rPr>
              <a:t>ifstream</a:t>
            </a:r>
            <a:r>
              <a:rPr lang="en-US" sz="2300" dirty="0">
                <a:latin typeface="Courier New"/>
                <a:cs typeface="Courier New"/>
              </a:rPr>
              <a:t> fin("datafile.txt");</a:t>
            </a:r>
          </a:p>
          <a:p>
            <a:pPr marL="274320" lvl="1" indent="0">
              <a:buNone/>
            </a:pPr>
            <a:r>
              <a:rPr lang="en-US" sz="2300" dirty="0">
                <a:latin typeface="Courier New"/>
                <a:cs typeface="Courier New"/>
              </a:rPr>
              <a:t>if (</a:t>
            </a:r>
            <a:r>
              <a:rPr lang="en-US" sz="2300" dirty="0" err="1">
                <a:latin typeface="Courier New"/>
                <a:cs typeface="Courier New"/>
              </a:rPr>
              <a:t>fin.is_open</a:t>
            </a:r>
            <a:r>
              <a:rPr lang="en-US" sz="2300" dirty="0">
                <a:latin typeface="Courier New"/>
                <a:cs typeface="Courier New"/>
              </a:rPr>
              <a:t>()) {</a:t>
            </a:r>
          </a:p>
          <a:p>
            <a:pPr marL="548640" lvl="2" indent="0">
              <a:buNone/>
            </a:pPr>
            <a:r>
              <a:rPr lang="en-US" sz="2300" dirty="0">
                <a:latin typeface="Courier New"/>
                <a:cs typeface="Courier New"/>
              </a:rPr>
              <a:t>while (</a:t>
            </a:r>
            <a:r>
              <a:rPr lang="en-US" sz="2300" dirty="0" err="1">
                <a:latin typeface="Courier New"/>
                <a:cs typeface="Courier New"/>
              </a:rPr>
              <a:t>getline</a:t>
            </a:r>
            <a:r>
              <a:rPr lang="en-US" sz="2300" dirty="0">
                <a:latin typeface="Courier New"/>
                <a:cs typeface="Courier New"/>
              </a:rPr>
              <a:t>(</a:t>
            </a:r>
            <a:r>
              <a:rPr lang="en-US" sz="2300" dirty="0" err="1">
                <a:latin typeface="Courier New"/>
                <a:cs typeface="Courier New"/>
              </a:rPr>
              <a:t>fin,line</a:t>
            </a:r>
            <a:r>
              <a:rPr lang="en-US" sz="2300" dirty="0">
                <a:latin typeface="Courier New"/>
                <a:cs typeface="Courier New"/>
              </a:rPr>
              <a:t>)) {</a:t>
            </a:r>
          </a:p>
          <a:p>
            <a:pPr marL="822960" lvl="3" indent="0">
              <a:buNone/>
            </a:pPr>
            <a:r>
              <a:rPr lang="en-US" sz="2300" dirty="0" err="1">
                <a:latin typeface="Courier New"/>
                <a:cs typeface="Courier New"/>
              </a:rPr>
              <a:t>stringstream</a:t>
            </a:r>
            <a:r>
              <a:rPr lang="en-US" sz="2300" dirty="0">
                <a:latin typeface="Courier New"/>
                <a:cs typeface="Courier New"/>
              </a:rPr>
              <a:t> </a:t>
            </a:r>
            <a:r>
              <a:rPr lang="en-US" sz="2300" dirty="0" err="1">
                <a:latin typeface="Courier New"/>
                <a:cs typeface="Courier New"/>
              </a:rPr>
              <a:t>lineStream</a:t>
            </a:r>
            <a:r>
              <a:rPr lang="en-US" sz="2300" dirty="0">
                <a:latin typeface="Courier New"/>
                <a:cs typeface="Courier New"/>
              </a:rPr>
              <a:t>(line);</a:t>
            </a:r>
          </a:p>
          <a:p>
            <a:pPr marL="822960" lvl="3" indent="0">
              <a:buNone/>
            </a:pPr>
            <a:r>
              <a:rPr lang="en-US" sz="2300" dirty="0">
                <a:latin typeface="Courier New"/>
                <a:cs typeface="Courier New"/>
              </a:rPr>
              <a:t>string * </a:t>
            </a:r>
            <a:r>
              <a:rPr lang="en-US" sz="2300" dirty="0" err="1">
                <a:latin typeface="Courier New"/>
                <a:cs typeface="Courier New"/>
              </a:rPr>
              <a:t>linevals</a:t>
            </a:r>
            <a:r>
              <a:rPr lang="en-US" sz="2300" dirty="0">
                <a:latin typeface="Courier New"/>
                <a:cs typeface="Courier New"/>
              </a:rPr>
              <a:t>=new string[4]; </a:t>
            </a:r>
          </a:p>
          <a:p>
            <a:pPr marL="822960" lvl="3" indent="0">
              <a:buNone/>
            </a:pPr>
            <a:r>
              <a:rPr lang="en-US" sz="2300" dirty="0" err="1">
                <a:latin typeface="Courier New"/>
                <a:cs typeface="Courier New"/>
              </a:rPr>
              <a:t>int</a:t>
            </a:r>
            <a:r>
              <a:rPr lang="en-US" sz="2300" dirty="0">
                <a:latin typeface="Courier New"/>
                <a:cs typeface="Courier New"/>
              </a:rPr>
              <a:t> index=0;</a:t>
            </a:r>
          </a:p>
          <a:p>
            <a:pPr marL="822960" lvl="3" indent="0">
              <a:buNone/>
            </a:pPr>
            <a:r>
              <a:rPr lang="en-US" sz="2300" dirty="0">
                <a:latin typeface="Courier New"/>
                <a:cs typeface="Courier New"/>
              </a:rPr>
              <a:t>while ( </a:t>
            </a:r>
            <a:r>
              <a:rPr lang="en-US" sz="2300" dirty="0" err="1">
                <a:latin typeface="Courier New"/>
                <a:cs typeface="Courier New"/>
              </a:rPr>
              <a:t>getline</a:t>
            </a:r>
            <a:r>
              <a:rPr lang="en-US" sz="2300" dirty="0">
                <a:latin typeface="Courier New"/>
                <a:cs typeface="Courier New"/>
              </a:rPr>
              <a:t>(</a:t>
            </a:r>
            <a:r>
              <a:rPr lang="en-US" sz="2300" dirty="0" err="1">
                <a:latin typeface="Courier New"/>
                <a:cs typeface="Courier New"/>
              </a:rPr>
              <a:t>lineStream,linevals</a:t>
            </a:r>
            <a:r>
              <a:rPr lang="en-US" sz="2300" dirty="0">
                <a:latin typeface="Courier New"/>
                <a:cs typeface="Courier New"/>
              </a:rPr>
              <a:t>[index],',') ) {</a:t>
            </a:r>
          </a:p>
          <a:p>
            <a:pPr marL="822960" lvl="3" indent="0">
              <a:buNone/>
            </a:pPr>
            <a:r>
              <a:rPr lang="en-US" sz="2300" dirty="0">
                <a:latin typeface="Courier New"/>
                <a:cs typeface="Courier New"/>
              </a:rPr>
              <a:t>      ++index;</a:t>
            </a:r>
          </a:p>
          <a:p>
            <a:pPr marL="822960" lvl="3" indent="0">
              <a:buNone/>
            </a:pPr>
            <a:r>
              <a:rPr lang="en-US" sz="2300" dirty="0">
                <a:latin typeface="Courier New"/>
                <a:cs typeface="Courier New"/>
              </a:rPr>
              <a:t>}</a:t>
            </a:r>
          </a:p>
          <a:p>
            <a:pPr marL="822960" lvl="3" indent="0">
              <a:buNone/>
            </a:pPr>
            <a:r>
              <a:rPr lang="en-US" sz="2300" dirty="0" err="1">
                <a:latin typeface="Courier New"/>
                <a:cs typeface="Courier New"/>
              </a:rPr>
              <a:t>stringstream</a:t>
            </a:r>
            <a:r>
              <a:rPr lang="en-US" sz="2300" dirty="0">
                <a:latin typeface="Courier New"/>
                <a:cs typeface="Courier New"/>
              </a:rPr>
              <a:t> </a:t>
            </a:r>
            <a:r>
              <a:rPr lang="en-US" sz="2300" dirty="0" err="1">
                <a:latin typeface="Courier New"/>
                <a:cs typeface="Courier New"/>
              </a:rPr>
              <a:t>ssbf</a:t>
            </a:r>
            <a:r>
              <a:rPr lang="en-US" sz="2300" dirty="0">
                <a:latin typeface="Courier New"/>
                <a:cs typeface="Courier New"/>
              </a:rPr>
              <a:t>, </a:t>
            </a:r>
            <a:r>
              <a:rPr lang="en-US" sz="2300" dirty="0" err="1">
                <a:latin typeface="Courier New"/>
                <a:cs typeface="Courier New"/>
              </a:rPr>
              <a:t>sswt</a:t>
            </a:r>
            <a:r>
              <a:rPr lang="en-US" sz="2300" dirty="0">
                <a:latin typeface="Courier New"/>
                <a:cs typeface="Courier New"/>
              </a:rPr>
              <a:t>, </a:t>
            </a:r>
            <a:r>
              <a:rPr lang="en-US" sz="2300" dirty="0" err="1">
                <a:latin typeface="Courier New"/>
                <a:cs typeface="Courier New"/>
              </a:rPr>
              <a:t>ssht</a:t>
            </a:r>
            <a:r>
              <a:rPr lang="en-US" sz="2300" dirty="0">
                <a:latin typeface="Courier New"/>
                <a:cs typeface="Courier New"/>
              </a:rPr>
              <a:t>;</a:t>
            </a:r>
          </a:p>
          <a:p>
            <a:pPr marL="822960" lvl="3" indent="0">
              <a:buNone/>
            </a:pPr>
            <a:r>
              <a:rPr lang="en-US" sz="2300" dirty="0" err="1">
                <a:latin typeface="Courier New"/>
                <a:cs typeface="Courier New"/>
              </a:rPr>
              <a:t>ssbf</a:t>
            </a:r>
            <a:r>
              <a:rPr lang="en-US" sz="2300" dirty="0">
                <a:latin typeface="Courier New"/>
                <a:cs typeface="Courier New"/>
              </a:rPr>
              <a:t>&lt;&lt;</a:t>
            </a:r>
            <a:r>
              <a:rPr lang="en-US" sz="2300" dirty="0" err="1">
                <a:latin typeface="Courier New"/>
                <a:cs typeface="Courier New"/>
              </a:rPr>
              <a:t>linevals</a:t>
            </a:r>
            <a:r>
              <a:rPr lang="en-US" sz="2300" dirty="0">
                <a:latin typeface="Courier New"/>
                <a:cs typeface="Courier New"/>
              </a:rPr>
              <a:t>[0];</a:t>
            </a:r>
          </a:p>
          <a:p>
            <a:pPr marL="822960" lvl="3" indent="0">
              <a:buNone/>
            </a:pPr>
            <a:r>
              <a:rPr lang="en-US" sz="2300" dirty="0" err="1">
                <a:latin typeface="Courier New"/>
                <a:cs typeface="Courier New"/>
              </a:rPr>
              <a:t>ssbf</a:t>
            </a:r>
            <a:r>
              <a:rPr lang="en-US" sz="2300" dirty="0">
                <a:latin typeface="Courier New"/>
                <a:cs typeface="Courier New"/>
              </a:rPr>
              <a:t>&gt;&gt;bf[</a:t>
            </a:r>
            <a:r>
              <a:rPr lang="en-US" sz="2300" dirty="0" err="1">
                <a:latin typeface="Courier New"/>
                <a:cs typeface="Courier New"/>
              </a:rPr>
              <a:t>lineCount</a:t>
            </a:r>
            <a:r>
              <a:rPr lang="en-US" sz="2300" dirty="0">
                <a:latin typeface="Courier New"/>
                <a:cs typeface="Courier New"/>
              </a:rPr>
              <a:t>];</a:t>
            </a:r>
          </a:p>
          <a:p>
            <a:pPr marL="822960" lvl="3" indent="0">
              <a:buNone/>
            </a:pPr>
            <a:r>
              <a:rPr lang="en-US" sz="2300" dirty="0" err="1">
                <a:latin typeface="Courier New"/>
                <a:cs typeface="Courier New"/>
              </a:rPr>
              <a:t>sswt</a:t>
            </a:r>
            <a:r>
              <a:rPr lang="en-US" sz="2300" dirty="0">
                <a:latin typeface="Courier New"/>
                <a:cs typeface="Courier New"/>
              </a:rPr>
              <a:t>&lt;&lt;</a:t>
            </a:r>
            <a:r>
              <a:rPr lang="en-US" sz="2300" dirty="0" err="1">
                <a:latin typeface="Courier New"/>
                <a:cs typeface="Courier New"/>
              </a:rPr>
              <a:t>linevals</a:t>
            </a:r>
            <a:r>
              <a:rPr lang="en-US" sz="2300" dirty="0">
                <a:latin typeface="Courier New"/>
                <a:cs typeface="Courier New"/>
              </a:rPr>
              <a:t>[2];</a:t>
            </a:r>
          </a:p>
          <a:p>
            <a:pPr marL="822960" lvl="3" indent="0">
              <a:buNone/>
            </a:pPr>
            <a:r>
              <a:rPr lang="en-US" sz="2300" dirty="0" err="1">
                <a:latin typeface="Courier New"/>
                <a:cs typeface="Courier New"/>
              </a:rPr>
              <a:t>sswt</a:t>
            </a:r>
            <a:r>
              <a:rPr lang="en-US" sz="2300" dirty="0">
                <a:latin typeface="Courier New"/>
                <a:cs typeface="Courier New"/>
              </a:rPr>
              <a:t>&gt;&gt;</a:t>
            </a:r>
            <a:r>
              <a:rPr lang="en-US" sz="2300" dirty="0" err="1">
                <a:latin typeface="Courier New"/>
                <a:cs typeface="Courier New"/>
              </a:rPr>
              <a:t>wt</a:t>
            </a:r>
            <a:r>
              <a:rPr lang="en-US" sz="2300" dirty="0">
                <a:latin typeface="Courier New"/>
                <a:cs typeface="Courier New"/>
              </a:rPr>
              <a:t>[</a:t>
            </a:r>
            <a:r>
              <a:rPr lang="en-US" sz="2300" dirty="0" err="1">
                <a:latin typeface="Courier New"/>
                <a:cs typeface="Courier New"/>
              </a:rPr>
              <a:t>lineCount</a:t>
            </a:r>
            <a:r>
              <a:rPr lang="en-US" sz="2300" dirty="0">
                <a:latin typeface="Courier New"/>
                <a:cs typeface="Courier New"/>
              </a:rPr>
              <a:t>];</a:t>
            </a:r>
          </a:p>
          <a:p>
            <a:pPr marL="822960" lvl="3" indent="0">
              <a:buNone/>
            </a:pPr>
            <a:r>
              <a:rPr lang="en-US" sz="2300" dirty="0" err="1">
                <a:latin typeface="Courier New"/>
                <a:cs typeface="Courier New"/>
              </a:rPr>
              <a:t>ssht</a:t>
            </a:r>
            <a:r>
              <a:rPr lang="en-US" sz="2300" dirty="0">
                <a:latin typeface="Courier New"/>
                <a:cs typeface="Courier New"/>
              </a:rPr>
              <a:t>&lt;&lt;</a:t>
            </a:r>
            <a:r>
              <a:rPr lang="en-US" sz="2300" dirty="0" err="1">
                <a:latin typeface="Courier New"/>
                <a:cs typeface="Courier New"/>
              </a:rPr>
              <a:t>linevals</a:t>
            </a:r>
            <a:r>
              <a:rPr lang="en-US" sz="2300" dirty="0">
                <a:latin typeface="Courier New"/>
                <a:cs typeface="Courier New"/>
              </a:rPr>
              <a:t>[3];</a:t>
            </a:r>
          </a:p>
          <a:p>
            <a:pPr marL="822960" lvl="3" indent="0">
              <a:buNone/>
            </a:pPr>
            <a:r>
              <a:rPr lang="en-US" sz="2300" dirty="0" err="1">
                <a:latin typeface="Courier New"/>
                <a:cs typeface="Courier New"/>
              </a:rPr>
              <a:t>ssht</a:t>
            </a:r>
            <a:r>
              <a:rPr lang="en-US" sz="2300" dirty="0">
                <a:latin typeface="Courier New"/>
                <a:cs typeface="Courier New"/>
              </a:rPr>
              <a:t>&gt;&gt;</a:t>
            </a:r>
            <a:r>
              <a:rPr lang="en-US" sz="2300" dirty="0" err="1">
                <a:latin typeface="Courier New"/>
                <a:cs typeface="Courier New"/>
              </a:rPr>
              <a:t>ht</a:t>
            </a:r>
            <a:r>
              <a:rPr lang="en-US" sz="2300" dirty="0">
                <a:latin typeface="Courier New"/>
                <a:cs typeface="Courier New"/>
              </a:rPr>
              <a:t>[</a:t>
            </a:r>
            <a:r>
              <a:rPr lang="en-US" sz="2300" dirty="0" err="1">
                <a:latin typeface="Courier New"/>
                <a:cs typeface="Courier New"/>
              </a:rPr>
              <a:t>lineCount</a:t>
            </a:r>
            <a:r>
              <a:rPr lang="en-US" sz="2300" dirty="0">
                <a:latin typeface="Courier New"/>
                <a:cs typeface="Courier New"/>
              </a:rPr>
              <a:t>];</a:t>
            </a:r>
          </a:p>
          <a:p>
            <a:pPr marL="822960" lvl="3" indent="0">
              <a:buNone/>
            </a:pPr>
            <a:r>
              <a:rPr lang="en-US" sz="2300" dirty="0" err="1">
                <a:latin typeface="Courier New"/>
                <a:cs typeface="Courier New"/>
              </a:rPr>
              <a:t>lineCount</a:t>
            </a:r>
            <a:r>
              <a:rPr lang="en-US" sz="2300" dirty="0">
                <a:latin typeface="Courier New"/>
                <a:cs typeface="Courier New"/>
              </a:rPr>
              <a:t>++;</a:t>
            </a:r>
          </a:p>
          <a:p>
            <a:pPr marL="822960" lvl="3" indent="0">
              <a:buNone/>
            </a:pPr>
            <a:r>
              <a:rPr lang="en-US" sz="2300" dirty="0">
                <a:latin typeface="Courier New"/>
                <a:cs typeface="Courier New"/>
              </a:rPr>
              <a:t>}</a:t>
            </a:r>
          </a:p>
          <a:p>
            <a:pPr marL="274320" lvl="1" indent="0">
              <a:buNone/>
            </a:pPr>
            <a:r>
              <a:rPr lang="en-US" sz="2300" dirty="0">
                <a:latin typeface="Courier New"/>
                <a:cs typeface="Courier New"/>
              </a:rPr>
              <a:t>}	</a:t>
            </a:r>
          </a:p>
          <a:p>
            <a:pPr marL="274320" lvl="1" indent="0">
              <a:buNone/>
            </a:pPr>
            <a:r>
              <a:rPr lang="en-US" sz="2300" dirty="0">
                <a:latin typeface="Courier New"/>
                <a:cs typeface="Courier New"/>
              </a:rPr>
              <a:t>else {</a:t>
            </a:r>
          </a:p>
          <a:p>
            <a:pPr marL="548640" lvl="2" indent="0">
              <a:buNone/>
            </a:pPr>
            <a:r>
              <a:rPr lang="en-US" sz="2300" dirty="0" err="1">
                <a:latin typeface="Courier New"/>
                <a:cs typeface="Courier New"/>
              </a:rPr>
              <a:t>cout</a:t>
            </a:r>
            <a:r>
              <a:rPr lang="en-US" sz="2300" dirty="0">
                <a:latin typeface="Courier New"/>
                <a:cs typeface="Courier New"/>
              </a:rPr>
              <a:t> &lt;&lt;"Unable to open file";</a:t>
            </a:r>
          </a:p>
          <a:p>
            <a:pPr marL="548640" lvl="2" indent="0">
              <a:buNone/>
            </a:pPr>
            <a:r>
              <a:rPr lang="en-US" sz="2300" dirty="0">
                <a:latin typeface="Courier New"/>
                <a:cs typeface="Courier New"/>
              </a:rPr>
              <a:t>return 1;</a:t>
            </a:r>
          </a:p>
          <a:p>
            <a:pPr marL="274320" lvl="1" indent="0">
              <a:buNone/>
            </a:pPr>
            <a:r>
              <a:rPr lang="en-US" sz="2300" dirty="0">
                <a:latin typeface="Courier New"/>
                <a:cs typeface="Courier New"/>
              </a:rPr>
              <a:t>}</a:t>
            </a:r>
          </a:p>
          <a:p>
            <a:endParaRPr lang="en-US" dirty="0"/>
          </a:p>
        </p:txBody>
      </p:sp>
    </p:spTree>
    <p:extLst>
      <p:ext uri="{BB962C8B-B14F-4D97-AF65-F5344CB8AC3E}">
        <p14:creationId xmlns:p14="http://schemas.microsoft.com/office/powerpoint/2010/main" val="371772796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to a File</a:t>
            </a:r>
          </a:p>
        </p:txBody>
      </p:sp>
      <p:sp>
        <p:nvSpPr>
          <p:cNvPr id="3" name="Content Placeholder 2"/>
          <p:cNvSpPr>
            <a:spLocks noGrp="1"/>
          </p:cNvSpPr>
          <p:nvPr>
            <p:ph idx="1"/>
          </p:nvPr>
        </p:nvSpPr>
        <p:spPr/>
        <p:txBody>
          <a:bodyPr>
            <a:normAutofit/>
          </a:bodyPr>
          <a:lstStyle/>
          <a:p>
            <a:r>
              <a:rPr lang="en-US" dirty="0">
                <a:cs typeface="Courier New"/>
              </a:rPr>
              <a:t>Write to a file much like to a standard stream.</a:t>
            </a:r>
          </a:p>
          <a:p>
            <a:pPr marL="0" indent="0">
              <a:buNone/>
            </a:pPr>
            <a:r>
              <a:rPr lang="en-US" sz="2000" dirty="0" err="1">
                <a:latin typeface="Courier New"/>
                <a:cs typeface="Courier New"/>
              </a:rPr>
              <a:t>ofstream</a:t>
            </a:r>
            <a:r>
              <a:rPr lang="en-US" sz="2000" dirty="0">
                <a:latin typeface="Courier New"/>
                <a:cs typeface="Courier New"/>
              </a:rPr>
              <a:t> out("outfile.txt");</a:t>
            </a:r>
          </a:p>
          <a:p>
            <a:pPr marL="0" indent="0">
              <a:buNone/>
            </a:pPr>
            <a:r>
              <a:rPr lang="en-US" sz="2000" dirty="0">
                <a:latin typeface="Courier New"/>
                <a:cs typeface="Courier New"/>
              </a:rPr>
              <a:t>out&lt;&lt;"column1,column2,column3\n";</a:t>
            </a:r>
          </a:p>
          <a:p>
            <a:pPr marL="0" indent="0">
              <a:buNone/>
            </a:pPr>
            <a:r>
              <a:rPr lang="en-US" sz="2000" dirty="0">
                <a:latin typeface="Courier New"/>
                <a:cs typeface="Courier New"/>
              </a:rPr>
              <a:t>for (</a:t>
            </a:r>
            <a:r>
              <a:rPr lang="en-US" sz="2000" dirty="0" err="1">
                <a:latin typeface="Courier New"/>
                <a:cs typeface="Courier New"/>
              </a:rPr>
              <a:t>int</a:t>
            </a:r>
            <a:r>
              <a:rPr lang="en-US" sz="2000" dirty="0">
                <a:latin typeface="Courier New"/>
                <a:cs typeface="Courier New"/>
              </a:rPr>
              <a:t> i=0;i&lt;</a:t>
            </a:r>
            <a:r>
              <a:rPr lang="en-US" sz="2000" dirty="0" err="1">
                <a:latin typeface="Courier New"/>
                <a:cs typeface="Courier New"/>
              </a:rPr>
              <a:t>nlines</a:t>
            </a:r>
            <a:r>
              <a:rPr lang="en-US" sz="2000" dirty="0">
                <a:latin typeface="Courier New"/>
                <a:cs typeface="Courier New"/>
              </a:rPr>
              <a:t>;++i) {</a:t>
            </a:r>
          </a:p>
          <a:p>
            <a:pPr marL="274320" lvl="1" indent="0">
              <a:buNone/>
            </a:pPr>
            <a:r>
              <a:rPr lang="en-US" sz="2000" dirty="0">
                <a:latin typeface="Courier New"/>
                <a:cs typeface="Courier New"/>
              </a:rPr>
              <a:t>out&lt;&lt;var1[i]&lt;&lt;","&lt;&lt;var2[i]&lt;&lt;","&lt;&lt;var3[i]&lt;&lt;"\n';</a:t>
            </a:r>
          </a:p>
          <a:p>
            <a:pPr marL="0" indent="0">
              <a:buNone/>
            </a:pPr>
            <a:r>
              <a:rPr lang="en-US" sz="2000" dirty="0">
                <a:latin typeface="Courier New"/>
                <a:cs typeface="Courier New"/>
              </a:rPr>
              <a:t>}</a:t>
            </a:r>
            <a:endParaRPr lang="en-US" sz="2000" dirty="0"/>
          </a:p>
        </p:txBody>
      </p:sp>
    </p:spTree>
    <p:extLst>
      <p:ext uri="{BB962C8B-B14F-4D97-AF65-F5344CB8AC3E}">
        <p14:creationId xmlns:p14="http://schemas.microsoft.com/office/powerpoint/2010/main" val="38193577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dirty="0"/>
              <a:t>Write a program that creates a file mydata.txt containing four rows consisting of</a:t>
            </a:r>
          </a:p>
          <a:p>
            <a:r>
              <a:rPr lang="en-US" dirty="0"/>
              <a:t>1, 2, 3</a:t>
            </a:r>
          </a:p>
          <a:p>
            <a:r>
              <a:rPr lang="en-US" dirty="0"/>
              <a:t>4, 5, 6</a:t>
            </a:r>
          </a:p>
          <a:p>
            <a:r>
              <a:rPr lang="en-US" dirty="0"/>
              <a:t>7, 8, 9</a:t>
            </a:r>
          </a:p>
          <a:p>
            <a:r>
              <a:rPr lang="en-US" dirty="0"/>
              <a:t>10, 11, 12</a:t>
            </a:r>
          </a:p>
          <a:p>
            <a:r>
              <a:rPr lang="en-US" dirty="0"/>
              <a:t>Rewind the file and read the data back.  Write a loop to add 1 to each value and print each row to the console.</a:t>
            </a:r>
          </a:p>
        </p:txBody>
      </p:sp>
    </p:spTree>
    <p:extLst>
      <p:ext uri="{BB962C8B-B14F-4D97-AF65-F5344CB8AC3E}">
        <p14:creationId xmlns:p14="http://schemas.microsoft.com/office/powerpoint/2010/main" val="294497035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Subprograms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53848239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Subprogram</a:t>
            </a:r>
          </a:p>
        </p:txBody>
      </p:sp>
      <p:sp>
        <p:nvSpPr>
          <p:cNvPr id="3" name="Content Placeholder 2"/>
          <p:cNvSpPr>
            <a:spLocks noGrp="1"/>
          </p:cNvSpPr>
          <p:nvPr>
            <p:ph idx="1"/>
          </p:nvPr>
        </p:nvSpPr>
        <p:spPr/>
        <p:txBody>
          <a:bodyPr>
            <a:normAutofit lnSpcReduction="10000"/>
          </a:bodyPr>
          <a:lstStyle/>
          <a:p>
            <a:r>
              <a:rPr lang="en-US" dirty="0"/>
              <a:t>A subprogram is a self-contained (but not standalone) program unit.  It performs a specific task, usually by accepting </a:t>
            </a:r>
            <a:r>
              <a:rPr lang="en-US" i="1" dirty="0"/>
              <a:t>parameters</a:t>
            </a:r>
            <a:r>
              <a:rPr lang="en-US" dirty="0"/>
              <a:t> and returning a result to the unit that invokes (calls) it.</a:t>
            </a:r>
          </a:p>
          <a:p>
            <a:r>
              <a:rPr lang="en-US" dirty="0"/>
              <a:t>Subprograms are essential to good code practice.  Among other benefits, they are</a:t>
            </a:r>
          </a:p>
          <a:p>
            <a:pPr lvl="1"/>
            <a:r>
              <a:rPr lang="en-US" dirty="0"/>
              <a:t>Reusable.  They can be called anywhere the task is to be performed.</a:t>
            </a:r>
          </a:p>
          <a:p>
            <a:pPr lvl="1"/>
            <a:r>
              <a:rPr lang="en-US" dirty="0"/>
              <a:t>Easier to test and debug than a large, catch-all unit.</a:t>
            </a:r>
          </a:p>
          <a:p>
            <a:pPr lvl="1"/>
            <a:r>
              <a:rPr lang="en-US" dirty="0"/>
              <a:t>Effective at reducing errors such as cut and paste mistakes.</a:t>
            </a:r>
          </a:p>
        </p:txBody>
      </p:sp>
    </p:spTree>
    <p:extLst>
      <p:ext uri="{BB962C8B-B14F-4D97-AF65-F5344CB8AC3E}">
        <p14:creationId xmlns:p14="http://schemas.microsoft.com/office/powerpoint/2010/main" val="195154217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and Subroutines</a:t>
            </a:r>
          </a:p>
        </p:txBody>
      </p:sp>
      <p:sp>
        <p:nvSpPr>
          <p:cNvPr id="3" name="Content Placeholder 2"/>
          <p:cNvSpPr>
            <a:spLocks noGrp="1"/>
          </p:cNvSpPr>
          <p:nvPr>
            <p:ph idx="1"/>
          </p:nvPr>
        </p:nvSpPr>
        <p:spPr/>
        <p:txBody>
          <a:bodyPr>
            <a:normAutofit fontScale="85000" lnSpcReduction="20000"/>
          </a:bodyPr>
          <a:lstStyle/>
          <a:p>
            <a:r>
              <a:rPr lang="en-US" dirty="0"/>
              <a:t>Functions take any number (up to compiler limits) of arguments and return one item.  This item can be a compound type.</a:t>
            </a:r>
          </a:p>
          <a:p>
            <a:r>
              <a:rPr lang="en-US" dirty="0"/>
              <a:t>Functions must be declared to a type like variables.</a:t>
            </a:r>
          </a:p>
          <a:p>
            <a:r>
              <a:rPr lang="en-US" dirty="0"/>
              <a:t>Subroutines take any number of arguments (up to the compiler limit) and return any number of arguments.  All communication is through the argument list.</a:t>
            </a:r>
          </a:p>
          <a:p>
            <a:r>
              <a:rPr lang="en-US" dirty="0"/>
              <a:t>Strictly speaking, all subprograms in C++ are functions, but the ability to declare a </a:t>
            </a:r>
            <a:r>
              <a:rPr lang="en-US" dirty="0">
                <a:latin typeface="Courier New" panose="02070309020205020404" pitchFamily="49" charset="0"/>
                <a:cs typeface="Courier New" panose="02070309020205020404" pitchFamily="49" charset="0"/>
              </a:rPr>
              <a:t>void</a:t>
            </a:r>
            <a:r>
              <a:rPr lang="en-US" dirty="0"/>
              <a:t> return "type" means some are effectively subroutines. Subroutines communicate only through their parameter list.</a:t>
            </a:r>
          </a:p>
          <a:p>
            <a:r>
              <a:rPr lang="en-US" dirty="0"/>
              <a:t>In C/C++ either the function or its </a:t>
            </a:r>
            <a:r>
              <a:rPr lang="en-US" i="1" dirty="0"/>
              <a:t>prototype</a:t>
            </a:r>
            <a:r>
              <a:rPr lang="en-US" dirty="0"/>
              <a:t> must appear before any invocation.</a:t>
            </a:r>
          </a:p>
          <a:p>
            <a:endParaRPr lang="en-US" dirty="0"/>
          </a:p>
        </p:txBody>
      </p:sp>
    </p:spTree>
    <p:extLst>
      <p:ext uri="{BB962C8B-B14F-4D97-AF65-F5344CB8AC3E}">
        <p14:creationId xmlns:p14="http://schemas.microsoft.com/office/powerpoint/2010/main" val="195277479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a:xfrm>
            <a:off x="381000" y="1646237"/>
            <a:ext cx="8763000" cy="4876800"/>
          </a:xfrm>
        </p:spPr>
        <p:txBody>
          <a:bodyPr>
            <a:normAutofit/>
          </a:bodyPr>
          <a:lstStyle/>
          <a:p>
            <a:pPr marL="0" indent="0">
              <a:buNone/>
            </a:pPr>
            <a:r>
              <a:rPr lang="en-US" sz="2400" dirty="0">
                <a:cs typeface="Courier New"/>
              </a:rPr>
              <a:t>The return value is indicated by the </a:t>
            </a:r>
            <a:r>
              <a:rPr lang="en-US" sz="2400" dirty="0">
                <a:latin typeface="Courier New" panose="02070309020205020404" pitchFamily="49" charset="0"/>
                <a:cs typeface="Courier New" panose="02070309020205020404" pitchFamily="49" charset="0"/>
              </a:rPr>
              <a:t>return</a:t>
            </a:r>
            <a:r>
              <a:rPr lang="en-US" sz="2400" dirty="0">
                <a:cs typeface="Courier New"/>
              </a:rPr>
              <a:t> statement.</a:t>
            </a:r>
            <a:endParaRPr lang="en-US" sz="2400" dirty="0">
              <a:latin typeface="Courier New"/>
              <a:cs typeface="Courier New"/>
            </a:endParaRPr>
          </a:p>
          <a:p>
            <a:pPr marL="0" indent="0">
              <a:buNone/>
            </a:pPr>
            <a:r>
              <a:rPr lang="en-US" sz="2400" dirty="0">
                <a:latin typeface="Courier New"/>
                <a:cs typeface="Courier New"/>
              </a:rPr>
              <a:t>&lt;type&gt; </a:t>
            </a:r>
            <a:r>
              <a:rPr lang="en-US" sz="2400" dirty="0" err="1">
                <a:latin typeface="Courier New"/>
                <a:cs typeface="Courier New"/>
              </a:rPr>
              <a:t>myfunc</a:t>
            </a:r>
            <a:r>
              <a:rPr lang="en-US" sz="2400" dirty="0">
                <a:latin typeface="Courier New"/>
                <a:cs typeface="Courier New"/>
              </a:rPr>
              <a:t>(&lt;type&gt; param1,&lt;type&gt;  	param2,&lt;type&gt; param3,&lt;type&gt; param4){</a:t>
            </a:r>
          </a:p>
          <a:p>
            <a:pPr marL="0" indent="0">
              <a:buNone/>
            </a:pPr>
            <a:r>
              <a:rPr lang="en-US" sz="2400" dirty="0">
                <a:latin typeface="Courier New"/>
                <a:cs typeface="Courier New"/>
              </a:rPr>
              <a:t>   statements</a:t>
            </a:r>
          </a:p>
          <a:p>
            <a:pPr marL="0" indent="0">
              <a:buNone/>
            </a:pPr>
            <a:r>
              <a:rPr lang="en-US" sz="2400" dirty="0">
                <a:latin typeface="Courier New"/>
                <a:cs typeface="Courier New"/>
              </a:rPr>
              <a:t>   return </a:t>
            </a:r>
            <a:r>
              <a:rPr lang="en-US" sz="2400" dirty="0" err="1">
                <a:latin typeface="Courier New"/>
                <a:cs typeface="Courier New"/>
              </a:rPr>
              <a:t>aResult</a:t>
            </a:r>
            <a:r>
              <a:rPr lang="en-US" sz="2400" dirty="0">
                <a:latin typeface="Courier New"/>
                <a:cs typeface="Courier New"/>
              </a:rPr>
              <a:t>;</a:t>
            </a:r>
          </a:p>
          <a:p>
            <a:pPr marL="0" indent="0">
              <a:buNone/>
            </a:pPr>
            <a:r>
              <a:rPr lang="en-US" sz="2400" dirty="0">
                <a:latin typeface="Courier New"/>
                <a:cs typeface="Courier New"/>
              </a:rPr>
              <a:t>}</a:t>
            </a:r>
          </a:p>
          <a:p>
            <a:endParaRPr lang="en-US" dirty="0"/>
          </a:p>
        </p:txBody>
      </p:sp>
    </p:spTree>
    <p:extLst>
      <p:ext uri="{BB962C8B-B14F-4D97-AF65-F5344CB8AC3E}">
        <p14:creationId xmlns:p14="http://schemas.microsoft.com/office/powerpoint/2010/main" val="385301759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Invoking Functions</a:t>
            </a:r>
          </a:p>
        </p:txBody>
      </p:sp>
      <p:sp>
        <p:nvSpPr>
          <p:cNvPr id="3" name="Content Placeholder 2"/>
          <p:cNvSpPr>
            <a:spLocks noGrp="1"/>
          </p:cNvSpPr>
          <p:nvPr>
            <p:ph idx="1"/>
          </p:nvPr>
        </p:nvSpPr>
        <p:spPr/>
        <p:txBody>
          <a:bodyPr/>
          <a:lstStyle/>
          <a:p>
            <a:r>
              <a:rPr lang="en-US" dirty="0"/>
              <a:t>Function</a:t>
            </a:r>
          </a:p>
          <a:p>
            <a:pPr lvl="1"/>
            <a:r>
              <a:rPr lang="en-US" dirty="0"/>
              <a:t>Invoke by its name</a:t>
            </a:r>
          </a:p>
          <a:p>
            <a:pPr marL="800100" lvl="1" indent="-342900"/>
            <a:r>
              <a:rPr lang="en-US" dirty="0"/>
              <a:t>	</a:t>
            </a:r>
            <a:r>
              <a:rPr lang="en-US" dirty="0">
                <a:latin typeface="Courier New"/>
                <a:cs typeface="Courier New"/>
              </a:rPr>
              <a:t>x=</a:t>
            </a:r>
            <a:r>
              <a:rPr lang="en-US" dirty="0" err="1">
                <a:latin typeface="Courier New"/>
                <a:cs typeface="Courier New"/>
              </a:rPr>
              <a:t>myfunc</a:t>
            </a:r>
            <a:r>
              <a:rPr lang="en-US" dirty="0">
                <a:latin typeface="Courier New"/>
                <a:cs typeface="Courier New"/>
              </a:rPr>
              <a:t>(</a:t>
            </a:r>
            <a:r>
              <a:rPr lang="en-US" dirty="0" err="1">
                <a:latin typeface="Courier New"/>
                <a:cs typeface="Courier New"/>
              </a:rPr>
              <a:t>z,w</a:t>
            </a:r>
            <a:r>
              <a:rPr lang="en-US" dirty="0">
                <a:latin typeface="Courier New"/>
                <a:cs typeface="Courier New"/>
              </a:rPr>
              <a:t>)</a:t>
            </a:r>
          </a:p>
          <a:p>
            <a:pPr marL="800100" lvl="1" indent="-342900"/>
            <a:r>
              <a:rPr lang="en-US" dirty="0">
                <a:latin typeface="Courier New"/>
                <a:cs typeface="Courier New"/>
              </a:rPr>
              <a:t>	y=c*</a:t>
            </a:r>
            <a:r>
              <a:rPr lang="en-US" dirty="0" err="1">
                <a:latin typeface="Courier New"/>
                <a:cs typeface="Courier New"/>
              </a:rPr>
              <a:t>afunc</a:t>
            </a:r>
            <a:r>
              <a:rPr lang="en-US" dirty="0">
                <a:latin typeface="Courier New"/>
                <a:cs typeface="Courier New"/>
              </a:rPr>
              <a:t>(</a:t>
            </a:r>
            <a:r>
              <a:rPr lang="en-US" dirty="0" err="1">
                <a:latin typeface="Courier New"/>
                <a:cs typeface="Courier New"/>
              </a:rPr>
              <a:t>z,w</a:t>
            </a:r>
            <a:r>
              <a:rPr lang="en-US" dirty="0">
                <a:latin typeface="Courier New"/>
                <a:cs typeface="Courier New"/>
              </a:rPr>
              <a:t>)</a:t>
            </a:r>
          </a:p>
          <a:p>
            <a:pPr lvl="1" indent="0">
              <a:buNone/>
            </a:pPr>
            <a:r>
              <a:rPr lang="en-US" dirty="0">
                <a:cs typeface="American Typewriter"/>
              </a:rPr>
              <a:t>A function is just like a variable except it cannot be an </a:t>
            </a:r>
            <a:r>
              <a:rPr lang="en-US" i="1" dirty="0" err="1">
                <a:cs typeface="American Typewriter"/>
              </a:rPr>
              <a:t>lvalue</a:t>
            </a:r>
            <a:r>
              <a:rPr lang="en-US" i="1" dirty="0">
                <a:cs typeface="American Typewriter"/>
              </a:rPr>
              <a:t> </a:t>
            </a:r>
            <a:r>
              <a:rPr lang="en-US" dirty="0">
                <a:cs typeface="American Typewriter"/>
              </a:rPr>
              <a:t>(appear on the left-hand side of =)</a:t>
            </a:r>
          </a:p>
        </p:txBody>
      </p:sp>
    </p:spTree>
    <p:extLst>
      <p:ext uri="{BB962C8B-B14F-4D97-AF65-F5344CB8AC3E}">
        <p14:creationId xmlns:p14="http://schemas.microsoft.com/office/powerpoint/2010/main" val="306173819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by Value or by Reference</a:t>
            </a:r>
          </a:p>
        </p:txBody>
      </p:sp>
      <p:sp>
        <p:nvSpPr>
          <p:cNvPr id="3" name="Content Placeholder 2"/>
          <p:cNvSpPr>
            <a:spLocks noGrp="1"/>
          </p:cNvSpPr>
          <p:nvPr>
            <p:ph idx="1"/>
          </p:nvPr>
        </p:nvSpPr>
        <p:spPr/>
        <p:txBody>
          <a:bodyPr>
            <a:normAutofit fontScale="92500" lnSpcReduction="10000"/>
          </a:bodyPr>
          <a:lstStyle/>
          <a:p>
            <a:r>
              <a:rPr lang="en-US" dirty="0"/>
              <a:t>Most parameters in C++ functions are passed by </a:t>
            </a:r>
            <a:r>
              <a:rPr lang="en-US" i="1" dirty="0"/>
              <a:t>value</a:t>
            </a:r>
            <a:r>
              <a:rPr lang="en-US" dirty="0"/>
              <a:t>.  The compiler makes a copy and places it into the corresponding function variable.</a:t>
            </a:r>
          </a:p>
          <a:p>
            <a:r>
              <a:rPr lang="en-US" dirty="0"/>
              <a:t>C++ can pass by </a:t>
            </a:r>
            <a:r>
              <a:rPr lang="en-US" i="1" dirty="0"/>
              <a:t>reference</a:t>
            </a:r>
            <a:r>
              <a:rPr lang="en-US" dirty="0"/>
              <a:t> (more easily than C). This means that the subprogram receives a pointer to the location in memory of the variable.</a:t>
            </a:r>
          </a:p>
          <a:p>
            <a:r>
              <a:rPr lang="en-US" dirty="0"/>
              <a:t>When passing by reference, if that argument is changed by the subprogram it will be changed in the caller as well.  This is a </a:t>
            </a:r>
            <a:r>
              <a:rPr lang="en-US" b="1" dirty="0"/>
              <a:t>side effect</a:t>
            </a:r>
            <a:r>
              <a:rPr lang="en-US" dirty="0"/>
              <a:t>.</a:t>
            </a:r>
          </a:p>
          <a:p>
            <a:r>
              <a:rPr lang="en-US" dirty="0"/>
              <a:t>Subroutines operate </a:t>
            </a:r>
            <a:r>
              <a:rPr lang="en-US" i="1" dirty="0"/>
              <a:t>entirely</a:t>
            </a:r>
            <a:r>
              <a:rPr lang="en-US" dirty="0"/>
              <a:t> by side effects. </a:t>
            </a:r>
          </a:p>
          <a:p>
            <a:pPr lvl="1"/>
            <a:r>
              <a:rPr lang="en-US" dirty="0"/>
              <a:t>Sometimes this is not called a “side effect” when it is intentional, only when it is unintentional. </a:t>
            </a:r>
          </a:p>
        </p:txBody>
      </p:sp>
    </p:spTree>
    <p:extLst>
      <p:ext uri="{BB962C8B-B14F-4D97-AF65-F5344CB8AC3E}">
        <p14:creationId xmlns:p14="http://schemas.microsoft.com/office/powerpoint/2010/main" val="3950982943"/>
      </p:ext>
    </p:extLst>
  </p:cSld>
  <p:clrMapOvr>
    <a:masterClrMapping/>
  </p:clrMapOvr>
</p:sld>
</file>

<file path=ppt/theme/theme1.xml><?xml version="1.0" encoding="utf-8"?>
<a:theme xmlns:a="http://schemas.openxmlformats.org/drawingml/2006/main" name="OrangeStripe_4x3">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Stripe_4x3" id="{7006B71E-B41B-4500-8AE6-5AD77E8FD5BD}" vid="{3ABFC693-220E-49C6-A449-DD7FECE44C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OrangeStripe_4x3</Template>
  <TotalTime>9127</TotalTime>
  <Words>9095</Words>
  <Application>Microsoft Office PowerPoint</Application>
  <PresentationFormat>On-screen Show (4:3)</PresentationFormat>
  <Paragraphs>1415</Paragraphs>
  <Slides>156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156</vt:i4>
      </vt:variant>
    </vt:vector>
  </HeadingPairs>
  <TitlesOfParts>
    <vt:vector size="166" baseType="lpstr">
      <vt:lpstr>American Typewriter</vt:lpstr>
      <vt:lpstr>Arial</vt:lpstr>
      <vt:lpstr>Calibri</vt:lpstr>
      <vt:lpstr>Courier New</vt:lpstr>
      <vt:lpstr>DejaVu Sans</vt:lpstr>
      <vt:lpstr>Franklin Gothic Book</vt:lpstr>
      <vt:lpstr>Franklin Gothic Medium</vt:lpstr>
      <vt:lpstr>Symbol</vt:lpstr>
      <vt:lpstr>Wingdings</vt:lpstr>
      <vt:lpstr>OrangeStripe_4x3</vt:lpstr>
      <vt:lpstr>Introduction to Programming in C++</vt:lpstr>
      <vt:lpstr>Compilers versus Interpreters</vt:lpstr>
      <vt:lpstr>Compiled Languages</vt:lpstr>
      <vt:lpstr>Strengths and Weaknesses</vt:lpstr>
      <vt:lpstr>Setting Up Your Environment</vt:lpstr>
      <vt:lpstr>Integrated Development Environments</vt:lpstr>
      <vt:lpstr>Linux</vt:lpstr>
      <vt:lpstr>Windows and Mac</vt:lpstr>
      <vt:lpstr>Installing Compilers on Macs</vt:lpstr>
      <vt:lpstr>Installing Compilers on Windows</vt:lpstr>
      <vt:lpstr>MinGW</vt:lpstr>
      <vt:lpstr>Environment Variables in Windows</vt:lpstr>
      <vt:lpstr>Geany on Windows</vt:lpstr>
      <vt:lpstr>Variables</vt:lpstr>
      <vt:lpstr>Variables in C++</vt:lpstr>
      <vt:lpstr>Numeric Types: Integer</vt:lpstr>
      <vt:lpstr>Numeric Types: Single Precision</vt:lpstr>
      <vt:lpstr>Numeric Types: Double Precision</vt:lpstr>
      <vt:lpstr>Non-numeric Types: Boolean</vt:lpstr>
      <vt:lpstr>Non-numeric Types: Character</vt:lpstr>
      <vt:lpstr>Non-numeric Types: String</vt:lpstr>
      <vt:lpstr>Literals</vt:lpstr>
      <vt:lpstr>Variable Declarations</vt:lpstr>
      <vt:lpstr>Initializing at Compile Time</vt:lpstr>
      <vt:lpstr>Pointers and References</vt:lpstr>
      <vt:lpstr>Example </vt:lpstr>
      <vt:lpstr>const</vt:lpstr>
      <vt:lpstr>Type Conversions</vt:lpstr>
      <vt:lpstr>Examples</vt:lpstr>
      <vt:lpstr>Character  Numeric</vt:lpstr>
      <vt:lpstr>Arithmetic Operations</vt:lpstr>
      <vt:lpstr>Integer Operators</vt:lpstr>
      <vt:lpstr>Boolean Operators</vt:lpstr>
      <vt:lpstr>Conditional Operators</vt:lpstr>
      <vt:lpstr>Conditional Operator Precedence</vt:lpstr>
      <vt:lpstr>Exercise</vt:lpstr>
      <vt:lpstr>Expressions and Statements</vt:lpstr>
      <vt:lpstr>Expressions in C++</vt:lpstr>
      <vt:lpstr>Statements</vt:lpstr>
      <vt:lpstr>Hello World</vt:lpstr>
      <vt:lpstr>Exercise</vt:lpstr>
      <vt:lpstr>Exercise</vt:lpstr>
      <vt:lpstr>C++ Loops and Conditionals</vt:lpstr>
      <vt:lpstr>Conditionals</vt:lpstr>
      <vt:lpstr>SWITCH</vt:lpstr>
      <vt:lpstr>SWITCH Example</vt:lpstr>
      <vt:lpstr>FOR Loop</vt:lpstr>
      <vt:lpstr>Early Exit</vt:lpstr>
      <vt:lpstr>WHILE Loops</vt:lpstr>
      <vt:lpstr>Example</vt:lpstr>
      <vt:lpstr>Break/Continue</vt:lpstr>
      <vt:lpstr>Repeat-Until</vt:lpstr>
      <vt:lpstr>Example</vt:lpstr>
      <vt:lpstr>Exercise</vt:lpstr>
      <vt:lpstr>Arrays</vt:lpstr>
      <vt:lpstr>Terminology</vt:lpstr>
      <vt:lpstr>C-Style Arrays</vt:lpstr>
      <vt:lpstr>Orientation</vt:lpstr>
      <vt:lpstr>Initializing Arrays in C++</vt:lpstr>
      <vt:lpstr>Initializing (Continued)</vt:lpstr>
      <vt:lpstr>WARNING WARNING WARNING</vt:lpstr>
      <vt:lpstr>Multidimensional Arrays in C++</vt:lpstr>
      <vt:lpstr>C++ Array Properties</vt:lpstr>
      <vt:lpstr>Passing Arrays to Procedures</vt:lpstr>
      <vt:lpstr>Example</vt:lpstr>
      <vt:lpstr>Allocation and the New Operator</vt:lpstr>
      <vt:lpstr>Multidimensional Arrays with New</vt:lpstr>
      <vt:lpstr>C++ Containers</vt:lpstr>
      <vt:lpstr>Boost arrays</vt:lpstr>
      <vt:lpstr>Boost arrays and C arrays</vt:lpstr>
      <vt:lpstr>PowerPoint Presentation</vt:lpstr>
      <vt:lpstr>Exercise</vt:lpstr>
      <vt:lpstr>C++ input/output</vt:lpstr>
      <vt:lpstr>Stream IO</vt:lpstr>
      <vt:lpstr>Reading from the Command Line</vt:lpstr>
      <vt:lpstr>Formatted IO</vt:lpstr>
      <vt:lpstr>Manipulators</vt:lpstr>
      <vt:lpstr>Header iomanip</vt:lpstr>
      <vt:lpstr>Example</vt:lpstr>
      <vt:lpstr>Exercise</vt:lpstr>
      <vt:lpstr>Exercise</vt:lpstr>
      <vt:lpstr>C++ file io</vt:lpstr>
      <vt:lpstr>File Streams</vt:lpstr>
      <vt:lpstr>Open</vt:lpstr>
      <vt:lpstr>Modifiers</vt:lpstr>
      <vt:lpstr>Inquiring </vt:lpstr>
      <vt:lpstr>Close</vt:lpstr>
      <vt:lpstr>REWIND</vt:lpstr>
      <vt:lpstr>Reading from a File</vt:lpstr>
      <vt:lpstr>getline</vt:lpstr>
      <vt:lpstr>Reading a CSV file</vt:lpstr>
      <vt:lpstr>Writing to a File</vt:lpstr>
      <vt:lpstr>Exercise</vt:lpstr>
      <vt:lpstr>Subprograms</vt:lpstr>
      <vt:lpstr>What is a Subprogram</vt:lpstr>
      <vt:lpstr>Functions and Subroutines</vt:lpstr>
      <vt:lpstr>Functions</vt:lpstr>
      <vt:lpstr>Invoking Functions</vt:lpstr>
      <vt:lpstr>Passing by Value or by Reference</vt:lpstr>
      <vt:lpstr>"Subroutines" in C++</vt:lpstr>
      <vt:lpstr>Exercise</vt:lpstr>
      <vt:lpstr>Passing Arrays to Subprograms</vt:lpstr>
      <vt:lpstr>Examples</vt:lpstr>
      <vt:lpstr>Examples (Continued)</vt:lpstr>
      <vt:lpstr>Local Arrays</vt:lpstr>
      <vt:lpstr>Delete Operator</vt:lpstr>
      <vt:lpstr>Prototypes</vt:lpstr>
      <vt:lpstr>Example</vt:lpstr>
      <vt:lpstr>Using Prototypes</vt:lpstr>
      <vt:lpstr>Compiling and Linking</vt:lpstr>
      <vt:lpstr>Exercise</vt:lpstr>
      <vt:lpstr>DeFAUlT arguments</vt:lpstr>
      <vt:lpstr>Default Arguments</vt:lpstr>
      <vt:lpstr>Using Default Arguments</vt:lpstr>
      <vt:lpstr>SCOPE</vt:lpstr>
      <vt:lpstr>Variable Scope</vt:lpstr>
      <vt:lpstr>Code Block Examples</vt:lpstr>
      <vt:lpstr>Compilers, Linkers, and Make</vt:lpstr>
      <vt:lpstr>Building an Executable</vt:lpstr>
      <vt:lpstr>Linkers and Libraries</vt:lpstr>
      <vt:lpstr>Make</vt:lpstr>
      <vt:lpstr>Targets and Rules</vt:lpstr>
      <vt:lpstr>Variables and Comments</vt:lpstr>
      <vt:lpstr>Suffix Rules</vt:lpstr>
      <vt:lpstr>Pattern Rules</vt:lpstr>
      <vt:lpstr>Example</vt:lpstr>
      <vt:lpstr>abstract types</vt:lpstr>
      <vt:lpstr>Derived Types</vt:lpstr>
      <vt:lpstr>Declaring Types and Accessing Fields</vt:lpstr>
      <vt:lpstr>Structs in Structs</vt:lpstr>
      <vt:lpstr>The Arrow Operator</vt:lpstr>
      <vt:lpstr>Vectors</vt:lpstr>
      <vt:lpstr>Initializing Vectors</vt:lpstr>
      <vt:lpstr>Useful Vector Methods</vt:lpstr>
      <vt:lpstr>Vectors and Structs</vt:lpstr>
      <vt:lpstr>Example</vt:lpstr>
      <vt:lpstr>classes</vt:lpstr>
      <vt:lpstr>Object-Oriented Programming</vt:lpstr>
      <vt:lpstr>OOP Terminology</vt:lpstr>
      <vt:lpstr>Data Hiding</vt:lpstr>
      <vt:lpstr>Access Categories</vt:lpstr>
      <vt:lpstr>Classes in C++</vt:lpstr>
      <vt:lpstr>Methods</vt:lpstr>
      <vt:lpstr>Methods</vt:lpstr>
      <vt:lpstr>Constructors and Destructors</vt:lpstr>
      <vt:lpstr>Constructor and Destructor</vt:lpstr>
      <vt:lpstr>Methods</vt:lpstr>
      <vt:lpstr>Example</vt:lpstr>
      <vt:lpstr>Correct (and squished)</vt:lpstr>
      <vt:lpstr>this</vt:lpstr>
      <vt:lpstr>Members in Methods</vt:lpstr>
      <vt:lpstr>Exercise</vt:lpstr>
      <vt:lpstr>Inheritance and Polymorphism</vt:lpstr>
      <vt:lpstr>Attribute Inheritance</vt:lpstr>
      <vt:lpstr>Example</vt:lpstr>
      <vt:lpstr>Example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Compiled languages</dc:title>
  <dc:creator>kah3f</dc:creator>
  <cp:lastModifiedBy>Holcomb, Katherine A (kah3f)</cp:lastModifiedBy>
  <cp:revision>222</cp:revision>
  <dcterms:created xsi:type="dcterms:W3CDTF">2015-05-19T15:17:34Z</dcterms:created>
  <dcterms:modified xsi:type="dcterms:W3CDTF">2019-04-19T20:52:06Z</dcterms:modified>
</cp:coreProperties>
</file>