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0" r:id="rId2"/>
    <p:sldId id="319" r:id="rId3"/>
    <p:sldId id="322" r:id="rId4"/>
    <p:sldId id="320" r:id="rId5"/>
    <p:sldId id="321" r:id="rId6"/>
    <p:sldId id="324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919F69-3B40-CF4B-A834-5D3B3761B6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72696-E8DC-8F4D-8076-F2CD95B9A6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4C22-A45D-1D43-8272-B1FAC847B98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2FE6F-AC51-D747-B615-5925C0477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BCA8B-0797-264B-A8E3-F74050973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61441-F2D5-B148-8A2A-7BC29E583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4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650" y="377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650" y="18539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E7D7-1EE3-4048-B0EC-FE3C11BAB9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205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D89C-947D-4D19-9CE3-C6E234694D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" y="0"/>
            <a:ext cx="1429658" cy="170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6" y="6356349"/>
            <a:ext cx="2392952" cy="3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9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c.virginia.edu/userinfo/rivanna/software/matlab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cs.virginia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ibrary.virginia.edu/research-software/matla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ivanna-desktop.hpc.virginia.edu/" TargetMode="External"/><Relationship Id="rId2" Type="http://schemas.openxmlformats.org/officeDocument/2006/relationships/hyperlink" Target="https://www.rc.virginia.edu/userinfo/data-transfer/#data-transfer-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c.virginia.edu/userinfo/linux/uva-anywhere-vpn-linu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c.virginia.edu/userinfo/rivanna/slurm/#displaying-job-statu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c.virginia.edu/userinfo/rivanna/slurm/#canceling-a-jo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.virginia.edu/userinfo/rivanna/software/matlab/" TargetMode="External"/><Relationship Id="rId2" Type="http://schemas.openxmlformats.org/officeDocument/2006/relationships/hyperlink" Target="https://www.rc.virginia.edu/userinfo/rivanna/slurm/#canceling-a-jo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68840" cy="935037"/>
          </a:xfrm>
        </p:spPr>
        <p:txBody>
          <a:bodyPr>
            <a:normAutofit/>
          </a:bodyPr>
          <a:lstStyle/>
          <a:p>
            <a:r>
              <a:rPr lang="en-US" sz="5400" dirty="0"/>
              <a:t>Parallelizing </a:t>
            </a:r>
            <a:r>
              <a:rPr lang="en-US" sz="5400" dirty="0" err="1"/>
              <a:t>Matlab</a:t>
            </a:r>
            <a:r>
              <a:rPr lang="en-US" sz="5400" dirty="0"/>
              <a:t>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520"/>
            <a:ext cx="9144000" cy="634682"/>
          </a:xfrm>
        </p:spPr>
        <p:txBody>
          <a:bodyPr/>
          <a:lstStyle/>
          <a:p>
            <a:r>
              <a:rPr lang="en-US" dirty="0"/>
              <a:t>Research Computing Workshop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727200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2B9C19-1416-F642-BD4D-89908115122C}"/>
              </a:ext>
            </a:extLst>
          </p:cNvPr>
          <p:cNvSpPr txBox="1"/>
          <p:nvPr/>
        </p:nvSpPr>
        <p:spPr>
          <a:xfrm>
            <a:off x="5311645" y="3245845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 Hall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A9839-23F6-A74D-A59A-4E0ADB0E4B2E}"/>
              </a:ext>
            </a:extLst>
          </p:cNvPr>
          <p:cNvSpPr/>
          <p:nvPr/>
        </p:nvSpPr>
        <p:spPr>
          <a:xfrm>
            <a:off x="2143617" y="5172509"/>
            <a:ext cx="7808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3"/>
              </a:rPr>
              <a:t>https://rc.virginia.edu/userinfo/rivanna/software/matlab/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C4D0B-34D6-EB4E-852B-951A7D1B863E}"/>
              </a:ext>
            </a:extLst>
          </p:cNvPr>
          <p:cNvSpPr/>
          <p:nvPr/>
        </p:nvSpPr>
        <p:spPr>
          <a:xfrm>
            <a:off x="4268472" y="4155707"/>
            <a:ext cx="3183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4"/>
              </a:rPr>
              <a:t>https://rc.virginia.edu/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9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C518D-8E85-4AE8-9987-9EBBBBF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Overview: Part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8B88-4C10-4BFD-95E1-C2D39070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453119"/>
            <a:ext cx="10515600" cy="46428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and unzip the file Parallel-Computing-</a:t>
            </a:r>
            <a:r>
              <a:rPr lang="en-US" dirty="0" err="1"/>
              <a:t>Workshop.zip</a:t>
            </a:r>
            <a:r>
              <a:rPr lang="en-US" dirty="0"/>
              <a:t>.</a:t>
            </a:r>
          </a:p>
          <a:p>
            <a:r>
              <a:rPr lang="en-US" dirty="0"/>
              <a:t>If you don’t have </a:t>
            </a:r>
            <a:r>
              <a:rPr lang="en-US" dirty="0" err="1"/>
              <a:t>Matlab</a:t>
            </a:r>
            <a:r>
              <a:rPr lang="en-US" dirty="0"/>
              <a:t> installed on your laptop, you can do so by following the directions at the following URL.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https://data.library.virginia.edu/research-software/matlab/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 through the slide deck “Parallel Computing with MATLAB”.</a:t>
            </a:r>
          </a:p>
          <a:p>
            <a:r>
              <a:rPr lang="en-US" dirty="0"/>
              <a:t>Open </a:t>
            </a:r>
            <a:r>
              <a:rPr lang="en-US" dirty="0" err="1"/>
              <a:t>Matlab</a:t>
            </a:r>
            <a:r>
              <a:rPr lang="en-US" dirty="0"/>
              <a:t> on your laptop and set your current directory to the folder Parallel-Computing-Workshop.</a:t>
            </a:r>
          </a:p>
          <a:p>
            <a:r>
              <a:rPr lang="en-US" dirty="0"/>
              <a:t>Open and run the script </a:t>
            </a:r>
            <a:r>
              <a:rPr lang="en-US" dirty="0" err="1"/>
              <a:t>startWorkshop.m</a:t>
            </a:r>
            <a:endParaRPr lang="en-US" dirty="0"/>
          </a:p>
          <a:p>
            <a:r>
              <a:rPr lang="en-US" dirty="0"/>
              <a:t>Watch the video on how to navigate the workshop Workshop Live Editor Documents.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C518D-8E85-4AE8-9987-9EBBBBF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Overview: Part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8B88-4C10-4BFD-95E1-C2D39070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537734"/>
            <a:ext cx="10515600" cy="4649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Upload the file </a:t>
            </a:r>
            <a:r>
              <a:rPr lang="en-US" dirty="0" err="1"/>
              <a:t>Rivanna.zip</a:t>
            </a:r>
            <a:r>
              <a:rPr lang="en-US" dirty="0"/>
              <a:t> to your </a:t>
            </a:r>
            <a:r>
              <a:rPr lang="en-US" dirty="0" err="1"/>
              <a:t>Rivanna</a:t>
            </a:r>
            <a:r>
              <a:rPr lang="en-US" dirty="0"/>
              <a:t> account using any of the methods outlined in the following URL.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200" dirty="0">
                <a:hlinkClick r:id="rId2"/>
              </a:rPr>
              <a:t>https://www.rc.virginia.edu/userinfo/data-transfer/#data-transfer-methods</a:t>
            </a:r>
            <a:endParaRPr lang="en-US" sz="2200" dirty="0"/>
          </a:p>
          <a:p>
            <a:r>
              <a:rPr lang="en-US" sz="2600" dirty="0"/>
              <a:t>Log into </a:t>
            </a:r>
            <a:r>
              <a:rPr lang="en-US" sz="2600" dirty="0" err="1"/>
              <a:t>Rivanna</a:t>
            </a:r>
            <a:r>
              <a:rPr lang="en-US" sz="2600" dirty="0"/>
              <a:t> using the </a:t>
            </a:r>
            <a:r>
              <a:rPr lang="en-US" sz="2600" dirty="0" err="1"/>
              <a:t>FastX</a:t>
            </a:r>
            <a:r>
              <a:rPr lang="en-US" sz="2600" dirty="0"/>
              <a:t> web interface and launch the Mate Desktop. 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>
                <a:hlinkClick r:id="rId3"/>
              </a:rPr>
              <a:t>http://rivanna-desktop.hpc.virginia.edu</a:t>
            </a:r>
            <a:endParaRPr lang="en-US" sz="2600" dirty="0"/>
          </a:p>
          <a:p>
            <a:r>
              <a:rPr lang="en-US" sz="2600" dirty="0"/>
              <a:t>If you are off-grounds, you will have to run the UVA Anywhere VPN before logging in through </a:t>
            </a:r>
            <a:r>
              <a:rPr lang="en-US" sz="2600" dirty="0" err="1"/>
              <a:t>FastX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>
                <a:hlinkClick r:id="rId4"/>
              </a:rPr>
              <a:t>https://</a:t>
            </a:r>
            <a:r>
              <a:rPr lang="en-US" sz="2600" dirty="0" err="1">
                <a:hlinkClick r:id="rId4"/>
              </a:rPr>
              <a:t>www.rc.virginia.edu</a:t>
            </a:r>
            <a:r>
              <a:rPr lang="en-US" sz="2600" dirty="0">
                <a:hlinkClick r:id="rId4"/>
              </a:rPr>
              <a:t>/</a:t>
            </a:r>
            <a:r>
              <a:rPr lang="en-US" sz="2600" dirty="0" err="1">
                <a:hlinkClick r:id="rId4"/>
              </a:rPr>
              <a:t>userinfo</a:t>
            </a:r>
            <a:r>
              <a:rPr lang="en-US" sz="2600" dirty="0">
                <a:hlinkClick r:id="rId4"/>
              </a:rPr>
              <a:t>/</a:t>
            </a:r>
            <a:r>
              <a:rPr lang="en-US" sz="2600" dirty="0" err="1">
                <a:hlinkClick r:id="rId4"/>
              </a:rPr>
              <a:t>linux</a:t>
            </a:r>
            <a:r>
              <a:rPr lang="en-US" sz="2600" dirty="0">
                <a:hlinkClick r:id="rId4"/>
              </a:rPr>
              <a:t>/</a:t>
            </a:r>
            <a:r>
              <a:rPr lang="en-US" sz="2600" dirty="0" err="1">
                <a:hlinkClick r:id="rId4"/>
              </a:rPr>
              <a:t>uva</a:t>
            </a:r>
            <a:r>
              <a:rPr lang="en-US" sz="2600" dirty="0">
                <a:hlinkClick r:id="rId4"/>
              </a:rPr>
              <a:t>-anywhere-</a:t>
            </a:r>
            <a:r>
              <a:rPr lang="en-US" sz="2600" dirty="0" err="1">
                <a:hlinkClick r:id="rId4"/>
              </a:rPr>
              <a:t>vpn</a:t>
            </a:r>
            <a:r>
              <a:rPr lang="en-US" sz="2600" dirty="0">
                <a:hlinkClick r:id="rId4"/>
              </a:rPr>
              <a:t>-</a:t>
            </a:r>
            <a:r>
              <a:rPr lang="en-US" sz="2600" dirty="0" err="1">
                <a:hlinkClick r:id="rId4"/>
              </a:rPr>
              <a:t>linux</a:t>
            </a:r>
            <a:r>
              <a:rPr lang="en-US" sz="2600" dirty="0">
                <a:hlinkClick r:id="rId4"/>
              </a:rPr>
              <a:t>/</a:t>
            </a:r>
            <a:endParaRPr lang="en-US" sz="2600" dirty="0"/>
          </a:p>
          <a:p>
            <a:r>
              <a:rPr lang="en-US" sz="2400" dirty="0"/>
              <a:t>In the Mate Desktop, open two terminal windows, one to start the </a:t>
            </a:r>
            <a:r>
              <a:rPr lang="en-US" sz="2400" dirty="0" err="1"/>
              <a:t>Matlab</a:t>
            </a:r>
            <a:r>
              <a:rPr lang="en-US" sz="2400" dirty="0"/>
              <a:t> Desktop and one to work from the </a:t>
            </a:r>
            <a:r>
              <a:rPr lang="en-US" sz="2400" dirty="0" err="1"/>
              <a:t>Rivanna</a:t>
            </a:r>
            <a:r>
              <a:rPr lang="en-US" sz="2400" dirty="0"/>
              <a:t> command line.</a:t>
            </a:r>
          </a:p>
          <a:p>
            <a:r>
              <a:rPr lang="en-US" sz="2400" dirty="0"/>
              <a:t>In the second terminal window, go to the location where you uploaded the </a:t>
            </a:r>
            <a:r>
              <a:rPr lang="en-US" sz="2400" dirty="0" err="1"/>
              <a:t>Rivanna.zip</a:t>
            </a:r>
            <a:r>
              <a:rPr lang="en-US" sz="2400" dirty="0"/>
              <a:t> file and unzip it with the command ‘unzip </a:t>
            </a:r>
            <a:r>
              <a:rPr lang="en-US" sz="2400" dirty="0" err="1"/>
              <a:t>Rivanna.zip</a:t>
            </a:r>
            <a:r>
              <a:rPr lang="en-US" sz="2400" dirty="0"/>
              <a:t>’ to create a folder </a:t>
            </a:r>
            <a:r>
              <a:rPr lang="en-US" sz="2400" dirty="0" err="1"/>
              <a:t>Rivanna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5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C518D-8E85-4AE8-9987-9EBBBBFA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377412"/>
            <a:ext cx="10515600" cy="1127443"/>
          </a:xfrm>
        </p:spPr>
        <p:txBody>
          <a:bodyPr/>
          <a:lstStyle/>
          <a:p>
            <a:r>
              <a:rPr lang="en-US" dirty="0"/>
              <a:t>Workshop Overview: Part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8B88-4C10-4BFD-95E1-C2D39070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504855"/>
            <a:ext cx="10515600" cy="46368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first terminal window, load and launch the </a:t>
            </a:r>
            <a:r>
              <a:rPr lang="en-US" dirty="0" err="1"/>
              <a:t>Matlab</a:t>
            </a:r>
            <a:r>
              <a:rPr lang="en-US" dirty="0"/>
              <a:t> Desktop with the commands,</a:t>
            </a:r>
          </a:p>
          <a:p>
            <a:pPr marL="0" indent="0">
              <a:buNone/>
            </a:pPr>
            <a:r>
              <a:rPr lang="en-US" dirty="0"/>
              <a:t>   module load </a:t>
            </a:r>
            <a:r>
              <a:rPr lang="en-US" dirty="0" err="1"/>
              <a:t>matlab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Make the current directory for </a:t>
            </a:r>
            <a:r>
              <a:rPr lang="en-US" dirty="0" err="1"/>
              <a:t>Matlab</a:t>
            </a:r>
            <a:r>
              <a:rPr lang="en-US" dirty="0"/>
              <a:t> the </a:t>
            </a:r>
            <a:r>
              <a:rPr lang="en-US" dirty="0" err="1"/>
              <a:t>Rivanna</a:t>
            </a:r>
            <a:r>
              <a:rPr lang="en-US" dirty="0"/>
              <a:t> folder and open example1.slurm file in </a:t>
            </a:r>
            <a:r>
              <a:rPr lang="en-US" dirty="0" err="1"/>
              <a:t>tthe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editor. </a:t>
            </a:r>
          </a:p>
          <a:p>
            <a:r>
              <a:rPr lang="en-US" dirty="0"/>
              <a:t> Modify the </a:t>
            </a:r>
            <a:r>
              <a:rPr lang="en-US" dirty="0" err="1"/>
              <a:t>slurm</a:t>
            </a:r>
            <a:r>
              <a:rPr lang="en-US" dirty="0"/>
              <a:t> script with your own id and allocation, save it. Do this for each of the </a:t>
            </a:r>
            <a:r>
              <a:rPr lang="en-US" dirty="0" err="1"/>
              <a:t>slurm</a:t>
            </a:r>
            <a:r>
              <a:rPr lang="en-US" dirty="0"/>
              <a:t> example files.</a:t>
            </a:r>
          </a:p>
          <a:p>
            <a:r>
              <a:rPr lang="en-US" dirty="0"/>
              <a:t>In the second terminal window, submit the </a:t>
            </a:r>
            <a:r>
              <a:rPr lang="en-US" dirty="0" err="1"/>
              <a:t>slurm</a:t>
            </a:r>
            <a:r>
              <a:rPr lang="en-US" dirty="0"/>
              <a:t> script to run on </a:t>
            </a:r>
            <a:r>
              <a:rPr lang="en-US" dirty="0" err="1"/>
              <a:t>Rivanna</a:t>
            </a:r>
            <a:r>
              <a:rPr lang="en-US" dirty="0"/>
              <a:t> with the command, e.g.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sbatch</a:t>
            </a:r>
            <a:r>
              <a:rPr lang="en-US" dirty="0"/>
              <a:t> example1.slurm</a:t>
            </a:r>
          </a:p>
          <a:p>
            <a:r>
              <a:rPr lang="en-US" dirty="0"/>
              <a:t>Check that the job is in the queue with the command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squeue</a:t>
            </a:r>
            <a:r>
              <a:rPr lang="en-US" dirty="0"/>
              <a:t> –u &lt;your id&gt;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https://www.rc.virginia.edu/userinfo/rivanna/slurm/#displaying-job-status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8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C518D-8E85-4AE8-9987-9EBBBBF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Overview: Part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8B88-4C10-4BFD-95E1-C2D39070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702975"/>
            <a:ext cx="10515600" cy="431682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Once the job is running, it should finish in a few minutes. The error file (.err) should not contain anything and the output file (.out) should contain what </a:t>
            </a:r>
            <a:r>
              <a:rPr lang="en-US" dirty="0" err="1"/>
              <a:t>Matlab</a:t>
            </a:r>
            <a:r>
              <a:rPr lang="en-US" dirty="0"/>
              <a:t> would normally send to the </a:t>
            </a:r>
            <a:r>
              <a:rPr lang="en-US" dirty="0" err="1"/>
              <a:t>Matlab</a:t>
            </a:r>
            <a:r>
              <a:rPr lang="en-US" dirty="0"/>
              <a:t> command window.</a:t>
            </a:r>
          </a:p>
          <a:p>
            <a:r>
              <a:rPr lang="en-US" dirty="0"/>
              <a:t>If for some reason you need to cancel your job, use the </a:t>
            </a:r>
            <a:r>
              <a:rPr lang="en-US" dirty="0" err="1"/>
              <a:t>scancel</a:t>
            </a:r>
            <a:r>
              <a:rPr lang="en-US" dirty="0"/>
              <a:t> command with the job id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www.rc.virginia.edu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userinfo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rivanna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slurm</a:t>
            </a:r>
            <a:r>
              <a:rPr lang="en-US" dirty="0">
                <a:hlinkClick r:id="rId2"/>
              </a:rPr>
              <a:t>/#canceling-a-job</a:t>
            </a:r>
            <a:endParaRPr lang="en-US" dirty="0"/>
          </a:p>
          <a:p>
            <a:r>
              <a:rPr lang="en-US" dirty="0"/>
              <a:t>See the accompanying video illustrating this whole process.</a:t>
            </a:r>
          </a:p>
          <a:p>
            <a:r>
              <a:rPr lang="en-US" dirty="0"/>
              <a:t>For the examples of running </a:t>
            </a:r>
            <a:r>
              <a:rPr lang="en-US" dirty="0" err="1"/>
              <a:t>Maltab</a:t>
            </a:r>
            <a:r>
              <a:rPr lang="en-US" dirty="0"/>
              <a:t> using multiple compute nodes, those jobs are submitted from within </a:t>
            </a:r>
            <a:r>
              <a:rPr lang="en-US" dirty="0" err="1"/>
              <a:t>Matlab</a:t>
            </a:r>
            <a:r>
              <a:rPr lang="en-US" dirty="0"/>
              <a:t> rather than with an external </a:t>
            </a:r>
            <a:r>
              <a:rPr lang="en-US" dirty="0" err="1"/>
              <a:t>slurm</a:t>
            </a:r>
            <a:r>
              <a:rPr lang="en-US" dirty="0"/>
              <a:t> script. </a:t>
            </a:r>
            <a:r>
              <a:rPr lang="en-US" dirty="0" err="1"/>
              <a:t>Maltab</a:t>
            </a:r>
            <a:r>
              <a:rPr lang="en-US" dirty="0"/>
              <a:t> creates its own </a:t>
            </a:r>
            <a:r>
              <a:rPr lang="en-US" dirty="0" err="1"/>
              <a:t>slurm</a:t>
            </a:r>
            <a:r>
              <a:rPr lang="en-US" dirty="0"/>
              <a:t> script to submit the job.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7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C518D-8E85-4AE8-9987-9EBBBBF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Overview: Part 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8B88-4C10-4BFD-95E1-C2D39070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443895"/>
            <a:ext cx="10515600" cy="449970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Once the job is running, it should finish in a few minutes. The error file (.err) should not contain anything and the output file (.out) should contain what </a:t>
            </a:r>
            <a:r>
              <a:rPr lang="en-US" dirty="0" err="1"/>
              <a:t>Matlab</a:t>
            </a:r>
            <a:r>
              <a:rPr lang="en-US" dirty="0"/>
              <a:t> would normally send to the </a:t>
            </a:r>
            <a:r>
              <a:rPr lang="en-US" dirty="0" err="1"/>
              <a:t>Matlab</a:t>
            </a:r>
            <a:r>
              <a:rPr lang="en-US" dirty="0"/>
              <a:t> command window.</a:t>
            </a:r>
          </a:p>
          <a:p>
            <a:r>
              <a:rPr lang="en-US" dirty="0"/>
              <a:t>If for some reason you need to cancel your job, use the </a:t>
            </a:r>
            <a:r>
              <a:rPr lang="en-US" dirty="0" err="1"/>
              <a:t>scancel</a:t>
            </a:r>
            <a:r>
              <a:rPr lang="en-US" dirty="0"/>
              <a:t> command with the job id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www.rc.virginia.edu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userinfo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rivanna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slurm</a:t>
            </a:r>
            <a:r>
              <a:rPr lang="en-US" dirty="0">
                <a:hlinkClick r:id="rId2"/>
              </a:rPr>
              <a:t>/#canceling-a-job</a:t>
            </a:r>
            <a:endParaRPr lang="en-US" dirty="0"/>
          </a:p>
          <a:p>
            <a:r>
              <a:rPr lang="en-US" dirty="0"/>
              <a:t>See the accompanying video illustrating this whole process.</a:t>
            </a:r>
          </a:p>
          <a:p>
            <a:r>
              <a:rPr lang="en-US" dirty="0"/>
              <a:t>For the examples of running </a:t>
            </a:r>
            <a:r>
              <a:rPr lang="en-US" dirty="0" err="1"/>
              <a:t>Maltab</a:t>
            </a:r>
            <a:r>
              <a:rPr lang="en-US" dirty="0"/>
              <a:t> using multiple compute nodes, those jobs are submitted from within </a:t>
            </a:r>
            <a:r>
              <a:rPr lang="en-US" dirty="0" err="1"/>
              <a:t>Matlab</a:t>
            </a:r>
            <a:r>
              <a:rPr lang="en-US" dirty="0"/>
              <a:t> rather than with an external </a:t>
            </a:r>
            <a:r>
              <a:rPr lang="en-US" dirty="0" err="1"/>
              <a:t>slurm</a:t>
            </a:r>
            <a:r>
              <a:rPr lang="en-US" dirty="0"/>
              <a:t> script. </a:t>
            </a:r>
            <a:r>
              <a:rPr lang="en-US" dirty="0" err="1"/>
              <a:t>Maltab</a:t>
            </a:r>
            <a:r>
              <a:rPr lang="en-US" dirty="0"/>
              <a:t> creates its own </a:t>
            </a:r>
            <a:r>
              <a:rPr lang="en-US" dirty="0" err="1"/>
              <a:t>slurm</a:t>
            </a:r>
            <a:r>
              <a:rPr lang="en-US" dirty="0"/>
              <a:t> script to submit the job.</a:t>
            </a:r>
          </a:p>
          <a:p>
            <a:r>
              <a:rPr lang="en-US" dirty="0"/>
              <a:t>The reference for this material is at the URL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https://www.rc.virginia.edu/userinfo/rivanna/software/matlab/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93534"/>
      </p:ext>
    </p:extLst>
  </p:cSld>
  <p:clrMapOvr>
    <a:masterClrMapping/>
  </p:clrMapOvr>
</p:sld>
</file>

<file path=ppt/theme/theme1.xml><?xml version="1.0" encoding="utf-8"?>
<a:theme xmlns:a="http://schemas.openxmlformats.org/drawingml/2006/main" name="UVARC_OrangeStripe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Stripe_16x9" id="{30C76434-C302-4E61-BB64-D9A10D6A36A4}" vid="{DE2AA2D8-959F-4EAC-AED9-5B745C0BBF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UVARC_OrangeStripe_16x9</Template>
  <TotalTime>7736</TotalTime>
  <Words>727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Medium</vt:lpstr>
      <vt:lpstr>UVARC_OrangeStripe_16x9</vt:lpstr>
      <vt:lpstr>Parallelizing Matlab Code</vt:lpstr>
      <vt:lpstr>Workshop Overview: Part I</vt:lpstr>
      <vt:lpstr>Workshop Overview: Part II</vt:lpstr>
      <vt:lpstr>Workshop Overview: Part II</vt:lpstr>
      <vt:lpstr>Workshop Overview: Part II</vt:lpstr>
      <vt:lpstr>Workshop Overview: Part Ii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Hall, Thomas Edwin (teh1m)</cp:lastModifiedBy>
  <cp:revision>59</cp:revision>
  <cp:lastPrinted>2019-09-25T13:59:28Z</cp:lastPrinted>
  <dcterms:created xsi:type="dcterms:W3CDTF">2019-05-31T14:13:45Z</dcterms:created>
  <dcterms:modified xsi:type="dcterms:W3CDTF">2020-09-21T16:29:50Z</dcterms:modified>
</cp:coreProperties>
</file>