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23"/>
  </p:notesMasterIdLst>
  <p:sldIdLst>
    <p:sldId id="274" r:id="rId2"/>
    <p:sldId id="275" r:id="rId3"/>
    <p:sldId id="276" r:id="rId4"/>
    <p:sldId id="277" r:id="rId5"/>
    <p:sldId id="480" r:id="rId6"/>
    <p:sldId id="481" r:id="rId7"/>
    <p:sldId id="482" r:id="rId8"/>
    <p:sldId id="484" r:id="rId9"/>
    <p:sldId id="483" r:id="rId10"/>
    <p:sldId id="540" r:id="rId11"/>
    <p:sldId id="541" r:id="rId12"/>
    <p:sldId id="542" r:id="rId13"/>
    <p:sldId id="543" r:id="rId14"/>
    <p:sldId id="544" r:id="rId15"/>
    <p:sldId id="545" r:id="rId16"/>
    <p:sldId id="546" r:id="rId17"/>
    <p:sldId id="547" r:id="rId18"/>
    <p:sldId id="54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455" r:id="rId32"/>
    <p:sldId id="291" r:id="rId33"/>
    <p:sldId id="295" r:id="rId34"/>
    <p:sldId id="297" r:id="rId35"/>
    <p:sldId id="298" r:id="rId36"/>
    <p:sldId id="299" r:id="rId37"/>
    <p:sldId id="300" r:id="rId38"/>
    <p:sldId id="302" r:id="rId39"/>
    <p:sldId id="303" r:id="rId40"/>
    <p:sldId id="301" r:id="rId41"/>
    <p:sldId id="304" r:id="rId42"/>
    <p:sldId id="305" r:id="rId43"/>
    <p:sldId id="306" r:id="rId44"/>
    <p:sldId id="307" r:id="rId45"/>
    <p:sldId id="308" r:id="rId46"/>
    <p:sldId id="309" r:id="rId47"/>
    <p:sldId id="469" r:id="rId48"/>
    <p:sldId id="310" r:id="rId49"/>
    <p:sldId id="311" r:id="rId50"/>
    <p:sldId id="312" r:id="rId51"/>
    <p:sldId id="313" r:id="rId52"/>
    <p:sldId id="315" r:id="rId53"/>
    <p:sldId id="457" r:id="rId54"/>
    <p:sldId id="512" r:id="rId55"/>
    <p:sldId id="513" r:id="rId56"/>
    <p:sldId id="514" r:id="rId57"/>
    <p:sldId id="475" r:id="rId58"/>
    <p:sldId id="476" r:id="rId59"/>
    <p:sldId id="477" r:id="rId60"/>
    <p:sldId id="478" r:id="rId61"/>
    <p:sldId id="479" r:id="rId62"/>
    <p:sldId id="335" r:id="rId63"/>
    <p:sldId id="336" r:id="rId64"/>
    <p:sldId id="337" r:id="rId65"/>
    <p:sldId id="470" r:id="rId66"/>
    <p:sldId id="338" r:id="rId67"/>
    <p:sldId id="339" r:id="rId68"/>
    <p:sldId id="340" r:id="rId69"/>
    <p:sldId id="341" r:id="rId70"/>
    <p:sldId id="342" r:id="rId71"/>
    <p:sldId id="343" r:id="rId72"/>
    <p:sldId id="344" r:id="rId73"/>
    <p:sldId id="345" r:id="rId74"/>
    <p:sldId id="346" r:id="rId75"/>
    <p:sldId id="458" r:id="rId76"/>
    <p:sldId id="516" r:id="rId77"/>
    <p:sldId id="521" r:id="rId78"/>
    <p:sldId id="522" r:id="rId79"/>
    <p:sldId id="523" r:id="rId80"/>
    <p:sldId id="524" r:id="rId81"/>
    <p:sldId id="525" r:id="rId82"/>
    <p:sldId id="526" r:id="rId83"/>
    <p:sldId id="527" r:id="rId84"/>
    <p:sldId id="528" r:id="rId85"/>
    <p:sldId id="529" r:id="rId86"/>
    <p:sldId id="530" r:id="rId87"/>
    <p:sldId id="531" r:id="rId88"/>
    <p:sldId id="532" r:id="rId89"/>
    <p:sldId id="533" r:id="rId90"/>
    <p:sldId id="553" r:id="rId91"/>
    <p:sldId id="554" r:id="rId92"/>
    <p:sldId id="534" r:id="rId93"/>
    <p:sldId id="535" r:id="rId94"/>
    <p:sldId id="536" r:id="rId95"/>
    <p:sldId id="537" r:id="rId96"/>
    <p:sldId id="555"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517" r:id="rId110"/>
    <p:sldId id="518"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485" r:id="rId125"/>
    <p:sldId id="486" r:id="rId126"/>
    <p:sldId id="519" r:id="rId127"/>
    <p:sldId id="373" r:id="rId128"/>
    <p:sldId id="493" r:id="rId129"/>
    <p:sldId id="374" r:id="rId130"/>
    <p:sldId id="376" r:id="rId131"/>
    <p:sldId id="377" r:id="rId132"/>
    <p:sldId id="378" r:id="rId133"/>
    <p:sldId id="379" r:id="rId134"/>
    <p:sldId id="471" r:id="rId135"/>
    <p:sldId id="380" r:id="rId136"/>
    <p:sldId id="381" r:id="rId137"/>
    <p:sldId id="494" r:id="rId138"/>
    <p:sldId id="382" r:id="rId139"/>
    <p:sldId id="448" r:id="rId140"/>
    <p:sldId id="449" r:id="rId141"/>
    <p:sldId id="450" r:id="rId142"/>
    <p:sldId id="383" r:id="rId143"/>
    <p:sldId id="384" r:id="rId144"/>
    <p:sldId id="385" r:id="rId145"/>
    <p:sldId id="386" r:id="rId146"/>
    <p:sldId id="387" r:id="rId147"/>
    <p:sldId id="388" r:id="rId148"/>
    <p:sldId id="389" r:id="rId149"/>
    <p:sldId id="392" r:id="rId150"/>
    <p:sldId id="393" r:id="rId151"/>
    <p:sldId id="394" r:id="rId152"/>
    <p:sldId id="395" r:id="rId153"/>
    <p:sldId id="396" r:id="rId154"/>
    <p:sldId id="397" r:id="rId155"/>
    <p:sldId id="398" r:id="rId156"/>
    <p:sldId id="399" r:id="rId157"/>
    <p:sldId id="400" r:id="rId158"/>
    <p:sldId id="401" r:id="rId159"/>
    <p:sldId id="520" r:id="rId160"/>
    <p:sldId id="402" r:id="rId161"/>
    <p:sldId id="403" r:id="rId162"/>
    <p:sldId id="404" r:id="rId163"/>
    <p:sldId id="405" r:id="rId164"/>
    <p:sldId id="406" r:id="rId165"/>
    <p:sldId id="407" r:id="rId166"/>
    <p:sldId id="507" r:id="rId167"/>
    <p:sldId id="505" r:id="rId168"/>
    <p:sldId id="506" r:id="rId169"/>
    <p:sldId id="500" r:id="rId170"/>
    <p:sldId id="501" r:id="rId171"/>
    <p:sldId id="502" r:id="rId172"/>
    <p:sldId id="503" r:id="rId173"/>
    <p:sldId id="504" r:id="rId174"/>
    <p:sldId id="508" r:id="rId175"/>
    <p:sldId id="408" r:id="rId176"/>
    <p:sldId id="409" r:id="rId177"/>
    <p:sldId id="410" r:id="rId178"/>
    <p:sldId id="411" r:id="rId179"/>
    <p:sldId id="412" r:id="rId180"/>
    <p:sldId id="413" r:id="rId181"/>
    <p:sldId id="414" r:id="rId182"/>
    <p:sldId id="415" r:id="rId183"/>
    <p:sldId id="556" r:id="rId184"/>
    <p:sldId id="416" r:id="rId185"/>
    <p:sldId id="417" r:id="rId186"/>
    <p:sldId id="418" r:id="rId187"/>
    <p:sldId id="419" r:id="rId188"/>
    <p:sldId id="561" r:id="rId189"/>
    <p:sldId id="420" r:id="rId190"/>
    <p:sldId id="496" r:id="rId191"/>
    <p:sldId id="421" r:id="rId192"/>
    <p:sldId id="422" r:id="rId193"/>
    <p:sldId id="549" r:id="rId194"/>
    <p:sldId id="557" r:id="rId195"/>
    <p:sldId id="558" r:id="rId196"/>
    <p:sldId id="559" r:id="rId197"/>
    <p:sldId id="560" r:id="rId198"/>
    <p:sldId id="428" r:id="rId199"/>
    <p:sldId id="472" r:id="rId200"/>
    <p:sldId id="429" r:id="rId201"/>
    <p:sldId id="430" r:id="rId202"/>
    <p:sldId id="431" r:id="rId203"/>
    <p:sldId id="432" r:id="rId204"/>
    <p:sldId id="433" r:id="rId205"/>
    <p:sldId id="434" r:id="rId206"/>
    <p:sldId id="435" r:id="rId207"/>
    <p:sldId id="495" r:id="rId208"/>
    <p:sldId id="436" r:id="rId209"/>
    <p:sldId id="574" r:id="rId210"/>
    <p:sldId id="473" r:id="rId211"/>
    <p:sldId id="474" r:id="rId212"/>
    <p:sldId id="460" r:id="rId213"/>
    <p:sldId id="461" r:id="rId214"/>
    <p:sldId id="462" r:id="rId215"/>
    <p:sldId id="466" r:id="rId216"/>
    <p:sldId id="487" r:id="rId217"/>
    <p:sldId id="488" r:id="rId218"/>
    <p:sldId id="489" r:id="rId219"/>
    <p:sldId id="490" r:id="rId220"/>
    <p:sldId id="491" r:id="rId221"/>
    <p:sldId id="492" r:id="rId2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7" autoAdjust="0"/>
    <p:restoredTop sz="94660"/>
  </p:normalViewPr>
  <p:slideViewPr>
    <p:cSldViewPr>
      <p:cViewPr varScale="1">
        <p:scale>
          <a:sx n="131" d="100"/>
          <a:sy n="131" d="100"/>
        </p:scale>
        <p:origin x="140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46493-2F5B-4325-B272-74D927C1588A}" type="datetimeFigureOut">
              <a:rPr lang="en-US" smtClean="0"/>
              <a:t>6/7/18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8F274-A0C6-4138-9A92-CE244BBE561E}" type="slidenum">
              <a:rPr lang="en-US" smtClean="0"/>
              <a:t>‹#›</a:t>
            </a:fld>
            <a:endParaRPr lang="en-US"/>
          </a:p>
        </p:txBody>
      </p:sp>
    </p:spTree>
    <p:extLst>
      <p:ext uri="{BB962C8B-B14F-4D97-AF65-F5344CB8AC3E}">
        <p14:creationId xmlns:p14="http://schemas.microsoft.com/office/powerpoint/2010/main" val="102749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1"/>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ＭＳ Ｐゴシック" charset="0"/>
                <a:cs typeface="DejaVu Sans" charset="0"/>
              </a:defRPr>
            </a:lvl1pPr>
            <a:lvl2pPr marL="34039930" indent="-33629639"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5pPr>
            <a:lvl6pPr marL="410291"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6pPr>
            <a:lvl7pPr marL="820583"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7pPr>
            <a:lvl8pPr marL="1230874"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8pPr>
            <a:lvl9pPr marL="1641165"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9pPr>
          </a:lstStyle>
          <a:p>
            <a:pPr eaLnBrk="1"/>
            <a:fld id="{94C9573A-3BA4-DE4D-860F-1E7E87E3AADD}" type="slidenum">
              <a:rPr lang="en-US" sz="1300">
                <a:solidFill>
                  <a:srgbClr val="000000"/>
                </a:solidFill>
                <a:latin typeface="Times New Roman" charset="0"/>
              </a:rPr>
              <a:pPr eaLnBrk="1"/>
              <a:t>164</a:t>
            </a:fld>
            <a:endParaRPr lang="en-US" sz="1300">
              <a:solidFill>
                <a:srgbClr val="000000"/>
              </a:solidFill>
              <a:latin typeface="Times New Roman" charset="0"/>
            </a:endParaRPr>
          </a:p>
        </p:txBody>
      </p:sp>
      <p:sp>
        <p:nvSpPr>
          <p:cNvPr id="124931"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charset="0"/>
                <a:ea typeface="ＭＳ Ｐゴシック" charset="0"/>
                <a:cs typeface="DejaVu Sans" charset="0"/>
              </a:defRPr>
            </a:lvl1pPr>
            <a:lvl2pPr marL="37931725" indent="-37474525" eaLnBrk="0">
              <a:defRPr sz="2400">
                <a:solidFill>
                  <a:schemeClr val="bg1"/>
                </a:solidFill>
                <a:latin typeface="Arial" charset="0"/>
                <a:ea typeface="DejaVu Sans" charset="0"/>
                <a:cs typeface="DejaVu Sans" charset="0"/>
              </a:defRPr>
            </a:lvl2pPr>
            <a:lvl3pPr eaLnBrk="0">
              <a:defRPr sz="2400">
                <a:solidFill>
                  <a:schemeClr val="bg1"/>
                </a:solidFill>
                <a:latin typeface="Arial" charset="0"/>
                <a:ea typeface="DejaVu Sans" charset="0"/>
                <a:cs typeface="DejaVu Sans" charset="0"/>
              </a:defRPr>
            </a:lvl3pPr>
            <a:lvl4pPr eaLnBrk="0">
              <a:defRPr sz="2400">
                <a:solidFill>
                  <a:schemeClr val="bg1"/>
                </a:solidFill>
                <a:latin typeface="Arial" charset="0"/>
                <a:ea typeface="DejaVu Sans" charset="0"/>
                <a:cs typeface="DejaVu Sans" charset="0"/>
              </a:defRPr>
            </a:lvl4pPr>
            <a:lvl5pPr eaLnBrk="0">
              <a:defRPr sz="2400">
                <a:solidFill>
                  <a:schemeClr val="bg1"/>
                </a:solidFill>
                <a:latin typeface="Arial" charset="0"/>
                <a:ea typeface="DejaVu Sans" charset="0"/>
                <a:cs typeface="DejaVu Sans" charset="0"/>
              </a:defRPr>
            </a:lvl5pPr>
            <a:lvl6pPr marL="4572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6pPr>
            <a:lvl7pPr marL="9144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7pPr>
            <a:lvl8pPr marL="13716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8pPr>
            <a:lvl9pPr marL="18288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9pPr>
          </a:lstStyle>
          <a:p>
            <a:pPr eaLnBrk="1"/>
            <a:endParaRPr lang="en-US" sz="1600"/>
          </a:p>
        </p:txBody>
      </p:sp>
      <p:sp>
        <p:nvSpPr>
          <p:cNvPr id="124932" name="Text Box 2"/>
          <p:cNvSpPr>
            <a:spLocks noGrp="1" noChangeArrowheads="1"/>
          </p:cNvSpPr>
          <p:nvPr>
            <p:ph type="body"/>
          </p:nvPr>
        </p:nvSpPr>
        <p:spPr>
          <a:xfrm>
            <a:off x="686361" y="4342535"/>
            <a:ext cx="5479676" cy="410729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2074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1"/>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ＭＳ Ｐゴシック" charset="0"/>
                <a:cs typeface="DejaVu Sans" charset="0"/>
              </a:defRPr>
            </a:lvl1pPr>
            <a:lvl2pPr marL="34039930" indent="-33629639"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5pPr>
            <a:lvl6pPr marL="410291"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6pPr>
            <a:lvl7pPr marL="820583"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7pPr>
            <a:lvl8pPr marL="1230874"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8pPr>
            <a:lvl9pPr marL="1641165" eaLnBrk="0" fontAlgn="base" hangingPunct="0">
              <a:lnSpc>
                <a:spcPct val="93000"/>
              </a:lnSpc>
              <a:spcBef>
                <a:spcPct val="0"/>
              </a:spcBef>
              <a:spcAft>
                <a:spcPct val="0"/>
              </a:spcAft>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2200">
                <a:solidFill>
                  <a:schemeClr val="bg1"/>
                </a:solidFill>
                <a:latin typeface="Arial" charset="0"/>
                <a:ea typeface="DejaVu Sans" charset="0"/>
                <a:cs typeface="DejaVu Sans" charset="0"/>
              </a:defRPr>
            </a:lvl9pPr>
          </a:lstStyle>
          <a:p>
            <a:pPr eaLnBrk="1"/>
            <a:fld id="{47C0BDFB-84B0-DD4C-87BE-4C5FCC096233}" type="slidenum">
              <a:rPr lang="en-US" sz="1300">
                <a:solidFill>
                  <a:srgbClr val="000000"/>
                </a:solidFill>
                <a:latin typeface="Times New Roman" charset="0"/>
              </a:rPr>
              <a:pPr eaLnBrk="1"/>
              <a:t>165</a:t>
            </a:fld>
            <a:endParaRPr lang="en-US" sz="1300">
              <a:solidFill>
                <a:srgbClr val="000000"/>
              </a:solidFill>
              <a:latin typeface="Times New Roman" charset="0"/>
            </a:endParaRPr>
          </a:p>
        </p:txBody>
      </p:sp>
      <p:sp>
        <p:nvSpPr>
          <p:cNvPr id="126979"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charset="0"/>
                <a:ea typeface="ＭＳ Ｐゴシック" charset="0"/>
                <a:cs typeface="DejaVu Sans" charset="0"/>
              </a:defRPr>
            </a:lvl1pPr>
            <a:lvl2pPr marL="37931725" indent="-37474525" eaLnBrk="0">
              <a:defRPr sz="2400">
                <a:solidFill>
                  <a:schemeClr val="bg1"/>
                </a:solidFill>
                <a:latin typeface="Arial" charset="0"/>
                <a:ea typeface="DejaVu Sans" charset="0"/>
                <a:cs typeface="DejaVu Sans" charset="0"/>
              </a:defRPr>
            </a:lvl2pPr>
            <a:lvl3pPr eaLnBrk="0">
              <a:defRPr sz="2400">
                <a:solidFill>
                  <a:schemeClr val="bg1"/>
                </a:solidFill>
                <a:latin typeface="Arial" charset="0"/>
                <a:ea typeface="DejaVu Sans" charset="0"/>
                <a:cs typeface="DejaVu Sans" charset="0"/>
              </a:defRPr>
            </a:lvl3pPr>
            <a:lvl4pPr eaLnBrk="0">
              <a:defRPr sz="2400">
                <a:solidFill>
                  <a:schemeClr val="bg1"/>
                </a:solidFill>
                <a:latin typeface="Arial" charset="0"/>
                <a:ea typeface="DejaVu Sans" charset="0"/>
                <a:cs typeface="DejaVu Sans" charset="0"/>
              </a:defRPr>
            </a:lvl4pPr>
            <a:lvl5pPr eaLnBrk="0">
              <a:defRPr sz="2400">
                <a:solidFill>
                  <a:schemeClr val="bg1"/>
                </a:solidFill>
                <a:latin typeface="Arial" charset="0"/>
                <a:ea typeface="DejaVu Sans" charset="0"/>
                <a:cs typeface="DejaVu Sans" charset="0"/>
              </a:defRPr>
            </a:lvl5pPr>
            <a:lvl6pPr marL="4572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6pPr>
            <a:lvl7pPr marL="9144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7pPr>
            <a:lvl8pPr marL="13716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8pPr>
            <a:lvl9pPr marL="1828800" eaLnBrk="0" fontAlgn="base" hangingPunct="0">
              <a:lnSpc>
                <a:spcPct val="93000"/>
              </a:lnSpc>
              <a:spcBef>
                <a:spcPct val="0"/>
              </a:spcBef>
              <a:spcAft>
                <a:spcPct val="0"/>
              </a:spcAft>
              <a:defRPr sz="2400">
                <a:solidFill>
                  <a:schemeClr val="bg1"/>
                </a:solidFill>
                <a:latin typeface="Arial" charset="0"/>
                <a:ea typeface="DejaVu Sans" charset="0"/>
                <a:cs typeface="DejaVu Sans" charset="0"/>
              </a:defRPr>
            </a:lvl9pPr>
          </a:lstStyle>
          <a:p>
            <a:pPr eaLnBrk="1"/>
            <a:endParaRPr lang="en-US" sz="1600"/>
          </a:p>
        </p:txBody>
      </p:sp>
      <p:sp>
        <p:nvSpPr>
          <p:cNvPr id="126980" name="Text Box 2"/>
          <p:cNvSpPr>
            <a:spLocks noGrp="1" noChangeArrowheads="1"/>
          </p:cNvSpPr>
          <p:nvPr>
            <p:ph type="body"/>
          </p:nvPr>
        </p:nvSpPr>
        <p:spPr>
          <a:xfrm>
            <a:off x="686361" y="4342535"/>
            <a:ext cx="5479676" cy="410729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02593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705" y="3045244"/>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73768" y="4960437"/>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June 7,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533400" y="224737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09074"/>
            <a:ext cx="2209800" cy="16124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013" y="435618"/>
            <a:ext cx="2375587" cy="17381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222" y="-381000"/>
            <a:ext cx="4367463" cy="32755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June 7,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June 7,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301351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Thursday, June 7,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June 7,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June 7,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Thursday, June 7,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June 7,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June 7,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June 7,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Thursday, June 7,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June 7,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86379006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deblocks.org/"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www.mingw.org/wiki/Getting_Started" TargetMode="External"/><Relationship Id="rId2" Type="http://schemas.openxmlformats.org/officeDocument/2006/relationships/hyperlink" Target="http://www.mingw.org/"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Programming in Modern Fortran</a:t>
            </a:r>
          </a:p>
        </p:txBody>
      </p:sp>
      <p:sp>
        <p:nvSpPr>
          <p:cNvPr id="5" name="Subtitle 4"/>
          <p:cNvSpPr>
            <a:spLocks noGrp="1"/>
          </p:cNvSpPr>
          <p:nvPr>
            <p:ph type="subTitle" idx="1"/>
          </p:nvPr>
        </p:nvSpPr>
        <p:spPr/>
        <p:txBody>
          <a:bodyPr/>
          <a:lstStyle/>
          <a:p>
            <a:r>
              <a:rPr lang="en-US" dirty="0"/>
              <a:t>Fortran 2003/2008</a:t>
            </a:r>
          </a:p>
        </p:txBody>
      </p:sp>
    </p:spTree>
    <p:extLst>
      <p:ext uri="{BB962C8B-B14F-4D97-AF65-F5344CB8AC3E}">
        <p14:creationId xmlns:p14="http://schemas.microsoft.com/office/powerpoint/2010/main" val="390398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Environment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90122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r>
              <a:rPr lang="en-US" dirty="0"/>
              <a:t>In Fortran it is best to avoid formatted </a:t>
            </a:r>
            <a:r>
              <a:rPr lang="en-US" i="1" dirty="0"/>
              <a:t>input</a:t>
            </a:r>
            <a:r>
              <a:rPr lang="en-US" dirty="0"/>
              <a:t> as much as possible, as it can lead to errors.</a:t>
            </a:r>
          </a:p>
          <a:p>
            <a:r>
              <a:rPr lang="en-US" dirty="0"/>
              <a:t>Formatted output, on the other hand, is frequently required for legibility.  Compilers tend to let list-directed output sprawl.</a:t>
            </a:r>
          </a:p>
          <a:p>
            <a:r>
              <a:rPr lang="en-US" dirty="0"/>
              <a:t>Formatted output is similar to other languages (in fact, they all got it from Fortran, the oldest higher-level programming language).</a:t>
            </a:r>
          </a:p>
          <a:p>
            <a:endParaRPr lang="en-US" dirty="0"/>
          </a:p>
        </p:txBody>
      </p:sp>
    </p:spTree>
    <p:extLst>
      <p:ext uri="{BB962C8B-B14F-4D97-AF65-F5344CB8AC3E}">
        <p14:creationId xmlns:p14="http://schemas.microsoft.com/office/powerpoint/2010/main" val="22036696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Descriptors</a:t>
            </a:r>
          </a:p>
        </p:txBody>
      </p:sp>
      <p:sp>
        <p:nvSpPr>
          <p:cNvPr id="3" name="Content Placeholder 2"/>
          <p:cNvSpPr>
            <a:spLocks noGrp="1"/>
          </p:cNvSpPr>
          <p:nvPr>
            <p:ph idx="1"/>
          </p:nvPr>
        </p:nvSpPr>
        <p:spPr/>
        <p:txBody>
          <a:bodyPr>
            <a:normAutofit fontScale="85000" lnSpcReduction="20000"/>
          </a:bodyPr>
          <a:lstStyle/>
          <a:p>
            <a:r>
              <a:rPr lang="en-US" dirty="0"/>
              <a:t>The edit descriptor modifies how to output the variables.  They are combined into forms like</a:t>
            </a:r>
          </a:p>
          <a:p>
            <a:pPr marL="0" indent="0">
              <a:buNone/>
            </a:pPr>
            <a:r>
              <a:rPr lang="en-US" dirty="0"/>
              <a:t>      </a:t>
            </a:r>
            <a:r>
              <a:rPr lang="en-US" dirty="0" err="1">
                <a:latin typeface="Courier New"/>
                <a:cs typeface="Courier New"/>
              </a:rPr>
              <a:t>RaF.w</a:t>
            </a:r>
            <a:endParaRPr lang="en-US" dirty="0">
              <a:latin typeface="Courier New"/>
              <a:cs typeface="Courier New"/>
            </a:endParaRPr>
          </a:p>
          <a:p>
            <a:pPr marL="0" indent="0">
              <a:buNone/>
            </a:pPr>
            <a:r>
              <a:rPr lang="en-US" dirty="0"/>
              <a:t> where R is a repeat count, </a:t>
            </a:r>
            <a:r>
              <a:rPr lang="en-US" dirty="0">
                <a:latin typeface="Courier New"/>
                <a:cs typeface="Courier New"/>
              </a:rPr>
              <a:t>a</a:t>
            </a:r>
            <a:r>
              <a:rPr lang="en-US" dirty="0"/>
              <a:t> is the descriptor, </a:t>
            </a:r>
            <a:r>
              <a:rPr lang="en-US" dirty="0">
                <a:latin typeface="Courier New"/>
                <a:cs typeface="Courier New"/>
              </a:rPr>
              <a:t>F</a:t>
            </a:r>
            <a:r>
              <a:rPr lang="en-US" dirty="0"/>
              <a:t> is   the total field width </a:t>
            </a:r>
            <a:r>
              <a:rPr lang="en-US" i="1" dirty="0"/>
              <a:t>including</a:t>
            </a:r>
            <a:r>
              <a:rPr lang="en-US" dirty="0"/>
              <a:t> space for </a:t>
            </a:r>
            <a:r>
              <a:rPr lang="en-US" dirty="0">
                <a:latin typeface="Courier New"/>
                <a:cs typeface="Courier New"/>
              </a:rPr>
              <a:t>+-</a:t>
            </a:r>
            <a:r>
              <a:rPr lang="en-US" dirty="0"/>
              <a:t>, and if requested </a:t>
            </a:r>
            <a:r>
              <a:rPr lang="en-US" dirty="0">
                <a:latin typeface="Courier New"/>
                <a:cs typeface="Courier New"/>
              </a:rPr>
              <a:t>+-e</a:t>
            </a:r>
            <a:r>
              <a:rPr lang="en-US" dirty="0"/>
              <a:t> and exponent, and </a:t>
            </a:r>
            <a:r>
              <a:rPr lang="en-US" dirty="0">
                <a:latin typeface="Courier New"/>
                <a:cs typeface="Courier New"/>
              </a:rPr>
              <a:t>w</a:t>
            </a:r>
            <a:r>
              <a:rPr lang="en-US" dirty="0"/>
              <a:t> is the number of digits to the right of the decimal point.  </a:t>
            </a:r>
            <a:r>
              <a:rPr lang="en-US" dirty="0" err="1"/>
              <a:t>Ra.w</a:t>
            </a:r>
            <a:r>
              <a:rPr lang="en-US" dirty="0"/>
              <a:t> alone works and Ra.0 will print the integer part.</a:t>
            </a:r>
          </a:p>
          <a:p>
            <a:r>
              <a:rPr lang="en-US" dirty="0"/>
              <a:t>Strings take only </a:t>
            </a:r>
            <a:r>
              <a:rPr lang="en-US" dirty="0">
                <a:latin typeface="Courier New"/>
                <a:cs typeface="Courier New"/>
              </a:rPr>
              <a:t>F </a:t>
            </a:r>
            <a:r>
              <a:rPr lang="en-US" dirty="0"/>
              <a:t>(</a:t>
            </a:r>
            <a:r>
              <a:rPr lang="en-US" dirty="0" err="1">
                <a:latin typeface="Courier New"/>
                <a:cs typeface="Courier New"/>
              </a:rPr>
              <a:t>RaF</a:t>
            </a:r>
            <a:r>
              <a:rPr lang="en-US" dirty="0"/>
              <a:t>) and do not usually require the F since the length will be known to the compiler.</a:t>
            </a:r>
          </a:p>
          <a:p>
            <a:r>
              <a:rPr lang="en-US" dirty="0"/>
              <a:t>Integers can be written as </a:t>
            </a:r>
            <a:r>
              <a:rPr lang="en-US" dirty="0" err="1">
                <a:latin typeface="Courier New"/>
                <a:cs typeface="Courier New"/>
              </a:rPr>
              <a:t>iF</a:t>
            </a:r>
            <a:r>
              <a:rPr lang="en-US" dirty="0"/>
              <a:t> and any of the </a:t>
            </a:r>
            <a:r>
              <a:rPr lang="en-US" dirty="0">
                <a:latin typeface="Courier New"/>
                <a:cs typeface="Courier New"/>
              </a:rPr>
              <a:t>F</a:t>
            </a:r>
            <a:r>
              <a:rPr lang="en-US" dirty="0"/>
              <a:t> spaces not needed will be blank filled, with the digits right justified.  When written as </a:t>
            </a:r>
            <a:r>
              <a:rPr lang="en-US" dirty="0" err="1">
                <a:latin typeface="Courier New"/>
                <a:cs typeface="Courier New"/>
              </a:rPr>
              <a:t>iF.m</a:t>
            </a:r>
            <a:r>
              <a:rPr lang="en-US" dirty="0"/>
              <a:t> they will be printed with at least </a:t>
            </a:r>
            <a:r>
              <a:rPr lang="en-US" dirty="0">
                <a:latin typeface="Courier New"/>
                <a:cs typeface="Courier New"/>
              </a:rPr>
              <a:t>m</a:t>
            </a:r>
            <a:r>
              <a:rPr lang="en-US" dirty="0"/>
              <a:t> digits and the rest of the field zero-filled on the left if all of </a:t>
            </a:r>
            <a:r>
              <a:rPr lang="en-US" dirty="0">
                <a:latin typeface="Courier New"/>
                <a:cs typeface="Courier New"/>
              </a:rPr>
              <a:t>F</a:t>
            </a:r>
            <a:r>
              <a:rPr lang="en-US" dirty="0"/>
              <a:t> is not needed.  </a:t>
            </a:r>
          </a:p>
        </p:txBody>
      </p:sp>
    </p:spTree>
    <p:extLst>
      <p:ext uri="{BB962C8B-B14F-4D97-AF65-F5344CB8AC3E}">
        <p14:creationId xmlns:p14="http://schemas.microsoft.com/office/powerpoint/2010/main" val="6159100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Edit Descriptors</a:t>
            </a:r>
          </a:p>
        </p:txBody>
      </p:sp>
      <p:sp>
        <p:nvSpPr>
          <p:cNvPr id="3" name="Content Placeholder 2"/>
          <p:cNvSpPr>
            <a:spLocks noGrp="1"/>
          </p:cNvSpPr>
          <p:nvPr>
            <p:ph idx="1"/>
          </p:nvPr>
        </p:nvSpPr>
        <p:spPr/>
        <p:txBody>
          <a:bodyPr>
            <a:normAutofit fontScale="92500"/>
          </a:bodyPr>
          <a:lstStyle/>
          <a:p>
            <a:r>
              <a:rPr lang="en-US" dirty="0"/>
              <a:t>As usual, they are not case sensitive.</a:t>
            </a:r>
          </a:p>
          <a:p>
            <a:pPr lvl="1" indent="0">
              <a:buNone/>
            </a:pPr>
            <a:r>
              <a:rPr lang="en-US" dirty="0">
                <a:latin typeface="Courier New"/>
                <a:cs typeface="Courier New"/>
              </a:rPr>
              <a:t>I</a:t>
            </a:r>
            <a:r>
              <a:rPr lang="en-US" dirty="0">
                <a:latin typeface="American Typewriter"/>
                <a:cs typeface="American Typewriter"/>
              </a:rPr>
              <a:t> </a:t>
            </a:r>
            <a:r>
              <a:rPr lang="en-US" dirty="0">
                <a:cs typeface="American Typewriter"/>
              </a:rPr>
              <a:t>integer</a:t>
            </a:r>
          </a:p>
          <a:p>
            <a:pPr lvl="1" indent="0">
              <a:buNone/>
            </a:pPr>
            <a:r>
              <a:rPr lang="en-US" dirty="0">
                <a:latin typeface="Courier New"/>
                <a:cs typeface="Courier New"/>
              </a:rPr>
              <a:t>F</a:t>
            </a:r>
            <a:r>
              <a:rPr lang="en-US" dirty="0">
                <a:cs typeface="American Typewriter"/>
              </a:rPr>
              <a:t> real (decimal output)</a:t>
            </a:r>
          </a:p>
          <a:p>
            <a:pPr lvl="1" indent="0">
              <a:buNone/>
            </a:pPr>
            <a:r>
              <a:rPr lang="en-US" dirty="0">
                <a:latin typeface="Courier New"/>
                <a:cs typeface="Courier New"/>
              </a:rPr>
              <a:t>E</a:t>
            </a:r>
            <a:r>
              <a:rPr lang="en-US" dirty="0">
                <a:cs typeface="American Typewriter"/>
              </a:rPr>
              <a:t> real (exponential output)</a:t>
            </a:r>
          </a:p>
          <a:p>
            <a:pPr lvl="1" indent="0">
              <a:buNone/>
            </a:pPr>
            <a:r>
              <a:rPr lang="en-US" dirty="0">
                <a:latin typeface="Courier New"/>
                <a:cs typeface="Courier New"/>
              </a:rPr>
              <a:t>G</a:t>
            </a:r>
            <a:r>
              <a:rPr lang="en-US" dirty="0">
                <a:cs typeface="American Typewriter"/>
              </a:rPr>
              <a:t> general </a:t>
            </a:r>
          </a:p>
          <a:p>
            <a:pPr lvl="1" indent="0">
              <a:buNone/>
            </a:pPr>
            <a:r>
              <a:rPr lang="en-US" dirty="0">
                <a:latin typeface="Courier New"/>
                <a:cs typeface="Courier New"/>
              </a:rPr>
              <a:t>D</a:t>
            </a:r>
            <a:r>
              <a:rPr lang="en-US" dirty="0">
                <a:cs typeface="American Typewriter"/>
              </a:rPr>
              <a:t> double precision (prints </a:t>
            </a:r>
            <a:r>
              <a:rPr lang="en-US" dirty="0">
                <a:latin typeface="Courier New"/>
                <a:cs typeface="Courier New"/>
              </a:rPr>
              <a:t>D</a:t>
            </a:r>
            <a:r>
              <a:rPr lang="en-US" dirty="0">
                <a:cs typeface="American Typewriter"/>
              </a:rPr>
              <a:t> rather than </a:t>
            </a:r>
            <a:r>
              <a:rPr lang="en-US" dirty="0">
                <a:latin typeface="Courier New"/>
                <a:cs typeface="Courier New"/>
              </a:rPr>
              <a:t>E</a:t>
            </a:r>
            <a:r>
              <a:rPr lang="en-US" dirty="0">
                <a:cs typeface="American Typewriter"/>
              </a:rPr>
              <a:t> for exponent)</a:t>
            </a:r>
          </a:p>
          <a:p>
            <a:pPr lvl="1" indent="0">
              <a:buNone/>
            </a:pPr>
            <a:r>
              <a:rPr lang="en-US" dirty="0">
                <a:latin typeface="Courier New"/>
                <a:cs typeface="Courier New"/>
              </a:rPr>
              <a:t>A</a:t>
            </a:r>
            <a:r>
              <a:rPr lang="en-US" dirty="0">
                <a:cs typeface="American Typewriter"/>
              </a:rPr>
              <a:t> character (does not require a field width in most cases)</a:t>
            </a:r>
          </a:p>
          <a:p>
            <a:pPr lvl="1" indent="0">
              <a:buNone/>
            </a:pPr>
            <a:r>
              <a:rPr lang="en-US" dirty="0">
                <a:latin typeface="Courier New"/>
                <a:cs typeface="Courier New"/>
              </a:rPr>
              <a:t>X</a:t>
            </a:r>
            <a:r>
              <a:rPr lang="en-US" dirty="0">
                <a:cs typeface="American Typewriter"/>
              </a:rPr>
              <a:t> space</a:t>
            </a:r>
          </a:p>
          <a:p>
            <a:r>
              <a:rPr lang="en-US" dirty="0">
                <a:cs typeface="American Typewriter"/>
              </a:rPr>
              <a:t>The real descriptors </a:t>
            </a:r>
            <a:r>
              <a:rPr lang="en-US" dirty="0">
                <a:latin typeface="Courier New"/>
                <a:cs typeface="Courier New"/>
              </a:rPr>
              <a:t>F</a:t>
            </a:r>
            <a:r>
              <a:rPr lang="en-US" dirty="0">
                <a:cs typeface="American Typewriter"/>
              </a:rPr>
              <a:t>, </a:t>
            </a:r>
            <a:r>
              <a:rPr lang="en-US" dirty="0">
                <a:latin typeface="Courier New"/>
                <a:cs typeface="Courier New"/>
              </a:rPr>
              <a:t>E</a:t>
            </a:r>
            <a:r>
              <a:rPr lang="en-US" dirty="0">
                <a:cs typeface="American Typewriter"/>
              </a:rPr>
              <a:t>, </a:t>
            </a:r>
            <a:r>
              <a:rPr lang="en-US" dirty="0">
                <a:latin typeface="Courier New"/>
                <a:cs typeface="Courier New"/>
              </a:rPr>
              <a:t>G</a:t>
            </a:r>
            <a:r>
              <a:rPr lang="en-US" dirty="0">
                <a:cs typeface="American Typewriter"/>
              </a:rPr>
              <a:t>, and </a:t>
            </a:r>
            <a:r>
              <a:rPr lang="en-US" dirty="0">
                <a:latin typeface="Courier New"/>
                <a:cs typeface="Courier New"/>
              </a:rPr>
              <a:t>D</a:t>
            </a:r>
            <a:r>
              <a:rPr lang="en-US" dirty="0">
                <a:cs typeface="American Typewriter"/>
              </a:rPr>
              <a:t> all work for both single and double precision.  </a:t>
            </a:r>
            <a:r>
              <a:rPr lang="en-US" dirty="0">
                <a:latin typeface="Courier New"/>
                <a:cs typeface="Courier New"/>
              </a:rPr>
              <a:t>G</a:t>
            </a:r>
            <a:r>
              <a:rPr lang="en-US" dirty="0">
                <a:cs typeface="American Typewriter"/>
              </a:rPr>
              <a:t> allows the compiler to choose whether to use decimal or exponential format.</a:t>
            </a:r>
          </a:p>
        </p:txBody>
      </p:sp>
    </p:spTree>
    <p:extLst>
      <p:ext uri="{BB962C8B-B14F-4D97-AF65-F5344CB8AC3E}">
        <p14:creationId xmlns:p14="http://schemas.microsoft.com/office/powerpoint/2010/main" val="33361735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Modifiers</a:t>
            </a:r>
          </a:p>
        </p:txBody>
      </p:sp>
      <p:sp>
        <p:nvSpPr>
          <p:cNvPr id="3" name="Content Placeholder 2"/>
          <p:cNvSpPr>
            <a:spLocks noGrp="1"/>
          </p:cNvSpPr>
          <p:nvPr>
            <p:ph idx="1"/>
          </p:nvPr>
        </p:nvSpPr>
        <p:spPr/>
        <p:txBody>
          <a:bodyPr>
            <a:normAutofit fontScale="92500" lnSpcReduction="10000"/>
          </a:bodyPr>
          <a:lstStyle/>
          <a:p>
            <a:r>
              <a:rPr lang="en-US" dirty="0"/>
              <a:t>Some modifiers can change the appearance of the output.</a:t>
            </a:r>
          </a:p>
          <a:p>
            <a:r>
              <a:rPr lang="en-US" dirty="0">
                <a:latin typeface="Courier New"/>
                <a:cs typeface="Courier New"/>
              </a:rPr>
              <a:t>p</a:t>
            </a:r>
            <a:r>
              <a:rPr lang="en-US" dirty="0"/>
              <a:t> multiply by 10. </a:t>
            </a:r>
            <a:r>
              <a:rPr lang="en-US" dirty="0" err="1">
                <a:latin typeface="Courier New"/>
                <a:cs typeface="Courier New"/>
              </a:rPr>
              <a:t>kp</a:t>
            </a:r>
            <a:r>
              <a:rPr lang="en-US" dirty="0"/>
              <a:t> multiply by 10</a:t>
            </a:r>
            <a:r>
              <a:rPr lang="en-US" baseline="30000" dirty="0"/>
              <a:t>k</a:t>
            </a:r>
            <a:r>
              <a:rPr lang="en-US" dirty="0"/>
              <a:t>. Applies till the next scale factor is encountered.</a:t>
            </a:r>
          </a:p>
          <a:p>
            <a:r>
              <a:rPr lang="en-US" dirty="0">
                <a:latin typeface="Courier New"/>
                <a:cs typeface="Courier New"/>
              </a:rPr>
              <a:t>ES</a:t>
            </a:r>
            <a:r>
              <a:rPr lang="en-US" dirty="0"/>
              <a:t> use scientific notation.  The default exponential format writes in machine normalization, with the leading digit between 0 and 1.  </a:t>
            </a:r>
            <a:r>
              <a:rPr lang="en-US" dirty="0">
                <a:latin typeface="Courier New"/>
                <a:cs typeface="Courier New"/>
              </a:rPr>
              <a:t>ES</a:t>
            </a:r>
            <a:r>
              <a:rPr lang="en-US" dirty="0"/>
              <a:t> causes it to write with the leading digit between 1 and 9, which is what most humans can read most easily.  Ignores </a:t>
            </a:r>
            <a:r>
              <a:rPr lang="en-US" dirty="0">
                <a:latin typeface="Courier New"/>
                <a:cs typeface="Courier New"/>
              </a:rPr>
              <a:t>p</a:t>
            </a:r>
            <a:r>
              <a:rPr lang="en-US" dirty="0"/>
              <a:t> on output.</a:t>
            </a:r>
          </a:p>
          <a:p>
            <a:r>
              <a:rPr lang="en-US" dirty="0">
                <a:latin typeface="Courier New"/>
                <a:cs typeface="Courier New"/>
              </a:rPr>
              <a:t>/ </a:t>
            </a:r>
            <a:r>
              <a:rPr lang="en-US" dirty="0"/>
              <a:t>write an EOL and go to the next line (record) within the format</a:t>
            </a:r>
          </a:p>
          <a:p>
            <a:endParaRPr lang="en-US" dirty="0"/>
          </a:p>
        </p:txBody>
      </p:sp>
    </p:spTree>
    <p:extLst>
      <p:ext uri="{BB962C8B-B14F-4D97-AF65-F5344CB8AC3E}">
        <p14:creationId xmlns:p14="http://schemas.microsoft.com/office/powerpoint/2010/main" val="34399201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Strings</a:t>
            </a:r>
          </a:p>
        </p:txBody>
      </p:sp>
      <p:sp>
        <p:nvSpPr>
          <p:cNvPr id="3" name="Content Placeholder 2"/>
          <p:cNvSpPr>
            <a:spLocks noGrp="1"/>
          </p:cNvSpPr>
          <p:nvPr>
            <p:ph idx="1"/>
          </p:nvPr>
        </p:nvSpPr>
        <p:spPr/>
        <p:txBody>
          <a:bodyPr>
            <a:normAutofit fontScale="92500" lnSpcReduction="20000"/>
          </a:bodyPr>
          <a:lstStyle/>
          <a:p>
            <a:r>
              <a:rPr lang="en-US" dirty="0"/>
              <a:t>The format string is constructed as a list of how to output the variables.  Unlike some other languages, literal strings are never included, but must have their own edit descriptors.</a:t>
            </a:r>
          </a:p>
          <a:p>
            <a:r>
              <a:rPr lang="en-US" dirty="0"/>
              <a:t>The format string can be placed directly into the </a:t>
            </a:r>
            <a:r>
              <a:rPr lang="en-US" dirty="0">
                <a:latin typeface="Courier New"/>
                <a:cs typeface="Courier New"/>
              </a:rPr>
              <a:t>write</a:t>
            </a:r>
            <a:r>
              <a:rPr lang="en-US" dirty="0"/>
              <a:t> statement or it can be in a separate </a:t>
            </a:r>
            <a:r>
              <a:rPr lang="en-US" dirty="0">
                <a:latin typeface="Courier New"/>
                <a:cs typeface="Courier New"/>
              </a:rPr>
              <a:t>format</a:t>
            </a:r>
            <a:r>
              <a:rPr lang="en-US" dirty="0"/>
              <a:t> statement. In the </a:t>
            </a:r>
            <a:r>
              <a:rPr lang="en-US" dirty="0">
                <a:latin typeface="Courier New"/>
                <a:cs typeface="Courier New"/>
              </a:rPr>
              <a:t>write</a:t>
            </a:r>
            <a:r>
              <a:rPr lang="en-US" dirty="0"/>
              <a:t> it is enclosed in parentheses and quotes.</a:t>
            </a:r>
          </a:p>
          <a:p>
            <a:r>
              <a:rPr lang="en-US" dirty="0"/>
              <a:t>For most purposes it is best to put the format string into the write statement.  The format statement is older and will be in old code, but it is usually harder to see what is happening.  It is useful for particularly long strings, however.</a:t>
            </a:r>
          </a:p>
        </p:txBody>
      </p:sp>
    </p:spTree>
    <p:extLst>
      <p:ext uri="{BB962C8B-B14F-4D97-AF65-F5344CB8AC3E}">
        <p14:creationId xmlns:p14="http://schemas.microsoft.com/office/powerpoint/2010/main" val="3927136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457200" y="1600200"/>
            <a:ext cx="8534400" cy="4876800"/>
          </a:xfrm>
        </p:spPr>
        <p:txBody>
          <a:bodyPr/>
          <a:lstStyle/>
          <a:p>
            <a:pPr marL="0" lvl="1" indent="0">
              <a:buNone/>
            </a:pPr>
            <a:r>
              <a:rPr lang="en-US" dirty="0">
                <a:latin typeface="Courier New"/>
                <a:cs typeface="Courier New"/>
              </a:rPr>
              <a:t>write(*,'(i5,2x,i6)') i1,i2</a:t>
            </a:r>
          </a:p>
          <a:p>
            <a:pPr marL="0" lvl="1" indent="0">
              <a:buNone/>
            </a:pPr>
            <a:r>
              <a:rPr lang="en-US" dirty="0">
                <a:latin typeface="Courier New"/>
                <a:cs typeface="Courier New"/>
              </a:rPr>
              <a:t>write(*,'(i5,a,i6)')) i1,"  ",i2</a:t>
            </a:r>
          </a:p>
          <a:p>
            <a:pPr marL="0" lvl="1" indent="0">
              <a:buNone/>
            </a:pPr>
            <a:r>
              <a:rPr lang="en-US" dirty="0">
                <a:latin typeface="Courier New"/>
                <a:cs typeface="Courier New"/>
              </a:rPr>
              <a:t>write(*,'(a,i4,es15.7)') "row",</a:t>
            </a:r>
            <a:r>
              <a:rPr lang="en-US" dirty="0" err="1">
                <a:latin typeface="Courier New"/>
                <a:cs typeface="Courier New"/>
              </a:rPr>
              <a:t>n,var</a:t>
            </a:r>
            <a:endParaRPr lang="en-US" dirty="0">
              <a:latin typeface="Courier New"/>
              <a:cs typeface="Courier New"/>
            </a:endParaRPr>
          </a:p>
          <a:p>
            <a:pPr marL="0" lvl="1" indent="0">
              <a:buNone/>
            </a:pPr>
            <a:r>
              <a:rPr lang="en-US" dirty="0">
                <a:latin typeface="Courier New"/>
                <a:cs typeface="Courier New"/>
              </a:rPr>
              <a:t>write(*,'(3(i2,3x,f8.3)') (r(j),</a:t>
            </a:r>
            <a:r>
              <a:rPr lang="en-US" dirty="0" err="1">
                <a:latin typeface="Courier New"/>
                <a:cs typeface="Courier New"/>
              </a:rPr>
              <a:t>var</a:t>
            </a:r>
            <a:r>
              <a:rPr lang="en-US" dirty="0">
                <a:latin typeface="Courier New"/>
                <a:cs typeface="Courier New"/>
              </a:rPr>
              <a:t>(j),j=1,3)</a:t>
            </a:r>
          </a:p>
          <a:p>
            <a:pPr marL="0" lvl="1" indent="0">
              <a:buNone/>
            </a:pPr>
            <a:r>
              <a:rPr lang="en-US" dirty="0">
                <a:latin typeface="Courier New"/>
                <a:cs typeface="Courier New"/>
              </a:rPr>
              <a:t>write(*,'(2f8.2)') z !complex</a:t>
            </a:r>
          </a:p>
          <a:p>
            <a:pPr marL="0" lvl="1" indent="0">
              <a:buNone/>
            </a:pPr>
            <a:r>
              <a:rPr lang="en-US" dirty="0">
                <a:latin typeface="Courier New"/>
                <a:cs typeface="Courier New"/>
              </a:rPr>
              <a:t>write(*,'(2L)') </a:t>
            </a:r>
            <a:r>
              <a:rPr lang="en-US" dirty="0" err="1">
                <a:latin typeface="Courier New"/>
                <a:cs typeface="Courier New"/>
              </a:rPr>
              <a:t>is_zero,is_finite</a:t>
            </a:r>
            <a:endParaRPr lang="en-US" dirty="0">
              <a:latin typeface="Courier New"/>
              <a:cs typeface="Courier New"/>
            </a:endParaRPr>
          </a:p>
          <a:p>
            <a:pPr marL="0" lvl="1" indent="0">
              <a:buNone/>
            </a:pPr>
            <a:r>
              <a:rPr lang="en-US" dirty="0">
                <a:latin typeface="Courier New"/>
                <a:cs typeface="Courier New"/>
              </a:rPr>
              <a:t>write(*,'(2p,f8.2,0p,f8.2)') var1, var2</a:t>
            </a:r>
          </a:p>
          <a:p>
            <a:pPr marL="0" lvl="1" indent="0">
              <a:buNone/>
            </a:pPr>
            <a:r>
              <a:rPr lang="en-US" dirty="0">
                <a:latin typeface="Courier New"/>
                <a:cs typeface="Courier New"/>
              </a:rPr>
              <a:t>write(*,'(a,f8.2,/,a,i6)') mess1,x,mess2,i</a:t>
            </a:r>
          </a:p>
          <a:p>
            <a:pPr marL="0" lvl="1" indent="0">
              <a:buNone/>
            </a:pPr>
            <a:endParaRPr lang="en-US" dirty="0">
              <a:latin typeface="Courier New"/>
              <a:cs typeface="Courier New"/>
            </a:endParaRPr>
          </a:p>
          <a:p>
            <a:pPr marL="0" lvl="1" indent="0">
              <a:buNone/>
            </a:pPr>
            <a:endParaRPr lang="en-US" dirty="0">
              <a:latin typeface="Courier New"/>
              <a:cs typeface="Courier New"/>
            </a:endParaRPr>
          </a:p>
          <a:p>
            <a:endParaRPr lang="en-US" dirty="0"/>
          </a:p>
        </p:txBody>
      </p:sp>
    </p:spTree>
    <p:extLst>
      <p:ext uri="{BB962C8B-B14F-4D97-AF65-F5344CB8AC3E}">
        <p14:creationId xmlns:p14="http://schemas.microsoft.com/office/powerpoint/2010/main" val="37657930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Statements</a:t>
            </a:r>
          </a:p>
        </p:txBody>
      </p:sp>
      <p:sp>
        <p:nvSpPr>
          <p:cNvPr id="3" name="Content Placeholder 2"/>
          <p:cNvSpPr>
            <a:spLocks noGrp="1"/>
          </p:cNvSpPr>
          <p:nvPr>
            <p:ph idx="1"/>
          </p:nvPr>
        </p:nvSpPr>
        <p:spPr/>
        <p:txBody>
          <a:bodyPr>
            <a:normAutofit fontScale="92500" lnSpcReduction="10000"/>
          </a:bodyPr>
          <a:lstStyle/>
          <a:p>
            <a:r>
              <a:rPr lang="en-US" dirty="0"/>
              <a:t>Format statements are abundant in older code, before the strings could be inserted into writes.</a:t>
            </a:r>
          </a:p>
          <a:p>
            <a:r>
              <a:rPr lang="en-US" dirty="0">
                <a:latin typeface="Courier New"/>
                <a:cs typeface="Courier New"/>
              </a:rPr>
              <a:t>FORMAT</a:t>
            </a:r>
            <a:r>
              <a:rPr lang="en-US" dirty="0"/>
              <a:t> is non-executable but can appear anywhere in the source.  It is the only non-executable statement that can do so.</a:t>
            </a:r>
          </a:p>
          <a:p>
            <a:r>
              <a:rPr lang="en-US" dirty="0"/>
              <a:t>It can still be useful for a particularly complex format (to keep the write statement short and readable) or for formats that are repeated in many write statements.</a:t>
            </a:r>
          </a:p>
          <a:p>
            <a:r>
              <a:rPr lang="en-US" dirty="0"/>
              <a:t>The second parameter to the write is then an integer statement label.  The label marks the format statement.</a:t>
            </a:r>
          </a:p>
        </p:txBody>
      </p:sp>
    </p:spTree>
    <p:extLst>
      <p:ext uri="{BB962C8B-B14F-4D97-AF65-F5344CB8AC3E}">
        <p14:creationId xmlns:p14="http://schemas.microsoft.com/office/powerpoint/2010/main" val="18145040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Example</a:t>
            </a:r>
          </a:p>
        </p:txBody>
      </p:sp>
      <p:sp>
        <p:nvSpPr>
          <p:cNvPr id="3" name="Content Placeholder 2"/>
          <p:cNvSpPr>
            <a:spLocks noGrp="1"/>
          </p:cNvSpPr>
          <p:nvPr>
            <p:ph idx="1"/>
          </p:nvPr>
        </p:nvSpPr>
        <p:spPr/>
        <p:txBody>
          <a:bodyPr/>
          <a:lstStyle/>
          <a:p>
            <a:pPr marL="0" indent="0">
              <a:buNone/>
            </a:pPr>
            <a:r>
              <a:rPr lang="en-US" dirty="0"/>
              <a:t>         </a:t>
            </a:r>
            <a:r>
              <a:rPr lang="en-US" dirty="0">
                <a:latin typeface="Courier New"/>
                <a:cs typeface="Courier New"/>
              </a:rPr>
              <a:t>write(*,100) </a:t>
            </a:r>
            <a:r>
              <a:rPr lang="en-US" dirty="0" err="1">
                <a:latin typeface="Courier New"/>
                <a:cs typeface="Courier New"/>
              </a:rPr>
              <a:t>x,y,z</a:t>
            </a:r>
            <a:endParaRPr lang="en-US" dirty="0">
              <a:latin typeface="Courier New"/>
              <a:cs typeface="Courier New"/>
            </a:endParaRPr>
          </a:p>
          <a:p>
            <a:pPr marL="0" indent="0">
              <a:buNone/>
            </a:pPr>
            <a:r>
              <a:rPr lang="en-US" dirty="0">
                <a:latin typeface="Courier New"/>
                <a:cs typeface="Courier New"/>
              </a:rPr>
              <a:t>100 format(3e15.8)</a:t>
            </a:r>
          </a:p>
          <a:p>
            <a:pPr marL="0" indent="0">
              <a:buNone/>
            </a:pPr>
            <a:endParaRPr lang="en-US" dirty="0">
              <a:latin typeface="Courier New"/>
              <a:cs typeface="Courier New"/>
            </a:endParaRPr>
          </a:p>
          <a:p>
            <a:r>
              <a:rPr lang="en-US" dirty="0"/>
              <a:t>Traditionally the format is placed immediately below the line which refers to it, or else all format statements are grouped together just before the end statement of their program unit.</a:t>
            </a:r>
          </a:p>
        </p:txBody>
      </p:sp>
    </p:spTree>
    <p:extLst>
      <p:ext uri="{BB962C8B-B14F-4D97-AF65-F5344CB8AC3E}">
        <p14:creationId xmlns:p14="http://schemas.microsoft.com/office/powerpoint/2010/main" val="4673500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Non-Advancing IO</a:t>
            </a:r>
          </a:p>
        </p:txBody>
      </p:sp>
      <p:sp>
        <p:nvSpPr>
          <p:cNvPr id="3" name="Content Placeholder 2"/>
          <p:cNvSpPr>
            <a:spLocks noGrp="1"/>
          </p:cNvSpPr>
          <p:nvPr>
            <p:ph idx="1"/>
          </p:nvPr>
        </p:nvSpPr>
        <p:spPr/>
        <p:txBody>
          <a:bodyPr/>
          <a:lstStyle/>
          <a:p>
            <a:r>
              <a:rPr lang="en-US" dirty="0"/>
              <a:t>If we’d like to write to and read from standard input on the same line we can use non-advancing IO:</a:t>
            </a:r>
          </a:p>
          <a:p>
            <a:pPr marL="0" indent="0">
              <a:buNone/>
            </a:pPr>
            <a:r>
              <a:rPr lang="en-US" dirty="0"/>
              <a:t>  </a:t>
            </a:r>
            <a:r>
              <a:rPr lang="en-US" sz="2000" dirty="0">
                <a:latin typeface="Courier New"/>
                <a:cs typeface="Courier New"/>
              </a:rPr>
              <a:t>write(*,'(a)',advance='no') "Enter input value:"</a:t>
            </a:r>
          </a:p>
          <a:p>
            <a:pPr marL="0" indent="0">
              <a:buNone/>
            </a:pPr>
            <a:r>
              <a:rPr lang="en-US" sz="2000" dirty="0">
                <a:latin typeface="Courier New"/>
                <a:cs typeface="Courier New"/>
              </a:rPr>
              <a:t> read(*,*) value</a:t>
            </a:r>
          </a:p>
          <a:p>
            <a:r>
              <a:rPr lang="en-US" sz="2800" i="1" dirty="0"/>
              <a:t>Must</a:t>
            </a:r>
            <a:r>
              <a:rPr lang="en-US" sz="2800" dirty="0"/>
              <a:t> be formatted</a:t>
            </a:r>
          </a:p>
          <a:p>
            <a:pPr lvl="1"/>
            <a:r>
              <a:rPr lang="en-US" sz="2400" dirty="0"/>
              <a:t>‘yes’ for advance is valid also but is the default.  </a:t>
            </a:r>
          </a:p>
          <a:p>
            <a:pPr lvl="1"/>
            <a:r>
              <a:rPr lang="en-US" dirty="0"/>
              <a:t>Argument to </a:t>
            </a:r>
            <a:r>
              <a:rPr lang="en-US" dirty="0">
                <a:latin typeface="Courier New"/>
                <a:cs typeface="Courier New"/>
              </a:rPr>
              <a:t>advance</a:t>
            </a:r>
            <a:r>
              <a:rPr lang="en-US" dirty="0"/>
              <a:t> c</a:t>
            </a:r>
            <a:r>
              <a:rPr lang="en-US" sz="2400" dirty="0"/>
              <a:t>an be a character variable so you can decide based on conditionals to advance or not.</a:t>
            </a:r>
          </a:p>
        </p:txBody>
      </p:sp>
    </p:spTree>
    <p:extLst>
      <p:ext uri="{BB962C8B-B14F-4D97-AF65-F5344CB8AC3E}">
        <p14:creationId xmlns:p14="http://schemas.microsoft.com/office/powerpoint/2010/main" val="15611396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 program that computes pi using a trig identity such as </a:t>
            </a:r>
            <a:r>
              <a:rPr lang="en-US" dirty="0">
                <a:latin typeface="Symbol" panose="05050102010706020507" pitchFamily="18" charset="2"/>
              </a:rPr>
              <a:t>p</a:t>
            </a:r>
            <a:r>
              <a:rPr lang="en-US" dirty="0"/>
              <a:t>=4*</a:t>
            </a:r>
            <a:r>
              <a:rPr lang="en-US" dirty="0" err="1"/>
              <a:t>atan</a:t>
            </a:r>
            <a:r>
              <a:rPr lang="en-US" dirty="0"/>
              <a:t>(1)</a:t>
            </a:r>
          </a:p>
          <a:p>
            <a:r>
              <a:rPr lang="en-US" dirty="0"/>
              <a:t>Use kind to switch between real and double precision</a:t>
            </a:r>
          </a:p>
          <a:p>
            <a:pPr lvl="1"/>
            <a:r>
              <a:rPr lang="en-US" dirty="0"/>
              <a:t>integer, parameter :: </a:t>
            </a:r>
            <a:r>
              <a:rPr lang="en-US" dirty="0" err="1"/>
              <a:t>rk</a:t>
            </a:r>
            <a:r>
              <a:rPr lang="en-US" dirty="0"/>
              <a:t>=kind(1.0)  or (1.0d0)</a:t>
            </a:r>
          </a:p>
          <a:p>
            <a:r>
              <a:rPr lang="en-US" dirty="0"/>
              <a:t>Using single precision, print pi in</a:t>
            </a:r>
          </a:p>
          <a:p>
            <a:pPr lvl="1"/>
            <a:r>
              <a:rPr lang="en-US" dirty="0"/>
              <a:t>E format </a:t>
            </a:r>
          </a:p>
          <a:p>
            <a:pPr lvl="1"/>
            <a:r>
              <a:rPr lang="en-US" dirty="0"/>
              <a:t>Scientific notation</a:t>
            </a:r>
          </a:p>
          <a:p>
            <a:pPr lvl="1"/>
            <a:r>
              <a:rPr lang="en-US" dirty="0"/>
              <a:t>Scientific notation with 8 decimal places</a:t>
            </a:r>
          </a:p>
          <a:p>
            <a:r>
              <a:rPr lang="en-US" dirty="0"/>
              <a:t>Repeat for double precision</a:t>
            </a:r>
          </a:p>
        </p:txBody>
      </p:sp>
    </p:spTree>
    <p:extLst>
      <p:ext uri="{BB962C8B-B14F-4D97-AF65-F5344CB8AC3E}">
        <p14:creationId xmlns:p14="http://schemas.microsoft.com/office/powerpoint/2010/main" val="271403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Integrated Development Environments</a:t>
            </a:r>
          </a:p>
        </p:txBody>
      </p:sp>
      <p:sp>
        <p:nvSpPr>
          <p:cNvPr id="5" name="Content Placeholder 4"/>
          <p:cNvSpPr>
            <a:spLocks noGrp="1"/>
          </p:cNvSpPr>
          <p:nvPr>
            <p:ph idx="1"/>
          </p:nvPr>
        </p:nvSpPr>
        <p:spPr/>
        <p:txBody>
          <a:bodyPr>
            <a:normAutofit fontScale="85000" lnSpcReduction="20000"/>
          </a:bodyPr>
          <a:lstStyle/>
          <a:p>
            <a:r>
              <a:rPr lang="en-US" dirty="0"/>
              <a:t>An Integrated Development Environment (IDE) combines an editor and a way to compile and run programs in the environment.</a:t>
            </a:r>
          </a:p>
          <a:p>
            <a:r>
              <a:rPr lang="en-US" dirty="0"/>
              <a:t>A well-known IDE for Microsoft Windows is </a:t>
            </a:r>
            <a:r>
              <a:rPr lang="en-US" dirty="0" err="1"/>
              <a:t>VisualStudio</a:t>
            </a:r>
            <a:r>
              <a:rPr lang="en-US" dirty="0"/>
              <a:t>. Available through Microsoft Store, not free for individuals.</a:t>
            </a:r>
          </a:p>
          <a:p>
            <a:r>
              <a:rPr lang="en-US" dirty="0"/>
              <a:t>Mac OSX uses </a:t>
            </a:r>
            <a:r>
              <a:rPr lang="en-US" dirty="0" err="1"/>
              <a:t>Xcode</a:t>
            </a:r>
            <a:r>
              <a:rPr lang="en-US" dirty="0"/>
              <a:t> as its native IDE.  </a:t>
            </a:r>
            <a:r>
              <a:rPr lang="en-US" dirty="0" err="1"/>
              <a:t>Xcode</a:t>
            </a:r>
            <a:r>
              <a:rPr lang="en-US" dirty="0"/>
              <a:t> includes some compilers, particularly for Swift, but it can manage several other languages.  Available at App Store, free.</a:t>
            </a:r>
          </a:p>
          <a:p>
            <a:r>
              <a:rPr lang="en-US" dirty="0"/>
              <a:t>A full-featured cross-platform IDE is Eclipse (</a:t>
            </a:r>
            <a:r>
              <a:rPr lang="en-US" dirty="0">
                <a:hlinkClick r:id="rId2"/>
              </a:rPr>
              <a:t>www.eclipse.org</a:t>
            </a:r>
            <a:r>
              <a:rPr lang="en-US" dirty="0"/>
              <a:t>).  Free.</a:t>
            </a:r>
          </a:p>
          <a:p>
            <a:r>
              <a:rPr lang="en-US" dirty="0"/>
              <a:t>A lighter-weight IDE for Windows and Linux is Code::Blocks (</a:t>
            </a:r>
            <a:r>
              <a:rPr lang="en-US" dirty="0">
                <a:hlinkClick r:id="rId3"/>
              </a:rPr>
              <a:t>www.codeblocks.org</a:t>
            </a:r>
            <a:r>
              <a:rPr lang="en-US" dirty="0"/>
              <a:t>).  Free.</a:t>
            </a:r>
          </a:p>
          <a:p>
            <a:r>
              <a:rPr lang="en-US" dirty="0"/>
              <a:t>We will use a very lightweight IDE called </a:t>
            </a:r>
            <a:r>
              <a:rPr lang="en-US" dirty="0" err="1"/>
              <a:t>Geany</a:t>
            </a:r>
            <a:r>
              <a:rPr lang="en-US" dirty="0"/>
              <a:t> since it is free, easy to install and use, and  works on all three platforms.</a:t>
            </a:r>
          </a:p>
        </p:txBody>
      </p:sp>
    </p:spTree>
    <p:extLst>
      <p:ext uri="{BB962C8B-B14F-4D97-AF65-F5344CB8AC3E}">
        <p14:creationId xmlns:p14="http://schemas.microsoft.com/office/powerpoint/2010/main" val="19981461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In an “infinite” while loop:</a:t>
            </a:r>
          </a:p>
          <a:p>
            <a:r>
              <a:rPr lang="en-US" dirty="0"/>
              <a:t>Request an integer from the user with non-advancing input/output, e.g.</a:t>
            </a:r>
          </a:p>
          <a:p>
            <a:r>
              <a:rPr lang="en-US" dirty="0"/>
              <a:t>“Please enter an integer:” &lt;then read integer&gt;</a:t>
            </a:r>
          </a:p>
          <a:p>
            <a:r>
              <a:rPr lang="en-US" dirty="0"/>
              <a:t>If the integer is 1, print “zebra”.  If it is 2, print “kangaroo”.  If it is anything else except for zero, print “not found”.  If it is 0, exit the loop.</a:t>
            </a:r>
          </a:p>
        </p:txBody>
      </p:sp>
    </p:spTree>
    <p:extLst>
      <p:ext uri="{BB962C8B-B14F-4D97-AF65-F5344CB8AC3E}">
        <p14:creationId xmlns:p14="http://schemas.microsoft.com/office/powerpoint/2010/main" val="13587933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file </a:t>
            </a:r>
            <a:r>
              <a:rPr lang="en-US" dirty="0" err="1"/>
              <a:t>io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99326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a:t>
            </a:r>
          </a:p>
        </p:txBody>
      </p:sp>
      <p:sp>
        <p:nvSpPr>
          <p:cNvPr id="3" name="Content Placeholder 2"/>
          <p:cNvSpPr>
            <a:spLocks noGrp="1"/>
          </p:cNvSpPr>
          <p:nvPr>
            <p:ph idx="1"/>
          </p:nvPr>
        </p:nvSpPr>
        <p:spPr>
          <a:xfrm>
            <a:off x="228600" y="1600200"/>
            <a:ext cx="8839200" cy="4876800"/>
          </a:xfrm>
        </p:spPr>
        <p:txBody>
          <a:bodyPr>
            <a:normAutofit fontScale="92500" lnSpcReduction="10000"/>
          </a:bodyPr>
          <a:lstStyle/>
          <a:p>
            <a:r>
              <a:rPr lang="en-US" dirty="0"/>
              <a:t>Files are identified with integers called </a:t>
            </a:r>
            <a:r>
              <a:rPr lang="en-US" i="1" dirty="0"/>
              <a:t>unit numbers.</a:t>
            </a:r>
          </a:p>
          <a:p>
            <a:pPr marL="0" indent="0">
              <a:buNone/>
            </a:pPr>
            <a:r>
              <a:rPr lang="en-US" sz="2200" dirty="0">
                <a:latin typeface="Courier New"/>
                <a:cs typeface="Courier New"/>
              </a:rPr>
              <a:t>	open(unit=</a:t>
            </a:r>
            <a:r>
              <a:rPr lang="en-US" sz="2200" dirty="0" err="1">
                <a:latin typeface="Courier New"/>
                <a:cs typeface="Courier New"/>
              </a:rPr>
              <a:t>iunit,file</a:t>
            </a:r>
            <a:r>
              <a:rPr lang="en-US" sz="2200" dirty="0">
                <a:latin typeface="Courier New"/>
                <a:cs typeface="Courier New"/>
              </a:rPr>
              <a:t>=</a:t>
            </a:r>
            <a:r>
              <a:rPr lang="en-US" sz="2200" dirty="0" err="1">
                <a:latin typeface="Courier New"/>
                <a:cs typeface="Courier New"/>
              </a:rPr>
              <a:t>fname,end</a:t>
            </a:r>
            <a:r>
              <a:rPr lang="en-US" sz="2200" dirty="0">
                <a:latin typeface="Courier New"/>
                <a:cs typeface="Courier New"/>
              </a:rPr>
              <a:t>=10)</a:t>
            </a:r>
          </a:p>
          <a:p>
            <a:pPr marL="0" indent="0">
              <a:buNone/>
            </a:pPr>
            <a:r>
              <a:rPr lang="en-US" dirty="0">
                <a:cs typeface="American Typewriter"/>
              </a:rPr>
              <a:t>There are many other options.  Only </a:t>
            </a:r>
            <a:r>
              <a:rPr lang="en-US" dirty="0" err="1">
                <a:latin typeface="Courier New"/>
                <a:cs typeface="Courier New"/>
              </a:rPr>
              <a:t>iunit</a:t>
            </a:r>
            <a:r>
              <a:rPr lang="en-US" dirty="0">
                <a:cs typeface="American Typewriter"/>
              </a:rPr>
              <a:t> and </a:t>
            </a:r>
            <a:r>
              <a:rPr lang="en-US" dirty="0" err="1">
                <a:latin typeface="Courier New"/>
                <a:cs typeface="Courier New"/>
              </a:rPr>
              <a:t>fname</a:t>
            </a:r>
            <a:r>
              <a:rPr lang="en-US" dirty="0">
                <a:cs typeface="American Typewriter"/>
              </a:rPr>
              <a:t> are required.  If the unit argument is first it does not need the </a:t>
            </a:r>
            <a:r>
              <a:rPr lang="en-US" dirty="0">
                <a:latin typeface="Courier New"/>
                <a:cs typeface="Courier New"/>
              </a:rPr>
              <a:t>"unit=" </a:t>
            </a:r>
            <a:r>
              <a:rPr lang="en-US" dirty="0">
                <a:cs typeface="Courier New"/>
              </a:rPr>
              <a:t>keyword.</a:t>
            </a:r>
          </a:p>
          <a:p>
            <a:pPr marL="0" indent="0">
              <a:buNone/>
            </a:pPr>
            <a:r>
              <a:rPr lang="en-US" dirty="0">
                <a:cs typeface="American Typewriter"/>
              </a:rPr>
              <a:t>On Unix file names will be </a:t>
            </a:r>
            <a:r>
              <a:rPr lang="en-US" i="1" dirty="0">
                <a:cs typeface="American Typewriter"/>
              </a:rPr>
              <a:t>case sensitive</a:t>
            </a:r>
            <a:r>
              <a:rPr lang="en-US" dirty="0">
                <a:cs typeface="American Typewriter"/>
              </a:rPr>
              <a:t>.</a:t>
            </a:r>
          </a:p>
          <a:p>
            <a:r>
              <a:rPr lang="en-US" dirty="0">
                <a:cs typeface="American Typewriter"/>
              </a:rPr>
              <a:t>The unit number is assigned by the programmer.</a:t>
            </a:r>
          </a:p>
          <a:p>
            <a:r>
              <a:rPr lang="en-US" dirty="0">
                <a:cs typeface="American Typewriter"/>
              </a:rPr>
              <a:t>In Unix unit 5 is conventionally standard input and unit 6 is standard output.  Standard error is not as uniform but it is usually unit 2.  </a:t>
            </a:r>
          </a:p>
          <a:p>
            <a:r>
              <a:rPr lang="en-US" dirty="0">
                <a:cs typeface="American Typewriter"/>
              </a:rPr>
              <a:t>Programmers can reassign units 2, 5, and 6, but it is strongly advised that you not do so.</a:t>
            </a:r>
          </a:p>
          <a:p>
            <a:endParaRPr lang="en-US" dirty="0"/>
          </a:p>
        </p:txBody>
      </p:sp>
    </p:spTree>
    <p:extLst>
      <p:ext uri="{BB962C8B-B14F-4D97-AF65-F5344CB8AC3E}">
        <p14:creationId xmlns:p14="http://schemas.microsoft.com/office/powerpoint/2010/main" val="15397038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Popular Options to Open</a:t>
            </a:r>
          </a:p>
        </p:txBody>
      </p:sp>
      <p:sp>
        <p:nvSpPr>
          <p:cNvPr id="3" name="Content Placeholder 2"/>
          <p:cNvSpPr>
            <a:spLocks noGrp="1"/>
          </p:cNvSpPr>
          <p:nvPr>
            <p:ph idx="1"/>
          </p:nvPr>
        </p:nvSpPr>
        <p:spPr>
          <a:xfrm>
            <a:off x="457200" y="1066800"/>
            <a:ext cx="8229600" cy="5638800"/>
          </a:xfrm>
        </p:spPr>
        <p:txBody>
          <a:bodyPr>
            <a:normAutofit fontScale="47500" lnSpcReduction="20000"/>
          </a:bodyPr>
          <a:lstStyle/>
          <a:p>
            <a:pPr marL="0" indent="0">
              <a:buNone/>
            </a:pPr>
            <a:r>
              <a:rPr lang="en-US" sz="3300" dirty="0" err="1">
                <a:latin typeface="Courier New"/>
                <a:cs typeface="Courier New"/>
              </a:rPr>
              <a:t>iostat</a:t>
            </a:r>
            <a:r>
              <a:rPr lang="en-US" sz="3300" dirty="0">
                <a:latin typeface="Courier New"/>
                <a:cs typeface="Courier New"/>
              </a:rPr>
              <a:t>=</a:t>
            </a:r>
            <a:r>
              <a:rPr lang="en-US" sz="3300" dirty="0" err="1">
                <a:latin typeface="Courier New"/>
                <a:cs typeface="Courier New"/>
              </a:rPr>
              <a:t>ios</a:t>
            </a:r>
            <a:endParaRPr lang="en-US" sz="3300" dirty="0">
              <a:latin typeface="Courier New"/>
              <a:cs typeface="Courier New"/>
            </a:endParaRPr>
          </a:p>
          <a:p>
            <a:r>
              <a:rPr lang="en-US" sz="3300" dirty="0"/>
              <a:t>Returns status into the integer variable </a:t>
            </a:r>
            <a:r>
              <a:rPr lang="en-US" sz="3300" dirty="0" err="1">
                <a:latin typeface="Courier New"/>
                <a:cs typeface="Courier New"/>
              </a:rPr>
              <a:t>ios</a:t>
            </a:r>
            <a:r>
              <a:rPr lang="en-US" sz="3300" dirty="0"/>
              <a:t>.  If zero the statement succeeded, otherwise it failed. Specific nonzero values are system-dependent.</a:t>
            </a:r>
          </a:p>
          <a:p>
            <a:pPr marL="0" indent="0">
              <a:buNone/>
            </a:pPr>
            <a:r>
              <a:rPr lang="en-US" sz="3300" dirty="0">
                <a:latin typeface="Courier New"/>
                <a:cs typeface="Courier New"/>
              </a:rPr>
              <a:t>err=label</a:t>
            </a:r>
          </a:p>
          <a:p>
            <a:r>
              <a:rPr lang="en-US" sz="3300" dirty="0"/>
              <a:t>Jumps to statement labeled </a:t>
            </a:r>
            <a:r>
              <a:rPr lang="en-US" sz="3300" dirty="0">
                <a:latin typeface="Courier New"/>
                <a:cs typeface="Courier New"/>
              </a:rPr>
              <a:t>label</a:t>
            </a:r>
            <a:r>
              <a:rPr lang="en-US" sz="3300" dirty="0"/>
              <a:t> if an error occurs.</a:t>
            </a:r>
          </a:p>
          <a:p>
            <a:pPr marL="0" indent="0">
              <a:buNone/>
            </a:pPr>
            <a:r>
              <a:rPr lang="en-US" sz="3300" dirty="0">
                <a:latin typeface="Courier New"/>
                <a:cs typeface="Courier New"/>
              </a:rPr>
              <a:t>end=label</a:t>
            </a:r>
          </a:p>
          <a:p>
            <a:r>
              <a:rPr lang="en-US" sz="3300" dirty="0"/>
              <a:t>Jumps to statement labeled </a:t>
            </a:r>
            <a:r>
              <a:rPr lang="en-US" sz="3300" dirty="0">
                <a:latin typeface="Courier New"/>
                <a:cs typeface="Courier New"/>
              </a:rPr>
              <a:t>label</a:t>
            </a:r>
            <a:r>
              <a:rPr lang="en-US" sz="3300" dirty="0"/>
              <a:t> on end of file</a:t>
            </a:r>
          </a:p>
          <a:p>
            <a:pPr marL="0" indent="0">
              <a:buNone/>
            </a:pPr>
            <a:r>
              <a:rPr lang="en-US" sz="3300" dirty="0">
                <a:latin typeface="Courier New"/>
                <a:cs typeface="Courier New"/>
              </a:rPr>
              <a:t>status=stat</a:t>
            </a:r>
          </a:p>
          <a:p>
            <a:r>
              <a:rPr lang="en-US" sz="3300" dirty="0">
                <a:latin typeface="Courier New"/>
                <a:cs typeface="Courier New"/>
              </a:rPr>
              <a:t>stat</a:t>
            </a:r>
            <a:r>
              <a:rPr lang="en-US" sz="3300" dirty="0"/>
              <a:t> can be </a:t>
            </a:r>
            <a:r>
              <a:rPr lang="en-US" sz="3300" dirty="0">
                <a:latin typeface="Courier New"/>
                <a:cs typeface="Courier New"/>
              </a:rPr>
              <a:t>'old</a:t>
            </a:r>
            <a:r>
              <a:rPr lang="en-US" sz="3300" dirty="0"/>
              <a:t>', '</a:t>
            </a:r>
            <a:r>
              <a:rPr lang="en-US" sz="3300" dirty="0">
                <a:latin typeface="Courier New"/>
                <a:cs typeface="Courier New"/>
              </a:rPr>
              <a:t>new</a:t>
            </a:r>
            <a:r>
              <a:rPr lang="en-US" sz="3300" dirty="0"/>
              <a:t>' , '</a:t>
            </a:r>
            <a:r>
              <a:rPr lang="en-US" sz="3300" dirty="0">
                <a:latin typeface="Courier New"/>
                <a:cs typeface="Courier New"/>
              </a:rPr>
              <a:t>replace</a:t>
            </a:r>
            <a:r>
              <a:rPr lang="en-US" sz="3300" dirty="0"/>
              <a:t>', '</a:t>
            </a:r>
            <a:r>
              <a:rPr lang="en-US" sz="3300" dirty="0">
                <a:latin typeface="Courier New"/>
                <a:cs typeface="Courier New"/>
              </a:rPr>
              <a:t>scratch</a:t>
            </a:r>
            <a:r>
              <a:rPr lang="en-US" sz="3300" dirty="0"/>
              <a:t>', or  '</a:t>
            </a:r>
            <a:r>
              <a:rPr lang="en-US" sz="3300" dirty="0">
                <a:latin typeface="Courier New"/>
                <a:cs typeface="Courier New"/>
              </a:rPr>
              <a:t>unknown</a:t>
            </a:r>
            <a:r>
              <a:rPr lang="en-US" sz="3300" dirty="0"/>
              <a:t>'.  The default is '</a:t>
            </a:r>
            <a:r>
              <a:rPr lang="en-US" sz="3300" dirty="0">
                <a:latin typeface="Courier New"/>
                <a:cs typeface="Courier New"/>
              </a:rPr>
              <a:t>unknown</a:t>
            </a:r>
            <a:r>
              <a:rPr lang="en-US" sz="3300" dirty="0"/>
              <a:t>' (read/write).  If '</a:t>
            </a:r>
            <a:r>
              <a:rPr lang="en-US" sz="3300" dirty="0">
                <a:latin typeface="Courier New"/>
                <a:cs typeface="Courier New"/>
              </a:rPr>
              <a:t>old</a:t>
            </a:r>
            <a:r>
              <a:rPr lang="en-US" sz="3300" dirty="0"/>
              <a:t>' it must exist, and if </a:t>
            </a:r>
            <a:r>
              <a:rPr lang="en-US" sz="3300" dirty="0">
                <a:latin typeface="Courier New"/>
                <a:cs typeface="Courier New"/>
              </a:rPr>
              <a:t>'new'</a:t>
            </a:r>
            <a:r>
              <a:rPr lang="en-US" sz="3300" dirty="0"/>
              <a:t> it must not exist.  A '</a:t>
            </a:r>
            <a:r>
              <a:rPr lang="en-US" sz="3300" dirty="0">
                <a:latin typeface="Courier New"/>
                <a:cs typeface="Courier New"/>
              </a:rPr>
              <a:t>scratch</a:t>
            </a:r>
            <a:r>
              <a:rPr lang="en-US" sz="3300" dirty="0"/>
              <a:t>' file is automatically deleted after being closed.</a:t>
            </a:r>
          </a:p>
          <a:p>
            <a:pPr marL="0" indent="0">
              <a:buNone/>
            </a:pPr>
            <a:r>
              <a:rPr lang="en-US" sz="3300" dirty="0">
                <a:latin typeface="Courier New"/>
                <a:cs typeface="Courier New"/>
              </a:rPr>
              <a:t>form=</a:t>
            </a:r>
            <a:r>
              <a:rPr lang="en-US" sz="3300" dirty="0" err="1">
                <a:latin typeface="Courier New"/>
                <a:cs typeface="Courier New"/>
              </a:rPr>
              <a:t>fmt</a:t>
            </a:r>
            <a:endParaRPr lang="en-US" sz="3300" dirty="0">
              <a:latin typeface="Courier New"/>
              <a:cs typeface="Courier New"/>
            </a:endParaRPr>
          </a:p>
          <a:p>
            <a:r>
              <a:rPr lang="en-US" sz="3300" dirty="0" err="1">
                <a:latin typeface="Courier New"/>
                <a:cs typeface="Courier New"/>
              </a:rPr>
              <a:t>fmt</a:t>
            </a:r>
            <a:r>
              <a:rPr lang="en-US" sz="3300" dirty="0"/>
              <a:t> is </a:t>
            </a:r>
            <a:r>
              <a:rPr lang="en-US" sz="3300" dirty="0">
                <a:latin typeface="Courier New"/>
                <a:cs typeface="Courier New"/>
              </a:rPr>
              <a:t>'formatted' </a:t>
            </a:r>
            <a:r>
              <a:rPr lang="en-US" sz="3300" dirty="0"/>
              <a:t>(default, text) or </a:t>
            </a:r>
            <a:r>
              <a:rPr lang="en-US" sz="3300" dirty="0">
                <a:latin typeface="Courier New"/>
                <a:cs typeface="Courier New"/>
              </a:rPr>
              <a:t>'unformatted' </a:t>
            </a:r>
            <a:r>
              <a:rPr lang="en-US" sz="3300" dirty="0"/>
              <a:t>(a system-dependent binary format).</a:t>
            </a:r>
          </a:p>
          <a:p>
            <a:pPr marL="0" indent="0">
              <a:buNone/>
            </a:pPr>
            <a:r>
              <a:rPr lang="en-US" sz="3300" dirty="0">
                <a:latin typeface="Courier New"/>
                <a:cs typeface="Courier New"/>
              </a:rPr>
              <a:t>access=</a:t>
            </a:r>
            <a:r>
              <a:rPr lang="en-US" sz="3300" dirty="0" err="1">
                <a:latin typeface="Courier New"/>
                <a:cs typeface="Courier New"/>
              </a:rPr>
              <a:t>acc</a:t>
            </a:r>
            <a:endParaRPr lang="en-US" sz="3300" dirty="0">
              <a:latin typeface="Courier New"/>
              <a:cs typeface="Courier New"/>
            </a:endParaRPr>
          </a:p>
          <a:p>
            <a:r>
              <a:rPr lang="en-US" sz="3300" dirty="0" err="1">
                <a:latin typeface="Courier New"/>
                <a:cs typeface="Courier New"/>
              </a:rPr>
              <a:t>acc</a:t>
            </a:r>
            <a:r>
              <a:rPr lang="en-US" sz="3300" dirty="0"/>
              <a:t> can be </a:t>
            </a:r>
            <a:r>
              <a:rPr lang="en-US" sz="3300" dirty="0">
                <a:latin typeface="Courier New"/>
                <a:cs typeface="Courier New"/>
              </a:rPr>
              <a:t>'sequential' </a:t>
            </a:r>
            <a:r>
              <a:rPr lang="en-US" sz="3300" dirty="0"/>
              <a:t>(default), </a:t>
            </a:r>
            <a:r>
              <a:rPr lang="en-US" sz="3300" dirty="0">
                <a:latin typeface="Courier New"/>
                <a:cs typeface="Courier New"/>
              </a:rPr>
              <a:t>'direct'</a:t>
            </a:r>
            <a:r>
              <a:rPr lang="en-US" sz="3300" dirty="0"/>
              <a:t>, or </a:t>
            </a:r>
            <a:r>
              <a:rPr lang="en-US" sz="3300" dirty="0">
                <a:latin typeface="Courier New"/>
                <a:cs typeface="Courier New"/>
              </a:rPr>
              <a:t>'stream</a:t>
            </a:r>
            <a:r>
              <a:rPr lang="en-US" sz="3300" dirty="0">
                <a:cs typeface="Courier New"/>
              </a:rPr>
              <a:t>'. Direct files must be unformatted.</a:t>
            </a:r>
          </a:p>
          <a:p>
            <a:r>
              <a:rPr lang="en-US" sz="3300" dirty="0">
                <a:cs typeface="Courier New"/>
              </a:rPr>
              <a:t>Unless access is </a:t>
            </a:r>
            <a:r>
              <a:rPr lang="en-US" sz="3300" dirty="0">
                <a:latin typeface="Courier New" panose="02070309020205020404" pitchFamily="49" charset="0"/>
                <a:cs typeface="Courier New" panose="02070309020205020404" pitchFamily="49" charset="0"/>
              </a:rPr>
              <a:t>stream</a:t>
            </a:r>
            <a:r>
              <a:rPr lang="en-US" sz="3300" dirty="0">
                <a:cs typeface="Courier New"/>
              </a:rPr>
              <a:t>, an unformatted file will have a header and footer that is specific to a compiler and platform and may not be portable.</a:t>
            </a:r>
          </a:p>
          <a:p>
            <a:pPr marL="0" indent="0">
              <a:buNone/>
            </a:pPr>
            <a:r>
              <a:rPr lang="en-US" sz="3300" dirty="0">
                <a:latin typeface="Courier New" panose="02070309020205020404" pitchFamily="49" charset="0"/>
                <a:cs typeface="Courier New" panose="02070309020205020404" pitchFamily="49" charset="0"/>
              </a:rPr>
              <a:t>position=</a:t>
            </a:r>
            <a:r>
              <a:rPr lang="en-US" sz="3300" dirty="0" err="1">
                <a:latin typeface="Courier New" panose="02070309020205020404" pitchFamily="49" charset="0"/>
                <a:cs typeface="Courier New" panose="02070309020205020404" pitchFamily="49" charset="0"/>
              </a:rPr>
              <a:t>pos</a:t>
            </a:r>
            <a:endParaRPr lang="en-US" sz="3300" dirty="0">
              <a:latin typeface="Courier New" panose="02070309020205020404" pitchFamily="49" charset="0"/>
              <a:cs typeface="Courier New" panose="02070309020205020404" pitchFamily="49" charset="0"/>
            </a:endParaRPr>
          </a:p>
          <a:p>
            <a:r>
              <a:rPr lang="en-US" sz="3300" dirty="0" err="1">
                <a:latin typeface="Courier New" panose="02070309020205020404" pitchFamily="49" charset="0"/>
                <a:cs typeface="Courier New" panose="02070309020205020404" pitchFamily="49" charset="0"/>
              </a:rPr>
              <a:t>pos</a:t>
            </a:r>
            <a:r>
              <a:rPr lang="en-US" sz="3300" dirty="0">
                <a:cs typeface="Courier New"/>
              </a:rPr>
              <a:t> is </a:t>
            </a:r>
            <a:r>
              <a:rPr lang="en-US" sz="3300" dirty="0">
                <a:latin typeface="Courier New" panose="02070309020205020404" pitchFamily="49" charset="0"/>
                <a:cs typeface="Courier New" panose="02070309020205020404" pitchFamily="49" charset="0"/>
              </a:rPr>
              <a:t>'</a:t>
            </a:r>
            <a:r>
              <a:rPr lang="en-US" sz="3300" dirty="0" err="1">
                <a:latin typeface="Courier New" panose="02070309020205020404" pitchFamily="49" charset="0"/>
                <a:cs typeface="Courier New" panose="02070309020205020404" pitchFamily="49" charset="0"/>
              </a:rPr>
              <a:t>asis</a:t>
            </a:r>
            <a:r>
              <a:rPr lang="en-US" sz="3300" dirty="0">
                <a:latin typeface="Courier New" panose="02070309020205020404" pitchFamily="49" charset="0"/>
                <a:cs typeface="Courier New" panose="02070309020205020404" pitchFamily="49" charset="0"/>
              </a:rPr>
              <a:t>'</a:t>
            </a:r>
            <a:r>
              <a:rPr lang="en-US" sz="3300" dirty="0">
                <a:cs typeface="Courier New" panose="02070309020205020404" pitchFamily="49" charset="0"/>
              </a:rPr>
              <a:t>(default)</a:t>
            </a:r>
            <a:r>
              <a:rPr lang="en-US" sz="3300" dirty="0">
                <a:cs typeface="Courier New"/>
              </a:rPr>
              <a:t>, </a:t>
            </a:r>
            <a:r>
              <a:rPr lang="en-US" sz="3300" dirty="0">
                <a:latin typeface="Courier New" panose="02070309020205020404" pitchFamily="49" charset="0"/>
                <a:cs typeface="Courier New" panose="02070309020205020404" pitchFamily="49" charset="0"/>
              </a:rPr>
              <a:t>'rewind'</a:t>
            </a:r>
            <a:r>
              <a:rPr lang="en-US" sz="3300" dirty="0">
                <a:cs typeface="Courier New"/>
              </a:rPr>
              <a:t>, or </a:t>
            </a:r>
            <a:r>
              <a:rPr lang="en-US" sz="3300" dirty="0">
                <a:latin typeface="Courier New" panose="02070309020205020404" pitchFamily="49" charset="0"/>
                <a:cs typeface="Courier New" panose="02070309020205020404" pitchFamily="49" charset="0"/>
              </a:rPr>
              <a:t>'append'</a:t>
            </a:r>
            <a:r>
              <a:rPr lang="en-US" sz="3300" dirty="0">
                <a:cs typeface="Courier New"/>
              </a:rPr>
              <a:t>.  Rewind returns the file pointer to the top.  Append leaves it at the end of the file.</a:t>
            </a:r>
          </a:p>
        </p:txBody>
      </p:sp>
    </p:spTree>
    <p:extLst>
      <p:ext uri="{BB962C8B-B14F-4D97-AF65-F5344CB8AC3E}">
        <p14:creationId xmlns:p14="http://schemas.microsoft.com/office/powerpoint/2010/main" val="226725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Inquire</a:t>
            </a:r>
          </a:p>
        </p:txBody>
      </p:sp>
      <p:sp>
        <p:nvSpPr>
          <p:cNvPr id="3" name="Content Placeholder 2"/>
          <p:cNvSpPr>
            <a:spLocks noGrp="1"/>
          </p:cNvSpPr>
          <p:nvPr>
            <p:ph idx="1"/>
          </p:nvPr>
        </p:nvSpPr>
        <p:spPr/>
        <p:txBody>
          <a:bodyPr/>
          <a:lstStyle/>
          <a:p>
            <a:r>
              <a:rPr lang="en-US" dirty="0"/>
              <a:t>The inquire statement tests the status of a file.  Most usually we wish to check whether the file exists, or is already open, before we attempt to open it.</a:t>
            </a:r>
          </a:p>
          <a:p>
            <a:pPr marL="0" indent="0">
              <a:buNone/>
            </a:pPr>
            <a:r>
              <a:rPr lang="en-US" dirty="0">
                <a:latin typeface="Courier New"/>
                <a:cs typeface="Courier New"/>
              </a:rPr>
              <a:t>   inquire(unit=</a:t>
            </a:r>
            <a:r>
              <a:rPr lang="en-US" dirty="0" err="1">
                <a:latin typeface="Courier New"/>
                <a:cs typeface="Courier New"/>
              </a:rPr>
              <a:t>iunit,options</a:t>
            </a:r>
            <a:r>
              <a:rPr lang="en-US" dirty="0">
                <a:latin typeface="Courier New"/>
                <a:cs typeface="Courier New"/>
              </a:rPr>
              <a:t>)</a:t>
            </a:r>
          </a:p>
          <a:p>
            <a:r>
              <a:rPr lang="en-US" dirty="0"/>
              <a:t>or</a:t>
            </a:r>
          </a:p>
          <a:p>
            <a:pPr marL="0" indent="0">
              <a:buNone/>
            </a:pPr>
            <a:r>
              <a:rPr lang="en-US" dirty="0">
                <a:latin typeface="Courier New"/>
                <a:cs typeface="Courier New"/>
              </a:rPr>
              <a:t>   inquire(file=</a:t>
            </a:r>
            <a:r>
              <a:rPr lang="en-US" dirty="0" err="1">
                <a:latin typeface="Courier New"/>
                <a:cs typeface="Courier New"/>
              </a:rPr>
              <a:t>fname,optionslist</a:t>
            </a:r>
            <a:r>
              <a:rPr lang="en-US" dirty="0">
                <a:latin typeface="Courier New"/>
                <a:cs typeface="Courier New"/>
              </a:rPr>
              <a:t>)</a:t>
            </a:r>
          </a:p>
          <a:p>
            <a:r>
              <a:rPr lang="en-US" dirty="0"/>
              <a:t>So we can inquire by unit or name but not both.</a:t>
            </a:r>
          </a:p>
          <a:p>
            <a:pPr marL="0" indent="0">
              <a:buNone/>
            </a:pPr>
            <a:endParaRPr lang="en-US" dirty="0"/>
          </a:p>
          <a:p>
            <a:endParaRPr lang="en-US" dirty="0"/>
          </a:p>
        </p:txBody>
      </p:sp>
    </p:spTree>
    <p:extLst>
      <p:ext uri="{BB962C8B-B14F-4D97-AF65-F5344CB8AC3E}">
        <p14:creationId xmlns:p14="http://schemas.microsoft.com/office/powerpoint/2010/main" val="146047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Options to Inquire</a:t>
            </a:r>
          </a:p>
        </p:txBody>
      </p:sp>
      <p:sp>
        <p:nvSpPr>
          <p:cNvPr id="3" name="Content Placeholder 2"/>
          <p:cNvSpPr>
            <a:spLocks noGrp="1"/>
          </p:cNvSpPr>
          <p:nvPr>
            <p:ph idx="1"/>
          </p:nvPr>
        </p:nvSpPr>
        <p:spPr/>
        <p:txBody>
          <a:bodyPr/>
          <a:lstStyle/>
          <a:p>
            <a:pPr marL="0" indent="0">
              <a:buNone/>
            </a:pPr>
            <a:r>
              <a:rPr lang="en-US" dirty="0" err="1">
                <a:latin typeface="Courier New"/>
                <a:cs typeface="Courier New"/>
              </a:rPr>
              <a:t>iostat</a:t>
            </a:r>
            <a:r>
              <a:rPr lang="en-US" dirty="0">
                <a:latin typeface="Courier New"/>
                <a:cs typeface="Courier New"/>
              </a:rPr>
              <a:t>=</a:t>
            </a:r>
            <a:r>
              <a:rPr lang="en-US" dirty="0" err="1">
                <a:latin typeface="Courier New"/>
                <a:cs typeface="Courier New"/>
              </a:rPr>
              <a:t>ios</a:t>
            </a:r>
            <a:endParaRPr lang="en-US" dirty="0">
              <a:latin typeface="Courier New"/>
              <a:cs typeface="Courier New"/>
            </a:endParaRPr>
          </a:p>
          <a:p>
            <a:pPr lvl="1"/>
            <a:r>
              <a:rPr lang="en-US" dirty="0"/>
              <a:t>Like </a:t>
            </a:r>
            <a:r>
              <a:rPr lang="en-US" dirty="0">
                <a:latin typeface="Courier New"/>
                <a:cs typeface="Courier New"/>
              </a:rPr>
              <a:t>open</a:t>
            </a:r>
          </a:p>
          <a:p>
            <a:pPr marL="0" indent="0">
              <a:buNone/>
            </a:pPr>
            <a:r>
              <a:rPr lang="en-US" dirty="0">
                <a:latin typeface="Courier New"/>
                <a:cs typeface="Courier New"/>
              </a:rPr>
              <a:t>err=label</a:t>
            </a:r>
          </a:p>
          <a:p>
            <a:pPr lvl="1"/>
            <a:r>
              <a:rPr lang="en-US" dirty="0"/>
              <a:t>Like </a:t>
            </a:r>
            <a:r>
              <a:rPr lang="en-US" dirty="0">
                <a:latin typeface="Courier New"/>
                <a:cs typeface="Courier New"/>
              </a:rPr>
              <a:t>open</a:t>
            </a:r>
          </a:p>
          <a:p>
            <a:pPr marL="0" indent="0">
              <a:buNone/>
            </a:pPr>
            <a:r>
              <a:rPr lang="en-US" dirty="0">
                <a:latin typeface="Courier New"/>
                <a:cs typeface="Courier New"/>
              </a:rPr>
              <a:t>exist=exists</a:t>
            </a:r>
          </a:p>
          <a:p>
            <a:r>
              <a:rPr lang="en-US" dirty="0"/>
              <a:t>Returns </a:t>
            </a:r>
            <a:r>
              <a:rPr lang="en-US" dirty="0">
                <a:latin typeface="Courier New"/>
                <a:cs typeface="Courier New"/>
              </a:rPr>
              <a:t>.true. </a:t>
            </a:r>
            <a:r>
              <a:rPr lang="en-US" dirty="0"/>
              <a:t>or </a:t>
            </a:r>
            <a:r>
              <a:rPr lang="en-US" dirty="0">
                <a:latin typeface="Courier New"/>
                <a:cs typeface="Courier New"/>
              </a:rPr>
              <a:t>.false. </a:t>
            </a:r>
            <a:r>
              <a:rPr lang="en-US" dirty="0"/>
              <a:t>into logical </a:t>
            </a:r>
            <a:r>
              <a:rPr lang="en-US" dirty="0">
                <a:latin typeface="Courier New"/>
                <a:cs typeface="Courier New"/>
              </a:rPr>
              <a:t>exists</a:t>
            </a:r>
          </a:p>
          <a:p>
            <a:pPr marL="0" indent="0">
              <a:buNone/>
            </a:pPr>
            <a:r>
              <a:rPr lang="en-US" dirty="0">
                <a:latin typeface="Courier New"/>
                <a:cs typeface="Courier New"/>
              </a:rPr>
              <a:t>opened=</a:t>
            </a:r>
            <a:r>
              <a:rPr lang="en-US" dirty="0" err="1">
                <a:latin typeface="Courier New"/>
                <a:cs typeface="Courier New"/>
              </a:rPr>
              <a:t>is_open</a:t>
            </a:r>
            <a:endParaRPr lang="en-US" dirty="0">
              <a:latin typeface="Courier New"/>
              <a:cs typeface="Courier New"/>
            </a:endParaRPr>
          </a:p>
          <a:p>
            <a:r>
              <a:rPr lang="en-US" dirty="0"/>
              <a:t>Returns </a:t>
            </a:r>
            <a:r>
              <a:rPr lang="en-US" dirty="0">
                <a:latin typeface="Courier New"/>
                <a:cs typeface="Courier New"/>
              </a:rPr>
              <a:t>.true. </a:t>
            </a:r>
            <a:r>
              <a:rPr lang="en-US" dirty="0"/>
              <a:t>or </a:t>
            </a:r>
            <a:r>
              <a:rPr lang="en-US" dirty="0">
                <a:latin typeface="Courier New"/>
                <a:cs typeface="Courier New"/>
              </a:rPr>
              <a:t>.false. </a:t>
            </a:r>
            <a:r>
              <a:rPr lang="en-US" dirty="0"/>
              <a:t>into logical </a:t>
            </a:r>
            <a:r>
              <a:rPr lang="en-US" dirty="0" err="1">
                <a:latin typeface="Courier New"/>
                <a:cs typeface="Courier New"/>
              </a:rPr>
              <a:t>is_open</a:t>
            </a:r>
            <a:endParaRPr lang="en-US" dirty="0">
              <a:latin typeface="Courier New"/>
              <a:cs typeface="Courier New"/>
            </a:endParaRPr>
          </a:p>
        </p:txBody>
      </p:sp>
    </p:spTree>
    <p:extLst>
      <p:ext uri="{BB962C8B-B14F-4D97-AF65-F5344CB8AC3E}">
        <p14:creationId xmlns:p14="http://schemas.microsoft.com/office/powerpoint/2010/main" val="5712363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a:t>
            </a:r>
          </a:p>
        </p:txBody>
      </p:sp>
      <p:sp>
        <p:nvSpPr>
          <p:cNvPr id="3" name="Content Placeholder 2"/>
          <p:cNvSpPr>
            <a:spLocks noGrp="1"/>
          </p:cNvSpPr>
          <p:nvPr>
            <p:ph idx="1"/>
          </p:nvPr>
        </p:nvSpPr>
        <p:spPr/>
        <p:txBody>
          <a:bodyPr/>
          <a:lstStyle/>
          <a:p>
            <a:r>
              <a:rPr lang="en-US" dirty="0"/>
              <a:t>Much of the time, it is not necessary to close a file explicitly.  Files are automatically closed when execution terminates.</a:t>
            </a:r>
          </a:p>
          <a:p>
            <a:r>
              <a:rPr lang="en-US" dirty="0"/>
              <a:t>If many files are opened, it is good practice to close them before the end of the run.</a:t>
            </a:r>
          </a:p>
          <a:p>
            <a:pPr marL="0" indent="0">
              <a:buNone/>
            </a:pPr>
            <a:r>
              <a:rPr lang="en-US" dirty="0">
                <a:latin typeface="Courier New"/>
                <a:cs typeface="Courier New"/>
              </a:rPr>
              <a:t>close(unit=</a:t>
            </a:r>
            <a:r>
              <a:rPr lang="en-US" dirty="0" err="1">
                <a:latin typeface="Courier New"/>
                <a:cs typeface="Courier New"/>
              </a:rPr>
              <a:t>iunit,iostat</a:t>
            </a:r>
            <a:r>
              <a:rPr lang="en-US" dirty="0">
                <a:latin typeface="Courier New"/>
                <a:cs typeface="Courier New"/>
              </a:rPr>
              <a:t>=</a:t>
            </a:r>
            <a:r>
              <a:rPr lang="en-US" dirty="0" err="1">
                <a:latin typeface="Courier New"/>
                <a:cs typeface="Courier New"/>
              </a:rPr>
              <a:t>ios,err</a:t>
            </a:r>
            <a:r>
              <a:rPr lang="en-US" dirty="0">
                <a:latin typeface="Courier New"/>
                <a:cs typeface="Courier New"/>
              </a:rPr>
              <a:t>=</a:t>
            </a:r>
            <a:r>
              <a:rPr lang="en-US" dirty="0" err="1">
                <a:latin typeface="Courier New"/>
                <a:cs typeface="Courier New"/>
              </a:rPr>
              <a:t>ier</a:t>
            </a:r>
            <a:r>
              <a:rPr lang="en-US" dirty="0">
                <a:latin typeface="Courier New"/>
                <a:cs typeface="Courier New"/>
              </a:rPr>
              <a:t>,&amp;</a:t>
            </a:r>
          </a:p>
          <a:p>
            <a:pPr marL="0" indent="0">
              <a:buNone/>
            </a:pPr>
            <a:r>
              <a:rPr lang="en-US" dirty="0">
                <a:latin typeface="Courier New"/>
                <a:cs typeface="Courier New"/>
              </a:rPr>
              <a:t>                           status=</a:t>
            </a:r>
            <a:r>
              <a:rPr lang="en-US" dirty="0" err="1">
                <a:latin typeface="Courier New"/>
                <a:cs typeface="Courier New"/>
              </a:rPr>
              <a:t>st</a:t>
            </a:r>
            <a:r>
              <a:rPr lang="en-US" dirty="0">
                <a:latin typeface="Courier New"/>
                <a:cs typeface="Courier New"/>
              </a:rPr>
              <a:t>)</a:t>
            </a:r>
          </a:p>
          <a:p>
            <a:r>
              <a:rPr lang="en-US" dirty="0"/>
              <a:t>Status can be ‘keep’ (default) or ‘delete’</a:t>
            </a:r>
          </a:p>
          <a:p>
            <a:pPr marL="0" indent="0">
              <a:buNone/>
            </a:pPr>
            <a:r>
              <a:rPr lang="en-US" dirty="0">
                <a:latin typeface="Courier New"/>
                <a:cs typeface="Courier New"/>
              </a:rPr>
              <a:t>close(</a:t>
            </a:r>
            <a:r>
              <a:rPr lang="en-US" dirty="0" err="1">
                <a:latin typeface="Courier New"/>
                <a:cs typeface="Courier New"/>
              </a:rPr>
              <a:t>iunit</a:t>
            </a:r>
            <a:r>
              <a:rPr lang="en-US" dirty="0">
                <a:latin typeface="Courier New"/>
                <a:cs typeface="Courier New"/>
              </a:rPr>
              <a:t>)</a:t>
            </a:r>
          </a:p>
        </p:txBody>
      </p:sp>
    </p:spTree>
    <p:extLst>
      <p:ext uri="{BB962C8B-B14F-4D97-AF65-F5344CB8AC3E}">
        <p14:creationId xmlns:p14="http://schemas.microsoft.com/office/powerpoint/2010/main" val="17495290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REWIND</a:t>
            </a:r>
          </a:p>
        </p:txBody>
      </p:sp>
      <p:sp>
        <p:nvSpPr>
          <p:cNvPr id="3" name="Content Placeholder 2"/>
          <p:cNvSpPr>
            <a:spLocks noGrp="1"/>
          </p:cNvSpPr>
          <p:nvPr>
            <p:ph idx="1"/>
          </p:nvPr>
        </p:nvSpPr>
        <p:spPr/>
        <p:txBody>
          <a:bodyPr>
            <a:normAutofit fontScale="92500" lnSpcReduction="20000"/>
          </a:bodyPr>
          <a:lstStyle/>
          <a:p>
            <a:r>
              <a:rPr lang="en-US" dirty="0"/>
              <a:t>An open unit can be rewound.  This places the </a:t>
            </a:r>
            <a:r>
              <a:rPr lang="en-US" i="1" dirty="0"/>
              <a:t>file pointer</a:t>
            </a:r>
            <a:r>
              <a:rPr lang="en-US" dirty="0"/>
              <a:t> back to the beginning of the file.</a:t>
            </a:r>
          </a:p>
          <a:p>
            <a:r>
              <a:rPr lang="en-US" dirty="0"/>
              <a:t>The default is to rewind a file automatically when it is closed.  </a:t>
            </a:r>
          </a:p>
          <a:p>
            <a:r>
              <a:rPr lang="en-US" dirty="0"/>
              <a:t>If you want to rewind the file to reread it, use</a:t>
            </a:r>
          </a:p>
          <a:p>
            <a:pPr marL="0" indent="0">
              <a:buNone/>
            </a:pPr>
            <a:r>
              <a:rPr lang="en-US" dirty="0"/>
              <a:t>     </a:t>
            </a:r>
            <a:r>
              <a:rPr lang="en-US" dirty="0">
                <a:latin typeface="Courier New"/>
                <a:cs typeface="Courier New"/>
              </a:rPr>
              <a:t>rewind(</a:t>
            </a:r>
            <a:r>
              <a:rPr lang="en-US" dirty="0" err="1">
                <a:latin typeface="Courier New"/>
                <a:cs typeface="Courier New"/>
              </a:rPr>
              <a:t>iunit</a:t>
            </a:r>
            <a:r>
              <a:rPr lang="en-US" dirty="0">
                <a:latin typeface="Courier New"/>
                <a:cs typeface="Courier New"/>
              </a:rPr>
              <a:t>)</a:t>
            </a:r>
          </a:p>
          <a:p>
            <a:r>
              <a:rPr lang="en-US" dirty="0"/>
              <a:t>Rewind is convenient if the program must handle files whose lengths may vary.  Read through the file without storing any variables, count the number of lines, rewind, then allocate any arrays needed.</a:t>
            </a:r>
          </a:p>
          <a:p>
            <a:r>
              <a:rPr lang="en-US" dirty="0"/>
              <a:t>If your input files will always be of known length this isn’t necessary (or efficient), but often file length could vary with different data.</a:t>
            </a:r>
          </a:p>
        </p:txBody>
      </p:sp>
    </p:spTree>
    <p:extLst>
      <p:ext uri="{BB962C8B-B14F-4D97-AF65-F5344CB8AC3E}">
        <p14:creationId xmlns:p14="http://schemas.microsoft.com/office/powerpoint/2010/main" val="4928191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a:cs typeface="Courier New"/>
              </a:rPr>
              <a:t>  </a:t>
            </a:r>
            <a:r>
              <a:rPr lang="en-US" dirty="0" err="1">
                <a:latin typeface="Courier New"/>
                <a:cs typeface="Courier New"/>
              </a:rPr>
              <a:t>nlines</a:t>
            </a:r>
            <a:r>
              <a:rPr lang="en-US" dirty="0">
                <a:latin typeface="Courier New"/>
                <a:cs typeface="Courier New"/>
              </a:rPr>
              <a:t>=0</a:t>
            </a:r>
          </a:p>
          <a:p>
            <a:pPr marL="0" indent="0">
              <a:buNone/>
            </a:pPr>
            <a:r>
              <a:rPr lang="en-US" dirty="0">
                <a:latin typeface="Courier New"/>
                <a:cs typeface="Courier New"/>
              </a:rPr>
              <a:t>  do </a:t>
            </a:r>
          </a:p>
          <a:p>
            <a:pPr marL="0" indent="0">
              <a:buNone/>
            </a:pPr>
            <a:r>
              <a:rPr lang="en-US" dirty="0">
                <a:latin typeface="Courier New"/>
                <a:cs typeface="Courier New"/>
              </a:rPr>
              <a:t>    read(</a:t>
            </a:r>
            <a:r>
              <a:rPr lang="en-US" dirty="0" err="1">
                <a:latin typeface="Courier New"/>
                <a:cs typeface="Courier New"/>
              </a:rPr>
              <a:t>iunit</a:t>
            </a:r>
            <a:r>
              <a:rPr lang="en-US" dirty="0">
                <a:latin typeface="Courier New"/>
                <a:cs typeface="Courier New"/>
              </a:rPr>
              <a:t>,*,end=1)</a:t>
            </a:r>
          </a:p>
          <a:p>
            <a:pPr marL="0" indent="0">
              <a:buNone/>
            </a:pPr>
            <a:r>
              <a:rPr lang="en-US" dirty="0">
                <a:latin typeface="Courier New"/>
                <a:cs typeface="Courier New"/>
              </a:rPr>
              <a:t>    </a:t>
            </a:r>
            <a:r>
              <a:rPr lang="en-US" dirty="0" err="1">
                <a:latin typeface="Courier New"/>
                <a:cs typeface="Courier New"/>
              </a:rPr>
              <a:t>nlines</a:t>
            </a:r>
            <a:r>
              <a:rPr lang="en-US" dirty="0">
                <a:latin typeface="Courier New"/>
                <a:cs typeface="Courier New"/>
              </a:rPr>
              <a:t>=nlines+1</a:t>
            </a:r>
          </a:p>
          <a:p>
            <a:pPr marL="0" indent="0">
              <a:buNone/>
            </a:pPr>
            <a:r>
              <a:rPr lang="en-US" dirty="0">
                <a:latin typeface="Courier New"/>
                <a:cs typeface="Courier New"/>
              </a:rPr>
              <a:t>  end do</a:t>
            </a:r>
          </a:p>
          <a:p>
            <a:pPr marL="0" indent="0">
              <a:buNone/>
            </a:pPr>
            <a:r>
              <a:rPr lang="en-US" dirty="0">
                <a:latin typeface="Courier New"/>
                <a:cs typeface="Courier New"/>
              </a:rPr>
              <a:t>1 continue</a:t>
            </a:r>
          </a:p>
          <a:p>
            <a:pPr marL="0" indent="0">
              <a:buNone/>
            </a:pPr>
            <a:r>
              <a:rPr lang="en-US" dirty="0">
                <a:latin typeface="Courier New"/>
                <a:cs typeface="Courier New"/>
              </a:rPr>
              <a:t>  rewind(</a:t>
            </a:r>
            <a:r>
              <a:rPr lang="en-US" dirty="0" err="1">
                <a:latin typeface="Courier New"/>
                <a:cs typeface="Courier New"/>
              </a:rPr>
              <a:t>iunit</a:t>
            </a:r>
            <a:r>
              <a:rPr lang="en-US" dirty="0">
                <a:latin typeface="Courier New"/>
                <a:cs typeface="Courier New"/>
              </a:rPr>
              <a:t>)</a:t>
            </a:r>
          </a:p>
          <a:p>
            <a:pPr marL="0" indent="0">
              <a:buNone/>
            </a:pPr>
            <a:r>
              <a:rPr lang="en-US" dirty="0">
                <a:latin typeface="Courier New"/>
                <a:cs typeface="Courier New"/>
              </a:rPr>
              <a:t>  allocate(</a:t>
            </a:r>
            <a:r>
              <a:rPr lang="en-US" dirty="0" err="1">
                <a:latin typeface="Courier New"/>
                <a:cs typeface="Courier New"/>
              </a:rPr>
              <a:t>obs</a:t>
            </a:r>
            <a:r>
              <a:rPr lang="en-US" dirty="0">
                <a:latin typeface="Courier New"/>
                <a:cs typeface="Courier New"/>
              </a:rPr>
              <a:t>(</a:t>
            </a:r>
            <a:r>
              <a:rPr lang="en-US" dirty="0" err="1">
                <a:latin typeface="Courier New"/>
                <a:cs typeface="Courier New"/>
              </a:rPr>
              <a:t>nlines</a:t>
            </a:r>
            <a:r>
              <a:rPr lang="en-US" dirty="0">
                <a:latin typeface="Courier New"/>
                <a:cs typeface="Courier New"/>
              </a:rPr>
              <a:t>))</a:t>
            </a:r>
          </a:p>
          <a:p>
            <a:pPr marL="0" indent="0">
              <a:buNone/>
            </a:pPr>
            <a:r>
              <a:rPr lang="en-US" dirty="0">
                <a:latin typeface="Courier New"/>
                <a:cs typeface="Courier New"/>
              </a:rPr>
              <a:t>  do n=1,nlines</a:t>
            </a:r>
          </a:p>
          <a:p>
            <a:pPr marL="0" indent="0">
              <a:buNone/>
            </a:pPr>
            <a:r>
              <a:rPr lang="en-US" dirty="0">
                <a:latin typeface="Courier New"/>
                <a:cs typeface="Courier New"/>
              </a:rPr>
              <a:t>     read(</a:t>
            </a:r>
            <a:r>
              <a:rPr lang="en-US" dirty="0" err="1">
                <a:latin typeface="Courier New"/>
                <a:cs typeface="Courier New"/>
              </a:rPr>
              <a:t>iunit</a:t>
            </a:r>
            <a:r>
              <a:rPr lang="en-US" dirty="0">
                <a:latin typeface="Courier New"/>
                <a:cs typeface="Courier New"/>
              </a:rPr>
              <a:t>,*) </a:t>
            </a:r>
            <a:r>
              <a:rPr lang="en-US" dirty="0" err="1">
                <a:latin typeface="Courier New"/>
                <a:cs typeface="Courier New"/>
              </a:rPr>
              <a:t>obs</a:t>
            </a:r>
            <a:r>
              <a:rPr lang="en-US" dirty="0">
                <a:latin typeface="Courier New"/>
                <a:cs typeface="Courier New"/>
              </a:rPr>
              <a:t>(n)</a:t>
            </a:r>
          </a:p>
          <a:p>
            <a:pPr marL="0" indent="0">
              <a:buNone/>
            </a:pPr>
            <a:r>
              <a:rPr lang="en-US" dirty="0">
                <a:latin typeface="Courier New"/>
                <a:cs typeface="Courier New"/>
              </a:rPr>
              <a:t>  </a:t>
            </a:r>
            <a:r>
              <a:rPr lang="en-US" dirty="0" err="1">
                <a:latin typeface="Courier New"/>
                <a:cs typeface="Courier New"/>
              </a:rPr>
              <a:t>enddo</a:t>
            </a:r>
            <a:endParaRPr lang="en-US" dirty="0">
              <a:latin typeface="Courier New"/>
              <a:cs typeface="Courier New"/>
            </a:endParaRPr>
          </a:p>
          <a:p>
            <a:r>
              <a:rPr lang="en-US" dirty="0"/>
              <a:t>QUIZ</a:t>
            </a:r>
          </a:p>
          <a:p>
            <a:r>
              <a:rPr lang="en-US" dirty="0"/>
              <a:t>Why do I increment </a:t>
            </a:r>
            <a:r>
              <a:rPr lang="en-US" dirty="0" err="1">
                <a:latin typeface="Courier New"/>
                <a:cs typeface="Courier New"/>
              </a:rPr>
              <a:t>nlines</a:t>
            </a:r>
            <a:r>
              <a:rPr lang="en-US" dirty="0"/>
              <a:t> </a:t>
            </a:r>
            <a:r>
              <a:rPr lang="en-US" i="1" dirty="0"/>
              <a:t>after</a:t>
            </a:r>
            <a:r>
              <a:rPr lang="en-US" dirty="0"/>
              <a:t> the read?</a:t>
            </a:r>
          </a:p>
          <a:p>
            <a:r>
              <a:rPr lang="en-US" dirty="0"/>
              <a:t>What would I do if I had one or more header lines?</a:t>
            </a:r>
          </a:p>
        </p:txBody>
      </p:sp>
    </p:spTree>
    <p:extLst>
      <p:ext uri="{BB962C8B-B14F-4D97-AF65-F5344CB8AC3E}">
        <p14:creationId xmlns:p14="http://schemas.microsoft.com/office/powerpoint/2010/main" val="31680262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sp>
        <p:nvSpPr>
          <p:cNvPr id="3" name="Content Placeholder 2"/>
          <p:cNvSpPr>
            <a:spLocks noGrp="1"/>
          </p:cNvSpPr>
          <p:nvPr>
            <p:ph idx="1"/>
          </p:nvPr>
        </p:nvSpPr>
        <p:spPr/>
        <p:txBody>
          <a:bodyPr/>
          <a:lstStyle/>
          <a:p>
            <a:pPr marL="0" indent="0">
              <a:buNone/>
            </a:pPr>
            <a:r>
              <a:rPr lang="en-US" dirty="0">
                <a:latin typeface="Courier New"/>
                <a:cs typeface="Courier New"/>
              </a:rPr>
              <a:t>  READ(</a:t>
            </a:r>
            <a:r>
              <a:rPr lang="en-US" dirty="0" err="1">
                <a:latin typeface="Courier New"/>
                <a:cs typeface="Courier New"/>
              </a:rPr>
              <a:t>iunit</a:t>
            </a:r>
            <a:r>
              <a:rPr lang="en-US" dirty="0">
                <a:latin typeface="Courier New"/>
                <a:cs typeface="Courier New"/>
              </a:rPr>
              <a:t>,*)</a:t>
            </a:r>
          </a:p>
          <a:p>
            <a:pPr lvl="1"/>
            <a:r>
              <a:rPr lang="en-US" dirty="0"/>
              <a:t>For the most part I do not recommend formatted input, but if it is required it is </a:t>
            </a:r>
          </a:p>
          <a:p>
            <a:pPr lvl="1" indent="0">
              <a:buNone/>
            </a:pPr>
            <a:r>
              <a:rPr lang="en-US" dirty="0">
                <a:latin typeface="Courier New"/>
                <a:cs typeface="Courier New"/>
              </a:rPr>
              <a:t>READ(</a:t>
            </a:r>
            <a:r>
              <a:rPr lang="en-US" dirty="0" err="1">
                <a:latin typeface="Courier New"/>
                <a:cs typeface="Courier New"/>
              </a:rPr>
              <a:t>iunit</a:t>
            </a:r>
            <a:r>
              <a:rPr lang="en-US" dirty="0">
                <a:latin typeface="Courier New"/>
                <a:cs typeface="Courier New"/>
              </a:rPr>
              <a:t>,'(</a:t>
            </a:r>
            <a:r>
              <a:rPr lang="en-US" dirty="0" err="1">
                <a:latin typeface="Courier New"/>
                <a:cs typeface="Courier New"/>
              </a:rPr>
              <a:t>fmtstr</a:t>
            </a:r>
            <a:r>
              <a:rPr lang="en-US" dirty="0">
                <a:latin typeface="Courier New"/>
                <a:cs typeface="Courier New"/>
              </a:rPr>
              <a:t>)'))</a:t>
            </a:r>
          </a:p>
          <a:p>
            <a:pPr lvl="1"/>
            <a:r>
              <a:rPr lang="en-US" dirty="0"/>
              <a:t>or</a:t>
            </a:r>
          </a:p>
          <a:p>
            <a:pPr lvl="1" indent="0">
              <a:buNone/>
            </a:pPr>
            <a:r>
              <a:rPr lang="en-US" dirty="0">
                <a:latin typeface="Courier New"/>
                <a:cs typeface="Courier New"/>
              </a:rPr>
              <a:t>      READ(</a:t>
            </a:r>
            <a:r>
              <a:rPr lang="en-US" dirty="0" err="1">
                <a:latin typeface="Courier New"/>
                <a:cs typeface="Courier New"/>
              </a:rPr>
              <a:t>iunit,label</a:t>
            </a:r>
            <a:r>
              <a:rPr lang="en-US" dirty="0">
                <a:latin typeface="Courier New"/>
                <a:cs typeface="Courier New"/>
              </a:rPr>
              <a:t>)</a:t>
            </a:r>
          </a:p>
          <a:p>
            <a:pPr lvl="1" indent="0">
              <a:buNone/>
            </a:pPr>
            <a:r>
              <a:rPr lang="en-US" dirty="0">
                <a:latin typeface="Courier New"/>
                <a:cs typeface="Courier New"/>
              </a:rPr>
              <a:t>label FORMAT(</a:t>
            </a:r>
            <a:r>
              <a:rPr lang="en-US" dirty="0" err="1">
                <a:latin typeface="Courier New"/>
                <a:cs typeface="Courier New"/>
              </a:rPr>
              <a:t>fmtstr</a:t>
            </a:r>
            <a:r>
              <a:rPr lang="en-US" dirty="0">
                <a:latin typeface="Courier New"/>
                <a:cs typeface="Courier New"/>
              </a:rPr>
              <a:t>)</a:t>
            </a:r>
          </a:p>
          <a:p>
            <a:r>
              <a:rPr lang="en-US" dirty="0"/>
              <a:t>Each </a:t>
            </a:r>
            <a:r>
              <a:rPr lang="en-US" dirty="0">
                <a:latin typeface="Courier New"/>
                <a:cs typeface="Courier New"/>
              </a:rPr>
              <a:t>READ</a:t>
            </a:r>
            <a:r>
              <a:rPr lang="en-US" dirty="0"/>
              <a:t> statement reads one line (unless you provide a format string and insert a forward slash).</a:t>
            </a:r>
          </a:p>
          <a:p>
            <a:endParaRPr lang="en-US" dirty="0"/>
          </a:p>
        </p:txBody>
      </p:sp>
    </p:spTree>
    <p:extLst>
      <p:ext uri="{BB962C8B-B14F-4D97-AF65-F5344CB8AC3E}">
        <p14:creationId xmlns:p14="http://schemas.microsoft.com/office/powerpoint/2010/main" val="247040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p>
        </p:txBody>
      </p:sp>
      <p:sp>
        <p:nvSpPr>
          <p:cNvPr id="3" name="Content Placeholder 2"/>
          <p:cNvSpPr>
            <a:spLocks noGrp="1"/>
          </p:cNvSpPr>
          <p:nvPr>
            <p:ph idx="1"/>
          </p:nvPr>
        </p:nvSpPr>
        <p:spPr/>
        <p:txBody>
          <a:bodyPr/>
          <a:lstStyle/>
          <a:p>
            <a:r>
              <a:rPr lang="en-US" dirty="0"/>
              <a:t>For users of the University of Virginia's cluster, first load a compiler module.</a:t>
            </a:r>
          </a:p>
          <a:p>
            <a:pPr marL="0" indent="0">
              <a:buNone/>
            </a:pPr>
            <a:r>
              <a:rPr lang="en-US" dirty="0">
                <a:latin typeface="Courier New" panose="02070309020205020404" pitchFamily="49" charset="0"/>
                <a:cs typeface="Courier New" panose="02070309020205020404" pitchFamily="49" charset="0"/>
              </a:rPr>
              <a:t>module load </a:t>
            </a:r>
            <a:r>
              <a:rPr lang="en-US" dirty="0" err="1">
                <a:latin typeface="Courier New" panose="02070309020205020404" pitchFamily="49" charset="0"/>
                <a:cs typeface="Courier New" panose="02070309020205020404" pitchFamily="49" charset="0"/>
              </a:rPr>
              <a:t>gcc</a:t>
            </a:r>
            <a:endParaRPr lang="en-US" dirty="0">
              <a:latin typeface="Courier New" panose="02070309020205020404" pitchFamily="49" charset="0"/>
              <a:cs typeface="Courier New" panose="02070309020205020404" pitchFamily="49" charset="0"/>
            </a:endParaRPr>
          </a:p>
          <a:p>
            <a:pPr marL="274320" lvl="1" indent="0">
              <a:buNone/>
            </a:pPr>
            <a:r>
              <a:rPr lang="en-US" dirty="0"/>
              <a:t>brings a newer </a:t>
            </a:r>
            <a:r>
              <a:rPr lang="en-US" dirty="0" err="1"/>
              <a:t>gcc</a:t>
            </a:r>
            <a:r>
              <a:rPr lang="en-US" dirty="0"/>
              <a:t>, g++, and </a:t>
            </a:r>
            <a:r>
              <a:rPr lang="en-US" dirty="0" err="1"/>
              <a:t>gfortran</a:t>
            </a:r>
            <a:r>
              <a:rPr lang="en-US" dirty="0"/>
              <a:t> into the current environment</a:t>
            </a:r>
          </a:p>
          <a:p>
            <a:pPr marL="0" indent="0">
              <a:buNone/>
            </a:pPr>
            <a:r>
              <a:rPr lang="en-US" dirty="0">
                <a:latin typeface="Courier New" panose="02070309020205020404" pitchFamily="49" charset="0"/>
                <a:cs typeface="Courier New" panose="02070309020205020404" pitchFamily="49" charset="0"/>
              </a:rPr>
              <a:t>module load </a:t>
            </a:r>
            <a:r>
              <a:rPr lang="en-US" dirty="0" err="1">
                <a:latin typeface="Courier New" panose="02070309020205020404" pitchFamily="49" charset="0"/>
                <a:cs typeface="Courier New" panose="02070309020205020404" pitchFamily="49" charset="0"/>
              </a:rPr>
              <a:t>geany</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geany</a:t>
            </a:r>
            <a:r>
              <a:rPr lang="en-US" dirty="0">
                <a:latin typeface="Courier New" panose="02070309020205020404" pitchFamily="49" charset="0"/>
                <a:cs typeface="Courier New" panose="02070309020205020404" pitchFamily="49" charset="0"/>
              </a:rPr>
              <a:t> &amp;</a:t>
            </a:r>
          </a:p>
          <a:p>
            <a:r>
              <a:rPr lang="en-US" dirty="0" err="1">
                <a:cs typeface="Courier New" panose="02070309020205020404" pitchFamily="49" charset="0"/>
              </a:rPr>
              <a:t>Geany</a:t>
            </a:r>
            <a:r>
              <a:rPr lang="en-US" dirty="0">
                <a:cs typeface="Courier New" panose="02070309020205020404" pitchFamily="49" charset="0"/>
              </a:rPr>
              <a:t> is also available for all popular Linux distributions and can be installed through the distribution's package manager.</a:t>
            </a:r>
          </a:p>
        </p:txBody>
      </p:sp>
    </p:spTree>
    <p:extLst>
      <p:ext uri="{BB962C8B-B14F-4D97-AF65-F5344CB8AC3E}">
        <p14:creationId xmlns:p14="http://schemas.microsoft.com/office/powerpoint/2010/main" val="9885374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a:cs typeface="Courier New"/>
              </a:rPr>
              <a:t>  WRITE(</a:t>
            </a:r>
            <a:r>
              <a:rPr lang="en-US" dirty="0" err="1">
                <a:latin typeface="Courier New"/>
                <a:cs typeface="Courier New"/>
              </a:rPr>
              <a:t>iunit</a:t>
            </a:r>
            <a:r>
              <a:rPr lang="en-US" dirty="0">
                <a:latin typeface="Courier New"/>
                <a:cs typeface="Courier New"/>
              </a:rPr>
              <a:t>,*)</a:t>
            </a:r>
          </a:p>
          <a:p>
            <a:pPr lvl="1"/>
            <a:r>
              <a:rPr lang="en-US" dirty="0"/>
              <a:t>List IO</a:t>
            </a:r>
          </a:p>
          <a:p>
            <a:pPr marL="0" indent="0">
              <a:buNone/>
            </a:pPr>
            <a:r>
              <a:rPr lang="en-US" dirty="0">
                <a:latin typeface="Courier New"/>
                <a:cs typeface="Courier New"/>
              </a:rPr>
              <a:t>  WRITE(</a:t>
            </a:r>
            <a:r>
              <a:rPr lang="en-US" dirty="0" err="1">
                <a:latin typeface="Courier New"/>
                <a:cs typeface="Courier New"/>
              </a:rPr>
              <a:t>iunit</a:t>
            </a:r>
            <a:r>
              <a:rPr lang="en-US" dirty="0">
                <a:latin typeface="Courier New"/>
                <a:cs typeface="Courier New"/>
              </a:rPr>
              <a:t>,'(</a:t>
            </a:r>
            <a:r>
              <a:rPr lang="en-US" dirty="0" err="1">
                <a:latin typeface="Courier New"/>
                <a:cs typeface="Courier New"/>
              </a:rPr>
              <a:t>fmtstr</a:t>
            </a:r>
            <a:r>
              <a:rPr lang="en-US" dirty="0">
                <a:latin typeface="Courier New"/>
                <a:cs typeface="Courier New"/>
              </a:rPr>
              <a:t>)')</a:t>
            </a:r>
          </a:p>
          <a:p>
            <a:pPr marL="0" indent="0">
              <a:buNone/>
            </a:pPr>
            <a:r>
              <a:rPr lang="en-US" dirty="0"/>
              <a:t>    or</a:t>
            </a:r>
          </a:p>
          <a:p>
            <a:pPr marL="0" indent="0">
              <a:buNone/>
            </a:pPr>
            <a:r>
              <a:rPr lang="en-US" dirty="0">
                <a:latin typeface="Courier New"/>
                <a:cs typeface="Courier New"/>
              </a:rPr>
              <a:t>       WRITE(</a:t>
            </a:r>
            <a:r>
              <a:rPr lang="en-US" dirty="0" err="1">
                <a:latin typeface="Courier New"/>
                <a:cs typeface="Courier New"/>
              </a:rPr>
              <a:t>iunit,label</a:t>
            </a:r>
            <a:r>
              <a:rPr lang="en-US" dirty="0">
                <a:latin typeface="Courier New"/>
                <a:cs typeface="Courier New"/>
              </a:rPr>
              <a:t>)</a:t>
            </a:r>
          </a:p>
          <a:p>
            <a:pPr marL="0" indent="0">
              <a:buNone/>
            </a:pPr>
            <a:r>
              <a:rPr lang="en-US" dirty="0">
                <a:latin typeface="Courier New"/>
                <a:cs typeface="Courier New"/>
              </a:rPr>
              <a:t> label FORMAT(</a:t>
            </a:r>
            <a:r>
              <a:rPr lang="en-US" dirty="0" err="1">
                <a:latin typeface="Courier New"/>
                <a:cs typeface="Courier New"/>
              </a:rPr>
              <a:t>fmtstr</a:t>
            </a:r>
            <a:r>
              <a:rPr lang="en-US" dirty="0">
                <a:latin typeface="Courier New"/>
                <a:cs typeface="Courier New"/>
              </a:rPr>
              <a:t>)</a:t>
            </a:r>
          </a:p>
          <a:p>
            <a:pPr marL="0" indent="0">
              <a:buNone/>
            </a:pPr>
            <a:r>
              <a:rPr lang="en-US" dirty="0"/>
              <a:t>  </a:t>
            </a:r>
            <a:r>
              <a:rPr lang="en-US" dirty="0">
                <a:latin typeface="Courier New"/>
                <a:cs typeface="Courier New"/>
              </a:rPr>
              <a:t>label</a:t>
            </a:r>
            <a:r>
              <a:rPr lang="en-US" dirty="0"/>
              <a:t> must be an integer</a:t>
            </a:r>
          </a:p>
          <a:p>
            <a:r>
              <a:rPr lang="en-US" dirty="0"/>
              <a:t>Fortran always writes an EOL for each </a:t>
            </a:r>
            <a:r>
              <a:rPr lang="en-US" dirty="0">
                <a:latin typeface="Courier New"/>
                <a:cs typeface="Courier New"/>
              </a:rPr>
              <a:t>WRITE</a:t>
            </a:r>
            <a:r>
              <a:rPr lang="en-US" dirty="0"/>
              <a:t> statement; you may add more with the </a:t>
            </a:r>
            <a:r>
              <a:rPr lang="en-US" dirty="0">
                <a:latin typeface="Courier New"/>
                <a:cs typeface="Courier New"/>
              </a:rPr>
              <a:t>/</a:t>
            </a:r>
            <a:r>
              <a:rPr lang="en-US" dirty="0"/>
              <a:t> character but there is seldom a need for this.</a:t>
            </a:r>
          </a:p>
          <a:p>
            <a:r>
              <a:rPr lang="en-US" dirty="0"/>
              <a:t>If you do </a:t>
            </a:r>
            <a:r>
              <a:rPr lang="en-US" i="1" dirty="0"/>
              <a:t>not</a:t>
            </a:r>
            <a:r>
              <a:rPr lang="en-US" dirty="0"/>
              <a:t> want to advance, use </a:t>
            </a:r>
            <a:r>
              <a:rPr lang="en-US" dirty="0">
                <a:latin typeface="Courier New"/>
                <a:cs typeface="Courier New"/>
              </a:rPr>
              <a:t>advance='no'</a:t>
            </a:r>
          </a:p>
          <a:p>
            <a:endParaRPr lang="en-US" dirty="0"/>
          </a:p>
        </p:txBody>
      </p:sp>
    </p:spTree>
    <p:extLst>
      <p:ext uri="{BB962C8B-B14F-4D97-AF65-F5344CB8AC3E}">
        <p14:creationId xmlns:p14="http://schemas.microsoft.com/office/powerpoint/2010/main" val="3819357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a:t>
            </a:r>
            <a:r>
              <a:rPr lang="en-US" dirty="0" err="1"/>
              <a:t>Namelist</a:t>
            </a:r>
            <a:endParaRPr lang="en-US" dirty="0"/>
          </a:p>
        </p:txBody>
      </p:sp>
      <p:sp>
        <p:nvSpPr>
          <p:cNvPr id="3" name="Content Placeholder 2"/>
          <p:cNvSpPr>
            <a:spLocks noGrp="1"/>
          </p:cNvSpPr>
          <p:nvPr>
            <p:ph idx="1"/>
          </p:nvPr>
        </p:nvSpPr>
        <p:spPr>
          <a:xfrm>
            <a:off x="457200" y="1600200"/>
            <a:ext cx="8229600" cy="5040086"/>
          </a:xfrm>
        </p:spPr>
        <p:txBody>
          <a:bodyPr>
            <a:normAutofit fontScale="92500" lnSpcReduction="1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One of the most convenient I/O statements in Fortran is </a:t>
            </a:r>
            <a:r>
              <a:rPr lang="en-US" dirty="0">
                <a:latin typeface="Courier New"/>
                <a:cs typeface="Courier New"/>
              </a:rPr>
              <a:t>NAMELIST</a:t>
            </a:r>
            <a:r>
              <a:rPr lang="en-US" dirty="0">
                <a:cs typeface="DejaVu Sans" charset="0"/>
              </a:rPr>
              <a:t>.  With this statement, parameters in an input file can be specified by </a:t>
            </a:r>
            <a:r>
              <a:rPr lang="en-US" dirty="0">
                <a:cs typeface="Courier New" charset="0"/>
              </a:rPr>
              <a:t>name=value </a:t>
            </a:r>
            <a:r>
              <a:rPr lang="en-US" dirty="0">
                <a:cs typeface="DejaVu Sans" charset="0"/>
              </a:rPr>
              <a:t>and in any order.</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a:t>
            </a:r>
            <a:r>
              <a:rPr lang="en-US" dirty="0" err="1">
                <a:cs typeface="DejaVu Sans" charset="0"/>
              </a:rPr>
              <a:t>namelist</a:t>
            </a:r>
            <a:r>
              <a:rPr lang="en-US" dirty="0">
                <a:cs typeface="DejaVu Sans" charset="0"/>
              </a:rPr>
              <a:t> must be declared.  This is a non-executable statement.  Syntax:</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NAMELIST /name/ var1,var2,var3</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    The name is chosen by the programmer.</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a:t>
            </a:r>
            <a:r>
              <a:rPr lang="en-US" dirty="0" err="1">
                <a:cs typeface="DejaVu Sans" charset="0"/>
              </a:rPr>
              <a:t>namelist</a:t>
            </a:r>
            <a:r>
              <a:rPr lang="en-US" dirty="0">
                <a:cs typeface="DejaVu Sans" charset="0"/>
              </a:rPr>
              <a:t> is read with a special form of the READ statement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read(</a:t>
            </a:r>
            <a:r>
              <a:rPr lang="en-US" dirty="0" err="1">
                <a:latin typeface="Courier New" charset="0"/>
                <a:cs typeface="Courier New" charset="0"/>
              </a:rPr>
              <a:t>iunit</a:t>
            </a:r>
            <a:r>
              <a:rPr lang="en-US" dirty="0">
                <a:latin typeface="Courier New" charset="0"/>
                <a:cs typeface="Courier New" charset="0"/>
              </a:rPr>
              <a:t>, name)</a:t>
            </a:r>
          </a:p>
        </p:txBody>
      </p:sp>
    </p:spTree>
    <p:extLst>
      <p:ext uri="{BB962C8B-B14F-4D97-AF65-F5344CB8AC3E}">
        <p14:creationId xmlns:p14="http://schemas.microsoft.com/office/powerpoint/2010/main" val="32497144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Namelist</a:t>
            </a:r>
            <a:r>
              <a:rPr lang="en-US" dirty="0"/>
              <a:t> Input</a:t>
            </a:r>
          </a:p>
        </p:txBody>
      </p:sp>
      <p:sp>
        <p:nvSpPr>
          <p:cNvPr id="3" name="Content Placeholder 2"/>
          <p:cNvSpPr>
            <a:spLocks noGrp="1"/>
          </p:cNvSpPr>
          <p:nvPr>
            <p:ph idx="1"/>
          </p:nvPr>
        </p:nvSpPr>
        <p:spPr>
          <a:xfrm>
            <a:off x="457200" y="1600200"/>
            <a:ext cx="8229600" cy="5058229"/>
          </a:xfrm>
        </p:spPr>
        <p:txBody>
          <a:bodyPr>
            <a:normAutofit fontScale="70000" lnSpcReduction="2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a:cs typeface="DejaVu Sans" charset="0"/>
              </a:rPr>
              <a:t>The input file containing the </a:t>
            </a:r>
            <a:r>
              <a:rPr lang="en-US" sz="3400" dirty="0" err="1">
                <a:cs typeface="DejaVu Sans" charset="0"/>
              </a:rPr>
              <a:t>namelist</a:t>
            </a:r>
            <a:r>
              <a:rPr lang="en-US" sz="3400" dirty="0">
                <a:cs typeface="DejaVu Sans" charset="0"/>
              </a:rPr>
              <a:t> must follow a specific format.  </a:t>
            </a:r>
            <a:r>
              <a:rPr lang="en-US" sz="3400" dirty="0" err="1">
                <a:cs typeface="DejaVu Sans" charset="0"/>
              </a:rPr>
              <a:t>Namelist</a:t>
            </a:r>
            <a:r>
              <a:rPr lang="en-US" sz="3400" dirty="0">
                <a:cs typeface="DejaVu Sans" charset="0"/>
              </a:rPr>
              <a:t> was not part of the Fortran 77 standard (it was standardized in Fortran 90) so there is some variation.  However, the </a:t>
            </a:r>
            <a:r>
              <a:rPr lang="en-US" sz="3400" dirty="0" err="1">
                <a:cs typeface="DejaVu Sans" charset="0"/>
              </a:rPr>
              <a:t>namelist</a:t>
            </a:r>
            <a:r>
              <a:rPr lang="en-US" sz="3400" dirty="0">
                <a:cs typeface="DejaVu Sans" charset="0"/>
              </a:rPr>
              <a:t> always starts with</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r>
              <a:rPr lang="en-US" sz="3400" dirty="0">
                <a:latin typeface="Courier New" charset="0"/>
                <a:cs typeface="Courier New" charset="0"/>
              </a:rPr>
              <a:t>&amp;name</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a:cs typeface="DejaVu Sans" charset="0"/>
              </a:rPr>
              <a:t>The variable list follows, with each variable on a separate line and consisting of the </a:t>
            </a:r>
            <a:r>
              <a:rPr lang="en-US" dirty="0" err="1">
                <a:latin typeface="Courier New" charset="0"/>
                <a:cs typeface="Courier New" charset="0"/>
              </a:rPr>
              <a:t>varname</a:t>
            </a:r>
            <a:r>
              <a:rPr lang="en-US" dirty="0">
                <a:latin typeface="Courier New" charset="0"/>
                <a:cs typeface="Courier New" charset="0"/>
              </a:rPr>
              <a:t>=value </a:t>
            </a:r>
            <a:r>
              <a:rPr lang="en-US" sz="3400" dirty="0">
                <a:cs typeface="DejaVu Sans" charset="0"/>
              </a:rPr>
              <a:t>pair.</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a:cs typeface="DejaVu Sans" charset="0"/>
              </a:rPr>
              <a:t>In older code, the </a:t>
            </a:r>
            <a:r>
              <a:rPr lang="en-US" sz="3400" dirty="0" err="1">
                <a:cs typeface="DejaVu Sans" charset="0"/>
              </a:rPr>
              <a:t>namelist</a:t>
            </a:r>
            <a:r>
              <a:rPr lang="en-US" sz="3400" dirty="0">
                <a:cs typeface="DejaVu Sans" charset="0"/>
              </a:rPr>
              <a:t> frequently ends with another ampersand (</a:t>
            </a:r>
            <a:r>
              <a:rPr lang="en-US" sz="3400" dirty="0">
                <a:latin typeface="Courier New"/>
                <a:cs typeface="Courier New"/>
              </a:rPr>
              <a:t>&amp;</a:t>
            </a:r>
            <a:r>
              <a:rPr lang="en-US" sz="3400" dirty="0">
                <a:cs typeface="DejaVu Sans" charset="0"/>
              </a:rPr>
              <a:t>), or </a:t>
            </a:r>
            <a:r>
              <a:rPr lang="en-US" sz="3400" dirty="0">
                <a:latin typeface="Courier New"/>
                <a:cs typeface="Courier New"/>
              </a:rPr>
              <a:t>&amp;end</a:t>
            </a:r>
            <a:r>
              <a:rPr lang="en-US" sz="3400" dirty="0">
                <a:cs typeface="DejaVu Sans" charset="0"/>
              </a:rPr>
              <a:t>.  Also, in Fortran 77 there may be rules about in which column the </a:t>
            </a:r>
            <a:r>
              <a:rPr lang="en-US" sz="3400" dirty="0">
                <a:latin typeface="Courier New"/>
                <a:cs typeface="Courier New"/>
              </a:rPr>
              <a:t>&amp;</a:t>
            </a:r>
            <a:r>
              <a:rPr lang="en-US" sz="3400" dirty="0">
                <a:cs typeface="DejaVu Sans" charset="0"/>
              </a:rPr>
              <a:t> can occur.</a:t>
            </a:r>
          </a:p>
          <a:p>
            <a:pPr marL="423863" indent="-319088">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400" dirty="0">
                <a:cs typeface="DejaVu Sans" charset="0"/>
              </a:rPr>
              <a:t>In Fortran 90, the </a:t>
            </a:r>
            <a:r>
              <a:rPr lang="en-US" sz="3400" dirty="0" err="1">
                <a:cs typeface="DejaVu Sans" charset="0"/>
              </a:rPr>
              <a:t>namelist</a:t>
            </a:r>
            <a:r>
              <a:rPr lang="en-US" sz="3400" dirty="0">
                <a:cs typeface="DejaVu Sans" charset="0"/>
              </a:rPr>
              <a:t> is terminated with a forward slash </a:t>
            </a:r>
            <a:r>
              <a:rPr lang="en-US" sz="3400" dirty="0">
                <a:latin typeface="Courier New"/>
                <a:cs typeface="Courier New"/>
              </a:rPr>
              <a:t>/</a:t>
            </a:r>
          </a:p>
          <a:p>
            <a:endParaRPr lang="en-US" sz="3400" dirty="0"/>
          </a:p>
        </p:txBody>
      </p:sp>
    </p:spTree>
    <p:extLst>
      <p:ext uri="{BB962C8B-B14F-4D97-AF65-F5344CB8AC3E}">
        <p14:creationId xmlns:p14="http://schemas.microsoft.com/office/powerpoint/2010/main" val="15370723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Namelist</a:t>
            </a:r>
            <a:r>
              <a:rPr lang="en-US" dirty="0"/>
              <a:t> Example</a:t>
            </a:r>
          </a:p>
        </p:txBody>
      </p:sp>
      <p:sp>
        <p:nvSpPr>
          <p:cNvPr id="3" name="Content Placeholder 2"/>
          <p:cNvSpPr>
            <a:spLocks noGrp="1"/>
          </p:cNvSpPr>
          <p:nvPr>
            <p:ph idx="1"/>
          </p:nvPr>
        </p:nvSpPr>
        <p:spPr/>
        <p:txBody>
          <a:bodyPr>
            <a:normAutofit fontScale="85000" lnSpcReduction="20000"/>
          </a:bodyPr>
          <a:lstStyle/>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In the program</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NAMELIST /</a:t>
            </a:r>
            <a:r>
              <a:rPr lang="en-US" dirty="0" err="1">
                <a:latin typeface="Courier New" charset="0"/>
                <a:cs typeface="Courier New" charset="0"/>
              </a:rPr>
              <a:t>params</a:t>
            </a:r>
            <a:r>
              <a:rPr lang="en-US" dirty="0">
                <a:latin typeface="Courier New" charset="0"/>
                <a:cs typeface="Courier New" charset="0"/>
              </a:rPr>
              <a:t>/ rho, </a:t>
            </a:r>
            <a:r>
              <a:rPr lang="en-US" dirty="0" err="1">
                <a:latin typeface="Courier New" charset="0"/>
                <a:cs typeface="Courier New" charset="0"/>
              </a:rPr>
              <a:t>eps</a:t>
            </a:r>
            <a:r>
              <a:rPr lang="en-US" dirty="0">
                <a:latin typeface="Courier New" charset="0"/>
                <a:cs typeface="Courier New" charset="0"/>
              </a:rPr>
              <a:t>, x0</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OPEN(10,file='paramlist.txt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READ(10,params)</a:t>
            </a:r>
          </a:p>
          <a:p>
            <a:pPr marL="423863" indent="-319088">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input file (Fortran 90 format)‏</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a:cs typeface="Courier New"/>
              </a:rPr>
              <a:t>  &amp;</a:t>
            </a:r>
            <a:r>
              <a:rPr lang="en-US" dirty="0" err="1">
                <a:latin typeface="Courier New"/>
                <a:cs typeface="Courier New"/>
              </a:rPr>
              <a:t>params</a:t>
            </a:r>
            <a:endParaRPr lang="en-US" dirty="0">
              <a:latin typeface="Courier New"/>
              <a:cs typeface="Courier New"/>
            </a:endParaRP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rho=1.3</a:t>
            </a: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r>
              <a:rPr lang="en-US" dirty="0" err="1">
                <a:latin typeface="Courier New" charset="0"/>
                <a:cs typeface="Courier New" charset="0"/>
              </a:rPr>
              <a:t>eps</a:t>
            </a:r>
            <a:r>
              <a:rPr lang="en-US" dirty="0">
                <a:latin typeface="Courier New" charset="0"/>
                <a:cs typeface="Courier New" charset="0"/>
              </a:rPr>
              <a:t>=1.e-7</a:t>
            </a:r>
          </a:p>
          <a:p>
            <a:pPr marL="423863" indent="-319088">
              <a:spcAft>
                <a:spcPts val="575"/>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x0=0.0</a:t>
            </a:r>
          </a:p>
          <a:p>
            <a:pPr marL="423863" indent="-319088">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endParaRPr lang="en-US" dirty="0"/>
          </a:p>
        </p:txBody>
      </p:sp>
    </p:spTree>
    <p:extLst>
      <p:ext uri="{BB962C8B-B14F-4D97-AF65-F5344CB8AC3E}">
        <p14:creationId xmlns:p14="http://schemas.microsoft.com/office/powerpoint/2010/main" val="14563494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program third</a:t>
            </a: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=80)                       ::</a:t>
            </a:r>
            <a:r>
              <a:rPr lang="en-US" dirty="0" err="1">
                <a:latin typeface="Courier New" panose="02070309020205020404" pitchFamily="49" charset="0"/>
                <a:cs typeface="Courier New" panose="02070309020205020404" pitchFamily="49" charset="0"/>
              </a:rPr>
              <a:t>infile,outfile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=40)                       ::</a:t>
            </a:r>
            <a:r>
              <a:rPr lang="en-US" dirty="0" err="1">
                <a:latin typeface="Courier New" panose="02070309020205020404" pitchFamily="49" charset="0"/>
                <a:cs typeface="Courier New" panose="02070309020205020404" pitchFamily="49" charset="0"/>
              </a:rPr>
              <a:t>common_name,common_name_adj</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character(</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=20)                       ::</a:t>
            </a:r>
            <a:r>
              <a:rPr lang="en-US" dirty="0" err="1">
                <a:latin typeface="Courier New" panose="02070309020205020404" pitchFamily="49" charset="0"/>
                <a:cs typeface="Courier New" panose="02070309020205020404" pitchFamily="49" charset="0"/>
              </a:rPr>
              <a:t>species_id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logical                                 ::</a:t>
            </a:r>
            <a:r>
              <a:rPr lang="en-US" dirty="0" err="1">
                <a:latin typeface="Courier New" panose="02070309020205020404" pitchFamily="49" charset="0"/>
                <a:cs typeface="Courier New" panose="02070309020205020404" pitchFamily="49" charset="0"/>
              </a:rPr>
              <a:t>file_exists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real,   dimension(:), </a:t>
            </a:r>
            <a:r>
              <a:rPr lang="en-US" dirty="0" err="1">
                <a:latin typeface="Courier New" panose="02070309020205020404" pitchFamily="49" charset="0"/>
                <a:cs typeface="Courier New" panose="02070309020205020404" pitchFamily="49" charset="0"/>
              </a:rPr>
              <a:t>allocatable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num_obs,years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integer                                 ::</a:t>
            </a:r>
            <a:r>
              <a:rPr lang="en-US" dirty="0" err="1">
                <a:latin typeface="Courier New" panose="02070309020205020404" pitchFamily="49" charset="0"/>
                <a:cs typeface="Courier New" panose="02070309020205020404" pitchFamily="49" charset="0"/>
              </a:rPr>
              <a:t>ios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nargs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command_argument_count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nargs</a:t>
            </a:r>
            <a:r>
              <a:rPr lang="en-US" dirty="0">
                <a:latin typeface="Courier New" panose="02070309020205020404" pitchFamily="49" charset="0"/>
                <a:cs typeface="Courier New" panose="02070309020205020404" pitchFamily="49" charset="0"/>
              </a:rPr>
              <a:t> .ne. 1) then</a:t>
            </a:r>
          </a:p>
          <a:p>
            <a:pPr marL="0" indent="0">
              <a:buNone/>
            </a:pPr>
            <a:r>
              <a:rPr lang="en-US" dirty="0">
                <a:latin typeface="Courier New" panose="02070309020205020404" pitchFamily="49" charset="0"/>
                <a:cs typeface="Courier New" panose="02070309020205020404" pitchFamily="49" charset="0"/>
              </a:rPr>
              <a:t>    stop "No data file specified"</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call </a:t>
            </a:r>
            <a:r>
              <a:rPr lang="en-US" dirty="0" err="1">
                <a:latin typeface="Courier New" panose="02070309020205020404" pitchFamily="49" charset="0"/>
                <a:cs typeface="Courier New" panose="02070309020205020404" pitchFamily="49" charset="0"/>
              </a:rPr>
              <a:t>get_command_argument</a:t>
            </a:r>
            <a:r>
              <a:rPr lang="en-US" dirty="0">
                <a:latin typeface="Courier New" panose="02070309020205020404" pitchFamily="49" charset="0"/>
                <a:cs typeface="Courier New" panose="02070309020205020404" pitchFamily="49" charset="0"/>
              </a:rPr>
              <a:t>(1,infile)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inquire(file=</a:t>
            </a:r>
            <a:r>
              <a:rPr lang="en-US" dirty="0" err="1">
                <a:latin typeface="Courier New" panose="02070309020205020404" pitchFamily="49" charset="0"/>
                <a:cs typeface="Courier New" panose="02070309020205020404" pitchFamily="49" charset="0"/>
              </a:rPr>
              <a:t>infile,exist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file_exists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(.not. </a:t>
            </a:r>
            <a:r>
              <a:rPr lang="en-US" dirty="0" err="1">
                <a:latin typeface="Courier New" panose="02070309020205020404" pitchFamily="49" charset="0"/>
                <a:cs typeface="Courier New" panose="02070309020205020404" pitchFamily="49" charset="0"/>
              </a:rPr>
              <a:t>file_exists</a:t>
            </a:r>
            <a:r>
              <a:rPr lang="en-US" dirty="0">
                <a:latin typeface="Courier New" panose="02070309020205020404" pitchFamily="49" charset="0"/>
                <a:cs typeface="Courier New" panose="02070309020205020404" pitchFamily="49" charset="0"/>
              </a:rPr>
              <a:t>) then</a:t>
            </a:r>
          </a:p>
          <a:p>
            <a:pPr marL="0" indent="0">
              <a:buNone/>
            </a:pPr>
            <a:r>
              <a:rPr lang="en-US" dirty="0">
                <a:latin typeface="Courier New" panose="02070309020205020404" pitchFamily="49" charset="0"/>
                <a:cs typeface="Courier New" panose="02070309020205020404" pitchFamily="49" charset="0"/>
              </a:rPr>
              <a:t>     stop "Data file not found"</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=11</a:t>
            </a:r>
          </a:p>
          <a:p>
            <a:pPr marL="0" indent="0">
              <a:buNone/>
            </a:pPr>
            <a:r>
              <a:rPr lang="en-US" dirty="0">
                <a:latin typeface="Courier New" panose="02070309020205020404" pitchFamily="49" charset="0"/>
                <a:cs typeface="Courier New" panose="02070309020205020404" pitchFamily="49" charset="0"/>
              </a:rPr>
              <a:t>  open(</a:t>
            </a:r>
            <a:r>
              <a:rPr lang="en-US" dirty="0" err="1">
                <a:latin typeface="Courier New" panose="02070309020205020404" pitchFamily="49" charset="0"/>
                <a:cs typeface="Courier New" panose="02070309020205020404" pitchFamily="49" charset="0"/>
              </a:rPr>
              <a:t>iunit,file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infile,iostat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.ne. 0) then</a:t>
            </a:r>
          </a:p>
          <a:p>
            <a:pPr marL="0" indent="0">
              <a:buNone/>
            </a:pPr>
            <a:r>
              <a:rPr lang="en-US" dirty="0">
                <a:latin typeface="Courier New" panose="02070309020205020404" pitchFamily="49" charset="0"/>
                <a:cs typeface="Courier New" panose="02070309020205020404" pitchFamily="49" charset="0"/>
              </a:rPr>
              <a:t>    stop "Cannot open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p:txBody>
      </p:sp>
    </p:spTree>
    <p:extLst>
      <p:ext uri="{BB962C8B-B14F-4D97-AF65-F5344CB8AC3E}">
        <p14:creationId xmlns:p14="http://schemas.microsoft.com/office/powerpoint/2010/main" val="6827275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nlines</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do</a:t>
            </a:r>
          </a:p>
          <a:p>
            <a:pPr marL="0" indent="0">
              <a:buNone/>
            </a:pPr>
            <a:r>
              <a:rPr lang="en-US" dirty="0">
                <a:latin typeface="Courier New" panose="02070309020205020404" pitchFamily="49" charset="0"/>
                <a:cs typeface="Courier New" panose="02070309020205020404" pitchFamily="49" charset="0"/>
              </a:rPr>
              <a:t>     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,*,end=10)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nlines</a:t>
            </a:r>
            <a:r>
              <a:rPr lang="en-US" dirty="0">
                <a:latin typeface="Courier New" panose="02070309020205020404" pitchFamily="49" charset="0"/>
                <a:cs typeface="Courier New" panose="02070309020205020404" pitchFamily="49" charset="0"/>
              </a:rPr>
              <a:t>=nlines+1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10 continue</a:t>
            </a:r>
          </a:p>
          <a:p>
            <a:pPr marL="0" indent="0">
              <a:buNone/>
            </a:pPr>
            <a:r>
              <a:rPr lang="en-US" dirty="0">
                <a:latin typeface="Courier New" panose="02070309020205020404" pitchFamily="49" charset="0"/>
                <a:cs typeface="Courier New" panose="02070309020205020404" pitchFamily="49" charset="0"/>
              </a:rPr>
              <a:t>   rewind(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Subtract header line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nyears</a:t>
            </a:r>
            <a:r>
              <a:rPr lang="en-US" dirty="0">
                <a:latin typeface="Courier New" panose="02070309020205020404" pitchFamily="49" charset="0"/>
                <a:cs typeface="Courier New" panose="02070309020205020404" pitchFamily="49" charset="0"/>
              </a:rPr>
              <a:t>=nlines-1 </a:t>
            </a:r>
          </a:p>
          <a:p>
            <a:pPr marL="0" indent="0">
              <a:buNone/>
            </a:pPr>
            <a:r>
              <a:rPr lang="en-US" dirty="0">
                <a:latin typeface="Courier New" panose="02070309020205020404" pitchFamily="49" charset="0"/>
                <a:cs typeface="Courier New" panose="02070309020205020404" pitchFamily="49" charset="0"/>
              </a:rPr>
              <a:t>   allocate(years(</a:t>
            </a:r>
            <a:r>
              <a:rPr lang="en-US" dirty="0" err="1">
                <a:latin typeface="Courier New" panose="02070309020205020404" pitchFamily="49" charset="0"/>
                <a:cs typeface="Courier New" panose="02070309020205020404" pitchFamily="49" charset="0"/>
              </a:rPr>
              <a:t>nyears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num_obs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nyears</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!Read header</a:t>
            </a:r>
          </a:p>
          <a:p>
            <a:pPr marL="0" indent="0">
              <a:buNone/>
            </a:pPr>
            <a:r>
              <a:rPr lang="en-US" dirty="0">
                <a:latin typeface="Courier New" panose="02070309020205020404" pitchFamily="49" charset="0"/>
                <a:cs typeface="Courier New" panose="02070309020205020404" pitchFamily="49" charset="0"/>
              </a:rPr>
              <a:t>   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!Read data (only the values of interest)</a:t>
            </a:r>
          </a:p>
          <a:p>
            <a:pPr marL="0" indent="0">
              <a:buNone/>
            </a:pPr>
            <a:r>
              <a:rPr lang="en-US" dirty="0">
                <a:latin typeface="Courier New" panose="02070309020205020404" pitchFamily="49" charset="0"/>
                <a:cs typeface="Courier New" panose="02070309020205020404" pitchFamily="49" charset="0"/>
              </a:rPr>
              <a:t>  !Species info is the same on all lines so we </a:t>
            </a:r>
            <a:r>
              <a:rPr lang="en-US" dirty="0" err="1">
                <a:latin typeface="Courier New" panose="02070309020205020404" pitchFamily="49" charset="0"/>
                <a:cs typeface="Courier New" panose="02070309020205020404" pitchFamily="49" charset="0"/>
              </a:rPr>
              <a:t>dont</a:t>
            </a:r>
            <a:r>
              <a:rPr lang="en-US" dirty="0">
                <a:latin typeface="Courier New" panose="02070309020205020404" pitchFamily="49" charset="0"/>
                <a:cs typeface="Courier New" panose="02070309020205020404" pitchFamily="49" charset="0"/>
              </a:rPr>
              <a:t> make an array</a:t>
            </a:r>
          </a:p>
          <a:p>
            <a:pPr marL="0" indent="0">
              <a:buNone/>
            </a:pPr>
            <a:r>
              <a:rPr lang="en-US" dirty="0">
                <a:latin typeface="Courier New" panose="02070309020205020404" pitchFamily="49" charset="0"/>
                <a:cs typeface="Courier New" panose="02070309020205020404" pitchFamily="49" charset="0"/>
              </a:rPr>
              <a:t>   do n=1,nyears</a:t>
            </a:r>
          </a:p>
          <a:p>
            <a:pPr marL="0" indent="0">
              <a:buNone/>
            </a:pPr>
            <a:r>
              <a:rPr lang="en-US" dirty="0">
                <a:latin typeface="Courier New" panose="02070309020205020404" pitchFamily="49" charset="0"/>
                <a:cs typeface="Courier New" panose="02070309020205020404" pitchFamily="49" charset="0"/>
              </a:rPr>
              <a:t>     read(</a:t>
            </a:r>
            <a:r>
              <a:rPr lang="en-US" dirty="0" err="1">
                <a:latin typeface="Courier New" panose="02070309020205020404" pitchFamily="49" charset="0"/>
                <a:cs typeface="Courier New" panose="02070309020205020404" pitchFamily="49" charset="0"/>
              </a:rPr>
              <a:t>iunit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iostat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species_id,common_name_adj</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common_name</a:t>
            </a:r>
            <a:r>
              <a:rPr lang="en-US" dirty="0">
                <a:latin typeface="Courier New" panose="02070309020205020404" pitchFamily="49" charset="0"/>
                <a:cs typeface="Courier New" panose="02070309020205020404" pitchFamily="49" charset="0"/>
              </a:rPr>
              <a:t>, years(n),    </a:t>
            </a:r>
            <a:r>
              <a:rPr lang="en-US" dirty="0" err="1">
                <a:latin typeface="Courier New" panose="02070309020205020404" pitchFamily="49" charset="0"/>
                <a:cs typeface="Courier New" panose="02070309020205020404" pitchFamily="49" charset="0"/>
              </a:rPr>
              <a:t>num_obs</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 .ne. 0) stop "Error reading file"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!Adjust years to absolute number (known in advance)</a:t>
            </a:r>
          </a:p>
          <a:p>
            <a:pPr marL="0" indent="0">
              <a:buNone/>
            </a:pPr>
            <a:r>
              <a:rPr lang="en-US" dirty="0">
                <a:latin typeface="Courier New" panose="02070309020205020404" pitchFamily="49" charset="0"/>
                <a:cs typeface="Courier New" panose="02070309020205020404" pitchFamily="49" charset="0"/>
              </a:rPr>
              <a:t>   years=years+1900</a:t>
            </a:r>
          </a:p>
          <a:p>
            <a:pPr marL="0" indent="0">
              <a:buNone/>
            </a:pPr>
            <a:r>
              <a:rPr lang="en-US" dirty="0">
                <a:latin typeface="Courier New" panose="02070309020205020404" pitchFamily="49" charset="0"/>
                <a:cs typeface="Courier New" panose="02070309020205020404" pitchFamily="49" charset="0"/>
              </a:rPr>
              <a:t>   print *, "Read observation ",</a:t>
            </a:r>
            <a:r>
              <a:rPr lang="en-US" dirty="0" err="1">
                <a:latin typeface="Courier New" panose="02070309020205020404" pitchFamily="49" charset="0"/>
                <a:cs typeface="Courier New" panose="02070309020205020404" pitchFamily="49" charset="0"/>
              </a:rPr>
              <a:t>num_obs</a:t>
            </a:r>
            <a:r>
              <a:rPr lang="en-US" dirty="0">
                <a:latin typeface="Courier New" panose="02070309020205020404" pitchFamily="49" charset="0"/>
                <a:cs typeface="Courier New" panose="02070309020205020404" pitchFamily="49" charset="0"/>
              </a:rPr>
              <a:t>(85)," for year ",years(85)</a:t>
            </a:r>
          </a:p>
          <a:p>
            <a:pPr marL="0" indent="0">
              <a:buNone/>
            </a:pPr>
            <a:r>
              <a:rPr lang="en-US" dirty="0">
                <a:latin typeface="Courier New" panose="02070309020205020404" pitchFamily="49" charset="0"/>
                <a:cs typeface="Courier New" panose="02070309020205020404" pitchFamily="49" charset="0"/>
              </a:rPr>
              <a:t>end program</a:t>
            </a:r>
          </a:p>
        </p:txBody>
      </p:sp>
    </p:spTree>
    <p:extLst>
      <p:ext uri="{BB962C8B-B14F-4D97-AF65-F5344CB8AC3E}">
        <p14:creationId xmlns:p14="http://schemas.microsoft.com/office/powerpoint/2010/main" val="5961178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 program that creates a file mydata.txt containing four rows consisting of</a:t>
            </a:r>
          </a:p>
          <a:p>
            <a:r>
              <a:rPr lang="en-US" dirty="0"/>
              <a:t>1, 2, 3</a:t>
            </a:r>
          </a:p>
          <a:p>
            <a:r>
              <a:rPr lang="en-US" dirty="0"/>
              <a:t>4, 5, 6</a:t>
            </a:r>
          </a:p>
          <a:p>
            <a:r>
              <a:rPr lang="en-US" dirty="0"/>
              <a:t>7, 8, 9</a:t>
            </a:r>
          </a:p>
          <a:p>
            <a:r>
              <a:rPr lang="en-US" dirty="0"/>
              <a:t>10, 11, 12</a:t>
            </a:r>
          </a:p>
          <a:p>
            <a:r>
              <a:rPr lang="en-US" dirty="0"/>
              <a:t>Rewind the file and read the data back.  Write a loop to add 1 to each value and print each row to the console.</a:t>
            </a:r>
          </a:p>
        </p:txBody>
      </p:sp>
    </p:spTree>
    <p:extLst>
      <p:ext uri="{BB962C8B-B14F-4D97-AF65-F5344CB8AC3E}">
        <p14:creationId xmlns:p14="http://schemas.microsoft.com/office/powerpoint/2010/main" val="15548656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Subprograms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84823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Subprogram</a:t>
            </a:r>
          </a:p>
        </p:txBody>
      </p:sp>
      <p:sp>
        <p:nvSpPr>
          <p:cNvPr id="3" name="Content Placeholder 2"/>
          <p:cNvSpPr>
            <a:spLocks noGrp="1"/>
          </p:cNvSpPr>
          <p:nvPr>
            <p:ph idx="1"/>
          </p:nvPr>
        </p:nvSpPr>
        <p:spPr/>
        <p:txBody>
          <a:bodyPr/>
          <a:lstStyle/>
          <a:p>
            <a:r>
              <a:rPr lang="en-US" dirty="0"/>
              <a:t>A subprogram is a self-contained (but not standalone) program unit.  It performs a specific task, usually by accepting </a:t>
            </a:r>
            <a:r>
              <a:rPr lang="en-US" i="1" dirty="0"/>
              <a:t>parameters</a:t>
            </a:r>
            <a:r>
              <a:rPr lang="en-US" dirty="0"/>
              <a:t> and returning a result to the unit that invokes (calls) it.</a:t>
            </a:r>
          </a:p>
          <a:p>
            <a:r>
              <a:rPr lang="en-US" dirty="0"/>
              <a:t>Subprograms are essential to good code practice.  Among other benefits, they are</a:t>
            </a:r>
          </a:p>
          <a:p>
            <a:pPr lvl="1"/>
            <a:r>
              <a:rPr lang="en-US" dirty="0"/>
              <a:t>Reusable.  They can be called anywhere the task is to be performed.</a:t>
            </a:r>
          </a:p>
          <a:p>
            <a:pPr lvl="1"/>
            <a:r>
              <a:rPr lang="en-US" dirty="0"/>
              <a:t>Easier to test and debug than a large, catch-all unit.</a:t>
            </a:r>
          </a:p>
          <a:p>
            <a:pPr lvl="1"/>
            <a:r>
              <a:rPr lang="en-US" dirty="0"/>
              <a:t>Effective at reducing errors such as cut and paste mistakes.</a:t>
            </a:r>
          </a:p>
        </p:txBody>
      </p:sp>
    </p:spTree>
    <p:extLst>
      <p:ext uri="{BB962C8B-B14F-4D97-AF65-F5344CB8AC3E}">
        <p14:creationId xmlns:p14="http://schemas.microsoft.com/office/powerpoint/2010/main" val="38230381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Subroutines</a:t>
            </a:r>
          </a:p>
        </p:txBody>
      </p:sp>
      <p:sp>
        <p:nvSpPr>
          <p:cNvPr id="3" name="Content Placeholder 2"/>
          <p:cNvSpPr>
            <a:spLocks noGrp="1"/>
          </p:cNvSpPr>
          <p:nvPr>
            <p:ph idx="1"/>
          </p:nvPr>
        </p:nvSpPr>
        <p:spPr/>
        <p:txBody>
          <a:bodyPr>
            <a:normAutofit fontScale="92500" lnSpcReduction="10000"/>
          </a:bodyPr>
          <a:lstStyle/>
          <a:p>
            <a:r>
              <a:rPr lang="en-US" dirty="0"/>
              <a:t>Unlike most languages, Fortran makes a distinction between </a:t>
            </a:r>
            <a:r>
              <a:rPr lang="en-US" b="1" dirty="0"/>
              <a:t>functions</a:t>
            </a:r>
            <a:r>
              <a:rPr lang="en-US" dirty="0"/>
              <a:t> and </a:t>
            </a:r>
            <a:r>
              <a:rPr lang="en-US" b="1" dirty="0"/>
              <a:t>subroutines</a:t>
            </a:r>
            <a:r>
              <a:rPr lang="en-US" dirty="0"/>
              <a:t>.</a:t>
            </a:r>
          </a:p>
          <a:p>
            <a:r>
              <a:rPr lang="en-US" dirty="0"/>
              <a:t>Functions take any number (up to compiler limits) of arguments and return one item.  This item can be a compound type.</a:t>
            </a:r>
          </a:p>
          <a:p>
            <a:r>
              <a:rPr lang="en-US" dirty="0"/>
              <a:t>Functions must be declared to a type like variables. (Better: use an interface.)</a:t>
            </a:r>
          </a:p>
          <a:p>
            <a:r>
              <a:rPr lang="en-US" dirty="0"/>
              <a:t>Subroutines take any number of arguments (up to the compiler limit) and return any number of arguments.  All communication is through the argument list.</a:t>
            </a:r>
          </a:p>
          <a:p>
            <a:r>
              <a:rPr lang="en-US" dirty="0"/>
              <a:t>If they are in the same file as the calling unit, subprograms </a:t>
            </a:r>
            <a:r>
              <a:rPr lang="en-US" i="1" dirty="0"/>
              <a:t>follow</a:t>
            </a:r>
            <a:r>
              <a:rPr lang="en-US" dirty="0"/>
              <a:t> the caller.</a:t>
            </a:r>
          </a:p>
        </p:txBody>
      </p:sp>
    </p:spTree>
    <p:extLst>
      <p:ext uri="{BB962C8B-B14F-4D97-AF65-F5344CB8AC3E}">
        <p14:creationId xmlns:p14="http://schemas.microsoft.com/office/powerpoint/2010/main" val="195277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and Mac</a:t>
            </a:r>
          </a:p>
        </p:txBody>
      </p:sp>
      <p:sp>
        <p:nvSpPr>
          <p:cNvPr id="3" name="Content Placeholder 2"/>
          <p:cNvSpPr>
            <a:spLocks noGrp="1"/>
          </p:cNvSpPr>
          <p:nvPr>
            <p:ph idx="1"/>
          </p:nvPr>
        </p:nvSpPr>
        <p:spPr/>
        <p:txBody>
          <a:bodyPr>
            <a:normAutofit fontScale="92500"/>
          </a:bodyPr>
          <a:lstStyle/>
          <a:p>
            <a:r>
              <a:rPr lang="en-US" dirty="0" err="1"/>
              <a:t>Geany</a:t>
            </a:r>
            <a:r>
              <a:rPr lang="en-US" dirty="0"/>
              <a:t> can be installed on Windows and Mac through the usual software installation methods.</a:t>
            </a:r>
          </a:p>
          <a:p>
            <a:r>
              <a:rPr lang="en-US" dirty="0" err="1"/>
              <a:t>Geany</a:t>
            </a:r>
            <a:r>
              <a:rPr lang="en-US" dirty="0"/>
              <a:t> does not install a compiler suite.  This must be performed independently.</a:t>
            </a:r>
          </a:p>
          <a:p>
            <a:r>
              <a:rPr lang="en-US" dirty="0"/>
              <a:t>Macs with </a:t>
            </a:r>
            <a:r>
              <a:rPr lang="en-US" dirty="0" err="1"/>
              <a:t>Xcode</a:t>
            </a:r>
            <a:r>
              <a:rPr lang="en-US" dirty="0"/>
              <a:t> include </a:t>
            </a:r>
            <a:r>
              <a:rPr lang="en-US" dirty="0" err="1"/>
              <a:t>gcc</a:t>
            </a:r>
            <a:r>
              <a:rPr lang="en-US" dirty="0"/>
              <a:t> and g++ but not </a:t>
            </a:r>
            <a:r>
              <a:rPr lang="en-US" dirty="0" err="1"/>
              <a:t>gfortran</a:t>
            </a:r>
            <a:r>
              <a:rPr lang="en-US" dirty="0"/>
              <a:t>.  </a:t>
            </a:r>
          </a:p>
          <a:p>
            <a:r>
              <a:rPr lang="en-US" dirty="0"/>
              <a:t>Windows does not include a default compiler suite, but </a:t>
            </a:r>
            <a:r>
              <a:rPr lang="en-US" dirty="0" err="1"/>
              <a:t>VisualStudio</a:t>
            </a:r>
            <a:r>
              <a:rPr lang="en-US" dirty="0"/>
              <a:t> includes Microsoft C and C++.</a:t>
            </a:r>
          </a:p>
          <a:p>
            <a:r>
              <a:rPr lang="en-US" dirty="0" err="1"/>
              <a:t>Geany</a:t>
            </a:r>
            <a:r>
              <a:rPr lang="en-US" dirty="0"/>
              <a:t> can be downloaded for Mac or Windows starting from its home page</a:t>
            </a:r>
          </a:p>
          <a:p>
            <a:pPr lvl="1"/>
            <a:r>
              <a:rPr lang="en-US" dirty="0"/>
              <a:t>www.geany.org</a:t>
            </a:r>
          </a:p>
        </p:txBody>
      </p:sp>
    </p:spTree>
    <p:extLst>
      <p:ext uri="{BB962C8B-B14F-4D97-AF65-F5344CB8AC3E}">
        <p14:creationId xmlns:p14="http://schemas.microsoft.com/office/powerpoint/2010/main" val="20512876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fontScale="85000" lnSpcReduction="20000"/>
          </a:bodyPr>
          <a:lstStyle/>
          <a:p>
            <a:r>
              <a:rPr lang="en-US" dirty="0"/>
              <a:t>In order to manage side effects, Fortran 90 introduced </a:t>
            </a:r>
            <a:r>
              <a:rPr lang="en-US" dirty="0">
                <a:latin typeface="Courier New"/>
                <a:cs typeface="Courier New"/>
              </a:rPr>
              <a:t>INTENT</a:t>
            </a:r>
            <a:r>
              <a:rPr lang="en-US" dirty="0"/>
              <a:t> for declaring subprogram parameters.</a:t>
            </a:r>
          </a:p>
          <a:p>
            <a:pPr marL="0" indent="0">
              <a:buNone/>
            </a:pPr>
            <a:r>
              <a:rPr lang="en-US" dirty="0"/>
              <a:t>  </a:t>
            </a:r>
            <a:r>
              <a:rPr lang="en-US" dirty="0">
                <a:latin typeface="Courier New"/>
                <a:cs typeface="Courier New"/>
              </a:rPr>
              <a:t>&lt;type&gt; INTENT(&lt;state&gt;) :: </a:t>
            </a:r>
            <a:r>
              <a:rPr lang="en-US" dirty="0" err="1">
                <a:latin typeface="Courier New"/>
                <a:cs typeface="Courier New"/>
              </a:rPr>
              <a:t>param</a:t>
            </a:r>
            <a:endParaRPr lang="en-US" dirty="0">
              <a:latin typeface="Courier New"/>
              <a:cs typeface="Courier New"/>
            </a:endParaRPr>
          </a:p>
          <a:p>
            <a:pPr marL="0" indent="0">
              <a:buNone/>
            </a:pPr>
            <a:r>
              <a:rPr lang="en-US" dirty="0"/>
              <a:t>  where </a:t>
            </a:r>
            <a:r>
              <a:rPr lang="en-US" i="1" dirty="0"/>
              <a:t>state</a:t>
            </a:r>
            <a:r>
              <a:rPr lang="en-US" dirty="0"/>
              <a:t> can be </a:t>
            </a:r>
            <a:r>
              <a:rPr lang="en-US" dirty="0">
                <a:latin typeface="Courier New"/>
                <a:cs typeface="Courier New"/>
              </a:rPr>
              <a:t>in</a:t>
            </a:r>
            <a:r>
              <a:rPr lang="en-US" dirty="0"/>
              <a:t>, </a:t>
            </a:r>
            <a:r>
              <a:rPr lang="en-US" dirty="0">
                <a:latin typeface="Courier New"/>
                <a:cs typeface="Courier New"/>
              </a:rPr>
              <a:t>out</a:t>
            </a:r>
            <a:r>
              <a:rPr lang="en-US" dirty="0"/>
              <a:t>, or </a:t>
            </a:r>
            <a:r>
              <a:rPr lang="en-US" dirty="0" err="1">
                <a:latin typeface="Courier New"/>
                <a:cs typeface="Courier New"/>
              </a:rPr>
              <a:t>inout</a:t>
            </a:r>
            <a:r>
              <a:rPr lang="en-US" dirty="0"/>
              <a:t>.</a:t>
            </a:r>
          </a:p>
          <a:p>
            <a:pPr marL="0" indent="0">
              <a:buNone/>
            </a:pPr>
            <a:r>
              <a:rPr lang="en-US" dirty="0">
                <a:latin typeface="Courier New"/>
                <a:cs typeface="Courier New"/>
              </a:rPr>
              <a:t> &lt;type&gt; INTENT(in)      :: </a:t>
            </a:r>
            <a:r>
              <a:rPr lang="en-US" dirty="0" err="1">
                <a:latin typeface="Courier New"/>
                <a:cs typeface="Courier New"/>
              </a:rPr>
              <a:t>param</a:t>
            </a:r>
            <a:endParaRPr lang="en-US" dirty="0">
              <a:latin typeface="Courier New"/>
              <a:cs typeface="Courier New"/>
            </a:endParaRPr>
          </a:p>
          <a:p>
            <a:pPr lvl="1"/>
            <a:r>
              <a:rPr lang="en-US" dirty="0"/>
              <a:t>It is illegal to change a parameter declared </a:t>
            </a:r>
            <a:r>
              <a:rPr lang="en-US" dirty="0">
                <a:latin typeface="Courier New"/>
                <a:cs typeface="Courier New"/>
              </a:rPr>
              <a:t>INTENT(in)</a:t>
            </a:r>
          </a:p>
          <a:p>
            <a:pPr marL="0" indent="0">
              <a:buNone/>
            </a:pPr>
            <a:r>
              <a:rPr lang="en-US" dirty="0">
                <a:latin typeface="Courier New"/>
                <a:cs typeface="Courier New"/>
              </a:rPr>
              <a:t> &lt;type&gt; INTENT(out)     :: </a:t>
            </a:r>
            <a:r>
              <a:rPr lang="en-US" dirty="0" err="1">
                <a:latin typeface="Courier New"/>
                <a:cs typeface="Courier New"/>
              </a:rPr>
              <a:t>param</a:t>
            </a:r>
            <a:endParaRPr lang="en-US" dirty="0">
              <a:latin typeface="Courier New"/>
              <a:cs typeface="Courier New"/>
            </a:endParaRPr>
          </a:p>
          <a:p>
            <a:pPr lvl="1"/>
            <a:r>
              <a:rPr lang="en-US" dirty="0"/>
              <a:t>The compiler will warn if a parameter declared </a:t>
            </a:r>
            <a:r>
              <a:rPr lang="en-US" dirty="0">
                <a:latin typeface="Courier New"/>
                <a:cs typeface="Courier New"/>
              </a:rPr>
              <a:t>INTENT(out) </a:t>
            </a:r>
            <a:r>
              <a:rPr lang="en-US" dirty="0"/>
              <a:t>is never changed.</a:t>
            </a:r>
          </a:p>
          <a:p>
            <a:pPr marL="0" indent="0">
              <a:buNone/>
            </a:pPr>
            <a:r>
              <a:rPr lang="en-US" dirty="0">
                <a:latin typeface="Courier New"/>
                <a:cs typeface="Courier New"/>
              </a:rPr>
              <a:t> &lt;type&gt; INTENT(</a:t>
            </a:r>
            <a:r>
              <a:rPr lang="en-US" dirty="0" err="1">
                <a:latin typeface="Courier New"/>
                <a:cs typeface="Courier New"/>
              </a:rPr>
              <a:t>inout</a:t>
            </a:r>
            <a:r>
              <a:rPr lang="en-US" dirty="0">
                <a:latin typeface="Courier New"/>
                <a:cs typeface="Courier New"/>
              </a:rPr>
              <a:t>)   :: </a:t>
            </a:r>
            <a:r>
              <a:rPr lang="en-US" dirty="0" err="1">
                <a:latin typeface="Courier New"/>
                <a:cs typeface="Courier New"/>
              </a:rPr>
              <a:t>param</a:t>
            </a:r>
            <a:endParaRPr lang="en-US" dirty="0">
              <a:latin typeface="Courier New"/>
              <a:cs typeface="Courier New"/>
            </a:endParaRPr>
          </a:p>
          <a:p>
            <a:pPr lvl="1"/>
            <a:r>
              <a:rPr lang="en-US" dirty="0">
                <a:latin typeface="Courier New"/>
                <a:cs typeface="Courier New"/>
              </a:rPr>
              <a:t>INTENT(</a:t>
            </a:r>
            <a:r>
              <a:rPr lang="en-US" dirty="0" err="1">
                <a:latin typeface="Courier New"/>
                <a:cs typeface="Courier New"/>
              </a:rPr>
              <a:t>inout</a:t>
            </a:r>
            <a:r>
              <a:rPr lang="en-US" dirty="0">
                <a:latin typeface="Courier New"/>
                <a:cs typeface="Courier New"/>
              </a:rPr>
              <a:t>) </a:t>
            </a:r>
            <a:r>
              <a:rPr lang="en-US" dirty="0"/>
              <a:t>means that the programmer intends to overwrite the parameter.  Thus the programmer makes clear that the side effect is desired or necessary.  Parameters passed down to other subprograms must be </a:t>
            </a:r>
            <a:r>
              <a:rPr lang="en-US" dirty="0" err="1">
                <a:latin typeface="Courier New"/>
                <a:cs typeface="Courier New"/>
              </a:rPr>
              <a:t>inout</a:t>
            </a:r>
            <a:r>
              <a:rPr lang="en-US" dirty="0">
                <a:latin typeface="Courier New"/>
                <a:cs typeface="Courier New"/>
              </a:rPr>
              <a:t>.</a:t>
            </a:r>
          </a:p>
          <a:p>
            <a:r>
              <a:rPr lang="en-US" dirty="0"/>
              <a:t>Always use </a:t>
            </a:r>
            <a:r>
              <a:rPr lang="en-US" dirty="0">
                <a:latin typeface="Courier New"/>
                <a:cs typeface="Courier New"/>
              </a:rPr>
              <a:t>INTENT</a:t>
            </a:r>
            <a:r>
              <a:rPr lang="en-US" dirty="0"/>
              <a:t> in your programs.</a:t>
            </a:r>
          </a:p>
        </p:txBody>
      </p:sp>
    </p:spTree>
    <p:extLst>
      <p:ext uri="{BB962C8B-B14F-4D97-AF65-F5344CB8AC3E}">
        <p14:creationId xmlns:p14="http://schemas.microsoft.com/office/powerpoint/2010/main" val="4565202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a:cs typeface="Courier New"/>
              </a:rPr>
              <a:t>The return value is indicated by assigning to the name of the function.</a:t>
            </a:r>
            <a:endParaRPr lang="en-US" sz="2400" dirty="0">
              <a:latin typeface="Courier New"/>
              <a:cs typeface="Courier New"/>
            </a:endParaRPr>
          </a:p>
          <a:p>
            <a:pPr marL="0" indent="0">
              <a:buNone/>
            </a:pPr>
            <a:r>
              <a:rPr lang="en-US" sz="2400" dirty="0">
                <a:latin typeface="Courier New"/>
                <a:cs typeface="Courier New"/>
              </a:rPr>
              <a:t>FUNCTION </a:t>
            </a:r>
            <a:r>
              <a:rPr lang="en-US" sz="2400" dirty="0" err="1">
                <a:latin typeface="Courier New"/>
                <a:cs typeface="Courier New"/>
              </a:rPr>
              <a:t>myfunc</a:t>
            </a:r>
            <a:r>
              <a:rPr lang="en-US" sz="2400" dirty="0">
                <a:latin typeface="Courier New"/>
                <a:cs typeface="Courier New"/>
              </a:rPr>
              <a:t>(param1,param2,param3,param4)</a:t>
            </a:r>
          </a:p>
          <a:p>
            <a:pPr marL="0" indent="0">
              <a:buNone/>
            </a:pPr>
            <a:r>
              <a:rPr lang="en-US" sz="2400" dirty="0">
                <a:latin typeface="Courier New"/>
                <a:cs typeface="Courier New"/>
              </a:rPr>
              <a:t>   &lt;type&gt;             :: </a:t>
            </a:r>
            <a:r>
              <a:rPr lang="en-US" sz="2400" dirty="0" err="1">
                <a:latin typeface="Courier New"/>
                <a:cs typeface="Courier New"/>
              </a:rPr>
              <a:t>myfunc</a:t>
            </a:r>
            <a:endParaRPr lang="en-US" sz="2400" dirty="0">
              <a:latin typeface="Courier New"/>
              <a:cs typeface="Courier New"/>
            </a:endParaRPr>
          </a:p>
          <a:p>
            <a:pPr marL="0" indent="0">
              <a:buNone/>
            </a:pPr>
            <a:r>
              <a:rPr lang="en-US" sz="2400" dirty="0">
                <a:latin typeface="Courier New"/>
                <a:cs typeface="Courier New"/>
              </a:rPr>
              <a:t>   &lt;type&gt;, INTENT(in) :: param1, param2</a:t>
            </a:r>
          </a:p>
          <a:p>
            <a:pPr marL="0" indent="0">
              <a:buNone/>
            </a:pPr>
            <a:r>
              <a:rPr lang="en-US" sz="2400" dirty="0">
                <a:latin typeface="Courier New"/>
                <a:cs typeface="Courier New"/>
              </a:rPr>
              <a:t>   &lt;type&gt;, INTENT(in) :: param3, param4</a:t>
            </a:r>
          </a:p>
          <a:p>
            <a:pPr marL="0" indent="0">
              <a:buNone/>
            </a:pPr>
            <a:r>
              <a:rPr lang="en-US" sz="2400" dirty="0">
                <a:latin typeface="Courier New"/>
                <a:cs typeface="Courier New"/>
              </a:rPr>
              <a:t>   statements</a:t>
            </a:r>
          </a:p>
          <a:p>
            <a:pPr marL="0" indent="0">
              <a:buNone/>
            </a:pPr>
            <a:r>
              <a:rPr lang="en-US" sz="2400" dirty="0">
                <a:latin typeface="Courier New"/>
                <a:cs typeface="Courier New"/>
              </a:rPr>
              <a:t>   </a:t>
            </a:r>
            <a:r>
              <a:rPr lang="en-US" sz="2400" dirty="0" err="1">
                <a:latin typeface="Courier New"/>
                <a:cs typeface="Courier New"/>
              </a:rPr>
              <a:t>myfunc</a:t>
            </a:r>
            <a:r>
              <a:rPr lang="en-US" sz="2400" dirty="0">
                <a:latin typeface="Courier New"/>
                <a:cs typeface="Courier New"/>
              </a:rPr>
              <a:t>=whatever</a:t>
            </a:r>
          </a:p>
          <a:p>
            <a:pPr marL="0" indent="0">
              <a:buNone/>
            </a:pPr>
            <a:r>
              <a:rPr lang="en-US" sz="2400" dirty="0">
                <a:latin typeface="Courier New"/>
                <a:cs typeface="Courier New"/>
              </a:rPr>
              <a:t>return        !Optional unless premature </a:t>
            </a:r>
          </a:p>
          <a:p>
            <a:pPr marL="0" indent="0">
              <a:buNone/>
            </a:pPr>
            <a:r>
              <a:rPr lang="en-US" sz="2400" dirty="0">
                <a:latin typeface="Courier New"/>
                <a:cs typeface="Courier New"/>
              </a:rPr>
              <a:t>END 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38530175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Declaration</a:t>
            </a:r>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a:latin typeface="Courier New"/>
                <a:cs typeface="Courier New"/>
              </a:rPr>
              <a:t>&lt;type&gt; FUNCTION    &amp; !continuation due to PPT</a:t>
            </a:r>
          </a:p>
          <a:p>
            <a:pPr marL="0" indent="0">
              <a:buNone/>
            </a:pPr>
            <a:r>
              <a:rPr lang="en-US" sz="2400" dirty="0">
                <a:latin typeface="Courier New"/>
                <a:cs typeface="Courier New"/>
              </a:rPr>
              <a:t>   </a:t>
            </a:r>
            <a:r>
              <a:rPr lang="en-US" sz="2400" dirty="0" err="1">
                <a:latin typeface="Courier New"/>
                <a:cs typeface="Courier New"/>
              </a:rPr>
              <a:t>myfunc</a:t>
            </a:r>
            <a:r>
              <a:rPr lang="en-US" sz="2400" dirty="0">
                <a:latin typeface="Courier New"/>
                <a:cs typeface="Courier New"/>
              </a:rPr>
              <a:t>(param1,param2,param3,param4)</a:t>
            </a:r>
          </a:p>
          <a:p>
            <a:pPr marL="0" indent="0">
              <a:buNone/>
            </a:pPr>
            <a:r>
              <a:rPr lang="en-US" sz="2400" dirty="0">
                <a:latin typeface="Courier New"/>
                <a:cs typeface="Courier New"/>
              </a:rPr>
              <a:t>   &lt;type&gt;, INTENT(in) :: param1, param2</a:t>
            </a:r>
          </a:p>
          <a:p>
            <a:pPr marL="0" indent="0">
              <a:buNone/>
            </a:pPr>
            <a:r>
              <a:rPr lang="en-US" sz="2400" dirty="0">
                <a:latin typeface="Courier New"/>
                <a:cs typeface="Courier New"/>
              </a:rPr>
              <a:t>   &lt;type&gt;, INTENT(in) :: param3, param4</a:t>
            </a:r>
          </a:p>
          <a:p>
            <a:pPr marL="0" indent="0">
              <a:buNone/>
            </a:pPr>
            <a:r>
              <a:rPr lang="en-US" sz="2400" dirty="0">
                <a:latin typeface="Courier New"/>
                <a:cs typeface="Courier New"/>
              </a:rPr>
              <a:t>   statements</a:t>
            </a:r>
          </a:p>
          <a:p>
            <a:pPr marL="0" indent="0">
              <a:buNone/>
            </a:pPr>
            <a:r>
              <a:rPr lang="en-US" sz="2400" dirty="0">
                <a:latin typeface="Courier New"/>
                <a:cs typeface="Courier New"/>
              </a:rPr>
              <a:t>   </a:t>
            </a:r>
            <a:r>
              <a:rPr lang="en-US" sz="2400" dirty="0" err="1">
                <a:latin typeface="Courier New"/>
                <a:cs typeface="Courier New"/>
              </a:rPr>
              <a:t>myfunc</a:t>
            </a:r>
            <a:r>
              <a:rPr lang="en-US" sz="2400" dirty="0">
                <a:latin typeface="Courier New"/>
                <a:cs typeface="Courier New"/>
              </a:rPr>
              <a:t>=whatever</a:t>
            </a:r>
          </a:p>
          <a:p>
            <a:pPr marL="0" indent="0">
              <a:buNone/>
            </a:pPr>
            <a:r>
              <a:rPr lang="en-US" sz="2400" dirty="0">
                <a:latin typeface="Courier New"/>
                <a:cs typeface="Courier New"/>
              </a:rPr>
              <a:t>return        !Optional unless premature </a:t>
            </a:r>
          </a:p>
          <a:p>
            <a:pPr marL="0" indent="0">
              <a:buNone/>
            </a:pPr>
            <a:r>
              <a:rPr lang="en-US" sz="2400" dirty="0">
                <a:latin typeface="Courier New"/>
                <a:cs typeface="Courier New"/>
              </a:rPr>
              <a:t>END 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28855764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the Result</a:t>
            </a:r>
          </a:p>
        </p:txBody>
      </p:sp>
      <p:sp>
        <p:nvSpPr>
          <p:cNvPr id="3" name="Content Placeholder 2"/>
          <p:cNvSpPr>
            <a:spLocks noGrp="1"/>
          </p:cNvSpPr>
          <p:nvPr>
            <p:ph idx="1"/>
          </p:nvPr>
        </p:nvSpPr>
        <p:spPr/>
        <p:txBody>
          <a:bodyPr/>
          <a:lstStyle/>
          <a:p>
            <a:r>
              <a:rPr lang="en-US" dirty="0"/>
              <a:t>Normally the function value is returned by assigning a value to the name of the function.</a:t>
            </a:r>
          </a:p>
          <a:p>
            <a:r>
              <a:rPr lang="en-US" dirty="0"/>
              <a:t>We can return it in a different variable with the </a:t>
            </a:r>
            <a:r>
              <a:rPr lang="en-US" dirty="0">
                <a:latin typeface="Courier New"/>
                <a:cs typeface="Courier New"/>
              </a:rPr>
              <a:t>RESULT</a:t>
            </a:r>
            <a:r>
              <a:rPr lang="en-US" dirty="0"/>
              <a:t> clause.</a:t>
            </a:r>
          </a:p>
          <a:p>
            <a:pPr marL="0" indent="0">
              <a:buNone/>
            </a:pPr>
            <a:r>
              <a:rPr lang="en-US" dirty="0">
                <a:latin typeface="Courier New"/>
                <a:cs typeface="Courier New"/>
              </a:rPr>
              <a:t> function summit(</a:t>
            </a:r>
            <a:r>
              <a:rPr lang="en-US" dirty="0" err="1">
                <a:latin typeface="Courier New"/>
                <a:cs typeface="Courier New"/>
              </a:rPr>
              <a:t>x,y</a:t>
            </a:r>
            <a:r>
              <a:rPr lang="en-US" dirty="0">
                <a:latin typeface="Courier New"/>
                <a:cs typeface="Courier New"/>
              </a:rPr>
              <a:t>) result(s)</a:t>
            </a:r>
          </a:p>
          <a:p>
            <a:r>
              <a:rPr lang="en-US" dirty="0"/>
              <a:t>Especially used for recursive functions (it is required in this case until F2008).</a:t>
            </a:r>
          </a:p>
          <a:p>
            <a:r>
              <a:rPr lang="en-US" dirty="0"/>
              <a:t>When using </a:t>
            </a:r>
            <a:r>
              <a:rPr lang="en-US" dirty="0">
                <a:latin typeface="Courier New"/>
                <a:cs typeface="Courier New"/>
              </a:rPr>
              <a:t>RESULT</a:t>
            </a:r>
            <a:r>
              <a:rPr lang="en-US" dirty="0"/>
              <a:t> we declare the type of the name of the </a:t>
            </a:r>
            <a:r>
              <a:rPr lang="en-US" dirty="0">
                <a:latin typeface="Courier New"/>
                <a:cs typeface="Courier New"/>
              </a:rPr>
              <a:t>RESULT</a:t>
            </a:r>
            <a:r>
              <a:rPr lang="en-US" dirty="0"/>
              <a:t> rather than the name of the function.</a:t>
            </a:r>
          </a:p>
        </p:txBody>
      </p:sp>
    </p:spTree>
    <p:extLst>
      <p:ext uri="{BB962C8B-B14F-4D97-AF65-F5344CB8AC3E}">
        <p14:creationId xmlns:p14="http://schemas.microsoft.com/office/powerpoint/2010/main" val="1945834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28600" y="1600200"/>
            <a:ext cx="8763000" cy="4876800"/>
          </a:xfrm>
        </p:spPr>
        <p:txBody>
          <a:bodyPr>
            <a:normAutofit/>
          </a:bodyPr>
          <a:lstStyle/>
          <a:p>
            <a:pPr marL="0" indent="0">
              <a:buNone/>
            </a:pPr>
            <a:r>
              <a:rPr lang="en-US" sz="2400" dirty="0">
                <a:latin typeface="Courier New"/>
                <a:cs typeface="Courier New"/>
              </a:rPr>
              <a:t>FUNCTION </a:t>
            </a:r>
            <a:r>
              <a:rPr lang="en-US" sz="2400" dirty="0" err="1">
                <a:latin typeface="Courier New"/>
                <a:cs typeface="Courier New"/>
              </a:rPr>
              <a:t>myfunc</a:t>
            </a:r>
            <a:r>
              <a:rPr lang="en-US" sz="2400" dirty="0">
                <a:latin typeface="Courier New"/>
                <a:cs typeface="Courier New"/>
              </a:rPr>
              <a:t>(param1,param2)RESULT value</a:t>
            </a:r>
          </a:p>
          <a:p>
            <a:pPr marL="0" indent="0">
              <a:buNone/>
            </a:pPr>
            <a:r>
              <a:rPr lang="en-US" sz="2400" dirty="0">
                <a:latin typeface="Courier New"/>
                <a:cs typeface="Courier New"/>
              </a:rPr>
              <a:t>   &lt;type&gt;             :: value</a:t>
            </a:r>
          </a:p>
          <a:p>
            <a:pPr marL="0" indent="0">
              <a:buNone/>
            </a:pPr>
            <a:r>
              <a:rPr lang="en-US" sz="2400" dirty="0">
                <a:latin typeface="Courier New"/>
                <a:cs typeface="Courier New"/>
              </a:rPr>
              <a:t>   &lt;type&gt;, INTENT(in) :: param1, param2</a:t>
            </a:r>
          </a:p>
          <a:p>
            <a:pPr marL="0" indent="0">
              <a:buNone/>
            </a:pPr>
            <a:r>
              <a:rPr lang="en-US" sz="2400" dirty="0">
                <a:latin typeface="Courier New"/>
                <a:cs typeface="Courier New"/>
              </a:rPr>
              <a:t>   &lt;type&gt;, INTENT(in) :: param3, param4</a:t>
            </a:r>
          </a:p>
          <a:p>
            <a:pPr marL="0" indent="0">
              <a:buNone/>
            </a:pPr>
            <a:r>
              <a:rPr lang="en-US" sz="2400" dirty="0">
                <a:latin typeface="Courier New"/>
                <a:cs typeface="Courier New"/>
              </a:rPr>
              <a:t>   statements</a:t>
            </a:r>
          </a:p>
          <a:p>
            <a:pPr marL="0" indent="0">
              <a:buNone/>
            </a:pPr>
            <a:r>
              <a:rPr lang="en-US" sz="2400" dirty="0">
                <a:latin typeface="Courier New"/>
                <a:cs typeface="Courier New"/>
              </a:rPr>
              <a:t>   value=whatever</a:t>
            </a:r>
          </a:p>
          <a:p>
            <a:pPr marL="0" indent="0">
              <a:buNone/>
            </a:pPr>
            <a:r>
              <a:rPr lang="en-US" sz="2400" dirty="0">
                <a:latin typeface="Courier New"/>
                <a:cs typeface="Courier New"/>
              </a:rPr>
              <a:t>return        !Optional unless premature </a:t>
            </a:r>
          </a:p>
          <a:p>
            <a:pPr marL="0" indent="0">
              <a:buNone/>
            </a:pPr>
            <a:r>
              <a:rPr lang="en-US" sz="2400" dirty="0">
                <a:latin typeface="Courier New"/>
                <a:cs typeface="Courier New"/>
              </a:rPr>
              <a:t>END FUNCTION </a:t>
            </a:r>
            <a:r>
              <a:rPr lang="en-US" sz="2400" dirty="0" err="1">
                <a:latin typeface="Courier New"/>
                <a:cs typeface="Courier New"/>
              </a:rPr>
              <a:t>myfunc</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4315198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Subroutines</a:t>
            </a:r>
          </a:p>
        </p:txBody>
      </p:sp>
      <p:sp>
        <p:nvSpPr>
          <p:cNvPr id="3" name="Content Placeholder 2"/>
          <p:cNvSpPr>
            <a:spLocks noGrp="1"/>
          </p:cNvSpPr>
          <p:nvPr>
            <p:ph idx="1"/>
          </p:nvPr>
        </p:nvSpPr>
        <p:spPr/>
        <p:txBody>
          <a:bodyPr/>
          <a:lstStyle/>
          <a:p>
            <a:pPr marL="0" indent="0">
              <a:buNone/>
            </a:pPr>
            <a:r>
              <a:rPr lang="en-US" sz="2400" dirty="0">
                <a:latin typeface="Courier New"/>
                <a:cs typeface="Courier New"/>
              </a:rPr>
              <a:t>SUBROUTINE </a:t>
            </a:r>
            <a:r>
              <a:rPr lang="en-US" sz="2400" dirty="0" err="1">
                <a:latin typeface="Courier New"/>
                <a:cs typeface="Courier New"/>
              </a:rPr>
              <a:t>mysub</a:t>
            </a:r>
            <a:r>
              <a:rPr lang="en-US" sz="2400" dirty="0">
                <a:latin typeface="Courier New"/>
                <a:cs typeface="Courier New"/>
              </a:rPr>
              <a:t>(param1,param2,param3)</a:t>
            </a:r>
          </a:p>
          <a:p>
            <a:pPr marL="0" indent="0">
              <a:buNone/>
            </a:pPr>
            <a:r>
              <a:rPr lang="en-US" sz="2400" dirty="0">
                <a:latin typeface="Courier New"/>
                <a:cs typeface="Courier New"/>
              </a:rPr>
              <a:t>   &lt;type&gt; INTENT(in)    :: param1</a:t>
            </a:r>
          </a:p>
          <a:p>
            <a:pPr marL="0" indent="0">
              <a:buNone/>
            </a:pPr>
            <a:r>
              <a:rPr lang="en-US" sz="2400" dirty="0">
                <a:latin typeface="Courier New"/>
                <a:cs typeface="Courier New"/>
              </a:rPr>
              <a:t>   &lt;type&gt; INTENT(out)   :: param2</a:t>
            </a:r>
          </a:p>
          <a:p>
            <a:pPr marL="0" indent="0">
              <a:buNone/>
            </a:pPr>
            <a:r>
              <a:rPr lang="en-US" sz="2400" dirty="0">
                <a:latin typeface="Courier New"/>
                <a:cs typeface="Courier New"/>
              </a:rPr>
              <a:t>   &lt;type&gt; INTENT(</a:t>
            </a:r>
            <a:r>
              <a:rPr lang="en-US" sz="2400" dirty="0" err="1">
                <a:latin typeface="Courier New"/>
                <a:cs typeface="Courier New"/>
              </a:rPr>
              <a:t>inout</a:t>
            </a:r>
            <a:r>
              <a:rPr lang="en-US" sz="2400" dirty="0">
                <a:latin typeface="Courier New"/>
                <a:cs typeface="Courier New"/>
              </a:rPr>
              <a:t>) :: param3</a:t>
            </a:r>
          </a:p>
          <a:p>
            <a:pPr marL="0" indent="0">
              <a:buNone/>
            </a:pPr>
            <a:r>
              <a:rPr lang="en-US" sz="2400" dirty="0">
                <a:latin typeface="Courier New"/>
                <a:cs typeface="Courier New"/>
              </a:rPr>
              <a:t>   statements</a:t>
            </a:r>
          </a:p>
          <a:p>
            <a:pPr marL="0" indent="0">
              <a:buNone/>
            </a:pPr>
            <a:r>
              <a:rPr lang="en-US" sz="2400" dirty="0">
                <a:latin typeface="Courier New"/>
                <a:cs typeface="Courier New"/>
              </a:rPr>
              <a:t>   return       ! Optional unless premature</a:t>
            </a:r>
          </a:p>
          <a:p>
            <a:pPr marL="0" indent="0">
              <a:buNone/>
            </a:pPr>
            <a:r>
              <a:rPr lang="en-US" sz="2400" dirty="0">
                <a:latin typeface="Courier New"/>
                <a:cs typeface="Courier New"/>
              </a:rPr>
              <a:t>END SUBROUTINE </a:t>
            </a:r>
            <a:r>
              <a:rPr lang="en-US" sz="2400" dirty="0" err="1">
                <a:latin typeface="Courier New"/>
                <a:cs typeface="Courier New"/>
              </a:rPr>
              <a:t>mysub</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12312284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Functions and Subroutines</a:t>
            </a:r>
          </a:p>
        </p:txBody>
      </p:sp>
      <p:sp>
        <p:nvSpPr>
          <p:cNvPr id="3" name="Content Placeholder 2"/>
          <p:cNvSpPr>
            <a:spLocks noGrp="1"/>
          </p:cNvSpPr>
          <p:nvPr>
            <p:ph idx="1"/>
          </p:nvPr>
        </p:nvSpPr>
        <p:spPr/>
        <p:txBody>
          <a:bodyPr/>
          <a:lstStyle/>
          <a:p>
            <a:r>
              <a:rPr lang="en-US" dirty="0"/>
              <a:t>Function</a:t>
            </a:r>
          </a:p>
          <a:p>
            <a:pPr lvl="1"/>
            <a:r>
              <a:rPr lang="en-US" dirty="0"/>
              <a:t>Invoke by its name</a:t>
            </a:r>
          </a:p>
          <a:p>
            <a:pPr lvl="1" indent="0">
              <a:buNone/>
            </a:pPr>
            <a:r>
              <a:rPr lang="en-US" dirty="0"/>
              <a:t>	</a:t>
            </a:r>
            <a:r>
              <a:rPr lang="en-US" dirty="0">
                <a:latin typeface="Courier New"/>
                <a:cs typeface="Courier New"/>
              </a:rPr>
              <a:t>x=</a:t>
            </a:r>
            <a:r>
              <a:rPr lang="en-US" dirty="0" err="1">
                <a:latin typeface="Courier New"/>
                <a:cs typeface="Courier New"/>
              </a:rPr>
              <a:t>myfunc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lvl="1" indent="0">
              <a:buNone/>
            </a:pPr>
            <a:r>
              <a:rPr lang="en-US" dirty="0">
                <a:latin typeface="Courier New"/>
                <a:cs typeface="Courier New"/>
              </a:rPr>
              <a:t>	y=c*</a:t>
            </a:r>
            <a:r>
              <a:rPr lang="en-US" dirty="0" err="1">
                <a:latin typeface="Courier New"/>
                <a:cs typeface="Courier New"/>
              </a:rPr>
              <a:t>afunc</a:t>
            </a:r>
            <a:r>
              <a:rPr lang="en-US" dirty="0">
                <a:latin typeface="Courier New"/>
                <a:cs typeface="Courier New"/>
              </a:rPr>
              <a:t>(</a:t>
            </a:r>
            <a:r>
              <a:rPr lang="en-US" dirty="0" err="1">
                <a:latin typeface="Courier New"/>
                <a:cs typeface="Courier New"/>
              </a:rPr>
              <a:t>z,w</a:t>
            </a:r>
            <a:r>
              <a:rPr lang="en-US" dirty="0">
                <a:latin typeface="Courier New"/>
                <a:cs typeface="Courier New"/>
              </a:rPr>
              <a:t>)</a:t>
            </a:r>
          </a:p>
          <a:p>
            <a:pPr lvl="1" indent="0">
              <a:buNone/>
            </a:pPr>
            <a:r>
              <a:rPr lang="en-US" dirty="0">
                <a:cs typeface="American Typewriter"/>
              </a:rPr>
              <a:t>A function is just like a variable except it cannot be an </a:t>
            </a:r>
            <a:r>
              <a:rPr lang="en-US" i="1" dirty="0" err="1">
                <a:cs typeface="American Typewriter"/>
              </a:rPr>
              <a:t>lvalue</a:t>
            </a:r>
            <a:r>
              <a:rPr lang="en-US" i="1" dirty="0">
                <a:cs typeface="American Typewriter"/>
              </a:rPr>
              <a:t> </a:t>
            </a:r>
            <a:r>
              <a:rPr lang="en-US" dirty="0">
                <a:cs typeface="American Typewriter"/>
              </a:rPr>
              <a:t>(appear on the left-hand side of =)</a:t>
            </a:r>
          </a:p>
          <a:p>
            <a:r>
              <a:rPr lang="en-US" dirty="0"/>
              <a:t>Subroutine</a:t>
            </a:r>
          </a:p>
          <a:p>
            <a:pPr lvl="1"/>
            <a:r>
              <a:rPr lang="en-US" dirty="0"/>
              <a:t>Use the </a:t>
            </a:r>
            <a:r>
              <a:rPr lang="en-US" dirty="0">
                <a:latin typeface="Courier New"/>
                <a:cs typeface="Courier New"/>
              </a:rPr>
              <a:t>call</a:t>
            </a:r>
            <a:r>
              <a:rPr lang="en-US" dirty="0"/>
              <a:t> keyword</a:t>
            </a:r>
          </a:p>
          <a:p>
            <a:pPr marL="857250" lvl="2" indent="0">
              <a:buNone/>
            </a:pPr>
            <a:r>
              <a:rPr lang="en-US" dirty="0">
                <a:latin typeface="Courier New"/>
                <a:cs typeface="Courier New"/>
              </a:rPr>
              <a:t>CALL </a:t>
            </a:r>
            <a:r>
              <a:rPr lang="en-US" dirty="0" err="1">
                <a:latin typeface="Courier New"/>
                <a:cs typeface="Courier New"/>
              </a:rPr>
              <a:t>mysub</a:t>
            </a:r>
            <a:r>
              <a:rPr lang="en-US" dirty="0">
                <a:latin typeface="Courier New"/>
                <a:cs typeface="Courier New"/>
              </a:rPr>
              <a:t>(</a:t>
            </a:r>
            <a:r>
              <a:rPr lang="en-US" dirty="0" err="1">
                <a:latin typeface="Courier New"/>
                <a:cs typeface="Courier New"/>
              </a:rPr>
              <a:t>x,y,z</a:t>
            </a:r>
            <a:r>
              <a:rPr lang="en-US" dirty="0">
                <a:latin typeface="Courier New"/>
                <a:cs typeface="Courier New"/>
              </a:rPr>
              <a:t>)</a:t>
            </a:r>
          </a:p>
        </p:txBody>
      </p:sp>
    </p:spTree>
    <p:extLst>
      <p:ext uri="{BB962C8B-B14F-4D97-AF65-F5344CB8AC3E}">
        <p14:creationId xmlns:p14="http://schemas.microsoft.com/office/powerpoint/2010/main" val="30617381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by Reference</a:t>
            </a:r>
          </a:p>
        </p:txBody>
      </p:sp>
      <p:sp>
        <p:nvSpPr>
          <p:cNvPr id="3" name="Content Placeholder 2"/>
          <p:cNvSpPr>
            <a:spLocks noGrp="1"/>
          </p:cNvSpPr>
          <p:nvPr>
            <p:ph idx="1"/>
          </p:nvPr>
        </p:nvSpPr>
        <p:spPr/>
        <p:txBody>
          <a:bodyPr>
            <a:normAutofit/>
          </a:bodyPr>
          <a:lstStyle/>
          <a:p>
            <a:r>
              <a:rPr lang="en-US" dirty="0"/>
              <a:t>Fortran passes all parameters by </a:t>
            </a:r>
            <a:r>
              <a:rPr lang="en-US" i="1" dirty="0"/>
              <a:t>reference</a:t>
            </a:r>
            <a:r>
              <a:rPr lang="en-US" dirty="0"/>
              <a:t>, meaning that the memory location holding the variable (or its starting position) is what is actually passed.</a:t>
            </a:r>
          </a:p>
          <a:p>
            <a:r>
              <a:rPr lang="en-US" dirty="0"/>
              <a:t>This means that any argument can be changed by the subprogram and it will be changed in the caller as well.  This is a </a:t>
            </a:r>
            <a:r>
              <a:rPr lang="en-US" b="1" dirty="0"/>
              <a:t>side effect</a:t>
            </a:r>
            <a:r>
              <a:rPr lang="en-US" dirty="0"/>
              <a:t>.</a:t>
            </a:r>
          </a:p>
          <a:p>
            <a:r>
              <a:rPr lang="en-US" dirty="0"/>
              <a:t>Subroutines operate </a:t>
            </a:r>
            <a:r>
              <a:rPr lang="en-US" i="1" dirty="0"/>
              <a:t>entirely</a:t>
            </a:r>
            <a:r>
              <a:rPr lang="en-US" dirty="0"/>
              <a:t> by side effects. </a:t>
            </a:r>
          </a:p>
          <a:p>
            <a:pPr lvl="1"/>
            <a:r>
              <a:rPr lang="en-US" dirty="0"/>
              <a:t>Sometimes this is not called a “side effect” when it is intentional, only when it is unintentional. </a:t>
            </a:r>
          </a:p>
        </p:txBody>
      </p:sp>
    </p:spTree>
    <p:extLst>
      <p:ext uri="{BB962C8B-B14F-4D97-AF65-F5344CB8AC3E}">
        <p14:creationId xmlns:p14="http://schemas.microsoft.com/office/powerpoint/2010/main" val="7759375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1. Write a function that computes Euclidean distance between points </a:t>
            </a:r>
            <a:r>
              <a:rPr lang="en-US" dirty="0">
                <a:latin typeface="Courier New"/>
                <a:cs typeface="Courier New"/>
              </a:rPr>
              <a:t>x1,y1 </a:t>
            </a:r>
            <a:r>
              <a:rPr lang="en-US" dirty="0"/>
              <a:t>and </a:t>
            </a:r>
            <a:r>
              <a:rPr lang="en-US" dirty="0">
                <a:latin typeface="Courier New"/>
                <a:cs typeface="Courier New"/>
              </a:rPr>
              <a:t>x2,y2</a:t>
            </a:r>
            <a:r>
              <a:rPr lang="en-US" dirty="0"/>
              <a:t>.  Fortran has a built-in </a:t>
            </a:r>
            <a:r>
              <a:rPr lang="en-US" dirty="0" err="1">
                <a:latin typeface="Courier New"/>
                <a:cs typeface="Courier New"/>
              </a:rPr>
              <a:t>sqrt</a:t>
            </a:r>
            <a:r>
              <a:rPr lang="en-US" dirty="0"/>
              <a:t> intrinsic that you should use.</a:t>
            </a:r>
          </a:p>
          <a:p>
            <a:pPr marL="0" indent="0">
              <a:buNone/>
            </a:pPr>
            <a:r>
              <a:rPr lang="en-US" dirty="0"/>
              <a:t> Write the main program to call this function for     </a:t>
            </a:r>
          </a:p>
          <a:p>
            <a:pPr marL="0" indent="0">
              <a:buNone/>
            </a:pPr>
            <a:r>
              <a:rPr lang="en-US" dirty="0">
                <a:latin typeface="Courier New"/>
                <a:cs typeface="Courier New"/>
              </a:rPr>
              <a:t>  x1=-1, y1=2, x2=3, y2=5</a:t>
            </a:r>
          </a:p>
          <a:p>
            <a:pPr marL="0" indent="0">
              <a:buNone/>
            </a:pPr>
            <a:r>
              <a:rPr lang="en-US" dirty="0">
                <a:latin typeface="Courier New"/>
                <a:cs typeface="Courier New"/>
              </a:rPr>
              <a:t>  x1=11,y1=4, x2=7, y2</a:t>
            </a:r>
            <a:r>
              <a:rPr lang="en-US">
                <a:latin typeface="Courier New"/>
                <a:cs typeface="Courier New"/>
              </a:rPr>
              <a:t>=9</a:t>
            </a:r>
          </a:p>
          <a:p>
            <a:pPr marL="0" indent="0">
              <a:buNone/>
            </a:pPr>
            <a:endParaRPr lang="en-US" dirty="0">
              <a:latin typeface="Courier New"/>
              <a:cs typeface="Courier New"/>
            </a:endParaRPr>
          </a:p>
          <a:p>
            <a:pPr marL="0" indent="0">
              <a:buNone/>
            </a:pPr>
            <a:r>
              <a:rPr lang="en-US" dirty="0">
                <a:cs typeface="Courier New"/>
              </a:rPr>
              <a:t>2. Given two points </a:t>
            </a:r>
            <a:r>
              <a:rPr lang="en-US" dirty="0">
                <a:latin typeface="Courier New"/>
                <a:cs typeface="Courier New"/>
              </a:rPr>
              <a:t>x1,y1 </a:t>
            </a:r>
            <a:r>
              <a:rPr lang="en-US" dirty="0">
                <a:cs typeface="Courier New"/>
              </a:rPr>
              <a:t>and </a:t>
            </a:r>
            <a:r>
              <a:rPr lang="en-US" dirty="0">
                <a:latin typeface="Courier New"/>
                <a:cs typeface="Courier New"/>
              </a:rPr>
              <a:t>x2,y2, </a:t>
            </a:r>
            <a:r>
              <a:rPr lang="en-US" dirty="0">
                <a:cs typeface="Courier New"/>
              </a:rPr>
              <a:t>write a subroutine to determine which is closer to a third point </a:t>
            </a:r>
            <a:r>
              <a:rPr lang="en-US" dirty="0">
                <a:latin typeface="Courier New"/>
                <a:cs typeface="Courier New"/>
              </a:rPr>
              <a:t>x3,y3</a:t>
            </a:r>
            <a:r>
              <a:rPr lang="en-US" dirty="0">
                <a:cs typeface="Courier New"/>
              </a:rPr>
              <a:t>.  It should pass back a message.  You can pass in the points and call the Euclidean distance function from the subroutine, or you can pass in the two distances.  (The former would be better programming but if you feel uncertain please go ahead and compute distances separately for now.)  Test with</a:t>
            </a:r>
          </a:p>
          <a:p>
            <a:pPr marL="0" indent="0">
              <a:buNone/>
            </a:pPr>
            <a:r>
              <a:rPr lang="en-US" dirty="0">
                <a:cs typeface="Courier New"/>
              </a:rPr>
              <a:t>    </a:t>
            </a:r>
            <a:r>
              <a:rPr lang="en-US" dirty="0">
                <a:latin typeface="Courier New"/>
                <a:cs typeface="Courier New"/>
              </a:rPr>
              <a:t>x3=10, y3=5</a:t>
            </a:r>
          </a:p>
          <a:p>
            <a:pPr marL="0" indent="0">
              <a:buNone/>
            </a:pPr>
            <a:r>
              <a:rPr lang="en-US" dirty="0">
                <a:cs typeface="Courier New"/>
              </a:rPr>
              <a:t>You will need to declare the function name in the calling unit as if it were a variable, e.g.</a:t>
            </a:r>
          </a:p>
          <a:p>
            <a:pPr marL="0" indent="0">
              <a:buNone/>
            </a:pPr>
            <a:r>
              <a:rPr lang="en-US" dirty="0">
                <a:cs typeface="Courier New"/>
              </a:rPr>
              <a:t>   </a:t>
            </a:r>
            <a:r>
              <a:rPr lang="en-US" dirty="0">
                <a:latin typeface="Courier New"/>
                <a:cs typeface="Courier New"/>
              </a:rPr>
              <a:t>real </a:t>
            </a:r>
            <a:r>
              <a:rPr lang="en-US" dirty="0" err="1">
                <a:latin typeface="Courier New"/>
                <a:cs typeface="Courier New"/>
              </a:rPr>
              <a:t>eu_dist</a:t>
            </a:r>
            <a:endParaRPr lang="en-US" dirty="0">
              <a:latin typeface="Courier New"/>
              <a:cs typeface="Courier New"/>
            </a:endParaRPr>
          </a:p>
        </p:txBody>
      </p:sp>
    </p:spTree>
    <p:extLst>
      <p:ext uri="{BB962C8B-B14F-4D97-AF65-F5344CB8AC3E}">
        <p14:creationId xmlns:p14="http://schemas.microsoft.com/office/powerpoint/2010/main" val="11079966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Arrays to Subprograms</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Arrays may be passed in one of three ways.</a:t>
            </a:r>
          </a:p>
          <a:p>
            <a:r>
              <a:rPr lang="en-US" dirty="0"/>
              <a:t>Static</a:t>
            </a:r>
          </a:p>
          <a:p>
            <a:pPr lvl="1"/>
            <a:r>
              <a:rPr lang="en-US" dirty="0"/>
              <a:t>Dimensions are declared as fixed numbers in both calling unit and </a:t>
            </a:r>
            <a:r>
              <a:rPr lang="en-US" dirty="0" err="1"/>
              <a:t>callee</a:t>
            </a:r>
            <a:r>
              <a:rPr lang="en-US" dirty="0"/>
              <a:t>.</a:t>
            </a:r>
          </a:p>
          <a:p>
            <a:r>
              <a:rPr lang="en-US" dirty="0"/>
              <a:t>Automatic</a:t>
            </a:r>
          </a:p>
          <a:p>
            <a:pPr lvl="1"/>
            <a:r>
              <a:rPr lang="en-US" dirty="0"/>
              <a:t>Dimensions may be passed in the argument list</a:t>
            </a:r>
          </a:p>
          <a:p>
            <a:r>
              <a:rPr lang="en-US" dirty="0"/>
              <a:t>Assumed-Shape</a:t>
            </a:r>
          </a:p>
          <a:p>
            <a:pPr lvl="1"/>
            <a:r>
              <a:rPr lang="en-US" dirty="0"/>
              <a:t>Only the rank is given, with an appropriate number of colons.</a:t>
            </a:r>
          </a:p>
        </p:txBody>
      </p:sp>
    </p:spTree>
    <p:extLst>
      <p:ext uri="{BB962C8B-B14F-4D97-AF65-F5344CB8AC3E}">
        <p14:creationId xmlns:p14="http://schemas.microsoft.com/office/powerpoint/2010/main" val="182508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Compilers on Macs</a:t>
            </a:r>
          </a:p>
        </p:txBody>
      </p:sp>
      <p:sp>
        <p:nvSpPr>
          <p:cNvPr id="3" name="Content Placeholder 2"/>
          <p:cNvSpPr>
            <a:spLocks noGrp="1"/>
          </p:cNvSpPr>
          <p:nvPr>
            <p:ph idx="1"/>
          </p:nvPr>
        </p:nvSpPr>
        <p:spPr/>
        <p:txBody>
          <a:bodyPr/>
          <a:lstStyle/>
          <a:p>
            <a:r>
              <a:rPr lang="en-US" dirty="0"/>
              <a:t>Install </a:t>
            </a:r>
            <a:r>
              <a:rPr lang="en-US" dirty="0" err="1"/>
              <a:t>Xcode</a:t>
            </a:r>
            <a:r>
              <a:rPr lang="en-US" dirty="0"/>
              <a:t> from the App Store.</a:t>
            </a:r>
          </a:p>
          <a:p>
            <a:r>
              <a:rPr lang="en-US" dirty="0"/>
              <a:t>If you are going to use Fortran, download a binary for your version of OSX from</a:t>
            </a:r>
          </a:p>
          <a:p>
            <a:r>
              <a:rPr lang="en-US" dirty="0"/>
              <a:t>https://gcc.gnu.org/wiki/GFortranBinaries</a:t>
            </a:r>
          </a:p>
        </p:txBody>
      </p:sp>
    </p:spTree>
    <p:extLst>
      <p:ext uri="{BB962C8B-B14F-4D97-AF65-F5344CB8AC3E}">
        <p14:creationId xmlns:p14="http://schemas.microsoft.com/office/powerpoint/2010/main" val="17591850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457200" y="1295400"/>
            <a:ext cx="8229600" cy="5562600"/>
          </a:xfrm>
        </p:spPr>
        <p:txBody>
          <a:bodyPr>
            <a:noAutofit/>
          </a:bodyPr>
          <a:lstStyle/>
          <a:p>
            <a:pPr marL="0" indent="0">
              <a:buNone/>
            </a:pPr>
            <a:r>
              <a:rPr lang="en-US" sz="1800" dirty="0">
                <a:latin typeface="Courier New"/>
                <a:cs typeface="Courier New"/>
              </a:rPr>
              <a:t>real, dimension(100) :: A</a:t>
            </a:r>
          </a:p>
          <a:p>
            <a:pPr marL="0" indent="0">
              <a:buNone/>
            </a:pPr>
            <a:r>
              <a:rPr lang="en-US" sz="1800" dirty="0">
                <a:latin typeface="Courier New"/>
                <a:cs typeface="Courier New"/>
              </a:rPr>
              <a:t>call sub(A)</a:t>
            </a:r>
          </a:p>
          <a:p>
            <a:pPr marL="0" indent="0">
              <a:buNone/>
            </a:pPr>
            <a:r>
              <a:rPr lang="en-US" sz="1800" dirty="0">
                <a:latin typeface="Courier New"/>
                <a:cs typeface="Courier New"/>
              </a:rPr>
              <a:t>subroutine sub(A)</a:t>
            </a:r>
          </a:p>
          <a:p>
            <a:pPr marL="0" indent="0">
              <a:buNone/>
            </a:pPr>
            <a:r>
              <a:rPr lang="en-US" sz="1800" dirty="0">
                <a:latin typeface="Courier New"/>
                <a:cs typeface="Courier New"/>
              </a:rPr>
              <a:t>real, dimension(100) :: A  ! in sub</a:t>
            </a:r>
          </a:p>
          <a:p>
            <a:pPr marL="0" indent="0">
              <a:buNone/>
            </a:pPr>
            <a:endParaRPr lang="en-US" sz="1800" dirty="0">
              <a:latin typeface="Courier New"/>
              <a:cs typeface="Courier New"/>
            </a:endParaRPr>
          </a:p>
          <a:p>
            <a:pPr marL="0" indent="0">
              <a:buNone/>
            </a:pPr>
            <a:r>
              <a:rPr lang="en-US" sz="1800" dirty="0">
                <a:latin typeface="Courier New"/>
                <a:cs typeface="Courier New"/>
              </a:rPr>
              <a:t>real, dimension(n) :: A</a:t>
            </a:r>
          </a:p>
          <a:p>
            <a:pPr marL="0" indent="0">
              <a:buNone/>
            </a:pPr>
            <a:r>
              <a:rPr lang="en-US" sz="1800" dirty="0">
                <a:latin typeface="Courier New"/>
                <a:cs typeface="Courier New"/>
              </a:rPr>
              <a:t>call sub(</a:t>
            </a:r>
            <a:r>
              <a:rPr lang="en-US" sz="1800" dirty="0" err="1">
                <a:latin typeface="Courier New"/>
                <a:cs typeface="Courier New"/>
              </a:rPr>
              <a:t>A,n</a:t>
            </a:r>
            <a:r>
              <a:rPr lang="en-US" sz="1800" dirty="0">
                <a:latin typeface="Courier New"/>
                <a:cs typeface="Courier New"/>
              </a:rPr>
              <a:t>)</a:t>
            </a:r>
          </a:p>
          <a:p>
            <a:pPr marL="0" indent="0">
              <a:buNone/>
            </a:pPr>
            <a:r>
              <a:rPr lang="en-US" sz="1800" dirty="0">
                <a:latin typeface="Courier New"/>
                <a:cs typeface="Courier New"/>
              </a:rPr>
              <a:t>subroutine sub(</a:t>
            </a:r>
            <a:r>
              <a:rPr lang="en-US" sz="1800" dirty="0" err="1">
                <a:latin typeface="Courier New"/>
                <a:cs typeface="Courier New"/>
              </a:rPr>
              <a:t>A,n</a:t>
            </a:r>
            <a:r>
              <a:rPr lang="en-US" sz="1800" dirty="0">
                <a:latin typeface="Courier New"/>
                <a:cs typeface="Courier New"/>
              </a:rPr>
              <a:t>)</a:t>
            </a:r>
          </a:p>
          <a:p>
            <a:pPr marL="0" indent="0">
              <a:buNone/>
            </a:pPr>
            <a:r>
              <a:rPr lang="en-US" sz="1800" dirty="0">
                <a:latin typeface="Courier New"/>
                <a:cs typeface="Courier New"/>
              </a:rPr>
              <a:t>real, dimension(n) :: A  ! in sub</a:t>
            </a:r>
          </a:p>
          <a:p>
            <a:pPr marL="0" indent="0">
              <a:buNone/>
            </a:pPr>
            <a:r>
              <a:rPr lang="en-US" sz="1800" dirty="0">
                <a:latin typeface="Courier New"/>
                <a:cs typeface="Courier New"/>
              </a:rPr>
              <a:t>integer            :: n</a:t>
            </a:r>
          </a:p>
          <a:p>
            <a:pPr marL="0" indent="0">
              <a:buNone/>
            </a:pPr>
            <a:endParaRPr lang="en-US" sz="1800" dirty="0">
              <a:latin typeface="Courier New"/>
              <a:cs typeface="Courier New"/>
            </a:endParaRPr>
          </a:p>
          <a:p>
            <a:pPr marL="0" indent="0">
              <a:buNone/>
            </a:pPr>
            <a:r>
              <a:rPr lang="en-US" sz="1800" dirty="0">
                <a:latin typeface="Courier New"/>
                <a:cs typeface="Courier New"/>
              </a:rPr>
              <a:t>real, dimension(n) :: A</a:t>
            </a:r>
          </a:p>
          <a:p>
            <a:pPr marL="0" indent="0">
              <a:buNone/>
            </a:pPr>
            <a:r>
              <a:rPr lang="en-US" sz="1800" dirty="0">
                <a:latin typeface="Courier New"/>
                <a:cs typeface="Courier New"/>
              </a:rPr>
              <a:t>call sub(A)</a:t>
            </a:r>
          </a:p>
          <a:p>
            <a:pPr marL="0" indent="0">
              <a:buNone/>
            </a:pPr>
            <a:r>
              <a:rPr lang="en-US" sz="1800" dirty="0">
                <a:latin typeface="Courier New"/>
                <a:cs typeface="Courier New"/>
              </a:rPr>
              <a:t>subroutine sub(A)</a:t>
            </a:r>
          </a:p>
          <a:p>
            <a:pPr marL="0" indent="0">
              <a:buNone/>
            </a:pPr>
            <a:r>
              <a:rPr lang="en-US" sz="1800" dirty="0">
                <a:latin typeface="Courier New"/>
                <a:cs typeface="Courier New"/>
              </a:rPr>
              <a:t>real, dimension(</a:t>
            </a:r>
            <a:r>
              <a:rPr lang="en-US" sz="1800" dirty="0">
                <a:latin typeface="Courier New"/>
                <a:cs typeface="Courier New"/>
                <a:sym typeface="Wingdings"/>
              </a:rPr>
              <a:t>:) :: A   ! in </a:t>
            </a:r>
            <a:r>
              <a:rPr lang="en-US" sz="2000" dirty="0">
                <a:latin typeface="Courier New"/>
                <a:cs typeface="Courier New"/>
                <a:sym typeface="Wingdings"/>
              </a:rPr>
              <a:t>sub</a:t>
            </a:r>
            <a:r>
              <a:rPr lang="en-US" sz="2000" dirty="0">
                <a:latin typeface="Courier New"/>
                <a:cs typeface="Courier New"/>
              </a:rPr>
              <a:t> </a:t>
            </a:r>
          </a:p>
        </p:txBody>
      </p:sp>
    </p:spTree>
    <p:extLst>
      <p:ext uri="{BB962C8B-B14F-4D97-AF65-F5344CB8AC3E}">
        <p14:creationId xmlns:p14="http://schemas.microsoft.com/office/powerpoint/2010/main" val="16315714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Arrays</a:t>
            </a:r>
          </a:p>
        </p:txBody>
      </p:sp>
      <p:sp>
        <p:nvSpPr>
          <p:cNvPr id="3" name="Content Placeholder 2"/>
          <p:cNvSpPr>
            <a:spLocks noGrp="1"/>
          </p:cNvSpPr>
          <p:nvPr>
            <p:ph idx="1"/>
          </p:nvPr>
        </p:nvSpPr>
        <p:spPr>
          <a:xfrm>
            <a:off x="228600" y="1524000"/>
            <a:ext cx="8686800" cy="4876800"/>
          </a:xfrm>
        </p:spPr>
        <p:txBody>
          <a:bodyPr>
            <a:normAutofit/>
          </a:bodyPr>
          <a:lstStyle/>
          <a:p>
            <a:r>
              <a:rPr lang="en-US" dirty="0"/>
              <a:t>Arrays that are local to a subprogram may be sized using an integer passed to the subprogram</a:t>
            </a:r>
          </a:p>
          <a:p>
            <a:endParaRPr lang="en-US" dirty="0"/>
          </a:p>
          <a:p>
            <a:pPr marL="0" indent="0">
              <a:buNone/>
            </a:pPr>
            <a:r>
              <a:rPr lang="en-US" sz="2000" dirty="0">
                <a:latin typeface="Courier New"/>
                <a:cs typeface="Courier New"/>
              </a:rPr>
              <a:t>double precision function </a:t>
            </a:r>
            <a:r>
              <a:rPr lang="en-US" sz="2000" dirty="0" err="1">
                <a:latin typeface="Courier New"/>
                <a:cs typeface="Courier New"/>
              </a:rPr>
              <a:t>myfunc</a:t>
            </a:r>
            <a:r>
              <a:rPr lang="en-US" sz="2000" dirty="0">
                <a:latin typeface="Courier New"/>
                <a:cs typeface="Courier New"/>
              </a:rPr>
              <a:t>(</a:t>
            </a:r>
            <a:r>
              <a:rPr lang="en-US" sz="2000" dirty="0" err="1">
                <a:latin typeface="Courier New"/>
                <a:cs typeface="Courier New"/>
              </a:rPr>
              <a:t>A,n</a:t>
            </a:r>
            <a:r>
              <a:rPr lang="en-US" sz="2000" dirty="0">
                <a:latin typeface="Courier New"/>
                <a:cs typeface="Courier New"/>
              </a:rPr>
              <a:t>)</a:t>
            </a:r>
          </a:p>
          <a:p>
            <a:pPr marL="0" indent="0">
              <a:buNone/>
            </a:pPr>
            <a:r>
              <a:rPr lang="en-US" sz="2000" dirty="0">
                <a:latin typeface="Courier New"/>
                <a:cs typeface="Courier New"/>
              </a:rPr>
              <a:t>integer,                        intent(in) :: n                                      double precision, dimension(n), intent(in) :: A</a:t>
            </a:r>
          </a:p>
          <a:p>
            <a:pPr marL="0" indent="0">
              <a:buNone/>
            </a:pPr>
            <a:r>
              <a:rPr lang="en-US" sz="2000" dirty="0">
                <a:latin typeface="Courier New"/>
                <a:cs typeface="Courier New"/>
              </a:rPr>
              <a:t>double precision, dimension(n)             :: B</a:t>
            </a:r>
          </a:p>
        </p:txBody>
      </p:sp>
    </p:spTree>
    <p:extLst>
      <p:ext uri="{BB962C8B-B14F-4D97-AF65-F5344CB8AC3E}">
        <p14:creationId xmlns:p14="http://schemas.microsoft.com/office/powerpoint/2010/main" val="6021842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lnSpcReduction="10000"/>
          </a:bodyPr>
          <a:lstStyle/>
          <a:p>
            <a:r>
              <a:rPr lang="en-US" dirty="0"/>
              <a:t>If your subprogram is not in a module (to be covered later) you should provide an </a:t>
            </a:r>
            <a:r>
              <a:rPr lang="en-US" dirty="0">
                <a:latin typeface="Courier New"/>
                <a:cs typeface="Courier New"/>
              </a:rPr>
              <a:t>INTERFACE</a:t>
            </a:r>
            <a:r>
              <a:rPr lang="en-US" dirty="0"/>
              <a:t>.</a:t>
            </a:r>
          </a:p>
          <a:p>
            <a:r>
              <a:rPr lang="en-US" dirty="0"/>
              <a:t>The </a:t>
            </a:r>
            <a:r>
              <a:rPr lang="en-US" dirty="0">
                <a:latin typeface="Courier New"/>
                <a:cs typeface="Courier New"/>
              </a:rPr>
              <a:t>INTERFACE</a:t>
            </a:r>
            <a:r>
              <a:rPr lang="en-US" dirty="0"/>
              <a:t> is equivalent to the </a:t>
            </a:r>
            <a:r>
              <a:rPr lang="en-US" i="1" dirty="0"/>
              <a:t>prototype</a:t>
            </a:r>
            <a:r>
              <a:rPr lang="en-US" dirty="0"/>
              <a:t> of some other languages.</a:t>
            </a:r>
          </a:p>
          <a:p>
            <a:r>
              <a:rPr lang="en-US" dirty="0"/>
              <a:t>Interfaces enable the compiler to check that the </a:t>
            </a:r>
            <a:r>
              <a:rPr lang="en-US" i="1" dirty="0"/>
              <a:t>number</a:t>
            </a:r>
            <a:r>
              <a:rPr lang="en-US" dirty="0"/>
              <a:t> and </a:t>
            </a:r>
            <a:r>
              <a:rPr lang="en-US" i="1" dirty="0"/>
              <a:t>type</a:t>
            </a:r>
            <a:r>
              <a:rPr lang="en-US" dirty="0"/>
              <a:t> of the argument list in invocations agrees with the declared parameter list.</a:t>
            </a:r>
          </a:p>
          <a:p>
            <a:r>
              <a:rPr lang="en-US" dirty="0"/>
              <a:t>Interfaces are </a:t>
            </a:r>
            <a:r>
              <a:rPr lang="en-US" dirty="0" err="1"/>
              <a:t>nonexecutable</a:t>
            </a:r>
            <a:r>
              <a:rPr lang="en-US" dirty="0"/>
              <a:t> and should be placed with (or after) variable declarations.</a:t>
            </a:r>
          </a:p>
        </p:txBody>
      </p:sp>
    </p:spTree>
    <p:extLst>
      <p:ext uri="{BB962C8B-B14F-4D97-AF65-F5344CB8AC3E}">
        <p14:creationId xmlns:p14="http://schemas.microsoft.com/office/powerpoint/2010/main" val="7425359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a:bodyPr>
          <a:lstStyle/>
          <a:p>
            <a:pPr marL="0" indent="0">
              <a:buNone/>
            </a:pPr>
            <a:r>
              <a:rPr lang="en-US" dirty="0">
                <a:latin typeface="Courier New"/>
                <a:cs typeface="Courier New"/>
              </a:rPr>
              <a:t>INTERFACE </a:t>
            </a:r>
          </a:p>
          <a:p>
            <a:pPr lvl="1" indent="0">
              <a:buNone/>
            </a:pPr>
            <a:r>
              <a:rPr lang="en-US" sz="2800" dirty="0">
                <a:latin typeface="Courier New"/>
                <a:cs typeface="Courier New"/>
              </a:rPr>
              <a:t>function </a:t>
            </a:r>
            <a:r>
              <a:rPr lang="en-US" sz="2800" dirty="0" err="1">
                <a:latin typeface="Courier New"/>
                <a:cs typeface="Courier New"/>
              </a:rPr>
              <a:t>myfunc</a:t>
            </a:r>
            <a:r>
              <a:rPr lang="en-US" sz="2800" dirty="0">
                <a:latin typeface="Courier New"/>
                <a:cs typeface="Courier New"/>
              </a:rPr>
              <a:t>(</a:t>
            </a:r>
            <a:r>
              <a:rPr lang="en-US" sz="2800" dirty="0" err="1">
                <a:latin typeface="Courier New"/>
                <a:cs typeface="Courier New"/>
              </a:rPr>
              <a:t>x,y,z</a:t>
            </a:r>
            <a:r>
              <a:rPr lang="en-US" sz="2800" dirty="0">
                <a:latin typeface="Courier New"/>
                <a:cs typeface="Courier New"/>
              </a:rPr>
              <a:t>)</a:t>
            </a:r>
          </a:p>
          <a:p>
            <a:pPr lvl="1" indent="0">
              <a:buNone/>
            </a:pPr>
            <a:r>
              <a:rPr lang="en-US" sz="2800" dirty="0">
                <a:latin typeface="Courier New"/>
                <a:cs typeface="Courier New"/>
              </a:rPr>
              <a:t>   implicit none</a:t>
            </a:r>
          </a:p>
          <a:p>
            <a:pPr lvl="1" indent="0">
              <a:buNone/>
            </a:pPr>
            <a:r>
              <a:rPr lang="en-US" sz="2800" dirty="0">
                <a:latin typeface="Courier New"/>
                <a:cs typeface="Courier New"/>
              </a:rPr>
              <a:t>   real :: </a:t>
            </a:r>
            <a:r>
              <a:rPr lang="en-US" sz="2800" dirty="0" err="1">
                <a:latin typeface="Courier New"/>
                <a:cs typeface="Courier New"/>
              </a:rPr>
              <a:t>myfunc</a:t>
            </a:r>
            <a:endParaRPr lang="en-US" sz="2800" dirty="0">
              <a:latin typeface="Courier New"/>
              <a:cs typeface="Courier New"/>
            </a:endParaRPr>
          </a:p>
          <a:p>
            <a:pPr lvl="1" indent="0">
              <a:buNone/>
            </a:pPr>
            <a:r>
              <a:rPr lang="en-US" sz="2800" dirty="0">
                <a:latin typeface="Courier New"/>
                <a:cs typeface="Courier New"/>
              </a:rPr>
              <a:t>   real :: </a:t>
            </a:r>
            <a:r>
              <a:rPr lang="en-US" sz="2800" dirty="0" err="1">
                <a:latin typeface="Courier New"/>
                <a:cs typeface="Courier New"/>
              </a:rPr>
              <a:t>x,y</a:t>
            </a:r>
            <a:endParaRPr lang="en-US" sz="2800" dirty="0">
              <a:latin typeface="Courier New"/>
              <a:cs typeface="Courier New"/>
            </a:endParaRPr>
          </a:p>
          <a:p>
            <a:pPr lvl="1" indent="0">
              <a:buNone/>
            </a:pPr>
            <a:r>
              <a:rPr lang="en-US" sz="2800" dirty="0">
                <a:latin typeface="Courier New"/>
                <a:cs typeface="Courier New"/>
              </a:rPr>
              <a:t>   complex :: z</a:t>
            </a:r>
          </a:p>
          <a:p>
            <a:pPr lvl="1" indent="0">
              <a:buNone/>
            </a:pPr>
            <a:r>
              <a:rPr lang="en-US" sz="2800" dirty="0">
                <a:latin typeface="Courier New"/>
                <a:cs typeface="Courier New"/>
              </a:rPr>
              <a:t>end function </a:t>
            </a:r>
            <a:r>
              <a:rPr lang="en-US" sz="2800" dirty="0" err="1">
                <a:latin typeface="Courier New"/>
                <a:cs typeface="Courier New"/>
              </a:rPr>
              <a:t>myfunc</a:t>
            </a:r>
            <a:endParaRPr lang="en-US" sz="2800" dirty="0">
              <a:latin typeface="Courier New"/>
              <a:cs typeface="Courier New"/>
            </a:endParaRPr>
          </a:p>
          <a:p>
            <a:pPr marL="0" indent="0">
              <a:buNone/>
            </a:pPr>
            <a:r>
              <a:rPr lang="en-US" dirty="0">
                <a:latin typeface="Courier New"/>
                <a:cs typeface="Courier New"/>
              </a:rPr>
              <a:t>END INTERFACE</a:t>
            </a:r>
          </a:p>
        </p:txBody>
      </p:sp>
    </p:spTree>
    <p:extLst>
      <p:ext uri="{BB962C8B-B14F-4D97-AF65-F5344CB8AC3E}">
        <p14:creationId xmlns:p14="http://schemas.microsoft.com/office/powerpoint/2010/main" val="14666306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Interfaces</a:t>
            </a:r>
          </a:p>
        </p:txBody>
      </p:sp>
      <p:sp>
        <p:nvSpPr>
          <p:cNvPr id="3" name="Content Placeholder 2"/>
          <p:cNvSpPr>
            <a:spLocks noGrp="1"/>
          </p:cNvSpPr>
          <p:nvPr>
            <p:ph idx="1"/>
          </p:nvPr>
        </p:nvSpPr>
        <p:spPr/>
        <p:txBody>
          <a:bodyPr/>
          <a:lstStyle/>
          <a:p>
            <a:pPr marL="0" indent="0">
              <a:buNone/>
            </a:pPr>
            <a:r>
              <a:rPr lang="en-US" dirty="0">
                <a:latin typeface="Courier New"/>
                <a:cs typeface="Courier New"/>
              </a:rPr>
              <a:t>INTERFACE</a:t>
            </a:r>
          </a:p>
          <a:p>
            <a:pPr lvl="1" indent="0">
              <a:buNone/>
            </a:pPr>
            <a:r>
              <a:rPr lang="en-US" sz="2800" dirty="0">
                <a:latin typeface="Courier New"/>
                <a:cs typeface="Courier New"/>
              </a:rPr>
              <a:t>SUBROUTINE </a:t>
            </a:r>
            <a:r>
              <a:rPr lang="en-US" sz="2800" dirty="0" err="1">
                <a:latin typeface="Courier New"/>
                <a:cs typeface="Courier New"/>
              </a:rPr>
              <a:t>mysub</a:t>
            </a:r>
            <a:r>
              <a:rPr lang="en-US" sz="2800" dirty="0">
                <a:latin typeface="Courier New"/>
                <a:cs typeface="Courier New"/>
              </a:rPr>
              <a:t>(</a:t>
            </a:r>
            <a:r>
              <a:rPr lang="en-US" sz="2800" dirty="0" err="1">
                <a:latin typeface="Courier New"/>
                <a:cs typeface="Courier New"/>
              </a:rPr>
              <a:t>x,y,z</a:t>
            </a:r>
            <a:r>
              <a:rPr lang="en-US" sz="2800" dirty="0">
                <a:latin typeface="Courier New"/>
                <a:cs typeface="Courier New"/>
              </a:rPr>
              <a:t>)</a:t>
            </a:r>
          </a:p>
          <a:p>
            <a:pPr lvl="1" indent="0">
              <a:buNone/>
            </a:pPr>
            <a:r>
              <a:rPr lang="en-US" sz="2800" dirty="0">
                <a:latin typeface="Courier New"/>
                <a:cs typeface="Courier New"/>
              </a:rPr>
              <a:t>	use </a:t>
            </a:r>
            <a:r>
              <a:rPr lang="en-US" sz="2800" dirty="0" err="1">
                <a:latin typeface="Courier New"/>
                <a:cs typeface="Courier New"/>
              </a:rPr>
              <a:t>mymod</a:t>
            </a:r>
            <a:endParaRPr lang="en-US" sz="2800" dirty="0">
              <a:latin typeface="Courier New"/>
              <a:cs typeface="Courier New"/>
            </a:endParaRPr>
          </a:p>
          <a:p>
            <a:pPr lvl="1" indent="0">
              <a:buNone/>
            </a:pPr>
            <a:r>
              <a:rPr lang="en-US" sz="2800" dirty="0">
                <a:latin typeface="Courier New"/>
                <a:cs typeface="Courier New"/>
              </a:rPr>
              <a:t>	implicit none</a:t>
            </a:r>
          </a:p>
          <a:p>
            <a:pPr lvl="1" indent="0">
              <a:buNone/>
            </a:pPr>
            <a:r>
              <a:rPr lang="en-US" sz="2800" dirty="0">
                <a:latin typeface="Courier New"/>
                <a:cs typeface="Courier New"/>
              </a:rPr>
              <a:t>	&lt;type&gt; :: x</a:t>
            </a:r>
          </a:p>
          <a:p>
            <a:pPr lvl="1" indent="0">
              <a:buNone/>
            </a:pPr>
            <a:r>
              <a:rPr lang="en-US" sz="2800" dirty="0">
                <a:latin typeface="Courier New"/>
                <a:cs typeface="Courier New"/>
              </a:rPr>
              <a:t>	&lt;type&gt; :: </a:t>
            </a:r>
            <a:r>
              <a:rPr lang="en-US" sz="2800" dirty="0" err="1">
                <a:latin typeface="Courier New"/>
                <a:cs typeface="Courier New"/>
              </a:rPr>
              <a:t>y,z</a:t>
            </a:r>
            <a:endParaRPr lang="en-US" sz="2800" dirty="0">
              <a:latin typeface="Courier New"/>
              <a:cs typeface="Courier New"/>
            </a:endParaRPr>
          </a:p>
          <a:p>
            <a:pPr lvl="1" indent="0">
              <a:buNone/>
            </a:pPr>
            <a:r>
              <a:rPr lang="en-US" sz="2800" dirty="0">
                <a:latin typeface="Courier New"/>
                <a:cs typeface="Courier New"/>
              </a:rPr>
              <a:t>END SUBROUTINE </a:t>
            </a:r>
            <a:r>
              <a:rPr lang="en-US" sz="2800" dirty="0" err="1">
                <a:latin typeface="Courier New"/>
                <a:cs typeface="Courier New"/>
              </a:rPr>
              <a:t>mysub</a:t>
            </a:r>
            <a:endParaRPr lang="en-US" sz="2800" dirty="0">
              <a:latin typeface="Courier New"/>
              <a:cs typeface="Courier New"/>
            </a:endParaRPr>
          </a:p>
          <a:p>
            <a:pPr marL="0" indent="0">
              <a:buNone/>
            </a:pPr>
            <a:r>
              <a:rPr lang="en-US" dirty="0">
                <a:latin typeface="Courier New"/>
                <a:cs typeface="Courier New"/>
              </a:rPr>
              <a:t>END INTERFACE</a:t>
            </a:r>
          </a:p>
          <a:p>
            <a:endParaRPr lang="en-US" dirty="0"/>
          </a:p>
        </p:txBody>
      </p:sp>
    </p:spTree>
    <p:extLst>
      <p:ext uri="{BB962C8B-B14F-4D97-AF65-F5344CB8AC3E}">
        <p14:creationId xmlns:p14="http://schemas.microsoft.com/office/powerpoint/2010/main" val="41963100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Blocks</a:t>
            </a:r>
          </a:p>
        </p:txBody>
      </p:sp>
      <p:sp>
        <p:nvSpPr>
          <p:cNvPr id="3" name="Content Placeholder 2"/>
          <p:cNvSpPr>
            <a:spLocks noGrp="1"/>
          </p:cNvSpPr>
          <p:nvPr>
            <p:ph idx="1"/>
          </p:nvPr>
        </p:nvSpPr>
        <p:spPr/>
        <p:txBody>
          <a:bodyPr>
            <a:normAutofit fontScale="92500" lnSpcReduction="10000"/>
          </a:bodyPr>
          <a:lstStyle/>
          <a:p>
            <a:r>
              <a:rPr lang="en-US" dirty="0"/>
              <a:t>Only one interface block is required per program unit. </a:t>
            </a:r>
          </a:p>
          <a:p>
            <a:pPr marL="0" indent="0">
              <a:buNone/>
            </a:pPr>
            <a:r>
              <a:rPr lang="en-US" sz="2400" dirty="0">
                <a:latin typeface="Courier New"/>
                <a:cs typeface="Courier New"/>
              </a:rPr>
              <a:t>INTERFACE</a:t>
            </a:r>
          </a:p>
          <a:p>
            <a:pPr lvl="1" indent="0">
              <a:buNone/>
            </a:pPr>
            <a:r>
              <a:rPr lang="en-US" dirty="0">
                <a:latin typeface="Courier New"/>
                <a:cs typeface="Courier New"/>
              </a:rPr>
              <a:t>function </a:t>
            </a:r>
            <a:r>
              <a:rPr lang="en-US" dirty="0" err="1">
                <a:latin typeface="Courier New"/>
                <a:cs typeface="Courier New"/>
              </a:rPr>
              <a:t>mysub</a:t>
            </a:r>
            <a:endParaRPr lang="en-US" dirty="0">
              <a:latin typeface="Courier New"/>
              <a:cs typeface="Courier New"/>
            </a:endParaRPr>
          </a:p>
          <a:p>
            <a:pPr lvl="1" indent="0">
              <a:buNone/>
            </a:pPr>
            <a:r>
              <a:rPr lang="en-US" dirty="0">
                <a:latin typeface="Courier New"/>
                <a:cs typeface="Courier New"/>
              </a:rPr>
              <a:t>   declarations</a:t>
            </a:r>
          </a:p>
          <a:p>
            <a:pPr lvl="1" indent="0">
              <a:buNone/>
            </a:pPr>
            <a:r>
              <a:rPr lang="en-US" dirty="0">
                <a:latin typeface="Courier New"/>
                <a:cs typeface="Courier New"/>
              </a:rPr>
              <a:t>end function </a:t>
            </a:r>
            <a:r>
              <a:rPr lang="en-US" dirty="0" err="1">
                <a:latin typeface="Courier New"/>
                <a:cs typeface="Courier New"/>
              </a:rPr>
              <a:t>mysub</a:t>
            </a:r>
            <a:endParaRPr lang="en-US" dirty="0">
              <a:latin typeface="Courier New"/>
              <a:cs typeface="Courier New"/>
            </a:endParaRPr>
          </a:p>
          <a:p>
            <a:pPr lvl="1" indent="0">
              <a:buNone/>
            </a:pPr>
            <a:r>
              <a:rPr lang="en-US" dirty="0">
                <a:latin typeface="Courier New"/>
                <a:cs typeface="Courier New"/>
              </a:rPr>
              <a:t>subroutine mysub1</a:t>
            </a:r>
          </a:p>
          <a:p>
            <a:pPr lvl="1" indent="0">
              <a:buNone/>
            </a:pPr>
            <a:r>
              <a:rPr lang="en-US" dirty="0">
                <a:latin typeface="Courier New"/>
                <a:cs typeface="Courier New"/>
              </a:rPr>
              <a:t>   declarations</a:t>
            </a:r>
          </a:p>
          <a:p>
            <a:pPr lvl="1" indent="0">
              <a:buNone/>
            </a:pPr>
            <a:r>
              <a:rPr lang="en-US" dirty="0">
                <a:latin typeface="Courier New"/>
                <a:cs typeface="Courier New"/>
              </a:rPr>
              <a:t>end subroutine mysub1</a:t>
            </a:r>
          </a:p>
          <a:p>
            <a:pPr lvl="1" indent="0">
              <a:buNone/>
            </a:pPr>
            <a:r>
              <a:rPr lang="en-US" dirty="0">
                <a:latin typeface="Courier New"/>
                <a:cs typeface="Courier New"/>
              </a:rPr>
              <a:t>subroutine mysub2</a:t>
            </a:r>
          </a:p>
          <a:p>
            <a:pPr lvl="1" indent="0">
              <a:buNone/>
            </a:pPr>
            <a:r>
              <a:rPr lang="en-US" dirty="0">
                <a:latin typeface="Courier New"/>
                <a:cs typeface="Courier New"/>
              </a:rPr>
              <a:t>   declarations</a:t>
            </a:r>
          </a:p>
          <a:p>
            <a:pPr lvl="1" indent="0">
              <a:buNone/>
            </a:pPr>
            <a:r>
              <a:rPr lang="en-US" dirty="0">
                <a:latin typeface="Courier New"/>
                <a:cs typeface="Courier New"/>
              </a:rPr>
              <a:t>end subroutine mysub2</a:t>
            </a:r>
          </a:p>
          <a:p>
            <a:pPr marL="0" indent="0">
              <a:buNone/>
            </a:pPr>
            <a:r>
              <a:rPr lang="en-US" sz="2400" dirty="0">
                <a:latin typeface="Courier New"/>
                <a:cs typeface="Courier New"/>
              </a:rPr>
              <a:t>END INTERFACE	</a:t>
            </a:r>
          </a:p>
        </p:txBody>
      </p:sp>
    </p:spTree>
    <p:extLst>
      <p:ext uri="{BB962C8B-B14F-4D97-AF65-F5344CB8AC3E}">
        <p14:creationId xmlns:p14="http://schemas.microsoft.com/office/powerpoint/2010/main" val="5964808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Correct your previous exercise with Euclidean distance function and subroutine to use an interface.  Each calling unit must have an interface for every subprogram it calls.</a:t>
            </a:r>
          </a:p>
          <a:p>
            <a:r>
              <a:rPr lang="en-US" dirty="0"/>
              <a:t>The interface </a:t>
            </a:r>
            <a:r>
              <a:rPr lang="en-US" i="1" dirty="0"/>
              <a:t>replaces</a:t>
            </a:r>
            <a:r>
              <a:rPr lang="en-US" dirty="0"/>
              <a:t> declarations of the type of the function name.</a:t>
            </a:r>
          </a:p>
        </p:txBody>
      </p:sp>
    </p:spTree>
    <p:extLst>
      <p:ext uri="{BB962C8B-B14F-4D97-AF65-F5344CB8AC3E}">
        <p14:creationId xmlns:p14="http://schemas.microsoft.com/office/powerpoint/2010/main" val="38909470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a:t>
            </a:r>
            <a:r>
              <a:rPr lang="en-US" dirty="0" err="1"/>
              <a:t>Deallocating</a:t>
            </a:r>
            <a:endParaRPr lang="en-US" dirty="0"/>
          </a:p>
        </p:txBody>
      </p:sp>
      <p:sp>
        <p:nvSpPr>
          <p:cNvPr id="3" name="Content Placeholder 2"/>
          <p:cNvSpPr>
            <a:spLocks noGrp="1"/>
          </p:cNvSpPr>
          <p:nvPr>
            <p:ph idx="1"/>
          </p:nvPr>
        </p:nvSpPr>
        <p:spPr/>
        <p:txBody>
          <a:bodyPr>
            <a:normAutofit fontScale="92500"/>
          </a:bodyPr>
          <a:lstStyle/>
          <a:p>
            <a:r>
              <a:rPr lang="en-US" dirty="0"/>
              <a:t>According to the standard, local variables in a procedure are </a:t>
            </a:r>
            <a:r>
              <a:rPr lang="en-US" dirty="0" err="1"/>
              <a:t>deallocated</a:t>
            </a:r>
            <a:r>
              <a:rPr lang="en-US" dirty="0"/>
              <a:t> upon exit from the procedure.</a:t>
            </a:r>
          </a:p>
          <a:p>
            <a:r>
              <a:rPr lang="en-US" dirty="0" err="1"/>
              <a:t>Allocatable</a:t>
            </a:r>
            <a:r>
              <a:rPr lang="en-US" dirty="0"/>
              <a:t> local arrays are automatically </a:t>
            </a:r>
            <a:r>
              <a:rPr lang="en-US" dirty="0" err="1"/>
              <a:t>deallocated</a:t>
            </a:r>
            <a:r>
              <a:rPr lang="en-US" dirty="0"/>
              <a:t> (a form of “garbage collection”)</a:t>
            </a:r>
          </a:p>
          <a:p>
            <a:r>
              <a:rPr lang="en-US" dirty="0"/>
              <a:t>If you need some local variables to retain their value from one call to another, use the SAVE keyword</a:t>
            </a:r>
          </a:p>
          <a:p>
            <a:pPr marL="400050" lvl="1" indent="0">
              <a:buNone/>
            </a:pPr>
            <a:r>
              <a:rPr lang="en-US" dirty="0">
                <a:latin typeface="Courier New"/>
                <a:cs typeface="Courier New"/>
              </a:rPr>
              <a:t>SAVE var1, var2, var3</a:t>
            </a:r>
          </a:p>
          <a:p>
            <a:pPr marL="400050" lvl="1" indent="0">
              <a:buNone/>
            </a:pPr>
            <a:r>
              <a:rPr lang="en-US" dirty="0">
                <a:latin typeface="Courier New"/>
                <a:cs typeface="Courier New"/>
              </a:rPr>
              <a:t>SAVE</a:t>
            </a:r>
          </a:p>
          <a:p>
            <a:r>
              <a:rPr lang="en-US" dirty="0"/>
              <a:t>With no variable list it saves all variables</a:t>
            </a:r>
          </a:p>
          <a:p>
            <a:r>
              <a:rPr lang="en-US" dirty="0" err="1"/>
              <a:t>Allocatable</a:t>
            </a:r>
            <a:r>
              <a:rPr lang="en-US" dirty="0"/>
              <a:t> local arrays cannot be saved.</a:t>
            </a:r>
          </a:p>
          <a:p>
            <a:endParaRPr lang="en-US" dirty="0"/>
          </a:p>
        </p:txBody>
      </p:sp>
    </p:spTree>
    <p:extLst>
      <p:ext uri="{BB962C8B-B14F-4D97-AF65-F5344CB8AC3E}">
        <p14:creationId xmlns:p14="http://schemas.microsoft.com/office/powerpoint/2010/main" val="40938132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 Subprogram Name</a:t>
            </a:r>
          </a:p>
        </p:txBody>
      </p:sp>
      <p:sp>
        <p:nvSpPr>
          <p:cNvPr id="3" name="Content Placeholder 2"/>
          <p:cNvSpPr>
            <a:spLocks noGrp="1"/>
          </p:cNvSpPr>
          <p:nvPr>
            <p:ph idx="1"/>
          </p:nvPr>
        </p:nvSpPr>
        <p:spPr/>
        <p:txBody>
          <a:bodyPr/>
          <a:lstStyle/>
          <a:p>
            <a:r>
              <a:rPr lang="en-US" dirty="0"/>
              <a:t>The name of a subprogram can be passed to another subprogram.</a:t>
            </a:r>
          </a:p>
          <a:p>
            <a:r>
              <a:rPr lang="en-US" dirty="0"/>
              <a:t>Example: a numerical-integration subroutine needs the function to be integrated.</a:t>
            </a:r>
          </a:p>
          <a:p>
            <a:pPr marL="0" indent="0">
              <a:buNone/>
            </a:pPr>
            <a:r>
              <a:rPr lang="en-US" dirty="0"/>
              <a:t>       </a:t>
            </a:r>
            <a:r>
              <a:rPr lang="en-US" dirty="0">
                <a:latin typeface="Courier New"/>
                <a:cs typeface="Courier New"/>
              </a:rPr>
              <a:t>subroutine trap(</a:t>
            </a:r>
            <a:r>
              <a:rPr lang="en-US" dirty="0" err="1">
                <a:latin typeface="Courier New"/>
                <a:cs typeface="Courier New"/>
              </a:rPr>
              <a:t>f,a,b</a:t>
            </a:r>
            <a:r>
              <a:rPr lang="en-US" dirty="0">
                <a:latin typeface="Courier New"/>
                <a:cs typeface="Courier New"/>
              </a:rPr>
              <a:t>)</a:t>
            </a:r>
          </a:p>
          <a:p>
            <a:pPr marL="0" indent="0">
              <a:buNone/>
            </a:pPr>
            <a:r>
              <a:rPr lang="en-US" dirty="0"/>
              <a:t>  where </a:t>
            </a:r>
            <a:r>
              <a:rPr lang="en-US" dirty="0">
                <a:latin typeface="Courier New"/>
                <a:cs typeface="Courier New"/>
              </a:rPr>
              <a:t>f</a:t>
            </a:r>
            <a:r>
              <a:rPr lang="en-US" dirty="0"/>
              <a:t> is a function.</a:t>
            </a:r>
          </a:p>
          <a:p>
            <a:r>
              <a:rPr lang="en-US" dirty="0"/>
              <a:t>The unit in which the subprogram receiving the name is called must have an interface for the subprogram to be passed.</a:t>
            </a:r>
          </a:p>
        </p:txBody>
      </p:sp>
    </p:spTree>
    <p:extLst>
      <p:ext uri="{BB962C8B-B14F-4D97-AF65-F5344CB8AC3E}">
        <p14:creationId xmlns:p14="http://schemas.microsoft.com/office/powerpoint/2010/main" val="3020088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and Keyword arguments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82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Compilers on Windows</a:t>
            </a:r>
          </a:p>
        </p:txBody>
      </p:sp>
      <p:sp>
        <p:nvSpPr>
          <p:cNvPr id="3" name="Content Placeholder 2"/>
          <p:cNvSpPr>
            <a:spLocks noGrp="1"/>
          </p:cNvSpPr>
          <p:nvPr>
            <p:ph idx="1"/>
          </p:nvPr>
        </p:nvSpPr>
        <p:spPr/>
        <p:txBody>
          <a:bodyPr>
            <a:normAutofit lnSpcReduction="10000"/>
          </a:bodyPr>
          <a:lstStyle/>
          <a:p>
            <a:r>
              <a:rPr lang="en-US" dirty="0" err="1"/>
              <a:t>MinGW</a:t>
            </a:r>
            <a:r>
              <a:rPr lang="en-US" dirty="0"/>
              <a:t> provides a free distribution of </a:t>
            </a:r>
            <a:r>
              <a:rPr lang="en-US" dirty="0" err="1"/>
              <a:t>gcc</a:t>
            </a:r>
            <a:r>
              <a:rPr lang="en-US" dirty="0"/>
              <a:t>/g++/</a:t>
            </a:r>
            <a:r>
              <a:rPr lang="en-US" dirty="0" err="1"/>
              <a:t>gfortran</a:t>
            </a:r>
            <a:r>
              <a:rPr lang="en-US" dirty="0"/>
              <a:t> </a:t>
            </a:r>
          </a:p>
          <a:p>
            <a:r>
              <a:rPr lang="en-US" dirty="0"/>
              <a:t>Executables produced by the standard </a:t>
            </a:r>
            <a:r>
              <a:rPr lang="en-US" dirty="0" err="1"/>
              <a:t>MinGW</a:t>
            </a:r>
            <a:r>
              <a:rPr lang="en-US" dirty="0"/>
              <a:t> package will be 32 bits</a:t>
            </a:r>
          </a:p>
          <a:p>
            <a:r>
              <a:rPr lang="en-US" dirty="0"/>
              <a:t>Also install MSYS for a minimalist Unix system.</a:t>
            </a:r>
          </a:p>
          <a:p>
            <a:pPr lvl="1"/>
            <a:r>
              <a:rPr lang="en-US" dirty="0"/>
              <a:t>Download from </a:t>
            </a:r>
            <a:r>
              <a:rPr lang="en-US" dirty="0">
                <a:hlinkClick r:id="rId2"/>
              </a:rPr>
              <a:t>www.mingw.org</a:t>
            </a:r>
            <a:endParaRPr lang="en-US" dirty="0"/>
          </a:p>
          <a:p>
            <a:pPr lvl="1"/>
            <a:r>
              <a:rPr lang="en-US" dirty="0"/>
              <a:t>Run installer</a:t>
            </a:r>
          </a:p>
          <a:p>
            <a:pPr lvl="1"/>
            <a:r>
              <a:rPr lang="en-US" dirty="0"/>
              <a:t>Choose packages to install, then click Apply.</a:t>
            </a:r>
          </a:p>
          <a:p>
            <a:pPr lvl="1"/>
            <a:r>
              <a:rPr lang="en-US" dirty="0"/>
              <a:t>After the installation, follow instructions for "After Installing" at </a:t>
            </a:r>
            <a:r>
              <a:rPr lang="en-US" dirty="0">
                <a:hlinkClick r:id="rId3"/>
              </a:rPr>
              <a:t>http://www.mingw.org/wiki/Getting_Started</a:t>
            </a:r>
            <a:endParaRPr lang="en-US" dirty="0"/>
          </a:p>
          <a:p>
            <a:pPr lvl="1"/>
            <a:r>
              <a:rPr lang="en-US" dirty="0"/>
              <a:t>Be sure to modify your path environment variable</a:t>
            </a:r>
          </a:p>
        </p:txBody>
      </p:sp>
    </p:spTree>
    <p:extLst>
      <p:ext uri="{BB962C8B-B14F-4D97-AF65-F5344CB8AC3E}">
        <p14:creationId xmlns:p14="http://schemas.microsoft.com/office/powerpoint/2010/main" val="25442642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Arguments</a:t>
            </a:r>
          </a:p>
        </p:txBody>
      </p:sp>
      <p:sp>
        <p:nvSpPr>
          <p:cNvPr id="3" name="Content Placeholder 2"/>
          <p:cNvSpPr>
            <a:spLocks noGrp="1"/>
          </p:cNvSpPr>
          <p:nvPr>
            <p:ph idx="1"/>
          </p:nvPr>
        </p:nvSpPr>
        <p:spPr/>
        <p:txBody>
          <a:bodyPr>
            <a:normAutofit/>
          </a:bodyPr>
          <a:lstStyle/>
          <a:p>
            <a:r>
              <a:rPr lang="en-US" dirty="0">
                <a:cs typeface="DejaVu Sans" charset="0"/>
              </a:rPr>
              <a:t>Subroutines and functions may take optional arguments.   Such arguments need not be passed.  If they are passed, they take on the passed value. They are declared with the </a:t>
            </a:r>
            <a:r>
              <a:rPr lang="en-US" dirty="0">
                <a:latin typeface="Courier New"/>
                <a:cs typeface="Courier New"/>
              </a:rPr>
              <a:t>OPTIONAL</a:t>
            </a:r>
            <a:r>
              <a:rPr lang="en-US" dirty="0">
                <a:cs typeface="DejaVu Sans" charset="0"/>
              </a:rPr>
              <a:t> attribute.</a:t>
            </a:r>
            <a:endParaRPr lang="en-US" dirty="0">
              <a:latin typeface="Courier New"/>
              <a:cs typeface="Courier New"/>
            </a:endParaRPr>
          </a:p>
          <a:p>
            <a:pPr marL="0" indent="0">
              <a:buNone/>
            </a:pPr>
            <a:r>
              <a:rPr lang="en-US" dirty="0">
                <a:latin typeface="Courier New"/>
                <a:cs typeface="Courier New"/>
              </a:rPr>
              <a:t> subroutine </a:t>
            </a:r>
            <a:r>
              <a:rPr lang="en-US" dirty="0" err="1">
                <a:latin typeface="Courier New"/>
                <a:cs typeface="Courier New"/>
              </a:rPr>
              <a:t>mysub</a:t>
            </a:r>
            <a:r>
              <a:rPr lang="en-US" dirty="0">
                <a:latin typeface="Courier New"/>
                <a:cs typeface="Courier New"/>
              </a:rPr>
              <a:t>(</a:t>
            </a:r>
            <a:r>
              <a:rPr lang="en-US" dirty="0" err="1">
                <a:latin typeface="Courier New"/>
                <a:cs typeface="Courier New"/>
              </a:rPr>
              <a:t>x,y,z,w</a:t>
            </a:r>
            <a:r>
              <a:rPr lang="en-US" dirty="0">
                <a:latin typeface="Courier New"/>
                <a:cs typeface="Courier New"/>
              </a:rPr>
              <a:t>)</a:t>
            </a:r>
          </a:p>
          <a:p>
            <a:pPr marL="0" indent="0">
              <a:buNone/>
            </a:pPr>
            <a:r>
              <a:rPr lang="en-US" dirty="0">
                <a:latin typeface="Courier New"/>
                <a:cs typeface="Courier New"/>
              </a:rPr>
              <a:t>	implicit none</a:t>
            </a:r>
          </a:p>
          <a:p>
            <a:pPr marL="0" indent="0">
              <a:buNone/>
            </a:pPr>
            <a:r>
              <a:rPr lang="en-US" dirty="0">
                <a:latin typeface="Courier New"/>
                <a:cs typeface="Courier New"/>
              </a:rPr>
              <a:t>	real, intent(in)           :: </a:t>
            </a:r>
            <a:r>
              <a:rPr lang="en-US" dirty="0" err="1">
                <a:latin typeface="Courier New"/>
                <a:cs typeface="Courier New"/>
              </a:rPr>
              <a:t>x,y</a:t>
            </a:r>
            <a:endParaRPr lang="en-US" dirty="0">
              <a:latin typeface="Courier New"/>
              <a:cs typeface="Courier New"/>
            </a:endParaRPr>
          </a:p>
          <a:p>
            <a:pPr marL="0" indent="0">
              <a:buNone/>
            </a:pPr>
            <a:r>
              <a:rPr lang="en-US" dirty="0">
                <a:latin typeface="Courier New"/>
                <a:cs typeface="Courier New"/>
              </a:rPr>
              <a:t>	real, intent(in), optional :: </a:t>
            </a:r>
            <a:r>
              <a:rPr lang="en-US" dirty="0" err="1">
                <a:latin typeface="Courier New"/>
                <a:cs typeface="Courier New"/>
              </a:rPr>
              <a:t>z,w</a:t>
            </a:r>
            <a:endParaRPr lang="en-US" dirty="0">
              <a:latin typeface="Courier New"/>
              <a:cs typeface="Courier New"/>
            </a:endParaRPr>
          </a:p>
        </p:txBody>
      </p:sp>
    </p:spTree>
    <p:extLst>
      <p:ext uri="{BB962C8B-B14F-4D97-AF65-F5344CB8AC3E}">
        <p14:creationId xmlns:p14="http://schemas.microsoft.com/office/powerpoint/2010/main" val="319470002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Optional Arguments</a:t>
            </a:r>
          </a:p>
        </p:txBody>
      </p:sp>
      <p:sp>
        <p:nvSpPr>
          <p:cNvPr id="3" name="Content Placeholder 2"/>
          <p:cNvSpPr>
            <a:spLocks noGrp="1"/>
          </p:cNvSpPr>
          <p:nvPr>
            <p:ph idx="1"/>
          </p:nvPr>
        </p:nvSpPr>
        <p:spPr>
          <a:xfrm>
            <a:off x="457200" y="1600200"/>
            <a:ext cx="8229600" cy="5079501"/>
          </a:xfrm>
        </p:spPr>
        <p:txBody>
          <a:bodyPr>
            <a:normAutofit fontScale="92500" lnSpcReduction="2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call to the previously-defined subroutine could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cs typeface="DejaVu Sans" charset="0"/>
              </a:rPr>
              <a:t>	</a:t>
            </a:r>
            <a:r>
              <a:rPr lang="en-US" dirty="0">
                <a:latin typeface="Courier New" charset="0"/>
                <a:cs typeface="Courier New" charset="0"/>
              </a:rPr>
              <a:t>call </a:t>
            </a:r>
            <a:r>
              <a:rPr lang="en-US" dirty="0" err="1">
                <a:latin typeface="Courier New" charset="0"/>
                <a:cs typeface="Courier New" charset="0"/>
              </a:rPr>
              <a:t>mysub</a:t>
            </a:r>
            <a:r>
              <a:rPr lang="en-US" dirty="0">
                <a:latin typeface="Courier New" charset="0"/>
                <a:cs typeface="Courier New" charset="0"/>
              </a:rPr>
              <a:t>(</a:t>
            </a:r>
            <a:r>
              <a:rPr lang="en-US" dirty="0" err="1">
                <a:latin typeface="Courier New" charset="0"/>
                <a:cs typeface="Courier New" charset="0"/>
              </a:rPr>
              <a:t>a,b</a:t>
            </a:r>
            <a:r>
              <a:rPr lang="en-US" dirty="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a:t>
            </a:r>
            <a:r>
              <a:rPr lang="en-US" dirty="0">
                <a:cs typeface="DejaVu Sans" charset="0"/>
              </a:rPr>
              <a:t>in which case c and d would have no values and the subroutine would need to handle that situation appropriately.  The call could also be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call </a:t>
            </a:r>
            <a:r>
              <a:rPr lang="en-US" dirty="0" err="1">
                <a:latin typeface="Courier New" charset="0"/>
                <a:cs typeface="Courier New" charset="0"/>
              </a:rPr>
              <a:t>mysub</a:t>
            </a:r>
            <a:r>
              <a:rPr lang="en-US" dirty="0">
                <a:latin typeface="Courier New" charset="0"/>
                <a:cs typeface="Courier New" charset="0"/>
              </a:rPr>
              <a:t>(</a:t>
            </a:r>
            <a:r>
              <a:rPr lang="en-US" dirty="0" err="1">
                <a:latin typeface="Courier New" charset="0"/>
                <a:cs typeface="Courier New" charset="0"/>
              </a:rPr>
              <a:t>a,b,c</a:t>
            </a:r>
            <a:r>
              <a:rPr lang="en-US" dirty="0">
                <a:latin typeface="Courier New" charset="0"/>
                <a:cs typeface="Courier New" charset="0"/>
              </a:rPr>
              <a:t>)</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or</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call </a:t>
            </a:r>
            <a:r>
              <a:rPr lang="en-US" dirty="0" err="1">
                <a:latin typeface="Courier New" charset="0"/>
                <a:cs typeface="Courier New" charset="0"/>
              </a:rPr>
              <a:t>mysub</a:t>
            </a:r>
            <a:r>
              <a:rPr lang="en-US" dirty="0">
                <a:latin typeface="Courier New" charset="0"/>
                <a:cs typeface="Courier New" charset="0"/>
              </a:rPr>
              <a:t>(</a:t>
            </a:r>
            <a:r>
              <a:rPr lang="en-US" dirty="0" err="1">
                <a:latin typeface="Courier New" charset="0"/>
                <a:cs typeface="Courier New" charset="0"/>
              </a:rPr>
              <a:t>a,b,c,d</a:t>
            </a:r>
            <a:r>
              <a:rPr lang="en-US" dirty="0">
                <a:latin typeface="Courier New" charset="0"/>
                <a:cs typeface="Courier New" charset="0"/>
              </a:rPr>
              <a: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depending on how many of the optional arguments needed to be passed</a:t>
            </a:r>
            <a:r>
              <a:rPr lang="en-US" sz="2800" dirty="0">
                <a:latin typeface="Arial" charset="0"/>
                <a:cs typeface="DejaVu Sans" charset="0"/>
              </a:rPr>
              <a:t>.</a:t>
            </a:r>
          </a:p>
          <a:p>
            <a:endParaRPr lang="en-US" dirty="0"/>
          </a:p>
        </p:txBody>
      </p:sp>
    </p:spTree>
    <p:extLst>
      <p:ext uri="{BB962C8B-B14F-4D97-AF65-F5344CB8AC3E}">
        <p14:creationId xmlns:p14="http://schemas.microsoft.com/office/powerpoint/2010/main" val="13751169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a:t>
            </a:r>
          </a:p>
        </p:txBody>
      </p:sp>
      <p:sp>
        <p:nvSpPr>
          <p:cNvPr id="3" name="Content Placeholder 2"/>
          <p:cNvSpPr>
            <a:spLocks noGrp="1"/>
          </p:cNvSpPr>
          <p:nvPr>
            <p:ph idx="1"/>
          </p:nvPr>
        </p:nvSpPr>
        <p:spPr/>
        <p:txBody>
          <a:bodyPr>
            <a:normAutofit fontScale="85000" lnSpcReduction="2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Suppose it were desired to pass </a:t>
            </a:r>
            <a:r>
              <a:rPr lang="en-US" dirty="0">
                <a:latin typeface="Courier New"/>
                <a:cs typeface="Courier New"/>
              </a:rPr>
              <a:t>d</a:t>
            </a:r>
            <a:r>
              <a:rPr lang="en-US" dirty="0">
                <a:cs typeface="DejaVu Sans" charset="0"/>
              </a:rPr>
              <a:t> but not </a:t>
            </a:r>
            <a:r>
              <a:rPr lang="en-US" dirty="0">
                <a:latin typeface="Courier New"/>
                <a:cs typeface="Courier New"/>
              </a:rPr>
              <a:t>c</a:t>
            </a:r>
            <a:r>
              <a:rPr lang="en-US" dirty="0">
                <a:cs typeface="DejaVu Sans" charset="0"/>
              </a:rPr>
              <a:t> in the preceding subroutine.  The </a:t>
            </a:r>
            <a:r>
              <a:rPr lang="en-US" dirty="0">
                <a:latin typeface="Courier New"/>
                <a:cs typeface="Courier New"/>
              </a:rPr>
              <a:t>c</a:t>
            </a:r>
            <a:r>
              <a:rPr lang="en-US" dirty="0">
                <a:cs typeface="DejaVu Sans" charset="0"/>
              </a:rPr>
              <a:t> parameter can be skipped by using a </a:t>
            </a:r>
            <a:r>
              <a:rPr lang="en-US" i="1" dirty="0">
                <a:cs typeface="DejaVu Sans" charset="0"/>
              </a:rPr>
              <a:t>keyword</a:t>
            </a:r>
            <a:r>
              <a:rPr lang="en-US" dirty="0">
                <a:cs typeface="DejaVu Sans" charset="0"/>
              </a:rPr>
              <a:t> argument; the optional argument is called as</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dummy=actual</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cs typeface="DejaVu Sans" charset="0"/>
              </a:rPr>
              <a:t>	</a:t>
            </a:r>
            <a:r>
              <a:rPr lang="en-US" dirty="0">
                <a:cs typeface="DejaVu Sans" charset="0"/>
              </a:rPr>
              <a:t>where </a:t>
            </a:r>
            <a:r>
              <a:rPr lang="en-US" dirty="0">
                <a:latin typeface="Courier New"/>
                <a:cs typeface="Courier New"/>
              </a:rPr>
              <a:t>dummy</a:t>
            </a:r>
            <a:r>
              <a:rPr lang="en-US" dirty="0">
                <a:cs typeface="DejaVu Sans" charset="0"/>
              </a:rPr>
              <a:t> is its name in the program unit where it is defined, and the </a:t>
            </a:r>
            <a:r>
              <a:rPr lang="en-US" dirty="0">
                <a:latin typeface="Courier New"/>
                <a:cs typeface="Courier New"/>
              </a:rPr>
              <a:t>actual</a:t>
            </a:r>
            <a:r>
              <a:rPr lang="en-US" dirty="0">
                <a:cs typeface="DejaVu Sans" charset="0"/>
              </a:rPr>
              <a:t> argument is its name in the calling program unit.</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	Example:</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call </a:t>
            </a:r>
            <a:r>
              <a:rPr lang="en-US" dirty="0" err="1">
                <a:latin typeface="Courier New" charset="0"/>
                <a:cs typeface="Courier New" charset="0"/>
              </a:rPr>
              <a:t>mysub</a:t>
            </a:r>
            <a:r>
              <a:rPr lang="en-US" dirty="0">
                <a:latin typeface="Courier New" charset="0"/>
                <a:cs typeface="Courier New" charset="0"/>
              </a:rPr>
              <a:t>(</a:t>
            </a:r>
            <a:r>
              <a:rPr lang="en-US" dirty="0" err="1">
                <a:latin typeface="Courier New" charset="0"/>
                <a:cs typeface="Courier New" charset="0"/>
              </a:rPr>
              <a:t>aa,bb,w</a:t>
            </a:r>
            <a:r>
              <a:rPr lang="en-US" dirty="0">
                <a:latin typeface="Courier New" charset="0"/>
                <a:cs typeface="Courier New" charset="0"/>
              </a:rPr>
              <a:t>=d)</a:t>
            </a:r>
          </a:p>
          <a:p>
            <a:pPr marL="563563" indent="-457200">
              <a:spcAft>
                <a:spcPts val="113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Courier New" charset="0"/>
              </a:rPr>
              <a:t>Positional (non-optional) arguments must appear before any optional or keyword arguments.</a:t>
            </a:r>
          </a:p>
          <a:p>
            <a:endParaRPr lang="en-US" dirty="0"/>
          </a:p>
        </p:txBody>
      </p:sp>
    </p:spTree>
    <p:extLst>
      <p:ext uri="{BB962C8B-B14F-4D97-AF65-F5344CB8AC3E}">
        <p14:creationId xmlns:p14="http://schemas.microsoft.com/office/powerpoint/2010/main" val="15970748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PRESENT Intrinsic</a:t>
            </a:r>
          </a:p>
        </p:txBody>
      </p:sp>
      <p:sp>
        <p:nvSpPr>
          <p:cNvPr id="3" name="Content Placeholder 2"/>
          <p:cNvSpPr>
            <a:spLocks noGrp="1"/>
          </p:cNvSpPr>
          <p:nvPr>
            <p:ph idx="1"/>
          </p:nvPr>
        </p:nvSpPr>
        <p:spPr>
          <a:xfrm>
            <a:off x="457200" y="1600200"/>
            <a:ext cx="8229600" cy="5044711"/>
          </a:xfrm>
        </p:spPr>
        <p:txBody>
          <a:bodyPr>
            <a:normAutofit fontScale="92500" lnSpcReduction="1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The </a:t>
            </a:r>
            <a:r>
              <a:rPr lang="en-US" dirty="0">
                <a:latin typeface="Courier New"/>
                <a:cs typeface="Courier New"/>
              </a:rPr>
              <a:t>PRESENT()</a:t>
            </a:r>
            <a:r>
              <a:rPr lang="en-US" dirty="0">
                <a:cs typeface="DejaVu Sans" charset="0"/>
              </a:rPr>
              <a:t> intrinsic function tests whether a particular optional argument is present in the argument list of the caller.   If it is not present, defaults can be set or other action taken.</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	Example</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IF (PRESENT(w)) then</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r>
              <a:rPr lang="en-US" dirty="0" err="1">
                <a:latin typeface="Courier New" charset="0"/>
                <a:cs typeface="Courier New" charset="0"/>
              </a:rPr>
              <a:t>dd</a:t>
            </a:r>
            <a:r>
              <a:rPr lang="en-US" dirty="0">
                <a:latin typeface="Courier New" charset="0"/>
                <a:cs typeface="Courier New" charset="0"/>
              </a:rPr>
              <a:t>=w</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ELSE</a:t>
            </a:r>
          </a:p>
          <a:p>
            <a:pPr marL="430213" indent="-323850">
              <a:spcAft>
                <a:spcPts val="85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a:t>
            </a:r>
            <a:r>
              <a:rPr lang="en-US" dirty="0" err="1">
                <a:latin typeface="Courier New" charset="0"/>
                <a:cs typeface="Courier New" charset="0"/>
              </a:rPr>
              <a:t>dd</a:t>
            </a:r>
            <a:r>
              <a:rPr lang="en-US" dirty="0">
                <a:latin typeface="Courier New" charset="0"/>
                <a:cs typeface="Courier New" charset="0"/>
              </a:rPr>
              <a:t>=3.14</a:t>
            </a:r>
          </a:p>
          <a:p>
            <a:pPr marL="430213" indent="-323850">
              <a:spcAft>
                <a:spcPts val="1138"/>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Courier New" charset="0"/>
                <a:cs typeface="Courier New" charset="0"/>
              </a:rPr>
              <a:t>	ENDIF</a:t>
            </a:r>
          </a:p>
          <a:p>
            <a:endParaRPr lang="en-US" dirty="0"/>
          </a:p>
        </p:txBody>
      </p:sp>
    </p:spTree>
    <p:extLst>
      <p:ext uri="{BB962C8B-B14F-4D97-AF65-F5344CB8AC3E}">
        <p14:creationId xmlns:p14="http://schemas.microsoft.com/office/powerpoint/2010/main" val="5997004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Pure and elemental procedures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603617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Functions</a:t>
            </a:r>
          </a:p>
        </p:txBody>
      </p:sp>
      <p:sp>
        <p:nvSpPr>
          <p:cNvPr id="3" name="Content Placeholder 2"/>
          <p:cNvSpPr>
            <a:spLocks noGrp="1"/>
          </p:cNvSpPr>
          <p:nvPr>
            <p:ph idx="1"/>
          </p:nvPr>
        </p:nvSpPr>
        <p:spPr/>
        <p:txBody>
          <a:bodyPr/>
          <a:lstStyle/>
          <a:p>
            <a:r>
              <a:rPr lang="en-US" dirty="0"/>
              <a:t>Side effects should be avoided in functions.  Fortran offers subroutines to handle situations where changes to the parameters make sense.</a:t>
            </a:r>
          </a:p>
          <a:p>
            <a:r>
              <a:rPr lang="en-US" dirty="0"/>
              <a:t>The programmer can declare a function </a:t>
            </a:r>
            <a:r>
              <a:rPr lang="en-US" dirty="0">
                <a:latin typeface="Courier New"/>
                <a:cs typeface="Courier New"/>
              </a:rPr>
              <a:t>PURE</a:t>
            </a:r>
            <a:r>
              <a:rPr lang="en-US" dirty="0"/>
              <a:t> to tell the compiler it is free of side effects.</a:t>
            </a:r>
          </a:p>
          <a:p>
            <a:pPr marL="0" indent="0">
              <a:buNone/>
            </a:pPr>
            <a:r>
              <a:rPr lang="en-US" dirty="0">
                <a:latin typeface="Courier New"/>
                <a:cs typeface="Courier New"/>
              </a:rPr>
              <a:t>  pure function </a:t>
            </a:r>
            <a:r>
              <a:rPr lang="en-US" dirty="0" err="1">
                <a:latin typeface="Courier New"/>
                <a:cs typeface="Courier New"/>
              </a:rPr>
              <a:t>myfunc</a:t>
            </a:r>
            <a:r>
              <a:rPr lang="en-US" dirty="0">
                <a:latin typeface="Courier New"/>
                <a:cs typeface="Courier New"/>
              </a:rPr>
              <a:t>(x)</a:t>
            </a:r>
          </a:p>
          <a:p>
            <a:pPr marL="0" indent="0">
              <a:buNone/>
            </a:pPr>
            <a:r>
              <a:rPr lang="en-US" dirty="0">
                <a:latin typeface="Courier New"/>
                <a:cs typeface="Courier New"/>
              </a:rPr>
              <a:t>     integer          :: </a:t>
            </a:r>
            <a:r>
              <a:rPr lang="en-US" dirty="0" err="1">
                <a:latin typeface="Courier New"/>
                <a:cs typeface="Courier New"/>
              </a:rPr>
              <a:t>myfunc</a:t>
            </a:r>
            <a:endParaRPr lang="en-US" dirty="0">
              <a:latin typeface="Courier New"/>
              <a:cs typeface="Courier New"/>
            </a:endParaRPr>
          </a:p>
          <a:p>
            <a:pPr marL="0" indent="0">
              <a:buNone/>
            </a:pPr>
            <a:r>
              <a:rPr lang="en-US" dirty="0">
                <a:latin typeface="Courier New"/>
                <a:cs typeface="Courier New"/>
              </a:rPr>
              <a:t>     real, intent(in) :: x</a:t>
            </a:r>
          </a:p>
          <a:p>
            <a:r>
              <a:rPr lang="en-US" dirty="0"/>
              <a:t>Pure functions must declare all parameters </a:t>
            </a:r>
            <a:r>
              <a:rPr lang="en-US" dirty="0">
                <a:latin typeface="Courier New"/>
                <a:cs typeface="Courier New"/>
              </a:rPr>
              <a:t>intent(in)</a:t>
            </a:r>
            <a:r>
              <a:rPr lang="en-US" dirty="0"/>
              <a:t>.  </a:t>
            </a:r>
          </a:p>
        </p:txBody>
      </p:sp>
    </p:spTree>
    <p:extLst>
      <p:ext uri="{BB962C8B-B14F-4D97-AF65-F5344CB8AC3E}">
        <p14:creationId xmlns:p14="http://schemas.microsoft.com/office/powerpoint/2010/main" val="34809904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Procedures</a:t>
            </a:r>
          </a:p>
        </p:txBody>
      </p:sp>
      <p:sp>
        <p:nvSpPr>
          <p:cNvPr id="3" name="Content Placeholder 2"/>
          <p:cNvSpPr>
            <a:spLocks noGrp="1"/>
          </p:cNvSpPr>
          <p:nvPr>
            <p:ph idx="1"/>
          </p:nvPr>
        </p:nvSpPr>
        <p:spPr/>
        <p:txBody>
          <a:bodyPr>
            <a:normAutofit fontScale="92500"/>
          </a:bodyPr>
          <a:lstStyle/>
          <a:p>
            <a:r>
              <a:rPr lang="en-US" dirty="0"/>
              <a:t>Subroutines may also be </a:t>
            </a:r>
            <a:r>
              <a:rPr lang="en-US" dirty="0">
                <a:latin typeface="Courier New"/>
                <a:cs typeface="Courier New"/>
              </a:rPr>
              <a:t>PURE</a:t>
            </a:r>
            <a:r>
              <a:rPr lang="en-US" dirty="0"/>
              <a:t>.  They may change their parameters but should declare those as intent(out).</a:t>
            </a:r>
          </a:p>
          <a:p>
            <a:r>
              <a:rPr lang="en-US" dirty="0">
                <a:latin typeface="Courier New"/>
                <a:cs typeface="Courier New"/>
              </a:rPr>
              <a:t>PURE</a:t>
            </a:r>
            <a:r>
              <a:rPr lang="en-US" dirty="0"/>
              <a:t> procedures must have an interface.</a:t>
            </a:r>
          </a:p>
          <a:p>
            <a:r>
              <a:rPr lang="en-US" dirty="0"/>
              <a:t>Any additional procedures they call must be </a:t>
            </a:r>
            <a:r>
              <a:rPr lang="en-US" dirty="0">
                <a:latin typeface="Courier New"/>
                <a:cs typeface="Courier New"/>
              </a:rPr>
              <a:t>PURE</a:t>
            </a:r>
          </a:p>
          <a:p>
            <a:r>
              <a:rPr lang="en-US" dirty="0"/>
              <a:t>Neither pure functions nor pure subroutines are permitted to</a:t>
            </a:r>
          </a:p>
          <a:p>
            <a:pPr lvl="1"/>
            <a:r>
              <a:rPr lang="en-US" dirty="0"/>
              <a:t>Alter any accessible global variables (e.g. from contains)</a:t>
            </a:r>
          </a:p>
          <a:p>
            <a:pPr lvl="1"/>
            <a:r>
              <a:rPr lang="en-US" dirty="0"/>
              <a:t>Perform any IO</a:t>
            </a:r>
          </a:p>
          <a:p>
            <a:pPr lvl="1"/>
            <a:r>
              <a:rPr lang="en-US" dirty="0"/>
              <a:t>SAVE any variables</a:t>
            </a:r>
          </a:p>
          <a:p>
            <a:pPr lvl="1"/>
            <a:r>
              <a:rPr lang="en-US" dirty="0"/>
              <a:t>Contain any STOP statement</a:t>
            </a:r>
          </a:p>
        </p:txBody>
      </p:sp>
    </p:spTree>
    <p:extLst>
      <p:ext uri="{BB962C8B-B14F-4D97-AF65-F5344CB8AC3E}">
        <p14:creationId xmlns:p14="http://schemas.microsoft.com/office/powerpoint/2010/main" val="28588291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ELEMENTAL Procedures</a:t>
            </a:r>
          </a:p>
        </p:txBody>
      </p:sp>
      <p:sp>
        <p:nvSpPr>
          <p:cNvPr id="3" name="Content Placeholder 2"/>
          <p:cNvSpPr>
            <a:spLocks noGrp="1"/>
          </p:cNvSpPr>
          <p:nvPr>
            <p:ph idx="1"/>
          </p:nvPr>
        </p:nvSpPr>
        <p:spPr/>
        <p:txBody>
          <a:bodyPr>
            <a:normAutofit fontScale="92500" lnSpcReduction="20000"/>
          </a:bodyPr>
          <a:lstStyle/>
          <a:p>
            <a:r>
              <a:rPr lang="en-US" dirty="0">
                <a:latin typeface="Courier New"/>
                <a:cs typeface="Courier New"/>
              </a:rPr>
              <a:t>PURE</a:t>
            </a:r>
            <a:r>
              <a:rPr lang="en-US" dirty="0"/>
              <a:t> procedures were intended for automatic parallelization.  However, a particularly useful derivative is the </a:t>
            </a:r>
            <a:r>
              <a:rPr lang="en-US" dirty="0">
                <a:latin typeface="Courier New"/>
                <a:cs typeface="Courier New"/>
              </a:rPr>
              <a:t>ELEMENTAL</a:t>
            </a:r>
            <a:r>
              <a:rPr lang="en-US" dirty="0"/>
              <a:t> procedure.</a:t>
            </a:r>
          </a:p>
          <a:p>
            <a:r>
              <a:rPr lang="en-US" dirty="0">
                <a:latin typeface="Courier New"/>
                <a:cs typeface="Courier New"/>
              </a:rPr>
              <a:t>ELEMENTAL</a:t>
            </a:r>
            <a:r>
              <a:rPr lang="en-US" dirty="0"/>
              <a:t> procedures operate elementwise on arrays.</a:t>
            </a:r>
          </a:p>
          <a:p>
            <a:r>
              <a:rPr lang="en-US" dirty="0"/>
              <a:t>All </a:t>
            </a:r>
            <a:r>
              <a:rPr lang="en-US" dirty="0">
                <a:latin typeface="Courier New"/>
                <a:cs typeface="Courier New"/>
              </a:rPr>
              <a:t>ELEMENTAL</a:t>
            </a:r>
            <a:r>
              <a:rPr lang="en-US" dirty="0"/>
              <a:t> functions must obey the rules for </a:t>
            </a:r>
            <a:r>
              <a:rPr lang="en-US" dirty="0">
                <a:latin typeface="Courier New"/>
                <a:cs typeface="Courier New"/>
              </a:rPr>
              <a:t>PURE</a:t>
            </a:r>
            <a:r>
              <a:rPr lang="en-US" dirty="0"/>
              <a:t> functions. Arguments must be scalars.</a:t>
            </a:r>
          </a:p>
          <a:p>
            <a:pPr marL="0" indent="0">
              <a:buNone/>
            </a:pPr>
            <a:r>
              <a:rPr lang="en-US" dirty="0">
                <a:latin typeface="Courier New"/>
                <a:cs typeface="Courier New"/>
              </a:rPr>
              <a:t>elemental function f2c(</a:t>
            </a:r>
            <a:r>
              <a:rPr lang="en-US" dirty="0" err="1">
                <a:latin typeface="Courier New"/>
                <a:cs typeface="Courier New"/>
              </a:rPr>
              <a:t>tempF</a:t>
            </a:r>
            <a:r>
              <a:rPr lang="en-US" dirty="0">
                <a:latin typeface="Courier New"/>
                <a:cs typeface="Courier New"/>
              </a:rPr>
              <a:t>)</a:t>
            </a:r>
          </a:p>
          <a:p>
            <a:pPr marL="0" indent="0">
              <a:buNone/>
            </a:pPr>
            <a:r>
              <a:rPr lang="en-US" dirty="0">
                <a:latin typeface="Courier New"/>
                <a:cs typeface="Courier New"/>
              </a:rPr>
              <a:t>   real             :: f2c </a:t>
            </a:r>
          </a:p>
          <a:p>
            <a:pPr marL="0" indent="0">
              <a:buNone/>
            </a:pPr>
            <a:r>
              <a:rPr lang="en-US" dirty="0">
                <a:latin typeface="Courier New"/>
                <a:cs typeface="Courier New"/>
              </a:rPr>
              <a:t>   real, intent(in) :: </a:t>
            </a:r>
            <a:r>
              <a:rPr lang="en-US" dirty="0" err="1">
                <a:latin typeface="Courier New"/>
                <a:cs typeface="Courier New"/>
              </a:rPr>
              <a:t>tempF</a:t>
            </a:r>
            <a:endParaRPr lang="en-US" dirty="0">
              <a:latin typeface="Courier New"/>
              <a:cs typeface="Courier New"/>
            </a:endParaRPr>
          </a:p>
          <a:p>
            <a:pPr marL="0" indent="0">
              <a:buNone/>
            </a:pPr>
            <a:r>
              <a:rPr lang="en-US" dirty="0">
                <a:latin typeface="Courier New"/>
                <a:cs typeface="Courier New"/>
              </a:rPr>
              <a:t>   f2c=(tempF-32.)/1.8</a:t>
            </a:r>
          </a:p>
          <a:p>
            <a:pPr marL="0" indent="0">
              <a:buNone/>
            </a:pPr>
            <a:r>
              <a:rPr lang="en-US" dirty="0">
                <a:latin typeface="Courier New"/>
                <a:cs typeface="Courier New"/>
              </a:rPr>
              <a:t>end function f2c</a:t>
            </a:r>
          </a:p>
        </p:txBody>
      </p:sp>
    </p:spTree>
    <p:extLst>
      <p:ext uri="{BB962C8B-B14F-4D97-AF65-F5344CB8AC3E}">
        <p14:creationId xmlns:p14="http://schemas.microsoft.com/office/powerpoint/2010/main" val="27708655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ELEMENTAL Procedures</a:t>
            </a:r>
          </a:p>
        </p:txBody>
      </p:sp>
      <p:sp>
        <p:nvSpPr>
          <p:cNvPr id="3" name="Content Placeholder 2"/>
          <p:cNvSpPr>
            <a:spLocks noGrp="1"/>
          </p:cNvSpPr>
          <p:nvPr>
            <p:ph idx="1"/>
          </p:nvPr>
        </p:nvSpPr>
        <p:spPr/>
        <p:txBody>
          <a:bodyPr>
            <a:normAutofit/>
          </a:bodyPr>
          <a:lstStyle/>
          <a:p>
            <a:pPr marL="0" indent="0">
              <a:buNone/>
            </a:pPr>
            <a:r>
              <a:rPr lang="en-US" sz="2400" dirty="0">
                <a:latin typeface="Courier New"/>
                <a:cs typeface="Courier New"/>
              </a:rPr>
              <a:t> real                  :: </a:t>
            </a:r>
            <a:r>
              <a:rPr lang="en-US" sz="2400" dirty="0" err="1">
                <a:latin typeface="Courier New"/>
                <a:cs typeface="Courier New"/>
              </a:rPr>
              <a:t>tempF</a:t>
            </a:r>
            <a:r>
              <a:rPr lang="en-US" sz="2400" dirty="0">
                <a:latin typeface="Courier New"/>
                <a:cs typeface="Courier New"/>
              </a:rPr>
              <a:t>, </a:t>
            </a:r>
            <a:r>
              <a:rPr lang="en-US" sz="2400" dirty="0" err="1">
                <a:latin typeface="Courier New"/>
                <a:cs typeface="Courier New"/>
              </a:rPr>
              <a:t>tempC</a:t>
            </a:r>
            <a:endParaRPr lang="en-US" sz="2400" dirty="0">
              <a:latin typeface="Courier New"/>
              <a:cs typeface="Courier New"/>
            </a:endParaRPr>
          </a:p>
          <a:p>
            <a:pPr marL="0" indent="0">
              <a:buNone/>
            </a:pPr>
            <a:r>
              <a:rPr lang="en-US" sz="2400" dirty="0">
                <a:latin typeface="Courier New"/>
                <a:cs typeface="Courier New"/>
              </a:rPr>
              <a:t> real, dimension(</a:t>
            </a:r>
            <a:r>
              <a:rPr lang="en-US" sz="2400" dirty="0">
                <a:latin typeface="Courier New"/>
                <a:cs typeface="Courier New"/>
                <a:sym typeface="Wingdings"/>
              </a:rPr>
              <a:t>100)  :: </a:t>
            </a:r>
            <a:r>
              <a:rPr lang="en-US" sz="2400" dirty="0" err="1">
                <a:latin typeface="Courier New"/>
                <a:cs typeface="Courier New"/>
                <a:sym typeface="Wingdings"/>
              </a:rPr>
              <a:t>tempFs</a:t>
            </a:r>
            <a:r>
              <a:rPr lang="en-US" sz="2400" dirty="0">
                <a:latin typeface="Courier New"/>
                <a:cs typeface="Courier New"/>
                <a:sym typeface="Wingdings"/>
              </a:rPr>
              <a:t>, </a:t>
            </a:r>
            <a:r>
              <a:rPr lang="en-US" sz="2400" dirty="0" err="1">
                <a:latin typeface="Courier New"/>
                <a:cs typeface="Courier New"/>
                <a:sym typeface="Wingdings"/>
              </a:rPr>
              <a:t>tempCs</a:t>
            </a:r>
            <a:endParaRPr lang="en-US" sz="2400" dirty="0">
              <a:latin typeface="Courier New"/>
              <a:cs typeface="Courier New"/>
              <a:sym typeface="Wingdings"/>
            </a:endParaRPr>
          </a:p>
          <a:p>
            <a:pPr marL="0" indent="0">
              <a:buNone/>
            </a:pPr>
            <a:r>
              <a:rPr lang="en-US" sz="2400" dirty="0">
                <a:latin typeface="Courier New"/>
                <a:cs typeface="Courier New"/>
                <a:sym typeface="Wingdings"/>
              </a:rPr>
              <a:t> real, dimension(10,10):: </a:t>
            </a:r>
            <a:r>
              <a:rPr lang="en-US" sz="2400" dirty="0" err="1">
                <a:latin typeface="Courier New"/>
                <a:cs typeface="Courier New"/>
                <a:sym typeface="Wingdings"/>
              </a:rPr>
              <a:t>dataF</a:t>
            </a:r>
            <a:r>
              <a:rPr lang="en-US" sz="2400" dirty="0">
                <a:latin typeface="Courier New"/>
                <a:cs typeface="Courier New"/>
                <a:sym typeface="Wingdings"/>
              </a:rPr>
              <a:t>, </a:t>
            </a:r>
            <a:r>
              <a:rPr lang="en-US" sz="2400" dirty="0" err="1">
                <a:latin typeface="Courier New"/>
                <a:cs typeface="Courier New"/>
                <a:sym typeface="Wingdings"/>
              </a:rPr>
              <a:t>dataC</a:t>
            </a:r>
            <a:endParaRPr lang="en-US" sz="2400" dirty="0">
              <a:latin typeface="Courier New"/>
              <a:cs typeface="Courier New"/>
              <a:sym typeface="Wingdings"/>
            </a:endParaRPr>
          </a:p>
          <a:p>
            <a:pPr marL="0" indent="0">
              <a:buNone/>
            </a:pPr>
            <a:r>
              <a:rPr lang="en-US" sz="2400" dirty="0">
                <a:latin typeface="Courier New"/>
                <a:cs typeface="Courier New"/>
                <a:sym typeface="Wingdings"/>
              </a:rPr>
              <a:t> </a:t>
            </a:r>
            <a:r>
              <a:rPr lang="en-US" sz="2400" dirty="0" err="1">
                <a:latin typeface="Courier New"/>
                <a:cs typeface="Courier New"/>
                <a:sym typeface="Wingdings"/>
              </a:rPr>
              <a:t>tempC</a:t>
            </a:r>
            <a:r>
              <a:rPr lang="en-US" sz="2400" dirty="0">
                <a:latin typeface="Courier New"/>
                <a:cs typeface="Courier New"/>
                <a:sym typeface="Wingdings"/>
              </a:rPr>
              <a:t> = f2c(</a:t>
            </a:r>
            <a:r>
              <a:rPr lang="en-US" sz="2400" dirty="0" err="1">
                <a:latin typeface="Courier New"/>
                <a:cs typeface="Courier New"/>
                <a:sym typeface="Wingdings"/>
              </a:rPr>
              <a:t>tempF</a:t>
            </a:r>
            <a:r>
              <a:rPr lang="en-US" sz="2400" dirty="0">
                <a:latin typeface="Courier New"/>
                <a:cs typeface="Courier New"/>
                <a:sym typeface="Wingdings"/>
              </a:rPr>
              <a:t>)</a:t>
            </a:r>
          </a:p>
          <a:p>
            <a:pPr marL="0" indent="0">
              <a:buNone/>
            </a:pPr>
            <a:r>
              <a:rPr lang="en-US" sz="2400" dirty="0">
                <a:latin typeface="Courier New"/>
                <a:cs typeface="Courier New"/>
                <a:sym typeface="Wingdings"/>
              </a:rPr>
              <a:t> </a:t>
            </a:r>
            <a:r>
              <a:rPr lang="en-US" sz="2400" dirty="0" err="1">
                <a:latin typeface="Courier New"/>
                <a:cs typeface="Courier New"/>
                <a:sym typeface="Wingdings"/>
              </a:rPr>
              <a:t>tempCs</a:t>
            </a:r>
            <a:r>
              <a:rPr lang="en-US" sz="2400" dirty="0">
                <a:latin typeface="Courier New"/>
                <a:cs typeface="Courier New"/>
                <a:sym typeface="Wingdings"/>
              </a:rPr>
              <a:t>= f2c(</a:t>
            </a:r>
            <a:r>
              <a:rPr lang="en-US" sz="2400" dirty="0" err="1">
                <a:latin typeface="Courier New"/>
                <a:cs typeface="Courier New"/>
                <a:sym typeface="Wingdings"/>
              </a:rPr>
              <a:t>tempFs</a:t>
            </a:r>
            <a:r>
              <a:rPr lang="en-US" sz="2400" dirty="0">
                <a:latin typeface="Courier New"/>
                <a:cs typeface="Courier New"/>
                <a:sym typeface="Wingdings"/>
              </a:rPr>
              <a:t>)</a:t>
            </a:r>
          </a:p>
          <a:p>
            <a:pPr marL="0" indent="0">
              <a:buNone/>
            </a:pPr>
            <a:r>
              <a:rPr lang="en-US" sz="2400" dirty="0">
                <a:latin typeface="Courier New"/>
                <a:cs typeface="Courier New"/>
                <a:sym typeface="Wingdings"/>
              </a:rPr>
              <a:t> </a:t>
            </a:r>
            <a:r>
              <a:rPr lang="en-US" sz="2400" dirty="0" err="1">
                <a:latin typeface="Courier New"/>
                <a:cs typeface="Courier New"/>
                <a:sym typeface="Wingdings"/>
              </a:rPr>
              <a:t>dataC</a:t>
            </a:r>
            <a:r>
              <a:rPr lang="en-US" sz="2400" dirty="0">
                <a:latin typeface="Courier New"/>
                <a:cs typeface="Courier New"/>
                <a:sym typeface="Wingdings"/>
              </a:rPr>
              <a:t> = f2c(</a:t>
            </a:r>
            <a:r>
              <a:rPr lang="en-US" sz="2400" dirty="0" err="1">
                <a:latin typeface="Courier New"/>
                <a:cs typeface="Courier New"/>
                <a:sym typeface="Wingdings"/>
              </a:rPr>
              <a:t>tempCs</a:t>
            </a:r>
            <a:r>
              <a:rPr lang="en-US" sz="2400" dirty="0">
                <a:latin typeface="Courier New"/>
                <a:cs typeface="Courier New"/>
                <a:sym typeface="Wingdings"/>
              </a:rPr>
              <a:t>)</a:t>
            </a:r>
          </a:p>
          <a:p>
            <a:r>
              <a:rPr lang="en-US" dirty="0">
                <a:sym typeface="Wingdings"/>
              </a:rPr>
              <a:t>The elemental function can be called for any arrays as long as they conform.  Each element is modified by the function appropriately.  It can also be called as a normal scalar function.</a:t>
            </a:r>
          </a:p>
          <a:p>
            <a:endParaRPr lang="en-US" dirty="0">
              <a:sym typeface="Wingdings"/>
            </a:endParaRPr>
          </a:p>
        </p:txBody>
      </p:sp>
    </p:spTree>
    <p:extLst>
      <p:ext uri="{BB962C8B-B14F-4D97-AF65-F5344CB8AC3E}">
        <p14:creationId xmlns:p14="http://schemas.microsoft.com/office/powerpoint/2010/main" val="20336795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an elemental function that accepts a single parameter as an angle in degrees and converts it to radians.  </a:t>
            </a:r>
          </a:p>
          <a:p>
            <a:r>
              <a:rPr lang="en-US" dirty="0"/>
              <a:t>Write a program that computes the cosine of 0 to 90 degrees in increments of 5 degrees.  Print the output.  Do it with a loop, and then by creating a one-dimensional array of angles and passing it to the function.</a:t>
            </a:r>
          </a:p>
        </p:txBody>
      </p:sp>
    </p:spTree>
    <p:extLst>
      <p:ext uri="{BB962C8B-B14F-4D97-AF65-F5344CB8AC3E}">
        <p14:creationId xmlns:p14="http://schemas.microsoft.com/office/powerpoint/2010/main" val="124061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MinGW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47800"/>
            <a:ext cx="3170484" cy="22409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211" y="1447800"/>
            <a:ext cx="2867424" cy="221487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0"/>
            <a:ext cx="4121212" cy="2209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5800" y="3810000"/>
            <a:ext cx="4121212" cy="2209800"/>
          </a:xfrm>
          <a:prstGeom prst="rect">
            <a:avLst/>
          </a:prstGeom>
        </p:spPr>
      </p:pic>
    </p:spTree>
    <p:extLst>
      <p:ext uri="{BB962C8B-B14F-4D97-AF65-F5344CB8AC3E}">
        <p14:creationId xmlns:p14="http://schemas.microsoft.com/office/powerpoint/2010/main" val="21404646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800974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fontScale="77500" lnSpcReduction="20000"/>
          </a:bodyPr>
          <a:lstStyle/>
          <a:p>
            <a:r>
              <a:rPr lang="en-US" dirty="0"/>
              <a:t>In Fortran, scope is defined by the program unit.</a:t>
            </a:r>
          </a:p>
          <a:p>
            <a:r>
              <a:rPr lang="en-US" dirty="0"/>
              <a:t>A calling unit may have a variable named </a:t>
            </a:r>
            <a:r>
              <a:rPr lang="en-US" dirty="0">
                <a:latin typeface="Courier New"/>
                <a:cs typeface="Courier New"/>
              </a:rPr>
              <a:t>x</a:t>
            </a:r>
            <a:r>
              <a:rPr lang="en-US" dirty="0"/>
              <a:t>, and a function may also have a variable named </a:t>
            </a:r>
            <a:r>
              <a:rPr lang="en-US" dirty="0">
                <a:latin typeface="Courier New"/>
                <a:cs typeface="Courier New"/>
              </a:rPr>
              <a:t>x</a:t>
            </a:r>
            <a:r>
              <a:rPr lang="en-US" dirty="0"/>
              <a:t>, and if </a:t>
            </a:r>
            <a:r>
              <a:rPr lang="en-US" dirty="0">
                <a:latin typeface="Courier New"/>
                <a:cs typeface="Courier New"/>
              </a:rPr>
              <a:t>x</a:t>
            </a:r>
            <a:r>
              <a:rPr lang="en-US" dirty="0"/>
              <a:t> is not an argument to the function then it will be distinct from the </a:t>
            </a:r>
            <a:r>
              <a:rPr lang="en-US" dirty="0">
                <a:latin typeface="Courier New"/>
                <a:cs typeface="Courier New"/>
              </a:rPr>
              <a:t>x</a:t>
            </a:r>
            <a:r>
              <a:rPr lang="en-US" dirty="0"/>
              <a:t> in the calling unit.</a:t>
            </a:r>
          </a:p>
          <a:p>
            <a:pPr marL="0" indent="0">
              <a:buNone/>
            </a:pPr>
            <a:r>
              <a:rPr lang="en-US" dirty="0">
                <a:latin typeface="Courier New"/>
                <a:cs typeface="Courier New"/>
              </a:rPr>
              <a:t> x=20.</a:t>
            </a:r>
          </a:p>
          <a:p>
            <a:pPr marL="0" indent="0">
              <a:buNone/>
            </a:pPr>
            <a:r>
              <a:rPr lang="en-US" dirty="0">
                <a:latin typeface="Courier New"/>
                <a:cs typeface="Courier New"/>
              </a:rPr>
              <a:t> call sub(x)</a:t>
            </a:r>
          </a:p>
          <a:p>
            <a:pPr marL="0" indent="0">
              <a:buNone/>
            </a:pPr>
            <a:r>
              <a:rPr lang="en-US" dirty="0">
                <a:latin typeface="Courier New"/>
                <a:cs typeface="Courier New"/>
              </a:rPr>
              <a:t>   etc.</a:t>
            </a:r>
          </a:p>
          <a:p>
            <a:pPr marL="0" indent="0">
              <a:buNone/>
            </a:pPr>
            <a:endParaRPr lang="en-US" dirty="0">
              <a:latin typeface="Courier New"/>
              <a:cs typeface="Courier New"/>
            </a:endParaRPr>
          </a:p>
          <a:p>
            <a:pPr marL="0" indent="0">
              <a:buNone/>
            </a:pPr>
            <a:r>
              <a:rPr lang="en-US" dirty="0">
                <a:latin typeface="Courier New"/>
                <a:cs typeface="Courier New"/>
              </a:rPr>
              <a:t> subroutine sub(y)</a:t>
            </a:r>
          </a:p>
          <a:p>
            <a:pPr marL="0" indent="0">
              <a:buNone/>
            </a:pPr>
            <a:r>
              <a:rPr lang="en-US" dirty="0">
                <a:latin typeface="Courier New"/>
                <a:cs typeface="Courier New"/>
              </a:rPr>
              <a:t>   real, intent(</a:t>
            </a:r>
            <a:r>
              <a:rPr lang="en-US" dirty="0" err="1">
                <a:latin typeface="Courier New"/>
                <a:cs typeface="Courier New"/>
              </a:rPr>
              <a:t>inout</a:t>
            </a:r>
            <a:r>
              <a:rPr lang="en-US" dirty="0">
                <a:latin typeface="Courier New"/>
                <a:cs typeface="Courier New"/>
              </a:rPr>
              <a:t>) :: y</a:t>
            </a:r>
          </a:p>
          <a:p>
            <a:pPr marL="0" indent="0">
              <a:buNone/>
            </a:pPr>
            <a:r>
              <a:rPr lang="en-US" dirty="0">
                <a:latin typeface="Courier New"/>
                <a:cs typeface="Courier New"/>
              </a:rPr>
              <a:t>   real                :: x</a:t>
            </a:r>
          </a:p>
          <a:p>
            <a:pPr marL="0" indent="0">
              <a:buNone/>
            </a:pPr>
            <a:r>
              <a:rPr lang="en-US" dirty="0">
                <a:latin typeface="Courier New"/>
                <a:cs typeface="Courier New"/>
              </a:rPr>
              <a:t>   x=10.</a:t>
            </a:r>
          </a:p>
          <a:p>
            <a:pPr marL="0" indent="0">
              <a:buNone/>
            </a:pPr>
            <a:r>
              <a:rPr lang="en-US" dirty="0">
                <a:latin typeface="Courier New"/>
                <a:cs typeface="Courier New"/>
              </a:rPr>
              <a:t>   y=30.</a:t>
            </a:r>
          </a:p>
          <a:p>
            <a:pPr marL="0" indent="0">
              <a:buNone/>
            </a:pPr>
            <a:r>
              <a:rPr lang="en-US" dirty="0">
                <a:latin typeface="Courier New"/>
                <a:cs typeface="Courier New"/>
              </a:rPr>
              <a:t>end subroutine sub</a:t>
            </a:r>
          </a:p>
          <a:p>
            <a:endParaRPr lang="en-US" dirty="0"/>
          </a:p>
        </p:txBody>
      </p:sp>
    </p:spTree>
    <p:extLst>
      <p:ext uri="{BB962C8B-B14F-4D97-AF65-F5344CB8AC3E}">
        <p14:creationId xmlns:p14="http://schemas.microsoft.com/office/powerpoint/2010/main" val="5148477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CONTAINS and Nested Procedures</a:t>
            </a:r>
          </a:p>
        </p:txBody>
      </p:sp>
      <p:sp>
        <p:nvSpPr>
          <p:cNvPr id="3" name="Content Placeholder 2"/>
          <p:cNvSpPr>
            <a:spLocks noGrp="1"/>
          </p:cNvSpPr>
          <p:nvPr>
            <p:ph idx="1"/>
          </p:nvPr>
        </p:nvSpPr>
        <p:spPr/>
        <p:txBody>
          <a:bodyPr>
            <a:normAutofit fontScale="92500"/>
          </a:bodyPr>
          <a:lstStyle/>
          <a:p>
            <a:r>
              <a:rPr lang="en-US" dirty="0"/>
              <a:t>The </a:t>
            </a:r>
            <a:r>
              <a:rPr lang="en-US" dirty="0">
                <a:latin typeface="Courier New"/>
                <a:cs typeface="Courier New"/>
              </a:rPr>
              <a:t>contains</a:t>
            </a:r>
            <a:r>
              <a:rPr lang="en-US" dirty="0"/>
              <a:t> keyword extends the scope into the contained program unit.  </a:t>
            </a:r>
          </a:p>
          <a:p>
            <a:r>
              <a:rPr lang="en-US" dirty="0"/>
              <a:t>The end of the “container” must </a:t>
            </a:r>
            <a:r>
              <a:rPr lang="en-US" i="1" dirty="0"/>
              <a:t>follow</a:t>
            </a:r>
            <a:r>
              <a:rPr lang="en-US" dirty="0"/>
              <a:t> the end of the “</a:t>
            </a:r>
            <a:r>
              <a:rPr lang="en-US" dirty="0" err="1"/>
              <a:t>containee</a:t>
            </a:r>
            <a:r>
              <a:rPr lang="en-US" dirty="0"/>
              <a:t>”</a:t>
            </a:r>
          </a:p>
          <a:p>
            <a:r>
              <a:rPr lang="en-US" dirty="0"/>
              <a:t>A contained subprogram can access </a:t>
            </a:r>
            <a:r>
              <a:rPr lang="en-US" i="1" dirty="0"/>
              <a:t>all</a:t>
            </a:r>
            <a:r>
              <a:rPr lang="en-US" dirty="0"/>
              <a:t> the variables in the container except those that are explicitly passed.</a:t>
            </a:r>
          </a:p>
          <a:p>
            <a:r>
              <a:rPr lang="en-US" dirty="0"/>
              <a:t>The interface is implicit and should not be made explicit.</a:t>
            </a:r>
          </a:p>
          <a:p>
            <a:r>
              <a:rPr lang="en-US" dirty="0"/>
              <a:t>Contained procedures are often said to be </a:t>
            </a:r>
            <a:r>
              <a:rPr lang="en-US" i="1" dirty="0"/>
              <a:t>nested</a:t>
            </a:r>
            <a:r>
              <a:rPr lang="en-US" dirty="0"/>
              <a:t>.</a:t>
            </a:r>
          </a:p>
          <a:p>
            <a:r>
              <a:rPr lang="en-US" dirty="0"/>
              <a:t>Only one level of nesting is permitted.</a:t>
            </a:r>
          </a:p>
        </p:txBody>
      </p:sp>
    </p:spTree>
    <p:extLst>
      <p:ext uri="{BB962C8B-B14F-4D97-AF65-F5344CB8AC3E}">
        <p14:creationId xmlns:p14="http://schemas.microsoft.com/office/powerpoint/2010/main" val="37107102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a:cs typeface="Courier New"/>
              </a:rPr>
              <a:t>program </a:t>
            </a:r>
            <a:r>
              <a:rPr lang="en-US" dirty="0" err="1">
                <a:latin typeface="Courier New"/>
                <a:cs typeface="Courier New"/>
              </a:rPr>
              <a:t>myprog</a:t>
            </a:r>
            <a:endParaRPr lang="en-US" dirty="0">
              <a:latin typeface="Courier New"/>
              <a:cs typeface="Courier New"/>
            </a:endParaRPr>
          </a:p>
          <a:p>
            <a:pPr marL="0" indent="0">
              <a:buNone/>
            </a:pPr>
            <a:r>
              <a:rPr lang="en-US" dirty="0">
                <a:latin typeface="Courier New"/>
                <a:cs typeface="Courier New"/>
              </a:rPr>
              <a:t>   implicit none</a:t>
            </a:r>
          </a:p>
          <a:p>
            <a:pPr marL="0" indent="0">
              <a:buNone/>
            </a:pPr>
            <a:r>
              <a:rPr lang="en-US" dirty="0">
                <a:latin typeface="Courier New"/>
                <a:cs typeface="Courier New"/>
              </a:rPr>
              <a:t>   real  :: </a:t>
            </a:r>
            <a:r>
              <a:rPr lang="en-US" dirty="0" err="1">
                <a:latin typeface="Courier New"/>
                <a:cs typeface="Courier New"/>
              </a:rPr>
              <a:t>x,y,z</a:t>
            </a:r>
            <a:endParaRPr lang="en-US" dirty="0">
              <a:latin typeface="Courier New"/>
              <a:cs typeface="Courier New"/>
            </a:endParaRPr>
          </a:p>
          <a:p>
            <a:pPr marL="0" indent="0">
              <a:buNone/>
            </a:pPr>
            <a:r>
              <a:rPr lang="en-US" dirty="0">
                <a:latin typeface="Courier New"/>
                <a:cs typeface="Courier New"/>
              </a:rPr>
              <a:t>   x=5.; y=10.</a:t>
            </a:r>
          </a:p>
          <a:p>
            <a:pPr marL="0" indent="0">
              <a:buNone/>
            </a:pPr>
            <a:r>
              <a:rPr lang="en-US" dirty="0">
                <a:latin typeface="Courier New"/>
                <a:cs typeface="Courier New"/>
              </a:rPr>
              <a:t>   call </a:t>
            </a:r>
            <a:r>
              <a:rPr lang="en-US" dirty="0" err="1">
                <a:latin typeface="Courier New"/>
                <a:cs typeface="Courier New"/>
              </a:rPr>
              <a:t>mysub</a:t>
            </a:r>
            <a:r>
              <a:rPr lang="en-US" dirty="0">
                <a:latin typeface="Courier New"/>
                <a:cs typeface="Courier New"/>
              </a:rPr>
              <a:t>(z)</a:t>
            </a:r>
          </a:p>
          <a:p>
            <a:pPr marL="0" indent="0">
              <a:buNone/>
            </a:pPr>
            <a:r>
              <a:rPr lang="en-US" dirty="0">
                <a:latin typeface="Courier New"/>
                <a:cs typeface="Courier New"/>
              </a:rPr>
              <a:t>   contains</a:t>
            </a:r>
          </a:p>
          <a:p>
            <a:pPr marL="0" indent="0">
              <a:buNone/>
            </a:pPr>
            <a:r>
              <a:rPr lang="en-US" dirty="0">
                <a:latin typeface="Courier New"/>
                <a:cs typeface="Courier New"/>
              </a:rPr>
              <a:t>	subroutine </a:t>
            </a:r>
            <a:r>
              <a:rPr lang="en-US" dirty="0" err="1">
                <a:latin typeface="Courier New"/>
                <a:cs typeface="Courier New"/>
              </a:rPr>
              <a:t>mysub</a:t>
            </a:r>
            <a:r>
              <a:rPr lang="en-US" dirty="0">
                <a:latin typeface="Courier New"/>
                <a:cs typeface="Courier New"/>
              </a:rPr>
              <a:t>(w)</a:t>
            </a:r>
          </a:p>
          <a:p>
            <a:pPr marL="0" indent="0">
              <a:buNone/>
            </a:pPr>
            <a:r>
              <a:rPr lang="en-US" dirty="0">
                <a:latin typeface="Courier New"/>
                <a:cs typeface="Courier New"/>
              </a:rPr>
              <a:t>		real, intent(</a:t>
            </a:r>
            <a:r>
              <a:rPr lang="en-US" dirty="0" err="1">
                <a:latin typeface="Courier New"/>
                <a:cs typeface="Courier New"/>
              </a:rPr>
              <a:t>inout</a:t>
            </a:r>
            <a:r>
              <a:rPr lang="en-US" dirty="0">
                <a:latin typeface="Courier New"/>
                <a:cs typeface="Courier New"/>
              </a:rPr>
              <a:t>) :: w</a:t>
            </a:r>
          </a:p>
          <a:p>
            <a:pPr marL="0" indent="0">
              <a:buNone/>
            </a:pPr>
            <a:r>
              <a:rPr lang="en-US" dirty="0">
                <a:latin typeface="Courier New"/>
                <a:cs typeface="Courier New"/>
              </a:rPr>
              <a:t> 		w=</a:t>
            </a:r>
            <a:r>
              <a:rPr lang="en-US" dirty="0" err="1">
                <a:latin typeface="Courier New"/>
                <a:cs typeface="Courier New"/>
              </a:rPr>
              <a:t>x+y</a:t>
            </a:r>
            <a:endParaRPr lang="en-US" dirty="0">
              <a:latin typeface="Courier New"/>
              <a:cs typeface="Courier New"/>
            </a:endParaRPr>
          </a:p>
          <a:p>
            <a:pPr marL="0" indent="0">
              <a:buNone/>
            </a:pPr>
            <a:r>
              <a:rPr lang="en-US" dirty="0">
                <a:latin typeface="Courier New"/>
                <a:cs typeface="Courier New"/>
              </a:rPr>
              <a:t>	end subroutine </a:t>
            </a:r>
            <a:r>
              <a:rPr lang="en-US" dirty="0" err="1">
                <a:latin typeface="Courier New"/>
                <a:cs typeface="Courier New"/>
              </a:rPr>
              <a:t>mysub</a:t>
            </a:r>
            <a:endParaRPr lang="en-US" dirty="0">
              <a:latin typeface="Courier New"/>
              <a:cs typeface="Courier New"/>
            </a:endParaRPr>
          </a:p>
          <a:p>
            <a:pPr marL="0" indent="0">
              <a:buNone/>
            </a:pPr>
            <a:r>
              <a:rPr lang="en-US" dirty="0">
                <a:latin typeface="Courier New"/>
                <a:cs typeface="Courier New"/>
              </a:rPr>
              <a:t>end program </a:t>
            </a:r>
            <a:r>
              <a:rPr lang="en-US" dirty="0" err="1">
                <a:latin typeface="Courier New"/>
                <a:cs typeface="Courier New"/>
              </a:rPr>
              <a:t>myprog</a:t>
            </a:r>
            <a:endParaRPr lang="en-US" dirty="0">
              <a:latin typeface="Courier New"/>
              <a:cs typeface="Courier New"/>
            </a:endParaRPr>
          </a:p>
          <a:p>
            <a:endParaRPr lang="en-US" dirty="0"/>
          </a:p>
        </p:txBody>
      </p:sp>
    </p:spTree>
    <p:extLst>
      <p:ext uri="{BB962C8B-B14F-4D97-AF65-F5344CB8AC3E}">
        <p14:creationId xmlns:p14="http://schemas.microsoft.com/office/powerpoint/2010/main" val="27293735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a:xfrm>
            <a:off x="456481" y="313953"/>
            <a:ext cx="8228160" cy="1062832"/>
          </a:xfrm>
        </p:spPr>
        <p:txBody>
          <a:bodyPr tIns="6537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atin typeface="Arial" charset="0"/>
                <a:cs typeface="DejaVu Sans" charset="0"/>
              </a:rPr>
              <a:t>Common</a:t>
            </a:r>
          </a:p>
        </p:txBody>
      </p:sp>
      <p:sp>
        <p:nvSpPr>
          <p:cNvPr id="123907" name="Rectangle 2"/>
          <p:cNvSpPr>
            <a:spLocks noGrp="1" noChangeArrowheads="1"/>
          </p:cNvSpPr>
          <p:nvPr>
            <p:ph idx="1"/>
          </p:nvPr>
        </p:nvSpPr>
        <p:spPr>
          <a:xfrm>
            <a:off x="456481" y="1604328"/>
            <a:ext cx="8228160" cy="5034769"/>
          </a:xfrm>
        </p:spPr>
        <p:txBody>
          <a:bodyPr>
            <a:normAutofit lnSpcReduction="10000"/>
          </a:bodyPr>
          <a:lstStyle/>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a:cs typeface="Courier New"/>
              </a:rPr>
              <a:t>COMMON</a:t>
            </a:r>
            <a:r>
              <a:rPr lang="en-US" dirty="0">
                <a:latin typeface="Arial" charset="0"/>
                <a:cs typeface="DejaVu Sans" charset="0"/>
              </a:rPr>
              <a:t> is a deprecated feature that is frequently seen in older code.  It is a means of providing global variables.  Syntax:</a:t>
            </a:r>
          </a:p>
          <a:p>
            <a:pPr marL="384486" indent="-289445">
              <a:spcAft>
                <a:spcPts val="771"/>
              </a:spcAft>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charset="0"/>
                <a:cs typeface="Courier New" charset="0"/>
              </a:rPr>
              <a:t> common /</a:t>
            </a:r>
            <a:r>
              <a:rPr lang="en-US" dirty="0" err="1">
                <a:latin typeface="Courier New" charset="0"/>
                <a:cs typeface="Courier New" charset="0"/>
              </a:rPr>
              <a:t>comname</a:t>
            </a:r>
            <a:r>
              <a:rPr lang="en-US" dirty="0">
                <a:latin typeface="Courier New" charset="0"/>
                <a:cs typeface="Courier New" charset="0"/>
              </a:rPr>
              <a:t>/ var1, var2, var3</a:t>
            </a:r>
          </a:p>
          <a:p>
            <a:pPr marL="384486" indent="-289445">
              <a:spcAft>
                <a:spcPts val="1032"/>
              </a:spcAft>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The variables in the common list will be available to </a:t>
            </a:r>
            <a:r>
              <a:rPr lang="en-US" i="1" dirty="0">
                <a:latin typeface="Arial" charset="0"/>
                <a:cs typeface="DejaVu Sans" charset="0"/>
              </a:rPr>
              <a:t>any</a:t>
            </a:r>
            <a:r>
              <a:rPr lang="en-US" dirty="0">
                <a:latin typeface="Arial" charset="0"/>
                <a:cs typeface="DejaVu Sans" charset="0"/>
              </a:rPr>
              <a:t> program unit that includes the above line.  Variables in common between two program units should not be passed as subroutine parameters.</a:t>
            </a:r>
          </a:p>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Newer code should use modules rather than </a:t>
            </a:r>
            <a:r>
              <a:rPr lang="en-US" dirty="0">
                <a:latin typeface="Courier New"/>
                <a:cs typeface="Courier New"/>
              </a:rPr>
              <a:t>common</a:t>
            </a:r>
            <a:r>
              <a:rPr lang="en-US" dirty="0">
                <a:latin typeface="Arial" charset="0"/>
                <a:cs typeface="DejaVu Sans" charset="0"/>
              </a:rPr>
              <a:t>.</a:t>
            </a:r>
          </a:p>
        </p:txBody>
      </p:sp>
    </p:spTree>
    <p:extLst>
      <p:ext uri="{BB962C8B-B14F-4D97-AF65-F5344CB8AC3E}">
        <p14:creationId xmlns:p14="http://schemas.microsoft.com/office/powerpoint/2010/main" val="26857300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ChangeArrowheads="1"/>
          </p:cNvSpPr>
          <p:nvPr>
            <p:ph type="title"/>
          </p:nvPr>
        </p:nvSpPr>
        <p:spPr>
          <a:xfrm>
            <a:off x="456481" y="313953"/>
            <a:ext cx="8228160" cy="1062832"/>
          </a:xfrm>
        </p:spPr>
        <p:txBody>
          <a:bodyPr tIns="6537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atin typeface="Arial" charset="0"/>
                <a:cs typeface="DejaVu Sans" charset="0"/>
              </a:rPr>
              <a:t>Pitfalls with Common</a:t>
            </a:r>
          </a:p>
        </p:txBody>
      </p:sp>
      <p:sp>
        <p:nvSpPr>
          <p:cNvPr id="125955" name="Rectangle 2"/>
          <p:cNvSpPr>
            <a:spLocks noGrp="1" noChangeArrowheads="1"/>
          </p:cNvSpPr>
          <p:nvPr>
            <p:ph idx="1"/>
          </p:nvPr>
        </p:nvSpPr>
        <p:spPr>
          <a:xfrm>
            <a:off x="414720" y="1382546"/>
            <a:ext cx="8228160" cy="5262312"/>
          </a:xfrm>
        </p:spPr>
        <p:txBody>
          <a:bodyPr>
            <a:normAutofit fontScale="92500" lnSpcReduction="20000"/>
          </a:bodyPr>
          <a:lstStyle/>
          <a:p>
            <a:pPr marL="384486" indent="-289445">
              <a:buSzPct val="45000"/>
              <a:buFont typeface="Wingdings" charset="0"/>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The </a:t>
            </a:r>
            <a:r>
              <a:rPr lang="en-US" dirty="0">
                <a:latin typeface="Courier New"/>
                <a:cs typeface="Courier New"/>
              </a:rPr>
              <a:t>common</a:t>
            </a:r>
            <a:r>
              <a:rPr lang="en-US" dirty="0">
                <a:latin typeface="Arial" charset="0"/>
                <a:cs typeface="DejaVu Sans" charset="0"/>
              </a:rPr>
              <a:t> statement </a:t>
            </a:r>
            <a:r>
              <a:rPr lang="en-US" i="1" dirty="0">
                <a:latin typeface="Arial" charset="0"/>
                <a:cs typeface="DejaVu Sans" charset="0"/>
              </a:rPr>
              <a:t>must</a:t>
            </a:r>
            <a:r>
              <a:rPr lang="en-US" dirty="0">
                <a:latin typeface="Arial" charset="0"/>
                <a:cs typeface="DejaVu Sans" charset="0"/>
              </a:rPr>
              <a:t> be in every program unit that will share the variables, and it </a:t>
            </a:r>
            <a:r>
              <a:rPr lang="en-US" i="1" dirty="0">
                <a:latin typeface="Arial" charset="0"/>
                <a:cs typeface="DejaVu Sans" charset="0"/>
              </a:rPr>
              <a:t>must</a:t>
            </a:r>
            <a:r>
              <a:rPr lang="en-US" dirty="0">
                <a:latin typeface="Arial" charset="0"/>
                <a:cs typeface="DejaVu Sans" charset="0"/>
              </a:rPr>
              <a:t> be identical in each one.  It is highly recommended that any code using common put each one into a separate file and use the include statement to merge the files.  </a:t>
            </a:r>
            <a:r>
              <a:rPr lang="en-US" dirty="0">
                <a:latin typeface="Courier New"/>
                <a:cs typeface="Courier New"/>
              </a:rPr>
              <a:t>INCLUDE</a:t>
            </a:r>
            <a:r>
              <a:rPr lang="en-US" dirty="0">
                <a:latin typeface="Arial" charset="0"/>
                <a:cs typeface="DejaVu Sans" charset="0"/>
              </a:rPr>
              <a:t> is a standard Fortran statement, not a preprocessor statement; its syntax is</a:t>
            </a:r>
          </a:p>
          <a:p>
            <a:pPr marL="384486" indent="-289445">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	</a:t>
            </a:r>
            <a:r>
              <a:rPr lang="en-US" dirty="0">
                <a:latin typeface="Courier New" charset="0"/>
                <a:cs typeface="Courier New" charset="0"/>
              </a:rPr>
              <a:t>include '</a:t>
            </a:r>
            <a:r>
              <a:rPr lang="en-US" dirty="0" err="1">
                <a:latin typeface="Courier New" charset="0"/>
                <a:cs typeface="Courier New" charset="0"/>
              </a:rPr>
              <a:t>file.h</a:t>
            </a:r>
            <a:r>
              <a:rPr lang="en-US" dirty="0">
                <a:latin typeface="Courier New" charset="0"/>
                <a:cs typeface="Courier New" charset="0"/>
              </a:rPr>
              <a:t>'</a:t>
            </a:r>
          </a:p>
          <a:p>
            <a:pPr marL="384486" indent="-289445">
              <a:buClrTx/>
              <a:buSzTx/>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Arial" charset="0"/>
                <a:cs typeface="DejaVu Sans" charset="0"/>
              </a:rPr>
              <a:t>   where </a:t>
            </a:r>
            <a:r>
              <a:rPr lang="en-US" dirty="0" err="1">
                <a:latin typeface="Arial" charset="0"/>
                <a:cs typeface="DejaVu Sans" charset="0"/>
              </a:rPr>
              <a:t>file.h</a:t>
            </a:r>
            <a:r>
              <a:rPr lang="en-US" dirty="0">
                <a:latin typeface="Arial" charset="0"/>
                <a:cs typeface="DejaVu Sans" charset="0"/>
              </a:rPr>
              <a:t> can be any name (Fortran does not have a rule about file extensions for included files).</a:t>
            </a:r>
          </a:p>
          <a:p>
            <a:pPr marL="552241" indent="-457200">
              <a:buClrTx/>
              <a:buSzTx/>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a:cs typeface="Courier New"/>
              </a:rPr>
              <a:t>COMMON</a:t>
            </a:r>
            <a:r>
              <a:rPr lang="en-US" dirty="0">
                <a:latin typeface="Arial" charset="0"/>
                <a:cs typeface="DejaVu Sans" charset="0"/>
              </a:rPr>
              <a:t> is a frequent source of memory errors.</a:t>
            </a:r>
          </a:p>
          <a:p>
            <a:pPr marL="552241" indent="-457200">
              <a:buClrTx/>
              <a:buSzTx/>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dirty="0">
                <a:latin typeface="Courier New"/>
                <a:cs typeface="Courier New"/>
              </a:rPr>
              <a:t>COMMON</a:t>
            </a:r>
            <a:r>
              <a:rPr lang="en-US" dirty="0">
                <a:latin typeface="Arial" charset="0"/>
                <a:cs typeface="DejaVu Sans" charset="0"/>
              </a:rPr>
              <a:t> makes interface control difficult to impossible.</a:t>
            </a:r>
          </a:p>
        </p:txBody>
      </p:sp>
    </p:spTree>
    <p:extLst>
      <p:ext uri="{BB962C8B-B14F-4D97-AF65-F5344CB8AC3E}">
        <p14:creationId xmlns:p14="http://schemas.microsoft.com/office/powerpoint/2010/main" val="1618295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Linkers, and Make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7847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 Executable</a:t>
            </a:r>
          </a:p>
        </p:txBody>
      </p:sp>
      <p:sp>
        <p:nvSpPr>
          <p:cNvPr id="3" name="Content Placeholder 2"/>
          <p:cNvSpPr>
            <a:spLocks noGrp="1"/>
          </p:cNvSpPr>
          <p:nvPr>
            <p:ph idx="1"/>
          </p:nvPr>
        </p:nvSpPr>
        <p:spPr/>
        <p:txBody>
          <a:bodyPr>
            <a:normAutofit fontScale="92500" lnSpcReduction="10000"/>
          </a:bodyPr>
          <a:lstStyle/>
          <a:p>
            <a:r>
              <a:rPr lang="en-US" dirty="0"/>
              <a:t>The compiler first produces an </a:t>
            </a:r>
            <a:r>
              <a:rPr lang="en-US" i="1" dirty="0"/>
              <a:t>object file </a:t>
            </a:r>
            <a:r>
              <a:rPr lang="en-US" dirty="0"/>
              <a:t>for each </a:t>
            </a:r>
            <a:r>
              <a:rPr lang="en-US" i="1" dirty="0"/>
              <a:t>source file</a:t>
            </a:r>
            <a:r>
              <a:rPr lang="en-US" dirty="0"/>
              <a:t>.  In Unix these end in </a:t>
            </a:r>
            <a:r>
              <a:rPr lang="en-US" dirty="0">
                <a:latin typeface="Courier New"/>
                <a:cs typeface="Courier New"/>
              </a:rPr>
              <a:t>.o</a:t>
            </a:r>
          </a:p>
          <a:p>
            <a:r>
              <a:rPr lang="en-US" dirty="0"/>
              <a:t>Object files are binary (machine language) but cannot be executed.  They must be linked into an executable.</a:t>
            </a:r>
          </a:p>
          <a:p>
            <a:r>
              <a:rPr lang="en-US" dirty="0"/>
              <a:t>If not told otherwise a compiler will attempt to compile and link the source file(s) it is instructed to compile.</a:t>
            </a:r>
          </a:p>
          <a:p>
            <a:r>
              <a:rPr lang="en-US" dirty="0"/>
              <a:t>For Unix compilers the </a:t>
            </a:r>
            <a:r>
              <a:rPr lang="en-US" dirty="0">
                <a:latin typeface="Courier New"/>
                <a:cs typeface="Courier New"/>
              </a:rPr>
              <a:t>-c</a:t>
            </a:r>
            <a:r>
              <a:rPr lang="en-US" dirty="0"/>
              <a:t> option suppresses linking.  The compiler must then be run again to build the executable from the object files.</a:t>
            </a:r>
          </a:p>
          <a:p>
            <a:r>
              <a:rPr lang="en-US" dirty="0"/>
              <a:t>The option </a:t>
            </a:r>
            <a:r>
              <a:rPr lang="en-US" dirty="0">
                <a:latin typeface="Courier New"/>
                <a:cs typeface="Courier New"/>
              </a:rPr>
              <a:t>-o</a:t>
            </a:r>
            <a:r>
              <a:rPr lang="en-US" dirty="0"/>
              <a:t> is used to name the binary something other than </a:t>
            </a:r>
            <a:r>
              <a:rPr lang="en-US" dirty="0" err="1"/>
              <a:t>a.out</a:t>
            </a:r>
            <a:endParaRPr lang="en-US" dirty="0"/>
          </a:p>
        </p:txBody>
      </p:sp>
    </p:spTree>
    <p:extLst>
      <p:ext uri="{BB962C8B-B14F-4D97-AF65-F5344CB8AC3E}">
        <p14:creationId xmlns:p14="http://schemas.microsoft.com/office/powerpoint/2010/main" val="272864951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Linkers and Libraries</a:t>
            </a:r>
          </a:p>
        </p:txBody>
      </p:sp>
      <p:sp>
        <p:nvSpPr>
          <p:cNvPr id="3" name="Content Placeholder 2"/>
          <p:cNvSpPr>
            <a:spLocks noGrp="1"/>
          </p:cNvSpPr>
          <p:nvPr>
            <p:ph idx="1"/>
          </p:nvPr>
        </p:nvSpPr>
        <p:spPr/>
        <p:txBody>
          <a:bodyPr>
            <a:normAutofit lnSpcReduction="10000"/>
          </a:bodyPr>
          <a:lstStyle/>
          <a:p>
            <a:r>
              <a:rPr lang="en-US" dirty="0"/>
              <a:t>When the executable is created any external libraries must also be linked.  </a:t>
            </a:r>
          </a:p>
          <a:p>
            <a:r>
              <a:rPr lang="en-US" dirty="0"/>
              <a:t>The compiler will search a standard path for libraries.  On Unix this is typically </a:t>
            </a:r>
            <a:r>
              <a:rPr lang="en-US" dirty="0">
                <a:latin typeface="Courier New"/>
                <a:cs typeface="Courier New"/>
              </a:rPr>
              <a:t>/</a:t>
            </a:r>
            <a:r>
              <a:rPr lang="en-US" dirty="0" err="1">
                <a:latin typeface="Courier New"/>
                <a:cs typeface="Courier New"/>
              </a:rPr>
              <a:t>usr</a:t>
            </a:r>
            <a:r>
              <a:rPr lang="en-US" dirty="0">
                <a:latin typeface="Courier New"/>
                <a:cs typeface="Courier New"/>
              </a:rPr>
              <a:t>/lib, /</a:t>
            </a:r>
            <a:r>
              <a:rPr lang="en-US" dirty="0" err="1">
                <a:latin typeface="Courier New"/>
                <a:cs typeface="Courier New"/>
              </a:rPr>
              <a:t>usr</a:t>
            </a:r>
            <a:r>
              <a:rPr lang="en-US" dirty="0">
                <a:latin typeface="Courier New"/>
                <a:cs typeface="Courier New"/>
              </a:rPr>
              <a:t>/lib64, /</a:t>
            </a:r>
            <a:r>
              <a:rPr lang="en-US" dirty="0" err="1">
                <a:latin typeface="Courier New"/>
                <a:cs typeface="Courier New"/>
              </a:rPr>
              <a:t>usr</a:t>
            </a:r>
            <a:r>
              <a:rPr lang="en-US" dirty="0">
                <a:latin typeface="Courier New"/>
                <a:cs typeface="Courier New"/>
              </a:rPr>
              <a:t>/local/lib, /lib</a:t>
            </a:r>
          </a:p>
          <a:p>
            <a:r>
              <a:rPr lang="en-US" dirty="0"/>
              <a:t>If you have others you must give the compiler the path.  </a:t>
            </a:r>
            <a:r>
              <a:rPr lang="en-US" dirty="0">
                <a:latin typeface="Courier New"/>
                <a:cs typeface="Courier New"/>
              </a:rPr>
              <a:t>-L</a:t>
            </a:r>
            <a:r>
              <a:rPr lang="en-US" dirty="0"/>
              <a:t> followed by a path works, then the libraries must be named </a:t>
            </a:r>
            <a:r>
              <a:rPr lang="en-US" dirty="0" err="1">
                <a:latin typeface="Courier New"/>
                <a:cs typeface="Courier New"/>
              </a:rPr>
              <a:t>libfoo.a</a:t>
            </a:r>
            <a:r>
              <a:rPr lang="en-US" dirty="0"/>
              <a:t> or </a:t>
            </a:r>
            <a:r>
              <a:rPr lang="en-US" dirty="0" err="1">
                <a:latin typeface="Courier New"/>
                <a:cs typeface="Courier New"/>
              </a:rPr>
              <a:t>libfoo.so</a:t>
            </a:r>
            <a:r>
              <a:rPr lang="en-US" dirty="0">
                <a:latin typeface="Courier New"/>
                <a:cs typeface="Courier New"/>
              </a:rPr>
              <a:t> </a:t>
            </a:r>
            <a:r>
              <a:rPr lang="en-US" dirty="0">
                <a:cs typeface="Courier New"/>
              </a:rPr>
              <a:t>and it is referenced </a:t>
            </a:r>
            <a:r>
              <a:rPr lang="en-US" dirty="0">
                <a:latin typeface="Courier New"/>
                <a:cs typeface="Courier New"/>
              </a:rPr>
              <a:t>-</a:t>
            </a:r>
            <a:r>
              <a:rPr lang="en-US" dirty="0" err="1">
                <a:latin typeface="Courier New"/>
                <a:cs typeface="Courier New"/>
              </a:rPr>
              <a:t>lfoo</a:t>
            </a:r>
            <a:endParaRPr lang="en-US" dirty="0">
              <a:latin typeface="Courier New"/>
              <a:cs typeface="Courier New"/>
            </a:endParaRPr>
          </a:p>
          <a:p>
            <a:r>
              <a:rPr lang="en-US" dirty="0"/>
              <a:t>Example:</a:t>
            </a:r>
          </a:p>
          <a:p>
            <a:pPr marL="0" indent="0">
              <a:buNone/>
            </a:pPr>
            <a:r>
              <a:rPr lang="en-US" dirty="0"/>
              <a:t>     </a:t>
            </a:r>
            <a:r>
              <a:rPr lang="en-US" sz="1600" dirty="0" err="1">
                <a:latin typeface="Courier New"/>
                <a:cs typeface="Courier New"/>
              </a:rPr>
              <a:t>gfortran</a:t>
            </a:r>
            <a:r>
              <a:rPr lang="en-US" sz="1600" dirty="0">
                <a:latin typeface="Courier New"/>
                <a:cs typeface="Courier New"/>
              </a:rPr>
              <a:t> –o </a:t>
            </a:r>
            <a:r>
              <a:rPr lang="en-US" sz="1600" dirty="0" err="1">
                <a:latin typeface="Courier New"/>
                <a:cs typeface="Courier New"/>
              </a:rPr>
              <a:t>mycode</a:t>
            </a:r>
            <a:r>
              <a:rPr lang="en-US" sz="1600" dirty="0">
                <a:latin typeface="Courier New"/>
                <a:cs typeface="Courier New"/>
              </a:rPr>
              <a:t> –L/</a:t>
            </a:r>
            <a:r>
              <a:rPr lang="en-US" sz="1600" dirty="0" err="1">
                <a:latin typeface="Courier New"/>
                <a:cs typeface="Courier New"/>
              </a:rPr>
              <a:t>usr</a:t>
            </a:r>
            <a:r>
              <a:rPr lang="en-US" sz="1600" dirty="0">
                <a:latin typeface="Courier New"/>
                <a:cs typeface="Courier New"/>
              </a:rPr>
              <a:t>/lib64/</a:t>
            </a:r>
            <a:r>
              <a:rPr lang="en-US" sz="1600" dirty="0" err="1">
                <a:latin typeface="Courier New"/>
                <a:cs typeface="Courier New"/>
              </a:rPr>
              <a:t>foolib</a:t>
            </a:r>
            <a:r>
              <a:rPr lang="en-US" sz="1600" dirty="0">
                <a:latin typeface="Courier New"/>
                <a:cs typeface="Courier New"/>
              </a:rPr>
              <a:t> </a:t>
            </a:r>
            <a:r>
              <a:rPr lang="en-US" sz="1600" dirty="0" err="1">
                <a:latin typeface="Courier New"/>
                <a:cs typeface="Courier New"/>
              </a:rPr>
              <a:t>mymain.o</a:t>
            </a:r>
            <a:r>
              <a:rPr lang="en-US" sz="1600" dirty="0">
                <a:latin typeface="Courier New"/>
                <a:cs typeface="Courier New"/>
              </a:rPr>
              <a:t> </a:t>
            </a:r>
            <a:r>
              <a:rPr lang="en-US" sz="1600" dirty="0" err="1">
                <a:latin typeface="Courier New"/>
                <a:cs typeface="Courier New"/>
              </a:rPr>
              <a:t>mysub.o</a:t>
            </a:r>
            <a:r>
              <a:rPr lang="en-US" sz="1600" dirty="0">
                <a:latin typeface="Courier New"/>
                <a:cs typeface="Courier New"/>
              </a:rPr>
              <a:t> -</a:t>
            </a:r>
            <a:r>
              <a:rPr lang="en-US" sz="1600" dirty="0" err="1">
                <a:latin typeface="Courier New"/>
                <a:cs typeface="Courier New"/>
              </a:rPr>
              <a:t>lfoo</a:t>
            </a:r>
            <a:endParaRPr lang="en-US" sz="1600" dirty="0">
              <a:latin typeface="Courier New"/>
              <a:cs typeface="Courier New"/>
            </a:endParaRPr>
          </a:p>
          <a:p>
            <a:endParaRPr lang="en-US" dirty="0"/>
          </a:p>
        </p:txBody>
      </p:sp>
    </p:spTree>
    <p:extLst>
      <p:ext uri="{BB962C8B-B14F-4D97-AF65-F5344CB8AC3E}">
        <p14:creationId xmlns:p14="http://schemas.microsoft.com/office/powerpoint/2010/main" val="291636459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a:t>
            </a:r>
          </a:p>
        </p:txBody>
      </p:sp>
      <p:sp>
        <p:nvSpPr>
          <p:cNvPr id="3" name="Content Placeholder 2"/>
          <p:cNvSpPr>
            <a:spLocks noGrp="1"/>
          </p:cNvSpPr>
          <p:nvPr>
            <p:ph idx="1"/>
          </p:nvPr>
        </p:nvSpPr>
        <p:spPr/>
        <p:txBody>
          <a:bodyPr>
            <a:normAutofit fontScale="92500"/>
          </a:bodyPr>
          <a:lstStyle/>
          <a:p>
            <a:r>
              <a:rPr lang="en-US" dirty="0">
                <a:latin typeface="Courier New" panose="02070309020205020404" pitchFamily="49" charset="0"/>
                <a:cs typeface="Courier New" panose="02070309020205020404" pitchFamily="49" charset="0"/>
              </a:rPr>
              <a:t>make</a:t>
            </a:r>
            <a:r>
              <a:rPr lang="en-US" dirty="0"/>
              <a:t> is a tool to manage builds, especially with multiple files.</a:t>
            </a:r>
          </a:p>
          <a:p>
            <a:r>
              <a:rPr lang="en-US" dirty="0"/>
              <a:t>It has a rigid and peculiar syntax.</a:t>
            </a:r>
          </a:p>
          <a:p>
            <a:r>
              <a:rPr lang="en-US" dirty="0"/>
              <a:t>It will look for a </a:t>
            </a:r>
            <a:r>
              <a:rPr lang="en-US" dirty="0" err="1">
                <a:latin typeface="Courier New"/>
                <a:cs typeface="Courier New"/>
              </a:rPr>
              <a:t>makefile</a:t>
            </a:r>
            <a:r>
              <a:rPr lang="en-US" dirty="0"/>
              <a:t> first, followed by </a:t>
            </a:r>
            <a:r>
              <a:rPr lang="en-US" dirty="0" err="1">
                <a:latin typeface="Courier New"/>
                <a:cs typeface="Courier New"/>
              </a:rPr>
              <a:t>Makefile</a:t>
            </a:r>
            <a:r>
              <a:rPr lang="en-US" dirty="0"/>
              <a:t> (on case-sensitive systems).</a:t>
            </a:r>
          </a:p>
          <a:p>
            <a:r>
              <a:rPr lang="en-US" dirty="0"/>
              <a:t>The </a:t>
            </a:r>
            <a:r>
              <a:rPr lang="en-US" dirty="0" err="1">
                <a:latin typeface="Courier New" panose="02070309020205020404" pitchFamily="49" charset="0"/>
                <a:cs typeface="Courier New" panose="02070309020205020404" pitchFamily="49" charset="0"/>
              </a:rPr>
              <a:t>makefile</a:t>
            </a:r>
            <a:r>
              <a:rPr lang="en-US" dirty="0"/>
              <a:t> defines one or more </a:t>
            </a:r>
            <a:r>
              <a:rPr lang="en-US" i="1" dirty="0"/>
              <a:t>targets</a:t>
            </a:r>
            <a:r>
              <a:rPr lang="en-US" dirty="0"/>
              <a:t>.  The target is the product of one or more </a:t>
            </a:r>
            <a:r>
              <a:rPr lang="en-US" i="1" dirty="0"/>
              <a:t>rules</a:t>
            </a:r>
            <a:r>
              <a:rPr lang="en-US" dirty="0"/>
              <a:t>.</a:t>
            </a:r>
          </a:p>
          <a:p>
            <a:r>
              <a:rPr lang="en-US" dirty="0"/>
              <a:t>The target is defined with a colon following its name.  If there are </a:t>
            </a:r>
            <a:r>
              <a:rPr lang="en-US" i="1" dirty="0"/>
              <a:t>dependencies</a:t>
            </a:r>
            <a:r>
              <a:rPr lang="en-US" dirty="0"/>
              <a:t> those follow the colon. </a:t>
            </a:r>
          </a:p>
          <a:p>
            <a:r>
              <a:rPr lang="en-US" dirty="0"/>
              <a:t>Dependencies are other files that are required to create the current target.</a:t>
            </a:r>
          </a:p>
          <a:p>
            <a:endParaRPr lang="en-US" dirty="0"/>
          </a:p>
        </p:txBody>
      </p:sp>
    </p:spTree>
    <p:extLst>
      <p:ext uri="{BB962C8B-B14F-4D97-AF65-F5344CB8AC3E}">
        <p14:creationId xmlns:p14="http://schemas.microsoft.com/office/powerpoint/2010/main" val="329943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in Windows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3" y="2362200"/>
            <a:ext cx="3924848" cy="44583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183" y="2362201"/>
            <a:ext cx="4417846" cy="4181940"/>
          </a:xfrm>
          <a:prstGeom prst="rect">
            <a:avLst/>
          </a:prstGeom>
        </p:spPr>
      </p:pic>
      <p:sp>
        <p:nvSpPr>
          <p:cNvPr id="6" name="TextBox 5"/>
          <p:cNvSpPr txBox="1"/>
          <p:nvPr/>
        </p:nvSpPr>
        <p:spPr>
          <a:xfrm>
            <a:off x="420561" y="1409884"/>
            <a:ext cx="8494840" cy="923330"/>
          </a:xfrm>
          <a:prstGeom prst="rect">
            <a:avLst/>
          </a:prstGeom>
          <a:noFill/>
        </p:spPr>
        <p:txBody>
          <a:bodyPr wrap="square" rtlCol="0">
            <a:spAutoFit/>
          </a:bodyPr>
          <a:lstStyle/>
          <a:p>
            <a:r>
              <a:rPr lang="en-US" dirty="0"/>
              <a:t>Control Panel-&gt;System and Security-&gt;Advanced system settings-&gt;Environment Variables</a:t>
            </a:r>
          </a:p>
          <a:p>
            <a:r>
              <a:rPr lang="en-US" dirty="0"/>
              <a:t>Once you open Path, click New to add to the Path</a:t>
            </a:r>
          </a:p>
        </p:txBody>
      </p:sp>
    </p:spTree>
    <p:extLst>
      <p:ext uri="{BB962C8B-B14F-4D97-AF65-F5344CB8AC3E}">
        <p14:creationId xmlns:p14="http://schemas.microsoft.com/office/powerpoint/2010/main" val="38566324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Targets and Rules</a:t>
            </a:r>
          </a:p>
        </p:txBody>
      </p:sp>
      <p:sp>
        <p:nvSpPr>
          <p:cNvPr id="3" name="Content Placeholder 2"/>
          <p:cNvSpPr>
            <a:spLocks noGrp="1"/>
          </p:cNvSpPr>
          <p:nvPr>
            <p:ph idx="1"/>
          </p:nvPr>
        </p:nvSpPr>
        <p:spPr/>
        <p:txBody>
          <a:bodyPr/>
          <a:lstStyle/>
          <a:p>
            <a:r>
              <a:rPr lang="en-US" dirty="0"/>
              <a:t>Example:</a:t>
            </a:r>
          </a:p>
          <a:p>
            <a:pPr marL="0" indent="0">
              <a:buNone/>
            </a:pPr>
            <a:r>
              <a:rPr lang="en-US" dirty="0">
                <a:latin typeface="Courier New"/>
                <a:cs typeface="Courier New"/>
              </a:rPr>
              <a:t>  </a:t>
            </a:r>
            <a:r>
              <a:rPr lang="en-US" sz="2400" dirty="0" err="1">
                <a:latin typeface="Courier New"/>
                <a:cs typeface="Courier New"/>
              </a:rPr>
              <a:t>myexec</a:t>
            </a:r>
            <a:r>
              <a:rPr lang="en-US" sz="2400" dirty="0">
                <a:latin typeface="Courier New"/>
                <a:cs typeface="Courier New"/>
              </a:rPr>
              <a:t>: </a:t>
            </a:r>
            <a:r>
              <a:rPr lang="en-US" sz="2400" dirty="0" err="1">
                <a:latin typeface="Courier New"/>
                <a:cs typeface="Courier New"/>
              </a:rPr>
              <a:t>main.o</a:t>
            </a:r>
            <a:r>
              <a:rPr lang="en-US" sz="2400" dirty="0">
                <a:latin typeface="Courier New"/>
                <a:cs typeface="Courier New"/>
              </a:rPr>
              <a:t> </a:t>
            </a:r>
            <a:r>
              <a:rPr lang="en-US" sz="2400" dirty="0" err="1">
                <a:latin typeface="Courier New"/>
                <a:cs typeface="Courier New"/>
              </a:rPr>
              <a:t>module.o</a:t>
            </a:r>
            <a:endParaRPr lang="en-US" sz="2400" dirty="0">
              <a:latin typeface="Courier New"/>
              <a:cs typeface="Courier New"/>
            </a:endParaRPr>
          </a:p>
          <a:p>
            <a:pPr marL="0" indent="0">
              <a:buNone/>
            </a:pPr>
            <a:r>
              <a:rPr lang="en-US" sz="2400" dirty="0">
                <a:latin typeface="Courier New"/>
                <a:cs typeface="Courier New"/>
              </a:rPr>
              <a:t>  &lt;tab&gt;</a:t>
            </a:r>
            <a:r>
              <a:rPr lang="en-US" sz="2400" dirty="0" err="1">
                <a:latin typeface="Courier New"/>
                <a:cs typeface="Courier New"/>
              </a:rPr>
              <a:t>gfortran</a:t>
            </a:r>
            <a:r>
              <a:rPr lang="en-US" sz="2400" dirty="0">
                <a:latin typeface="Courier New"/>
                <a:cs typeface="Courier New"/>
              </a:rPr>
              <a:t> -o </a:t>
            </a:r>
            <a:r>
              <a:rPr lang="en-US" sz="2400" dirty="0" err="1">
                <a:latin typeface="Courier New"/>
                <a:cs typeface="Courier New"/>
              </a:rPr>
              <a:t>myexec</a:t>
            </a:r>
            <a:r>
              <a:rPr lang="en-US" sz="2400" dirty="0">
                <a:latin typeface="Courier New"/>
                <a:cs typeface="Courier New"/>
              </a:rPr>
              <a:t> </a:t>
            </a:r>
            <a:r>
              <a:rPr lang="en-US" sz="2400" dirty="0" err="1">
                <a:latin typeface="Courier New"/>
                <a:cs typeface="Courier New"/>
              </a:rPr>
              <a:t>main.o</a:t>
            </a:r>
            <a:r>
              <a:rPr lang="en-US" sz="2400" dirty="0">
                <a:latin typeface="Courier New"/>
                <a:cs typeface="Courier New"/>
              </a:rPr>
              <a:t> </a:t>
            </a:r>
            <a:r>
              <a:rPr lang="en-US" sz="2400" dirty="0" err="1">
                <a:latin typeface="Courier New"/>
                <a:cs typeface="Courier New"/>
              </a:rPr>
              <a:t>module.o</a:t>
            </a:r>
            <a:endParaRPr lang="en-US" sz="2400" dirty="0">
              <a:latin typeface="Courier New"/>
              <a:cs typeface="Courier New"/>
            </a:endParaRPr>
          </a:p>
          <a:p>
            <a:r>
              <a:rPr lang="en-US" dirty="0"/>
              <a:t>The tab is </a:t>
            </a:r>
            <a:r>
              <a:rPr lang="en-US" i="1" dirty="0"/>
              <a:t>required</a:t>
            </a:r>
            <a:r>
              <a:rPr lang="en-US" dirty="0"/>
              <a:t> in the rule.  Don’t ask why.</a:t>
            </a:r>
          </a:p>
          <a:p>
            <a:r>
              <a:rPr lang="en-US" dirty="0"/>
              <a:t>Macros (automatic targets) for rules:</a:t>
            </a:r>
          </a:p>
          <a:p>
            <a:r>
              <a:rPr lang="en-US" dirty="0">
                <a:latin typeface="Courier New"/>
                <a:cs typeface="Courier New"/>
              </a:rPr>
              <a:t>$@</a:t>
            </a:r>
            <a:r>
              <a:rPr lang="en-US" dirty="0"/>
              <a:t> the file name of the current target</a:t>
            </a:r>
          </a:p>
          <a:p>
            <a:r>
              <a:rPr lang="en-US" dirty="0">
                <a:latin typeface="Courier New"/>
                <a:cs typeface="Courier New"/>
              </a:rPr>
              <a:t>$&lt;</a:t>
            </a:r>
            <a:r>
              <a:rPr lang="en-US" dirty="0"/>
              <a:t> the name of the first prerequisite</a:t>
            </a:r>
          </a:p>
          <a:p>
            <a:endParaRPr lang="en-US" dirty="0"/>
          </a:p>
        </p:txBody>
      </p:sp>
    </p:spTree>
    <p:extLst>
      <p:ext uri="{BB962C8B-B14F-4D97-AF65-F5344CB8AC3E}">
        <p14:creationId xmlns:p14="http://schemas.microsoft.com/office/powerpoint/2010/main" val="184641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Comments</a:t>
            </a:r>
          </a:p>
        </p:txBody>
      </p:sp>
      <p:sp>
        <p:nvSpPr>
          <p:cNvPr id="3" name="Content Placeholder 2"/>
          <p:cNvSpPr>
            <a:spLocks noGrp="1"/>
          </p:cNvSpPr>
          <p:nvPr>
            <p:ph idx="1"/>
          </p:nvPr>
        </p:nvSpPr>
        <p:spPr/>
        <p:txBody>
          <a:bodyPr/>
          <a:lstStyle/>
          <a:p>
            <a:r>
              <a:rPr lang="en-US" dirty="0"/>
              <a:t>We can define variables in </a:t>
            </a:r>
            <a:r>
              <a:rPr lang="en-US" dirty="0" err="1"/>
              <a:t>makefiles</a:t>
            </a:r>
            <a:r>
              <a:rPr lang="en-US" dirty="0"/>
              <a:t> </a:t>
            </a:r>
          </a:p>
          <a:p>
            <a:r>
              <a:rPr lang="en-US" dirty="0">
                <a:latin typeface="Courier New"/>
                <a:cs typeface="Courier New"/>
              </a:rPr>
              <a:t>F90=</a:t>
            </a:r>
            <a:r>
              <a:rPr lang="en-US" dirty="0" err="1">
                <a:latin typeface="Courier New"/>
                <a:cs typeface="Courier New"/>
              </a:rPr>
              <a:t>gfortran</a:t>
            </a:r>
            <a:endParaRPr lang="en-US" dirty="0">
              <a:latin typeface="Courier New"/>
              <a:cs typeface="Courier New"/>
            </a:endParaRPr>
          </a:p>
          <a:p>
            <a:r>
              <a:rPr lang="en-US" dirty="0">
                <a:latin typeface="Courier New"/>
                <a:cs typeface="Courier New"/>
              </a:rPr>
              <a:t>CXX=g++</a:t>
            </a:r>
          </a:p>
          <a:p>
            <a:r>
              <a:rPr lang="en-US" dirty="0"/>
              <a:t>We then refer to them as </a:t>
            </a:r>
            <a:r>
              <a:rPr lang="en-US" dirty="0">
                <a:latin typeface="Courier New"/>
                <a:cs typeface="Courier New"/>
              </a:rPr>
              <a:t>$(F90)</a:t>
            </a:r>
            <a:r>
              <a:rPr lang="en-US" dirty="0"/>
              <a:t>, </a:t>
            </a:r>
            <a:r>
              <a:rPr lang="en-US" dirty="0">
                <a:latin typeface="Courier New"/>
                <a:cs typeface="Courier New"/>
              </a:rPr>
              <a:t>$(CXX)</a:t>
            </a:r>
            <a:r>
              <a:rPr lang="en-US" dirty="0"/>
              <a:t>, etc.</a:t>
            </a:r>
          </a:p>
          <a:p>
            <a:r>
              <a:rPr lang="en-US" dirty="0"/>
              <a:t>Common variables: </a:t>
            </a:r>
            <a:r>
              <a:rPr lang="en-US" dirty="0">
                <a:latin typeface="Courier New"/>
                <a:cs typeface="Courier New"/>
              </a:rPr>
              <a:t>F90, CC, CXX, FFLAGS, F90FLAGS, CFLAGS, CXXFLAGS, CPPFLAGS </a:t>
            </a:r>
            <a:r>
              <a:rPr lang="en-US" dirty="0"/>
              <a:t>(for the preprocessor)</a:t>
            </a:r>
            <a:r>
              <a:rPr lang="en-US" dirty="0">
                <a:latin typeface="Courier New"/>
                <a:cs typeface="Courier New"/>
              </a:rPr>
              <a:t>, LDFLAGS</a:t>
            </a:r>
          </a:p>
          <a:p>
            <a:endParaRPr lang="en-US" dirty="0"/>
          </a:p>
        </p:txBody>
      </p:sp>
    </p:spTree>
    <p:extLst>
      <p:ext uri="{BB962C8B-B14F-4D97-AF65-F5344CB8AC3E}">
        <p14:creationId xmlns:p14="http://schemas.microsoft.com/office/powerpoint/2010/main" val="12128013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Suffix Rules</a:t>
            </a:r>
          </a:p>
        </p:txBody>
      </p:sp>
      <p:sp>
        <p:nvSpPr>
          <p:cNvPr id="3" name="Content Placeholder 2"/>
          <p:cNvSpPr>
            <a:spLocks noGrp="1"/>
          </p:cNvSpPr>
          <p:nvPr>
            <p:ph idx="1"/>
          </p:nvPr>
        </p:nvSpPr>
        <p:spPr/>
        <p:txBody>
          <a:bodyPr/>
          <a:lstStyle/>
          <a:p>
            <a:r>
              <a:rPr lang="en-US" dirty="0"/>
              <a:t>If all .f90 (or .cc or whatever) files are to be compiled the same way, we can write a </a:t>
            </a:r>
            <a:r>
              <a:rPr lang="en-US" i="1" dirty="0"/>
              <a:t>suffix rule</a:t>
            </a:r>
            <a:r>
              <a:rPr lang="en-US" dirty="0"/>
              <a:t> to handle them. </a:t>
            </a:r>
          </a:p>
          <a:p>
            <a:r>
              <a:rPr lang="en-US" dirty="0"/>
              <a:t>It uses a </a:t>
            </a:r>
            <a:r>
              <a:rPr lang="en-US" i="1" dirty="0"/>
              <a:t>phony target </a:t>
            </a:r>
            <a:r>
              <a:rPr lang="en-US" dirty="0"/>
              <a:t>called .SUFFIXES.</a:t>
            </a:r>
          </a:p>
          <a:p>
            <a:pPr marL="0" indent="0">
              <a:buNone/>
            </a:pPr>
            <a:r>
              <a:rPr lang="en-US" dirty="0">
                <a:latin typeface="Courier New"/>
                <a:cs typeface="Courier New"/>
              </a:rPr>
              <a:t>.SUFFIXES: .f90 .o</a:t>
            </a:r>
          </a:p>
          <a:p>
            <a:pPr marL="274320" lvl="1" indent="0">
              <a:buNone/>
            </a:pPr>
            <a:r>
              <a:rPr lang="en-US" dirty="0">
                <a:latin typeface="Courier New"/>
                <a:cs typeface="Courier New"/>
              </a:rPr>
              <a:t>   $(F90) -c $(F90FLAGS) –c $&lt; </a:t>
            </a:r>
          </a:p>
          <a:p>
            <a:endParaRPr lang="en-US" dirty="0"/>
          </a:p>
        </p:txBody>
      </p:sp>
    </p:spTree>
    <p:extLst>
      <p:ext uri="{BB962C8B-B14F-4D97-AF65-F5344CB8AC3E}">
        <p14:creationId xmlns:p14="http://schemas.microsoft.com/office/powerpoint/2010/main" val="418584830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Rules</a:t>
            </a:r>
          </a:p>
        </p:txBody>
      </p:sp>
      <p:sp>
        <p:nvSpPr>
          <p:cNvPr id="3" name="Content Placeholder 2"/>
          <p:cNvSpPr>
            <a:spLocks noGrp="1"/>
          </p:cNvSpPr>
          <p:nvPr>
            <p:ph idx="1"/>
          </p:nvPr>
        </p:nvSpPr>
        <p:spPr/>
        <p:txBody>
          <a:bodyPr/>
          <a:lstStyle/>
          <a:p>
            <a:r>
              <a:rPr lang="en-US" dirty="0"/>
              <a:t>An extension by Gnu make (</a:t>
            </a:r>
            <a:r>
              <a:rPr lang="en-US" dirty="0" err="1">
                <a:latin typeface="Courier New" panose="02070309020205020404" pitchFamily="49" charset="0"/>
                <a:cs typeface="Courier New" panose="02070309020205020404" pitchFamily="49" charset="0"/>
              </a:rPr>
              <a:t>gmake</a:t>
            </a:r>
            <a:r>
              <a:rPr lang="en-US" dirty="0"/>
              <a:t>), but nearly every </a:t>
            </a:r>
            <a:r>
              <a:rPr lang="en-US" dirty="0">
                <a:latin typeface="Courier New" panose="02070309020205020404" pitchFamily="49" charset="0"/>
                <a:cs typeface="Courier New" panose="02070309020205020404" pitchFamily="49" charset="0"/>
              </a:rPr>
              <a:t>make</a:t>
            </a:r>
            <a:r>
              <a:rPr lang="en-US" dirty="0"/>
              <a:t> is </a:t>
            </a:r>
            <a:r>
              <a:rPr lang="en-US" dirty="0" err="1">
                <a:latin typeface="Courier New" panose="02070309020205020404" pitchFamily="49" charset="0"/>
                <a:cs typeface="Courier New" panose="02070309020205020404" pitchFamily="49" charset="0"/>
              </a:rPr>
              <a:t>gmake</a:t>
            </a:r>
            <a:r>
              <a:rPr lang="en-US" dirty="0"/>
              <a:t> now.</a:t>
            </a:r>
          </a:p>
          <a:p>
            <a:r>
              <a:rPr lang="en-US" dirty="0"/>
              <a:t>Similar to suffix rules.</a:t>
            </a:r>
          </a:p>
          <a:p>
            <a:r>
              <a:rPr lang="en-US" dirty="0"/>
              <a:t>Useful for Fortran 90+:</a:t>
            </a:r>
          </a:p>
          <a:p>
            <a:pPr marL="0" indent="0">
              <a:buNone/>
            </a:pPr>
            <a:r>
              <a:rPr lang="en-US" dirty="0">
                <a:latin typeface="Courier New" panose="02070309020205020404" pitchFamily="49" charset="0"/>
                <a:cs typeface="Courier New" panose="02070309020205020404" pitchFamily="49" charset="0"/>
              </a:rPr>
              <a:t>%.mod: %.o</a:t>
            </a:r>
          </a:p>
          <a:p>
            <a:r>
              <a:rPr lang="en-US" dirty="0"/>
              <a:t>Pattern for creating the .o:</a:t>
            </a:r>
          </a:p>
          <a:p>
            <a:pPr marL="0" indent="0">
              <a:buNone/>
            </a:pPr>
            <a:r>
              <a:rPr lang="en-US" dirty="0">
                <a:latin typeface="Courier New" panose="02070309020205020404" pitchFamily="49" charset="0"/>
                <a:cs typeface="Courier New" panose="02070309020205020404" pitchFamily="49" charset="0"/>
              </a:rPr>
              <a:t>%.o: %.f90</a:t>
            </a:r>
          </a:p>
          <a:p>
            <a:pPr marL="274320" lvl="1" indent="0">
              <a:buNone/>
            </a:pPr>
            <a:r>
              <a:rPr lang="en-US" dirty="0">
                <a:latin typeface="Courier New" panose="02070309020205020404" pitchFamily="49" charset="0"/>
                <a:cs typeface="Courier New" panose="02070309020205020404" pitchFamily="49" charset="0"/>
              </a:rPr>
              <a:t>$(F90) $(F90FLAGS) -c $&lt;</a:t>
            </a:r>
          </a:p>
          <a:p>
            <a:endParaRPr lang="en-US" dirty="0"/>
          </a:p>
        </p:txBody>
      </p:sp>
    </p:spTree>
    <p:extLst>
      <p:ext uri="{BB962C8B-B14F-4D97-AF65-F5344CB8AC3E}">
        <p14:creationId xmlns:p14="http://schemas.microsoft.com/office/powerpoint/2010/main" val="24371975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PROG =  </a:t>
            </a:r>
            <a:r>
              <a:rPr lang="en-US" dirty="0" err="1">
                <a:latin typeface="Courier New" panose="02070309020205020404" pitchFamily="49" charset="0"/>
                <a:cs typeface="Courier New" panose="02070309020205020404" pitchFamily="49" charset="0"/>
              </a:rPr>
              <a:t>bmidata</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SRCS =  bmi_calculator.f90 bmi_data.f90 csv_file.f90 prec.f90 stats.f90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OBJS =  </a:t>
            </a:r>
            <a:r>
              <a:rPr lang="en-US" dirty="0" err="1">
                <a:latin typeface="Courier New" panose="02070309020205020404" pitchFamily="49" charset="0"/>
                <a:cs typeface="Courier New" panose="02070309020205020404" pitchFamily="49" charset="0"/>
              </a:rPr>
              <a:t>bmi_calculator.o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bmi_data.o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csv_file.o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prec.o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stats.o</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LIBS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F90 = </a:t>
            </a:r>
            <a:r>
              <a:rPr lang="en-US" dirty="0" err="1">
                <a:latin typeface="Courier New" panose="02070309020205020404" pitchFamily="49" charset="0"/>
                <a:cs typeface="Courier New" panose="02070309020205020404" pitchFamily="49" charset="0"/>
              </a:rPr>
              <a:t>gfortran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#F90FLAGS=-O</a:t>
            </a:r>
          </a:p>
          <a:p>
            <a:pPr marL="0" indent="0">
              <a:buNone/>
            </a:pPr>
            <a:r>
              <a:rPr lang="en-US" dirty="0">
                <a:latin typeface="Courier New" panose="02070309020205020404" pitchFamily="49" charset="0"/>
                <a:cs typeface="Courier New" panose="02070309020205020404" pitchFamily="49" charset="0"/>
              </a:rPr>
              <a:t>F90FLAGS = -g -C</a:t>
            </a:r>
          </a:p>
          <a:p>
            <a:pPr marL="0" indent="0">
              <a:buNone/>
            </a:pPr>
            <a:r>
              <a:rPr lang="en-US" dirty="0">
                <a:latin typeface="Courier New" panose="02070309020205020404" pitchFamily="49" charset="0"/>
                <a:cs typeface="Courier New" panose="02070309020205020404" pitchFamily="49" charset="0"/>
              </a:rPr>
              <a:t>LDFLAGS =</a:t>
            </a:r>
          </a:p>
          <a:p>
            <a:pPr marL="0" indent="0">
              <a:buNone/>
            </a:pPr>
            <a:r>
              <a:rPr lang="en-US" dirty="0">
                <a:latin typeface="Courier New" panose="02070309020205020404" pitchFamily="49" charset="0"/>
                <a:cs typeface="Courier New" panose="02070309020205020404" pitchFamily="49" charset="0"/>
              </a:rPr>
              <a:t>all: $(PROG)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$(PROG): $(OBJS)</a:t>
            </a:r>
          </a:p>
          <a:p>
            <a:pPr marL="0" indent="0">
              <a:buNone/>
            </a:pPr>
            <a:r>
              <a:rPr lang="en-US" dirty="0">
                <a:latin typeface="Courier New" panose="02070309020205020404" pitchFamily="49" charset="0"/>
                <a:cs typeface="Courier New" panose="02070309020205020404" pitchFamily="49" charset="0"/>
              </a:rPr>
              <a:t>        $(F90) $(LDFLAGS) -o $@ $(OBJS) $(LIBS)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.PHONY: clean</a:t>
            </a:r>
          </a:p>
          <a:p>
            <a:pPr marL="0" indent="0">
              <a:buNone/>
            </a:pPr>
            <a:r>
              <a:rPr lang="en-US" dirty="0">
                <a:latin typeface="Courier New" panose="02070309020205020404" pitchFamily="49" charset="0"/>
                <a:cs typeface="Courier New" panose="02070309020205020404" pitchFamily="49" charset="0"/>
              </a:rPr>
              <a:t>clean: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-f $(PROG) $(OBJS) *.mod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.SUFFIXES: $(SUFFIXES) .f90 .F90 .f95</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.f90.o .f95.o .F90.o:</a:t>
            </a:r>
          </a:p>
          <a:p>
            <a:pPr marL="0" indent="0">
              <a:buNone/>
            </a:pPr>
            <a:r>
              <a:rPr lang="en-US" dirty="0">
                <a:latin typeface="Courier New" panose="02070309020205020404" pitchFamily="49" charset="0"/>
                <a:cs typeface="Courier New" panose="02070309020205020404" pitchFamily="49" charset="0"/>
              </a:rPr>
              <a:t>        $(F90) $(F90FLAGS) -c $&lt;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stats.o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prec.o</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bmi_calculator.o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csv_file.o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prec.o</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bmi_data.o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bmi_calculator.o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csv_file.o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prec.o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stats.o</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492975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modules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808268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Modules</a:t>
            </a:r>
          </a:p>
        </p:txBody>
      </p:sp>
      <p:sp>
        <p:nvSpPr>
          <p:cNvPr id="3" name="Content Placeholder 2"/>
          <p:cNvSpPr>
            <a:spLocks noGrp="1"/>
          </p:cNvSpPr>
          <p:nvPr>
            <p:ph idx="1"/>
          </p:nvPr>
        </p:nvSpPr>
        <p:spPr>
          <a:xfrm>
            <a:off x="304800" y="1600200"/>
            <a:ext cx="8686800" cy="5257800"/>
          </a:xfrm>
        </p:spPr>
        <p:txBody>
          <a:bodyPr>
            <a:normAutofit/>
          </a:bodyPr>
          <a:lstStyle/>
          <a:p>
            <a:r>
              <a:rPr lang="en-US" dirty="0"/>
              <a:t>Modules allow you to organize your code into logically-connected units.  It is a form of </a:t>
            </a:r>
            <a:r>
              <a:rPr lang="en-US" i="1" dirty="0"/>
              <a:t>object oriented programming</a:t>
            </a:r>
            <a:r>
              <a:rPr lang="en-US" dirty="0"/>
              <a:t>.</a:t>
            </a:r>
          </a:p>
          <a:p>
            <a:r>
              <a:rPr lang="en-US" dirty="0"/>
              <a:t>Modules should contain coherent </a:t>
            </a:r>
            <a:r>
              <a:rPr lang="en-US" i="1" dirty="0" err="1"/>
              <a:t>data+procedures</a:t>
            </a:r>
            <a:r>
              <a:rPr lang="en-US" i="1" dirty="0"/>
              <a:t>.</a:t>
            </a:r>
            <a:endParaRPr lang="en-US" dirty="0"/>
          </a:p>
          <a:p>
            <a:r>
              <a:rPr lang="en-US" dirty="0"/>
              <a:t>Modules permit </a:t>
            </a:r>
            <a:r>
              <a:rPr lang="en-US" i="1" dirty="0"/>
              <a:t>data hiding</a:t>
            </a:r>
            <a:r>
              <a:rPr lang="en-US" dirty="0"/>
              <a:t>.  Variables and subprograms may be kept private from other program units.  This prevents another source of error, by reducing the number of variables an outside program can affect or procedures it can call.</a:t>
            </a:r>
          </a:p>
        </p:txBody>
      </p:sp>
    </p:spTree>
    <p:extLst>
      <p:ext uri="{BB962C8B-B14F-4D97-AF65-F5344CB8AC3E}">
        <p14:creationId xmlns:p14="http://schemas.microsoft.com/office/powerpoint/2010/main" val="39504341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Modules</a:t>
            </a:r>
          </a:p>
        </p:txBody>
      </p:sp>
      <p:sp>
        <p:nvSpPr>
          <p:cNvPr id="3" name="Content Placeholder 2"/>
          <p:cNvSpPr>
            <a:spLocks noGrp="1"/>
          </p:cNvSpPr>
          <p:nvPr>
            <p:ph idx="1"/>
          </p:nvPr>
        </p:nvSpPr>
        <p:spPr/>
        <p:txBody>
          <a:bodyPr/>
          <a:lstStyle/>
          <a:p>
            <a:r>
              <a:rPr lang="en-US" dirty="0"/>
              <a:t>Each module has a name that must be unique.  A module begins with</a:t>
            </a:r>
          </a:p>
          <a:p>
            <a:pPr marL="0" indent="0">
              <a:buNone/>
            </a:pPr>
            <a:r>
              <a:rPr lang="en-US" dirty="0"/>
              <a:t>    </a:t>
            </a:r>
            <a:r>
              <a:rPr lang="en-US" dirty="0">
                <a:latin typeface="Courier New"/>
                <a:cs typeface="Courier New"/>
              </a:rPr>
              <a:t>module </a:t>
            </a:r>
            <a:r>
              <a:rPr lang="en-US" dirty="0" err="1">
                <a:latin typeface="Courier New"/>
                <a:cs typeface="Courier New"/>
              </a:rPr>
              <a:t>modname</a:t>
            </a:r>
            <a:endParaRPr lang="en-US" dirty="0">
              <a:latin typeface="Courier New"/>
              <a:cs typeface="Courier New"/>
            </a:endParaRPr>
          </a:p>
          <a:p>
            <a:r>
              <a:rPr lang="en-US" dirty="0"/>
              <a:t>and ends with</a:t>
            </a:r>
          </a:p>
          <a:p>
            <a:pPr marL="0" indent="0">
              <a:buNone/>
            </a:pPr>
            <a:r>
              <a:rPr lang="en-US" dirty="0"/>
              <a:t>    </a:t>
            </a:r>
            <a:r>
              <a:rPr lang="en-US" dirty="0">
                <a:latin typeface="Courier New"/>
                <a:cs typeface="Courier New"/>
              </a:rPr>
              <a:t>end module</a:t>
            </a:r>
          </a:p>
          <a:p>
            <a:r>
              <a:rPr lang="en-US" dirty="0"/>
              <a:t>Modules are typically placed into separate files.  The file name does not need to be the same as the module name, but the module will be referenced by its name and not by the file name.</a:t>
            </a:r>
          </a:p>
        </p:txBody>
      </p:sp>
    </p:spTree>
    <p:extLst>
      <p:ext uri="{BB962C8B-B14F-4D97-AF65-F5344CB8AC3E}">
        <p14:creationId xmlns:p14="http://schemas.microsoft.com/office/powerpoint/2010/main" val="234802883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Modules</a:t>
            </a:r>
          </a:p>
        </p:txBody>
      </p:sp>
      <p:sp>
        <p:nvSpPr>
          <p:cNvPr id="3" name="Content Placeholder 2"/>
          <p:cNvSpPr>
            <a:spLocks noGrp="1"/>
          </p:cNvSpPr>
          <p:nvPr>
            <p:ph idx="1"/>
          </p:nvPr>
        </p:nvSpPr>
        <p:spPr/>
        <p:txBody>
          <a:bodyPr>
            <a:normAutofit/>
          </a:bodyPr>
          <a:lstStyle/>
          <a:p>
            <a:r>
              <a:rPr lang="en-US" dirty="0"/>
              <a:t>Modules are brought in via the </a:t>
            </a:r>
            <a:r>
              <a:rPr lang="en-US" dirty="0">
                <a:latin typeface="Courier New" charset="0"/>
                <a:ea typeface="Courier New" charset="0"/>
                <a:cs typeface="Courier New" charset="0"/>
              </a:rPr>
              <a:t>use</a:t>
            </a:r>
            <a:r>
              <a:rPr lang="en-US" dirty="0"/>
              <a:t> statement</a:t>
            </a:r>
          </a:p>
          <a:p>
            <a:pPr marL="0" indent="0">
              <a:buNone/>
            </a:pPr>
            <a:r>
              <a:rPr lang="en-US" dirty="0"/>
              <a:t>	</a:t>
            </a:r>
            <a:r>
              <a:rPr lang="en-US" dirty="0">
                <a:latin typeface="Courier New"/>
                <a:cs typeface="Courier New"/>
              </a:rPr>
              <a:t>use </a:t>
            </a:r>
            <a:r>
              <a:rPr lang="en-US" dirty="0" err="1">
                <a:latin typeface="Courier New"/>
                <a:cs typeface="Courier New"/>
              </a:rPr>
              <a:t>mymodule</a:t>
            </a:r>
            <a:endParaRPr lang="en-US" dirty="0">
              <a:latin typeface="Courier New"/>
              <a:cs typeface="Courier New"/>
            </a:endParaRPr>
          </a:p>
          <a:p>
            <a:r>
              <a:rPr lang="en-US" dirty="0"/>
              <a:t>All use statements must be the first </a:t>
            </a:r>
            <a:r>
              <a:rPr lang="en-US" dirty="0" err="1"/>
              <a:t>nonexecutable</a:t>
            </a:r>
            <a:r>
              <a:rPr lang="en-US" dirty="0"/>
              <a:t> statements after the declaration of the program unit (program, function, subroutine), before </a:t>
            </a:r>
            <a:r>
              <a:rPr lang="en-US" dirty="0">
                <a:latin typeface="Courier New" charset="0"/>
                <a:ea typeface="Courier New" charset="0"/>
                <a:cs typeface="Courier New" charset="0"/>
              </a:rPr>
              <a:t>implicit none </a:t>
            </a:r>
            <a:r>
              <a:rPr lang="en-US" dirty="0"/>
              <a:t>and the variable declarations.</a:t>
            </a:r>
          </a:p>
          <a:p>
            <a:r>
              <a:rPr lang="en-US" dirty="0"/>
              <a:t>There is no distinct namespace for a Fortran module.</a:t>
            </a:r>
          </a:p>
        </p:txBody>
      </p:sp>
    </p:spTree>
    <p:extLst>
      <p:ext uri="{BB962C8B-B14F-4D97-AF65-F5344CB8AC3E}">
        <p14:creationId xmlns:p14="http://schemas.microsoft.com/office/powerpoint/2010/main" val="418493782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USE</a:t>
            </a:r>
          </a:p>
        </p:txBody>
      </p:sp>
      <p:sp>
        <p:nvSpPr>
          <p:cNvPr id="3" name="Content Placeholder 2"/>
          <p:cNvSpPr>
            <a:spLocks noGrp="1"/>
          </p:cNvSpPr>
          <p:nvPr>
            <p:ph idx="1"/>
          </p:nvPr>
        </p:nvSpPr>
        <p:spPr/>
        <p:txBody>
          <a:bodyPr/>
          <a:lstStyle/>
          <a:p>
            <a:r>
              <a:rPr lang="en-US" dirty="0"/>
              <a:t>Only specific routines can be brought in:</a:t>
            </a:r>
          </a:p>
          <a:p>
            <a:pPr marL="0" indent="0">
              <a:buNone/>
            </a:pPr>
            <a:r>
              <a:rPr lang="en-US" dirty="0">
                <a:latin typeface="American Typewriter"/>
                <a:cs typeface="American Typewriter"/>
              </a:rPr>
              <a:t>	</a:t>
            </a:r>
            <a:r>
              <a:rPr lang="en-US" dirty="0">
                <a:latin typeface="Courier New"/>
                <a:cs typeface="Courier New"/>
              </a:rPr>
              <a:t>USE </a:t>
            </a:r>
            <a:r>
              <a:rPr lang="en-US" dirty="0" err="1">
                <a:latin typeface="Courier New"/>
                <a:cs typeface="Courier New"/>
              </a:rPr>
              <a:t>mymod</a:t>
            </a:r>
            <a:r>
              <a:rPr lang="en-US" dirty="0">
                <a:latin typeface="Courier New"/>
                <a:cs typeface="Courier New"/>
              </a:rPr>
              <a:t>, ONLY : f1, f2, s4</a:t>
            </a:r>
          </a:p>
          <a:p>
            <a:r>
              <a:rPr lang="en-US" dirty="0"/>
              <a:t>Routines can be renamed:</a:t>
            </a:r>
          </a:p>
          <a:p>
            <a:pPr marL="0" indent="0">
              <a:buNone/>
            </a:pPr>
            <a:r>
              <a:rPr lang="en-US" sz="2400" dirty="0">
                <a:latin typeface="Courier New"/>
                <a:cs typeface="Courier New"/>
              </a:rPr>
              <a:t>	USE </a:t>
            </a:r>
            <a:r>
              <a:rPr lang="en-US" sz="2400" dirty="0" err="1">
                <a:latin typeface="Courier New"/>
                <a:cs typeface="Courier New"/>
              </a:rPr>
              <a:t>mymod</a:t>
            </a:r>
            <a:r>
              <a:rPr lang="en-US" sz="2400" dirty="0">
                <a:latin typeface="Courier New"/>
                <a:cs typeface="Courier New"/>
              </a:rPr>
              <a:t>, name-here =&gt; name-in-module</a:t>
            </a:r>
          </a:p>
          <a:p>
            <a:pPr marL="0" indent="0">
              <a:buNone/>
            </a:pPr>
            <a:r>
              <a:rPr lang="en-US" sz="2400" dirty="0">
                <a:latin typeface="Courier New"/>
                <a:cs typeface="Courier New"/>
              </a:rPr>
              <a:t>	USE </a:t>
            </a:r>
            <a:r>
              <a:rPr lang="en-US" sz="2400" dirty="0" err="1">
                <a:latin typeface="Courier New"/>
                <a:cs typeface="Courier New"/>
              </a:rPr>
              <a:t>stats_lib</a:t>
            </a:r>
            <a:r>
              <a:rPr lang="en-US" sz="2400" dirty="0">
                <a:latin typeface="Courier New"/>
                <a:cs typeface="Courier New"/>
              </a:rPr>
              <a:t>, </a:t>
            </a:r>
            <a:r>
              <a:rPr lang="en-US" sz="2400" dirty="0" err="1">
                <a:latin typeface="Courier New"/>
                <a:cs typeface="Courier New"/>
              </a:rPr>
              <a:t>sprod</a:t>
            </a:r>
            <a:r>
              <a:rPr lang="en-US" sz="2400" dirty="0">
                <a:latin typeface="Courier New"/>
                <a:cs typeface="Courier New"/>
              </a:rPr>
              <a:t>=&gt;prod</a:t>
            </a:r>
          </a:p>
        </p:txBody>
      </p:sp>
    </p:spTree>
    <p:extLst>
      <p:ext uri="{BB962C8B-B14F-4D97-AF65-F5344CB8AC3E}">
        <p14:creationId xmlns:p14="http://schemas.microsoft.com/office/powerpoint/2010/main" val="155691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Geany</a:t>
            </a:r>
            <a:r>
              <a:rPr lang="en-US" dirty="0"/>
              <a:t> on Windows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600200"/>
            <a:ext cx="7543800" cy="4785078"/>
          </a:xfrm>
          <a:prstGeom prst="rect">
            <a:avLst/>
          </a:prstGeom>
        </p:spPr>
      </p:pic>
    </p:spTree>
    <p:extLst>
      <p:ext uri="{BB962C8B-B14F-4D97-AF65-F5344CB8AC3E}">
        <p14:creationId xmlns:p14="http://schemas.microsoft.com/office/powerpoint/2010/main" val="16002588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Variables. </a:t>
            </a:r>
          </a:p>
        </p:txBody>
      </p:sp>
      <p:sp>
        <p:nvSpPr>
          <p:cNvPr id="3" name="Content Placeholder 2"/>
          <p:cNvSpPr>
            <a:spLocks noGrp="1"/>
          </p:cNvSpPr>
          <p:nvPr>
            <p:ph idx="1"/>
          </p:nvPr>
        </p:nvSpPr>
        <p:spPr>
          <a:xfrm>
            <a:off x="457200" y="1600200"/>
            <a:ext cx="8229600" cy="5050516"/>
          </a:xfrm>
        </p:spPr>
        <p:txBody>
          <a:bodyPr>
            <a:normAutofit fontScale="77500" lnSpcReduction="20000"/>
          </a:bodyPr>
          <a:lstStyle/>
          <a:p>
            <a:r>
              <a:rPr lang="en-US" dirty="0">
                <a:latin typeface="Courier New"/>
                <a:cs typeface="Courier New"/>
              </a:rPr>
              <a:t>IMPLICIT NONE </a:t>
            </a:r>
            <a:r>
              <a:rPr lang="en-US" dirty="0"/>
              <a:t>at the top applies throughout the module.</a:t>
            </a:r>
          </a:p>
          <a:p>
            <a:r>
              <a:rPr lang="en-US" dirty="0"/>
              <a:t>All variables declared or types defined before a </a:t>
            </a:r>
            <a:r>
              <a:rPr lang="en-US" dirty="0">
                <a:latin typeface="Courier New" panose="02070309020205020404" pitchFamily="49" charset="0"/>
                <a:cs typeface="Courier New" panose="02070309020205020404" pitchFamily="49" charset="0"/>
              </a:rPr>
              <a:t>contains</a:t>
            </a:r>
            <a:r>
              <a:rPr lang="en-US" dirty="0"/>
              <a:t> statement are global throughout the module.</a:t>
            </a:r>
          </a:p>
          <a:p>
            <a:r>
              <a:rPr lang="en-US" dirty="0"/>
              <a:t>Module symbols (variables and names of routines) can be </a:t>
            </a:r>
            <a:r>
              <a:rPr lang="en-US" b="1" dirty="0"/>
              <a:t>private</a:t>
            </a:r>
            <a:r>
              <a:rPr lang="en-US" dirty="0"/>
              <a:t>.  You may also explicitly declare them </a:t>
            </a:r>
            <a:r>
              <a:rPr lang="en-US" b="1" dirty="0"/>
              <a:t>public</a:t>
            </a:r>
            <a:r>
              <a:rPr lang="en-US" dirty="0"/>
              <a:t> but that is the default.</a:t>
            </a:r>
          </a:p>
          <a:p>
            <a:r>
              <a:rPr lang="en-US" dirty="0"/>
              <a:t>The </a:t>
            </a:r>
            <a:r>
              <a:rPr lang="en-US" dirty="0">
                <a:latin typeface="Courier New"/>
                <a:cs typeface="Courier New"/>
              </a:rPr>
              <a:t>private</a:t>
            </a:r>
            <a:r>
              <a:rPr lang="en-US" dirty="0"/>
              <a:t> and </a:t>
            </a:r>
            <a:r>
              <a:rPr lang="en-US" dirty="0">
                <a:latin typeface="Courier New"/>
                <a:cs typeface="Courier New"/>
              </a:rPr>
              <a:t>public</a:t>
            </a:r>
            <a:r>
              <a:rPr lang="en-US" dirty="0"/>
              <a:t> attributes may be added to the declaration, or they may be specified separately with a list following.</a:t>
            </a:r>
          </a:p>
          <a:p>
            <a:r>
              <a:rPr lang="en-US" dirty="0"/>
              <a:t>Private variables are not accessible by program units that use the module.  Only units in the same module can access them.</a:t>
            </a:r>
          </a:p>
          <a:p>
            <a:r>
              <a:rPr lang="en-US" dirty="0"/>
              <a:t>Example:</a:t>
            </a:r>
          </a:p>
          <a:p>
            <a:pPr marL="0" indent="0">
              <a:buNone/>
            </a:pPr>
            <a:r>
              <a:rPr lang="en-US" dirty="0"/>
              <a:t>	</a:t>
            </a:r>
            <a:r>
              <a:rPr lang="en-US" dirty="0">
                <a:latin typeface="Courier New"/>
                <a:cs typeface="Courier New"/>
              </a:rPr>
              <a:t>real, private  :: x, y, z</a:t>
            </a:r>
          </a:p>
          <a:p>
            <a:pPr marL="0" indent="0">
              <a:buNone/>
            </a:pPr>
            <a:r>
              <a:rPr lang="en-US" dirty="0">
                <a:latin typeface="Courier New"/>
                <a:cs typeface="Courier New"/>
              </a:rPr>
              <a:t>	private        :: </a:t>
            </a:r>
            <a:r>
              <a:rPr lang="en-US" dirty="0" err="1">
                <a:latin typeface="Courier New"/>
                <a:cs typeface="Courier New"/>
              </a:rPr>
              <a:t>r_fun,d_fun</a:t>
            </a:r>
            <a:endParaRPr lang="en-US" dirty="0">
              <a:latin typeface="Courier New"/>
              <a:cs typeface="Courier New"/>
            </a:endParaRPr>
          </a:p>
          <a:p>
            <a:endParaRPr lang="en-US" dirty="0"/>
          </a:p>
          <a:p>
            <a:endParaRPr lang="en-US" dirty="0"/>
          </a:p>
          <a:p>
            <a:endParaRPr lang="en-US" dirty="0"/>
          </a:p>
        </p:txBody>
      </p:sp>
    </p:spTree>
    <p:extLst>
      <p:ext uri="{BB962C8B-B14F-4D97-AF65-F5344CB8AC3E}">
        <p14:creationId xmlns:p14="http://schemas.microsoft.com/office/powerpoint/2010/main" val="252090851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Subprograms in Modules</a:t>
            </a:r>
          </a:p>
        </p:txBody>
      </p:sp>
      <p:sp>
        <p:nvSpPr>
          <p:cNvPr id="3" name="Content Placeholder 2"/>
          <p:cNvSpPr>
            <a:spLocks noGrp="1"/>
          </p:cNvSpPr>
          <p:nvPr>
            <p:ph idx="1"/>
          </p:nvPr>
        </p:nvSpPr>
        <p:spPr/>
        <p:txBody>
          <a:bodyPr>
            <a:normAutofit fontScale="92500" lnSpcReduction="10000"/>
          </a:bodyPr>
          <a:lstStyle/>
          <a:p>
            <a:r>
              <a:rPr lang="en-US" dirty="0"/>
              <a:t>Subprograms defined in a module must be within a </a:t>
            </a:r>
            <a:r>
              <a:rPr lang="en-US" dirty="0">
                <a:latin typeface="Courier New"/>
                <a:cs typeface="Courier New"/>
              </a:rPr>
              <a:t>CONTAINS</a:t>
            </a:r>
            <a:r>
              <a:rPr lang="en-US" dirty="0"/>
              <a:t> clause.</a:t>
            </a:r>
          </a:p>
          <a:p>
            <a:r>
              <a:rPr lang="en-US" dirty="0"/>
              <a:t>Variables declared above the </a:t>
            </a:r>
            <a:r>
              <a:rPr lang="en-US" dirty="0">
                <a:latin typeface="Courier New"/>
                <a:cs typeface="Courier New"/>
              </a:rPr>
              <a:t>CONTAINS</a:t>
            </a:r>
            <a:r>
              <a:rPr lang="en-US" dirty="0"/>
              <a:t> are global to all the subprograms.</a:t>
            </a:r>
          </a:p>
          <a:p>
            <a:r>
              <a:rPr lang="en-US" dirty="0"/>
              <a:t>The </a:t>
            </a:r>
            <a:r>
              <a:rPr lang="en-US" dirty="0">
                <a:latin typeface="Courier New"/>
                <a:cs typeface="Courier New"/>
              </a:rPr>
              <a:t>function</a:t>
            </a:r>
            <a:r>
              <a:rPr lang="en-US" dirty="0"/>
              <a:t> or </a:t>
            </a:r>
            <a:r>
              <a:rPr lang="en-US" dirty="0">
                <a:latin typeface="Courier New"/>
                <a:cs typeface="Courier New"/>
              </a:rPr>
              <a:t>subroutine</a:t>
            </a:r>
            <a:r>
              <a:rPr lang="en-US" dirty="0"/>
              <a:t> keywords after </a:t>
            </a:r>
            <a:r>
              <a:rPr lang="en-US" dirty="0">
                <a:latin typeface="Courier New"/>
                <a:cs typeface="Courier New"/>
              </a:rPr>
              <a:t>end</a:t>
            </a:r>
            <a:r>
              <a:rPr lang="en-US" dirty="0"/>
              <a:t> are </a:t>
            </a:r>
            <a:r>
              <a:rPr lang="en-US" i="1" dirty="0"/>
              <a:t>not </a:t>
            </a:r>
            <a:r>
              <a:rPr lang="en-US" dirty="0"/>
              <a:t>optional, e.g. </a:t>
            </a:r>
            <a:r>
              <a:rPr lang="en-US" dirty="0">
                <a:latin typeface="Courier New"/>
                <a:cs typeface="Courier New"/>
              </a:rPr>
              <a:t>end subroutine</a:t>
            </a:r>
            <a:r>
              <a:rPr lang="en-US" dirty="0"/>
              <a:t> is required.  The name of the procedure is still optional and some authors do not use it with </a:t>
            </a:r>
            <a:r>
              <a:rPr lang="en-US" dirty="0">
                <a:latin typeface="Courier New"/>
                <a:cs typeface="Courier New"/>
              </a:rPr>
              <a:t>end</a:t>
            </a:r>
            <a:r>
              <a:rPr lang="en-US" dirty="0"/>
              <a:t>, in case it is changed later.</a:t>
            </a:r>
          </a:p>
          <a:p>
            <a:r>
              <a:rPr lang="en-US" dirty="0"/>
              <a:t>All subprograms in a module have an implicit interface.  You should not write an explicit interface for them (and in fact it’s illegal to do so).</a:t>
            </a:r>
          </a:p>
        </p:txBody>
      </p:sp>
    </p:spTree>
    <p:extLst>
      <p:ext uri="{BB962C8B-B14F-4D97-AF65-F5344CB8AC3E}">
        <p14:creationId xmlns:p14="http://schemas.microsoft.com/office/powerpoint/2010/main" val="64101541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Example</a:t>
            </a:r>
          </a:p>
        </p:txBody>
      </p:sp>
      <p:sp>
        <p:nvSpPr>
          <p:cNvPr id="3" name="Content Placeholder 2"/>
          <p:cNvSpPr>
            <a:spLocks noGrp="1"/>
          </p:cNvSpPr>
          <p:nvPr>
            <p:ph idx="1"/>
          </p:nvPr>
        </p:nvSpPr>
        <p:spPr>
          <a:xfrm>
            <a:off x="457200" y="1117741"/>
            <a:ext cx="8229600" cy="5740259"/>
          </a:xfrm>
        </p:spPr>
        <p:txBody>
          <a:bodyPr>
            <a:normAutofit/>
          </a:bodyPr>
          <a:lstStyle/>
          <a:p>
            <a:pPr marL="0" indent="0">
              <a:buNone/>
            </a:pPr>
            <a:r>
              <a:rPr lang="en-US" sz="2400" dirty="0">
                <a:latin typeface="Courier New"/>
                <a:cs typeface="Courier New"/>
              </a:rPr>
              <a:t>module </a:t>
            </a:r>
            <a:r>
              <a:rPr lang="en-US" sz="2400" dirty="0" err="1">
                <a:latin typeface="Courier New"/>
                <a:cs typeface="Courier New"/>
              </a:rPr>
              <a:t>mymod</a:t>
            </a:r>
            <a:endParaRPr lang="en-US" sz="2400" dirty="0">
              <a:latin typeface="Courier New"/>
              <a:cs typeface="Courier New"/>
            </a:endParaRPr>
          </a:p>
          <a:p>
            <a:pPr marL="0" indent="0">
              <a:buNone/>
            </a:pPr>
            <a:r>
              <a:rPr lang="en-US" sz="2400" dirty="0">
                <a:latin typeface="Courier New"/>
                <a:cs typeface="Courier New"/>
              </a:rPr>
              <a:t>implicit none</a:t>
            </a:r>
          </a:p>
          <a:p>
            <a:pPr marL="0" indent="0">
              <a:buNone/>
            </a:pPr>
            <a:r>
              <a:rPr lang="en-US" sz="2400" dirty="0">
                <a:latin typeface="Courier New"/>
                <a:cs typeface="Courier New"/>
              </a:rPr>
              <a:t>integer   ::  </a:t>
            </a:r>
            <a:r>
              <a:rPr lang="en-US" sz="2400" dirty="0" err="1">
                <a:latin typeface="Courier New"/>
                <a:cs typeface="Courier New"/>
              </a:rPr>
              <a:t>Nmax</a:t>
            </a:r>
            <a:r>
              <a:rPr lang="en-US" sz="2400" dirty="0">
                <a:latin typeface="Courier New"/>
                <a:cs typeface="Courier New"/>
              </a:rPr>
              <a:t>=100000</a:t>
            </a:r>
          </a:p>
          <a:p>
            <a:pPr marL="0" indent="0">
              <a:buNone/>
            </a:pPr>
            <a:r>
              <a:rPr lang="en-US" sz="2400" dirty="0">
                <a:latin typeface="Courier New"/>
                <a:cs typeface="Courier New"/>
              </a:rPr>
              <a:t>contains</a:t>
            </a:r>
          </a:p>
          <a:p>
            <a:pPr marL="0" indent="0">
              <a:buNone/>
            </a:pPr>
            <a:r>
              <a:rPr lang="en-US" sz="2400" dirty="0">
                <a:latin typeface="Courier New"/>
                <a:cs typeface="Courier New"/>
              </a:rPr>
              <a:t>   subroutine </a:t>
            </a:r>
            <a:r>
              <a:rPr lang="en-US" sz="2400" dirty="0" err="1">
                <a:latin typeface="Courier New"/>
                <a:cs typeface="Courier New"/>
              </a:rPr>
              <a:t>mysub</a:t>
            </a:r>
            <a:r>
              <a:rPr lang="en-US" sz="2400" dirty="0">
                <a:latin typeface="Courier New"/>
                <a:cs typeface="Courier New"/>
              </a:rPr>
              <a:t>(</a:t>
            </a:r>
            <a:r>
              <a:rPr lang="en-US" sz="2400" dirty="0" err="1">
                <a:latin typeface="Courier New"/>
                <a:cs typeface="Courier New"/>
              </a:rPr>
              <a:t>a,x</a:t>
            </a:r>
            <a:r>
              <a:rPr lang="en-US" sz="2400" dirty="0">
                <a:latin typeface="Courier New"/>
                <a:cs typeface="Courier New"/>
              </a:rPr>
              <a:t>)</a:t>
            </a:r>
          </a:p>
          <a:p>
            <a:pPr marL="0" indent="0">
              <a:buNone/>
            </a:pPr>
            <a:r>
              <a:rPr lang="en-US" sz="2400" dirty="0">
                <a:latin typeface="Courier New"/>
                <a:cs typeface="Courier New"/>
              </a:rPr>
              <a:t>   real, dimension(:), intent(in) :: a</a:t>
            </a:r>
          </a:p>
          <a:p>
            <a:pPr marL="0" indent="0">
              <a:buNone/>
            </a:pPr>
            <a:r>
              <a:rPr lang="en-US" sz="2400" dirty="0">
                <a:latin typeface="Courier New"/>
                <a:cs typeface="Courier New"/>
              </a:rPr>
              <a:t>   real                intent(out):: x</a:t>
            </a:r>
          </a:p>
          <a:p>
            <a:pPr marL="0" indent="0">
              <a:buNone/>
            </a:pPr>
            <a:r>
              <a:rPr lang="en-US" sz="2400" dirty="0">
                <a:latin typeface="Courier New"/>
                <a:cs typeface="Courier New"/>
              </a:rPr>
              <a:t>   real, dimension(</a:t>
            </a:r>
            <a:r>
              <a:rPr lang="en-US" sz="2400" dirty="0" err="1">
                <a:latin typeface="Courier New"/>
                <a:cs typeface="Courier New"/>
              </a:rPr>
              <a:t>Nmax</a:t>
            </a:r>
            <a:r>
              <a:rPr lang="en-US" sz="2400" dirty="0">
                <a:latin typeface="Courier New"/>
                <a:cs typeface="Courier New"/>
              </a:rPr>
              <a:t>)          :: b</a:t>
            </a:r>
          </a:p>
          <a:p>
            <a:pPr marL="0" indent="0">
              <a:buNone/>
            </a:pPr>
            <a:r>
              <a:rPr lang="en-US" sz="2400" dirty="0">
                <a:latin typeface="Courier New"/>
                <a:cs typeface="Courier New"/>
              </a:rPr>
              <a:t>        do stuff</a:t>
            </a:r>
          </a:p>
          <a:p>
            <a:pPr marL="0" indent="0">
              <a:buNone/>
            </a:pPr>
            <a:r>
              <a:rPr lang="en-US" sz="2400" dirty="0">
                <a:latin typeface="Courier New"/>
                <a:cs typeface="Courier New"/>
              </a:rPr>
              <a:t>    end subroutine </a:t>
            </a:r>
            <a:r>
              <a:rPr lang="en-US" sz="2400" dirty="0" err="1">
                <a:latin typeface="Courier New"/>
                <a:cs typeface="Courier New"/>
              </a:rPr>
              <a:t>mysub</a:t>
            </a:r>
            <a:endParaRPr lang="en-US" sz="2400" dirty="0">
              <a:latin typeface="Courier New"/>
              <a:cs typeface="Courier New"/>
            </a:endParaRPr>
          </a:p>
          <a:p>
            <a:pPr marL="0" indent="0">
              <a:buNone/>
            </a:pPr>
            <a:r>
              <a:rPr lang="en-US" sz="2400" dirty="0">
                <a:latin typeface="Courier New"/>
                <a:cs typeface="Courier New"/>
              </a:rPr>
              <a:t>end module </a:t>
            </a:r>
            <a:r>
              <a:rPr lang="en-US" sz="2400" dirty="0" err="1">
                <a:latin typeface="Courier New"/>
                <a:cs typeface="Courier New"/>
              </a:rPr>
              <a:t>mymod</a:t>
            </a:r>
            <a:r>
              <a:rPr lang="en-US" sz="2400" dirty="0"/>
              <a:t>       </a:t>
            </a:r>
          </a:p>
        </p:txBody>
      </p:sp>
    </p:spTree>
    <p:extLst>
      <p:ext uri="{BB962C8B-B14F-4D97-AF65-F5344CB8AC3E}">
        <p14:creationId xmlns:p14="http://schemas.microsoft.com/office/powerpoint/2010/main" val="40646591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7500" lnSpcReduction="20000"/>
          </a:bodyPr>
          <a:lstStyle/>
          <a:p>
            <a:r>
              <a:rPr lang="en-US" dirty="0"/>
              <a:t>Type in the module </a:t>
            </a:r>
            <a:r>
              <a:rPr lang="en-US" dirty="0" err="1"/>
              <a:t>mymod</a:t>
            </a:r>
            <a:r>
              <a:rPr lang="en-US" dirty="0"/>
              <a:t> into a file mymod.f90</a:t>
            </a:r>
          </a:p>
          <a:p>
            <a:pPr lvl="1"/>
            <a:r>
              <a:rPr lang="en-US" dirty="0"/>
              <a:t>Fortran allows the module and the file to have either the same or a different name, but the name of the module is the name that must appear in the use statement.</a:t>
            </a:r>
          </a:p>
          <a:p>
            <a:r>
              <a:rPr lang="en-US" dirty="0"/>
              <a:t>Fill out the subroutine </a:t>
            </a:r>
            <a:r>
              <a:rPr lang="en-US" dirty="0" err="1"/>
              <a:t>mysub</a:t>
            </a:r>
            <a:r>
              <a:rPr lang="en-US" dirty="0"/>
              <a:t> to set b to 11., then set x to the sum of corresponding elements of a and b.  Hint: you can use x=a(</a:t>
            </a:r>
            <a:r>
              <a:rPr lang="en-US" dirty="0">
                <a:sym typeface="Wingdings" panose="05000000000000000000" pitchFamily="2" charset="2"/>
              </a:rPr>
              <a:t>:)+b(:size(a)) to avoid a loop.</a:t>
            </a:r>
          </a:p>
          <a:p>
            <a:r>
              <a:rPr lang="en-US" dirty="0">
                <a:sym typeface="Wingdings" panose="05000000000000000000" pitchFamily="2" charset="2"/>
              </a:rPr>
              <a:t>Write a main program main.f90 that uses </a:t>
            </a:r>
            <a:r>
              <a:rPr lang="en-US" dirty="0" err="1">
                <a:sym typeface="Wingdings" panose="05000000000000000000" pitchFamily="2" charset="2"/>
              </a:rPr>
              <a:t>mymod</a:t>
            </a:r>
            <a:r>
              <a:rPr lang="en-US" dirty="0">
                <a:sym typeface="Wingdings" panose="05000000000000000000" pitchFamily="2" charset="2"/>
              </a:rPr>
              <a:t>, initializes A </a:t>
            </a:r>
            <a:r>
              <a:rPr lang="en-US" dirty="0" err="1">
                <a:sym typeface="Wingdings" panose="05000000000000000000" pitchFamily="2" charset="2"/>
              </a:rPr>
              <a:t>allocatable</a:t>
            </a:r>
            <a:r>
              <a:rPr lang="en-US" dirty="0">
                <a:sym typeface="Wingdings" panose="05000000000000000000" pitchFamily="2" charset="2"/>
              </a:rPr>
              <a:t>, allocates it to 1000, sets its values to i+3, then passes it to </a:t>
            </a:r>
            <a:r>
              <a:rPr lang="en-US" dirty="0" err="1">
                <a:sym typeface="Wingdings" panose="05000000000000000000" pitchFamily="2" charset="2"/>
              </a:rPr>
              <a:t>mysub</a:t>
            </a:r>
            <a:r>
              <a:rPr lang="en-US" dirty="0">
                <a:sym typeface="Wingdings" panose="05000000000000000000" pitchFamily="2" charset="2"/>
              </a:rPr>
              <a:t>.   Print the value of x that is returned.</a:t>
            </a:r>
          </a:p>
          <a:p>
            <a:r>
              <a:rPr lang="en-US" dirty="0">
                <a:sym typeface="Wingdings" panose="05000000000000000000" pitchFamily="2" charset="2"/>
              </a:rPr>
              <a:t>Copy the example </a:t>
            </a:r>
            <a:r>
              <a:rPr lang="en-US" dirty="0" err="1">
                <a:sym typeface="Wingdings" panose="05000000000000000000" pitchFamily="2" charset="2"/>
              </a:rPr>
              <a:t>Makefile</a:t>
            </a:r>
            <a:r>
              <a:rPr lang="en-US" dirty="0">
                <a:sym typeface="Wingdings" panose="05000000000000000000" pitchFamily="2" charset="2"/>
              </a:rPr>
              <a:t>.  Make the appropriate changes to the program name, the names of the source </a:t>
            </a:r>
            <a:r>
              <a:rPr lang="en-US" dirty="0" err="1">
                <a:sym typeface="Wingdings" panose="05000000000000000000" pitchFamily="2" charset="2"/>
              </a:rPr>
              <a:t>files,and</a:t>
            </a:r>
            <a:r>
              <a:rPr lang="en-US" dirty="0">
                <a:sym typeface="Wingdings" panose="05000000000000000000" pitchFamily="2" charset="2"/>
              </a:rPr>
              <a:t> the names of the object files.  Make the </a:t>
            </a:r>
            <a:r>
              <a:rPr lang="en-US" dirty="0" err="1">
                <a:sym typeface="Wingdings" panose="05000000000000000000" pitchFamily="2" charset="2"/>
              </a:rPr>
              <a:t>depencency</a:t>
            </a:r>
            <a:r>
              <a:rPr lang="en-US" dirty="0">
                <a:sym typeface="Wingdings" panose="05000000000000000000" pitchFamily="2" charset="2"/>
              </a:rPr>
              <a:t> line at the end</a:t>
            </a:r>
          </a:p>
          <a:p>
            <a:pPr marL="0" indent="0">
              <a:buNone/>
            </a:pPr>
            <a:r>
              <a:rPr lang="en-US" dirty="0" err="1">
                <a:latin typeface="Courier New" panose="02070309020205020404" pitchFamily="49" charset="0"/>
                <a:cs typeface="Courier New" panose="02070309020205020404" pitchFamily="49" charset="0"/>
              </a:rPr>
              <a:t>main.o:main.o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mymod.o</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 a </a:t>
            </a:r>
            <a:r>
              <a:rPr lang="en-US" dirty="0">
                <a:latin typeface="Courier New" panose="02070309020205020404" pitchFamily="49" charset="0"/>
                <a:cs typeface="Courier New" panose="02070309020205020404" pitchFamily="49" charset="0"/>
              </a:rPr>
              <a:t>make </a:t>
            </a:r>
            <a:r>
              <a:rPr lang="en-US" dirty="0">
                <a:cs typeface="Courier New" panose="02070309020205020404" pitchFamily="49" charset="0"/>
              </a:rPr>
              <a:t>project in </a:t>
            </a:r>
            <a:r>
              <a:rPr lang="en-US" dirty="0" err="1">
                <a:cs typeface="Courier New" panose="02070309020205020404" pitchFamily="49" charset="0"/>
              </a:rPr>
              <a:t>Geany</a:t>
            </a:r>
            <a:r>
              <a:rPr lang="en-US" dirty="0">
                <a:cs typeface="Courier New" panose="02070309020205020404" pitchFamily="49" charset="0"/>
              </a:rPr>
              <a:t>.</a:t>
            </a:r>
          </a:p>
          <a:p>
            <a:endParaRPr lang="en-US" dirty="0"/>
          </a:p>
        </p:txBody>
      </p:sp>
    </p:spTree>
    <p:extLst>
      <p:ext uri="{BB962C8B-B14F-4D97-AF65-F5344CB8AC3E}">
        <p14:creationId xmlns:p14="http://schemas.microsoft.com/office/powerpoint/2010/main" val="11580199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abstract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532540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Types</a:t>
            </a:r>
          </a:p>
        </p:txBody>
      </p:sp>
      <p:sp>
        <p:nvSpPr>
          <p:cNvPr id="3" name="Content Placeholder 2"/>
          <p:cNvSpPr>
            <a:spLocks noGrp="1"/>
          </p:cNvSpPr>
          <p:nvPr>
            <p:ph idx="1"/>
          </p:nvPr>
        </p:nvSpPr>
        <p:spPr>
          <a:xfrm>
            <a:off x="457200" y="1600200"/>
            <a:ext cx="8511678" cy="4525963"/>
          </a:xfrm>
        </p:spPr>
        <p:txBody>
          <a:bodyPr>
            <a:normAutofit/>
          </a:bodyPr>
          <a:lstStyle/>
          <a:p>
            <a:r>
              <a:rPr lang="en-US" dirty="0"/>
              <a:t>In Fortran abstract types are called </a:t>
            </a:r>
            <a:r>
              <a:rPr lang="en-US" i="1" dirty="0"/>
              <a:t>derived types</a:t>
            </a:r>
            <a:r>
              <a:rPr lang="en-US" dirty="0"/>
              <a:t>.</a:t>
            </a:r>
          </a:p>
          <a:p>
            <a:r>
              <a:rPr lang="en-US" dirty="0"/>
              <a:t>The syntax is extremely simple (</a:t>
            </a:r>
            <a:r>
              <a:rPr lang="en-US" dirty="0" err="1"/>
              <a:t>ptype</a:t>
            </a:r>
            <a:r>
              <a:rPr lang="en-US" dirty="0"/>
              <a:t> stands for a primitive type)</a:t>
            </a:r>
          </a:p>
          <a:p>
            <a:pPr marL="0" indent="0">
              <a:buNone/>
            </a:pPr>
            <a:r>
              <a:rPr lang="en-US" sz="2400" dirty="0">
                <a:latin typeface="Courier New"/>
                <a:cs typeface="Courier New"/>
              </a:rPr>
              <a:t>type </a:t>
            </a:r>
            <a:r>
              <a:rPr lang="en-US" sz="2400" dirty="0" err="1">
                <a:latin typeface="Courier New"/>
                <a:cs typeface="Courier New"/>
              </a:rPr>
              <a:t>mytype</a:t>
            </a:r>
            <a:endParaRPr lang="en-US" sz="2400" dirty="0">
              <a:latin typeface="Courier New"/>
              <a:cs typeface="Courier New"/>
            </a:endParaRPr>
          </a:p>
          <a:p>
            <a:pPr marL="457200" lvl="1" indent="0">
              <a:buNone/>
            </a:pPr>
            <a:r>
              <a:rPr lang="en-US" sz="2400" dirty="0">
                <a:latin typeface="Courier New"/>
                <a:cs typeface="Courier New"/>
              </a:rPr>
              <a:t>&lt;</a:t>
            </a:r>
            <a:r>
              <a:rPr lang="en-US" sz="2400" dirty="0" err="1">
                <a:latin typeface="Courier New"/>
                <a:cs typeface="Courier New"/>
              </a:rPr>
              <a:t>ptype</a:t>
            </a:r>
            <a:r>
              <a:rPr lang="en-US" sz="2400" dirty="0">
                <a:latin typeface="Courier New"/>
                <a:cs typeface="Courier New"/>
              </a:rPr>
              <a:t>&gt; var1</a:t>
            </a:r>
          </a:p>
          <a:p>
            <a:pPr marL="457200" lvl="1" indent="0">
              <a:buNone/>
            </a:pPr>
            <a:r>
              <a:rPr lang="en-US" sz="2400" dirty="0">
                <a:latin typeface="Courier New"/>
                <a:cs typeface="Courier New"/>
              </a:rPr>
              <a:t>&lt;</a:t>
            </a:r>
            <a:r>
              <a:rPr lang="en-US" sz="2400" dirty="0" err="1">
                <a:latin typeface="Courier New"/>
                <a:cs typeface="Courier New"/>
              </a:rPr>
              <a:t>ptype</a:t>
            </a:r>
            <a:r>
              <a:rPr lang="en-US" sz="2400" dirty="0">
                <a:latin typeface="Courier New"/>
                <a:cs typeface="Courier New"/>
              </a:rPr>
              <a:t>&gt; var2</a:t>
            </a:r>
          </a:p>
          <a:p>
            <a:pPr marL="457200" lvl="1" indent="0">
              <a:buNone/>
            </a:pPr>
            <a:r>
              <a:rPr lang="en-US" sz="2400" dirty="0">
                <a:latin typeface="Courier New"/>
                <a:cs typeface="Courier New"/>
              </a:rPr>
              <a:t>&lt;</a:t>
            </a:r>
            <a:r>
              <a:rPr lang="en-US" sz="2400" dirty="0" err="1">
                <a:latin typeface="Courier New"/>
                <a:cs typeface="Courier New"/>
              </a:rPr>
              <a:t>ptype</a:t>
            </a:r>
            <a:r>
              <a:rPr lang="en-US" sz="2400" dirty="0">
                <a:latin typeface="Courier New"/>
                <a:cs typeface="Courier New"/>
              </a:rPr>
              <a:t>&gt;, dimension(</a:t>
            </a:r>
            <a:r>
              <a:rPr lang="en-US" sz="2400" dirty="0">
                <a:latin typeface="Courier New"/>
                <a:cs typeface="Courier New"/>
                <a:sym typeface="Wingdings"/>
              </a:rPr>
              <a:t>:), </a:t>
            </a:r>
            <a:r>
              <a:rPr lang="en-US" sz="2400" dirty="0" err="1">
                <a:latin typeface="Courier New"/>
                <a:cs typeface="Courier New"/>
                <a:sym typeface="Wingdings"/>
              </a:rPr>
              <a:t>allocatable</a:t>
            </a:r>
            <a:r>
              <a:rPr lang="en-US" sz="2400" dirty="0">
                <a:latin typeface="Courier New"/>
                <a:cs typeface="Courier New"/>
                <a:sym typeface="Wingdings"/>
              </a:rPr>
              <a:t> :: var3</a:t>
            </a:r>
          </a:p>
          <a:p>
            <a:pPr marL="457200" lvl="1" indent="0">
              <a:buNone/>
            </a:pPr>
            <a:r>
              <a:rPr lang="en-US" sz="2400" dirty="0">
                <a:latin typeface="Courier New"/>
                <a:cs typeface="Courier New"/>
                <a:sym typeface="Wingdings"/>
              </a:rPr>
              <a:t>type(</a:t>
            </a:r>
            <a:r>
              <a:rPr lang="en-US" sz="2400" dirty="0" err="1">
                <a:latin typeface="Courier New"/>
                <a:cs typeface="Courier New"/>
                <a:sym typeface="Wingdings"/>
              </a:rPr>
              <a:t>anothertype</a:t>
            </a:r>
            <a:r>
              <a:rPr lang="en-US" sz="2400" dirty="0">
                <a:latin typeface="Courier New"/>
                <a:cs typeface="Courier New"/>
                <a:sym typeface="Wingdings"/>
              </a:rPr>
              <a:t>) :: var4</a:t>
            </a:r>
          </a:p>
          <a:p>
            <a:pPr marL="0" indent="0">
              <a:buNone/>
            </a:pPr>
            <a:r>
              <a:rPr lang="en-US" sz="2400" dirty="0">
                <a:latin typeface="Courier New"/>
                <a:cs typeface="Courier New"/>
                <a:sym typeface="Wingdings"/>
              </a:rPr>
              <a:t>end type </a:t>
            </a:r>
            <a:r>
              <a:rPr lang="en-US" sz="2400" dirty="0" err="1">
                <a:latin typeface="Courier New"/>
                <a:cs typeface="Courier New"/>
                <a:sym typeface="Wingdings"/>
              </a:rPr>
              <a:t>mytype</a:t>
            </a:r>
            <a:endParaRPr lang="en-US" sz="2400" dirty="0">
              <a:latin typeface="Courier New"/>
              <a:cs typeface="Courier New"/>
              <a:sym typeface="Wingdings"/>
            </a:endParaRPr>
          </a:p>
        </p:txBody>
      </p:sp>
    </p:spTree>
    <p:extLst>
      <p:ext uri="{BB962C8B-B14F-4D97-AF65-F5344CB8AC3E}">
        <p14:creationId xmlns:p14="http://schemas.microsoft.com/office/powerpoint/2010/main" val="33428317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Derived Types</a:t>
            </a:r>
          </a:p>
        </p:txBody>
      </p:sp>
      <p:sp>
        <p:nvSpPr>
          <p:cNvPr id="3" name="Content Placeholder 2"/>
          <p:cNvSpPr>
            <a:spLocks noGrp="1"/>
          </p:cNvSpPr>
          <p:nvPr>
            <p:ph idx="1"/>
          </p:nvPr>
        </p:nvSpPr>
        <p:spPr>
          <a:xfrm>
            <a:off x="457200" y="1600200"/>
            <a:ext cx="8229600" cy="4856464"/>
          </a:xfrm>
        </p:spPr>
        <p:txBody>
          <a:bodyPr>
            <a:normAutofit/>
          </a:bodyPr>
          <a:lstStyle/>
          <a:p>
            <a:r>
              <a:rPr lang="en-US" dirty="0"/>
              <a:t>We nearly always put derived types into modules; the module will define functions that operate on the type.</a:t>
            </a:r>
          </a:p>
          <a:p>
            <a:r>
              <a:rPr lang="en-US" dirty="0"/>
              <a:t>The module must not have the same name as the derived type (this is somewhat inconvenient).</a:t>
            </a:r>
          </a:p>
          <a:p>
            <a:r>
              <a:rPr lang="en-US" dirty="0"/>
              <a:t>If you need to allocate memory, say for an </a:t>
            </a:r>
            <a:r>
              <a:rPr lang="en-US" dirty="0" err="1"/>
              <a:t>allocatable</a:t>
            </a:r>
            <a:r>
              <a:rPr lang="en-US" dirty="0"/>
              <a:t> array, to create a variable of a given type this </a:t>
            </a:r>
            <a:r>
              <a:rPr lang="en-US" i="1" dirty="0"/>
              <a:t>will not </a:t>
            </a:r>
            <a:r>
              <a:rPr lang="en-US" dirty="0"/>
              <a:t>happen automatically.  You must write a </a:t>
            </a:r>
            <a:r>
              <a:rPr lang="en-US" b="1" dirty="0"/>
              <a:t>constructor</a:t>
            </a:r>
            <a:r>
              <a:rPr lang="en-US" dirty="0"/>
              <a:t> to allocate the memory.</a:t>
            </a:r>
          </a:p>
        </p:txBody>
      </p:sp>
    </p:spTree>
    <p:extLst>
      <p:ext uri="{BB962C8B-B14F-4D97-AF65-F5344CB8AC3E}">
        <p14:creationId xmlns:p14="http://schemas.microsoft.com/office/powerpoint/2010/main" val="7987576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Fortran: Declaring Types and Accessing Fields</a:t>
            </a:r>
          </a:p>
        </p:txBody>
      </p:sp>
      <p:sp>
        <p:nvSpPr>
          <p:cNvPr id="3" name="Content Placeholder 2"/>
          <p:cNvSpPr>
            <a:spLocks noGrp="1"/>
          </p:cNvSpPr>
          <p:nvPr>
            <p:ph idx="1"/>
          </p:nvPr>
        </p:nvSpPr>
        <p:spPr>
          <a:xfrm>
            <a:off x="157119" y="1600200"/>
            <a:ext cx="8851039" cy="4525963"/>
          </a:xfrm>
        </p:spPr>
        <p:txBody>
          <a:bodyPr>
            <a:normAutofit/>
          </a:bodyPr>
          <a:lstStyle/>
          <a:p>
            <a:pPr marL="0" indent="0">
              <a:buNone/>
            </a:pPr>
            <a:r>
              <a:rPr lang="en-US" sz="2400" dirty="0">
                <a:latin typeface="Courier New"/>
                <a:cs typeface="Courier New"/>
              </a:rPr>
              <a:t>type(</a:t>
            </a:r>
            <a:r>
              <a:rPr lang="en-US" sz="2400" dirty="0" err="1">
                <a:latin typeface="Courier New"/>
                <a:cs typeface="Courier New"/>
              </a:rPr>
              <a:t>mytype</a:t>
            </a:r>
            <a:r>
              <a:rPr lang="en-US" sz="2400" dirty="0">
                <a:latin typeface="Courier New"/>
                <a:cs typeface="Courier New"/>
              </a:rPr>
              <a:t>)                 :: </a:t>
            </a:r>
            <a:r>
              <a:rPr lang="en-US" sz="2400" dirty="0" err="1">
                <a:latin typeface="Courier New"/>
                <a:cs typeface="Courier New"/>
              </a:rPr>
              <a:t>thevar</a:t>
            </a:r>
            <a:endParaRPr lang="en-US" sz="2400" dirty="0">
              <a:latin typeface="Courier New"/>
              <a:cs typeface="Courier New"/>
            </a:endParaRPr>
          </a:p>
          <a:p>
            <a:pPr marL="0" indent="0">
              <a:buNone/>
            </a:pPr>
            <a:r>
              <a:rPr lang="en-US" sz="2400" dirty="0">
                <a:latin typeface="Courier New"/>
                <a:cs typeface="Courier New"/>
              </a:rPr>
              <a:t>type(</a:t>
            </a:r>
            <a:r>
              <a:rPr lang="en-US" sz="2400" dirty="0" err="1">
                <a:latin typeface="Courier New"/>
                <a:cs typeface="Courier New"/>
              </a:rPr>
              <a:t>mytype</a:t>
            </a:r>
            <a:r>
              <a:rPr lang="en-US" sz="2400" dirty="0">
                <a:latin typeface="Courier New"/>
                <a:cs typeface="Courier New"/>
              </a:rPr>
              <a:t>), dimension(100) :: var22</a:t>
            </a:r>
          </a:p>
          <a:p>
            <a:pPr marL="0" indent="0">
              <a:buNone/>
            </a:pPr>
            <a:r>
              <a:rPr lang="en-US" sz="2400" dirty="0">
                <a:latin typeface="Courier New"/>
                <a:cs typeface="Courier New"/>
              </a:rPr>
              <a:t>type(</a:t>
            </a:r>
            <a:r>
              <a:rPr lang="en-US" sz="2400" dirty="0" err="1">
                <a:latin typeface="Courier New"/>
                <a:cs typeface="Courier New"/>
              </a:rPr>
              <a:t>mytype</a:t>
            </a:r>
            <a:r>
              <a:rPr lang="en-US" sz="2400" dirty="0">
                <a:latin typeface="Courier New"/>
                <a:cs typeface="Courier New"/>
              </a:rPr>
              <a:t>), dimension(:), </a:t>
            </a:r>
            <a:r>
              <a:rPr lang="en-US" sz="2400" dirty="0" err="1">
                <a:latin typeface="Courier New"/>
                <a:cs typeface="Courier New"/>
              </a:rPr>
              <a:t>allocatable</a:t>
            </a:r>
            <a:r>
              <a:rPr lang="en-US" sz="2400" dirty="0">
                <a:latin typeface="Courier New"/>
                <a:cs typeface="Courier New"/>
              </a:rPr>
              <a:t> ::var11</a:t>
            </a:r>
          </a:p>
          <a:p>
            <a:pPr marL="0" indent="0">
              <a:buNone/>
            </a:pPr>
            <a:endParaRPr lang="en-US" sz="2400" dirty="0">
              <a:latin typeface="Courier New"/>
              <a:cs typeface="Courier New"/>
            </a:endParaRPr>
          </a:p>
          <a:p>
            <a:pPr marL="0" indent="0">
              <a:buNone/>
            </a:pPr>
            <a:r>
              <a:rPr lang="en-US" sz="2400" dirty="0">
                <a:cs typeface="Courier New"/>
              </a:rPr>
              <a:t>To access the fields of the type use the name of the type, the percent sign as a separator, and the name of the field.</a:t>
            </a:r>
          </a:p>
          <a:p>
            <a:pPr marL="0" indent="0">
              <a:buNone/>
            </a:pPr>
            <a:r>
              <a:rPr lang="en-US" sz="2400" dirty="0">
                <a:latin typeface="Courier New"/>
                <a:cs typeface="Courier New"/>
              </a:rPr>
              <a:t>  thevar%var2</a:t>
            </a:r>
          </a:p>
          <a:p>
            <a:pPr marL="0" indent="0">
              <a:buNone/>
            </a:pPr>
            <a:r>
              <a:rPr lang="en-US" sz="2400" dirty="0">
                <a:latin typeface="Courier New"/>
                <a:cs typeface="Courier New"/>
              </a:rPr>
              <a:t>  var11(12)%var1</a:t>
            </a:r>
          </a:p>
          <a:p>
            <a:pPr marL="0" indent="0">
              <a:buNone/>
            </a:pPr>
            <a:r>
              <a:rPr lang="en-US" sz="2400" dirty="0">
                <a:latin typeface="Courier New"/>
                <a:cs typeface="Courier New"/>
              </a:rPr>
              <a:t>  var22(1)%var4%varx </a:t>
            </a:r>
          </a:p>
        </p:txBody>
      </p:sp>
    </p:spTree>
    <p:extLst>
      <p:ext uri="{BB962C8B-B14F-4D97-AF65-F5344CB8AC3E}">
        <p14:creationId xmlns:p14="http://schemas.microsoft.com/office/powerpoint/2010/main" val="21171185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This type a set of observations for birds denoted by their common name.</a:t>
            </a:r>
          </a:p>
          <a:p>
            <a:pPr marL="0" indent="0">
              <a:buNone/>
            </a:pPr>
            <a:r>
              <a:rPr lang="en-US" sz="2400" dirty="0">
                <a:latin typeface="Courier New" panose="02070309020205020404" pitchFamily="49" charset="0"/>
                <a:cs typeface="Courier New" panose="02070309020205020404" pitchFamily="49" charset="0"/>
              </a:rPr>
              <a:t>type </a:t>
            </a:r>
            <a:r>
              <a:rPr lang="en-US" sz="2400" dirty="0" err="1">
                <a:latin typeface="Courier New" panose="02070309020205020404" pitchFamily="49" charset="0"/>
                <a:cs typeface="Courier New" panose="02070309020205020404" pitchFamily="49" charset="0"/>
              </a:rPr>
              <a:t>bird_data</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character(</a:t>
            </a: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=50)    :: species</a:t>
            </a:r>
          </a:p>
          <a:p>
            <a:pPr marL="0" indent="0">
              <a:buNone/>
            </a:pPr>
            <a:r>
              <a:rPr lang="en-US" sz="2400" dirty="0">
                <a:latin typeface="Courier New" panose="02070309020205020404" pitchFamily="49" charset="0"/>
                <a:cs typeface="Courier New" panose="02070309020205020404" pitchFamily="49" charset="0"/>
              </a:rPr>
              <a:t>   integer, dimension(:), </a:t>
            </a:r>
            <a:r>
              <a:rPr lang="en-US" sz="2400" dirty="0" err="1">
                <a:latin typeface="Courier New" panose="02070309020205020404" pitchFamily="49" charset="0"/>
                <a:cs typeface="Courier New" panose="02070309020205020404" pitchFamily="49" charset="0"/>
              </a:rPr>
              <a:t>allocatable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obs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end type </a:t>
            </a:r>
            <a:r>
              <a:rPr lang="en-US" sz="2400" dirty="0" err="1">
                <a:latin typeface="Courier New" panose="02070309020205020404" pitchFamily="49" charset="0"/>
                <a:cs typeface="Courier New" panose="02070309020205020404" pitchFamily="49" charset="0"/>
              </a:rPr>
              <a:t>bird_data</a:t>
            </a:r>
            <a:endParaRPr lang="en-US" sz="2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9699544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overloading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9666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a:t>
            </a:r>
            <a:r>
              <a:rPr lang="en-US" dirty="0" err="1"/>
              <a:t>fortran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9184653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Overloaded procedures (functions or subroutines) can accept different types and/or number of arguments and return different results, but use the same name in a calling unit.</a:t>
            </a:r>
          </a:p>
          <a:p>
            <a:r>
              <a:rPr lang="en-US" dirty="0"/>
              <a:t>Fortran does not (yet) provide anything like generic typing (templates) so if we want a procedure to work e.g. for both single and double precisions we will write two procedures and overload a generic name for them.</a:t>
            </a:r>
          </a:p>
        </p:txBody>
      </p:sp>
    </p:spTree>
    <p:extLst>
      <p:ext uri="{BB962C8B-B14F-4D97-AF65-F5344CB8AC3E}">
        <p14:creationId xmlns:p14="http://schemas.microsoft.com/office/powerpoint/2010/main" val="16373657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idx="1"/>
          </p:nvPr>
        </p:nvSpPr>
        <p:spPr>
          <a:xfrm>
            <a:off x="457200" y="1371600"/>
            <a:ext cx="8229600" cy="5105400"/>
          </a:xfrm>
        </p:spPr>
        <p:txBody>
          <a:bodyPr>
            <a:normAutofit/>
          </a:bodyPr>
          <a:lstStyle/>
          <a:p>
            <a:r>
              <a:rPr lang="en-US" dirty="0">
                <a:latin typeface="Arial" charset="0"/>
                <a:ea typeface="DejaVu Sans" charset="0"/>
                <a:cs typeface="DejaVu Sans" charset="0"/>
              </a:rPr>
              <a:t>Overloaded procedures must be defined in a module using the </a:t>
            </a:r>
            <a:r>
              <a:rPr lang="en-US" dirty="0">
                <a:latin typeface="Courier New"/>
                <a:ea typeface="DejaVu Sans" charset="0"/>
                <a:cs typeface="Courier New"/>
              </a:rPr>
              <a:t>MODULE PROCEDURE </a:t>
            </a:r>
            <a:r>
              <a:rPr lang="en-US" dirty="0">
                <a:latin typeface="Arial" charset="0"/>
                <a:ea typeface="DejaVu Sans" charset="0"/>
                <a:cs typeface="DejaVu Sans" charset="0"/>
              </a:rPr>
              <a:t>syntax.</a:t>
            </a:r>
          </a:p>
          <a:p>
            <a:r>
              <a:rPr lang="en-US" dirty="0">
                <a:latin typeface="Arial" charset="0"/>
                <a:ea typeface="DejaVu Sans" charset="0"/>
                <a:cs typeface="DejaVu Sans" charset="0"/>
              </a:rPr>
              <a:t>The parameter list must differ in number and/or type for the different procedures to be overloaded.</a:t>
            </a:r>
          </a:p>
          <a:p>
            <a:r>
              <a:rPr lang="en-US" dirty="0">
                <a:latin typeface="Courier New"/>
                <a:cs typeface="Courier New"/>
              </a:rPr>
              <a:t>MODULE PROCEDURE </a:t>
            </a:r>
            <a:r>
              <a:rPr lang="en-US" dirty="0">
                <a:latin typeface="Arial" charset="0"/>
                <a:cs typeface="DejaVu Sans" charset="0"/>
              </a:rPr>
              <a:t>is used within an explicit interface.  This is the only time a procedure in a module needs or should have an explicit interface.</a:t>
            </a:r>
          </a:p>
        </p:txBody>
      </p:sp>
    </p:spTree>
    <p:extLst>
      <p:ext uri="{BB962C8B-B14F-4D97-AF65-F5344CB8AC3E}">
        <p14:creationId xmlns:p14="http://schemas.microsoft.com/office/powerpoint/2010/main" val="642106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417638"/>
            <a:ext cx="8229600" cy="5440362"/>
          </a:xfrm>
        </p:spPr>
        <p:txBody>
          <a:bodyPr>
            <a:normAutofit lnSpcReduction="10000"/>
          </a:bodyPr>
          <a:lstStyle/>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MODULE matrix</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IMPLICIT NONE</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PUBLIC  diagonal</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PRIVATE </a:t>
            </a:r>
            <a:r>
              <a:rPr lang="en-US" sz="1700" dirty="0" err="1">
                <a:latin typeface="Courier New" charset="0"/>
                <a:cs typeface="Courier New" charset="0"/>
              </a:rPr>
              <a:t>rtrace</a:t>
            </a:r>
            <a:r>
              <a:rPr lang="en-US" sz="1700" dirty="0">
                <a:latin typeface="Courier New" charset="0"/>
                <a:cs typeface="Courier New" charset="0"/>
              </a:rPr>
              <a:t>, </a:t>
            </a:r>
            <a:r>
              <a:rPr lang="en-US" sz="1700" dirty="0" err="1">
                <a:latin typeface="Courier New" charset="0"/>
                <a:cs typeface="Courier New" charset="0"/>
              </a:rPr>
              <a:t>dtrace</a:t>
            </a:r>
            <a:endParaRPr lang="en-US" sz="1700" dirty="0">
              <a:latin typeface="Courier New" charset="0"/>
              <a:cs typeface="Courier New" charset="0"/>
            </a:endParaRP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INTERFACE trace</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MODULE PROCEDURE </a:t>
            </a:r>
            <a:r>
              <a:rPr lang="en-US" sz="1700" dirty="0" err="1">
                <a:latin typeface="Courier New" charset="0"/>
                <a:cs typeface="Courier New" charset="0"/>
              </a:rPr>
              <a:t>rtrace</a:t>
            </a:r>
            <a:r>
              <a:rPr lang="en-US" sz="1700" dirty="0">
                <a:latin typeface="Courier New" charset="0"/>
                <a:cs typeface="Courier New" charset="0"/>
              </a:rPr>
              <a:t>, </a:t>
            </a:r>
            <a:r>
              <a:rPr lang="en-US" sz="1700" dirty="0" err="1">
                <a:latin typeface="Courier New" charset="0"/>
                <a:cs typeface="Courier New" charset="0"/>
              </a:rPr>
              <a:t>dtrace</a:t>
            </a:r>
            <a:endParaRPr lang="en-US" sz="1700" dirty="0">
              <a:latin typeface="Courier New" charset="0"/>
              <a:cs typeface="Courier New" charset="0"/>
            </a:endParaRP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END INTERFACE trace</a:t>
            </a: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CONTAINS	</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REAL FUNCTION </a:t>
            </a:r>
            <a:r>
              <a:rPr lang="en-US" sz="1700" dirty="0" err="1">
                <a:latin typeface="Courier New" charset="0"/>
                <a:cs typeface="Courier New" charset="0"/>
              </a:rPr>
              <a:t>rtrace</a:t>
            </a:r>
            <a:r>
              <a:rPr lang="en-US" sz="1700" dirty="0">
                <a:latin typeface="Courier New" charset="0"/>
                <a:cs typeface="Courier New" charset="0"/>
              </a:rPr>
              <a:t> (x)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REAL, DIMENSION(:,</a:t>
            </a:r>
            <a:r>
              <a:rPr lang="en-US" sz="1700" dirty="0">
                <a:latin typeface="Courier New" charset="0"/>
                <a:cs typeface="Courier New" charset="0"/>
                <a:sym typeface="Wingdings" panose="05000000000000000000" pitchFamily="2" charset="2"/>
              </a:rPr>
              <a:t>:) ::</a:t>
            </a:r>
            <a:r>
              <a:rPr lang="en-US" sz="1700" dirty="0">
                <a:latin typeface="Courier New" charset="0"/>
                <a:cs typeface="Courier New" charset="0"/>
              </a:rPr>
              <a:t> 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END FUNCTION </a:t>
            </a:r>
            <a:r>
              <a:rPr lang="en-US" sz="1700" dirty="0" err="1">
                <a:latin typeface="Courier New" charset="0"/>
                <a:cs typeface="Courier New" charset="0"/>
              </a:rPr>
              <a:t>rtrace</a:t>
            </a:r>
            <a:endParaRPr lang="en-US" sz="1700" dirty="0">
              <a:latin typeface="Courier New" charset="0"/>
              <a:cs typeface="Courier New" charset="0"/>
            </a:endParaRP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DOUBLE PRECISION FUNCTION </a:t>
            </a:r>
            <a:r>
              <a:rPr lang="en-US" sz="1700" dirty="0" err="1">
                <a:latin typeface="Courier New" charset="0"/>
                <a:cs typeface="Courier New" charset="0"/>
              </a:rPr>
              <a:t>dtrace</a:t>
            </a:r>
            <a:r>
              <a:rPr lang="en-US" sz="1700" dirty="0">
                <a:latin typeface="Courier New" charset="0"/>
                <a:cs typeface="Courier New" charset="0"/>
              </a:rPr>
              <a:t>(x)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DOUBLE PRECISION, DIMENSION(:,</a:t>
            </a:r>
            <a:r>
              <a:rPr lang="en-US" sz="1700" dirty="0">
                <a:latin typeface="Courier New" charset="0"/>
                <a:cs typeface="Courier New" charset="0"/>
                <a:sym typeface="Wingdings" panose="05000000000000000000" pitchFamily="2" charset="2"/>
              </a:rPr>
              <a:t>:) ::</a:t>
            </a:r>
            <a:r>
              <a:rPr lang="en-US" sz="1700" dirty="0">
                <a:latin typeface="Courier New" charset="0"/>
                <a:cs typeface="Courier New" charset="0"/>
              </a:rPr>
              <a:t> x</a:t>
            </a:r>
          </a:p>
          <a:p>
            <a:pPr marL="0" indent="0">
              <a:spcAft>
                <a:spcPts val="1138"/>
              </a:spcAft>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	END FUNCTION </a:t>
            </a:r>
            <a:r>
              <a:rPr lang="en-US" sz="1700" dirty="0" err="1">
                <a:latin typeface="Courier New" charset="0"/>
                <a:cs typeface="Courier New" charset="0"/>
              </a:rPr>
              <a:t>dtrace</a:t>
            </a:r>
            <a:endParaRPr lang="en-US" sz="1700" dirty="0">
              <a:latin typeface="Courier New" charset="0"/>
              <a:cs typeface="Courier New" charset="0"/>
            </a:endParaRPr>
          </a:p>
          <a:p>
            <a:pPr marL="0" indent="0">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700" dirty="0">
                <a:latin typeface="Courier New" charset="0"/>
                <a:cs typeface="Courier New" charset="0"/>
              </a:rPr>
              <a:t>END MODULE matrix</a:t>
            </a:r>
          </a:p>
          <a:p>
            <a:pPr marL="0" indent="0">
              <a:buNone/>
            </a:pPr>
            <a:endParaRPr lang="en-US" dirty="0"/>
          </a:p>
        </p:txBody>
      </p:sp>
    </p:spTree>
    <p:extLst>
      <p:ext uri="{BB962C8B-B14F-4D97-AF65-F5344CB8AC3E}">
        <p14:creationId xmlns:p14="http://schemas.microsoft.com/office/powerpoint/2010/main" val="253671230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dirty="0"/>
              <a:t>Fill in the code for the </a:t>
            </a:r>
            <a:r>
              <a:rPr lang="en-US" dirty="0" err="1"/>
              <a:t>rtrace</a:t>
            </a:r>
            <a:r>
              <a:rPr lang="en-US" dirty="0"/>
              <a:t> and </a:t>
            </a:r>
            <a:r>
              <a:rPr lang="en-US" dirty="0" err="1"/>
              <a:t>dtrace</a:t>
            </a:r>
            <a:r>
              <a:rPr lang="en-US" dirty="0"/>
              <a:t> functions.  It should take a 2-dimensional array argument.</a:t>
            </a:r>
          </a:p>
          <a:p>
            <a:pPr lvl="1"/>
            <a:r>
              <a:rPr lang="en-US" dirty="0"/>
              <a:t>The trace of a square matrix is the sum of all the elements on the diagonal. Write a main program that uses the module to compute the trace for a real and a double precision array.</a:t>
            </a:r>
          </a:p>
          <a:p>
            <a:r>
              <a:rPr lang="en-US" dirty="0"/>
              <a:t>Add another function to compute the </a:t>
            </a:r>
            <a:r>
              <a:rPr lang="en-US" dirty="0" err="1"/>
              <a:t>Frobenius</a:t>
            </a:r>
            <a:r>
              <a:rPr lang="en-US" dirty="0"/>
              <a:t> norm, which is the square root of the sum of the squares of the absolute values of all the elements in the array.  </a:t>
            </a:r>
          </a:p>
        </p:txBody>
      </p:sp>
    </p:spTree>
    <p:extLst>
      <p:ext uri="{BB962C8B-B14F-4D97-AF65-F5344CB8AC3E}">
        <p14:creationId xmlns:p14="http://schemas.microsoft.com/office/powerpoint/2010/main" val="2492750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Fractions</a:t>
            </a:r>
          </a:p>
        </p:txBody>
      </p:sp>
      <p:sp>
        <p:nvSpPr>
          <p:cNvPr id="3" name="Content Placeholder 2"/>
          <p:cNvSpPr>
            <a:spLocks noGrp="1"/>
          </p:cNvSpPr>
          <p:nvPr>
            <p:ph idx="1"/>
          </p:nvPr>
        </p:nvSpPr>
        <p:spPr>
          <a:xfrm>
            <a:off x="457200" y="1600200"/>
            <a:ext cx="8229600" cy="5181600"/>
          </a:xfrm>
        </p:spPr>
        <p:txBody>
          <a:bodyPr>
            <a:normAutofit fontScale="70000" lnSpcReduction="20000"/>
          </a:bodyPr>
          <a:lstStyle/>
          <a:p>
            <a:r>
              <a:rPr lang="en-US" dirty="0"/>
              <a:t>If we wanted to do more careful fraction arithmetic we need a type (later probably a class but type is good enough for now). Note: F2008 constructs for 64-bit integer.  Also we are </a:t>
            </a:r>
            <a:r>
              <a:rPr lang="en-US" i="1" dirty="0"/>
              <a:t>overloading</a:t>
            </a:r>
            <a:r>
              <a:rPr lang="en-US" dirty="0"/>
              <a:t> two operators.</a:t>
            </a:r>
          </a:p>
          <a:p>
            <a:pPr marL="0" indent="0">
              <a:buNone/>
            </a:pPr>
            <a:r>
              <a:rPr lang="en-US" sz="2600" dirty="0">
                <a:latin typeface="Courier New" panose="02070309020205020404" pitchFamily="49" charset="0"/>
                <a:cs typeface="Courier New" panose="02070309020205020404" pitchFamily="49" charset="0"/>
              </a:rPr>
              <a:t>module </a:t>
            </a:r>
            <a:r>
              <a:rPr lang="en-US" sz="2600" dirty="0" err="1">
                <a:latin typeface="Courier New" panose="02070309020205020404" pitchFamily="49" charset="0"/>
                <a:cs typeface="Courier New" panose="02070309020205020404" pitchFamily="49" charset="0"/>
              </a:rPr>
              <a:t>Rationals</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use </a:t>
            </a:r>
            <a:r>
              <a:rPr lang="en-US" sz="2600" dirty="0" err="1">
                <a:latin typeface="Courier New" panose="02070309020205020404" pitchFamily="49" charset="0"/>
                <a:cs typeface="Courier New" panose="02070309020205020404" pitchFamily="49" charset="0"/>
              </a:rPr>
              <a:t>iso_fortran_env</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type Fraction</a:t>
            </a:r>
          </a:p>
          <a:p>
            <a:pPr marL="0" indent="0">
              <a:buNone/>
            </a:pPr>
            <a:r>
              <a:rPr lang="en-US" sz="2600" dirty="0">
                <a:latin typeface="Courier New" panose="02070309020205020404" pitchFamily="49" charset="0"/>
                <a:cs typeface="Courier New" panose="02070309020205020404" pitchFamily="49" charset="0"/>
              </a:rPr>
              <a:t>     integer(int64)  :: </a:t>
            </a:r>
            <a:r>
              <a:rPr lang="en-US" sz="2600" dirty="0" err="1">
                <a:latin typeface="Courier New" panose="02070309020205020404" pitchFamily="49" charset="0"/>
                <a:cs typeface="Courier New" panose="02070309020205020404" pitchFamily="49" charset="0"/>
              </a:rPr>
              <a:t>num</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denom</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end type</a:t>
            </a:r>
          </a:p>
          <a:p>
            <a:pPr marL="0" indent="0">
              <a:buNone/>
            </a:pPr>
            <a:r>
              <a:rPr lang="en-US" sz="2600" dirty="0">
                <a:latin typeface="Courier New" panose="02070309020205020404" pitchFamily="49" charset="0"/>
                <a:cs typeface="Courier New" panose="02070309020205020404" pitchFamily="49" charset="0"/>
              </a:rPr>
              <a:t>module procedure</a:t>
            </a:r>
          </a:p>
          <a:p>
            <a:pPr marL="0" indent="0">
              <a:buNone/>
            </a:pPr>
            <a:r>
              <a:rPr lang="en-US" sz="2600" dirty="0">
                <a:latin typeface="Courier New" panose="02070309020205020404" pitchFamily="49" charset="0"/>
                <a:cs typeface="Courier New" panose="02070309020205020404" pitchFamily="49" charset="0"/>
              </a:rPr>
              <a:t>     interface operator(+)</a:t>
            </a:r>
          </a:p>
          <a:p>
            <a:pPr marL="0" indent="0">
              <a:buNone/>
            </a:pPr>
            <a:r>
              <a:rPr lang="en-US" sz="2600" dirty="0">
                <a:latin typeface="Courier New" panose="02070309020205020404" pitchFamily="49" charset="0"/>
                <a:cs typeface="Courier New" panose="02070309020205020404" pitchFamily="49" charset="0"/>
              </a:rPr>
              <a:t>         function </a:t>
            </a:r>
            <a:r>
              <a:rPr lang="en-US" sz="2600" dirty="0" err="1">
                <a:latin typeface="Courier New" panose="02070309020205020404" pitchFamily="49" charset="0"/>
                <a:cs typeface="Courier New" panose="02070309020205020404" pitchFamily="49" charset="0"/>
              </a:rPr>
              <a:t>add_fracs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a,b</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end function </a:t>
            </a:r>
            <a:r>
              <a:rPr lang="en-US" sz="2600" dirty="0" err="1">
                <a:latin typeface="Courier New" panose="02070309020205020404" pitchFamily="49" charset="0"/>
                <a:cs typeface="Courier New" panose="02070309020205020404" pitchFamily="49" charset="0"/>
              </a:rPr>
              <a:t>add_fracs</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interface assignment(=)</a:t>
            </a:r>
          </a:p>
          <a:p>
            <a:pPr marL="274320" lvl="1"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Etc</a:t>
            </a:r>
            <a:endParaRPr lang="en-US" sz="2600" dirty="0">
              <a:latin typeface="Courier New" panose="02070309020205020404" pitchFamily="49" charset="0"/>
              <a:cs typeface="Courier New" panose="02070309020205020404" pitchFamily="49" charset="0"/>
            </a:endParaRPr>
          </a:p>
          <a:p>
            <a:pPr marL="274320" lvl="1" indent="0">
              <a:buNone/>
            </a:pPr>
            <a:r>
              <a:rPr lang="en-US" sz="2600" dirty="0">
                <a:latin typeface="Courier New" panose="02070309020205020404" pitchFamily="49" charset="0"/>
                <a:cs typeface="Courier New" panose="02070309020205020404" pitchFamily="49" charset="0"/>
              </a:rPr>
              <a:t>end interface</a:t>
            </a:r>
          </a:p>
          <a:p>
            <a:pPr marL="0" indent="0">
              <a:buNone/>
            </a:pPr>
            <a:r>
              <a:rPr lang="en-US" sz="2600" dirty="0">
                <a:latin typeface="Courier New" panose="02070309020205020404" pitchFamily="49" charset="0"/>
                <a:cs typeface="Courier New" panose="02070309020205020404" pitchFamily="49" charset="0"/>
              </a:rPr>
              <a:t>contains</a:t>
            </a:r>
          </a:p>
          <a:p>
            <a:pPr marL="274320" lvl="1" indent="0">
              <a:buNone/>
            </a:pPr>
            <a:r>
              <a:rPr lang="en-US" sz="2600" dirty="0">
                <a:latin typeface="Courier New" panose="02070309020205020404" pitchFamily="49" charset="0"/>
                <a:cs typeface="Courier New" panose="02070309020205020404" pitchFamily="49" charset="0"/>
              </a:rPr>
              <a:t>--what would you want to do here?</a:t>
            </a:r>
          </a:p>
          <a:p>
            <a:pPr marL="0" indent="0">
              <a:buNone/>
            </a:pPr>
            <a:r>
              <a:rPr lang="en-US" sz="2600" dirty="0">
                <a:latin typeface="Courier New" panose="02070309020205020404" pitchFamily="49" charset="0"/>
                <a:cs typeface="Courier New" panose="02070309020205020404" pitchFamily="49" charset="0"/>
              </a:rPr>
              <a:t>end module </a:t>
            </a:r>
            <a:r>
              <a:rPr lang="en-US" sz="2600" dirty="0" err="1">
                <a:latin typeface="Courier New" panose="02070309020205020404" pitchFamily="49" charset="0"/>
                <a:cs typeface="Courier New" panose="02070309020205020404" pitchFamily="49" charset="0"/>
              </a:rPr>
              <a:t>Rationals</a:t>
            </a:r>
            <a:endParaRPr lang="en-U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78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Operators</a:t>
            </a:r>
          </a:p>
        </p:txBody>
      </p:sp>
      <p:sp>
        <p:nvSpPr>
          <p:cNvPr id="3" name="Content Placeholder 2"/>
          <p:cNvSpPr>
            <a:spLocks noGrp="1"/>
          </p:cNvSpPr>
          <p:nvPr>
            <p:ph idx="1"/>
          </p:nvPr>
        </p:nvSpPr>
        <p:spPr/>
        <p:txBody>
          <a:bodyPr/>
          <a:lstStyle/>
          <a:p>
            <a:r>
              <a:rPr lang="en-US" dirty="0"/>
              <a:t>interface operator (+) can be + - * /</a:t>
            </a:r>
          </a:p>
          <a:p>
            <a:pPr lvl="1"/>
            <a:r>
              <a:rPr lang="en-US" dirty="0"/>
              <a:t>Must be function with two arguments of the type/class</a:t>
            </a:r>
          </a:p>
          <a:p>
            <a:pPr lvl="1"/>
            <a:r>
              <a:rPr lang="en-US" dirty="0"/>
              <a:t>Arguments must be declared intent(in)</a:t>
            </a:r>
          </a:p>
          <a:p>
            <a:pPr lvl="1"/>
            <a:r>
              <a:rPr lang="en-US" dirty="0"/>
              <a:t>Function must return a new instance of the type</a:t>
            </a:r>
          </a:p>
          <a:p>
            <a:r>
              <a:rPr lang="en-US" dirty="0"/>
              <a:t>interface assignment(=)</a:t>
            </a:r>
          </a:p>
          <a:p>
            <a:pPr lvl="1"/>
            <a:r>
              <a:rPr lang="en-US" dirty="0"/>
              <a:t>Must be a subroutine with two arguments of the type</a:t>
            </a:r>
          </a:p>
          <a:p>
            <a:pPr lvl="1"/>
            <a:r>
              <a:rPr lang="en-US" dirty="0"/>
              <a:t>The first argument must be declared </a:t>
            </a:r>
            <a:r>
              <a:rPr lang="en-US" dirty="0">
                <a:latin typeface="Courier New" panose="02070309020205020404" pitchFamily="49" charset="0"/>
                <a:cs typeface="Courier New" panose="02070309020205020404" pitchFamily="49" charset="0"/>
              </a:rPr>
              <a:t>intent(out)</a:t>
            </a:r>
          </a:p>
          <a:p>
            <a:pPr lvl="1"/>
            <a:r>
              <a:rPr lang="en-US" dirty="0"/>
              <a:t>The second argument must be declared </a:t>
            </a:r>
            <a:r>
              <a:rPr lang="en-US" dirty="0">
                <a:latin typeface="Courier New" panose="02070309020205020404" pitchFamily="49" charset="0"/>
                <a:cs typeface="Courier New" panose="02070309020205020404" pitchFamily="49" charset="0"/>
              </a:rPr>
              <a:t>intent(in)</a:t>
            </a:r>
          </a:p>
          <a:p>
            <a:pPr lvl="1"/>
            <a:r>
              <a:rPr lang="en-US" dirty="0"/>
              <a:t>The realization in the user is then </a:t>
            </a:r>
            <a:r>
              <a:rPr lang="en-US" dirty="0" err="1">
                <a:latin typeface="Courier New" panose="02070309020205020404" pitchFamily="49" charset="0"/>
                <a:cs typeface="Courier New" panose="02070309020205020404" pitchFamily="49" charset="0"/>
              </a:rPr>
              <a:t>firstarg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secondarg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03602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Rationals</a:t>
            </a:r>
            <a:endParaRPr lang="en-US" dirty="0">
              <a:latin typeface="Courier New" panose="02070309020205020404" pitchFamily="49" charset="0"/>
              <a:cs typeface="Courier New" panose="02070309020205020404" pitchFamily="49" charset="0"/>
            </a:endParaRPr>
          </a:p>
          <a:p>
            <a:r>
              <a:rPr lang="en-US" dirty="0"/>
              <a:t>We can now define</a:t>
            </a:r>
          </a:p>
          <a:p>
            <a:pPr marL="0" indent="0">
              <a:buNone/>
            </a:pPr>
            <a:r>
              <a:rPr lang="en-US" dirty="0">
                <a:latin typeface="Courier New" panose="02070309020205020404" pitchFamily="49" charset="0"/>
                <a:cs typeface="Courier New" panose="02070309020205020404" pitchFamily="49" charset="0"/>
              </a:rPr>
              <a:t>type(Fraction) :: A, B, C</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A%num</a:t>
            </a:r>
            <a:r>
              <a:rPr lang="en-US" dirty="0">
                <a:latin typeface="Courier New" panose="02070309020205020404" pitchFamily="49" charset="0"/>
                <a:cs typeface="Courier New" panose="02070309020205020404" pitchFamily="49" charset="0"/>
              </a:rPr>
              <a:t>=11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A%denom</a:t>
            </a:r>
            <a:r>
              <a:rPr lang="en-US" dirty="0">
                <a:latin typeface="Courier New" panose="02070309020205020404" pitchFamily="49" charset="0"/>
                <a:cs typeface="Courier New" panose="02070309020205020404" pitchFamily="49" charset="0"/>
              </a:rPr>
              <a:t>=12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B%num</a:t>
            </a:r>
            <a:r>
              <a:rPr lang="en-US" dirty="0">
                <a:latin typeface="Courier New" panose="02070309020205020404" pitchFamily="49" charset="0"/>
                <a:cs typeface="Courier New" panose="02070309020205020404" pitchFamily="49" charset="0"/>
              </a:rPr>
              <a:t>=90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B%denom</a:t>
            </a:r>
            <a:r>
              <a:rPr lang="en-US" dirty="0">
                <a:latin typeface="Courier New" panose="02070309020205020404" pitchFamily="49" charset="0"/>
                <a:cs typeface="Courier New" panose="02070309020205020404" pitchFamily="49" charset="0"/>
              </a:rPr>
              <a:t>=20</a:t>
            </a:r>
          </a:p>
          <a:p>
            <a:pPr marL="0" indent="0">
              <a:buNone/>
            </a:pPr>
            <a:r>
              <a:rPr lang="en-US" dirty="0">
                <a:latin typeface="Courier New" panose="02070309020205020404" pitchFamily="49" charset="0"/>
                <a:cs typeface="Courier New" panose="02070309020205020404" pitchFamily="49" charset="0"/>
              </a:rPr>
              <a:t>	  C=A+B</a:t>
            </a:r>
          </a:p>
        </p:txBody>
      </p:sp>
    </p:spTree>
    <p:extLst>
      <p:ext uri="{BB962C8B-B14F-4D97-AF65-F5344CB8AC3E}">
        <p14:creationId xmlns:p14="http://schemas.microsoft.com/office/powerpoint/2010/main" val="5991801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Type in the </a:t>
            </a:r>
            <a:r>
              <a:rPr lang="en-US" dirty="0" err="1"/>
              <a:t>Rationals</a:t>
            </a:r>
            <a:r>
              <a:rPr lang="en-US" dirty="0"/>
              <a:t> module and implement the addition and assignment operators.   </a:t>
            </a:r>
          </a:p>
          <a:p>
            <a:r>
              <a:rPr lang="en-US" dirty="0"/>
              <a:t>Write a main program that declares three variables of type Fraction, initializes two of them, and sets the third equal to the sum of those two. Print the fraction as </a:t>
            </a:r>
            <a:r>
              <a:rPr lang="en-US" dirty="0" err="1">
                <a:latin typeface="Courier New" panose="02070309020205020404" pitchFamily="49" charset="0"/>
                <a:cs typeface="Courier New" panose="02070309020205020404" pitchFamily="49" charset="0"/>
              </a:rPr>
              <a:t>f%num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f%denom</a:t>
            </a:r>
            <a:r>
              <a:rPr lang="en-US" dirty="0"/>
              <a:t>.</a:t>
            </a:r>
          </a:p>
          <a:p>
            <a:r>
              <a:rPr lang="en-US" dirty="0"/>
              <a:t>Extra: implement -, *, and /.  Extra </a:t>
            </a:r>
            <a:r>
              <a:rPr lang="en-US" dirty="0" err="1"/>
              <a:t>extra</a:t>
            </a:r>
            <a:r>
              <a:rPr lang="en-US" dirty="0"/>
              <a:t>: look up the Euclid algorithm for greatest common divisor and implement it so that fractions can be reduced.</a:t>
            </a:r>
          </a:p>
          <a:p>
            <a:pPr marL="0" indent="0">
              <a:buNone/>
            </a:pPr>
            <a:endParaRPr lang="en-US" dirty="0"/>
          </a:p>
        </p:txBody>
      </p:sp>
    </p:spTree>
    <p:extLst>
      <p:ext uri="{BB962C8B-B14F-4D97-AF65-F5344CB8AC3E}">
        <p14:creationId xmlns:p14="http://schemas.microsoft.com/office/powerpoint/2010/main" val="15806395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classes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009410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OOP Terminology</a:t>
            </a:r>
          </a:p>
        </p:txBody>
      </p:sp>
      <p:sp>
        <p:nvSpPr>
          <p:cNvPr id="5" name="Content Placeholder 4"/>
          <p:cNvSpPr>
            <a:spLocks noGrp="1"/>
          </p:cNvSpPr>
          <p:nvPr>
            <p:ph idx="1"/>
          </p:nvPr>
        </p:nvSpPr>
        <p:spPr/>
        <p:txBody>
          <a:bodyPr>
            <a:normAutofit lnSpcReduction="10000"/>
          </a:bodyPr>
          <a:lstStyle/>
          <a:p>
            <a:r>
              <a:rPr lang="en-US" dirty="0"/>
              <a:t>An </a:t>
            </a:r>
            <a:r>
              <a:rPr lang="en-US" i="1" dirty="0"/>
              <a:t>instance</a:t>
            </a:r>
            <a:r>
              <a:rPr lang="en-US" dirty="0"/>
              <a:t> of a type or class is a variable of that type/class.</a:t>
            </a:r>
          </a:p>
          <a:p>
            <a:pPr marL="0" indent="0">
              <a:buNone/>
            </a:pPr>
            <a:r>
              <a:rPr lang="en-US" dirty="0">
                <a:latin typeface="Courier New" charset="0"/>
                <a:ea typeface="Courier New" charset="0"/>
                <a:cs typeface="Courier New" charset="0"/>
              </a:rPr>
              <a:t>    type(</a:t>
            </a:r>
            <a:r>
              <a:rPr lang="en-US" dirty="0" err="1">
                <a:latin typeface="Courier New" charset="0"/>
                <a:ea typeface="Courier New" charset="0"/>
                <a:cs typeface="Courier New" charset="0"/>
              </a:rPr>
              <a:t>mytype</a:t>
            </a:r>
            <a:r>
              <a:rPr lang="en-US" dirty="0">
                <a:latin typeface="Courier New" charset="0"/>
                <a:ea typeface="Courier New" charset="0"/>
                <a:cs typeface="Courier New" charset="0"/>
              </a:rPr>
              <a:t>)   :: A, B</a:t>
            </a:r>
          </a:p>
          <a:p>
            <a:pPr marL="0" indent="0">
              <a:buNone/>
            </a:pPr>
            <a:r>
              <a:rPr lang="en-US" dirty="0"/>
              <a:t>                                </a:t>
            </a:r>
          </a:p>
          <a:p>
            <a:pPr marL="274320" lvl="1" indent="0">
              <a:buNone/>
            </a:pPr>
            <a:endParaRPr lang="en-US" dirty="0"/>
          </a:p>
          <a:p>
            <a:pPr marL="548640" lvl="2" indent="0">
              <a:buNone/>
            </a:pPr>
            <a:r>
              <a:rPr lang="en-US" dirty="0"/>
              <a:t>                                    </a:t>
            </a:r>
            <a:r>
              <a:rPr lang="en-US" dirty="0">
                <a:latin typeface="Courier New" charset="0"/>
                <a:ea typeface="Courier New" charset="0"/>
                <a:cs typeface="Courier New" charset="0"/>
              </a:rPr>
              <a:t>A</a:t>
            </a:r>
            <a:r>
              <a:rPr lang="en-US" dirty="0"/>
              <a:t> and </a:t>
            </a:r>
            <a:r>
              <a:rPr lang="en-US" dirty="0">
                <a:latin typeface="Courier New" charset="0"/>
                <a:ea typeface="Courier New" charset="0"/>
                <a:cs typeface="Courier New" charset="0"/>
              </a:rPr>
              <a:t>B</a:t>
            </a:r>
            <a:r>
              <a:rPr lang="en-US" dirty="0"/>
              <a:t> are instances of </a:t>
            </a:r>
            <a:r>
              <a:rPr lang="en-US" dirty="0" err="1"/>
              <a:t>mytype</a:t>
            </a:r>
            <a:endParaRPr lang="en-US" dirty="0"/>
          </a:p>
          <a:p>
            <a:r>
              <a:rPr lang="en-US" dirty="0"/>
              <a:t>A variable that is a member of the type/class is often called an </a:t>
            </a:r>
            <a:r>
              <a:rPr lang="en-US" i="1" dirty="0"/>
              <a:t>attribute</a:t>
            </a:r>
            <a:r>
              <a:rPr lang="en-US" dirty="0"/>
              <a:t>.</a:t>
            </a:r>
          </a:p>
          <a:p>
            <a:r>
              <a:rPr lang="en-US" dirty="0"/>
              <a:t>A </a:t>
            </a:r>
            <a:r>
              <a:rPr lang="en-US" i="1" dirty="0"/>
              <a:t>method</a:t>
            </a:r>
            <a:r>
              <a:rPr lang="en-US" dirty="0"/>
              <a:t> is a subprogram that is a member of a class. Loosely refers to subprograms associated with a non-class type in a module.</a:t>
            </a:r>
          </a:p>
        </p:txBody>
      </p:sp>
      <p:sp>
        <p:nvSpPr>
          <p:cNvPr id="6" name="Down Arrow 5"/>
          <p:cNvSpPr/>
          <p:nvPr/>
        </p:nvSpPr>
        <p:spPr>
          <a:xfrm rot="10800000">
            <a:off x="5458968" y="29718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versus Interpreters</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compiler</a:t>
            </a:r>
            <a:r>
              <a:rPr lang="en-US" dirty="0"/>
              <a:t> produces a stand-alone binary for a given </a:t>
            </a:r>
            <a:r>
              <a:rPr lang="en-US" i="1" dirty="0"/>
              <a:t>platform</a:t>
            </a:r>
            <a:r>
              <a:rPr lang="en-US" dirty="0"/>
              <a:t> (</a:t>
            </a:r>
            <a:r>
              <a:rPr lang="en-US" dirty="0" err="1"/>
              <a:t>cpu+operating</a:t>
            </a:r>
            <a:r>
              <a:rPr lang="en-US" dirty="0"/>
              <a:t> system).  The output of a compiler is an </a:t>
            </a:r>
            <a:r>
              <a:rPr lang="en-US" i="1" dirty="0"/>
              <a:t>object file</a:t>
            </a:r>
            <a:r>
              <a:rPr lang="en-US" dirty="0"/>
              <a:t>, represented with a </a:t>
            </a:r>
            <a:r>
              <a:rPr lang="en-US" dirty="0">
                <a:latin typeface="Courier New"/>
                <a:cs typeface="Courier New"/>
              </a:rPr>
              <a:t>.o</a:t>
            </a:r>
            <a:r>
              <a:rPr lang="en-US" dirty="0"/>
              <a:t> suffix on Unix.</a:t>
            </a:r>
          </a:p>
          <a:p>
            <a:r>
              <a:rPr lang="en-US" dirty="0"/>
              <a:t>A </a:t>
            </a:r>
            <a:r>
              <a:rPr lang="en-US" b="1" dirty="0"/>
              <a:t>linker</a:t>
            </a:r>
            <a:r>
              <a:rPr lang="en-US" dirty="0"/>
              <a:t> takes the </a:t>
            </a:r>
            <a:r>
              <a:rPr lang="en-US" dirty="0">
                <a:latin typeface="Courier New"/>
                <a:cs typeface="Courier New"/>
              </a:rPr>
              <a:t>.o</a:t>
            </a:r>
            <a:r>
              <a:rPr lang="en-US" dirty="0"/>
              <a:t> files and any external </a:t>
            </a:r>
            <a:r>
              <a:rPr lang="en-US" i="1" dirty="0"/>
              <a:t>libraries</a:t>
            </a:r>
            <a:r>
              <a:rPr lang="en-US" dirty="0"/>
              <a:t> and links them into the executable.  Normally the linker is invoked through the compiler.</a:t>
            </a:r>
          </a:p>
          <a:p>
            <a:r>
              <a:rPr lang="en-US" dirty="0"/>
              <a:t>An </a:t>
            </a:r>
            <a:r>
              <a:rPr lang="en-US" b="1" dirty="0"/>
              <a:t>interpreter</a:t>
            </a:r>
            <a:r>
              <a:rPr lang="en-US" dirty="0"/>
              <a:t> interprets line by line.  The binary that is run is the interpreter itself.  Programs for interpreters are often called </a:t>
            </a:r>
            <a:r>
              <a:rPr lang="en-US" i="1" dirty="0"/>
              <a:t>scripts</a:t>
            </a:r>
            <a:r>
              <a:rPr lang="en-US" dirty="0"/>
              <a:t>.  Scripts are frequently cross platform, but the interpreter itself must be appropriate to the platform.</a:t>
            </a:r>
          </a:p>
        </p:txBody>
      </p:sp>
    </p:spTree>
    <p:extLst>
      <p:ext uri="{BB962C8B-B14F-4D97-AF65-F5344CB8AC3E}">
        <p14:creationId xmlns:p14="http://schemas.microsoft.com/office/powerpoint/2010/main" val="9527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Fortran</a:t>
            </a:r>
          </a:p>
        </p:txBody>
      </p:sp>
      <p:sp>
        <p:nvSpPr>
          <p:cNvPr id="3" name="Content Placeholder 2"/>
          <p:cNvSpPr>
            <a:spLocks noGrp="1"/>
          </p:cNvSpPr>
          <p:nvPr>
            <p:ph idx="1"/>
          </p:nvPr>
        </p:nvSpPr>
        <p:spPr/>
        <p:txBody>
          <a:bodyPr>
            <a:normAutofit lnSpcReduction="10000"/>
          </a:bodyPr>
          <a:lstStyle/>
          <a:p>
            <a:r>
              <a:rPr lang="en-US" dirty="0"/>
              <a:t>Unlike most languages, Fortran is </a:t>
            </a:r>
            <a:r>
              <a:rPr lang="en-US" i="1" dirty="0"/>
              <a:t>not</a:t>
            </a:r>
            <a:r>
              <a:rPr lang="en-US" dirty="0"/>
              <a:t> case sensitive.  Variables </a:t>
            </a:r>
            <a:r>
              <a:rPr lang="en-US" dirty="0">
                <a:latin typeface="Courier New"/>
                <a:cs typeface="Courier New"/>
              </a:rPr>
              <a:t>Mean</a:t>
            </a:r>
            <a:r>
              <a:rPr lang="en-US" dirty="0"/>
              <a:t>, </a:t>
            </a:r>
            <a:r>
              <a:rPr lang="en-US" dirty="0">
                <a:latin typeface="Courier New"/>
                <a:cs typeface="Courier New"/>
              </a:rPr>
              <a:t>mean</a:t>
            </a:r>
            <a:r>
              <a:rPr lang="en-US" dirty="0"/>
              <a:t>, and even </a:t>
            </a:r>
            <a:r>
              <a:rPr lang="en-US" dirty="0" err="1">
                <a:latin typeface="Courier New"/>
                <a:cs typeface="Courier New"/>
              </a:rPr>
              <a:t>mEan</a:t>
            </a:r>
            <a:r>
              <a:rPr lang="en-US" dirty="0">
                <a:latin typeface="Courier New"/>
                <a:cs typeface="Courier New"/>
              </a:rPr>
              <a:t> </a:t>
            </a:r>
            <a:r>
              <a:rPr lang="en-US" dirty="0"/>
              <a:t>are the same to the compiler.</a:t>
            </a:r>
          </a:p>
          <a:p>
            <a:r>
              <a:rPr lang="en-US" dirty="0"/>
              <a:t>Like most compiled languages, Fortran is </a:t>
            </a:r>
            <a:r>
              <a:rPr lang="en-US" i="1" dirty="0"/>
              <a:t>statically</a:t>
            </a:r>
            <a:r>
              <a:rPr lang="en-US" dirty="0"/>
              <a:t> </a:t>
            </a:r>
            <a:r>
              <a:rPr lang="en-US" i="1" dirty="0"/>
              <a:t>typed</a:t>
            </a:r>
            <a:r>
              <a:rPr lang="en-US" dirty="0"/>
              <a:t>.  All variables must be </a:t>
            </a:r>
            <a:r>
              <a:rPr lang="en-US" i="1" dirty="0"/>
              <a:t>declared</a:t>
            </a:r>
            <a:r>
              <a:rPr lang="en-US" dirty="0"/>
              <a:t> to be of a specific type before they can be used.  A variable’s type cannot be changed once it is declared.</a:t>
            </a:r>
          </a:p>
          <a:p>
            <a:r>
              <a:rPr lang="en-US" dirty="0"/>
              <a:t>Fortran is (nearly) strongly typed.  Mixed-mode expressions are limited and most conversions must be explicit.    </a:t>
            </a:r>
          </a:p>
        </p:txBody>
      </p:sp>
    </p:spTree>
    <p:extLst>
      <p:ext uri="{BB962C8B-B14F-4D97-AF65-F5344CB8AC3E}">
        <p14:creationId xmlns:p14="http://schemas.microsoft.com/office/powerpoint/2010/main" val="2464177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with Procedures</a:t>
            </a:r>
          </a:p>
        </p:txBody>
      </p:sp>
      <p:sp>
        <p:nvSpPr>
          <p:cNvPr id="3" name="Content Placeholder 2"/>
          <p:cNvSpPr>
            <a:spLocks noGrp="1"/>
          </p:cNvSpPr>
          <p:nvPr>
            <p:ph idx="1"/>
          </p:nvPr>
        </p:nvSpPr>
        <p:spPr/>
        <p:txBody>
          <a:bodyPr>
            <a:normAutofit/>
          </a:bodyPr>
          <a:lstStyle/>
          <a:p>
            <a:r>
              <a:rPr lang="en-US" dirty="0"/>
              <a:t>Types containing </a:t>
            </a:r>
            <a:r>
              <a:rPr lang="en-US" i="1" dirty="0"/>
              <a:t>type-bound procedures </a:t>
            </a:r>
            <a:r>
              <a:rPr lang="en-US" dirty="0"/>
              <a:t>were introduced in Fortran 2003.  They are nearly synonymous with </a:t>
            </a:r>
            <a:r>
              <a:rPr lang="en-US" i="1" dirty="0"/>
              <a:t>methods</a:t>
            </a:r>
            <a:r>
              <a:rPr lang="en-US" dirty="0"/>
              <a:t> in other languages.</a:t>
            </a:r>
          </a:p>
          <a:p>
            <a:r>
              <a:rPr lang="en-US" dirty="0"/>
              <a:t>Type-bound procedures can be renamed to another name to be used with an instance.</a:t>
            </a:r>
          </a:p>
          <a:p>
            <a:r>
              <a:rPr lang="en-US" dirty="0"/>
              <a:t>If a type-bound procedure is public it can be called in the conventional way from a unit that creates a variable of the type.</a:t>
            </a:r>
          </a:p>
          <a:p>
            <a:r>
              <a:rPr lang="en-US" dirty="0"/>
              <a:t>If the method is private then it can be accessed only via an instance of the type.</a:t>
            </a:r>
          </a:p>
        </p:txBody>
      </p:sp>
    </p:spTree>
    <p:extLst>
      <p:ext uri="{BB962C8B-B14F-4D97-AF65-F5344CB8AC3E}">
        <p14:creationId xmlns:p14="http://schemas.microsoft.com/office/powerpoint/2010/main" val="14289993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Parameters</a:t>
            </a:r>
          </a:p>
        </p:txBody>
      </p:sp>
      <p:sp>
        <p:nvSpPr>
          <p:cNvPr id="3" name="Content Placeholder 2"/>
          <p:cNvSpPr>
            <a:spLocks noGrp="1"/>
          </p:cNvSpPr>
          <p:nvPr>
            <p:ph idx="1"/>
          </p:nvPr>
        </p:nvSpPr>
        <p:spPr/>
        <p:txBody>
          <a:bodyPr/>
          <a:lstStyle/>
          <a:p>
            <a:r>
              <a:rPr lang="en-US" dirty="0"/>
              <a:t>In Fortran the instance variable must be passed explicitly as the first parameter to the method.</a:t>
            </a:r>
          </a:p>
          <a:p>
            <a:r>
              <a:rPr lang="en-US" dirty="0"/>
              <a:t>The instance variable must be declared as </a:t>
            </a:r>
            <a:r>
              <a:rPr lang="en-US" dirty="0">
                <a:latin typeface="Courier New"/>
                <a:cs typeface="Courier New"/>
              </a:rPr>
              <a:t>class</a:t>
            </a:r>
            <a:r>
              <a:rPr lang="en-US" dirty="0"/>
              <a:t> rather than </a:t>
            </a:r>
            <a:r>
              <a:rPr lang="en-US" dirty="0">
                <a:latin typeface="Courier New"/>
                <a:cs typeface="Courier New"/>
              </a:rPr>
              <a:t>type</a:t>
            </a:r>
            <a:r>
              <a:rPr lang="en-US" dirty="0"/>
              <a:t>.</a:t>
            </a:r>
          </a:p>
          <a:p>
            <a:r>
              <a:rPr lang="en-US" dirty="0"/>
              <a:t>When we invoke the method we do </a:t>
            </a:r>
            <a:r>
              <a:rPr lang="en-US" i="1" dirty="0"/>
              <a:t>no</a:t>
            </a:r>
            <a:r>
              <a:rPr lang="en-US" dirty="0"/>
              <a:t>t explicitly pass the instance argument.</a:t>
            </a:r>
          </a:p>
          <a:p>
            <a:r>
              <a:rPr lang="en-US" dirty="0"/>
              <a:t>If it does not need to be passed at all (for the equivalent of a </a:t>
            </a:r>
            <a:r>
              <a:rPr lang="en-US" i="1" dirty="0"/>
              <a:t>class method </a:t>
            </a:r>
            <a:r>
              <a:rPr lang="en-US" dirty="0"/>
              <a:t>in other languages), the </a:t>
            </a:r>
            <a:r>
              <a:rPr lang="en-US" dirty="0" err="1">
                <a:latin typeface="Courier New"/>
                <a:cs typeface="Courier New"/>
              </a:rPr>
              <a:t>nopass</a:t>
            </a:r>
            <a:r>
              <a:rPr lang="en-US" dirty="0"/>
              <a:t> attribute can be added.</a:t>
            </a:r>
          </a:p>
          <a:p>
            <a:endParaRPr lang="en-US" dirty="0"/>
          </a:p>
        </p:txBody>
      </p:sp>
    </p:spTree>
    <p:extLst>
      <p:ext uri="{BB962C8B-B14F-4D97-AF65-F5344CB8AC3E}">
        <p14:creationId xmlns:p14="http://schemas.microsoft.com/office/powerpoint/2010/main" val="1826925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Example</a:t>
            </a:r>
          </a:p>
        </p:txBody>
      </p:sp>
      <p:sp>
        <p:nvSpPr>
          <p:cNvPr id="3" name="Content Placeholder 2"/>
          <p:cNvSpPr>
            <a:spLocks noGrp="1"/>
          </p:cNvSpPr>
          <p:nvPr>
            <p:ph idx="1"/>
          </p:nvPr>
        </p:nvSpPr>
        <p:spPr>
          <a:xfrm>
            <a:off x="457200" y="1047333"/>
            <a:ext cx="8229600" cy="6115467"/>
          </a:xfrm>
        </p:spPr>
        <p:txBody>
          <a:bodyPr>
            <a:normAutofit fontScale="25000" lnSpcReduction="20000"/>
          </a:bodyPr>
          <a:lstStyle/>
          <a:p>
            <a:pPr marL="0" indent="0">
              <a:buNone/>
            </a:pPr>
            <a:r>
              <a:rPr lang="en-US" sz="8000" dirty="0">
                <a:latin typeface="Courier New"/>
                <a:cs typeface="Courier New"/>
              </a:rPr>
              <a:t>module </a:t>
            </a:r>
            <a:r>
              <a:rPr lang="en-US" sz="8000" dirty="0" err="1">
                <a:latin typeface="Courier New"/>
                <a:cs typeface="Courier New"/>
              </a:rPr>
              <a:t>mytype_class</a:t>
            </a:r>
            <a:endParaRPr lang="en-US" sz="8000" dirty="0">
              <a:latin typeface="Courier New"/>
              <a:cs typeface="Courier New"/>
            </a:endParaRPr>
          </a:p>
          <a:p>
            <a:pPr marL="0" indent="0">
              <a:buNone/>
            </a:pPr>
            <a:r>
              <a:rPr lang="en-US" sz="8000" dirty="0">
                <a:latin typeface="Courier New"/>
                <a:cs typeface="Courier New"/>
              </a:rPr>
              <a:t>implicit none</a:t>
            </a:r>
          </a:p>
          <a:p>
            <a:pPr marL="0" indent="0">
              <a:buNone/>
            </a:pPr>
            <a:r>
              <a:rPr lang="en-US" sz="8000" dirty="0">
                <a:latin typeface="Courier New"/>
                <a:cs typeface="Courier New"/>
              </a:rPr>
              <a:t>type </a:t>
            </a:r>
            <a:r>
              <a:rPr lang="en-US" sz="8000" dirty="0" err="1">
                <a:latin typeface="Courier New"/>
                <a:cs typeface="Courier New"/>
              </a:rPr>
              <a:t>MyType</a:t>
            </a:r>
            <a:endParaRPr lang="en-US" sz="8000" dirty="0">
              <a:latin typeface="Courier New"/>
              <a:cs typeface="Courier New"/>
            </a:endParaRPr>
          </a:p>
          <a:p>
            <a:pPr marL="457200" lvl="1" indent="0">
              <a:buNone/>
            </a:pPr>
            <a:r>
              <a:rPr lang="en-US" sz="8000" dirty="0">
                <a:latin typeface="Courier New"/>
                <a:cs typeface="Courier New"/>
              </a:rPr>
              <a:t>integer   :: </a:t>
            </a:r>
            <a:r>
              <a:rPr lang="en-US" sz="8000" dirty="0" err="1">
                <a:latin typeface="Courier New"/>
                <a:cs typeface="Courier New"/>
              </a:rPr>
              <a:t>i,j</a:t>
            </a:r>
            <a:endParaRPr lang="en-US" sz="8000" dirty="0">
              <a:latin typeface="Courier New"/>
              <a:cs typeface="Courier New"/>
            </a:endParaRPr>
          </a:p>
          <a:p>
            <a:pPr marL="457200" lvl="1" indent="0">
              <a:buNone/>
            </a:pPr>
            <a:r>
              <a:rPr lang="en-US" sz="8000" dirty="0">
                <a:latin typeface="Courier New"/>
                <a:cs typeface="Courier New"/>
              </a:rPr>
              <a:t>real      :: </a:t>
            </a:r>
            <a:r>
              <a:rPr lang="en-US" sz="8000" dirty="0" err="1">
                <a:latin typeface="Courier New"/>
                <a:cs typeface="Courier New"/>
              </a:rPr>
              <a:t>x,y</a:t>
            </a:r>
            <a:endParaRPr lang="en-US" sz="8000" dirty="0">
              <a:latin typeface="Courier New"/>
              <a:cs typeface="Courier New"/>
            </a:endParaRPr>
          </a:p>
          <a:p>
            <a:pPr marL="457200" lvl="1" indent="0">
              <a:buNone/>
            </a:pPr>
            <a:r>
              <a:rPr lang="en-US" sz="8000" dirty="0">
                <a:latin typeface="Courier New"/>
                <a:cs typeface="Courier New"/>
              </a:rPr>
              <a:t>contains</a:t>
            </a:r>
          </a:p>
          <a:p>
            <a:pPr marL="914400" lvl="2" indent="0">
              <a:buNone/>
            </a:pPr>
            <a:r>
              <a:rPr lang="en-US" sz="8000" dirty="0">
                <a:latin typeface="Courier New"/>
                <a:cs typeface="Courier New"/>
              </a:rPr>
              <a:t>procedure :: </a:t>
            </a:r>
            <a:r>
              <a:rPr lang="en-US" sz="8000" dirty="0" err="1">
                <a:latin typeface="Courier New"/>
                <a:cs typeface="Courier New"/>
              </a:rPr>
              <a:t>init</a:t>
            </a:r>
            <a:r>
              <a:rPr lang="en-US" sz="8000" dirty="0">
                <a:latin typeface="Courier New"/>
                <a:cs typeface="Courier New"/>
              </a:rPr>
              <a:t>=&gt;</a:t>
            </a:r>
            <a:r>
              <a:rPr lang="en-US" sz="8000" dirty="0" err="1">
                <a:latin typeface="Courier New"/>
                <a:cs typeface="Courier New"/>
              </a:rPr>
              <a:t>init_class</a:t>
            </a:r>
            <a:endParaRPr lang="en-US" sz="8000" dirty="0">
              <a:latin typeface="Courier New"/>
              <a:cs typeface="Courier New"/>
            </a:endParaRPr>
          </a:p>
          <a:p>
            <a:pPr marL="914400" lvl="2" indent="0">
              <a:buNone/>
            </a:pPr>
            <a:r>
              <a:rPr lang="en-US" sz="8000" dirty="0">
                <a:latin typeface="Courier New"/>
                <a:cs typeface="Courier New"/>
              </a:rPr>
              <a:t>procedure :: write=&gt;</a:t>
            </a:r>
            <a:r>
              <a:rPr lang="en-US" sz="8000" dirty="0" err="1">
                <a:latin typeface="Courier New"/>
                <a:cs typeface="Courier New"/>
              </a:rPr>
              <a:t>write_class</a:t>
            </a:r>
            <a:endParaRPr lang="en-US" sz="8000" dirty="0">
              <a:latin typeface="Courier New"/>
              <a:cs typeface="Courier New"/>
            </a:endParaRPr>
          </a:p>
          <a:p>
            <a:pPr marL="0" indent="0">
              <a:buNone/>
            </a:pPr>
            <a:r>
              <a:rPr lang="en-US" sz="8000" dirty="0">
                <a:latin typeface="Courier New"/>
                <a:cs typeface="Courier New"/>
              </a:rPr>
              <a:t>end type </a:t>
            </a:r>
            <a:r>
              <a:rPr lang="en-US" sz="8000" dirty="0" err="1">
                <a:latin typeface="Courier New"/>
                <a:cs typeface="Courier New"/>
              </a:rPr>
              <a:t>MyType</a:t>
            </a:r>
            <a:endParaRPr lang="en-US" sz="8000" dirty="0">
              <a:latin typeface="Courier New"/>
              <a:cs typeface="Courier New"/>
            </a:endParaRPr>
          </a:p>
          <a:p>
            <a:pPr marL="0" indent="0">
              <a:buNone/>
            </a:pPr>
            <a:r>
              <a:rPr lang="en-US" sz="8000" dirty="0">
                <a:latin typeface="Courier New"/>
                <a:cs typeface="Courier New"/>
              </a:rPr>
              <a:t>private </a:t>
            </a:r>
            <a:r>
              <a:rPr lang="en-US" sz="8000" dirty="0" err="1">
                <a:latin typeface="Courier New"/>
                <a:cs typeface="Courier New"/>
              </a:rPr>
              <a:t>init_class</a:t>
            </a:r>
            <a:endParaRPr lang="en-US" sz="8000" dirty="0">
              <a:latin typeface="Courier New"/>
              <a:cs typeface="Courier New"/>
            </a:endParaRPr>
          </a:p>
          <a:p>
            <a:pPr marL="0" indent="0">
              <a:buNone/>
            </a:pPr>
            <a:endParaRPr lang="en-US" sz="8000" dirty="0">
              <a:latin typeface="Courier New"/>
              <a:cs typeface="Courier New"/>
            </a:endParaRPr>
          </a:p>
          <a:p>
            <a:pPr marL="0" indent="0">
              <a:buNone/>
            </a:pPr>
            <a:r>
              <a:rPr lang="en-US" sz="8000" dirty="0">
                <a:latin typeface="Courier New"/>
                <a:cs typeface="Courier New"/>
              </a:rPr>
              <a:t>contains</a:t>
            </a:r>
          </a:p>
          <a:p>
            <a:pPr marL="0" indent="0">
              <a:buNone/>
            </a:pPr>
            <a:r>
              <a:rPr lang="en-US" sz="8000" dirty="0">
                <a:latin typeface="Courier New"/>
                <a:cs typeface="Courier New"/>
              </a:rPr>
              <a:t>  subroutine </a:t>
            </a:r>
            <a:r>
              <a:rPr lang="en-US" sz="8000" dirty="0" err="1">
                <a:latin typeface="Courier New"/>
                <a:cs typeface="Courier New"/>
              </a:rPr>
              <a:t>init_class</a:t>
            </a:r>
            <a:r>
              <a:rPr lang="en-US" sz="8000" dirty="0">
                <a:latin typeface="Courier New"/>
                <a:cs typeface="Courier New"/>
              </a:rPr>
              <a:t>(self,stuff1,stuff2)</a:t>
            </a:r>
          </a:p>
          <a:p>
            <a:pPr marL="457200" lvl="1" indent="0">
              <a:buNone/>
            </a:pPr>
            <a:r>
              <a:rPr lang="en-US" sz="8000" dirty="0">
                <a:latin typeface="Courier New"/>
                <a:cs typeface="Courier New"/>
              </a:rPr>
              <a:t>  class(</a:t>
            </a:r>
            <a:r>
              <a:rPr lang="en-US" sz="8000" dirty="0" err="1">
                <a:latin typeface="Courier New"/>
                <a:cs typeface="Courier New"/>
              </a:rPr>
              <a:t>MyType</a:t>
            </a:r>
            <a:r>
              <a:rPr lang="en-US" sz="8000" dirty="0">
                <a:latin typeface="Courier New"/>
                <a:cs typeface="Courier New"/>
              </a:rPr>
              <a:t>), intent(</a:t>
            </a:r>
            <a:r>
              <a:rPr lang="en-US" sz="8000" dirty="0" err="1">
                <a:latin typeface="Courier New"/>
                <a:cs typeface="Courier New"/>
              </a:rPr>
              <a:t>inout</a:t>
            </a:r>
            <a:r>
              <a:rPr lang="en-US" sz="8000" dirty="0">
                <a:latin typeface="Courier New"/>
                <a:cs typeface="Courier New"/>
              </a:rPr>
              <a:t>):: self</a:t>
            </a:r>
          </a:p>
          <a:p>
            <a:pPr marL="457200" lvl="1" indent="0">
              <a:buNone/>
            </a:pPr>
            <a:r>
              <a:rPr lang="en-US" sz="8000" dirty="0">
                <a:latin typeface="Courier New"/>
                <a:cs typeface="Courier New"/>
              </a:rPr>
              <a:t>  real, intent(in)            :: stuff1, stuff2</a:t>
            </a:r>
          </a:p>
          <a:p>
            <a:pPr marL="457200" lvl="1" indent="0">
              <a:buNone/>
            </a:pPr>
            <a:r>
              <a:rPr lang="en-US" sz="8000" dirty="0">
                <a:latin typeface="Courier New"/>
                <a:cs typeface="Courier New"/>
              </a:rPr>
              <a:t>  </a:t>
            </a:r>
            <a:r>
              <a:rPr lang="en-US" sz="8000" dirty="0" err="1">
                <a:latin typeface="Courier New"/>
                <a:cs typeface="Courier New"/>
              </a:rPr>
              <a:t>self%i</a:t>
            </a:r>
            <a:r>
              <a:rPr lang="en-US" sz="8000" dirty="0">
                <a:latin typeface="Courier New"/>
                <a:cs typeface="Courier New"/>
              </a:rPr>
              <a:t>=0; </a:t>
            </a:r>
            <a:r>
              <a:rPr lang="en-US" sz="8000" dirty="0" err="1">
                <a:latin typeface="Courier New"/>
                <a:cs typeface="Courier New"/>
              </a:rPr>
              <a:t>self%j</a:t>
            </a:r>
            <a:r>
              <a:rPr lang="en-US" sz="8000" dirty="0">
                <a:latin typeface="Courier New"/>
                <a:cs typeface="Courier New"/>
              </a:rPr>
              <a:t>=0</a:t>
            </a:r>
          </a:p>
          <a:p>
            <a:pPr marL="457200" lvl="1" indent="0">
              <a:buNone/>
            </a:pPr>
            <a:r>
              <a:rPr lang="en-US" sz="8000" dirty="0">
                <a:latin typeface="Courier New"/>
                <a:cs typeface="Courier New"/>
              </a:rPr>
              <a:t>  </a:t>
            </a:r>
            <a:r>
              <a:rPr lang="en-US" sz="8000" dirty="0" err="1">
                <a:latin typeface="Courier New"/>
                <a:cs typeface="Courier New"/>
              </a:rPr>
              <a:t>self%x</a:t>
            </a:r>
            <a:r>
              <a:rPr lang="en-US" sz="8000" dirty="0">
                <a:latin typeface="Courier New"/>
                <a:cs typeface="Courier New"/>
              </a:rPr>
              <a:t>=stuff1; </a:t>
            </a:r>
            <a:r>
              <a:rPr lang="en-US" sz="8000" dirty="0" err="1">
                <a:latin typeface="Courier New"/>
                <a:cs typeface="Courier New"/>
              </a:rPr>
              <a:t>self%y</a:t>
            </a:r>
            <a:r>
              <a:rPr lang="en-US" sz="8000" dirty="0">
                <a:latin typeface="Courier New"/>
                <a:cs typeface="Courier New"/>
              </a:rPr>
              <a:t>=stuff2</a:t>
            </a:r>
          </a:p>
          <a:p>
            <a:pPr marL="0" indent="0">
              <a:buNone/>
            </a:pPr>
            <a:r>
              <a:rPr lang="en-US" sz="8000" dirty="0">
                <a:latin typeface="Courier New"/>
                <a:cs typeface="Courier New"/>
              </a:rPr>
              <a:t>  end subroutine </a:t>
            </a:r>
            <a:r>
              <a:rPr lang="en-US" sz="8000" dirty="0" err="1">
                <a:latin typeface="Courier New"/>
                <a:cs typeface="Courier New"/>
              </a:rPr>
              <a:t>init_class</a:t>
            </a:r>
            <a:endParaRPr lang="en-US" sz="8000" dirty="0">
              <a:latin typeface="Courier New"/>
              <a:cs typeface="Courier New"/>
            </a:endParaRPr>
          </a:p>
          <a:p>
            <a:pPr lvl="1"/>
            <a:r>
              <a:rPr lang="en-US" dirty="0"/>
              <a:t>  </a:t>
            </a:r>
          </a:p>
        </p:txBody>
      </p:sp>
    </p:spTree>
    <p:extLst>
      <p:ext uri="{BB962C8B-B14F-4D97-AF65-F5344CB8AC3E}">
        <p14:creationId xmlns:p14="http://schemas.microsoft.com/office/powerpoint/2010/main" val="181573107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 2)</a:t>
            </a:r>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subroutine </a:t>
            </a:r>
            <a:r>
              <a:rPr lang="en-US" sz="2000" dirty="0" err="1">
                <a:latin typeface="Courier New"/>
                <a:cs typeface="Courier New"/>
              </a:rPr>
              <a:t>write_class</a:t>
            </a:r>
            <a:r>
              <a:rPr lang="en-US" sz="2000" dirty="0">
                <a:latin typeface="Courier New"/>
                <a:cs typeface="Courier New"/>
              </a:rPr>
              <a:t>(</a:t>
            </a:r>
            <a:r>
              <a:rPr lang="en-US" sz="2000" dirty="0" err="1">
                <a:latin typeface="Courier New"/>
                <a:cs typeface="Courier New"/>
              </a:rPr>
              <a:t>self,iunit</a:t>
            </a:r>
            <a:r>
              <a:rPr lang="en-US" sz="2000" dirty="0">
                <a:latin typeface="Courier New"/>
                <a:cs typeface="Courier New"/>
              </a:rPr>
              <a:t>)</a:t>
            </a:r>
          </a:p>
          <a:p>
            <a:pPr marL="0" indent="0">
              <a:buNone/>
            </a:pPr>
            <a:r>
              <a:rPr lang="en-US" sz="2000" dirty="0">
                <a:latin typeface="Courier New"/>
                <a:cs typeface="Courier New"/>
              </a:rPr>
              <a:t>    class(</a:t>
            </a:r>
            <a:r>
              <a:rPr lang="en-US" sz="2000" dirty="0" err="1">
                <a:latin typeface="Courier New"/>
                <a:cs typeface="Courier New"/>
              </a:rPr>
              <a:t>MyType</a:t>
            </a:r>
            <a:r>
              <a:rPr lang="en-US" sz="2000" dirty="0">
                <a:latin typeface="Courier New"/>
                <a:cs typeface="Courier New"/>
              </a:rPr>
              <a:t>), intent(in) :: self</a:t>
            </a:r>
          </a:p>
          <a:p>
            <a:pPr marL="0" indent="0">
              <a:buNone/>
            </a:pPr>
            <a:r>
              <a:rPr lang="en-US" sz="2000" dirty="0">
                <a:latin typeface="Courier New"/>
                <a:cs typeface="Courier New"/>
              </a:rPr>
              <a:t>     integer,      intent(in) :: </a:t>
            </a:r>
            <a:r>
              <a:rPr lang="en-US" sz="2000" dirty="0" err="1">
                <a:latin typeface="Courier New"/>
                <a:cs typeface="Courier New"/>
              </a:rPr>
              <a:t>iunit</a:t>
            </a:r>
            <a:r>
              <a:rPr lang="en-US" sz="2000" dirty="0">
                <a:latin typeface="Courier New"/>
                <a:cs typeface="Courier New"/>
              </a:rPr>
              <a:t> </a:t>
            </a:r>
          </a:p>
          <a:p>
            <a:pPr marL="0" indent="0">
              <a:buNone/>
            </a:pPr>
            <a:r>
              <a:rPr lang="en-US" sz="2000" dirty="0">
                <a:latin typeface="Courier New"/>
                <a:cs typeface="Courier New"/>
              </a:rPr>
              <a:t>         write(*,*) "Integers ",</a:t>
            </a:r>
            <a:r>
              <a:rPr lang="en-US" sz="2000" dirty="0" err="1">
                <a:latin typeface="Courier New"/>
                <a:cs typeface="Courier New"/>
              </a:rPr>
              <a:t>self%i</a:t>
            </a:r>
            <a:r>
              <a:rPr lang="en-US" sz="2000" dirty="0">
                <a:latin typeface="Courier New"/>
                <a:cs typeface="Courier New"/>
              </a:rPr>
              <a:t>, </a:t>
            </a:r>
            <a:r>
              <a:rPr lang="en-US" sz="2000" dirty="0" err="1">
                <a:latin typeface="Courier New"/>
                <a:cs typeface="Courier New"/>
              </a:rPr>
              <a:t>self%j</a:t>
            </a:r>
            <a:endParaRPr lang="en-US" sz="2000" dirty="0">
              <a:latin typeface="Courier New"/>
              <a:cs typeface="Courier New"/>
            </a:endParaRPr>
          </a:p>
          <a:p>
            <a:pPr marL="0" indent="0">
              <a:buNone/>
            </a:pPr>
            <a:r>
              <a:rPr lang="en-US" sz="2000" dirty="0">
                <a:latin typeface="Courier New"/>
                <a:cs typeface="Courier New"/>
              </a:rPr>
              <a:t>         write(*,*) "</a:t>
            </a:r>
            <a:r>
              <a:rPr lang="en-US" sz="2000" dirty="0" err="1">
                <a:latin typeface="Courier New"/>
                <a:cs typeface="Courier New"/>
              </a:rPr>
              <a:t>Reals</a:t>
            </a:r>
            <a:r>
              <a:rPr lang="en-US" sz="2000" dirty="0">
                <a:latin typeface="Courier New"/>
                <a:cs typeface="Courier New"/>
              </a:rPr>
              <a:t> ", </a:t>
            </a:r>
            <a:r>
              <a:rPr lang="en-US" sz="2000" dirty="0" err="1">
                <a:latin typeface="Courier New"/>
                <a:cs typeface="Courier New"/>
              </a:rPr>
              <a:t>self%x</a:t>
            </a:r>
            <a:r>
              <a:rPr lang="en-US" sz="2000" dirty="0">
                <a:latin typeface="Courier New"/>
                <a:cs typeface="Courier New"/>
              </a:rPr>
              <a:t>, </a:t>
            </a:r>
            <a:r>
              <a:rPr lang="en-US" sz="2000" dirty="0" err="1">
                <a:latin typeface="Courier New"/>
                <a:cs typeface="Courier New"/>
              </a:rPr>
              <a:t>self%y</a:t>
            </a:r>
            <a:endParaRPr lang="en-US" sz="2000" dirty="0">
              <a:latin typeface="Courier New"/>
              <a:cs typeface="Courier New"/>
            </a:endParaRPr>
          </a:p>
          <a:p>
            <a:pPr marL="0" indent="0">
              <a:buNone/>
            </a:pPr>
            <a:r>
              <a:rPr lang="en-US" sz="2000" dirty="0">
                <a:latin typeface="Courier New"/>
                <a:cs typeface="Courier New"/>
              </a:rPr>
              <a:t>   end subroutine </a:t>
            </a:r>
            <a:r>
              <a:rPr lang="en-US" sz="2000" dirty="0" err="1">
                <a:latin typeface="Courier New"/>
                <a:cs typeface="Courier New"/>
              </a:rPr>
              <a:t>write_class</a:t>
            </a:r>
            <a:endParaRPr lang="en-US" sz="2000" dirty="0">
              <a:latin typeface="Courier New"/>
              <a:cs typeface="Courier New"/>
            </a:endParaRPr>
          </a:p>
          <a:p>
            <a:pPr marL="0" indent="0">
              <a:buNone/>
            </a:pPr>
            <a:r>
              <a:rPr lang="en-US" sz="2000" dirty="0">
                <a:latin typeface="Courier New"/>
                <a:cs typeface="Courier New"/>
              </a:rPr>
              <a:t>end module </a:t>
            </a:r>
            <a:r>
              <a:rPr lang="en-US" sz="2000" dirty="0" err="1">
                <a:latin typeface="Courier New"/>
                <a:cs typeface="Courier New"/>
              </a:rPr>
              <a:t>mytype_class</a:t>
            </a:r>
            <a:endParaRPr lang="en-US" sz="2000" dirty="0">
              <a:latin typeface="Courier New"/>
              <a:cs typeface="Courier New"/>
            </a:endParaRPr>
          </a:p>
          <a:p>
            <a:pPr marL="0" indent="0">
              <a:buNone/>
            </a:pPr>
            <a:r>
              <a:rPr lang="en-US" dirty="0"/>
              <a:t>…</a:t>
            </a:r>
            <a:r>
              <a:rPr lang="en-US" sz="2400" dirty="0"/>
              <a:t>in caller: </a:t>
            </a:r>
            <a:r>
              <a:rPr lang="en-US" sz="2400" dirty="0" err="1">
                <a:latin typeface="Courier New"/>
                <a:cs typeface="Courier New"/>
              </a:rPr>
              <a:t>write_class</a:t>
            </a:r>
            <a:r>
              <a:rPr lang="en-US" sz="2400" dirty="0"/>
              <a:t> is not private so the second two calls are equivalent.</a:t>
            </a:r>
          </a:p>
          <a:p>
            <a:pPr marL="0" indent="0">
              <a:buNone/>
            </a:pPr>
            <a:r>
              <a:rPr lang="en-US" sz="2000" dirty="0">
                <a:latin typeface="Courier New"/>
                <a:cs typeface="Courier New"/>
              </a:rPr>
              <a:t>call </a:t>
            </a:r>
            <a:r>
              <a:rPr lang="en-US" sz="2000" dirty="0" err="1">
                <a:latin typeface="Courier New"/>
                <a:cs typeface="Courier New"/>
              </a:rPr>
              <a:t>myvar%init</a:t>
            </a:r>
            <a:r>
              <a:rPr lang="en-US" sz="2000" dirty="0">
                <a:latin typeface="Courier New"/>
                <a:cs typeface="Courier New"/>
              </a:rPr>
              <a:t>(</a:t>
            </a:r>
            <a:r>
              <a:rPr lang="en-US" sz="2000" dirty="0" err="1">
                <a:latin typeface="Courier New"/>
                <a:cs typeface="Courier New"/>
              </a:rPr>
              <a:t>x,y</a:t>
            </a:r>
            <a:r>
              <a:rPr lang="en-US" sz="2000" dirty="0">
                <a:latin typeface="Courier New"/>
                <a:cs typeface="Courier New"/>
              </a:rPr>
              <a:t>)</a:t>
            </a:r>
          </a:p>
          <a:p>
            <a:pPr marL="0" indent="0">
              <a:buNone/>
            </a:pPr>
            <a:r>
              <a:rPr lang="en-US" sz="2000" dirty="0">
                <a:latin typeface="Courier New"/>
                <a:cs typeface="Courier New"/>
              </a:rPr>
              <a:t>call </a:t>
            </a:r>
            <a:r>
              <a:rPr lang="en-US" sz="2000" dirty="0" err="1">
                <a:latin typeface="Courier New"/>
                <a:cs typeface="Courier New"/>
              </a:rPr>
              <a:t>write_class</a:t>
            </a:r>
            <a:r>
              <a:rPr lang="en-US" sz="2000" dirty="0">
                <a:latin typeface="Courier New"/>
                <a:cs typeface="Courier New"/>
              </a:rPr>
              <a:t>(myvar,11)</a:t>
            </a:r>
          </a:p>
          <a:p>
            <a:pPr marL="0" indent="0">
              <a:buNone/>
            </a:pPr>
            <a:r>
              <a:rPr lang="en-US" sz="2000" dirty="0">
                <a:latin typeface="Courier New"/>
                <a:cs typeface="Courier New"/>
              </a:rPr>
              <a:t>call </a:t>
            </a:r>
            <a:r>
              <a:rPr lang="en-US" sz="2000" dirty="0" err="1">
                <a:latin typeface="Courier New"/>
                <a:cs typeface="Courier New"/>
              </a:rPr>
              <a:t>myvar%write</a:t>
            </a:r>
            <a:r>
              <a:rPr lang="en-US" sz="2000" dirty="0">
                <a:latin typeface="Courier New"/>
                <a:cs typeface="Courier New"/>
              </a:rPr>
              <a:t>(12)</a:t>
            </a:r>
          </a:p>
          <a:p>
            <a:endParaRPr lang="en-US" dirty="0"/>
          </a:p>
        </p:txBody>
      </p:sp>
    </p:spTree>
    <p:extLst>
      <p:ext uri="{BB962C8B-B14F-4D97-AF65-F5344CB8AC3E}">
        <p14:creationId xmlns:p14="http://schemas.microsoft.com/office/powerpoint/2010/main" val="172234626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a:t>
            </a:r>
          </a:p>
        </p:txBody>
      </p:sp>
      <p:sp>
        <p:nvSpPr>
          <p:cNvPr id="3" name="Content Placeholder 2"/>
          <p:cNvSpPr>
            <a:spLocks noGrp="1"/>
          </p:cNvSpPr>
          <p:nvPr>
            <p:ph idx="1"/>
          </p:nvPr>
        </p:nvSpPr>
        <p:spPr/>
        <p:txBody>
          <a:bodyPr>
            <a:normAutofit fontScale="92500"/>
          </a:bodyPr>
          <a:lstStyle/>
          <a:p>
            <a:r>
              <a:rPr lang="en-US" dirty="0"/>
              <a:t>One of the main purposes of OOP is to prevent outside units from doing anything without “sending a message” to an appropriate instance.</a:t>
            </a:r>
          </a:p>
          <a:p>
            <a:r>
              <a:rPr lang="en-US" dirty="0"/>
              <a:t>The previous example violates this principle.  We can make everything private, which means that only members of the module can access the symbols.  We must then go through an instance of the type/class to invoke the methods.</a:t>
            </a:r>
          </a:p>
          <a:p>
            <a:r>
              <a:rPr lang="en-US" dirty="0"/>
              <a:t>Making a type public “exposes” the type name and its type-bound procedures, but not its attributes.  </a:t>
            </a:r>
          </a:p>
          <a:p>
            <a:r>
              <a:rPr lang="en-US" dirty="0"/>
              <a:t>We will modify the example to accomplish this.</a:t>
            </a:r>
          </a:p>
        </p:txBody>
      </p:sp>
    </p:spTree>
    <p:extLst>
      <p:ext uri="{BB962C8B-B14F-4D97-AF65-F5344CB8AC3E}">
        <p14:creationId xmlns:p14="http://schemas.microsoft.com/office/powerpoint/2010/main" val="362936627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Modified Example</a:t>
            </a:r>
          </a:p>
        </p:txBody>
      </p:sp>
      <p:sp>
        <p:nvSpPr>
          <p:cNvPr id="3" name="Content Placeholder 2"/>
          <p:cNvSpPr>
            <a:spLocks noGrp="1"/>
          </p:cNvSpPr>
          <p:nvPr>
            <p:ph idx="1"/>
          </p:nvPr>
        </p:nvSpPr>
        <p:spPr>
          <a:xfrm>
            <a:off x="457200" y="894933"/>
            <a:ext cx="8229600" cy="6115467"/>
          </a:xfrm>
        </p:spPr>
        <p:txBody>
          <a:bodyPr>
            <a:normAutofit fontScale="25000" lnSpcReduction="20000"/>
          </a:bodyPr>
          <a:lstStyle/>
          <a:p>
            <a:pPr marL="0" indent="0">
              <a:buNone/>
            </a:pPr>
            <a:r>
              <a:rPr lang="en-US" sz="8000" dirty="0">
                <a:latin typeface="Courier New"/>
                <a:cs typeface="Courier New"/>
              </a:rPr>
              <a:t>module </a:t>
            </a:r>
            <a:r>
              <a:rPr lang="en-US" sz="8000" dirty="0" err="1">
                <a:latin typeface="Courier New"/>
                <a:cs typeface="Courier New"/>
              </a:rPr>
              <a:t>mytype_class</a:t>
            </a:r>
            <a:endParaRPr lang="en-US" sz="8000" dirty="0">
              <a:latin typeface="Courier New"/>
              <a:cs typeface="Courier New"/>
            </a:endParaRPr>
          </a:p>
          <a:p>
            <a:pPr marL="0" indent="0">
              <a:buNone/>
            </a:pPr>
            <a:r>
              <a:rPr lang="en-US" sz="8000" dirty="0">
                <a:latin typeface="Courier New"/>
                <a:cs typeface="Courier New"/>
              </a:rPr>
              <a:t>implicit none</a:t>
            </a:r>
          </a:p>
          <a:p>
            <a:pPr marL="0" indent="0">
              <a:buNone/>
            </a:pPr>
            <a:r>
              <a:rPr lang="en-US" sz="8000" dirty="0">
                <a:latin typeface="Courier New"/>
                <a:cs typeface="Courier New"/>
              </a:rPr>
              <a:t>private  !Everything contained is now private</a:t>
            </a:r>
          </a:p>
          <a:p>
            <a:pPr marL="0" indent="0">
              <a:buNone/>
            </a:pPr>
            <a:r>
              <a:rPr lang="en-US" sz="8000" dirty="0">
                <a:latin typeface="Courier New"/>
                <a:cs typeface="Courier New"/>
              </a:rPr>
              <a:t>public :: </a:t>
            </a:r>
            <a:r>
              <a:rPr lang="en-US" sz="8000" dirty="0" err="1">
                <a:latin typeface="Courier New"/>
                <a:cs typeface="Courier New"/>
              </a:rPr>
              <a:t>MyType</a:t>
            </a:r>
            <a:r>
              <a:rPr lang="en-US" sz="8000" dirty="0">
                <a:latin typeface="Courier New"/>
                <a:cs typeface="Courier New"/>
              </a:rPr>
              <a:t>  !so need to make the type public</a:t>
            </a:r>
          </a:p>
          <a:p>
            <a:pPr marL="0" indent="0">
              <a:buNone/>
            </a:pPr>
            <a:r>
              <a:rPr lang="en-US" sz="8000" dirty="0">
                <a:latin typeface="Courier New"/>
                <a:cs typeface="Courier New"/>
              </a:rPr>
              <a:t>type </a:t>
            </a:r>
            <a:r>
              <a:rPr lang="en-US" sz="8000" dirty="0" err="1">
                <a:latin typeface="Courier New"/>
                <a:cs typeface="Courier New"/>
              </a:rPr>
              <a:t>MyType</a:t>
            </a:r>
            <a:endParaRPr lang="en-US" sz="8000" dirty="0">
              <a:latin typeface="Courier New"/>
              <a:cs typeface="Courier New"/>
            </a:endParaRPr>
          </a:p>
          <a:p>
            <a:pPr marL="0" indent="0">
              <a:buNone/>
            </a:pPr>
            <a:r>
              <a:rPr lang="en-US" sz="8000" dirty="0">
                <a:latin typeface="Courier New"/>
                <a:cs typeface="Courier New"/>
              </a:rPr>
              <a:t>   private  !Methods must be declared private</a:t>
            </a:r>
          </a:p>
          <a:p>
            <a:pPr marL="457200" lvl="1" indent="0">
              <a:buNone/>
            </a:pPr>
            <a:r>
              <a:rPr lang="en-US" sz="8000" dirty="0">
                <a:latin typeface="Courier New"/>
                <a:cs typeface="Courier New"/>
              </a:rPr>
              <a:t>integer   :: </a:t>
            </a:r>
            <a:r>
              <a:rPr lang="en-US" sz="8000" dirty="0" err="1">
                <a:latin typeface="Courier New"/>
                <a:cs typeface="Courier New"/>
              </a:rPr>
              <a:t>i,j</a:t>
            </a:r>
            <a:endParaRPr lang="en-US" sz="8000" dirty="0">
              <a:latin typeface="Courier New"/>
              <a:cs typeface="Courier New"/>
            </a:endParaRPr>
          </a:p>
          <a:p>
            <a:pPr marL="457200" lvl="1" indent="0">
              <a:buNone/>
            </a:pPr>
            <a:r>
              <a:rPr lang="en-US" sz="8000" dirty="0">
                <a:latin typeface="Courier New"/>
                <a:cs typeface="Courier New"/>
              </a:rPr>
              <a:t>real      :: </a:t>
            </a:r>
            <a:r>
              <a:rPr lang="en-US" sz="8000" dirty="0" err="1">
                <a:latin typeface="Courier New"/>
                <a:cs typeface="Courier New"/>
              </a:rPr>
              <a:t>x,y</a:t>
            </a:r>
            <a:endParaRPr lang="en-US" sz="8000" dirty="0">
              <a:latin typeface="Courier New"/>
              <a:cs typeface="Courier New"/>
            </a:endParaRPr>
          </a:p>
          <a:p>
            <a:pPr marL="457200" lvl="1" indent="0">
              <a:buNone/>
            </a:pPr>
            <a:r>
              <a:rPr lang="en-US" sz="8000" dirty="0">
                <a:latin typeface="Courier New"/>
                <a:cs typeface="Courier New"/>
              </a:rPr>
              <a:t> contains</a:t>
            </a:r>
          </a:p>
          <a:p>
            <a:pPr marL="914400" lvl="2" indent="0">
              <a:buNone/>
            </a:pPr>
            <a:r>
              <a:rPr lang="en-US" sz="8000" dirty="0">
                <a:latin typeface="Courier New"/>
                <a:cs typeface="Courier New"/>
              </a:rPr>
              <a:t>procedure :: </a:t>
            </a:r>
            <a:r>
              <a:rPr lang="en-US" sz="8000" dirty="0" err="1">
                <a:latin typeface="Courier New"/>
                <a:cs typeface="Courier New"/>
              </a:rPr>
              <a:t>init</a:t>
            </a:r>
            <a:r>
              <a:rPr lang="en-US" sz="8000" dirty="0">
                <a:latin typeface="Courier New"/>
                <a:cs typeface="Courier New"/>
              </a:rPr>
              <a:t>=&gt;</a:t>
            </a:r>
            <a:r>
              <a:rPr lang="en-US" sz="8000" dirty="0" err="1">
                <a:latin typeface="Courier New"/>
                <a:cs typeface="Courier New"/>
              </a:rPr>
              <a:t>init_class</a:t>
            </a:r>
            <a:endParaRPr lang="en-US" sz="8000" dirty="0">
              <a:latin typeface="Courier New"/>
              <a:cs typeface="Courier New"/>
            </a:endParaRPr>
          </a:p>
          <a:p>
            <a:pPr marL="914400" lvl="2" indent="0">
              <a:buNone/>
            </a:pPr>
            <a:r>
              <a:rPr lang="en-US" sz="8000" dirty="0">
                <a:latin typeface="Courier New"/>
                <a:cs typeface="Courier New"/>
              </a:rPr>
              <a:t>procedure :: write=&gt;</a:t>
            </a:r>
            <a:r>
              <a:rPr lang="en-US" sz="8000" dirty="0" err="1">
                <a:latin typeface="Courier New"/>
                <a:cs typeface="Courier New"/>
              </a:rPr>
              <a:t>write_class</a:t>
            </a:r>
            <a:endParaRPr lang="en-US" sz="8000" dirty="0">
              <a:latin typeface="Courier New"/>
              <a:cs typeface="Courier New"/>
            </a:endParaRPr>
          </a:p>
          <a:p>
            <a:pPr marL="0" indent="0">
              <a:buNone/>
            </a:pPr>
            <a:r>
              <a:rPr lang="en-US" sz="8000" dirty="0">
                <a:latin typeface="Courier New"/>
                <a:cs typeface="Courier New"/>
              </a:rPr>
              <a:t>end type </a:t>
            </a:r>
            <a:r>
              <a:rPr lang="en-US" sz="8000" dirty="0" err="1">
                <a:latin typeface="Courier New"/>
                <a:cs typeface="Courier New"/>
              </a:rPr>
              <a:t>MyType</a:t>
            </a:r>
            <a:endParaRPr lang="en-US" sz="8000" dirty="0">
              <a:latin typeface="Courier New"/>
              <a:cs typeface="Courier New"/>
            </a:endParaRPr>
          </a:p>
          <a:p>
            <a:pPr marL="0" indent="0">
              <a:buNone/>
            </a:pPr>
            <a:r>
              <a:rPr lang="en-US" sz="8000" dirty="0">
                <a:latin typeface="Courier New"/>
                <a:cs typeface="Courier New"/>
              </a:rPr>
              <a:t>contains</a:t>
            </a:r>
          </a:p>
          <a:p>
            <a:pPr marL="0" indent="0">
              <a:buNone/>
            </a:pPr>
            <a:r>
              <a:rPr lang="en-US" sz="8000" dirty="0">
                <a:latin typeface="Courier New"/>
                <a:cs typeface="Courier New"/>
              </a:rPr>
              <a:t>  subroutine </a:t>
            </a:r>
            <a:r>
              <a:rPr lang="en-US" sz="8000" dirty="0" err="1">
                <a:latin typeface="Courier New"/>
                <a:cs typeface="Courier New"/>
              </a:rPr>
              <a:t>init_class</a:t>
            </a:r>
            <a:r>
              <a:rPr lang="en-US" sz="8000" dirty="0">
                <a:latin typeface="Courier New"/>
                <a:cs typeface="Courier New"/>
              </a:rPr>
              <a:t>(self,stuff1,stuff2)</a:t>
            </a:r>
          </a:p>
          <a:p>
            <a:pPr marL="457200" lvl="1" indent="0">
              <a:buNone/>
            </a:pPr>
            <a:r>
              <a:rPr lang="en-US" sz="8000" dirty="0">
                <a:latin typeface="Courier New"/>
                <a:cs typeface="Courier New"/>
              </a:rPr>
              <a:t>  class(</a:t>
            </a:r>
            <a:r>
              <a:rPr lang="en-US" sz="8000" dirty="0" err="1">
                <a:latin typeface="Courier New"/>
                <a:cs typeface="Courier New"/>
              </a:rPr>
              <a:t>MyType</a:t>
            </a:r>
            <a:r>
              <a:rPr lang="en-US" sz="8000" dirty="0">
                <a:latin typeface="Courier New"/>
                <a:cs typeface="Courier New"/>
              </a:rPr>
              <a:t>), intent(</a:t>
            </a:r>
            <a:r>
              <a:rPr lang="en-US" sz="8000" dirty="0" err="1">
                <a:latin typeface="Courier New"/>
                <a:cs typeface="Courier New"/>
              </a:rPr>
              <a:t>inout</a:t>
            </a:r>
            <a:r>
              <a:rPr lang="en-US" sz="8000" dirty="0">
                <a:latin typeface="Courier New"/>
                <a:cs typeface="Courier New"/>
              </a:rPr>
              <a:t>) :: self</a:t>
            </a:r>
          </a:p>
          <a:p>
            <a:pPr marL="457200" lvl="1" indent="0">
              <a:buNone/>
            </a:pPr>
            <a:r>
              <a:rPr lang="en-US" sz="8000" dirty="0">
                <a:latin typeface="Courier New"/>
                <a:cs typeface="Courier New"/>
              </a:rPr>
              <a:t>  real,          intent(in)    :: stuff1, stuff2</a:t>
            </a:r>
          </a:p>
          <a:p>
            <a:pPr marL="457200" lvl="1" indent="0">
              <a:buNone/>
            </a:pPr>
            <a:r>
              <a:rPr lang="en-US" sz="8000" dirty="0">
                <a:latin typeface="Courier New"/>
                <a:cs typeface="Courier New"/>
              </a:rPr>
              <a:t>  </a:t>
            </a:r>
            <a:r>
              <a:rPr lang="en-US" sz="8000" dirty="0" err="1">
                <a:latin typeface="Courier New"/>
                <a:cs typeface="Courier New"/>
              </a:rPr>
              <a:t>self%i</a:t>
            </a:r>
            <a:r>
              <a:rPr lang="en-US" sz="8000" dirty="0">
                <a:latin typeface="Courier New"/>
                <a:cs typeface="Courier New"/>
              </a:rPr>
              <a:t>=0; </a:t>
            </a:r>
            <a:r>
              <a:rPr lang="en-US" sz="8000" dirty="0" err="1">
                <a:latin typeface="Courier New"/>
                <a:cs typeface="Courier New"/>
              </a:rPr>
              <a:t>self%j</a:t>
            </a:r>
            <a:r>
              <a:rPr lang="en-US" sz="8000" dirty="0">
                <a:latin typeface="Courier New"/>
                <a:cs typeface="Courier New"/>
              </a:rPr>
              <a:t>=0</a:t>
            </a:r>
          </a:p>
          <a:p>
            <a:pPr marL="457200" lvl="1" indent="0">
              <a:buNone/>
            </a:pPr>
            <a:r>
              <a:rPr lang="en-US" sz="8000" dirty="0">
                <a:latin typeface="Courier New"/>
                <a:cs typeface="Courier New"/>
              </a:rPr>
              <a:t>  </a:t>
            </a:r>
            <a:r>
              <a:rPr lang="en-US" sz="8000" dirty="0" err="1">
                <a:latin typeface="Courier New"/>
                <a:cs typeface="Courier New"/>
              </a:rPr>
              <a:t>self%x</a:t>
            </a:r>
            <a:r>
              <a:rPr lang="en-US" sz="8000" dirty="0">
                <a:latin typeface="Courier New"/>
                <a:cs typeface="Courier New"/>
              </a:rPr>
              <a:t>=stuff1; </a:t>
            </a:r>
            <a:r>
              <a:rPr lang="en-US" sz="8000" dirty="0" err="1">
                <a:latin typeface="Courier New"/>
                <a:cs typeface="Courier New"/>
              </a:rPr>
              <a:t>self%y</a:t>
            </a:r>
            <a:r>
              <a:rPr lang="en-US" sz="8000" dirty="0">
                <a:latin typeface="Courier New"/>
                <a:cs typeface="Courier New"/>
              </a:rPr>
              <a:t>=stuff2</a:t>
            </a:r>
          </a:p>
          <a:p>
            <a:pPr marL="0" indent="0">
              <a:buNone/>
            </a:pPr>
            <a:r>
              <a:rPr lang="en-US" sz="8000" dirty="0">
                <a:latin typeface="Courier New"/>
                <a:cs typeface="Courier New"/>
              </a:rPr>
              <a:t>  end subroutine </a:t>
            </a:r>
            <a:r>
              <a:rPr lang="en-US" sz="8000" dirty="0" err="1">
                <a:latin typeface="Courier New"/>
                <a:cs typeface="Courier New"/>
              </a:rPr>
              <a:t>init_class</a:t>
            </a:r>
            <a:endParaRPr lang="en-US" sz="8000" dirty="0">
              <a:latin typeface="Courier New"/>
              <a:cs typeface="Courier New"/>
            </a:endParaRPr>
          </a:p>
          <a:p>
            <a:pPr lvl="1"/>
            <a:r>
              <a:rPr lang="en-US" dirty="0"/>
              <a:t>  </a:t>
            </a:r>
          </a:p>
        </p:txBody>
      </p:sp>
    </p:spTree>
    <p:extLst>
      <p:ext uri="{BB962C8B-B14F-4D97-AF65-F5344CB8AC3E}">
        <p14:creationId xmlns:p14="http://schemas.microsoft.com/office/powerpoint/2010/main" val="13025358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Example, P. 2</a:t>
            </a:r>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subroutine </a:t>
            </a:r>
            <a:r>
              <a:rPr lang="en-US" sz="2000" dirty="0" err="1">
                <a:latin typeface="Courier New"/>
                <a:cs typeface="Courier New"/>
              </a:rPr>
              <a:t>write_class</a:t>
            </a:r>
            <a:r>
              <a:rPr lang="en-US" sz="2000" dirty="0">
                <a:latin typeface="Courier New"/>
                <a:cs typeface="Courier New"/>
              </a:rPr>
              <a:t>(</a:t>
            </a:r>
            <a:r>
              <a:rPr lang="en-US" sz="2000" dirty="0" err="1">
                <a:latin typeface="Courier New"/>
                <a:cs typeface="Courier New"/>
              </a:rPr>
              <a:t>self,iunit</a:t>
            </a:r>
            <a:r>
              <a:rPr lang="en-US" sz="2000" dirty="0">
                <a:latin typeface="Courier New"/>
                <a:cs typeface="Courier New"/>
              </a:rPr>
              <a:t>)</a:t>
            </a:r>
          </a:p>
          <a:p>
            <a:pPr marL="0" indent="0">
              <a:buNone/>
            </a:pPr>
            <a:r>
              <a:rPr lang="en-US" sz="2000" dirty="0">
                <a:latin typeface="Courier New"/>
                <a:cs typeface="Courier New"/>
              </a:rPr>
              <a:t>     class(</a:t>
            </a:r>
            <a:r>
              <a:rPr lang="en-US" sz="2000" dirty="0" err="1">
                <a:latin typeface="Courier New"/>
                <a:cs typeface="Courier New"/>
              </a:rPr>
              <a:t>MyType</a:t>
            </a:r>
            <a:r>
              <a:rPr lang="en-US" sz="2000" dirty="0">
                <a:latin typeface="Courier New"/>
                <a:cs typeface="Courier New"/>
              </a:rPr>
              <a:t>), intent(in) :: self</a:t>
            </a:r>
          </a:p>
          <a:p>
            <a:pPr marL="0" indent="0">
              <a:buNone/>
            </a:pPr>
            <a:r>
              <a:rPr lang="en-US" sz="2000" dirty="0">
                <a:latin typeface="Courier New"/>
                <a:cs typeface="Courier New"/>
              </a:rPr>
              <a:t>     integer, intent(in)       :: </a:t>
            </a:r>
            <a:r>
              <a:rPr lang="en-US" sz="2000" dirty="0" err="1">
                <a:latin typeface="Courier New"/>
                <a:cs typeface="Courier New"/>
              </a:rPr>
              <a:t>iunit</a:t>
            </a:r>
            <a:r>
              <a:rPr lang="en-US" sz="2000" dirty="0">
                <a:latin typeface="Courier New"/>
                <a:cs typeface="Courier New"/>
              </a:rPr>
              <a:t> </a:t>
            </a:r>
          </a:p>
          <a:p>
            <a:pPr marL="0" indent="0">
              <a:buNone/>
            </a:pPr>
            <a:r>
              <a:rPr lang="en-US" sz="2000" dirty="0">
                <a:latin typeface="Courier New"/>
                <a:cs typeface="Courier New"/>
              </a:rPr>
              <a:t>         write(*,*) "Integers ",</a:t>
            </a:r>
            <a:r>
              <a:rPr lang="en-US" sz="2000" dirty="0" err="1">
                <a:latin typeface="Courier New"/>
                <a:cs typeface="Courier New"/>
              </a:rPr>
              <a:t>self%i</a:t>
            </a:r>
            <a:r>
              <a:rPr lang="en-US" sz="2000" dirty="0">
                <a:latin typeface="Courier New"/>
                <a:cs typeface="Courier New"/>
              </a:rPr>
              <a:t>, </a:t>
            </a:r>
            <a:r>
              <a:rPr lang="en-US" sz="2000" dirty="0" err="1">
                <a:latin typeface="Courier New"/>
                <a:cs typeface="Courier New"/>
              </a:rPr>
              <a:t>self%j</a:t>
            </a:r>
            <a:endParaRPr lang="en-US" sz="2000" dirty="0">
              <a:latin typeface="Courier New"/>
              <a:cs typeface="Courier New"/>
            </a:endParaRPr>
          </a:p>
          <a:p>
            <a:pPr marL="0" indent="0">
              <a:buNone/>
            </a:pPr>
            <a:r>
              <a:rPr lang="en-US" sz="2000" dirty="0">
                <a:latin typeface="Courier New"/>
                <a:cs typeface="Courier New"/>
              </a:rPr>
              <a:t>         write(*,*) "</a:t>
            </a:r>
            <a:r>
              <a:rPr lang="en-US" sz="2000" dirty="0" err="1">
                <a:latin typeface="Courier New"/>
                <a:cs typeface="Courier New"/>
              </a:rPr>
              <a:t>Reals</a:t>
            </a:r>
            <a:r>
              <a:rPr lang="en-US" sz="2000" dirty="0">
                <a:latin typeface="Courier New"/>
                <a:cs typeface="Courier New"/>
              </a:rPr>
              <a:t> ", </a:t>
            </a:r>
            <a:r>
              <a:rPr lang="en-US" sz="2000" dirty="0" err="1">
                <a:latin typeface="Courier New"/>
                <a:cs typeface="Courier New"/>
              </a:rPr>
              <a:t>self%x</a:t>
            </a:r>
            <a:r>
              <a:rPr lang="en-US" sz="2000" dirty="0">
                <a:latin typeface="Courier New"/>
                <a:cs typeface="Courier New"/>
              </a:rPr>
              <a:t>, </a:t>
            </a:r>
            <a:r>
              <a:rPr lang="en-US" sz="2000" dirty="0" err="1">
                <a:latin typeface="Courier New"/>
                <a:cs typeface="Courier New"/>
              </a:rPr>
              <a:t>self%y</a:t>
            </a:r>
            <a:endParaRPr lang="en-US" sz="2000" dirty="0">
              <a:latin typeface="Courier New"/>
              <a:cs typeface="Courier New"/>
            </a:endParaRPr>
          </a:p>
          <a:p>
            <a:pPr marL="0" indent="0">
              <a:buNone/>
            </a:pPr>
            <a:r>
              <a:rPr lang="en-US" sz="2000" dirty="0">
                <a:latin typeface="Courier New"/>
                <a:cs typeface="Courier New"/>
              </a:rPr>
              <a:t>   end subroutine </a:t>
            </a:r>
            <a:r>
              <a:rPr lang="en-US" sz="2000" dirty="0" err="1">
                <a:latin typeface="Courier New"/>
                <a:cs typeface="Courier New"/>
              </a:rPr>
              <a:t>write_class</a:t>
            </a:r>
            <a:endParaRPr lang="en-US" sz="2000" dirty="0">
              <a:latin typeface="Courier New"/>
              <a:cs typeface="Courier New"/>
            </a:endParaRPr>
          </a:p>
          <a:p>
            <a:pPr marL="0" indent="0">
              <a:buNone/>
            </a:pPr>
            <a:r>
              <a:rPr lang="en-US" sz="2000" dirty="0">
                <a:latin typeface="Courier New"/>
                <a:cs typeface="Courier New"/>
              </a:rPr>
              <a:t>end module </a:t>
            </a:r>
            <a:r>
              <a:rPr lang="en-US" sz="2000" dirty="0" err="1">
                <a:latin typeface="Courier New"/>
                <a:cs typeface="Courier New"/>
              </a:rPr>
              <a:t>mytype_class</a:t>
            </a:r>
            <a:endParaRPr lang="en-US" sz="2000" dirty="0">
              <a:latin typeface="Courier New"/>
              <a:cs typeface="Courier New"/>
            </a:endParaRPr>
          </a:p>
          <a:p>
            <a:pPr marL="0" indent="0">
              <a:buNone/>
            </a:pPr>
            <a:r>
              <a:rPr lang="en-US" dirty="0"/>
              <a:t>…</a:t>
            </a:r>
            <a:r>
              <a:rPr lang="en-US" sz="2400" dirty="0"/>
              <a:t>in caller:</a:t>
            </a:r>
          </a:p>
          <a:p>
            <a:pPr marL="0" indent="0">
              <a:buNone/>
            </a:pPr>
            <a:r>
              <a:rPr lang="en-US" sz="2000" dirty="0">
                <a:latin typeface="Courier New"/>
                <a:cs typeface="Courier New"/>
              </a:rPr>
              <a:t>call </a:t>
            </a:r>
            <a:r>
              <a:rPr lang="en-US" sz="2000" dirty="0" err="1">
                <a:latin typeface="Courier New"/>
                <a:cs typeface="Courier New"/>
              </a:rPr>
              <a:t>myvar%init</a:t>
            </a:r>
            <a:r>
              <a:rPr lang="en-US" sz="2000" dirty="0">
                <a:latin typeface="Courier New"/>
                <a:cs typeface="Courier New"/>
              </a:rPr>
              <a:t>(</a:t>
            </a:r>
            <a:r>
              <a:rPr lang="en-US" sz="2000" dirty="0" err="1">
                <a:latin typeface="Courier New"/>
                <a:cs typeface="Courier New"/>
              </a:rPr>
              <a:t>x,y</a:t>
            </a:r>
            <a:r>
              <a:rPr lang="en-US" sz="2000" dirty="0">
                <a:latin typeface="Courier New"/>
                <a:cs typeface="Courier New"/>
              </a:rPr>
              <a:t>)</a:t>
            </a:r>
          </a:p>
          <a:p>
            <a:pPr marL="0" indent="0">
              <a:buNone/>
            </a:pPr>
            <a:r>
              <a:rPr lang="en-US" sz="2000" dirty="0">
                <a:latin typeface="Courier New"/>
                <a:cs typeface="Courier New"/>
              </a:rPr>
              <a:t>call </a:t>
            </a:r>
            <a:r>
              <a:rPr lang="en-US" sz="2000" dirty="0" err="1">
                <a:latin typeface="Courier New"/>
                <a:cs typeface="Courier New"/>
              </a:rPr>
              <a:t>write_class</a:t>
            </a:r>
            <a:r>
              <a:rPr lang="en-US" sz="2000" dirty="0">
                <a:latin typeface="Courier New"/>
                <a:cs typeface="Courier New"/>
              </a:rPr>
              <a:t>(myvar,11) ! illegal, link error</a:t>
            </a:r>
          </a:p>
          <a:p>
            <a:pPr marL="0" indent="0">
              <a:buNone/>
            </a:pPr>
            <a:r>
              <a:rPr lang="en-US" sz="2000" dirty="0">
                <a:latin typeface="Courier New"/>
                <a:cs typeface="Courier New"/>
              </a:rPr>
              <a:t>call </a:t>
            </a:r>
            <a:r>
              <a:rPr lang="en-US" sz="2000" dirty="0" err="1">
                <a:latin typeface="Courier New"/>
                <a:cs typeface="Courier New"/>
              </a:rPr>
              <a:t>myvar%write</a:t>
            </a:r>
            <a:r>
              <a:rPr lang="en-US" sz="2000" dirty="0">
                <a:latin typeface="Courier New"/>
                <a:cs typeface="Courier New"/>
              </a:rPr>
              <a:t>(12)       ! OK</a:t>
            </a:r>
          </a:p>
        </p:txBody>
      </p:sp>
    </p:spTree>
    <p:extLst>
      <p:ext uri="{BB962C8B-B14F-4D97-AF65-F5344CB8AC3E}">
        <p14:creationId xmlns:p14="http://schemas.microsoft.com/office/powerpoint/2010/main" val="277939843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and Destructors</a:t>
            </a:r>
          </a:p>
        </p:txBody>
      </p:sp>
      <p:sp>
        <p:nvSpPr>
          <p:cNvPr id="3" name="Content Placeholder 2"/>
          <p:cNvSpPr>
            <a:spLocks noGrp="1"/>
          </p:cNvSpPr>
          <p:nvPr>
            <p:ph idx="1"/>
          </p:nvPr>
        </p:nvSpPr>
        <p:spPr/>
        <p:txBody>
          <a:bodyPr>
            <a:normAutofit/>
          </a:bodyPr>
          <a:lstStyle/>
          <a:p>
            <a:r>
              <a:rPr lang="en-US" dirty="0"/>
              <a:t>A constructor is a subprogram that handles the bookkeeping to initialize an instance of a type. This may entail:</a:t>
            </a:r>
          </a:p>
          <a:p>
            <a:pPr lvl="1"/>
            <a:r>
              <a:rPr lang="en-US" dirty="0"/>
              <a:t>Assigning values to attributes</a:t>
            </a:r>
          </a:p>
          <a:p>
            <a:pPr lvl="1"/>
            <a:r>
              <a:rPr lang="en-US" dirty="0"/>
              <a:t>Allocating memory for </a:t>
            </a:r>
            <a:r>
              <a:rPr lang="en-US" dirty="0" err="1"/>
              <a:t>allocatable</a:t>
            </a:r>
            <a:r>
              <a:rPr lang="en-US" dirty="0"/>
              <a:t> arrays</a:t>
            </a:r>
          </a:p>
          <a:p>
            <a:pPr lvl="2"/>
            <a:r>
              <a:rPr lang="en-US" dirty="0"/>
              <a:t>This </a:t>
            </a:r>
            <a:r>
              <a:rPr lang="en-US" i="1" dirty="0"/>
              <a:t>never</a:t>
            </a:r>
            <a:r>
              <a:rPr lang="en-US" dirty="0"/>
              <a:t> happens automatically.  If an </a:t>
            </a:r>
            <a:r>
              <a:rPr lang="en-US" dirty="0" err="1"/>
              <a:t>allocatable</a:t>
            </a:r>
            <a:r>
              <a:rPr lang="en-US" dirty="0"/>
              <a:t> is a member of a type, a constructor must be written.</a:t>
            </a:r>
          </a:p>
          <a:p>
            <a:r>
              <a:rPr lang="en-US" dirty="0"/>
              <a:t>A destructor is a subprogram that releases memory for a type.  This may be required if you allocate in a constructor.</a:t>
            </a:r>
          </a:p>
        </p:txBody>
      </p:sp>
    </p:spTree>
    <p:extLst>
      <p:ext uri="{BB962C8B-B14F-4D97-AF65-F5344CB8AC3E}">
        <p14:creationId xmlns:p14="http://schemas.microsoft.com/office/powerpoint/2010/main" val="319481403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Fortran has no special syntax for a constructor or destructor.  Programmers can define an </a:t>
            </a:r>
            <a:r>
              <a:rPr lang="en-US" dirty="0" err="1">
                <a:latin typeface="Courier New"/>
                <a:cs typeface="Courier New"/>
              </a:rPr>
              <a:t>init</a:t>
            </a:r>
            <a:r>
              <a:rPr lang="en-US" dirty="0"/>
              <a:t> function or equivalent, then declare it </a:t>
            </a:r>
            <a:r>
              <a:rPr lang="en-US" dirty="0">
                <a:latin typeface="Courier New"/>
                <a:cs typeface="Courier New"/>
              </a:rPr>
              <a:t>private</a:t>
            </a:r>
            <a:r>
              <a:rPr lang="en-US" dirty="0"/>
              <a:t> to be sure it can be accessed only through a type instance.  Destructors can be similarly written to deallocate arrays.</a:t>
            </a:r>
          </a:p>
        </p:txBody>
      </p:sp>
    </p:spTree>
    <p:extLst>
      <p:ext uri="{BB962C8B-B14F-4D97-AF65-F5344CB8AC3E}">
        <p14:creationId xmlns:p14="http://schemas.microsoft.com/office/powerpoint/2010/main" val="319091222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F74F-3D4E-4845-B18A-21D7A5AC2F6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FD672D67-AD9A-E543-B99D-D7784580799A}"/>
              </a:ext>
            </a:extLst>
          </p:cNvPr>
          <p:cNvSpPr>
            <a:spLocks noGrp="1"/>
          </p:cNvSpPr>
          <p:nvPr>
            <p:ph idx="1"/>
          </p:nvPr>
        </p:nvSpPr>
        <p:spPr/>
        <p:txBody>
          <a:bodyPr>
            <a:normAutofit lnSpcReduction="10000"/>
          </a:bodyPr>
          <a:lstStyle/>
          <a:p>
            <a:r>
              <a:rPr lang="en-US" dirty="0"/>
              <a:t>Write a class Atom that contains the following attributes:</a:t>
            </a:r>
          </a:p>
          <a:p>
            <a:pPr lvl="1"/>
            <a:r>
              <a:rPr lang="en-US" dirty="0"/>
              <a:t>Element symbol</a:t>
            </a:r>
          </a:p>
          <a:p>
            <a:pPr lvl="1"/>
            <a:r>
              <a:rPr lang="en-US" dirty="0"/>
              <a:t>Element name</a:t>
            </a:r>
          </a:p>
          <a:p>
            <a:pPr lvl="1"/>
            <a:r>
              <a:rPr lang="en-US" dirty="0"/>
              <a:t>Atomic mass</a:t>
            </a:r>
          </a:p>
          <a:p>
            <a:pPr lvl="1"/>
            <a:r>
              <a:rPr lang="en-US" dirty="0"/>
              <a:t>Atomic number</a:t>
            </a:r>
          </a:p>
          <a:p>
            <a:r>
              <a:rPr lang="en-US" dirty="0"/>
              <a:t>The method should be</a:t>
            </a:r>
          </a:p>
          <a:p>
            <a:pPr lvl="1"/>
            <a:r>
              <a:rPr lang="en-US" dirty="0"/>
              <a:t>Compute and return the number of neutrons from the mass and number (n=mass-number)</a:t>
            </a:r>
          </a:p>
          <a:p>
            <a:r>
              <a:rPr lang="en-US" dirty="0"/>
              <a:t>Also write a routine to initialize an instance of the class (</a:t>
            </a:r>
            <a:r>
              <a:rPr lang="en-US"/>
              <a:t>a constructor).</a:t>
            </a:r>
            <a:endParaRPr lang="en-US" dirty="0"/>
          </a:p>
        </p:txBody>
      </p:sp>
    </p:spTree>
    <p:extLst>
      <p:ext uri="{BB962C8B-B14F-4D97-AF65-F5344CB8AC3E}">
        <p14:creationId xmlns:p14="http://schemas.microsoft.com/office/powerpoint/2010/main" val="165973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Integer</a:t>
            </a:r>
          </a:p>
        </p:txBody>
      </p:sp>
      <p:sp>
        <p:nvSpPr>
          <p:cNvPr id="3" name="Content Placeholder 2"/>
          <p:cNvSpPr>
            <a:spLocks noGrp="1"/>
          </p:cNvSpPr>
          <p:nvPr>
            <p:ph idx="1"/>
          </p:nvPr>
        </p:nvSpPr>
        <p:spPr/>
        <p:txBody>
          <a:bodyPr/>
          <a:lstStyle/>
          <a:p>
            <a:r>
              <a:rPr lang="en-US" dirty="0"/>
              <a:t>Integer</a:t>
            </a:r>
          </a:p>
          <a:p>
            <a:pPr lvl="1"/>
            <a:r>
              <a:rPr lang="en-US" dirty="0"/>
              <a:t>Quantities with no fractional part</a:t>
            </a:r>
          </a:p>
          <a:p>
            <a:pPr lvl="1"/>
            <a:r>
              <a:rPr lang="en-US" dirty="0"/>
              <a:t>Represented by sign bit + value in </a:t>
            </a:r>
            <a:r>
              <a:rPr lang="en-US" i="1" dirty="0"/>
              <a:t>binary</a:t>
            </a:r>
          </a:p>
          <a:p>
            <a:pPr lvl="2"/>
            <a:r>
              <a:rPr lang="en-US" i="1" dirty="0"/>
              <a:t>Remember that computers do not use base 10 internally</a:t>
            </a:r>
          </a:p>
          <a:p>
            <a:pPr lvl="2"/>
            <a:r>
              <a:rPr lang="en-US" dirty="0"/>
              <a:t>Default integers are of size 32 bits</a:t>
            </a:r>
          </a:p>
          <a:p>
            <a:pPr lvl="1"/>
            <a:r>
              <a:rPr lang="en-US" dirty="0"/>
              <a:t>Maximum integer is is 2</a:t>
            </a:r>
            <a:r>
              <a:rPr lang="en-US" baseline="30000" dirty="0"/>
              <a:t>32</a:t>
            </a:r>
            <a:r>
              <a:rPr lang="en-US" dirty="0"/>
              <a:t>-1 </a:t>
            </a:r>
          </a:p>
          <a:p>
            <a:pPr lvl="2"/>
            <a:r>
              <a:rPr lang="en-US" dirty="0"/>
              <a:t>All Fortran integers are signed</a:t>
            </a:r>
          </a:p>
          <a:p>
            <a:pPr lvl="1"/>
            <a:r>
              <a:rPr lang="en-US" dirty="0"/>
              <a:t>Compiler extension (in nearly all compilers)</a:t>
            </a:r>
          </a:p>
          <a:p>
            <a:pPr lvl="2"/>
            <a:r>
              <a:rPr lang="en-US" dirty="0"/>
              <a:t>INTEGER*8  (old declaration style) is a 64-bit integer</a:t>
            </a:r>
          </a:p>
          <a:p>
            <a:pPr lvl="2"/>
            <a:r>
              <a:rPr lang="en-US" dirty="0"/>
              <a:t>Will show another method when we learn about KIND</a:t>
            </a:r>
          </a:p>
          <a:p>
            <a:endParaRPr lang="en-US" dirty="0"/>
          </a:p>
        </p:txBody>
      </p:sp>
    </p:spTree>
    <p:extLst>
      <p:ext uri="{BB962C8B-B14F-4D97-AF65-F5344CB8AC3E}">
        <p14:creationId xmlns:p14="http://schemas.microsoft.com/office/powerpoint/2010/main" val="67778150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Inheritance is not restricted to classes in Fortran. </a:t>
            </a:r>
          </a:p>
          <a:p>
            <a:pPr marL="0" indent="0">
              <a:buNone/>
            </a:pPr>
            <a:r>
              <a:rPr lang="en-US" dirty="0">
                <a:latin typeface="Courier New"/>
                <a:cs typeface="Courier New"/>
              </a:rPr>
              <a:t>type </a:t>
            </a:r>
            <a:r>
              <a:rPr lang="en-US" dirty="0" err="1">
                <a:latin typeface="Courier New"/>
                <a:cs typeface="Courier New"/>
              </a:rPr>
              <a:t>Parenttype</a:t>
            </a:r>
            <a:endParaRPr lang="en-US" dirty="0">
              <a:latin typeface="Courier New"/>
              <a:cs typeface="Courier New"/>
            </a:endParaRPr>
          </a:p>
          <a:p>
            <a:pPr marL="0" indent="0">
              <a:buNone/>
            </a:pPr>
            <a:r>
              <a:rPr lang="en-US" dirty="0">
                <a:latin typeface="Courier New"/>
                <a:cs typeface="Courier New"/>
              </a:rPr>
              <a:t>   integer :: </a:t>
            </a:r>
            <a:r>
              <a:rPr lang="en-US" dirty="0" err="1">
                <a:latin typeface="Courier New"/>
                <a:cs typeface="Courier New"/>
              </a:rPr>
              <a:t>my_id</a:t>
            </a:r>
            <a:endParaRPr lang="en-US" dirty="0">
              <a:latin typeface="Courier New"/>
              <a:cs typeface="Courier New"/>
            </a:endParaRPr>
          </a:p>
          <a:p>
            <a:pPr marL="0" indent="0">
              <a:buNone/>
            </a:pPr>
            <a:r>
              <a:rPr lang="en-US" dirty="0">
                <a:latin typeface="Courier New"/>
                <a:cs typeface="Courier New"/>
              </a:rPr>
              <a:t>   real    :: </a:t>
            </a:r>
            <a:r>
              <a:rPr lang="en-US" dirty="0" err="1">
                <a:latin typeface="Courier New"/>
                <a:cs typeface="Courier New"/>
              </a:rPr>
              <a:t>my_value</a:t>
            </a:r>
            <a:endParaRPr lang="en-US" dirty="0">
              <a:latin typeface="Courier New"/>
              <a:cs typeface="Courier New"/>
            </a:endParaRPr>
          </a:p>
          <a:p>
            <a:pPr marL="0" indent="0">
              <a:buNone/>
            </a:pPr>
            <a:r>
              <a:rPr lang="en-US" dirty="0">
                <a:latin typeface="Courier New"/>
                <a:cs typeface="Courier New"/>
              </a:rPr>
              <a:t>end type </a:t>
            </a:r>
            <a:r>
              <a:rPr lang="en-US" dirty="0" err="1">
                <a:latin typeface="Courier New"/>
                <a:cs typeface="Courier New"/>
              </a:rPr>
              <a:t>Parenttype</a:t>
            </a:r>
            <a:endParaRPr lang="en-US" dirty="0">
              <a:latin typeface="Courier New"/>
              <a:cs typeface="Courier New"/>
            </a:endParaRPr>
          </a:p>
          <a:p>
            <a:pPr marL="0" indent="0">
              <a:buNone/>
            </a:pPr>
            <a:r>
              <a:rPr lang="en-US" dirty="0">
                <a:latin typeface="Courier New"/>
                <a:cs typeface="Courier New"/>
              </a:rPr>
              <a:t>type </a:t>
            </a:r>
            <a:r>
              <a:rPr lang="en-US" dirty="0" err="1">
                <a:latin typeface="Courier New"/>
                <a:cs typeface="Courier New"/>
              </a:rPr>
              <a:t>Childtype</a:t>
            </a:r>
            <a:r>
              <a:rPr lang="en-US" dirty="0">
                <a:latin typeface="Courier New"/>
                <a:cs typeface="Courier New"/>
              </a:rPr>
              <a:t> extends (</a:t>
            </a:r>
            <a:r>
              <a:rPr lang="en-US" dirty="0" err="1">
                <a:latin typeface="Courier New"/>
                <a:cs typeface="Courier New"/>
              </a:rPr>
              <a:t>Parenttype</a:t>
            </a:r>
            <a:r>
              <a:rPr lang="en-US" dirty="0">
                <a:latin typeface="Courier New"/>
                <a:cs typeface="Courier New"/>
              </a:rPr>
              <a:t>)</a:t>
            </a:r>
          </a:p>
          <a:p>
            <a:pPr marL="0" indent="0">
              <a:buNone/>
            </a:pPr>
            <a:r>
              <a:rPr lang="en-US" dirty="0">
                <a:latin typeface="Courier New"/>
                <a:cs typeface="Courier New"/>
              </a:rPr>
              <a:t>   integer :: </a:t>
            </a:r>
            <a:r>
              <a:rPr lang="en-US" dirty="0" err="1">
                <a:latin typeface="Courier New"/>
                <a:cs typeface="Courier New"/>
              </a:rPr>
              <a:t>my_int</a:t>
            </a:r>
            <a:endParaRPr lang="en-US" dirty="0">
              <a:latin typeface="Courier New"/>
              <a:cs typeface="Courier New"/>
            </a:endParaRPr>
          </a:p>
          <a:p>
            <a:pPr marL="0" indent="0">
              <a:buNone/>
            </a:pPr>
            <a:r>
              <a:rPr lang="en-US" dirty="0">
                <a:latin typeface="Courier New"/>
                <a:cs typeface="Courier New"/>
              </a:rPr>
              <a:t>end type </a:t>
            </a:r>
            <a:r>
              <a:rPr lang="en-US" dirty="0" err="1">
                <a:latin typeface="Courier New"/>
                <a:cs typeface="Courier New"/>
              </a:rPr>
              <a:t>Childtype</a:t>
            </a:r>
            <a:endParaRPr lang="en-US" dirty="0">
              <a:latin typeface="Courier New"/>
              <a:cs typeface="Courier New"/>
            </a:endParaRPr>
          </a:p>
        </p:txBody>
      </p:sp>
    </p:spTree>
    <p:extLst>
      <p:ext uri="{BB962C8B-B14F-4D97-AF65-F5344CB8AC3E}">
        <p14:creationId xmlns:p14="http://schemas.microsoft.com/office/powerpoint/2010/main" val="10609292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Inheritance</a:t>
            </a:r>
          </a:p>
        </p:txBody>
      </p:sp>
      <p:sp>
        <p:nvSpPr>
          <p:cNvPr id="3" name="Content Placeholder 2"/>
          <p:cNvSpPr>
            <a:spLocks noGrp="1"/>
          </p:cNvSpPr>
          <p:nvPr>
            <p:ph idx="1"/>
          </p:nvPr>
        </p:nvSpPr>
        <p:spPr/>
        <p:txBody>
          <a:bodyPr/>
          <a:lstStyle/>
          <a:p>
            <a:r>
              <a:rPr lang="en-US" dirty="0"/>
              <a:t>The child type inherits all the attributes of its parent.</a:t>
            </a:r>
          </a:p>
          <a:p>
            <a:pPr marL="0" indent="0">
              <a:buNone/>
            </a:pPr>
            <a:r>
              <a:rPr lang="en-US" dirty="0"/>
              <a:t>  </a:t>
            </a:r>
            <a:r>
              <a:rPr lang="en-US" dirty="0">
                <a:latin typeface="Courier New"/>
                <a:cs typeface="Courier New"/>
              </a:rPr>
              <a:t>type(</a:t>
            </a:r>
            <a:r>
              <a:rPr lang="en-US" dirty="0" err="1">
                <a:latin typeface="Courier New"/>
                <a:cs typeface="Courier New"/>
              </a:rPr>
              <a:t>ChildType</a:t>
            </a:r>
            <a:r>
              <a:rPr lang="en-US" dirty="0">
                <a:latin typeface="Courier New"/>
                <a:cs typeface="Courier New"/>
              </a:rPr>
              <a:t>) :: </a:t>
            </a:r>
            <a:r>
              <a:rPr lang="en-US" dirty="0" err="1">
                <a:latin typeface="Courier New"/>
                <a:cs typeface="Courier New"/>
              </a:rPr>
              <a:t>billy</a:t>
            </a:r>
            <a:endParaRPr lang="en-US" dirty="0">
              <a:latin typeface="Courier New"/>
              <a:cs typeface="Courier New"/>
            </a:endParaRPr>
          </a:p>
          <a:p>
            <a:pPr marL="0" indent="0">
              <a:buNone/>
            </a:pPr>
            <a:r>
              <a:rPr lang="en-US" dirty="0"/>
              <a:t>  </a:t>
            </a:r>
            <a:r>
              <a:rPr lang="en-US" dirty="0" err="1">
                <a:latin typeface="Courier New"/>
                <a:cs typeface="Courier New"/>
              </a:rPr>
              <a:t>billy%my_id</a:t>
            </a:r>
            <a:r>
              <a:rPr lang="en-US" dirty="0"/>
              <a:t> is valid, and is equivalent to</a:t>
            </a:r>
          </a:p>
          <a:p>
            <a:pPr marL="0" indent="0">
              <a:buNone/>
            </a:pPr>
            <a:r>
              <a:rPr lang="en-US" dirty="0"/>
              <a:t>  </a:t>
            </a:r>
            <a:r>
              <a:rPr lang="en-US" dirty="0" err="1">
                <a:latin typeface="Courier New"/>
                <a:cs typeface="Courier New"/>
              </a:rPr>
              <a:t>billy%ParentType%my_id</a:t>
            </a:r>
            <a:endParaRPr lang="en-US" dirty="0">
              <a:latin typeface="Courier New"/>
              <a:cs typeface="Courier New"/>
            </a:endParaRPr>
          </a:p>
          <a:p>
            <a:r>
              <a:rPr lang="en-US" dirty="0"/>
              <a:t>But </a:t>
            </a:r>
            <a:r>
              <a:rPr lang="en-US" dirty="0" err="1">
                <a:latin typeface="Courier New"/>
                <a:cs typeface="Courier New"/>
              </a:rPr>
              <a:t>billy%my_int</a:t>
            </a:r>
            <a:r>
              <a:rPr lang="en-US" dirty="0">
                <a:latin typeface="Courier New"/>
                <a:cs typeface="Courier New"/>
              </a:rPr>
              <a:t> </a:t>
            </a:r>
            <a:r>
              <a:rPr lang="en-US" dirty="0"/>
              <a:t>does not refer back to the parent, since that variable occurs only in the extension.</a:t>
            </a:r>
          </a:p>
        </p:txBody>
      </p:sp>
    </p:spTree>
    <p:extLst>
      <p:ext uri="{BB962C8B-B14F-4D97-AF65-F5344CB8AC3E}">
        <p14:creationId xmlns:p14="http://schemas.microsoft.com/office/powerpoint/2010/main" val="48165430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Recommendations for Older Code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86093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Older Code</a:t>
            </a:r>
          </a:p>
        </p:txBody>
      </p:sp>
      <p:sp>
        <p:nvSpPr>
          <p:cNvPr id="5" name="Content Placeholder 4"/>
          <p:cNvSpPr>
            <a:spLocks noGrp="1"/>
          </p:cNvSpPr>
          <p:nvPr>
            <p:ph idx="1"/>
          </p:nvPr>
        </p:nvSpPr>
        <p:spPr/>
        <p:txBody>
          <a:bodyPr>
            <a:normAutofit/>
          </a:bodyPr>
          <a:lstStyle/>
          <a:p>
            <a:r>
              <a:rPr lang="en-US" dirty="0"/>
              <a:t>If your dissertation depends on it (and you are allowed to do it) it's worth the time unless the code is more than 50,000 to 100,000 lines or so.</a:t>
            </a:r>
          </a:p>
          <a:p>
            <a:r>
              <a:rPr lang="en-US" dirty="0"/>
              <a:t>Step 1: Replace all COMMON blocks with modules.  Initially these modules only need to declare the variables.</a:t>
            </a:r>
          </a:p>
          <a:p>
            <a:r>
              <a:rPr lang="en-US" dirty="0"/>
              <a:t>Step 2: Reorganize subprograms into modules.  This gives you a free interface, and checks agreement of type and number of arguments.</a:t>
            </a:r>
          </a:p>
        </p:txBody>
      </p:sp>
    </p:spTree>
    <p:extLst>
      <p:ext uri="{BB962C8B-B14F-4D97-AF65-F5344CB8AC3E}">
        <p14:creationId xmlns:p14="http://schemas.microsoft.com/office/powerpoint/2010/main" val="4621536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(Continued)</a:t>
            </a:r>
          </a:p>
        </p:txBody>
      </p:sp>
      <p:sp>
        <p:nvSpPr>
          <p:cNvPr id="3" name="Content Placeholder 2"/>
          <p:cNvSpPr>
            <a:spLocks noGrp="1"/>
          </p:cNvSpPr>
          <p:nvPr>
            <p:ph idx="1"/>
          </p:nvPr>
        </p:nvSpPr>
        <p:spPr/>
        <p:txBody>
          <a:bodyPr/>
          <a:lstStyle/>
          <a:p>
            <a:r>
              <a:rPr lang="en-US" dirty="0"/>
              <a:t>Step 3: Change variable names to something more meaningful as you can.</a:t>
            </a:r>
          </a:p>
          <a:p>
            <a:r>
              <a:rPr lang="en-US" dirty="0"/>
              <a:t>Step 4: </a:t>
            </a:r>
            <a:r>
              <a:rPr lang="en-US" dirty="0" err="1"/>
              <a:t>Globals</a:t>
            </a:r>
            <a:r>
              <a:rPr lang="en-US" dirty="0"/>
              <a:t> are poison, and a major source of bugs (I found a bug in a model that was due to something being global—it had a "memory" when it should not have had one, but since they'd never run the model for different conditions in the same run, they had never noticed it.)  Move variables out of the "common" modules into parameter lists.</a:t>
            </a:r>
          </a:p>
          <a:p>
            <a:r>
              <a:rPr lang="en-US" dirty="0"/>
              <a:t>Step 5: Introduce types/classes as appropriate.</a:t>
            </a:r>
          </a:p>
        </p:txBody>
      </p:sp>
    </p:spTree>
    <p:extLst>
      <p:ext uri="{BB962C8B-B14F-4D97-AF65-F5344CB8AC3E}">
        <p14:creationId xmlns:p14="http://schemas.microsoft.com/office/powerpoint/2010/main" val="241176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You will definitely need a set of regression tests for this job.</a:t>
            </a:r>
          </a:p>
          <a:p>
            <a:r>
              <a:rPr lang="en-US" dirty="0"/>
              <a:t>You may find the original code was not as well tested as you expected (or hoped).</a:t>
            </a:r>
          </a:p>
        </p:txBody>
      </p:sp>
    </p:spTree>
    <p:extLst>
      <p:ext uri="{BB962C8B-B14F-4D97-AF65-F5344CB8AC3E}">
        <p14:creationId xmlns:p14="http://schemas.microsoft.com/office/powerpoint/2010/main" val="40333790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a:t>
            </a:r>
          </a:p>
        </p:txBody>
      </p:sp>
      <p:sp>
        <p:nvSpPr>
          <p:cNvPr id="3" name="Content Placeholder 2"/>
          <p:cNvSpPr>
            <a:spLocks noGrp="1"/>
          </p:cNvSpPr>
          <p:nvPr>
            <p:ph idx="1"/>
          </p:nvPr>
        </p:nvSpPr>
        <p:spPr/>
        <p:txBody>
          <a:bodyPr>
            <a:normAutofit lnSpcReduction="10000"/>
          </a:bodyPr>
          <a:lstStyle/>
          <a:p>
            <a:r>
              <a:rPr lang="en-US" dirty="0"/>
              <a:t>Style makes a big difference, especially in compiled languages that tend to be more verbose than interpreted languages.</a:t>
            </a:r>
          </a:p>
          <a:p>
            <a:r>
              <a:rPr lang="en-US" dirty="0"/>
              <a:t>Indentation is very important</a:t>
            </a:r>
          </a:p>
          <a:p>
            <a:r>
              <a:rPr lang="en-US" dirty="0"/>
              <a:t>Variable names are important </a:t>
            </a:r>
            <a:r>
              <a:rPr lang="mr-IN" dirty="0"/>
              <a:t>–</a:t>
            </a:r>
            <a:r>
              <a:rPr lang="en-US" dirty="0"/>
              <a:t> choose variable names that communicate some meaning to the reader.  Variable names are no longer limited to 8 characters</a:t>
            </a:r>
          </a:p>
          <a:p>
            <a:r>
              <a:rPr lang="en-US" dirty="0"/>
              <a:t>Insert blank lines between logical chunks of code</a:t>
            </a:r>
          </a:p>
          <a:p>
            <a:pPr lvl="1"/>
            <a:r>
              <a:rPr lang="en-US" dirty="0"/>
              <a:t>We do not use green-and-white striped fanfold paper anymore to separate lines visually.  You have to do it with blank lines and indentation</a:t>
            </a:r>
          </a:p>
        </p:txBody>
      </p:sp>
    </p:spTree>
    <p:extLst>
      <p:ext uri="{BB962C8B-B14F-4D97-AF65-F5344CB8AC3E}">
        <p14:creationId xmlns:p14="http://schemas.microsoft.com/office/powerpoint/2010/main" val="20507970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Old Way (1978)</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2271" y="1371600"/>
            <a:ext cx="3319457" cy="4876800"/>
          </a:xfrm>
        </p:spPr>
      </p:pic>
      <p:sp>
        <p:nvSpPr>
          <p:cNvPr id="6" name="TextBox 5"/>
          <p:cNvSpPr txBox="1"/>
          <p:nvPr/>
        </p:nvSpPr>
        <p:spPr>
          <a:xfrm>
            <a:off x="2886871" y="6324600"/>
            <a:ext cx="3313984" cy="369332"/>
          </a:xfrm>
          <a:prstGeom prst="rect">
            <a:avLst/>
          </a:prstGeom>
          <a:noFill/>
        </p:spPr>
        <p:txBody>
          <a:bodyPr wrap="none" rtlCol="0">
            <a:spAutoFit/>
          </a:bodyPr>
          <a:lstStyle/>
          <a:p>
            <a:r>
              <a:rPr lang="en-US" dirty="0"/>
              <a:t>(Credit: A Reinhold, Wikipedia)</a:t>
            </a:r>
          </a:p>
        </p:txBody>
      </p:sp>
    </p:spTree>
    <p:extLst>
      <p:ext uri="{BB962C8B-B14F-4D97-AF65-F5344CB8AC3E}">
        <p14:creationId xmlns:p14="http://schemas.microsoft.com/office/powerpoint/2010/main" val="4765403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a:t>
            </a:r>
          </a:p>
        </p:txBody>
      </p:sp>
      <p:sp>
        <p:nvSpPr>
          <p:cNvPr id="3" name="Content Placeholder 2"/>
          <p:cNvSpPr>
            <a:spLocks noGrp="1"/>
          </p:cNvSpPr>
          <p:nvPr>
            <p:ph idx="1"/>
          </p:nvPr>
        </p:nvSpPr>
        <p:spPr>
          <a:xfrm>
            <a:off x="457200" y="1295400"/>
            <a:ext cx="8229600" cy="5410200"/>
          </a:xfrm>
        </p:spPr>
        <p:txBody>
          <a:bodyPr>
            <a:normAutofit fontScale="25000" lnSpcReduction="20000"/>
          </a:bodyPr>
          <a:lstStyle/>
          <a:p>
            <a:pPr marL="0" indent="0">
              <a:buNone/>
            </a:pPr>
            <a:r>
              <a:rPr lang="is-IS" dirty="0"/>
              <a:t>        subroutine biogeoclimate</a:t>
            </a:r>
          </a:p>
          <a:p>
            <a:pPr marL="0" indent="0">
              <a:buNone/>
            </a:pPr>
            <a:r>
              <a:rPr lang="is-IS" dirty="0"/>
              <a:t>        include "common.txt"</a:t>
            </a:r>
          </a:p>
          <a:p>
            <a:pPr marL="0" indent="0">
              <a:buNone/>
            </a:pPr>
            <a:r>
              <a:rPr lang="is-IS" dirty="0"/>
              <a:t>        real tx(365),tn(365),ta(365),p(365)</a:t>
            </a:r>
          </a:p>
          <a:p>
            <a:pPr marL="0" indent="0">
              <a:buNone/>
            </a:pPr>
            <a:r>
              <a:rPr lang="is-IS" dirty="0"/>
              <a:t>        real t1(12),t2(12),p1(12)</a:t>
            </a:r>
          </a:p>
          <a:p>
            <a:pPr marL="0" indent="0">
              <a:buNone/>
            </a:pPr>
            <a:r>
              <a:rPr lang="is-IS" dirty="0"/>
              <a:t>        real littc1,littc2,littn1,littn2</a:t>
            </a:r>
          </a:p>
          <a:p>
            <a:pPr marL="0" indent="0">
              <a:buNone/>
            </a:pPr>
            <a:r>
              <a:rPr lang="is-IS" dirty="0"/>
              <a:t>        real prcp_n</a:t>
            </a:r>
          </a:p>
          <a:p>
            <a:pPr marL="0" indent="0">
              <a:buNone/>
            </a:pPr>
            <a:r>
              <a:rPr lang="is-IS" dirty="0"/>
              <a:t>        data prcp_n/0.00002/</a:t>
            </a:r>
          </a:p>
          <a:p>
            <a:pPr marL="0" indent="0">
              <a:buNone/>
            </a:pPr>
            <a:r>
              <a:rPr lang="is-IS" dirty="0"/>
              <a:t>c       prcp_n: Nitrogen content for unit rianfall (tN/ha)</a:t>
            </a:r>
          </a:p>
          <a:p>
            <a:pPr marL="0" indent="0">
              <a:buNone/>
            </a:pPr>
            <a:r>
              <a:rPr lang="is-IS" dirty="0"/>
              <a:t>c</a:t>
            </a:r>
          </a:p>
          <a:p>
            <a:pPr marL="0" indent="0">
              <a:buNone/>
            </a:pPr>
            <a:r>
              <a:rPr lang="is-IS" dirty="0"/>
              <a:t>        rain_1=0.0</a:t>
            </a:r>
          </a:p>
          <a:p>
            <a:pPr marL="0" indent="0">
              <a:buNone/>
            </a:pPr>
            <a:r>
              <a:rPr lang="is-IS" dirty="0"/>
              <a:t>        rain_n=0.0</a:t>
            </a:r>
          </a:p>
          <a:p>
            <a:pPr marL="0" indent="0">
              <a:buNone/>
            </a:pPr>
            <a:r>
              <a:rPr lang="is-IS" dirty="0"/>
              <a:t>        do i=1,12</a:t>
            </a:r>
          </a:p>
          <a:p>
            <a:pPr marL="0" indent="0">
              <a:buNone/>
            </a:pPr>
            <a:r>
              <a:rPr lang="is-IS" dirty="0"/>
              <a:t>                tmp1=ynormal(0.0,1.0)</a:t>
            </a:r>
          </a:p>
          <a:p>
            <a:pPr marL="0" indent="0">
              <a:buNone/>
            </a:pPr>
            <a:r>
              <a:rPr lang="is-IS" dirty="0"/>
              <a:t>                tmp1=max(-1.0,min(tmp1,1.0))</a:t>
            </a:r>
          </a:p>
          <a:p>
            <a:pPr marL="0" indent="0">
              <a:buNone/>
            </a:pPr>
            <a:r>
              <a:rPr lang="is-IS" dirty="0"/>
              <a:t>                t1(i)=tmin(i)+tmp1*tminv(i)</a:t>
            </a:r>
          </a:p>
          <a:p>
            <a:pPr marL="0" indent="0">
              <a:buNone/>
            </a:pPr>
            <a:r>
              <a:rPr lang="is-IS" dirty="0"/>
              <a:t>                t2(i)=tmax(i)+tmp1*tmaxv(i)</a:t>
            </a:r>
          </a:p>
          <a:p>
            <a:pPr marL="0" indent="0">
              <a:buNone/>
            </a:pPr>
            <a:r>
              <a:rPr lang="is-IS" dirty="0"/>
              <a:t>                tmp2=ynormal(0.0,1.0)</a:t>
            </a:r>
          </a:p>
          <a:p>
            <a:pPr marL="0" indent="0">
              <a:buNone/>
            </a:pPr>
            <a:r>
              <a:rPr lang="is-IS" dirty="0"/>
              <a:t>                tmp2=max(-0.5,min(tmp2,0.5))</a:t>
            </a:r>
          </a:p>
          <a:p>
            <a:pPr marL="0" indent="0">
              <a:buNone/>
            </a:pPr>
            <a:r>
              <a:rPr lang="is-IS" dirty="0"/>
              <a:t>c               forest cover can increase rainfall by maximum 15%</a:t>
            </a:r>
          </a:p>
          <a:p>
            <a:pPr marL="0" indent="0">
              <a:buNone/>
            </a:pPr>
            <a:r>
              <a:rPr lang="is-IS" dirty="0"/>
              <a:t>                p1(i)=max(prec(i)+tmp2*precv(i),0.0)</a:t>
            </a:r>
          </a:p>
          <a:p>
            <a:pPr marL="0" indent="0">
              <a:buNone/>
            </a:pPr>
            <a:r>
              <a:rPr lang="is-IS" dirty="0"/>
              <a:t>c           *(1.0+lai*0.02)</a:t>
            </a:r>
          </a:p>
          <a:p>
            <a:pPr marL="0" indent="0">
              <a:buNone/>
            </a:pPr>
            <a:r>
              <a:rPr lang="is-IS" dirty="0"/>
              <a:t>                rain_1=rain_1+p1(i)</a:t>
            </a:r>
          </a:p>
          <a:p>
            <a:pPr marL="0" indent="0">
              <a:buNone/>
            </a:pPr>
            <a:r>
              <a:rPr lang="is-IS" dirty="0"/>
              <a:t>c       write(*,*) tmp1, tmp2, tmin(i),tmax(i),prec(i)</a:t>
            </a:r>
          </a:p>
          <a:p>
            <a:pPr marL="0" indent="0">
              <a:buNone/>
            </a:pPr>
            <a:r>
              <a:rPr lang="is-IS" dirty="0"/>
              <a:t>        rain_n=rain_n+p1(i)*prcp_n</a:t>
            </a:r>
          </a:p>
          <a:p>
            <a:pPr marL="0" indent="0">
              <a:buNone/>
            </a:pPr>
            <a:r>
              <a:rPr lang="is-IS" dirty="0"/>
              <a:t>        end do</a:t>
            </a:r>
          </a:p>
          <a:p>
            <a:pPr marL="0" indent="0">
              <a:buNone/>
            </a:pPr>
            <a:r>
              <a:rPr lang="is-IS" dirty="0"/>
              <a:t>        call cov365(t1,tn)</a:t>
            </a:r>
          </a:p>
          <a:p>
            <a:pPr marL="0" indent="0">
              <a:buNone/>
            </a:pPr>
            <a:r>
              <a:rPr lang="is-IS" dirty="0"/>
              <a:t>        call cov365(t2,tx)</a:t>
            </a:r>
          </a:p>
          <a:p>
            <a:pPr marL="0" indent="0">
              <a:buNone/>
            </a:pPr>
            <a:r>
              <a:rPr lang="is-IS" dirty="0"/>
              <a:t>        call cov365a(p1,p)</a:t>
            </a:r>
          </a:p>
          <a:p>
            <a:pPr marL="0" indent="0">
              <a:buNone/>
            </a:pPr>
            <a:r>
              <a:rPr lang="is-IS" dirty="0"/>
              <a:t>        do i=1,365</a:t>
            </a:r>
          </a:p>
          <a:p>
            <a:pPr marL="0" indent="0">
              <a:buNone/>
            </a:pPr>
            <a:r>
              <a:rPr lang="is-IS" dirty="0"/>
              <a:t>                ta(i)=0.5*(tn(i)+tx(i))</a:t>
            </a:r>
          </a:p>
          <a:p>
            <a:pPr marL="0" indent="0">
              <a:buNone/>
            </a:pPr>
            <a:r>
              <a:rPr lang="is-IS" dirty="0"/>
              <a:t>        end do</a:t>
            </a:r>
          </a:p>
          <a:p>
            <a:pPr marL="0" indent="0">
              <a:buNone/>
            </a:pPr>
            <a:r>
              <a:rPr lang="is-IS" dirty="0"/>
              <a:t>c</a:t>
            </a:r>
          </a:p>
          <a:p>
            <a:pPr marL="0" indent="0">
              <a:buNone/>
            </a:pPr>
            <a:r>
              <a:rPr lang="is-IS" dirty="0"/>
              <a:t>c                               Daily cycles of C, N, H2O</a:t>
            </a:r>
          </a:p>
          <a:p>
            <a:pPr marL="0" indent="0">
              <a:buNone/>
            </a:pPr>
            <a:r>
              <a:rPr lang="is-IS" dirty="0"/>
              <a:t>c</a:t>
            </a:r>
          </a:p>
          <a:p>
            <a:pPr marL="0" indent="0">
              <a:buNone/>
            </a:pPr>
            <a:r>
              <a:rPr lang="is-IS" dirty="0"/>
              <a:t>         rrr=0.0</a:t>
            </a:r>
          </a:p>
          <a:p>
            <a:pPr marL="0" indent="0">
              <a:buNone/>
            </a:pPr>
            <a:r>
              <a:rPr lang="is-IS" dirty="0"/>
              <a:t>       ypet=0.0</a:t>
            </a:r>
          </a:p>
          <a:p>
            <a:pPr marL="0" indent="0">
              <a:buNone/>
            </a:pPr>
            <a:r>
              <a:rPr lang="is-IS" dirty="0"/>
              <a:t>        yaet=0.0</a:t>
            </a:r>
          </a:p>
          <a:p>
            <a:pPr marL="0" indent="0">
              <a:buNone/>
            </a:pPr>
            <a:r>
              <a:rPr lang="is-IS" dirty="0"/>
              <a:t>      avail_n=0.0</a:t>
            </a:r>
          </a:p>
          <a:p>
            <a:pPr marL="0" indent="0">
              <a:buNone/>
            </a:pPr>
            <a:r>
              <a:rPr lang="is-IS" dirty="0"/>
              <a:t>        degd=0.0</a:t>
            </a:r>
          </a:p>
          <a:p>
            <a:pPr marL="0" indent="0">
              <a:buNone/>
            </a:pPr>
            <a:r>
              <a:rPr lang="is-IS" dirty="0"/>
              <a:t>        growdays=0.0</a:t>
            </a:r>
          </a:p>
          <a:p>
            <a:pPr marL="0" indent="0">
              <a:buNone/>
            </a:pPr>
            <a:r>
              <a:rPr lang="is-IS" dirty="0"/>
              <a:t>        drydays=0.0</a:t>
            </a:r>
          </a:p>
          <a:p>
            <a:pPr marL="0" indent="0">
              <a:buNone/>
            </a:pPr>
            <a:r>
              <a:rPr lang="is-IS" dirty="0"/>
              <a:t>        drydays1=0.0</a:t>
            </a:r>
          </a:p>
          <a:p>
            <a:pPr marL="0" indent="0">
              <a:buNone/>
            </a:pPr>
            <a:r>
              <a:rPr lang="is-IS" dirty="0"/>
              <a:t>        flooddays=0.0</a:t>
            </a:r>
          </a:p>
          <a:p>
            <a:pPr marL="0" indent="0">
              <a:buNone/>
            </a:pPr>
            <a:r>
              <a:rPr lang="is-IS" dirty="0"/>
              <a:t>c       </a:t>
            </a:r>
          </a:p>
          <a:p>
            <a:pPr marL="0" indent="0">
              <a:buNone/>
            </a:pPr>
            <a:r>
              <a:rPr lang="is-IS" dirty="0"/>
              <a:t>        aoc0=aoc0+go_ao_c</a:t>
            </a:r>
          </a:p>
          <a:p>
            <a:pPr marL="0" indent="0">
              <a:buNone/>
            </a:pPr>
            <a:r>
              <a:rPr lang="is-IS" dirty="0"/>
              <a:t>        aon0=aon0+go_ao_n</a:t>
            </a:r>
          </a:p>
          <a:p>
            <a:pPr marL="0" indent="0">
              <a:buNone/>
            </a:pPr>
            <a:endParaRPr lang="is-IS" dirty="0"/>
          </a:p>
          <a:p>
            <a:endParaRPr lang="en-US" dirty="0"/>
          </a:p>
        </p:txBody>
      </p:sp>
    </p:spTree>
    <p:extLst>
      <p:ext uri="{BB962C8B-B14F-4D97-AF65-F5344CB8AC3E}">
        <p14:creationId xmlns:p14="http://schemas.microsoft.com/office/powerpoint/2010/main" val="174196998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a:t>
            </a:r>
          </a:p>
        </p:txBody>
      </p:sp>
      <p:sp>
        <p:nvSpPr>
          <p:cNvPr id="3" name="Content Placeholder 2"/>
          <p:cNvSpPr>
            <a:spLocks noGrp="1"/>
          </p:cNvSpPr>
          <p:nvPr>
            <p:ph idx="1"/>
          </p:nvPr>
        </p:nvSpPr>
        <p:spPr>
          <a:xfrm>
            <a:off x="457200" y="1295400"/>
            <a:ext cx="8229600" cy="5334000"/>
          </a:xfrm>
        </p:spPr>
        <p:txBody>
          <a:bodyPr>
            <a:normAutofit fontScale="25000" lnSpcReduction="20000"/>
          </a:bodyPr>
          <a:lstStyle/>
          <a:p>
            <a:pPr marL="0" indent="0">
              <a:buNone/>
            </a:pPr>
            <a:r>
              <a:rPr lang="is-IS" dirty="0"/>
              <a:t>module Model</a:t>
            </a:r>
          </a:p>
          <a:p>
            <a:pPr marL="0" indent="0">
              <a:buNone/>
            </a:pPr>
            <a:r>
              <a:rPr lang="is-IS" dirty="0"/>
              <a:t>  </a:t>
            </a:r>
          </a:p>
          <a:p>
            <a:pPr marL="0" indent="0">
              <a:buNone/>
            </a:pPr>
            <a:r>
              <a:rPr lang="is-IS" dirty="0"/>
              <a:t>  use Parameters</a:t>
            </a:r>
          </a:p>
          <a:p>
            <a:pPr marL="0" indent="0">
              <a:buNone/>
            </a:pPr>
            <a:r>
              <a:rPr lang="is-IS" dirty="0"/>
              <a:t>  use Constants</a:t>
            </a:r>
          </a:p>
          <a:p>
            <a:pPr marL="0" indent="0">
              <a:buNone/>
            </a:pPr>
            <a:r>
              <a:rPr lang="is-IS" dirty="0"/>
              <a:t>  use Soil</a:t>
            </a:r>
          </a:p>
          <a:p>
            <a:pPr marL="0" indent="0">
              <a:buNone/>
            </a:pPr>
            <a:r>
              <a:rPr lang="is-IS" dirty="0"/>
              <a:t>  use Site</a:t>
            </a:r>
          </a:p>
          <a:p>
            <a:pPr marL="0" indent="0">
              <a:buNone/>
            </a:pPr>
            <a:r>
              <a:rPr lang="is-IS" dirty="0"/>
              <a:t>  use Species</a:t>
            </a:r>
          </a:p>
          <a:p>
            <a:pPr marL="0" indent="0">
              <a:buNone/>
            </a:pPr>
            <a:r>
              <a:rPr lang="is-IS" dirty="0"/>
              <a:t>  use Tree</a:t>
            </a:r>
          </a:p>
          <a:p>
            <a:pPr marL="0" indent="0">
              <a:buNone/>
            </a:pPr>
            <a:r>
              <a:rPr lang="is-IS" dirty="0"/>
              <a:t>  use Random</a:t>
            </a:r>
          </a:p>
          <a:p>
            <a:pPr marL="0" indent="0">
              <a:buNone/>
            </a:pPr>
            <a:r>
              <a:rPr lang="is-IS" dirty="0"/>
              <a:t>  use Climate</a:t>
            </a:r>
          </a:p>
          <a:p>
            <a:pPr marL="0" indent="0">
              <a:buNone/>
            </a:pPr>
            <a:r>
              <a:rPr lang="is-IS" dirty="0"/>
              <a:t>  use Input</a:t>
            </a:r>
          </a:p>
          <a:p>
            <a:pPr marL="0" indent="0">
              <a:buNone/>
            </a:pPr>
            <a:endParaRPr lang="is-IS" dirty="0"/>
          </a:p>
          <a:p>
            <a:pPr marL="0" indent="0">
              <a:buNone/>
            </a:pPr>
            <a:r>
              <a:rPr lang="is-IS" dirty="0"/>
              <a:t>  implicit none</a:t>
            </a:r>
          </a:p>
          <a:p>
            <a:pPr marL="0" indent="0">
              <a:buNone/>
            </a:pPr>
            <a:endParaRPr lang="is-IS" dirty="0"/>
          </a:p>
          <a:p>
            <a:pPr marL="0" indent="0">
              <a:buNone/>
            </a:pPr>
            <a:r>
              <a:rPr lang="is-IS" dirty="0"/>
              <a:t>    real, parameter                            :: grow_min=0.05</a:t>
            </a:r>
          </a:p>
          <a:p>
            <a:pPr marL="0" indent="0">
              <a:buNone/>
            </a:pPr>
            <a:r>
              <a:rPr lang="is-IS" dirty="0"/>
              <a:t>    real, parameter                            :: growth_thresh=0.05</a:t>
            </a:r>
          </a:p>
          <a:p>
            <a:pPr marL="0" indent="0">
              <a:buNone/>
            </a:pPr>
            <a:r>
              <a:rPr lang="is-IS" dirty="0"/>
              <a:t>    real                                              :: growth_min=0.01</a:t>
            </a:r>
          </a:p>
          <a:p>
            <a:pPr marL="0" indent="0">
              <a:buNone/>
            </a:pPr>
            <a:endParaRPr lang="is-IS" dirty="0"/>
          </a:p>
          <a:p>
            <a:pPr marL="0" indent="0">
              <a:buNone/>
            </a:pPr>
            <a:r>
              <a:rPr lang="is-IS" dirty="0"/>
              <a:t>contains</a:t>
            </a:r>
          </a:p>
          <a:p>
            <a:pPr marL="0" indent="0">
              <a:buNone/>
            </a:pPr>
            <a:br>
              <a:rPr lang="is-IS" dirty="0"/>
            </a:br>
            <a:r>
              <a:rPr lang="is-IS" dirty="0"/>
              <a:t>  subroutine BioGeoClimate(site,year)</a:t>
            </a:r>
          </a:p>
          <a:p>
            <a:pPr marL="0" indent="0">
              <a:buNone/>
            </a:pPr>
            <a:br>
              <a:rPr lang="is-IS" dirty="0"/>
            </a:br>
            <a:r>
              <a:rPr lang="is-IS" dirty="0"/>
              <a:t>    integer,                         intent(in)    :: year</a:t>
            </a:r>
          </a:p>
          <a:p>
            <a:pPr marL="0" indent="0">
              <a:buNone/>
            </a:pPr>
            <a:r>
              <a:rPr lang="is-IS" dirty="0"/>
              <a:t>    type(SiteData),             intent(inout) :: site</a:t>
            </a:r>
          </a:p>
          <a:p>
            <a:pPr marL="0" indent="0">
              <a:buNone/>
            </a:pPr>
            <a:endParaRPr lang="is-IS" dirty="0"/>
          </a:p>
          <a:p>
            <a:pPr marL="0" indent="0">
              <a:buNone/>
            </a:pPr>
            <a:r>
              <a:rPr lang="is-IS" dirty="0"/>
              <a:t>    integer                        :: gcm_year</a:t>
            </a:r>
          </a:p>
          <a:p>
            <a:pPr marL="0" indent="0">
              <a:buNone/>
            </a:pPr>
            <a:r>
              <a:rPr lang="is-IS" dirty="0"/>
              <a:t>    integer                        :: num_species</a:t>
            </a:r>
          </a:p>
          <a:p>
            <a:pPr marL="0" indent="0">
              <a:buNone/>
            </a:pPr>
            <a:endParaRPr lang="is-IS" dirty="0"/>
          </a:p>
          <a:p>
            <a:pPr marL="0" indent="0">
              <a:buNone/>
            </a:pPr>
            <a:r>
              <a:rPr lang="is-IS" dirty="0"/>
              <a:t>    real, dimension(NTEMPS)         :: tmin, tmax, prcp</a:t>
            </a:r>
          </a:p>
          <a:p>
            <a:pPr marL="0" indent="0">
              <a:buNone/>
            </a:pPr>
            <a:r>
              <a:rPr lang="is-IS" dirty="0"/>
              <a:t>    real, dimension(NTEMPS)         :: tmptmin, tmptmax, tmpprec</a:t>
            </a:r>
          </a:p>
          <a:p>
            <a:pPr marL="0" indent="0">
              <a:buNone/>
            </a:pPr>
            <a:r>
              <a:rPr lang="is-IS" dirty="0"/>
              <a:t>    real, dimension(days_per_year) :: daytemp, daytemp_min, daytemp_max</a:t>
            </a:r>
          </a:p>
          <a:p>
            <a:pPr marL="0" indent="0">
              <a:buNone/>
            </a:pPr>
            <a:r>
              <a:rPr lang="is-IS" dirty="0"/>
              <a:t>    real, dimension(days_per_year) :: daynums, dayprecip</a:t>
            </a:r>
          </a:p>
          <a:p>
            <a:pPr marL="0" indent="0">
              <a:buNone/>
            </a:pPr>
            <a:endParaRPr lang="is-IS" dirty="0"/>
          </a:p>
          <a:p>
            <a:pPr marL="0" indent="0">
              <a:buNone/>
            </a:pPr>
            <a:r>
              <a:rPr lang="is-IS" dirty="0"/>
              <a:t>    real                   :: litter_c_lev1,litter_c_lev2</a:t>
            </a:r>
          </a:p>
          <a:p>
            <a:pPr marL="0" indent="0">
              <a:buNone/>
            </a:pPr>
            <a:r>
              <a:rPr lang="is-IS" dirty="0"/>
              <a:t>    real                   :: litter_n_lev1,litter_n_lev2</a:t>
            </a:r>
          </a:p>
          <a:p>
            <a:pPr marL="0" indent="0">
              <a:buNone/>
            </a:pPr>
            <a:r>
              <a:rPr lang="is-IS" dirty="0"/>
              <a:t>    real                   :: rain,rain_n,freeze</a:t>
            </a:r>
          </a:p>
          <a:p>
            <a:pPr marL="0" indent="0">
              <a:buNone/>
            </a:pPr>
            <a:r>
              <a:rPr lang="is-IS" dirty="0"/>
              <a:t>    real                   :: temp_f,prcp_f</a:t>
            </a:r>
          </a:p>
          <a:p>
            <a:pPr marL="0" indent="0">
              <a:buNone/>
            </a:pPr>
            <a:r>
              <a:rPr lang="is-IS" dirty="0"/>
              <a:t>    real                   :: total_rsp,avail_n,n_avail,C_resp,pet,aet</a:t>
            </a:r>
          </a:p>
          <a:p>
            <a:pPr marL="0" indent="0">
              <a:buNone/>
            </a:pPr>
            <a:r>
              <a:rPr lang="is-IS" dirty="0"/>
              <a:t>    real                   :: growdays,drydays_upper,drydays_base</a:t>
            </a:r>
          </a:p>
          <a:p>
            <a:pPr marL="0" indent="0">
              <a:buNone/>
            </a:pPr>
            <a:r>
              <a:rPr lang="is-IS" dirty="0"/>
              <a:t>    real                   :: flooddays,degday</a:t>
            </a:r>
          </a:p>
          <a:p>
            <a:pPr marL="0" indent="0">
              <a:buNone/>
            </a:pPr>
            <a:r>
              <a:rPr lang="is-IS" dirty="0"/>
              <a:t>    real                   :: outwater</a:t>
            </a:r>
          </a:p>
          <a:p>
            <a:pPr marL="0" indent="0">
              <a:buNone/>
            </a:pPr>
            <a:endParaRPr lang="en-US" dirty="0"/>
          </a:p>
        </p:txBody>
      </p:sp>
    </p:spTree>
    <p:extLst>
      <p:ext uri="{BB962C8B-B14F-4D97-AF65-F5344CB8AC3E}">
        <p14:creationId xmlns:p14="http://schemas.microsoft.com/office/powerpoint/2010/main" val="10351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Single Precision</a:t>
            </a:r>
          </a:p>
        </p:txBody>
      </p:sp>
      <p:sp>
        <p:nvSpPr>
          <p:cNvPr id="3" name="Content Placeholder 2"/>
          <p:cNvSpPr>
            <a:spLocks noGrp="1"/>
          </p:cNvSpPr>
          <p:nvPr>
            <p:ph idx="1"/>
          </p:nvPr>
        </p:nvSpPr>
        <p:spPr/>
        <p:txBody>
          <a:bodyPr/>
          <a:lstStyle/>
          <a:p>
            <a:r>
              <a:rPr lang="en-US" dirty="0"/>
              <a:t>Floating point single precision</a:t>
            </a:r>
          </a:p>
          <a:p>
            <a:pPr lvl="1"/>
            <a:r>
              <a:rPr lang="en-US" dirty="0"/>
              <a:t>Called </a:t>
            </a:r>
            <a:r>
              <a:rPr lang="en-US" dirty="0">
                <a:latin typeface="Courier New"/>
                <a:cs typeface="Courier New"/>
              </a:rPr>
              <a:t>REAL</a:t>
            </a:r>
            <a:r>
              <a:rPr lang="en-US" dirty="0"/>
              <a:t> in Fortran</a:t>
            </a:r>
          </a:p>
          <a:p>
            <a:pPr lvl="1"/>
            <a:r>
              <a:rPr lang="en-US" dirty="0"/>
              <a:t>Sign, exponent, mantissa</a:t>
            </a:r>
          </a:p>
          <a:p>
            <a:pPr lvl="1"/>
            <a:r>
              <a:rPr lang="en-US" dirty="0"/>
              <a:t>32 bits </a:t>
            </a:r>
          </a:p>
          <a:p>
            <a:pPr lvl="1"/>
            <a:r>
              <a:rPr lang="en-US" dirty="0"/>
              <a:t>IEEE 754 defines representation and operations</a:t>
            </a:r>
          </a:p>
          <a:p>
            <a:pPr lvl="1"/>
            <a:r>
              <a:rPr lang="en-US" dirty="0"/>
              <a:t>Approximately 6-7 decimal digits of precision, </a:t>
            </a:r>
            <a:r>
              <a:rPr lang="en-US" i="1" dirty="0"/>
              <a:t>approximate</a:t>
            </a:r>
            <a:r>
              <a:rPr lang="en-US" dirty="0"/>
              <a:t> exponent range is 10</a:t>
            </a:r>
            <a:r>
              <a:rPr lang="en-US" baseline="30000" dirty="0"/>
              <a:t>-126 </a:t>
            </a:r>
            <a:r>
              <a:rPr lang="en-US" dirty="0"/>
              <a:t>to 10</a:t>
            </a:r>
            <a:r>
              <a:rPr lang="en-US" baseline="30000" dirty="0"/>
              <a:t>127</a:t>
            </a:r>
          </a:p>
        </p:txBody>
      </p:sp>
    </p:spTree>
    <p:extLst>
      <p:ext uri="{BB962C8B-B14F-4D97-AF65-F5344CB8AC3E}">
        <p14:creationId xmlns:p14="http://schemas.microsoft.com/office/powerpoint/2010/main" val="330638170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(Continued)</a:t>
            </a:r>
          </a:p>
        </p:txBody>
      </p:sp>
      <p:sp>
        <p:nvSpPr>
          <p:cNvPr id="3" name="Content Placeholder 2"/>
          <p:cNvSpPr>
            <a:spLocks noGrp="1"/>
          </p:cNvSpPr>
          <p:nvPr>
            <p:ph idx="1"/>
          </p:nvPr>
        </p:nvSpPr>
        <p:spPr>
          <a:xfrm>
            <a:off x="457200" y="1371600"/>
            <a:ext cx="8229600" cy="5105400"/>
          </a:xfrm>
        </p:spPr>
        <p:txBody>
          <a:bodyPr>
            <a:normAutofit fontScale="25000" lnSpcReduction="20000"/>
          </a:bodyPr>
          <a:lstStyle/>
          <a:p>
            <a:pPr marL="0" indent="0">
              <a:buNone/>
            </a:pPr>
            <a:r>
              <a:rPr lang="is-IS" dirty="0"/>
              <a:t>   real                   :: exrad,daylength,exradmx</a:t>
            </a:r>
          </a:p>
          <a:p>
            <a:pPr marL="0" indent="0">
              <a:buNone/>
            </a:pPr>
            <a:r>
              <a:rPr lang="is-IS" dirty="0"/>
              <a:t>    real                   :: pot_ev_day</a:t>
            </a:r>
          </a:p>
          <a:p>
            <a:pPr marL="0" indent="0">
              <a:buNone/>
            </a:pPr>
            <a:r>
              <a:rPr lang="is-IS" dirty="0"/>
              <a:t>    real                   :: act_ev_day</a:t>
            </a:r>
          </a:p>
          <a:p>
            <a:pPr marL="0" indent="0">
              <a:buNone/>
            </a:pPr>
            <a:r>
              <a:rPr lang="is-IS" dirty="0"/>
              <a:t>    real                   :: laiw0_ScaledByMax,laiw0_ScaledByMin</a:t>
            </a:r>
          </a:p>
          <a:p>
            <a:pPr marL="0" indent="0">
              <a:buNone/>
            </a:pPr>
            <a:r>
              <a:rPr lang="is-IS" dirty="0"/>
              <a:t>    real                   :: aow0_ScaledByMax,aow0_ScaledByMin</a:t>
            </a:r>
          </a:p>
          <a:p>
            <a:pPr marL="0" indent="0">
              <a:buNone/>
            </a:pPr>
            <a:r>
              <a:rPr lang="is-IS" dirty="0"/>
              <a:t>    real                   :: sbw0_ScaledByMax,sbw0_ScaledByMin</a:t>
            </a:r>
          </a:p>
          <a:p>
            <a:pPr marL="0" indent="0">
              <a:buNone/>
            </a:pPr>
            <a:r>
              <a:rPr lang="is-IS" dirty="0"/>
              <a:t>    real                   :: saw0_ScaledByFC,saw0_ScaledByWP</a:t>
            </a:r>
          </a:p>
          <a:p>
            <a:pPr marL="0" indent="0">
              <a:buNone/>
            </a:pPr>
            <a:r>
              <a:rPr lang="is-IS" dirty="0"/>
              <a:t>    real                   :: yxd3   !used but never set</a:t>
            </a:r>
          </a:p>
          <a:p>
            <a:pPr marL="0" indent="0">
              <a:buNone/>
            </a:pPr>
            <a:r>
              <a:rPr lang="is-IS" dirty="0"/>
              <a:t>    ! used to temporarily hold accumulated climate variables</a:t>
            </a:r>
          </a:p>
          <a:p>
            <a:pPr marL="0" indent="0">
              <a:buNone/>
            </a:pPr>
            <a:r>
              <a:rPr lang="is-IS" dirty="0"/>
              <a:t>    real                   :: tmpstep1,tmpstep2</a:t>
            </a:r>
          </a:p>
          <a:p>
            <a:pPr marL="0" indent="0">
              <a:buNone/>
            </a:pPr>
            <a:r>
              <a:rPr lang="is-IS" dirty="0"/>
              <a:t>    real                   :: tmp</a:t>
            </a:r>
          </a:p>
          <a:p>
            <a:pPr marL="0" indent="0">
              <a:buNone/>
            </a:pPr>
            <a:r>
              <a:rPr lang="is-IS" dirty="0"/>
              <a:t>    integer                :: i,j,k,m</a:t>
            </a:r>
          </a:p>
          <a:p>
            <a:pPr marL="0" indent="0">
              <a:buNone/>
            </a:pPr>
            <a:br>
              <a:rPr lang="is-IS" dirty="0"/>
            </a:br>
            <a:endParaRPr lang="is-IS" dirty="0"/>
          </a:p>
          <a:p>
            <a:pPr marL="0" indent="0">
              <a:buNone/>
            </a:pPr>
            <a:r>
              <a:rPr lang="is-IS" dirty="0"/>
              <a:t>    real, parameter        :: min_grow_temp =5.0</a:t>
            </a:r>
          </a:p>
          <a:p>
            <a:pPr marL="0" indent="0">
              <a:buNone/>
            </a:pPr>
            <a:r>
              <a:rPr lang="is-IS" dirty="0"/>
              <a:t>    real, parameter        :: max_dry_parm  =1.0001</a:t>
            </a:r>
          </a:p>
          <a:p>
            <a:pPr marL="0" indent="0">
              <a:buNone/>
            </a:pPr>
            <a:r>
              <a:rPr lang="is-IS" dirty="0"/>
              <a:t>    real, parameter        :: min_flood_parm=0.9999</a:t>
            </a:r>
          </a:p>
          <a:p>
            <a:pPr marL="0" indent="0">
              <a:buNone/>
            </a:pPr>
            <a:endParaRPr lang="is-IS" dirty="0"/>
          </a:p>
          <a:p>
            <a:pPr marL="0" indent="0">
              <a:buNone/>
            </a:pPr>
            <a:r>
              <a:rPr lang="is-IS" dirty="0"/>
              <a:t>    save</a:t>
            </a:r>
            <a:br>
              <a:rPr lang="is-IS" dirty="0"/>
            </a:br>
            <a:endParaRPr lang="is-IS" dirty="0"/>
          </a:p>
          <a:p>
            <a:pPr marL="0" indent="0">
              <a:buNone/>
            </a:pPr>
            <a:r>
              <a:rPr lang="is-IS" dirty="0"/>
              <a:t>    num_species=size(site%species)</a:t>
            </a:r>
          </a:p>
          <a:p>
            <a:pPr marL="0" indent="0">
              <a:buNone/>
            </a:pPr>
            <a:endParaRPr lang="is-IS" dirty="0"/>
          </a:p>
          <a:p>
            <a:pPr marL="0" indent="0">
              <a:buNone/>
            </a:pPr>
            <a:r>
              <a:rPr lang="is-IS" dirty="0"/>
              <a:t>    rain  =0.0</a:t>
            </a:r>
          </a:p>
          <a:p>
            <a:pPr marL="0" indent="0">
              <a:buNone/>
            </a:pPr>
            <a:r>
              <a:rPr lang="is-IS" dirty="0"/>
              <a:t>    rain_n=0.0</a:t>
            </a:r>
          </a:p>
          <a:p>
            <a:pPr marL="0" indent="0">
              <a:buNone/>
            </a:pPr>
            <a:endParaRPr lang="is-IS" dirty="0"/>
          </a:p>
          <a:p>
            <a:pPr marL="0" indent="0">
              <a:buNone/>
            </a:pPr>
            <a:r>
              <a:rPr lang="is-IS" dirty="0"/>
              <a:t>    ! The user is expected to input decr_by values as positive.</a:t>
            </a:r>
            <a:br>
              <a:rPr lang="is-IS" dirty="0"/>
            </a:br>
            <a:endParaRPr lang="is-IS" dirty="0"/>
          </a:p>
          <a:p>
            <a:pPr marL="0" indent="0">
              <a:buNone/>
            </a:pPr>
            <a:r>
              <a:rPr lang="is-IS" dirty="0"/>
              <a:t>    if ( linear_cc ) then</a:t>
            </a:r>
          </a:p>
          <a:p>
            <a:pPr marL="0" indent="0">
              <a:buNone/>
            </a:pPr>
            <a:r>
              <a:rPr lang="en-US" dirty="0"/>
              <a:t>       if (year .</a:t>
            </a:r>
            <a:r>
              <a:rPr lang="en-US" dirty="0" err="1"/>
              <a:t>ge</a:t>
            </a:r>
            <a:r>
              <a:rPr lang="en-US" dirty="0"/>
              <a:t>. </a:t>
            </a:r>
            <a:r>
              <a:rPr lang="en-US" dirty="0" err="1"/>
              <a:t>begin_change_year</a:t>
            </a:r>
            <a:r>
              <a:rPr lang="en-US" dirty="0"/>
              <a:t> .AND. year .le.                         &amp;</a:t>
            </a:r>
          </a:p>
          <a:p>
            <a:pPr marL="0" indent="0">
              <a:buNone/>
            </a:pPr>
            <a:r>
              <a:rPr lang="en-US" dirty="0"/>
              <a:t>            (</a:t>
            </a:r>
            <a:r>
              <a:rPr lang="en-US" dirty="0" err="1"/>
              <a:t>begin_change_year</a:t>
            </a:r>
            <a:r>
              <a:rPr lang="en-US" dirty="0"/>
              <a:t> + </a:t>
            </a:r>
            <a:r>
              <a:rPr lang="en-US" dirty="0" err="1"/>
              <a:t>duration_of_change</a:t>
            </a:r>
            <a:r>
              <a:rPr lang="en-US" dirty="0"/>
              <a:t>)) then</a:t>
            </a:r>
          </a:p>
          <a:p>
            <a:pPr marL="0" indent="0">
              <a:buNone/>
            </a:pPr>
            <a:r>
              <a:rPr lang="en-US" dirty="0"/>
              <a:t>          </a:t>
            </a:r>
            <a:r>
              <a:rPr lang="en-US" dirty="0" err="1"/>
              <a:t>accumulated_tmin</a:t>
            </a:r>
            <a:r>
              <a:rPr lang="en-US" dirty="0"/>
              <a:t> = </a:t>
            </a:r>
            <a:r>
              <a:rPr lang="en-US" dirty="0" err="1"/>
              <a:t>accumulated_tmin</a:t>
            </a:r>
            <a:r>
              <a:rPr lang="en-US" dirty="0"/>
              <a:t> + </a:t>
            </a:r>
            <a:r>
              <a:rPr lang="en-US" dirty="0" err="1"/>
              <a:t>tmin_change</a:t>
            </a:r>
            <a:endParaRPr lang="en-US" dirty="0"/>
          </a:p>
          <a:p>
            <a:pPr marL="0" indent="0">
              <a:buNone/>
            </a:pPr>
            <a:r>
              <a:rPr lang="en-US" dirty="0"/>
              <a:t>          </a:t>
            </a:r>
            <a:r>
              <a:rPr lang="en-US" dirty="0" err="1"/>
              <a:t>accumulated_tmax</a:t>
            </a:r>
            <a:r>
              <a:rPr lang="en-US" dirty="0"/>
              <a:t> = </a:t>
            </a:r>
            <a:r>
              <a:rPr lang="en-US" dirty="0" err="1"/>
              <a:t>accumulated_tmax</a:t>
            </a:r>
            <a:r>
              <a:rPr lang="en-US" dirty="0"/>
              <a:t> + </a:t>
            </a:r>
            <a:r>
              <a:rPr lang="en-US" dirty="0" err="1"/>
              <a:t>tmax_change</a:t>
            </a:r>
            <a:endParaRPr lang="en-US" dirty="0"/>
          </a:p>
          <a:p>
            <a:pPr marL="0" indent="0">
              <a:buNone/>
            </a:pPr>
            <a:r>
              <a:rPr lang="en-US" dirty="0"/>
              <a:t>          do m=1,12</a:t>
            </a:r>
          </a:p>
          <a:p>
            <a:pPr marL="0" indent="0">
              <a:buNone/>
            </a:pPr>
            <a:r>
              <a:rPr lang="en-US" dirty="0"/>
              <a:t>             tmpstep1 = </a:t>
            </a:r>
            <a:r>
              <a:rPr lang="en-US" dirty="0" err="1"/>
              <a:t>site%precip</a:t>
            </a:r>
            <a:r>
              <a:rPr lang="en-US" dirty="0"/>
              <a:t>(m) + </a:t>
            </a:r>
            <a:r>
              <a:rPr lang="en-US" dirty="0" err="1"/>
              <a:t>accumulated_precip</a:t>
            </a:r>
            <a:r>
              <a:rPr lang="en-US" dirty="0"/>
              <a:t>(m)</a:t>
            </a:r>
          </a:p>
          <a:p>
            <a:pPr marL="0" indent="0">
              <a:buNone/>
            </a:pPr>
            <a:r>
              <a:rPr lang="en-US" dirty="0"/>
              <a:t>             tmpstep2 = tmpstep1 * </a:t>
            </a:r>
            <a:r>
              <a:rPr lang="en-US" dirty="0" err="1"/>
              <a:t>precip_change</a:t>
            </a:r>
            <a:endParaRPr lang="en-US" dirty="0"/>
          </a:p>
          <a:p>
            <a:pPr marL="0" indent="0">
              <a:buNone/>
            </a:pPr>
            <a:r>
              <a:rPr lang="en-US" dirty="0"/>
              <a:t>             </a:t>
            </a:r>
            <a:r>
              <a:rPr lang="en-US" dirty="0" err="1"/>
              <a:t>accumulated_precip</a:t>
            </a:r>
            <a:r>
              <a:rPr lang="en-US" dirty="0"/>
              <a:t>(m) = </a:t>
            </a:r>
            <a:r>
              <a:rPr lang="en-US" dirty="0" err="1"/>
              <a:t>accumulated_precip</a:t>
            </a:r>
            <a:r>
              <a:rPr lang="en-US" dirty="0"/>
              <a:t>(m) + tmpstep2</a:t>
            </a:r>
          </a:p>
          <a:p>
            <a:pPr marL="0" indent="0">
              <a:buNone/>
            </a:pPr>
            <a:r>
              <a:rPr lang="en-US" dirty="0"/>
              <a:t>          end do</a:t>
            </a:r>
          </a:p>
          <a:p>
            <a:pPr marL="0" indent="0">
              <a:buNone/>
            </a:pPr>
            <a:r>
              <a:rPr lang="en-US" dirty="0"/>
              <a:t>       </a:t>
            </a:r>
            <a:r>
              <a:rPr lang="en-US" dirty="0" err="1"/>
              <a:t>endif</a:t>
            </a:r>
            <a:endParaRPr lang="en-US" dirty="0"/>
          </a:p>
          <a:p>
            <a:pPr marL="0" indent="0">
              <a:buNone/>
            </a:pPr>
            <a:br>
              <a:rPr lang="en-US" dirty="0"/>
            </a:br>
            <a:endParaRPr lang="en-US" dirty="0"/>
          </a:p>
          <a:p>
            <a:pPr marL="0" indent="0">
              <a:buNone/>
            </a:pPr>
            <a:r>
              <a:rPr lang="en-US" dirty="0"/>
              <a:t>    else if ( </a:t>
            </a:r>
            <a:r>
              <a:rPr lang="en-US" dirty="0" err="1"/>
              <a:t>use_gcm</a:t>
            </a:r>
            <a:r>
              <a:rPr lang="en-US" dirty="0"/>
              <a:t> ) then</a:t>
            </a:r>
          </a:p>
          <a:p>
            <a:pPr marL="0" indent="0">
              <a:buNone/>
            </a:pPr>
            <a:r>
              <a:rPr lang="en-US" dirty="0"/>
              <a:t>       </a:t>
            </a:r>
            <a:r>
              <a:rPr lang="en-US" dirty="0" err="1"/>
              <a:t>gcm_year</a:t>
            </a:r>
            <a:r>
              <a:rPr lang="en-US" dirty="0"/>
              <a:t>=</a:t>
            </a:r>
            <a:r>
              <a:rPr lang="en-US" dirty="0" err="1"/>
              <a:t>start_gcm+year-begin_change_year</a:t>
            </a:r>
            <a:endParaRPr lang="en-US" dirty="0"/>
          </a:p>
          <a:p>
            <a:pPr marL="0" indent="0">
              <a:buNone/>
            </a:pPr>
            <a:r>
              <a:rPr lang="en-US" dirty="0"/>
              <a:t>       if ( </a:t>
            </a:r>
            <a:r>
              <a:rPr lang="en-US" dirty="0" err="1"/>
              <a:t>gcm_year</a:t>
            </a:r>
            <a:r>
              <a:rPr lang="en-US" dirty="0"/>
              <a:t> .</a:t>
            </a:r>
            <a:r>
              <a:rPr lang="en-US" dirty="0" err="1"/>
              <a:t>ge</a:t>
            </a:r>
            <a:r>
              <a:rPr lang="en-US" dirty="0"/>
              <a:t>. </a:t>
            </a:r>
            <a:r>
              <a:rPr lang="en-US" dirty="0" err="1"/>
              <a:t>start_gcm</a:t>
            </a:r>
            <a:r>
              <a:rPr lang="en-US" dirty="0"/>
              <a:t> .and. </a:t>
            </a:r>
            <a:r>
              <a:rPr lang="en-US" dirty="0" err="1"/>
              <a:t>gcm_year</a:t>
            </a:r>
            <a:r>
              <a:rPr lang="en-US" dirty="0"/>
              <a:t> .le. </a:t>
            </a:r>
            <a:r>
              <a:rPr lang="en-US" dirty="0" err="1"/>
              <a:t>end_gcm</a:t>
            </a:r>
            <a:r>
              <a:rPr lang="en-US" dirty="0"/>
              <a:t> ) then</a:t>
            </a:r>
          </a:p>
          <a:p>
            <a:pPr marL="0" indent="0">
              <a:buNone/>
            </a:pPr>
            <a:r>
              <a:rPr lang="en-US" dirty="0"/>
              <a:t>          call </a:t>
            </a:r>
            <a:r>
              <a:rPr lang="en-US" dirty="0" err="1"/>
              <a:t>read_gcm_climate</a:t>
            </a:r>
            <a:r>
              <a:rPr lang="en-US" dirty="0"/>
              <a:t>(</a:t>
            </a:r>
            <a:r>
              <a:rPr lang="en-US" dirty="0" err="1"/>
              <a:t>site%site_id,gcm_year,start_gcm,tmin,tmax,prcp</a:t>
            </a:r>
            <a:r>
              <a:rPr lang="en-US" dirty="0"/>
              <a:t>)</a:t>
            </a:r>
          </a:p>
          <a:p>
            <a:pPr marL="0" indent="0">
              <a:buNone/>
            </a:pPr>
            <a:r>
              <a:rPr lang="en-US" dirty="0"/>
              <a:t>          </a:t>
            </a:r>
            <a:r>
              <a:rPr lang="en-US" dirty="0" err="1"/>
              <a:t>site%tmin</a:t>
            </a:r>
            <a:r>
              <a:rPr lang="en-US" dirty="0"/>
              <a:t>=</a:t>
            </a:r>
            <a:r>
              <a:rPr lang="en-US" dirty="0" err="1"/>
              <a:t>tmin</a:t>
            </a:r>
            <a:endParaRPr lang="en-US" dirty="0"/>
          </a:p>
          <a:p>
            <a:pPr marL="0" indent="0">
              <a:buNone/>
            </a:pPr>
            <a:r>
              <a:rPr lang="en-US" dirty="0"/>
              <a:t>          </a:t>
            </a:r>
            <a:r>
              <a:rPr lang="en-US" dirty="0" err="1"/>
              <a:t>site%tmax</a:t>
            </a:r>
            <a:r>
              <a:rPr lang="en-US" dirty="0"/>
              <a:t>=</a:t>
            </a:r>
            <a:r>
              <a:rPr lang="en-US" dirty="0" err="1"/>
              <a:t>tmax</a:t>
            </a:r>
            <a:endParaRPr lang="en-US" dirty="0"/>
          </a:p>
          <a:p>
            <a:pPr marL="0" indent="0">
              <a:buNone/>
            </a:pPr>
            <a:r>
              <a:rPr lang="en-US" dirty="0"/>
              <a:t>          </a:t>
            </a:r>
            <a:r>
              <a:rPr lang="en-US" dirty="0" err="1"/>
              <a:t>site%precip</a:t>
            </a:r>
            <a:r>
              <a:rPr lang="en-US" dirty="0"/>
              <a:t>=</a:t>
            </a:r>
            <a:r>
              <a:rPr lang="en-US" dirty="0" err="1"/>
              <a:t>prcp</a:t>
            </a:r>
            <a:r>
              <a:rPr lang="en-US" dirty="0"/>
              <a:t>*</a:t>
            </a:r>
            <a:r>
              <a:rPr lang="en-US" dirty="0" err="1"/>
              <a:t>mm_to_cm</a:t>
            </a:r>
            <a:endParaRPr lang="en-US" dirty="0"/>
          </a:p>
          <a:p>
            <a:pPr marL="0" indent="0">
              <a:buNone/>
            </a:pPr>
            <a:r>
              <a:rPr lang="en-US" dirty="0"/>
              <a:t>       </a:t>
            </a:r>
            <a:r>
              <a:rPr lang="en-US" dirty="0" err="1"/>
              <a:t>endif</a:t>
            </a:r>
            <a:endParaRPr lang="en-US" dirty="0"/>
          </a:p>
          <a:p>
            <a:pPr marL="0" indent="0">
              <a:buNone/>
            </a:pPr>
            <a:r>
              <a:rPr lang="en-US" dirty="0"/>
              <a:t>    </a:t>
            </a:r>
            <a:r>
              <a:rPr lang="en-US" dirty="0" err="1"/>
              <a:t>endif</a:t>
            </a:r>
            <a:endParaRPr lang="en-US" dirty="0"/>
          </a:p>
          <a:p>
            <a:pPr marL="0" indent="0">
              <a:buNone/>
            </a:pPr>
            <a:endParaRPr lang="is-IS" dirty="0"/>
          </a:p>
          <a:p>
            <a:pPr marL="0" indent="0">
              <a:buNone/>
            </a:pPr>
            <a:endParaRPr lang="en-US" dirty="0"/>
          </a:p>
        </p:txBody>
      </p:sp>
    </p:spTree>
    <p:extLst>
      <p:ext uri="{BB962C8B-B14F-4D97-AF65-F5344CB8AC3E}">
        <p14:creationId xmlns:p14="http://schemas.microsoft.com/office/powerpoint/2010/main" val="15415040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a:t>
            </a:r>
          </a:p>
        </p:txBody>
      </p:sp>
      <p:sp>
        <p:nvSpPr>
          <p:cNvPr id="3" name="Content Placeholder 2"/>
          <p:cNvSpPr>
            <a:spLocks noGrp="1"/>
          </p:cNvSpPr>
          <p:nvPr>
            <p:ph idx="1"/>
          </p:nvPr>
        </p:nvSpPr>
        <p:spPr/>
        <p:txBody>
          <a:bodyPr/>
          <a:lstStyle/>
          <a:p>
            <a:r>
              <a:rPr lang="en-US" dirty="0"/>
              <a:t>Converted to modules</a:t>
            </a:r>
          </a:p>
          <a:p>
            <a:r>
              <a:rPr lang="en-US" dirty="0"/>
              <a:t>Eliminated COMMON, passing all variables (this not only controls the interface, but eventually eliminated a bug)</a:t>
            </a:r>
          </a:p>
          <a:p>
            <a:r>
              <a:rPr lang="en-US" dirty="0"/>
              <a:t>Renamed most variables to something more descriptive</a:t>
            </a:r>
          </a:p>
          <a:p>
            <a:r>
              <a:rPr lang="en-US" dirty="0"/>
              <a:t>Added lots of whitespace for visual separation</a:t>
            </a:r>
          </a:p>
          <a:p>
            <a:r>
              <a:rPr lang="en-US" dirty="0"/>
              <a:t>Aligned typographically (better in source than will convert to PowerPoint)</a:t>
            </a:r>
          </a:p>
        </p:txBody>
      </p:sp>
    </p:spTree>
    <p:extLst>
      <p:ext uri="{BB962C8B-B14F-4D97-AF65-F5344CB8AC3E}">
        <p14:creationId xmlns:p14="http://schemas.microsoft.com/office/powerpoint/2010/main" val="41092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Double Precision</a:t>
            </a:r>
          </a:p>
        </p:txBody>
      </p:sp>
      <p:sp>
        <p:nvSpPr>
          <p:cNvPr id="3" name="Content Placeholder 2"/>
          <p:cNvSpPr>
            <a:spLocks noGrp="1"/>
          </p:cNvSpPr>
          <p:nvPr>
            <p:ph idx="1"/>
          </p:nvPr>
        </p:nvSpPr>
        <p:spPr/>
        <p:txBody>
          <a:bodyPr/>
          <a:lstStyle/>
          <a:p>
            <a:r>
              <a:rPr lang="en-US" dirty="0"/>
              <a:t>Double precision floating point</a:t>
            </a:r>
          </a:p>
          <a:p>
            <a:pPr lvl="1"/>
            <a:r>
              <a:rPr lang="en-US" dirty="0"/>
              <a:t>Sign, exponent, mantissa</a:t>
            </a:r>
          </a:p>
          <a:p>
            <a:pPr lvl="1"/>
            <a:r>
              <a:rPr lang="en-US" dirty="0"/>
              <a:t>64 bits </a:t>
            </a:r>
          </a:p>
          <a:p>
            <a:pPr lvl="2"/>
            <a:r>
              <a:rPr lang="en-US" dirty="0"/>
              <a:t>Number of bits NOT a function of the OS type!  It is specified by the IEEE 754 standard!</a:t>
            </a:r>
          </a:p>
          <a:p>
            <a:pPr lvl="1"/>
            <a:r>
              <a:rPr lang="en-US" dirty="0"/>
              <a:t>Approximately 15-17 decimal digits of precision, approximate exponential range 10</a:t>
            </a:r>
            <a:r>
              <a:rPr lang="en-US" baseline="30000" dirty="0"/>
              <a:t>-308</a:t>
            </a:r>
            <a:r>
              <a:rPr lang="en-US" dirty="0"/>
              <a:t> to 10</a:t>
            </a:r>
            <a:r>
              <a:rPr lang="en-US" baseline="30000" dirty="0"/>
              <a:t>308</a:t>
            </a:r>
          </a:p>
          <a:p>
            <a:pPr lvl="1"/>
            <a:r>
              <a:rPr lang="en-US" dirty="0"/>
              <a:t>In Fortran the default </a:t>
            </a:r>
            <a:r>
              <a:rPr lang="en-US" i="1" dirty="0"/>
              <a:t>literal</a:t>
            </a:r>
            <a:r>
              <a:rPr lang="en-US" dirty="0"/>
              <a:t> is single precision.  Double precision literals </a:t>
            </a:r>
            <a:r>
              <a:rPr lang="en-US" i="1" dirty="0"/>
              <a:t>must</a:t>
            </a:r>
            <a:r>
              <a:rPr lang="en-US" dirty="0"/>
              <a:t> include a </a:t>
            </a:r>
            <a:r>
              <a:rPr lang="en-US" dirty="0">
                <a:latin typeface="Courier New"/>
                <a:cs typeface="Courier New"/>
              </a:rPr>
              <a:t>d/D</a:t>
            </a:r>
            <a:r>
              <a:rPr lang="en-US" dirty="0"/>
              <a:t> exponent indicator.</a:t>
            </a:r>
          </a:p>
          <a:p>
            <a:pPr lvl="1"/>
            <a:r>
              <a:rPr lang="en-US" dirty="0"/>
              <a:t>Forgetting to write DP literals with </a:t>
            </a:r>
            <a:r>
              <a:rPr lang="en-US" dirty="0">
                <a:latin typeface="Courier New"/>
                <a:cs typeface="Courier New"/>
              </a:rPr>
              <a:t>D</a:t>
            </a:r>
            <a:r>
              <a:rPr lang="en-US" dirty="0"/>
              <a:t> rather than </a:t>
            </a:r>
            <a:r>
              <a:rPr lang="en-US" dirty="0">
                <a:latin typeface="Courier New"/>
                <a:cs typeface="Courier New"/>
              </a:rPr>
              <a:t>E</a:t>
            </a:r>
            <a:r>
              <a:rPr lang="en-US" dirty="0"/>
              <a:t> often causes a significant loss of precision that is hard to find.</a:t>
            </a:r>
          </a:p>
        </p:txBody>
      </p:sp>
    </p:spTree>
    <p:extLst>
      <p:ext uri="{BB962C8B-B14F-4D97-AF65-F5344CB8AC3E}">
        <p14:creationId xmlns:p14="http://schemas.microsoft.com/office/powerpoint/2010/main" val="242428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Complex</a:t>
            </a:r>
          </a:p>
        </p:txBody>
      </p:sp>
      <p:sp>
        <p:nvSpPr>
          <p:cNvPr id="3" name="Content Placeholder 2"/>
          <p:cNvSpPr>
            <a:spLocks noGrp="1"/>
          </p:cNvSpPr>
          <p:nvPr>
            <p:ph idx="1"/>
          </p:nvPr>
        </p:nvSpPr>
        <p:spPr/>
        <p:txBody>
          <a:bodyPr/>
          <a:lstStyle/>
          <a:p>
            <a:r>
              <a:rPr lang="en-US" dirty="0"/>
              <a:t>A complex number consists of 2 reals enclosed in parentheses</a:t>
            </a:r>
          </a:p>
          <a:p>
            <a:pPr lvl="1"/>
            <a:r>
              <a:rPr lang="en-US" dirty="0">
                <a:cs typeface="American Typewriter"/>
              </a:rPr>
              <a:t>Single-precision type is </a:t>
            </a:r>
            <a:r>
              <a:rPr lang="en-US" dirty="0">
                <a:latin typeface="Courier New" panose="02070309020205020404" pitchFamily="49" charset="0"/>
                <a:cs typeface="Courier New" panose="02070309020205020404" pitchFamily="49" charset="0"/>
              </a:rPr>
              <a:t>COMPLEX</a:t>
            </a:r>
          </a:p>
          <a:p>
            <a:pPr lvl="1"/>
            <a:r>
              <a:rPr lang="en-US" dirty="0">
                <a:latin typeface="Courier New"/>
                <a:cs typeface="Courier New"/>
              </a:rPr>
              <a:t>z=(</a:t>
            </a:r>
            <a:r>
              <a:rPr lang="en-US" dirty="0" err="1">
                <a:latin typeface="Courier New"/>
                <a:cs typeface="Courier New"/>
              </a:rPr>
              <a:t>r,i</a:t>
            </a:r>
            <a:r>
              <a:rPr lang="en-US" dirty="0">
                <a:latin typeface="Courier New"/>
                <a:cs typeface="Courier New"/>
              </a:rPr>
              <a:t>)</a:t>
            </a:r>
          </a:p>
          <a:p>
            <a:pPr lvl="1"/>
            <a:r>
              <a:rPr lang="en-US" dirty="0">
                <a:cs typeface="American Typewriter"/>
              </a:rPr>
              <a:t>Most compilers provide the</a:t>
            </a:r>
          </a:p>
          <a:p>
            <a:pPr marL="274320" lvl="1" indent="0">
              <a:buNone/>
            </a:pPr>
            <a:r>
              <a:rPr lang="en-US" dirty="0">
                <a:latin typeface="Courier New"/>
                <a:cs typeface="Courier New"/>
              </a:rPr>
              <a:t>  DOUBLE COMPLEX</a:t>
            </a:r>
            <a:endParaRPr lang="en-US" dirty="0">
              <a:latin typeface="American Typewriter"/>
              <a:cs typeface="American Typewriter"/>
            </a:endParaRPr>
          </a:p>
          <a:p>
            <a:pPr marL="274320" lvl="1" indent="0">
              <a:buNone/>
            </a:pPr>
            <a:r>
              <a:rPr lang="en-US" dirty="0">
                <a:cs typeface="American Typewriter"/>
              </a:rPr>
              <a:t>  extension as a variable type</a:t>
            </a:r>
          </a:p>
          <a:p>
            <a:pPr marL="0" indent="0">
              <a:buNone/>
            </a:pPr>
            <a:endParaRPr lang="en-US" dirty="0"/>
          </a:p>
        </p:txBody>
      </p:sp>
    </p:spTree>
    <p:extLst>
      <p:ext uri="{BB962C8B-B14F-4D97-AF65-F5344CB8AC3E}">
        <p14:creationId xmlns:p14="http://schemas.microsoft.com/office/powerpoint/2010/main" val="2869435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Non-numeric Types: Logical</a:t>
            </a:r>
          </a:p>
        </p:txBody>
      </p:sp>
      <p:sp>
        <p:nvSpPr>
          <p:cNvPr id="3" name="Content Placeholder 2"/>
          <p:cNvSpPr>
            <a:spLocks noGrp="1"/>
          </p:cNvSpPr>
          <p:nvPr>
            <p:ph idx="1"/>
          </p:nvPr>
        </p:nvSpPr>
        <p:spPr/>
        <p:txBody>
          <a:bodyPr/>
          <a:lstStyle/>
          <a:p>
            <a:r>
              <a:rPr lang="en-US" dirty="0"/>
              <a:t>Booleans are called </a:t>
            </a:r>
            <a:r>
              <a:rPr lang="en-US" dirty="0">
                <a:latin typeface="Courier New"/>
                <a:cs typeface="Courier New"/>
              </a:rPr>
              <a:t>logical</a:t>
            </a:r>
            <a:r>
              <a:rPr lang="en-US" dirty="0"/>
              <a:t> in Fortran.</a:t>
            </a:r>
          </a:p>
          <a:p>
            <a:r>
              <a:rPr lang="en-US" dirty="0"/>
              <a:t>Values can be </a:t>
            </a:r>
            <a:r>
              <a:rPr lang="en-US" dirty="0">
                <a:latin typeface="Courier New"/>
                <a:cs typeface="Courier New"/>
              </a:rPr>
              <a:t>.true. </a:t>
            </a:r>
            <a:r>
              <a:rPr lang="en-US" dirty="0"/>
              <a:t>or </a:t>
            </a:r>
            <a:r>
              <a:rPr lang="en-US" dirty="0">
                <a:latin typeface="Courier New"/>
                <a:cs typeface="Courier New"/>
              </a:rPr>
              <a:t>.false. </a:t>
            </a:r>
            <a:r>
              <a:rPr lang="en-US" dirty="0"/>
              <a:t>(periods required)</a:t>
            </a:r>
          </a:p>
          <a:p>
            <a:pPr lvl="1"/>
            <a:r>
              <a:rPr lang="en-US" dirty="0"/>
              <a:t>Are not necessarily represented by integers; internal representation is up to the compiler.  </a:t>
            </a:r>
          </a:p>
          <a:p>
            <a:pPr lvl="1"/>
            <a:r>
              <a:rPr lang="en-US" dirty="0"/>
              <a:t>Cannot even be cast to an integer.</a:t>
            </a:r>
          </a:p>
        </p:txBody>
      </p:sp>
    </p:spTree>
    <p:extLst>
      <p:ext uri="{BB962C8B-B14F-4D97-AF65-F5344CB8AC3E}">
        <p14:creationId xmlns:p14="http://schemas.microsoft.com/office/powerpoint/2010/main" val="26534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Non-numeric Types: Character</a:t>
            </a:r>
          </a:p>
        </p:txBody>
      </p:sp>
      <p:sp>
        <p:nvSpPr>
          <p:cNvPr id="3" name="Content Placeholder 2"/>
          <p:cNvSpPr>
            <a:spLocks noGrp="1"/>
          </p:cNvSpPr>
          <p:nvPr>
            <p:ph idx="1"/>
          </p:nvPr>
        </p:nvSpPr>
        <p:spPr/>
        <p:txBody>
          <a:bodyPr>
            <a:normAutofit fontScale="92500" lnSpcReduction="20000"/>
          </a:bodyPr>
          <a:lstStyle/>
          <a:p>
            <a:r>
              <a:rPr lang="en-US" dirty="0"/>
              <a:t>Character </a:t>
            </a:r>
          </a:p>
          <a:p>
            <a:pPr lvl="1"/>
            <a:r>
              <a:rPr lang="en-US" dirty="0"/>
              <a:t>1 byte (8 bits) per single character</a:t>
            </a:r>
          </a:p>
          <a:p>
            <a:r>
              <a:rPr lang="en-US" dirty="0"/>
              <a:t>A character has a fixed length that must be declared at compile time</a:t>
            </a:r>
          </a:p>
          <a:p>
            <a:pPr marL="0" indent="0">
              <a:buNone/>
            </a:pPr>
            <a:r>
              <a:rPr lang="en-US" dirty="0"/>
              <a:t>	</a:t>
            </a:r>
            <a:r>
              <a:rPr lang="en-US" dirty="0">
                <a:latin typeface="Courier New"/>
                <a:cs typeface="Courier New"/>
              </a:rPr>
              <a:t>character(</a:t>
            </a:r>
            <a:r>
              <a:rPr lang="en-US" dirty="0" err="1">
                <a:latin typeface="Courier New"/>
                <a:cs typeface="Courier New"/>
              </a:rPr>
              <a:t>len</a:t>
            </a:r>
            <a:r>
              <a:rPr lang="en-US" dirty="0">
                <a:latin typeface="Courier New"/>
                <a:cs typeface="Courier New"/>
              </a:rPr>
              <a:t>=8) :: </a:t>
            </a:r>
            <a:r>
              <a:rPr lang="en-US" dirty="0" err="1">
                <a:latin typeface="Courier New"/>
                <a:cs typeface="Courier New"/>
              </a:rPr>
              <a:t>mychar</a:t>
            </a:r>
            <a:endParaRPr lang="en-US" dirty="0">
              <a:latin typeface="Courier New"/>
              <a:cs typeface="Courier New"/>
            </a:endParaRPr>
          </a:p>
          <a:p>
            <a:r>
              <a:rPr lang="en-US" dirty="0"/>
              <a:t>In subprograms a character of unspecified length may be passed</a:t>
            </a:r>
          </a:p>
          <a:p>
            <a:pPr marL="0" indent="0">
              <a:buNone/>
            </a:pPr>
            <a:r>
              <a:rPr lang="en-US" dirty="0"/>
              <a:t>	</a:t>
            </a:r>
            <a:r>
              <a:rPr lang="en-US" dirty="0">
                <a:latin typeface="Courier New"/>
                <a:cs typeface="Courier New"/>
              </a:rPr>
              <a:t>character(</a:t>
            </a:r>
            <a:r>
              <a:rPr lang="en-US" dirty="0" err="1">
                <a:latin typeface="Courier New"/>
                <a:cs typeface="Courier New"/>
              </a:rPr>
              <a:t>len</a:t>
            </a:r>
            <a:r>
              <a:rPr lang="en-US" dirty="0">
                <a:latin typeface="Courier New"/>
                <a:cs typeface="Courier New"/>
              </a:rPr>
              <a:t>=*) :: dummy</a:t>
            </a:r>
          </a:p>
          <a:p>
            <a:pPr lvl="1"/>
            <a:r>
              <a:rPr lang="en-US" dirty="0">
                <a:cs typeface="Courier New"/>
              </a:rPr>
              <a:t>Fortran 2008 has a variable character length but this is beyond our scope.</a:t>
            </a:r>
          </a:p>
          <a:p>
            <a:r>
              <a:rPr lang="en-US" dirty="0"/>
              <a:t>Note that character in Fortran really means a fixed-length string.  The default length is 1, however.</a:t>
            </a:r>
          </a:p>
          <a:p>
            <a:pPr marL="0" indent="0">
              <a:buNone/>
            </a:pPr>
            <a:r>
              <a:rPr lang="en-US" dirty="0"/>
              <a:t>         </a:t>
            </a:r>
            <a:r>
              <a:rPr lang="en-US" dirty="0">
                <a:latin typeface="Courier New"/>
                <a:cs typeface="Courier New"/>
              </a:rPr>
              <a:t>character :: letter</a:t>
            </a:r>
          </a:p>
        </p:txBody>
      </p:sp>
    </p:spTree>
    <p:extLst>
      <p:ext uri="{BB962C8B-B14F-4D97-AF65-F5344CB8AC3E}">
        <p14:creationId xmlns:p14="http://schemas.microsoft.com/office/powerpoint/2010/main" val="3794705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idx="1"/>
          </p:nvPr>
        </p:nvSpPr>
        <p:spPr/>
        <p:txBody>
          <a:bodyPr>
            <a:normAutofit fontScale="92500" lnSpcReduction="20000"/>
          </a:bodyPr>
          <a:lstStyle/>
          <a:p>
            <a:r>
              <a:rPr lang="en-US" dirty="0"/>
              <a:t>Literals aka constants</a:t>
            </a:r>
          </a:p>
          <a:p>
            <a:pPr lvl="1"/>
            <a:r>
              <a:rPr lang="en-US" dirty="0"/>
              <a:t>Specified values	e.g.</a:t>
            </a:r>
          </a:p>
          <a:p>
            <a:pPr lvl="1" indent="0">
              <a:buNone/>
            </a:pPr>
            <a:r>
              <a:rPr lang="en-US" dirty="0">
                <a:latin typeface="Courier New"/>
                <a:cs typeface="Courier New"/>
              </a:rPr>
              <a:t>3</a:t>
            </a:r>
          </a:p>
          <a:p>
            <a:pPr lvl="1" indent="0">
              <a:buNone/>
            </a:pPr>
            <a:r>
              <a:rPr lang="en-US" dirty="0">
                <a:latin typeface="Courier New"/>
                <a:cs typeface="Courier New"/>
              </a:rPr>
              <a:t>3.2</a:t>
            </a:r>
          </a:p>
          <a:p>
            <a:pPr lvl="1" indent="0">
              <a:buNone/>
            </a:pPr>
            <a:r>
              <a:rPr lang="en-US" dirty="0">
                <a:latin typeface="Courier New"/>
                <a:cs typeface="Courier New"/>
              </a:rPr>
              <a:t>3.213e0   </a:t>
            </a:r>
            <a:r>
              <a:rPr lang="en-US" dirty="0">
                <a:cs typeface="Courier New"/>
              </a:rPr>
              <a:t>(Fortran single precision)</a:t>
            </a:r>
          </a:p>
          <a:p>
            <a:pPr lvl="1" indent="0">
              <a:buNone/>
            </a:pPr>
            <a:r>
              <a:rPr lang="en-US" dirty="0">
                <a:latin typeface="Courier New"/>
                <a:cs typeface="Courier New"/>
              </a:rPr>
              <a:t>3.213d0   </a:t>
            </a:r>
            <a:r>
              <a:rPr lang="en-US" dirty="0">
                <a:cs typeface="American Typewriter"/>
              </a:rPr>
              <a:t>(Fortran double precision)</a:t>
            </a:r>
          </a:p>
          <a:p>
            <a:pPr lvl="1" indent="0">
              <a:buNone/>
            </a:pPr>
            <a:r>
              <a:rPr lang="en-US" dirty="0">
                <a:latin typeface="Courier New"/>
                <a:cs typeface="Courier New"/>
              </a:rPr>
              <a:t>3.213_rk</a:t>
            </a:r>
            <a:r>
              <a:rPr lang="en-US" dirty="0">
                <a:cs typeface="American Typewriter"/>
              </a:rPr>
              <a:t>    (Determined by kind parameter </a:t>
            </a:r>
            <a:r>
              <a:rPr lang="en-US" dirty="0" err="1">
                <a:latin typeface="Courier New"/>
                <a:cs typeface="Courier New"/>
              </a:rPr>
              <a:t>rk</a:t>
            </a:r>
            <a:r>
              <a:rPr lang="en-US" dirty="0">
                <a:cs typeface="American Typewriter"/>
              </a:rPr>
              <a:t>)</a:t>
            </a:r>
          </a:p>
          <a:p>
            <a:pPr lvl="1" indent="0">
              <a:buNone/>
            </a:pPr>
            <a:r>
              <a:rPr lang="en-US" dirty="0">
                <a:latin typeface="Courier New"/>
                <a:cs typeface="Courier New"/>
              </a:rPr>
              <a:t>"This is a string"</a:t>
            </a:r>
          </a:p>
          <a:p>
            <a:pPr lvl="1" indent="0">
              <a:buNone/>
            </a:pPr>
            <a:r>
              <a:rPr lang="en-US" dirty="0">
                <a:latin typeface="Courier New"/>
                <a:cs typeface="Courier New"/>
              </a:rPr>
              <a:t>"Isn’t it true?"</a:t>
            </a:r>
          </a:p>
          <a:p>
            <a:pPr lvl="1" indent="0">
              <a:buNone/>
            </a:pPr>
            <a:r>
              <a:rPr lang="en-US" dirty="0">
                <a:latin typeface="Courier New"/>
                <a:cs typeface="Courier New"/>
              </a:rPr>
              <a:t>'</a:t>
            </a:r>
            <a:r>
              <a:rPr lang="en-US" dirty="0" err="1">
                <a:latin typeface="Courier New"/>
                <a:cs typeface="Courier New"/>
              </a:rPr>
              <a:t>Isn</a:t>
            </a:r>
            <a:r>
              <a:rPr lang="en-US" dirty="0">
                <a:latin typeface="Courier New"/>
                <a:cs typeface="Courier New"/>
              </a:rPr>
              <a:t>''t it true?'</a:t>
            </a:r>
          </a:p>
          <a:p>
            <a:pPr lvl="1" indent="0">
              <a:buNone/>
            </a:pPr>
            <a:r>
              <a:rPr lang="en-US" dirty="0">
                <a:latin typeface="Courier New"/>
                <a:cs typeface="Courier New"/>
              </a:rPr>
              <a:t>.true. </a:t>
            </a:r>
          </a:p>
          <a:p>
            <a:pPr lvl="1" indent="0">
              <a:buNone/>
            </a:pPr>
            <a:r>
              <a:rPr lang="en-US" dirty="0">
                <a:latin typeface="Courier New"/>
                <a:cs typeface="Courier New"/>
              </a:rPr>
              <a:t>(1.2,3.5) </a:t>
            </a:r>
            <a:r>
              <a:rPr lang="en-US" dirty="0">
                <a:cs typeface="Courier New"/>
              </a:rPr>
              <a:t>(Fortran complex)</a:t>
            </a:r>
          </a:p>
          <a:p>
            <a:pPr marL="525780" indent="-342900"/>
            <a:r>
              <a:rPr lang="en-US" dirty="0">
                <a:cs typeface="Courier New"/>
              </a:rPr>
              <a:t>Literals have a type but it is determined from the format rather than a declaration.</a:t>
            </a:r>
          </a:p>
        </p:txBody>
      </p:sp>
    </p:spTree>
    <p:extLst>
      <p:ext uri="{BB962C8B-B14F-4D97-AF65-F5344CB8AC3E}">
        <p14:creationId xmlns:p14="http://schemas.microsoft.com/office/powerpoint/2010/main" val="39826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Declarations</a:t>
            </a:r>
          </a:p>
        </p:txBody>
      </p:sp>
      <p:sp>
        <p:nvSpPr>
          <p:cNvPr id="3" name="Content Placeholder 2"/>
          <p:cNvSpPr>
            <a:spLocks noGrp="1"/>
          </p:cNvSpPr>
          <p:nvPr>
            <p:ph idx="1"/>
          </p:nvPr>
        </p:nvSpPr>
        <p:spPr/>
        <p:txBody>
          <a:bodyPr/>
          <a:lstStyle/>
          <a:p>
            <a:r>
              <a:rPr lang="en-US" dirty="0"/>
              <a:t>Variables are declared by indicating the type followed by a comma-separated list of variables.</a:t>
            </a:r>
          </a:p>
          <a:p>
            <a:r>
              <a:rPr lang="en-US" dirty="0"/>
              <a:t>In older code no separator was used.</a:t>
            </a:r>
          </a:p>
          <a:p>
            <a:pPr marL="274320" lvl="1" indent="0">
              <a:buNone/>
            </a:pPr>
            <a:r>
              <a:rPr lang="en-US" sz="2800" dirty="0">
                <a:latin typeface="Courier New"/>
                <a:cs typeface="Courier New"/>
              </a:rPr>
              <a:t>INTEGER  </a:t>
            </a:r>
            <a:r>
              <a:rPr lang="en-US" sz="2800" dirty="0" err="1">
                <a:latin typeface="Courier New"/>
                <a:cs typeface="Courier New"/>
              </a:rPr>
              <a:t>i</a:t>
            </a:r>
            <a:r>
              <a:rPr lang="en-US" sz="2800" dirty="0">
                <a:latin typeface="Courier New"/>
                <a:cs typeface="Courier New"/>
              </a:rPr>
              <a:t>, j, k</a:t>
            </a:r>
          </a:p>
          <a:p>
            <a:r>
              <a:rPr lang="en-US" dirty="0"/>
              <a:t>In newer code (including all new code you write) use the double colon to separate the type from the variable list</a:t>
            </a:r>
          </a:p>
          <a:p>
            <a:pPr marL="0" indent="0">
              <a:buNone/>
            </a:pPr>
            <a:r>
              <a:rPr lang="en-US" dirty="0"/>
              <a:t>   </a:t>
            </a:r>
            <a:r>
              <a:rPr lang="en-US" dirty="0">
                <a:latin typeface="Courier New"/>
                <a:cs typeface="Courier New"/>
              </a:rPr>
              <a:t>INTEGER  ::  </a:t>
            </a:r>
            <a:r>
              <a:rPr lang="en-US" dirty="0" err="1">
                <a:latin typeface="Courier New"/>
                <a:cs typeface="Courier New"/>
              </a:rPr>
              <a:t>i</a:t>
            </a:r>
            <a:r>
              <a:rPr lang="en-US" dirty="0">
                <a:latin typeface="Courier New"/>
                <a:cs typeface="Courier New"/>
              </a:rPr>
              <a:t>, j, k</a:t>
            </a:r>
          </a:p>
          <a:p>
            <a:r>
              <a:rPr lang="en-US" dirty="0">
                <a:cs typeface="Courier New"/>
              </a:rPr>
              <a:t>If there are other attributes on the line the </a:t>
            </a:r>
            <a:r>
              <a:rPr lang="en-US" dirty="0">
                <a:latin typeface="Courier New"/>
                <a:cs typeface="Courier New"/>
              </a:rPr>
              <a:t>:: </a:t>
            </a:r>
            <a:r>
              <a:rPr lang="en-US" dirty="0">
                <a:cs typeface="Courier New"/>
              </a:rPr>
              <a:t>will be </a:t>
            </a:r>
            <a:r>
              <a:rPr lang="en-US" i="1" dirty="0">
                <a:cs typeface="Courier New"/>
              </a:rPr>
              <a:t>required</a:t>
            </a:r>
            <a:r>
              <a:rPr lang="en-US" dirty="0">
                <a:cs typeface="Courier New"/>
              </a:rPr>
              <a:t>.</a:t>
            </a:r>
          </a:p>
        </p:txBody>
      </p:sp>
    </p:spTree>
    <p:extLst>
      <p:ext uri="{BB962C8B-B14F-4D97-AF65-F5344CB8AC3E}">
        <p14:creationId xmlns:p14="http://schemas.microsoft.com/office/powerpoint/2010/main" val="47993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p:txBody>
          <a:bodyPr>
            <a:normAutofit fontScale="62500" lnSpcReduction="20000"/>
          </a:bodyPr>
          <a:lstStyle/>
          <a:p>
            <a:r>
              <a:rPr lang="en-US" sz="4500" dirty="0"/>
              <a:t>First statement should be </a:t>
            </a:r>
          </a:p>
          <a:p>
            <a:pPr marL="0" indent="0">
              <a:buNone/>
            </a:pPr>
            <a:r>
              <a:rPr lang="en-US" dirty="0">
                <a:latin typeface="Courier New"/>
                <a:cs typeface="Courier New"/>
              </a:rPr>
              <a:t>PROGRAM </a:t>
            </a:r>
            <a:r>
              <a:rPr lang="en-US" dirty="0" err="1">
                <a:latin typeface="Courier New"/>
                <a:cs typeface="Courier New"/>
              </a:rPr>
              <a:t>myname</a:t>
            </a:r>
            <a:endParaRPr lang="en-US" dirty="0">
              <a:latin typeface="Courier New"/>
              <a:cs typeface="Courier New"/>
            </a:endParaRPr>
          </a:p>
          <a:p>
            <a:r>
              <a:rPr lang="en-US" sz="4500" dirty="0"/>
              <a:t>Then follow it immediately with</a:t>
            </a:r>
          </a:p>
          <a:p>
            <a:pPr marL="0" indent="0">
              <a:buNone/>
            </a:pPr>
            <a:r>
              <a:rPr lang="en-US" dirty="0">
                <a:latin typeface="Courier New"/>
                <a:cs typeface="Courier New"/>
              </a:rPr>
              <a:t>IMPLICIT NONE</a:t>
            </a:r>
          </a:p>
          <a:p>
            <a:pPr marL="0" indent="0">
              <a:buNone/>
            </a:pPr>
            <a:r>
              <a:rPr lang="en-US" sz="4500" dirty="0">
                <a:cs typeface="American Typewriter"/>
              </a:rPr>
              <a:t>Declare variables with double-colon syntax</a:t>
            </a:r>
          </a:p>
          <a:p>
            <a:pPr marL="0" indent="0">
              <a:buNone/>
            </a:pPr>
            <a:r>
              <a:rPr lang="en-US" dirty="0">
                <a:latin typeface="Courier New"/>
                <a:cs typeface="Courier New"/>
              </a:rPr>
              <a:t>INTEGER              ::   I, J</a:t>
            </a:r>
          </a:p>
          <a:p>
            <a:pPr marL="0" indent="0">
              <a:buNone/>
            </a:pPr>
            <a:r>
              <a:rPr lang="en-US" dirty="0">
                <a:latin typeface="Courier New"/>
                <a:cs typeface="Courier New"/>
              </a:rPr>
              <a:t>REAL                 ::   R, S, T</a:t>
            </a:r>
          </a:p>
          <a:p>
            <a:pPr marL="0" indent="0">
              <a:buNone/>
            </a:pPr>
            <a:r>
              <a:rPr lang="en-US" dirty="0">
                <a:latin typeface="Courier New"/>
                <a:cs typeface="Courier New"/>
              </a:rPr>
              <a:t>DOUBLE PRECISION     ::   D</a:t>
            </a:r>
          </a:p>
          <a:p>
            <a:pPr marL="0" indent="0">
              <a:buNone/>
            </a:pPr>
            <a:r>
              <a:rPr lang="en-US" dirty="0">
                <a:latin typeface="Courier New"/>
                <a:cs typeface="Courier New"/>
              </a:rPr>
              <a:t>DOUBLE COMPLEX       ::   Z</a:t>
            </a:r>
          </a:p>
          <a:p>
            <a:pPr marL="0" indent="0">
              <a:buNone/>
            </a:pPr>
            <a:r>
              <a:rPr lang="en-US" dirty="0">
                <a:latin typeface="Courier New"/>
                <a:cs typeface="Courier New"/>
              </a:rPr>
              <a:t>LOGICAL              ::   FLAG</a:t>
            </a:r>
          </a:p>
          <a:p>
            <a:pPr marL="0" indent="0">
              <a:buNone/>
            </a:pPr>
            <a:r>
              <a:rPr lang="en-US" dirty="0">
                <a:latin typeface="Courier New"/>
                <a:cs typeface="Courier New"/>
              </a:rPr>
              <a:t>CHARACTER (</a:t>
            </a:r>
            <a:r>
              <a:rPr lang="en-US" dirty="0" err="1">
                <a:latin typeface="Courier New"/>
                <a:cs typeface="Courier New"/>
              </a:rPr>
              <a:t>len</a:t>
            </a:r>
            <a:r>
              <a:rPr lang="en-US" dirty="0">
                <a:latin typeface="Courier New"/>
                <a:cs typeface="Courier New"/>
              </a:rPr>
              <a:t>=20)   ::   C</a:t>
            </a:r>
          </a:p>
          <a:p>
            <a:pPr marL="0" indent="0">
              <a:buNone/>
            </a:pPr>
            <a:endParaRPr lang="en-US" dirty="0">
              <a:latin typeface="Courier New"/>
              <a:cs typeface="Courier New"/>
            </a:endParaRPr>
          </a:p>
          <a:p>
            <a:r>
              <a:rPr lang="en-US" sz="4000" dirty="0">
                <a:cs typeface="Courier New"/>
              </a:rPr>
              <a:t>Line up declarations neatly.</a:t>
            </a:r>
          </a:p>
          <a:p>
            <a:r>
              <a:rPr lang="en-US" sz="4000" dirty="0">
                <a:cs typeface="American Typewriter"/>
              </a:rPr>
              <a:t>All caps are </a:t>
            </a:r>
            <a:r>
              <a:rPr lang="en-US" sz="4000" b="1" dirty="0">
                <a:cs typeface="American Typewriter"/>
              </a:rPr>
              <a:t>not</a:t>
            </a:r>
            <a:r>
              <a:rPr lang="en-US" sz="4000" dirty="0">
                <a:cs typeface="American Typewriter"/>
              </a:rPr>
              <a:t> required but I use them to emphasize the keywords.</a:t>
            </a:r>
          </a:p>
        </p:txBody>
      </p:sp>
    </p:spTree>
    <p:extLst>
      <p:ext uri="{BB962C8B-B14F-4D97-AF65-F5344CB8AC3E}">
        <p14:creationId xmlns:p14="http://schemas.microsoft.com/office/powerpoint/2010/main" val="299660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Languages</a:t>
            </a:r>
          </a:p>
        </p:txBody>
      </p:sp>
      <p:sp>
        <p:nvSpPr>
          <p:cNvPr id="3" name="Content Placeholder 2"/>
          <p:cNvSpPr>
            <a:spLocks noGrp="1"/>
          </p:cNvSpPr>
          <p:nvPr>
            <p:ph idx="1"/>
          </p:nvPr>
        </p:nvSpPr>
        <p:spPr/>
        <p:txBody>
          <a:bodyPr/>
          <a:lstStyle/>
          <a:p>
            <a:r>
              <a:rPr lang="en-US" dirty="0"/>
              <a:t>Compiled languages are:</a:t>
            </a:r>
          </a:p>
          <a:p>
            <a:pPr lvl="1"/>
            <a:r>
              <a:rPr lang="en-US" dirty="0"/>
              <a:t>Generally stricter about typing (static typing) and memory allocation.</a:t>
            </a:r>
          </a:p>
          <a:p>
            <a:pPr lvl="1"/>
            <a:r>
              <a:rPr lang="en-US" dirty="0"/>
              <a:t>Generally produce faster and more efficient runs.</a:t>
            </a:r>
          </a:p>
          <a:p>
            <a:r>
              <a:rPr lang="en-US" dirty="0"/>
              <a:t>Interpreted languages are:</a:t>
            </a:r>
          </a:p>
          <a:p>
            <a:pPr lvl="1"/>
            <a:r>
              <a:rPr lang="en-US" dirty="0"/>
              <a:t>Generally looser about typing (dynamic typing).</a:t>
            </a:r>
          </a:p>
          <a:p>
            <a:pPr lvl="1"/>
            <a:r>
              <a:rPr lang="en-US" dirty="0"/>
              <a:t>Generally have dynamically sized data structures built in.</a:t>
            </a:r>
          </a:p>
          <a:p>
            <a:pPr lvl="1"/>
            <a:r>
              <a:rPr lang="en-US" dirty="0"/>
              <a:t>Often run very slowly.</a:t>
            </a:r>
          </a:p>
        </p:txBody>
      </p:sp>
    </p:spTree>
    <p:extLst>
      <p:ext uri="{BB962C8B-B14F-4D97-AF65-F5344CB8AC3E}">
        <p14:creationId xmlns:p14="http://schemas.microsoft.com/office/powerpoint/2010/main" val="104337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Compile Time</a:t>
            </a:r>
          </a:p>
        </p:txBody>
      </p:sp>
      <p:sp>
        <p:nvSpPr>
          <p:cNvPr id="3" name="Content Placeholder 2"/>
          <p:cNvSpPr>
            <a:spLocks noGrp="1"/>
          </p:cNvSpPr>
          <p:nvPr>
            <p:ph idx="1"/>
          </p:nvPr>
        </p:nvSpPr>
        <p:spPr/>
        <p:txBody>
          <a:bodyPr>
            <a:normAutofit fontScale="92500" lnSpcReduction="10000"/>
          </a:bodyPr>
          <a:lstStyle/>
          <a:p>
            <a:r>
              <a:rPr lang="en-US" dirty="0"/>
              <a:t>Variables can be declared and initialized at the same time:</a:t>
            </a:r>
          </a:p>
          <a:p>
            <a:pPr marL="0" indent="0">
              <a:buNone/>
            </a:pPr>
            <a:r>
              <a:rPr lang="en-US" dirty="0"/>
              <a:t>  </a:t>
            </a:r>
            <a:r>
              <a:rPr lang="en-US" dirty="0">
                <a:latin typeface="Courier New"/>
                <a:cs typeface="Courier New"/>
              </a:rPr>
              <a:t>real  :: x=1.e-8, y=42.</a:t>
            </a:r>
          </a:p>
          <a:p>
            <a:r>
              <a:rPr lang="en-US" dirty="0"/>
              <a:t>When variables are initialized in this manner it happens only </a:t>
            </a:r>
            <a:r>
              <a:rPr lang="en-US" i="1" dirty="0"/>
              <a:t>once</a:t>
            </a:r>
            <a:r>
              <a:rPr lang="en-US" dirty="0"/>
              <a:t>, at compile time.  If this takes place in a subprogram it will not happen again upon repeated invocations.</a:t>
            </a:r>
          </a:p>
          <a:p>
            <a:r>
              <a:rPr lang="en-US" dirty="0"/>
              <a:t>It is equivalent to the older </a:t>
            </a:r>
            <a:r>
              <a:rPr lang="en-US" dirty="0">
                <a:latin typeface="Courier New"/>
                <a:cs typeface="Courier New"/>
              </a:rPr>
              <a:t>DATA</a:t>
            </a:r>
            <a:r>
              <a:rPr lang="en-US" dirty="0"/>
              <a:t> statement</a:t>
            </a:r>
          </a:p>
          <a:p>
            <a:pPr marL="0" indent="0">
              <a:buNone/>
            </a:pPr>
            <a:r>
              <a:rPr lang="en-US" dirty="0"/>
              <a:t>  </a:t>
            </a:r>
            <a:r>
              <a:rPr lang="en-US" dirty="0">
                <a:latin typeface="Courier New"/>
                <a:cs typeface="Courier New"/>
              </a:rPr>
              <a:t>data </a:t>
            </a:r>
            <a:r>
              <a:rPr lang="en-US" dirty="0" err="1">
                <a:latin typeface="Courier New"/>
                <a:cs typeface="Courier New"/>
              </a:rPr>
              <a:t>x,y</a:t>
            </a:r>
            <a:r>
              <a:rPr lang="en-US" dirty="0">
                <a:latin typeface="Courier New"/>
                <a:cs typeface="Courier New"/>
              </a:rPr>
              <a:t>/1.e-8,42./</a:t>
            </a:r>
          </a:p>
          <a:p>
            <a:r>
              <a:rPr lang="en-US" dirty="0"/>
              <a:t>In Fortran 2003 it became possible to initialize using intrinsic functions:</a:t>
            </a:r>
          </a:p>
          <a:p>
            <a:pPr marL="0" indent="0">
              <a:buNone/>
            </a:pPr>
            <a:r>
              <a:rPr lang="en-US" dirty="0"/>
              <a:t>  </a:t>
            </a:r>
            <a:r>
              <a:rPr lang="en-US" dirty="0">
                <a:latin typeface="Courier New"/>
                <a:cs typeface="Courier New"/>
              </a:rPr>
              <a:t>real  :: pi = 4.0*</a:t>
            </a:r>
            <a:r>
              <a:rPr lang="en-US" dirty="0" err="1">
                <a:latin typeface="Courier New"/>
                <a:cs typeface="Courier New"/>
              </a:rPr>
              <a:t>atan</a:t>
            </a:r>
            <a:r>
              <a:rPr lang="en-US" dirty="0">
                <a:latin typeface="Courier New"/>
                <a:cs typeface="Courier New"/>
              </a:rPr>
              <a:t>(1.0)</a:t>
            </a:r>
          </a:p>
        </p:txBody>
      </p:sp>
    </p:spTree>
    <p:extLst>
      <p:ext uri="{BB962C8B-B14F-4D97-AF65-F5344CB8AC3E}">
        <p14:creationId xmlns:p14="http://schemas.microsoft.com/office/powerpoint/2010/main" val="2296955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92500" lnSpcReduction="20000"/>
          </a:bodyPr>
          <a:lstStyle/>
          <a:p>
            <a:r>
              <a:rPr lang="en-US" dirty="0"/>
              <a:t>Start </a:t>
            </a:r>
            <a:r>
              <a:rPr lang="en-US" dirty="0" err="1"/>
              <a:t>Geany</a:t>
            </a:r>
            <a:r>
              <a:rPr lang="en-US" dirty="0"/>
              <a:t>, Code::Blocks, or another editor.  Type</a:t>
            </a:r>
          </a:p>
          <a:p>
            <a:pPr marL="0" indent="0">
              <a:buNone/>
            </a:pPr>
            <a:r>
              <a:rPr lang="en-US" sz="2600" dirty="0">
                <a:latin typeface="Courier New" charset="0"/>
                <a:ea typeface="Courier New" charset="0"/>
                <a:cs typeface="Courier New" charset="0"/>
              </a:rPr>
              <a:t>program first</a:t>
            </a:r>
          </a:p>
          <a:p>
            <a:pPr marL="0" indent="0">
              <a:buNone/>
            </a:pPr>
            <a:r>
              <a:rPr lang="en-US" sz="2600" dirty="0">
                <a:latin typeface="Courier New" charset="0"/>
                <a:ea typeface="Courier New" charset="0"/>
                <a:cs typeface="Courier New" charset="0"/>
              </a:rPr>
              <a:t>! My first program</a:t>
            </a:r>
          </a:p>
          <a:p>
            <a:pPr marL="0" indent="0">
              <a:buNone/>
            </a:pPr>
            <a:r>
              <a:rPr lang="en-US" sz="2600" dirty="0">
                <a:latin typeface="Courier New" charset="0"/>
                <a:ea typeface="Courier New" charset="0"/>
                <a:cs typeface="Courier New" charset="0"/>
              </a:rPr>
              <a:t>! Author:  Your Name</a:t>
            </a:r>
          </a:p>
          <a:p>
            <a:pPr marL="0" indent="0">
              <a:buNone/>
            </a:pPr>
            <a:r>
              <a:rPr lang="en-US" sz="2600" dirty="0">
                <a:latin typeface="Courier New" charset="0"/>
                <a:ea typeface="Courier New" charset="0"/>
                <a:cs typeface="Courier New" charset="0"/>
              </a:rPr>
              <a:t>implicit none</a:t>
            </a:r>
          </a:p>
          <a:p>
            <a:pPr marL="274320" lvl="1" indent="0">
              <a:buNone/>
            </a:pPr>
            <a:r>
              <a:rPr lang="en-US" sz="2600" dirty="0">
                <a:latin typeface="Courier New" charset="0"/>
                <a:ea typeface="Courier New" charset="0"/>
                <a:cs typeface="Courier New" charset="0"/>
              </a:rPr>
              <a:t>real     :: </a:t>
            </a:r>
            <a:r>
              <a:rPr lang="en-US" sz="2600" dirty="0" err="1">
                <a:latin typeface="Courier New" charset="0"/>
                <a:ea typeface="Courier New" charset="0"/>
                <a:cs typeface="Courier New" charset="0"/>
              </a:rPr>
              <a:t>x,y</a:t>
            </a:r>
            <a:endParaRPr lang="en-US" sz="2600" dirty="0">
              <a:latin typeface="Courier New" charset="0"/>
              <a:ea typeface="Courier New" charset="0"/>
              <a:cs typeface="Courier New" charset="0"/>
            </a:endParaRPr>
          </a:p>
          <a:p>
            <a:pPr marL="274320" lvl="1" indent="0">
              <a:buNone/>
            </a:pPr>
            <a:r>
              <a:rPr lang="en-US" sz="2600" dirty="0">
                <a:latin typeface="Courier New" charset="0"/>
                <a:ea typeface="Courier New" charset="0"/>
                <a:cs typeface="Courier New" charset="0"/>
              </a:rPr>
              <a:t>integer  :: </a:t>
            </a:r>
            <a:r>
              <a:rPr lang="en-US" sz="2600" dirty="0" err="1">
                <a:latin typeface="Courier New" charset="0"/>
                <a:ea typeface="Courier New" charset="0"/>
                <a:cs typeface="Courier New" charset="0"/>
              </a:rPr>
              <a:t>i,j</a:t>
            </a:r>
            <a:r>
              <a:rPr lang="en-US" sz="2600" dirty="0">
                <a:latin typeface="Courier New" charset="0"/>
                <a:ea typeface="Courier New" charset="0"/>
                <a:cs typeface="Courier New" charset="0"/>
              </a:rPr>
              <a:t>=11</a:t>
            </a:r>
          </a:p>
          <a:p>
            <a:pPr marL="274320" lvl="1" indent="0">
              <a:buNone/>
            </a:pPr>
            <a:r>
              <a:rPr lang="en-US" sz="2600" dirty="0">
                <a:latin typeface="Courier New" charset="0"/>
                <a:ea typeface="Courier New" charset="0"/>
                <a:cs typeface="Courier New" charset="0"/>
              </a:rPr>
              <a:t>x=1.0</a:t>
            </a:r>
          </a:p>
          <a:p>
            <a:pPr marL="274320" lvl="1" indent="0">
              <a:buNone/>
            </a:pPr>
            <a:r>
              <a:rPr lang="en-US" sz="2600" dirty="0">
                <a:latin typeface="Courier New" charset="0"/>
                <a:ea typeface="Courier New" charset="0"/>
                <a:cs typeface="Courier New" charset="0"/>
              </a:rPr>
              <a:t>y=2.0</a:t>
            </a:r>
          </a:p>
          <a:p>
            <a:pPr marL="274320" lvl="1" indent="0">
              <a:buNone/>
            </a:pPr>
            <a:r>
              <a:rPr lang="en-US" sz="2600" dirty="0" err="1">
                <a:latin typeface="Courier New" charset="0"/>
                <a:ea typeface="Courier New" charset="0"/>
                <a:cs typeface="Courier New" charset="0"/>
              </a:rPr>
              <a:t>i</a:t>
            </a:r>
            <a:r>
              <a:rPr lang="en-US" sz="2600" dirty="0">
                <a:latin typeface="Courier New" charset="0"/>
                <a:ea typeface="Courier New" charset="0"/>
                <a:cs typeface="Courier New" charset="0"/>
              </a:rPr>
              <a:t>=j+2</a:t>
            </a:r>
          </a:p>
          <a:p>
            <a:pPr marL="274320" lvl="1" indent="0">
              <a:buNone/>
            </a:pPr>
            <a:r>
              <a:rPr lang="en-US" sz="2600" dirty="0">
                <a:latin typeface="Courier New" charset="0"/>
                <a:ea typeface="Courier New" charset="0"/>
                <a:cs typeface="Courier New" charset="0"/>
              </a:rPr>
              <a:t>print *, "Reals are ",</a:t>
            </a:r>
            <a:r>
              <a:rPr lang="en-US" sz="2600" dirty="0" err="1">
                <a:latin typeface="Courier New" charset="0"/>
                <a:ea typeface="Courier New" charset="0"/>
                <a:cs typeface="Courier New" charset="0"/>
              </a:rPr>
              <a:t>x,y</a:t>
            </a:r>
            <a:endParaRPr lang="en-US" sz="2600" dirty="0">
              <a:latin typeface="Courier New" charset="0"/>
              <a:ea typeface="Courier New" charset="0"/>
              <a:cs typeface="Courier New" charset="0"/>
            </a:endParaRPr>
          </a:p>
          <a:p>
            <a:pPr marL="274320" lvl="1" indent="0">
              <a:buNone/>
            </a:pPr>
            <a:r>
              <a:rPr lang="en-US" sz="2600" dirty="0">
                <a:latin typeface="Courier New" charset="0"/>
                <a:ea typeface="Courier New" charset="0"/>
                <a:cs typeface="Courier New" charset="0"/>
              </a:rPr>
              <a:t>print *, "Integers are ",</a:t>
            </a:r>
            <a:r>
              <a:rPr lang="en-US" sz="2600" dirty="0" err="1">
                <a:latin typeface="Courier New" charset="0"/>
                <a:ea typeface="Courier New" charset="0"/>
                <a:cs typeface="Courier New" charset="0"/>
              </a:rPr>
              <a:t>i,j</a:t>
            </a:r>
            <a:endParaRPr lang="en-US" sz="2600" dirty="0">
              <a:latin typeface="Courier New" charset="0"/>
              <a:ea typeface="Courier New" charset="0"/>
              <a:cs typeface="Courier New" charset="0"/>
            </a:endParaRPr>
          </a:p>
          <a:p>
            <a:pPr marL="0" indent="0">
              <a:buNone/>
            </a:pPr>
            <a:r>
              <a:rPr lang="en-US" sz="2600" dirty="0">
                <a:latin typeface="Courier New" charset="0"/>
                <a:ea typeface="Courier New" charset="0"/>
                <a:cs typeface="Courier New" charset="0"/>
              </a:rPr>
              <a:t>end program </a:t>
            </a:r>
          </a:p>
        </p:txBody>
      </p:sp>
    </p:spTree>
    <p:extLst>
      <p:ext uri="{BB962C8B-B14F-4D97-AF65-F5344CB8AC3E}">
        <p14:creationId xmlns:p14="http://schemas.microsoft.com/office/powerpoint/2010/main" val="9918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a:t>
            </a:r>
          </a:p>
        </p:txBody>
      </p:sp>
      <p:sp>
        <p:nvSpPr>
          <p:cNvPr id="3" name="Content Placeholder 2"/>
          <p:cNvSpPr>
            <a:spLocks noGrp="1"/>
          </p:cNvSpPr>
          <p:nvPr>
            <p:ph idx="1"/>
          </p:nvPr>
        </p:nvSpPr>
        <p:spPr/>
        <p:txBody>
          <a:bodyPr>
            <a:normAutofit fontScale="92500" lnSpcReduction="10000"/>
          </a:bodyPr>
          <a:lstStyle/>
          <a:p>
            <a:r>
              <a:rPr lang="en-US" dirty="0"/>
              <a:t>In compiled languages, programmers can declare a variable to have a fixed value that cannot be changed.</a:t>
            </a:r>
          </a:p>
          <a:p>
            <a:r>
              <a:rPr lang="en-US" dirty="0"/>
              <a:t>In Fortran this is indicated by the </a:t>
            </a:r>
            <a:r>
              <a:rPr lang="en-US" dirty="0">
                <a:latin typeface="Courier New"/>
                <a:cs typeface="Courier New"/>
              </a:rPr>
              <a:t>PARAMETER</a:t>
            </a:r>
            <a:r>
              <a:rPr lang="en-US" dirty="0"/>
              <a:t> attribute.</a:t>
            </a:r>
          </a:p>
          <a:p>
            <a:pPr marL="0" indent="0">
              <a:buNone/>
            </a:pPr>
            <a:r>
              <a:rPr lang="en-US" dirty="0"/>
              <a:t>  </a:t>
            </a:r>
            <a:r>
              <a:rPr lang="en-US" sz="2600" dirty="0">
                <a:latin typeface="Courier New"/>
                <a:cs typeface="Courier New"/>
              </a:rPr>
              <a:t>real, parameter  ::  pi=3.14159</a:t>
            </a:r>
          </a:p>
          <a:p>
            <a:r>
              <a:rPr lang="en-US" dirty="0"/>
              <a:t>Attempting to change the value of a variable declared to be a parameter will result in a fatal compiler error.</a:t>
            </a:r>
          </a:p>
          <a:p>
            <a:r>
              <a:rPr lang="en-US" dirty="0"/>
              <a:t>In older code the declaration and parameter statement will be on different lines</a:t>
            </a:r>
          </a:p>
          <a:p>
            <a:pPr marL="0" indent="0">
              <a:buNone/>
            </a:pPr>
            <a:r>
              <a:rPr lang="en-US" sz="2600" dirty="0">
                <a:latin typeface="Courier New"/>
                <a:cs typeface="Courier New"/>
              </a:rPr>
              <a:t> real  pi</a:t>
            </a:r>
          </a:p>
          <a:p>
            <a:pPr marL="0" indent="0">
              <a:buNone/>
            </a:pPr>
            <a:r>
              <a:rPr lang="en-US" sz="2600" dirty="0">
                <a:latin typeface="Courier New"/>
                <a:cs typeface="Courier New"/>
              </a:rPr>
              <a:t> parameter (pi=3.14159)</a:t>
            </a:r>
          </a:p>
        </p:txBody>
      </p:sp>
    </p:spTree>
    <p:extLst>
      <p:ext uri="{BB962C8B-B14F-4D97-AF65-F5344CB8AC3E}">
        <p14:creationId xmlns:p14="http://schemas.microsoft.com/office/powerpoint/2010/main" val="1140388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a:xfrm>
            <a:off x="457200" y="1600200"/>
            <a:ext cx="8458200" cy="4876800"/>
          </a:xfrm>
        </p:spPr>
        <p:txBody>
          <a:bodyPr>
            <a:normAutofit fontScale="92500" lnSpcReduction="10000"/>
          </a:bodyPr>
          <a:lstStyle/>
          <a:p>
            <a:r>
              <a:rPr lang="en-US" dirty="0">
                <a:cs typeface="American Typewriter"/>
              </a:rPr>
              <a:t>Most compilers will automatically cast numeric variables to make mixed expressions consistent.  The variables are promoted according to their rank.  Lowest to highest the types are integer, float, double, complex</a:t>
            </a:r>
            <a:r>
              <a:rPr lang="en-US" dirty="0">
                <a:latin typeface="American Typewriter"/>
                <a:cs typeface="American Typewriter"/>
              </a:rPr>
              <a:t>.</a:t>
            </a:r>
          </a:p>
          <a:p>
            <a:r>
              <a:rPr lang="en-US" dirty="0">
                <a:cs typeface="American Typewriter"/>
              </a:rPr>
              <a:t>Use explicit casting to be clear, or in circumstances such as argument lists where the compiler will not do it.</a:t>
            </a:r>
          </a:p>
          <a:p>
            <a:r>
              <a:rPr lang="en-US" dirty="0">
                <a:cs typeface="American Typewriter"/>
              </a:rPr>
              <a:t>The new way to cast numbers is via </a:t>
            </a:r>
            <a:r>
              <a:rPr lang="en-US" dirty="0">
                <a:latin typeface="Courier New"/>
                <a:cs typeface="Courier New"/>
              </a:rPr>
              <a:t>KIND</a:t>
            </a:r>
            <a:r>
              <a:rPr lang="en-US" dirty="0">
                <a:cs typeface="American Typewriter"/>
              </a:rPr>
              <a:t>.  Older conversion functions such as </a:t>
            </a:r>
            <a:r>
              <a:rPr lang="en-US" dirty="0" err="1">
                <a:latin typeface="Courier New"/>
                <a:cs typeface="Courier New"/>
              </a:rPr>
              <a:t>dble</a:t>
            </a:r>
            <a:r>
              <a:rPr lang="en-US" dirty="0">
                <a:cs typeface="American Typewriter"/>
              </a:rPr>
              <a:t> can still be used and will be in older code.</a:t>
            </a:r>
          </a:p>
          <a:p>
            <a:r>
              <a:rPr lang="en-US" dirty="0" err="1"/>
              <a:t>Logicals</a:t>
            </a:r>
            <a:r>
              <a:rPr lang="en-US" dirty="0"/>
              <a:t> cannot be cast to anything.  </a:t>
            </a:r>
          </a:p>
          <a:p>
            <a:r>
              <a:rPr lang="en-US" dirty="0"/>
              <a:t>Strings may be cast to numbers and vice versa by a fairly idiosyncratic method.</a:t>
            </a:r>
          </a:p>
        </p:txBody>
      </p:sp>
    </p:spTree>
    <p:extLst>
      <p:ext uri="{BB962C8B-B14F-4D97-AF65-F5344CB8AC3E}">
        <p14:creationId xmlns:p14="http://schemas.microsoft.com/office/powerpoint/2010/main" val="2798477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Explicit casting among numeric types, default kind.</a:t>
            </a:r>
          </a:p>
          <a:p>
            <a:pPr marL="0" indent="0">
              <a:buNone/>
            </a:pPr>
            <a:r>
              <a:rPr lang="en-US" dirty="0">
                <a:latin typeface="American Typewriter"/>
                <a:cs typeface="American Typewriter"/>
              </a:rPr>
              <a:t>	</a:t>
            </a:r>
            <a:r>
              <a:rPr lang="en-US" dirty="0">
                <a:latin typeface="Courier New"/>
                <a:cs typeface="Courier New"/>
              </a:rPr>
              <a:t>R=real(I)</a:t>
            </a:r>
          </a:p>
          <a:p>
            <a:pPr marL="0" indent="0">
              <a:buNone/>
            </a:pPr>
            <a:r>
              <a:rPr lang="en-US" dirty="0">
                <a:latin typeface="Courier New"/>
                <a:cs typeface="Courier New"/>
              </a:rPr>
              <a:t>	I=</a:t>
            </a:r>
            <a:r>
              <a:rPr lang="en-US" dirty="0" err="1">
                <a:latin typeface="Courier New"/>
                <a:cs typeface="Courier New"/>
              </a:rPr>
              <a:t>int</a:t>
            </a:r>
            <a:r>
              <a:rPr lang="en-US" dirty="0">
                <a:latin typeface="Courier New"/>
                <a:cs typeface="Courier New"/>
              </a:rPr>
              <a:t>(R)</a:t>
            </a:r>
          </a:p>
          <a:p>
            <a:pPr marL="0" indent="0">
              <a:buNone/>
            </a:pPr>
            <a:r>
              <a:rPr lang="en-US" dirty="0">
                <a:latin typeface="Courier New"/>
                <a:cs typeface="Courier New"/>
              </a:rPr>
              <a:t>	Z=</a:t>
            </a:r>
            <a:r>
              <a:rPr lang="en-US" dirty="0" err="1">
                <a:latin typeface="Courier New"/>
                <a:cs typeface="Courier New"/>
              </a:rPr>
              <a:t>cmplx</a:t>
            </a:r>
            <a:r>
              <a:rPr lang="en-US" dirty="0">
                <a:latin typeface="Courier New"/>
                <a:cs typeface="Courier New"/>
              </a:rPr>
              <a:t>(r1,r2)</a:t>
            </a:r>
          </a:p>
          <a:p>
            <a:pPr marL="0" indent="0">
              <a:buNone/>
            </a:pPr>
            <a:r>
              <a:rPr lang="en-US" dirty="0">
                <a:latin typeface="Courier New"/>
                <a:cs typeface="Courier New"/>
              </a:rPr>
              <a:t>	D=</a:t>
            </a:r>
            <a:r>
              <a:rPr lang="en-US" dirty="0" err="1">
                <a:latin typeface="Courier New"/>
                <a:cs typeface="Courier New"/>
              </a:rPr>
              <a:t>dble</a:t>
            </a:r>
            <a:r>
              <a:rPr lang="en-US" dirty="0">
                <a:latin typeface="Courier New"/>
                <a:cs typeface="Courier New"/>
              </a:rPr>
              <a:t>(R)</a:t>
            </a:r>
          </a:p>
          <a:p>
            <a:endParaRPr lang="en-US" dirty="0">
              <a:cs typeface="Courier New"/>
            </a:endParaRPr>
          </a:p>
        </p:txBody>
      </p:sp>
    </p:spTree>
    <p:extLst>
      <p:ext uri="{BB962C8B-B14F-4D97-AF65-F5344CB8AC3E}">
        <p14:creationId xmlns:p14="http://schemas.microsoft.com/office/powerpoint/2010/main" val="1965857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a:rPr>
              <a:t>Character  Numeric</a:t>
            </a:r>
            <a:endParaRPr lang="en-US" dirty="0"/>
          </a:p>
        </p:txBody>
      </p:sp>
      <p:sp>
        <p:nvSpPr>
          <p:cNvPr id="3" name="Content Placeholder 2"/>
          <p:cNvSpPr>
            <a:spLocks noGrp="1"/>
          </p:cNvSpPr>
          <p:nvPr>
            <p:ph idx="1"/>
          </p:nvPr>
        </p:nvSpPr>
        <p:spPr/>
        <p:txBody>
          <a:bodyPr>
            <a:normAutofit/>
          </a:bodyPr>
          <a:lstStyle/>
          <a:p>
            <a:r>
              <a:rPr lang="en-US" dirty="0"/>
              <a:t>Fortran has a peculiar way to do this called internal read/write. </a:t>
            </a:r>
          </a:p>
          <a:p>
            <a:r>
              <a:rPr lang="en-US" dirty="0"/>
              <a:t>Convert numeric to character:</a:t>
            </a:r>
          </a:p>
          <a:p>
            <a:pPr marL="0" indent="0">
              <a:buNone/>
            </a:pPr>
            <a:r>
              <a:rPr lang="en-US" dirty="0"/>
              <a:t>    </a:t>
            </a:r>
            <a:r>
              <a:rPr lang="en-US" sz="2600" dirty="0">
                <a:latin typeface="Courier New"/>
                <a:cs typeface="Courier New"/>
              </a:rPr>
              <a:t>character(</a:t>
            </a:r>
            <a:r>
              <a:rPr lang="en-US" sz="2600" dirty="0" err="1">
                <a:latin typeface="Courier New"/>
                <a:cs typeface="Courier New"/>
              </a:rPr>
              <a:t>len</a:t>
            </a:r>
            <a:r>
              <a:rPr lang="en-US" sz="2600" dirty="0">
                <a:latin typeface="Courier New"/>
                <a:cs typeface="Courier New"/>
              </a:rPr>
              <a:t>=4)  :: age</a:t>
            </a:r>
          </a:p>
          <a:p>
            <a:pPr marL="0" indent="0">
              <a:buNone/>
            </a:pPr>
            <a:r>
              <a:rPr lang="en-US" sz="2600" dirty="0">
                <a:latin typeface="Courier New"/>
                <a:cs typeface="Courier New"/>
              </a:rPr>
              <a:t>  integer           :: </a:t>
            </a:r>
            <a:r>
              <a:rPr lang="en-US" sz="2600" dirty="0" err="1">
                <a:latin typeface="Courier New"/>
                <a:cs typeface="Courier New"/>
              </a:rPr>
              <a:t>iage</a:t>
            </a:r>
            <a:endParaRPr lang="en-US" sz="2600" dirty="0">
              <a:latin typeface="Courier New"/>
              <a:cs typeface="Courier New"/>
            </a:endParaRPr>
          </a:p>
          <a:p>
            <a:pPr lvl="1" indent="0">
              <a:buNone/>
            </a:pPr>
            <a:r>
              <a:rPr lang="en-US" sz="2600" dirty="0" err="1">
                <a:latin typeface="Courier New"/>
                <a:cs typeface="Courier New"/>
              </a:rPr>
              <a:t>iage</a:t>
            </a:r>
            <a:r>
              <a:rPr lang="en-US" sz="2600" dirty="0">
                <a:latin typeface="Courier New"/>
                <a:cs typeface="Courier New"/>
              </a:rPr>
              <a:t>=39</a:t>
            </a:r>
          </a:p>
          <a:p>
            <a:pPr lvl="1" indent="0">
              <a:buNone/>
            </a:pPr>
            <a:r>
              <a:rPr lang="en-US" sz="2600" dirty="0">
                <a:latin typeface="Courier New"/>
                <a:cs typeface="Courier New"/>
              </a:rPr>
              <a:t>write(age,'(i4)') </a:t>
            </a:r>
            <a:r>
              <a:rPr lang="en-US" sz="2600" dirty="0" err="1">
                <a:latin typeface="Courier New"/>
                <a:cs typeface="Courier New"/>
              </a:rPr>
              <a:t>iage</a:t>
            </a:r>
            <a:endParaRPr lang="en-US" sz="2600" dirty="0">
              <a:latin typeface="Courier New"/>
              <a:cs typeface="Courier New"/>
            </a:endParaRPr>
          </a:p>
          <a:p>
            <a:r>
              <a:rPr lang="en-US" dirty="0"/>
              <a:t>Convert character to numeric</a:t>
            </a:r>
          </a:p>
          <a:p>
            <a:pPr marL="0" indent="0">
              <a:buNone/>
            </a:pPr>
            <a:r>
              <a:rPr lang="en-US" dirty="0">
                <a:latin typeface="American Typewriter"/>
                <a:cs typeface="American Typewriter"/>
              </a:rPr>
              <a:t>      </a:t>
            </a:r>
            <a:r>
              <a:rPr lang="en-US" sz="2400" dirty="0">
                <a:latin typeface="Courier New"/>
                <a:cs typeface="Courier New"/>
              </a:rPr>
              <a:t>age='51'</a:t>
            </a:r>
          </a:p>
          <a:p>
            <a:pPr marL="0" indent="0">
              <a:buNone/>
            </a:pPr>
            <a:r>
              <a:rPr lang="en-US" sz="2400" dirty="0">
                <a:latin typeface="Courier New"/>
                <a:cs typeface="Courier New"/>
              </a:rPr>
              <a:t>   read (age,'(i4)') </a:t>
            </a:r>
            <a:r>
              <a:rPr lang="en-US" sz="2400" dirty="0" err="1">
                <a:latin typeface="Courier New"/>
                <a:cs typeface="Courier New"/>
              </a:rPr>
              <a:t>iage</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795678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sp>
        <p:nvSpPr>
          <p:cNvPr id="3" name="Content Placeholder 2"/>
          <p:cNvSpPr>
            <a:spLocks noGrp="1"/>
          </p:cNvSpPr>
          <p:nvPr>
            <p:ph idx="1"/>
          </p:nvPr>
        </p:nvSpPr>
        <p:spPr/>
        <p:txBody>
          <a:bodyPr/>
          <a:lstStyle/>
          <a:p>
            <a:r>
              <a:rPr lang="en-US" dirty="0"/>
              <a:t>Operators are defined on integers, floats, and doubles</a:t>
            </a:r>
          </a:p>
          <a:p>
            <a:r>
              <a:rPr lang="en-US" dirty="0">
                <a:latin typeface="Courier New"/>
                <a:cs typeface="Courier New"/>
              </a:rPr>
              <a:t>+ -</a:t>
            </a:r>
            <a:r>
              <a:rPr lang="en-US" dirty="0"/>
              <a:t>  add subtract</a:t>
            </a:r>
          </a:p>
          <a:p>
            <a:r>
              <a:rPr lang="en-US" dirty="0">
                <a:latin typeface="Courier New"/>
                <a:cs typeface="Courier New"/>
              </a:rPr>
              <a:t>* /</a:t>
            </a:r>
            <a:r>
              <a:rPr lang="en-US" dirty="0"/>
              <a:t> multiply divide</a:t>
            </a:r>
          </a:p>
          <a:p>
            <a:r>
              <a:rPr lang="en-US" dirty="0">
                <a:latin typeface="Courier New"/>
                <a:cs typeface="Courier New"/>
              </a:rPr>
              <a:t>**</a:t>
            </a:r>
            <a:r>
              <a:rPr lang="en-US" dirty="0"/>
              <a:t> exponentiation</a:t>
            </a:r>
          </a:p>
          <a:p>
            <a:r>
              <a:rPr lang="en-US" dirty="0"/>
              <a:t>Operator Precedence is:</a:t>
            </a:r>
          </a:p>
          <a:p>
            <a:r>
              <a:rPr lang="en-US" dirty="0"/>
              <a:t> </a:t>
            </a:r>
            <a:r>
              <a:rPr lang="en-US" dirty="0">
                <a:latin typeface="Courier New"/>
                <a:cs typeface="Courier New"/>
              </a:rPr>
              <a:t>**  (* /) (+ -)</a:t>
            </a:r>
          </a:p>
          <a:p>
            <a:r>
              <a:rPr lang="en-US" dirty="0"/>
              <a:t>Evaluation is left to right by precedence unless told otherwise with parentheses</a:t>
            </a:r>
          </a:p>
        </p:txBody>
      </p:sp>
    </p:spTree>
    <p:extLst>
      <p:ext uri="{BB962C8B-B14F-4D97-AF65-F5344CB8AC3E}">
        <p14:creationId xmlns:p14="http://schemas.microsoft.com/office/powerpoint/2010/main" val="3260302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Operators</a:t>
            </a:r>
          </a:p>
        </p:txBody>
      </p:sp>
      <p:sp>
        <p:nvSpPr>
          <p:cNvPr id="3" name="Content Placeholder 2"/>
          <p:cNvSpPr>
            <a:spLocks noGrp="1"/>
          </p:cNvSpPr>
          <p:nvPr>
            <p:ph idx="1"/>
          </p:nvPr>
        </p:nvSpPr>
        <p:spPr>
          <a:xfrm>
            <a:off x="228600" y="1600200"/>
            <a:ext cx="8763000" cy="4876800"/>
          </a:xfrm>
        </p:spPr>
        <p:txBody>
          <a:bodyPr/>
          <a:lstStyle/>
          <a:p>
            <a:r>
              <a:rPr lang="en-US" dirty="0"/>
              <a:t>In Fortran 2/3 is always zero!  Why?</a:t>
            </a:r>
          </a:p>
          <a:p>
            <a:pPr lvl="1"/>
            <a:r>
              <a:rPr lang="en-US" dirty="0"/>
              <a:t>Because 2 and 3 are both integers.  Nothing will be promoted to a float, so / is an integer operation that yields an integer result</a:t>
            </a:r>
          </a:p>
          <a:p>
            <a:r>
              <a:rPr lang="en-US" dirty="0"/>
              <a:t>Remainder comes from </a:t>
            </a:r>
            <a:r>
              <a:rPr lang="en-US" dirty="0">
                <a:latin typeface="Courier New"/>
                <a:cs typeface="Courier New"/>
              </a:rPr>
              <a:t>mod(</a:t>
            </a:r>
            <a:r>
              <a:rPr lang="en-US" dirty="0" err="1">
                <a:latin typeface="Courier New"/>
                <a:cs typeface="Courier New"/>
              </a:rPr>
              <a:t>n,d</a:t>
            </a:r>
            <a:r>
              <a:rPr lang="en-US" dirty="0">
                <a:latin typeface="Courier New"/>
                <a:cs typeface="Courier New"/>
              </a:rPr>
              <a:t>)</a:t>
            </a:r>
            <a:r>
              <a:rPr lang="en-US" dirty="0"/>
              <a:t> or </a:t>
            </a:r>
            <a:r>
              <a:rPr lang="en-US" dirty="0">
                <a:latin typeface="Courier New"/>
                <a:cs typeface="Courier New"/>
              </a:rPr>
              <a:t>modulo(</a:t>
            </a:r>
            <a:r>
              <a:rPr lang="en-US" dirty="0" err="1">
                <a:latin typeface="Courier New"/>
                <a:cs typeface="Courier New"/>
              </a:rPr>
              <a:t>n,d</a:t>
            </a:r>
            <a:r>
              <a:rPr lang="en-US" dirty="0">
                <a:latin typeface="Courier New"/>
                <a:cs typeface="Courier New"/>
              </a:rPr>
              <a:t>)</a:t>
            </a:r>
          </a:p>
          <a:p>
            <a:pPr lvl="1"/>
            <a:r>
              <a:rPr lang="en-US" dirty="0">
                <a:latin typeface="Courier New"/>
                <a:cs typeface="Courier New"/>
              </a:rPr>
              <a:t>mod</a:t>
            </a:r>
            <a:r>
              <a:rPr lang="en-US" dirty="0"/>
              <a:t> and </a:t>
            </a:r>
            <a:r>
              <a:rPr lang="en-US" dirty="0">
                <a:latin typeface="Courier New"/>
                <a:cs typeface="Courier New"/>
              </a:rPr>
              <a:t>modulo</a:t>
            </a:r>
            <a:r>
              <a:rPr lang="en-US" dirty="0"/>
              <a:t> are NOT THE SAME for negative numbers</a:t>
            </a:r>
          </a:p>
          <a:p>
            <a:pPr lvl="1"/>
            <a:r>
              <a:rPr lang="en-US" dirty="0">
                <a:latin typeface="Courier New"/>
                <a:cs typeface="Courier New"/>
              </a:rPr>
              <a:t>mod</a:t>
            </a:r>
            <a:r>
              <a:rPr lang="en-US" dirty="0"/>
              <a:t> is most frequently used though </a:t>
            </a:r>
            <a:r>
              <a:rPr lang="en-US" dirty="0">
                <a:latin typeface="Courier New" panose="02070309020205020404" pitchFamily="49" charset="0"/>
                <a:cs typeface="Courier New" panose="02070309020205020404" pitchFamily="49" charset="0"/>
              </a:rPr>
              <a:t>modulo</a:t>
            </a:r>
            <a:r>
              <a:rPr lang="en-US" dirty="0"/>
              <a:t> is closer to other languages' </a:t>
            </a:r>
            <a:r>
              <a:rPr lang="en-US" dirty="0">
                <a:latin typeface="Courier New" panose="02070309020205020404" pitchFamily="49" charset="0"/>
                <a:cs typeface="Courier New" panose="02070309020205020404" pitchFamily="49" charset="0"/>
              </a:rPr>
              <a:t>%</a:t>
            </a:r>
            <a:r>
              <a:rPr lang="en-US" dirty="0"/>
              <a:t> operator.  Use for negatives is uncommon in all languages.</a:t>
            </a:r>
          </a:p>
        </p:txBody>
      </p:sp>
    </p:spTree>
    <p:extLst>
      <p:ext uri="{BB962C8B-B14F-4D97-AF65-F5344CB8AC3E}">
        <p14:creationId xmlns:p14="http://schemas.microsoft.com/office/powerpoint/2010/main" val="2500970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(String) Operators</a:t>
            </a:r>
          </a:p>
        </p:txBody>
      </p:sp>
      <p:sp>
        <p:nvSpPr>
          <p:cNvPr id="3" name="Content Placeholder 2"/>
          <p:cNvSpPr>
            <a:spLocks noGrp="1"/>
          </p:cNvSpPr>
          <p:nvPr>
            <p:ph idx="1"/>
          </p:nvPr>
        </p:nvSpPr>
        <p:spPr/>
        <p:txBody>
          <a:bodyPr/>
          <a:lstStyle/>
          <a:p>
            <a:r>
              <a:rPr lang="en-US" dirty="0"/>
              <a:t>Strings/Characters</a:t>
            </a:r>
          </a:p>
          <a:p>
            <a:pPr lvl="1"/>
            <a:r>
              <a:rPr lang="en-US" dirty="0"/>
              <a:t>There are many (some of which require function calls)</a:t>
            </a:r>
          </a:p>
          <a:p>
            <a:pPr lvl="1"/>
            <a:r>
              <a:rPr lang="en-US" dirty="0">
                <a:cs typeface="American Typewriter"/>
              </a:rPr>
              <a:t>Concatenation </a:t>
            </a:r>
            <a:r>
              <a:rPr lang="en-US" dirty="0">
                <a:latin typeface="Courier New"/>
                <a:cs typeface="Courier New"/>
              </a:rPr>
              <a:t>//</a:t>
            </a:r>
          </a:p>
          <a:p>
            <a:pPr lvl="1"/>
            <a:r>
              <a:rPr lang="en-US" dirty="0">
                <a:cs typeface="American Typewriter"/>
              </a:rPr>
              <a:t>Substring extraction</a:t>
            </a:r>
          </a:p>
          <a:p>
            <a:pPr marL="274320" lvl="1" indent="0">
              <a:buNone/>
            </a:pPr>
            <a:r>
              <a:rPr lang="en-US" dirty="0">
                <a:cs typeface="American Typewriter"/>
              </a:rPr>
              <a:t>	</a:t>
            </a:r>
            <a:r>
              <a:rPr lang="en-US" dirty="0">
                <a:latin typeface="Courier New"/>
                <a:cs typeface="Courier New"/>
              </a:rPr>
              <a:t>S(1:3)  </a:t>
            </a:r>
          </a:p>
          <a:p>
            <a:pPr marL="274320" lvl="1" indent="0">
              <a:buNone/>
            </a:pPr>
            <a:r>
              <a:rPr lang="en-US" dirty="0">
                <a:cs typeface="American Typewriter"/>
              </a:rPr>
              <a:t>   The first character is counted as 1 and the last one in the substring is the actual upper bound.  This expression extracts characters 1 to 3 </a:t>
            </a:r>
            <a:r>
              <a:rPr lang="en-US" i="1" dirty="0">
                <a:cs typeface="American Typewriter"/>
              </a:rPr>
              <a:t>inclusive</a:t>
            </a:r>
            <a:r>
              <a:rPr lang="en-US" dirty="0">
                <a:cs typeface="American Typewriter"/>
              </a:rPr>
              <a:t>.  </a:t>
            </a:r>
          </a:p>
          <a:p>
            <a:pPr lvl="1"/>
            <a:r>
              <a:rPr lang="en-US" dirty="0">
                <a:cs typeface="American Typewriter"/>
              </a:rPr>
              <a:t>Fortran counts from 1 and the upper bound is included </a:t>
            </a:r>
            <a:r>
              <a:rPr lang="en-US">
                <a:cs typeface="American Typewriter"/>
              </a:rPr>
              <a:t>in the range.</a:t>
            </a:r>
            <a:endParaRPr lang="en-US" dirty="0">
              <a:cs typeface="American Typewriter"/>
            </a:endParaRPr>
          </a:p>
          <a:p>
            <a:endParaRPr lang="en-US" dirty="0"/>
          </a:p>
        </p:txBody>
      </p:sp>
    </p:spTree>
    <p:extLst>
      <p:ext uri="{BB962C8B-B14F-4D97-AF65-F5344CB8AC3E}">
        <p14:creationId xmlns:p14="http://schemas.microsoft.com/office/powerpoint/2010/main" val="379506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Operators</a:t>
            </a:r>
          </a:p>
        </p:txBody>
      </p:sp>
      <p:sp>
        <p:nvSpPr>
          <p:cNvPr id="3" name="Content Placeholder 2"/>
          <p:cNvSpPr>
            <a:spLocks noGrp="1"/>
          </p:cNvSpPr>
          <p:nvPr>
            <p:ph idx="1"/>
          </p:nvPr>
        </p:nvSpPr>
        <p:spPr/>
        <p:txBody>
          <a:bodyPr/>
          <a:lstStyle/>
          <a:p>
            <a:r>
              <a:rPr lang="en-US" dirty="0"/>
              <a:t>Numeric</a:t>
            </a:r>
          </a:p>
          <a:p>
            <a:pPr lvl="1"/>
            <a:r>
              <a:rPr lang="en-US" dirty="0"/>
              <a:t>Fortran has two sets, one with letters and one with symbols.  Note that </a:t>
            </a:r>
            <a:r>
              <a:rPr lang="en-US" dirty="0">
                <a:latin typeface="Courier New"/>
                <a:cs typeface="Courier New"/>
              </a:rPr>
              <a:t>/=</a:t>
            </a:r>
            <a:r>
              <a:rPr lang="en-US" dirty="0"/>
              <a:t> has a </a:t>
            </a:r>
            <a:r>
              <a:rPr lang="en-US" dirty="0">
                <a:latin typeface="Courier New"/>
                <a:cs typeface="Courier New"/>
              </a:rPr>
              <a:t>/</a:t>
            </a:r>
            <a:r>
              <a:rPr lang="en-US" dirty="0"/>
              <a:t> for “not.”</a:t>
            </a:r>
          </a:p>
          <a:p>
            <a:pPr marL="548640" lvl="2" indent="0">
              <a:buNone/>
            </a:pPr>
            <a:r>
              <a:rPr lang="en-US" sz="2800" dirty="0">
                <a:latin typeface="Courier New"/>
                <a:cs typeface="Courier New"/>
              </a:rPr>
              <a:t>.eq.  ==</a:t>
            </a:r>
          </a:p>
          <a:p>
            <a:pPr marL="548640" lvl="2" indent="0">
              <a:buNone/>
            </a:pPr>
            <a:r>
              <a:rPr lang="en-US" sz="2800" dirty="0">
                <a:latin typeface="Courier New"/>
                <a:cs typeface="Courier New"/>
              </a:rPr>
              <a:t>.ne.  /=</a:t>
            </a:r>
          </a:p>
          <a:p>
            <a:pPr marL="548640" lvl="2" indent="0">
              <a:buNone/>
            </a:pPr>
            <a:r>
              <a:rPr lang="en-US" sz="2800" dirty="0">
                <a:latin typeface="Courier New"/>
                <a:cs typeface="Courier New"/>
              </a:rPr>
              <a:t>.lt.  &lt;  </a:t>
            </a:r>
          </a:p>
          <a:p>
            <a:pPr marL="548640" lvl="2" indent="0">
              <a:buNone/>
            </a:pPr>
            <a:r>
              <a:rPr lang="en-US" sz="2800" dirty="0">
                <a:latin typeface="Courier New"/>
                <a:cs typeface="Courier New"/>
              </a:rPr>
              <a:t>.</a:t>
            </a:r>
            <a:r>
              <a:rPr lang="en-US" sz="2800" dirty="0" err="1">
                <a:latin typeface="Courier New"/>
                <a:cs typeface="Courier New"/>
              </a:rPr>
              <a:t>gt.</a:t>
            </a:r>
            <a:r>
              <a:rPr lang="en-US" sz="2800" dirty="0">
                <a:latin typeface="Courier New"/>
                <a:cs typeface="Courier New"/>
              </a:rPr>
              <a:t>  &gt;   </a:t>
            </a:r>
          </a:p>
          <a:p>
            <a:pPr marL="548640" lvl="2" indent="0">
              <a:buNone/>
            </a:pPr>
            <a:r>
              <a:rPr lang="en-US" sz="2800" dirty="0">
                <a:latin typeface="Courier New"/>
                <a:cs typeface="Courier New"/>
              </a:rPr>
              <a:t>.le.  &lt;=  </a:t>
            </a:r>
          </a:p>
          <a:p>
            <a:pPr marL="548640" lvl="2" indent="0">
              <a:buNone/>
            </a:pPr>
            <a:r>
              <a:rPr lang="en-US" sz="2800" dirty="0">
                <a:latin typeface="Courier New"/>
                <a:cs typeface="Courier New"/>
              </a:rPr>
              <a:t>.</a:t>
            </a:r>
            <a:r>
              <a:rPr lang="en-US" sz="2800" dirty="0" err="1">
                <a:latin typeface="Courier New"/>
                <a:cs typeface="Courier New"/>
              </a:rPr>
              <a:t>ge</a:t>
            </a:r>
            <a:r>
              <a:rPr lang="en-US" sz="2800" dirty="0">
                <a:latin typeface="Courier New"/>
                <a:cs typeface="Courier New"/>
              </a:rPr>
              <a:t>.  &gt;=</a:t>
            </a:r>
          </a:p>
          <a:p>
            <a:endParaRPr lang="en-US" dirty="0"/>
          </a:p>
          <a:p>
            <a:endParaRPr lang="en-US" dirty="0"/>
          </a:p>
        </p:txBody>
      </p:sp>
    </p:spTree>
    <p:extLst>
      <p:ext uri="{BB962C8B-B14F-4D97-AF65-F5344CB8AC3E}">
        <p14:creationId xmlns:p14="http://schemas.microsoft.com/office/powerpoint/2010/main" val="34814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Fortran</a:t>
            </a:r>
          </a:p>
        </p:txBody>
      </p:sp>
      <p:sp>
        <p:nvSpPr>
          <p:cNvPr id="3" name="Content Placeholder 2"/>
          <p:cNvSpPr>
            <a:spLocks noGrp="1"/>
          </p:cNvSpPr>
          <p:nvPr>
            <p:ph idx="1"/>
          </p:nvPr>
        </p:nvSpPr>
        <p:spPr/>
        <p:txBody>
          <a:bodyPr/>
          <a:lstStyle/>
          <a:p>
            <a:r>
              <a:rPr lang="en-US" dirty="0"/>
              <a:t>Fortran is still very widely used in many environmental sciences, particularly atmospheric sciences and oceanography.</a:t>
            </a:r>
          </a:p>
          <a:p>
            <a:r>
              <a:rPr lang="en-US" dirty="0"/>
              <a:t>Features of modern Fortran make it very well suited to numerically-intensive programming.</a:t>
            </a:r>
          </a:p>
          <a:p>
            <a:r>
              <a:rPr lang="en-US" dirty="0"/>
              <a:t>Many scientific programmers have to know both C/C++ and Fortran</a:t>
            </a:r>
          </a:p>
        </p:txBody>
      </p:sp>
    </p:spTree>
    <p:extLst>
      <p:ext uri="{BB962C8B-B14F-4D97-AF65-F5344CB8AC3E}">
        <p14:creationId xmlns:p14="http://schemas.microsoft.com/office/powerpoint/2010/main" val="2477134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lstStyle/>
          <a:p>
            <a:r>
              <a:rPr lang="en-US" dirty="0"/>
              <a:t>Negation</a:t>
            </a:r>
          </a:p>
          <a:p>
            <a:pPr marL="274320" lvl="1" indent="0">
              <a:buNone/>
            </a:pPr>
            <a:r>
              <a:rPr lang="en-US" dirty="0">
                <a:latin typeface="Courier New"/>
                <a:cs typeface="Courier New"/>
              </a:rPr>
              <a:t>.not.</a:t>
            </a:r>
          </a:p>
          <a:p>
            <a:pPr marL="914400" lvl="2" indent="0">
              <a:buNone/>
            </a:pPr>
            <a:r>
              <a:rPr lang="en-US" dirty="0">
                <a:latin typeface="Courier New"/>
                <a:cs typeface="Courier New"/>
              </a:rPr>
              <a:t>.not. flag</a:t>
            </a:r>
          </a:p>
          <a:p>
            <a:r>
              <a:rPr lang="en-US" dirty="0">
                <a:cs typeface="Courier New"/>
              </a:rPr>
              <a:t>AND</a:t>
            </a:r>
          </a:p>
          <a:p>
            <a:pPr marL="274320" lvl="1" indent="0">
              <a:buNone/>
            </a:pPr>
            <a:r>
              <a:rPr lang="en-US" dirty="0">
                <a:latin typeface="Courier New"/>
                <a:cs typeface="Courier New"/>
              </a:rPr>
              <a:t>.and.</a:t>
            </a:r>
          </a:p>
          <a:p>
            <a:r>
              <a:rPr lang="en-US" dirty="0"/>
              <a:t>OR</a:t>
            </a:r>
          </a:p>
          <a:p>
            <a:pPr marL="274320" lvl="1" indent="0">
              <a:buNone/>
            </a:pPr>
            <a:r>
              <a:rPr lang="en-US" dirty="0">
                <a:latin typeface="Courier New"/>
                <a:cs typeface="Courier New"/>
              </a:rPr>
              <a:t>.or.</a:t>
            </a:r>
          </a:p>
          <a:p>
            <a:pPr marL="0" indent="0">
              <a:buNone/>
            </a:pPr>
            <a:endParaRPr lang="en-US" dirty="0"/>
          </a:p>
        </p:txBody>
      </p:sp>
    </p:spTree>
    <p:extLst>
      <p:ext uri="{BB962C8B-B14F-4D97-AF65-F5344CB8AC3E}">
        <p14:creationId xmlns:p14="http://schemas.microsoft.com/office/powerpoint/2010/main" val="697316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Precedence</a:t>
            </a:r>
          </a:p>
        </p:txBody>
      </p:sp>
      <p:sp>
        <p:nvSpPr>
          <p:cNvPr id="3" name="Content Placeholder 2"/>
          <p:cNvSpPr>
            <a:spLocks noGrp="1"/>
          </p:cNvSpPr>
          <p:nvPr>
            <p:ph idx="1"/>
          </p:nvPr>
        </p:nvSpPr>
        <p:spPr/>
        <p:txBody>
          <a:bodyPr/>
          <a:lstStyle/>
          <a:p>
            <a:r>
              <a:rPr lang="en-US" dirty="0">
                <a:latin typeface="Courier New"/>
                <a:cs typeface="Courier New"/>
              </a:rPr>
              <a:t>&gt;,&gt;=,&lt;,&lt;=</a:t>
            </a:r>
            <a:r>
              <a:rPr lang="en-US" dirty="0"/>
              <a:t> outrank </a:t>
            </a:r>
            <a:r>
              <a:rPr lang="en-US" dirty="0">
                <a:latin typeface="Courier New"/>
                <a:cs typeface="Courier New"/>
              </a:rPr>
              <a:t>==</a:t>
            </a:r>
            <a:r>
              <a:rPr lang="en-US" dirty="0"/>
              <a:t> or </a:t>
            </a:r>
            <a:r>
              <a:rPr lang="en-US" dirty="0">
                <a:latin typeface="Courier New"/>
                <a:cs typeface="Courier New"/>
              </a:rPr>
              <a:t>/=</a:t>
            </a:r>
          </a:p>
          <a:p>
            <a:r>
              <a:rPr lang="en-US" dirty="0">
                <a:latin typeface="Courier New"/>
                <a:cs typeface="Courier New"/>
              </a:rPr>
              <a:t>==</a:t>
            </a:r>
            <a:r>
              <a:rPr lang="en-US" dirty="0"/>
              <a:t>,</a:t>
            </a:r>
            <a:r>
              <a:rPr lang="en-US" dirty="0">
                <a:latin typeface="Courier New"/>
                <a:cs typeface="Courier New"/>
              </a:rPr>
              <a:t>/=</a:t>
            </a:r>
            <a:r>
              <a:rPr lang="en-US" dirty="0"/>
              <a:t> outranks .</a:t>
            </a:r>
            <a:r>
              <a:rPr lang="en-US" dirty="0">
                <a:latin typeface="Courier New"/>
                <a:cs typeface="Courier New"/>
              </a:rPr>
              <a:t>and.</a:t>
            </a:r>
          </a:p>
          <a:p>
            <a:r>
              <a:rPr lang="en-US" dirty="0">
                <a:latin typeface="Courier New"/>
                <a:cs typeface="Courier New"/>
              </a:rPr>
              <a:t>.and.</a:t>
            </a:r>
            <a:r>
              <a:rPr lang="en-US" dirty="0"/>
              <a:t> outranks .</a:t>
            </a:r>
            <a:r>
              <a:rPr lang="en-US" dirty="0">
                <a:latin typeface="Courier New"/>
                <a:cs typeface="Courier New"/>
              </a:rPr>
              <a:t>or.</a:t>
            </a:r>
          </a:p>
          <a:p>
            <a:r>
              <a:rPr lang="en-US" dirty="0">
                <a:cs typeface="Courier New"/>
              </a:rPr>
              <a:t>As always, use parentheses to change grouping or to improve clarity.</a:t>
            </a:r>
          </a:p>
        </p:txBody>
      </p:sp>
    </p:spTree>
    <p:extLst>
      <p:ext uri="{BB962C8B-B14F-4D97-AF65-F5344CB8AC3E}">
        <p14:creationId xmlns:p14="http://schemas.microsoft.com/office/powerpoint/2010/main" val="639302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Comparison </a:t>
            </a:r>
            <a:r>
              <a:rPr lang="en-US" dirty="0" err="1"/>
              <a:t>Intrinsics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latin typeface="Courier New"/>
                <a:cs typeface="Courier New"/>
              </a:rPr>
              <a:t>lge</a:t>
            </a:r>
            <a:r>
              <a:rPr lang="en-US" dirty="0">
                <a:latin typeface="Courier New"/>
                <a:cs typeface="Courier New"/>
              </a:rPr>
              <a:t>(</a:t>
            </a:r>
            <a:r>
              <a:rPr lang="en-US" dirty="0" err="1">
                <a:latin typeface="Courier New"/>
                <a:cs typeface="Courier New"/>
              </a:rPr>
              <a:t>stringA,stringB</a:t>
            </a:r>
            <a:r>
              <a:rPr lang="en-US" dirty="0">
                <a:latin typeface="Courier New"/>
                <a:cs typeface="Courier New"/>
              </a:rPr>
              <a:t>)</a:t>
            </a:r>
          </a:p>
          <a:p>
            <a:r>
              <a:rPr lang="en-US" dirty="0"/>
              <a:t>Returns </a:t>
            </a:r>
            <a:r>
              <a:rPr lang="en-US" dirty="0">
                <a:latin typeface="Courier New"/>
                <a:cs typeface="Courier New"/>
              </a:rPr>
              <a:t>.true. </a:t>
            </a:r>
            <a:r>
              <a:rPr lang="en-US" dirty="0"/>
              <a:t>If </a:t>
            </a:r>
            <a:r>
              <a:rPr lang="en-US" dirty="0" err="1"/>
              <a:t>stringA</a:t>
            </a:r>
            <a:r>
              <a:rPr lang="en-US" dirty="0"/>
              <a:t> is lexically greater than or equal to </a:t>
            </a:r>
            <a:r>
              <a:rPr lang="en-US" dirty="0" err="1"/>
              <a:t>stringB</a:t>
            </a:r>
            <a:r>
              <a:rPr lang="en-US" dirty="0"/>
              <a:t>, otherwise returns </a:t>
            </a:r>
            <a:r>
              <a:rPr lang="en-US" dirty="0">
                <a:latin typeface="Courier New"/>
                <a:cs typeface="Courier New"/>
              </a:rPr>
              <a:t>.false.</a:t>
            </a:r>
          </a:p>
          <a:p>
            <a:pPr marL="0" indent="0">
              <a:buNone/>
            </a:pPr>
            <a:r>
              <a:rPr lang="en-US" dirty="0" err="1">
                <a:latin typeface="Courier New"/>
                <a:cs typeface="Courier New"/>
              </a:rPr>
              <a:t>lgt</a:t>
            </a:r>
            <a:r>
              <a:rPr lang="en-US" dirty="0">
                <a:latin typeface="Courier New"/>
                <a:cs typeface="Courier New"/>
              </a:rPr>
              <a:t>(</a:t>
            </a:r>
            <a:r>
              <a:rPr lang="en-US" dirty="0" err="1">
                <a:latin typeface="Courier New"/>
                <a:cs typeface="Courier New"/>
              </a:rPr>
              <a:t>stringA,stringB</a:t>
            </a:r>
            <a:r>
              <a:rPr lang="en-US" dirty="0">
                <a:latin typeface="Courier New"/>
                <a:cs typeface="Courier New"/>
              </a:rPr>
              <a:t>)</a:t>
            </a:r>
          </a:p>
          <a:p>
            <a:r>
              <a:rPr lang="en-US" dirty="0"/>
              <a:t>Returns </a:t>
            </a:r>
            <a:r>
              <a:rPr lang="en-US" dirty="0">
                <a:latin typeface="Courier New"/>
                <a:cs typeface="Courier New"/>
              </a:rPr>
              <a:t>.true. </a:t>
            </a:r>
            <a:r>
              <a:rPr lang="en-US" dirty="0"/>
              <a:t>If </a:t>
            </a:r>
            <a:r>
              <a:rPr lang="en-US" dirty="0" err="1"/>
              <a:t>stringA</a:t>
            </a:r>
            <a:r>
              <a:rPr lang="en-US" dirty="0"/>
              <a:t> is lexically greater than </a:t>
            </a:r>
            <a:r>
              <a:rPr lang="en-US" dirty="0" err="1"/>
              <a:t>stringB</a:t>
            </a:r>
            <a:r>
              <a:rPr lang="en-US" dirty="0"/>
              <a:t>, otherwise returns </a:t>
            </a:r>
            <a:r>
              <a:rPr lang="en-US" dirty="0">
                <a:latin typeface="Courier New"/>
                <a:cs typeface="Courier New"/>
              </a:rPr>
              <a:t>.false.</a:t>
            </a:r>
          </a:p>
          <a:p>
            <a:pPr marL="0" indent="0">
              <a:buNone/>
            </a:pPr>
            <a:r>
              <a:rPr lang="en-US" dirty="0" err="1">
                <a:latin typeface="Courier New"/>
                <a:cs typeface="Courier New"/>
              </a:rPr>
              <a:t>lle</a:t>
            </a:r>
            <a:r>
              <a:rPr lang="en-US" dirty="0">
                <a:latin typeface="Courier New"/>
                <a:cs typeface="Courier New"/>
              </a:rPr>
              <a:t>(</a:t>
            </a:r>
            <a:r>
              <a:rPr lang="en-US" dirty="0" err="1">
                <a:latin typeface="Courier New"/>
                <a:cs typeface="Courier New"/>
              </a:rPr>
              <a:t>stringA,stringB</a:t>
            </a:r>
            <a:r>
              <a:rPr lang="en-US" dirty="0">
                <a:latin typeface="Courier New"/>
                <a:cs typeface="Courier New"/>
              </a:rPr>
              <a:t>)</a:t>
            </a:r>
          </a:p>
          <a:p>
            <a:r>
              <a:rPr lang="en-US" dirty="0"/>
              <a:t> Returns </a:t>
            </a:r>
            <a:r>
              <a:rPr lang="en-US" dirty="0">
                <a:latin typeface="Courier New"/>
                <a:cs typeface="Courier New"/>
              </a:rPr>
              <a:t>.true. </a:t>
            </a:r>
            <a:r>
              <a:rPr lang="en-US" dirty="0"/>
              <a:t>If </a:t>
            </a:r>
            <a:r>
              <a:rPr lang="en-US" dirty="0" err="1"/>
              <a:t>stringA</a:t>
            </a:r>
            <a:r>
              <a:rPr lang="en-US" dirty="0"/>
              <a:t> is lexically less than or equal to </a:t>
            </a:r>
            <a:r>
              <a:rPr lang="en-US" dirty="0" err="1"/>
              <a:t>stringB</a:t>
            </a:r>
            <a:r>
              <a:rPr lang="en-US" dirty="0"/>
              <a:t>, otherwise returns </a:t>
            </a:r>
            <a:r>
              <a:rPr lang="en-US" dirty="0">
                <a:latin typeface="Courier New"/>
                <a:cs typeface="Courier New"/>
              </a:rPr>
              <a:t>.false.</a:t>
            </a:r>
          </a:p>
          <a:p>
            <a:pPr marL="0" indent="0">
              <a:buNone/>
            </a:pPr>
            <a:r>
              <a:rPr lang="en-US" dirty="0" err="1">
                <a:latin typeface="Courier New"/>
                <a:cs typeface="Courier New"/>
              </a:rPr>
              <a:t>llt</a:t>
            </a:r>
            <a:r>
              <a:rPr lang="en-US" dirty="0">
                <a:latin typeface="Courier New"/>
                <a:cs typeface="Courier New"/>
              </a:rPr>
              <a:t>(</a:t>
            </a:r>
            <a:r>
              <a:rPr lang="en-US" dirty="0" err="1">
                <a:latin typeface="Courier New"/>
                <a:cs typeface="Courier New"/>
              </a:rPr>
              <a:t>stringA,stringB</a:t>
            </a:r>
            <a:r>
              <a:rPr lang="en-US" dirty="0">
                <a:latin typeface="Courier New"/>
                <a:cs typeface="Courier New"/>
              </a:rPr>
              <a:t>) </a:t>
            </a:r>
          </a:p>
          <a:p>
            <a:r>
              <a:rPr lang="en-US" dirty="0"/>
              <a:t>Returns </a:t>
            </a:r>
            <a:r>
              <a:rPr lang="en-US" dirty="0">
                <a:latin typeface="Courier New"/>
                <a:cs typeface="Courier New"/>
              </a:rPr>
              <a:t>.true. </a:t>
            </a:r>
            <a:r>
              <a:rPr lang="en-US" dirty="0"/>
              <a:t>If </a:t>
            </a:r>
            <a:r>
              <a:rPr lang="en-US" dirty="0" err="1"/>
              <a:t>stringA</a:t>
            </a:r>
            <a:r>
              <a:rPr lang="en-US" dirty="0"/>
              <a:t> is lexically less than or equal to </a:t>
            </a:r>
            <a:r>
              <a:rPr lang="en-US" dirty="0" err="1"/>
              <a:t>stringB</a:t>
            </a:r>
            <a:r>
              <a:rPr lang="en-US" dirty="0"/>
              <a:t>, otherwise returns </a:t>
            </a:r>
            <a:r>
              <a:rPr lang="en-US" dirty="0">
                <a:latin typeface="Courier New"/>
                <a:cs typeface="Courier New"/>
              </a:rPr>
              <a:t>.false.</a:t>
            </a:r>
          </a:p>
          <a:p>
            <a:endParaRPr lang="en-US" dirty="0"/>
          </a:p>
          <a:p>
            <a:endParaRPr lang="en-US" dirty="0"/>
          </a:p>
        </p:txBody>
      </p:sp>
    </p:spTree>
    <p:extLst>
      <p:ext uri="{BB962C8B-B14F-4D97-AF65-F5344CB8AC3E}">
        <p14:creationId xmlns:p14="http://schemas.microsoft.com/office/powerpoint/2010/main" val="2410923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26114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in Fortran</a:t>
            </a:r>
          </a:p>
        </p:txBody>
      </p:sp>
      <p:sp>
        <p:nvSpPr>
          <p:cNvPr id="3" name="Content Placeholder 2"/>
          <p:cNvSpPr>
            <a:spLocks noGrp="1"/>
          </p:cNvSpPr>
          <p:nvPr>
            <p:ph idx="1"/>
          </p:nvPr>
        </p:nvSpPr>
        <p:spPr/>
        <p:txBody>
          <a:bodyPr/>
          <a:lstStyle/>
          <a:p>
            <a:r>
              <a:rPr lang="en-US" dirty="0"/>
              <a:t>Fortran expressions are much like those of other languages.</a:t>
            </a:r>
          </a:p>
          <a:p>
            <a:pPr marL="0" indent="0">
              <a:buNone/>
            </a:pPr>
            <a:r>
              <a:rPr lang="en-US" dirty="0">
                <a:latin typeface="American Typewriter"/>
                <a:cs typeface="American Typewriter"/>
              </a:rPr>
              <a:t>          </a:t>
            </a:r>
            <a:r>
              <a:rPr lang="en-US" dirty="0">
                <a:latin typeface="Courier New"/>
                <a:cs typeface="Courier New"/>
              </a:rPr>
              <a:t>a+3*c</a:t>
            </a:r>
          </a:p>
          <a:p>
            <a:pPr marL="0" indent="0">
              <a:buNone/>
            </a:pPr>
            <a:r>
              <a:rPr lang="en-US" dirty="0">
                <a:latin typeface="Courier New"/>
                <a:cs typeface="Courier New"/>
              </a:rPr>
              <a:t>    w=8.d0*real(</a:t>
            </a:r>
            <a:r>
              <a:rPr lang="en-US" dirty="0" err="1">
                <a:latin typeface="Courier New"/>
                <a:cs typeface="Courier New"/>
              </a:rPr>
              <a:t>i,dp</a:t>
            </a:r>
            <a:r>
              <a:rPr lang="en-US" dirty="0">
                <a:latin typeface="Courier New"/>
                <a:cs typeface="Courier New"/>
              </a:rPr>
              <a:t>)+v**3</a:t>
            </a:r>
          </a:p>
          <a:p>
            <a:pPr marL="0" indent="0">
              <a:buNone/>
            </a:pPr>
            <a:r>
              <a:rPr lang="en-US" dirty="0">
                <a:latin typeface="Courier New"/>
                <a:cs typeface="Courier New"/>
              </a:rPr>
              <a:t>    z=</a:t>
            </a:r>
            <a:r>
              <a:rPr lang="en-US" dirty="0" err="1">
                <a:latin typeface="Courier New"/>
                <a:cs typeface="Courier New"/>
              </a:rPr>
              <a:t>phase+cmplx</a:t>
            </a:r>
            <a:r>
              <a:rPr lang="en-US" dirty="0">
                <a:latin typeface="Courier New"/>
                <a:cs typeface="Courier New"/>
              </a:rPr>
              <a:t>(0.,1.)</a:t>
            </a:r>
          </a:p>
          <a:p>
            <a:pPr marL="0" indent="0">
              <a:buNone/>
            </a:pPr>
            <a:r>
              <a:rPr lang="en-US" dirty="0">
                <a:latin typeface="Courier New"/>
                <a:cs typeface="Courier New"/>
              </a:rPr>
              <a:t>	</a:t>
            </a:r>
            <a:r>
              <a:rPr lang="en-US" dirty="0" err="1">
                <a:latin typeface="Courier New"/>
                <a:cs typeface="Courier New"/>
              </a:rPr>
              <a:t>sqrt</a:t>
            </a:r>
            <a:r>
              <a:rPr lang="en-US" dirty="0">
                <a:latin typeface="Courier New"/>
                <a:cs typeface="Courier New"/>
              </a:rPr>
              <a:t>(abs(a-b))</a:t>
            </a:r>
          </a:p>
          <a:p>
            <a:pPr marL="0" indent="0">
              <a:buNone/>
            </a:pPr>
            <a:r>
              <a:rPr lang="en-US" dirty="0">
                <a:latin typeface="Courier New"/>
                <a:cs typeface="Courier New"/>
              </a:rPr>
              <a:t>	A .or. B</a:t>
            </a:r>
          </a:p>
          <a:p>
            <a:pPr marL="274320" lvl="1" indent="0">
              <a:buNone/>
            </a:pPr>
            <a:r>
              <a:rPr lang="en-US" sz="2800" dirty="0">
                <a:latin typeface="Courier New"/>
                <a:cs typeface="Courier New"/>
              </a:rPr>
              <a:t>   y &gt; 0.0 .and. y &lt; 1.0</a:t>
            </a:r>
          </a:p>
          <a:p>
            <a:pPr marL="274320" lvl="1" indent="0">
              <a:buNone/>
            </a:pPr>
            <a:r>
              <a:rPr lang="en-US" sz="2800" dirty="0">
                <a:latin typeface="Courier New"/>
                <a:cs typeface="Courier New"/>
              </a:rPr>
              <a:t>   z=</a:t>
            </a:r>
            <a:r>
              <a:rPr lang="en-US" sz="2800" dirty="0" err="1">
                <a:latin typeface="Courier New"/>
                <a:cs typeface="Courier New"/>
              </a:rPr>
              <a:t>myfunc</a:t>
            </a:r>
            <a:r>
              <a:rPr lang="en-US" sz="2800" dirty="0">
                <a:latin typeface="Courier New"/>
                <a:cs typeface="Courier New"/>
              </a:rPr>
              <a:t>(</a:t>
            </a:r>
            <a:r>
              <a:rPr lang="en-US" sz="2800" dirty="0" err="1">
                <a:latin typeface="Courier New"/>
                <a:cs typeface="Courier New"/>
              </a:rPr>
              <a:t>x,y</a:t>
            </a:r>
            <a:r>
              <a:rPr lang="en-US" sz="2800" dirty="0">
                <a:latin typeface="Courier New"/>
                <a:cs typeface="Courier New"/>
              </a:rPr>
              <a:t>)</a:t>
            </a:r>
          </a:p>
        </p:txBody>
      </p:sp>
    </p:spTree>
    <p:extLst>
      <p:ext uri="{BB962C8B-B14F-4D97-AF65-F5344CB8AC3E}">
        <p14:creationId xmlns:p14="http://schemas.microsoft.com/office/powerpoint/2010/main" val="179760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p:txBody>
          <a:bodyPr>
            <a:normAutofit fontScale="92500"/>
          </a:bodyPr>
          <a:lstStyle/>
          <a:p>
            <a:r>
              <a:rPr lang="en-US" dirty="0"/>
              <a:t>A Fortran peculiarity: statements are </a:t>
            </a:r>
            <a:r>
              <a:rPr lang="en-US" i="1" dirty="0"/>
              <a:t>executable</a:t>
            </a:r>
            <a:r>
              <a:rPr lang="en-US" dirty="0"/>
              <a:t> or </a:t>
            </a:r>
            <a:r>
              <a:rPr lang="en-US" i="1" dirty="0"/>
              <a:t>non-executable</a:t>
            </a:r>
            <a:r>
              <a:rPr lang="en-US" dirty="0"/>
              <a:t>.  Non-executable statements are instructions to the compiler (variable declarations, interfaces, etc.)  Executable statements perform some action. All non-executable statements must </a:t>
            </a:r>
            <a:r>
              <a:rPr lang="en-US" i="1" dirty="0"/>
              <a:t>precede</a:t>
            </a:r>
            <a:r>
              <a:rPr lang="en-US" dirty="0"/>
              <a:t> the first executable statements in a program unit.</a:t>
            </a:r>
          </a:p>
          <a:p>
            <a:r>
              <a:rPr lang="en-US" dirty="0"/>
              <a:t>Indentation is not required but </a:t>
            </a:r>
            <a:r>
              <a:rPr lang="en-US" i="1" dirty="0"/>
              <a:t>should be </a:t>
            </a:r>
            <a:r>
              <a:rPr lang="en-US" dirty="0"/>
              <a:t>used!</a:t>
            </a:r>
          </a:p>
          <a:p>
            <a:r>
              <a:rPr lang="en-US" dirty="0"/>
              <a:t>No semicolons should be used at the end of the line.</a:t>
            </a:r>
          </a:p>
          <a:p>
            <a:r>
              <a:rPr lang="en-US" dirty="0"/>
              <a:t>Multiple statements (keep them short) may be written on the same line if they are separated by semicolons.</a:t>
            </a:r>
          </a:p>
        </p:txBody>
      </p:sp>
    </p:spTree>
    <p:extLst>
      <p:ext uri="{BB962C8B-B14F-4D97-AF65-F5344CB8AC3E}">
        <p14:creationId xmlns:p14="http://schemas.microsoft.com/office/powerpoint/2010/main" val="1251672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Format versus Free Format</a:t>
            </a:r>
          </a:p>
        </p:txBody>
      </p:sp>
      <p:sp>
        <p:nvSpPr>
          <p:cNvPr id="3" name="Content Placeholder 2"/>
          <p:cNvSpPr>
            <a:spLocks noGrp="1"/>
          </p:cNvSpPr>
          <p:nvPr>
            <p:ph idx="1"/>
          </p:nvPr>
        </p:nvSpPr>
        <p:spPr/>
        <p:txBody>
          <a:bodyPr>
            <a:normAutofit lnSpcReduction="10000"/>
          </a:bodyPr>
          <a:lstStyle/>
          <a:p>
            <a:r>
              <a:rPr lang="en-US" dirty="0"/>
              <a:t>Prior to the Fortran 90 standard, Fortran code was required to conform to rigid column rules based on the layout of punched cards.</a:t>
            </a:r>
          </a:p>
          <a:p>
            <a:pPr lvl="1"/>
            <a:r>
              <a:rPr lang="en-US" dirty="0"/>
              <a:t>This may be another reason that computer scientists sneer at it </a:t>
            </a:r>
            <a:r>
              <a:rPr lang="en-US" dirty="0">
                <a:sym typeface="Wingdings"/>
              </a:rPr>
              <a:t></a:t>
            </a:r>
          </a:p>
          <a:p>
            <a:pPr lvl="1"/>
            <a:r>
              <a:rPr lang="en-US" dirty="0">
                <a:sym typeface="Wingdings"/>
              </a:rPr>
              <a:t>Statements began in column 7 and could extend to column 72.  Column 6 was reserved for continuation marks.  Columns 1-5 were for statement labels.  Columns 73-80 were ignored (and were used to number cards)</a:t>
            </a:r>
          </a:p>
          <a:p>
            <a:r>
              <a:rPr lang="en-US" dirty="0">
                <a:sym typeface="Wingdings"/>
              </a:rPr>
              <a:t>In Fortran 90 and up, there are no column rules.  This is called free format.</a:t>
            </a:r>
            <a:endParaRPr lang="en-US" dirty="0"/>
          </a:p>
        </p:txBody>
      </p:sp>
    </p:spTree>
    <p:extLst>
      <p:ext uri="{BB962C8B-B14F-4D97-AF65-F5344CB8AC3E}">
        <p14:creationId xmlns:p14="http://schemas.microsoft.com/office/powerpoint/2010/main" val="1452594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650" y="857250"/>
            <a:ext cx="6858000" cy="5143500"/>
          </a:xfrm>
          <a:prstGeom prst="rect">
            <a:avLst/>
          </a:prstGeom>
        </p:spPr>
      </p:pic>
    </p:spTree>
    <p:extLst>
      <p:ext uri="{BB962C8B-B14F-4D97-AF65-F5344CB8AC3E}">
        <p14:creationId xmlns:p14="http://schemas.microsoft.com/office/powerpoint/2010/main" val="525230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Continuations, Etc.</a:t>
            </a:r>
          </a:p>
        </p:txBody>
      </p:sp>
      <p:sp>
        <p:nvSpPr>
          <p:cNvPr id="3" name="Content Placeholder 2"/>
          <p:cNvSpPr>
            <a:spLocks noGrp="1"/>
          </p:cNvSpPr>
          <p:nvPr>
            <p:ph idx="1"/>
          </p:nvPr>
        </p:nvSpPr>
        <p:spPr/>
        <p:txBody>
          <a:bodyPr>
            <a:normAutofit/>
          </a:bodyPr>
          <a:lstStyle/>
          <a:p>
            <a:r>
              <a:rPr lang="en-US" dirty="0"/>
              <a:t>Fixed format comment:</a:t>
            </a:r>
          </a:p>
          <a:p>
            <a:pPr lvl="1"/>
            <a:r>
              <a:rPr lang="en-US" dirty="0">
                <a:latin typeface="Courier New"/>
                <a:cs typeface="Courier New"/>
              </a:rPr>
              <a:t>C</a:t>
            </a:r>
            <a:r>
              <a:rPr lang="en-US" dirty="0"/>
              <a:t> or </a:t>
            </a:r>
            <a:r>
              <a:rPr lang="en-US" dirty="0">
                <a:latin typeface="Courier New"/>
                <a:cs typeface="Courier New"/>
              </a:rPr>
              <a:t>c</a:t>
            </a:r>
            <a:r>
              <a:rPr lang="en-US" dirty="0"/>
              <a:t> in the first column meant the entire line was a comment.</a:t>
            </a:r>
          </a:p>
          <a:p>
            <a:r>
              <a:rPr lang="en-US" dirty="0"/>
              <a:t>Free format comment:</a:t>
            </a:r>
          </a:p>
          <a:p>
            <a:pPr lvl="1"/>
            <a:r>
              <a:rPr lang="en-US" dirty="0"/>
              <a:t>Anything from </a:t>
            </a:r>
            <a:r>
              <a:rPr lang="en-US" dirty="0">
                <a:latin typeface="Courier New"/>
                <a:cs typeface="Courier New"/>
              </a:rPr>
              <a:t>!</a:t>
            </a:r>
            <a:r>
              <a:rPr lang="en-US" dirty="0"/>
              <a:t> to the end of the line is ignored.</a:t>
            </a:r>
          </a:p>
          <a:p>
            <a:r>
              <a:rPr lang="en-US" dirty="0"/>
              <a:t>Fixed format continuation:</a:t>
            </a:r>
          </a:p>
          <a:p>
            <a:pPr lvl="1"/>
            <a:r>
              <a:rPr lang="en-US" dirty="0"/>
              <a:t>Number or printable character in the 6</a:t>
            </a:r>
            <a:r>
              <a:rPr lang="en-US" baseline="30000" dirty="0"/>
              <a:t>th</a:t>
            </a:r>
            <a:r>
              <a:rPr lang="en-US" dirty="0"/>
              <a:t> column.</a:t>
            </a:r>
          </a:p>
          <a:p>
            <a:r>
              <a:rPr lang="en-US" dirty="0"/>
              <a:t>Free format continuation:</a:t>
            </a:r>
          </a:p>
          <a:p>
            <a:pPr lvl="1"/>
            <a:r>
              <a:rPr lang="en-US" dirty="0"/>
              <a:t>Ampersand </a:t>
            </a:r>
            <a:r>
              <a:rPr lang="en-US" dirty="0">
                <a:latin typeface="Courier New"/>
                <a:cs typeface="Courier New"/>
              </a:rPr>
              <a:t>&amp;</a:t>
            </a:r>
            <a:r>
              <a:rPr lang="en-US" dirty="0"/>
              <a:t> at the end of the line to be continued.</a:t>
            </a:r>
          </a:p>
        </p:txBody>
      </p:sp>
    </p:spTree>
    <p:extLst>
      <p:ext uri="{BB962C8B-B14F-4D97-AF65-F5344CB8AC3E}">
        <p14:creationId xmlns:p14="http://schemas.microsoft.com/office/powerpoint/2010/main" val="136237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 for the Main Program</a:t>
            </a:r>
          </a:p>
        </p:txBody>
      </p:sp>
      <p:sp>
        <p:nvSpPr>
          <p:cNvPr id="3" name="Content Placeholder 2"/>
          <p:cNvSpPr>
            <a:spLocks noGrp="1"/>
          </p:cNvSpPr>
          <p:nvPr>
            <p:ph idx="1"/>
          </p:nvPr>
        </p:nvSpPr>
        <p:spPr/>
        <p:txBody>
          <a:bodyPr>
            <a:normAutofit fontScale="92500" lnSpcReduction="20000"/>
          </a:bodyPr>
          <a:lstStyle/>
          <a:p>
            <a:r>
              <a:rPr lang="en-US" dirty="0"/>
              <a:t>A program may optionally begin with a </a:t>
            </a:r>
            <a:r>
              <a:rPr lang="en-US" dirty="0">
                <a:latin typeface="Courier New"/>
                <a:cs typeface="Courier New"/>
              </a:rPr>
              <a:t>PROGRAM</a:t>
            </a:r>
            <a:r>
              <a:rPr lang="en-US" dirty="0"/>
              <a:t> statement which is optionally followed by its name.</a:t>
            </a:r>
          </a:p>
          <a:p>
            <a:pPr marL="0" indent="0">
              <a:buNone/>
            </a:pPr>
            <a:r>
              <a:rPr lang="en-US" dirty="0"/>
              <a:t>    </a:t>
            </a:r>
            <a:r>
              <a:rPr lang="en-US" dirty="0">
                <a:latin typeface="Courier New"/>
                <a:cs typeface="Courier New"/>
              </a:rPr>
              <a:t>PROGRAM </a:t>
            </a:r>
            <a:r>
              <a:rPr lang="en-US" dirty="0" err="1">
                <a:latin typeface="Courier New"/>
                <a:cs typeface="Courier New"/>
              </a:rPr>
              <a:t>myprogram</a:t>
            </a:r>
            <a:endParaRPr lang="en-US" dirty="0">
              <a:latin typeface="Courier New"/>
              <a:cs typeface="Courier New"/>
            </a:endParaRPr>
          </a:p>
          <a:p>
            <a:r>
              <a:rPr lang="en-US" dirty="0"/>
              <a:t>The program must end with an </a:t>
            </a:r>
            <a:r>
              <a:rPr lang="en-US" dirty="0">
                <a:latin typeface="Courier New"/>
                <a:cs typeface="Courier New"/>
              </a:rPr>
              <a:t>END</a:t>
            </a:r>
            <a:r>
              <a:rPr lang="en-US" dirty="0"/>
              <a:t> statement.  Optionally it may be</a:t>
            </a:r>
          </a:p>
          <a:p>
            <a:pPr marL="0" indent="0">
              <a:buNone/>
            </a:pPr>
            <a:r>
              <a:rPr lang="en-US" dirty="0"/>
              <a:t>    </a:t>
            </a:r>
            <a:r>
              <a:rPr lang="en-US" dirty="0">
                <a:latin typeface="Courier New"/>
                <a:cs typeface="Courier New"/>
              </a:rPr>
              <a:t>END PROGRAM &lt;name&gt;</a:t>
            </a:r>
          </a:p>
          <a:p>
            <a:r>
              <a:rPr lang="en-US" dirty="0"/>
              <a:t>I strongly recommend use of the longer, more descriptive forms.</a:t>
            </a:r>
          </a:p>
          <a:p>
            <a:r>
              <a:rPr lang="en-US" dirty="0"/>
              <a:t>Execution may be stopped with the </a:t>
            </a:r>
            <a:r>
              <a:rPr lang="en-US" dirty="0">
                <a:latin typeface="Courier New"/>
                <a:cs typeface="Courier New"/>
              </a:rPr>
              <a:t>STOP</a:t>
            </a:r>
            <a:r>
              <a:rPr lang="en-US" dirty="0"/>
              <a:t> statement.  </a:t>
            </a:r>
            <a:r>
              <a:rPr lang="en-US" dirty="0">
                <a:latin typeface="Courier New"/>
                <a:cs typeface="Courier New"/>
              </a:rPr>
              <a:t>STOP</a:t>
            </a:r>
            <a:r>
              <a:rPr lang="en-US" dirty="0"/>
              <a:t> is required only for abnormal termination.  It can optionally be followed by a message, which it will print to standard output.</a:t>
            </a:r>
          </a:p>
          <a:p>
            <a:pPr marL="0" indent="0">
              <a:buNone/>
            </a:pPr>
            <a:r>
              <a:rPr lang="en-US" dirty="0"/>
              <a:t>   </a:t>
            </a:r>
            <a:r>
              <a:rPr lang="en-US" dirty="0">
                <a:latin typeface="Courier New"/>
                <a:cs typeface="Courier New"/>
              </a:rPr>
              <a:t>STOP "Attempt to divide by zero."</a:t>
            </a:r>
          </a:p>
        </p:txBody>
      </p:sp>
    </p:spTree>
    <p:extLst>
      <p:ext uri="{BB962C8B-B14F-4D97-AF65-F5344CB8AC3E}">
        <p14:creationId xmlns:p14="http://schemas.microsoft.com/office/powerpoint/2010/main" val="138704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Does Fortran Have a Reputation?</a:t>
            </a:r>
          </a:p>
        </p:txBody>
      </p:sp>
      <p:sp>
        <p:nvSpPr>
          <p:cNvPr id="3" name="Content Placeholder 2"/>
          <p:cNvSpPr>
            <a:spLocks noGrp="1"/>
          </p:cNvSpPr>
          <p:nvPr>
            <p:ph idx="1"/>
          </p:nvPr>
        </p:nvSpPr>
        <p:spPr/>
        <p:txBody>
          <a:bodyPr/>
          <a:lstStyle/>
          <a:p>
            <a:r>
              <a:rPr lang="en-US" dirty="0"/>
              <a:t>As the oldest higher-level language, many old code using obsolete constructs still exists and is in use.</a:t>
            </a:r>
          </a:p>
          <a:p>
            <a:r>
              <a:rPr lang="en-US" dirty="0"/>
              <a:t>Computers for which the first languages were written were extremely limited in memory, speed, and disk space.</a:t>
            </a:r>
          </a:p>
          <a:p>
            <a:pPr lvl="1"/>
            <a:r>
              <a:rPr lang="en-US" dirty="0"/>
              <a:t>Typical memory in the 1960s was measured in kilobytes</a:t>
            </a:r>
          </a:p>
          <a:p>
            <a:pPr lvl="1"/>
            <a:r>
              <a:rPr lang="en-US" dirty="0"/>
              <a:t>A supercomputer circa 1994 had 2GB of RAM</a:t>
            </a:r>
          </a:p>
          <a:p>
            <a:endParaRPr lang="en-US" dirty="0"/>
          </a:p>
        </p:txBody>
      </p:sp>
    </p:spTree>
    <p:extLst>
      <p:ext uri="{BB962C8B-B14F-4D97-AF65-F5344CB8AC3E}">
        <p14:creationId xmlns:p14="http://schemas.microsoft.com/office/powerpoint/2010/main" val="864428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a:t>
            </a:r>
          </a:p>
        </p:txBody>
      </p:sp>
      <p:sp>
        <p:nvSpPr>
          <p:cNvPr id="3" name="Content Placeholder 2"/>
          <p:cNvSpPr>
            <a:spLocks noGrp="1"/>
          </p:cNvSpPr>
          <p:nvPr>
            <p:ph idx="1"/>
          </p:nvPr>
        </p:nvSpPr>
        <p:spPr/>
        <p:txBody>
          <a:bodyPr>
            <a:normAutofit fontScale="85000" lnSpcReduction="20000"/>
          </a:bodyPr>
          <a:lstStyle/>
          <a:p>
            <a:r>
              <a:rPr lang="en-US" dirty="0"/>
              <a:t>For historical reasons, Fortran can use implicit typing.  By default, variable names beginning in </a:t>
            </a:r>
            <a:r>
              <a:rPr lang="en-US" dirty="0">
                <a:latin typeface="Courier New"/>
                <a:cs typeface="Courier New"/>
              </a:rPr>
              <a:t>A-H</a:t>
            </a:r>
            <a:r>
              <a:rPr lang="en-US" dirty="0"/>
              <a:t> and </a:t>
            </a:r>
            <a:r>
              <a:rPr lang="en-US" dirty="0">
                <a:latin typeface="Courier New"/>
                <a:cs typeface="Courier New"/>
              </a:rPr>
              <a:t>O-Z</a:t>
            </a:r>
            <a:r>
              <a:rPr lang="en-US" dirty="0"/>
              <a:t> are </a:t>
            </a:r>
            <a:r>
              <a:rPr lang="en-US" dirty="0">
                <a:latin typeface="Courier New"/>
                <a:cs typeface="Courier New"/>
              </a:rPr>
              <a:t>REAL</a:t>
            </a:r>
            <a:r>
              <a:rPr lang="en-US" dirty="0"/>
              <a:t> (single precision) while variable names beginning in </a:t>
            </a:r>
            <a:r>
              <a:rPr lang="en-US" dirty="0">
                <a:latin typeface="Courier New"/>
                <a:cs typeface="Courier New"/>
              </a:rPr>
              <a:t>I-N</a:t>
            </a:r>
            <a:r>
              <a:rPr lang="en-US" dirty="0"/>
              <a:t> (the first two letters of </a:t>
            </a:r>
            <a:r>
              <a:rPr lang="en-US" dirty="0" err="1"/>
              <a:t>INteger</a:t>
            </a:r>
            <a:r>
              <a:rPr lang="en-US" dirty="0"/>
              <a:t>) are integers.</a:t>
            </a:r>
          </a:p>
          <a:p>
            <a:r>
              <a:rPr lang="en-US" dirty="0">
                <a:latin typeface="Courier New"/>
                <a:cs typeface="Courier New"/>
              </a:rPr>
              <a:t>IMPLICIT</a:t>
            </a:r>
            <a:r>
              <a:rPr lang="en-US" dirty="0"/>
              <a:t> statements change this behavior.  Older code often changes the default float to double</a:t>
            </a:r>
          </a:p>
          <a:p>
            <a:pPr marL="0" indent="0">
              <a:buNone/>
            </a:pPr>
            <a:r>
              <a:rPr lang="en-US" dirty="0"/>
              <a:t>     </a:t>
            </a:r>
            <a:r>
              <a:rPr lang="en-US" dirty="0">
                <a:latin typeface="Courier New"/>
                <a:cs typeface="Courier New"/>
              </a:rPr>
              <a:t>IMPLICIT DOUBLE PRECISION(a-</a:t>
            </a:r>
            <a:r>
              <a:rPr lang="en-US" dirty="0" err="1">
                <a:latin typeface="Courier New"/>
                <a:cs typeface="Courier New"/>
              </a:rPr>
              <a:t>h,o</a:t>
            </a:r>
            <a:r>
              <a:rPr lang="en-US" dirty="0">
                <a:latin typeface="Courier New"/>
                <a:cs typeface="Courier New"/>
              </a:rPr>
              <a:t>-z)</a:t>
            </a:r>
          </a:p>
          <a:p>
            <a:r>
              <a:rPr lang="en-US" dirty="0"/>
              <a:t>New code should always cancel implicit typing with </a:t>
            </a:r>
          </a:p>
          <a:p>
            <a:pPr marL="0" indent="0">
              <a:buNone/>
            </a:pPr>
            <a:r>
              <a:rPr lang="en-US" dirty="0"/>
              <a:t>      </a:t>
            </a:r>
            <a:r>
              <a:rPr lang="en-US" dirty="0">
                <a:latin typeface="Courier New"/>
                <a:cs typeface="Courier New"/>
              </a:rPr>
              <a:t>IMPLICIT NONE</a:t>
            </a:r>
          </a:p>
          <a:p>
            <a:pPr marL="0" indent="0">
              <a:buNone/>
            </a:pPr>
            <a:r>
              <a:rPr lang="en-US" dirty="0">
                <a:cs typeface="Courier New"/>
              </a:rPr>
              <a:t>    This requires that all variables be declared and will catch</a:t>
            </a:r>
          </a:p>
          <a:p>
            <a:pPr marL="0" indent="0">
              <a:buNone/>
            </a:pPr>
            <a:r>
              <a:rPr lang="en-US" dirty="0">
                <a:cs typeface="Courier New"/>
              </a:rPr>
              <a:t>    many “typo” bugs.</a:t>
            </a:r>
          </a:p>
          <a:p>
            <a:r>
              <a:rPr lang="en-US" dirty="0"/>
              <a:t>The </a:t>
            </a:r>
            <a:r>
              <a:rPr lang="en-US" dirty="0">
                <a:latin typeface="Courier New"/>
                <a:cs typeface="Courier New"/>
              </a:rPr>
              <a:t>IMPLICIT</a:t>
            </a:r>
            <a:r>
              <a:rPr lang="en-US" dirty="0"/>
              <a:t> statement must appear in each program unit.</a:t>
            </a:r>
          </a:p>
        </p:txBody>
      </p:sp>
    </p:spTree>
    <p:extLst>
      <p:ext uri="{BB962C8B-B14F-4D97-AF65-F5344CB8AC3E}">
        <p14:creationId xmlns:p14="http://schemas.microsoft.com/office/powerpoint/2010/main" val="2013913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Labels</a:t>
            </a:r>
          </a:p>
        </p:txBody>
      </p:sp>
      <p:sp>
        <p:nvSpPr>
          <p:cNvPr id="3" name="Content Placeholder 2"/>
          <p:cNvSpPr>
            <a:spLocks noGrp="1"/>
          </p:cNvSpPr>
          <p:nvPr>
            <p:ph idx="1"/>
          </p:nvPr>
        </p:nvSpPr>
        <p:spPr/>
        <p:txBody>
          <a:bodyPr/>
          <a:lstStyle/>
          <a:p>
            <a:r>
              <a:rPr lang="en-US" dirty="0"/>
              <a:t>In fixed format code, </a:t>
            </a:r>
            <a:r>
              <a:rPr lang="en-US" i="1" dirty="0"/>
              <a:t>statement labels </a:t>
            </a:r>
            <a:r>
              <a:rPr lang="en-US" dirty="0"/>
              <a:t>were often used.</a:t>
            </a:r>
          </a:p>
          <a:p>
            <a:r>
              <a:rPr lang="en-US" dirty="0"/>
              <a:t>In fixed format statement labels must be integers and must occupy a maximum of five digits, at least one of which must be nonzero.</a:t>
            </a:r>
          </a:p>
          <a:p>
            <a:r>
              <a:rPr lang="en-US" dirty="0"/>
              <a:t>In free format there is less need for labels and they do not always need to be integers.</a:t>
            </a:r>
          </a:p>
          <a:p>
            <a:r>
              <a:rPr lang="en-US" dirty="0"/>
              <a:t>Any statement that is not part of a compound (semicolon-separated) statement can be labeled with an integer.</a:t>
            </a:r>
          </a:p>
        </p:txBody>
      </p:sp>
    </p:spTree>
    <p:extLst>
      <p:ext uri="{BB962C8B-B14F-4D97-AF65-F5344CB8AC3E}">
        <p14:creationId xmlns:p14="http://schemas.microsoft.com/office/powerpoint/2010/main" val="2839586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a:t>
            </a:r>
          </a:p>
        </p:txBody>
      </p:sp>
      <p:sp>
        <p:nvSpPr>
          <p:cNvPr id="3" name="Content Placeholder 2"/>
          <p:cNvSpPr>
            <a:spLocks noGrp="1"/>
          </p:cNvSpPr>
          <p:nvPr>
            <p:ph idx="1"/>
          </p:nvPr>
        </p:nvSpPr>
        <p:spPr/>
        <p:txBody>
          <a:bodyPr>
            <a:normAutofit fontScale="85000" lnSpcReduction="20000"/>
          </a:bodyPr>
          <a:lstStyle/>
          <a:p>
            <a:r>
              <a:rPr lang="en-US" dirty="0"/>
              <a:t>The no-op is </a:t>
            </a:r>
            <a:r>
              <a:rPr lang="en-US" dirty="0">
                <a:latin typeface="Courier New"/>
                <a:cs typeface="Courier New"/>
              </a:rPr>
              <a:t>continue</a:t>
            </a:r>
          </a:p>
          <a:p>
            <a:pPr lvl="1"/>
            <a:r>
              <a:rPr lang="en-US" dirty="0"/>
              <a:t>It was often used in old code since do loops required a labeled statement as the terminator.</a:t>
            </a:r>
          </a:p>
          <a:p>
            <a:pPr marL="274320" lvl="1" indent="0">
              <a:buNone/>
            </a:pPr>
            <a:r>
              <a:rPr lang="en-US" dirty="0"/>
              <a:t>        </a:t>
            </a:r>
            <a:r>
              <a:rPr lang="en-US" dirty="0">
                <a:latin typeface="Courier New"/>
                <a:cs typeface="Courier New"/>
              </a:rPr>
              <a:t>do 100 </a:t>
            </a:r>
            <a:r>
              <a:rPr lang="en-US" dirty="0" err="1">
                <a:latin typeface="Courier New"/>
                <a:cs typeface="Courier New"/>
              </a:rPr>
              <a:t>i</a:t>
            </a:r>
            <a:r>
              <a:rPr lang="en-US" dirty="0">
                <a:latin typeface="Courier New"/>
                <a:cs typeface="Courier New"/>
              </a:rPr>
              <a:t>=1,n</a:t>
            </a:r>
          </a:p>
          <a:p>
            <a:pPr marL="274320" lvl="1" indent="0">
              <a:buNone/>
            </a:pPr>
            <a:r>
              <a:rPr lang="en-US" dirty="0">
                <a:latin typeface="Courier New"/>
                <a:cs typeface="Courier New"/>
              </a:rPr>
              <a:t>      statements</a:t>
            </a:r>
          </a:p>
          <a:p>
            <a:pPr marL="274320" lvl="1" indent="0">
              <a:buNone/>
            </a:pPr>
            <a:r>
              <a:rPr lang="en-US" dirty="0">
                <a:latin typeface="Courier New"/>
                <a:cs typeface="Courier New"/>
              </a:rPr>
              <a:t>100 continue</a:t>
            </a:r>
          </a:p>
          <a:p>
            <a:pPr lvl="1"/>
            <a:r>
              <a:rPr lang="en-US" dirty="0"/>
              <a:t>We use </a:t>
            </a:r>
            <a:r>
              <a:rPr lang="en-US" dirty="0">
                <a:latin typeface="Courier New"/>
                <a:cs typeface="Courier New"/>
              </a:rPr>
              <a:t>end do </a:t>
            </a:r>
            <a:r>
              <a:rPr lang="en-US" dirty="0"/>
              <a:t>now for this purpose.  However, </a:t>
            </a:r>
            <a:r>
              <a:rPr lang="en-US" dirty="0">
                <a:latin typeface="Courier New"/>
                <a:cs typeface="Courier New"/>
              </a:rPr>
              <a:t>continue</a:t>
            </a:r>
            <a:r>
              <a:rPr lang="en-US" dirty="0"/>
              <a:t> is a convenient target for labels in input/output statements.</a:t>
            </a:r>
          </a:p>
          <a:p>
            <a:r>
              <a:rPr lang="en-US" dirty="0"/>
              <a:t>Fortran has a </a:t>
            </a:r>
            <a:r>
              <a:rPr lang="en-US" dirty="0">
                <a:latin typeface="Courier New"/>
                <a:cs typeface="Courier New"/>
              </a:rPr>
              <a:t>go to (</a:t>
            </a:r>
            <a:r>
              <a:rPr lang="en-US" dirty="0">
                <a:cs typeface="Courier New"/>
              </a:rPr>
              <a:t>or</a:t>
            </a:r>
            <a:r>
              <a:rPr lang="en-US" dirty="0">
                <a:latin typeface="Courier New"/>
                <a:cs typeface="Courier New"/>
              </a:rPr>
              <a:t> </a:t>
            </a:r>
            <a:r>
              <a:rPr lang="en-US" dirty="0" err="1">
                <a:latin typeface="Courier New"/>
                <a:cs typeface="Courier New"/>
              </a:rPr>
              <a:t>goto</a:t>
            </a:r>
            <a:r>
              <a:rPr lang="en-US" dirty="0">
                <a:latin typeface="Courier New"/>
                <a:cs typeface="Courier New"/>
              </a:rPr>
              <a:t>) </a:t>
            </a:r>
            <a:r>
              <a:rPr lang="en-US" dirty="0"/>
              <a:t>statement.</a:t>
            </a:r>
          </a:p>
          <a:p>
            <a:pPr marL="0" indent="0">
              <a:buNone/>
            </a:pPr>
            <a:r>
              <a:rPr lang="en-US" dirty="0"/>
              <a:t>          </a:t>
            </a:r>
            <a:r>
              <a:rPr lang="en-US" dirty="0">
                <a:latin typeface="Courier New"/>
                <a:cs typeface="Courier New"/>
              </a:rPr>
              <a:t>go to &lt;label&gt;</a:t>
            </a:r>
          </a:p>
          <a:p>
            <a:pPr lvl="1"/>
            <a:r>
              <a:rPr lang="en-US" dirty="0"/>
              <a:t>Despite computer science hatred for it, it is still sometimes useful and in some situations it is far more readable than the contortions required to replace it!</a:t>
            </a:r>
          </a:p>
          <a:p>
            <a:pPr lvl="1"/>
            <a:r>
              <a:rPr lang="en-US" dirty="0"/>
              <a:t>As a rule </a:t>
            </a:r>
            <a:r>
              <a:rPr lang="en-US" dirty="0" err="1">
                <a:latin typeface="Courier New"/>
                <a:cs typeface="Courier New"/>
              </a:rPr>
              <a:t>goto</a:t>
            </a:r>
            <a:r>
              <a:rPr lang="en-US" dirty="0"/>
              <a:t> should always direct the flow downward, never upward.  </a:t>
            </a:r>
          </a:p>
        </p:txBody>
      </p:sp>
    </p:spTree>
    <p:extLst>
      <p:ext uri="{BB962C8B-B14F-4D97-AF65-F5344CB8AC3E}">
        <p14:creationId xmlns:p14="http://schemas.microsoft.com/office/powerpoint/2010/main" val="3632085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normAutofit/>
          </a:bodyPr>
          <a:lstStyle/>
          <a:p>
            <a:pPr marL="0" indent="0">
              <a:buNone/>
            </a:pPr>
            <a:r>
              <a:rPr lang="en-US" dirty="0">
                <a:latin typeface="Courier New"/>
                <a:cs typeface="Courier New"/>
              </a:rPr>
              <a:t>program hello</a:t>
            </a:r>
          </a:p>
          <a:p>
            <a:pPr marL="0" indent="0">
              <a:buNone/>
            </a:pPr>
            <a:r>
              <a:rPr lang="en-US" dirty="0">
                <a:latin typeface="Courier New"/>
                <a:cs typeface="Courier New"/>
              </a:rPr>
              <a:t>implicit none</a:t>
            </a:r>
          </a:p>
          <a:p>
            <a:pPr marL="0" indent="0">
              <a:buNone/>
            </a:pPr>
            <a:r>
              <a:rPr lang="en-US" dirty="0">
                <a:latin typeface="Courier New"/>
                <a:cs typeface="Courier New"/>
              </a:rPr>
              <a:t>   integer  :: </a:t>
            </a:r>
            <a:r>
              <a:rPr lang="en-US" dirty="0" err="1">
                <a:latin typeface="Courier New"/>
                <a:cs typeface="Courier New"/>
              </a:rPr>
              <a:t>i</a:t>
            </a:r>
            <a:endParaRPr lang="en-US" dirty="0">
              <a:latin typeface="Courier New"/>
              <a:cs typeface="Courier New"/>
            </a:endParaRPr>
          </a:p>
          <a:p>
            <a:pPr marL="0" indent="0">
              <a:buNone/>
            </a:pPr>
            <a:r>
              <a:rPr lang="en-US" dirty="0">
                <a:latin typeface="Courier New"/>
                <a:cs typeface="Courier New"/>
              </a:rPr>
              <a:t>   real     :: pi=0.25*</a:t>
            </a:r>
            <a:r>
              <a:rPr lang="en-US" dirty="0" err="1">
                <a:latin typeface="Courier New"/>
                <a:cs typeface="Courier New"/>
              </a:rPr>
              <a:t>atan</a:t>
            </a:r>
            <a:r>
              <a:rPr lang="en-US" dirty="0">
                <a:latin typeface="Courier New"/>
                <a:cs typeface="Courier New"/>
              </a:rPr>
              <a:t>(1.0)</a:t>
            </a:r>
          </a:p>
          <a:p>
            <a:pPr marL="0" indent="0">
              <a:buNone/>
            </a:pPr>
            <a:r>
              <a:rPr lang="en-US" dirty="0">
                <a:latin typeface="Courier New"/>
                <a:cs typeface="Courier New"/>
              </a:rPr>
              <a:t>   </a:t>
            </a:r>
            <a:r>
              <a:rPr lang="en-US" dirty="0" err="1">
                <a:latin typeface="Courier New"/>
                <a:cs typeface="Courier New"/>
              </a:rPr>
              <a:t>i</a:t>
            </a:r>
            <a:r>
              <a:rPr lang="en-US" dirty="0">
                <a:latin typeface="Courier New"/>
                <a:cs typeface="Courier New"/>
              </a:rPr>
              <a:t>=42</a:t>
            </a:r>
          </a:p>
          <a:p>
            <a:pPr marL="0" indent="0">
              <a:buNone/>
            </a:pPr>
            <a:r>
              <a:rPr lang="en-US" dirty="0">
                <a:latin typeface="Courier New"/>
                <a:cs typeface="Courier New"/>
              </a:rPr>
              <a:t>   print *, 'Hello! The answer is', &amp;    		       </a:t>
            </a:r>
            <a:r>
              <a:rPr lang="en-US" dirty="0" err="1">
                <a:latin typeface="Courier New"/>
                <a:cs typeface="Courier New"/>
              </a:rPr>
              <a:t>i</a:t>
            </a:r>
            <a:r>
              <a:rPr lang="en-US" dirty="0">
                <a:latin typeface="Courier New"/>
                <a:cs typeface="Courier New"/>
              </a:rPr>
              <a:t>,' and pi is ',pi</a:t>
            </a:r>
          </a:p>
          <a:p>
            <a:pPr marL="0" indent="0">
              <a:buNone/>
            </a:pPr>
            <a:r>
              <a:rPr lang="en-US" dirty="0">
                <a:latin typeface="Courier New"/>
                <a:cs typeface="Courier New"/>
              </a:rPr>
              <a:t>end program</a:t>
            </a:r>
          </a:p>
        </p:txBody>
      </p:sp>
    </p:spTree>
    <p:extLst>
      <p:ext uri="{BB962C8B-B14F-4D97-AF65-F5344CB8AC3E}">
        <p14:creationId xmlns:p14="http://schemas.microsoft.com/office/powerpoint/2010/main" val="2109413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70000" lnSpcReduction="20000"/>
          </a:bodyPr>
          <a:lstStyle/>
          <a:p>
            <a:r>
              <a:rPr lang="en-US" dirty="0"/>
              <a:t>Write a program that will set variables as indicated and will print the expressions indicated.  Use print * to print to the console. Invoke implicit none and declare all your variables.</a:t>
            </a:r>
          </a:p>
          <a:p>
            <a:pPr marL="274320" lvl="1" indent="0">
              <a:buNone/>
            </a:pPr>
            <a:r>
              <a:rPr lang="en-US" dirty="0">
                <a:latin typeface="Courier New"/>
                <a:cs typeface="Courier New"/>
              </a:rPr>
              <a:t>x=17.</a:t>
            </a:r>
          </a:p>
          <a:p>
            <a:pPr marL="274320" lvl="1" indent="0">
              <a:buNone/>
            </a:pPr>
            <a:r>
              <a:rPr lang="en-US" dirty="0" err="1">
                <a:latin typeface="Courier New"/>
                <a:cs typeface="Courier New"/>
              </a:rPr>
              <a:t>Xs</a:t>
            </a:r>
            <a:r>
              <a:rPr lang="en-US" dirty="0">
                <a:latin typeface="Courier New"/>
                <a:cs typeface="Courier New"/>
              </a:rPr>
              <a:t>=11.</a:t>
            </a:r>
          </a:p>
          <a:p>
            <a:pPr marL="274320" lvl="1" indent="0">
              <a:buNone/>
            </a:pPr>
            <a:r>
              <a:rPr lang="en-US" dirty="0">
                <a:latin typeface="Courier New"/>
                <a:cs typeface="Courier New"/>
              </a:rPr>
              <a:t>num_1=10</a:t>
            </a:r>
          </a:p>
          <a:p>
            <a:pPr marL="274320" lvl="1" indent="0">
              <a:buNone/>
            </a:pPr>
            <a:r>
              <a:rPr lang="en-US" dirty="0">
                <a:latin typeface="Courier New"/>
                <a:cs typeface="Courier New"/>
              </a:rPr>
              <a:t>num_2=14</a:t>
            </a:r>
          </a:p>
          <a:p>
            <a:pPr marL="274320" lvl="1" indent="0">
              <a:buNone/>
            </a:pPr>
            <a:endParaRPr lang="en-US" dirty="0">
              <a:latin typeface="Courier New"/>
              <a:cs typeface="Courier New"/>
            </a:endParaRPr>
          </a:p>
          <a:p>
            <a:pPr marL="274320" lvl="1" indent="0">
              <a:buNone/>
            </a:pPr>
            <a:r>
              <a:rPr lang="en-US" dirty="0">
                <a:latin typeface="Courier New"/>
                <a:cs typeface="Courier New"/>
              </a:rPr>
              <a:t>print *, x</a:t>
            </a:r>
          </a:p>
          <a:p>
            <a:pPr marL="274320" lvl="1" indent="0">
              <a:buNone/>
            </a:pPr>
            <a:r>
              <a:rPr lang="en-US" dirty="0">
                <a:latin typeface="Courier New"/>
                <a:cs typeface="Courier New"/>
              </a:rPr>
              <a:t>print *, </a:t>
            </a:r>
            <a:r>
              <a:rPr lang="en-US" dirty="0" err="1">
                <a:latin typeface="Courier New"/>
                <a:cs typeface="Courier New"/>
              </a:rPr>
              <a:t>Xs</a:t>
            </a:r>
            <a:r>
              <a:rPr lang="en-US" dirty="0">
                <a:latin typeface="Courier New"/>
                <a:cs typeface="Courier New"/>
              </a:rPr>
              <a:t>/x</a:t>
            </a:r>
          </a:p>
          <a:p>
            <a:pPr marL="274320" lvl="1" indent="0">
              <a:buNone/>
            </a:pPr>
            <a:r>
              <a:rPr lang="en-US" dirty="0">
                <a:latin typeface="Courier New"/>
                <a:cs typeface="Courier New"/>
              </a:rPr>
              <a:t>print *, </a:t>
            </a:r>
            <a:r>
              <a:rPr lang="en-US" dirty="0" err="1">
                <a:latin typeface="Courier New"/>
                <a:cs typeface="Courier New"/>
              </a:rPr>
              <a:t>int</a:t>
            </a:r>
            <a:r>
              <a:rPr lang="en-US" dirty="0">
                <a:latin typeface="Courier New"/>
                <a:cs typeface="Courier New"/>
              </a:rPr>
              <a:t>(</a:t>
            </a:r>
            <a:r>
              <a:rPr lang="en-US" dirty="0" err="1">
                <a:latin typeface="Courier New"/>
                <a:cs typeface="Courier New"/>
              </a:rPr>
              <a:t>Xs</a:t>
            </a:r>
            <a:r>
              <a:rPr lang="en-US" dirty="0">
                <a:latin typeface="Courier New"/>
                <a:cs typeface="Courier New"/>
              </a:rPr>
              <a:t>/x)</a:t>
            </a:r>
          </a:p>
          <a:p>
            <a:pPr marL="274320" lvl="1" indent="0">
              <a:buNone/>
            </a:pPr>
            <a:r>
              <a:rPr lang="en-US" dirty="0">
                <a:latin typeface="Courier New"/>
                <a:cs typeface="Courier New"/>
              </a:rPr>
              <a:t>print *, </a:t>
            </a:r>
            <a:r>
              <a:rPr lang="en-US" dirty="0" err="1">
                <a:latin typeface="Courier New"/>
                <a:cs typeface="Courier New"/>
              </a:rPr>
              <a:t>int</a:t>
            </a:r>
            <a:r>
              <a:rPr lang="en-US" dirty="0">
                <a:latin typeface="Courier New"/>
                <a:cs typeface="Courier New"/>
              </a:rPr>
              <a:t>(</a:t>
            </a:r>
            <a:r>
              <a:rPr lang="en-US" dirty="0" err="1">
                <a:latin typeface="Courier New"/>
                <a:cs typeface="Courier New"/>
              </a:rPr>
              <a:t>Xs</a:t>
            </a:r>
            <a:r>
              <a:rPr lang="en-US" dirty="0">
                <a:latin typeface="Courier New"/>
                <a:cs typeface="Courier New"/>
              </a:rPr>
              <a:t>)/</a:t>
            </a:r>
            <a:r>
              <a:rPr lang="en-US" dirty="0" err="1">
                <a:latin typeface="Courier New"/>
                <a:cs typeface="Courier New"/>
              </a:rPr>
              <a:t>int</a:t>
            </a:r>
            <a:r>
              <a:rPr lang="en-US" dirty="0">
                <a:latin typeface="Courier New"/>
                <a:cs typeface="Courier New"/>
              </a:rPr>
              <a:t>(x)</a:t>
            </a:r>
          </a:p>
          <a:p>
            <a:pPr marL="274320" lvl="1" indent="0">
              <a:buNone/>
            </a:pPr>
            <a:r>
              <a:rPr lang="en-US" dirty="0">
                <a:latin typeface="Courier New"/>
                <a:cs typeface="Courier New"/>
              </a:rPr>
              <a:t>print *, </a:t>
            </a:r>
            <a:r>
              <a:rPr lang="en-US" dirty="0" err="1">
                <a:latin typeface="Courier New"/>
                <a:cs typeface="Courier New"/>
              </a:rPr>
              <a:t>Xs</a:t>
            </a:r>
            <a:r>
              <a:rPr lang="en-US" dirty="0">
                <a:latin typeface="Courier New"/>
                <a:cs typeface="Courier New"/>
              </a:rPr>
              <a:t>/x + x</a:t>
            </a:r>
          </a:p>
          <a:p>
            <a:pPr marL="274320" lvl="1" indent="0">
              <a:buNone/>
            </a:pPr>
            <a:r>
              <a:rPr lang="en-US" dirty="0">
                <a:latin typeface="Courier New"/>
                <a:cs typeface="Courier New"/>
              </a:rPr>
              <a:t>print *, </a:t>
            </a:r>
            <a:r>
              <a:rPr lang="en-US" dirty="0" err="1">
                <a:latin typeface="Courier New"/>
                <a:cs typeface="Courier New"/>
              </a:rPr>
              <a:t>Xs</a:t>
            </a:r>
            <a:r>
              <a:rPr lang="en-US" dirty="0">
                <a:latin typeface="Courier New"/>
                <a:cs typeface="Courier New"/>
              </a:rPr>
              <a:t>/(</a:t>
            </a:r>
            <a:r>
              <a:rPr lang="en-US" dirty="0" err="1">
                <a:latin typeface="Courier New"/>
                <a:cs typeface="Courier New"/>
              </a:rPr>
              <a:t>x+x</a:t>
            </a:r>
            <a:r>
              <a:rPr lang="en-US" dirty="0">
                <a:latin typeface="Courier New"/>
                <a:cs typeface="Courier New"/>
              </a:rPr>
              <a:t>)</a:t>
            </a:r>
          </a:p>
          <a:p>
            <a:pPr marL="274320" lvl="1" indent="0">
              <a:buNone/>
            </a:pPr>
            <a:r>
              <a:rPr lang="en-US" dirty="0">
                <a:latin typeface="Courier New"/>
                <a:cs typeface="Courier New"/>
              </a:rPr>
              <a:t>print *, x/num_1</a:t>
            </a:r>
          </a:p>
          <a:p>
            <a:pPr marL="274320" lvl="1" indent="0">
              <a:buNone/>
            </a:pPr>
            <a:r>
              <a:rPr lang="en-US" dirty="0">
                <a:latin typeface="Courier New"/>
                <a:cs typeface="Courier New"/>
              </a:rPr>
              <a:t>print *, num_1/num_2</a:t>
            </a:r>
          </a:p>
          <a:p>
            <a:pPr marL="274320" lvl="1" indent="0">
              <a:buNone/>
            </a:pPr>
            <a:r>
              <a:rPr lang="en-US" dirty="0">
                <a:latin typeface="Courier New"/>
                <a:cs typeface="Courier New"/>
              </a:rPr>
              <a:t>print *, num_2/num_1</a:t>
            </a:r>
          </a:p>
          <a:p>
            <a:endParaRPr lang="en-US" dirty="0"/>
          </a:p>
        </p:txBody>
      </p:sp>
    </p:spTree>
    <p:extLst>
      <p:ext uri="{BB962C8B-B14F-4D97-AF65-F5344CB8AC3E}">
        <p14:creationId xmlns:p14="http://schemas.microsoft.com/office/powerpoint/2010/main" val="1957998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r>
              <a:rPr lang="en-US" dirty="0">
                <a:cs typeface="Courier New"/>
              </a:rPr>
              <a:t>Declare character variables large enough to hold the indicated strings.  Make </a:t>
            </a:r>
            <a:r>
              <a:rPr lang="en-US" dirty="0" err="1">
                <a:latin typeface="Courier New"/>
                <a:cs typeface="Courier New"/>
              </a:rPr>
              <a:t>newtitle</a:t>
            </a:r>
            <a:r>
              <a:rPr lang="en-US" dirty="0">
                <a:cs typeface="Courier New"/>
              </a:rPr>
              <a:t> at least 5 characters longer than you think necessary.</a:t>
            </a:r>
          </a:p>
          <a:p>
            <a:pPr marL="0" indent="0">
              <a:buNone/>
            </a:pPr>
            <a:r>
              <a:rPr lang="en-US" dirty="0">
                <a:latin typeface="Courier New"/>
                <a:cs typeface="Courier New"/>
              </a:rPr>
              <a:t>title=“This is a string”</a:t>
            </a:r>
          </a:p>
          <a:p>
            <a:pPr marL="0" indent="0">
              <a:buNone/>
            </a:pPr>
            <a:r>
              <a:rPr lang="en-US" dirty="0">
                <a:latin typeface="Courier New"/>
                <a:cs typeface="Courier New"/>
              </a:rPr>
              <a:t>subtitle=“Another string”</a:t>
            </a:r>
          </a:p>
          <a:p>
            <a:pPr marL="0" indent="0">
              <a:buNone/>
            </a:pPr>
            <a:r>
              <a:rPr lang="en-US" dirty="0">
                <a:latin typeface="Courier New"/>
                <a:cs typeface="Courier New"/>
              </a:rPr>
              <a:t>print *, </a:t>
            </a:r>
            <a:r>
              <a:rPr lang="en-US" dirty="0" err="1">
                <a:latin typeface="Courier New"/>
                <a:cs typeface="Courier New"/>
              </a:rPr>
              <a:t>len</a:t>
            </a:r>
            <a:r>
              <a:rPr lang="en-US" dirty="0">
                <a:latin typeface="Courier New"/>
                <a:cs typeface="Courier New"/>
              </a:rPr>
              <a:t>(title)</a:t>
            </a:r>
          </a:p>
          <a:p>
            <a:pPr marL="0" indent="0">
              <a:buNone/>
            </a:pPr>
            <a:r>
              <a:rPr lang="en-US" dirty="0">
                <a:latin typeface="Courier New"/>
                <a:cs typeface="Courier New"/>
              </a:rPr>
              <a:t>print *, title//”:”//subtitle</a:t>
            </a:r>
          </a:p>
          <a:p>
            <a:pPr marL="0" indent="0">
              <a:buNone/>
            </a:pPr>
            <a:r>
              <a:rPr lang="en-US" dirty="0" err="1">
                <a:latin typeface="Courier New"/>
                <a:cs typeface="Courier New"/>
              </a:rPr>
              <a:t>newtitle</a:t>
            </a:r>
            <a:r>
              <a:rPr lang="en-US" dirty="0">
                <a:latin typeface="Courier New"/>
                <a:cs typeface="Courier New"/>
              </a:rPr>
              <a:t>=title//” : “//subtitle</a:t>
            </a:r>
          </a:p>
          <a:p>
            <a:pPr marL="0" indent="0">
              <a:buNone/>
            </a:pPr>
            <a:r>
              <a:rPr lang="en-US" dirty="0">
                <a:latin typeface="Courier New"/>
                <a:cs typeface="Courier New"/>
              </a:rPr>
              <a:t>print *, </a:t>
            </a:r>
            <a:r>
              <a:rPr lang="en-US" dirty="0" err="1">
                <a:latin typeface="Courier New"/>
                <a:cs typeface="Courier New"/>
              </a:rPr>
              <a:t>len</a:t>
            </a:r>
            <a:r>
              <a:rPr lang="en-US" dirty="0">
                <a:latin typeface="Courier New"/>
                <a:cs typeface="Courier New"/>
              </a:rPr>
              <a:t>(</a:t>
            </a:r>
            <a:r>
              <a:rPr lang="en-US" dirty="0" err="1">
                <a:latin typeface="Courier New"/>
                <a:cs typeface="Courier New"/>
              </a:rPr>
              <a:t>newtitle</a:t>
            </a:r>
            <a:r>
              <a:rPr lang="en-US" dirty="0">
                <a:latin typeface="Courier New"/>
                <a:cs typeface="Courier New"/>
              </a:rPr>
              <a:t>)</a:t>
            </a:r>
          </a:p>
          <a:p>
            <a:pPr marL="0" indent="0">
              <a:buNone/>
            </a:pPr>
            <a:r>
              <a:rPr lang="en-US" dirty="0">
                <a:latin typeface="Courier New"/>
                <a:cs typeface="Courier New"/>
              </a:rPr>
              <a:t>print *, </a:t>
            </a:r>
            <a:r>
              <a:rPr lang="en-US" dirty="0" err="1">
                <a:latin typeface="Courier New"/>
                <a:cs typeface="Courier New"/>
              </a:rPr>
              <a:t>len_trim</a:t>
            </a:r>
            <a:r>
              <a:rPr lang="en-US" dirty="0">
                <a:latin typeface="Courier New"/>
                <a:cs typeface="Courier New"/>
              </a:rPr>
              <a:t>(</a:t>
            </a:r>
            <a:r>
              <a:rPr lang="en-US" dirty="0" err="1">
                <a:latin typeface="Courier New"/>
                <a:cs typeface="Courier New"/>
              </a:rPr>
              <a:t>newtitle</a:t>
            </a:r>
            <a:r>
              <a:rPr lang="en-US" dirty="0">
                <a:latin typeface="Courier New"/>
                <a:cs typeface="Courier New"/>
              </a:rPr>
              <a:t>)</a:t>
            </a:r>
          </a:p>
          <a:p>
            <a:pPr marL="0" indent="0">
              <a:buNone/>
            </a:pPr>
            <a:r>
              <a:rPr lang="en-US" dirty="0">
                <a:latin typeface="Courier New"/>
                <a:cs typeface="Courier New"/>
              </a:rPr>
              <a:t>print *, </a:t>
            </a:r>
            <a:r>
              <a:rPr lang="en-US" dirty="0" err="1">
                <a:latin typeface="Courier New"/>
                <a:cs typeface="Courier New"/>
              </a:rPr>
              <a:t>newtitle</a:t>
            </a:r>
            <a:r>
              <a:rPr lang="en-US">
                <a:latin typeface="Courier New"/>
                <a:cs typeface="Courier New"/>
              </a:rPr>
              <a:t>(2:4</a:t>
            </a:r>
            <a:r>
              <a:rPr lang="en-US" dirty="0">
                <a:latin typeface="Courier New"/>
                <a:cs typeface="Courier New"/>
              </a:rPr>
              <a:t>)</a:t>
            </a:r>
          </a:p>
          <a:p>
            <a:pPr marL="0" indent="0">
              <a:buNone/>
            </a:pPr>
            <a:r>
              <a:rPr lang="en-US" dirty="0">
                <a:latin typeface="Courier New"/>
                <a:cs typeface="Courier New"/>
              </a:rPr>
              <a:t>!Change “This” to “That” in </a:t>
            </a:r>
            <a:r>
              <a:rPr lang="en-US" dirty="0" err="1">
                <a:latin typeface="Courier New"/>
                <a:cs typeface="Courier New"/>
              </a:rPr>
              <a:t>newtitle</a:t>
            </a:r>
            <a:endParaRPr lang="en-US" dirty="0">
              <a:latin typeface="Courier New"/>
              <a:cs typeface="Courier New"/>
            </a:endParaRPr>
          </a:p>
          <a:p>
            <a:endParaRPr lang="en-US" dirty="0"/>
          </a:p>
        </p:txBody>
      </p:sp>
    </p:spTree>
    <p:extLst>
      <p:ext uri="{BB962C8B-B14F-4D97-AF65-F5344CB8AC3E}">
        <p14:creationId xmlns:p14="http://schemas.microsoft.com/office/powerpoint/2010/main" val="228315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lnSpcReduction="10000"/>
          </a:bodyPr>
          <a:lstStyle/>
          <a:p>
            <a:pPr marL="0" indent="0">
              <a:buNone/>
            </a:pPr>
            <a:r>
              <a:rPr lang="en-US" dirty="0">
                <a:cs typeface="Courier New"/>
              </a:rPr>
              <a:t>Exercises with conditionals.</a:t>
            </a:r>
          </a:p>
          <a:p>
            <a:pPr marL="0" indent="0">
              <a:buNone/>
            </a:pPr>
            <a:r>
              <a:rPr lang="en-US" dirty="0">
                <a:cs typeface="Courier New"/>
              </a:rPr>
              <a:t>Be sure to declare variables appropriately.</a:t>
            </a:r>
          </a:p>
          <a:p>
            <a:pPr marL="0" indent="0">
              <a:buNone/>
            </a:pPr>
            <a:r>
              <a:rPr lang="en-US" dirty="0">
                <a:latin typeface="Courier New"/>
                <a:cs typeface="Courier New"/>
              </a:rPr>
              <a:t>a=11.; b=9.; c=45.; n=3</a:t>
            </a:r>
          </a:p>
          <a:p>
            <a:pPr marL="0" indent="0">
              <a:buNone/>
            </a:pPr>
            <a:r>
              <a:rPr lang="en-US" dirty="0">
                <a:latin typeface="Courier New"/>
                <a:cs typeface="Courier New"/>
              </a:rPr>
              <a:t>print *, a&gt;b</a:t>
            </a:r>
          </a:p>
          <a:p>
            <a:pPr marL="0" indent="0">
              <a:buNone/>
            </a:pPr>
            <a:r>
              <a:rPr lang="en-US" dirty="0">
                <a:latin typeface="Courier New"/>
                <a:cs typeface="Courier New"/>
              </a:rPr>
              <a:t>print *, a&lt;b and c==n</a:t>
            </a:r>
          </a:p>
          <a:p>
            <a:pPr marL="0" indent="0">
              <a:buNone/>
            </a:pPr>
            <a:r>
              <a:rPr lang="en-US" dirty="0">
                <a:latin typeface="Courier New"/>
                <a:cs typeface="Courier New"/>
              </a:rPr>
              <a:t>print *, a&lt;b or c==n</a:t>
            </a:r>
          </a:p>
          <a:p>
            <a:pPr marL="0" indent="0">
              <a:buNone/>
            </a:pPr>
            <a:r>
              <a:rPr lang="en-US" dirty="0">
                <a:latin typeface="Courier New"/>
                <a:cs typeface="Courier New"/>
              </a:rPr>
              <a:t>print *, a&gt;b or c==n and a&lt;b</a:t>
            </a:r>
          </a:p>
          <a:p>
            <a:pPr marL="0" indent="0">
              <a:buNone/>
            </a:pPr>
            <a:r>
              <a:rPr lang="en-US" dirty="0">
                <a:latin typeface="Courier New"/>
                <a:cs typeface="Courier New"/>
              </a:rPr>
              <a:t>print *, (a&gt;b or c==n) and a&lt;b</a:t>
            </a:r>
          </a:p>
          <a:p>
            <a:pPr marL="0" indent="0">
              <a:buNone/>
            </a:pPr>
            <a:r>
              <a:rPr lang="en-US" dirty="0" err="1">
                <a:latin typeface="Courier New"/>
                <a:cs typeface="Courier New"/>
              </a:rPr>
              <a:t>is_equal</a:t>
            </a:r>
            <a:r>
              <a:rPr lang="en-US" dirty="0">
                <a:latin typeface="Courier New"/>
                <a:cs typeface="Courier New"/>
              </a:rPr>
              <a:t>= a==b</a:t>
            </a:r>
          </a:p>
          <a:p>
            <a:pPr marL="0" indent="0">
              <a:buNone/>
            </a:pPr>
            <a:r>
              <a:rPr lang="en-US" dirty="0">
                <a:latin typeface="Courier New"/>
                <a:cs typeface="Courier New"/>
              </a:rPr>
              <a:t>print *, </a:t>
            </a:r>
            <a:r>
              <a:rPr lang="en-US" dirty="0" err="1">
                <a:latin typeface="Courier New"/>
                <a:cs typeface="Courier New"/>
              </a:rPr>
              <a:t>is_equal</a:t>
            </a:r>
            <a:endParaRPr lang="en-US" dirty="0">
              <a:latin typeface="Courier New"/>
              <a:cs typeface="Courier New"/>
            </a:endParaRPr>
          </a:p>
          <a:p>
            <a:endParaRPr lang="en-US" dirty="0"/>
          </a:p>
        </p:txBody>
      </p:sp>
    </p:spTree>
    <p:extLst>
      <p:ext uri="{BB962C8B-B14F-4D97-AF65-F5344CB8AC3E}">
        <p14:creationId xmlns:p14="http://schemas.microsoft.com/office/powerpoint/2010/main" val="4007647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KIND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924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a:t>
            </a:r>
          </a:p>
        </p:txBody>
      </p:sp>
      <p:sp>
        <p:nvSpPr>
          <p:cNvPr id="3" name="Content Placeholder 2"/>
          <p:cNvSpPr>
            <a:spLocks noGrp="1"/>
          </p:cNvSpPr>
          <p:nvPr>
            <p:ph idx="1"/>
          </p:nvPr>
        </p:nvSpPr>
        <p:spPr/>
        <p:txBody>
          <a:bodyPr>
            <a:normAutofit fontScale="92500" lnSpcReduction="20000"/>
          </a:bodyPr>
          <a:lstStyle/>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Variables in modern Fortran may have a </a:t>
            </a:r>
            <a:r>
              <a:rPr lang="en-US" i="1" dirty="0">
                <a:cs typeface="DejaVu Sans" charset="0"/>
              </a:rPr>
              <a:t>kind</a:t>
            </a:r>
            <a:r>
              <a:rPr lang="en-US" dirty="0">
                <a:cs typeface="DejaVu Sans" charset="0"/>
              </a:rPr>
              <a:t> associated with them. The programmer requests at least a certain number of decimal digits of precision and at least a certain exponent range, and the system matches the request as best it can.</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In practice, most systems have single and double precision.  A few offer quad precision (</a:t>
            </a:r>
            <a:r>
              <a:rPr lang="en-US" dirty="0">
                <a:latin typeface="Courier New"/>
                <a:cs typeface="Courier New"/>
              </a:rPr>
              <a:t>REAL*16 </a:t>
            </a:r>
            <a:r>
              <a:rPr lang="en-US" dirty="0">
                <a:cs typeface="DejaVu Sans" charset="0"/>
              </a:rPr>
              <a:t>in older nomenclature) but it is usually done in software and is </a:t>
            </a:r>
            <a:r>
              <a:rPr lang="en-US" i="1" dirty="0">
                <a:cs typeface="DejaVu Sans" charset="0"/>
              </a:rPr>
              <a:t>very</a:t>
            </a:r>
            <a:r>
              <a:rPr lang="en-US" dirty="0">
                <a:cs typeface="DejaVu Sans" charset="0"/>
              </a:rPr>
              <a:t> slow.</a:t>
            </a:r>
          </a:p>
          <a:p>
            <a:pPr marL="106363" indent="0">
              <a:buSzPct val="4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Compilers still support </a:t>
            </a:r>
            <a:r>
              <a:rPr lang="en-US" dirty="0">
                <a:latin typeface="Courier New"/>
                <a:cs typeface="Courier New"/>
              </a:rPr>
              <a:t>REAL</a:t>
            </a:r>
            <a:r>
              <a:rPr lang="en-US" dirty="0">
                <a:cs typeface="DejaVu Sans" charset="0"/>
              </a:rPr>
              <a:t> and </a:t>
            </a:r>
            <a:r>
              <a:rPr lang="en-US" dirty="0">
                <a:latin typeface="Courier New"/>
                <a:cs typeface="Courier New"/>
              </a:rPr>
              <a:t>DOUBLE PRECISION</a:t>
            </a:r>
            <a:r>
              <a:rPr lang="en-US" dirty="0">
                <a:cs typeface="DejaVu Sans" charset="0"/>
              </a:rPr>
              <a:t> (</a:t>
            </a:r>
            <a:r>
              <a:rPr lang="en-US" dirty="0">
                <a:latin typeface="Courier New"/>
                <a:cs typeface="Courier New"/>
              </a:rPr>
              <a:t>REAL*8</a:t>
            </a:r>
            <a:r>
              <a:rPr lang="en-US" dirty="0">
                <a:cs typeface="DejaVu Sans" charset="0"/>
              </a:rPr>
              <a:t> was never standard, but is fairly universally supported).  The advantage to </a:t>
            </a:r>
            <a:r>
              <a:rPr lang="en-US" dirty="0">
                <a:latin typeface="Courier New"/>
                <a:cs typeface="Courier New"/>
              </a:rPr>
              <a:t>KIND</a:t>
            </a:r>
            <a:r>
              <a:rPr lang="en-US" dirty="0">
                <a:cs typeface="DejaVu Sans" charset="0"/>
              </a:rPr>
              <a:t> is that it becomes easy to change precision, especially when using a module.</a:t>
            </a:r>
          </a:p>
          <a:p>
            <a:endParaRPr lang="en-US" dirty="0"/>
          </a:p>
        </p:txBody>
      </p:sp>
    </p:spTree>
    <p:extLst>
      <p:ext uri="{BB962C8B-B14F-4D97-AF65-F5344CB8AC3E}">
        <p14:creationId xmlns:p14="http://schemas.microsoft.com/office/powerpoint/2010/main" val="250987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KIND Information</a:t>
            </a:r>
          </a:p>
        </p:txBody>
      </p:sp>
      <p:sp>
        <p:nvSpPr>
          <p:cNvPr id="3" name="Content Placeholder 2"/>
          <p:cNvSpPr>
            <a:spLocks noGrp="1"/>
          </p:cNvSpPr>
          <p:nvPr>
            <p:ph idx="1"/>
          </p:nvPr>
        </p:nvSpPr>
        <p:spPr/>
        <p:txBody>
          <a:bodyPr>
            <a:normAutofit lnSpcReduction="10000"/>
          </a:bodyPr>
          <a:lstStyle/>
          <a:p>
            <a:r>
              <a:rPr lang="en-US" dirty="0"/>
              <a:t>NEVER assume that the </a:t>
            </a:r>
            <a:r>
              <a:rPr lang="en-US" dirty="0">
                <a:latin typeface="Courier New"/>
                <a:cs typeface="Courier New"/>
              </a:rPr>
              <a:t>KIND</a:t>
            </a:r>
            <a:r>
              <a:rPr lang="en-US" dirty="0"/>
              <a:t> type integer equals the number of bytes.  Use </a:t>
            </a:r>
            <a:r>
              <a:rPr lang="en-US" dirty="0" err="1"/>
              <a:t>intrinsics</a:t>
            </a:r>
            <a:r>
              <a:rPr lang="en-US" dirty="0"/>
              <a:t> to obtain or use </a:t>
            </a:r>
            <a:r>
              <a:rPr lang="en-US" dirty="0">
                <a:latin typeface="Courier New"/>
                <a:cs typeface="Courier New"/>
              </a:rPr>
              <a:t>KIND</a:t>
            </a:r>
            <a:r>
              <a:rPr lang="en-US" dirty="0"/>
              <a:t>. The range is </a:t>
            </a:r>
            <a:r>
              <a:rPr lang="en-US" dirty="0">
                <a:latin typeface="Courier New" panose="02070309020205020404" pitchFamily="49" charset="0"/>
                <a:cs typeface="Courier New" panose="02070309020205020404" pitchFamily="49" charset="0"/>
              </a:rPr>
              <a:t>10</a:t>
            </a:r>
            <a:r>
              <a:rPr lang="en-US" baseline="30000" dirty="0">
                <a:latin typeface="Courier New" panose="02070309020205020404" pitchFamily="49" charset="0"/>
                <a:cs typeface="Courier New" panose="02070309020205020404" pitchFamily="49" charset="0"/>
              </a:rPr>
              <a:t>range</a:t>
            </a:r>
          </a:p>
          <a:p>
            <a:pPr marL="0" indent="0">
              <a:buNone/>
            </a:pPr>
            <a:r>
              <a:rPr lang="en-US" dirty="0">
                <a:latin typeface="Courier New"/>
                <a:cs typeface="Courier New"/>
              </a:rPr>
              <a:t> </a:t>
            </a:r>
            <a:r>
              <a:rPr lang="en-US" dirty="0" err="1">
                <a:latin typeface="Courier New"/>
                <a:cs typeface="Courier New"/>
              </a:rPr>
              <a:t>ik</a:t>
            </a:r>
            <a:r>
              <a:rPr lang="en-US" dirty="0">
                <a:latin typeface="Courier New"/>
                <a:cs typeface="Courier New"/>
              </a:rPr>
              <a:t>=</a:t>
            </a:r>
            <a:r>
              <a:rPr lang="en-US" dirty="0" err="1">
                <a:latin typeface="Courier New"/>
                <a:cs typeface="Courier New"/>
              </a:rPr>
              <a:t>selected_int_kind</a:t>
            </a:r>
            <a:r>
              <a:rPr lang="en-US" dirty="0">
                <a:latin typeface="Courier New"/>
                <a:cs typeface="Courier New"/>
              </a:rPr>
              <a:t>(range)</a:t>
            </a:r>
          </a:p>
          <a:p>
            <a:pPr marL="0" indent="0">
              <a:buNone/>
            </a:pPr>
            <a:r>
              <a:rPr lang="en-US" dirty="0">
                <a:latin typeface="Courier New"/>
                <a:cs typeface="Courier New"/>
              </a:rPr>
              <a:t> </a:t>
            </a:r>
            <a:r>
              <a:rPr lang="en-US" dirty="0" err="1">
                <a:latin typeface="Courier New"/>
                <a:cs typeface="Courier New"/>
              </a:rPr>
              <a:t>rk</a:t>
            </a:r>
            <a:r>
              <a:rPr lang="en-US" dirty="0">
                <a:latin typeface="Courier New"/>
                <a:cs typeface="Courier New"/>
              </a:rPr>
              <a:t>=</a:t>
            </a:r>
            <a:r>
              <a:rPr lang="en-US" dirty="0" err="1">
                <a:latin typeface="Courier New"/>
                <a:cs typeface="Courier New"/>
              </a:rPr>
              <a:t>selected_real_kind</a:t>
            </a:r>
            <a:r>
              <a:rPr lang="en-US" dirty="0">
                <a:latin typeface="Courier New"/>
                <a:cs typeface="Courier New"/>
              </a:rPr>
              <a:t>(</a:t>
            </a:r>
            <a:r>
              <a:rPr lang="en-US" dirty="0" err="1">
                <a:latin typeface="Courier New"/>
                <a:cs typeface="Courier New"/>
              </a:rPr>
              <a:t>prec,range</a:t>
            </a:r>
            <a:r>
              <a:rPr lang="en-US" dirty="0">
                <a:latin typeface="Courier New"/>
                <a:cs typeface="Courier New"/>
              </a:rPr>
              <a:t>)</a:t>
            </a:r>
          </a:p>
          <a:p>
            <a:pPr marL="0" indent="0">
              <a:buNone/>
            </a:pPr>
            <a:endParaRPr lang="en-US" dirty="0"/>
          </a:p>
          <a:p>
            <a:pPr marL="0" indent="0">
              <a:buNone/>
            </a:pPr>
            <a:r>
              <a:rPr lang="en-US" dirty="0">
                <a:latin typeface="Courier New"/>
                <a:cs typeface="Courier New"/>
              </a:rPr>
              <a:t> kind(x)</a:t>
            </a:r>
            <a:r>
              <a:rPr lang="en-US" dirty="0"/>
              <a:t> returns the kind type parameter of </a:t>
            </a:r>
            <a:r>
              <a:rPr lang="en-US" dirty="0">
                <a:latin typeface="Courier New"/>
                <a:cs typeface="Courier New"/>
              </a:rPr>
              <a:t>x</a:t>
            </a:r>
          </a:p>
          <a:p>
            <a:pPr marL="0" indent="0">
              <a:buNone/>
            </a:pPr>
            <a:r>
              <a:rPr lang="en-US" dirty="0">
                <a:latin typeface="Courier New"/>
                <a:cs typeface="Courier New"/>
              </a:rPr>
              <a:t> </a:t>
            </a:r>
            <a:r>
              <a:rPr lang="en-US" dirty="0" err="1">
                <a:latin typeface="Courier New"/>
                <a:cs typeface="Courier New"/>
              </a:rPr>
              <a:t>ik</a:t>
            </a:r>
            <a:r>
              <a:rPr lang="en-US" dirty="0">
                <a:latin typeface="Courier New"/>
                <a:cs typeface="Courier New"/>
              </a:rPr>
              <a:t>=kind(1)</a:t>
            </a:r>
          </a:p>
          <a:p>
            <a:pPr marL="0" indent="0">
              <a:buNone/>
            </a:pPr>
            <a:r>
              <a:rPr lang="en-US" dirty="0">
                <a:latin typeface="Courier New"/>
                <a:cs typeface="Courier New"/>
              </a:rPr>
              <a:t> </a:t>
            </a:r>
            <a:r>
              <a:rPr lang="en-US" dirty="0" err="1">
                <a:latin typeface="Courier New"/>
                <a:cs typeface="Courier New"/>
              </a:rPr>
              <a:t>rk</a:t>
            </a:r>
            <a:r>
              <a:rPr lang="en-US" dirty="0">
                <a:latin typeface="Courier New"/>
                <a:cs typeface="Courier New"/>
              </a:rPr>
              <a:t>=kind(1.0)</a:t>
            </a:r>
          </a:p>
          <a:p>
            <a:pPr marL="0" indent="0">
              <a:buNone/>
            </a:pPr>
            <a:r>
              <a:rPr lang="en-US" dirty="0">
                <a:latin typeface="Courier New"/>
                <a:cs typeface="Courier New"/>
              </a:rPr>
              <a:t> </a:t>
            </a:r>
            <a:r>
              <a:rPr lang="en-US" dirty="0" err="1">
                <a:latin typeface="Courier New"/>
                <a:cs typeface="Courier New"/>
              </a:rPr>
              <a:t>dk</a:t>
            </a:r>
            <a:r>
              <a:rPr lang="en-US" dirty="0">
                <a:latin typeface="Courier New"/>
                <a:cs typeface="Courier New"/>
              </a:rPr>
              <a:t>=kind(1.0d0)</a:t>
            </a:r>
          </a:p>
        </p:txBody>
      </p:sp>
    </p:spTree>
    <p:extLst>
      <p:ext uri="{BB962C8B-B14F-4D97-AF65-F5344CB8AC3E}">
        <p14:creationId xmlns:p14="http://schemas.microsoft.com/office/powerpoint/2010/main" val="68185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Algol 60	</a:t>
            </a:r>
          </a:p>
        </p:txBody>
      </p:sp>
      <p:sp>
        <p:nvSpPr>
          <p:cNvPr id="3" name="Content Placeholder 2"/>
          <p:cNvSpPr>
            <a:spLocks noGrp="1"/>
          </p:cNvSpPr>
          <p:nvPr>
            <p:ph idx="1"/>
          </p:nvPr>
        </p:nvSpPr>
        <p:spPr/>
        <p:txBody>
          <a:bodyPr>
            <a:normAutofit/>
          </a:bodyPr>
          <a:lstStyle/>
          <a:p>
            <a:r>
              <a:rPr lang="en-US" dirty="0"/>
              <a:t>Of similar age and similar design</a:t>
            </a:r>
          </a:p>
          <a:p>
            <a:r>
              <a:rPr lang="en-US" dirty="0"/>
              <a:t>Sample code (from Wikipedia)</a:t>
            </a:r>
          </a:p>
          <a:p>
            <a:pPr marL="0" indent="0">
              <a:buNone/>
            </a:pPr>
            <a:r>
              <a:rPr lang="en-US" sz="1600" b="1" dirty="0">
                <a:latin typeface="Courier New" charset="0"/>
                <a:ea typeface="Courier New" charset="0"/>
                <a:cs typeface="Courier New" charset="0"/>
              </a:rPr>
              <a:t>procedure</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Absmax</a:t>
            </a:r>
            <a:r>
              <a:rPr lang="en-US" sz="1600" dirty="0">
                <a:latin typeface="Courier New" charset="0"/>
                <a:ea typeface="Courier New" charset="0"/>
                <a:cs typeface="Courier New" charset="0"/>
              </a:rPr>
              <a:t>(a) Size:(n, m) Result:(y) Subscripts:(</a:t>
            </a:r>
            <a:r>
              <a:rPr lang="en-US" sz="1600" dirty="0" err="1">
                <a:latin typeface="Courier New" charset="0"/>
                <a:ea typeface="Courier New" charset="0"/>
                <a:cs typeface="Courier New" charset="0"/>
              </a:rPr>
              <a:t>i</a:t>
            </a:r>
            <a:r>
              <a:rPr lang="en-US" sz="1600" dirty="0">
                <a:latin typeface="Courier New" charset="0"/>
                <a:ea typeface="Courier New" charset="0"/>
                <a:cs typeface="Courier New" charset="0"/>
              </a:rPr>
              <a:t>, k); </a:t>
            </a:r>
          </a:p>
          <a:p>
            <a:pPr marL="274320" lvl="1" indent="0">
              <a:buNone/>
            </a:pPr>
            <a:r>
              <a:rPr lang="en-US" sz="1600" b="1" dirty="0">
                <a:latin typeface="Courier New" charset="0"/>
                <a:ea typeface="Courier New" charset="0"/>
                <a:cs typeface="Courier New" charset="0"/>
              </a:rPr>
              <a:t>value</a:t>
            </a:r>
            <a:r>
              <a:rPr lang="en-US" sz="1600" dirty="0">
                <a:latin typeface="Courier New" charset="0"/>
                <a:ea typeface="Courier New" charset="0"/>
                <a:cs typeface="Courier New" charset="0"/>
              </a:rPr>
              <a:t> n, m; </a:t>
            </a:r>
            <a:r>
              <a:rPr lang="en-US" sz="1600" b="1" dirty="0">
                <a:latin typeface="Courier New" charset="0"/>
                <a:ea typeface="Courier New" charset="0"/>
                <a:cs typeface="Courier New" charset="0"/>
              </a:rPr>
              <a:t>array</a:t>
            </a:r>
            <a:r>
              <a:rPr lang="en-US" sz="1600" dirty="0">
                <a:latin typeface="Courier New" charset="0"/>
                <a:ea typeface="Courier New" charset="0"/>
                <a:cs typeface="Courier New" charset="0"/>
              </a:rPr>
              <a:t> a; </a:t>
            </a:r>
            <a:r>
              <a:rPr lang="en-US" sz="1600" b="1" dirty="0">
                <a:latin typeface="Courier New" charset="0"/>
                <a:ea typeface="Courier New" charset="0"/>
                <a:cs typeface="Courier New" charset="0"/>
              </a:rPr>
              <a:t>integer</a:t>
            </a:r>
            <a:r>
              <a:rPr lang="en-US" sz="1600" dirty="0">
                <a:latin typeface="Courier New" charset="0"/>
                <a:ea typeface="Courier New" charset="0"/>
                <a:cs typeface="Courier New" charset="0"/>
              </a:rPr>
              <a:t> n, m, </a:t>
            </a:r>
            <a:r>
              <a:rPr lang="en-US" sz="1600" dirty="0" err="1">
                <a:latin typeface="Courier New" charset="0"/>
                <a:ea typeface="Courier New" charset="0"/>
                <a:cs typeface="Courier New" charset="0"/>
              </a:rPr>
              <a:t>i</a:t>
            </a:r>
            <a:r>
              <a:rPr lang="en-US" sz="1600" dirty="0">
                <a:latin typeface="Courier New" charset="0"/>
                <a:ea typeface="Courier New" charset="0"/>
                <a:cs typeface="Courier New" charset="0"/>
              </a:rPr>
              <a:t>, k; </a:t>
            </a:r>
            <a:r>
              <a:rPr lang="en-US" sz="1600" b="1" dirty="0">
                <a:latin typeface="Courier New" charset="0"/>
                <a:ea typeface="Courier New" charset="0"/>
                <a:cs typeface="Courier New" charset="0"/>
              </a:rPr>
              <a:t>real</a:t>
            </a:r>
            <a:r>
              <a:rPr lang="en-US" sz="1600" dirty="0">
                <a:latin typeface="Courier New" charset="0"/>
                <a:ea typeface="Courier New" charset="0"/>
                <a:cs typeface="Courier New" charset="0"/>
              </a:rPr>
              <a:t> y; </a:t>
            </a:r>
          </a:p>
          <a:p>
            <a:pPr marL="274320" lvl="1" indent="0">
              <a:buNone/>
            </a:pPr>
            <a:r>
              <a:rPr lang="en-US" sz="1600" b="1" dirty="0">
                <a:latin typeface="Courier New" charset="0"/>
                <a:ea typeface="Courier New" charset="0"/>
                <a:cs typeface="Courier New" charset="0"/>
              </a:rPr>
              <a:t>comment</a:t>
            </a:r>
            <a:r>
              <a:rPr lang="en-US" sz="1600" dirty="0">
                <a:latin typeface="Courier New" charset="0"/>
                <a:ea typeface="Courier New" charset="0"/>
                <a:cs typeface="Courier New" charset="0"/>
              </a:rPr>
              <a:t> The absolute greatest element of the matrix a, of size n by m, is transferred to y, and the subscripts of this element to </a:t>
            </a:r>
            <a:r>
              <a:rPr lang="en-US" sz="1600" dirty="0" err="1">
                <a:latin typeface="Courier New" charset="0"/>
                <a:ea typeface="Courier New" charset="0"/>
                <a:cs typeface="Courier New" charset="0"/>
              </a:rPr>
              <a:t>i</a:t>
            </a:r>
            <a:r>
              <a:rPr lang="en-US" sz="1600" dirty="0">
                <a:latin typeface="Courier New" charset="0"/>
                <a:ea typeface="Courier New" charset="0"/>
                <a:cs typeface="Courier New" charset="0"/>
              </a:rPr>
              <a:t> and k; </a:t>
            </a:r>
          </a:p>
          <a:p>
            <a:pPr marL="274320" lvl="1" indent="0">
              <a:buNone/>
            </a:pPr>
            <a:r>
              <a:rPr lang="en-US" sz="1600" b="1" dirty="0">
                <a:latin typeface="Courier New" charset="0"/>
                <a:ea typeface="Courier New" charset="0"/>
                <a:cs typeface="Courier New" charset="0"/>
              </a:rPr>
              <a:t>begin</a:t>
            </a:r>
            <a:r>
              <a:rPr lang="en-US" sz="1600" dirty="0">
                <a:latin typeface="Courier New" charset="0"/>
                <a:ea typeface="Courier New" charset="0"/>
                <a:cs typeface="Courier New" charset="0"/>
              </a:rPr>
              <a:t> </a:t>
            </a:r>
            <a:r>
              <a:rPr lang="en-US" sz="1600" b="1" dirty="0">
                <a:latin typeface="Courier New" charset="0"/>
                <a:ea typeface="Courier New" charset="0"/>
                <a:cs typeface="Courier New" charset="0"/>
              </a:rPr>
              <a:t>integer</a:t>
            </a:r>
            <a:r>
              <a:rPr lang="en-US" sz="1600" dirty="0">
                <a:latin typeface="Courier New" charset="0"/>
                <a:ea typeface="Courier New" charset="0"/>
                <a:cs typeface="Courier New" charset="0"/>
              </a:rPr>
              <a:t> p, q; </a:t>
            </a:r>
          </a:p>
          <a:p>
            <a:pPr marL="548640" lvl="2" indent="0">
              <a:buNone/>
            </a:pPr>
            <a:r>
              <a:rPr lang="en-US" sz="1600" dirty="0">
                <a:latin typeface="Courier New" charset="0"/>
                <a:ea typeface="Courier New" charset="0"/>
                <a:cs typeface="Courier New" charset="0"/>
              </a:rPr>
              <a:t>y := 0; </a:t>
            </a:r>
            <a:r>
              <a:rPr lang="en-US" sz="1600" dirty="0" err="1">
                <a:latin typeface="Courier New" charset="0"/>
                <a:ea typeface="Courier New" charset="0"/>
                <a:cs typeface="Courier New" charset="0"/>
              </a:rPr>
              <a:t>i</a:t>
            </a:r>
            <a:r>
              <a:rPr lang="en-US" sz="1600" dirty="0">
                <a:latin typeface="Courier New" charset="0"/>
                <a:ea typeface="Courier New" charset="0"/>
                <a:cs typeface="Courier New" charset="0"/>
              </a:rPr>
              <a:t> := k := 1; </a:t>
            </a:r>
          </a:p>
          <a:p>
            <a:pPr marL="548640" lvl="2" indent="0">
              <a:buNone/>
            </a:pPr>
            <a:r>
              <a:rPr lang="en-US" sz="1600" b="1" dirty="0">
                <a:latin typeface="Courier New" charset="0"/>
                <a:ea typeface="Courier New" charset="0"/>
                <a:cs typeface="Courier New" charset="0"/>
              </a:rPr>
              <a:t>for</a:t>
            </a:r>
            <a:r>
              <a:rPr lang="en-US" sz="1600" dirty="0">
                <a:latin typeface="Courier New" charset="0"/>
                <a:ea typeface="Courier New" charset="0"/>
                <a:cs typeface="Courier New" charset="0"/>
              </a:rPr>
              <a:t> p := 1 </a:t>
            </a:r>
            <a:r>
              <a:rPr lang="en-US" sz="1600" b="1" dirty="0">
                <a:latin typeface="Courier New" charset="0"/>
                <a:ea typeface="Courier New" charset="0"/>
                <a:cs typeface="Courier New" charset="0"/>
              </a:rPr>
              <a:t>step</a:t>
            </a:r>
            <a:r>
              <a:rPr lang="en-US" sz="1600" dirty="0">
                <a:latin typeface="Courier New" charset="0"/>
                <a:ea typeface="Courier New" charset="0"/>
                <a:cs typeface="Courier New" charset="0"/>
              </a:rPr>
              <a:t> 1 </a:t>
            </a:r>
            <a:r>
              <a:rPr lang="en-US" sz="1600" b="1" dirty="0">
                <a:latin typeface="Courier New" charset="0"/>
                <a:ea typeface="Courier New" charset="0"/>
                <a:cs typeface="Courier New" charset="0"/>
              </a:rPr>
              <a:t>until</a:t>
            </a:r>
            <a:r>
              <a:rPr lang="en-US" sz="1600" dirty="0">
                <a:latin typeface="Courier New" charset="0"/>
                <a:ea typeface="Courier New" charset="0"/>
                <a:cs typeface="Courier New" charset="0"/>
              </a:rPr>
              <a:t> n </a:t>
            </a:r>
            <a:r>
              <a:rPr lang="en-US" sz="1600" b="1" dirty="0">
                <a:latin typeface="Courier New" charset="0"/>
                <a:ea typeface="Courier New" charset="0"/>
                <a:cs typeface="Courier New" charset="0"/>
              </a:rPr>
              <a:t>do</a:t>
            </a:r>
            <a:r>
              <a:rPr lang="en-US" sz="1600" dirty="0">
                <a:latin typeface="Courier New" charset="0"/>
                <a:ea typeface="Courier New" charset="0"/>
                <a:cs typeface="Courier New" charset="0"/>
              </a:rPr>
              <a:t> </a:t>
            </a:r>
          </a:p>
          <a:p>
            <a:pPr marL="822960" lvl="3" indent="0">
              <a:buNone/>
            </a:pPr>
            <a:r>
              <a:rPr lang="en-US" sz="1600" b="1" dirty="0">
                <a:latin typeface="Courier New" charset="0"/>
                <a:ea typeface="Courier New" charset="0"/>
                <a:cs typeface="Courier New" charset="0"/>
              </a:rPr>
              <a:t>for</a:t>
            </a:r>
            <a:r>
              <a:rPr lang="en-US" sz="1600" dirty="0">
                <a:latin typeface="Courier New" charset="0"/>
                <a:ea typeface="Courier New" charset="0"/>
                <a:cs typeface="Courier New" charset="0"/>
              </a:rPr>
              <a:t> q := 1 </a:t>
            </a:r>
            <a:r>
              <a:rPr lang="en-US" sz="1600" b="1" dirty="0">
                <a:latin typeface="Courier New" charset="0"/>
                <a:ea typeface="Courier New" charset="0"/>
                <a:cs typeface="Courier New" charset="0"/>
              </a:rPr>
              <a:t>step</a:t>
            </a:r>
            <a:r>
              <a:rPr lang="en-US" sz="1600" dirty="0">
                <a:latin typeface="Courier New" charset="0"/>
                <a:ea typeface="Courier New" charset="0"/>
                <a:cs typeface="Courier New" charset="0"/>
              </a:rPr>
              <a:t> 1 </a:t>
            </a:r>
            <a:r>
              <a:rPr lang="en-US" sz="1600" b="1" dirty="0">
                <a:latin typeface="Courier New" charset="0"/>
                <a:ea typeface="Courier New" charset="0"/>
                <a:cs typeface="Courier New" charset="0"/>
              </a:rPr>
              <a:t>until</a:t>
            </a:r>
            <a:r>
              <a:rPr lang="en-US" sz="1600" dirty="0">
                <a:latin typeface="Courier New" charset="0"/>
                <a:ea typeface="Courier New" charset="0"/>
                <a:cs typeface="Courier New" charset="0"/>
              </a:rPr>
              <a:t> m </a:t>
            </a:r>
            <a:r>
              <a:rPr lang="en-US" sz="1600" b="1" dirty="0">
                <a:latin typeface="Courier New" charset="0"/>
                <a:ea typeface="Courier New" charset="0"/>
                <a:cs typeface="Courier New" charset="0"/>
              </a:rPr>
              <a:t>do</a:t>
            </a:r>
            <a:r>
              <a:rPr lang="en-US" sz="1600" dirty="0">
                <a:latin typeface="Courier New" charset="0"/>
                <a:ea typeface="Courier New" charset="0"/>
                <a:cs typeface="Courier New" charset="0"/>
              </a:rPr>
              <a:t> </a:t>
            </a:r>
          </a:p>
          <a:p>
            <a:pPr marL="1051560" lvl="4" indent="0">
              <a:buNone/>
            </a:pPr>
            <a:r>
              <a:rPr lang="en-US" b="1" dirty="0">
                <a:latin typeface="Courier New" charset="0"/>
                <a:ea typeface="Courier New" charset="0"/>
                <a:cs typeface="Courier New" charset="0"/>
              </a:rPr>
              <a:t>if</a:t>
            </a:r>
            <a:r>
              <a:rPr lang="en-US" dirty="0">
                <a:latin typeface="Courier New" charset="0"/>
                <a:ea typeface="Courier New" charset="0"/>
                <a:cs typeface="Courier New" charset="0"/>
              </a:rPr>
              <a:t> abs(a[p, q]) &gt; y </a:t>
            </a:r>
            <a:r>
              <a:rPr lang="en-US" b="1" dirty="0">
                <a:latin typeface="Courier New" charset="0"/>
                <a:ea typeface="Courier New" charset="0"/>
                <a:cs typeface="Courier New" charset="0"/>
              </a:rPr>
              <a:t>then</a:t>
            </a:r>
            <a:r>
              <a:rPr lang="en-US" dirty="0">
                <a:latin typeface="Courier New" charset="0"/>
                <a:ea typeface="Courier New" charset="0"/>
                <a:cs typeface="Courier New" charset="0"/>
              </a:rPr>
              <a:t> </a:t>
            </a:r>
            <a:r>
              <a:rPr lang="en-US" b="1" dirty="0">
                <a:latin typeface="Courier New" charset="0"/>
                <a:ea typeface="Courier New" charset="0"/>
                <a:cs typeface="Courier New" charset="0"/>
              </a:rPr>
              <a:t>begin</a:t>
            </a:r>
            <a:r>
              <a:rPr lang="en-US" dirty="0">
                <a:latin typeface="Courier New" charset="0"/>
                <a:ea typeface="Courier New" charset="0"/>
                <a:cs typeface="Courier New" charset="0"/>
              </a:rPr>
              <a:t> </a:t>
            </a:r>
          </a:p>
          <a:p>
            <a:pPr marL="1188720" lvl="5" indent="0">
              <a:buNone/>
            </a:pPr>
            <a:r>
              <a:rPr lang="en-US" sz="1600" dirty="0">
                <a:latin typeface="Courier New" charset="0"/>
                <a:ea typeface="Courier New" charset="0"/>
                <a:cs typeface="Courier New" charset="0"/>
              </a:rPr>
              <a:t>y := abs(a[p, q]); </a:t>
            </a:r>
            <a:r>
              <a:rPr lang="en-US" sz="1600" dirty="0" err="1">
                <a:latin typeface="Courier New" charset="0"/>
                <a:ea typeface="Courier New" charset="0"/>
                <a:cs typeface="Courier New" charset="0"/>
              </a:rPr>
              <a:t>i</a:t>
            </a:r>
            <a:r>
              <a:rPr lang="en-US" sz="1600" dirty="0">
                <a:latin typeface="Courier New" charset="0"/>
                <a:ea typeface="Courier New" charset="0"/>
                <a:cs typeface="Courier New" charset="0"/>
              </a:rPr>
              <a:t> := p; k := q </a:t>
            </a:r>
          </a:p>
          <a:p>
            <a:pPr marL="1188720" lvl="5" indent="0">
              <a:buNone/>
            </a:pPr>
            <a:r>
              <a:rPr lang="en-US" sz="1600" b="1" dirty="0">
                <a:latin typeface="Courier New" charset="0"/>
                <a:ea typeface="Courier New" charset="0"/>
                <a:cs typeface="Courier New" charset="0"/>
              </a:rPr>
              <a:t>end</a:t>
            </a:r>
            <a:r>
              <a:rPr lang="en-US" sz="1600" dirty="0">
                <a:latin typeface="Courier New" charset="0"/>
                <a:ea typeface="Courier New" charset="0"/>
                <a:cs typeface="Courier New" charset="0"/>
              </a:rPr>
              <a:t> </a:t>
            </a:r>
          </a:p>
          <a:p>
            <a:pPr marL="274320" lvl="1" indent="0">
              <a:buNone/>
            </a:pPr>
            <a:r>
              <a:rPr lang="en-US" sz="1600" b="1" dirty="0">
                <a:latin typeface="Courier New" charset="0"/>
                <a:ea typeface="Courier New" charset="0"/>
                <a:cs typeface="Courier New" charset="0"/>
              </a:rPr>
              <a:t>end</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Absmax</a:t>
            </a: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349317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KIND</a:t>
            </a:r>
          </a:p>
        </p:txBody>
      </p:sp>
      <p:sp>
        <p:nvSpPr>
          <p:cNvPr id="3" name="Content Placeholder 2"/>
          <p:cNvSpPr>
            <a:spLocks noGrp="1"/>
          </p:cNvSpPr>
          <p:nvPr>
            <p:ph idx="1"/>
          </p:nvPr>
        </p:nvSpPr>
        <p:spPr/>
        <p:txBody>
          <a:bodyPr>
            <a:normAutofit fontScale="92500" lnSpcReduction="10000"/>
          </a:bodyPr>
          <a:lstStyle/>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For the IEEE 754 standard, the two kinds supported in hardware can be selected with:</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Courier New"/>
                <a:cs typeface="Courier New"/>
              </a:rPr>
              <a:t>	INTEGER, PARAMETER :: </a:t>
            </a:r>
            <a:r>
              <a:rPr lang="en-US" sz="2000" dirty="0" err="1">
                <a:latin typeface="Courier New"/>
                <a:cs typeface="Courier New"/>
              </a:rPr>
              <a:t>rk</a:t>
            </a:r>
            <a:r>
              <a:rPr lang="en-US" sz="2000" dirty="0">
                <a:latin typeface="Courier New"/>
                <a:cs typeface="Courier New"/>
              </a:rPr>
              <a:t>=kind(1.0)</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Courier New"/>
                <a:cs typeface="Courier New"/>
              </a:rPr>
              <a:t>	INTEGER, PARAMETER :: </a:t>
            </a:r>
            <a:r>
              <a:rPr lang="en-US" sz="2000" dirty="0" err="1">
                <a:latin typeface="Courier New"/>
                <a:cs typeface="Courier New"/>
              </a:rPr>
              <a:t>rk</a:t>
            </a:r>
            <a:r>
              <a:rPr lang="en-US" sz="2000" dirty="0">
                <a:latin typeface="Courier New"/>
                <a:cs typeface="Courier New"/>
              </a:rPr>
              <a:t>=kind(1.d0)</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latin typeface="Courier New"/>
                <a:cs typeface="Courier New"/>
              </a:rPr>
              <a:t>  </a:t>
            </a:r>
            <a:r>
              <a:rPr lang="en-US" sz="2000" dirty="0">
                <a:cs typeface="Courier New"/>
              </a:rPr>
              <a:t>The kind variable needs to be a </a:t>
            </a:r>
            <a:r>
              <a:rPr lang="en-US" sz="2000" dirty="0">
                <a:latin typeface="Courier New"/>
                <a:cs typeface="Courier New"/>
              </a:rPr>
              <a:t>parameter.</a:t>
            </a:r>
          </a:p>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Variables are then declared as</a:t>
            </a:r>
          </a:p>
          <a:p>
            <a:pPr marL="430213" indent="-3238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cs typeface="Courier New" charset="0"/>
              </a:rPr>
              <a:t>	</a:t>
            </a:r>
            <a:r>
              <a:rPr lang="en-US" sz="2400" dirty="0">
                <a:latin typeface="Courier New"/>
                <a:cs typeface="Courier New"/>
              </a:rPr>
              <a:t>REAL(</a:t>
            </a:r>
            <a:r>
              <a:rPr lang="en-US" sz="2400" dirty="0" err="1">
                <a:latin typeface="Courier New"/>
                <a:cs typeface="Courier New"/>
              </a:rPr>
              <a:t>rk</a:t>
            </a:r>
            <a:r>
              <a:rPr lang="en-US" sz="2400" dirty="0">
                <a:latin typeface="Courier New"/>
                <a:cs typeface="Courier New"/>
              </a:rPr>
              <a:t>)  :: r, s, t</a:t>
            </a:r>
          </a:p>
          <a:p>
            <a:pPr marL="449263" indent="-3429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cs typeface="Courier New"/>
              </a:rPr>
              <a:t>Literals can be written as</a:t>
            </a:r>
          </a:p>
          <a:p>
            <a:pPr marL="106363"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cs typeface="Courier New"/>
              </a:rPr>
              <a:t>     </a:t>
            </a:r>
            <a:r>
              <a:rPr lang="en-US" sz="2400" dirty="0">
                <a:latin typeface="Courier New" panose="02070309020205020404" pitchFamily="49" charset="0"/>
                <a:cs typeface="Courier New" panose="02070309020205020404" pitchFamily="49" charset="0"/>
              </a:rPr>
              <a:t>1.0_rk</a:t>
            </a:r>
          </a:p>
          <a:p>
            <a:pPr marL="430213" indent="-323850">
              <a:buSzPct val="45000"/>
              <a:buFont typeface="Wingding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cs typeface="DejaVu Sans" charset="0"/>
              </a:rPr>
              <a:t>Switching between single and double precision is then as easy as replacing the </a:t>
            </a:r>
            <a:r>
              <a:rPr lang="en-US" dirty="0">
                <a:latin typeface="Courier New"/>
                <a:cs typeface="Courier New"/>
              </a:rPr>
              <a:t>SELECTED_REAL_KIND </a:t>
            </a:r>
            <a:r>
              <a:rPr lang="en-US" dirty="0">
                <a:cs typeface="Courier New"/>
              </a:rPr>
              <a:t>or</a:t>
            </a:r>
            <a:r>
              <a:rPr lang="en-US" dirty="0">
                <a:latin typeface="Courier New"/>
                <a:cs typeface="Courier New"/>
              </a:rPr>
              <a:t> KIND</a:t>
            </a:r>
            <a:r>
              <a:rPr lang="en-US" dirty="0">
                <a:cs typeface="DejaVu Sans" charset="0"/>
              </a:rPr>
              <a:t> statement.  It is best to use a module for this purpose.</a:t>
            </a:r>
          </a:p>
          <a:p>
            <a:endParaRPr lang="en-US" dirty="0"/>
          </a:p>
        </p:txBody>
      </p:sp>
    </p:spTree>
    <p:extLst>
      <p:ext uri="{BB962C8B-B14F-4D97-AF65-F5344CB8AC3E}">
        <p14:creationId xmlns:p14="http://schemas.microsoft.com/office/powerpoint/2010/main" val="934042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 with KIND</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marL="0" indent="0">
              <a:buNone/>
            </a:pPr>
            <a:r>
              <a:rPr lang="en-US" dirty="0"/>
              <a:t>The </a:t>
            </a:r>
            <a:r>
              <a:rPr lang="en-US" dirty="0">
                <a:latin typeface="Courier New"/>
                <a:cs typeface="Courier New"/>
              </a:rPr>
              <a:t>kind</a:t>
            </a:r>
            <a:r>
              <a:rPr lang="en-US" dirty="0"/>
              <a:t> argument is optional except for </a:t>
            </a:r>
            <a:r>
              <a:rPr lang="en-US" dirty="0">
                <a:latin typeface="Courier New" charset="0"/>
                <a:ea typeface="Courier New" charset="0"/>
                <a:cs typeface="Courier New" charset="0"/>
              </a:rPr>
              <a:t>real</a:t>
            </a:r>
            <a:r>
              <a:rPr lang="en-US" dirty="0"/>
              <a:t> converting a floating-point type to another FP type.</a:t>
            </a:r>
          </a:p>
          <a:p>
            <a:pPr marL="0" indent="0">
              <a:buNone/>
            </a:pPr>
            <a:r>
              <a:rPr lang="en-US" sz="2200" dirty="0">
                <a:latin typeface="Courier New"/>
                <a:cs typeface="Courier New"/>
              </a:rPr>
              <a:t>  </a:t>
            </a:r>
            <a:r>
              <a:rPr lang="en-US" sz="2200" dirty="0" err="1">
                <a:latin typeface="Courier New"/>
                <a:cs typeface="Courier New"/>
              </a:rPr>
              <a:t>aint</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  !truncates a float</a:t>
            </a:r>
          </a:p>
          <a:p>
            <a:pPr marL="0" indent="0">
              <a:buNone/>
            </a:pPr>
            <a:r>
              <a:rPr lang="en-US" sz="2200" dirty="0">
                <a:latin typeface="Courier New"/>
                <a:cs typeface="Courier New"/>
              </a:rPr>
              <a:t>  </a:t>
            </a:r>
            <a:r>
              <a:rPr lang="en-US" sz="2200" dirty="0" err="1">
                <a:latin typeface="Courier New"/>
                <a:cs typeface="Courier New"/>
              </a:rPr>
              <a:t>anint</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 !nearest integer </a:t>
            </a:r>
          </a:p>
          <a:p>
            <a:pPr marL="0" indent="0">
              <a:buNone/>
            </a:pPr>
            <a:r>
              <a:rPr lang="en-US" sz="2200" dirty="0">
                <a:latin typeface="Courier New"/>
                <a:cs typeface="Courier New"/>
              </a:rPr>
              <a:t>  ceiling(</a:t>
            </a:r>
            <a:r>
              <a:rPr lang="en-US" sz="2200" dirty="0" err="1">
                <a:latin typeface="Courier New"/>
                <a:cs typeface="Courier New"/>
              </a:rPr>
              <a:t>a,kind</a:t>
            </a:r>
            <a:r>
              <a:rPr lang="en-US" sz="2200" dirty="0">
                <a:latin typeface="Courier New"/>
                <a:cs typeface="Courier New"/>
              </a:rPr>
              <a:t>)</a:t>
            </a:r>
          </a:p>
          <a:p>
            <a:pPr marL="0" indent="0">
              <a:buNone/>
            </a:pPr>
            <a:r>
              <a:rPr lang="en-US" sz="2200" dirty="0">
                <a:latin typeface="Courier New"/>
                <a:cs typeface="Courier New"/>
              </a:rPr>
              <a:t>  </a:t>
            </a:r>
            <a:r>
              <a:rPr lang="en-US" sz="2200" dirty="0" err="1">
                <a:latin typeface="Courier New"/>
                <a:cs typeface="Courier New"/>
              </a:rPr>
              <a:t>cmplx</a:t>
            </a:r>
            <a:r>
              <a:rPr lang="en-US" sz="2200" dirty="0">
                <a:latin typeface="Courier New"/>
                <a:cs typeface="Courier New"/>
              </a:rPr>
              <a:t>(</a:t>
            </a:r>
            <a:r>
              <a:rPr lang="en-US" sz="2200" dirty="0" err="1">
                <a:latin typeface="Courier New"/>
                <a:cs typeface="Courier New"/>
              </a:rPr>
              <a:t>x,y,kind</a:t>
            </a:r>
            <a:r>
              <a:rPr lang="en-US" sz="2200" dirty="0">
                <a:latin typeface="Courier New"/>
                <a:cs typeface="Courier New"/>
              </a:rPr>
              <a:t>)</a:t>
            </a:r>
          </a:p>
          <a:p>
            <a:pPr marL="0" indent="0">
              <a:buNone/>
            </a:pPr>
            <a:r>
              <a:rPr lang="en-US" sz="2200" dirty="0">
                <a:latin typeface="Courier New"/>
                <a:cs typeface="Courier New"/>
              </a:rPr>
              <a:t>  floor(</a:t>
            </a:r>
            <a:r>
              <a:rPr lang="en-US" sz="2200" dirty="0" err="1">
                <a:latin typeface="Courier New"/>
                <a:cs typeface="Courier New"/>
              </a:rPr>
              <a:t>a,kind</a:t>
            </a:r>
            <a:r>
              <a:rPr lang="en-US" sz="2200" dirty="0">
                <a:latin typeface="Courier New"/>
                <a:cs typeface="Courier New"/>
              </a:rPr>
              <a:t>)</a:t>
            </a:r>
          </a:p>
          <a:p>
            <a:pPr marL="0" indent="0">
              <a:buNone/>
            </a:pPr>
            <a:r>
              <a:rPr lang="en-US" sz="2200" dirty="0">
                <a:latin typeface="Courier New"/>
                <a:cs typeface="Courier New"/>
              </a:rPr>
              <a:t>  </a:t>
            </a:r>
            <a:r>
              <a:rPr lang="en-US" sz="2200" dirty="0" err="1">
                <a:latin typeface="Courier New"/>
                <a:cs typeface="Courier New"/>
              </a:rPr>
              <a:t>int</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  !truncates, casts to integer</a:t>
            </a:r>
          </a:p>
          <a:p>
            <a:pPr marL="0" indent="0">
              <a:buNone/>
            </a:pPr>
            <a:r>
              <a:rPr lang="en-US" sz="2200" dirty="0">
                <a:latin typeface="Courier New"/>
                <a:cs typeface="Courier New"/>
              </a:rPr>
              <a:t>  </a:t>
            </a:r>
            <a:r>
              <a:rPr lang="en-US" sz="2200" dirty="0" err="1">
                <a:latin typeface="Courier New"/>
                <a:cs typeface="Courier New"/>
              </a:rPr>
              <a:t>nint</a:t>
            </a:r>
            <a:r>
              <a:rPr lang="en-US" sz="2200" dirty="0">
                <a:latin typeface="Courier New"/>
                <a:cs typeface="Courier New"/>
              </a:rPr>
              <a:t>(</a:t>
            </a:r>
            <a:r>
              <a:rPr lang="en-US" sz="2200" dirty="0" err="1">
                <a:latin typeface="Courier New"/>
                <a:cs typeface="Courier New"/>
              </a:rPr>
              <a:t>a,kind</a:t>
            </a:r>
            <a:r>
              <a:rPr lang="en-US" sz="2200" dirty="0">
                <a:latin typeface="Courier New"/>
                <a:cs typeface="Courier New"/>
              </a:rPr>
              <a:t>) !nearest integer, casts to integer</a:t>
            </a:r>
          </a:p>
          <a:p>
            <a:pPr marL="0" indent="0">
              <a:buNone/>
            </a:pPr>
            <a:r>
              <a:rPr lang="en-US" sz="2200" dirty="0">
                <a:latin typeface="Courier New"/>
                <a:cs typeface="Courier New"/>
              </a:rPr>
              <a:t>  real(</a:t>
            </a:r>
            <a:r>
              <a:rPr lang="en-US" sz="2200" dirty="0" err="1">
                <a:latin typeface="Courier New"/>
                <a:cs typeface="Courier New"/>
              </a:rPr>
              <a:t>a,kind</a:t>
            </a:r>
            <a:r>
              <a:rPr lang="en-US" sz="2200" dirty="0">
                <a:latin typeface="Courier New"/>
                <a:cs typeface="Courier New"/>
              </a:rPr>
              <a:t>)!converts integer to float or &amp; 				between float types</a:t>
            </a:r>
          </a:p>
          <a:p>
            <a:r>
              <a:rPr lang="en-US" dirty="0">
                <a:cs typeface="Courier New"/>
              </a:rPr>
              <a:t>Example: explicit casting with kind</a:t>
            </a:r>
          </a:p>
          <a:p>
            <a:pPr lvl="1"/>
            <a:r>
              <a:rPr lang="en-US" dirty="0">
                <a:cs typeface="Courier New"/>
              </a:rPr>
              <a:t>Given that </a:t>
            </a:r>
            <a:r>
              <a:rPr lang="en-US" dirty="0" err="1">
                <a:cs typeface="Courier New"/>
              </a:rPr>
              <a:t>dp</a:t>
            </a:r>
            <a:r>
              <a:rPr lang="en-US" dirty="0">
                <a:cs typeface="Courier New"/>
              </a:rPr>
              <a:t> has been declared to match double:</a:t>
            </a:r>
          </a:p>
          <a:p>
            <a:pPr marL="274320" lvl="1" indent="0">
              <a:buNone/>
            </a:pPr>
            <a:r>
              <a:rPr lang="en-US" dirty="0">
                <a:latin typeface="Courier New"/>
                <a:cs typeface="Courier New"/>
              </a:rPr>
              <a:t>  </a:t>
            </a:r>
            <a:r>
              <a:rPr lang="en-US" sz="2800" dirty="0">
                <a:latin typeface="Courier New"/>
                <a:cs typeface="Courier New"/>
              </a:rPr>
              <a:t>x=real(</a:t>
            </a:r>
            <a:r>
              <a:rPr lang="en-US" sz="2800" dirty="0" err="1">
                <a:latin typeface="Courier New"/>
                <a:cs typeface="Courier New"/>
              </a:rPr>
              <a:t>w,dp</a:t>
            </a:r>
            <a:r>
              <a:rPr lang="en-US" sz="2800" dirty="0">
                <a:latin typeface="Courier New"/>
                <a:cs typeface="Courier New"/>
              </a:rPr>
              <a:t>)</a:t>
            </a:r>
          </a:p>
          <a:p>
            <a:pPr marL="274320" lvl="1" indent="0">
              <a:buNone/>
            </a:pPr>
            <a:r>
              <a:rPr lang="en-US" dirty="0">
                <a:cs typeface="Courier"/>
              </a:rPr>
              <a:t>  converts </a:t>
            </a:r>
            <a:r>
              <a:rPr lang="en-US" dirty="0">
                <a:latin typeface="Courier New"/>
                <a:cs typeface="Courier New"/>
              </a:rPr>
              <a:t>w</a:t>
            </a:r>
            <a:r>
              <a:rPr lang="en-US" dirty="0">
                <a:cs typeface="Courier"/>
              </a:rPr>
              <a:t> from single to double precision.</a:t>
            </a:r>
          </a:p>
          <a:p>
            <a:pPr marL="0" indent="0">
              <a:buNone/>
            </a:pPr>
            <a:endParaRPr lang="en-US" sz="2200" dirty="0">
              <a:latin typeface="Courier New"/>
              <a:cs typeface="Courier New"/>
            </a:endParaRPr>
          </a:p>
          <a:p>
            <a:endParaRPr lang="en-US" dirty="0"/>
          </a:p>
        </p:txBody>
      </p:sp>
    </p:spTree>
    <p:extLst>
      <p:ext uri="{BB962C8B-B14F-4D97-AF65-F5344CB8AC3E}">
        <p14:creationId xmlns:p14="http://schemas.microsoft.com/office/powerpoint/2010/main" val="345644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Loops and Conditionals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00002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3" name="Content Placeholder 2"/>
          <p:cNvSpPr>
            <a:spLocks noGrp="1"/>
          </p:cNvSpPr>
          <p:nvPr>
            <p:ph idx="1"/>
          </p:nvPr>
        </p:nvSpPr>
        <p:spPr/>
        <p:txBody>
          <a:bodyPr/>
          <a:lstStyle/>
          <a:p>
            <a:pPr marL="0" indent="0">
              <a:buNone/>
            </a:pPr>
            <a:r>
              <a:rPr lang="en-US" dirty="0" err="1">
                <a:latin typeface="Courier New"/>
                <a:cs typeface="Courier New"/>
              </a:rPr>
              <a:t>elseif</a:t>
            </a:r>
            <a:r>
              <a:rPr lang="en-US" dirty="0">
                <a:latin typeface="Courier New"/>
                <a:cs typeface="Courier New"/>
              </a:rPr>
              <a:t>/else if </a:t>
            </a:r>
            <a:r>
              <a:rPr lang="en-US" dirty="0"/>
              <a:t> and </a:t>
            </a:r>
            <a:r>
              <a:rPr lang="en-US" dirty="0">
                <a:latin typeface="Courier New"/>
                <a:cs typeface="Courier New"/>
              </a:rPr>
              <a:t>else</a:t>
            </a:r>
            <a:r>
              <a:rPr lang="en-US" dirty="0"/>
              <a:t> are optional. The parentheses around the conditional are required.</a:t>
            </a:r>
          </a:p>
          <a:p>
            <a:pPr marL="0" indent="0">
              <a:buNone/>
            </a:pPr>
            <a:r>
              <a:rPr lang="en-US" dirty="0"/>
              <a:t>    </a:t>
            </a:r>
            <a:r>
              <a:rPr lang="en-US" dirty="0">
                <a:latin typeface="Courier New"/>
                <a:cs typeface="Courier New"/>
              </a:rPr>
              <a:t>if ( comparison ) then</a:t>
            </a:r>
          </a:p>
          <a:p>
            <a:pPr lvl="1" indent="0">
              <a:buNone/>
            </a:pPr>
            <a:r>
              <a:rPr lang="en-US" sz="2800" dirty="0"/>
              <a:t>	code</a:t>
            </a:r>
          </a:p>
          <a:p>
            <a:pPr lvl="1" indent="0">
              <a:buNone/>
            </a:pPr>
            <a:r>
              <a:rPr lang="en-US" sz="2800" dirty="0" err="1">
                <a:latin typeface="Courier New"/>
                <a:cs typeface="Courier New"/>
              </a:rPr>
              <a:t>elseif</a:t>
            </a:r>
            <a:r>
              <a:rPr lang="en-US" sz="2800" dirty="0">
                <a:latin typeface="Courier New"/>
                <a:cs typeface="Courier New"/>
              </a:rPr>
              <a:t> ( comparison) then</a:t>
            </a:r>
          </a:p>
          <a:p>
            <a:pPr lvl="1" indent="0">
              <a:buNone/>
            </a:pPr>
            <a:r>
              <a:rPr lang="en-US" sz="2800" dirty="0"/>
              <a:t>     more code</a:t>
            </a:r>
          </a:p>
          <a:p>
            <a:pPr lvl="1" indent="0">
              <a:buNone/>
            </a:pPr>
            <a:r>
              <a:rPr lang="en-US" sz="2800" dirty="0">
                <a:latin typeface="Courier New"/>
                <a:cs typeface="Courier New"/>
              </a:rPr>
              <a:t>else</a:t>
            </a:r>
            <a:r>
              <a:rPr lang="en-US" sz="2800" dirty="0"/>
              <a:t> </a:t>
            </a:r>
          </a:p>
          <a:p>
            <a:pPr lvl="1" indent="0">
              <a:buNone/>
            </a:pPr>
            <a:r>
              <a:rPr lang="en-US" sz="2800" dirty="0"/>
              <a:t>	yet more code</a:t>
            </a:r>
          </a:p>
          <a:p>
            <a:pPr lvl="1" indent="0">
              <a:buNone/>
            </a:pPr>
            <a:r>
              <a:rPr lang="en-US" sz="2800" dirty="0" err="1">
                <a:latin typeface="Courier New"/>
                <a:cs typeface="Courier New"/>
              </a:rPr>
              <a:t>endif</a:t>
            </a:r>
            <a:endParaRPr lang="en-US" sz="2800" dirty="0">
              <a:latin typeface="Courier New"/>
              <a:cs typeface="Courier New"/>
            </a:endParaRPr>
          </a:p>
        </p:txBody>
      </p:sp>
    </p:spTree>
    <p:extLst>
      <p:ext uri="{BB962C8B-B14F-4D97-AF65-F5344CB8AC3E}">
        <p14:creationId xmlns:p14="http://schemas.microsoft.com/office/powerpoint/2010/main" val="2700648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CASE</a:t>
            </a:r>
          </a:p>
        </p:txBody>
      </p:sp>
      <p:sp>
        <p:nvSpPr>
          <p:cNvPr id="3" name="Content Placeholder 2"/>
          <p:cNvSpPr>
            <a:spLocks noGrp="1"/>
          </p:cNvSpPr>
          <p:nvPr>
            <p:ph idx="1"/>
          </p:nvPr>
        </p:nvSpPr>
        <p:spPr/>
        <p:txBody>
          <a:bodyPr>
            <a:normAutofit fontScale="47500" lnSpcReduction="20000"/>
          </a:bodyPr>
          <a:lstStyle/>
          <a:p>
            <a:r>
              <a:rPr lang="en-US" sz="3600" dirty="0"/>
              <a:t>Many else ifs can become confusing.</a:t>
            </a:r>
          </a:p>
          <a:p>
            <a:pPr lvl="1"/>
            <a:r>
              <a:rPr lang="en-US" sz="3200" dirty="0"/>
              <a:t>Expression must be character, integer, or logical</a:t>
            </a:r>
          </a:p>
          <a:p>
            <a:pPr lvl="1"/>
            <a:r>
              <a:rPr lang="en-US" sz="3200" dirty="0"/>
              <a:t>Ranges only applicable for numeric or character expressions</a:t>
            </a:r>
          </a:p>
          <a:p>
            <a:pPr marL="0" indent="0">
              <a:buNone/>
            </a:pPr>
            <a:r>
              <a:rPr lang="en-US" dirty="0">
                <a:latin typeface="American Typewriter"/>
                <a:cs typeface="American Typewriter"/>
              </a:rPr>
              <a:t>   </a:t>
            </a:r>
            <a:r>
              <a:rPr lang="en-US" sz="3100" dirty="0">
                <a:latin typeface="American Typewriter"/>
                <a:cs typeface="American Typewriter"/>
              </a:rPr>
              <a:t> </a:t>
            </a:r>
            <a:r>
              <a:rPr lang="en-US" sz="3100" dirty="0">
                <a:latin typeface="Courier New"/>
                <a:cs typeface="Courier New"/>
              </a:rPr>
              <a:t>SELECT CASE (expression)</a:t>
            </a:r>
          </a:p>
          <a:p>
            <a:pPr marL="0" indent="0">
              <a:buNone/>
            </a:pPr>
            <a:r>
              <a:rPr lang="en-US" sz="3100" dirty="0">
                <a:latin typeface="Courier New"/>
                <a:cs typeface="Courier New"/>
              </a:rPr>
              <a:t>	CASE(:value0)   ! Expression &lt;= value0</a:t>
            </a:r>
          </a:p>
          <a:p>
            <a:pPr marL="0" indent="0">
              <a:buNone/>
            </a:pPr>
            <a:r>
              <a:rPr lang="en-US" sz="3100" dirty="0">
                <a:latin typeface="Courier New"/>
                <a:cs typeface="Courier New"/>
              </a:rPr>
              <a:t>		code</a:t>
            </a:r>
          </a:p>
          <a:p>
            <a:pPr marL="0" indent="0">
              <a:buNone/>
            </a:pPr>
            <a:r>
              <a:rPr lang="en-US" sz="3100" dirty="0">
                <a:latin typeface="Courier New"/>
                <a:cs typeface="Courier New"/>
              </a:rPr>
              <a:t>	CASE(value1)</a:t>
            </a:r>
          </a:p>
          <a:p>
            <a:pPr lvl="1" indent="0">
              <a:buNone/>
            </a:pPr>
            <a:r>
              <a:rPr lang="en-US" sz="3100" dirty="0">
                <a:latin typeface="Courier New"/>
                <a:cs typeface="Courier New"/>
              </a:rPr>
              <a:t>		code</a:t>
            </a:r>
          </a:p>
          <a:p>
            <a:pPr lvl="1" indent="0">
              <a:buNone/>
            </a:pPr>
            <a:r>
              <a:rPr lang="en-US" sz="3100" dirty="0">
                <a:latin typeface="Courier New"/>
                <a:cs typeface="Courier New"/>
              </a:rPr>
              <a:t>	CASE(value2)</a:t>
            </a:r>
          </a:p>
          <a:p>
            <a:pPr lvl="1" indent="0">
              <a:buNone/>
            </a:pPr>
            <a:r>
              <a:rPr lang="en-US" sz="3100" dirty="0">
                <a:latin typeface="Courier New"/>
                <a:cs typeface="Courier New"/>
              </a:rPr>
              <a:t>		code</a:t>
            </a:r>
            <a:endParaRPr lang="en-US" sz="3100" dirty="0">
              <a:latin typeface="Courier New"/>
              <a:cs typeface="Courier New"/>
              <a:sym typeface="Wingdings"/>
            </a:endParaRPr>
          </a:p>
          <a:p>
            <a:pPr lvl="1" indent="0">
              <a:buNone/>
            </a:pPr>
            <a:r>
              <a:rPr lang="en-US" sz="3100" dirty="0">
                <a:latin typeface="Courier New"/>
                <a:cs typeface="Courier New"/>
              </a:rPr>
              <a:t>   CASE(value3</a:t>
            </a:r>
            <a:r>
              <a:rPr lang="en-US" sz="3100" dirty="0">
                <a:latin typeface="Courier New"/>
                <a:cs typeface="Courier New"/>
                <a:sym typeface="Wingdings"/>
              </a:rPr>
              <a:t>:)  ! Expression &gt;=value3</a:t>
            </a:r>
          </a:p>
          <a:p>
            <a:pPr lvl="1" indent="0">
              <a:buNone/>
            </a:pPr>
            <a:r>
              <a:rPr lang="en-US" sz="3100" dirty="0">
                <a:latin typeface="Courier New"/>
                <a:cs typeface="Courier New"/>
                <a:sym typeface="Wingdings"/>
              </a:rPr>
              <a:t>		code</a:t>
            </a:r>
          </a:p>
          <a:p>
            <a:pPr lvl="1" indent="0">
              <a:buNone/>
            </a:pPr>
            <a:r>
              <a:rPr lang="en-US" sz="3100" dirty="0">
                <a:latin typeface="Courier New"/>
                <a:cs typeface="Courier New"/>
                <a:sym typeface="Wingdings"/>
              </a:rPr>
              <a:t>	CASE (value4,value5,value6) !Multiples OK</a:t>
            </a:r>
          </a:p>
          <a:p>
            <a:pPr lvl="1" indent="0">
              <a:buNone/>
            </a:pPr>
            <a:r>
              <a:rPr lang="en-US" sz="3100" dirty="0">
                <a:latin typeface="Courier New"/>
                <a:cs typeface="Courier New"/>
                <a:sym typeface="Wingdings"/>
              </a:rPr>
              <a:t>		code</a:t>
            </a:r>
          </a:p>
          <a:p>
            <a:pPr lvl="1" indent="0">
              <a:buNone/>
            </a:pPr>
            <a:r>
              <a:rPr lang="en-US" sz="3100" dirty="0">
                <a:latin typeface="Courier New"/>
                <a:cs typeface="Courier New"/>
                <a:sym typeface="Wingdings"/>
              </a:rPr>
              <a:t>	CASE (value7:value9)</a:t>
            </a:r>
          </a:p>
          <a:p>
            <a:pPr lvl="1" indent="0">
              <a:buNone/>
            </a:pPr>
            <a:r>
              <a:rPr lang="en-US" sz="3100" dirty="0">
                <a:latin typeface="Courier New"/>
                <a:cs typeface="Courier New"/>
                <a:sym typeface="Wingdings"/>
              </a:rPr>
              <a:t>		code </a:t>
            </a:r>
          </a:p>
          <a:p>
            <a:pPr lvl="1" indent="0">
              <a:buNone/>
            </a:pPr>
            <a:r>
              <a:rPr lang="en-US" sz="3100" dirty="0">
                <a:latin typeface="Courier New"/>
                <a:cs typeface="Courier New"/>
                <a:sym typeface="Wingdings"/>
              </a:rPr>
              <a:t>	CASE DEFAULT    ! Optional</a:t>
            </a:r>
          </a:p>
          <a:p>
            <a:pPr lvl="1" indent="0">
              <a:buNone/>
            </a:pPr>
            <a:r>
              <a:rPr lang="en-US" sz="3100" dirty="0">
                <a:latin typeface="Courier New"/>
                <a:cs typeface="Courier New"/>
                <a:sym typeface="Wingdings"/>
              </a:rPr>
              <a:t>		code</a:t>
            </a:r>
          </a:p>
          <a:p>
            <a:pPr lvl="1" indent="0">
              <a:buNone/>
            </a:pPr>
            <a:r>
              <a:rPr lang="en-US" sz="3100" dirty="0">
                <a:latin typeface="Courier New"/>
                <a:cs typeface="Courier New"/>
                <a:sym typeface="Wingdings"/>
              </a:rPr>
              <a:t>END SELECT</a:t>
            </a:r>
            <a:endParaRPr lang="en-US" sz="3100" dirty="0">
              <a:latin typeface="Courier New"/>
              <a:cs typeface="Courier New"/>
            </a:endParaRPr>
          </a:p>
          <a:p>
            <a:pPr lvl="1" indent="0">
              <a:buNone/>
            </a:pPr>
            <a:endParaRPr lang="en-US" sz="3100" dirty="0">
              <a:latin typeface="American Typewriter"/>
              <a:cs typeface="American Typewriter"/>
            </a:endParaRPr>
          </a:p>
        </p:txBody>
      </p:sp>
    </p:spTree>
    <p:extLst>
      <p:ext uri="{BB962C8B-B14F-4D97-AF65-F5344CB8AC3E}">
        <p14:creationId xmlns:p14="http://schemas.microsoft.com/office/powerpoint/2010/main" val="2649278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a:t>
            </a:r>
          </a:p>
        </p:txBody>
      </p:sp>
      <p:sp>
        <p:nvSpPr>
          <p:cNvPr id="3" name="Content Placeholder 2"/>
          <p:cNvSpPr>
            <a:spLocks noGrp="1"/>
          </p:cNvSpPr>
          <p:nvPr>
            <p:ph idx="1"/>
          </p:nvPr>
        </p:nvSpPr>
        <p:spPr/>
        <p:txBody>
          <a:bodyPr>
            <a:noAutofit/>
          </a:bodyPr>
          <a:lstStyle/>
          <a:p>
            <a:pPr marL="0" indent="0">
              <a:buNone/>
            </a:pPr>
            <a:r>
              <a:rPr lang="en-US" sz="2000" dirty="0">
                <a:latin typeface="Courier New" charset="0"/>
                <a:ea typeface="Courier New" charset="0"/>
                <a:cs typeface="Courier New" charset="0"/>
              </a:rPr>
              <a:t>select case (x)</a:t>
            </a:r>
          </a:p>
          <a:p>
            <a:pPr marL="274320" lvl="1" indent="0">
              <a:buNone/>
            </a:pPr>
            <a:r>
              <a:rPr lang="en-US" sz="2000" dirty="0">
                <a:latin typeface="Courier New" charset="0"/>
                <a:ea typeface="Courier New" charset="0"/>
                <a:cs typeface="Courier New" charset="0"/>
              </a:rPr>
              <a:t>case  (:0)</a:t>
            </a:r>
          </a:p>
          <a:p>
            <a:pPr marL="548640" lvl="2" indent="0">
              <a:buNone/>
            </a:pPr>
            <a:r>
              <a:rPr lang="en-US" dirty="0">
                <a:latin typeface="Courier New" charset="0"/>
                <a:ea typeface="Courier New" charset="0"/>
                <a:cs typeface="Courier New" charset="0"/>
              </a:rPr>
              <a:t>y</a:t>
            </a:r>
            <a:r>
              <a:rPr lang="mr-IN" dirty="0">
                <a:latin typeface="Courier New" charset="0"/>
                <a:ea typeface="Courier New" charset="0"/>
                <a:cs typeface="Courier New" charset="0"/>
              </a:rPr>
              <a:t>=-</a:t>
            </a:r>
            <a:r>
              <a:rPr lang="en-US" dirty="0">
                <a:latin typeface="Courier New" charset="0"/>
                <a:ea typeface="Courier New" charset="0"/>
                <a:cs typeface="Courier New" charset="0"/>
              </a:rPr>
              <a:t>x</a:t>
            </a:r>
          </a:p>
          <a:p>
            <a:pPr marL="274320" lvl="1" indent="0">
              <a:buNone/>
            </a:pPr>
            <a:r>
              <a:rPr lang="en-US" sz="2000" dirty="0">
                <a:latin typeface="Courier New" charset="0"/>
                <a:ea typeface="Courier New" charset="0"/>
                <a:cs typeface="Courier New" charset="0"/>
              </a:rPr>
              <a:t>case (1)</a:t>
            </a:r>
          </a:p>
          <a:p>
            <a:pPr marL="548640" lvl="2" indent="0">
              <a:buNone/>
            </a:pPr>
            <a:r>
              <a:rPr lang="en-US" dirty="0">
                <a:latin typeface="Courier New" charset="0"/>
                <a:ea typeface="Courier New" charset="0"/>
                <a:cs typeface="Courier New" charset="0"/>
              </a:rPr>
              <a:t>y=x+3.</a:t>
            </a:r>
          </a:p>
          <a:p>
            <a:pPr marL="274320" lvl="1" indent="0">
              <a:buNone/>
            </a:pPr>
            <a:r>
              <a:rPr lang="en-US" sz="2000" dirty="0">
                <a:latin typeface="Courier New" charset="0"/>
                <a:ea typeface="Courier New" charset="0"/>
                <a:cs typeface="Courier New" charset="0"/>
              </a:rPr>
              <a:t>case (2:9)</a:t>
            </a:r>
          </a:p>
          <a:p>
            <a:pPr marL="548640" lvl="2" indent="0">
              <a:buNone/>
            </a:pPr>
            <a:r>
              <a:rPr lang="en-US" dirty="0">
                <a:latin typeface="Courier New" charset="0"/>
                <a:ea typeface="Courier New" charset="0"/>
                <a:cs typeface="Courier New" charset="0"/>
              </a:rPr>
              <a:t>y=float(x)/2.</a:t>
            </a:r>
          </a:p>
          <a:p>
            <a:pPr marL="274320" lvl="1" indent="0">
              <a:buNone/>
            </a:pPr>
            <a:r>
              <a:rPr lang="en-US" sz="2000" dirty="0">
                <a:latin typeface="Courier New" charset="0"/>
                <a:ea typeface="Courier New" charset="0"/>
                <a:cs typeface="Courier New" charset="0"/>
              </a:rPr>
              <a:t>case (10</a:t>
            </a:r>
            <a:r>
              <a:rPr lang="mr-IN" sz="2000" dirty="0">
                <a:latin typeface="Courier New" charset="0"/>
                <a:ea typeface="Courier New" charset="0"/>
                <a:cs typeface="Courier New" charset="0"/>
                <a:sym typeface="Wingdings"/>
              </a:rPr>
              <a:t>:</a:t>
            </a:r>
            <a:r>
              <a:rPr lang="en-US" sz="2000" dirty="0">
                <a:latin typeface="Courier New" charset="0"/>
                <a:ea typeface="Courier New" charset="0"/>
                <a:cs typeface="Courier New" charset="0"/>
                <a:sym typeface="Wingdings"/>
              </a:rPr>
              <a:t>20</a:t>
            </a:r>
            <a:r>
              <a:rPr lang="mr-IN" sz="2000" dirty="0">
                <a:latin typeface="Courier New" charset="0"/>
                <a:ea typeface="Courier New" charset="0"/>
                <a:cs typeface="Courier New" charset="0"/>
                <a:sym typeface="Wingdings"/>
              </a:rPr>
              <a:t>)</a:t>
            </a:r>
            <a:endParaRPr lang="en-US" sz="2000" dirty="0">
              <a:latin typeface="Courier New" charset="0"/>
              <a:ea typeface="Courier New" charset="0"/>
              <a:cs typeface="Courier New" charset="0"/>
              <a:sym typeface="Wingdings"/>
            </a:endParaRPr>
          </a:p>
          <a:p>
            <a:pPr marL="548640" lvl="2" indent="0">
              <a:buNone/>
            </a:pPr>
            <a:r>
              <a:rPr lang="en-US" dirty="0">
                <a:latin typeface="Courier New" charset="0"/>
                <a:ea typeface="Courier New" charset="0"/>
                <a:cs typeface="Courier New" charset="0"/>
                <a:sym typeface="Wingdings"/>
              </a:rPr>
              <a:t>y=float(x)/3.</a:t>
            </a:r>
          </a:p>
          <a:p>
            <a:pPr marL="274320" lvl="1" indent="0">
              <a:buNone/>
            </a:pPr>
            <a:r>
              <a:rPr lang="en-US" sz="2000" dirty="0">
                <a:latin typeface="Courier New" charset="0"/>
                <a:ea typeface="Courier New" charset="0"/>
                <a:cs typeface="Courier New" charset="0"/>
                <a:sym typeface="Wingdings"/>
              </a:rPr>
              <a:t>case default</a:t>
            </a:r>
          </a:p>
          <a:p>
            <a:pPr marL="548640" lvl="2" indent="0">
              <a:buNone/>
            </a:pPr>
            <a:r>
              <a:rPr lang="en-US" dirty="0">
                <a:latin typeface="Courier New" charset="0"/>
                <a:ea typeface="Courier New" charset="0"/>
                <a:cs typeface="Courier New" charset="0"/>
                <a:sym typeface="Wingdings"/>
              </a:rPr>
              <a:t>y=0.</a:t>
            </a:r>
          </a:p>
          <a:p>
            <a:pPr marL="0" indent="0">
              <a:buNone/>
            </a:pPr>
            <a:r>
              <a:rPr lang="en-US" sz="2000" dirty="0">
                <a:latin typeface="Courier New" charset="0"/>
                <a:ea typeface="Courier New" charset="0"/>
                <a:cs typeface="Courier New" charset="0"/>
                <a:sym typeface="Wingdings"/>
              </a:rPr>
              <a:t>end select</a:t>
            </a: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1344715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Loop</a:t>
            </a:r>
          </a:p>
        </p:txBody>
      </p:sp>
      <p:sp>
        <p:nvSpPr>
          <p:cNvPr id="3" name="Content Placeholder 2"/>
          <p:cNvSpPr>
            <a:spLocks noGrp="1"/>
          </p:cNvSpPr>
          <p:nvPr>
            <p:ph idx="1"/>
          </p:nvPr>
        </p:nvSpPr>
        <p:spPr/>
        <p:txBody>
          <a:bodyPr>
            <a:normAutofit fontScale="77500" lnSpcReduction="20000"/>
          </a:bodyPr>
          <a:lstStyle/>
          <a:p>
            <a:r>
              <a:rPr lang="en-US" dirty="0"/>
              <a:t>DO is the equivalent of FOR in languages like C/C++.</a:t>
            </a:r>
          </a:p>
          <a:p>
            <a:r>
              <a:rPr lang="en-US" dirty="0"/>
              <a:t>DO executes a fixed number of iterations unless explicitly terminated.</a:t>
            </a:r>
          </a:p>
          <a:p>
            <a:r>
              <a:rPr lang="en-US" dirty="0"/>
              <a:t>DO can iterate only over integer sequences.</a:t>
            </a:r>
          </a:p>
          <a:p>
            <a:pPr marL="0" indent="0">
              <a:buNone/>
            </a:pPr>
            <a:r>
              <a:rPr lang="en-US" dirty="0"/>
              <a:t>  </a:t>
            </a:r>
            <a:r>
              <a:rPr lang="en-US" dirty="0">
                <a:latin typeface="Courier New"/>
                <a:cs typeface="Courier New"/>
              </a:rPr>
              <a:t>INTEGER   :: L, U, S</a:t>
            </a:r>
          </a:p>
          <a:p>
            <a:pPr marL="0" indent="0">
              <a:buNone/>
            </a:pPr>
            <a:r>
              <a:rPr lang="en-US" dirty="0">
                <a:latin typeface="Courier New"/>
                <a:cs typeface="Courier New"/>
              </a:rPr>
              <a:t> INTEGER   :: I</a:t>
            </a:r>
          </a:p>
          <a:p>
            <a:pPr marL="0" indent="0">
              <a:buNone/>
            </a:pPr>
            <a:r>
              <a:rPr lang="en-US" dirty="0">
                <a:latin typeface="Courier New"/>
                <a:cs typeface="Courier New"/>
              </a:rPr>
              <a:t> DO I=L,U,S</a:t>
            </a:r>
          </a:p>
          <a:p>
            <a:pPr marL="0" indent="0">
              <a:buNone/>
            </a:pPr>
            <a:r>
              <a:rPr lang="en-US" dirty="0">
                <a:latin typeface="Courier New"/>
                <a:cs typeface="Courier New"/>
              </a:rPr>
              <a:t>   …</a:t>
            </a:r>
          </a:p>
          <a:p>
            <a:pPr marL="0" indent="0">
              <a:buNone/>
            </a:pPr>
            <a:r>
              <a:rPr lang="en-US" dirty="0">
                <a:latin typeface="Courier New"/>
                <a:cs typeface="Courier New"/>
              </a:rPr>
              <a:t> END DO</a:t>
            </a:r>
          </a:p>
          <a:p>
            <a:pPr marL="0" indent="0">
              <a:buNone/>
            </a:pPr>
            <a:r>
              <a:rPr lang="en-US" dirty="0">
                <a:latin typeface="American Typewriter"/>
                <a:cs typeface="American Typewriter"/>
              </a:rPr>
              <a:t>       </a:t>
            </a:r>
            <a:r>
              <a:rPr lang="en-US" dirty="0">
                <a:latin typeface="Courier New"/>
                <a:cs typeface="Courier New"/>
              </a:rPr>
              <a:t>I</a:t>
            </a:r>
            <a:r>
              <a:rPr lang="en-US" dirty="0">
                <a:cs typeface="American Typewriter"/>
              </a:rPr>
              <a:t>: Loop variable</a:t>
            </a:r>
          </a:p>
          <a:p>
            <a:pPr marL="0" indent="0">
              <a:buNone/>
            </a:pPr>
            <a:r>
              <a:rPr lang="en-US" dirty="0">
                <a:cs typeface="American Typewriter"/>
              </a:rPr>
              <a:t>       </a:t>
            </a:r>
            <a:r>
              <a:rPr lang="en-US" dirty="0">
                <a:latin typeface="Courier New"/>
                <a:cs typeface="Courier New"/>
              </a:rPr>
              <a:t>L</a:t>
            </a:r>
            <a:r>
              <a:rPr lang="en-US" dirty="0">
                <a:cs typeface="American Typewriter"/>
              </a:rPr>
              <a:t>: Lower bound</a:t>
            </a:r>
          </a:p>
          <a:p>
            <a:pPr marL="0" indent="0">
              <a:buNone/>
            </a:pPr>
            <a:r>
              <a:rPr lang="en-US" dirty="0">
                <a:cs typeface="American Typewriter"/>
              </a:rPr>
              <a:t>       </a:t>
            </a:r>
            <a:r>
              <a:rPr lang="en-US" dirty="0">
                <a:latin typeface="Courier New"/>
                <a:cs typeface="Courier New"/>
              </a:rPr>
              <a:t>U</a:t>
            </a:r>
            <a:r>
              <a:rPr lang="en-US" dirty="0">
                <a:cs typeface="American Typewriter"/>
              </a:rPr>
              <a:t>: Upper bound</a:t>
            </a:r>
          </a:p>
          <a:p>
            <a:pPr marL="0" indent="0">
              <a:buNone/>
            </a:pPr>
            <a:r>
              <a:rPr lang="en-US" dirty="0">
                <a:cs typeface="American Typewriter"/>
              </a:rPr>
              <a:t>       </a:t>
            </a:r>
            <a:r>
              <a:rPr lang="en-US" dirty="0">
                <a:latin typeface="Courier New"/>
                <a:cs typeface="Courier New"/>
              </a:rPr>
              <a:t>S</a:t>
            </a:r>
            <a:r>
              <a:rPr lang="en-US" dirty="0">
                <a:cs typeface="American Typewriter"/>
              </a:rPr>
              <a:t>: Stride.  Equal to 1 if not present</a:t>
            </a:r>
          </a:p>
          <a:p>
            <a:pPr marL="0" indent="0">
              <a:buNone/>
            </a:pPr>
            <a:r>
              <a:rPr lang="en-US" dirty="0">
                <a:cs typeface="American Typewriter"/>
              </a:rPr>
              <a:t>             </a:t>
            </a:r>
            <a:r>
              <a:rPr lang="en-US" sz="2400" dirty="0">
                <a:latin typeface="Courier New"/>
                <a:cs typeface="Courier New"/>
              </a:rPr>
              <a:t>S</a:t>
            </a:r>
            <a:r>
              <a:rPr lang="en-US" sz="2400" dirty="0">
                <a:cs typeface="American Typewriter"/>
              </a:rPr>
              <a:t> can be negative, in which case </a:t>
            </a:r>
            <a:r>
              <a:rPr lang="en-US" sz="2400" dirty="0">
                <a:latin typeface="Courier New"/>
                <a:cs typeface="Courier New"/>
              </a:rPr>
              <a:t>L</a:t>
            </a:r>
            <a:r>
              <a:rPr lang="en-US" sz="2400" dirty="0">
                <a:cs typeface="American Typewriter"/>
              </a:rPr>
              <a:t> must be greater than </a:t>
            </a:r>
            <a:r>
              <a:rPr lang="en-US" sz="2400" dirty="0">
                <a:latin typeface="Courier New"/>
                <a:cs typeface="Courier New"/>
              </a:rPr>
              <a:t>U</a:t>
            </a:r>
            <a:r>
              <a:rPr lang="en-US" sz="2400" dirty="0">
                <a:cs typeface="American Typewriter"/>
              </a:rPr>
              <a:t>.</a:t>
            </a:r>
          </a:p>
          <a:p>
            <a:endParaRPr lang="en-US" dirty="0"/>
          </a:p>
        </p:txBody>
      </p:sp>
    </p:spTree>
    <p:extLst>
      <p:ext uri="{BB962C8B-B14F-4D97-AF65-F5344CB8AC3E}">
        <p14:creationId xmlns:p14="http://schemas.microsoft.com/office/powerpoint/2010/main" val="3228532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The standard requires that loop variables be integers.  How would I implement loop variables that are real?  </a:t>
            </a:r>
          </a:p>
          <a:p>
            <a:r>
              <a:rPr lang="en-US" dirty="0"/>
              <a:t>How might real loop variables be a problem?</a:t>
            </a:r>
          </a:p>
        </p:txBody>
      </p:sp>
    </p:spTree>
    <p:extLst>
      <p:ext uri="{BB962C8B-B14F-4D97-AF65-F5344CB8AC3E}">
        <p14:creationId xmlns:p14="http://schemas.microsoft.com/office/powerpoint/2010/main" val="3106613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Implied DO</a:t>
            </a:r>
          </a:p>
        </p:txBody>
      </p:sp>
      <p:sp>
        <p:nvSpPr>
          <p:cNvPr id="3" name="Content Placeholder 2"/>
          <p:cNvSpPr>
            <a:spLocks noGrp="1"/>
          </p:cNvSpPr>
          <p:nvPr>
            <p:ph idx="1"/>
          </p:nvPr>
        </p:nvSpPr>
        <p:spPr/>
        <p:txBody>
          <a:bodyPr/>
          <a:lstStyle/>
          <a:p>
            <a:r>
              <a:rPr lang="en-US" dirty="0"/>
              <a:t>The implied do is used in a few circumstances, specifically input/output and array construction.</a:t>
            </a:r>
          </a:p>
          <a:p>
            <a:pPr marL="0" indent="0">
              <a:buNone/>
            </a:pPr>
            <a:r>
              <a:rPr lang="en-US" sz="2400" dirty="0">
                <a:latin typeface="Courier New"/>
                <a:cs typeface="Courier New"/>
              </a:rPr>
              <a:t>  (</a:t>
            </a:r>
            <a:r>
              <a:rPr lang="en-US" sz="2400" dirty="0" err="1">
                <a:latin typeface="Courier New"/>
                <a:cs typeface="Courier New"/>
              </a:rPr>
              <a:t>var</a:t>
            </a:r>
            <a:r>
              <a:rPr lang="en-US" sz="2400" dirty="0">
                <a:latin typeface="Courier New"/>
                <a:cs typeface="Courier New"/>
              </a:rPr>
              <a:t>(iterator),iterator=</a:t>
            </a:r>
            <a:r>
              <a:rPr lang="en-US" sz="2400" dirty="0" err="1">
                <a:latin typeface="Courier New"/>
                <a:cs typeface="Courier New"/>
              </a:rPr>
              <a:t>lbound,ubound,s</a:t>
            </a:r>
            <a:r>
              <a:rPr lang="en-US" sz="2400" dirty="0">
                <a:latin typeface="Courier New"/>
                <a:cs typeface="Courier New"/>
              </a:rPr>
              <a:t>)</a:t>
            </a:r>
          </a:p>
          <a:p>
            <a:pPr marL="0" indent="0">
              <a:buNone/>
            </a:pPr>
            <a:r>
              <a:rPr lang="en-US" dirty="0"/>
              <a:t>  The parentheses are required.</a:t>
            </a:r>
          </a:p>
          <a:p>
            <a:pPr marL="0" indent="0">
              <a:buNone/>
            </a:pPr>
            <a:r>
              <a:rPr lang="en-US" dirty="0">
                <a:latin typeface="Courier New"/>
                <a:cs typeface="Courier New"/>
              </a:rPr>
              <a:t>  (a(</a:t>
            </a:r>
            <a:r>
              <a:rPr lang="en-US" dirty="0" err="1">
                <a:latin typeface="Courier New"/>
                <a:cs typeface="Courier New"/>
              </a:rPr>
              <a:t>i</a:t>
            </a:r>
            <a:r>
              <a:rPr lang="en-US" dirty="0">
                <a:latin typeface="Courier New"/>
                <a:cs typeface="Courier New"/>
              </a:rPr>
              <a:t>),</a:t>
            </a:r>
            <a:r>
              <a:rPr lang="en-US" dirty="0" err="1">
                <a:latin typeface="Courier New"/>
                <a:cs typeface="Courier New"/>
              </a:rPr>
              <a:t>i</a:t>
            </a:r>
            <a:r>
              <a:rPr lang="en-US" dirty="0">
                <a:latin typeface="Courier New"/>
                <a:cs typeface="Courier New"/>
              </a:rPr>
              <a:t>=1,20)</a:t>
            </a:r>
          </a:p>
          <a:p>
            <a:r>
              <a:rPr lang="en-US" dirty="0">
                <a:cs typeface="Courier New"/>
              </a:rPr>
              <a:t>Implied do loops can be nested.</a:t>
            </a:r>
          </a:p>
          <a:p>
            <a:pPr marL="0" indent="0">
              <a:buNone/>
            </a:pPr>
            <a:r>
              <a:rPr lang="en-US" dirty="0">
                <a:latin typeface="Courier New"/>
                <a:cs typeface="Courier New"/>
              </a:rPr>
              <a:t>  ((r(</a:t>
            </a:r>
            <a:r>
              <a:rPr lang="en-US" dirty="0" err="1">
                <a:latin typeface="Courier New"/>
                <a:cs typeface="Courier New"/>
              </a:rPr>
              <a:t>i,j</a:t>
            </a:r>
            <a:r>
              <a:rPr lang="en-US" dirty="0">
                <a:latin typeface="Courier New"/>
                <a:cs typeface="Courier New"/>
              </a:rPr>
              <a:t>),j=1,M),</a:t>
            </a:r>
            <a:r>
              <a:rPr lang="en-US" dirty="0" err="1">
                <a:latin typeface="Courier New"/>
                <a:cs typeface="Courier New"/>
              </a:rPr>
              <a:t>i</a:t>
            </a:r>
            <a:r>
              <a:rPr lang="en-US" dirty="0">
                <a:latin typeface="Courier New"/>
                <a:cs typeface="Courier New"/>
              </a:rPr>
              <a:t>=1,N)</a:t>
            </a:r>
          </a:p>
        </p:txBody>
      </p:sp>
    </p:spTree>
    <p:extLst>
      <p:ext uri="{BB962C8B-B14F-4D97-AF65-F5344CB8AC3E}">
        <p14:creationId xmlns:p14="http://schemas.microsoft.com/office/powerpoint/2010/main" val="3923807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Exit</a:t>
            </a:r>
          </a:p>
        </p:txBody>
      </p:sp>
      <p:sp>
        <p:nvSpPr>
          <p:cNvPr id="3" name="Content Placeholder 2"/>
          <p:cNvSpPr>
            <a:spLocks noGrp="1"/>
          </p:cNvSpPr>
          <p:nvPr>
            <p:ph idx="1"/>
          </p:nvPr>
        </p:nvSpPr>
        <p:spPr>
          <a:xfrm>
            <a:off x="533400" y="1600200"/>
            <a:ext cx="8229600" cy="4876800"/>
          </a:xfrm>
        </p:spPr>
        <p:txBody>
          <a:bodyPr/>
          <a:lstStyle/>
          <a:p>
            <a:pPr lvl="1" indent="0">
              <a:buNone/>
            </a:pPr>
            <a:r>
              <a:rPr lang="en-US" sz="3000" dirty="0">
                <a:latin typeface="Courier New"/>
                <a:cs typeface="Courier New"/>
              </a:rPr>
              <a:t>exit</a:t>
            </a:r>
            <a:r>
              <a:rPr lang="en-US" sz="3000" dirty="0"/>
              <a:t>: leave loop </a:t>
            </a:r>
          </a:p>
          <a:p>
            <a:pPr marL="914400" lvl="1" indent="-457200"/>
            <a:r>
              <a:rPr lang="en-US" sz="3000" dirty="0">
                <a:latin typeface="Courier New"/>
                <a:cs typeface="Courier New"/>
              </a:rPr>
              <a:t>exit</a:t>
            </a:r>
            <a:r>
              <a:rPr lang="en-US" sz="3000" dirty="0"/>
              <a:t> is able to break out of </a:t>
            </a:r>
            <a:r>
              <a:rPr lang="en-US" sz="3000" i="1" dirty="0"/>
              <a:t>only</a:t>
            </a:r>
            <a:r>
              <a:rPr lang="en-US" sz="3000" dirty="0"/>
              <a:t> the loop level </a:t>
            </a:r>
            <a:r>
              <a:rPr lang="en-US" sz="3000" i="1" dirty="0"/>
              <a:t>in which it appears</a:t>
            </a:r>
            <a:r>
              <a:rPr lang="en-US" sz="3000" dirty="0"/>
              <a:t>.  It cannot break from an inner loop all the way out of a nested set of loops.  This is a case where </a:t>
            </a:r>
            <a:r>
              <a:rPr lang="en-US" sz="3000" dirty="0" err="1">
                <a:latin typeface="Courier New"/>
                <a:cs typeface="Courier New"/>
              </a:rPr>
              <a:t>goto</a:t>
            </a:r>
            <a:r>
              <a:rPr lang="en-US" sz="3000" dirty="0"/>
              <a:t> is better than the alternatives. Equivalent to Python/C/C++ </a:t>
            </a:r>
            <a:r>
              <a:rPr lang="en-US" sz="3000" dirty="0">
                <a:latin typeface="Courier New" panose="02070309020205020404" pitchFamily="49" charset="0"/>
                <a:cs typeface="Courier New" panose="02070309020205020404" pitchFamily="49" charset="0"/>
              </a:rPr>
              <a:t>break</a:t>
            </a:r>
          </a:p>
          <a:p>
            <a:pPr lvl="1" indent="0">
              <a:buNone/>
            </a:pPr>
            <a:r>
              <a:rPr lang="en-US" sz="3000" dirty="0">
                <a:latin typeface="Courier New"/>
                <a:cs typeface="Courier New"/>
              </a:rPr>
              <a:t>cycle</a:t>
            </a:r>
            <a:r>
              <a:rPr lang="en-US" sz="3000" dirty="0"/>
              <a:t>: skip rest of loop and go to next iteration.  Equivalent to Python/C/C++ </a:t>
            </a:r>
            <a:r>
              <a:rPr lang="en-US" sz="3000" dirty="0">
                <a:latin typeface="Courier New" panose="02070309020205020404" pitchFamily="49" charset="0"/>
                <a:cs typeface="Courier New" panose="02070309020205020404" pitchFamily="49" charset="0"/>
              </a:rPr>
              <a:t>continue</a:t>
            </a:r>
          </a:p>
        </p:txBody>
      </p:sp>
    </p:spTree>
    <p:extLst>
      <p:ext uri="{BB962C8B-B14F-4D97-AF65-F5344CB8AC3E}">
        <p14:creationId xmlns:p14="http://schemas.microsoft.com/office/powerpoint/2010/main" val="25149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Fortran</a:t>
            </a:r>
          </a:p>
        </p:txBody>
      </p:sp>
      <p:sp>
        <p:nvSpPr>
          <p:cNvPr id="3" name="Content Placeholder 2"/>
          <p:cNvSpPr>
            <a:spLocks noGrp="1"/>
          </p:cNvSpPr>
          <p:nvPr>
            <p:ph idx="1"/>
          </p:nvPr>
        </p:nvSpPr>
        <p:spPr/>
        <p:txBody>
          <a:bodyPr/>
          <a:lstStyle/>
          <a:p>
            <a:r>
              <a:rPr lang="en-US" dirty="0"/>
              <a:t>The language has changed dramatically since 1957 but the name has never changed.</a:t>
            </a:r>
          </a:p>
          <a:p>
            <a:r>
              <a:rPr lang="en-US" dirty="0"/>
              <a:t>Algol's descendants include Pascal and C (but note how different C is)</a:t>
            </a:r>
          </a:p>
        </p:txBody>
      </p:sp>
    </p:spTree>
    <p:extLst>
      <p:ext uri="{BB962C8B-B14F-4D97-AF65-F5344CB8AC3E}">
        <p14:creationId xmlns:p14="http://schemas.microsoft.com/office/powerpoint/2010/main" val="128638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a:t>
            </a:r>
          </a:p>
        </p:txBody>
      </p:sp>
      <p:sp>
        <p:nvSpPr>
          <p:cNvPr id="3" name="Content Placeholder 2"/>
          <p:cNvSpPr>
            <a:spLocks noGrp="1"/>
          </p:cNvSpPr>
          <p:nvPr>
            <p:ph idx="1"/>
          </p:nvPr>
        </p:nvSpPr>
        <p:spPr/>
        <p:txBody>
          <a:bodyPr/>
          <a:lstStyle/>
          <a:p>
            <a:pPr marL="0" indent="0">
              <a:buNone/>
            </a:pPr>
            <a:r>
              <a:rPr lang="en-US" dirty="0">
                <a:latin typeface="American Typewriter"/>
                <a:cs typeface="American Typewriter"/>
              </a:rPr>
              <a:t>   </a:t>
            </a:r>
            <a:r>
              <a:rPr lang="en-US" dirty="0">
                <a:latin typeface="Courier New"/>
                <a:cs typeface="Courier New"/>
              </a:rPr>
              <a:t>do while (&lt;logical expression&gt;)</a:t>
            </a:r>
          </a:p>
          <a:p>
            <a:pPr lvl="1" indent="0">
              <a:buNone/>
            </a:pPr>
            <a:r>
              <a:rPr lang="en-US" sz="2800" dirty="0">
                <a:latin typeface="Courier New"/>
                <a:cs typeface="Courier New"/>
              </a:rPr>
              <a:t>	statement</a:t>
            </a:r>
          </a:p>
          <a:p>
            <a:pPr lvl="1" indent="0">
              <a:buNone/>
            </a:pPr>
            <a:r>
              <a:rPr lang="en-US" sz="2800" dirty="0">
                <a:latin typeface="Courier New"/>
                <a:cs typeface="Courier New"/>
              </a:rPr>
              <a:t>	statement</a:t>
            </a:r>
          </a:p>
          <a:p>
            <a:pPr lvl="1" indent="0">
              <a:buNone/>
            </a:pPr>
            <a:r>
              <a:rPr lang="en-US" sz="2800" dirty="0">
                <a:latin typeface="Courier New"/>
                <a:cs typeface="Courier New"/>
              </a:rPr>
              <a:t>     …</a:t>
            </a:r>
          </a:p>
          <a:p>
            <a:pPr lvl="1" indent="0">
              <a:buNone/>
            </a:pPr>
            <a:r>
              <a:rPr lang="en-US" sz="2800" dirty="0">
                <a:latin typeface="Courier New"/>
                <a:cs typeface="Courier New"/>
              </a:rPr>
              <a:t>end do</a:t>
            </a:r>
          </a:p>
          <a:p>
            <a:pPr marL="914400" lvl="1" indent="-457200"/>
            <a:r>
              <a:rPr lang="en-US" sz="3200" dirty="0">
                <a:cs typeface="Courier New"/>
              </a:rPr>
              <a:t>Remember that your logical expression must become false at some point.</a:t>
            </a:r>
          </a:p>
          <a:p>
            <a:pPr marL="0" indent="0">
              <a:buNone/>
            </a:pPr>
            <a:endParaRPr lang="en-US" dirty="0"/>
          </a:p>
        </p:txBody>
      </p:sp>
    </p:spTree>
    <p:extLst>
      <p:ext uri="{BB962C8B-B14F-4D97-AF65-F5344CB8AC3E}">
        <p14:creationId xmlns:p14="http://schemas.microsoft.com/office/powerpoint/2010/main" val="32514866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integer  :: x, y, z</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x=-20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y=-10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do while (x&lt;0 .and. y&lt;0)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x=10-y</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y=y+1</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z=0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a:latin typeface="Courier New"/>
                <a:cs typeface="Courier New"/>
              </a:rPr>
              <a:t>enddo</a:t>
            </a:r>
            <a:endParaRPr lang="en-US" dirty="0">
              <a:latin typeface="Courier New"/>
              <a:cs typeface="Courier New"/>
            </a:endParaRP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z=1</a:t>
            </a:r>
          </a:p>
          <a:p>
            <a:endParaRPr lang="en-US" dirty="0"/>
          </a:p>
        </p:txBody>
      </p:sp>
    </p:spTree>
    <p:extLst>
      <p:ext uri="{BB962C8B-B14F-4D97-AF65-F5344CB8AC3E}">
        <p14:creationId xmlns:p14="http://schemas.microsoft.com/office/powerpoint/2010/main" val="2379124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Exit/Cycle</a:t>
            </a:r>
          </a:p>
        </p:txBody>
      </p:sp>
      <p:sp>
        <p:nvSpPr>
          <p:cNvPr id="3" name="Content Placeholder 2"/>
          <p:cNvSpPr>
            <a:spLocks noGrp="1"/>
          </p:cNvSpPr>
          <p:nvPr>
            <p:ph idx="1"/>
          </p:nvPr>
        </p:nvSpPr>
        <p:spPr/>
        <p:txBody>
          <a:bodyPr/>
          <a:lstStyle/>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do while (x&gt;0.0) </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x=x+1.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if (x&gt;=10000.0) exit</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if (x&lt;100.0) cycle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x=x+20.0</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a:latin typeface="Courier New"/>
                <a:cs typeface="Courier New"/>
              </a:rPr>
              <a:t>enddo</a:t>
            </a:r>
            <a:endParaRPr lang="en-US" dirty="0">
              <a:latin typeface="Courier New"/>
              <a:cs typeface="Courier New"/>
            </a:endParaRPr>
          </a:p>
          <a:p>
            <a:endParaRPr lang="en-US" dirty="0"/>
          </a:p>
        </p:txBody>
      </p:sp>
    </p:spTree>
    <p:extLst>
      <p:ext uri="{BB962C8B-B14F-4D97-AF65-F5344CB8AC3E}">
        <p14:creationId xmlns:p14="http://schemas.microsoft.com/office/powerpoint/2010/main" val="3292492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Repeat-Until</a:t>
            </a:r>
          </a:p>
        </p:txBody>
      </p:sp>
      <p:sp>
        <p:nvSpPr>
          <p:cNvPr id="3" name="Content Placeholder 2"/>
          <p:cNvSpPr>
            <a:spLocks noGrp="1"/>
          </p:cNvSpPr>
          <p:nvPr>
            <p:ph idx="1"/>
          </p:nvPr>
        </p:nvSpPr>
        <p:spPr/>
        <p:txBody>
          <a:bodyPr>
            <a:normAutofit/>
          </a:bodyPr>
          <a:lstStyle/>
          <a:p>
            <a:pPr marL="0" indent="0">
              <a:buNone/>
            </a:pPr>
            <a:r>
              <a:rPr lang="en-US" sz="2600" dirty="0">
                <a:latin typeface="Courier New"/>
                <a:cs typeface="Courier New"/>
              </a:rPr>
              <a:t>do</a:t>
            </a:r>
          </a:p>
          <a:p>
            <a:pPr marL="0" indent="0">
              <a:buNone/>
            </a:pPr>
            <a:r>
              <a:rPr lang="en-US" sz="2600" dirty="0">
                <a:latin typeface="Courier New"/>
                <a:cs typeface="Courier New"/>
              </a:rPr>
              <a:t>   statement</a:t>
            </a:r>
          </a:p>
          <a:p>
            <a:pPr marL="0" indent="0">
              <a:buNone/>
            </a:pPr>
            <a:r>
              <a:rPr lang="en-US" sz="2600" dirty="0">
                <a:latin typeface="Courier New"/>
                <a:cs typeface="Courier New"/>
              </a:rPr>
              <a:t>   statement</a:t>
            </a:r>
          </a:p>
          <a:p>
            <a:pPr marL="0" indent="0">
              <a:buNone/>
            </a:pPr>
            <a:r>
              <a:rPr lang="en-US" sz="2600" dirty="0">
                <a:latin typeface="Courier New"/>
                <a:cs typeface="Courier New"/>
              </a:rPr>
              <a:t>   ….</a:t>
            </a:r>
          </a:p>
          <a:p>
            <a:pPr marL="0" indent="0">
              <a:buNone/>
            </a:pPr>
            <a:r>
              <a:rPr lang="en-US" sz="2600" dirty="0">
                <a:latin typeface="Courier New"/>
                <a:cs typeface="Courier New"/>
              </a:rPr>
              <a:t>   if (&lt;logical expression&gt;) exit</a:t>
            </a:r>
          </a:p>
          <a:p>
            <a:pPr marL="0" indent="0">
              <a:buNone/>
            </a:pPr>
            <a:r>
              <a:rPr lang="en-US" sz="2600" dirty="0">
                <a:latin typeface="Courier New"/>
                <a:cs typeface="Courier New"/>
              </a:rPr>
              <a:t>end do</a:t>
            </a:r>
          </a:p>
          <a:p>
            <a:pPr marL="0" indent="0">
              <a:buNone/>
            </a:pPr>
            <a:endParaRPr lang="en-US" dirty="0">
              <a:latin typeface="American Typewriter"/>
              <a:cs typeface="American Typewriter"/>
            </a:endParaRPr>
          </a:p>
          <a:p>
            <a:pPr marL="0" indent="0">
              <a:buNone/>
            </a:pPr>
            <a:r>
              <a:rPr lang="en-US" dirty="0">
                <a:latin typeface="Courier New"/>
                <a:cs typeface="Courier New"/>
              </a:rPr>
              <a:t>do while </a:t>
            </a:r>
            <a:r>
              <a:rPr lang="en-US" dirty="0">
                <a:cs typeface="American Typewriter"/>
              </a:rPr>
              <a:t>always tests at the </a:t>
            </a:r>
            <a:r>
              <a:rPr lang="en-US" i="1" dirty="0">
                <a:cs typeface="American Typewriter"/>
              </a:rPr>
              <a:t>top</a:t>
            </a:r>
            <a:r>
              <a:rPr lang="en-US" dirty="0">
                <a:cs typeface="American Typewriter"/>
              </a:rPr>
              <a:t> of the loop.  The </a:t>
            </a:r>
            <a:r>
              <a:rPr lang="en-US" dirty="0">
                <a:latin typeface="Courier New"/>
                <a:cs typeface="Courier New"/>
              </a:rPr>
              <a:t>do</a:t>
            </a:r>
            <a:r>
              <a:rPr lang="en-US" dirty="0">
                <a:cs typeface="American Typewriter"/>
              </a:rPr>
              <a:t> … </a:t>
            </a:r>
            <a:r>
              <a:rPr lang="en-US" dirty="0">
                <a:latin typeface="Courier New"/>
                <a:cs typeface="Courier New"/>
              </a:rPr>
              <a:t>if/exit</a:t>
            </a:r>
            <a:r>
              <a:rPr lang="en-US" dirty="0">
                <a:cs typeface="American Typewriter"/>
              </a:rPr>
              <a:t> form can test anywhere.</a:t>
            </a:r>
          </a:p>
          <a:p>
            <a:endParaRPr lang="en-US" dirty="0"/>
          </a:p>
        </p:txBody>
      </p:sp>
    </p:spTree>
    <p:extLst>
      <p:ext uri="{BB962C8B-B14F-4D97-AF65-F5344CB8AC3E}">
        <p14:creationId xmlns:p14="http://schemas.microsoft.com/office/powerpoint/2010/main" val="32099185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Reading a file of unknown length</a:t>
            </a:r>
          </a:p>
          <a:p>
            <a:pPr marL="400050" lvl="1" indent="0">
              <a:buNone/>
            </a:pPr>
            <a:r>
              <a:rPr lang="en-US" sz="3200" dirty="0">
                <a:latin typeface="Courier New"/>
                <a:cs typeface="Courier New"/>
              </a:rPr>
              <a:t> </a:t>
            </a:r>
            <a:r>
              <a:rPr lang="en-US" sz="2800" dirty="0" err="1">
                <a:latin typeface="Courier New"/>
                <a:cs typeface="Courier New"/>
              </a:rPr>
              <a:t>nlines</a:t>
            </a:r>
            <a:r>
              <a:rPr lang="en-US" sz="2800" dirty="0">
                <a:latin typeface="Courier New"/>
                <a:cs typeface="Courier New"/>
              </a:rPr>
              <a:t>=0  </a:t>
            </a:r>
          </a:p>
          <a:p>
            <a:pPr marL="400050" lvl="1" indent="0">
              <a:buNone/>
            </a:pPr>
            <a:r>
              <a:rPr lang="en-US" sz="2800" dirty="0">
                <a:latin typeface="Courier New"/>
                <a:cs typeface="Courier New"/>
              </a:rPr>
              <a:t> do</a:t>
            </a:r>
          </a:p>
          <a:p>
            <a:pPr marL="400050" lvl="1" indent="0">
              <a:buNone/>
            </a:pPr>
            <a:r>
              <a:rPr lang="en-US" sz="2800" dirty="0">
                <a:latin typeface="Courier New"/>
                <a:cs typeface="Courier New"/>
              </a:rPr>
              <a:t>   read(unit=</a:t>
            </a:r>
            <a:r>
              <a:rPr lang="en-US" sz="2800" dirty="0" err="1">
                <a:latin typeface="Courier New"/>
                <a:cs typeface="Courier New"/>
              </a:rPr>
              <a:t>iunit</a:t>
            </a:r>
            <a:r>
              <a:rPr lang="en-US" sz="2800" dirty="0">
                <a:latin typeface="Courier New"/>
                <a:cs typeface="Courier New"/>
              </a:rPr>
              <a:t>, end=10) </a:t>
            </a:r>
            <a:r>
              <a:rPr lang="en-US" sz="2800" dirty="0" err="1">
                <a:latin typeface="Courier New"/>
                <a:cs typeface="Courier New"/>
              </a:rPr>
              <a:t>var</a:t>
            </a:r>
            <a:endParaRPr lang="en-US" sz="2800" dirty="0">
              <a:latin typeface="Courier New"/>
              <a:cs typeface="Courier New"/>
            </a:endParaRPr>
          </a:p>
          <a:p>
            <a:pPr marL="857250" lvl="2" indent="0">
              <a:buNone/>
            </a:pPr>
            <a:r>
              <a:rPr lang="en-US" sz="2800" dirty="0">
                <a:latin typeface="Courier New"/>
                <a:cs typeface="Courier New"/>
              </a:rPr>
              <a:t> </a:t>
            </a:r>
            <a:r>
              <a:rPr lang="en-US" sz="2800" dirty="0" err="1">
                <a:latin typeface="Courier New"/>
                <a:cs typeface="Courier New"/>
              </a:rPr>
              <a:t>nlines</a:t>
            </a:r>
            <a:r>
              <a:rPr lang="en-US" sz="2800" dirty="0">
                <a:latin typeface="Courier New"/>
                <a:cs typeface="Courier New"/>
              </a:rPr>
              <a:t>=nlines+1</a:t>
            </a:r>
          </a:p>
          <a:p>
            <a:pPr marL="582930" lvl="1" indent="0">
              <a:buNone/>
            </a:pPr>
            <a:r>
              <a:rPr lang="en-US" sz="2800" dirty="0" err="1">
                <a:latin typeface="Courier New"/>
                <a:cs typeface="Courier New"/>
              </a:rPr>
              <a:t>enddo</a:t>
            </a:r>
            <a:endParaRPr lang="en-US" sz="2800" dirty="0">
              <a:latin typeface="Courier New"/>
              <a:cs typeface="Courier New"/>
            </a:endParaRPr>
          </a:p>
          <a:p>
            <a:pPr marL="0" indent="0">
              <a:buNone/>
            </a:pPr>
            <a:r>
              <a:rPr lang="en-US" dirty="0">
                <a:latin typeface="Courier New"/>
                <a:cs typeface="Courier New"/>
              </a:rPr>
              <a:t>10 continue</a:t>
            </a:r>
          </a:p>
          <a:p>
            <a:endParaRPr lang="en-US" dirty="0"/>
          </a:p>
        </p:txBody>
      </p:sp>
    </p:spTree>
    <p:extLst>
      <p:ext uri="{BB962C8B-B14F-4D97-AF65-F5344CB8AC3E}">
        <p14:creationId xmlns:p14="http://schemas.microsoft.com/office/powerpoint/2010/main" val="42592489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Courier New" charset="0"/>
                <a:ea typeface="Courier New" charset="0"/>
                <a:cs typeface="Courier New" charset="0"/>
              </a:rPr>
              <a:t>program second</a:t>
            </a:r>
          </a:p>
          <a:p>
            <a:pPr marL="0" indent="0">
              <a:buNone/>
            </a:pPr>
            <a:r>
              <a:rPr lang="en-US" sz="2200" dirty="0">
                <a:latin typeface="Courier New" charset="0"/>
                <a:ea typeface="Courier New" charset="0"/>
                <a:cs typeface="Courier New" charset="0"/>
              </a:rPr>
              <a:t>implicit none</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integer  :: x, y, z</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x=-20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y=-10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do while (x&lt;0 .and. y&lt;0)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x=10-y</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y=y+1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   z=0</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err="1">
                <a:latin typeface="Courier New" charset="0"/>
                <a:ea typeface="Courier New" charset="0"/>
                <a:cs typeface="Courier New" charset="0"/>
              </a:rPr>
              <a:t>enddo</a:t>
            </a:r>
            <a:endParaRPr lang="en-US" sz="2200" dirty="0">
              <a:latin typeface="Courier New" charset="0"/>
              <a:ea typeface="Courier New" charset="0"/>
              <a:cs typeface="Courier New" charset="0"/>
            </a:endParaRP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z=1</a:t>
            </a:r>
          </a:p>
          <a:p>
            <a:pPr marL="27432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print *, x, y, z</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200" dirty="0">
                <a:latin typeface="Courier New" charset="0"/>
                <a:ea typeface="Courier New" charset="0"/>
                <a:cs typeface="Courier New" charset="0"/>
              </a:rPr>
              <a:t>end program</a:t>
            </a:r>
          </a:p>
          <a:p>
            <a:endParaRPr lang="en-US" dirty="0"/>
          </a:p>
        </p:txBody>
      </p:sp>
    </p:spTree>
    <p:extLst>
      <p:ext uri="{BB962C8B-B14F-4D97-AF65-F5344CB8AC3E}">
        <p14:creationId xmlns:p14="http://schemas.microsoft.com/office/powerpoint/2010/main" val="8151469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r>
              <a:rPr lang="en-US" dirty="0"/>
              <a:t>Loop from 0 to 20 by increments of 2.  Make sure that 20 is included.  Print the loop variable at each iteration.</a:t>
            </a:r>
          </a:p>
          <a:p>
            <a:r>
              <a:rPr lang="en-US" dirty="0"/>
              <a:t>Start a variable n at 1.  As long as n is less than 121, do the following:</a:t>
            </a:r>
          </a:p>
          <a:p>
            <a:pPr lvl="2"/>
            <a:r>
              <a:rPr lang="en-US" dirty="0"/>
              <a:t>If n is even, add 3</a:t>
            </a:r>
          </a:p>
          <a:p>
            <a:pPr lvl="2"/>
            <a:r>
              <a:rPr lang="en-US" dirty="0"/>
              <a:t>If n is odd, add 5</a:t>
            </a:r>
          </a:p>
          <a:p>
            <a:pPr lvl="2"/>
            <a:r>
              <a:rPr lang="en-US" dirty="0"/>
              <a:t>Print n for each iteration.  Why do you get the last value?</a:t>
            </a:r>
          </a:p>
          <a:p>
            <a:r>
              <a:rPr lang="en-US" dirty="0"/>
              <a:t>Set a real value x=0. Loop from 1 to N inclusive by 1.  </a:t>
            </a:r>
          </a:p>
          <a:p>
            <a:pPr lvl="1"/>
            <a:r>
              <a:rPr lang="en-US" dirty="0"/>
              <a:t>If the loop variable is less than M, add 11. to x.</a:t>
            </a:r>
          </a:p>
          <a:p>
            <a:pPr lvl="1"/>
            <a:r>
              <a:rPr lang="en-US" dirty="0"/>
              <a:t>If x &gt; w and x &lt; z, skip the iteration.</a:t>
            </a:r>
          </a:p>
          <a:p>
            <a:pPr lvl="1"/>
            <a:r>
              <a:rPr lang="en-US" dirty="0"/>
              <a:t>If x &gt; 100., exit the loop.</a:t>
            </a:r>
          </a:p>
          <a:p>
            <a:pPr lvl="1"/>
            <a:r>
              <a:rPr lang="en-US" dirty="0"/>
              <a:t>Experiment with different values for the variables.  Start with N=50, M=25, w=9., z=13.</a:t>
            </a:r>
          </a:p>
          <a:p>
            <a:endParaRPr lang="en-US" dirty="0"/>
          </a:p>
          <a:p>
            <a:pPr lvl="1"/>
            <a:endParaRPr lang="en-US" dirty="0"/>
          </a:p>
          <a:p>
            <a:endParaRPr lang="en-US" dirty="0"/>
          </a:p>
        </p:txBody>
      </p:sp>
    </p:spTree>
    <p:extLst>
      <p:ext uri="{BB962C8B-B14F-4D97-AF65-F5344CB8AC3E}">
        <p14:creationId xmlns:p14="http://schemas.microsoft.com/office/powerpoint/2010/main" val="28665940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20152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lnSpcReduction="10000"/>
          </a:bodyPr>
          <a:lstStyle/>
          <a:p>
            <a:r>
              <a:rPr lang="en-US" dirty="0"/>
              <a:t>A </a:t>
            </a:r>
            <a:r>
              <a:rPr lang="en-US" i="1" dirty="0"/>
              <a:t>scalar</a:t>
            </a:r>
            <a:r>
              <a:rPr lang="en-US" dirty="0"/>
              <a:t> is a single item (real/float, integer, character/string, complex, etc.)</a:t>
            </a:r>
          </a:p>
          <a:p>
            <a:r>
              <a:rPr lang="en-US" dirty="0"/>
              <a:t>An </a:t>
            </a:r>
            <a:r>
              <a:rPr lang="en-US" i="1" dirty="0"/>
              <a:t>array</a:t>
            </a:r>
            <a:r>
              <a:rPr lang="en-US" dirty="0"/>
              <a:t> contains data of the </a:t>
            </a:r>
            <a:r>
              <a:rPr lang="en-US" b="1" dirty="0"/>
              <a:t>same type</a:t>
            </a:r>
            <a:r>
              <a:rPr lang="en-US" dirty="0"/>
              <a:t> with each scalar element addressed by </a:t>
            </a:r>
            <a:r>
              <a:rPr lang="en-US" i="1" dirty="0"/>
              <a:t>indexing</a:t>
            </a:r>
            <a:r>
              <a:rPr lang="en-US" dirty="0"/>
              <a:t> into the array. </a:t>
            </a:r>
          </a:p>
          <a:p>
            <a:r>
              <a:rPr lang="en-US" dirty="0"/>
              <a:t>An array has one or more </a:t>
            </a:r>
            <a:r>
              <a:rPr lang="en-US" i="1" dirty="0"/>
              <a:t>dimensions</a:t>
            </a:r>
            <a:r>
              <a:rPr lang="en-US" dirty="0"/>
              <a:t>.  The </a:t>
            </a:r>
            <a:r>
              <a:rPr lang="en-US" i="1" dirty="0"/>
              <a:t>bounds</a:t>
            </a:r>
            <a:r>
              <a:rPr lang="en-US" dirty="0"/>
              <a:t> are the lowest and highest indexes.  The </a:t>
            </a:r>
            <a:r>
              <a:rPr lang="en-US" i="1" dirty="0"/>
              <a:t>rank</a:t>
            </a:r>
            <a:r>
              <a:rPr lang="en-US" dirty="0"/>
              <a:t> is the number of dimensions.</a:t>
            </a:r>
          </a:p>
          <a:p>
            <a:r>
              <a:rPr lang="en-US" dirty="0"/>
              <a:t>Fortran arrays are similar to </a:t>
            </a:r>
            <a:r>
              <a:rPr lang="en-US" dirty="0" err="1"/>
              <a:t>NumPy</a:t>
            </a:r>
            <a:r>
              <a:rPr lang="en-US" dirty="0"/>
              <a:t> arrays and also carry metadata (shape, size, bounds, some other data) about themselves.</a:t>
            </a:r>
          </a:p>
        </p:txBody>
      </p:sp>
    </p:spTree>
    <p:extLst>
      <p:ext uri="{BB962C8B-B14F-4D97-AF65-F5344CB8AC3E}">
        <p14:creationId xmlns:p14="http://schemas.microsoft.com/office/powerpoint/2010/main" val="37148312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Arrays</a:t>
            </a:r>
          </a:p>
        </p:txBody>
      </p:sp>
      <p:sp>
        <p:nvSpPr>
          <p:cNvPr id="3" name="Content Placeholder 2"/>
          <p:cNvSpPr>
            <a:spLocks noGrp="1"/>
          </p:cNvSpPr>
          <p:nvPr>
            <p:ph idx="1"/>
          </p:nvPr>
        </p:nvSpPr>
        <p:spPr/>
        <p:txBody>
          <a:bodyPr>
            <a:normAutofit lnSpcReduction="10000"/>
          </a:bodyPr>
          <a:lstStyle/>
          <a:p>
            <a:r>
              <a:rPr lang="en-US" dirty="0"/>
              <a:t>Arrays must be declared by type and either by size or by some indication of the number of dimensions.</a:t>
            </a:r>
          </a:p>
          <a:p>
            <a:pPr lvl="1"/>
            <a:r>
              <a:rPr lang="en-US" dirty="0"/>
              <a:t>We will do variable dimensions later</a:t>
            </a:r>
          </a:p>
          <a:p>
            <a:pPr marL="0" indent="0">
              <a:buNone/>
            </a:pPr>
            <a:r>
              <a:rPr lang="en-US" dirty="0">
                <a:latin typeface="American Typewriter"/>
                <a:cs typeface="American Typewriter"/>
              </a:rPr>
              <a:t>	</a:t>
            </a:r>
            <a:r>
              <a:rPr lang="en-US" dirty="0">
                <a:latin typeface="Courier New"/>
                <a:cs typeface="Courier New"/>
              </a:rPr>
              <a:t>REAL, DIMENSION(100) :: A</a:t>
            </a:r>
          </a:p>
          <a:p>
            <a:pPr marL="0" indent="0">
              <a:buNone/>
            </a:pPr>
            <a:r>
              <a:rPr lang="en-US" dirty="0">
                <a:latin typeface="American Typewriter"/>
                <a:cs typeface="American Typewriter"/>
              </a:rPr>
              <a:t>   </a:t>
            </a:r>
            <a:r>
              <a:rPr lang="en-US" dirty="0">
                <a:cs typeface="American Typewriter"/>
              </a:rPr>
              <a:t>By default the index starts at 1.  However, it can start at any integer less than the upper bound:</a:t>
            </a:r>
          </a:p>
          <a:p>
            <a:pPr marL="0" indent="0">
              <a:buNone/>
            </a:pPr>
            <a:r>
              <a:rPr lang="en-US" dirty="0">
                <a:cs typeface="American Typewriter"/>
              </a:rPr>
              <a:t>	</a:t>
            </a:r>
            <a:r>
              <a:rPr lang="en-US" dirty="0">
                <a:latin typeface="Courier New"/>
                <a:cs typeface="Courier New"/>
              </a:rPr>
              <a:t>REAL, DIMENSION(-1:101,0:3) :: A0</a:t>
            </a:r>
          </a:p>
          <a:p>
            <a:r>
              <a:rPr lang="en-US" dirty="0">
                <a:cs typeface="American Typewriter"/>
              </a:rPr>
              <a:t>Arrays may have zero size.</a:t>
            </a:r>
            <a:r>
              <a:rPr lang="en-US" dirty="0"/>
              <a:t> </a:t>
            </a:r>
          </a:p>
          <a:p>
            <a:r>
              <a:rPr lang="en-US" dirty="0"/>
              <a:t>Maximum (standard) dimensions &lt;=F2003 is 7. Increases to 15 in F2008.</a:t>
            </a:r>
          </a:p>
          <a:p>
            <a:endParaRPr lang="en-US" dirty="0">
              <a:cs typeface="American Typewriter"/>
            </a:endParaRPr>
          </a:p>
        </p:txBody>
      </p:sp>
    </p:spTree>
    <p:extLst>
      <p:ext uri="{BB962C8B-B14F-4D97-AF65-F5344CB8AC3E}">
        <p14:creationId xmlns:p14="http://schemas.microsoft.com/office/powerpoint/2010/main" val="38153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Strengths and Weaknesses</a:t>
            </a:r>
          </a:p>
        </p:txBody>
      </p:sp>
      <p:sp>
        <p:nvSpPr>
          <p:cNvPr id="12" name="Text Placeholder 11"/>
          <p:cNvSpPr>
            <a:spLocks noGrp="1"/>
          </p:cNvSpPr>
          <p:nvPr>
            <p:ph type="body" idx="1"/>
          </p:nvPr>
        </p:nvSpPr>
        <p:spPr/>
        <p:txBody>
          <a:bodyPr/>
          <a:lstStyle/>
          <a:p>
            <a:r>
              <a:rPr lang="en-US" dirty="0"/>
              <a:t>C++ (not C)</a:t>
            </a:r>
          </a:p>
        </p:txBody>
      </p:sp>
      <p:sp>
        <p:nvSpPr>
          <p:cNvPr id="13" name="Content Placeholder 12"/>
          <p:cNvSpPr>
            <a:spLocks noGrp="1"/>
          </p:cNvSpPr>
          <p:nvPr>
            <p:ph sz="half" idx="2"/>
          </p:nvPr>
        </p:nvSpPr>
        <p:spPr/>
        <p:txBody>
          <a:bodyPr>
            <a:normAutofit lnSpcReduction="10000"/>
          </a:bodyPr>
          <a:lstStyle/>
          <a:p>
            <a:r>
              <a:rPr lang="en-US" sz="2200" dirty="0"/>
              <a:t>Limited mathematical built-ins</a:t>
            </a:r>
          </a:p>
          <a:p>
            <a:r>
              <a:rPr lang="en-US" sz="2200" dirty="0"/>
              <a:t>True multidimensional arrays not possible without add-on libraries (Blitz++, Boost)</a:t>
            </a:r>
          </a:p>
          <a:p>
            <a:r>
              <a:rPr lang="en-US" sz="2200" dirty="0"/>
              <a:t>Pretty good string handling (compared to C)</a:t>
            </a:r>
          </a:p>
          <a:p>
            <a:r>
              <a:rPr lang="en-US" sz="2200" dirty="0"/>
              <a:t>Straightforward implementation of classes (but no modules)</a:t>
            </a:r>
          </a:p>
          <a:p>
            <a:endParaRPr lang="en-US" dirty="0"/>
          </a:p>
        </p:txBody>
      </p:sp>
      <p:sp>
        <p:nvSpPr>
          <p:cNvPr id="14" name="Text Placeholder 13"/>
          <p:cNvSpPr>
            <a:spLocks noGrp="1"/>
          </p:cNvSpPr>
          <p:nvPr>
            <p:ph type="body" sz="quarter" idx="3"/>
          </p:nvPr>
        </p:nvSpPr>
        <p:spPr/>
        <p:txBody>
          <a:bodyPr/>
          <a:lstStyle/>
          <a:p>
            <a:r>
              <a:rPr lang="en-US" dirty="0"/>
              <a:t>Fortran</a:t>
            </a:r>
          </a:p>
        </p:txBody>
      </p:sp>
      <p:sp>
        <p:nvSpPr>
          <p:cNvPr id="15" name="Content Placeholder 14"/>
          <p:cNvSpPr>
            <a:spLocks noGrp="1"/>
          </p:cNvSpPr>
          <p:nvPr>
            <p:ph sz="quarter" idx="4"/>
          </p:nvPr>
        </p:nvSpPr>
        <p:spPr/>
        <p:txBody>
          <a:bodyPr>
            <a:normAutofit fontScale="92500" lnSpcReduction="10000"/>
          </a:bodyPr>
          <a:lstStyle/>
          <a:p>
            <a:r>
              <a:rPr lang="en-US" dirty="0"/>
              <a:t>(2003/8) Many math function built-ins</a:t>
            </a:r>
          </a:p>
          <a:p>
            <a:r>
              <a:rPr lang="en-US" dirty="0"/>
              <a:t>Multidimensional arrays a first-class data structure, array operations supported</a:t>
            </a:r>
          </a:p>
          <a:p>
            <a:r>
              <a:rPr lang="en-US" dirty="0"/>
              <a:t>Does not support true strings yet, just character arrays</a:t>
            </a:r>
          </a:p>
          <a:p>
            <a:r>
              <a:rPr lang="en-US" dirty="0"/>
              <a:t>Classes somewhat clunky.  Modules fill much of this role.</a:t>
            </a:r>
          </a:p>
        </p:txBody>
      </p:sp>
    </p:spTree>
    <p:extLst>
      <p:ext uri="{BB962C8B-B14F-4D97-AF65-F5344CB8AC3E}">
        <p14:creationId xmlns:p14="http://schemas.microsoft.com/office/powerpoint/2010/main" val="2309616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Orientation</a:t>
            </a:r>
          </a:p>
        </p:txBody>
      </p:sp>
      <p:sp>
        <p:nvSpPr>
          <p:cNvPr id="3" name="Content Placeholder 2"/>
          <p:cNvSpPr>
            <a:spLocks noGrp="1"/>
          </p:cNvSpPr>
          <p:nvPr>
            <p:ph idx="1"/>
          </p:nvPr>
        </p:nvSpPr>
        <p:spPr>
          <a:xfrm>
            <a:off x="457200" y="1600200"/>
            <a:ext cx="8229600" cy="4927028"/>
          </a:xfrm>
        </p:spPr>
        <p:txBody>
          <a:bodyPr>
            <a:normAutofit fontScale="92500" lnSpcReduction="20000"/>
          </a:bodyPr>
          <a:lstStyle/>
          <a:p>
            <a:r>
              <a:rPr lang="en-US" dirty="0"/>
              <a:t>Array elements are </a:t>
            </a:r>
            <a:r>
              <a:rPr lang="en-US" i="1" dirty="0"/>
              <a:t>adjacent</a:t>
            </a:r>
            <a:r>
              <a:rPr lang="en-US" dirty="0"/>
              <a:t> in memory (this is one of their advantages) and are arranged linearly no matter how many dimensions you declare. If you declare a 3x2 array the order in memory is</a:t>
            </a:r>
          </a:p>
          <a:p>
            <a:pPr marL="0" indent="0">
              <a:buNone/>
            </a:pPr>
            <a:r>
              <a:rPr lang="en-US" dirty="0"/>
              <a:t>    </a:t>
            </a:r>
            <a:r>
              <a:rPr lang="en-US" sz="2400" dirty="0">
                <a:latin typeface="Courier New"/>
                <a:cs typeface="Courier New"/>
              </a:rPr>
              <a:t>(1,1), (2,1), (3,1), (1,2), (2,2), (3,2)</a:t>
            </a:r>
            <a:endParaRPr lang="en-US" dirty="0"/>
          </a:p>
          <a:p>
            <a:r>
              <a:rPr lang="en-US" dirty="0"/>
              <a:t>“Orientation” refers to how the array is stored </a:t>
            </a:r>
            <a:r>
              <a:rPr lang="en-US" i="1" dirty="0"/>
              <a:t>in</a:t>
            </a:r>
            <a:r>
              <a:rPr lang="en-US" dirty="0"/>
              <a:t> </a:t>
            </a:r>
            <a:r>
              <a:rPr lang="en-US" i="1" dirty="0"/>
              <a:t>memory</a:t>
            </a:r>
            <a:r>
              <a:rPr lang="en-US" dirty="0"/>
              <a:t>, not to any mathematical properties.</a:t>
            </a:r>
          </a:p>
          <a:p>
            <a:r>
              <a:rPr lang="en-US" dirty="0"/>
              <a:t>Fortran is </a:t>
            </a:r>
            <a:r>
              <a:rPr lang="en-US" i="1" dirty="0"/>
              <a:t>column-major </a:t>
            </a:r>
            <a:r>
              <a:rPr lang="en-US" dirty="0"/>
              <a:t>oriented. Most other languages are </a:t>
            </a:r>
            <a:r>
              <a:rPr lang="en-US" i="1" dirty="0"/>
              <a:t>row-major </a:t>
            </a:r>
            <a:r>
              <a:rPr lang="en-US" dirty="0"/>
              <a:t>oriented.</a:t>
            </a:r>
          </a:p>
          <a:p>
            <a:r>
              <a:rPr lang="en-US" dirty="0"/>
              <a:t>Loop indices should reflect this whenever possible (when you need loops).</a:t>
            </a:r>
          </a:p>
          <a:p>
            <a:r>
              <a:rPr lang="en-US" dirty="0"/>
              <a:t>Fortran: outermost first.  Go right to left.</a:t>
            </a:r>
          </a:p>
          <a:p>
            <a:pPr marL="400050" lvl="1" indent="0">
              <a:buNone/>
            </a:pPr>
            <a:r>
              <a:rPr lang="en-US" dirty="0">
                <a:latin typeface="Courier New"/>
                <a:cs typeface="Courier New"/>
              </a:rPr>
              <a:t>A(</a:t>
            </a:r>
            <a:r>
              <a:rPr lang="en-US" dirty="0" err="1">
                <a:latin typeface="Courier New"/>
                <a:cs typeface="Courier New"/>
              </a:rPr>
              <a:t>i,j,k</a:t>
            </a:r>
            <a:r>
              <a:rPr lang="en-US" dirty="0">
                <a:latin typeface="Courier New"/>
                <a:cs typeface="Courier New"/>
              </a:rPr>
              <a:t>)</a:t>
            </a:r>
            <a:r>
              <a:rPr lang="en-US" dirty="0"/>
              <a:t> loop order is </a:t>
            </a:r>
            <a:r>
              <a:rPr lang="en-US" dirty="0">
                <a:latin typeface="Courier New"/>
                <a:cs typeface="Courier New"/>
              </a:rPr>
              <a:t>do k/do j/do </a:t>
            </a:r>
            <a:r>
              <a:rPr lang="en-US" dirty="0" err="1">
                <a:latin typeface="Courier New"/>
                <a:cs typeface="Courier New"/>
              </a:rPr>
              <a:t>i</a:t>
            </a:r>
            <a:endParaRPr lang="en-US" dirty="0">
              <a:latin typeface="Courier New"/>
              <a:cs typeface="Courier New"/>
            </a:endParaRPr>
          </a:p>
        </p:txBody>
      </p:sp>
    </p:spTree>
    <p:extLst>
      <p:ext uri="{BB962C8B-B14F-4D97-AF65-F5344CB8AC3E}">
        <p14:creationId xmlns:p14="http://schemas.microsoft.com/office/powerpoint/2010/main" val="9824318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Elements and Slices</a:t>
            </a:r>
          </a:p>
        </p:txBody>
      </p:sp>
      <p:sp>
        <p:nvSpPr>
          <p:cNvPr id="3" name="Content Placeholder 2"/>
          <p:cNvSpPr>
            <a:spLocks noGrp="1"/>
          </p:cNvSpPr>
          <p:nvPr>
            <p:ph idx="1"/>
          </p:nvPr>
        </p:nvSpPr>
        <p:spPr/>
        <p:txBody>
          <a:bodyPr>
            <a:normAutofit fontScale="92500" lnSpcReduction="20000"/>
          </a:bodyPr>
          <a:lstStyle/>
          <a:p>
            <a:r>
              <a:rPr lang="en-US" dirty="0"/>
              <a:t>Each element can be addressed by its index or indices, enclosed in </a:t>
            </a:r>
            <a:r>
              <a:rPr lang="en-US" i="1" dirty="0"/>
              <a:t>parentheses</a:t>
            </a:r>
            <a:r>
              <a:rPr lang="en-US" dirty="0"/>
              <a:t>.</a:t>
            </a:r>
          </a:p>
          <a:p>
            <a:pPr marL="457200" lvl="1" indent="0">
              <a:buNone/>
            </a:pPr>
            <a:r>
              <a:rPr lang="en-US" sz="2800" dirty="0">
                <a:latin typeface="Courier New"/>
                <a:cs typeface="Courier New"/>
              </a:rPr>
              <a:t>A(3)</a:t>
            </a:r>
          </a:p>
          <a:p>
            <a:pPr marL="457200" lvl="1" indent="0">
              <a:buNone/>
            </a:pPr>
            <a:r>
              <a:rPr lang="en-US" sz="2800" dirty="0">
                <a:latin typeface="Courier New"/>
                <a:cs typeface="Courier New"/>
              </a:rPr>
              <a:t>X(</a:t>
            </a:r>
            <a:r>
              <a:rPr lang="en-US" sz="2800" dirty="0" err="1">
                <a:latin typeface="Courier New"/>
                <a:cs typeface="Courier New"/>
              </a:rPr>
              <a:t>i,j</a:t>
            </a:r>
            <a:r>
              <a:rPr lang="en-US" sz="2800" dirty="0">
                <a:latin typeface="Courier New"/>
                <a:cs typeface="Courier New"/>
              </a:rPr>
              <a:t>)</a:t>
            </a:r>
          </a:p>
          <a:p>
            <a:pPr lvl="1"/>
            <a:r>
              <a:rPr lang="en-US" dirty="0"/>
              <a:t>Remember, starts at 1 by default</a:t>
            </a:r>
          </a:p>
          <a:p>
            <a:r>
              <a:rPr lang="en-US" dirty="0">
                <a:cs typeface="American Typewriter"/>
              </a:rPr>
              <a:t>Slices (</a:t>
            </a:r>
            <a:r>
              <a:rPr lang="en-US" dirty="0" err="1">
                <a:cs typeface="American Typewriter"/>
              </a:rPr>
              <a:t>subarrays</a:t>
            </a:r>
            <a:r>
              <a:rPr lang="en-US" dirty="0">
                <a:cs typeface="American Typewriter"/>
              </a:rPr>
              <a:t>)</a:t>
            </a:r>
          </a:p>
          <a:p>
            <a:pPr marL="0" indent="0">
              <a:buNone/>
            </a:pPr>
            <a:r>
              <a:rPr lang="en-US" dirty="0">
                <a:latin typeface="American Typewriter"/>
                <a:cs typeface="American Typewriter"/>
              </a:rPr>
              <a:t>     </a:t>
            </a:r>
            <a:r>
              <a:rPr lang="en-US" dirty="0">
                <a:latin typeface="Courier New"/>
                <a:cs typeface="Courier New"/>
              </a:rPr>
              <a:t>REAL, DIMENSION(100)      :: A</a:t>
            </a:r>
          </a:p>
          <a:p>
            <a:pPr marL="0" indent="0">
              <a:buNone/>
            </a:pPr>
            <a:r>
              <a:rPr lang="en-US" dirty="0">
                <a:latin typeface="Courier New"/>
                <a:cs typeface="Courier New"/>
              </a:rPr>
              <a:t>  REAL, DIMENSION(12)       :: B</a:t>
            </a:r>
          </a:p>
          <a:p>
            <a:pPr marL="0" indent="0">
              <a:buNone/>
            </a:pPr>
            <a:r>
              <a:rPr lang="en-US" dirty="0">
                <a:latin typeface="Courier New"/>
                <a:cs typeface="Courier New"/>
              </a:rPr>
              <a:t>  INTEGER, DIMENSION(20,10) :: N</a:t>
            </a:r>
          </a:p>
          <a:p>
            <a:pPr marL="0" indent="0">
              <a:buNone/>
            </a:pPr>
            <a:r>
              <a:rPr lang="en-US" dirty="0">
                <a:latin typeface="Courier New"/>
                <a:cs typeface="Courier New"/>
              </a:rPr>
              <a:t>  INTEGER, DIMENSION(20)    :: C</a:t>
            </a:r>
          </a:p>
          <a:p>
            <a:pPr marL="0" indent="0">
              <a:buNone/>
            </a:pPr>
            <a:r>
              <a:rPr lang="en-US" dirty="0">
                <a:latin typeface="Courier New"/>
                <a:cs typeface="Courier New"/>
              </a:rPr>
              <a:t>  B=A(1:12)</a:t>
            </a:r>
          </a:p>
          <a:p>
            <a:pPr marL="0" indent="0">
              <a:buNone/>
            </a:pPr>
            <a:r>
              <a:rPr lang="en-US" dirty="0">
                <a:latin typeface="Courier New"/>
                <a:cs typeface="Courier New"/>
              </a:rPr>
              <a:t>  C=N(:,</a:t>
            </a:r>
            <a:r>
              <a:rPr lang="en-US" dirty="0" err="1">
                <a:latin typeface="Courier New"/>
                <a:cs typeface="Courier New"/>
              </a:rPr>
              <a:t>i</a:t>
            </a:r>
            <a:r>
              <a:rPr lang="en-US" dirty="0">
                <a:latin typeface="Courier New"/>
                <a:cs typeface="Courier New"/>
              </a:rPr>
              <a:t>)  !</a:t>
            </a:r>
            <a:r>
              <a:rPr lang="en-US" dirty="0" err="1">
                <a:latin typeface="Courier New"/>
                <a:cs typeface="Courier New"/>
              </a:rPr>
              <a:t>ith</a:t>
            </a:r>
            <a:r>
              <a:rPr lang="en-US" dirty="0">
                <a:latin typeface="Courier New"/>
                <a:cs typeface="Courier New"/>
              </a:rPr>
              <a:t> column of N</a:t>
            </a:r>
          </a:p>
          <a:p>
            <a:endParaRPr lang="en-US" dirty="0"/>
          </a:p>
        </p:txBody>
      </p:sp>
    </p:spTree>
    <p:extLst>
      <p:ext uri="{BB962C8B-B14F-4D97-AF65-F5344CB8AC3E}">
        <p14:creationId xmlns:p14="http://schemas.microsoft.com/office/powerpoint/2010/main" val="8499134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Initialization</a:t>
            </a:r>
          </a:p>
        </p:txBody>
      </p:sp>
      <p:sp>
        <p:nvSpPr>
          <p:cNvPr id="3" name="Content Placeholder 2"/>
          <p:cNvSpPr>
            <a:spLocks noGrp="1"/>
          </p:cNvSpPr>
          <p:nvPr>
            <p:ph idx="1"/>
          </p:nvPr>
        </p:nvSpPr>
        <p:spPr/>
        <p:txBody>
          <a:bodyPr/>
          <a:lstStyle/>
          <a:p>
            <a:pPr marL="182880" lvl="1"/>
            <a:r>
              <a:rPr lang="en-US" sz="2800" dirty="0">
                <a:cs typeface="Courier New"/>
              </a:rPr>
              <a:t>Arrays can be initialized to the same quantity by an array operation</a:t>
            </a:r>
          </a:p>
          <a:p>
            <a:pPr marL="0" lvl="1" indent="0">
              <a:buNone/>
            </a:pPr>
            <a:r>
              <a:rPr lang="en-US" sz="2800" dirty="0">
                <a:latin typeface="Courier New"/>
                <a:cs typeface="Courier New"/>
              </a:rPr>
              <a:t>  A=0.0 !equivalent to A(</a:t>
            </a:r>
            <a:r>
              <a:rPr lang="en-US" sz="2800" dirty="0">
                <a:latin typeface="Courier New"/>
                <a:cs typeface="Courier New"/>
                <a:sym typeface="Wingdings"/>
              </a:rPr>
              <a:t>:)=0.0</a:t>
            </a:r>
            <a:endParaRPr lang="en-US" sz="2800" dirty="0">
              <a:latin typeface="Courier New"/>
              <a:cs typeface="Courier New"/>
            </a:endParaRPr>
          </a:p>
          <a:p>
            <a:pPr marL="182880" lvl="1"/>
            <a:r>
              <a:rPr lang="en-US" sz="2800" dirty="0">
                <a:cs typeface="Courier New"/>
              </a:rPr>
              <a:t>For small arrays, an array constructor can be written.</a:t>
            </a:r>
          </a:p>
          <a:p>
            <a:pPr marL="0" lvl="1" indent="0">
              <a:buNone/>
            </a:pPr>
            <a:r>
              <a:rPr lang="en-US" sz="2800" dirty="0">
                <a:latin typeface="Courier New"/>
                <a:cs typeface="Courier New"/>
              </a:rPr>
              <a:t>  I=[1,0,0,0]</a:t>
            </a:r>
          </a:p>
          <a:p>
            <a:pPr marL="182880" lvl="1"/>
            <a:r>
              <a:rPr lang="en-US" sz="2800" dirty="0">
                <a:cs typeface="Courier New"/>
              </a:rPr>
              <a:t>The constructor can use a construct called an implied </a:t>
            </a:r>
            <a:r>
              <a:rPr lang="en-US" sz="2800" dirty="0">
                <a:latin typeface="Courier New"/>
                <a:cs typeface="Courier New"/>
              </a:rPr>
              <a:t>do </a:t>
            </a:r>
            <a:r>
              <a:rPr lang="en-US" sz="2800" dirty="0">
                <a:cs typeface="Courier New"/>
              </a:rPr>
              <a:t>(which is somewhat similar to a Python list comprehension):</a:t>
            </a:r>
          </a:p>
          <a:p>
            <a:pPr marL="0" lvl="1" indent="0">
              <a:buNone/>
            </a:pPr>
            <a:r>
              <a:rPr lang="en-US" sz="2800" dirty="0">
                <a:cs typeface="Courier New"/>
              </a:rPr>
              <a:t>    </a:t>
            </a:r>
            <a:r>
              <a:rPr lang="en-US" sz="2800" dirty="0">
                <a:latin typeface="Courier New"/>
                <a:cs typeface="Courier New"/>
              </a:rPr>
              <a:t>X=[(real(</a:t>
            </a:r>
            <a:r>
              <a:rPr lang="en-US" sz="2800" dirty="0" err="1">
                <a:latin typeface="Courier New"/>
                <a:cs typeface="Courier New"/>
              </a:rPr>
              <a:t>i</a:t>
            </a:r>
            <a:r>
              <a:rPr lang="en-US" sz="2800" dirty="0">
                <a:latin typeface="Courier New"/>
                <a:cs typeface="Courier New"/>
              </a:rPr>
              <a:t>),</a:t>
            </a:r>
            <a:r>
              <a:rPr lang="en-US" sz="2800" dirty="0" err="1">
                <a:latin typeface="Courier New"/>
                <a:cs typeface="Courier New"/>
              </a:rPr>
              <a:t>i</a:t>
            </a:r>
            <a:r>
              <a:rPr lang="en-US" sz="2800" dirty="0">
                <a:latin typeface="Courier New"/>
                <a:cs typeface="Courier New"/>
              </a:rPr>
              <a:t>=1,100)]</a:t>
            </a:r>
          </a:p>
          <a:p>
            <a:endParaRPr lang="en-US" dirty="0"/>
          </a:p>
        </p:txBody>
      </p:sp>
    </p:spTree>
    <p:extLst>
      <p:ext uri="{BB962C8B-B14F-4D97-AF65-F5344CB8AC3E}">
        <p14:creationId xmlns:p14="http://schemas.microsoft.com/office/powerpoint/2010/main" val="2399709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Operations</a:t>
            </a:r>
          </a:p>
        </p:txBody>
      </p:sp>
      <p:sp>
        <p:nvSpPr>
          <p:cNvPr id="3" name="Content Placeholder 2"/>
          <p:cNvSpPr>
            <a:spLocks noGrp="1"/>
          </p:cNvSpPr>
          <p:nvPr>
            <p:ph idx="1"/>
          </p:nvPr>
        </p:nvSpPr>
        <p:spPr/>
        <p:txBody>
          <a:bodyPr>
            <a:normAutofit/>
          </a:bodyPr>
          <a:lstStyle/>
          <a:p>
            <a:r>
              <a:rPr lang="en-US" dirty="0"/>
              <a:t>Most of the mathematical functions are </a:t>
            </a:r>
            <a:r>
              <a:rPr lang="en-US" i="1" dirty="0"/>
              <a:t>overloaded</a:t>
            </a:r>
            <a:r>
              <a:rPr lang="en-US" dirty="0"/>
              <a:t> to accept array arguments. They operate on the array(s) </a:t>
            </a:r>
            <a:r>
              <a:rPr lang="en-US" i="1" dirty="0" err="1"/>
              <a:t>elementwise</a:t>
            </a:r>
            <a:r>
              <a:rPr lang="en-US" dirty="0"/>
              <a:t>.  </a:t>
            </a:r>
          </a:p>
          <a:p>
            <a:pPr marL="457200" lvl="1" indent="0">
              <a:buNone/>
            </a:pPr>
            <a:r>
              <a:rPr lang="en-US" sz="2800" dirty="0">
                <a:latin typeface="Courier New"/>
                <a:cs typeface="Courier New"/>
              </a:rPr>
              <a:t>T=3.0</a:t>
            </a:r>
          </a:p>
          <a:p>
            <a:pPr marL="457200" lvl="1" indent="0">
              <a:buNone/>
            </a:pPr>
            <a:r>
              <a:rPr lang="en-US" sz="2800" dirty="0">
                <a:latin typeface="Courier New"/>
                <a:cs typeface="Courier New"/>
              </a:rPr>
              <a:t>A=3.14159*I</a:t>
            </a:r>
          </a:p>
          <a:p>
            <a:pPr marL="0" indent="0">
              <a:buNone/>
            </a:pPr>
            <a:r>
              <a:rPr lang="en-US" dirty="0">
                <a:latin typeface="Courier New"/>
                <a:cs typeface="Courier New"/>
              </a:rPr>
              <a:t>  B=sin(A)</a:t>
            </a:r>
          </a:p>
          <a:p>
            <a:pPr marL="0" indent="0">
              <a:buNone/>
            </a:pPr>
            <a:r>
              <a:rPr lang="en-US" dirty="0">
                <a:latin typeface="Courier New"/>
                <a:cs typeface="Courier New"/>
              </a:rPr>
              <a:t>  C=A/B !Watch out for zero elements</a:t>
            </a:r>
          </a:p>
        </p:txBody>
      </p:sp>
    </p:spTree>
    <p:extLst>
      <p:ext uri="{BB962C8B-B14F-4D97-AF65-F5344CB8AC3E}">
        <p14:creationId xmlns:p14="http://schemas.microsoft.com/office/powerpoint/2010/main" val="3588165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err="1"/>
              <a:t>Intrinsics</a:t>
            </a:r>
            <a:endParaRPr lang="en-US" dirty="0"/>
          </a:p>
        </p:txBody>
      </p:sp>
      <p:sp>
        <p:nvSpPr>
          <p:cNvPr id="3" name="Content Placeholder 2"/>
          <p:cNvSpPr>
            <a:spLocks noGrp="1"/>
          </p:cNvSpPr>
          <p:nvPr>
            <p:ph idx="1"/>
          </p:nvPr>
        </p:nvSpPr>
        <p:spPr/>
        <p:txBody>
          <a:bodyPr/>
          <a:lstStyle/>
          <a:p>
            <a:r>
              <a:rPr lang="en-US" dirty="0"/>
              <a:t>Modern Fortran has many intrinsic functions that operate on arrays.</a:t>
            </a:r>
          </a:p>
          <a:p>
            <a:r>
              <a:rPr lang="en-US" dirty="0"/>
              <a:t>Array </a:t>
            </a:r>
            <a:r>
              <a:rPr lang="en-US" dirty="0" err="1"/>
              <a:t>intrinsics</a:t>
            </a:r>
            <a:r>
              <a:rPr lang="en-US" dirty="0"/>
              <a:t> can be classified as inquiry, construction and manipulation, and transformation/reduction.</a:t>
            </a:r>
          </a:p>
          <a:p>
            <a:pPr marL="0" indent="0">
              <a:buNone/>
            </a:pPr>
            <a:endParaRPr lang="en-US" dirty="0">
              <a:latin typeface="Courier New"/>
              <a:cs typeface="Courier New"/>
            </a:endParaRPr>
          </a:p>
          <a:p>
            <a:endParaRPr lang="en-US" dirty="0"/>
          </a:p>
        </p:txBody>
      </p:sp>
    </p:spTree>
    <p:extLst>
      <p:ext uri="{BB962C8B-B14F-4D97-AF65-F5344CB8AC3E}">
        <p14:creationId xmlns:p14="http://schemas.microsoft.com/office/powerpoint/2010/main" val="2336765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Construction </a:t>
            </a:r>
            <a:r>
              <a:rPr lang="en-US" dirty="0" err="1"/>
              <a:t>Intrinsics</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reshape(</a:t>
            </a:r>
            <a:r>
              <a:rPr lang="en-US" dirty="0" err="1">
                <a:latin typeface="Courier New"/>
                <a:cs typeface="Courier New"/>
              </a:rPr>
              <a:t>source,shape</a:t>
            </a:r>
            <a:r>
              <a:rPr lang="en-US" dirty="0">
                <a:latin typeface="Courier New"/>
                <a:cs typeface="Courier New"/>
              </a:rPr>
              <a:t>[,pad][,order])</a:t>
            </a:r>
          </a:p>
          <a:p>
            <a:pPr marL="0" indent="0">
              <a:buNone/>
            </a:pPr>
            <a:r>
              <a:rPr lang="en-US" dirty="0">
                <a:latin typeface="Courier New"/>
                <a:cs typeface="Courier New"/>
              </a:rPr>
              <a:t>merge(array1,array2,mask)</a:t>
            </a:r>
          </a:p>
          <a:p>
            <a:pPr marL="0" indent="0">
              <a:buNone/>
            </a:pPr>
            <a:r>
              <a:rPr lang="en-US" dirty="0">
                <a:latin typeface="Courier New"/>
                <a:cs typeface="Courier New"/>
              </a:rPr>
              <a:t>pack(</a:t>
            </a:r>
            <a:r>
              <a:rPr lang="en-US" dirty="0" err="1">
                <a:latin typeface="Courier New"/>
                <a:cs typeface="Courier New"/>
              </a:rPr>
              <a:t>array,mask</a:t>
            </a:r>
            <a:r>
              <a:rPr lang="en-US" dirty="0">
                <a:latin typeface="Courier New"/>
                <a:cs typeface="Courier New"/>
              </a:rPr>
              <a:t> [,vector])</a:t>
            </a:r>
          </a:p>
          <a:p>
            <a:pPr marL="0" indent="0">
              <a:buNone/>
            </a:pPr>
            <a:r>
              <a:rPr lang="en-US" dirty="0">
                <a:latin typeface="Courier New"/>
                <a:cs typeface="Courier New"/>
              </a:rPr>
              <a:t>unpack(</a:t>
            </a:r>
            <a:r>
              <a:rPr lang="en-US" dirty="0" err="1">
                <a:latin typeface="Courier New"/>
                <a:cs typeface="Courier New"/>
              </a:rPr>
              <a:t>vector,mask,field</a:t>
            </a:r>
            <a:r>
              <a:rPr lang="en-US" dirty="0">
                <a:latin typeface="Courier New"/>
                <a:cs typeface="Courier New"/>
              </a:rPr>
              <a:t>)</a:t>
            </a:r>
          </a:p>
          <a:p>
            <a:pPr marL="0" indent="0">
              <a:buNone/>
            </a:pPr>
            <a:r>
              <a:rPr lang="en-US" dirty="0">
                <a:latin typeface="Courier New"/>
                <a:cs typeface="Courier New"/>
              </a:rPr>
              <a:t>spread(</a:t>
            </a:r>
            <a:r>
              <a:rPr lang="en-US" dirty="0" err="1">
                <a:latin typeface="Courier New"/>
                <a:cs typeface="Courier New"/>
              </a:rPr>
              <a:t>source,dim,ncopies</a:t>
            </a:r>
            <a:r>
              <a:rPr lang="en-US" dirty="0">
                <a:latin typeface="Courier New"/>
                <a:cs typeface="Courier New"/>
              </a:rPr>
              <a:t>)</a:t>
            </a:r>
          </a:p>
        </p:txBody>
      </p:sp>
    </p:spTree>
    <p:extLst>
      <p:ext uri="{BB962C8B-B14F-4D97-AF65-F5344CB8AC3E}">
        <p14:creationId xmlns:p14="http://schemas.microsoft.com/office/powerpoint/2010/main" val="33433902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Inquiry	 </a:t>
            </a:r>
            <a:r>
              <a:rPr lang="en-US" dirty="0" err="1"/>
              <a:t>Intrinsics</a:t>
            </a:r>
            <a:endParaRPr lang="en-US" dirty="0"/>
          </a:p>
        </p:txBody>
      </p:sp>
      <p:sp>
        <p:nvSpPr>
          <p:cNvPr id="3" name="Content Placeholder 2"/>
          <p:cNvSpPr>
            <a:spLocks noGrp="1"/>
          </p:cNvSpPr>
          <p:nvPr>
            <p:ph idx="1"/>
          </p:nvPr>
        </p:nvSpPr>
        <p:spPr/>
        <p:txBody>
          <a:bodyPr>
            <a:normAutofit/>
          </a:bodyPr>
          <a:lstStyle/>
          <a:p>
            <a:r>
              <a:rPr lang="en-US" dirty="0">
                <a:latin typeface="Courier New"/>
                <a:cs typeface="Courier New"/>
              </a:rPr>
              <a:t>allocated(array) </a:t>
            </a:r>
          </a:p>
          <a:p>
            <a:pPr lvl="1"/>
            <a:r>
              <a:rPr lang="en-US" dirty="0"/>
              <a:t>returns </a:t>
            </a:r>
            <a:r>
              <a:rPr lang="en-US" dirty="0">
                <a:latin typeface="Courier New"/>
                <a:cs typeface="Courier New"/>
              </a:rPr>
              <a:t>.true. </a:t>
            </a:r>
            <a:r>
              <a:rPr lang="en-US" dirty="0"/>
              <a:t>or </a:t>
            </a:r>
            <a:r>
              <a:rPr lang="en-US" dirty="0">
                <a:latin typeface="Courier New"/>
                <a:cs typeface="Courier New"/>
              </a:rPr>
              <a:t>.false.</a:t>
            </a:r>
          </a:p>
          <a:p>
            <a:r>
              <a:rPr lang="en-US" dirty="0" err="1">
                <a:latin typeface="Courier New"/>
                <a:cs typeface="Courier New"/>
              </a:rPr>
              <a:t>lbound</a:t>
            </a:r>
            <a:r>
              <a:rPr lang="en-US" dirty="0">
                <a:latin typeface="Courier New"/>
                <a:cs typeface="Courier New"/>
              </a:rPr>
              <a:t>(array)</a:t>
            </a:r>
            <a:r>
              <a:rPr lang="en-US" dirty="0"/>
              <a:t>, </a:t>
            </a:r>
            <a:r>
              <a:rPr lang="en-US" dirty="0" err="1">
                <a:latin typeface="Courier New"/>
                <a:cs typeface="Courier New"/>
              </a:rPr>
              <a:t>ubound</a:t>
            </a:r>
            <a:r>
              <a:rPr lang="en-US" dirty="0">
                <a:latin typeface="Courier New"/>
                <a:cs typeface="Courier New"/>
              </a:rPr>
              <a:t>(array)</a:t>
            </a:r>
          </a:p>
          <a:p>
            <a:r>
              <a:rPr lang="en-US" dirty="0">
                <a:latin typeface="Courier New"/>
                <a:cs typeface="Courier New"/>
              </a:rPr>
              <a:t>shape(array) </a:t>
            </a:r>
          </a:p>
          <a:p>
            <a:pPr lvl="1"/>
            <a:r>
              <a:rPr lang="en-US" dirty="0"/>
              <a:t>returns a rank-one array containing the dimensions</a:t>
            </a:r>
          </a:p>
          <a:p>
            <a:r>
              <a:rPr lang="en-US" dirty="0">
                <a:latin typeface="Courier New"/>
                <a:cs typeface="Courier New"/>
              </a:rPr>
              <a:t>size(array,[dim]) </a:t>
            </a:r>
          </a:p>
          <a:p>
            <a:pPr lvl="1"/>
            <a:r>
              <a:rPr lang="en-US" dirty="0"/>
              <a:t>returns the size (the total number of elements).  If the optional argument </a:t>
            </a:r>
            <a:r>
              <a:rPr lang="en-US" dirty="0">
                <a:latin typeface="Courier New"/>
                <a:cs typeface="Courier New"/>
              </a:rPr>
              <a:t>dim</a:t>
            </a:r>
            <a:r>
              <a:rPr lang="en-US" dirty="0"/>
              <a:t> is not present it returns the total number of elements; if dim is present it returns the number of elements on that dimension.</a:t>
            </a:r>
          </a:p>
        </p:txBody>
      </p:sp>
    </p:spTree>
    <p:extLst>
      <p:ext uri="{BB962C8B-B14F-4D97-AF65-F5344CB8AC3E}">
        <p14:creationId xmlns:p14="http://schemas.microsoft.com/office/powerpoint/2010/main" val="1994044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Transformation </a:t>
            </a:r>
            <a:r>
              <a:rPr lang="en-US" dirty="0" err="1"/>
              <a:t>Intrinsics</a:t>
            </a:r>
            <a:endParaRPr lang="en-US" dirty="0"/>
          </a:p>
        </p:txBody>
      </p:sp>
      <p:sp>
        <p:nvSpPr>
          <p:cNvPr id="3" name="Content Placeholder 2"/>
          <p:cNvSpPr>
            <a:spLocks noGrp="1"/>
          </p:cNvSpPr>
          <p:nvPr>
            <p:ph idx="1"/>
          </p:nvPr>
        </p:nvSpPr>
        <p:spPr>
          <a:xfrm>
            <a:off x="228600" y="1600200"/>
            <a:ext cx="8686800" cy="4944669"/>
          </a:xfrm>
        </p:spPr>
        <p:txBody>
          <a:bodyPr>
            <a:normAutofit fontScale="92500" lnSpcReduction="10000"/>
          </a:bodyPr>
          <a:lstStyle/>
          <a:p>
            <a:r>
              <a:rPr lang="en-US" dirty="0">
                <a:latin typeface="Courier New"/>
                <a:cs typeface="Courier New"/>
              </a:rPr>
              <a:t>transpose(matrix)  </a:t>
            </a:r>
          </a:p>
          <a:p>
            <a:pPr lvl="1"/>
            <a:r>
              <a:rPr lang="en-US" dirty="0"/>
              <a:t>matrix must be square and rank 2</a:t>
            </a:r>
          </a:p>
          <a:p>
            <a:r>
              <a:rPr lang="en-US" dirty="0" err="1">
                <a:latin typeface="Courier New"/>
                <a:cs typeface="Courier New"/>
              </a:rPr>
              <a:t>dot_product</a:t>
            </a:r>
            <a:r>
              <a:rPr lang="en-US" dirty="0">
                <a:latin typeface="Courier New"/>
                <a:cs typeface="Courier New"/>
              </a:rPr>
              <a:t>(V1,V2)  </a:t>
            </a:r>
          </a:p>
          <a:p>
            <a:pPr lvl="1"/>
            <a:r>
              <a:rPr lang="en-US" dirty="0"/>
              <a:t>both must be rank 1</a:t>
            </a:r>
          </a:p>
          <a:p>
            <a:r>
              <a:rPr lang="en-US" dirty="0" err="1">
                <a:latin typeface="Courier New"/>
                <a:cs typeface="Courier New"/>
              </a:rPr>
              <a:t>matmul</a:t>
            </a:r>
            <a:r>
              <a:rPr lang="en-US" dirty="0">
                <a:latin typeface="Courier New"/>
                <a:cs typeface="Courier New"/>
              </a:rPr>
              <a:t>(A,B)</a:t>
            </a:r>
            <a:r>
              <a:rPr lang="en-US" dirty="0"/>
              <a:t>  </a:t>
            </a:r>
          </a:p>
          <a:p>
            <a:pPr lvl="1"/>
            <a:r>
              <a:rPr lang="en-US" dirty="0"/>
              <a:t>A and B must conform, must return a rank-2 array even if it’s (1,1)</a:t>
            </a:r>
          </a:p>
          <a:p>
            <a:pPr lvl="1"/>
            <a:r>
              <a:rPr lang="en-US" dirty="0"/>
              <a:t>Note: depending on compiler and version, might be slow</a:t>
            </a:r>
          </a:p>
          <a:p>
            <a:r>
              <a:rPr lang="en-US" dirty="0" err="1">
                <a:latin typeface="Courier New"/>
                <a:cs typeface="Courier New"/>
              </a:rPr>
              <a:t>minloc</a:t>
            </a:r>
            <a:r>
              <a:rPr lang="en-US" dirty="0">
                <a:latin typeface="Courier New"/>
                <a:cs typeface="Courier New"/>
              </a:rPr>
              <a:t>(array [,mask]) !first one it finds</a:t>
            </a:r>
          </a:p>
          <a:p>
            <a:r>
              <a:rPr lang="en-US" dirty="0" err="1">
                <a:latin typeface="Courier New"/>
                <a:cs typeface="Courier New"/>
              </a:rPr>
              <a:t>minloc</a:t>
            </a:r>
            <a:r>
              <a:rPr lang="en-US" dirty="0">
                <a:latin typeface="Courier New"/>
                <a:cs typeface="Courier New"/>
              </a:rPr>
              <a:t>(array, dim [,mask])</a:t>
            </a:r>
          </a:p>
          <a:p>
            <a:r>
              <a:rPr lang="en-US" dirty="0" err="1">
                <a:latin typeface="Courier New"/>
                <a:cs typeface="Courier New"/>
              </a:rPr>
              <a:t>maxloc</a:t>
            </a:r>
            <a:r>
              <a:rPr lang="en-US" dirty="0">
                <a:latin typeface="Courier New"/>
                <a:cs typeface="Courier New"/>
              </a:rPr>
              <a:t> </a:t>
            </a:r>
            <a:r>
              <a:rPr lang="en-US" dirty="0"/>
              <a:t>(as above)</a:t>
            </a:r>
          </a:p>
          <a:p>
            <a:r>
              <a:rPr lang="en-US" dirty="0" err="1">
                <a:latin typeface="Courier New"/>
                <a:cs typeface="Courier New"/>
              </a:rPr>
              <a:t>minloc</a:t>
            </a:r>
            <a:r>
              <a:rPr lang="en-US" dirty="0">
                <a:latin typeface="Courier New"/>
                <a:cs typeface="Courier New"/>
              </a:rPr>
              <a:t>/</a:t>
            </a:r>
            <a:r>
              <a:rPr lang="en-US" dirty="0" err="1">
                <a:latin typeface="Courier New"/>
                <a:cs typeface="Courier New"/>
              </a:rPr>
              <a:t>maxloc</a:t>
            </a:r>
            <a:r>
              <a:rPr lang="en-US" dirty="0">
                <a:latin typeface="Courier New"/>
                <a:cs typeface="Courier New"/>
              </a:rPr>
              <a:t> </a:t>
            </a:r>
            <a:r>
              <a:rPr lang="en-US" dirty="0"/>
              <a:t>return a rank-1 array of </a:t>
            </a:r>
            <a:r>
              <a:rPr lang="en-US" i="1" dirty="0"/>
              <a:t>indices</a:t>
            </a:r>
            <a:r>
              <a:rPr lang="en-US" dirty="0"/>
              <a:t>.</a:t>
            </a:r>
          </a:p>
        </p:txBody>
      </p:sp>
    </p:spTree>
    <p:extLst>
      <p:ext uri="{BB962C8B-B14F-4D97-AF65-F5344CB8AC3E}">
        <p14:creationId xmlns:p14="http://schemas.microsoft.com/office/powerpoint/2010/main" val="3510748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Reduction </a:t>
            </a:r>
            <a:r>
              <a:rPr lang="en-US" dirty="0" err="1"/>
              <a:t>Intrinsics</a:t>
            </a:r>
            <a:endParaRPr lang="en-US" dirty="0"/>
          </a:p>
        </p:txBody>
      </p:sp>
      <p:sp>
        <p:nvSpPr>
          <p:cNvPr id="3" name="Content Placeholder 2"/>
          <p:cNvSpPr>
            <a:spLocks noGrp="1"/>
          </p:cNvSpPr>
          <p:nvPr>
            <p:ph idx="1"/>
          </p:nvPr>
        </p:nvSpPr>
        <p:spPr>
          <a:xfrm>
            <a:off x="457200" y="1600200"/>
            <a:ext cx="8229600" cy="5032875"/>
          </a:xfrm>
        </p:spPr>
        <p:txBody>
          <a:bodyPr>
            <a:normAutofit fontScale="92500" lnSpcReduction="10000"/>
          </a:bodyPr>
          <a:lstStyle/>
          <a:p>
            <a:r>
              <a:rPr lang="en-US" dirty="0" err="1">
                <a:latin typeface="Courier New"/>
                <a:cs typeface="Courier New"/>
              </a:rPr>
              <a:t>minval</a:t>
            </a:r>
            <a:r>
              <a:rPr lang="en-US" dirty="0">
                <a:latin typeface="Courier New"/>
                <a:cs typeface="Courier New"/>
              </a:rPr>
              <a:t>(A [,dim])</a:t>
            </a:r>
          </a:p>
          <a:p>
            <a:r>
              <a:rPr lang="en-US" dirty="0" err="1">
                <a:latin typeface="Courier New"/>
                <a:cs typeface="Courier New"/>
              </a:rPr>
              <a:t>maxval</a:t>
            </a:r>
            <a:r>
              <a:rPr lang="en-US" dirty="0">
                <a:latin typeface="Courier New"/>
                <a:cs typeface="Courier New"/>
              </a:rPr>
              <a:t>(A [,dim])</a:t>
            </a:r>
          </a:p>
          <a:p>
            <a:r>
              <a:rPr lang="en-US" dirty="0">
                <a:latin typeface="Courier New"/>
                <a:cs typeface="Courier New"/>
              </a:rPr>
              <a:t>all(mask [,dim])  </a:t>
            </a:r>
          </a:p>
          <a:p>
            <a:r>
              <a:rPr lang="en-US" dirty="0">
                <a:latin typeface="Courier New"/>
                <a:cs typeface="Courier New"/>
              </a:rPr>
              <a:t>any(mask [,dim])</a:t>
            </a:r>
          </a:p>
          <a:p>
            <a:r>
              <a:rPr lang="en-US" dirty="0">
                <a:latin typeface="Courier New"/>
                <a:cs typeface="Courier New"/>
              </a:rPr>
              <a:t>count(mask)</a:t>
            </a:r>
          </a:p>
          <a:p>
            <a:r>
              <a:rPr lang="en-US" dirty="0">
                <a:latin typeface="Courier New"/>
                <a:cs typeface="Courier New"/>
              </a:rPr>
              <a:t>product(A [,dim])</a:t>
            </a:r>
          </a:p>
          <a:p>
            <a:r>
              <a:rPr lang="en-US" dirty="0">
                <a:latin typeface="Courier New"/>
                <a:cs typeface="Courier New"/>
              </a:rPr>
              <a:t>sum(A [,dim])</a:t>
            </a:r>
          </a:p>
          <a:p>
            <a:r>
              <a:rPr lang="en-US" dirty="0"/>
              <a:t>Example: </a:t>
            </a:r>
            <a:r>
              <a:rPr lang="en-US" dirty="0">
                <a:latin typeface="Courier New"/>
                <a:cs typeface="Courier New"/>
              </a:rPr>
              <a:t>A</a:t>
            </a:r>
            <a:r>
              <a:rPr lang="en-US" dirty="0"/>
              <a:t> has shape </a:t>
            </a:r>
            <a:r>
              <a:rPr lang="en-US" dirty="0">
                <a:latin typeface="Courier New"/>
                <a:cs typeface="Courier New"/>
              </a:rPr>
              <a:t>(4,5,6)</a:t>
            </a:r>
          </a:p>
          <a:p>
            <a:pPr marL="0" indent="0">
              <a:buNone/>
            </a:pPr>
            <a:r>
              <a:rPr lang="en-US" dirty="0">
                <a:latin typeface="Courier New"/>
                <a:cs typeface="Courier New"/>
              </a:rPr>
              <a:t>sum(A,2)</a:t>
            </a:r>
            <a:r>
              <a:rPr lang="en-US" dirty="0"/>
              <a:t> has shape </a:t>
            </a:r>
            <a:r>
              <a:rPr lang="en-US" dirty="0">
                <a:latin typeface="Courier New"/>
                <a:cs typeface="Courier New"/>
              </a:rPr>
              <a:t>(4,6) </a:t>
            </a:r>
            <a:r>
              <a:rPr lang="en-US" dirty="0"/>
              <a:t>and elements </a:t>
            </a:r>
            <a:r>
              <a:rPr lang="en-US" dirty="0">
                <a:latin typeface="Courier New"/>
                <a:cs typeface="Courier New"/>
              </a:rPr>
              <a:t>sum(A(</a:t>
            </a:r>
            <a:r>
              <a:rPr lang="en-US" dirty="0" err="1">
                <a:latin typeface="Courier New"/>
                <a:cs typeface="Courier New"/>
              </a:rPr>
              <a:t>i,:,j</a:t>
            </a:r>
            <a:r>
              <a:rPr lang="en-US" dirty="0">
                <a:latin typeface="Courier New"/>
                <a:cs typeface="Courier New"/>
              </a:rPr>
              <a:t>))</a:t>
            </a:r>
          </a:p>
          <a:p>
            <a:pPr marL="0" indent="0">
              <a:buNone/>
            </a:pPr>
            <a:r>
              <a:rPr lang="en-US" dirty="0">
                <a:cs typeface="Courier New"/>
              </a:rPr>
              <a:t>-&gt;Same behavior as similar </a:t>
            </a:r>
            <a:r>
              <a:rPr lang="en-US" dirty="0" err="1">
                <a:cs typeface="Courier New"/>
              </a:rPr>
              <a:t>NumPy</a:t>
            </a:r>
            <a:r>
              <a:rPr lang="en-US" dirty="0">
                <a:cs typeface="Courier New"/>
              </a:rPr>
              <a:t> built-ins.</a:t>
            </a:r>
          </a:p>
        </p:txBody>
      </p:sp>
    </p:spTree>
    <p:extLst>
      <p:ext uri="{BB962C8B-B14F-4D97-AF65-F5344CB8AC3E}">
        <p14:creationId xmlns:p14="http://schemas.microsoft.com/office/powerpoint/2010/main" val="2781339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a:bodyPr>
          <a:lstStyle/>
          <a:p>
            <a:r>
              <a:rPr lang="en-US" dirty="0"/>
              <a:t>Open a new file (you can call it arrays.f90) and type</a:t>
            </a:r>
          </a:p>
          <a:p>
            <a:pPr marL="0" indent="0">
              <a:buNone/>
            </a:pPr>
            <a:r>
              <a:rPr lang="en-US" sz="2200" dirty="0">
                <a:latin typeface="Courier New" charset="0"/>
                <a:ea typeface="Courier New" charset="0"/>
                <a:cs typeface="Courier New" charset="0"/>
              </a:rPr>
              <a:t>program arrays</a:t>
            </a:r>
          </a:p>
          <a:p>
            <a:pPr marL="0" indent="0">
              <a:buNone/>
            </a:pPr>
            <a:r>
              <a:rPr lang="en-US" sz="2200" dirty="0">
                <a:latin typeface="Courier New" charset="0"/>
                <a:ea typeface="Courier New" charset="0"/>
                <a:cs typeface="Courier New" charset="0"/>
              </a:rPr>
              <a:t>! Array demo</a:t>
            </a:r>
          </a:p>
          <a:p>
            <a:pPr marL="0" indent="0">
              <a:buNone/>
            </a:pPr>
            <a:r>
              <a:rPr lang="en-US" sz="2200" dirty="0">
                <a:latin typeface="Courier New" charset="0"/>
                <a:ea typeface="Courier New" charset="0"/>
                <a:cs typeface="Courier New" charset="0"/>
              </a:rPr>
              <a:t>  implicit none</a:t>
            </a:r>
          </a:p>
          <a:p>
            <a:pPr marL="274320" lvl="1" indent="0">
              <a:buNone/>
            </a:pPr>
            <a:r>
              <a:rPr lang="en-US" sz="2200" dirty="0">
                <a:latin typeface="Courier New" charset="0"/>
                <a:ea typeface="Courier New" charset="0"/>
                <a:cs typeface="Courier New" charset="0"/>
              </a:rPr>
              <a:t>real, dimension(100)   :: A</a:t>
            </a:r>
          </a:p>
          <a:p>
            <a:pPr marL="274320" lvl="1" indent="0">
              <a:buNone/>
            </a:pPr>
            <a:r>
              <a:rPr lang="en-US" sz="2200" dirty="0">
                <a:latin typeface="Courier New" charset="0"/>
                <a:ea typeface="Courier New" charset="0"/>
                <a:cs typeface="Courier New" charset="0"/>
              </a:rPr>
              <a:t>real, dimension(10,10) :: B</a:t>
            </a:r>
          </a:p>
          <a:p>
            <a:pPr marL="274320" lvl="1" indent="0">
              <a:buNone/>
            </a:pPr>
            <a:r>
              <a:rPr lang="en-US" sz="2200" dirty="0">
                <a:latin typeface="Courier New" charset="0"/>
                <a:ea typeface="Courier New" charset="0"/>
                <a:cs typeface="Courier New" charset="0"/>
              </a:rPr>
              <a:t>integer, dimension(2)  :: shaper=[10,10]</a:t>
            </a:r>
          </a:p>
          <a:p>
            <a:pPr marL="274320" lvl="1" indent="0">
              <a:buNone/>
            </a:pPr>
            <a:r>
              <a:rPr lang="en-US" sz="2200" dirty="0">
                <a:latin typeface="Courier New" charset="0"/>
                <a:ea typeface="Courier New" charset="0"/>
                <a:cs typeface="Courier New" charset="0"/>
              </a:rPr>
              <a:t>integer                :: </a:t>
            </a:r>
            <a:r>
              <a:rPr lang="en-US" sz="2200" dirty="0" err="1">
                <a:latin typeface="Courier New" charset="0"/>
                <a:ea typeface="Courier New" charset="0"/>
                <a:cs typeface="Courier New" charset="0"/>
              </a:rPr>
              <a:t>i</a:t>
            </a:r>
            <a:endParaRPr lang="en-US" sz="2200" dirty="0">
              <a:latin typeface="Courier New" charset="0"/>
              <a:ea typeface="Courier New" charset="0"/>
              <a:cs typeface="Courier New" charset="0"/>
            </a:endParaRPr>
          </a:p>
          <a:p>
            <a:pPr marL="274320" lvl="1" indent="0">
              <a:buNone/>
            </a:pPr>
            <a:r>
              <a:rPr lang="en-US" sz="2200" dirty="0">
                <a:latin typeface="Courier New" charset="0"/>
                <a:ea typeface="Courier New" charset="0"/>
                <a:cs typeface="Courier New" charset="0"/>
              </a:rPr>
              <a:t>A=[(0.1*real(</a:t>
            </a:r>
            <a:r>
              <a:rPr lang="en-US" sz="2200" dirty="0" err="1">
                <a:latin typeface="Courier New" charset="0"/>
                <a:ea typeface="Courier New" charset="0"/>
                <a:cs typeface="Courier New" charset="0"/>
              </a:rPr>
              <a:t>i</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i</a:t>
            </a:r>
            <a:r>
              <a:rPr lang="en-US" sz="2200" dirty="0">
                <a:latin typeface="Courier New" charset="0"/>
                <a:ea typeface="Courier New" charset="0"/>
                <a:cs typeface="Courier New" charset="0"/>
              </a:rPr>
              <a:t>=1,100)]</a:t>
            </a:r>
          </a:p>
          <a:p>
            <a:pPr marL="274320" lvl="1" indent="0">
              <a:buNone/>
            </a:pPr>
            <a:r>
              <a:rPr lang="en-US" sz="2200" dirty="0">
                <a:latin typeface="Courier New" charset="0"/>
                <a:ea typeface="Courier New" charset="0"/>
                <a:cs typeface="Courier New" charset="0"/>
              </a:rPr>
              <a:t>B=reshape(</a:t>
            </a:r>
            <a:r>
              <a:rPr lang="en-US" sz="2200" dirty="0" err="1">
                <a:latin typeface="Courier New" charset="0"/>
                <a:ea typeface="Courier New" charset="0"/>
                <a:cs typeface="Courier New" charset="0"/>
              </a:rPr>
              <a:t>A,shaper</a:t>
            </a:r>
            <a:r>
              <a:rPr lang="en-US" sz="2200" dirty="0">
                <a:latin typeface="Courier New" charset="0"/>
                <a:ea typeface="Courier New" charset="0"/>
                <a:cs typeface="Courier New" charset="0"/>
              </a:rPr>
              <a:t>)</a:t>
            </a:r>
          </a:p>
          <a:p>
            <a:pPr marL="274320" lvl="1" indent="0">
              <a:buNone/>
            </a:pPr>
            <a:r>
              <a:rPr lang="en-US" sz="2200" dirty="0">
                <a:latin typeface="Courier New" charset="0"/>
                <a:ea typeface="Courier New" charset="0"/>
                <a:cs typeface="Courier New" charset="0"/>
              </a:rPr>
              <a:t>print *, B(1:3,1:4)</a:t>
            </a:r>
          </a:p>
          <a:p>
            <a:pPr marL="0" indent="0">
              <a:buNone/>
            </a:pPr>
            <a:r>
              <a:rPr lang="en-US" sz="2200" dirty="0">
                <a:latin typeface="Courier New" charset="0"/>
                <a:ea typeface="Courier New" charset="0"/>
                <a:cs typeface="Courier New" charset="0"/>
              </a:rPr>
              <a:t>end program</a:t>
            </a:r>
          </a:p>
        </p:txBody>
      </p:sp>
    </p:spTree>
    <p:extLst>
      <p:ext uri="{BB962C8B-B14F-4D97-AF65-F5344CB8AC3E}">
        <p14:creationId xmlns:p14="http://schemas.microsoft.com/office/powerpoint/2010/main" val="402055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from Approximately 1985</a:t>
            </a:r>
          </a:p>
        </p:txBody>
      </p:sp>
      <p:sp>
        <p:nvSpPr>
          <p:cNvPr id="3" name="Content Placeholder 2"/>
          <p:cNvSpPr>
            <a:spLocks noGrp="1"/>
          </p:cNvSpPr>
          <p:nvPr>
            <p:ph idx="1"/>
          </p:nvPr>
        </p:nvSpPr>
        <p:spPr/>
        <p:txBody>
          <a:bodyPr/>
          <a:lstStyle/>
          <a:p>
            <a:r>
              <a:rPr lang="en-US" dirty="0"/>
              <a:t>I do not know what the scientific programming language of the year 2000 will look like but it will be called Fortran.</a:t>
            </a:r>
          </a:p>
          <a:p>
            <a:pPr lvl="1"/>
            <a:r>
              <a:rPr lang="en-US" dirty="0"/>
              <a:t>Apocryphal, sometimes attributed to John Backus (inventor of Fortran) or Seymour Cray (inventor of the supercomputer).</a:t>
            </a:r>
          </a:p>
        </p:txBody>
      </p:sp>
    </p:spTree>
    <p:extLst>
      <p:ext uri="{BB962C8B-B14F-4D97-AF65-F5344CB8AC3E}">
        <p14:creationId xmlns:p14="http://schemas.microsoft.com/office/powerpoint/2010/main" val="1406175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Allocatable</a:t>
            </a:r>
            <a:r>
              <a:rPr lang="en-US" dirty="0"/>
              <a:t> Arrays</a:t>
            </a:r>
          </a:p>
        </p:txBody>
      </p:sp>
      <p:sp>
        <p:nvSpPr>
          <p:cNvPr id="3" name="Content Placeholder 2"/>
          <p:cNvSpPr>
            <a:spLocks noGrp="1"/>
          </p:cNvSpPr>
          <p:nvPr>
            <p:ph idx="1"/>
          </p:nvPr>
        </p:nvSpPr>
        <p:spPr/>
        <p:txBody>
          <a:bodyPr>
            <a:normAutofit fontScale="92500" lnSpcReduction="20000"/>
          </a:bodyPr>
          <a:lstStyle/>
          <a:p>
            <a:r>
              <a:rPr lang="en-US" dirty="0"/>
              <a:t>Arrays may be sized at runtime by making them </a:t>
            </a:r>
            <a:r>
              <a:rPr lang="en-US" i="1" dirty="0" err="1"/>
              <a:t>allocatable</a:t>
            </a:r>
            <a:r>
              <a:rPr lang="en-US" dirty="0"/>
              <a:t>.  They are declared with an </a:t>
            </a:r>
            <a:r>
              <a:rPr lang="en-US" dirty="0" err="1">
                <a:latin typeface="Courier New"/>
                <a:cs typeface="Courier New"/>
              </a:rPr>
              <a:t>allocatable</a:t>
            </a:r>
            <a:r>
              <a:rPr lang="en-US" dirty="0"/>
              <a:t> attribute and a colon for each dimension.</a:t>
            </a:r>
          </a:p>
          <a:p>
            <a:pPr marL="0" indent="0">
              <a:buNone/>
            </a:pPr>
            <a:r>
              <a:rPr lang="en-US" sz="2000" dirty="0">
                <a:latin typeface="Courier New"/>
                <a:cs typeface="Courier New"/>
              </a:rPr>
              <a:t>  </a:t>
            </a:r>
            <a:r>
              <a:rPr lang="en-US" sz="2400" dirty="0">
                <a:latin typeface="Courier New"/>
                <a:cs typeface="Courier New"/>
              </a:rPr>
              <a:t>REAL, ALLOCATABLE, DIMENSION(</a:t>
            </a:r>
            <a:r>
              <a:rPr lang="en-US" sz="2400" dirty="0">
                <a:latin typeface="Courier New"/>
                <a:cs typeface="Courier New"/>
                <a:sym typeface="Wingdings"/>
              </a:rPr>
              <a:t>:) :: A, B</a:t>
            </a:r>
          </a:p>
          <a:p>
            <a:r>
              <a:rPr lang="en-US" dirty="0">
                <a:cs typeface="Courier New"/>
                <a:sym typeface="Wingdings"/>
              </a:rPr>
              <a:t>If any dimension is </a:t>
            </a:r>
            <a:r>
              <a:rPr lang="en-US" dirty="0" err="1">
                <a:latin typeface="Courier New"/>
                <a:cs typeface="Courier New"/>
                <a:sym typeface="Wingdings"/>
              </a:rPr>
              <a:t>allocatable</a:t>
            </a:r>
            <a:r>
              <a:rPr lang="en-US" dirty="0">
                <a:cs typeface="Courier New"/>
                <a:sym typeface="Wingdings"/>
              </a:rPr>
              <a:t>, all must be.</a:t>
            </a:r>
          </a:p>
          <a:p>
            <a:r>
              <a:rPr lang="en-US" dirty="0">
                <a:cs typeface="American Typewriter"/>
                <a:sym typeface="Wingdings"/>
              </a:rPr>
              <a:t>They must be allocated before they are used, so their size must be known at runtime.</a:t>
            </a:r>
          </a:p>
          <a:p>
            <a:pPr marL="0" indent="0">
              <a:buNone/>
            </a:pPr>
            <a:r>
              <a:rPr lang="en-US" sz="2400" dirty="0">
                <a:latin typeface="Courier New"/>
                <a:cs typeface="Courier New"/>
                <a:sym typeface="Wingdings"/>
              </a:rPr>
              <a:t>  ALLOCATE(A(NMAX),B(MMAX))</a:t>
            </a:r>
          </a:p>
          <a:p>
            <a:r>
              <a:rPr lang="en-US" sz="2600" dirty="0">
                <a:cs typeface="Courier New"/>
                <a:sym typeface="Wingdings"/>
              </a:rPr>
              <a:t>Check whether an array is allocated with </a:t>
            </a:r>
            <a:r>
              <a:rPr lang="en-US" sz="2600" dirty="0">
                <a:latin typeface="Courier New"/>
                <a:cs typeface="Courier New"/>
                <a:sym typeface="Wingdings"/>
              </a:rPr>
              <a:t>allocated(A)</a:t>
            </a:r>
          </a:p>
          <a:p>
            <a:pPr marL="0" indent="0">
              <a:buNone/>
            </a:pPr>
            <a:r>
              <a:rPr lang="en-US" sz="2400" dirty="0">
                <a:latin typeface="Courier New"/>
                <a:cs typeface="Courier New"/>
                <a:sym typeface="Wingdings"/>
              </a:rPr>
              <a:t>  if (allocated(A)) then</a:t>
            </a:r>
          </a:p>
          <a:p>
            <a:pPr marL="0" indent="0">
              <a:buNone/>
            </a:pPr>
            <a:r>
              <a:rPr lang="en-US" sz="2400" dirty="0">
                <a:latin typeface="Courier New"/>
                <a:cs typeface="Courier New"/>
                <a:sym typeface="Wingdings"/>
              </a:rPr>
              <a:t>	do something</a:t>
            </a:r>
          </a:p>
          <a:p>
            <a:pPr marL="0" indent="0">
              <a:buNone/>
            </a:pPr>
            <a:r>
              <a:rPr lang="en-US" sz="2400" dirty="0">
                <a:latin typeface="Courier New"/>
                <a:cs typeface="Courier New"/>
                <a:sym typeface="Wingdings"/>
              </a:rPr>
              <a:t>  </a:t>
            </a:r>
            <a:r>
              <a:rPr lang="en-US" sz="2400" dirty="0" err="1">
                <a:latin typeface="Courier New"/>
                <a:cs typeface="Courier New"/>
                <a:sym typeface="Wingdings"/>
              </a:rPr>
              <a:t>endif</a:t>
            </a:r>
            <a:endParaRPr lang="en-US" sz="2400" dirty="0">
              <a:latin typeface="Courier New"/>
              <a:cs typeface="Courier New"/>
            </a:endParaRPr>
          </a:p>
        </p:txBody>
      </p:sp>
    </p:spTree>
    <p:extLst>
      <p:ext uri="{BB962C8B-B14F-4D97-AF65-F5344CB8AC3E}">
        <p14:creationId xmlns:p14="http://schemas.microsoft.com/office/powerpoint/2010/main" val="32844709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r>
              <a:rPr lang="en-US" dirty="0">
                <a:cs typeface="Courier New"/>
              </a:rPr>
              <a:t>In arrays.f90 </a:t>
            </a:r>
          </a:p>
          <a:p>
            <a:pPr lvl="1"/>
            <a:r>
              <a:rPr lang="en-US" dirty="0"/>
              <a:t>Print the size of the array A</a:t>
            </a:r>
          </a:p>
          <a:p>
            <a:pPr lvl="1"/>
            <a:r>
              <a:rPr lang="en-US" dirty="0"/>
              <a:t>Change the fourth element to 1.1</a:t>
            </a:r>
          </a:p>
          <a:p>
            <a:r>
              <a:rPr lang="en-US" dirty="0"/>
              <a:t>Declare a new real array W of rank 2 (two dimensions) and make it </a:t>
            </a:r>
            <a:r>
              <a:rPr lang="en-US" dirty="0" err="1"/>
              <a:t>allocatable</a:t>
            </a:r>
            <a:r>
              <a:rPr lang="en-US" dirty="0"/>
              <a:t>.  Allocate the array to size 10x10 and set all values to 1.0 using an array operation.  </a:t>
            </a:r>
          </a:p>
          <a:p>
            <a:r>
              <a:rPr lang="en-US" dirty="0"/>
              <a:t>Use a nested loop to set each element of W(</a:t>
            </a:r>
            <a:r>
              <a:rPr lang="en-US" dirty="0" err="1"/>
              <a:t>i,j</a:t>
            </a:r>
            <a:r>
              <a:rPr lang="en-US" dirty="0"/>
              <a:t>) to the sum of its row and column indices. Fortran loops should run over indices from right to left, e.g.</a:t>
            </a:r>
          </a:p>
          <a:p>
            <a:pPr marL="274320" lvl="1" indent="0">
              <a:buNone/>
            </a:pPr>
            <a:r>
              <a:rPr lang="en-US" sz="1900" dirty="0">
                <a:latin typeface="Courier New" panose="02070309020205020404" pitchFamily="49" charset="0"/>
                <a:cs typeface="Courier New" panose="02070309020205020404" pitchFamily="49" charset="0"/>
              </a:rPr>
              <a:t>do j=1,N</a:t>
            </a:r>
          </a:p>
          <a:p>
            <a:pPr marL="548640" lvl="2" indent="0">
              <a:buNone/>
            </a:pPr>
            <a:r>
              <a:rPr lang="en-US" sz="1900" dirty="0">
                <a:latin typeface="Courier New" panose="02070309020205020404" pitchFamily="49" charset="0"/>
                <a:cs typeface="Courier New" panose="02070309020205020404" pitchFamily="49" charset="0"/>
              </a:rPr>
              <a:t>do i=1,M</a:t>
            </a:r>
          </a:p>
          <a:p>
            <a:pPr marL="822960" lvl="3" indent="0">
              <a:buNone/>
            </a:pPr>
            <a:r>
              <a:rPr lang="en-US" sz="1900" dirty="0">
                <a:latin typeface="Courier New" panose="02070309020205020404" pitchFamily="49" charset="0"/>
                <a:cs typeface="Courier New" panose="02070309020205020404" pitchFamily="49" charset="0"/>
              </a:rPr>
              <a:t>A(</a:t>
            </a:r>
            <a:r>
              <a:rPr lang="en-US" sz="1900" dirty="0" err="1">
                <a:latin typeface="Courier New" panose="02070309020205020404" pitchFamily="49" charset="0"/>
                <a:cs typeface="Courier New" panose="02070309020205020404" pitchFamily="49" charset="0"/>
              </a:rPr>
              <a:t>i,j</a:t>
            </a:r>
            <a:r>
              <a:rPr lang="en-US" sz="1900" dirty="0">
                <a:latin typeface="Courier New" panose="02070309020205020404" pitchFamily="49" charset="0"/>
                <a:cs typeface="Courier New" panose="02070309020205020404" pitchFamily="49" charset="0"/>
              </a:rPr>
              <a:t>)=something</a:t>
            </a:r>
          </a:p>
          <a:p>
            <a:pPr marL="548640" lvl="2" indent="0">
              <a:buNone/>
            </a:pPr>
            <a:r>
              <a:rPr lang="en-US" sz="1900" dirty="0" err="1">
                <a:latin typeface="Courier New" panose="02070309020205020404" pitchFamily="49" charset="0"/>
                <a:cs typeface="Courier New" panose="02070309020205020404" pitchFamily="49" charset="0"/>
              </a:rPr>
              <a:t>enddo</a:t>
            </a:r>
            <a:endParaRPr lang="en-US" sz="1900" dirty="0">
              <a:latin typeface="Courier New" panose="02070309020205020404" pitchFamily="49" charset="0"/>
              <a:cs typeface="Courier New" panose="02070309020205020404" pitchFamily="49" charset="0"/>
            </a:endParaRPr>
          </a:p>
          <a:p>
            <a:pPr marL="274320" lvl="1" indent="0">
              <a:buNone/>
            </a:pPr>
            <a:r>
              <a:rPr lang="en-US" sz="1900" dirty="0" err="1">
                <a:latin typeface="Courier New" panose="02070309020205020404" pitchFamily="49" charset="0"/>
                <a:cs typeface="Courier New" panose="02070309020205020404" pitchFamily="49" charset="0"/>
              </a:rPr>
              <a:t>enddo</a:t>
            </a: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61265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Array Operations</a:t>
            </a:r>
          </a:p>
        </p:txBody>
      </p:sp>
      <p:sp>
        <p:nvSpPr>
          <p:cNvPr id="3" name="Content Placeholder 2"/>
          <p:cNvSpPr>
            <a:spLocks noGrp="1"/>
          </p:cNvSpPr>
          <p:nvPr>
            <p:ph idx="1"/>
          </p:nvPr>
        </p:nvSpPr>
        <p:spPr/>
        <p:txBody>
          <a:bodyPr/>
          <a:lstStyle/>
          <a:p>
            <a:r>
              <a:rPr lang="en-US" dirty="0"/>
              <a:t>Masks can be constructed and used to perform bulk operations on arrays.</a:t>
            </a:r>
          </a:p>
          <a:p>
            <a:pPr marL="0" indent="0">
              <a:buNone/>
            </a:pPr>
            <a:r>
              <a:rPr lang="en-US" dirty="0">
                <a:latin typeface="Courier New"/>
                <a:cs typeface="Courier New"/>
              </a:rPr>
              <a:t>  real, dimension(100):: x</a:t>
            </a:r>
          </a:p>
          <a:p>
            <a:r>
              <a:rPr lang="en-US" dirty="0"/>
              <a:t>assign x somehow</a:t>
            </a:r>
          </a:p>
          <a:p>
            <a:pPr marL="0" indent="0">
              <a:buNone/>
            </a:pPr>
            <a:r>
              <a:rPr lang="en-US" dirty="0">
                <a:latin typeface="American Typewriter"/>
                <a:cs typeface="American Typewriter"/>
              </a:rPr>
              <a:t>    </a:t>
            </a:r>
            <a:r>
              <a:rPr lang="en-US" dirty="0">
                <a:latin typeface="Courier New"/>
                <a:cs typeface="Courier New"/>
              </a:rPr>
              <a:t>if ( all(x&gt;=0.0) ) then</a:t>
            </a:r>
          </a:p>
          <a:p>
            <a:pPr marL="0" indent="0">
              <a:buNone/>
            </a:pPr>
            <a:r>
              <a:rPr lang="en-US" dirty="0">
                <a:latin typeface="Courier New"/>
                <a:cs typeface="Courier New"/>
              </a:rPr>
              <a:t>	y=</a:t>
            </a:r>
            <a:r>
              <a:rPr lang="en-US" dirty="0" err="1">
                <a:latin typeface="Courier New"/>
                <a:cs typeface="Courier New"/>
              </a:rPr>
              <a:t>sqrt</a:t>
            </a:r>
            <a:r>
              <a:rPr lang="en-US" dirty="0">
                <a:latin typeface="Courier New"/>
                <a:cs typeface="Courier New"/>
              </a:rPr>
              <a:t>(x)</a:t>
            </a:r>
          </a:p>
          <a:p>
            <a:pPr marL="0" indent="0">
              <a:buNone/>
            </a:pPr>
            <a:r>
              <a:rPr lang="en-US" dirty="0">
                <a:latin typeface="Courier New"/>
                <a:cs typeface="Courier New"/>
              </a:rPr>
              <a:t>  </a:t>
            </a:r>
            <a:r>
              <a:rPr lang="en-US" dirty="0" err="1">
                <a:latin typeface="Courier New"/>
                <a:cs typeface="Courier New"/>
              </a:rPr>
              <a:t>endif</a:t>
            </a:r>
            <a:endParaRPr lang="en-US" dirty="0">
              <a:latin typeface="Courier New"/>
              <a:cs typeface="Courier New"/>
            </a:endParaRPr>
          </a:p>
          <a:p>
            <a:pPr lvl="1"/>
            <a:endParaRPr lang="en-US" dirty="0"/>
          </a:p>
        </p:txBody>
      </p:sp>
    </p:spTree>
    <p:extLst>
      <p:ext uri="{BB962C8B-B14F-4D97-AF65-F5344CB8AC3E}">
        <p14:creationId xmlns:p14="http://schemas.microsoft.com/office/powerpoint/2010/main" val="8541719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Array Indexing</a:t>
            </a:r>
          </a:p>
        </p:txBody>
      </p:sp>
      <p:sp>
        <p:nvSpPr>
          <p:cNvPr id="3" name="Content Placeholder 2"/>
          <p:cNvSpPr>
            <a:spLocks noGrp="1"/>
          </p:cNvSpPr>
          <p:nvPr>
            <p:ph idx="1"/>
          </p:nvPr>
        </p:nvSpPr>
        <p:spPr>
          <a:xfrm>
            <a:off x="76200" y="1600200"/>
            <a:ext cx="9067800" cy="4876800"/>
          </a:xfrm>
        </p:spPr>
        <p:txBody>
          <a:bodyPr>
            <a:normAutofit/>
          </a:bodyPr>
          <a:lstStyle/>
          <a:p>
            <a:r>
              <a:rPr lang="en-US" dirty="0"/>
              <a:t>Arrays can be addressed with arrays of integers (but not </a:t>
            </a:r>
            <a:r>
              <a:rPr lang="en-US" dirty="0" err="1"/>
              <a:t>logicals</a:t>
            </a:r>
            <a:r>
              <a:rPr lang="en-US" dirty="0"/>
              <a:t>).</a:t>
            </a:r>
          </a:p>
          <a:p>
            <a:pPr marL="0" indent="0">
              <a:buNone/>
            </a:pPr>
            <a:r>
              <a:rPr lang="en-US" sz="2400" dirty="0">
                <a:latin typeface="Courier New" panose="02070309020205020404" pitchFamily="49" charset="0"/>
                <a:cs typeface="Courier New" panose="02070309020205020404" pitchFamily="49" charset="0"/>
              </a:rPr>
              <a:t>integer, dimension(1)           :: </a:t>
            </a:r>
            <a:r>
              <a:rPr lang="en-US" sz="2400" dirty="0" err="1">
                <a:latin typeface="Courier New" panose="02070309020205020404" pitchFamily="49" charset="0"/>
                <a:cs typeface="Courier New" panose="02070309020205020404" pitchFamily="49" charset="0"/>
              </a:rPr>
              <a:t>maxtemp</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real, dimension(365)            :: temps</a:t>
            </a:r>
          </a:p>
          <a:p>
            <a:pPr marL="0" indent="0">
              <a:buNone/>
            </a:pPr>
            <a:r>
              <a:rPr lang="en-US" sz="2400" dirty="0">
                <a:latin typeface="Courier New" panose="02070309020205020404" pitchFamily="49" charset="0"/>
                <a:cs typeface="Courier New" panose="02070309020205020404" pitchFamily="49" charset="0"/>
              </a:rPr>
              <a:t>character(</a:t>
            </a: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=5),dimension(365) :: dates</a:t>
            </a:r>
          </a:p>
          <a:p>
            <a:pPr marL="0" indent="0">
              <a:buNone/>
            </a:pPr>
            <a:r>
              <a:rPr lang="en-US" sz="2400" dirty="0" err="1">
                <a:latin typeface="Courier New" panose="02070309020205020404" pitchFamily="49" charset="0"/>
                <a:cs typeface="Courier New" panose="02070309020205020404" pitchFamily="49" charset="0"/>
              </a:rPr>
              <a:t>maxtemp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maxloc</a:t>
            </a:r>
            <a:r>
              <a:rPr lang="en-US" sz="2400" dirty="0">
                <a:latin typeface="Courier New" panose="02070309020205020404" pitchFamily="49" charset="0"/>
                <a:cs typeface="Courier New" panose="02070309020205020404" pitchFamily="49" charset="0"/>
              </a:rPr>
              <a:t>(temps)</a:t>
            </a:r>
          </a:p>
          <a:p>
            <a:pPr marL="0" indent="0">
              <a:buNone/>
            </a:pPr>
            <a:r>
              <a:rPr lang="en-US" sz="2400" dirty="0">
                <a:latin typeface="Courier New" panose="02070309020205020404" pitchFamily="49" charset="0"/>
                <a:cs typeface="Courier New" panose="02070309020205020404" pitchFamily="49" charset="0"/>
              </a:rPr>
              <a:t>print *, "maximum temp was at ",dates(</a:t>
            </a:r>
            <a:r>
              <a:rPr lang="en-US" sz="2400" dirty="0" err="1">
                <a:latin typeface="Courier New" panose="02070309020205020404" pitchFamily="49" charset="0"/>
                <a:cs typeface="Courier New" panose="02070309020205020404" pitchFamily="49" charset="0"/>
              </a:rPr>
              <a:t>maxtemp</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771608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with Arrays</a:t>
            </a:r>
          </a:p>
        </p:txBody>
      </p:sp>
      <p:sp>
        <p:nvSpPr>
          <p:cNvPr id="3" name="Content Placeholder 2"/>
          <p:cNvSpPr>
            <a:spLocks noGrp="1"/>
          </p:cNvSpPr>
          <p:nvPr>
            <p:ph idx="1"/>
          </p:nvPr>
        </p:nvSpPr>
        <p:spPr/>
        <p:txBody>
          <a:bodyPr>
            <a:normAutofit lnSpcReduction="10000"/>
          </a:bodyPr>
          <a:lstStyle/>
          <a:p>
            <a:r>
              <a:rPr lang="en-US" dirty="0"/>
              <a:t>Logical arrays can be assigned with conditionals derived from other arrays to construct masks.</a:t>
            </a:r>
          </a:p>
          <a:p>
            <a:pPr marL="0" indent="0">
              <a:buNone/>
            </a:pPr>
            <a:r>
              <a:rPr lang="en-US" dirty="0">
                <a:latin typeface="Courier New" panose="02070309020205020404" pitchFamily="49" charset="0"/>
                <a:cs typeface="Courier New" panose="02070309020205020404" pitchFamily="49" charset="0"/>
              </a:rPr>
              <a:t>logical, dimension(365) :: </a:t>
            </a:r>
            <a:r>
              <a:rPr lang="en-US" dirty="0" err="1">
                <a:latin typeface="Courier New" panose="02070309020205020404" pitchFamily="49" charset="0"/>
                <a:cs typeface="Courier New" panose="02070309020205020404" pitchFamily="49" charset="0"/>
              </a:rPr>
              <a:t>is_max</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integer                 :: day</a:t>
            </a:r>
          </a:p>
          <a:p>
            <a:pPr marL="0" indent="0">
              <a:buNone/>
            </a:pPr>
            <a:r>
              <a:rPr lang="en-US" dirty="0" err="1">
                <a:latin typeface="Courier New" panose="02070309020205020404" pitchFamily="49" charset="0"/>
                <a:cs typeface="Courier New" panose="02070309020205020404" pitchFamily="49" charset="0"/>
              </a:rPr>
              <a:t>is_max</a:t>
            </a:r>
            <a:r>
              <a:rPr lang="en-US" dirty="0">
                <a:latin typeface="Courier New" panose="02070309020205020404" pitchFamily="49" charset="0"/>
                <a:cs typeface="Courier New" panose="02070309020205020404" pitchFamily="49" charset="0"/>
              </a:rPr>
              <a:t>=temps==</a:t>
            </a:r>
            <a:r>
              <a:rPr lang="en-US" dirty="0" err="1">
                <a:latin typeface="Courier New" panose="02070309020205020404" pitchFamily="49" charset="0"/>
                <a:cs typeface="Courier New" panose="02070309020205020404" pitchFamily="49" charset="0"/>
              </a:rPr>
              <a:t>maxval</a:t>
            </a:r>
            <a:r>
              <a:rPr lang="en-US" dirty="0">
                <a:latin typeface="Courier New" panose="02070309020205020404" pitchFamily="49" charset="0"/>
                <a:cs typeface="Courier New" panose="02070309020205020404" pitchFamily="49" charset="0"/>
              </a:rPr>
              <a:t>(temps)</a:t>
            </a:r>
          </a:p>
          <a:p>
            <a:pPr marL="0" indent="0">
              <a:buNone/>
            </a:pPr>
            <a:r>
              <a:rPr lang="en-US" dirty="0">
                <a:latin typeface="Courier New" panose="02070309020205020404" pitchFamily="49" charset="0"/>
                <a:cs typeface="Courier New" panose="02070309020205020404" pitchFamily="49" charset="0"/>
              </a:rPr>
              <a:t>do day=1,size(</a:t>
            </a:r>
            <a:r>
              <a:rPr lang="en-US" dirty="0" err="1">
                <a:latin typeface="Courier New" panose="02070309020205020404" pitchFamily="49" charset="0"/>
                <a:cs typeface="Courier New" panose="02070309020205020404" pitchFamily="49" charset="0"/>
              </a:rPr>
              <a:t>is_max</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is_max</a:t>
            </a:r>
            <a:r>
              <a:rPr lang="en-US" dirty="0">
                <a:latin typeface="Courier New" panose="02070309020205020404" pitchFamily="49" charset="0"/>
                <a:cs typeface="Courier New" panose="02070309020205020404" pitchFamily="49" charset="0"/>
              </a:rPr>
              <a:t>(day)) then</a:t>
            </a:r>
          </a:p>
          <a:p>
            <a:pPr marL="0" indent="0">
              <a:buNone/>
            </a:pPr>
            <a:r>
              <a:rPr lang="en-US" dirty="0">
                <a:latin typeface="Courier New" panose="02070309020205020404" pitchFamily="49" charset="0"/>
                <a:cs typeface="Courier New" panose="02070309020205020404" pitchFamily="49" charset="0"/>
              </a:rPr>
              <a:t>         print *, dates(day)</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endif</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enddo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92521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3" name="Content Placeholder 2"/>
          <p:cNvSpPr>
            <a:spLocks noGrp="1"/>
          </p:cNvSpPr>
          <p:nvPr>
            <p:ph idx="1"/>
          </p:nvPr>
        </p:nvSpPr>
        <p:spPr/>
        <p:txBody>
          <a:bodyPr/>
          <a:lstStyle/>
          <a:p>
            <a:r>
              <a:rPr lang="en-US" dirty="0"/>
              <a:t>Where functions like a “</a:t>
            </a:r>
            <a:r>
              <a:rPr lang="en-US" dirty="0" err="1"/>
              <a:t>vectorized</a:t>
            </a:r>
            <a:r>
              <a:rPr lang="en-US" dirty="0"/>
              <a:t>” </a:t>
            </a:r>
            <a:r>
              <a:rPr lang="en-US" dirty="0" err="1"/>
              <a:t>loop+conditional</a:t>
            </a:r>
            <a:r>
              <a:rPr lang="en-US" dirty="0"/>
              <a:t>.</a:t>
            </a:r>
          </a:p>
          <a:p>
            <a:r>
              <a:rPr lang="en-US" dirty="0"/>
              <a:t>The clauses must be array assignments.</a:t>
            </a:r>
          </a:p>
          <a:p>
            <a:pPr marL="0" indent="0">
              <a:buNone/>
            </a:pPr>
            <a:r>
              <a:rPr lang="en-US" dirty="0">
                <a:latin typeface="Courier New"/>
                <a:cs typeface="Courier New"/>
              </a:rPr>
              <a:t>  where ( A&gt;=0.0 )</a:t>
            </a:r>
          </a:p>
          <a:p>
            <a:pPr marL="0" indent="0">
              <a:buNone/>
            </a:pPr>
            <a:r>
              <a:rPr lang="en-US" dirty="0">
                <a:latin typeface="Courier New"/>
                <a:cs typeface="Courier New"/>
              </a:rPr>
              <a:t>    B=</a:t>
            </a:r>
            <a:r>
              <a:rPr lang="en-US" dirty="0" err="1">
                <a:latin typeface="Courier New"/>
                <a:cs typeface="Courier New"/>
              </a:rPr>
              <a:t>sqrt</a:t>
            </a:r>
            <a:r>
              <a:rPr lang="en-US" dirty="0">
                <a:latin typeface="Courier New"/>
                <a:cs typeface="Courier New"/>
              </a:rPr>
              <a:t>(A)</a:t>
            </a:r>
          </a:p>
          <a:p>
            <a:pPr marL="0" indent="0">
              <a:buNone/>
            </a:pPr>
            <a:r>
              <a:rPr lang="en-US" dirty="0">
                <a:latin typeface="Courier New"/>
                <a:cs typeface="Courier New"/>
              </a:rPr>
              <a:t>  elsewhere</a:t>
            </a:r>
          </a:p>
          <a:p>
            <a:pPr marL="0" indent="0">
              <a:buNone/>
            </a:pPr>
            <a:r>
              <a:rPr lang="en-US" dirty="0">
                <a:latin typeface="Courier New"/>
                <a:cs typeface="Courier New"/>
              </a:rPr>
              <a:t>    B=0.</a:t>
            </a:r>
          </a:p>
          <a:p>
            <a:pPr marL="0" indent="0">
              <a:buNone/>
            </a:pPr>
            <a:r>
              <a:rPr lang="en-US" dirty="0">
                <a:latin typeface="Courier New"/>
                <a:cs typeface="Courier New"/>
              </a:rPr>
              <a:t>  end where</a:t>
            </a:r>
          </a:p>
        </p:txBody>
      </p:sp>
    </p:spTree>
    <p:extLst>
      <p:ext uri="{BB962C8B-B14F-4D97-AF65-F5344CB8AC3E}">
        <p14:creationId xmlns:p14="http://schemas.microsoft.com/office/powerpoint/2010/main" val="17620394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dirty="0">
                <a:cs typeface="Courier New"/>
              </a:rPr>
              <a:t>In arrays.f90 </a:t>
            </a:r>
          </a:p>
          <a:p>
            <a:pPr lvl="1"/>
            <a:r>
              <a:rPr lang="en-US" dirty="0">
                <a:cs typeface="Courier New"/>
              </a:rPr>
              <a:t>Add a WHERE to set elements to W equal to the corresponding elements of B if the element of B is less than 7. </a:t>
            </a:r>
          </a:p>
        </p:txBody>
      </p:sp>
    </p:spTree>
    <p:extLst>
      <p:ext uri="{BB962C8B-B14F-4D97-AF65-F5344CB8AC3E}">
        <p14:creationId xmlns:p14="http://schemas.microsoft.com/office/powerpoint/2010/main" val="7720975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input/output</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66199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List-Directed IO</a:t>
            </a:r>
          </a:p>
        </p:txBody>
      </p:sp>
      <p:sp>
        <p:nvSpPr>
          <p:cNvPr id="3" name="Content Placeholder 2"/>
          <p:cNvSpPr>
            <a:spLocks noGrp="1"/>
          </p:cNvSpPr>
          <p:nvPr>
            <p:ph idx="1"/>
          </p:nvPr>
        </p:nvSpPr>
        <p:spPr/>
        <p:txBody>
          <a:bodyPr>
            <a:normAutofit fontScale="92500" lnSpcReduction="20000"/>
          </a:bodyPr>
          <a:lstStyle/>
          <a:p>
            <a:r>
              <a:rPr lang="en-US" dirty="0"/>
              <a:t>List-directed IO allows the compiler to format the data.</a:t>
            </a:r>
          </a:p>
          <a:p>
            <a:r>
              <a:rPr lang="en-US" dirty="0"/>
              <a:t>Input</a:t>
            </a:r>
          </a:p>
          <a:p>
            <a:pPr lvl="1"/>
            <a:r>
              <a:rPr lang="en-US" dirty="0"/>
              <a:t>Fortran read from standard input.  Separates values on comma </a:t>
            </a:r>
            <a:r>
              <a:rPr lang="en-US" i="1" dirty="0"/>
              <a:t>or</a:t>
            </a:r>
            <a:r>
              <a:rPr lang="en-US" dirty="0"/>
              <a:t> whitespace.</a:t>
            </a:r>
          </a:p>
          <a:p>
            <a:pPr lvl="1" indent="0">
              <a:buNone/>
            </a:pPr>
            <a:r>
              <a:rPr lang="en-US" dirty="0"/>
              <a:t>	</a:t>
            </a:r>
            <a:r>
              <a:rPr lang="en-US" dirty="0">
                <a:latin typeface="Courier New"/>
                <a:cs typeface="Courier New"/>
              </a:rPr>
              <a:t>read(*,*) var1, var2, var3</a:t>
            </a:r>
          </a:p>
          <a:p>
            <a:pPr lvl="1"/>
            <a:r>
              <a:rPr lang="en-US" dirty="0"/>
              <a:t>Fortran write to standard output</a:t>
            </a:r>
          </a:p>
          <a:p>
            <a:pPr lvl="1" indent="0">
              <a:buNone/>
            </a:pPr>
            <a:r>
              <a:rPr lang="en-US" dirty="0"/>
              <a:t>	</a:t>
            </a:r>
            <a:r>
              <a:rPr lang="en-US" dirty="0">
                <a:latin typeface="Courier New"/>
                <a:cs typeface="Courier New"/>
              </a:rPr>
              <a:t>print *, var1,var2,var3</a:t>
            </a:r>
          </a:p>
          <a:p>
            <a:pPr lvl="1" indent="0">
              <a:buNone/>
            </a:pPr>
            <a:r>
              <a:rPr lang="en-US" dirty="0">
                <a:latin typeface="Courier New"/>
                <a:cs typeface="Courier New"/>
              </a:rPr>
              <a:t>	write(*,*) var1,var2,var3</a:t>
            </a:r>
          </a:p>
          <a:p>
            <a:pPr marL="525780" indent="-342900"/>
            <a:r>
              <a:rPr lang="en-US" dirty="0">
                <a:cs typeface="Courier New"/>
              </a:rPr>
              <a:t>In Fortran the </a:t>
            </a:r>
            <a:r>
              <a:rPr lang="en-US" dirty="0">
                <a:latin typeface="Courier New" panose="02070309020205020404" pitchFamily="49" charset="0"/>
                <a:cs typeface="Courier New" panose="02070309020205020404" pitchFamily="49" charset="0"/>
              </a:rPr>
              <a:t>print</a:t>
            </a:r>
            <a:r>
              <a:rPr lang="en-US" dirty="0">
                <a:cs typeface="Courier New"/>
              </a:rPr>
              <a:t> statement always writes an EOL after all variables have been output.  The </a:t>
            </a:r>
            <a:r>
              <a:rPr lang="en-US" dirty="0">
                <a:latin typeface="Courier New" panose="02070309020205020404" pitchFamily="49" charset="0"/>
                <a:cs typeface="Courier New" panose="02070309020205020404" pitchFamily="49" charset="0"/>
              </a:rPr>
              <a:t>write</a:t>
            </a:r>
            <a:r>
              <a:rPr lang="en-US" dirty="0">
                <a:cs typeface="Courier New"/>
              </a:rPr>
              <a:t> statement does as well unless told otherwise (this is the opposite of </a:t>
            </a:r>
            <a:r>
              <a:rPr lang="en-US" dirty="0">
                <a:latin typeface="Courier New" panose="02070309020205020404" pitchFamily="49" charset="0"/>
                <a:cs typeface="Courier New" panose="02070309020205020404" pitchFamily="49" charset="0"/>
              </a:rPr>
              <a:t>write</a:t>
            </a:r>
            <a:r>
              <a:rPr lang="en-US" dirty="0">
                <a:cs typeface="Courier New"/>
              </a:rPr>
              <a:t> in most other languages).</a:t>
            </a:r>
          </a:p>
        </p:txBody>
      </p:sp>
    </p:spTree>
    <p:extLst>
      <p:ext uri="{BB962C8B-B14F-4D97-AF65-F5344CB8AC3E}">
        <p14:creationId xmlns:p14="http://schemas.microsoft.com/office/powerpoint/2010/main" val="21854804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the Command Line</a:t>
            </a:r>
          </a:p>
        </p:txBody>
      </p:sp>
      <p:sp>
        <p:nvSpPr>
          <p:cNvPr id="3" name="Content Placeholder 2"/>
          <p:cNvSpPr>
            <a:spLocks noGrp="1"/>
          </p:cNvSpPr>
          <p:nvPr>
            <p:ph idx="1"/>
          </p:nvPr>
        </p:nvSpPr>
        <p:spPr>
          <a:xfrm>
            <a:off x="246958" y="1600200"/>
            <a:ext cx="8563322" cy="4525963"/>
          </a:xfrm>
        </p:spPr>
        <p:txBody>
          <a:bodyPr>
            <a:normAutofit fontScale="92500"/>
          </a:bodyPr>
          <a:lstStyle/>
          <a:p>
            <a:r>
              <a:rPr lang="en-US" sz="2800" dirty="0">
                <a:cs typeface="Courier New"/>
              </a:rPr>
              <a:t>We can read strings only.  You must convert if necessary to a numerical type using internal read/write.</a:t>
            </a:r>
          </a:p>
          <a:p>
            <a:pPr marL="0" indent="0">
              <a:buNone/>
            </a:pPr>
            <a:r>
              <a:rPr lang="en-US" sz="2800" dirty="0">
                <a:latin typeface="Courier New"/>
                <a:cs typeface="Courier New"/>
              </a:rPr>
              <a:t>  </a:t>
            </a:r>
            <a:r>
              <a:rPr lang="en-US" sz="2800" dirty="0" err="1">
                <a:latin typeface="Courier New"/>
                <a:cs typeface="Courier New"/>
              </a:rPr>
              <a:t>nargs</a:t>
            </a:r>
            <a:r>
              <a:rPr lang="en-US" sz="2800" dirty="0">
                <a:latin typeface="Courier New"/>
                <a:cs typeface="Courier New"/>
              </a:rPr>
              <a:t>=</a:t>
            </a:r>
            <a:r>
              <a:rPr lang="en-US" sz="2800" dirty="0" err="1">
                <a:latin typeface="Courier New"/>
                <a:cs typeface="Courier New"/>
              </a:rPr>
              <a:t>command_argument_count</a:t>
            </a:r>
            <a:r>
              <a:rPr lang="en-US" sz="2800" dirty="0">
                <a:latin typeface="Courier New"/>
                <a:cs typeface="Courier New"/>
              </a:rPr>
              <a:t>()</a:t>
            </a:r>
          </a:p>
          <a:p>
            <a:pPr marL="0" indent="0">
              <a:buNone/>
            </a:pPr>
            <a:r>
              <a:rPr lang="en-US" sz="2800" dirty="0">
                <a:latin typeface="Courier New"/>
                <a:cs typeface="Courier New"/>
              </a:rPr>
              <a:t>  if ( </a:t>
            </a:r>
            <a:r>
              <a:rPr lang="en-US" sz="2800" dirty="0" err="1">
                <a:latin typeface="Courier New"/>
                <a:cs typeface="Courier New"/>
              </a:rPr>
              <a:t>nargs</a:t>
            </a:r>
            <a:r>
              <a:rPr lang="en-US" sz="2800" dirty="0">
                <a:latin typeface="Courier New"/>
                <a:cs typeface="Courier New"/>
              </a:rPr>
              <a:t> .ne. 1 ) then</a:t>
            </a:r>
          </a:p>
          <a:p>
            <a:pPr marL="0" indent="0">
              <a:buNone/>
            </a:pPr>
            <a:r>
              <a:rPr lang="en-US" sz="2800" dirty="0">
                <a:latin typeface="Courier New"/>
                <a:cs typeface="Courier New"/>
              </a:rPr>
              <a:t>     stop "No input specified"</a:t>
            </a:r>
          </a:p>
          <a:p>
            <a:pPr marL="0" indent="0">
              <a:buNone/>
            </a:pPr>
            <a:r>
              <a:rPr lang="en-US" sz="2800" dirty="0">
                <a:latin typeface="Courier New"/>
                <a:cs typeface="Courier New"/>
              </a:rPr>
              <a:t>  else</a:t>
            </a:r>
          </a:p>
          <a:p>
            <a:pPr marL="0" indent="0">
              <a:buNone/>
            </a:pPr>
            <a:r>
              <a:rPr lang="en-US" sz="2800" dirty="0">
                <a:latin typeface="Courier New"/>
                <a:cs typeface="Courier New"/>
              </a:rPr>
              <a:t>     call </a:t>
            </a:r>
            <a:r>
              <a:rPr lang="en-US" sz="2800" dirty="0" err="1">
                <a:latin typeface="Courier New"/>
                <a:cs typeface="Courier New"/>
              </a:rPr>
              <a:t>get_command_argument</a:t>
            </a:r>
            <a:r>
              <a:rPr lang="en-US" sz="2800" dirty="0">
                <a:latin typeface="Courier New"/>
                <a:cs typeface="Courier New"/>
              </a:rPr>
              <a:t>(1,nval)</a:t>
            </a:r>
          </a:p>
          <a:p>
            <a:pPr marL="0" indent="0">
              <a:buNone/>
            </a:pPr>
            <a:r>
              <a:rPr lang="en-US" sz="2800" dirty="0">
                <a:latin typeface="Courier New"/>
                <a:cs typeface="Courier New"/>
              </a:rPr>
              <a:t>     read(</a:t>
            </a:r>
            <a:r>
              <a:rPr lang="en-US" sz="2800" dirty="0" err="1">
                <a:latin typeface="Courier New"/>
                <a:cs typeface="Courier New"/>
              </a:rPr>
              <a:t>nval</a:t>
            </a:r>
            <a:r>
              <a:rPr lang="en-US" sz="2800" dirty="0">
                <a:latin typeface="Courier New"/>
                <a:cs typeface="Courier New"/>
              </a:rPr>
              <a:t>,'(i4)') n</a:t>
            </a:r>
          </a:p>
          <a:p>
            <a:pPr marL="0" indent="0">
              <a:buNone/>
            </a:pPr>
            <a:r>
              <a:rPr lang="en-US" sz="2800" dirty="0">
                <a:latin typeface="Courier New"/>
                <a:cs typeface="Courier New"/>
              </a:rPr>
              <a:t>  </a:t>
            </a:r>
            <a:r>
              <a:rPr lang="en-US" sz="2800" dirty="0" err="1">
                <a:latin typeface="Courier New"/>
                <a:cs typeface="Courier New"/>
              </a:rPr>
              <a:t>endif</a:t>
            </a:r>
            <a:endParaRPr lang="en-US" sz="2800" dirty="0">
              <a:latin typeface="Courier New"/>
              <a:cs typeface="Courier New"/>
            </a:endParaRPr>
          </a:p>
        </p:txBody>
      </p:sp>
    </p:spTree>
    <p:extLst>
      <p:ext uri="{BB962C8B-B14F-4D97-AF65-F5344CB8AC3E}">
        <p14:creationId xmlns:p14="http://schemas.microsoft.com/office/powerpoint/2010/main" val="3749080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resentation6" id="{5F3F951C-E5F2-7C4B-A1BE-2913223E399E}" vid="{D83C2C2A-0AA0-914F-9B80-3440E1599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ACES-ARCS</Template>
  <TotalTime>9442</TotalTime>
  <Words>14321</Words>
  <Application>Microsoft Macintosh PowerPoint</Application>
  <PresentationFormat>On-screen Show (4:3)</PresentationFormat>
  <Paragraphs>1786</Paragraphs>
  <Slides>221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221</vt:i4>
      </vt:variant>
    </vt:vector>
  </HeadingPairs>
  <TitlesOfParts>
    <vt:vector size="233" baseType="lpstr">
      <vt:lpstr>ＭＳ Ｐゴシック</vt:lpstr>
      <vt:lpstr>American Typewriter</vt:lpstr>
      <vt:lpstr>Arial</vt:lpstr>
      <vt:lpstr>Calibri</vt:lpstr>
      <vt:lpstr>Courier</vt:lpstr>
      <vt:lpstr>Courier New</vt:lpstr>
      <vt:lpstr>DejaVu Sans</vt:lpstr>
      <vt:lpstr>Mangal</vt:lpstr>
      <vt:lpstr>Symbol</vt:lpstr>
      <vt:lpstr>Times New Roman</vt:lpstr>
      <vt:lpstr>Wingdings</vt:lpstr>
      <vt:lpstr>Class</vt:lpstr>
      <vt:lpstr>Programming in Modern Fortran</vt:lpstr>
      <vt:lpstr>Compilers versus Interpreters</vt:lpstr>
      <vt:lpstr>Compiled Languages</vt:lpstr>
      <vt:lpstr>Why Fortran</vt:lpstr>
      <vt:lpstr>Why Does Fortran Have a Reputation?</vt:lpstr>
      <vt:lpstr>Algol 60 </vt:lpstr>
      <vt:lpstr>Newer Fortran</vt:lpstr>
      <vt:lpstr>Strengths and Weaknesses</vt:lpstr>
      <vt:lpstr>Quote from Approximately 1985</vt:lpstr>
      <vt:lpstr>Setting Up Your Environment</vt:lpstr>
      <vt:lpstr>Integrated Development Environments</vt:lpstr>
      <vt:lpstr>Linux</vt:lpstr>
      <vt:lpstr>Windows and Mac</vt:lpstr>
      <vt:lpstr>Installing Compilers on Macs</vt:lpstr>
      <vt:lpstr>Installing Compilers on Windows</vt:lpstr>
      <vt:lpstr>MinGW</vt:lpstr>
      <vt:lpstr>Environment Variables in Windows</vt:lpstr>
      <vt:lpstr>Geany on Windows</vt:lpstr>
      <vt:lpstr>Variables in fortran</vt:lpstr>
      <vt:lpstr>Variables in Fortran</vt:lpstr>
      <vt:lpstr>Numeric Types: Integer</vt:lpstr>
      <vt:lpstr>Numeric Types: Single Precision</vt:lpstr>
      <vt:lpstr>Numeric Types: Double Precision</vt:lpstr>
      <vt:lpstr>Numeric Types: Complex</vt:lpstr>
      <vt:lpstr>Non-numeric Types: Logical</vt:lpstr>
      <vt:lpstr>Non-numeric Types: Character</vt:lpstr>
      <vt:lpstr>Literals</vt:lpstr>
      <vt:lpstr>Variable Declarations</vt:lpstr>
      <vt:lpstr>Declarations</vt:lpstr>
      <vt:lpstr>Initializing at Compile Time</vt:lpstr>
      <vt:lpstr>Example </vt:lpstr>
      <vt:lpstr>PARAMETER</vt:lpstr>
      <vt:lpstr>Type Conversions</vt:lpstr>
      <vt:lpstr>Examples</vt:lpstr>
      <vt:lpstr>Character  Numeric</vt:lpstr>
      <vt:lpstr>Arithmetic Operations</vt:lpstr>
      <vt:lpstr>Integer Operators</vt:lpstr>
      <vt:lpstr>Character (String) Operators</vt:lpstr>
      <vt:lpstr>Conditional Operators</vt:lpstr>
      <vt:lpstr>Logical Operators</vt:lpstr>
      <vt:lpstr>Conditional Operator Precedence</vt:lpstr>
      <vt:lpstr>Character Comparison Intrinsics</vt:lpstr>
      <vt:lpstr>Expressions and Statements</vt:lpstr>
      <vt:lpstr>Expressions in Fortran</vt:lpstr>
      <vt:lpstr>Statements</vt:lpstr>
      <vt:lpstr>Fixed Format versus Free Format</vt:lpstr>
      <vt:lpstr>PowerPoint Presentation</vt:lpstr>
      <vt:lpstr>Comments, Continuations, Etc.</vt:lpstr>
      <vt:lpstr>Statements for the Main Program</vt:lpstr>
      <vt:lpstr>IMPLICIT</vt:lpstr>
      <vt:lpstr>Statement Labels</vt:lpstr>
      <vt:lpstr>Miscellaneous</vt:lpstr>
      <vt:lpstr>Hello World</vt:lpstr>
      <vt:lpstr>Exercise</vt:lpstr>
      <vt:lpstr>Exercise</vt:lpstr>
      <vt:lpstr>Exercise</vt:lpstr>
      <vt:lpstr>KIND</vt:lpstr>
      <vt:lpstr>KIND</vt:lpstr>
      <vt:lpstr>Obtaining KIND Information</vt:lpstr>
      <vt:lpstr>Declaring KIND</vt:lpstr>
      <vt:lpstr>Type Conversions with KIND</vt:lpstr>
      <vt:lpstr>Fortran Loops and Conditionals</vt:lpstr>
      <vt:lpstr>Conditionals</vt:lpstr>
      <vt:lpstr>SELECT CASE</vt:lpstr>
      <vt:lpstr>SELECT Example</vt:lpstr>
      <vt:lpstr>DO Loop</vt:lpstr>
      <vt:lpstr>QUIZ</vt:lpstr>
      <vt:lpstr>Implied DO</vt:lpstr>
      <vt:lpstr>Early Exit</vt:lpstr>
      <vt:lpstr>WHILE Loops</vt:lpstr>
      <vt:lpstr>Example</vt:lpstr>
      <vt:lpstr>Exit/Cycle</vt:lpstr>
      <vt:lpstr>Repeat-Until</vt:lpstr>
      <vt:lpstr>Example</vt:lpstr>
      <vt:lpstr>Example</vt:lpstr>
      <vt:lpstr>Exercise</vt:lpstr>
      <vt:lpstr>Arrays</vt:lpstr>
      <vt:lpstr>Terminology</vt:lpstr>
      <vt:lpstr>Fortran Arrays</vt:lpstr>
      <vt:lpstr>Orientation</vt:lpstr>
      <vt:lpstr>Array Elements and Slices</vt:lpstr>
      <vt:lpstr>Array Initialization</vt:lpstr>
      <vt:lpstr>Array Operations</vt:lpstr>
      <vt:lpstr>Array Intrinsics</vt:lpstr>
      <vt:lpstr>Array Construction Intrinsics</vt:lpstr>
      <vt:lpstr>Array Inquiry  Intrinsics</vt:lpstr>
      <vt:lpstr>Array Transformation Intrinsics</vt:lpstr>
      <vt:lpstr>Array Reduction Intrinsics</vt:lpstr>
      <vt:lpstr>Example</vt:lpstr>
      <vt:lpstr>Allocatable Arrays</vt:lpstr>
      <vt:lpstr>Exercise</vt:lpstr>
      <vt:lpstr>Masking Array Operations</vt:lpstr>
      <vt:lpstr>Advanced Array Indexing</vt:lpstr>
      <vt:lpstr>Conditionals with Arrays</vt:lpstr>
      <vt:lpstr>Where</vt:lpstr>
      <vt:lpstr>Exercise</vt:lpstr>
      <vt:lpstr>Fortran input/output</vt:lpstr>
      <vt:lpstr>List-Directed IO</vt:lpstr>
      <vt:lpstr>Reading from the Command Line</vt:lpstr>
      <vt:lpstr>Formatted IO</vt:lpstr>
      <vt:lpstr>Edit Descriptors</vt:lpstr>
      <vt:lpstr>Common Edit Descriptors</vt:lpstr>
      <vt:lpstr>Modifiers</vt:lpstr>
      <vt:lpstr>Format Strings</vt:lpstr>
      <vt:lpstr>Examples</vt:lpstr>
      <vt:lpstr>Format Statements</vt:lpstr>
      <vt:lpstr>Format Example</vt:lpstr>
      <vt:lpstr>Fortran Non-Advancing IO</vt:lpstr>
      <vt:lpstr>Exercise</vt:lpstr>
      <vt:lpstr>Exercise</vt:lpstr>
      <vt:lpstr>Fortran file io</vt:lpstr>
      <vt:lpstr>Open</vt:lpstr>
      <vt:lpstr>Popular Options to Open</vt:lpstr>
      <vt:lpstr>Inquire</vt:lpstr>
      <vt:lpstr>Common Options to Inquire</vt:lpstr>
      <vt:lpstr>Close</vt:lpstr>
      <vt:lpstr>REWIND</vt:lpstr>
      <vt:lpstr>Example</vt:lpstr>
      <vt:lpstr>Reading from a File</vt:lpstr>
      <vt:lpstr>Writing to a File</vt:lpstr>
      <vt:lpstr>Fortran Namelist</vt:lpstr>
      <vt:lpstr>Namelist Input</vt:lpstr>
      <vt:lpstr>Namelist Example</vt:lpstr>
      <vt:lpstr>Example</vt:lpstr>
      <vt:lpstr>Example (Continued)</vt:lpstr>
      <vt:lpstr>Exercise</vt:lpstr>
      <vt:lpstr>Subprograms</vt:lpstr>
      <vt:lpstr>What is a Subprogram</vt:lpstr>
      <vt:lpstr>Functions and Subroutines</vt:lpstr>
      <vt:lpstr>INTENT</vt:lpstr>
      <vt:lpstr>Functions</vt:lpstr>
      <vt:lpstr>Alternative Declaration</vt:lpstr>
      <vt:lpstr>Renaming the Result</vt:lpstr>
      <vt:lpstr>Example</vt:lpstr>
      <vt:lpstr>Subroutines</vt:lpstr>
      <vt:lpstr>Invoking Functions and Subroutines</vt:lpstr>
      <vt:lpstr>Passing by Reference</vt:lpstr>
      <vt:lpstr>Exercise</vt:lpstr>
      <vt:lpstr>Passing Arrays to Subprograms</vt:lpstr>
      <vt:lpstr>Examples</vt:lpstr>
      <vt:lpstr>Local Arrays</vt:lpstr>
      <vt:lpstr>Interfaces</vt:lpstr>
      <vt:lpstr>Syntax</vt:lpstr>
      <vt:lpstr>More Interfaces</vt:lpstr>
      <vt:lpstr>Interface Blocks</vt:lpstr>
      <vt:lpstr>Exercise</vt:lpstr>
      <vt:lpstr>Saving and Deallocating</vt:lpstr>
      <vt:lpstr>Passing a Subprogram Name</vt:lpstr>
      <vt:lpstr>Optional and Keyword arguments</vt:lpstr>
      <vt:lpstr>Optional Arguments</vt:lpstr>
      <vt:lpstr>Using Optional Arguments</vt:lpstr>
      <vt:lpstr>Keyword Arguments</vt:lpstr>
      <vt:lpstr>The PRESENT Intrinsic</vt:lpstr>
      <vt:lpstr>Pure and elemental procedures</vt:lpstr>
      <vt:lpstr>PURE Functions</vt:lpstr>
      <vt:lpstr>PURE Procedures</vt:lpstr>
      <vt:lpstr>ELEMENTAL Procedures</vt:lpstr>
      <vt:lpstr>Using ELEMENTAL Procedures</vt:lpstr>
      <vt:lpstr>Exercise</vt:lpstr>
      <vt:lpstr>SCOPE</vt:lpstr>
      <vt:lpstr>Variable Scope</vt:lpstr>
      <vt:lpstr>CONTAINS and Nested Procedures</vt:lpstr>
      <vt:lpstr>Example</vt:lpstr>
      <vt:lpstr>Common</vt:lpstr>
      <vt:lpstr>Pitfalls with Common</vt:lpstr>
      <vt:lpstr>Compilers, Linkers, and Make</vt:lpstr>
      <vt:lpstr>Building an Executable</vt:lpstr>
      <vt:lpstr>Linkers and Libraries</vt:lpstr>
      <vt:lpstr>Make</vt:lpstr>
      <vt:lpstr>Targets and Rules</vt:lpstr>
      <vt:lpstr>Variables and Comments</vt:lpstr>
      <vt:lpstr>Suffix Rules</vt:lpstr>
      <vt:lpstr>Pattern Rules</vt:lpstr>
      <vt:lpstr>Example</vt:lpstr>
      <vt:lpstr>Fortran modules</vt:lpstr>
      <vt:lpstr>Why Use Modules</vt:lpstr>
      <vt:lpstr>Fortran Modules</vt:lpstr>
      <vt:lpstr>Using Modules</vt:lpstr>
      <vt:lpstr>Variations of USE</vt:lpstr>
      <vt:lpstr>Module Variables. </vt:lpstr>
      <vt:lpstr>Subprograms in Modules</vt:lpstr>
      <vt:lpstr>Example</vt:lpstr>
      <vt:lpstr>Exercise</vt:lpstr>
      <vt:lpstr>Fortran abstract types</vt:lpstr>
      <vt:lpstr>Derived Types</vt:lpstr>
      <vt:lpstr>Fortran Derived Types</vt:lpstr>
      <vt:lpstr>Fortran: Declaring Types and Accessing Fields</vt:lpstr>
      <vt:lpstr>Example</vt:lpstr>
      <vt:lpstr>Procedure overloading</vt:lpstr>
      <vt:lpstr>Purpose</vt:lpstr>
      <vt:lpstr>Overloading</vt:lpstr>
      <vt:lpstr>Example</vt:lpstr>
      <vt:lpstr>Exercise</vt:lpstr>
      <vt:lpstr>Example -- Fractions</vt:lpstr>
      <vt:lpstr>Overloading Operators</vt:lpstr>
      <vt:lpstr>Fractions</vt:lpstr>
      <vt:lpstr>Exercise</vt:lpstr>
      <vt:lpstr>Fortran classes</vt:lpstr>
      <vt:lpstr>OOP Terminology</vt:lpstr>
      <vt:lpstr>Types with Procedures</vt:lpstr>
      <vt:lpstr>Instance Parameters</vt:lpstr>
      <vt:lpstr>Example</vt:lpstr>
      <vt:lpstr>Example (P. 2)</vt:lpstr>
      <vt:lpstr>Data Hiding</vt:lpstr>
      <vt:lpstr>Modified Example</vt:lpstr>
      <vt:lpstr>Modified Example, P. 2</vt:lpstr>
      <vt:lpstr>Constructors and Destructors</vt:lpstr>
      <vt:lpstr>Constructors</vt:lpstr>
      <vt:lpstr>Exercise</vt:lpstr>
      <vt:lpstr>Inheritance</vt:lpstr>
      <vt:lpstr>Attribute Inheritance</vt:lpstr>
      <vt:lpstr>Recommendations for Older Code</vt:lpstr>
      <vt:lpstr>Updating Older Code</vt:lpstr>
      <vt:lpstr>Updating (Continued)</vt:lpstr>
      <vt:lpstr>Testing</vt:lpstr>
      <vt:lpstr>Programming Style</vt:lpstr>
      <vt:lpstr>The Old Way (1978)</vt:lpstr>
      <vt:lpstr>Before</vt:lpstr>
      <vt:lpstr>After</vt:lpstr>
      <vt:lpstr>After (Continued)</vt:lpstr>
      <vt:lpstr>Changes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Compiled languages</dc:title>
  <dc:creator>kah3f</dc:creator>
  <cp:lastModifiedBy>Holcomb, Katherine A. (kah3f)</cp:lastModifiedBy>
  <cp:revision>113</cp:revision>
  <dcterms:created xsi:type="dcterms:W3CDTF">2015-05-19T15:17:34Z</dcterms:created>
  <dcterms:modified xsi:type="dcterms:W3CDTF">2018-06-07T20:43:44Z</dcterms:modified>
</cp:coreProperties>
</file>