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6"/>
  </p:handoutMasterIdLst>
  <p:sldIdLst>
    <p:sldId id="262" r:id="rId10"/>
    <p:sldId id="258" r:id="rId11"/>
    <p:sldId id="263" r:id="rId12"/>
    <p:sldId id="264" r:id="rId13"/>
    <p:sldId id="265" r:id="rId14"/>
    <p:sldId id="260"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12" d="100"/>
          <a:sy n="112" d="100"/>
        </p:scale>
        <p:origin x="1452" y="10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2016/9/5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en-US" altLang="zh-CN" dirty="0" smtClean="0"/>
              <a:t>TCC</a:t>
            </a:r>
            <a:r>
              <a:rPr lang="zh-CN" altLang="en-US" dirty="0" smtClean="0"/>
              <a:t>账号锁定策略</a:t>
            </a:r>
            <a:endParaRPr lang="zh-CN" altLang="en-US" dirty="0"/>
          </a:p>
        </p:txBody>
      </p:sp>
      <p:sp>
        <p:nvSpPr>
          <p:cNvPr id="12" name="副标题 11"/>
          <p:cNvSpPr>
            <a:spLocks noGrp="1"/>
          </p:cNvSpPr>
          <p:nvPr>
            <p:ph type="subTitle" idx="11"/>
          </p:nvPr>
        </p:nvSpPr>
        <p:spPr>
          <a:xfrm>
            <a:off x="755650" y="3068638"/>
            <a:ext cx="6400800" cy="461665"/>
          </a:xfrm>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zh-CN" altLang="en-US" sz="1400" dirty="0" smtClean="0">
                <a:solidFill>
                  <a:srgbClr val="B2B2B2">
                    <a:lumMod val="50000"/>
                  </a:srgbClr>
                </a:solidFill>
                <a:latin typeface="FrutigerNext LT Medium"/>
              </a:rPr>
              <a:t>罗向龙</a:t>
            </a:r>
            <a:r>
              <a:rPr lang="en-US" altLang="zh-CN" sz="1400" dirty="0" smtClean="0">
                <a:solidFill>
                  <a:srgbClr val="B2B2B2">
                    <a:lumMod val="50000"/>
                  </a:srgbClr>
                </a:solidFill>
                <a:latin typeface="FrutigerNext LT Medium"/>
              </a:rPr>
              <a:t>/00201279</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a:t>
            </a:r>
            <a:r>
              <a:rPr lang="en-US" altLang="zh-CN" sz="1400" dirty="0" smtClean="0">
                <a:solidFill>
                  <a:srgbClr val="B2B2B2">
                    <a:lumMod val="50000"/>
                  </a:srgbClr>
                </a:solidFill>
                <a:latin typeface="FrutigerNext LT Medium"/>
              </a:rPr>
              <a:t>V1.0(20160905)</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背景</a:t>
            </a:r>
            <a:endParaRPr lang="zh-CN" altLang="en-US" dirty="0" smtClean="0"/>
          </a:p>
        </p:txBody>
      </p:sp>
      <p:sp>
        <p:nvSpPr>
          <p:cNvPr id="14339" name="Rectangle 3"/>
          <p:cNvSpPr>
            <a:spLocks noGrp="1" noChangeArrowheads="1"/>
          </p:cNvSpPr>
          <p:nvPr>
            <p:ph idx="1"/>
          </p:nvPr>
        </p:nvSpPr>
        <p:spPr>
          <a:xfrm>
            <a:off x="755650" y="1484784"/>
            <a:ext cx="7632700" cy="4194175"/>
          </a:xfrm>
        </p:spPr>
        <p:txBody>
          <a:bodyPr/>
          <a:lstStyle/>
          <a:p>
            <a:pPr eaLnBrk="1" hangingPunct="1"/>
            <a:r>
              <a:rPr lang="zh-CN" altLang="en-US" dirty="0"/>
              <a:t>公司</a:t>
            </a:r>
            <a:r>
              <a:rPr lang="zh-CN" altLang="en-US" dirty="0" smtClean="0"/>
              <a:t>安全规定，当用户登录失败次数连续超过一个值时，必须对该账号进行锁定。</a:t>
            </a:r>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a:p>
          <a:p>
            <a:pPr eaLnBrk="1" hangingPunct="1"/>
            <a:endParaRPr lang="en-US" altLang="zh-CN" dirty="0" smtClean="0"/>
          </a:p>
          <a:p>
            <a:pPr eaLnBrk="1" hangingPunct="1"/>
            <a:r>
              <a:rPr lang="zh-CN" altLang="en-US" dirty="0" smtClean="0"/>
              <a:t>公司安全规定，当用户登录失败时，不能明确提示用户不存在或者密码错误</a:t>
            </a:r>
            <a:endParaRPr lang="zh-CN" altLang="en-US" dirty="0" smtClean="0"/>
          </a:p>
        </p:txBody>
      </p:sp>
      <p:pic>
        <p:nvPicPr>
          <p:cNvPr id="2" name="图片 1"/>
          <p:cNvPicPr>
            <a:picLocks noChangeAspect="1"/>
          </p:cNvPicPr>
          <p:nvPr/>
        </p:nvPicPr>
        <p:blipFill>
          <a:blip r:embed="rId2"/>
          <a:stretch>
            <a:fillRect/>
          </a:stretch>
        </p:blipFill>
        <p:spPr>
          <a:xfrm>
            <a:off x="782550" y="2712962"/>
            <a:ext cx="7704856" cy="982116"/>
          </a:xfrm>
          <a:prstGeom prst="rect">
            <a:avLst/>
          </a:prstGeom>
        </p:spPr>
      </p:pic>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TCC</a:t>
            </a:r>
            <a:r>
              <a:rPr lang="zh-CN" altLang="en-US" dirty="0" smtClean="0"/>
              <a:t>账号锁定策略</a:t>
            </a:r>
            <a:endParaRPr lang="zh-CN" altLang="en-US" dirty="0"/>
          </a:p>
        </p:txBody>
      </p:sp>
      <p:sp>
        <p:nvSpPr>
          <p:cNvPr id="3" name="内容占位符 2"/>
          <p:cNvSpPr>
            <a:spLocks noGrp="1"/>
          </p:cNvSpPr>
          <p:nvPr>
            <p:ph idx="1"/>
          </p:nvPr>
        </p:nvSpPr>
        <p:spPr>
          <a:xfrm>
            <a:off x="755650" y="1484784"/>
            <a:ext cx="7632700" cy="4194175"/>
          </a:xfrm>
        </p:spPr>
        <p:txBody>
          <a:bodyPr/>
          <a:lstStyle/>
          <a:p>
            <a:r>
              <a:rPr lang="zh-CN" altLang="en-US" dirty="0"/>
              <a:t>从第一次登录密码错误开始，</a:t>
            </a:r>
            <a:r>
              <a:rPr lang="en-US" altLang="zh-CN" dirty="0"/>
              <a:t>24</a:t>
            </a:r>
            <a:r>
              <a:rPr lang="zh-CN" altLang="en-US" dirty="0"/>
              <a:t>小时内连续输错</a:t>
            </a:r>
            <a:r>
              <a:rPr lang="en-US" altLang="zh-CN" dirty="0"/>
              <a:t>5</a:t>
            </a:r>
            <a:r>
              <a:rPr lang="zh-CN" altLang="en-US" dirty="0"/>
              <a:t>次，则账号锁定</a:t>
            </a:r>
            <a:r>
              <a:rPr lang="zh-CN" altLang="en-US" dirty="0" smtClean="0"/>
              <a:t>。</a:t>
            </a:r>
            <a:endParaRPr lang="en-US" altLang="zh-CN" dirty="0" smtClean="0"/>
          </a:p>
          <a:p>
            <a:r>
              <a:rPr lang="zh-CN" altLang="en-US" dirty="0" smtClean="0"/>
              <a:t>如果</a:t>
            </a:r>
            <a:r>
              <a:rPr lang="zh-CN" altLang="en-US" dirty="0"/>
              <a:t>中间任意一次与第一次之间的间隔超过</a:t>
            </a:r>
            <a:r>
              <a:rPr lang="en-US" altLang="zh-CN" dirty="0"/>
              <a:t>24</a:t>
            </a:r>
            <a:r>
              <a:rPr lang="zh-CN" altLang="en-US" dirty="0"/>
              <a:t>小时，则将这一次做为密码错误的第一次，重新执行</a:t>
            </a:r>
            <a:r>
              <a:rPr lang="en-US" altLang="zh-CN" dirty="0"/>
              <a:t>24</a:t>
            </a:r>
            <a:r>
              <a:rPr lang="zh-CN" altLang="en-US" dirty="0"/>
              <a:t>小时内连续输错</a:t>
            </a:r>
            <a:r>
              <a:rPr lang="en-US" altLang="zh-CN" dirty="0"/>
              <a:t>5</a:t>
            </a:r>
            <a:r>
              <a:rPr lang="zh-CN" altLang="en-US" dirty="0"/>
              <a:t>次则锁定账号的策略</a:t>
            </a:r>
            <a:r>
              <a:rPr lang="zh-CN" altLang="en-US" dirty="0" smtClean="0"/>
              <a:t>。</a:t>
            </a:r>
            <a:endParaRPr lang="en-US" altLang="zh-CN" dirty="0" smtClean="0"/>
          </a:p>
          <a:p>
            <a:r>
              <a:rPr lang="zh-CN" altLang="en-US" dirty="0" smtClean="0"/>
              <a:t>如果</a:t>
            </a:r>
            <a:r>
              <a:rPr lang="zh-CN" altLang="en-US" dirty="0"/>
              <a:t>中间密码正确过一次，则重新开始</a:t>
            </a:r>
            <a:r>
              <a:rPr lang="zh-CN" altLang="en-US" dirty="0" smtClean="0"/>
              <a:t>。</a:t>
            </a:r>
            <a:endParaRPr lang="en-US" altLang="zh-CN" dirty="0" smtClean="0"/>
          </a:p>
          <a:p>
            <a:r>
              <a:rPr lang="zh-CN" altLang="en-US" dirty="0" smtClean="0"/>
              <a:t>账号</a:t>
            </a:r>
            <a:r>
              <a:rPr lang="zh-CN" altLang="en-US" dirty="0"/>
              <a:t>锁定后只能由管理员进行</a:t>
            </a:r>
            <a:r>
              <a:rPr lang="zh-CN" altLang="en-US" dirty="0" smtClean="0"/>
              <a:t>解锁。</a:t>
            </a:r>
            <a:endParaRPr lang="en-US" altLang="zh-CN" dirty="0" smtClean="0"/>
          </a:p>
          <a:p>
            <a:endParaRPr lang="en-US" altLang="zh-CN" dirty="0"/>
          </a:p>
          <a:p>
            <a:r>
              <a:rPr lang="zh-CN" altLang="en-US" dirty="0" smtClean="0"/>
              <a:t>对于不存在的用户，也需要执行该策略，让攻击者不知道用户是否存在。</a:t>
            </a:r>
            <a:endParaRPr lang="zh-CN" altLang="en-US" dirty="0"/>
          </a:p>
        </p:txBody>
      </p:sp>
    </p:spTree>
    <p:extLst>
      <p:ext uri="{BB962C8B-B14F-4D97-AF65-F5344CB8AC3E}">
        <p14:creationId xmlns:p14="http://schemas.microsoft.com/office/powerpoint/2010/main" val="1628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锁定流程</a:t>
            </a:r>
            <a:endParaRPr lang="zh-CN" altLang="en-US" dirty="0"/>
          </a:p>
        </p:txBody>
      </p:sp>
      <p:pic>
        <p:nvPicPr>
          <p:cNvPr id="7" name="图片 6"/>
          <p:cNvPicPr>
            <a:picLocks noChangeAspect="1"/>
          </p:cNvPicPr>
          <p:nvPr/>
        </p:nvPicPr>
        <p:blipFill>
          <a:blip r:embed="rId2"/>
          <a:stretch>
            <a:fillRect/>
          </a:stretch>
        </p:blipFill>
        <p:spPr>
          <a:xfrm>
            <a:off x="2123728" y="325438"/>
            <a:ext cx="5544616" cy="5911874"/>
          </a:xfrm>
          <a:prstGeom prst="rect">
            <a:avLst/>
          </a:prstGeom>
        </p:spPr>
      </p:pic>
    </p:spTree>
    <p:extLst>
      <p:ext uri="{BB962C8B-B14F-4D97-AF65-F5344CB8AC3E}">
        <p14:creationId xmlns:p14="http://schemas.microsoft.com/office/powerpoint/2010/main" val="2380120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解锁流程</a:t>
            </a:r>
            <a:endParaRPr lang="zh-CN" altLang="en-US" dirty="0"/>
          </a:p>
        </p:txBody>
      </p:sp>
      <p:sp>
        <p:nvSpPr>
          <p:cNvPr id="3" name="内容占位符 2"/>
          <p:cNvSpPr>
            <a:spLocks noGrp="1"/>
          </p:cNvSpPr>
          <p:nvPr>
            <p:ph idx="1"/>
          </p:nvPr>
        </p:nvSpPr>
        <p:spPr/>
        <p:txBody>
          <a:bodyPr/>
          <a:lstStyle/>
          <a:p>
            <a:r>
              <a:rPr lang="zh-CN" altLang="en-US" dirty="0" smtClean="0"/>
              <a:t>管理员登录</a:t>
            </a:r>
            <a:r>
              <a:rPr lang="en-US" altLang="zh-CN" dirty="0" err="1" smtClean="0"/>
              <a:t>tcc</a:t>
            </a:r>
            <a:r>
              <a:rPr lang="zh-CN" altLang="en-US" dirty="0" smtClean="0"/>
              <a:t>系统</a:t>
            </a:r>
            <a:endParaRPr lang="en-US" altLang="zh-CN" dirty="0" smtClean="0"/>
          </a:p>
          <a:p>
            <a:r>
              <a:rPr lang="zh-CN" altLang="en-US" dirty="0" smtClean="0"/>
              <a:t>选择用户锁定</a:t>
            </a:r>
            <a:r>
              <a:rPr lang="en-US" altLang="zh-CN" dirty="0" smtClean="0"/>
              <a:t>/</a:t>
            </a:r>
            <a:r>
              <a:rPr lang="zh-CN" altLang="en-US" dirty="0" smtClean="0"/>
              <a:t>解锁页面</a:t>
            </a:r>
            <a:endParaRPr lang="en-US" altLang="zh-CN" dirty="0" smtClean="0"/>
          </a:p>
          <a:p>
            <a:r>
              <a:rPr lang="zh-CN" altLang="en-US" dirty="0" smtClean="0"/>
              <a:t>切换到解锁标签页</a:t>
            </a:r>
            <a:endParaRPr lang="en-US" altLang="zh-CN" dirty="0" smtClean="0"/>
          </a:p>
          <a:p>
            <a:r>
              <a:rPr lang="zh-CN" altLang="en-US" dirty="0" smtClean="0"/>
              <a:t>选择需要解锁的用户，点击解锁。</a:t>
            </a:r>
            <a:endParaRPr lang="en-US" altLang="zh-CN" dirty="0" smtClean="0"/>
          </a:p>
        </p:txBody>
      </p:sp>
    </p:spTree>
    <p:extLst>
      <p:ext uri="{BB962C8B-B14F-4D97-AF65-F5344CB8AC3E}">
        <p14:creationId xmlns:p14="http://schemas.microsoft.com/office/powerpoint/2010/main" val="4970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95</TotalTime>
  <Words>193</Words>
  <Application>Microsoft Office PowerPoint</Application>
  <PresentationFormat>全屏显示(4:3)</PresentationFormat>
  <Paragraphs>23</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6</vt:i4>
      </vt:variant>
    </vt:vector>
  </HeadingPairs>
  <TitlesOfParts>
    <vt:vector size="26" baseType="lpstr">
      <vt:lpstr>ＭＳ Ｐゴシック</vt:lpstr>
      <vt:lpstr>ＭＳ Ｐゴシック</vt:lpstr>
      <vt:lpstr>黑体</vt:lpstr>
      <vt:lpstr>华文细黑</vt:lpstr>
      <vt:lpstr>宋体</vt:lpstr>
      <vt:lpstr>Arial</vt:lpstr>
      <vt:lpstr>Calibri</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TCC账号锁定策略</vt:lpstr>
      <vt:lpstr>背景</vt:lpstr>
      <vt:lpstr>TCC账号锁定策略</vt:lpstr>
      <vt:lpstr>锁定流程</vt:lpstr>
      <vt:lpstr>解锁流程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TCC账号锁定策略</dc:title>
  <dc:creator>Luoxianglong</dc:creator>
  <cp:lastModifiedBy>Luoxianglong</cp:lastModifiedBy>
  <cp:revision>7</cp:revision>
  <dcterms:created xsi:type="dcterms:W3CDTF">2011-12-01T07:18:24Z</dcterms:created>
  <dcterms:modified xsi:type="dcterms:W3CDTF">2016-09-05T07:48:20Z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1340846614</vt:lpwstr>
  </property>
  <property fmtid="{D5CDD505-2E9C-101B-9397-08002B2CF9AE}" pid="7" name="_2015_ms_pID_725343">
    <vt:lpwstr>(3)ls/uxmMtkrC56/HGcZGIWahpqXkWwHPwFUKzUUqigVrHGhy4/B1gM7Eo8vu5CKpEjJ+BO7w2
MUM7Axtr59baXOET9yS3J607PelMVRxXRolgmv2aEQJMn1L3X8UvnuALZRR88u1QhYwN8/vi
D83AR/l+Rkgs04dPphmVN2rmXk/dWd6bTuAbIpyfNU7Oihvgjy2uQN1p8MMQEvSvHmVXVkMT
gh45H90t2pmaoXjHPQ</vt:lpwstr>
  </property>
  <property fmtid="{D5CDD505-2E9C-101B-9397-08002B2CF9AE}" pid="8" name="_2015_ms_pID_7253431">
    <vt:lpwstr>rXQwFZVnIVSmp4c9xSyJz7wgWRlsXezXljrUZnftaWUh6aSc6dRFwY
7HVQgTWDLn782qxveEnRZL2kAhBwBVNFFuZBZuqKUS438q1JM/oJxSOaNlu5hBvPP2G2Cd4o
hAgmjQRjB+XcXUCpByO6KqFjnNZ+iUHNu39YJ07WWUiDPgbJOwAkfuRsXUmtP0oK1/WBK0Lq
RmtXnjx9LJWD3VOclnWPFLloPz+1ElS/DDnA</vt:lpwstr>
  </property>
  <property fmtid="{D5CDD505-2E9C-101B-9397-08002B2CF9AE}" pid="9" name="_2015_ms_pID_7253432">
    <vt:lpwstr>0Q==</vt:lpwstr>
  </property>
</Properties>
</file>