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8"/>
  </p:handoutMasterIdLst>
  <p:sldIdLst>
    <p:sldId id="262" r:id="rId10"/>
    <p:sldId id="259" r:id="rId11"/>
    <p:sldId id="258" r:id="rId12"/>
    <p:sldId id="263" r:id="rId13"/>
    <p:sldId id="264" r:id="rId14"/>
    <p:sldId id="265" r:id="rId15"/>
    <p:sldId id="266" r:id="rId16"/>
    <p:sldId id="260" r:id="rId1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777777"/>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p:scale>
          <a:sx n="90" d="100"/>
          <a:sy n="90" d="100"/>
        </p:scale>
        <p:origin x="-942" y="18"/>
      </p:cViewPr>
      <p:guideLst>
        <p:guide orient="horz" pos="436"/>
        <p:guide orient="horz" pos="618"/>
        <p:guide orient="horz" pos="845"/>
        <p:guide orient="horz" pos="2840"/>
        <p:guide orient="horz" pos="4020"/>
        <p:guide pos="7045"/>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2016/9/25</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175085"/>
            <a:ext cx="7488767" cy="586957"/>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007533" y="3068639"/>
            <a:ext cx="8534400" cy="461665"/>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98994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534" y="325439"/>
            <a:ext cx="10176933"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1" y="3503614"/>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12335934" y="1333500"/>
            <a:ext cx="1589617" cy="133355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4" y="1"/>
            <a:ext cx="1494367" cy="48717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0" y="4011613"/>
            <a:ext cx="1269899" cy="24622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4" y="2174292"/>
            <a:ext cx="7488767" cy="586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2603500" y="692150"/>
            <a:ext cx="2459567"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4" y="2636839"/>
            <a:ext cx="739775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2603500" y="692150"/>
            <a:ext cx="2459567"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12433301" y="3511550"/>
            <a:ext cx="1225551" cy="3224212"/>
            <a:chOff x="5839" y="2251"/>
            <a:chExt cx="579" cy="2031"/>
          </a:xfrm>
        </p:grpSpPr>
        <p:sp>
          <p:nvSpPr>
            <p:cNvPr id="2061" name="Rectangle 23"/>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2335934" y="1341438"/>
            <a:ext cx="1589617" cy="133355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2335934" y="7938"/>
            <a:ext cx="1494367" cy="48717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1007534" y="6230938"/>
            <a:ext cx="2951770" cy="215444"/>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0" y="4019551"/>
            <a:ext cx="1269899" cy="24622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4" y="4508501"/>
            <a:ext cx="7397751" cy="584775"/>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2603500" y="692150"/>
            <a:ext cx="2459567"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12433301" y="3511550"/>
            <a:ext cx="1225551" cy="3224212"/>
            <a:chOff x="5839" y="2251"/>
            <a:chExt cx="579" cy="2031"/>
          </a:xfrm>
        </p:grpSpPr>
        <p:sp>
          <p:nvSpPr>
            <p:cNvPr id="5134" name="Rectangle 86"/>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12335934" y="1341438"/>
            <a:ext cx="1589617" cy="133355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12335934" y="7938"/>
            <a:ext cx="1494367" cy="48717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2603500" y="692150"/>
            <a:ext cx="2459567"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12433301" y="3511550"/>
            <a:ext cx="1225551" cy="3224212"/>
            <a:chOff x="5839" y="2251"/>
            <a:chExt cx="579" cy="2031"/>
          </a:xfrm>
        </p:grpSpPr>
        <p:sp>
          <p:nvSpPr>
            <p:cNvPr id="6158" name="Rectangle 150"/>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12335934" y="1341438"/>
            <a:ext cx="1589617" cy="133355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12335934" y="7938"/>
            <a:ext cx="1494367" cy="48717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12433301" y="3511550"/>
            <a:ext cx="1225551" cy="3224212"/>
            <a:chOff x="5839" y="2251"/>
            <a:chExt cx="579" cy="2031"/>
          </a:xfrm>
        </p:grpSpPr>
        <p:sp>
          <p:nvSpPr>
            <p:cNvPr id="7182" name="Rectangle 149"/>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12335934" y="1341438"/>
            <a:ext cx="1589617" cy="133355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12335934" y="7938"/>
            <a:ext cx="1494367" cy="48717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12433301" y="3511550"/>
            <a:ext cx="1225551" cy="3224212"/>
            <a:chOff x="5839" y="2251"/>
            <a:chExt cx="579" cy="2031"/>
          </a:xfrm>
        </p:grpSpPr>
        <p:sp>
          <p:nvSpPr>
            <p:cNvPr id="8206" name="Rectangle 84"/>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12335934" y="1341438"/>
            <a:ext cx="1589617" cy="133355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12335934" y="7938"/>
            <a:ext cx="1494367" cy="48717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12433301" y="3511550"/>
            <a:ext cx="1225551" cy="3224212"/>
            <a:chOff x="5839" y="2251"/>
            <a:chExt cx="579" cy="2031"/>
          </a:xfrm>
        </p:grpSpPr>
        <p:sp>
          <p:nvSpPr>
            <p:cNvPr id="9225" name="Rectangle 15"/>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12335934" y="1341438"/>
            <a:ext cx="1589617" cy="133355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12335934" y="7938"/>
            <a:ext cx="1494367" cy="48717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4" y="6451600"/>
            <a:ext cx="2532337" cy="1846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12335934" y="1341438"/>
            <a:ext cx="1589617" cy="133355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4" y="7938"/>
            <a:ext cx="1494367" cy="48717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5047622"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8461165" y="6489701"/>
            <a:ext cx="2404532"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5897564"/>
            <a:ext cx="12192000" cy="96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2603500" y="692150"/>
            <a:ext cx="2459567"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12433301" y="3511550"/>
            <a:ext cx="1225551"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12335934" y="1341438"/>
            <a:ext cx="1589617" cy="1333559"/>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12335934" y="7938"/>
            <a:ext cx="1494367" cy="487174"/>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1007534" y="4508501"/>
            <a:ext cx="10176933" cy="105413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4724526" y="2668589"/>
            <a:ext cx="2742949" cy="761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4685637" y="3429000"/>
            <a:ext cx="2820727" cy="484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0"/>
          <p:cNvSpPr>
            <a:spLocks noGrp="1"/>
          </p:cNvSpPr>
          <p:nvPr>
            <p:ph type="title"/>
          </p:nvPr>
        </p:nvSpPr>
        <p:spPr>
          <a:xfrm>
            <a:off x="1007533" y="2060848"/>
            <a:ext cx="5616575" cy="586957"/>
          </a:xfrm>
        </p:spPr>
        <p:txBody>
          <a:bodyPr/>
          <a:lstStyle/>
          <a:p>
            <a:r>
              <a:rPr lang="en-US" altLang="zh-CN" dirty="0" smtClean="0">
                <a:latin typeface="微软雅黑" panose="020B0503020204020204" pitchFamily="34" charset="-122"/>
                <a:ea typeface="微软雅黑" panose="020B0503020204020204" pitchFamily="34" charset="-122"/>
              </a:rPr>
              <a:t>TCC</a:t>
            </a:r>
            <a:r>
              <a:rPr lang="zh-CN" altLang="en-US" dirty="0" smtClean="0">
                <a:latin typeface="微软雅黑" panose="020B0503020204020204" pitchFamily="34" charset="-122"/>
                <a:ea typeface="微软雅黑" panose="020B0503020204020204" pitchFamily="34" charset="-122"/>
              </a:rPr>
              <a:t>简介</a:t>
            </a:r>
            <a:endParaRPr lang="zh-CN" altLang="en-US" dirty="0">
              <a:latin typeface="微软雅黑" panose="020B0503020204020204" pitchFamily="34" charset="-122"/>
              <a:ea typeface="微软雅黑" panose="020B0503020204020204" pitchFamily="34" charset="-122"/>
            </a:endParaRPr>
          </a:p>
        </p:txBody>
      </p:sp>
      <p:sp>
        <p:nvSpPr>
          <p:cNvPr id="7" name="副标题 11"/>
          <p:cNvSpPr>
            <a:spLocks noGrp="1"/>
          </p:cNvSpPr>
          <p:nvPr>
            <p:ph type="subTitle" idx="11"/>
          </p:nvPr>
        </p:nvSpPr>
        <p:spPr>
          <a:xfrm>
            <a:off x="1007533" y="3068639"/>
            <a:ext cx="8534400" cy="461665"/>
          </a:xfrm>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8" name="TextBox 5"/>
          <p:cNvSpPr txBox="1"/>
          <p:nvPr/>
        </p:nvSpPr>
        <p:spPr>
          <a:xfrm>
            <a:off x="1007533" y="5517232"/>
            <a:ext cx="4176464" cy="605294"/>
          </a:xfrm>
          <a:prstGeom prst="rect">
            <a:avLst/>
          </a:prstGeom>
          <a:noFill/>
        </p:spPr>
        <p:txBody>
          <a:bodyPr wrap="square" lIns="0" rtlCol="0">
            <a:spAutoFit/>
          </a:bodyPr>
          <a:lstStyle/>
          <a:p>
            <a:pPr fontAlgn="t">
              <a:lnSpc>
                <a:spcPts val="2000"/>
              </a:lnSpc>
            </a:pPr>
            <a:r>
              <a:rPr lang="en-US" altLang="zh-CN" sz="1400" dirty="0">
                <a:solidFill>
                  <a:srgbClr val="990000"/>
                </a:solidFill>
                <a:latin typeface="微软雅黑" panose="020B0503020204020204" pitchFamily="34" charset="-122"/>
                <a:ea typeface="微软雅黑" panose="020B0503020204020204" pitchFamily="34" charset="-122"/>
              </a:rPr>
              <a:t>Author/ Email</a:t>
            </a:r>
            <a:r>
              <a:rPr lang="en-US" altLang="zh-CN" sz="1400" dirty="0" smtClean="0">
                <a:solidFill>
                  <a:srgbClr val="990000"/>
                </a:solidFill>
                <a:latin typeface="微软雅黑" panose="020B0503020204020204" pitchFamily="34" charset="-122"/>
                <a:ea typeface="微软雅黑" panose="020B0503020204020204" pitchFamily="34" charset="-122"/>
              </a:rPr>
              <a:t>: </a:t>
            </a:r>
            <a:r>
              <a:rPr lang="zh-CN" altLang="en-US" sz="1400" dirty="0" smtClean="0">
                <a:solidFill>
                  <a:srgbClr val="B2B2B2">
                    <a:lumMod val="50000"/>
                  </a:srgbClr>
                </a:solidFill>
                <a:latin typeface="微软雅黑" panose="020B0503020204020204" pitchFamily="34" charset="-122"/>
                <a:ea typeface="微软雅黑" panose="020B0503020204020204" pitchFamily="34" charset="-122"/>
              </a:rPr>
              <a:t>罗向龙 </a:t>
            </a:r>
            <a:r>
              <a:rPr lang="en-US" altLang="zh-CN" sz="1400" dirty="0" smtClean="0">
                <a:solidFill>
                  <a:srgbClr val="B2B2B2">
                    <a:lumMod val="50000"/>
                  </a:srgbClr>
                </a:solidFill>
                <a:latin typeface="微软雅黑" panose="020B0503020204020204" pitchFamily="34" charset="-122"/>
                <a:ea typeface="微软雅黑" panose="020B0503020204020204" pitchFamily="34" charset="-122"/>
              </a:rPr>
              <a:t>00201279</a:t>
            </a:r>
            <a:endParaRPr lang="zh-CN" altLang="zh-CN" sz="1400" dirty="0" smtClean="0">
              <a:solidFill>
                <a:srgbClr val="B2B2B2">
                  <a:lumMod val="50000"/>
                </a:srgbClr>
              </a:solidFill>
              <a:latin typeface="微软雅黑" panose="020B0503020204020204" pitchFamily="34" charset="-122"/>
              <a:ea typeface="微软雅黑" panose="020B0503020204020204" pitchFamily="34" charset="-122"/>
            </a:endParaRPr>
          </a:p>
          <a:p>
            <a:pPr fontAlgn="t">
              <a:lnSpc>
                <a:spcPts val="2000"/>
              </a:lnSpc>
            </a:pPr>
            <a:r>
              <a:rPr lang="en-US" altLang="zh-CN" sz="1400" dirty="0" smtClean="0">
                <a:solidFill>
                  <a:srgbClr val="990000"/>
                </a:solidFill>
                <a:latin typeface="微软雅黑" panose="020B0503020204020204" pitchFamily="34" charset="-122"/>
                <a:ea typeface="微软雅黑" panose="020B0503020204020204" pitchFamily="34" charset="-122"/>
              </a:rPr>
              <a:t>Version:</a:t>
            </a:r>
            <a:r>
              <a:rPr lang="en-US" altLang="zh-CN" sz="1400" dirty="0" smtClean="0">
                <a:solidFill>
                  <a:srgbClr val="B2B2B2">
                    <a:lumMod val="50000"/>
                  </a:srgbClr>
                </a:solidFill>
                <a:latin typeface="微软雅黑" panose="020B0503020204020204" pitchFamily="34" charset="-122"/>
                <a:ea typeface="微软雅黑" panose="020B0503020204020204" pitchFamily="34" charset="-122"/>
              </a:rPr>
              <a:t> V1.0 </a:t>
            </a:r>
            <a:r>
              <a:rPr lang="en-US" altLang="zh-CN" sz="1400" smtClean="0">
                <a:solidFill>
                  <a:srgbClr val="B2B2B2">
                    <a:lumMod val="50000"/>
                  </a:srgbClr>
                </a:solidFill>
                <a:latin typeface="微软雅黑" panose="020B0503020204020204" pitchFamily="34" charset="-122"/>
                <a:ea typeface="微软雅黑" panose="020B0503020204020204" pitchFamily="34" charset="-122"/>
              </a:rPr>
              <a:t>(</a:t>
            </a:r>
            <a:r>
              <a:rPr lang="en-US" altLang="zh-CN" sz="1400" smtClean="0">
                <a:solidFill>
                  <a:srgbClr val="B2B2B2">
                    <a:lumMod val="50000"/>
                  </a:srgbClr>
                </a:solidFill>
                <a:latin typeface="微软雅黑" panose="020B0503020204020204" pitchFamily="34" charset="-122"/>
                <a:ea typeface="微软雅黑" panose="020B0503020204020204" pitchFamily="34" charset="-122"/>
              </a:rPr>
              <a:t>20160925)</a:t>
            </a:r>
            <a:endParaRPr lang="zh-CN" altLang="zh-CN" sz="1400" dirty="0">
              <a:solidFill>
                <a:srgbClr val="B2B2B2">
                  <a:lumMod val="50000"/>
                </a:srgbClr>
              </a:solidFill>
              <a:latin typeface="微软雅黑" panose="020B0503020204020204" pitchFamily="34" charset="-122"/>
              <a:ea typeface="微软雅黑" panose="020B0503020204020204"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en-US" altLang="zh-CN" sz="2800" dirty="0" smtClean="0">
                <a:latin typeface="微软雅黑" panose="020B0503020204020204" pitchFamily="34" charset="-122"/>
                <a:ea typeface="微软雅黑" panose="020B0503020204020204" pitchFamily="34" charset="-122"/>
              </a:rPr>
              <a:t>TCC</a:t>
            </a:r>
            <a:r>
              <a:rPr lang="zh-CN" altLang="en-US" sz="2800" dirty="0" smtClean="0">
                <a:latin typeface="微软雅黑" panose="020B0503020204020204" pitchFamily="34" charset="-122"/>
                <a:ea typeface="微软雅黑" panose="020B0503020204020204" pitchFamily="34" charset="-122"/>
              </a:rPr>
              <a:t>架构</a:t>
            </a:r>
            <a:endParaRPr lang="en-US" altLang="zh-CN" sz="2800" dirty="0" smtClean="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TCC</a:t>
            </a:r>
            <a:r>
              <a:rPr lang="zh-CN" altLang="en-US" sz="2800" dirty="0" smtClean="0">
                <a:latin typeface="微软雅黑" panose="020B0503020204020204" pitchFamily="34" charset="-122"/>
                <a:ea typeface="微软雅黑" panose="020B0503020204020204" pitchFamily="34" charset="-122"/>
              </a:rPr>
              <a:t>任务结构</a:t>
            </a:r>
            <a:endParaRPr lang="en-US" altLang="zh-CN" sz="2800" dirty="0" smtClean="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TCC</a:t>
            </a:r>
            <a:r>
              <a:rPr lang="zh-CN" altLang="en-US" sz="2800" dirty="0" smtClean="0">
                <a:latin typeface="微软雅黑" panose="020B0503020204020204" pitchFamily="34" charset="-122"/>
                <a:ea typeface="微软雅黑" panose="020B0503020204020204" pitchFamily="34" charset="-122"/>
              </a:rPr>
              <a:t>任务调度过程</a:t>
            </a:r>
            <a:endParaRPr lang="en-US" altLang="zh-CN" sz="2800" dirty="0" smtClean="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TCC</a:t>
            </a:r>
            <a:r>
              <a:rPr lang="zh-CN" altLang="en-US" sz="2800" dirty="0" smtClean="0">
                <a:latin typeface="微软雅黑" panose="020B0503020204020204" pitchFamily="34" charset="-122"/>
                <a:ea typeface="微软雅黑" panose="020B0503020204020204" pitchFamily="34" charset="-122"/>
              </a:rPr>
              <a:t>未来计划</a:t>
            </a:r>
          </a:p>
        </p:txBody>
      </p:sp>
      <p:sp>
        <p:nvSpPr>
          <p:cNvPr id="13315" name="矩形 23"/>
          <p:cNvSpPr txBox="1">
            <a:spLocks noChangeArrowheads="1"/>
          </p:cNvSpPr>
          <p:nvPr/>
        </p:nvSpPr>
        <p:spPr bwMode="auto">
          <a:xfrm>
            <a:off x="1007534" y="404664"/>
            <a:ext cx="76327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500" b="1">
                <a:solidFill>
                  <a:srgbClr val="990000"/>
                </a:solidFill>
                <a:latin typeface="微软雅黑" panose="020B0503020204020204" pitchFamily="34" charset="-122"/>
                <a:ea typeface="微软雅黑" panose="020B0503020204020204" pitchFamily="34" charset="-122"/>
              </a:rPr>
              <a:t>目录</a:t>
            </a: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latin typeface="微软雅黑" panose="020B0503020204020204" pitchFamily="34" charset="-122"/>
                <a:ea typeface="微软雅黑" panose="020B0503020204020204" pitchFamily="34" charset="-122"/>
              </a:rPr>
              <a:t>TCC</a:t>
            </a:r>
            <a:r>
              <a:rPr lang="zh-CN" altLang="en-US" dirty="0" smtClean="0">
                <a:latin typeface="微软雅黑" panose="020B0503020204020204" pitchFamily="34" charset="-122"/>
                <a:ea typeface="微软雅黑" panose="020B0503020204020204" pitchFamily="34" charset="-122"/>
              </a:rPr>
              <a:t>架构</a:t>
            </a:r>
          </a:p>
        </p:txBody>
      </p:sp>
      <p:sp>
        <p:nvSpPr>
          <p:cNvPr id="2" name="文本框 1"/>
          <p:cNvSpPr txBox="1"/>
          <p:nvPr/>
        </p:nvSpPr>
        <p:spPr>
          <a:xfrm>
            <a:off x="1007534" y="1556792"/>
            <a:ext cx="1338828"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伪主从架构</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bwMode="auto">
          <a:xfrm>
            <a:off x="3350338" y="3032956"/>
            <a:ext cx="1512168" cy="64807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b="1" dirty="0" smtClean="0">
                <a:latin typeface="微软雅黑" panose="020B0503020204020204" pitchFamily="34" charset="-122"/>
                <a:ea typeface="微软雅黑" panose="020B0503020204020204" pitchFamily="34" charset="-122"/>
              </a:rPr>
              <a:t>TCC</a:t>
            </a:r>
          </a:p>
        </p:txBody>
      </p:sp>
      <p:sp>
        <p:nvSpPr>
          <p:cNvPr id="4" name="矩形 3"/>
          <p:cNvSpPr/>
          <p:nvPr/>
        </p:nvSpPr>
        <p:spPr bwMode="auto">
          <a:xfrm>
            <a:off x="6023992" y="1916832"/>
            <a:ext cx="1440160"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b="1" dirty="0" smtClean="0">
                <a:latin typeface="微软雅黑" panose="020B0503020204020204" pitchFamily="34" charset="-122"/>
                <a:ea typeface="微软雅黑" panose="020B0503020204020204" pitchFamily="34" charset="-122"/>
              </a:rPr>
              <a:t>网关机</a:t>
            </a:r>
            <a:r>
              <a:rPr lang="en-US" altLang="zh-CN" b="1" dirty="0" smtClean="0">
                <a:latin typeface="微软雅黑" panose="020B0503020204020204" pitchFamily="34" charset="-122"/>
                <a:ea typeface="微软雅黑" panose="020B0503020204020204" pitchFamily="34" charset="-122"/>
              </a:rPr>
              <a:t>#1</a:t>
            </a:r>
            <a:endParaRPr lang="zh-CN" altLang="en-US" b="1" dirty="0" smtClean="0">
              <a:latin typeface="微软雅黑" panose="020B0503020204020204" pitchFamily="34" charset="-122"/>
              <a:ea typeface="微软雅黑" panose="020B0503020204020204" pitchFamily="34" charset="-122"/>
            </a:endParaRPr>
          </a:p>
        </p:txBody>
      </p:sp>
      <p:sp>
        <p:nvSpPr>
          <p:cNvPr id="7" name="矩形 6"/>
          <p:cNvSpPr/>
          <p:nvPr/>
        </p:nvSpPr>
        <p:spPr bwMode="auto">
          <a:xfrm>
            <a:off x="6023992" y="3104964"/>
            <a:ext cx="1440160"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b="1" dirty="0" smtClean="0">
                <a:latin typeface="微软雅黑" panose="020B0503020204020204" pitchFamily="34" charset="-122"/>
                <a:ea typeface="微软雅黑" panose="020B0503020204020204" pitchFamily="34" charset="-122"/>
              </a:rPr>
              <a:t>网关机</a:t>
            </a:r>
            <a:r>
              <a:rPr lang="en-US" altLang="zh-CN" b="1" dirty="0" smtClean="0">
                <a:latin typeface="微软雅黑" panose="020B0503020204020204" pitchFamily="34" charset="-122"/>
                <a:ea typeface="微软雅黑" panose="020B0503020204020204" pitchFamily="34" charset="-122"/>
              </a:rPr>
              <a:t>#2</a:t>
            </a:r>
            <a:endParaRPr lang="zh-CN" altLang="en-US" b="1" dirty="0" smtClean="0">
              <a:latin typeface="微软雅黑" panose="020B0503020204020204" pitchFamily="34" charset="-122"/>
              <a:ea typeface="微软雅黑" panose="020B0503020204020204" pitchFamily="34" charset="-122"/>
            </a:endParaRPr>
          </a:p>
        </p:txBody>
      </p:sp>
      <p:sp>
        <p:nvSpPr>
          <p:cNvPr id="8" name="矩形 7"/>
          <p:cNvSpPr/>
          <p:nvPr/>
        </p:nvSpPr>
        <p:spPr bwMode="auto">
          <a:xfrm>
            <a:off x="6023992" y="4294557"/>
            <a:ext cx="1440160"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b="1" dirty="0" smtClean="0">
                <a:latin typeface="微软雅黑" panose="020B0503020204020204" pitchFamily="34" charset="-122"/>
                <a:ea typeface="微软雅黑" panose="020B0503020204020204" pitchFamily="34" charset="-122"/>
              </a:rPr>
              <a:t>网关机</a:t>
            </a:r>
            <a:r>
              <a:rPr lang="en-US" altLang="zh-CN" b="1" dirty="0" smtClean="0">
                <a:latin typeface="微软雅黑" panose="020B0503020204020204" pitchFamily="34" charset="-122"/>
                <a:ea typeface="微软雅黑" panose="020B0503020204020204" pitchFamily="34" charset="-122"/>
              </a:rPr>
              <a:t>#3</a:t>
            </a:r>
            <a:endParaRPr lang="zh-CN" altLang="en-US" b="1" dirty="0" smtClean="0">
              <a:latin typeface="微软雅黑" panose="020B0503020204020204" pitchFamily="34" charset="-122"/>
              <a:ea typeface="微软雅黑" panose="020B0503020204020204" pitchFamily="34" charset="-122"/>
            </a:endParaRPr>
          </a:p>
        </p:txBody>
      </p:sp>
      <p:cxnSp>
        <p:nvCxnSpPr>
          <p:cNvPr id="6" name="肘形连接符 5"/>
          <p:cNvCxnSpPr>
            <a:stCxn id="4" idx="1"/>
            <a:endCxn id="3" idx="3"/>
          </p:cNvCxnSpPr>
          <p:nvPr/>
        </p:nvCxnSpPr>
        <p:spPr bwMode="auto">
          <a:xfrm rot="10800000" flipV="1">
            <a:off x="4862506" y="2168860"/>
            <a:ext cx="1161486" cy="1188132"/>
          </a:xfrm>
          <a:prstGeom prst="bentConnector3">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肘形连接符 11"/>
          <p:cNvCxnSpPr>
            <a:stCxn id="3" idx="3"/>
            <a:endCxn id="8" idx="1"/>
          </p:cNvCxnSpPr>
          <p:nvPr/>
        </p:nvCxnSpPr>
        <p:spPr bwMode="auto">
          <a:xfrm>
            <a:off x="4862506" y="3356992"/>
            <a:ext cx="1161486" cy="1189593"/>
          </a:xfrm>
          <a:prstGeom prst="bentConnector3">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直接连接符 15"/>
          <p:cNvCxnSpPr>
            <a:stCxn id="3" idx="3"/>
            <a:endCxn id="7" idx="1"/>
          </p:cNvCxnSpPr>
          <p:nvPr/>
        </p:nvCxnSpPr>
        <p:spPr bwMode="auto">
          <a:xfrm>
            <a:off x="4862506" y="3356992"/>
            <a:ext cx="1161486" cy="0"/>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3350338" y="2348880"/>
            <a:ext cx="1153842" cy="646331"/>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定时器</a:t>
            </a:r>
            <a:r>
              <a:rPr lang="en-US" altLang="zh-CN" sz="1200" dirty="0" smtClean="0">
                <a:latin typeface="微软雅黑" panose="020B0503020204020204" pitchFamily="34" charset="-122"/>
                <a:ea typeface="微软雅黑" panose="020B0503020204020204" pitchFamily="34" charset="-122"/>
              </a:rPr>
              <a:t>Timer</a:t>
            </a:r>
          </a:p>
          <a:p>
            <a:r>
              <a:rPr lang="en-US" altLang="zh-CN" sz="1200" dirty="0" smtClean="0">
                <a:latin typeface="微软雅黑" panose="020B0503020204020204" pitchFamily="34" charset="-122"/>
                <a:ea typeface="微软雅黑" panose="020B0503020204020204" pitchFamily="34" charset="-122"/>
              </a:rPr>
              <a:t>Tomcat</a:t>
            </a:r>
            <a:r>
              <a:rPr lang="zh-CN" altLang="en-US" sz="1200" dirty="0" smtClean="0">
                <a:latin typeface="微软雅黑" panose="020B0503020204020204" pitchFamily="34" charset="-122"/>
                <a:ea typeface="微软雅黑" panose="020B0503020204020204" pitchFamily="34" charset="-122"/>
              </a:rPr>
              <a:t>服务</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TCC</a:t>
            </a:r>
            <a:r>
              <a:rPr lang="zh-CN" altLang="en-US"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shell</a:t>
            </a:r>
            <a:r>
              <a:rPr lang="zh-CN" altLang="en-US" sz="1200" dirty="0" smtClean="0">
                <a:latin typeface="微软雅黑" panose="020B0503020204020204" pitchFamily="34" charset="-122"/>
                <a:ea typeface="微软雅黑" panose="020B0503020204020204" pitchFamily="34" charset="-122"/>
              </a:rPr>
              <a:t>脚本</a:t>
            </a:r>
          </a:p>
        </p:txBody>
      </p:sp>
      <p:sp>
        <p:nvSpPr>
          <p:cNvPr id="22" name="文本框 21"/>
          <p:cNvSpPr txBox="1"/>
          <p:nvPr/>
        </p:nvSpPr>
        <p:spPr>
          <a:xfrm>
            <a:off x="7562151" y="1916832"/>
            <a:ext cx="1135247" cy="461665"/>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FI</a:t>
            </a:r>
            <a:r>
              <a:rPr lang="zh-CN" altLang="en-US" sz="1200" dirty="0" smtClean="0">
                <a:latin typeface="微软雅黑" panose="020B0503020204020204" pitchFamily="34" charset="-122"/>
                <a:ea typeface="微软雅黑" panose="020B0503020204020204" pitchFamily="34" charset="-122"/>
              </a:rPr>
              <a:t>客户端</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任务</a:t>
            </a:r>
            <a:r>
              <a:rPr lang="en-US" altLang="zh-CN" sz="1200" dirty="0" smtClean="0">
                <a:latin typeface="微软雅黑" panose="020B0503020204020204" pitchFamily="34" charset="-122"/>
                <a:ea typeface="微软雅黑" panose="020B0503020204020204" pitchFamily="34" charset="-122"/>
              </a:rPr>
              <a:t>shell</a:t>
            </a:r>
            <a:r>
              <a:rPr lang="zh-CN" altLang="en-US" sz="1200" dirty="0" smtClean="0">
                <a:latin typeface="微软雅黑" panose="020B0503020204020204" pitchFamily="34" charset="-122"/>
                <a:ea typeface="微软雅黑" panose="020B0503020204020204" pitchFamily="34" charset="-122"/>
              </a:rPr>
              <a:t>脚本</a:t>
            </a:r>
          </a:p>
        </p:txBody>
      </p:sp>
      <p:sp>
        <p:nvSpPr>
          <p:cNvPr id="25" name="文本框 24"/>
          <p:cNvSpPr txBox="1"/>
          <p:nvPr/>
        </p:nvSpPr>
        <p:spPr>
          <a:xfrm>
            <a:off x="7562150" y="3066201"/>
            <a:ext cx="1135247" cy="461665"/>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FI</a:t>
            </a:r>
            <a:r>
              <a:rPr lang="zh-CN" altLang="en-US" sz="1200" dirty="0" smtClean="0">
                <a:latin typeface="微软雅黑" panose="020B0503020204020204" pitchFamily="34" charset="-122"/>
                <a:ea typeface="微软雅黑" panose="020B0503020204020204" pitchFamily="34" charset="-122"/>
              </a:rPr>
              <a:t>客户端</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任务</a:t>
            </a:r>
            <a:r>
              <a:rPr lang="en-US" altLang="zh-CN" sz="1200" dirty="0" smtClean="0">
                <a:latin typeface="微软雅黑" panose="020B0503020204020204" pitchFamily="34" charset="-122"/>
                <a:ea typeface="微软雅黑" panose="020B0503020204020204" pitchFamily="34" charset="-122"/>
              </a:rPr>
              <a:t>shell</a:t>
            </a:r>
            <a:r>
              <a:rPr lang="zh-CN" altLang="en-US" sz="1200" dirty="0" smtClean="0">
                <a:latin typeface="微软雅黑" panose="020B0503020204020204" pitchFamily="34" charset="-122"/>
                <a:ea typeface="微软雅黑" panose="020B0503020204020204" pitchFamily="34" charset="-122"/>
              </a:rPr>
              <a:t>脚本</a:t>
            </a:r>
          </a:p>
        </p:txBody>
      </p:sp>
      <p:sp>
        <p:nvSpPr>
          <p:cNvPr id="26" name="文本框 25"/>
          <p:cNvSpPr txBox="1"/>
          <p:nvPr/>
        </p:nvSpPr>
        <p:spPr>
          <a:xfrm>
            <a:off x="7562150" y="4215571"/>
            <a:ext cx="1135247" cy="461665"/>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FI</a:t>
            </a:r>
            <a:r>
              <a:rPr lang="zh-CN" altLang="en-US" sz="1200" dirty="0" smtClean="0">
                <a:latin typeface="微软雅黑" panose="020B0503020204020204" pitchFamily="34" charset="-122"/>
                <a:ea typeface="微软雅黑" panose="020B0503020204020204" pitchFamily="34" charset="-122"/>
              </a:rPr>
              <a:t>客户端</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任务</a:t>
            </a:r>
            <a:r>
              <a:rPr lang="en-US" altLang="zh-CN" sz="1200" dirty="0" smtClean="0">
                <a:latin typeface="微软雅黑" panose="020B0503020204020204" pitchFamily="34" charset="-122"/>
                <a:ea typeface="微软雅黑" panose="020B0503020204020204" pitchFamily="34" charset="-122"/>
              </a:rPr>
              <a:t>shell</a:t>
            </a:r>
            <a:r>
              <a:rPr lang="zh-CN" altLang="en-US" sz="1200" dirty="0" smtClean="0">
                <a:latin typeface="微软雅黑" panose="020B0503020204020204" pitchFamily="34" charset="-122"/>
                <a:ea typeface="微软雅黑" panose="020B0503020204020204" pitchFamily="34" charset="-122"/>
              </a:rPr>
              <a:t>脚本</a:t>
            </a:r>
          </a:p>
        </p:txBody>
      </p:sp>
      <p:sp>
        <p:nvSpPr>
          <p:cNvPr id="23" name="圆柱形 22"/>
          <p:cNvSpPr/>
          <p:nvPr/>
        </p:nvSpPr>
        <p:spPr bwMode="auto">
          <a:xfrm>
            <a:off x="3566362" y="4293096"/>
            <a:ext cx="1080120" cy="839996"/>
          </a:xfrm>
          <a:prstGeom prst="can">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b="1" dirty="0" smtClean="0">
                <a:latin typeface="微软雅黑" panose="020B0503020204020204" pitchFamily="34" charset="-122"/>
                <a:ea typeface="微软雅黑" panose="020B0503020204020204" pitchFamily="34" charset="-122"/>
              </a:rPr>
              <a:t>MySQL</a:t>
            </a:r>
            <a:endParaRPr lang="zh-CN" altLang="en-US" b="1" dirty="0" smtClean="0">
              <a:latin typeface="微软雅黑" panose="020B0503020204020204" pitchFamily="34" charset="-122"/>
              <a:ea typeface="微软雅黑" panose="020B0503020204020204" pitchFamily="34" charset="-122"/>
            </a:endParaRPr>
          </a:p>
        </p:txBody>
      </p:sp>
      <p:cxnSp>
        <p:nvCxnSpPr>
          <p:cNvPr id="27" name="直接连接符 26"/>
          <p:cNvCxnSpPr>
            <a:stCxn id="3" idx="2"/>
            <a:endCxn id="23" idx="1"/>
          </p:cNvCxnSpPr>
          <p:nvPr/>
        </p:nvCxnSpPr>
        <p:spPr bwMode="auto">
          <a:xfrm>
            <a:off x="4106422" y="3681028"/>
            <a:ext cx="0" cy="612068"/>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9" name="图片 2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61532" y="3037713"/>
            <a:ext cx="638557" cy="638557"/>
          </a:xfrm>
          <a:prstGeom prst="rect">
            <a:avLst/>
          </a:prstGeom>
        </p:spPr>
      </p:pic>
      <p:cxnSp>
        <p:nvCxnSpPr>
          <p:cNvPr id="31" name="直接连接符 30"/>
          <p:cNvCxnSpPr>
            <a:stCxn id="29" idx="3"/>
            <a:endCxn id="3" idx="1"/>
          </p:cNvCxnSpPr>
          <p:nvPr/>
        </p:nvCxnSpPr>
        <p:spPr bwMode="auto">
          <a:xfrm>
            <a:off x="2200089" y="3356992"/>
            <a:ext cx="1150249" cy="0"/>
          </a:xfrm>
          <a:prstGeom prst="line">
            <a:avLst/>
          </a:prstGeom>
          <a:ln w="9525" cap="flat" cmpd="sng" algn="ctr">
            <a:solidFill>
              <a:schemeClr val="tx1"/>
            </a:solidFill>
            <a:prstDash val="dash"/>
            <a:round/>
            <a:headEnd type="none" w="med" len="med"/>
            <a:tailEnd type="none" w="med" len="me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4340" name="矩形 14339"/>
          <p:cNvSpPr/>
          <p:nvPr/>
        </p:nvSpPr>
        <p:spPr bwMode="auto">
          <a:xfrm>
            <a:off x="9978980" y="1849469"/>
            <a:ext cx="1200035" cy="3015044"/>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微软雅黑" panose="020B0503020204020204" pitchFamily="34" charset="-122"/>
                <a:ea typeface="微软雅黑" panose="020B0503020204020204" pitchFamily="34" charset="-122"/>
              </a:rPr>
              <a:t>FI</a:t>
            </a:r>
            <a:r>
              <a:rPr lang="zh-CN" altLang="en-US" dirty="0" smtClean="0">
                <a:latin typeface="微软雅黑" panose="020B0503020204020204" pitchFamily="34" charset="-122"/>
                <a:ea typeface="微软雅黑" panose="020B0503020204020204" pitchFamily="34" charset="-122"/>
              </a:rPr>
              <a:t>集群</a:t>
            </a:r>
          </a:p>
        </p:txBody>
      </p:sp>
      <p:cxnSp>
        <p:nvCxnSpPr>
          <p:cNvPr id="37" name="直接连接符 36"/>
          <p:cNvCxnSpPr/>
          <p:nvPr/>
        </p:nvCxnSpPr>
        <p:spPr bwMode="auto">
          <a:xfrm>
            <a:off x="8697397" y="2134439"/>
            <a:ext cx="1150249" cy="0"/>
          </a:xfrm>
          <a:prstGeom prst="line">
            <a:avLst/>
          </a:prstGeom>
          <a:ln w="9525" cap="flat" cmpd="sng" algn="ctr">
            <a:solidFill>
              <a:schemeClr val="tx1"/>
            </a:solidFill>
            <a:prstDash val="dash"/>
            <a:round/>
            <a:headEnd type="none" w="med" len="med"/>
            <a:tailEnd type="none" w="med" len="me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bwMode="auto">
          <a:xfrm>
            <a:off x="8697397" y="3297033"/>
            <a:ext cx="1150249" cy="0"/>
          </a:xfrm>
          <a:prstGeom prst="line">
            <a:avLst/>
          </a:prstGeom>
          <a:ln w="9525" cap="flat" cmpd="sng" algn="ctr">
            <a:solidFill>
              <a:schemeClr val="tx1"/>
            </a:solidFill>
            <a:prstDash val="dash"/>
            <a:round/>
            <a:headEnd type="none" w="med" len="med"/>
            <a:tailEnd type="none" w="med" len="me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bwMode="auto">
          <a:xfrm>
            <a:off x="8712707" y="4446403"/>
            <a:ext cx="1150249" cy="0"/>
          </a:xfrm>
          <a:prstGeom prst="line">
            <a:avLst/>
          </a:prstGeom>
          <a:ln w="9525" cap="flat" cmpd="sng" algn="ctr">
            <a:solidFill>
              <a:schemeClr val="tx1"/>
            </a:solidFill>
            <a:prstDash val="dash"/>
            <a:round/>
            <a:headEnd type="none" w="med" len="med"/>
            <a:tailEnd type="none" w="med" len="me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TCC</a:t>
            </a:r>
            <a:r>
              <a:rPr lang="zh-CN" altLang="en-US" dirty="0" smtClean="0">
                <a:latin typeface="微软雅黑" panose="020B0503020204020204" pitchFamily="34" charset="-122"/>
                <a:ea typeface="微软雅黑" panose="020B0503020204020204" pitchFamily="34" charset="-122"/>
              </a:rPr>
              <a:t>任务结构</a:t>
            </a:r>
            <a:endParaRPr lang="zh-CN" altLang="en-US"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 xmlns:p14="http://schemas.microsoft.com/office/powerpoint/2010/main" val="2746849502"/>
              </p:ext>
            </p:extLst>
          </p:nvPr>
        </p:nvGraphicFramePr>
        <p:xfrm>
          <a:off x="4506805" y="4271373"/>
          <a:ext cx="6120680" cy="1605899"/>
        </p:xfrm>
        <a:graphic>
          <a:graphicData uri="http://schemas.openxmlformats.org/drawingml/2006/table">
            <a:tbl>
              <a:tblPr>
                <a:tableStyleId>{F5AB1C69-6EDB-4FF4-983F-18BD219EF322}</a:tableStyleId>
              </a:tblPr>
              <a:tblGrid>
                <a:gridCol w="977900"/>
                <a:gridCol w="1873250"/>
                <a:gridCol w="3269530"/>
              </a:tblGrid>
              <a:tr h="348599">
                <a:tc>
                  <a:txBody>
                    <a:bodyPr/>
                    <a:lstStyle/>
                    <a:p>
                      <a:pPr algn="l" fontAlgn="ctr">
                        <a:lnSpc>
                          <a:spcPct val="100000"/>
                        </a:lnSpc>
                      </a:pPr>
                      <a:r>
                        <a:rPr lang="zh-CN" altLang="en-US" sz="1200" b="1" u="none" strike="noStrike" dirty="0">
                          <a:effectLst/>
                          <a:latin typeface="微软雅黑" panose="020B0503020204020204" pitchFamily="34" charset="-122"/>
                          <a:ea typeface="微软雅黑" panose="020B0503020204020204" pitchFamily="34" charset="-122"/>
                        </a:rPr>
                        <a:t>依赖类别</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lnSpc>
                          <a:spcPct val="100000"/>
                        </a:lnSpc>
                      </a:pPr>
                      <a:r>
                        <a:rPr lang="zh-CN" altLang="en-US" sz="1200" b="1" u="none" strike="noStrike" dirty="0">
                          <a:effectLst/>
                          <a:latin typeface="微软雅黑" panose="020B0503020204020204" pitchFamily="34" charset="-122"/>
                          <a:ea typeface="微软雅黑" panose="020B0503020204020204" pitchFamily="34" charset="-122"/>
                        </a:rPr>
                        <a:t>依赖关系</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l" fontAlgn="ctr">
                        <a:lnSpc>
                          <a:spcPct val="100000"/>
                        </a:lnSpc>
                      </a:pPr>
                      <a:r>
                        <a:rPr lang="zh-CN" altLang="en-US" sz="1200" b="1" i="0" u="none" strike="noStrike" dirty="0" smtClean="0">
                          <a:solidFill>
                            <a:srgbClr val="000000"/>
                          </a:solidFill>
                          <a:effectLst/>
                          <a:latin typeface="微软雅黑" panose="020B0503020204020204" pitchFamily="34" charset="-122"/>
                          <a:ea typeface="微软雅黑" panose="020B0503020204020204" pitchFamily="34" charset="-122"/>
                        </a:rPr>
                        <a:t>调度条件</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r>
              <a:tr h="209550">
                <a:tc rowSpan="2">
                  <a:txBody>
                    <a:bodyPr/>
                    <a:lstStyle/>
                    <a:p>
                      <a:pPr algn="l" fontAlgn="ctr">
                        <a:lnSpc>
                          <a:spcPct val="100000"/>
                        </a:lnSpc>
                      </a:pPr>
                      <a:r>
                        <a:rPr lang="zh-CN" altLang="en-US" sz="1200" u="none" strike="noStrike">
                          <a:effectLst/>
                          <a:latin typeface="微软雅黑" panose="020B0503020204020204" pitchFamily="34" charset="-122"/>
                          <a:ea typeface="微软雅黑" panose="020B0503020204020204" pitchFamily="34" charset="-122"/>
                        </a:rPr>
                        <a:t>任务自身依赖</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lnSpc>
                          <a:spcPct val="100000"/>
                        </a:lnSpc>
                      </a:pPr>
                      <a:r>
                        <a:rPr lang="zh-CN" altLang="en-US" sz="1200" u="none" strike="noStrike" dirty="0">
                          <a:effectLst/>
                          <a:latin typeface="微软雅黑" panose="020B0503020204020204" pitchFamily="34" charset="-122"/>
                          <a:ea typeface="微软雅黑" panose="020B0503020204020204" pitchFamily="34" charset="-122"/>
                        </a:rPr>
                        <a:t>顺序依赖</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00000"/>
                        </a:lnSpc>
                      </a:pP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前一个周期</a:t>
                      </a:r>
                      <a:r>
                        <a:rPr lang="zh-CN" altLang="en-US" sz="1200" b="0" i="0" u="none" strike="noStrike" dirty="0" smtClean="0">
                          <a:solidFill>
                            <a:srgbClr val="00B050"/>
                          </a:solidFill>
                          <a:effectLst/>
                          <a:latin typeface="微软雅黑" panose="020B0503020204020204" pitchFamily="34" charset="-122"/>
                          <a:ea typeface="微软雅黑" panose="020B0503020204020204" pitchFamily="34" charset="-122"/>
                        </a:rPr>
                        <a:t>成功</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且到时间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550">
                <a:tc vMerge="1">
                  <a:txBody>
                    <a:bodyPr/>
                    <a:lstStyle/>
                    <a:p>
                      <a:endParaRPr lang="zh-CN" altLang="en-US"/>
                    </a:p>
                  </a:txBody>
                  <a:tcPr/>
                </a:tc>
                <a:tc>
                  <a:txBody>
                    <a:bodyPr/>
                    <a:lstStyle/>
                    <a:p>
                      <a:pPr algn="l" fontAlgn="ctr">
                        <a:lnSpc>
                          <a:spcPct val="100000"/>
                        </a:lnSpc>
                      </a:pPr>
                      <a:r>
                        <a:rPr lang="zh-CN" altLang="en-US" sz="1200" u="none" strike="noStrike" dirty="0">
                          <a:effectLst/>
                          <a:latin typeface="微软雅黑" panose="020B0503020204020204" pitchFamily="34" charset="-122"/>
                          <a:ea typeface="微软雅黑" panose="020B0503020204020204" pitchFamily="34" charset="-122"/>
                        </a:rPr>
                        <a:t>非顺序依赖</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00000"/>
                        </a:lnSpc>
                      </a:pP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到时间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550">
                <a:tc rowSpan="4">
                  <a:txBody>
                    <a:bodyPr/>
                    <a:lstStyle/>
                    <a:p>
                      <a:pPr algn="l" fontAlgn="ctr">
                        <a:lnSpc>
                          <a:spcPct val="100000"/>
                        </a:lnSpc>
                      </a:pPr>
                      <a:r>
                        <a:rPr lang="zh-CN" altLang="en-US" sz="1200" u="none" strike="noStrike" dirty="0">
                          <a:effectLst/>
                          <a:latin typeface="微软雅黑" panose="020B0503020204020204" pitchFamily="34" charset="-122"/>
                          <a:ea typeface="微软雅黑" panose="020B0503020204020204" pitchFamily="34" charset="-122"/>
                        </a:rPr>
                        <a:t>任务间依赖</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lnSpc>
                          <a:spcPct val="100000"/>
                        </a:lnSpc>
                      </a:pPr>
                      <a:r>
                        <a:rPr lang="zh-CN" altLang="en-US" sz="1200" u="none" strike="noStrike" dirty="0">
                          <a:effectLst/>
                          <a:latin typeface="微软雅黑" panose="020B0503020204020204" pitchFamily="34" charset="-122"/>
                          <a:ea typeface="微软雅黑" panose="020B0503020204020204" pitchFamily="34" charset="-122"/>
                        </a:rPr>
                        <a:t>全周期依赖</a:t>
                      </a:r>
                      <a:r>
                        <a:rPr lang="en-US" altLang="zh-CN" sz="1200" u="none" strike="noStrike" dirty="0">
                          <a:effectLst/>
                          <a:latin typeface="微软雅黑" panose="020B0503020204020204" pitchFamily="34" charset="-122"/>
                          <a:ea typeface="微软雅黑" panose="020B0503020204020204" pitchFamily="34" charset="-122"/>
                        </a:rPr>
                        <a:t>&amp;</a:t>
                      </a:r>
                      <a:r>
                        <a:rPr lang="zh-CN" altLang="en-US" sz="1200" u="none" strike="noStrike" dirty="0">
                          <a:effectLst/>
                          <a:latin typeface="微软雅黑" panose="020B0503020204020204" pitchFamily="34" charset="-122"/>
                          <a:ea typeface="微软雅黑" panose="020B0503020204020204" pitchFamily="34" charset="-122"/>
                        </a:rPr>
                        <a:t>不忽略错误</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00000"/>
                        </a:lnSpc>
                      </a:pP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依赖的任务周期全部</a:t>
                      </a:r>
                      <a:r>
                        <a:rPr lang="zh-CN" altLang="en-US" sz="1200" b="0" i="0" u="none" strike="noStrike" dirty="0" smtClean="0">
                          <a:solidFill>
                            <a:srgbClr val="00B050"/>
                          </a:solidFill>
                          <a:effectLst/>
                          <a:latin typeface="微软雅黑" panose="020B0503020204020204" pitchFamily="34" charset="-122"/>
                          <a:ea typeface="微软雅黑" panose="020B0503020204020204" pitchFamily="34" charset="-122"/>
                        </a:rPr>
                        <a:t>成功</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且到时间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550">
                <a:tc vMerge="1">
                  <a:txBody>
                    <a:bodyPr/>
                    <a:lstStyle/>
                    <a:p>
                      <a:endParaRPr lang="zh-CN" altLang="en-US"/>
                    </a:p>
                  </a:txBody>
                  <a:tcPr/>
                </a:tc>
                <a:tc>
                  <a:txBody>
                    <a:bodyPr/>
                    <a:lstStyle/>
                    <a:p>
                      <a:pPr algn="l" fontAlgn="ctr">
                        <a:lnSpc>
                          <a:spcPct val="100000"/>
                        </a:lnSpc>
                      </a:pPr>
                      <a:r>
                        <a:rPr lang="zh-CN" altLang="en-US" sz="1200" u="none" strike="noStrike" dirty="0">
                          <a:effectLst/>
                          <a:latin typeface="微软雅黑" panose="020B0503020204020204" pitchFamily="34" charset="-122"/>
                          <a:ea typeface="微软雅黑" panose="020B0503020204020204" pitchFamily="34" charset="-122"/>
                        </a:rPr>
                        <a:t>全周期依赖</a:t>
                      </a:r>
                      <a:r>
                        <a:rPr lang="en-US" altLang="zh-CN" sz="1200" u="none" strike="noStrike" dirty="0">
                          <a:effectLst/>
                          <a:latin typeface="微软雅黑" panose="020B0503020204020204" pitchFamily="34" charset="-122"/>
                          <a:ea typeface="微软雅黑" panose="020B0503020204020204" pitchFamily="34" charset="-122"/>
                        </a:rPr>
                        <a:t>&amp;</a:t>
                      </a:r>
                      <a:r>
                        <a:rPr lang="zh-CN" altLang="en-US" sz="1200" u="none" strike="noStrike" dirty="0">
                          <a:effectLst/>
                          <a:latin typeface="微软雅黑" panose="020B0503020204020204" pitchFamily="34" charset="-122"/>
                          <a:ea typeface="微软雅黑" panose="020B0503020204020204" pitchFamily="34" charset="-122"/>
                        </a:rPr>
                        <a:t>忽略错误</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00000"/>
                        </a:lnSpc>
                      </a:pP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依赖的任务周期全部</a:t>
                      </a:r>
                      <a:r>
                        <a:rPr lang="zh-CN" altLang="en-US" sz="1200" b="0" i="0" u="none" strike="noStrike" dirty="0" smtClean="0">
                          <a:solidFill>
                            <a:srgbClr val="FF0000"/>
                          </a:solidFill>
                          <a:effectLst/>
                          <a:latin typeface="微软雅黑" panose="020B0503020204020204" pitchFamily="34" charset="-122"/>
                          <a:ea typeface="微软雅黑" panose="020B0503020204020204" pitchFamily="34" charset="-122"/>
                        </a:rPr>
                        <a:t>结束</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且到时间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550">
                <a:tc vMerge="1">
                  <a:txBody>
                    <a:bodyPr/>
                    <a:lstStyle/>
                    <a:p>
                      <a:endParaRPr lang="zh-CN" altLang="en-US"/>
                    </a:p>
                  </a:txBody>
                  <a:tcPr/>
                </a:tc>
                <a:tc>
                  <a:txBody>
                    <a:bodyPr/>
                    <a:lstStyle/>
                    <a:p>
                      <a:pPr algn="l" fontAlgn="ctr">
                        <a:lnSpc>
                          <a:spcPct val="100000"/>
                        </a:lnSpc>
                      </a:pPr>
                      <a:r>
                        <a:rPr lang="zh-CN" altLang="en-US" sz="1200" u="none" strike="noStrike" dirty="0">
                          <a:effectLst/>
                          <a:latin typeface="微软雅黑" panose="020B0503020204020204" pitchFamily="34" charset="-122"/>
                          <a:ea typeface="微软雅黑" panose="020B0503020204020204" pitchFamily="34" charset="-122"/>
                        </a:rPr>
                        <a:t>非全周期依赖</a:t>
                      </a:r>
                      <a:r>
                        <a:rPr lang="en-US" altLang="zh-CN" sz="1200" u="none" strike="noStrike" dirty="0">
                          <a:effectLst/>
                          <a:latin typeface="微软雅黑" panose="020B0503020204020204" pitchFamily="34" charset="-122"/>
                          <a:ea typeface="微软雅黑" panose="020B0503020204020204" pitchFamily="34" charset="-122"/>
                        </a:rPr>
                        <a:t>&amp;</a:t>
                      </a:r>
                      <a:r>
                        <a:rPr lang="zh-CN" altLang="en-US" sz="1200" u="none" strike="noStrike" dirty="0">
                          <a:effectLst/>
                          <a:latin typeface="微软雅黑" panose="020B0503020204020204" pitchFamily="34" charset="-122"/>
                          <a:ea typeface="微软雅黑" panose="020B0503020204020204" pitchFamily="34" charset="-122"/>
                        </a:rPr>
                        <a:t>不忽略错误</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00000"/>
                        </a:lnSpc>
                      </a:pP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依赖的最后一个周期</a:t>
                      </a:r>
                      <a:r>
                        <a:rPr lang="zh-CN" altLang="en-US" sz="1200" b="0" i="0" u="none" strike="noStrike" dirty="0" smtClean="0">
                          <a:solidFill>
                            <a:srgbClr val="00B050"/>
                          </a:solidFill>
                          <a:effectLst/>
                          <a:latin typeface="微软雅黑" panose="020B0503020204020204" pitchFamily="34" charset="-122"/>
                          <a:ea typeface="微软雅黑" panose="020B0503020204020204" pitchFamily="34" charset="-122"/>
                        </a:rPr>
                        <a:t>成功</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且到时间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550">
                <a:tc vMerge="1">
                  <a:txBody>
                    <a:bodyPr/>
                    <a:lstStyle/>
                    <a:p>
                      <a:endParaRPr lang="zh-CN" altLang="en-US"/>
                    </a:p>
                  </a:txBody>
                  <a:tcPr/>
                </a:tc>
                <a:tc>
                  <a:txBody>
                    <a:bodyPr/>
                    <a:lstStyle/>
                    <a:p>
                      <a:pPr algn="l" fontAlgn="ctr">
                        <a:lnSpc>
                          <a:spcPct val="100000"/>
                        </a:lnSpc>
                      </a:pPr>
                      <a:r>
                        <a:rPr lang="zh-CN" altLang="en-US" sz="1200" u="none" strike="noStrike" dirty="0">
                          <a:effectLst/>
                          <a:latin typeface="微软雅黑" panose="020B0503020204020204" pitchFamily="34" charset="-122"/>
                          <a:ea typeface="微软雅黑" panose="020B0503020204020204" pitchFamily="34" charset="-122"/>
                        </a:rPr>
                        <a:t>非全周期依赖</a:t>
                      </a:r>
                      <a:r>
                        <a:rPr lang="en-US" altLang="zh-CN" sz="1200" u="none" strike="noStrike" dirty="0">
                          <a:effectLst/>
                          <a:latin typeface="微软雅黑" panose="020B0503020204020204" pitchFamily="34" charset="-122"/>
                          <a:ea typeface="微软雅黑" panose="020B0503020204020204" pitchFamily="34" charset="-122"/>
                        </a:rPr>
                        <a:t>&amp;</a:t>
                      </a:r>
                      <a:r>
                        <a:rPr lang="zh-CN" altLang="en-US" sz="1200" u="none" strike="noStrike" dirty="0">
                          <a:effectLst/>
                          <a:latin typeface="微软雅黑" panose="020B0503020204020204" pitchFamily="34" charset="-122"/>
                          <a:ea typeface="微软雅黑" panose="020B0503020204020204" pitchFamily="34" charset="-122"/>
                        </a:rPr>
                        <a:t>忽略错误</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00000"/>
                        </a:lnSpc>
                      </a:pP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依赖的最后一个周期</a:t>
                      </a:r>
                      <a:r>
                        <a:rPr lang="zh-CN" altLang="en-US" sz="1200" b="0" i="0" u="none" strike="noStrike" dirty="0" smtClean="0">
                          <a:solidFill>
                            <a:srgbClr val="FF0000"/>
                          </a:solidFill>
                          <a:effectLst/>
                          <a:latin typeface="微软雅黑" panose="020B0503020204020204" pitchFamily="34" charset="-122"/>
                          <a:ea typeface="微软雅黑" panose="020B0503020204020204" pitchFamily="34" charset="-122"/>
                        </a:rPr>
                        <a:t>结束</a:t>
                      </a:r>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且到时间</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extLst>
              <p:ext uri="{D42A27DB-BD31-4B8C-83A1-F6EECF244321}">
                <p14:modId xmlns="" xmlns:p14="http://schemas.microsoft.com/office/powerpoint/2010/main" val="1566438310"/>
              </p:ext>
            </p:extLst>
          </p:nvPr>
        </p:nvGraphicFramePr>
        <p:xfrm>
          <a:off x="4506805" y="1536580"/>
          <a:ext cx="6048672" cy="2324468"/>
        </p:xfrm>
        <a:graphic>
          <a:graphicData uri="http://schemas.openxmlformats.org/drawingml/2006/table">
            <a:tbl>
              <a:tblPr>
                <a:tableStyleId>{5C22544A-7EE6-4342-B048-85BDC9FD1C3A}</a:tableStyleId>
              </a:tblPr>
              <a:tblGrid>
                <a:gridCol w="1219489"/>
                <a:gridCol w="2204196"/>
                <a:gridCol w="2624987"/>
              </a:tblGrid>
              <a:tr h="537348">
                <a:tc>
                  <a:txBody>
                    <a:bodyPr/>
                    <a:lstStyle/>
                    <a:p>
                      <a:pPr algn="ctr" fontAlgn="ctr"/>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Task</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sz="1200" b="1" u="none" strike="noStrike" dirty="0">
                          <a:effectLst/>
                          <a:latin typeface="微软雅黑" panose="020B0503020204020204" pitchFamily="34" charset="-122"/>
                          <a:ea typeface="微软雅黑" panose="020B0503020204020204" pitchFamily="34" charset="-122"/>
                        </a:rPr>
                        <a:t>D-Task</a:t>
                      </a:r>
                      <a:br>
                        <a:rPr lang="en-US" sz="1200" b="1" u="none" strike="noStrike" dirty="0">
                          <a:effectLst/>
                          <a:latin typeface="微软雅黑" panose="020B0503020204020204" pitchFamily="34" charset="-122"/>
                          <a:ea typeface="微软雅黑" panose="020B0503020204020204" pitchFamily="34" charset="-122"/>
                        </a:rPr>
                      </a:br>
                      <a:r>
                        <a:rPr lang="en-US" sz="1200" b="1" u="none" strike="noStrike" dirty="0" smtClean="0">
                          <a:effectLst/>
                          <a:latin typeface="微软雅黑" panose="020B0503020204020204" pitchFamily="34" charset="-122"/>
                          <a:ea typeface="微软雅黑" panose="020B0503020204020204" pitchFamily="34" charset="-122"/>
                        </a:rPr>
                        <a:t>(</a:t>
                      </a:r>
                      <a:r>
                        <a:rPr lang="en-US" altLang="zh-CN" sz="1200" b="1" u="none" strike="noStrike" dirty="0" smtClean="0">
                          <a:effectLst/>
                          <a:latin typeface="微软雅黑" panose="020B0503020204020204" pitchFamily="34" charset="-122"/>
                          <a:ea typeface="微软雅黑" panose="020B0503020204020204" pitchFamily="34" charset="-122"/>
                        </a:rPr>
                        <a:t>D</a:t>
                      </a:r>
                      <a:r>
                        <a:rPr lang="zh-CN" altLang="en-US" sz="1200" b="1" u="none" strike="noStrike" dirty="0" smtClean="0">
                          <a:effectLst/>
                          <a:latin typeface="微软雅黑" panose="020B0503020204020204" pitchFamily="34" charset="-122"/>
                          <a:ea typeface="微软雅黑" panose="020B0503020204020204" pitchFamily="34" charset="-122"/>
                        </a:rPr>
                        <a:t>，</a:t>
                      </a:r>
                      <a:r>
                        <a:rPr lang="en-US" altLang="zh-CN" sz="1200" b="1" u="none" strike="noStrike" dirty="0" smtClean="0">
                          <a:effectLst/>
                          <a:latin typeface="微软雅黑" panose="020B0503020204020204" pitchFamily="34" charset="-122"/>
                          <a:ea typeface="微软雅黑" panose="020B0503020204020204" pitchFamily="34" charset="-122"/>
                        </a:rPr>
                        <a:t>Length:1</a:t>
                      </a:r>
                      <a:r>
                        <a:rPr lang="zh-CN" altLang="en-US" sz="1200" b="1" u="none" strike="noStrike" dirty="0" smtClean="0">
                          <a:effectLst/>
                          <a:latin typeface="微软雅黑" panose="020B0503020204020204" pitchFamily="34" charset="-122"/>
                          <a:ea typeface="微软雅黑" panose="020B0503020204020204" pitchFamily="34" charset="-122"/>
                        </a:rPr>
                        <a:t>，</a:t>
                      </a:r>
                      <a:r>
                        <a:rPr lang="en-US" altLang="zh-CN" sz="1200" b="1" u="none" strike="noStrike" dirty="0" smtClean="0">
                          <a:effectLst/>
                          <a:latin typeface="微软雅黑" panose="020B0503020204020204" pitchFamily="34" charset="-122"/>
                          <a:ea typeface="微软雅黑" panose="020B0503020204020204" pitchFamily="34" charset="-122"/>
                        </a:rPr>
                        <a:t>offset:2h</a:t>
                      </a:r>
                      <a:r>
                        <a:rPr lang="zh-CN" altLang="en-US" sz="1200" b="1" u="none" strike="noStrike" dirty="0" smtClean="0">
                          <a:effectLst/>
                          <a:latin typeface="微软雅黑" panose="020B0503020204020204" pitchFamily="34" charset="-122"/>
                          <a:ea typeface="微软雅黑" panose="020B0503020204020204" pitchFamily="34" charset="-122"/>
                        </a:rPr>
                        <a:t>）</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fontAlgn="ctr"/>
                      <a:r>
                        <a:rPr lang="en-US" sz="1200" b="1" u="none" strike="noStrike" dirty="0">
                          <a:effectLst/>
                          <a:latin typeface="微软雅黑" panose="020B0503020204020204" pitchFamily="34" charset="-122"/>
                          <a:ea typeface="微软雅黑" panose="020B0503020204020204" pitchFamily="34" charset="-122"/>
                        </a:rPr>
                        <a:t>H-Task</a:t>
                      </a:r>
                      <a:br>
                        <a:rPr lang="en-US" sz="1200" b="1" u="none" strike="noStrike" dirty="0">
                          <a:effectLst/>
                          <a:latin typeface="微软雅黑" panose="020B0503020204020204" pitchFamily="34" charset="-122"/>
                          <a:ea typeface="微软雅黑" panose="020B0503020204020204" pitchFamily="34" charset="-122"/>
                        </a:rPr>
                      </a:br>
                      <a:r>
                        <a:rPr lang="en-US" sz="1200" b="1" u="none" strike="noStrike" dirty="0" smtClean="0">
                          <a:effectLst/>
                          <a:latin typeface="微软雅黑" panose="020B0503020204020204" pitchFamily="34" charset="-122"/>
                          <a:ea typeface="微软雅黑" panose="020B0503020204020204" pitchFamily="34" charset="-122"/>
                        </a:rPr>
                        <a:t>（</a:t>
                      </a:r>
                      <a:r>
                        <a:rPr lang="en-US" altLang="zh-CN" sz="1200" b="1" u="none" strike="noStrike" dirty="0" smtClean="0">
                          <a:effectLst/>
                          <a:latin typeface="微软雅黑" panose="020B0503020204020204" pitchFamily="34" charset="-122"/>
                          <a:ea typeface="微软雅黑" panose="020B0503020204020204" pitchFamily="34" charset="-122"/>
                        </a:rPr>
                        <a:t>H</a:t>
                      </a:r>
                      <a:r>
                        <a:rPr lang="zh-CN" altLang="en-US" sz="1200" b="1" u="none" strike="noStrike" dirty="0" smtClean="0">
                          <a:effectLst/>
                          <a:latin typeface="微软雅黑" panose="020B0503020204020204" pitchFamily="34" charset="-122"/>
                          <a:ea typeface="微软雅黑" panose="020B0503020204020204" pitchFamily="34" charset="-122"/>
                        </a:rPr>
                        <a:t>，</a:t>
                      </a:r>
                      <a:r>
                        <a:rPr lang="en-US" altLang="zh-CN" sz="1200" b="1" u="none" strike="noStrike" dirty="0" smtClean="0">
                          <a:effectLst/>
                          <a:latin typeface="微软雅黑" panose="020B0503020204020204" pitchFamily="34" charset="-122"/>
                          <a:ea typeface="微软雅黑" panose="020B0503020204020204" pitchFamily="34" charset="-122"/>
                        </a:rPr>
                        <a:t>Length:6, offset:0</a:t>
                      </a:r>
                      <a:r>
                        <a:rPr lang="zh-CN" altLang="en-US" sz="1200" b="1" u="none" strike="noStrike" dirty="0" smtClean="0">
                          <a:effectLst/>
                          <a:latin typeface="微软雅黑" panose="020B0503020204020204" pitchFamily="34" charset="-122"/>
                          <a:ea typeface="微软雅黑" panose="020B0503020204020204" pitchFamily="34" charset="-122"/>
                        </a:rPr>
                        <a:t>）</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r>
              <a:tr h="223390">
                <a:tc rowSpan="8">
                  <a:txBody>
                    <a:bodyPr/>
                    <a:lstStyle/>
                    <a:p>
                      <a:pPr algn="ctr" fontAlgn="ctr"/>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Instance</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en-US" altLang="zh-CN" sz="1200" u="none" strike="noStrike" dirty="0" smtClean="0">
                          <a:effectLst/>
                          <a:latin typeface="微软雅黑" panose="020B0503020204020204" pitchFamily="34" charset="-122"/>
                          <a:ea typeface="微软雅黑" panose="020B0503020204020204" pitchFamily="34" charset="-122"/>
                        </a:rPr>
                        <a:t>20160924-0200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20160924-0000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3390">
                <a:tc vMerge="1">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20160924-0600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3390">
                <a:tc vMerge="1">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20160924-1200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3390">
                <a:tc vMerge="1">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20160924-1800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3390">
                <a:tc vMerge="1">
                  <a:txBody>
                    <a:bodyPr/>
                    <a:lstStyle/>
                    <a:p>
                      <a:pPr algn="l"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u="none" strike="noStrike" dirty="0" smtClean="0">
                          <a:effectLst/>
                          <a:latin typeface="微软雅黑" panose="020B0503020204020204" pitchFamily="34" charset="-122"/>
                          <a:ea typeface="微软雅黑" panose="020B0503020204020204" pitchFamily="34" charset="-122"/>
                        </a:rPr>
                        <a:t>20160925-0200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20160925-0000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3390">
                <a:tc vMerge="1">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20160925-0600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3390">
                <a:tc vMerge="1">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20160925-1200</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3390">
                <a:tc vMerge="1">
                  <a:txBody>
                    <a:bodyPr/>
                    <a:lstStyle/>
                    <a:p>
                      <a:pPr algn="l"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20160925-1800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表格 10"/>
          <p:cNvGraphicFramePr>
            <a:graphicFrameLocks noGrp="1"/>
          </p:cNvGraphicFramePr>
          <p:nvPr/>
        </p:nvGraphicFramePr>
        <p:xfrm>
          <a:off x="911424" y="1480160"/>
          <a:ext cx="2880320" cy="3749040"/>
        </p:xfrm>
        <a:graphic>
          <a:graphicData uri="http://schemas.openxmlformats.org/drawingml/2006/table">
            <a:tbl>
              <a:tblPr firstRow="1" bandRow="1">
                <a:tableStyleId>{5C22544A-7EE6-4342-B048-85BDC9FD1C3A}</a:tableStyleId>
              </a:tblPr>
              <a:tblGrid>
                <a:gridCol w="2880320"/>
              </a:tblGrid>
              <a:tr h="360040">
                <a:tc>
                  <a:txBody>
                    <a:bodyPr/>
                    <a:lstStyle/>
                    <a:p>
                      <a:r>
                        <a:rPr lang="en-US" altLang="zh-CN" dirty="0" err="1" smtClean="0">
                          <a:solidFill>
                            <a:schemeClr val="tx1"/>
                          </a:solidFill>
                          <a:latin typeface="微软雅黑" pitchFamily="34" charset="-122"/>
                          <a:ea typeface="微软雅黑" pitchFamily="34" charset="-122"/>
                        </a:rPr>
                        <a:t>TaskEntity</a:t>
                      </a:r>
                      <a:endParaRPr lang="zh-CN" altLang="en-US" dirty="0">
                        <a:solidFill>
                          <a:schemeClr val="tx1"/>
                        </a:solidFill>
                        <a:latin typeface="微软雅黑" pitchFamily="34" charset="-122"/>
                        <a:ea typeface="微软雅黑" pitchFamily="34" charset="-122"/>
                      </a:endParaRPr>
                    </a:p>
                  </a:txBody>
                  <a:tcPr>
                    <a:lnB w="12700" cap="flat" cmpd="sng" algn="ctr">
                      <a:solidFill>
                        <a:schemeClr val="tx1"/>
                      </a:solidFill>
                      <a:prstDash val="solid"/>
                      <a:round/>
                      <a:headEnd type="none" w="med" len="med"/>
                      <a:tailEnd type="none" w="med" len="med"/>
                    </a:lnB>
                    <a:noFill/>
                  </a:tcPr>
                </a:tc>
              </a:tr>
              <a:tr h="1404156">
                <a:tc>
                  <a:txBody>
                    <a:bodyPr/>
                    <a:lstStyle/>
                    <a:p>
                      <a:r>
                        <a:rPr lang="en-US" altLang="zh-CN" dirty="0" err="1" smtClean="0">
                          <a:solidFill>
                            <a:schemeClr val="tx1"/>
                          </a:solidFill>
                          <a:latin typeface="微软雅黑" pitchFamily="34" charset="-122"/>
                          <a:ea typeface="微软雅黑" pitchFamily="34" charset="-122"/>
                        </a:rPr>
                        <a:t>taskName</a:t>
                      </a:r>
                      <a:endParaRPr lang="en-US" altLang="zh-CN" dirty="0" smtClean="0">
                        <a:solidFill>
                          <a:schemeClr val="tx1"/>
                        </a:solidFill>
                        <a:latin typeface="微软雅黑" pitchFamily="34" charset="-122"/>
                        <a:ea typeface="微软雅黑" pitchFamily="34" charset="-122"/>
                      </a:endParaRPr>
                    </a:p>
                    <a:p>
                      <a:r>
                        <a:rPr lang="en-US" altLang="zh-CN" dirty="0" err="1" smtClean="0">
                          <a:solidFill>
                            <a:schemeClr val="tx1"/>
                          </a:solidFill>
                          <a:latin typeface="微软雅黑" pitchFamily="34" charset="-122"/>
                          <a:ea typeface="微软雅黑" pitchFamily="34" charset="-122"/>
                        </a:rPr>
                        <a:t>cycleType</a:t>
                      </a:r>
                      <a:r>
                        <a:rPr lang="en-US" altLang="zh-CN" dirty="0" smtClean="0">
                          <a:solidFill>
                            <a:schemeClr val="tx1"/>
                          </a:solidFill>
                          <a:latin typeface="微软雅黑" pitchFamily="34" charset="-122"/>
                          <a:ea typeface="微软雅黑" pitchFamily="34" charset="-122"/>
                        </a:rPr>
                        <a:t> //D,H,I,M,Y</a:t>
                      </a:r>
                    </a:p>
                    <a:p>
                      <a:r>
                        <a:rPr lang="en-US" altLang="zh-CN" dirty="0" err="1" smtClean="0">
                          <a:solidFill>
                            <a:schemeClr val="tx1"/>
                          </a:solidFill>
                          <a:latin typeface="微软雅黑" pitchFamily="34" charset="-122"/>
                          <a:ea typeface="微软雅黑" pitchFamily="34" charset="-122"/>
                        </a:rPr>
                        <a:t>cycleLength</a:t>
                      </a:r>
                      <a:endParaRPr lang="en-US" altLang="zh-CN" dirty="0" smtClean="0">
                        <a:solidFill>
                          <a:schemeClr val="tx1"/>
                        </a:solidFill>
                        <a:latin typeface="微软雅黑" pitchFamily="34" charset="-122"/>
                        <a:ea typeface="微软雅黑" pitchFamily="34" charset="-122"/>
                      </a:endParaRPr>
                    </a:p>
                    <a:p>
                      <a:r>
                        <a:rPr lang="en-US" altLang="zh-CN" dirty="0" err="1" smtClean="0">
                          <a:solidFill>
                            <a:schemeClr val="tx1"/>
                          </a:solidFill>
                          <a:latin typeface="微软雅黑" pitchFamily="34" charset="-122"/>
                          <a:ea typeface="微软雅黑" pitchFamily="34" charset="-122"/>
                        </a:rPr>
                        <a:t>cycleOffset</a:t>
                      </a:r>
                      <a:r>
                        <a:rPr lang="en-US" altLang="zh-CN" dirty="0" smtClean="0">
                          <a:solidFill>
                            <a:schemeClr val="tx1"/>
                          </a:solidFill>
                          <a:latin typeface="微软雅黑" pitchFamily="34" charset="-122"/>
                          <a:ea typeface="微软雅黑" pitchFamily="34" charset="-122"/>
                        </a:rPr>
                        <a:t>//</a:t>
                      </a:r>
                      <a:r>
                        <a:rPr lang="en-US" altLang="zh-CN" dirty="0" err="1" smtClean="0">
                          <a:solidFill>
                            <a:schemeClr val="tx1"/>
                          </a:solidFill>
                          <a:latin typeface="微软雅黑" pitchFamily="34" charset="-122"/>
                          <a:ea typeface="微软雅黑" pitchFamily="34" charset="-122"/>
                        </a:rPr>
                        <a:t>xMxDxhxm</a:t>
                      </a:r>
                      <a:endParaRPr lang="en-US" altLang="zh-CN" dirty="0" smtClean="0">
                        <a:solidFill>
                          <a:schemeClr val="tx1"/>
                        </a:solidFill>
                        <a:latin typeface="微软雅黑" pitchFamily="34" charset="-122"/>
                        <a:ea typeface="微软雅黑" pitchFamily="34" charset="-122"/>
                      </a:endParaRPr>
                    </a:p>
                    <a:p>
                      <a:r>
                        <a:rPr lang="en-US" altLang="zh-CN" sz="1800" kern="1200" dirty="0" err="1" smtClean="0">
                          <a:solidFill>
                            <a:schemeClr val="tx1"/>
                          </a:solidFill>
                          <a:latin typeface="+mn-lt"/>
                          <a:ea typeface="+mn-ea"/>
                          <a:cs typeface="+mn-cs"/>
                        </a:rPr>
                        <a:t>cycleDependFlag</a:t>
                      </a:r>
                      <a:endParaRPr lang="en-US" altLang="zh-CN" sz="1800" kern="1200" dirty="0" smtClean="0">
                        <a:solidFill>
                          <a:schemeClr val="tx1"/>
                        </a:solidFill>
                        <a:latin typeface="+mn-lt"/>
                        <a:ea typeface="+mn-ea"/>
                        <a:cs typeface="+mn-cs"/>
                      </a:endParaRPr>
                    </a:p>
                    <a:p>
                      <a:r>
                        <a:rPr lang="en-US" altLang="zh-CN" sz="1800" kern="1200" dirty="0" err="1" smtClean="0">
                          <a:solidFill>
                            <a:schemeClr val="tx1"/>
                          </a:solidFill>
                          <a:latin typeface="+mn-lt"/>
                          <a:ea typeface="+mn-ea"/>
                          <a:cs typeface="+mn-cs"/>
                        </a:rPr>
                        <a:t>dependTaskIdList</a:t>
                      </a:r>
                      <a:endParaRPr lang="en-US" altLang="zh-CN" sz="1800" kern="1200" dirty="0" smtClean="0">
                        <a:solidFill>
                          <a:schemeClr val="tx1"/>
                        </a:solidFill>
                        <a:latin typeface="+mn-lt"/>
                        <a:ea typeface="+mn-ea"/>
                        <a:cs typeface="+mn-cs"/>
                      </a:endParaRPr>
                    </a:p>
                    <a:p>
                      <a:r>
                        <a:rPr lang="en-US" altLang="zh-CN" sz="1800" kern="1200" dirty="0" err="1" smtClean="0">
                          <a:solidFill>
                            <a:schemeClr val="dk1"/>
                          </a:solidFill>
                          <a:latin typeface="+mn-lt"/>
                          <a:ea typeface="+mn-ea"/>
                          <a:cs typeface="+mn-cs"/>
                        </a:rPr>
                        <a:t>multiBatchFlag</a:t>
                      </a:r>
                      <a:endParaRPr lang="en-US" altLang="zh-CN" sz="1800" kern="1200" dirty="0" smtClean="0">
                        <a:solidFill>
                          <a:schemeClr val="dk1"/>
                        </a:solidFill>
                        <a:latin typeface="+mn-lt"/>
                        <a:ea typeface="+mn-ea"/>
                        <a:cs typeface="+mn-cs"/>
                      </a:endParaRPr>
                    </a:p>
                    <a:p>
                      <a:r>
                        <a:rPr lang="en-US" altLang="zh-CN" sz="1800" kern="1200" dirty="0" err="1" smtClean="0">
                          <a:solidFill>
                            <a:schemeClr val="dk1"/>
                          </a:solidFill>
                          <a:latin typeface="+mn-lt"/>
                          <a:ea typeface="+mn-ea"/>
                          <a:cs typeface="+mn-cs"/>
                        </a:rPr>
                        <a:t>endBatchFlag</a:t>
                      </a:r>
                      <a:endParaRPr lang="en-US" altLang="zh-CN" sz="1800" kern="1200" dirty="0" smtClean="0">
                        <a:solidFill>
                          <a:schemeClr val="dk1"/>
                        </a:solidFill>
                        <a:latin typeface="+mn-lt"/>
                        <a:ea typeface="+mn-ea"/>
                        <a:cs typeface="+mn-cs"/>
                      </a:endParaRPr>
                    </a:p>
                    <a:p>
                      <a:r>
                        <a:rPr lang="en-US" altLang="zh-CN" sz="1800" kern="1200" dirty="0" smtClean="0">
                          <a:solidFill>
                            <a:schemeClr val="dk1"/>
                          </a:solidFill>
                          <a:latin typeface="+mn-lt"/>
                          <a:ea typeface="+mn-ea"/>
                          <a:cs typeface="+mn-cs"/>
                        </a:rPr>
                        <a:t>priority</a:t>
                      </a:r>
                    </a:p>
                    <a:p>
                      <a:r>
                        <a:rPr lang="en-US" altLang="zh-CN" sz="1800" kern="1200" dirty="0" err="1" smtClean="0">
                          <a:solidFill>
                            <a:schemeClr val="dk1"/>
                          </a:solidFill>
                          <a:latin typeface="+mn-lt"/>
                          <a:ea typeface="+mn-ea"/>
                          <a:cs typeface="+mn-cs"/>
                        </a:rPr>
                        <a:t>osUser</a:t>
                      </a:r>
                      <a:endParaRPr lang="en-US" altLang="zh-CN" sz="1800" kern="1200" dirty="0" smtClean="0">
                        <a:solidFill>
                          <a:schemeClr val="dk1"/>
                        </a:solidFill>
                        <a:latin typeface="+mn-lt"/>
                        <a:ea typeface="+mn-ea"/>
                        <a:cs typeface="+mn-cs"/>
                      </a:endParaRPr>
                    </a:p>
                    <a:p>
                      <a:r>
                        <a:rPr lang="en-US" altLang="zh-CN" sz="1800" kern="1200" dirty="0" err="1" smtClean="0">
                          <a:solidFill>
                            <a:schemeClr val="dk1"/>
                          </a:solidFill>
                          <a:latin typeface="+mn-lt"/>
                          <a:ea typeface="+mn-ea"/>
                          <a:cs typeface="+mn-cs"/>
                        </a:rPr>
                        <a:t>deployedNodeList</a:t>
                      </a:r>
                      <a:endParaRPr lang="en-US" altLang="zh-CN" sz="1800" kern="1200" dirty="0" smtClean="0">
                        <a:solidFill>
                          <a:schemeClr val="dk1"/>
                        </a:solidFill>
                        <a:latin typeface="+mn-lt"/>
                        <a:ea typeface="+mn-ea"/>
                        <a:cs typeface="+mn-cs"/>
                      </a:endParaRPr>
                    </a:p>
                    <a:p>
                      <a:r>
                        <a:rPr lang="en-US" altLang="zh-CN" sz="1800" kern="1200" dirty="0" smtClean="0">
                          <a:solidFill>
                            <a:schemeClr val="dk1"/>
                          </a:solidFill>
                          <a:latin typeface="+mn-lt"/>
                          <a:ea typeface="+mn-ea"/>
                          <a:cs typeface="+mn-cs"/>
                        </a:rPr>
                        <a:t>……</a:t>
                      </a:r>
                    </a:p>
                  </a:txBody>
                  <a:tcPr>
                    <a:lnT w="12700" cap="flat" cmpd="sng" algn="ctr">
                      <a:solidFill>
                        <a:schemeClr val="tx1"/>
                      </a:solidFill>
                      <a:prstDash val="solid"/>
                      <a:round/>
                      <a:headEnd type="none" w="med" len="med"/>
                      <a:tailEnd type="none" w="med" len="med"/>
                    </a:lnT>
                    <a:noFill/>
                  </a:tcPr>
                </a:tc>
              </a:tr>
            </a:tbl>
          </a:graphicData>
        </a:graphic>
      </p:graphicFrame>
      <p:sp>
        <p:nvSpPr>
          <p:cNvPr id="16" name="TextBox 15"/>
          <p:cNvSpPr txBox="1"/>
          <p:nvPr/>
        </p:nvSpPr>
        <p:spPr>
          <a:xfrm>
            <a:off x="4506805" y="1124744"/>
            <a:ext cx="3602781" cy="338554"/>
          </a:xfrm>
          <a:prstGeom prst="rect">
            <a:avLst/>
          </a:prstGeom>
          <a:noFill/>
        </p:spPr>
        <p:txBody>
          <a:bodyPr wrap="none" rtlCol="0">
            <a:spAutoFit/>
          </a:bodyPr>
          <a:lstStyle/>
          <a:p>
            <a:r>
              <a:rPr lang="en-US" altLang="zh-CN" sz="1600" dirty="0" err="1" smtClean="0">
                <a:latin typeface="微软雅黑" panose="020B0503020204020204" pitchFamily="34" charset="-122"/>
                <a:ea typeface="微软雅黑" panose="020B0503020204020204" pitchFamily="34" charset="-122"/>
              </a:rPr>
              <a:t>cycleType</a:t>
            </a:r>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cycleLength</a:t>
            </a:r>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cycleOffset</a:t>
            </a:r>
            <a:endParaRPr lang="zh-CN" altLang="en-US" sz="1600" dirty="0" smtClean="0">
              <a:latin typeface="微软雅黑" panose="020B0503020204020204" pitchFamily="34" charset="-122"/>
              <a:ea typeface="微软雅黑" panose="020B0503020204020204" pitchFamily="34" charset="-122"/>
            </a:endParaRPr>
          </a:p>
        </p:txBody>
      </p:sp>
      <p:sp>
        <p:nvSpPr>
          <p:cNvPr id="18" name="TextBox 17"/>
          <p:cNvSpPr txBox="1"/>
          <p:nvPr/>
        </p:nvSpPr>
        <p:spPr>
          <a:xfrm>
            <a:off x="4506805" y="3954542"/>
            <a:ext cx="7205819" cy="338554"/>
          </a:xfrm>
          <a:prstGeom prst="rect">
            <a:avLst/>
          </a:prstGeom>
          <a:noFill/>
        </p:spPr>
        <p:txBody>
          <a:bodyPr wrap="none" rtlCol="0">
            <a:spAutoFit/>
          </a:bodyPr>
          <a:lstStyle/>
          <a:p>
            <a:r>
              <a:rPr lang="en-US" altLang="zh-CN" sz="1600" dirty="0" err="1" smtClean="0">
                <a:latin typeface="微软雅黑" panose="020B0503020204020204" pitchFamily="34" charset="-122"/>
                <a:ea typeface="微软雅黑" panose="020B0503020204020204" pitchFamily="34" charset="-122"/>
              </a:rPr>
              <a:t>cycleDependFlag</a:t>
            </a:r>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dependTaskIdList</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dependTask,fullDepend,ignoreError</a:t>
            </a:r>
            <a:r>
              <a:rPr lang="en-US" altLang="zh-CN"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513598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TCC</a:t>
            </a:r>
            <a:r>
              <a:rPr lang="zh-CN" altLang="en-US" dirty="0" smtClean="0">
                <a:latin typeface="微软雅黑" panose="020B0503020204020204" pitchFamily="34" charset="-122"/>
                <a:ea typeface="微软雅黑" panose="020B0503020204020204" pitchFamily="34" charset="-122"/>
              </a:rPr>
              <a:t>任务结构</a:t>
            </a:r>
            <a:endParaRPr lang="zh-CN" altLang="en-US" dirty="0">
              <a:latin typeface="微软雅黑" panose="020B0503020204020204" pitchFamily="34" charset="-122"/>
              <a:ea typeface="微软雅黑" panose="020B0503020204020204" pitchFamily="34" charset="-122"/>
            </a:endParaRPr>
          </a:p>
        </p:txBody>
      </p:sp>
      <p:graphicFrame>
        <p:nvGraphicFramePr>
          <p:cNvPr id="14" name="表格 13"/>
          <p:cNvGraphicFramePr>
            <a:graphicFrameLocks noGrp="1"/>
          </p:cNvGraphicFramePr>
          <p:nvPr>
            <p:extLst>
              <p:ext uri="{D42A27DB-BD31-4B8C-83A1-F6EECF244321}">
                <p14:modId xmlns="" xmlns:p14="http://schemas.microsoft.com/office/powerpoint/2010/main" val="1150943602"/>
              </p:ext>
            </p:extLst>
          </p:nvPr>
        </p:nvGraphicFramePr>
        <p:xfrm>
          <a:off x="1127448" y="2031087"/>
          <a:ext cx="9793088" cy="3270121"/>
        </p:xfrm>
        <a:graphic>
          <a:graphicData uri="http://schemas.openxmlformats.org/drawingml/2006/table">
            <a:tbl>
              <a:tblPr>
                <a:tableStyleId>{5C22544A-7EE6-4342-B048-85BDC9FD1C3A}</a:tableStyleId>
              </a:tblPr>
              <a:tblGrid>
                <a:gridCol w="3528392"/>
                <a:gridCol w="6264696"/>
              </a:tblGrid>
              <a:tr h="336421">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分批结束标志</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fontAlgn="ctr"/>
                      <a:r>
                        <a:rPr lang="zh-CN" altLang="en-US" sz="1200" b="1" u="none" strike="noStrike" dirty="0">
                          <a:effectLst/>
                          <a:latin typeface="微软雅黑" panose="020B0503020204020204" pitchFamily="34" charset="-122"/>
                          <a:ea typeface="微软雅黑" panose="020B0503020204020204" pitchFamily="34" charset="-122"/>
                        </a:rPr>
                        <a:t>含义</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r>
              <a:tr h="209550">
                <a:tc>
                  <a:txBody>
                    <a:bodyPr/>
                    <a:lstStyle/>
                    <a:p>
                      <a:pPr algn="l" fontAlgn="ctr"/>
                      <a:r>
                        <a:rPr lang="zh-CN" altLang="en-US" sz="1200" u="none" strike="noStrike">
                          <a:effectLst/>
                          <a:latin typeface="微软雅黑" panose="020B0503020204020204" pitchFamily="34" charset="-122"/>
                          <a:ea typeface="微软雅黑" panose="020B0503020204020204" pitchFamily="34" charset="-122"/>
                        </a:rPr>
                        <a:t>普通方式</a:t>
                      </a:r>
                      <a:r>
                        <a:rPr lang="en-US" altLang="zh-CN" sz="1200" u="none" strike="noStrike">
                          <a:effectLst/>
                          <a:latin typeface="微软雅黑" panose="020B0503020204020204" pitchFamily="34" charset="-122"/>
                          <a:ea typeface="微软雅黑" panose="020B0503020204020204" pitchFamily="34" charset="-122"/>
                        </a:rPr>
                        <a:t>(</a:t>
                      </a:r>
                      <a:r>
                        <a:rPr lang="zh-CN" altLang="en-US" sz="1200" u="none" strike="noStrike">
                          <a:effectLst/>
                          <a:latin typeface="微软雅黑" panose="020B0503020204020204" pitchFamily="34" charset="-122"/>
                          <a:ea typeface="微软雅黑" panose="020B0503020204020204" pitchFamily="34" charset="-122"/>
                        </a:rPr>
                        <a:t>任务执行逻辑结束</a:t>
                      </a:r>
                      <a:r>
                        <a:rPr lang="en-US" altLang="zh-CN" sz="1200" u="none" strike="noStrike">
                          <a:effectLst/>
                          <a:latin typeface="微软雅黑" panose="020B0503020204020204" pitchFamily="34" charset="-122"/>
                          <a:ea typeface="微软雅黑" panose="020B0503020204020204" pitchFamily="34" charset="-122"/>
                        </a:rPr>
                        <a:t>)</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直接当做非多批次任务</a:t>
                      </a:r>
                      <a:r>
                        <a:rPr lang="zh-CN" altLang="en-US" sz="1200" u="none" strike="noStrike" dirty="0" smtClean="0">
                          <a:effectLst/>
                          <a:latin typeface="微软雅黑" panose="020B0503020204020204" pitchFamily="34" charset="-122"/>
                          <a:ea typeface="微软雅黑" panose="020B0503020204020204" pitchFamily="34" charset="-122"/>
                        </a:rPr>
                        <a:t>处理。</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9100">
                <a:tc>
                  <a:txBody>
                    <a:bodyPr/>
                    <a:lstStyle/>
                    <a:p>
                      <a:pPr algn="l" fontAlgn="ctr"/>
                      <a:r>
                        <a:rPr lang="zh-CN" altLang="en-US" sz="1200" u="none" strike="noStrike">
                          <a:effectLst/>
                          <a:latin typeface="微软雅黑" panose="020B0503020204020204" pitchFamily="34" charset="-122"/>
                          <a:ea typeface="微软雅黑" panose="020B0503020204020204" pitchFamily="34" charset="-122"/>
                        </a:rPr>
                        <a:t>指定的输入文件处理处理完成</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仅通过</a:t>
                      </a:r>
                      <a:r>
                        <a:rPr lang="en-US" altLang="zh-CN" sz="1200" u="none" strike="noStrike" dirty="0" err="1">
                          <a:effectLst/>
                          <a:latin typeface="微软雅黑" panose="020B0503020204020204" pitchFamily="34" charset="-122"/>
                          <a:ea typeface="微软雅黑" panose="020B0503020204020204" pitchFamily="34" charset="-122"/>
                        </a:rPr>
                        <a:t>ls</a:t>
                      </a:r>
                      <a:r>
                        <a:rPr lang="zh-CN" altLang="en-US" sz="1200" u="none" strike="noStrike" dirty="0">
                          <a:effectLst/>
                          <a:latin typeface="微软雅黑" panose="020B0503020204020204" pitchFamily="34" charset="-122"/>
                          <a:ea typeface="微软雅黑" panose="020B0503020204020204" pitchFamily="34" charset="-122"/>
                        </a:rPr>
                        <a:t>命令查询一次属于当前周期的文件，为每个文件创建一个批次，然后</a:t>
                      </a:r>
                      <a:r>
                        <a:rPr lang="en-US" altLang="zh-CN" sz="1200" u="none" strike="noStrike" dirty="0">
                          <a:effectLst/>
                          <a:latin typeface="微软雅黑" panose="020B0503020204020204" pitchFamily="34" charset="-122"/>
                          <a:ea typeface="微软雅黑" panose="020B0503020204020204" pitchFamily="34" charset="-122"/>
                        </a:rPr>
                        <a:t>TCC</a:t>
                      </a:r>
                      <a:r>
                        <a:rPr lang="zh-CN" altLang="en-US" sz="1200" u="none" strike="noStrike" dirty="0">
                          <a:effectLst/>
                          <a:latin typeface="微软雅黑" panose="020B0503020204020204" pitchFamily="34" charset="-122"/>
                          <a:ea typeface="微软雅黑" panose="020B0503020204020204" pitchFamily="34" charset="-122"/>
                        </a:rPr>
                        <a:t>处理完任务周期的所有批次后结束</a:t>
                      </a:r>
                      <a:r>
                        <a:rPr lang="zh-CN" altLang="en-US" sz="1200" u="none" strike="noStrike" dirty="0" smtClean="0">
                          <a:effectLst/>
                          <a:latin typeface="微软雅黑" panose="020B0503020204020204" pitchFamily="34" charset="-122"/>
                          <a:ea typeface="微软雅黑" panose="020B0503020204020204" pitchFamily="34" charset="-122"/>
                        </a:rPr>
                        <a:t>运行。</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8650">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等待时间内输入的文件处理完成</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当任务周期执行时以固定时间间隔查询属于当前周期的文件，为每个文件创建一个批次直到超过了等待输入时间，然后</a:t>
                      </a:r>
                      <a:r>
                        <a:rPr lang="en-US" altLang="zh-CN" sz="1200" u="none" strike="noStrike" dirty="0">
                          <a:effectLst/>
                          <a:latin typeface="微软雅黑" panose="020B0503020204020204" pitchFamily="34" charset="-122"/>
                          <a:ea typeface="微软雅黑" panose="020B0503020204020204" pitchFamily="34" charset="-122"/>
                        </a:rPr>
                        <a:t>TCC</a:t>
                      </a:r>
                      <a:r>
                        <a:rPr lang="zh-CN" altLang="en-US" sz="1200" u="none" strike="noStrike" dirty="0">
                          <a:effectLst/>
                          <a:latin typeface="微软雅黑" panose="020B0503020204020204" pitchFamily="34" charset="-122"/>
                          <a:ea typeface="微软雅黑" panose="020B0503020204020204" pitchFamily="34" charset="-122"/>
                        </a:rPr>
                        <a:t>处理完任务周期的所有批次后结束</a:t>
                      </a:r>
                      <a:r>
                        <a:rPr lang="zh-CN" altLang="en-US" sz="1200" u="none" strike="noStrike" dirty="0" smtClean="0">
                          <a:effectLst/>
                          <a:latin typeface="微软雅黑" panose="020B0503020204020204" pitchFamily="34" charset="-122"/>
                          <a:ea typeface="微软雅黑" panose="020B0503020204020204" pitchFamily="34" charset="-122"/>
                        </a:rPr>
                        <a:t>运行。</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8650">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超过等待时间，且最少处理</a:t>
                      </a:r>
                      <a:r>
                        <a:rPr lang="en-US" altLang="zh-CN" sz="1200" u="none" strike="noStrike" dirty="0">
                          <a:effectLst/>
                          <a:latin typeface="微软雅黑" panose="020B0503020204020204" pitchFamily="34" charset="-122"/>
                          <a:ea typeface="微软雅黑" panose="020B0503020204020204" pitchFamily="34" charset="-122"/>
                        </a:rPr>
                        <a:t>N</a:t>
                      </a:r>
                      <a:r>
                        <a:rPr lang="zh-CN" altLang="en-US" sz="1200" u="none" strike="noStrike" dirty="0">
                          <a:effectLst/>
                          <a:latin typeface="微软雅黑" panose="020B0503020204020204" pitchFamily="34" charset="-122"/>
                          <a:ea typeface="微软雅黑" panose="020B0503020204020204" pitchFamily="34" charset="-122"/>
                        </a:rPr>
                        <a:t>个文件</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当任务周期执行时以固定时间间隔查询属于当前周期的文件，为每个文件创建一个批次直到超过了等待输入时间而且已经创建的批次数超过了输入文件最少个数，然后</a:t>
                      </a:r>
                      <a:r>
                        <a:rPr lang="en-US" altLang="zh-CN" sz="1200" u="none" strike="noStrike" dirty="0">
                          <a:effectLst/>
                          <a:latin typeface="微软雅黑" panose="020B0503020204020204" pitchFamily="34" charset="-122"/>
                          <a:ea typeface="微软雅黑" panose="020B0503020204020204" pitchFamily="34" charset="-122"/>
                        </a:rPr>
                        <a:t>TCC</a:t>
                      </a:r>
                      <a:r>
                        <a:rPr lang="zh-CN" altLang="en-US" sz="1200" u="none" strike="noStrike" dirty="0">
                          <a:effectLst/>
                          <a:latin typeface="微软雅黑" panose="020B0503020204020204" pitchFamily="34" charset="-122"/>
                          <a:ea typeface="微软雅黑" panose="020B0503020204020204" pitchFamily="34" charset="-122"/>
                        </a:rPr>
                        <a:t>处理完任务周期的所有批次后结束</a:t>
                      </a:r>
                      <a:r>
                        <a:rPr lang="zh-CN" altLang="en-US" sz="1200" u="none" strike="noStrike" dirty="0" smtClean="0">
                          <a:effectLst/>
                          <a:latin typeface="微软雅黑" panose="020B0503020204020204" pitchFamily="34" charset="-122"/>
                          <a:ea typeface="微软雅黑" panose="020B0503020204020204" pitchFamily="34" charset="-122"/>
                        </a:rPr>
                        <a:t>运行。</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8650">
                <a:tc>
                  <a:txBody>
                    <a:bodyPr/>
                    <a:lstStyle/>
                    <a:p>
                      <a:pPr algn="l" fontAlgn="ctr"/>
                      <a:r>
                        <a:rPr lang="zh-CN" altLang="en-US" sz="1200" u="none" strike="noStrike">
                          <a:effectLst/>
                          <a:latin typeface="微软雅黑" panose="020B0503020204020204" pitchFamily="34" charset="-122"/>
                          <a:ea typeface="微软雅黑" panose="020B0503020204020204" pitchFamily="34" charset="-122"/>
                        </a:rPr>
                        <a:t>超过等待时间，或者最少处理</a:t>
                      </a:r>
                      <a:r>
                        <a:rPr lang="en-US" altLang="zh-CN" sz="1200" u="none" strike="noStrike">
                          <a:effectLst/>
                          <a:latin typeface="微软雅黑" panose="020B0503020204020204" pitchFamily="34" charset="-122"/>
                          <a:ea typeface="微软雅黑" panose="020B0503020204020204" pitchFamily="34" charset="-122"/>
                        </a:rPr>
                        <a:t>N</a:t>
                      </a:r>
                      <a:r>
                        <a:rPr lang="zh-CN" altLang="en-US" sz="1200" u="none" strike="noStrike">
                          <a:effectLst/>
                          <a:latin typeface="微软雅黑" panose="020B0503020204020204" pitchFamily="34" charset="-122"/>
                          <a:ea typeface="微软雅黑" panose="020B0503020204020204" pitchFamily="34" charset="-122"/>
                        </a:rPr>
                        <a:t>个文件</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当任务周期执行时以固定时间间隔查询属于当前周期的文件，为每个文件创建一个批次直到超过了等待输入</a:t>
                      </a:r>
                      <a:r>
                        <a:rPr lang="zh-CN" altLang="en-US" sz="1200" u="none" strike="noStrike" dirty="0" smtClean="0">
                          <a:effectLst/>
                          <a:latin typeface="微软雅黑" panose="020B0503020204020204" pitchFamily="34" charset="-122"/>
                          <a:ea typeface="微软雅黑" panose="020B0503020204020204" pitchFamily="34" charset="-122"/>
                        </a:rPr>
                        <a:t>时间或者已经</a:t>
                      </a:r>
                      <a:r>
                        <a:rPr lang="zh-CN" altLang="en-US" sz="1200" u="none" strike="noStrike" dirty="0">
                          <a:effectLst/>
                          <a:latin typeface="微软雅黑" panose="020B0503020204020204" pitchFamily="34" charset="-122"/>
                          <a:ea typeface="微软雅黑" panose="020B0503020204020204" pitchFamily="34" charset="-122"/>
                        </a:rPr>
                        <a:t>创建的批次数超过了输入文件最少个数，然后</a:t>
                      </a:r>
                      <a:r>
                        <a:rPr lang="en-US" altLang="zh-CN" sz="1200" u="none" strike="noStrike" dirty="0">
                          <a:effectLst/>
                          <a:latin typeface="微软雅黑" panose="020B0503020204020204" pitchFamily="34" charset="-122"/>
                          <a:ea typeface="微软雅黑" panose="020B0503020204020204" pitchFamily="34" charset="-122"/>
                        </a:rPr>
                        <a:t>TCC</a:t>
                      </a:r>
                      <a:r>
                        <a:rPr lang="zh-CN" altLang="en-US" sz="1200" u="none" strike="noStrike" dirty="0">
                          <a:effectLst/>
                          <a:latin typeface="微软雅黑" panose="020B0503020204020204" pitchFamily="34" charset="-122"/>
                          <a:ea typeface="微软雅黑" panose="020B0503020204020204" pitchFamily="34" charset="-122"/>
                        </a:rPr>
                        <a:t>处理完任务周期的所有批次后结束</a:t>
                      </a:r>
                      <a:r>
                        <a:rPr lang="zh-CN" altLang="en-US" sz="1200" u="none" strike="noStrike" dirty="0" smtClean="0">
                          <a:effectLst/>
                          <a:latin typeface="微软雅黑" panose="020B0503020204020204" pitchFamily="34" charset="-122"/>
                          <a:ea typeface="微软雅黑" panose="020B0503020204020204" pitchFamily="34" charset="-122"/>
                        </a:rPr>
                        <a:t>运行。</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9100">
                <a:tc>
                  <a:txBody>
                    <a:bodyPr/>
                    <a:lstStyle/>
                    <a:p>
                      <a:pPr algn="l" fontAlgn="ctr"/>
                      <a:r>
                        <a:rPr lang="zh-CN" altLang="en-US" sz="1200" u="none" strike="noStrike" dirty="0">
                          <a:effectLst/>
                          <a:latin typeface="微软雅黑" panose="020B0503020204020204" pitchFamily="34" charset="-122"/>
                          <a:ea typeface="微软雅黑" panose="020B0503020204020204" pitchFamily="34" charset="-122"/>
                        </a:rPr>
                        <a:t>超过等待时间，或者最少处理</a:t>
                      </a:r>
                      <a:r>
                        <a:rPr lang="en-US" altLang="zh-CN" sz="1200" u="none" strike="noStrike" dirty="0">
                          <a:effectLst/>
                          <a:latin typeface="微软雅黑" panose="020B0503020204020204" pitchFamily="34" charset="-122"/>
                          <a:ea typeface="微软雅黑" panose="020B0503020204020204" pitchFamily="34" charset="-122"/>
                        </a:rPr>
                        <a:t>N</a:t>
                      </a:r>
                      <a:r>
                        <a:rPr lang="zh-CN" altLang="en-US" sz="1200" u="none" strike="noStrike" dirty="0">
                          <a:effectLst/>
                          <a:latin typeface="微软雅黑" panose="020B0503020204020204" pitchFamily="34" charset="-122"/>
                          <a:ea typeface="微软雅黑" panose="020B0503020204020204" pitchFamily="34" charset="-122"/>
                        </a:rPr>
                        <a:t>个文件</a:t>
                      </a: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个数严格</a:t>
                      </a:r>
                      <a:r>
                        <a:rPr lang="en-US" altLang="zh-CN" sz="1200" u="none" strike="noStrike" dirty="0">
                          <a:effectLst/>
                          <a:latin typeface="微软雅黑" panose="020B0503020204020204" pitchFamily="34" charset="-122"/>
                          <a:ea typeface="微软雅黑" panose="020B0503020204020204" pitchFamily="34" charset="-122"/>
                        </a:rPr>
                        <a:t>)</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zh-CN" altLang="en-US" sz="1200" u="none" strike="noStrike" dirty="0" smtClean="0">
                          <a:effectLst/>
                          <a:latin typeface="微软雅黑" panose="020B0503020204020204" pitchFamily="34" charset="-122"/>
                          <a:ea typeface="微软雅黑" panose="020B0503020204020204" pitchFamily="34" charset="-122"/>
                        </a:rPr>
                        <a:t>同“</a:t>
                      </a:r>
                      <a:r>
                        <a:rPr lang="zh-CN" altLang="en-US" sz="1200" u="none" strike="noStrike" dirty="0">
                          <a:effectLst/>
                          <a:latin typeface="微软雅黑" panose="020B0503020204020204" pitchFamily="34" charset="-122"/>
                          <a:ea typeface="微软雅黑" panose="020B0503020204020204" pitchFamily="34" charset="-122"/>
                        </a:rPr>
                        <a:t>超过等待时间，或者最少处理</a:t>
                      </a:r>
                      <a:r>
                        <a:rPr lang="en-US" altLang="zh-CN" sz="1200" u="none" strike="noStrike" dirty="0">
                          <a:effectLst/>
                          <a:latin typeface="微软雅黑" panose="020B0503020204020204" pitchFamily="34" charset="-122"/>
                          <a:ea typeface="微软雅黑" panose="020B0503020204020204" pitchFamily="34" charset="-122"/>
                        </a:rPr>
                        <a:t>N</a:t>
                      </a:r>
                      <a:r>
                        <a:rPr lang="zh-CN" altLang="en-US" sz="1200" u="none" strike="noStrike" dirty="0">
                          <a:effectLst/>
                          <a:latin typeface="微软雅黑" panose="020B0503020204020204" pitchFamily="34" charset="-122"/>
                          <a:ea typeface="微软雅黑" panose="020B0503020204020204" pitchFamily="34" charset="-122"/>
                        </a:rPr>
                        <a:t>个文件”，但是文件个数必须大于等于</a:t>
                      </a:r>
                      <a:r>
                        <a:rPr lang="en-US" altLang="zh-CN" sz="1200" u="none" strike="noStrike" dirty="0" smtClean="0">
                          <a:effectLst/>
                          <a:latin typeface="微软雅黑" panose="020B0503020204020204" pitchFamily="34" charset="-122"/>
                          <a:ea typeface="微软雅黑" panose="020B0503020204020204" pitchFamily="34" charset="-122"/>
                        </a:rPr>
                        <a:t>N</a:t>
                      </a:r>
                      <a:r>
                        <a:rPr lang="zh-CN" altLang="en-US" sz="1200" u="none" strike="noStrike" dirty="0" smtClean="0">
                          <a:effectLst/>
                          <a:latin typeface="微软雅黑" panose="020B0503020204020204" pitchFamily="34" charset="-122"/>
                          <a:ea typeface="微软雅黑" panose="020B0503020204020204" pitchFamily="34" charset="-122"/>
                        </a:rPr>
                        <a:t>。如果超过了等待时间，但是文件个数没有达到</a:t>
                      </a:r>
                      <a:r>
                        <a:rPr lang="en-US" altLang="zh-CN" sz="1200" u="none" strike="noStrike" dirty="0" smtClean="0">
                          <a:effectLst/>
                          <a:latin typeface="微软雅黑" panose="020B0503020204020204" pitchFamily="34" charset="-122"/>
                          <a:ea typeface="微软雅黑" panose="020B0503020204020204" pitchFamily="34" charset="-122"/>
                        </a:rPr>
                        <a:t>N</a:t>
                      </a:r>
                      <a:r>
                        <a:rPr lang="zh-CN" altLang="en-US" sz="1200" u="none" strike="noStrike" dirty="0" smtClean="0">
                          <a:effectLst/>
                          <a:latin typeface="微软雅黑" panose="020B0503020204020204" pitchFamily="34" charset="-122"/>
                          <a:ea typeface="微软雅黑" panose="020B0503020204020204" pitchFamily="34" charset="-122"/>
                        </a:rPr>
                        <a:t>，则</a:t>
                      </a:r>
                      <a:r>
                        <a:rPr lang="en-US" altLang="zh-CN" sz="1200" u="none" strike="noStrike" dirty="0" smtClean="0">
                          <a:effectLst/>
                          <a:latin typeface="微软雅黑" panose="020B0503020204020204" pitchFamily="34" charset="-122"/>
                          <a:ea typeface="微软雅黑" panose="020B0503020204020204" pitchFamily="34" charset="-122"/>
                        </a:rPr>
                        <a:t>Instance</a:t>
                      </a:r>
                      <a:r>
                        <a:rPr lang="zh-CN" altLang="en-US" sz="1200" u="none" strike="noStrike" dirty="0" smtClean="0">
                          <a:effectLst/>
                          <a:latin typeface="微软雅黑" panose="020B0503020204020204" pitchFamily="34" charset="-122"/>
                          <a:ea typeface="微软雅黑" panose="020B0503020204020204" pitchFamily="34" charset="-122"/>
                        </a:rPr>
                        <a:t>执行失败。</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3" name="矩形 12"/>
          <p:cNvSpPr/>
          <p:nvPr/>
        </p:nvSpPr>
        <p:spPr>
          <a:xfrm>
            <a:off x="1127448" y="1628800"/>
            <a:ext cx="6096000" cy="338554"/>
          </a:xfrm>
          <a:prstGeom prst="rect">
            <a:avLst/>
          </a:prstGeom>
        </p:spPr>
        <p:txBody>
          <a:bodyPr>
            <a:spAutoFit/>
          </a:bodyPr>
          <a:lstStyle/>
          <a:p>
            <a:r>
              <a:rPr lang="en-US" altLang="zh-CN" sz="1600" dirty="0" err="1" smtClean="0">
                <a:solidFill>
                  <a:schemeClr val="dk1"/>
                </a:solidFill>
                <a:latin typeface="微软雅黑" pitchFamily="34" charset="-122"/>
                <a:ea typeface="微软雅黑" pitchFamily="34" charset="-122"/>
              </a:rPr>
              <a:t>multiBatchFlag</a:t>
            </a:r>
            <a:r>
              <a:rPr lang="en-US" altLang="zh-CN" sz="1600" dirty="0" smtClean="0">
                <a:solidFill>
                  <a:schemeClr val="dk1"/>
                </a:solidFill>
                <a:latin typeface="微软雅黑" pitchFamily="34" charset="-122"/>
                <a:ea typeface="微软雅黑" pitchFamily="34" charset="-122"/>
              </a:rPr>
              <a:t>, </a:t>
            </a:r>
            <a:r>
              <a:rPr lang="en-US" altLang="zh-CN" sz="1600" dirty="0" err="1" smtClean="0">
                <a:solidFill>
                  <a:schemeClr val="dk1"/>
                </a:solidFill>
                <a:latin typeface="微软雅黑" pitchFamily="34" charset="-122"/>
                <a:ea typeface="微软雅黑" pitchFamily="34" charset="-122"/>
              </a:rPr>
              <a:t>endBatchFlag</a:t>
            </a:r>
            <a:endParaRPr lang="en-US" altLang="zh-CN" sz="1600" dirty="0" smtClean="0">
              <a:solidFill>
                <a:schemeClr val="dk1"/>
              </a:solidFill>
              <a:latin typeface="微软雅黑" pitchFamily="34" charset="-122"/>
              <a:ea typeface="微软雅黑" pitchFamily="34" charset="-122"/>
            </a:endParaRPr>
          </a:p>
        </p:txBody>
      </p:sp>
    </p:spTree>
    <p:extLst>
      <p:ext uri="{BB962C8B-B14F-4D97-AF65-F5344CB8AC3E}">
        <p14:creationId xmlns="" xmlns:p14="http://schemas.microsoft.com/office/powerpoint/2010/main" val="1513598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latin typeface="微软雅黑" panose="020B0503020204020204" pitchFamily="34" charset="-122"/>
                <a:ea typeface="微软雅黑" panose="020B0503020204020204" pitchFamily="34" charset="-122"/>
              </a:rPr>
              <a:t>TCC</a:t>
            </a:r>
            <a:r>
              <a:rPr lang="zh-CN" altLang="en-US" dirty="0" smtClean="0">
                <a:latin typeface="微软雅黑" panose="020B0503020204020204" pitchFamily="34" charset="-122"/>
                <a:ea typeface="微软雅黑" panose="020B0503020204020204" pitchFamily="34" charset="-122"/>
              </a:rPr>
              <a:t>任务调度过程</a:t>
            </a:r>
          </a:p>
        </p:txBody>
      </p:sp>
      <p:sp>
        <p:nvSpPr>
          <p:cNvPr id="3" name="矩形 2"/>
          <p:cNvSpPr/>
          <p:nvPr/>
        </p:nvSpPr>
        <p:spPr bwMode="auto">
          <a:xfrm>
            <a:off x="4079776" y="3777136"/>
            <a:ext cx="1512168" cy="648072"/>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b="1" dirty="0" smtClean="0">
                <a:latin typeface="微软雅黑" panose="020B0503020204020204" pitchFamily="34" charset="-122"/>
                <a:ea typeface="微软雅黑" panose="020B0503020204020204" pitchFamily="34" charset="-122"/>
              </a:rPr>
              <a:t>TCC</a:t>
            </a:r>
          </a:p>
        </p:txBody>
      </p:sp>
      <p:sp>
        <p:nvSpPr>
          <p:cNvPr id="4" name="矩形 3"/>
          <p:cNvSpPr/>
          <p:nvPr/>
        </p:nvSpPr>
        <p:spPr bwMode="auto">
          <a:xfrm>
            <a:off x="7680176" y="1916832"/>
            <a:ext cx="1440160"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b="1" dirty="0" smtClean="0">
                <a:latin typeface="微软雅黑" panose="020B0503020204020204" pitchFamily="34" charset="-122"/>
                <a:ea typeface="微软雅黑" panose="020B0503020204020204" pitchFamily="34" charset="-122"/>
              </a:rPr>
              <a:t>网关机</a:t>
            </a:r>
            <a:r>
              <a:rPr lang="en-US" altLang="zh-CN" b="1" dirty="0" smtClean="0">
                <a:latin typeface="微软雅黑" panose="020B0503020204020204" pitchFamily="34" charset="-122"/>
                <a:ea typeface="微软雅黑" panose="020B0503020204020204" pitchFamily="34" charset="-122"/>
              </a:rPr>
              <a:t>#1</a:t>
            </a:r>
            <a:endParaRPr lang="zh-CN" altLang="en-US" b="1" dirty="0" smtClean="0">
              <a:latin typeface="微软雅黑" panose="020B0503020204020204" pitchFamily="34" charset="-122"/>
              <a:ea typeface="微软雅黑" panose="020B0503020204020204" pitchFamily="34" charset="-122"/>
            </a:endParaRPr>
          </a:p>
        </p:txBody>
      </p:sp>
      <p:sp>
        <p:nvSpPr>
          <p:cNvPr id="7" name="矩形 6"/>
          <p:cNvSpPr/>
          <p:nvPr/>
        </p:nvSpPr>
        <p:spPr bwMode="auto">
          <a:xfrm>
            <a:off x="7680176" y="3849144"/>
            <a:ext cx="1440160"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b="1" dirty="0" smtClean="0">
                <a:latin typeface="微软雅黑" panose="020B0503020204020204" pitchFamily="34" charset="-122"/>
                <a:ea typeface="微软雅黑" panose="020B0503020204020204" pitchFamily="34" charset="-122"/>
              </a:rPr>
              <a:t>网关机</a:t>
            </a:r>
            <a:r>
              <a:rPr lang="en-US" altLang="zh-CN" b="1" dirty="0" smtClean="0">
                <a:latin typeface="微软雅黑" panose="020B0503020204020204" pitchFamily="34" charset="-122"/>
                <a:ea typeface="微软雅黑" panose="020B0503020204020204" pitchFamily="34" charset="-122"/>
              </a:rPr>
              <a:t>#2</a:t>
            </a:r>
            <a:endParaRPr lang="zh-CN" altLang="en-US" b="1" dirty="0" smtClean="0">
              <a:latin typeface="微软雅黑" panose="020B0503020204020204" pitchFamily="34" charset="-122"/>
              <a:ea typeface="微软雅黑" panose="020B0503020204020204" pitchFamily="34" charset="-122"/>
            </a:endParaRPr>
          </a:p>
        </p:txBody>
      </p:sp>
      <p:sp>
        <p:nvSpPr>
          <p:cNvPr id="8" name="矩形 7"/>
          <p:cNvSpPr/>
          <p:nvPr/>
        </p:nvSpPr>
        <p:spPr bwMode="auto">
          <a:xfrm>
            <a:off x="7680176" y="5373216"/>
            <a:ext cx="1440160" cy="504056"/>
          </a:xfrm>
          <a:prstGeom prst="rect">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b="1" dirty="0" smtClean="0">
                <a:latin typeface="微软雅黑" panose="020B0503020204020204" pitchFamily="34" charset="-122"/>
                <a:ea typeface="微软雅黑" panose="020B0503020204020204" pitchFamily="34" charset="-122"/>
              </a:rPr>
              <a:t>网关机</a:t>
            </a:r>
            <a:r>
              <a:rPr lang="en-US" altLang="zh-CN" b="1" dirty="0" smtClean="0">
                <a:latin typeface="微软雅黑" panose="020B0503020204020204" pitchFamily="34" charset="-122"/>
                <a:ea typeface="微软雅黑" panose="020B0503020204020204" pitchFamily="34" charset="-122"/>
              </a:rPr>
              <a:t>#3</a:t>
            </a:r>
            <a:endParaRPr lang="zh-CN" altLang="en-US" b="1" dirty="0" smtClean="0">
              <a:latin typeface="微软雅黑" panose="020B0503020204020204" pitchFamily="34" charset="-122"/>
              <a:ea typeface="微软雅黑" panose="020B0503020204020204" pitchFamily="34" charset="-122"/>
            </a:endParaRPr>
          </a:p>
        </p:txBody>
      </p:sp>
      <p:cxnSp>
        <p:nvCxnSpPr>
          <p:cNvPr id="6" name="肘形连接符 5"/>
          <p:cNvCxnSpPr>
            <a:stCxn id="4" idx="1"/>
            <a:endCxn id="3" idx="3"/>
          </p:cNvCxnSpPr>
          <p:nvPr/>
        </p:nvCxnSpPr>
        <p:spPr bwMode="auto">
          <a:xfrm rot="10800000" flipV="1">
            <a:off x="5591944" y="2168860"/>
            <a:ext cx="2088232" cy="1932312"/>
          </a:xfrm>
          <a:prstGeom prst="bentConnector3">
            <a:avLst>
              <a:gd name="adj1" fmla="val 50000"/>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肘形连接符 11"/>
          <p:cNvCxnSpPr>
            <a:stCxn id="3" idx="3"/>
            <a:endCxn id="8" idx="1"/>
          </p:cNvCxnSpPr>
          <p:nvPr/>
        </p:nvCxnSpPr>
        <p:spPr bwMode="auto">
          <a:xfrm>
            <a:off x="5591944" y="4101172"/>
            <a:ext cx="2088232" cy="1524072"/>
          </a:xfrm>
          <a:prstGeom prst="bentConnector3">
            <a:avLst>
              <a:gd name="adj1" fmla="val 50000"/>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直接连接符 15"/>
          <p:cNvCxnSpPr>
            <a:stCxn id="3" idx="3"/>
            <a:endCxn id="7" idx="1"/>
          </p:cNvCxnSpPr>
          <p:nvPr/>
        </p:nvCxnSpPr>
        <p:spPr bwMode="auto">
          <a:xfrm>
            <a:off x="5591944" y="4101172"/>
            <a:ext cx="2088232" cy="0"/>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9218335" y="1916832"/>
            <a:ext cx="1135247" cy="461665"/>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FI</a:t>
            </a:r>
            <a:r>
              <a:rPr lang="zh-CN" altLang="en-US" sz="1200" dirty="0" smtClean="0">
                <a:latin typeface="微软雅黑" panose="020B0503020204020204" pitchFamily="34" charset="-122"/>
                <a:ea typeface="微软雅黑" panose="020B0503020204020204" pitchFamily="34" charset="-122"/>
              </a:rPr>
              <a:t>客户端</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任务</a:t>
            </a:r>
            <a:r>
              <a:rPr lang="en-US" altLang="zh-CN" sz="1200" dirty="0" smtClean="0">
                <a:latin typeface="微软雅黑" panose="020B0503020204020204" pitchFamily="34" charset="-122"/>
                <a:ea typeface="微软雅黑" panose="020B0503020204020204" pitchFamily="34" charset="-122"/>
              </a:rPr>
              <a:t>shell</a:t>
            </a:r>
            <a:r>
              <a:rPr lang="zh-CN" altLang="en-US" sz="1200" dirty="0" smtClean="0">
                <a:latin typeface="微软雅黑" panose="020B0503020204020204" pitchFamily="34" charset="-122"/>
                <a:ea typeface="微软雅黑" panose="020B0503020204020204" pitchFamily="34" charset="-122"/>
              </a:rPr>
              <a:t>脚本</a:t>
            </a:r>
          </a:p>
        </p:txBody>
      </p:sp>
      <p:sp>
        <p:nvSpPr>
          <p:cNvPr id="25" name="文本框 24"/>
          <p:cNvSpPr txBox="1"/>
          <p:nvPr/>
        </p:nvSpPr>
        <p:spPr>
          <a:xfrm>
            <a:off x="9218334" y="3810381"/>
            <a:ext cx="1135247" cy="461665"/>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FI</a:t>
            </a:r>
            <a:r>
              <a:rPr lang="zh-CN" altLang="en-US" sz="1200" dirty="0" smtClean="0">
                <a:latin typeface="微软雅黑" panose="020B0503020204020204" pitchFamily="34" charset="-122"/>
                <a:ea typeface="微软雅黑" panose="020B0503020204020204" pitchFamily="34" charset="-122"/>
              </a:rPr>
              <a:t>客户端</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任务</a:t>
            </a:r>
            <a:r>
              <a:rPr lang="en-US" altLang="zh-CN" sz="1200" dirty="0" smtClean="0">
                <a:latin typeface="微软雅黑" panose="020B0503020204020204" pitchFamily="34" charset="-122"/>
                <a:ea typeface="微软雅黑" panose="020B0503020204020204" pitchFamily="34" charset="-122"/>
              </a:rPr>
              <a:t>shell</a:t>
            </a:r>
            <a:r>
              <a:rPr lang="zh-CN" altLang="en-US" sz="1200" dirty="0" smtClean="0">
                <a:latin typeface="微软雅黑" panose="020B0503020204020204" pitchFamily="34" charset="-122"/>
                <a:ea typeface="微软雅黑" panose="020B0503020204020204" pitchFamily="34" charset="-122"/>
              </a:rPr>
              <a:t>脚本</a:t>
            </a:r>
          </a:p>
        </p:txBody>
      </p:sp>
      <p:sp>
        <p:nvSpPr>
          <p:cNvPr id="26" name="文本框 25"/>
          <p:cNvSpPr txBox="1"/>
          <p:nvPr/>
        </p:nvSpPr>
        <p:spPr>
          <a:xfrm>
            <a:off x="9218334" y="5294230"/>
            <a:ext cx="1135247" cy="461665"/>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FI</a:t>
            </a:r>
            <a:r>
              <a:rPr lang="zh-CN" altLang="en-US" sz="1200" dirty="0" smtClean="0">
                <a:latin typeface="微软雅黑" panose="020B0503020204020204" pitchFamily="34" charset="-122"/>
                <a:ea typeface="微软雅黑" panose="020B0503020204020204" pitchFamily="34" charset="-122"/>
              </a:rPr>
              <a:t>客户端</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任务</a:t>
            </a:r>
            <a:r>
              <a:rPr lang="en-US" altLang="zh-CN" sz="1200" dirty="0" smtClean="0">
                <a:latin typeface="微软雅黑" panose="020B0503020204020204" pitchFamily="34" charset="-122"/>
                <a:ea typeface="微软雅黑" panose="020B0503020204020204" pitchFamily="34" charset="-122"/>
              </a:rPr>
              <a:t>shell</a:t>
            </a:r>
            <a:r>
              <a:rPr lang="zh-CN" altLang="en-US" sz="1200" dirty="0" smtClean="0">
                <a:latin typeface="微软雅黑" panose="020B0503020204020204" pitchFamily="34" charset="-122"/>
                <a:ea typeface="微软雅黑" panose="020B0503020204020204" pitchFamily="34" charset="-122"/>
              </a:rPr>
              <a:t>脚本</a:t>
            </a:r>
          </a:p>
        </p:txBody>
      </p:sp>
      <p:sp>
        <p:nvSpPr>
          <p:cNvPr id="23" name="圆柱形 22"/>
          <p:cNvSpPr/>
          <p:nvPr/>
        </p:nvSpPr>
        <p:spPr bwMode="auto">
          <a:xfrm>
            <a:off x="4295800" y="5037276"/>
            <a:ext cx="1080120" cy="839996"/>
          </a:xfrm>
          <a:prstGeom prst="can">
            <a:avLst/>
          </a:prstGeom>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b="1" dirty="0" smtClean="0">
                <a:latin typeface="微软雅黑" panose="020B0503020204020204" pitchFamily="34" charset="-122"/>
                <a:ea typeface="微软雅黑" panose="020B0503020204020204" pitchFamily="34" charset="-122"/>
              </a:rPr>
              <a:t>MySQL</a:t>
            </a:r>
            <a:endParaRPr lang="zh-CN" altLang="en-US" b="1" dirty="0" smtClean="0">
              <a:latin typeface="微软雅黑" panose="020B0503020204020204" pitchFamily="34" charset="-122"/>
              <a:ea typeface="微软雅黑" panose="020B0503020204020204" pitchFamily="34" charset="-122"/>
            </a:endParaRPr>
          </a:p>
        </p:txBody>
      </p:sp>
      <p:cxnSp>
        <p:nvCxnSpPr>
          <p:cNvPr id="28" name="直接箭头连接符 27"/>
          <p:cNvCxnSpPr/>
          <p:nvPr/>
        </p:nvCxnSpPr>
        <p:spPr bwMode="auto">
          <a:xfrm>
            <a:off x="4655840" y="4437112"/>
            <a:ext cx="0" cy="576064"/>
          </a:xfrm>
          <a:prstGeom prst="straightConnector1">
            <a:avLst/>
          </a:prstGeom>
          <a:ln w="19050">
            <a:solidFill>
              <a:schemeClr val="tx2">
                <a:lumMod val="60000"/>
                <a:lumOff val="40000"/>
              </a:schemeClr>
            </a:solidFill>
            <a:headEnd type="arrow" w="med" len="med"/>
            <a:tailEnd type="none"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3791744" y="4534961"/>
            <a:ext cx="936103" cy="646331"/>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取出所有启动的任务列表</a:t>
            </a:r>
          </a:p>
        </p:txBody>
      </p:sp>
      <p:sp>
        <p:nvSpPr>
          <p:cNvPr id="33" name="TextBox 32"/>
          <p:cNvSpPr txBox="1"/>
          <p:nvPr/>
        </p:nvSpPr>
        <p:spPr>
          <a:xfrm>
            <a:off x="4079776" y="4173180"/>
            <a:ext cx="604653" cy="276999"/>
          </a:xfrm>
          <a:prstGeom prst="rect">
            <a:avLst/>
          </a:prstGeom>
          <a:solidFill>
            <a:srgbClr val="00B050"/>
          </a:solid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Timer</a:t>
            </a:r>
            <a:endParaRPr lang="zh-CN" altLang="en-US" sz="1200" dirty="0" smtClean="0">
              <a:latin typeface="微软雅黑" panose="020B0503020204020204" pitchFamily="34" charset="-122"/>
              <a:ea typeface="微软雅黑" panose="020B0503020204020204" pitchFamily="34" charset="-122"/>
            </a:endParaRPr>
          </a:p>
        </p:txBody>
      </p:sp>
      <p:sp>
        <p:nvSpPr>
          <p:cNvPr id="40" name="十二边形 39"/>
          <p:cNvSpPr/>
          <p:nvPr/>
        </p:nvSpPr>
        <p:spPr bwMode="auto">
          <a:xfrm>
            <a:off x="3503712" y="4605228"/>
            <a:ext cx="288032" cy="288032"/>
          </a:xfrm>
          <a:prstGeom prst="dodecagon">
            <a:avLst/>
          </a:prstGeom>
          <a:solidFill>
            <a:schemeClr val="tx2">
              <a:lumMod val="20000"/>
              <a:lumOff val="80000"/>
            </a:schemeClr>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lang="zh-CN" altLang="en-US" dirty="0" smtClean="0">
              <a:latin typeface="微软雅黑" panose="020B0503020204020204" pitchFamily="34" charset="-122"/>
              <a:ea typeface="微软雅黑" panose="020B0503020204020204" pitchFamily="34" charset="-122"/>
            </a:endParaRPr>
          </a:p>
        </p:txBody>
      </p:sp>
      <p:sp>
        <p:nvSpPr>
          <p:cNvPr id="41" name="TextBox 40"/>
          <p:cNvSpPr txBox="1"/>
          <p:nvPr/>
        </p:nvSpPr>
        <p:spPr>
          <a:xfrm>
            <a:off x="3503712" y="4605228"/>
            <a:ext cx="274434" cy="276999"/>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1</a:t>
            </a:r>
            <a:endParaRPr lang="zh-CN" altLang="en-US" sz="1200" dirty="0" smtClean="0">
              <a:latin typeface="微软雅黑" panose="020B0503020204020204" pitchFamily="34" charset="-122"/>
              <a:ea typeface="微软雅黑" panose="020B0503020204020204" pitchFamily="34" charset="-122"/>
            </a:endParaRPr>
          </a:p>
        </p:txBody>
      </p:sp>
      <p:sp>
        <p:nvSpPr>
          <p:cNvPr id="42" name="TextBox 41"/>
          <p:cNvSpPr txBox="1"/>
          <p:nvPr/>
        </p:nvSpPr>
        <p:spPr>
          <a:xfrm>
            <a:off x="1775520" y="3597116"/>
            <a:ext cx="1872208" cy="830997"/>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判断是否满足执行条件。</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如果满足，生成</a:t>
            </a:r>
            <a:r>
              <a:rPr lang="en-US" altLang="zh-CN" sz="1200" dirty="0" smtClean="0">
                <a:latin typeface="微软雅黑" panose="020B0503020204020204" pitchFamily="34" charset="-122"/>
                <a:ea typeface="微软雅黑" panose="020B0503020204020204" pitchFamily="34" charset="-122"/>
              </a:rPr>
              <a:t>Instance</a:t>
            </a:r>
            <a:r>
              <a:rPr lang="zh-CN" altLang="en-US" sz="1200" dirty="0" smtClean="0">
                <a:latin typeface="微软雅黑" panose="020B0503020204020204" pitchFamily="34" charset="-122"/>
                <a:ea typeface="微软雅黑" panose="020B0503020204020204" pitchFamily="34" charset="-122"/>
              </a:rPr>
              <a:t>，根据优先级加入等待队列相应位置</a:t>
            </a:r>
          </a:p>
        </p:txBody>
      </p:sp>
      <p:sp>
        <p:nvSpPr>
          <p:cNvPr id="44" name="矩形 43"/>
          <p:cNvSpPr/>
          <p:nvPr/>
        </p:nvSpPr>
        <p:spPr bwMode="auto">
          <a:xfrm>
            <a:off x="2908805" y="2300972"/>
            <a:ext cx="216024" cy="1008112"/>
          </a:xfrm>
          <a:prstGeom prst="rect">
            <a:avLst/>
          </a:prstGeom>
          <a:solidFill>
            <a:schemeClr val="accent1">
              <a:lumMod val="60000"/>
              <a:lumOff val="40000"/>
            </a:schemeClr>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lang="zh-CN" altLang="en-US" sz="1000" dirty="0" smtClean="0">
              <a:latin typeface="微软雅黑" panose="020B0503020204020204" pitchFamily="34" charset="-122"/>
              <a:ea typeface="微软雅黑" panose="020B0503020204020204" pitchFamily="34" charset="-122"/>
            </a:endParaRPr>
          </a:p>
        </p:txBody>
      </p:sp>
      <p:cxnSp>
        <p:nvCxnSpPr>
          <p:cNvPr id="46" name="直接连接符 45"/>
          <p:cNvCxnSpPr/>
          <p:nvPr/>
        </p:nvCxnSpPr>
        <p:spPr bwMode="auto">
          <a:xfrm>
            <a:off x="2908805" y="2516996"/>
            <a:ext cx="216024" cy="0"/>
          </a:xfrm>
          <a:prstGeom prst="line">
            <a:avLst/>
          </a:prstGeom>
          <a:ln>
            <a:prstDash val="sysDash"/>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bwMode="auto">
          <a:xfrm>
            <a:off x="2908805" y="2805028"/>
            <a:ext cx="216024" cy="0"/>
          </a:xfrm>
          <a:prstGeom prst="line">
            <a:avLst/>
          </a:prstGeom>
          <a:ln>
            <a:prstDash val="sysDash"/>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bwMode="auto">
          <a:xfrm>
            <a:off x="2908805" y="3021052"/>
            <a:ext cx="216024" cy="0"/>
          </a:xfrm>
          <a:prstGeom prst="line">
            <a:avLst/>
          </a:prstGeom>
          <a:ln>
            <a:prstDash val="sysDash"/>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855640" y="2457182"/>
            <a:ext cx="288032" cy="707886"/>
          </a:xfrm>
          <a:prstGeom prst="rect">
            <a:avLst/>
          </a:prstGeom>
          <a:noFill/>
        </p:spPr>
        <p:txBody>
          <a:bodyPr wrap="square" rtlCol="0">
            <a:spAutoFit/>
          </a:bodyPr>
          <a:lstStyle/>
          <a:p>
            <a:r>
              <a:rPr lang="zh-CN" altLang="en-US" sz="1000" dirty="0" smtClean="0">
                <a:latin typeface="微软雅黑" panose="020B0503020204020204" pitchFamily="34" charset="-122"/>
                <a:ea typeface="微软雅黑" panose="020B0503020204020204" pitchFamily="34" charset="-122"/>
              </a:rPr>
              <a:t>等待队列</a:t>
            </a:r>
          </a:p>
        </p:txBody>
      </p:sp>
      <p:sp>
        <p:nvSpPr>
          <p:cNvPr id="50" name="等腰三角形 49"/>
          <p:cNvSpPr/>
          <p:nvPr/>
        </p:nvSpPr>
        <p:spPr bwMode="auto">
          <a:xfrm rot="16200000">
            <a:off x="3143672" y="2690488"/>
            <a:ext cx="72008" cy="216024"/>
          </a:xfrm>
          <a:prstGeom prst="triangle">
            <a:avLst/>
          </a:prstGeom>
          <a:solidFill>
            <a:schemeClr val="tx2">
              <a:lumMod val="40000"/>
              <a:lumOff val="60000"/>
            </a:schemeClr>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lang="zh-CN" altLang="en-US" dirty="0" smtClean="0">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a:off x="3143672" y="3381092"/>
            <a:ext cx="936104" cy="576064"/>
          </a:xfrm>
          <a:prstGeom prst="straightConnector1">
            <a:avLst/>
          </a:prstGeom>
          <a:ln w="19050">
            <a:solidFill>
              <a:schemeClr val="tx2">
                <a:lumMod val="60000"/>
                <a:lumOff val="40000"/>
              </a:schemeClr>
            </a:solidFill>
            <a:headEnd type="arrow" w="med" len="med"/>
            <a:tailEnd type="none"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5" name="十二边形 54"/>
          <p:cNvSpPr/>
          <p:nvPr/>
        </p:nvSpPr>
        <p:spPr bwMode="auto">
          <a:xfrm>
            <a:off x="1487488" y="3741132"/>
            <a:ext cx="288032" cy="288032"/>
          </a:xfrm>
          <a:prstGeom prst="dodecagon">
            <a:avLst/>
          </a:prstGeom>
          <a:solidFill>
            <a:schemeClr val="tx2">
              <a:lumMod val="20000"/>
              <a:lumOff val="80000"/>
            </a:schemeClr>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lang="zh-CN" altLang="en-US" dirty="0" smtClean="0">
              <a:latin typeface="微软雅黑" panose="020B0503020204020204" pitchFamily="34" charset="-122"/>
              <a:ea typeface="微软雅黑" panose="020B0503020204020204" pitchFamily="34" charset="-122"/>
            </a:endParaRPr>
          </a:p>
        </p:txBody>
      </p:sp>
      <p:sp>
        <p:nvSpPr>
          <p:cNvPr id="56" name="TextBox 55"/>
          <p:cNvSpPr txBox="1"/>
          <p:nvPr/>
        </p:nvSpPr>
        <p:spPr>
          <a:xfrm>
            <a:off x="1487488" y="3741132"/>
            <a:ext cx="274434" cy="276999"/>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2</a:t>
            </a:r>
            <a:endParaRPr lang="zh-CN" altLang="en-US" sz="1200" dirty="0" smtClean="0">
              <a:latin typeface="微软雅黑" panose="020B0503020204020204" pitchFamily="34" charset="-122"/>
              <a:ea typeface="微软雅黑" panose="020B0503020204020204" pitchFamily="34" charset="-122"/>
            </a:endParaRPr>
          </a:p>
        </p:txBody>
      </p:sp>
      <p:sp>
        <p:nvSpPr>
          <p:cNvPr id="57" name="矩形 56"/>
          <p:cNvSpPr/>
          <p:nvPr/>
        </p:nvSpPr>
        <p:spPr bwMode="auto">
          <a:xfrm>
            <a:off x="4799856" y="2300972"/>
            <a:ext cx="216024" cy="1008112"/>
          </a:xfrm>
          <a:prstGeom prst="rect">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lang="zh-CN" altLang="en-US" sz="1000" dirty="0" smtClean="0">
              <a:latin typeface="微软雅黑" panose="020B0503020204020204" pitchFamily="34" charset="-122"/>
              <a:ea typeface="微软雅黑" panose="020B0503020204020204" pitchFamily="34" charset="-122"/>
            </a:endParaRPr>
          </a:p>
        </p:txBody>
      </p:sp>
      <p:sp>
        <p:nvSpPr>
          <p:cNvPr id="61" name="TextBox 60"/>
          <p:cNvSpPr txBox="1"/>
          <p:nvPr/>
        </p:nvSpPr>
        <p:spPr>
          <a:xfrm>
            <a:off x="4749114" y="2457182"/>
            <a:ext cx="288032" cy="707886"/>
          </a:xfrm>
          <a:prstGeom prst="rect">
            <a:avLst/>
          </a:prstGeom>
          <a:noFill/>
        </p:spPr>
        <p:txBody>
          <a:bodyPr wrap="square" rtlCol="0">
            <a:spAutoFit/>
          </a:bodyPr>
          <a:lstStyle/>
          <a:p>
            <a:r>
              <a:rPr lang="zh-CN" altLang="en-US" sz="1000" dirty="0" smtClean="0">
                <a:latin typeface="微软雅黑" panose="020B0503020204020204" pitchFamily="34" charset="-122"/>
                <a:ea typeface="微软雅黑" panose="020B0503020204020204" pitchFamily="34" charset="-122"/>
              </a:rPr>
              <a:t>运行队列</a:t>
            </a:r>
          </a:p>
        </p:txBody>
      </p:sp>
      <p:sp>
        <p:nvSpPr>
          <p:cNvPr id="64" name="十二边形 63"/>
          <p:cNvSpPr/>
          <p:nvPr/>
        </p:nvSpPr>
        <p:spPr bwMode="auto">
          <a:xfrm>
            <a:off x="2927648" y="1700808"/>
            <a:ext cx="288032" cy="288032"/>
          </a:xfrm>
          <a:prstGeom prst="dodecagon">
            <a:avLst/>
          </a:prstGeom>
          <a:solidFill>
            <a:schemeClr val="tx2">
              <a:lumMod val="20000"/>
              <a:lumOff val="80000"/>
            </a:schemeClr>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lang="zh-CN" altLang="en-US" dirty="0" smtClean="0">
              <a:latin typeface="微软雅黑" panose="020B0503020204020204" pitchFamily="34" charset="-122"/>
              <a:ea typeface="微软雅黑" panose="020B0503020204020204" pitchFamily="34" charset="-122"/>
            </a:endParaRPr>
          </a:p>
        </p:txBody>
      </p:sp>
      <p:sp>
        <p:nvSpPr>
          <p:cNvPr id="65" name="TextBox 64"/>
          <p:cNvSpPr txBox="1"/>
          <p:nvPr/>
        </p:nvSpPr>
        <p:spPr>
          <a:xfrm>
            <a:off x="2927648" y="1700808"/>
            <a:ext cx="274434" cy="276999"/>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3</a:t>
            </a:r>
            <a:endParaRPr lang="zh-CN" altLang="en-US" sz="1200" dirty="0" smtClean="0">
              <a:latin typeface="微软雅黑" panose="020B0503020204020204" pitchFamily="34" charset="-122"/>
              <a:ea typeface="微软雅黑" panose="020B0503020204020204" pitchFamily="34" charset="-122"/>
            </a:endParaRPr>
          </a:p>
        </p:txBody>
      </p:sp>
      <p:cxnSp>
        <p:nvCxnSpPr>
          <p:cNvPr id="66" name="直接箭头连接符 65"/>
          <p:cNvCxnSpPr/>
          <p:nvPr/>
        </p:nvCxnSpPr>
        <p:spPr bwMode="auto">
          <a:xfrm flipH="1">
            <a:off x="3287688" y="2589004"/>
            <a:ext cx="1440160" cy="0"/>
          </a:xfrm>
          <a:prstGeom prst="straightConnector1">
            <a:avLst/>
          </a:prstGeom>
          <a:ln w="19050">
            <a:solidFill>
              <a:schemeClr val="tx2">
                <a:lumMod val="60000"/>
                <a:lumOff val="40000"/>
              </a:schemeClr>
            </a:solidFill>
            <a:headEnd type="arrow" w="med" len="med"/>
            <a:tailEnd type="none"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287688" y="1340768"/>
            <a:ext cx="3312367" cy="1015663"/>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移除运行队列中所有已经完成的</a:t>
            </a:r>
            <a:r>
              <a:rPr lang="en-US" altLang="zh-CN" sz="1200" dirty="0" smtClean="0">
                <a:latin typeface="微软雅黑" panose="020B0503020204020204" pitchFamily="34" charset="-122"/>
                <a:ea typeface="微软雅黑" panose="020B0503020204020204" pitchFamily="34" charset="-122"/>
              </a:rPr>
              <a:t>Instance</a:t>
            </a:r>
          </a:p>
          <a:p>
            <a:r>
              <a:rPr lang="zh-CN" altLang="en-US" sz="1200" dirty="0" smtClean="0">
                <a:latin typeface="微软雅黑" panose="020B0503020204020204" pitchFamily="34" charset="-122"/>
                <a:ea typeface="微软雅黑" panose="020B0503020204020204" pitchFamily="34" charset="-122"/>
              </a:rPr>
              <a:t>从等待队列头取出</a:t>
            </a:r>
            <a:r>
              <a:rPr lang="en-US" altLang="zh-CN" sz="1200" dirty="0" smtClean="0">
                <a:latin typeface="微软雅黑" panose="020B0503020204020204" pitchFamily="34" charset="-122"/>
                <a:ea typeface="微软雅黑" panose="020B0503020204020204" pitchFamily="34" charset="-122"/>
              </a:rPr>
              <a:t>Instance</a:t>
            </a:r>
            <a:r>
              <a:rPr lang="zh-CN" altLang="en-US" sz="1200" dirty="0" smtClean="0">
                <a:latin typeface="微软雅黑" panose="020B0503020204020204" pitchFamily="34" charset="-122"/>
                <a:ea typeface="微软雅黑" panose="020B0503020204020204" pitchFamily="34" charset="-122"/>
              </a:rPr>
              <a:t>，如果任务资源满足则</a:t>
            </a:r>
            <a:r>
              <a:rPr lang="zh-CN" altLang="en-US" sz="1200" b="1" dirty="0" smtClean="0">
                <a:solidFill>
                  <a:schemeClr val="tx2">
                    <a:lumMod val="60000"/>
                    <a:lumOff val="40000"/>
                  </a:schemeClr>
                </a:solidFill>
                <a:latin typeface="微软雅黑" panose="020B0503020204020204" pitchFamily="34" charset="-122"/>
                <a:ea typeface="微软雅黑" panose="020B0503020204020204" pitchFamily="34" charset="-122"/>
              </a:rPr>
              <a:t>启动任务运行线程</a:t>
            </a:r>
            <a:r>
              <a:rPr lang="zh-CN" altLang="en-US" sz="1200" dirty="0" smtClean="0">
                <a:latin typeface="微软雅黑" panose="020B0503020204020204" pitchFamily="34" charset="-122"/>
                <a:ea typeface="微软雅黑" panose="020B0503020204020204" pitchFamily="34" charset="-122"/>
              </a:rPr>
              <a:t>，并将任务添加到运行队列。重复此动作，直到资源不足或者等待队列为空</a:t>
            </a:r>
          </a:p>
        </p:txBody>
      </p:sp>
      <p:cxnSp>
        <p:nvCxnSpPr>
          <p:cNvPr id="76" name="直接箭头连接符 75"/>
          <p:cNvCxnSpPr/>
          <p:nvPr/>
        </p:nvCxnSpPr>
        <p:spPr bwMode="auto">
          <a:xfrm flipH="1">
            <a:off x="5663952" y="3861048"/>
            <a:ext cx="1872208" cy="0"/>
          </a:xfrm>
          <a:prstGeom prst="straightConnector1">
            <a:avLst/>
          </a:prstGeom>
          <a:ln w="19050">
            <a:solidFill>
              <a:schemeClr val="tx2">
                <a:lumMod val="60000"/>
                <a:lumOff val="40000"/>
              </a:schemeClr>
            </a:solidFill>
            <a:headEnd type="arrow" w="med" len="med"/>
            <a:tailEnd type="none"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8" name="直接连接符 77"/>
          <p:cNvCxnSpPr>
            <a:stCxn id="3" idx="2"/>
            <a:endCxn id="23" idx="1"/>
          </p:cNvCxnSpPr>
          <p:nvPr/>
        </p:nvCxnSpPr>
        <p:spPr bwMode="auto">
          <a:xfrm>
            <a:off x="4835860" y="4425208"/>
            <a:ext cx="0" cy="612068"/>
          </a:xfrm>
          <a:prstGeom prst="lin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0" name="十二边形 79"/>
          <p:cNvSpPr/>
          <p:nvPr/>
        </p:nvSpPr>
        <p:spPr bwMode="auto">
          <a:xfrm>
            <a:off x="5375921" y="3068960"/>
            <a:ext cx="288032" cy="288032"/>
          </a:xfrm>
          <a:prstGeom prst="dodecagon">
            <a:avLst/>
          </a:prstGeom>
          <a:solidFill>
            <a:schemeClr val="tx2">
              <a:lumMod val="20000"/>
              <a:lumOff val="80000"/>
            </a:schemeClr>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lang="zh-CN" altLang="en-US" dirty="0" smtClean="0">
              <a:latin typeface="微软雅黑" panose="020B0503020204020204" pitchFamily="34" charset="-122"/>
              <a:ea typeface="微软雅黑" panose="020B0503020204020204" pitchFamily="34" charset="-122"/>
            </a:endParaRPr>
          </a:p>
        </p:txBody>
      </p:sp>
      <p:sp>
        <p:nvSpPr>
          <p:cNvPr id="81" name="TextBox 80"/>
          <p:cNvSpPr txBox="1"/>
          <p:nvPr/>
        </p:nvSpPr>
        <p:spPr>
          <a:xfrm>
            <a:off x="5375921" y="3068960"/>
            <a:ext cx="274434" cy="276999"/>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4</a:t>
            </a:r>
            <a:endParaRPr lang="zh-CN" altLang="en-US" sz="1200" dirty="0" smtClean="0">
              <a:latin typeface="微软雅黑" panose="020B0503020204020204" pitchFamily="34" charset="-122"/>
              <a:ea typeface="微软雅黑" panose="020B0503020204020204" pitchFamily="34" charset="-122"/>
            </a:endParaRPr>
          </a:p>
        </p:txBody>
      </p:sp>
      <p:sp>
        <p:nvSpPr>
          <p:cNvPr id="82" name="TextBox 81"/>
          <p:cNvSpPr txBox="1"/>
          <p:nvPr/>
        </p:nvSpPr>
        <p:spPr>
          <a:xfrm>
            <a:off x="5735961" y="2708920"/>
            <a:ext cx="4104455" cy="120032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1. </a:t>
            </a:r>
            <a:r>
              <a:rPr lang="zh-CN" altLang="en-US" sz="1200" dirty="0" smtClean="0">
                <a:latin typeface="微软雅黑" panose="020B0503020204020204" pitchFamily="34" charset="-122"/>
                <a:ea typeface="微软雅黑" panose="020B0503020204020204" pitchFamily="34" charset="-122"/>
              </a:rPr>
              <a:t>选择负载最小的网关机</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2. </a:t>
            </a:r>
            <a:r>
              <a:rPr lang="zh-CN" altLang="en-US" sz="1200" dirty="0" smtClean="0">
                <a:latin typeface="微软雅黑" panose="020B0503020204020204" pitchFamily="34" charset="-122"/>
                <a:ea typeface="微软雅黑" panose="020B0503020204020204" pitchFamily="34" charset="-122"/>
              </a:rPr>
              <a:t>使用</a:t>
            </a:r>
            <a:r>
              <a:rPr lang="en-US" altLang="zh-CN" sz="1200" dirty="0" err="1" smtClean="0">
                <a:latin typeface="微软雅黑" panose="020B0503020204020204" pitchFamily="34" charset="-122"/>
                <a:ea typeface="微软雅黑" panose="020B0503020204020204" pitchFamily="34" charset="-122"/>
              </a:rPr>
              <a:t>ssh</a:t>
            </a:r>
            <a:r>
              <a:rPr lang="zh-CN" altLang="en-US" sz="1200" dirty="0" smtClean="0">
                <a:latin typeface="微软雅黑" panose="020B0503020204020204" pitchFamily="34" charset="-122"/>
                <a:ea typeface="微软雅黑" panose="020B0503020204020204" pitchFamily="34" charset="-122"/>
              </a:rPr>
              <a:t>连接到网关机对应的</a:t>
            </a:r>
            <a:r>
              <a:rPr lang="en-US" altLang="zh-CN" sz="1200" dirty="0" err="1" smtClean="0">
                <a:latin typeface="微软雅黑" panose="020B0503020204020204" pitchFamily="34" charset="-122"/>
                <a:ea typeface="微软雅黑" panose="020B0503020204020204" pitchFamily="34" charset="-122"/>
              </a:rPr>
              <a:t>osUser</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3. </a:t>
            </a:r>
            <a:r>
              <a:rPr lang="zh-CN" altLang="en-US" sz="1200" dirty="0" smtClean="0">
                <a:latin typeface="微软雅黑" panose="020B0503020204020204" pitchFamily="34" charset="-122"/>
                <a:ea typeface="微软雅黑" panose="020B0503020204020204" pitchFamily="34" charset="-122"/>
              </a:rPr>
              <a:t>如果是批次任务，则先根据批次结束标志获取批次文件列表，并为每个文件创建一个批次任务</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4. </a:t>
            </a:r>
            <a:r>
              <a:rPr lang="zh-CN" altLang="en-US" sz="1200" dirty="0" smtClean="0">
                <a:latin typeface="微软雅黑" panose="020B0503020204020204" pitchFamily="34" charset="-122"/>
                <a:ea typeface="微软雅黑" panose="020B0503020204020204" pitchFamily="34" charset="-122"/>
              </a:rPr>
              <a:t>依次执行批次任务，按任务步骤顺序调用任务</a:t>
            </a:r>
            <a:r>
              <a:rPr lang="en-US" altLang="zh-CN" sz="1200" dirty="0" smtClean="0">
                <a:latin typeface="微软雅黑" panose="020B0503020204020204" pitchFamily="34" charset="-122"/>
                <a:ea typeface="微软雅黑" panose="020B0503020204020204" pitchFamily="34" charset="-122"/>
              </a:rPr>
              <a:t>shell</a:t>
            </a:r>
            <a:r>
              <a:rPr lang="zh-CN" altLang="en-US" sz="1200" dirty="0" smtClean="0">
                <a:latin typeface="微软雅黑" panose="020B0503020204020204" pitchFamily="34" charset="-122"/>
                <a:ea typeface="微软雅黑" panose="020B0503020204020204" pitchFamily="34" charset="-122"/>
              </a:rPr>
              <a:t>脚本</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p:txBody>
      </p:sp>
      <p:sp>
        <p:nvSpPr>
          <p:cNvPr id="84" name="TextBox 83"/>
          <p:cNvSpPr txBox="1"/>
          <p:nvPr/>
        </p:nvSpPr>
        <p:spPr>
          <a:xfrm>
            <a:off x="6384032" y="4582869"/>
            <a:ext cx="1791815" cy="646331"/>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解析</a:t>
            </a:r>
            <a:r>
              <a:rPr lang="en-US" altLang="zh-CN" sz="1200" dirty="0" smtClean="0">
                <a:latin typeface="微软雅黑" panose="020B0503020204020204" pitchFamily="34" charset="-122"/>
                <a:ea typeface="微软雅黑" panose="020B0503020204020204" pitchFamily="34" charset="-122"/>
              </a:rPr>
              <a:t>shell</a:t>
            </a:r>
            <a:r>
              <a:rPr lang="zh-CN" altLang="en-US" sz="1200" dirty="0" smtClean="0">
                <a:latin typeface="微软雅黑" panose="020B0503020204020204" pitchFamily="34" charset="-122"/>
                <a:ea typeface="微软雅黑" panose="020B0503020204020204" pitchFamily="34" charset="-122"/>
              </a:rPr>
              <a:t>脚本的输出日志，得到</a:t>
            </a:r>
            <a:r>
              <a:rPr lang="en-US" altLang="zh-CN" sz="1200" dirty="0" err="1" smtClean="0">
                <a:latin typeface="微软雅黑" panose="020B0503020204020204" pitchFamily="34" charset="-122"/>
                <a:ea typeface="微软雅黑" panose="020B0503020204020204" pitchFamily="34" charset="-122"/>
              </a:rPr>
              <a:t>jobid</a:t>
            </a:r>
            <a:r>
              <a:rPr lang="zh-CN" altLang="en-US" sz="1200" dirty="0" smtClean="0">
                <a:latin typeface="微软雅黑" panose="020B0503020204020204" pitchFamily="34" charset="-122"/>
                <a:ea typeface="微软雅黑" panose="020B0503020204020204" pitchFamily="34" charset="-122"/>
              </a:rPr>
              <a:t>，以及是否有错误标志</a:t>
            </a:r>
            <a:endParaRPr lang="en-US" altLang="zh-CN" sz="1200" dirty="0" smtClean="0">
              <a:latin typeface="微软雅黑" panose="020B0503020204020204" pitchFamily="34" charset="-122"/>
              <a:ea typeface="微软雅黑" panose="020B0503020204020204" pitchFamily="34" charset="-122"/>
            </a:endParaRPr>
          </a:p>
        </p:txBody>
      </p:sp>
      <p:sp>
        <p:nvSpPr>
          <p:cNvPr id="85" name="十二边形 84"/>
          <p:cNvSpPr/>
          <p:nvPr/>
        </p:nvSpPr>
        <p:spPr bwMode="auto">
          <a:xfrm>
            <a:off x="6744072" y="4293096"/>
            <a:ext cx="288032" cy="288032"/>
          </a:xfrm>
          <a:prstGeom prst="dodecagon">
            <a:avLst/>
          </a:prstGeom>
          <a:solidFill>
            <a:schemeClr val="tx2">
              <a:lumMod val="20000"/>
              <a:lumOff val="80000"/>
            </a:schemeClr>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lang="zh-CN" altLang="en-US" dirty="0" smtClean="0">
              <a:latin typeface="微软雅黑" panose="020B0503020204020204" pitchFamily="34" charset="-122"/>
              <a:ea typeface="微软雅黑" panose="020B0503020204020204" pitchFamily="34" charset="-122"/>
            </a:endParaRPr>
          </a:p>
        </p:txBody>
      </p:sp>
      <p:sp>
        <p:nvSpPr>
          <p:cNvPr id="86" name="TextBox 85"/>
          <p:cNvSpPr txBox="1"/>
          <p:nvPr/>
        </p:nvSpPr>
        <p:spPr>
          <a:xfrm>
            <a:off x="6744072" y="4293096"/>
            <a:ext cx="274434" cy="276999"/>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5</a:t>
            </a:r>
            <a:endParaRPr lang="zh-CN" altLang="en-US" sz="1200" dirty="0" smtClean="0">
              <a:latin typeface="微软雅黑" panose="020B0503020204020204" pitchFamily="34" charset="-122"/>
              <a:ea typeface="微软雅黑" panose="020B0503020204020204" pitchFamily="34" charset="-122"/>
            </a:endParaRPr>
          </a:p>
        </p:txBody>
      </p:sp>
      <p:cxnSp>
        <p:nvCxnSpPr>
          <p:cNvPr id="87" name="直接箭头连接符 86"/>
          <p:cNvCxnSpPr/>
          <p:nvPr/>
        </p:nvCxnSpPr>
        <p:spPr bwMode="auto">
          <a:xfrm flipH="1">
            <a:off x="5663952" y="4222829"/>
            <a:ext cx="1872208" cy="0"/>
          </a:xfrm>
          <a:prstGeom prst="straightConnector1">
            <a:avLst/>
          </a:prstGeom>
          <a:ln w="19050">
            <a:solidFill>
              <a:schemeClr val="tx2">
                <a:lumMod val="60000"/>
                <a:lumOff val="40000"/>
              </a:schemeClr>
            </a:solidFill>
            <a:headEnd type="none" w="med" len="med"/>
            <a:tailEnd type="arrow"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8" name="直接箭头连接符 87"/>
          <p:cNvCxnSpPr/>
          <p:nvPr/>
        </p:nvCxnSpPr>
        <p:spPr bwMode="auto">
          <a:xfrm>
            <a:off x="5015880" y="4437112"/>
            <a:ext cx="0" cy="576064"/>
          </a:xfrm>
          <a:prstGeom prst="straightConnector1">
            <a:avLst/>
          </a:prstGeom>
          <a:ln w="19050">
            <a:solidFill>
              <a:schemeClr val="tx2">
                <a:lumMod val="60000"/>
                <a:lumOff val="40000"/>
              </a:schemeClr>
            </a:solidFill>
            <a:headEnd type="none" w="med" len="med"/>
            <a:tailEnd type="arrow" w="med" len="med"/>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5384305" y="4509120"/>
            <a:ext cx="927719" cy="646331"/>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更新</a:t>
            </a:r>
            <a:r>
              <a:rPr lang="en-US" altLang="zh-CN" sz="1200" dirty="0" err="1" smtClean="0">
                <a:latin typeface="微软雅黑" panose="020B0503020204020204" pitchFamily="34" charset="-122"/>
                <a:ea typeface="微软雅黑" panose="020B0503020204020204" pitchFamily="34" charset="-122"/>
              </a:rPr>
              <a:t>jobid</a:t>
            </a:r>
            <a:r>
              <a:rPr lang="zh-CN" altLang="en-US" sz="1200" dirty="0" smtClean="0">
                <a:latin typeface="微软雅黑" panose="020B0503020204020204" pitchFamily="34" charset="-122"/>
                <a:ea typeface="微软雅黑" panose="020B0503020204020204" pitchFamily="34" charset="-122"/>
              </a:rPr>
              <a:t>及执行结果</a:t>
            </a:r>
            <a:endParaRPr lang="en-US" altLang="zh-CN" sz="1200" dirty="0" smtClean="0">
              <a:latin typeface="微软雅黑" panose="020B0503020204020204" pitchFamily="34" charset="-122"/>
              <a:ea typeface="微软雅黑" panose="020B0503020204020204" pitchFamily="34" charset="-122"/>
            </a:endParaRPr>
          </a:p>
        </p:txBody>
      </p:sp>
      <p:sp>
        <p:nvSpPr>
          <p:cNvPr id="90" name="十二边形 89"/>
          <p:cNvSpPr/>
          <p:nvPr/>
        </p:nvSpPr>
        <p:spPr bwMode="auto">
          <a:xfrm>
            <a:off x="5087888" y="4653136"/>
            <a:ext cx="288032" cy="288032"/>
          </a:xfrm>
          <a:prstGeom prst="dodecagon">
            <a:avLst/>
          </a:prstGeom>
          <a:solidFill>
            <a:schemeClr val="tx2">
              <a:lumMod val="20000"/>
              <a:lumOff val="80000"/>
            </a:schemeClr>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lang="zh-CN" altLang="en-US" dirty="0" smtClean="0">
              <a:latin typeface="微软雅黑" panose="020B0503020204020204" pitchFamily="34" charset="-122"/>
              <a:ea typeface="微软雅黑" panose="020B0503020204020204" pitchFamily="34" charset="-122"/>
            </a:endParaRPr>
          </a:p>
        </p:txBody>
      </p:sp>
      <p:sp>
        <p:nvSpPr>
          <p:cNvPr id="91" name="TextBox 90"/>
          <p:cNvSpPr txBox="1"/>
          <p:nvPr/>
        </p:nvSpPr>
        <p:spPr>
          <a:xfrm>
            <a:off x="5087888" y="4653136"/>
            <a:ext cx="274434" cy="276999"/>
          </a:xfrm>
          <a:prstGeom prst="rect">
            <a:avLst/>
          </a:prstGeom>
          <a:noFill/>
        </p:spPr>
        <p:txBody>
          <a:bodyPr wrap="none" rtlCol="0">
            <a:spAutoFit/>
          </a:bodyPr>
          <a:lstStyle/>
          <a:p>
            <a:r>
              <a:rPr lang="en-US" altLang="zh-CN" sz="1200" dirty="0" smtClean="0">
                <a:latin typeface="微软雅黑" panose="020B0503020204020204" pitchFamily="34" charset="-122"/>
                <a:ea typeface="微软雅黑" panose="020B0503020204020204" pitchFamily="34" charset="-122"/>
              </a:rPr>
              <a:t>6</a:t>
            </a:r>
            <a:endParaRPr lang="zh-CN" altLang="en-US" sz="1200" dirty="0" smtClean="0">
              <a:latin typeface="微软雅黑" panose="020B0503020204020204" pitchFamily="34" charset="-122"/>
              <a:ea typeface="微软雅黑" panose="020B0503020204020204"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TCC</a:t>
            </a:r>
            <a:r>
              <a:rPr lang="zh-CN" altLang="en-US" dirty="0" smtClean="0">
                <a:latin typeface="微软雅黑" pitchFamily="34" charset="-122"/>
                <a:ea typeface="微软雅黑" pitchFamily="34" charset="-122"/>
              </a:rPr>
              <a:t>未来计划</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SLA</a:t>
            </a:r>
          </a:p>
          <a:p>
            <a:r>
              <a:rPr lang="zh-CN" altLang="en-US" dirty="0" smtClean="0">
                <a:latin typeface="微软雅黑" pitchFamily="34" charset="-122"/>
                <a:ea typeface="微软雅黑" pitchFamily="34" charset="-122"/>
              </a:rPr>
              <a:t>高可用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任务可视化</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任务自动分析及优化建议</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任务脚本审核及自动部署</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CC9900"/>
          </a:buClr>
          <a:buSzTx/>
          <a:tabLst/>
          <a:defRPr dirty="0" smtClean="0">
            <a:latin typeface="微软雅黑" panose="020B0503020204020204" pitchFamily="34" charset="-122"/>
            <a:ea typeface="微软雅黑" panose="020B0503020204020204" pitchFamily="34"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sz="1200" dirty="0" smtClean="0">
            <a:latin typeface="微软雅黑" panose="020B0503020204020204" pitchFamily="34" charset="-122"/>
            <a:ea typeface="微软雅黑" panose="020B0503020204020204" pitchFamily="34" charset="-122"/>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720</TotalTime>
  <Words>718</Words>
  <Application>Microsoft Office PowerPoint</Application>
  <PresentationFormat>自定义</PresentationFormat>
  <Paragraphs>133</Paragraphs>
  <Slides>8</Slides>
  <Notes>0</Notes>
  <HiddenSlides>0</HiddenSlides>
  <MMClips>0</MMClips>
  <ScaleCrop>false</ScaleCrop>
  <HeadingPairs>
    <vt:vector size="4" baseType="variant">
      <vt:variant>
        <vt:lpstr>主题</vt:lpstr>
      </vt:variant>
      <vt:variant>
        <vt:i4>9</vt:i4>
      </vt:variant>
      <vt:variant>
        <vt:lpstr>幻灯片标题</vt:lpstr>
      </vt:variant>
      <vt:variant>
        <vt:i4>8</vt:i4>
      </vt:variant>
    </vt:vector>
  </HeadingPairs>
  <TitlesOfParts>
    <vt:vector size="17" baseType="lpstr">
      <vt:lpstr>Blank</vt:lpstr>
      <vt:lpstr>1_主题1</vt:lpstr>
      <vt:lpstr>4_主题1</vt:lpstr>
      <vt:lpstr>5_主题1</vt:lpstr>
      <vt:lpstr>6_主题1</vt:lpstr>
      <vt:lpstr>7_主题1</vt:lpstr>
      <vt:lpstr>8_主题1</vt:lpstr>
      <vt:lpstr>9_主题1</vt:lpstr>
      <vt:lpstr>10_主题1</vt:lpstr>
      <vt:lpstr>TCC简介</vt:lpstr>
      <vt:lpstr>幻灯片 2</vt:lpstr>
      <vt:lpstr>TCC架构</vt:lpstr>
      <vt:lpstr>TCC任务结构</vt:lpstr>
      <vt:lpstr>TCC任务结构</vt:lpstr>
      <vt:lpstr>TCC任务调度过程</vt:lpstr>
      <vt:lpstr>TCC未来计划</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TCC简介</dc:title>
  <dc:creator>Luoxianglong</dc:creator>
  <cp:lastModifiedBy>l00201279</cp:lastModifiedBy>
  <cp:revision>26</cp:revision>
  <dcterms:created xsi:type="dcterms:W3CDTF">2011-12-01T07:18:24Z</dcterms:created>
  <dcterms:modified xsi:type="dcterms:W3CDTF">2016-09-25T11:57:46Z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(3)KGNCkchlOJ100elcm4vDszmSb25t7+Lsv2c5YLL1pswMvRx7pAROYwjuBE1sWil0ip29p9rx
lOlvjsh+n9V6rkfTKsQ/6W0qnZd3yf8UVX8U1iHXtIdUcBeUYnF2iRXxFePZd9wPDL4k9i6x
imZ79QbU4XdQyt1QM8axVsPRYb2lqzAf2X0X94JCaI77FucSh/XS5QiSWys+sG9s9P+ZwE3C
LpWwRDZcNV6K0Fw/7A</vt:lpwstr>
  </property>
  <property fmtid="{D5CDD505-2E9C-101B-9397-08002B2CF9AE}" pid="7" name="_2015_ms_pID_7253431">
    <vt:lpwstr>KmJ7AM4SeQGZ7M8QClMZjrBAVal/2JRyApeUmZVWArkVnvxNHQDCaT
ZM8JSwVXMXvxaUhzy2OT1BkRc4/ho/mut0puQD6O+AgWn8kjWTyvS1QgLP511J2wi6N+l8Dq
/PKkSBCuDZqB39h3bMV/NI8UBJLm8mrkgAclgAT7x0AyK8ysGwWuBGWMm0h2gjpa1Rv0QVLg
voPaFSqg2lmfqYLHU9PAx98dEDW5AefzUmHd</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1474804651</vt:lpwstr>
  </property>
  <property fmtid="{D5CDD505-2E9C-101B-9397-08002B2CF9AE}" pid="12" name="_2015_ms_pID_7253432">
    <vt:lpwstr>Pg==</vt:lpwstr>
  </property>
</Properties>
</file>