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theme/theme5.xml" ContentType="application/vnd.openxmlformats-officedocument.them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Default Extension="xlsx" ContentType="application/vnd.openxmlformats-officedocument.spreadsheetml.sheet"/>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theme/theme4.xml" ContentType="application/vnd.openxmlformats-officedocument.them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Masters/slideMaster9.xml" ContentType="application/vnd.openxmlformats-officedocument.presentationml.slideMaster+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49"/>
  </p:handoutMasterIdLst>
  <p:sldIdLst>
    <p:sldId id="262" r:id="rId10"/>
    <p:sldId id="303" r:id="rId11"/>
    <p:sldId id="258" r:id="rId12"/>
    <p:sldId id="264" r:id="rId13"/>
    <p:sldId id="292" r:id="rId14"/>
    <p:sldId id="266" r:id="rId15"/>
    <p:sldId id="267" r:id="rId16"/>
    <p:sldId id="268" r:id="rId17"/>
    <p:sldId id="269" r:id="rId18"/>
    <p:sldId id="270" r:id="rId19"/>
    <p:sldId id="274" r:id="rId20"/>
    <p:sldId id="275" r:id="rId21"/>
    <p:sldId id="276" r:id="rId22"/>
    <p:sldId id="277" r:id="rId23"/>
    <p:sldId id="271" r:id="rId24"/>
    <p:sldId id="272" r:id="rId25"/>
    <p:sldId id="273" r:id="rId26"/>
    <p:sldId id="278" r:id="rId27"/>
    <p:sldId id="279" r:id="rId28"/>
    <p:sldId id="280" r:id="rId29"/>
    <p:sldId id="288" r:id="rId30"/>
    <p:sldId id="289" r:id="rId31"/>
    <p:sldId id="290" r:id="rId32"/>
    <p:sldId id="283" r:id="rId33"/>
    <p:sldId id="284" r:id="rId34"/>
    <p:sldId id="281" r:id="rId35"/>
    <p:sldId id="282" r:id="rId36"/>
    <p:sldId id="285" r:id="rId37"/>
    <p:sldId id="293" r:id="rId38"/>
    <p:sldId id="294" r:id="rId39"/>
    <p:sldId id="295" r:id="rId40"/>
    <p:sldId id="301" r:id="rId41"/>
    <p:sldId id="296" r:id="rId42"/>
    <p:sldId id="297" r:id="rId43"/>
    <p:sldId id="298" r:id="rId44"/>
    <p:sldId id="299" r:id="rId45"/>
    <p:sldId id="300" r:id="rId46"/>
    <p:sldId id="302" r:id="rId47"/>
    <p:sldId id="260" r:id="rId4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777777"/>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varScale="1">
        <p:scale>
          <a:sx n="52" d="100"/>
          <a:sy n="52" d="100"/>
        </p:scale>
        <p:origin x="-1474" y="-91"/>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8.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2017/6/28</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Office_Excel____1.xls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cid:image001.jpg@01D2352D.AE0F6290" TargetMode="External"/><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Office_Excel____2.xlsx"/><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r>
              <a:rPr lang="en-US" altLang="zh-CN" dirty="0" smtClean="0"/>
              <a:t>FI</a:t>
            </a:r>
            <a:r>
              <a:rPr lang="zh-CN" altLang="en-US" dirty="0" smtClean="0"/>
              <a:t>参数调优和维优经验分享</a:t>
            </a:r>
            <a:endParaRPr lang="zh-CN" altLang="en-US" dirty="0"/>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smtClean="0">
                <a:solidFill>
                  <a:srgbClr val="B2B2B2">
                    <a:lumMod val="50000"/>
                  </a:srgbClr>
                </a:solidFill>
                <a:latin typeface="FrutigerNext LT Medium"/>
              </a:rPr>
              <a:t>Author's name/Author's email</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V1.0(20YYMMDD)</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网关机和</a:t>
            </a:r>
            <a:r>
              <a:rPr lang="en-US" altLang="zh-CN" dirty="0" smtClean="0"/>
              <a:t>FI</a:t>
            </a:r>
            <a:r>
              <a:rPr lang="zh-CN" altLang="en-US" dirty="0" smtClean="0"/>
              <a:t>集群的时钟为什么要对齐？</a:t>
            </a:r>
            <a:endParaRPr lang="zh-CN" altLang="en-US" dirty="0"/>
          </a:p>
        </p:txBody>
      </p:sp>
      <p:sp>
        <p:nvSpPr>
          <p:cNvPr id="4" name="TextBox 3"/>
          <p:cNvSpPr txBox="1"/>
          <p:nvPr/>
        </p:nvSpPr>
        <p:spPr>
          <a:xfrm>
            <a:off x="827584" y="1196752"/>
            <a:ext cx="6192688" cy="276999"/>
          </a:xfrm>
          <a:prstGeom prst="rect">
            <a:avLst/>
          </a:prstGeom>
          <a:noFill/>
        </p:spPr>
        <p:txBody>
          <a:bodyPr wrap="square" rtlCol="0">
            <a:spAutoFit/>
          </a:bodyPr>
          <a:lstStyle/>
          <a:p>
            <a:r>
              <a:rPr lang="zh-CN" altLang="en-US" sz="1200" dirty="0" smtClean="0"/>
              <a:t>网关机时钟和</a:t>
            </a:r>
            <a:r>
              <a:rPr lang="en-US" altLang="zh-CN" sz="1200" dirty="0" smtClean="0"/>
              <a:t>FI</a:t>
            </a:r>
            <a:r>
              <a:rPr lang="zh-CN" altLang="en-US" sz="1200" dirty="0" smtClean="0"/>
              <a:t>集群时钟相差超过</a:t>
            </a:r>
            <a:r>
              <a:rPr lang="en-US" altLang="zh-CN" sz="1200" dirty="0" smtClean="0"/>
              <a:t>5</a:t>
            </a:r>
            <a:r>
              <a:rPr lang="zh-CN" altLang="en-US" sz="1200" dirty="0" smtClean="0"/>
              <a:t>分钟，从网关机 访问集群时就会报如下错误</a:t>
            </a:r>
            <a:endParaRPr lang="zh-CN" altLang="en-US" sz="1200" dirty="0"/>
          </a:p>
        </p:txBody>
      </p:sp>
      <p:pic>
        <p:nvPicPr>
          <p:cNvPr id="7170" name="Picture 2"/>
          <p:cNvPicPr>
            <a:picLocks noChangeAspect="1" noChangeArrowheads="1"/>
          </p:cNvPicPr>
          <p:nvPr/>
        </p:nvPicPr>
        <p:blipFill>
          <a:blip r:embed="rId2" cstate="print"/>
          <a:srcRect/>
          <a:stretch>
            <a:fillRect/>
          </a:stretch>
        </p:blipFill>
        <p:spPr bwMode="auto">
          <a:xfrm>
            <a:off x="611560" y="1484784"/>
            <a:ext cx="8947150" cy="2032000"/>
          </a:xfrm>
          <a:prstGeom prst="rect">
            <a:avLst/>
          </a:prstGeom>
          <a:noFill/>
          <a:ln w="9525">
            <a:noFill/>
            <a:miter lim="800000"/>
            <a:headEnd/>
            <a:tailEnd/>
          </a:ln>
        </p:spPr>
      </p:pic>
      <p:sp>
        <p:nvSpPr>
          <p:cNvPr id="7" name="TextBox 6"/>
          <p:cNvSpPr txBox="1"/>
          <p:nvPr/>
        </p:nvSpPr>
        <p:spPr>
          <a:xfrm>
            <a:off x="683568" y="4078262"/>
            <a:ext cx="7560840" cy="276999"/>
          </a:xfrm>
          <a:prstGeom prst="rect">
            <a:avLst/>
          </a:prstGeom>
          <a:noFill/>
        </p:spPr>
        <p:txBody>
          <a:bodyPr wrap="square" rtlCol="0">
            <a:spAutoFit/>
          </a:bodyPr>
          <a:lstStyle/>
          <a:p>
            <a:r>
              <a:rPr lang="zh-CN" altLang="en-US" sz="1200" b="1" dirty="0" smtClean="0"/>
              <a:t>为了防止</a:t>
            </a:r>
            <a:r>
              <a:rPr lang="en-US" altLang="zh-CN" sz="1200" b="1" dirty="0" smtClean="0"/>
              <a:t>Kerberos</a:t>
            </a:r>
            <a:r>
              <a:rPr lang="zh-CN" altLang="en-US" sz="1200" b="1" dirty="0" smtClean="0"/>
              <a:t>协议被攻击，添加了时间校验。</a:t>
            </a:r>
            <a:r>
              <a:rPr lang="zh-CN" altLang="en-US" sz="1200" dirty="0" smtClean="0"/>
              <a:t>详情见</a:t>
            </a:r>
            <a:r>
              <a:rPr lang="en-US" altLang="zh-CN" sz="1200" dirty="0" smtClean="0"/>
              <a:t>http://blog.csdn.net/wulantian/article/details/42418231</a:t>
            </a:r>
            <a:endParaRPr lang="zh-CN" altLang="en-US" dirty="0"/>
          </a:p>
        </p:txBody>
      </p:sp>
      <p:pic>
        <p:nvPicPr>
          <p:cNvPr id="7172" name="Picture 4"/>
          <p:cNvPicPr>
            <a:picLocks noChangeAspect="1" noChangeArrowheads="1"/>
          </p:cNvPicPr>
          <p:nvPr/>
        </p:nvPicPr>
        <p:blipFill>
          <a:blip r:embed="rId3" cstate="print"/>
          <a:srcRect/>
          <a:stretch>
            <a:fillRect/>
          </a:stretch>
        </p:blipFill>
        <p:spPr bwMode="auto">
          <a:xfrm>
            <a:off x="683568" y="4338910"/>
            <a:ext cx="7727950" cy="233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9.hadoop </a:t>
            </a:r>
            <a:r>
              <a:rPr lang="en-US" altLang="zh-CN" dirty="0" err="1" smtClean="0"/>
              <a:t>fs</a:t>
            </a:r>
            <a:r>
              <a:rPr lang="en-US" altLang="zh-CN" dirty="0" smtClean="0"/>
              <a:t> –</a:t>
            </a:r>
            <a:r>
              <a:rPr lang="en-US" altLang="zh-CN" dirty="0" err="1" smtClean="0"/>
              <a:t>ls</a:t>
            </a:r>
            <a:r>
              <a:rPr lang="en-US" altLang="zh-CN" dirty="0" smtClean="0"/>
              <a:t> </a:t>
            </a:r>
            <a:r>
              <a:rPr lang="zh-CN" altLang="en-US" dirty="0" smtClean="0"/>
              <a:t>命令为什么报内存不够？</a:t>
            </a:r>
            <a:endParaRPr lang="zh-CN" altLang="en-US" dirty="0"/>
          </a:p>
        </p:txBody>
      </p:sp>
      <p:sp>
        <p:nvSpPr>
          <p:cNvPr id="4" name="TextBox 3"/>
          <p:cNvSpPr txBox="1"/>
          <p:nvPr/>
        </p:nvSpPr>
        <p:spPr>
          <a:xfrm>
            <a:off x="755576" y="1052736"/>
            <a:ext cx="8136904" cy="2585323"/>
          </a:xfrm>
          <a:prstGeom prst="rect">
            <a:avLst/>
          </a:prstGeom>
          <a:noFill/>
        </p:spPr>
        <p:txBody>
          <a:bodyPr wrap="square" rtlCol="0">
            <a:spAutoFit/>
          </a:bodyPr>
          <a:lstStyle/>
          <a:p>
            <a:r>
              <a:rPr lang="zh-CN" altLang="en-US" dirty="0" smtClean="0"/>
              <a:t>一般是</a:t>
            </a:r>
            <a:r>
              <a:rPr lang="en-US" altLang="zh-CN" dirty="0" err="1" smtClean="0"/>
              <a:t>hadoop</a:t>
            </a:r>
            <a:r>
              <a:rPr lang="en-US" altLang="zh-CN" dirty="0" smtClean="0"/>
              <a:t> </a:t>
            </a:r>
            <a:r>
              <a:rPr lang="en-US" altLang="zh-CN" dirty="0" err="1" smtClean="0"/>
              <a:t>fs</a:t>
            </a:r>
            <a:r>
              <a:rPr lang="en-US" altLang="zh-CN" dirty="0" smtClean="0"/>
              <a:t> –</a:t>
            </a:r>
            <a:r>
              <a:rPr lang="en-US" altLang="zh-CN" dirty="0" err="1" smtClean="0"/>
              <a:t>ls</a:t>
            </a:r>
            <a:r>
              <a:rPr lang="en-US" altLang="zh-CN" dirty="0" smtClean="0"/>
              <a:t> </a:t>
            </a:r>
            <a:r>
              <a:rPr lang="zh-CN" altLang="en-US" dirty="0" smtClean="0"/>
              <a:t>报内存不够</a:t>
            </a:r>
            <a:r>
              <a:rPr lang="en-US" altLang="zh-CN" dirty="0" smtClean="0"/>
              <a:t>,</a:t>
            </a:r>
            <a:r>
              <a:rPr lang="zh-CN" altLang="en-US" dirty="0" smtClean="0"/>
              <a:t>通常返回结果超过</a:t>
            </a:r>
            <a:r>
              <a:rPr lang="en-US" altLang="zh-CN" dirty="0" smtClean="0"/>
              <a:t>4</a:t>
            </a:r>
            <a:r>
              <a:rPr lang="zh-CN" altLang="en-US" dirty="0" smtClean="0"/>
              <a:t>万条，就报错。对于命令行默认内存</a:t>
            </a:r>
            <a:r>
              <a:rPr lang="en-US" altLang="zh-CN" dirty="0" smtClean="0"/>
              <a:t>128M</a:t>
            </a:r>
            <a:r>
              <a:rPr lang="zh-CN" altLang="en-US" dirty="0" smtClean="0"/>
              <a:t>。</a:t>
            </a:r>
            <a:endParaRPr lang="en-US" altLang="zh-CN" dirty="0" smtClean="0"/>
          </a:p>
          <a:p>
            <a:endParaRPr lang="en-US" altLang="zh-CN" dirty="0" smtClean="0"/>
          </a:p>
          <a:p>
            <a:r>
              <a:rPr lang="zh-CN" altLang="en-US" b="1" dirty="0" smtClean="0"/>
              <a:t>解决方法</a:t>
            </a:r>
            <a:r>
              <a:rPr lang="zh-CN" altLang="en-US" dirty="0" smtClean="0"/>
              <a:t>：</a:t>
            </a:r>
            <a:r>
              <a:rPr lang="en-US" altLang="zh-CN" dirty="0" smtClean="0"/>
              <a:t>C30 </a:t>
            </a:r>
            <a:r>
              <a:rPr lang="en-US" altLang="zh-CN" dirty="0" err="1" smtClean="0"/>
              <a:t>hadoop</a:t>
            </a:r>
            <a:r>
              <a:rPr lang="zh-CN" altLang="en-US" dirty="0" smtClean="0"/>
              <a:t>命令前加如下红色参数</a:t>
            </a:r>
            <a:endParaRPr lang="en-US" altLang="zh-CN" dirty="0" smtClean="0"/>
          </a:p>
          <a:p>
            <a:r>
              <a:rPr lang="en-US" altLang="zh-CN" dirty="0" smtClean="0">
                <a:solidFill>
                  <a:srgbClr val="FF0000"/>
                </a:solidFill>
              </a:rPr>
              <a:t>          GC_PROFILE="custom"  GC_OPTS="-Xmx2000M“ </a:t>
            </a:r>
            <a:r>
              <a:rPr lang="en-US" altLang="zh-CN" dirty="0" err="1" smtClean="0"/>
              <a:t>hadoop</a:t>
            </a:r>
            <a:r>
              <a:rPr lang="en-US" altLang="zh-CN" dirty="0" smtClean="0"/>
              <a:t> **</a:t>
            </a:r>
          </a:p>
          <a:p>
            <a:r>
              <a:rPr lang="en-US" altLang="zh-CN" dirty="0" smtClean="0"/>
              <a:t>C60 :</a:t>
            </a:r>
          </a:p>
          <a:p>
            <a:r>
              <a:rPr lang="en-US" altLang="zh-CN" dirty="0" smtClean="0"/>
              <a:t>   export HADOOP_CLIENT_OPTS=“ –Xmx1G”</a:t>
            </a:r>
          </a:p>
          <a:p>
            <a:r>
              <a:rPr lang="en-US" altLang="zh-CN" dirty="0" smtClean="0"/>
              <a:t>   </a:t>
            </a:r>
            <a:r>
              <a:rPr lang="zh-CN" altLang="en-US" dirty="0" smtClean="0"/>
              <a:t>其它命令</a:t>
            </a:r>
            <a:endParaRPr lang="en-US" altLang="zh-CN" dirty="0" smtClean="0"/>
          </a:p>
          <a:p>
            <a:endParaRPr lang="zh-CN" altLang="en-US" dirty="0"/>
          </a:p>
        </p:txBody>
      </p:sp>
      <p:graphicFrame>
        <p:nvGraphicFramePr>
          <p:cNvPr id="6" name="表格 5"/>
          <p:cNvGraphicFramePr>
            <a:graphicFrameLocks noGrp="1"/>
          </p:cNvGraphicFramePr>
          <p:nvPr/>
        </p:nvGraphicFramePr>
        <p:xfrm>
          <a:off x="1043608" y="3825240"/>
          <a:ext cx="7920879" cy="2225040"/>
        </p:xfrm>
        <a:graphic>
          <a:graphicData uri="http://schemas.openxmlformats.org/drawingml/2006/table">
            <a:tbl>
              <a:tblPr firstRow="1" bandRow="1">
                <a:tableStyleId>{5C22544A-7EE6-4342-B048-85BDC9FD1C3A}</a:tableStyleId>
              </a:tblPr>
              <a:tblGrid>
                <a:gridCol w="2640293"/>
                <a:gridCol w="2640293"/>
                <a:gridCol w="2640293"/>
              </a:tblGrid>
              <a:tr h="370840">
                <a:tc>
                  <a:txBody>
                    <a:bodyPr/>
                    <a:lstStyle/>
                    <a:p>
                      <a:r>
                        <a:rPr lang="en-US" altLang="zh-CN" dirty="0" smtClean="0">
                          <a:solidFill>
                            <a:schemeClr val="tx1"/>
                          </a:solidFill>
                        </a:rPr>
                        <a:t>C30 GC_PROFILE</a:t>
                      </a:r>
                      <a:r>
                        <a:rPr lang="zh-CN" altLang="en-US" dirty="0" smtClean="0">
                          <a:solidFill>
                            <a:schemeClr val="tx1"/>
                          </a:solidFill>
                        </a:rPr>
                        <a:t>取值</a:t>
                      </a:r>
                      <a:endParaRPr lang="zh-CN" altLang="en-US" dirty="0">
                        <a:solidFill>
                          <a:schemeClr val="tx1"/>
                        </a:solidFill>
                      </a:endParaRPr>
                    </a:p>
                  </a:txBody>
                  <a:tcPr/>
                </a:tc>
                <a:tc>
                  <a:txBody>
                    <a:bodyPr/>
                    <a:lstStyle/>
                    <a:p>
                      <a:r>
                        <a:rPr lang="zh-CN" altLang="en-US" dirty="0" smtClean="0">
                          <a:solidFill>
                            <a:schemeClr val="tx1"/>
                          </a:solidFill>
                        </a:rPr>
                        <a:t>实际设置为</a:t>
                      </a:r>
                      <a:endParaRPr lang="zh-CN" altLang="en-US" dirty="0">
                        <a:solidFill>
                          <a:schemeClr val="tx1"/>
                        </a:solidFill>
                      </a:endParaRPr>
                    </a:p>
                  </a:txBody>
                  <a:tcPr/>
                </a:tc>
                <a:tc>
                  <a:txBody>
                    <a:bodyPr/>
                    <a:lstStyle/>
                    <a:p>
                      <a:endParaRPr lang="zh-CN" altLang="en-US" dirty="0"/>
                    </a:p>
                  </a:txBody>
                  <a:tcPr/>
                </a:tc>
              </a:tr>
              <a:tr h="370840">
                <a:tc>
                  <a:txBody>
                    <a:bodyPr/>
                    <a:lstStyle/>
                    <a:p>
                      <a:r>
                        <a:rPr lang="zh-CN" altLang="en-US" dirty="0" smtClean="0"/>
                        <a:t>为空</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medium</a:t>
                      </a:r>
                      <a:endParaRPr lang="zh-CN" altLang="en-US" dirty="0" smtClean="0"/>
                    </a:p>
                  </a:txBody>
                  <a:tcPr/>
                </a:tc>
                <a:tc rowSpan="5">
                  <a:txBody>
                    <a:bodyPr/>
                    <a:lstStyle/>
                    <a:p>
                      <a:r>
                        <a:rPr lang="zh-CN" altLang="en-US" dirty="0" smtClean="0"/>
                        <a:t>内存配置在</a:t>
                      </a:r>
                      <a:r>
                        <a:rPr lang="en-US" altLang="zh-CN" dirty="0" smtClean="0"/>
                        <a:t>$FI_CLIENT/HDFS/</a:t>
                      </a:r>
                      <a:r>
                        <a:rPr lang="en-US" altLang="zh-CN" dirty="0" err="1" smtClean="0"/>
                        <a:t>hadoop</a:t>
                      </a:r>
                      <a:r>
                        <a:rPr lang="en-US" altLang="zh-CN" dirty="0" smtClean="0"/>
                        <a:t>/etc/</a:t>
                      </a:r>
                      <a:r>
                        <a:rPr lang="en-US" altLang="zh-CN" dirty="0" err="1" smtClean="0"/>
                        <a:t>hadoop</a:t>
                      </a:r>
                      <a:r>
                        <a:rPr lang="en-US" altLang="zh-CN" dirty="0" smtClean="0"/>
                        <a:t>/gc-opts.sh</a:t>
                      </a:r>
                      <a:endParaRPr lang="zh-CN" altLang="en-US" dirty="0"/>
                    </a:p>
                  </a:txBody>
                  <a:tcPr/>
                </a:tc>
              </a:tr>
              <a:tr h="370840">
                <a:tc>
                  <a:txBody>
                    <a:bodyPr/>
                    <a:lstStyle/>
                    <a:p>
                      <a:r>
                        <a:rPr lang="en-US" altLang="zh-CN" dirty="0" smtClean="0"/>
                        <a:t>high</a:t>
                      </a:r>
                      <a:endParaRPr lang="zh-CN" altLang="en-US" dirty="0"/>
                    </a:p>
                  </a:txBody>
                  <a:tcPr/>
                </a:tc>
                <a:tc>
                  <a:txBody>
                    <a:bodyPr/>
                    <a:lstStyle/>
                    <a:p>
                      <a:r>
                        <a:rPr lang="zh-CN" altLang="en-US" dirty="0" smtClean="0"/>
                        <a:t>每种服务一个内存配置</a:t>
                      </a:r>
                      <a:endParaRPr lang="zh-CN" altLang="en-US" dirty="0"/>
                    </a:p>
                  </a:txBody>
                  <a:tcPr/>
                </a:tc>
                <a:tc vMerge="1">
                  <a:txBody>
                    <a:bodyPr/>
                    <a:lstStyle/>
                    <a:p>
                      <a:endParaRPr lang="zh-CN" altLang="en-US" dirty="0"/>
                    </a:p>
                  </a:txBody>
                  <a:tcPr/>
                </a:tc>
              </a:tr>
              <a:tr h="370840">
                <a:tc>
                  <a:txBody>
                    <a:bodyPr/>
                    <a:lstStyle/>
                    <a:p>
                      <a:r>
                        <a:rPr lang="en-US" altLang="zh-CN" dirty="0" smtClean="0"/>
                        <a:t>medium</a:t>
                      </a:r>
                      <a:endParaRPr lang="zh-CN" altLang="en-US" dirty="0"/>
                    </a:p>
                  </a:txBody>
                  <a:tcPr/>
                </a:tc>
                <a:tc>
                  <a:txBody>
                    <a:bodyPr/>
                    <a:lstStyle/>
                    <a:p>
                      <a:r>
                        <a:rPr lang="zh-CN" altLang="en-US" dirty="0" smtClean="0"/>
                        <a:t>每种服务一个内存配置</a:t>
                      </a:r>
                      <a:endParaRPr lang="zh-CN" altLang="en-US" dirty="0"/>
                    </a:p>
                  </a:txBody>
                  <a:tcPr/>
                </a:tc>
                <a:tc vMerge="1">
                  <a:txBody>
                    <a:bodyPr/>
                    <a:lstStyle/>
                    <a:p>
                      <a:endParaRPr lang="zh-CN" altLang="en-US" dirty="0"/>
                    </a:p>
                  </a:txBody>
                  <a:tcPr/>
                </a:tc>
              </a:tr>
              <a:tr h="370840">
                <a:tc>
                  <a:txBody>
                    <a:bodyPr/>
                    <a:lstStyle/>
                    <a:p>
                      <a:r>
                        <a:rPr lang="en-US" altLang="zh-CN" dirty="0" smtClean="0"/>
                        <a:t>low</a:t>
                      </a:r>
                      <a:endParaRPr lang="zh-CN" altLang="en-US" dirty="0"/>
                    </a:p>
                  </a:txBody>
                  <a:tcPr/>
                </a:tc>
                <a:tc>
                  <a:txBody>
                    <a:bodyPr/>
                    <a:lstStyle/>
                    <a:p>
                      <a:r>
                        <a:rPr lang="zh-CN" altLang="en-US" dirty="0" smtClean="0"/>
                        <a:t>每种服务一个内存配置</a:t>
                      </a:r>
                      <a:endParaRPr lang="zh-CN" altLang="en-US" dirty="0"/>
                    </a:p>
                  </a:txBody>
                  <a:tcPr/>
                </a:tc>
                <a:tc vMerge="1">
                  <a:txBody>
                    <a:bodyPr/>
                    <a:lstStyle/>
                    <a:p>
                      <a:endParaRPr lang="zh-CN" altLang="en-US" dirty="0"/>
                    </a:p>
                  </a:txBody>
                  <a:tcPr/>
                </a:tc>
              </a:tr>
              <a:tr h="370840">
                <a:tc>
                  <a:txBody>
                    <a:bodyPr/>
                    <a:lstStyle/>
                    <a:p>
                      <a:r>
                        <a:rPr lang="en-US" altLang="zh-CN" dirty="0" smtClean="0"/>
                        <a:t>custom</a:t>
                      </a:r>
                      <a:endParaRPr lang="zh-CN" altLang="en-US" dirty="0"/>
                    </a:p>
                  </a:txBody>
                  <a:tcPr/>
                </a:tc>
                <a:tc>
                  <a:txBody>
                    <a:bodyPr/>
                    <a:lstStyle/>
                    <a:p>
                      <a:r>
                        <a:rPr lang="zh-CN" altLang="en-US" dirty="0" smtClean="0"/>
                        <a:t>自定义。</a:t>
                      </a:r>
                      <a:endParaRPr lang="zh-CN" altLang="en-US" dirty="0"/>
                    </a:p>
                  </a:txBody>
                  <a:tcPr/>
                </a:tc>
                <a:tc vMerge="1">
                  <a:txBody>
                    <a:bodyPr/>
                    <a:lstStyle/>
                    <a:p>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为什么有人用</a:t>
            </a:r>
            <a:r>
              <a:rPr lang="en-US" altLang="zh-CN" dirty="0" err="1" smtClean="0"/>
              <a:t>hadoop</a:t>
            </a:r>
            <a:r>
              <a:rPr lang="zh-CN" altLang="en-US" dirty="0" smtClean="0"/>
              <a:t>命令，有人用</a:t>
            </a:r>
            <a:r>
              <a:rPr lang="en-US" altLang="zh-CN" dirty="0" err="1" smtClean="0"/>
              <a:t>hdfs</a:t>
            </a:r>
            <a:r>
              <a:rPr lang="zh-CN" altLang="en-US" dirty="0" smtClean="0"/>
              <a:t>命令</a:t>
            </a:r>
            <a:endParaRPr lang="zh-CN" altLang="en-US" dirty="0"/>
          </a:p>
        </p:txBody>
      </p:sp>
      <p:sp>
        <p:nvSpPr>
          <p:cNvPr id="4" name="TextBox 3"/>
          <p:cNvSpPr txBox="1"/>
          <p:nvPr/>
        </p:nvSpPr>
        <p:spPr>
          <a:xfrm>
            <a:off x="1187624" y="1772816"/>
            <a:ext cx="6768752" cy="646331"/>
          </a:xfrm>
          <a:prstGeom prst="rect">
            <a:avLst/>
          </a:prstGeom>
          <a:noFill/>
        </p:spPr>
        <p:txBody>
          <a:bodyPr wrap="square" rtlCol="0">
            <a:spAutoFit/>
          </a:bodyPr>
          <a:lstStyle/>
          <a:p>
            <a:r>
              <a:rPr lang="zh-CN" altLang="en-US" sz="1200" dirty="0" smtClean="0"/>
              <a:t>有人用</a:t>
            </a:r>
            <a:r>
              <a:rPr lang="en-US" altLang="zh-CN" sz="1200" dirty="0" err="1" smtClean="0"/>
              <a:t>hadoop</a:t>
            </a:r>
            <a:r>
              <a:rPr lang="en-US" altLang="zh-CN" sz="1200" dirty="0" smtClean="0"/>
              <a:t> </a:t>
            </a:r>
            <a:r>
              <a:rPr lang="en-US" altLang="zh-CN" sz="1200" dirty="0" err="1" smtClean="0"/>
              <a:t>fs</a:t>
            </a:r>
            <a:r>
              <a:rPr lang="en-US" altLang="zh-CN" sz="1200" dirty="0" smtClean="0"/>
              <a:t> –</a:t>
            </a:r>
            <a:r>
              <a:rPr lang="en-US" altLang="zh-CN" sz="1200" dirty="0" err="1" smtClean="0"/>
              <a:t>ls</a:t>
            </a:r>
            <a:r>
              <a:rPr lang="en-US" altLang="zh-CN" sz="1200" dirty="0" smtClean="0"/>
              <a:t> , </a:t>
            </a:r>
            <a:r>
              <a:rPr lang="zh-CN" altLang="en-US" sz="1200" dirty="0" smtClean="0"/>
              <a:t>有人用</a:t>
            </a:r>
            <a:r>
              <a:rPr lang="en-US" altLang="zh-CN" sz="1200" dirty="0" err="1" smtClean="0"/>
              <a:t>hdfs</a:t>
            </a:r>
            <a:r>
              <a:rPr lang="en-US" altLang="zh-CN" sz="1200" dirty="0" smtClean="0"/>
              <a:t> </a:t>
            </a:r>
            <a:r>
              <a:rPr lang="en-US" altLang="zh-CN" sz="1200" dirty="0" err="1" smtClean="0"/>
              <a:t>dfs</a:t>
            </a:r>
            <a:r>
              <a:rPr lang="en-US" altLang="zh-CN" sz="1200" dirty="0" smtClean="0"/>
              <a:t> –</a:t>
            </a:r>
            <a:r>
              <a:rPr lang="en-US" altLang="zh-CN" sz="1200" dirty="0" err="1" smtClean="0"/>
              <a:t>ls</a:t>
            </a:r>
            <a:r>
              <a:rPr lang="en-US" altLang="zh-CN" sz="1200" dirty="0" smtClean="0"/>
              <a:t> </a:t>
            </a:r>
            <a:r>
              <a:rPr lang="zh-CN" altLang="en-US" sz="1200" dirty="0" smtClean="0"/>
              <a:t>，有人用</a:t>
            </a:r>
            <a:r>
              <a:rPr lang="en-US" altLang="zh-CN" sz="1200" dirty="0" err="1" smtClean="0"/>
              <a:t>hadoop</a:t>
            </a:r>
            <a:r>
              <a:rPr lang="en-US" altLang="zh-CN" sz="1200" dirty="0" smtClean="0"/>
              <a:t> </a:t>
            </a:r>
            <a:r>
              <a:rPr lang="en-US" altLang="zh-CN" sz="1200" dirty="0" err="1" smtClean="0"/>
              <a:t>dfs</a:t>
            </a:r>
            <a:r>
              <a:rPr lang="en-US" altLang="zh-CN" sz="1200" dirty="0" smtClean="0"/>
              <a:t> -</a:t>
            </a:r>
            <a:r>
              <a:rPr lang="en-US" altLang="zh-CN" sz="1200" dirty="0" err="1" smtClean="0"/>
              <a:t>ls</a:t>
            </a:r>
            <a:r>
              <a:rPr lang="zh-CN" altLang="en-US" sz="1200" dirty="0" smtClean="0"/>
              <a:t>。</a:t>
            </a:r>
            <a:endParaRPr lang="en-US" altLang="zh-CN" sz="1200" dirty="0" smtClean="0"/>
          </a:p>
          <a:p>
            <a:endParaRPr lang="en-US" altLang="zh-CN" sz="1200" dirty="0" smtClean="0"/>
          </a:p>
          <a:p>
            <a:r>
              <a:rPr lang="en-US" altLang="zh-CN" sz="1200" dirty="0" err="1" smtClean="0"/>
              <a:t>hadoop</a:t>
            </a:r>
            <a:r>
              <a:rPr lang="en-US" altLang="zh-CN" sz="1200" dirty="0" smtClean="0"/>
              <a:t> </a:t>
            </a:r>
            <a:r>
              <a:rPr lang="en-US" altLang="zh-CN" sz="1200" dirty="0" err="1" smtClean="0"/>
              <a:t>dfs</a:t>
            </a:r>
            <a:r>
              <a:rPr lang="en-US" altLang="zh-CN" sz="1200" dirty="0" smtClean="0"/>
              <a:t> </a:t>
            </a:r>
            <a:r>
              <a:rPr lang="zh-CN" altLang="en-US" sz="1200" dirty="0" smtClean="0"/>
              <a:t>最终调用了</a:t>
            </a:r>
            <a:r>
              <a:rPr lang="en-US" altLang="zh-CN" sz="1200" dirty="0" err="1" smtClean="0"/>
              <a:t>hdfs</a:t>
            </a:r>
            <a:r>
              <a:rPr lang="en-US" altLang="zh-CN" sz="1200" dirty="0" smtClean="0"/>
              <a:t> </a:t>
            </a:r>
            <a:r>
              <a:rPr lang="en-US" altLang="zh-CN" sz="1200" dirty="0" err="1" smtClean="0"/>
              <a:t>dfs</a:t>
            </a:r>
            <a:r>
              <a:rPr lang="en-US" altLang="zh-CN" sz="1200" dirty="0" smtClean="0"/>
              <a:t> –</a:t>
            </a:r>
            <a:r>
              <a:rPr lang="en-US" altLang="zh-CN" sz="1200" dirty="0" err="1" smtClean="0"/>
              <a:t>ls</a:t>
            </a:r>
            <a:r>
              <a:rPr lang="en-US" altLang="zh-CN" sz="1200" dirty="0" smtClean="0"/>
              <a:t> </a:t>
            </a:r>
            <a:r>
              <a:rPr lang="zh-CN" altLang="en-US" sz="1200" dirty="0" smtClean="0"/>
              <a:t>， 见 </a:t>
            </a:r>
            <a:r>
              <a:rPr lang="en-US" altLang="zh-CN" sz="1200" dirty="0" smtClean="0"/>
              <a:t>$FI_CLIENT/ HDFS/</a:t>
            </a:r>
            <a:r>
              <a:rPr lang="en-US" altLang="zh-CN" sz="1200" dirty="0" err="1" smtClean="0"/>
              <a:t>hadoop</a:t>
            </a:r>
            <a:r>
              <a:rPr lang="en-US" altLang="zh-CN" sz="1200" dirty="0" smtClean="0"/>
              <a:t>/bin/</a:t>
            </a:r>
            <a:r>
              <a:rPr lang="en-US" altLang="zh-CN" sz="1200" dirty="0" err="1" smtClean="0"/>
              <a:t>hadoop</a:t>
            </a:r>
            <a:endParaRPr lang="zh-CN" altLang="en-US" sz="1200" dirty="0"/>
          </a:p>
        </p:txBody>
      </p:sp>
      <p:pic>
        <p:nvPicPr>
          <p:cNvPr id="8194" name="Picture 2"/>
          <p:cNvPicPr>
            <a:picLocks noChangeAspect="1" noChangeArrowheads="1"/>
          </p:cNvPicPr>
          <p:nvPr/>
        </p:nvPicPr>
        <p:blipFill>
          <a:blip r:embed="rId2" cstate="print"/>
          <a:srcRect/>
          <a:stretch>
            <a:fillRect/>
          </a:stretch>
        </p:blipFill>
        <p:spPr bwMode="auto">
          <a:xfrm>
            <a:off x="1259632" y="2462262"/>
            <a:ext cx="6159500" cy="1974850"/>
          </a:xfrm>
          <a:prstGeom prst="rect">
            <a:avLst/>
          </a:prstGeom>
          <a:noFill/>
          <a:ln w="9525">
            <a:noFill/>
            <a:miter lim="800000"/>
            <a:headEnd/>
            <a:tailEnd/>
          </a:ln>
        </p:spPr>
      </p:pic>
      <p:sp>
        <p:nvSpPr>
          <p:cNvPr id="6" name="矩形 5"/>
          <p:cNvSpPr/>
          <p:nvPr/>
        </p:nvSpPr>
        <p:spPr bwMode="auto">
          <a:xfrm>
            <a:off x="3491880" y="4797152"/>
            <a:ext cx="1296144" cy="504056"/>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sz="1200" dirty="0" err="1" smtClean="0">
                <a:latin typeface="Arial" charset="0"/>
                <a:ea typeface="宋体" charset="-122"/>
              </a:rPr>
              <a:t>h</a:t>
            </a:r>
            <a:r>
              <a:rPr kumimoji="0" lang="en-US" altLang="zh-CN" sz="1200" b="0" i="0" u="none" strike="noStrike" cap="none" normalizeH="0" baseline="0" dirty="0" err="1" smtClean="0">
                <a:ln>
                  <a:noFill/>
                </a:ln>
                <a:solidFill>
                  <a:schemeClr val="tx1"/>
                </a:solidFill>
                <a:effectLst/>
                <a:latin typeface="Arial" charset="0"/>
                <a:ea typeface="宋体" charset="-122"/>
              </a:rPr>
              <a:t>adoop</a:t>
            </a:r>
            <a:r>
              <a:rPr kumimoji="0" lang="en-US" altLang="zh-CN" sz="1200" b="0" i="0" u="none" strike="noStrike" cap="none" normalizeH="0" baseline="0" dirty="0" smtClean="0">
                <a:ln>
                  <a:noFill/>
                </a:ln>
                <a:solidFill>
                  <a:schemeClr val="tx1"/>
                </a:solidFill>
                <a:effectLst/>
                <a:latin typeface="Arial" charset="0"/>
                <a:ea typeface="宋体" charset="-122"/>
              </a:rPr>
              <a:t> </a:t>
            </a:r>
            <a:r>
              <a:rPr kumimoji="0" lang="en-US" altLang="zh-CN" sz="1200" b="0" i="0" u="none" strike="noStrike" cap="none" normalizeH="0" baseline="0" dirty="0" err="1" smtClean="0">
                <a:ln>
                  <a:noFill/>
                </a:ln>
                <a:solidFill>
                  <a:schemeClr val="tx1"/>
                </a:solidFill>
                <a:effectLst/>
                <a:latin typeface="Arial" charset="0"/>
                <a:ea typeface="宋体" charset="-122"/>
              </a:rPr>
              <a:t>fs</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7" name="矩形 6"/>
          <p:cNvSpPr/>
          <p:nvPr/>
        </p:nvSpPr>
        <p:spPr bwMode="auto">
          <a:xfrm>
            <a:off x="2771800" y="5661248"/>
            <a:ext cx="1008112" cy="36004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Arial" charset="0"/>
                <a:ea typeface="宋体" charset="-122"/>
              </a:rPr>
              <a:t>Amazon S3</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8" name="矩形 7"/>
          <p:cNvSpPr/>
          <p:nvPr/>
        </p:nvSpPr>
        <p:spPr bwMode="auto">
          <a:xfrm>
            <a:off x="4139952" y="5661248"/>
            <a:ext cx="1008112" cy="36004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err="1" smtClean="0">
                <a:ln>
                  <a:noFill/>
                </a:ln>
                <a:solidFill>
                  <a:schemeClr val="tx1"/>
                </a:solidFill>
                <a:effectLst/>
                <a:latin typeface="Arial" charset="0"/>
                <a:ea typeface="宋体" charset="-122"/>
              </a:rPr>
              <a:t>hdfs</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cxnSp>
        <p:nvCxnSpPr>
          <p:cNvPr id="10" name="直接箭头连接符 9"/>
          <p:cNvCxnSpPr>
            <a:stCxn id="7" idx="0"/>
            <a:endCxn id="6" idx="2"/>
          </p:cNvCxnSpPr>
          <p:nvPr/>
        </p:nvCxnSpPr>
        <p:spPr bwMode="auto">
          <a:xfrm flipV="1">
            <a:off x="3275856" y="5301208"/>
            <a:ext cx="864096" cy="360040"/>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 name="直接箭头连接符 11"/>
          <p:cNvCxnSpPr>
            <a:stCxn id="8" idx="0"/>
            <a:endCxn id="6" idx="2"/>
          </p:cNvCxnSpPr>
          <p:nvPr/>
        </p:nvCxnSpPr>
        <p:spPr bwMode="auto">
          <a:xfrm flipH="1" flipV="1">
            <a:off x="4139952" y="5301208"/>
            <a:ext cx="504056" cy="360040"/>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5292080" y="4941168"/>
            <a:ext cx="3456384" cy="1200329"/>
          </a:xfrm>
          <a:prstGeom prst="rect">
            <a:avLst/>
          </a:prstGeom>
          <a:noFill/>
        </p:spPr>
        <p:txBody>
          <a:bodyPr wrap="square" rtlCol="0">
            <a:spAutoFit/>
          </a:bodyPr>
          <a:lstStyle/>
          <a:p>
            <a:r>
              <a:rPr lang="en-US" altLang="zh-CN" dirty="0" err="1" smtClean="0"/>
              <a:t>hadoop</a:t>
            </a:r>
            <a:r>
              <a:rPr lang="en-US" altLang="zh-CN" dirty="0" smtClean="0"/>
              <a:t> </a:t>
            </a:r>
            <a:r>
              <a:rPr lang="zh-CN" altLang="en-US" dirty="0" smtClean="0"/>
              <a:t>文件系统定义一套接口（使用</a:t>
            </a:r>
            <a:r>
              <a:rPr lang="en-US" altLang="zh-CN" dirty="0" err="1" smtClean="0"/>
              <a:t>hadoop</a:t>
            </a:r>
            <a:r>
              <a:rPr lang="en-US" altLang="zh-CN" dirty="0" smtClean="0"/>
              <a:t> </a:t>
            </a:r>
            <a:r>
              <a:rPr lang="en-US" altLang="zh-CN" dirty="0" err="1" smtClean="0"/>
              <a:t>fs</a:t>
            </a:r>
            <a:r>
              <a:rPr lang="zh-CN" altLang="en-US" dirty="0" smtClean="0"/>
              <a:t>），有多种实现方式可选。 </a:t>
            </a:r>
            <a:r>
              <a:rPr lang="en-US" altLang="zh-CN" dirty="0" err="1" smtClean="0"/>
              <a:t>hdfs</a:t>
            </a:r>
            <a:r>
              <a:rPr lang="zh-CN" altLang="en-US" dirty="0" smtClean="0"/>
              <a:t>是其中一种实现方式</a:t>
            </a:r>
            <a:r>
              <a:rPr lang="en-US" altLang="zh-CN" dirty="0" smtClean="0"/>
              <a:t>,</a:t>
            </a:r>
            <a:r>
              <a:rPr lang="zh-CN" altLang="en-US" dirty="0" smtClean="0"/>
              <a:t>可以用</a:t>
            </a:r>
            <a:r>
              <a:rPr lang="en-US" altLang="zh-CN" dirty="0" err="1" smtClean="0"/>
              <a:t>hdfs</a:t>
            </a:r>
            <a:r>
              <a:rPr lang="en-US" altLang="zh-CN" dirty="0" smtClean="0"/>
              <a:t> </a:t>
            </a:r>
            <a:r>
              <a:rPr lang="zh-CN" altLang="en-US" dirty="0" smtClean="0"/>
              <a:t>命令操作 。</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为什么</a:t>
            </a:r>
            <a:r>
              <a:rPr lang="en-US" altLang="zh-CN" dirty="0" smtClean="0"/>
              <a:t>beeline</a:t>
            </a:r>
            <a:r>
              <a:rPr lang="zh-CN" altLang="en-US" dirty="0" smtClean="0"/>
              <a:t>命令输出结果粘贴到</a:t>
            </a:r>
            <a:r>
              <a:rPr lang="en-US" altLang="zh-CN" dirty="0" smtClean="0"/>
              <a:t>excel</a:t>
            </a:r>
            <a:r>
              <a:rPr lang="zh-CN" altLang="en-US" dirty="0" smtClean="0"/>
              <a:t>中不能自动分列</a:t>
            </a:r>
            <a:endParaRPr lang="zh-CN" altLang="en-US" dirty="0"/>
          </a:p>
        </p:txBody>
      </p:sp>
      <p:sp>
        <p:nvSpPr>
          <p:cNvPr id="4" name="TextBox 3"/>
          <p:cNvSpPr txBox="1"/>
          <p:nvPr/>
        </p:nvSpPr>
        <p:spPr>
          <a:xfrm>
            <a:off x="755576" y="2060848"/>
            <a:ext cx="7344816" cy="646331"/>
          </a:xfrm>
          <a:prstGeom prst="rect">
            <a:avLst/>
          </a:prstGeom>
          <a:noFill/>
        </p:spPr>
        <p:txBody>
          <a:bodyPr wrap="square" rtlCol="0">
            <a:spAutoFit/>
          </a:bodyPr>
          <a:lstStyle/>
          <a:p>
            <a:r>
              <a:rPr lang="en-US" altLang="zh-CN" dirty="0" smtClean="0"/>
              <a:t>beeline </a:t>
            </a:r>
            <a:r>
              <a:rPr lang="zh-CN" altLang="en-US" dirty="0" smtClean="0"/>
              <a:t>的参数 </a:t>
            </a:r>
            <a:r>
              <a:rPr lang="en-US" altLang="zh-CN" dirty="0" smtClean="0"/>
              <a:t>–</a:t>
            </a:r>
            <a:r>
              <a:rPr lang="en-US" altLang="zh-CN" dirty="0" err="1" smtClean="0"/>
              <a:t>outputformat</a:t>
            </a:r>
            <a:r>
              <a:rPr lang="en-US" altLang="zh-CN" dirty="0" smtClean="0"/>
              <a:t> </a:t>
            </a:r>
            <a:r>
              <a:rPr lang="zh-CN" altLang="en-US" dirty="0" smtClean="0"/>
              <a:t>表示输出结果的格式， 选择</a:t>
            </a:r>
            <a:r>
              <a:rPr lang="en-US" altLang="zh-CN" dirty="0" err="1" smtClean="0"/>
              <a:t>tsv</a:t>
            </a:r>
            <a:r>
              <a:rPr lang="zh-CN" altLang="en-US" dirty="0" smtClean="0"/>
              <a:t>，输出结果粘贴到</a:t>
            </a:r>
            <a:r>
              <a:rPr lang="en-US" altLang="zh-CN" dirty="0" smtClean="0"/>
              <a:t>excel</a:t>
            </a:r>
            <a:r>
              <a:rPr lang="zh-CN" altLang="en-US" dirty="0" smtClean="0"/>
              <a:t>中自动成列了</a:t>
            </a: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1403648" y="2708920"/>
            <a:ext cx="6210300" cy="276225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1403648" y="5733256"/>
            <a:ext cx="4667250" cy="26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a:t>
            </a:r>
            <a:r>
              <a:rPr lang="zh-CN" altLang="en-US" dirty="0" smtClean="0"/>
              <a:t>为什么</a:t>
            </a:r>
            <a:r>
              <a:rPr lang="en-US" altLang="zh-CN" dirty="0" smtClean="0"/>
              <a:t>beeline</a:t>
            </a:r>
            <a:r>
              <a:rPr lang="zh-CN" altLang="en-US" dirty="0" smtClean="0"/>
              <a:t>查询的结果，列数不够</a:t>
            </a:r>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1475656" y="2348880"/>
            <a:ext cx="4667250" cy="266700"/>
          </a:xfrm>
          <a:prstGeom prst="rect">
            <a:avLst/>
          </a:prstGeom>
          <a:noFill/>
          <a:ln w="9525">
            <a:noFill/>
            <a:miter lim="800000"/>
            <a:headEnd/>
            <a:tailEnd/>
          </a:ln>
        </p:spPr>
      </p:pic>
      <p:sp>
        <p:nvSpPr>
          <p:cNvPr id="5" name="TextBox 4"/>
          <p:cNvSpPr txBox="1"/>
          <p:nvPr/>
        </p:nvSpPr>
        <p:spPr>
          <a:xfrm>
            <a:off x="1475656" y="1772816"/>
            <a:ext cx="4032448" cy="276999"/>
          </a:xfrm>
          <a:prstGeom prst="rect">
            <a:avLst/>
          </a:prstGeom>
          <a:noFill/>
        </p:spPr>
        <p:txBody>
          <a:bodyPr wrap="square" rtlCol="0">
            <a:spAutoFit/>
          </a:bodyPr>
          <a:lstStyle/>
          <a:p>
            <a:r>
              <a:rPr lang="zh-CN" altLang="en-US" sz="1200" dirty="0" smtClean="0"/>
              <a:t>宽度不够，把</a:t>
            </a:r>
            <a:r>
              <a:rPr lang="en-US" altLang="zh-CN" sz="1200" dirty="0" err="1" smtClean="0"/>
              <a:t>maxWidth</a:t>
            </a:r>
            <a:r>
              <a:rPr lang="zh-CN" altLang="en-US" sz="1200" dirty="0" smtClean="0"/>
              <a:t>参数搞大点</a:t>
            </a:r>
            <a:endParaRPr lang="zh-CN" alt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为什么</a:t>
            </a:r>
            <a:r>
              <a:rPr lang="en-US" altLang="zh-CN" dirty="0" smtClean="0"/>
              <a:t>beeline</a:t>
            </a:r>
            <a:r>
              <a:rPr lang="zh-CN" altLang="en-US" dirty="0" smtClean="0"/>
              <a:t>用</a:t>
            </a:r>
            <a:r>
              <a:rPr lang="en-US" altLang="zh-CN" dirty="0" smtClean="0"/>
              <a:t>exit</a:t>
            </a:r>
            <a:r>
              <a:rPr lang="zh-CN" altLang="en-US" dirty="0" smtClean="0"/>
              <a:t>退不出来</a:t>
            </a:r>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80714" y="2780928"/>
            <a:ext cx="8667750" cy="2543175"/>
          </a:xfrm>
          <a:prstGeom prst="rect">
            <a:avLst/>
          </a:prstGeom>
          <a:noFill/>
          <a:ln w="9525">
            <a:noFill/>
            <a:miter lim="800000"/>
            <a:headEnd/>
            <a:tailEnd/>
          </a:ln>
        </p:spPr>
      </p:pic>
      <p:sp>
        <p:nvSpPr>
          <p:cNvPr id="5" name="TextBox 4"/>
          <p:cNvSpPr txBox="1"/>
          <p:nvPr/>
        </p:nvSpPr>
        <p:spPr>
          <a:xfrm>
            <a:off x="899592" y="1159584"/>
            <a:ext cx="6408712" cy="1477328"/>
          </a:xfrm>
          <a:prstGeom prst="rect">
            <a:avLst/>
          </a:prstGeom>
          <a:noFill/>
        </p:spPr>
        <p:txBody>
          <a:bodyPr wrap="square" rtlCol="0">
            <a:spAutoFit/>
          </a:bodyPr>
          <a:lstStyle/>
          <a:p>
            <a:r>
              <a:rPr lang="zh-CN" altLang="en-US" dirty="0" smtClean="0"/>
              <a:t>进去</a:t>
            </a:r>
            <a:r>
              <a:rPr lang="en-US" altLang="zh-CN" dirty="0" smtClean="0"/>
              <a:t>beeline</a:t>
            </a:r>
            <a:r>
              <a:rPr lang="zh-CN" altLang="en-US" dirty="0" smtClean="0"/>
              <a:t>后，敲 </a:t>
            </a:r>
            <a:r>
              <a:rPr lang="en-US" altLang="zh-CN" dirty="0" smtClean="0"/>
              <a:t>help</a:t>
            </a:r>
            <a:r>
              <a:rPr lang="zh-CN" altLang="en-US" dirty="0" smtClean="0"/>
              <a:t>，显示支持的命令。 </a:t>
            </a:r>
            <a:endParaRPr lang="en-US" altLang="zh-CN" dirty="0" smtClean="0"/>
          </a:p>
          <a:p>
            <a:r>
              <a:rPr lang="zh-CN" altLang="en-US" dirty="0" smtClean="0"/>
              <a:t>命令以！开头都表示</a:t>
            </a:r>
            <a:r>
              <a:rPr lang="en-US" altLang="zh-CN" dirty="0" smtClean="0"/>
              <a:t>beeline</a:t>
            </a:r>
            <a:r>
              <a:rPr lang="zh-CN" altLang="en-US" dirty="0" smtClean="0"/>
              <a:t>支持的命令，如果不以！开头，则认为是</a:t>
            </a:r>
            <a:r>
              <a:rPr lang="en-US" altLang="zh-CN" dirty="0" err="1" smtClean="0"/>
              <a:t>sql</a:t>
            </a:r>
            <a:r>
              <a:rPr lang="zh-CN" altLang="en-US" dirty="0" smtClean="0"/>
              <a:t>语句。</a:t>
            </a:r>
            <a:endParaRPr lang="en-US" altLang="zh-CN" dirty="0" smtClean="0"/>
          </a:p>
          <a:p>
            <a:endParaRPr lang="en-US" altLang="zh-CN" dirty="0" smtClean="0"/>
          </a:p>
          <a:p>
            <a:r>
              <a:rPr lang="zh-CN" altLang="en-US" dirty="0" smtClean="0"/>
              <a:t>正确的退出命令是 </a:t>
            </a:r>
            <a:r>
              <a:rPr lang="en-US" altLang="zh-CN" dirty="0" smtClean="0"/>
              <a:t>!quit,   </a:t>
            </a:r>
            <a:r>
              <a:rPr lang="zh-CN" altLang="en-US" dirty="0" smtClean="0"/>
              <a:t>写成</a:t>
            </a:r>
            <a:r>
              <a:rPr lang="en-US" altLang="zh-CN" dirty="0" smtClean="0"/>
              <a:t>!q</a:t>
            </a:r>
            <a:r>
              <a:rPr lang="zh-CN" altLang="en-US" dirty="0" smtClean="0"/>
              <a:t>也被理解为</a:t>
            </a:r>
            <a:r>
              <a:rPr lang="en-US" altLang="zh-CN" dirty="0" smtClean="0"/>
              <a:t>!quit</a:t>
            </a:r>
            <a:r>
              <a:rPr lang="zh-CN" altLang="en-US" dirty="0" smtClean="0"/>
              <a:t>来执行。</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a:t>
            </a:r>
            <a:r>
              <a:rPr lang="zh-CN" altLang="en-US" dirty="0" smtClean="0"/>
              <a:t>我的</a:t>
            </a:r>
            <a:r>
              <a:rPr lang="en-US" altLang="zh-CN" dirty="0" err="1" smtClean="0"/>
              <a:t>sql</a:t>
            </a:r>
            <a:r>
              <a:rPr lang="zh-CN" altLang="en-US" dirty="0" smtClean="0"/>
              <a:t>绝对正确，为什么老是编译报错</a:t>
            </a:r>
            <a:endParaRPr lang="zh-CN" altLang="en-US" dirty="0"/>
          </a:p>
        </p:txBody>
      </p:sp>
      <p:sp>
        <p:nvSpPr>
          <p:cNvPr id="4" name="TextBox 3"/>
          <p:cNvSpPr txBox="1"/>
          <p:nvPr/>
        </p:nvSpPr>
        <p:spPr>
          <a:xfrm>
            <a:off x="971600" y="1556792"/>
            <a:ext cx="5832648" cy="923330"/>
          </a:xfrm>
          <a:prstGeom prst="rect">
            <a:avLst/>
          </a:prstGeom>
          <a:noFill/>
        </p:spPr>
        <p:txBody>
          <a:bodyPr wrap="square" rtlCol="0">
            <a:spAutoFit/>
          </a:bodyPr>
          <a:lstStyle/>
          <a:p>
            <a:r>
              <a:rPr lang="zh-CN" altLang="en-US" dirty="0" smtClean="0"/>
              <a:t>如确定</a:t>
            </a:r>
            <a:r>
              <a:rPr lang="en-US" altLang="zh-CN" dirty="0" err="1" smtClean="0"/>
              <a:t>sql</a:t>
            </a:r>
            <a:r>
              <a:rPr lang="zh-CN" altLang="en-US" dirty="0" smtClean="0"/>
              <a:t>正确，删掉 ；前后的空格，再执行。</a:t>
            </a:r>
            <a:endParaRPr lang="en-US" altLang="zh-CN" dirty="0" smtClean="0"/>
          </a:p>
          <a:p>
            <a:endParaRPr lang="en-US" altLang="zh-CN" dirty="0" smtClean="0"/>
          </a:p>
          <a:p>
            <a:r>
              <a:rPr lang="zh-CN" altLang="en-US" dirty="0" smtClean="0"/>
              <a:t>语法编译器有时处理空格时 确实有点问题。</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a:t>
            </a:r>
            <a:r>
              <a:rPr lang="zh-CN" altLang="en-US" dirty="0" smtClean="0"/>
              <a:t>我的</a:t>
            </a:r>
            <a:r>
              <a:rPr lang="en-US" altLang="zh-CN" dirty="0" smtClean="0"/>
              <a:t>SQL</a:t>
            </a:r>
            <a:r>
              <a:rPr lang="zh-CN" altLang="en-US" dirty="0" smtClean="0"/>
              <a:t>错在哪里了？</a:t>
            </a:r>
            <a:endParaRPr lang="zh-CN" altLang="en-US" dirty="0"/>
          </a:p>
        </p:txBody>
      </p:sp>
      <p:sp>
        <p:nvSpPr>
          <p:cNvPr id="4" name="TextBox 3"/>
          <p:cNvSpPr txBox="1"/>
          <p:nvPr/>
        </p:nvSpPr>
        <p:spPr>
          <a:xfrm>
            <a:off x="1043608" y="1124744"/>
            <a:ext cx="6480720" cy="3785652"/>
          </a:xfrm>
          <a:prstGeom prst="rect">
            <a:avLst/>
          </a:prstGeom>
          <a:noFill/>
        </p:spPr>
        <p:txBody>
          <a:bodyPr wrap="square" rtlCol="0">
            <a:spAutoFit/>
          </a:bodyPr>
          <a:lstStyle/>
          <a:p>
            <a:r>
              <a:rPr lang="zh-CN" altLang="en-US" sz="1200" dirty="0" smtClean="0"/>
              <a:t>超长的</a:t>
            </a:r>
            <a:r>
              <a:rPr lang="en-US" altLang="zh-CN" sz="1200" dirty="0" smtClean="0"/>
              <a:t>SQL</a:t>
            </a:r>
            <a:r>
              <a:rPr lang="zh-CN" altLang="en-US" sz="1200" dirty="0" smtClean="0"/>
              <a:t>怎么验证功能是否正确？</a:t>
            </a:r>
            <a:endParaRPr lang="en-US" altLang="zh-CN" sz="1200" dirty="0" smtClean="0"/>
          </a:p>
          <a:p>
            <a:endParaRPr lang="en-US" altLang="zh-CN" sz="1200" dirty="0" smtClean="0"/>
          </a:p>
          <a:p>
            <a:r>
              <a:rPr lang="en-US" altLang="zh-CN" sz="1200" dirty="0" smtClean="0"/>
              <a:t>Insert into </a:t>
            </a:r>
            <a:r>
              <a:rPr lang="en-US" altLang="zh-CN" sz="1200" dirty="0" err="1" smtClean="0"/>
              <a:t>table_a</a:t>
            </a:r>
            <a:r>
              <a:rPr lang="en-US" altLang="zh-CN" sz="1200" dirty="0" smtClean="0"/>
              <a:t> </a:t>
            </a:r>
          </a:p>
          <a:p>
            <a:r>
              <a:rPr lang="en-US" altLang="zh-CN" sz="1200" dirty="0" smtClean="0"/>
              <a:t>Select *</a:t>
            </a:r>
          </a:p>
          <a:p>
            <a:r>
              <a:rPr lang="en-US" altLang="zh-CN" sz="1200" dirty="0" smtClean="0"/>
              <a:t>From (</a:t>
            </a:r>
          </a:p>
          <a:p>
            <a:r>
              <a:rPr lang="en-US" altLang="zh-CN" sz="1200" dirty="0" smtClean="0"/>
              <a:t>            select * from t2 </a:t>
            </a:r>
          </a:p>
          <a:p>
            <a:r>
              <a:rPr lang="en-US" altLang="zh-CN" sz="1200" dirty="0" smtClean="0"/>
              <a:t>            left outer join t3</a:t>
            </a:r>
          </a:p>
          <a:p>
            <a:r>
              <a:rPr lang="en-US" altLang="zh-CN" sz="1200" dirty="0" smtClean="0"/>
              <a:t>            on(t2.a=t3.a)</a:t>
            </a:r>
          </a:p>
          <a:p>
            <a:endParaRPr lang="en-US" altLang="zh-CN" sz="1200" dirty="0" smtClean="0"/>
          </a:p>
          <a:p>
            <a:r>
              <a:rPr lang="en-US" altLang="zh-CN" sz="1200" dirty="0" smtClean="0"/>
              <a:t>        ) t1 where c=‘*’</a:t>
            </a:r>
          </a:p>
          <a:p>
            <a:endParaRPr lang="en-US" altLang="zh-CN" sz="1200" dirty="0" smtClean="0"/>
          </a:p>
          <a:p>
            <a:r>
              <a:rPr lang="zh-CN" altLang="en-US" sz="1200" dirty="0" smtClean="0"/>
              <a:t>最笨的方法，把每步的结果存到一个表中，一步步检查</a:t>
            </a:r>
            <a:endParaRPr lang="en-US" altLang="zh-CN" sz="1200" dirty="0" smtClean="0"/>
          </a:p>
          <a:p>
            <a:r>
              <a:rPr lang="en-US" altLang="zh-CN" sz="1200" dirty="0" smtClean="0"/>
              <a:t>1.</a:t>
            </a:r>
          </a:p>
          <a:p>
            <a:r>
              <a:rPr lang="en-US" altLang="zh-CN" sz="1200" dirty="0" smtClean="0"/>
              <a:t>    create table tmp1 as </a:t>
            </a:r>
          </a:p>
          <a:p>
            <a:r>
              <a:rPr lang="en-US" altLang="zh-CN" sz="1200" dirty="0" smtClean="0"/>
              <a:t> select * from t2 </a:t>
            </a:r>
          </a:p>
          <a:p>
            <a:r>
              <a:rPr lang="en-US" altLang="zh-CN" sz="1200" dirty="0" smtClean="0"/>
              <a:t>            left outer join t3</a:t>
            </a:r>
          </a:p>
          <a:p>
            <a:r>
              <a:rPr lang="en-US" altLang="zh-CN" sz="1200" dirty="0" smtClean="0"/>
              <a:t>            on(t2.a=t3.a) </a:t>
            </a:r>
          </a:p>
          <a:p>
            <a:endParaRPr lang="en-US" altLang="zh-CN" dirty="0" smtClean="0"/>
          </a:p>
          <a:p>
            <a:endParaRPr lang="zh-CN" altLang="en-US" dirty="0"/>
          </a:p>
        </p:txBody>
      </p:sp>
      <p:sp>
        <p:nvSpPr>
          <p:cNvPr id="5" name="TextBox 4"/>
          <p:cNvSpPr txBox="1"/>
          <p:nvPr/>
        </p:nvSpPr>
        <p:spPr>
          <a:xfrm>
            <a:off x="3635896" y="3573016"/>
            <a:ext cx="3600400" cy="830997"/>
          </a:xfrm>
          <a:prstGeom prst="rect">
            <a:avLst/>
          </a:prstGeom>
          <a:noFill/>
        </p:spPr>
        <p:txBody>
          <a:bodyPr wrap="square" rtlCol="0">
            <a:spAutoFit/>
          </a:bodyPr>
          <a:lstStyle/>
          <a:p>
            <a:r>
              <a:rPr lang="en-US" altLang="zh-CN" sz="1200" dirty="0" smtClean="0"/>
              <a:t>2</a:t>
            </a:r>
          </a:p>
          <a:p>
            <a:r>
              <a:rPr lang="en-US" altLang="zh-CN" sz="1200" dirty="0" smtClean="0"/>
              <a:t>Insert into </a:t>
            </a:r>
            <a:r>
              <a:rPr lang="en-US" altLang="zh-CN" sz="1200" dirty="0" err="1" smtClean="0"/>
              <a:t>table_a</a:t>
            </a:r>
            <a:r>
              <a:rPr lang="en-US" altLang="zh-CN" sz="1200" dirty="0" smtClean="0"/>
              <a:t> </a:t>
            </a:r>
          </a:p>
          <a:p>
            <a:r>
              <a:rPr lang="en-US" altLang="zh-CN" sz="1200" dirty="0" smtClean="0"/>
              <a:t>Select *</a:t>
            </a:r>
          </a:p>
          <a:p>
            <a:r>
              <a:rPr lang="en-US" altLang="zh-CN" sz="1200" dirty="0" smtClean="0"/>
              <a:t>From tmp1 where c=‘*’</a:t>
            </a:r>
            <a:endParaRPr lang="zh-CN" altLang="en-US"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a:t>
            </a:r>
            <a:r>
              <a:rPr lang="zh-CN" altLang="en-US" dirty="0" smtClean="0"/>
              <a:t>进入</a:t>
            </a:r>
            <a:r>
              <a:rPr lang="en-US" altLang="zh-CN" dirty="0" smtClean="0"/>
              <a:t>beeline </a:t>
            </a:r>
            <a:r>
              <a:rPr lang="zh-CN" altLang="en-US" dirty="0" smtClean="0"/>
              <a:t>默认开启某个参数，如何搞？</a:t>
            </a:r>
            <a:endParaRPr lang="zh-CN" altLang="en-US" dirty="0"/>
          </a:p>
        </p:txBody>
      </p:sp>
      <p:sp>
        <p:nvSpPr>
          <p:cNvPr id="4" name="TextBox 3"/>
          <p:cNvSpPr txBox="1"/>
          <p:nvPr/>
        </p:nvSpPr>
        <p:spPr>
          <a:xfrm>
            <a:off x="1043608" y="1268760"/>
            <a:ext cx="7056784" cy="1569660"/>
          </a:xfrm>
          <a:prstGeom prst="rect">
            <a:avLst/>
          </a:prstGeom>
          <a:noFill/>
        </p:spPr>
        <p:txBody>
          <a:bodyPr wrap="square" rtlCol="0">
            <a:spAutoFit/>
          </a:bodyPr>
          <a:lstStyle/>
          <a:p>
            <a:r>
              <a:rPr lang="zh-CN" altLang="en-US" sz="1200" dirty="0" smtClean="0"/>
              <a:t>客户单提交命令时，参数优先级为 客户端配置 </a:t>
            </a:r>
            <a:r>
              <a:rPr lang="en-US" altLang="zh-CN" sz="1200" dirty="0" smtClean="0">
                <a:sym typeface="Wingdings" pitchFamily="2" charset="2"/>
              </a:rPr>
              <a:t>&gt; FI web</a:t>
            </a:r>
            <a:r>
              <a:rPr lang="zh-CN" altLang="en-US" sz="1200" dirty="0" smtClean="0">
                <a:sym typeface="Wingdings" pitchFamily="2" charset="2"/>
              </a:rPr>
              <a:t>界面上的配置</a:t>
            </a:r>
            <a:endParaRPr lang="en-US" altLang="zh-CN" sz="1200" dirty="0" smtClean="0">
              <a:sym typeface="Wingdings" pitchFamily="2" charset="2"/>
            </a:endParaRPr>
          </a:p>
          <a:p>
            <a:endParaRPr lang="en-US" altLang="zh-CN" sz="1200" dirty="0" smtClean="0">
              <a:sym typeface="Wingdings" pitchFamily="2" charset="2"/>
            </a:endParaRPr>
          </a:p>
          <a:p>
            <a:r>
              <a:rPr lang="zh-CN" altLang="en-US" sz="1200" dirty="0" smtClean="0">
                <a:sym typeface="Wingdings" pitchFamily="2" charset="2"/>
              </a:rPr>
              <a:t>客户端配置在 </a:t>
            </a:r>
            <a:r>
              <a:rPr lang="en-US" altLang="zh-CN" sz="1200" dirty="0" smtClean="0">
                <a:sym typeface="Wingdings" pitchFamily="2" charset="2"/>
              </a:rPr>
              <a:t>$FI_CLIENT/HDFS/</a:t>
            </a:r>
            <a:r>
              <a:rPr lang="en-US" altLang="zh-CN" sz="1200" dirty="0" err="1" smtClean="0">
                <a:sym typeface="Wingdings" pitchFamily="2" charset="2"/>
              </a:rPr>
              <a:t>hadoop</a:t>
            </a:r>
            <a:r>
              <a:rPr lang="en-US" altLang="zh-CN" sz="1200" dirty="0" smtClean="0">
                <a:sym typeface="Wingdings" pitchFamily="2" charset="2"/>
              </a:rPr>
              <a:t>/etc/</a:t>
            </a:r>
            <a:r>
              <a:rPr lang="en-US" altLang="zh-CN" sz="1200" dirty="0" err="1" smtClean="0">
                <a:sym typeface="Wingdings" pitchFamily="2" charset="2"/>
              </a:rPr>
              <a:t>hadoop</a:t>
            </a:r>
            <a:r>
              <a:rPr lang="en-US" altLang="zh-CN" sz="1200" dirty="0" smtClean="0">
                <a:sym typeface="Wingdings" pitchFamily="2" charset="2"/>
              </a:rPr>
              <a:t> </a:t>
            </a:r>
            <a:r>
              <a:rPr lang="zh-CN" altLang="en-US" sz="1200" dirty="0" smtClean="0">
                <a:sym typeface="Wingdings" pitchFamily="2" charset="2"/>
              </a:rPr>
              <a:t>下， 用 </a:t>
            </a:r>
            <a:r>
              <a:rPr lang="en-US" altLang="zh-CN" sz="1200" dirty="0" err="1" smtClean="0">
                <a:sym typeface="Wingdings" pitchFamily="2" charset="2"/>
              </a:rPr>
              <a:t>grep</a:t>
            </a:r>
            <a:r>
              <a:rPr lang="en-US" altLang="zh-CN" sz="1200" dirty="0" smtClean="0">
                <a:sym typeface="Wingdings" pitchFamily="2" charset="2"/>
              </a:rPr>
              <a:t> “</a:t>
            </a:r>
            <a:r>
              <a:rPr lang="zh-CN" altLang="en-US" sz="1200" dirty="0" smtClean="0">
                <a:sym typeface="Wingdings" pitchFamily="2" charset="2"/>
              </a:rPr>
              <a:t>参数名</a:t>
            </a:r>
            <a:r>
              <a:rPr lang="en-US" altLang="zh-CN" sz="1200" dirty="0" smtClean="0">
                <a:sym typeface="Wingdings" pitchFamily="2" charset="2"/>
              </a:rPr>
              <a:t>” *  </a:t>
            </a:r>
            <a:r>
              <a:rPr lang="zh-CN" altLang="en-US" sz="1200" dirty="0" smtClean="0">
                <a:sym typeface="Wingdings" pitchFamily="2" charset="2"/>
              </a:rPr>
              <a:t>查找，然后修改。</a:t>
            </a:r>
            <a:endParaRPr lang="en-US" altLang="zh-CN" sz="1200" dirty="0" smtClean="0">
              <a:sym typeface="Wingdings" pitchFamily="2" charset="2"/>
            </a:endParaRPr>
          </a:p>
          <a:p>
            <a:endParaRPr lang="en-US" altLang="zh-CN" sz="1200" dirty="0" smtClean="0">
              <a:sym typeface="Wingdings" pitchFamily="2" charset="2"/>
            </a:endParaRPr>
          </a:p>
          <a:p>
            <a:r>
              <a:rPr lang="zh-CN" altLang="en-US" sz="1200" dirty="0" smtClean="0">
                <a:sym typeface="Wingdings" pitchFamily="2" charset="2"/>
              </a:rPr>
              <a:t>如果客户端没有，</a:t>
            </a:r>
            <a:r>
              <a:rPr lang="en-US" altLang="zh-CN" sz="1200" dirty="0" smtClean="0">
                <a:sym typeface="Wingdings" pitchFamily="2" charset="2"/>
              </a:rPr>
              <a:t>FI WEB</a:t>
            </a:r>
            <a:r>
              <a:rPr lang="zh-CN" altLang="en-US" sz="1200" dirty="0" smtClean="0">
                <a:sym typeface="Wingdings" pitchFamily="2" charset="2"/>
              </a:rPr>
              <a:t>界面有，就在</a:t>
            </a:r>
            <a:r>
              <a:rPr lang="en-US" altLang="zh-CN" sz="1200" dirty="0" smtClean="0">
                <a:sym typeface="Wingdings" pitchFamily="2" charset="2"/>
              </a:rPr>
              <a:t>FI WEB</a:t>
            </a:r>
            <a:r>
              <a:rPr lang="zh-CN" altLang="en-US" sz="1200" dirty="0" smtClean="0">
                <a:sym typeface="Wingdings" pitchFamily="2" charset="2"/>
              </a:rPr>
              <a:t>界面修改。 </a:t>
            </a:r>
            <a:endParaRPr lang="en-US" altLang="zh-CN" sz="1200" dirty="0" smtClean="0">
              <a:sym typeface="Wingdings" pitchFamily="2" charset="2"/>
            </a:endParaRPr>
          </a:p>
          <a:p>
            <a:endParaRPr lang="en-US" altLang="zh-CN" sz="1200" dirty="0" smtClean="0">
              <a:sym typeface="Wingdings" pitchFamily="2" charset="2"/>
            </a:endParaRPr>
          </a:p>
          <a:p>
            <a:r>
              <a:rPr lang="zh-CN" altLang="en-US" sz="1200" dirty="0" smtClean="0">
                <a:sym typeface="Wingdings" pitchFamily="2" charset="2"/>
              </a:rPr>
              <a:t>如果两个地方都没有， 就用修改</a:t>
            </a:r>
            <a:r>
              <a:rPr lang="en-US" altLang="zh-CN" sz="1200" dirty="0" smtClean="0">
                <a:sym typeface="Wingdings" pitchFamily="2" charset="2"/>
              </a:rPr>
              <a:t>$</a:t>
            </a:r>
            <a:r>
              <a:rPr lang="en-US" altLang="zh-CN" sz="1200" dirty="0" err="1" smtClean="0">
                <a:sym typeface="Wingdings" pitchFamily="2" charset="2"/>
              </a:rPr>
              <a:t>fi_client</a:t>
            </a:r>
            <a:r>
              <a:rPr lang="en-US" altLang="zh-CN" sz="1200" dirty="0" smtClean="0">
                <a:sym typeface="Wingdings" pitchFamily="2" charset="2"/>
              </a:rPr>
              <a:t>/Hive/Beeline/bin/beeline</a:t>
            </a:r>
            <a:r>
              <a:rPr lang="zh-CN" altLang="en-US" sz="1200" dirty="0" smtClean="0">
                <a:sym typeface="Wingdings" pitchFamily="2" charset="2"/>
              </a:rPr>
              <a:t>命令，添加</a:t>
            </a:r>
            <a:r>
              <a:rPr lang="en-US" altLang="zh-CN" sz="1200" dirty="0" smtClean="0">
                <a:sym typeface="Wingdings" pitchFamily="2" charset="2"/>
              </a:rPr>
              <a:t>-</a:t>
            </a:r>
            <a:r>
              <a:rPr lang="en-US" altLang="zh-CN" sz="1200" dirty="0" err="1" smtClean="0">
                <a:sym typeface="Wingdings" pitchFamily="2" charset="2"/>
              </a:rPr>
              <a:t>i</a:t>
            </a:r>
            <a:r>
              <a:rPr lang="zh-CN" altLang="en-US" sz="1200" dirty="0" smtClean="0">
                <a:sym typeface="Wingdings" pitchFamily="2" charset="2"/>
              </a:rPr>
              <a:t>参数，在</a:t>
            </a:r>
            <a:r>
              <a:rPr lang="en-US" altLang="zh-CN" sz="1200" dirty="0" smtClean="0">
                <a:sym typeface="Wingdings" pitchFamily="2" charset="2"/>
              </a:rPr>
              <a:t>beeline</a:t>
            </a:r>
            <a:r>
              <a:rPr lang="zh-CN" altLang="en-US" sz="1200" dirty="0" smtClean="0">
                <a:sym typeface="Wingdings" pitchFamily="2" charset="2"/>
              </a:rPr>
              <a:t>首次进入时，自动执行一串命令</a:t>
            </a:r>
            <a:endParaRPr lang="zh-CN" altLang="en-US" sz="1200" dirty="0"/>
          </a:p>
        </p:txBody>
      </p:sp>
      <p:pic>
        <p:nvPicPr>
          <p:cNvPr id="6" name="图片 5"/>
          <p:cNvPicPr/>
          <p:nvPr/>
        </p:nvPicPr>
        <p:blipFill>
          <a:blip r:embed="rId2" cstate="print"/>
          <a:srcRect/>
          <a:stretch>
            <a:fillRect/>
          </a:stretch>
        </p:blipFill>
        <p:spPr bwMode="auto">
          <a:xfrm>
            <a:off x="179512" y="2996952"/>
            <a:ext cx="8964488"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17.</a:t>
            </a:r>
            <a:r>
              <a:rPr lang="zh-CN" altLang="en-US" dirty="0" smtClean="0"/>
              <a:t>为什么从</a:t>
            </a:r>
            <a:r>
              <a:rPr lang="en-US" altLang="zh-CN" dirty="0" smtClean="0"/>
              <a:t>hive</a:t>
            </a:r>
            <a:r>
              <a:rPr lang="zh-CN" altLang="en-US" dirty="0" smtClean="0"/>
              <a:t>中</a:t>
            </a:r>
            <a:r>
              <a:rPr lang="en-US" altLang="zh-CN" dirty="0" smtClean="0"/>
              <a:t>drop</a:t>
            </a:r>
            <a:r>
              <a:rPr lang="zh-CN" altLang="en-US" dirty="0" smtClean="0"/>
              <a:t>表后，还要到</a:t>
            </a:r>
            <a:r>
              <a:rPr lang="en-US" altLang="zh-CN" dirty="0" err="1" smtClean="0"/>
              <a:t>hdfs</a:t>
            </a:r>
            <a:r>
              <a:rPr lang="zh-CN" altLang="en-US" dirty="0" smtClean="0"/>
              <a:t>删除目录</a:t>
            </a:r>
            <a:endParaRPr lang="zh-CN" altLang="en-US" dirty="0"/>
          </a:p>
        </p:txBody>
      </p:sp>
      <p:sp>
        <p:nvSpPr>
          <p:cNvPr id="4" name="TextBox 3"/>
          <p:cNvSpPr txBox="1"/>
          <p:nvPr/>
        </p:nvSpPr>
        <p:spPr>
          <a:xfrm>
            <a:off x="899592" y="1700808"/>
            <a:ext cx="6768752" cy="1569660"/>
          </a:xfrm>
          <a:prstGeom prst="rect">
            <a:avLst/>
          </a:prstGeom>
          <a:noFill/>
        </p:spPr>
        <p:txBody>
          <a:bodyPr wrap="square" rtlCol="0">
            <a:spAutoFit/>
          </a:bodyPr>
          <a:lstStyle/>
          <a:p>
            <a:r>
              <a:rPr lang="en-US" altLang="zh-CN" sz="1200" dirty="0" smtClean="0"/>
              <a:t>Hive</a:t>
            </a:r>
            <a:r>
              <a:rPr lang="zh-CN" altLang="en-US" sz="1200" dirty="0" smtClean="0"/>
              <a:t>有</a:t>
            </a:r>
            <a:r>
              <a:rPr lang="en-US" altLang="zh-CN" sz="1200" dirty="0" smtClean="0"/>
              <a:t>2</a:t>
            </a:r>
            <a:r>
              <a:rPr lang="zh-CN" altLang="en-US" sz="1200" dirty="0" smtClean="0"/>
              <a:t>种表：管理表和外表</a:t>
            </a:r>
            <a:endParaRPr lang="en-US" altLang="zh-CN" sz="1200" dirty="0" smtClean="0"/>
          </a:p>
          <a:p>
            <a:r>
              <a:rPr lang="en-US" altLang="zh-CN" sz="1200" dirty="0" smtClean="0"/>
              <a:t>    </a:t>
            </a:r>
            <a:r>
              <a:rPr lang="zh-CN" altLang="en-US" sz="1200" dirty="0" smtClean="0"/>
              <a:t>管理表：创建时不加 </a:t>
            </a:r>
            <a:r>
              <a:rPr lang="en-US" altLang="zh-CN" sz="1200" dirty="0" smtClean="0"/>
              <a:t>external</a:t>
            </a:r>
          </a:p>
          <a:p>
            <a:r>
              <a:rPr lang="en-US" altLang="zh-CN" sz="1200" dirty="0" smtClean="0"/>
              <a:t>    </a:t>
            </a:r>
            <a:r>
              <a:rPr lang="zh-CN" altLang="en-US" sz="1200" dirty="0" smtClean="0"/>
              <a:t>外表</a:t>
            </a:r>
            <a:r>
              <a:rPr lang="en-US" altLang="zh-CN" sz="1200" dirty="0" smtClean="0"/>
              <a:t>: </a:t>
            </a:r>
            <a:r>
              <a:rPr lang="zh-CN" altLang="en-US" sz="1200" dirty="0" smtClean="0"/>
              <a:t>创建时加</a:t>
            </a:r>
            <a:r>
              <a:rPr lang="en-US" altLang="zh-CN" sz="1200" dirty="0" smtClean="0"/>
              <a:t>external</a:t>
            </a:r>
          </a:p>
          <a:p>
            <a:endParaRPr lang="en-US" altLang="zh-CN" sz="1200" dirty="0" smtClean="0"/>
          </a:p>
          <a:p>
            <a:r>
              <a:rPr lang="en-US" altLang="zh-CN" sz="1200" dirty="0" smtClean="0"/>
              <a:t>    </a:t>
            </a:r>
            <a:r>
              <a:rPr lang="zh-CN" altLang="en-US" sz="1200" dirty="0" smtClean="0"/>
              <a:t>管理表：</a:t>
            </a:r>
            <a:r>
              <a:rPr lang="en-US" altLang="zh-CN" sz="1200" dirty="0" smtClean="0"/>
              <a:t>drop  table</a:t>
            </a:r>
            <a:r>
              <a:rPr lang="zh-CN" altLang="en-US" sz="1200" dirty="0" smtClean="0"/>
              <a:t>时，</a:t>
            </a:r>
            <a:r>
              <a:rPr lang="en-US" altLang="zh-CN" sz="1200" dirty="0" smtClean="0"/>
              <a:t>hive</a:t>
            </a:r>
            <a:r>
              <a:rPr lang="zh-CN" altLang="en-US" sz="1200" dirty="0" smtClean="0"/>
              <a:t>会自动从</a:t>
            </a:r>
            <a:r>
              <a:rPr lang="en-US" altLang="zh-CN" sz="1200" dirty="0" err="1" smtClean="0"/>
              <a:t>hdfs</a:t>
            </a:r>
            <a:r>
              <a:rPr lang="zh-CN" altLang="en-US" sz="1200" dirty="0" smtClean="0"/>
              <a:t>删除目录。</a:t>
            </a:r>
            <a:endParaRPr lang="en-US" altLang="zh-CN" sz="1200" dirty="0" smtClean="0"/>
          </a:p>
          <a:p>
            <a:r>
              <a:rPr lang="en-US" altLang="zh-CN" sz="1200" dirty="0" smtClean="0"/>
              <a:t>    </a:t>
            </a:r>
            <a:r>
              <a:rPr lang="zh-CN" altLang="en-US" sz="1200" dirty="0" smtClean="0"/>
              <a:t>外表：</a:t>
            </a:r>
            <a:r>
              <a:rPr lang="en-US" altLang="zh-CN" sz="1200" dirty="0" smtClean="0"/>
              <a:t> drop  table</a:t>
            </a:r>
            <a:r>
              <a:rPr lang="zh-CN" altLang="en-US" sz="1200" dirty="0" smtClean="0"/>
              <a:t>时，</a:t>
            </a:r>
            <a:r>
              <a:rPr lang="en-US" altLang="zh-CN" sz="1200" dirty="0" err="1" smtClean="0"/>
              <a:t>hdfs</a:t>
            </a:r>
            <a:r>
              <a:rPr lang="zh-CN" altLang="en-US" sz="1200" dirty="0" smtClean="0"/>
              <a:t>目录依然存在</a:t>
            </a:r>
            <a:endParaRPr lang="en-US" altLang="zh-CN" sz="1200" dirty="0" smtClean="0"/>
          </a:p>
          <a:p>
            <a:endParaRPr lang="en-US" altLang="zh-CN" sz="1200" dirty="0" smtClean="0"/>
          </a:p>
          <a:p>
            <a:r>
              <a:rPr lang="zh-CN" altLang="en-US" sz="1200" dirty="0" smtClean="0"/>
              <a:t>表有千千万，谁有空辨别是哪种？  归一大法就是：</a:t>
            </a:r>
            <a:r>
              <a:rPr lang="en-US" altLang="zh-CN" sz="1200" dirty="0" err="1" smtClean="0"/>
              <a:t>hdfs</a:t>
            </a:r>
            <a:r>
              <a:rPr lang="zh-CN" altLang="en-US" sz="1200" dirty="0" smtClean="0"/>
              <a:t>删除一次</a:t>
            </a:r>
            <a:r>
              <a:rPr lang="en-US" altLang="zh-CN" sz="1200" dirty="0" smtClean="0"/>
              <a:t>, hive</a:t>
            </a:r>
            <a:r>
              <a:rPr lang="zh-CN" altLang="en-US" sz="1200" dirty="0" smtClean="0"/>
              <a:t>中</a:t>
            </a:r>
            <a:r>
              <a:rPr lang="en-US" altLang="zh-CN" sz="1200" dirty="0" smtClean="0"/>
              <a:t>drop</a:t>
            </a:r>
            <a:r>
              <a:rPr lang="zh-CN" altLang="en-US" sz="1200" dirty="0" smtClean="0"/>
              <a:t>一次</a:t>
            </a:r>
            <a:endParaRPr lang="zh-CN" alt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常见问题</a:t>
            </a:r>
            <a:r>
              <a:rPr lang="en-US" altLang="zh-CN" dirty="0" smtClean="0"/>
              <a:t>27</a:t>
            </a:r>
            <a:r>
              <a:rPr lang="zh-CN" altLang="en-US" dirty="0" smtClean="0"/>
              <a:t>例</a:t>
            </a:r>
            <a:endParaRPr lang="en-US" altLang="zh-CN" dirty="0" smtClean="0"/>
          </a:p>
          <a:p>
            <a:r>
              <a:rPr lang="en-US" altLang="zh-CN" dirty="0" smtClean="0"/>
              <a:t>FI</a:t>
            </a:r>
            <a:r>
              <a:rPr lang="zh-CN" altLang="en-US" dirty="0" smtClean="0"/>
              <a:t>使用禁止操作项</a:t>
            </a:r>
            <a:endParaRPr lang="en-US" altLang="zh-CN" dirty="0" smtClean="0"/>
          </a:p>
          <a:p>
            <a:r>
              <a:rPr lang="en-US" altLang="zh-CN" dirty="0" smtClean="0"/>
              <a:t>FI</a:t>
            </a:r>
            <a:r>
              <a:rPr lang="zh-CN" altLang="en-US" dirty="0" smtClean="0"/>
              <a:t>必调优参数</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18.</a:t>
            </a:r>
            <a:r>
              <a:rPr lang="zh-CN" altLang="en-US" dirty="0" smtClean="0"/>
              <a:t>为什么我明明是这个数据库或者表的</a:t>
            </a:r>
            <a:r>
              <a:rPr lang="en-US" altLang="zh-CN" dirty="0" smtClean="0"/>
              <a:t>owner</a:t>
            </a:r>
            <a:r>
              <a:rPr lang="zh-CN" altLang="en-US" dirty="0" smtClean="0"/>
              <a:t>，确无法修改这个表</a:t>
            </a:r>
            <a:endParaRPr lang="zh-CN" altLang="en-US" dirty="0"/>
          </a:p>
        </p:txBody>
      </p:sp>
      <p:sp>
        <p:nvSpPr>
          <p:cNvPr id="4" name="TextBox 3"/>
          <p:cNvSpPr txBox="1"/>
          <p:nvPr/>
        </p:nvSpPr>
        <p:spPr>
          <a:xfrm>
            <a:off x="755576" y="1700808"/>
            <a:ext cx="7128792" cy="2031325"/>
          </a:xfrm>
          <a:prstGeom prst="rect">
            <a:avLst/>
          </a:prstGeom>
          <a:noFill/>
        </p:spPr>
        <p:txBody>
          <a:bodyPr wrap="square" rtlCol="0">
            <a:spAutoFit/>
          </a:bodyPr>
          <a:lstStyle/>
          <a:p>
            <a:r>
              <a:rPr lang="zh-CN" altLang="en-US" dirty="0" smtClean="0"/>
              <a:t>表的</a:t>
            </a:r>
            <a:r>
              <a:rPr lang="en-US" altLang="zh-CN" dirty="0" err="1" smtClean="0"/>
              <a:t>hdfs</a:t>
            </a:r>
            <a:r>
              <a:rPr lang="zh-CN" altLang="en-US" dirty="0" smtClean="0"/>
              <a:t>存储路径是 </a:t>
            </a:r>
            <a:r>
              <a:rPr lang="en-US" altLang="zh-CN" dirty="0" smtClean="0"/>
              <a:t>/a/b/</a:t>
            </a:r>
            <a:r>
              <a:rPr lang="en-US" altLang="zh-CN" dirty="0" err="1" smtClean="0"/>
              <a:t>table_name</a:t>
            </a:r>
            <a:r>
              <a:rPr lang="en-US" altLang="zh-CN" dirty="0" smtClean="0"/>
              <a:t>/</a:t>
            </a:r>
            <a:r>
              <a:rPr lang="zh-CN" altLang="en-US" dirty="0" smtClean="0"/>
              <a:t>，必须保证路径</a:t>
            </a:r>
            <a:r>
              <a:rPr lang="en-US" altLang="zh-CN" dirty="0" smtClean="0"/>
              <a:t>b</a:t>
            </a:r>
            <a:r>
              <a:rPr lang="zh-CN" altLang="en-US" dirty="0" smtClean="0"/>
              <a:t>的</a:t>
            </a:r>
            <a:r>
              <a:rPr lang="en-US" altLang="zh-CN" dirty="0" err="1" smtClean="0"/>
              <a:t>onwer</a:t>
            </a:r>
            <a:r>
              <a:rPr lang="zh-CN" altLang="en-US" dirty="0" smtClean="0"/>
              <a:t>是你这个用户</a:t>
            </a:r>
            <a:r>
              <a:rPr lang="en-US" altLang="zh-CN" dirty="0" smtClean="0"/>
              <a:t>(</a:t>
            </a:r>
            <a:r>
              <a:rPr lang="zh-CN" altLang="en-US" dirty="0" smtClean="0"/>
              <a:t>该用户是表的上一级</a:t>
            </a:r>
            <a:r>
              <a:rPr lang="en-US" altLang="zh-CN" dirty="0" err="1" smtClean="0"/>
              <a:t>hdfs</a:t>
            </a:r>
            <a:r>
              <a:rPr lang="zh-CN" altLang="en-US" dirty="0" smtClean="0"/>
              <a:t>的</a:t>
            </a:r>
            <a:r>
              <a:rPr lang="en-US" altLang="zh-CN" dirty="0" smtClean="0"/>
              <a:t>owner)</a:t>
            </a:r>
            <a:r>
              <a:rPr lang="zh-CN" altLang="en-US" dirty="0" smtClean="0"/>
              <a:t>，且表的</a:t>
            </a:r>
            <a:r>
              <a:rPr lang="en-US" altLang="zh-CN" dirty="0" smtClean="0"/>
              <a:t>owner</a:t>
            </a:r>
            <a:r>
              <a:rPr lang="zh-CN" altLang="en-US" dirty="0" smtClean="0"/>
              <a:t>也是该用户，否则，即使</a:t>
            </a:r>
            <a:r>
              <a:rPr lang="en-US" altLang="zh-CN" dirty="0" smtClean="0"/>
              <a:t>hive</a:t>
            </a:r>
            <a:r>
              <a:rPr lang="zh-CN" altLang="en-US" dirty="0" smtClean="0"/>
              <a:t>付给你再大的权限，都无法修改这个表，而且也无法新建表。</a:t>
            </a:r>
            <a:endParaRPr lang="en-US" altLang="zh-CN" dirty="0" smtClean="0"/>
          </a:p>
          <a:p>
            <a:endParaRPr lang="en-US" altLang="zh-CN" dirty="0" smtClean="0"/>
          </a:p>
          <a:p>
            <a:r>
              <a:rPr lang="zh-CN" altLang="en-US" dirty="0" smtClean="0"/>
              <a:t>本来内表，</a:t>
            </a:r>
            <a:r>
              <a:rPr lang="en-US" altLang="zh-CN" dirty="0" smtClean="0"/>
              <a:t>hive</a:t>
            </a:r>
            <a:r>
              <a:rPr lang="zh-CN" altLang="en-US" dirty="0" smtClean="0"/>
              <a:t>会自动管理</a:t>
            </a:r>
            <a:r>
              <a:rPr lang="en-US" altLang="zh-CN" dirty="0" err="1" smtClean="0"/>
              <a:t>hdfs</a:t>
            </a:r>
            <a:r>
              <a:rPr lang="zh-CN" altLang="en-US" dirty="0" smtClean="0"/>
              <a:t>的权限。可是我们建立的外表，会折腾一把</a:t>
            </a:r>
            <a:r>
              <a:rPr lang="en-US" altLang="zh-CN" dirty="0" err="1" smtClean="0"/>
              <a:t>hdfs</a:t>
            </a:r>
            <a:r>
              <a:rPr lang="zh-CN" altLang="en-US" dirty="0" smtClean="0"/>
              <a:t>的目录，改来改去，外表</a:t>
            </a:r>
            <a:r>
              <a:rPr lang="en-US" altLang="zh-CN" dirty="0" err="1" smtClean="0"/>
              <a:t>hdfs</a:t>
            </a:r>
            <a:r>
              <a:rPr lang="zh-CN" altLang="en-US" dirty="0" smtClean="0"/>
              <a:t>目录权限就有问题了。</a:t>
            </a:r>
            <a:endParaRPr lang="zh-CN" altLang="en-US" dirty="0"/>
          </a:p>
        </p:txBody>
      </p:sp>
      <p:graphicFrame>
        <p:nvGraphicFramePr>
          <p:cNvPr id="6" name="对象 5"/>
          <p:cNvGraphicFramePr>
            <a:graphicFrameLocks noChangeAspect="1"/>
          </p:cNvGraphicFramePr>
          <p:nvPr/>
        </p:nvGraphicFramePr>
        <p:xfrm>
          <a:off x="2987824" y="3861048"/>
          <a:ext cx="2968779" cy="2571913"/>
        </p:xfrm>
        <a:graphic>
          <a:graphicData uri="http://schemas.openxmlformats.org/presentationml/2006/ole">
            <p:oleObj spid="_x0000_s1027" name="工作表" showAsIcon="1" r:id="rId3" imgW="914400" imgH="792360" progId="Excel.Sheet.12">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19.</a:t>
            </a:r>
            <a:r>
              <a:rPr lang="zh-CN" altLang="en-US" dirty="0" smtClean="0"/>
              <a:t>为什么不让用</a:t>
            </a:r>
            <a:r>
              <a:rPr lang="en-US" altLang="zh-CN" dirty="0" smtClean="0"/>
              <a:t>distinct</a:t>
            </a:r>
            <a:endParaRPr lang="zh-CN" altLang="en-US" dirty="0"/>
          </a:p>
        </p:txBody>
      </p:sp>
      <p:sp>
        <p:nvSpPr>
          <p:cNvPr id="4" name="TextBox 3"/>
          <p:cNvSpPr txBox="1"/>
          <p:nvPr/>
        </p:nvSpPr>
        <p:spPr>
          <a:xfrm>
            <a:off x="899592" y="1412776"/>
            <a:ext cx="7632848" cy="1015663"/>
          </a:xfrm>
          <a:prstGeom prst="rect">
            <a:avLst/>
          </a:prstGeom>
          <a:noFill/>
        </p:spPr>
        <p:txBody>
          <a:bodyPr wrap="square" rtlCol="0">
            <a:spAutoFit/>
          </a:bodyPr>
          <a:lstStyle/>
          <a:p>
            <a:r>
              <a:rPr lang="zh-CN" altLang="en-US" sz="1200" dirty="0" smtClean="0"/>
              <a:t>在</a:t>
            </a:r>
            <a:r>
              <a:rPr lang="en-US" altLang="zh-CN" sz="1200" dirty="0" smtClean="0"/>
              <a:t>reduce</a:t>
            </a:r>
            <a:r>
              <a:rPr lang="zh-CN" altLang="en-US" sz="1200" dirty="0" smtClean="0"/>
              <a:t>阶段，容易导致数据倾斜到</a:t>
            </a:r>
            <a:r>
              <a:rPr lang="en-US" altLang="zh-CN" sz="1200" dirty="0" smtClean="0"/>
              <a:t>1</a:t>
            </a:r>
            <a:r>
              <a:rPr lang="zh-CN" altLang="en-US" sz="1200" dirty="0" smtClean="0"/>
              <a:t>个</a:t>
            </a:r>
            <a:r>
              <a:rPr lang="en-US" altLang="zh-CN" sz="1200" dirty="0" smtClean="0"/>
              <a:t>reduce</a:t>
            </a:r>
            <a:r>
              <a:rPr lang="zh-CN" altLang="en-US" sz="1200" dirty="0" smtClean="0"/>
              <a:t>上去。使得计算时间非常长。</a:t>
            </a:r>
            <a:endParaRPr lang="en-US" altLang="zh-CN" sz="1200" dirty="0" smtClean="0"/>
          </a:p>
          <a:p>
            <a:endParaRPr lang="en-US" altLang="zh-CN" sz="1200" dirty="0" smtClean="0"/>
          </a:p>
          <a:p>
            <a:r>
              <a:rPr lang="zh-CN" altLang="en-US" sz="1200" dirty="0" smtClean="0"/>
              <a:t>当数据量小时，情况不明显</a:t>
            </a:r>
            <a:r>
              <a:rPr lang="en-US" altLang="zh-CN" sz="1200" dirty="0" smtClean="0"/>
              <a:t>(</a:t>
            </a:r>
            <a:r>
              <a:rPr lang="zh-CN" altLang="en-US" sz="1200" dirty="0" smtClean="0"/>
              <a:t>对应业务刚上线</a:t>
            </a:r>
            <a:r>
              <a:rPr lang="en-US" altLang="zh-CN" sz="1200" dirty="0" smtClean="0"/>
              <a:t>);</a:t>
            </a:r>
            <a:r>
              <a:rPr lang="zh-CN" altLang="en-US" sz="1200" dirty="0" smtClean="0"/>
              <a:t>数据量大时，数据倾斜就出来了</a:t>
            </a:r>
            <a:r>
              <a:rPr lang="en-US" altLang="zh-CN" sz="1200" dirty="0" smtClean="0"/>
              <a:t>(</a:t>
            </a:r>
            <a:r>
              <a:rPr lang="zh-CN" altLang="en-US" sz="1200" dirty="0" smtClean="0"/>
              <a:t>对应业务发展期</a:t>
            </a:r>
            <a:r>
              <a:rPr lang="en-US" altLang="zh-CN" sz="1200" dirty="0" smtClean="0"/>
              <a:t>)</a:t>
            </a:r>
            <a:r>
              <a:rPr lang="zh-CN" altLang="en-US" sz="1200" dirty="0" smtClean="0"/>
              <a:t>。</a:t>
            </a:r>
            <a:endParaRPr lang="en-US" altLang="zh-CN" sz="1200" dirty="0" smtClean="0"/>
          </a:p>
          <a:p>
            <a:endParaRPr lang="en-US" altLang="zh-CN" sz="1200" dirty="0" smtClean="0"/>
          </a:p>
          <a:p>
            <a:r>
              <a:rPr lang="zh-CN" altLang="en-US" sz="1200" dirty="0" smtClean="0"/>
              <a:t>少挖坑，多种树。</a:t>
            </a:r>
            <a:endParaRPr lang="zh-CN" altLang="en-US" sz="1200" dirty="0"/>
          </a:p>
        </p:txBody>
      </p:sp>
      <p:pic>
        <p:nvPicPr>
          <p:cNvPr id="47106" name="Picture 2"/>
          <p:cNvPicPr>
            <a:picLocks noChangeAspect="1" noChangeArrowheads="1"/>
          </p:cNvPicPr>
          <p:nvPr/>
        </p:nvPicPr>
        <p:blipFill>
          <a:blip r:embed="rId2" cstate="print"/>
          <a:srcRect/>
          <a:stretch>
            <a:fillRect/>
          </a:stretch>
        </p:blipFill>
        <p:spPr bwMode="auto">
          <a:xfrm>
            <a:off x="899592" y="2924944"/>
            <a:ext cx="7229475" cy="3486150"/>
          </a:xfrm>
          <a:prstGeom prst="rect">
            <a:avLst/>
          </a:prstGeom>
          <a:noFill/>
          <a:ln w="9525">
            <a:noFill/>
            <a:miter lim="800000"/>
            <a:headEnd/>
            <a:tailEnd/>
          </a:ln>
        </p:spPr>
      </p:pic>
      <p:cxnSp>
        <p:nvCxnSpPr>
          <p:cNvPr id="7" name="直接箭头连接符 6"/>
          <p:cNvCxnSpPr/>
          <p:nvPr/>
        </p:nvCxnSpPr>
        <p:spPr bwMode="auto">
          <a:xfrm>
            <a:off x="1979712" y="1700808"/>
            <a:ext cx="4536504" cy="2232248"/>
          </a:xfrm>
          <a:prstGeom prst="straightConnector1">
            <a:avLst/>
          </a:prstGeom>
          <a:ln>
            <a:solidFill>
              <a:srgbClr val="FF0000"/>
            </a:solidFill>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a:t>
            </a:r>
            <a:r>
              <a:rPr lang="zh-CN" altLang="en-US" dirty="0" smtClean="0"/>
              <a:t>为什么这个表无法</a:t>
            </a:r>
            <a:r>
              <a:rPr lang="en-US" altLang="zh-CN" dirty="0" smtClean="0"/>
              <a:t>drop?</a:t>
            </a:r>
            <a:endParaRPr lang="zh-CN" altLang="en-US" dirty="0"/>
          </a:p>
        </p:txBody>
      </p:sp>
      <p:sp>
        <p:nvSpPr>
          <p:cNvPr id="4" name="TextBox 3"/>
          <p:cNvSpPr txBox="1"/>
          <p:nvPr/>
        </p:nvSpPr>
        <p:spPr>
          <a:xfrm>
            <a:off x="1043608" y="3356992"/>
            <a:ext cx="8100392" cy="1200329"/>
          </a:xfrm>
          <a:prstGeom prst="rect">
            <a:avLst/>
          </a:prstGeom>
          <a:noFill/>
        </p:spPr>
        <p:txBody>
          <a:bodyPr wrap="square" rtlCol="0">
            <a:spAutoFit/>
          </a:bodyPr>
          <a:lstStyle/>
          <a:p>
            <a:r>
              <a:rPr lang="zh-CN" altLang="en-US" dirty="0" smtClean="0"/>
              <a:t>该表有动态分区，动态分区名有乱码。</a:t>
            </a:r>
            <a:r>
              <a:rPr lang="en-US" altLang="zh-CN" dirty="0" smtClean="0"/>
              <a:t>drop table</a:t>
            </a:r>
            <a:r>
              <a:rPr lang="zh-CN" altLang="en-US" dirty="0" smtClean="0"/>
              <a:t>时，要根据分区名去删除分区，乱码分区字符集编码对不上，无法删除。</a:t>
            </a:r>
            <a:endParaRPr lang="en-US" altLang="zh-CN" dirty="0" smtClean="0"/>
          </a:p>
          <a:p>
            <a:endParaRPr lang="en-US" altLang="zh-CN" dirty="0" smtClean="0"/>
          </a:p>
          <a:p>
            <a:r>
              <a:rPr lang="zh-CN" altLang="en-US" dirty="0" smtClean="0"/>
              <a:t>需要手动到</a:t>
            </a:r>
            <a:r>
              <a:rPr lang="en-US" altLang="zh-CN" dirty="0" smtClean="0"/>
              <a:t>hive</a:t>
            </a:r>
            <a:r>
              <a:rPr lang="zh-CN" altLang="en-US" dirty="0" smtClean="0"/>
              <a:t>的元数据库中手动删除。</a:t>
            </a:r>
            <a:endParaRPr lang="zh-CN" altLang="en-US" dirty="0"/>
          </a:p>
        </p:txBody>
      </p:sp>
      <p:pic>
        <p:nvPicPr>
          <p:cNvPr id="48130" name="Picture 2"/>
          <p:cNvPicPr>
            <a:picLocks noChangeAspect="1" noChangeArrowheads="1"/>
          </p:cNvPicPr>
          <p:nvPr/>
        </p:nvPicPr>
        <p:blipFill>
          <a:blip r:embed="rId2" cstate="print"/>
          <a:srcRect/>
          <a:stretch>
            <a:fillRect/>
          </a:stretch>
        </p:blipFill>
        <p:spPr bwMode="auto">
          <a:xfrm>
            <a:off x="899592" y="1412776"/>
            <a:ext cx="5943600" cy="16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数据明明放到表对应的</a:t>
            </a:r>
            <a:r>
              <a:rPr lang="en-US" altLang="zh-CN" dirty="0" err="1" smtClean="0"/>
              <a:t>hdfs</a:t>
            </a:r>
            <a:r>
              <a:rPr lang="zh-CN" altLang="en-US" dirty="0" smtClean="0"/>
              <a:t>目录上，为什么查不出来</a:t>
            </a:r>
            <a:r>
              <a:rPr lang="en-US" altLang="zh-CN" dirty="0" smtClean="0"/>
              <a:t>?</a:t>
            </a:r>
            <a:endParaRPr lang="zh-CN" altLang="en-US" dirty="0"/>
          </a:p>
        </p:txBody>
      </p:sp>
      <p:sp>
        <p:nvSpPr>
          <p:cNvPr id="4" name="TextBox 3"/>
          <p:cNvSpPr txBox="1"/>
          <p:nvPr/>
        </p:nvSpPr>
        <p:spPr>
          <a:xfrm>
            <a:off x="755576" y="1556792"/>
            <a:ext cx="7560840" cy="1292662"/>
          </a:xfrm>
          <a:prstGeom prst="rect">
            <a:avLst/>
          </a:prstGeom>
          <a:noFill/>
        </p:spPr>
        <p:txBody>
          <a:bodyPr wrap="square" rtlCol="0">
            <a:spAutoFit/>
          </a:bodyPr>
          <a:lstStyle/>
          <a:p>
            <a:r>
              <a:rPr lang="zh-CN" altLang="en-US" sz="1200" dirty="0" smtClean="0"/>
              <a:t>表定义的格式 和数据的实际格式不匹配，所以读不出来</a:t>
            </a:r>
            <a:endParaRPr lang="en-US" altLang="zh-CN" sz="1200" dirty="0" smtClean="0"/>
          </a:p>
          <a:p>
            <a:endParaRPr lang="en-US" altLang="zh-CN" sz="1200" dirty="0" smtClean="0"/>
          </a:p>
          <a:p>
            <a:r>
              <a:rPr lang="zh-CN" altLang="en-US" sz="1200" dirty="0" smtClean="0"/>
              <a:t>变更表的存储格式，需要</a:t>
            </a:r>
            <a:r>
              <a:rPr lang="zh-CN" altLang="en-US" sz="1200" b="1" dirty="0" smtClean="0"/>
              <a:t>同时修改 </a:t>
            </a:r>
            <a:r>
              <a:rPr lang="en-US" altLang="zh-CN" sz="1200" dirty="0" err="1" smtClean="0"/>
              <a:t>InputFormat</a:t>
            </a:r>
            <a:r>
              <a:rPr lang="en-US" altLang="zh-CN" sz="1200" dirty="0" smtClean="0"/>
              <a:t>, </a:t>
            </a:r>
            <a:r>
              <a:rPr lang="en-US" altLang="zh-CN" sz="1200" dirty="0" err="1" smtClean="0"/>
              <a:t>OutputForma</a:t>
            </a:r>
            <a:r>
              <a:rPr lang="en-US" altLang="zh-CN" sz="1200" dirty="0" smtClean="0"/>
              <a:t> , </a:t>
            </a:r>
            <a:r>
              <a:rPr lang="en-US" altLang="zh-CN" sz="1200" dirty="0" err="1" smtClean="0"/>
              <a:t>SerDe</a:t>
            </a:r>
            <a:endParaRPr lang="en-US" altLang="zh-CN" sz="1200" dirty="0" smtClean="0"/>
          </a:p>
          <a:p>
            <a:endParaRPr lang="en-US" altLang="zh-CN" sz="1200" dirty="0" smtClean="0"/>
          </a:p>
          <a:p>
            <a:r>
              <a:rPr lang="zh-CN" altLang="en-US" sz="1200" dirty="0" smtClean="0"/>
              <a:t>例如，</a:t>
            </a:r>
            <a:r>
              <a:rPr lang="en-US" altLang="zh-CN" sz="1200" dirty="0" err="1" smtClean="0"/>
              <a:t>desc</a:t>
            </a:r>
            <a:r>
              <a:rPr lang="en-US" altLang="zh-CN" sz="1200" dirty="0" smtClean="0"/>
              <a:t> formatted </a:t>
            </a:r>
            <a:r>
              <a:rPr lang="en-US" altLang="zh-CN" sz="1200" dirty="0" err="1" smtClean="0"/>
              <a:t>ods_dev_cloud_folder_app_view_dm</a:t>
            </a:r>
            <a:r>
              <a:rPr lang="en-US" altLang="zh-CN" sz="1200" dirty="0" smtClean="0"/>
              <a:t>  partition(</a:t>
            </a:r>
            <a:r>
              <a:rPr lang="en-US" altLang="zh-CN" sz="1200" dirty="0" err="1" smtClean="0"/>
              <a:t>pt_d</a:t>
            </a:r>
            <a:r>
              <a:rPr lang="en-US" altLang="zh-CN" sz="1200" dirty="0" smtClean="0"/>
              <a:t>='20161214')</a:t>
            </a:r>
          </a:p>
          <a:p>
            <a:endParaRPr lang="zh-CN" altLang="en-US" dirty="0"/>
          </a:p>
        </p:txBody>
      </p:sp>
      <p:pic>
        <p:nvPicPr>
          <p:cNvPr id="5" name="图片 4"/>
          <p:cNvPicPr/>
          <p:nvPr/>
        </p:nvPicPr>
        <p:blipFill>
          <a:blip r:embed="rId2" cstate="print"/>
          <a:srcRect/>
          <a:stretch>
            <a:fillRect/>
          </a:stretch>
        </p:blipFill>
        <p:spPr bwMode="auto">
          <a:xfrm>
            <a:off x="755576" y="2852936"/>
            <a:ext cx="6480720" cy="1656184"/>
          </a:xfrm>
          <a:prstGeom prst="rect">
            <a:avLst/>
          </a:prstGeom>
          <a:noFill/>
          <a:ln w="9525">
            <a:noFill/>
            <a:miter lim="800000"/>
            <a:headEnd/>
            <a:tailEnd/>
          </a:ln>
        </p:spPr>
      </p:pic>
      <p:sp>
        <p:nvSpPr>
          <p:cNvPr id="6" name="TextBox 5"/>
          <p:cNvSpPr txBox="1"/>
          <p:nvPr/>
        </p:nvSpPr>
        <p:spPr>
          <a:xfrm>
            <a:off x="827584" y="4725144"/>
            <a:ext cx="7632848" cy="1292662"/>
          </a:xfrm>
          <a:prstGeom prst="rect">
            <a:avLst/>
          </a:prstGeom>
          <a:noFill/>
        </p:spPr>
        <p:txBody>
          <a:bodyPr wrap="square" rtlCol="0">
            <a:spAutoFit/>
          </a:bodyPr>
          <a:lstStyle/>
          <a:p>
            <a:r>
              <a:rPr lang="en-US" altLang="zh-CN" sz="1200" dirty="0" smtClean="0"/>
              <a:t>alter table </a:t>
            </a:r>
            <a:r>
              <a:rPr lang="en-US" altLang="zh-CN" sz="1200" dirty="0" err="1" smtClean="0"/>
              <a:t>ods_dev_cloud_folder_app_view_dm</a:t>
            </a:r>
            <a:r>
              <a:rPr lang="en-US" altLang="zh-CN" sz="1200" dirty="0" smtClean="0"/>
              <a:t> set </a:t>
            </a:r>
            <a:r>
              <a:rPr lang="en-US" altLang="zh-CN" sz="1200" dirty="0" err="1" smtClean="0"/>
              <a:t>SerDe</a:t>
            </a:r>
            <a:r>
              <a:rPr lang="en-US" altLang="zh-CN" sz="1200" dirty="0" smtClean="0"/>
              <a:t> 'org.apache.hadoop.hive.serde2.lazy.LazySimpleSerDe';</a:t>
            </a:r>
          </a:p>
          <a:p>
            <a:r>
              <a:rPr lang="en-US" altLang="zh-CN" sz="1200" dirty="0" smtClean="0"/>
              <a:t>alter table </a:t>
            </a:r>
            <a:r>
              <a:rPr lang="en-US" altLang="zh-CN" sz="1200" dirty="0" err="1" smtClean="0"/>
              <a:t>ods_dev_cloud_folder_app_view_dm</a:t>
            </a:r>
            <a:r>
              <a:rPr lang="en-US" altLang="zh-CN" sz="1200" dirty="0" smtClean="0"/>
              <a:t> partition(</a:t>
            </a:r>
            <a:r>
              <a:rPr lang="en-US" altLang="zh-CN" sz="1200" dirty="0" err="1" smtClean="0"/>
              <a:t>pt_d</a:t>
            </a:r>
            <a:r>
              <a:rPr lang="en-US" altLang="zh-CN" sz="1200" dirty="0" smtClean="0"/>
              <a:t>=20161214) set </a:t>
            </a:r>
            <a:r>
              <a:rPr lang="en-US" altLang="zh-CN" sz="1200" dirty="0" err="1" smtClean="0"/>
              <a:t>SerDe</a:t>
            </a:r>
            <a:r>
              <a:rPr lang="en-US" altLang="zh-CN" sz="1200" dirty="0" smtClean="0"/>
              <a:t> 'org.apache.hadoop.hive.serde2.lazy.LazySimpleSerDe';</a:t>
            </a:r>
          </a:p>
          <a:p>
            <a:r>
              <a:rPr lang="en-US" altLang="zh-CN" sz="1200" dirty="0" smtClean="0"/>
              <a:t>alter table </a:t>
            </a:r>
            <a:r>
              <a:rPr lang="en-US" altLang="zh-CN" sz="1200" dirty="0" err="1" smtClean="0"/>
              <a:t>ods_dev_cloud_folder_app_view_dm</a:t>
            </a:r>
            <a:r>
              <a:rPr lang="en-US" altLang="zh-CN" sz="1200" dirty="0" smtClean="0"/>
              <a:t> partition(</a:t>
            </a:r>
            <a:r>
              <a:rPr lang="en-US" altLang="zh-CN" sz="1200" dirty="0" err="1" smtClean="0"/>
              <a:t>pt_d</a:t>
            </a:r>
            <a:r>
              <a:rPr lang="en-US" altLang="zh-CN" sz="1200" dirty="0" smtClean="0"/>
              <a:t>=20161215)  set </a:t>
            </a:r>
            <a:r>
              <a:rPr lang="en-US" altLang="zh-CN" sz="1200" dirty="0" err="1" smtClean="0"/>
              <a:t>SerDe</a:t>
            </a:r>
            <a:r>
              <a:rPr lang="en-US" altLang="zh-CN" sz="1200" dirty="0" smtClean="0"/>
              <a:t> 'org.apache.hadoop.hive.serde2.lazy.LazySimpleSerDe';</a:t>
            </a: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a:t>
            </a:r>
            <a:r>
              <a:rPr lang="zh-CN" altLang="en-US" dirty="0" smtClean="0"/>
              <a:t>为什么一个任务有人叫</a:t>
            </a:r>
            <a:r>
              <a:rPr lang="en-US" altLang="zh-CN" dirty="0" smtClean="0"/>
              <a:t>application_***</a:t>
            </a:r>
            <a:r>
              <a:rPr lang="zh-CN" altLang="en-US" dirty="0" smtClean="0"/>
              <a:t>，有人叫 </a:t>
            </a:r>
            <a:r>
              <a:rPr lang="en-US" altLang="zh-CN" dirty="0" smtClean="0"/>
              <a:t>job_***</a:t>
            </a:r>
            <a:endParaRPr lang="zh-CN" altLang="en-US" dirty="0"/>
          </a:p>
        </p:txBody>
      </p:sp>
      <p:sp>
        <p:nvSpPr>
          <p:cNvPr id="4" name="TextBox 3"/>
          <p:cNvSpPr txBox="1"/>
          <p:nvPr/>
        </p:nvSpPr>
        <p:spPr>
          <a:xfrm>
            <a:off x="827584" y="1484784"/>
            <a:ext cx="6624736" cy="461665"/>
          </a:xfrm>
          <a:prstGeom prst="rect">
            <a:avLst/>
          </a:prstGeom>
          <a:noFill/>
        </p:spPr>
        <p:txBody>
          <a:bodyPr wrap="square" rtlCol="0">
            <a:spAutoFit/>
          </a:bodyPr>
          <a:lstStyle/>
          <a:p>
            <a:r>
              <a:rPr lang="zh-CN" altLang="en-US" sz="1200" dirty="0" smtClean="0"/>
              <a:t>一个</a:t>
            </a:r>
            <a:r>
              <a:rPr lang="en-US" altLang="zh-CN" sz="1200" dirty="0" smtClean="0"/>
              <a:t>SQL </a:t>
            </a:r>
            <a:r>
              <a:rPr lang="zh-CN" altLang="en-US" sz="1200" dirty="0" smtClean="0"/>
              <a:t>真正提交到</a:t>
            </a:r>
            <a:r>
              <a:rPr lang="en-US" altLang="zh-CN" sz="1200" dirty="0" smtClean="0"/>
              <a:t>yarn</a:t>
            </a:r>
            <a:r>
              <a:rPr lang="zh-CN" altLang="en-US" sz="1200" dirty="0" smtClean="0"/>
              <a:t>后，</a:t>
            </a:r>
            <a:r>
              <a:rPr lang="en-US" altLang="zh-CN" sz="1200" dirty="0" smtClean="0"/>
              <a:t>yarn</a:t>
            </a:r>
            <a:r>
              <a:rPr lang="zh-CN" altLang="en-US" sz="1200" dirty="0" smtClean="0"/>
              <a:t>分配到执行引擎上去执行。</a:t>
            </a:r>
            <a:endParaRPr lang="en-US" altLang="zh-CN" sz="1200" dirty="0" smtClean="0"/>
          </a:p>
          <a:p>
            <a:r>
              <a:rPr lang="zh-CN" altLang="en-US" sz="1200" dirty="0" smtClean="0"/>
              <a:t>在不同模块上，有不同的叫法。都是指一个东西。</a:t>
            </a:r>
            <a:endParaRPr lang="zh-CN" altLang="en-US" sz="1200" dirty="0"/>
          </a:p>
        </p:txBody>
      </p:sp>
      <p:sp>
        <p:nvSpPr>
          <p:cNvPr id="5" name="矩形 4"/>
          <p:cNvSpPr/>
          <p:nvPr/>
        </p:nvSpPr>
        <p:spPr bwMode="auto">
          <a:xfrm>
            <a:off x="3635896" y="2564904"/>
            <a:ext cx="792088"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Arial" charset="0"/>
                <a:ea typeface="宋体" charset="-122"/>
              </a:rPr>
              <a:t>Yarn</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6" name="矩形 5"/>
          <p:cNvSpPr/>
          <p:nvPr/>
        </p:nvSpPr>
        <p:spPr bwMode="auto">
          <a:xfrm>
            <a:off x="1691680" y="3861048"/>
            <a:ext cx="1440160"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200" dirty="0" smtClean="0">
                <a:latin typeface="Arial" charset="0"/>
                <a:ea typeface="宋体" charset="-122"/>
              </a:rPr>
              <a:t>执行引擎</a:t>
            </a:r>
            <a:r>
              <a:rPr lang="en-US" altLang="zh-CN" sz="1200" dirty="0" smtClean="0">
                <a:latin typeface="Arial" charset="0"/>
                <a:ea typeface="宋体" charset="-122"/>
              </a:rPr>
              <a:t>spark</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7" name="矩形 6"/>
          <p:cNvSpPr/>
          <p:nvPr/>
        </p:nvSpPr>
        <p:spPr bwMode="auto">
          <a:xfrm>
            <a:off x="4139952" y="3212976"/>
            <a:ext cx="1584176"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200" dirty="0" smtClean="0">
                <a:latin typeface="Arial" charset="0"/>
                <a:ea typeface="宋体" charset="-122"/>
              </a:rPr>
              <a:t>执行引擎</a:t>
            </a:r>
            <a:r>
              <a:rPr lang="en-US" altLang="zh-CN" sz="1200" dirty="0" err="1" smtClean="0">
                <a:latin typeface="Arial" charset="0"/>
                <a:ea typeface="宋体" charset="-122"/>
              </a:rPr>
              <a:t>mapreduce</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cxnSp>
        <p:nvCxnSpPr>
          <p:cNvPr id="9" name="直接箭头连接符 8"/>
          <p:cNvCxnSpPr>
            <a:stCxn id="5" idx="2"/>
            <a:endCxn id="6" idx="0"/>
          </p:cNvCxnSpPr>
          <p:nvPr/>
        </p:nvCxnSpPr>
        <p:spPr bwMode="auto">
          <a:xfrm flipH="1">
            <a:off x="2411760" y="2852936"/>
            <a:ext cx="1620180" cy="1008112"/>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 name="直接箭头连接符 10"/>
          <p:cNvCxnSpPr>
            <a:stCxn id="5" idx="2"/>
            <a:endCxn id="7" idx="0"/>
          </p:cNvCxnSpPr>
          <p:nvPr/>
        </p:nvCxnSpPr>
        <p:spPr bwMode="auto">
          <a:xfrm>
            <a:off x="4031940" y="2852936"/>
            <a:ext cx="900100" cy="360040"/>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bwMode="auto">
          <a:xfrm>
            <a:off x="2699792" y="2924944"/>
            <a:ext cx="5472608" cy="0"/>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5796136" y="2492896"/>
            <a:ext cx="3240360" cy="276999"/>
          </a:xfrm>
          <a:prstGeom prst="rect">
            <a:avLst/>
          </a:prstGeom>
          <a:noFill/>
        </p:spPr>
        <p:txBody>
          <a:bodyPr wrap="square" rtlCol="0">
            <a:spAutoFit/>
          </a:bodyPr>
          <a:lstStyle/>
          <a:p>
            <a:r>
              <a:rPr lang="zh-CN" altLang="en-US" sz="1200" dirty="0" smtClean="0"/>
              <a:t>在</a:t>
            </a:r>
            <a:r>
              <a:rPr lang="en-US" altLang="zh-CN" sz="1200" dirty="0" smtClean="0"/>
              <a:t>yarn</a:t>
            </a:r>
            <a:r>
              <a:rPr lang="zh-CN" altLang="en-US" sz="1200" dirty="0" smtClean="0"/>
              <a:t>侧，对每个执行认为叫</a:t>
            </a:r>
            <a:r>
              <a:rPr lang="en-US" altLang="zh-CN" sz="1200" dirty="0" smtClean="0"/>
              <a:t>application_***</a:t>
            </a:r>
            <a:endParaRPr lang="zh-CN" altLang="en-US" sz="1200" dirty="0"/>
          </a:p>
        </p:txBody>
      </p:sp>
      <p:sp>
        <p:nvSpPr>
          <p:cNvPr id="29" name="TextBox 28"/>
          <p:cNvSpPr txBox="1"/>
          <p:nvPr/>
        </p:nvSpPr>
        <p:spPr>
          <a:xfrm>
            <a:off x="5795004" y="3212976"/>
            <a:ext cx="3240360" cy="276999"/>
          </a:xfrm>
          <a:prstGeom prst="rect">
            <a:avLst/>
          </a:prstGeom>
          <a:noFill/>
        </p:spPr>
        <p:txBody>
          <a:bodyPr wrap="square" rtlCol="0">
            <a:spAutoFit/>
          </a:bodyPr>
          <a:lstStyle/>
          <a:p>
            <a:r>
              <a:rPr lang="zh-CN" altLang="en-US" sz="1200" dirty="0" smtClean="0"/>
              <a:t>在</a:t>
            </a:r>
            <a:r>
              <a:rPr lang="en-US" altLang="zh-CN" sz="1200" dirty="0" smtClean="0"/>
              <a:t>yarn</a:t>
            </a:r>
            <a:r>
              <a:rPr lang="zh-CN" altLang="en-US" sz="1200" dirty="0" smtClean="0"/>
              <a:t>侧，对每个执行认为叫</a:t>
            </a:r>
            <a:r>
              <a:rPr lang="en-US" altLang="zh-CN" sz="1200" dirty="0" smtClean="0"/>
              <a:t>job_***</a:t>
            </a:r>
            <a:endParaRPr lang="zh-CN" altLang="en-US" sz="1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a:t>
            </a:r>
            <a:r>
              <a:rPr lang="zh-CN" altLang="en-US" dirty="0" smtClean="0"/>
              <a:t>为什么不能用</a:t>
            </a:r>
            <a:r>
              <a:rPr lang="en-US" altLang="zh-CN" dirty="0" smtClean="0"/>
              <a:t>load data [local] </a:t>
            </a:r>
            <a:r>
              <a:rPr lang="en-US" altLang="zh-CN" dirty="0" err="1" smtClean="0"/>
              <a:t>inpath</a:t>
            </a:r>
            <a:r>
              <a:rPr lang="en-US" altLang="zh-CN" dirty="0" smtClean="0"/>
              <a:t> /a/b into table </a:t>
            </a:r>
            <a:r>
              <a:rPr lang="en-US" altLang="zh-CN" dirty="0" err="1" smtClean="0"/>
              <a:t>table_name</a:t>
            </a:r>
            <a:r>
              <a:rPr lang="en-US" altLang="zh-CN" dirty="0" smtClean="0"/>
              <a:t> </a:t>
            </a:r>
            <a:endParaRPr lang="zh-CN" altLang="en-US" dirty="0"/>
          </a:p>
        </p:txBody>
      </p:sp>
      <p:sp>
        <p:nvSpPr>
          <p:cNvPr id="4" name="TextBox 3"/>
          <p:cNvSpPr txBox="1"/>
          <p:nvPr/>
        </p:nvSpPr>
        <p:spPr>
          <a:xfrm>
            <a:off x="971600" y="1484784"/>
            <a:ext cx="6264696" cy="1477328"/>
          </a:xfrm>
          <a:prstGeom prst="rect">
            <a:avLst/>
          </a:prstGeom>
          <a:noFill/>
        </p:spPr>
        <p:txBody>
          <a:bodyPr wrap="square" rtlCol="0">
            <a:spAutoFit/>
          </a:bodyPr>
          <a:lstStyle/>
          <a:p>
            <a:r>
              <a:rPr lang="zh-CN" altLang="en-US" sz="1200" dirty="0" smtClean="0"/>
              <a:t>提交命令执行后， 如果客户端断开，任务在服务器上不会主动立即结束</a:t>
            </a:r>
            <a:r>
              <a:rPr lang="en-US" altLang="zh-CN" sz="1200" dirty="0" smtClean="0"/>
              <a:t>(</a:t>
            </a:r>
            <a:r>
              <a:rPr lang="zh-CN" altLang="en-US" sz="1200" dirty="0" smtClean="0"/>
              <a:t>结束时间不可控</a:t>
            </a:r>
            <a:r>
              <a:rPr lang="en-US" altLang="zh-CN" sz="1200" dirty="0" smtClean="0"/>
              <a:t>)</a:t>
            </a:r>
            <a:r>
              <a:rPr lang="zh-CN" altLang="en-US" sz="1200" dirty="0" smtClean="0"/>
              <a:t>。 该命令也不产生</a:t>
            </a:r>
            <a:r>
              <a:rPr lang="en-US" altLang="zh-CN" sz="1200" dirty="0" err="1" smtClean="0"/>
              <a:t>jobid</a:t>
            </a:r>
            <a:r>
              <a:rPr lang="zh-CN" altLang="en-US" sz="1200" dirty="0" smtClean="0"/>
              <a:t>，无法从客户端主动结束。当再次执行该命令，上一条命令和当前提交的命令可能同时在执行，就会导致表中数据翻倍。</a:t>
            </a:r>
          </a:p>
          <a:p>
            <a:r>
              <a:rPr lang="zh-CN" altLang="en-US" sz="1200" dirty="0" smtClean="0"/>
              <a:t>  </a:t>
            </a:r>
            <a:endParaRPr lang="en-US" altLang="zh-CN" sz="1200" dirty="0" smtClean="0"/>
          </a:p>
          <a:p>
            <a:r>
              <a:rPr lang="zh-CN" altLang="en-US" sz="1200" dirty="0" smtClean="0"/>
              <a:t>如果一定要用，则要加</a:t>
            </a:r>
            <a:r>
              <a:rPr lang="en-US" altLang="zh-CN" sz="1200" dirty="0" smtClean="0"/>
              <a:t>overwrite</a:t>
            </a:r>
          </a:p>
          <a:p>
            <a:r>
              <a:rPr lang="en-US" altLang="zh-CN" sz="1200" dirty="0" smtClean="0"/>
              <a:t>    load data [local] </a:t>
            </a:r>
            <a:r>
              <a:rPr lang="en-US" altLang="zh-CN" sz="1200" dirty="0" err="1" smtClean="0"/>
              <a:t>inpath</a:t>
            </a:r>
            <a:r>
              <a:rPr lang="en-US" altLang="zh-CN" sz="1200" dirty="0" smtClean="0"/>
              <a:t> /a/b  overwrite into table </a:t>
            </a:r>
            <a:r>
              <a:rPr lang="en-US" altLang="zh-CN" sz="1200" dirty="0" err="1" smtClean="0"/>
              <a:t>table_name</a:t>
            </a:r>
            <a:r>
              <a:rPr lang="en-US" altLang="zh-CN" sz="1200" dirty="0" smtClean="0"/>
              <a:t> </a:t>
            </a:r>
            <a:endParaRPr lang="zh-CN" altLang="en-US" sz="1200" dirty="0" smtClean="0"/>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a:t>
            </a:r>
            <a:r>
              <a:rPr lang="zh-CN" altLang="en-US" dirty="0" smtClean="0"/>
              <a:t>为什么</a:t>
            </a:r>
            <a:r>
              <a:rPr lang="en-US" altLang="zh-CN" dirty="0" smtClean="0"/>
              <a:t>yarn application –list</a:t>
            </a:r>
            <a:r>
              <a:rPr lang="zh-CN" altLang="en-US" dirty="0" smtClean="0"/>
              <a:t>会显示 	</a:t>
            </a:r>
            <a:r>
              <a:rPr lang="en-US" altLang="zh-CN" dirty="0" smtClean="0"/>
              <a:t>Failing over to</a:t>
            </a:r>
            <a:endParaRPr lang="zh-CN" altLang="en-US" dirty="0"/>
          </a:p>
        </p:txBody>
      </p:sp>
      <p:sp>
        <p:nvSpPr>
          <p:cNvPr id="7" name="TextBox 6"/>
          <p:cNvSpPr txBox="1"/>
          <p:nvPr/>
        </p:nvSpPr>
        <p:spPr>
          <a:xfrm>
            <a:off x="1115616" y="1772816"/>
            <a:ext cx="6624736" cy="461665"/>
          </a:xfrm>
          <a:prstGeom prst="rect">
            <a:avLst/>
          </a:prstGeom>
          <a:noFill/>
        </p:spPr>
        <p:txBody>
          <a:bodyPr wrap="square" rtlCol="0">
            <a:spAutoFit/>
          </a:bodyPr>
          <a:lstStyle/>
          <a:p>
            <a:r>
              <a:rPr lang="zh-CN" altLang="en-US" sz="1200" dirty="0" smtClean="0"/>
              <a:t>主备机制，每个点分配一个</a:t>
            </a:r>
            <a:r>
              <a:rPr lang="en-US" altLang="zh-CN" sz="1200" dirty="0" smtClean="0"/>
              <a:t>id</a:t>
            </a:r>
            <a:r>
              <a:rPr lang="zh-CN" altLang="en-US" sz="1200" dirty="0" smtClean="0"/>
              <a:t>，客户端连接时，先连接最小的</a:t>
            </a:r>
            <a:r>
              <a:rPr lang="en-US" altLang="zh-CN" sz="1200" dirty="0" smtClean="0"/>
              <a:t>id</a:t>
            </a:r>
            <a:r>
              <a:rPr lang="zh-CN" altLang="en-US" sz="1200" dirty="0" smtClean="0"/>
              <a:t>，失败，再连接大的</a:t>
            </a:r>
            <a:r>
              <a:rPr lang="en-US" altLang="zh-CN" sz="1200" dirty="0" smtClean="0"/>
              <a:t>id</a:t>
            </a:r>
            <a:r>
              <a:rPr lang="zh-CN" altLang="en-US" sz="1200" dirty="0" smtClean="0"/>
              <a:t>。 如果恰巧，主机在小</a:t>
            </a:r>
            <a:r>
              <a:rPr lang="en-US" altLang="zh-CN" sz="1200" dirty="0" smtClean="0"/>
              <a:t>id</a:t>
            </a:r>
            <a:r>
              <a:rPr lang="zh-CN" altLang="en-US" sz="1200" dirty="0" smtClean="0"/>
              <a:t>上，则不会报这个错误；主机在大</a:t>
            </a:r>
            <a:r>
              <a:rPr lang="en-US" altLang="zh-CN" sz="1200" dirty="0" smtClean="0"/>
              <a:t>id</a:t>
            </a:r>
            <a:r>
              <a:rPr lang="zh-CN" altLang="en-US" sz="1200" dirty="0" smtClean="0"/>
              <a:t>上，就报这个信息</a:t>
            </a:r>
            <a:r>
              <a:rPr lang="en-US" altLang="zh-CN" sz="1200" dirty="0" smtClean="0"/>
              <a:t>(</a:t>
            </a:r>
            <a:r>
              <a:rPr lang="zh-CN" altLang="en-US" sz="1200" dirty="0" smtClean="0"/>
              <a:t>不是错误</a:t>
            </a:r>
            <a:r>
              <a:rPr lang="en-US" altLang="zh-CN" sz="1200" dirty="0" smtClean="0"/>
              <a:t>)</a:t>
            </a:r>
            <a:endParaRPr lang="zh-CN" altLang="en-US" sz="1200" dirty="0"/>
          </a:p>
        </p:txBody>
      </p:sp>
      <p:pic>
        <p:nvPicPr>
          <p:cNvPr id="8" name="图片 7"/>
          <p:cNvPicPr/>
          <p:nvPr/>
        </p:nvPicPr>
        <p:blipFill>
          <a:blip r:embed="rId2" cstate="print"/>
          <a:srcRect/>
          <a:stretch>
            <a:fillRect/>
          </a:stretch>
        </p:blipFill>
        <p:spPr bwMode="auto">
          <a:xfrm>
            <a:off x="1043608" y="2564904"/>
            <a:ext cx="7207250" cy="1204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a:t>
            </a:r>
            <a:r>
              <a:rPr lang="zh-CN" altLang="en-US" dirty="0" smtClean="0"/>
              <a:t>为什么</a:t>
            </a:r>
            <a:r>
              <a:rPr lang="en-US" altLang="zh-CN" dirty="0" err="1" smtClean="0"/>
              <a:t>hdfs</a:t>
            </a:r>
            <a:r>
              <a:rPr lang="zh-CN" altLang="en-US" dirty="0" smtClean="0"/>
              <a:t>文件有权限看见，但是无法下载、读取</a:t>
            </a:r>
            <a:endParaRPr lang="zh-CN" altLang="en-US" dirty="0"/>
          </a:p>
        </p:txBody>
      </p:sp>
      <p:sp>
        <p:nvSpPr>
          <p:cNvPr id="4" name="TextBox 3"/>
          <p:cNvSpPr txBox="1"/>
          <p:nvPr/>
        </p:nvSpPr>
        <p:spPr>
          <a:xfrm>
            <a:off x="755576" y="1484784"/>
            <a:ext cx="7776864" cy="1661993"/>
          </a:xfrm>
          <a:prstGeom prst="rect">
            <a:avLst/>
          </a:prstGeom>
          <a:noFill/>
        </p:spPr>
        <p:txBody>
          <a:bodyPr wrap="square" rtlCol="0">
            <a:spAutoFit/>
          </a:bodyPr>
          <a:lstStyle/>
          <a:p>
            <a:r>
              <a:rPr lang="zh-CN" altLang="en-US" sz="1200" dirty="0" smtClean="0"/>
              <a:t>文件写进程挂死，不关闭。导致可以看见文件名，但是不可以实际去读写。</a:t>
            </a:r>
            <a:endParaRPr lang="en-US" altLang="zh-CN" sz="1200" dirty="0" smtClean="0"/>
          </a:p>
          <a:p>
            <a:endParaRPr lang="en-US" altLang="zh-CN" sz="1200" dirty="0" smtClean="0"/>
          </a:p>
          <a:p>
            <a:r>
              <a:rPr lang="en-US" altLang="zh-CN" sz="1200" dirty="0" err="1" smtClean="0"/>
              <a:t>hdfs</a:t>
            </a:r>
            <a:r>
              <a:rPr lang="en-US" altLang="zh-CN" sz="1200" dirty="0" smtClean="0"/>
              <a:t> </a:t>
            </a:r>
            <a:r>
              <a:rPr lang="en-US" altLang="zh-CN" sz="1200" dirty="0" err="1" smtClean="0"/>
              <a:t>ckfs</a:t>
            </a:r>
            <a:r>
              <a:rPr lang="en-US" altLang="zh-CN" sz="1200" dirty="0" smtClean="0"/>
              <a:t> /</a:t>
            </a:r>
            <a:r>
              <a:rPr lang="en-US" altLang="zh-CN" sz="1200" dirty="0" err="1" smtClean="0"/>
              <a:t>usr</a:t>
            </a:r>
            <a:r>
              <a:rPr lang="en-US" altLang="zh-CN" sz="1200" dirty="0" smtClean="0"/>
              <a:t>/</a:t>
            </a:r>
            <a:r>
              <a:rPr lang="en-US" altLang="zh-CN" sz="1200" dirty="0" err="1" smtClean="0"/>
              <a:t>ddd</a:t>
            </a:r>
            <a:r>
              <a:rPr lang="en-US" altLang="zh-CN" sz="1200" dirty="0" smtClean="0"/>
              <a:t>/</a:t>
            </a:r>
            <a:r>
              <a:rPr lang="zh-CN" altLang="en-US" sz="1200" dirty="0" smtClean="0"/>
              <a:t>文件名 ， </a:t>
            </a:r>
            <a:r>
              <a:rPr lang="en-US" altLang="zh-CN" sz="1200" dirty="0" smtClean="0"/>
              <a:t> </a:t>
            </a:r>
            <a:r>
              <a:rPr lang="zh-CN" altLang="en-US" sz="1200" dirty="0" smtClean="0"/>
              <a:t>报文件正在写。</a:t>
            </a:r>
          </a:p>
          <a:p>
            <a:r>
              <a:rPr lang="zh-CN" altLang="en-US" sz="1200" dirty="0" smtClean="0"/>
              <a:t>从</a:t>
            </a:r>
            <a:r>
              <a:rPr lang="en-US" altLang="zh-CN" sz="1200" dirty="0" err="1" smtClean="0"/>
              <a:t>hdfs</a:t>
            </a:r>
            <a:r>
              <a:rPr lang="en-US" altLang="zh-CN" sz="1200" dirty="0" smtClean="0"/>
              <a:t> web</a:t>
            </a:r>
            <a:r>
              <a:rPr lang="zh-CN" altLang="en-US" sz="1200" dirty="0" smtClean="0"/>
              <a:t>界面，下载该文件失败。 </a:t>
            </a:r>
            <a:endParaRPr lang="en-US" altLang="zh-CN" sz="1200" dirty="0" smtClean="0"/>
          </a:p>
          <a:p>
            <a:endParaRPr lang="en-US" altLang="zh-CN" sz="1200" dirty="0" smtClean="0"/>
          </a:p>
          <a:p>
            <a:r>
              <a:rPr lang="zh-CN" altLang="en-US" sz="1200" dirty="0" smtClean="0"/>
              <a:t>强制去掉写锁</a:t>
            </a:r>
            <a:r>
              <a:rPr lang="en-US" altLang="zh-CN" sz="1200" dirty="0" smtClean="0"/>
              <a:t>:</a:t>
            </a:r>
          </a:p>
          <a:p>
            <a:r>
              <a:rPr lang="en-US" altLang="zh-CN" sz="1200" dirty="0" smtClean="0"/>
              <a:t>    </a:t>
            </a:r>
            <a:r>
              <a:rPr lang="en-US" altLang="zh-CN" sz="1200" dirty="0" err="1" smtClean="0"/>
              <a:t>hdfs</a:t>
            </a:r>
            <a:r>
              <a:rPr lang="en-US" altLang="zh-CN" sz="1200" dirty="0" smtClean="0"/>
              <a:t> debug </a:t>
            </a:r>
            <a:r>
              <a:rPr lang="en-US" altLang="zh-CN" sz="1200" dirty="0" err="1" smtClean="0"/>
              <a:t>recoverLease</a:t>
            </a:r>
            <a:r>
              <a:rPr lang="en-US" altLang="zh-CN" sz="1200" dirty="0" smtClean="0"/>
              <a:t> [-path &lt;path&gt;] [-retries &lt;num-retries&gt;]</a:t>
            </a: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a:t>
            </a:r>
            <a:r>
              <a:rPr lang="zh-CN" altLang="en-US" dirty="0" smtClean="0"/>
              <a:t>为什么</a:t>
            </a:r>
            <a:r>
              <a:rPr lang="en-US" altLang="zh-CN" dirty="0" err="1" smtClean="0"/>
              <a:t>hdfs</a:t>
            </a:r>
            <a:r>
              <a:rPr lang="zh-CN" altLang="en-US" dirty="0" smtClean="0"/>
              <a:t>删除数据后，可用容量没下降</a:t>
            </a:r>
            <a:r>
              <a:rPr lang="en-US" altLang="zh-CN" dirty="0" smtClean="0"/>
              <a:t>?</a:t>
            </a:r>
            <a:endParaRPr lang="zh-CN" altLang="en-US" dirty="0"/>
          </a:p>
        </p:txBody>
      </p:sp>
      <p:sp>
        <p:nvSpPr>
          <p:cNvPr id="4" name="TextBox 3"/>
          <p:cNvSpPr txBox="1"/>
          <p:nvPr/>
        </p:nvSpPr>
        <p:spPr>
          <a:xfrm>
            <a:off x="683568" y="1628800"/>
            <a:ext cx="7920880" cy="1015663"/>
          </a:xfrm>
          <a:prstGeom prst="rect">
            <a:avLst/>
          </a:prstGeom>
          <a:noFill/>
        </p:spPr>
        <p:txBody>
          <a:bodyPr wrap="square" rtlCol="0">
            <a:spAutoFit/>
          </a:bodyPr>
          <a:lstStyle/>
          <a:p>
            <a:r>
              <a:rPr lang="en-US" altLang="zh-CN" sz="1200" dirty="0" err="1" smtClean="0"/>
              <a:t>hdfs</a:t>
            </a:r>
            <a:r>
              <a:rPr lang="en-US" altLang="zh-CN" sz="1200" dirty="0" smtClean="0"/>
              <a:t> </a:t>
            </a:r>
            <a:r>
              <a:rPr lang="en-US" altLang="zh-CN" sz="1200" dirty="0" err="1" smtClean="0"/>
              <a:t>dfs</a:t>
            </a:r>
            <a:r>
              <a:rPr lang="en-US" altLang="zh-CN" sz="1200" dirty="0" smtClean="0"/>
              <a:t> –</a:t>
            </a:r>
            <a:r>
              <a:rPr lang="en-US" altLang="zh-CN" sz="1200" dirty="0" err="1" smtClean="0"/>
              <a:t>rm</a:t>
            </a:r>
            <a:r>
              <a:rPr lang="en-US" altLang="zh-CN" sz="1200" dirty="0" smtClean="0"/>
              <a:t> *** </a:t>
            </a:r>
            <a:r>
              <a:rPr lang="zh-CN" altLang="en-US" sz="1200" dirty="0" smtClean="0"/>
              <a:t>， 用此命令删除数据后，数据先到垃圾站，约</a:t>
            </a:r>
            <a:r>
              <a:rPr lang="en-US" altLang="zh-CN" sz="1200" dirty="0" smtClean="0"/>
              <a:t>12</a:t>
            </a:r>
            <a:r>
              <a:rPr lang="zh-CN" altLang="en-US" sz="1200" dirty="0" smtClean="0"/>
              <a:t>小时后，数据会从垃圾站自动被清除。</a:t>
            </a:r>
            <a:endParaRPr lang="en-US" altLang="zh-CN" sz="1200" dirty="0" smtClean="0"/>
          </a:p>
          <a:p>
            <a:endParaRPr lang="en-US" altLang="zh-CN" sz="1200" dirty="0" smtClean="0"/>
          </a:p>
          <a:p>
            <a:r>
              <a:rPr lang="zh-CN" altLang="en-US" sz="1200" dirty="0" smtClean="0"/>
              <a:t>垃圾回收站在 </a:t>
            </a:r>
            <a:r>
              <a:rPr lang="en-US" altLang="zh-CN" sz="1200" dirty="0" smtClean="0"/>
              <a:t>/user/FI</a:t>
            </a:r>
            <a:r>
              <a:rPr lang="zh-CN" altLang="en-US" sz="1200" dirty="0" smtClean="0"/>
              <a:t>用户名</a:t>
            </a:r>
            <a:r>
              <a:rPr lang="en-US" altLang="zh-CN" sz="1200" dirty="0" smtClean="0"/>
              <a:t>/.Trash</a:t>
            </a:r>
          </a:p>
          <a:p>
            <a:endParaRPr lang="en-US" altLang="zh-CN" sz="1200" dirty="0" smtClean="0"/>
          </a:p>
          <a:p>
            <a:r>
              <a:rPr lang="en-US" altLang="zh-CN" sz="1200" dirty="0" smtClean="0"/>
              <a:t> </a:t>
            </a:r>
            <a:r>
              <a:rPr lang="en-US" altLang="zh-CN" sz="1200" dirty="0" err="1" smtClean="0"/>
              <a:t>hdfs</a:t>
            </a:r>
            <a:r>
              <a:rPr lang="en-US" altLang="zh-CN" sz="1200" dirty="0" smtClean="0"/>
              <a:t> </a:t>
            </a:r>
            <a:r>
              <a:rPr lang="en-US" altLang="zh-CN" sz="1200" dirty="0" err="1" smtClean="0"/>
              <a:t>dfs</a:t>
            </a:r>
            <a:r>
              <a:rPr lang="en-US" altLang="zh-CN" sz="1200" dirty="0" smtClean="0"/>
              <a:t> –</a:t>
            </a:r>
            <a:r>
              <a:rPr lang="en-US" altLang="zh-CN" sz="1200" dirty="0" err="1" smtClean="0"/>
              <a:t>rm</a:t>
            </a:r>
            <a:r>
              <a:rPr lang="en-US" altLang="zh-CN" sz="1200" dirty="0" smtClean="0"/>
              <a:t> -</a:t>
            </a:r>
            <a:r>
              <a:rPr lang="en-US" altLang="zh-CN" sz="1200" dirty="0" err="1" smtClean="0"/>
              <a:t>skipTrash</a:t>
            </a:r>
            <a:r>
              <a:rPr lang="en-US" altLang="zh-CN" sz="1200" dirty="0" smtClean="0"/>
              <a:t> ***</a:t>
            </a:r>
            <a:r>
              <a:rPr lang="zh-CN" altLang="en-US" sz="1200" dirty="0" smtClean="0"/>
              <a:t>，可以直接删除，不进入回收站，</a:t>
            </a:r>
            <a:r>
              <a:rPr lang="zh-CN" altLang="en-US" sz="1200" dirty="0" smtClean="0">
                <a:solidFill>
                  <a:srgbClr val="FF0000"/>
                </a:solidFill>
              </a:rPr>
              <a:t>但是，不建议这样做。</a:t>
            </a:r>
            <a:endParaRPr lang="zh-CN" altLang="en-US" sz="1200"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t>27.</a:t>
            </a:r>
            <a:r>
              <a:rPr lang="zh-CN" altLang="en-US" dirty="0" smtClean="0"/>
              <a:t>什么是网关机</a:t>
            </a:r>
          </a:p>
        </p:txBody>
      </p:sp>
      <p:sp>
        <p:nvSpPr>
          <p:cNvPr id="4" name="TextBox 3"/>
          <p:cNvSpPr txBox="1"/>
          <p:nvPr/>
        </p:nvSpPr>
        <p:spPr>
          <a:xfrm>
            <a:off x="683568" y="1700808"/>
            <a:ext cx="6840760" cy="523220"/>
          </a:xfrm>
          <a:prstGeom prst="rect">
            <a:avLst/>
          </a:prstGeom>
          <a:noFill/>
        </p:spPr>
        <p:txBody>
          <a:bodyPr wrap="square" rtlCol="0">
            <a:spAutoFit/>
          </a:bodyPr>
          <a:lstStyle/>
          <a:p>
            <a:r>
              <a:rPr lang="zh-CN" altLang="en-US" sz="1400" b="1" dirty="0" smtClean="0"/>
              <a:t>网关机</a:t>
            </a:r>
            <a:r>
              <a:rPr lang="zh-CN" altLang="en-US" sz="1400" dirty="0" smtClean="0"/>
              <a:t>：安装了</a:t>
            </a:r>
            <a:r>
              <a:rPr lang="en-US" altLang="zh-CN" sz="1400" dirty="0" smtClean="0"/>
              <a:t>FI</a:t>
            </a:r>
            <a:r>
              <a:rPr lang="zh-CN" altLang="en-US" sz="1400" dirty="0" smtClean="0"/>
              <a:t>客户端的机器，都可以叫网关机。</a:t>
            </a:r>
            <a:endParaRPr lang="en-US" altLang="zh-CN" sz="1400" dirty="0" smtClean="0"/>
          </a:p>
          <a:p>
            <a:r>
              <a:rPr lang="zh-CN" altLang="en-US" sz="1400" dirty="0" smtClean="0"/>
              <a:t>使用</a:t>
            </a:r>
            <a:r>
              <a:rPr lang="en-US" altLang="zh-CN" sz="1400" dirty="0" smtClean="0"/>
              <a:t>FI</a:t>
            </a:r>
            <a:r>
              <a:rPr lang="zh-CN" altLang="en-US" sz="1400" dirty="0" smtClean="0"/>
              <a:t>客户端可以不需要编程，直接访问</a:t>
            </a:r>
            <a:r>
              <a:rPr lang="en-US" altLang="zh-CN" sz="1400" dirty="0" smtClean="0"/>
              <a:t>FI</a:t>
            </a:r>
            <a:r>
              <a:rPr lang="zh-CN" altLang="en-US" sz="1400" dirty="0" smtClean="0"/>
              <a:t>的服务。</a:t>
            </a:r>
            <a:endParaRPr lang="zh-CN" altLang="en-US" sz="1400" dirty="0"/>
          </a:p>
        </p:txBody>
      </p:sp>
      <p:sp>
        <p:nvSpPr>
          <p:cNvPr id="5" name="矩形 4"/>
          <p:cNvSpPr/>
          <p:nvPr/>
        </p:nvSpPr>
        <p:spPr bwMode="auto">
          <a:xfrm>
            <a:off x="5148064" y="2924944"/>
            <a:ext cx="2880320" cy="1512168"/>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2050" name="Picture 2"/>
          <p:cNvPicPr>
            <a:picLocks noChangeAspect="1" noChangeArrowheads="1"/>
          </p:cNvPicPr>
          <p:nvPr/>
        </p:nvPicPr>
        <p:blipFill>
          <a:blip r:embed="rId2" cstate="print"/>
          <a:srcRect/>
          <a:stretch>
            <a:fillRect/>
          </a:stretch>
        </p:blipFill>
        <p:spPr bwMode="auto">
          <a:xfrm>
            <a:off x="5436096" y="3140968"/>
            <a:ext cx="2652911" cy="981075"/>
          </a:xfrm>
          <a:prstGeom prst="rect">
            <a:avLst/>
          </a:prstGeom>
          <a:noFill/>
          <a:ln w="9525">
            <a:noFill/>
            <a:miter lim="800000"/>
            <a:headEnd/>
            <a:tailEnd/>
          </a:ln>
        </p:spPr>
      </p:pic>
      <p:sp>
        <p:nvSpPr>
          <p:cNvPr id="7" name="圆角矩形 6"/>
          <p:cNvSpPr/>
          <p:nvPr/>
        </p:nvSpPr>
        <p:spPr bwMode="auto">
          <a:xfrm>
            <a:off x="1331640" y="2636912"/>
            <a:ext cx="2088232" cy="504056"/>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400" b="0" i="0" u="none" strike="noStrike" cap="none" normalizeH="0" baseline="0" dirty="0" smtClean="0">
                <a:ln>
                  <a:noFill/>
                </a:ln>
                <a:solidFill>
                  <a:schemeClr val="tx1"/>
                </a:solidFill>
                <a:effectLst/>
                <a:latin typeface="Arial" charset="0"/>
                <a:ea typeface="宋体" charset="-122"/>
              </a:rPr>
              <a:t>网关机</a:t>
            </a:r>
            <a:r>
              <a:rPr kumimoji="0" lang="en-US" altLang="zh-CN" sz="1400" b="0" i="0" u="none" strike="noStrike" cap="none" normalizeH="0" baseline="0" dirty="0" smtClean="0">
                <a:ln>
                  <a:noFill/>
                </a:ln>
                <a:solidFill>
                  <a:schemeClr val="tx1"/>
                </a:solidFill>
                <a:effectLst/>
                <a:latin typeface="Arial" charset="0"/>
                <a:ea typeface="宋体" charset="-122"/>
              </a:rPr>
              <a:t>(</a:t>
            </a:r>
            <a:r>
              <a:rPr kumimoji="0" lang="zh-CN" altLang="en-US" sz="1400" b="0" i="0" u="none" strike="noStrike" cap="none" normalizeH="0" baseline="0" dirty="0" smtClean="0">
                <a:ln>
                  <a:noFill/>
                </a:ln>
                <a:solidFill>
                  <a:schemeClr val="tx1"/>
                </a:solidFill>
                <a:effectLst/>
                <a:latin typeface="Arial" charset="0"/>
                <a:ea typeface="宋体" charset="-122"/>
              </a:rPr>
              <a:t>安装</a:t>
            </a:r>
            <a:r>
              <a:rPr kumimoji="0" lang="en-US" altLang="zh-CN" sz="1400" b="0" i="0" u="none" strike="noStrike" cap="none" normalizeH="0" baseline="0" dirty="0" smtClean="0">
                <a:ln>
                  <a:noFill/>
                </a:ln>
                <a:solidFill>
                  <a:schemeClr val="tx1"/>
                </a:solidFill>
                <a:effectLst/>
                <a:latin typeface="Arial" charset="0"/>
                <a:ea typeface="宋体" charset="-122"/>
              </a:rPr>
              <a:t>FI</a:t>
            </a:r>
            <a:r>
              <a:rPr kumimoji="0" lang="zh-CN" altLang="en-US" sz="1400" b="0" i="0" u="none" strike="noStrike" cap="none" normalizeH="0" baseline="0" dirty="0" smtClean="0">
                <a:ln>
                  <a:noFill/>
                </a:ln>
                <a:solidFill>
                  <a:schemeClr val="tx1"/>
                </a:solidFill>
                <a:effectLst/>
                <a:latin typeface="Arial" charset="0"/>
                <a:ea typeface="宋体" charset="-122"/>
              </a:rPr>
              <a:t>客户端，访问</a:t>
            </a:r>
            <a:r>
              <a:rPr kumimoji="0" lang="en-US" altLang="zh-CN" sz="1400" b="0" i="0" u="none" strike="noStrike" cap="none" normalizeH="0" baseline="0" dirty="0" smtClean="0">
                <a:ln>
                  <a:noFill/>
                </a:ln>
                <a:solidFill>
                  <a:schemeClr val="tx1"/>
                </a:solidFill>
                <a:effectLst/>
                <a:latin typeface="Arial" charset="0"/>
                <a:ea typeface="宋体" charset="-122"/>
              </a:rPr>
              <a:t>FI</a:t>
            </a:r>
            <a:r>
              <a:rPr kumimoji="0" lang="zh-CN" altLang="en-US" sz="1400" b="0" i="0" u="none" strike="noStrike" cap="none" normalizeH="0" baseline="0" dirty="0" smtClean="0">
                <a:ln>
                  <a:noFill/>
                </a:ln>
                <a:solidFill>
                  <a:schemeClr val="tx1"/>
                </a:solidFill>
                <a:effectLst/>
                <a:latin typeface="Arial" charset="0"/>
                <a:ea typeface="宋体" charset="-122"/>
              </a:rPr>
              <a:t>服务</a:t>
            </a:r>
            <a:r>
              <a:rPr kumimoji="0" lang="en-US" altLang="zh-CN" sz="1400" b="0" i="0" u="none" strike="noStrike" cap="none" normalizeH="0" baseline="0" dirty="0" smtClean="0">
                <a:ln>
                  <a:noFill/>
                </a:ln>
                <a:solidFill>
                  <a:schemeClr val="tx1"/>
                </a:solidFill>
                <a:effectLst/>
                <a:latin typeface="Arial" charset="0"/>
                <a:ea typeface="宋体" charset="-122"/>
              </a:rPr>
              <a:t>)</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8" name="圆角矩形 7"/>
          <p:cNvSpPr/>
          <p:nvPr/>
        </p:nvSpPr>
        <p:spPr bwMode="auto">
          <a:xfrm>
            <a:off x="1475656" y="3284984"/>
            <a:ext cx="2088232" cy="648072"/>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Arial" charset="0"/>
                <a:ea typeface="宋体" charset="-122"/>
              </a:rPr>
              <a:t>FI web</a:t>
            </a:r>
            <a:r>
              <a:rPr kumimoji="0" lang="en-US" altLang="zh-CN" sz="1400" b="0" i="0" u="none" strike="noStrike" cap="none" normalizeH="0" dirty="0" smtClean="0">
                <a:ln>
                  <a:noFill/>
                </a:ln>
                <a:solidFill>
                  <a:schemeClr val="tx1"/>
                </a:solidFill>
                <a:effectLst/>
                <a:latin typeface="Arial" charset="0"/>
                <a:ea typeface="宋体" charset="-122"/>
              </a:rPr>
              <a:t> portal</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aseline="0" dirty="0" smtClean="0">
                <a:latin typeface="Arial" charset="0"/>
                <a:ea typeface="宋体" charset="-122"/>
              </a:rPr>
              <a:t>(</a:t>
            </a:r>
            <a:r>
              <a:rPr lang="zh-CN" altLang="en-US" sz="1400" baseline="0" dirty="0" smtClean="0">
                <a:latin typeface="Arial" charset="0"/>
                <a:ea typeface="宋体" charset="-122"/>
              </a:rPr>
              <a:t>启停，扩容，监控</a:t>
            </a:r>
            <a:r>
              <a:rPr lang="en-US" altLang="zh-CN" sz="1400" baseline="0" dirty="0" smtClean="0">
                <a:latin typeface="Arial" charset="0"/>
                <a:ea typeface="宋体" charset="-122"/>
              </a:rPr>
              <a:t>)</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9" name="圆角矩形 8"/>
          <p:cNvSpPr/>
          <p:nvPr/>
        </p:nvSpPr>
        <p:spPr bwMode="auto">
          <a:xfrm>
            <a:off x="1403648" y="4365104"/>
            <a:ext cx="2088232" cy="576064"/>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400" b="0" i="0" u="none" strike="noStrike" cap="none" normalizeH="0" baseline="0" dirty="0" smtClean="0">
                <a:ln>
                  <a:noFill/>
                </a:ln>
                <a:solidFill>
                  <a:schemeClr val="tx1"/>
                </a:solidFill>
                <a:effectLst/>
                <a:latin typeface="Arial" charset="0"/>
                <a:ea typeface="宋体" charset="-122"/>
              </a:rPr>
              <a:t>实现</a:t>
            </a:r>
            <a:r>
              <a:rPr lang="zh-CN" altLang="en-US" sz="1400" dirty="0" smtClean="0">
                <a:latin typeface="Arial" charset="0"/>
                <a:ea typeface="宋体" charset="-122"/>
              </a:rPr>
              <a:t>接口的代码</a:t>
            </a:r>
            <a:endParaRPr lang="en-US" altLang="zh-CN" sz="1400" dirty="0" smtClean="0">
              <a:latin typeface="Arial" charset="0"/>
              <a:ea typeface="宋体" charset="-122"/>
            </a:endParaRP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Arial" charset="0"/>
                <a:ea typeface="宋体" charset="-122"/>
              </a:rPr>
              <a:t>(</a:t>
            </a:r>
            <a:r>
              <a:rPr lang="zh-CN" altLang="en-US" sz="1400" dirty="0" smtClean="0">
                <a:latin typeface="Arial" charset="0"/>
                <a:ea typeface="宋体" charset="-122"/>
              </a:rPr>
              <a:t>特定功能</a:t>
            </a:r>
            <a:r>
              <a:rPr kumimoji="0" lang="en-US" altLang="zh-CN" sz="1400" b="0" i="0" u="none" strike="noStrike" cap="none" normalizeH="0" baseline="0" dirty="0" smtClean="0">
                <a:ln>
                  <a:noFill/>
                </a:ln>
                <a:solidFill>
                  <a:schemeClr val="tx1"/>
                </a:solidFill>
                <a:effectLst/>
                <a:latin typeface="Arial" charset="0"/>
                <a:ea typeface="宋体" charset="-122"/>
              </a:rPr>
              <a:t>)</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cxnSp>
        <p:nvCxnSpPr>
          <p:cNvPr id="11" name="直接箭头连接符 10"/>
          <p:cNvCxnSpPr>
            <a:stCxn id="7" idx="3"/>
            <a:endCxn id="5" idx="1"/>
          </p:cNvCxnSpPr>
          <p:nvPr/>
        </p:nvCxnSpPr>
        <p:spPr bwMode="auto">
          <a:xfrm>
            <a:off x="3419872" y="2888940"/>
            <a:ext cx="1728192" cy="792088"/>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直接箭头连接符 12"/>
          <p:cNvCxnSpPr>
            <a:stCxn id="8" idx="3"/>
            <a:endCxn id="5" idx="1"/>
          </p:cNvCxnSpPr>
          <p:nvPr/>
        </p:nvCxnSpPr>
        <p:spPr bwMode="auto">
          <a:xfrm>
            <a:off x="3563888" y="3609020"/>
            <a:ext cx="1584176" cy="72008"/>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 name="直接箭头连接符 14"/>
          <p:cNvCxnSpPr>
            <a:stCxn id="9" idx="3"/>
            <a:endCxn id="5" idx="1"/>
          </p:cNvCxnSpPr>
          <p:nvPr/>
        </p:nvCxnSpPr>
        <p:spPr bwMode="auto">
          <a:xfrm flipV="1">
            <a:off x="3491880" y="3681028"/>
            <a:ext cx="1656184" cy="972108"/>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6" name="圆角矩形 15"/>
          <p:cNvSpPr/>
          <p:nvPr/>
        </p:nvSpPr>
        <p:spPr bwMode="auto">
          <a:xfrm>
            <a:off x="6156176" y="2204864"/>
            <a:ext cx="1872208" cy="576064"/>
          </a:xfrm>
          <a:prstGeom prst="round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Arial" charset="0"/>
                <a:ea typeface="宋体" charset="-122"/>
              </a:rPr>
              <a:t>FI</a:t>
            </a:r>
            <a:r>
              <a:rPr kumimoji="0" lang="zh-CN" altLang="en-US" sz="1200" b="0" i="0" u="none" strike="noStrike" cap="none" normalizeH="0" baseline="0" dirty="0" smtClean="0">
                <a:ln>
                  <a:noFill/>
                </a:ln>
                <a:solidFill>
                  <a:schemeClr val="tx1"/>
                </a:solidFill>
                <a:effectLst/>
                <a:latin typeface="Arial" charset="0"/>
                <a:ea typeface="宋体" charset="-122"/>
              </a:rPr>
              <a:t>管理节点</a:t>
            </a:r>
            <a:endParaRPr kumimoji="0" lang="en-US" altLang="zh-CN" sz="1200" b="0" i="0" u="none" strike="noStrike" cap="none" normalizeH="0" baseline="0" dirty="0" smtClean="0">
              <a:ln>
                <a:noFill/>
              </a:ln>
              <a:solidFill>
                <a:schemeClr val="tx1"/>
              </a:solidFill>
              <a:effectLst/>
              <a:latin typeface="Arial" charset="0"/>
              <a:ea typeface="宋体" charset="-122"/>
            </a:endParaRP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Arial" charset="0"/>
                <a:ea typeface="宋体" charset="-122"/>
              </a:rPr>
              <a:t>(</a:t>
            </a:r>
            <a:r>
              <a:rPr kumimoji="0" lang="zh-CN" altLang="en-US" sz="1200" b="0" i="0" u="none" strike="noStrike" cap="none" normalizeH="0" baseline="0" dirty="0" smtClean="0">
                <a:ln>
                  <a:noFill/>
                </a:ln>
                <a:solidFill>
                  <a:schemeClr val="tx1"/>
                </a:solidFill>
                <a:effectLst/>
                <a:latin typeface="Arial" charset="0"/>
                <a:ea typeface="宋体" charset="-122"/>
              </a:rPr>
              <a:t>启停，获取日志</a:t>
            </a:r>
            <a:r>
              <a:rPr kumimoji="0" lang="en-US" altLang="zh-CN" sz="1200" b="0" i="0" u="none" strike="noStrike" cap="none" normalizeH="0" baseline="0" dirty="0" smtClean="0">
                <a:ln>
                  <a:noFill/>
                </a:ln>
                <a:solidFill>
                  <a:schemeClr val="tx1"/>
                </a:solidFill>
                <a:effectLst/>
                <a:latin typeface="Arial" charset="0"/>
                <a:ea typeface="宋体" charset="-122"/>
              </a:rPr>
              <a:t>)</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cxnSp>
        <p:nvCxnSpPr>
          <p:cNvPr id="18" name="直接箭头连接符 17"/>
          <p:cNvCxnSpPr>
            <a:stCxn id="16" idx="2"/>
          </p:cNvCxnSpPr>
          <p:nvPr/>
        </p:nvCxnSpPr>
        <p:spPr bwMode="auto">
          <a:xfrm flipH="1">
            <a:off x="6084168" y="2780928"/>
            <a:ext cx="1008112" cy="432048"/>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 name="直接箭头连接符 19"/>
          <p:cNvCxnSpPr>
            <a:stCxn id="16" idx="2"/>
            <a:endCxn id="2050" idx="0"/>
          </p:cNvCxnSpPr>
          <p:nvPr/>
        </p:nvCxnSpPr>
        <p:spPr bwMode="auto">
          <a:xfrm flipH="1">
            <a:off x="6762552" y="2780928"/>
            <a:ext cx="329728" cy="360040"/>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t>1.</a:t>
            </a:r>
            <a:r>
              <a:rPr lang="zh-CN" altLang="en-US" dirty="0" smtClean="0"/>
              <a:t>为什么</a:t>
            </a:r>
            <a:r>
              <a:rPr lang="en-US" altLang="zh-CN" dirty="0" smtClean="0"/>
              <a:t>1</a:t>
            </a:r>
            <a:r>
              <a:rPr lang="zh-CN" altLang="en-US" dirty="0" smtClean="0"/>
              <a:t>个操作系统账号只能初始化</a:t>
            </a:r>
            <a:r>
              <a:rPr lang="en-US" altLang="zh-CN" dirty="0" smtClean="0"/>
              <a:t>1</a:t>
            </a:r>
            <a:r>
              <a:rPr lang="zh-CN" altLang="en-US" dirty="0" smtClean="0"/>
              <a:t>个</a:t>
            </a:r>
            <a:r>
              <a:rPr lang="en-US" altLang="zh-CN" dirty="0" smtClean="0"/>
              <a:t>FI</a:t>
            </a:r>
            <a:r>
              <a:rPr lang="zh-CN" altLang="en-US" dirty="0" smtClean="0"/>
              <a:t>账号</a:t>
            </a:r>
          </a:p>
        </p:txBody>
      </p:sp>
      <p:sp>
        <p:nvSpPr>
          <p:cNvPr id="4" name="矩形 3"/>
          <p:cNvSpPr/>
          <p:nvPr/>
        </p:nvSpPr>
        <p:spPr bwMode="auto">
          <a:xfrm>
            <a:off x="1691680" y="1196752"/>
            <a:ext cx="1440160" cy="64807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dirty="0" smtClean="0">
                <a:latin typeface="Arial" charset="0"/>
                <a:ea typeface="宋体" charset="-122"/>
              </a:rPr>
              <a:t>网关机</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5" name="矩形 4"/>
          <p:cNvSpPr/>
          <p:nvPr/>
        </p:nvSpPr>
        <p:spPr bwMode="auto">
          <a:xfrm>
            <a:off x="5220072" y="1196752"/>
            <a:ext cx="1440160" cy="64807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Arial" charset="0"/>
                <a:ea typeface="宋体" charset="-122"/>
              </a:rPr>
              <a:t>FI </a:t>
            </a:r>
            <a:r>
              <a:rPr kumimoji="0" lang="en-US" altLang="zh-CN" sz="1800" b="0" i="0" u="none" strike="noStrike" cap="none" normalizeH="0" baseline="0" dirty="0" err="1" smtClean="0">
                <a:ln>
                  <a:noFill/>
                </a:ln>
                <a:solidFill>
                  <a:schemeClr val="tx1"/>
                </a:solidFill>
                <a:effectLst/>
                <a:latin typeface="Arial" charset="0"/>
                <a:ea typeface="宋体" charset="-122"/>
              </a:rPr>
              <a:t>Kerberse</a:t>
            </a:r>
            <a:r>
              <a:rPr kumimoji="0" lang="en-US" altLang="zh-CN" sz="1800" b="0" i="0" u="none" strike="noStrike" cap="none" normalizeH="0" baseline="0" dirty="0" smtClean="0">
                <a:ln>
                  <a:noFill/>
                </a:ln>
                <a:solidFill>
                  <a:schemeClr val="tx1"/>
                </a:solidFill>
                <a:effectLst/>
                <a:latin typeface="Arial" charset="0"/>
                <a:ea typeface="宋体" charset="-122"/>
              </a:rPr>
              <a:t> server</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cxnSp>
        <p:nvCxnSpPr>
          <p:cNvPr id="7" name="直接连接符 6"/>
          <p:cNvCxnSpPr>
            <a:stCxn id="4" idx="2"/>
          </p:cNvCxnSpPr>
          <p:nvPr/>
        </p:nvCxnSpPr>
        <p:spPr bwMode="auto">
          <a:xfrm>
            <a:off x="2411760" y="1844824"/>
            <a:ext cx="0" cy="2808312"/>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直接连接符 8"/>
          <p:cNvCxnSpPr>
            <a:stCxn id="5" idx="2"/>
          </p:cNvCxnSpPr>
          <p:nvPr/>
        </p:nvCxnSpPr>
        <p:spPr bwMode="auto">
          <a:xfrm>
            <a:off x="5940152" y="1844824"/>
            <a:ext cx="0" cy="2880320"/>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bwMode="auto">
          <a:xfrm>
            <a:off x="755576" y="2060848"/>
            <a:ext cx="1656184" cy="0"/>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7544" y="1783849"/>
            <a:ext cx="1080120" cy="276999"/>
          </a:xfrm>
          <a:prstGeom prst="rect">
            <a:avLst/>
          </a:prstGeom>
          <a:noFill/>
        </p:spPr>
        <p:txBody>
          <a:bodyPr wrap="square" rtlCol="0">
            <a:spAutoFit/>
          </a:bodyPr>
          <a:lstStyle/>
          <a:p>
            <a:r>
              <a:rPr lang="en-US" altLang="zh-CN" sz="1200" dirty="0" err="1" smtClean="0"/>
              <a:t>os</a:t>
            </a:r>
            <a:r>
              <a:rPr lang="zh-CN" altLang="en-US" sz="1200" dirty="0" smtClean="0"/>
              <a:t>用户</a:t>
            </a:r>
            <a:r>
              <a:rPr lang="en-US" altLang="zh-CN" sz="1200" dirty="0" smtClean="0"/>
              <a:t>A</a:t>
            </a:r>
            <a:r>
              <a:rPr lang="zh-CN" altLang="en-US" sz="1200" dirty="0" smtClean="0"/>
              <a:t>登录</a:t>
            </a:r>
            <a:endParaRPr lang="zh-CN" altLang="en-US" sz="1200" dirty="0"/>
          </a:p>
        </p:txBody>
      </p:sp>
      <p:sp>
        <p:nvSpPr>
          <p:cNvPr id="16" name="矩形 15"/>
          <p:cNvSpPr/>
          <p:nvPr/>
        </p:nvSpPr>
        <p:spPr bwMode="auto">
          <a:xfrm>
            <a:off x="2411760" y="2132856"/>
            <a:ext cx="504056" cy="576064"/>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7" name="TextBox 16"/>
          <p:cNvSpPr txBox="1"/>
          <p:nvPr/>
        </p:nvSpPr>
        <p:spPr>
          <a:xfrm>
            <a:off x="2915816" y="2132856"/>
            <a:ext cx="2304256" cy="461665"/>
          </a:xfrm>
          <a:prstGeom prst="rect">
            <a:avLst/>
          </a:prstGeom>
          <a:noFill/>
        </p:spPr>
        <p:txBody>
          <a:bodyPr wrap="square" rtlCol="0">
            <a:spAutoFit/>
          </a:bodyPr>
          <a:lstStyle/>
          <a:p>
            <a:r>
              <a:rPr lang="zh-CN" altLang="en-US" sz="1200" dirty="0" smtClean="0"/>
              <a:t>在</a:t>
            </a:r>
            <a:r>
              <a:rPr lang="en-US" altLang="zh-CN" sz="1200" dirty="0" smtClean="0"/>
              <a:t>.profile</a:t>
            </a:r>
            <a:r>
              <a:rPr lang="zh-CN" altLang="en-US" sz="1200" dirty="0" smtClean="0"/>
              <a:t>或者</a:t>
            </a:r>
            <a:r>
              <a:rPr lang="en-US" altLang="zh-CN" sz="1200" dirty="0" smtClean="0"/>
              <a:t>.</a:t>
            </a:r>
            <a:r>
              <a:rPr lang="en-US" altLang="zh-CN" sz="1200" dirty="0" err="1" smtClean="0"/>
              <a:t>bashrc</a:t>
            </a:r>
            <a:r>
              <a:rPr lang="zh-CN" altLang="en-US" sz="1200" dirty="0" smtClean="0"/>
              <a:t>中执行</a:t>
            </a:r>
            <a:r>
              <a:rPr lang="en-US" altLang="zh-CN" sz="1200" dirty="0" err="1" smtClean="0"/>
              <a:t>kinit</a:t>
            </a:r>
            <a:r>
              <a:rPr lang="en-US" altLang="zh-CN" sz="1200" dirty="0" smtClean="0"/>
              <a:t> –</a:t>
            </a:r>
            <a:r>
              <a:rPr lang="en-US" altLang="zh-CN" sz="1200" dirty="0" err="1" smtClean="0"/>
              <a:t>kt</a:t>
            </a:r>
            <a:r>
              <a:rPr lang="en-US" altLang="zh-CN" sz="1200" dirty="0" smtClean="0"/>
              <a:t> FI</a:t>
            </a:r>
            <a:r>
              <a:rPr lang="zh-CN" altLang="en-US" sz="1200" dirty="0" smtClean="0"/>
              <a:t>用户秘钥文件  </a:t>
            </a:r>
            <a:r>
              <a:rPr lang="en-US" altLang="zh-CN" sz="1200" dirty="0" smtClean="0"/>
              <a:t>FI</a:t>
            </a:r>
            <a:r>
              <a:rPr lang="zh-CN" altLang="en-US" sz="1200" dirty="0" smtClean="0"/>
              <a:t>用户名</a:t>
            </a:r>
            <a:endParaRPr lang="zh-CN" altLang="en-US" sz="1200" dirty="0"/>
          </a:p>
        </p:txBody>
      </p:sp>
      <p:cxnSp>
        <p:nvCxnSpPr>
          <p:cNvPr id="19" name="直接箭头连接符 18"/>
          <p:cNvCxnSpPr/>
          <p:nvPr/>
        </p:nvCxnSpPr>
        <p:spPr bwMode="auto">
          <a:xfrm>
            <a:off x="2411760" y="3140968"/>
            <a:ext cx="3528392" cy="0"/>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707904" y="2852936"/>
            <a:ext cx="504056" cy="276999"/>
          </a:xfrm>
          <a:prstGeom prst="rect">
            <a:avLst/>
          </a:prstGeom>
          <a:noFill/>
        </p:spPr>
        <p:txBody>
          <a:bodyPr wrap="square" rtlCol="0">
            <a:spAutoFit/>
          </a:bodyPr>
          <a:lstStyle/>
          <a:p>
            <a:r>
              <a:rPr lang="zh-CN" altLang="en-US" sz="1200" dirty="0" smtClean="0"/>
              <a:t>鉴权</a:t>
            </a:r>
            <a:endParaRPr lang="zh-CN" altLang="en-US" sz="1200" dirty="0"/>
          </a:p>
        </p:txBody>
      </p:sp>
      <p:cxnSp>
        <p:nvCxnSpPr>
          <p:cNvPr id="22" name="直接箭头连接符 21"/>
          <p:cNvCxnSpPr/>
          <p:nvPr/>
        </p:nvCxnSpPr>
        <p:spPr bwMode="auto">
          <a:xfrm flipH="1">
            <a:off x="2411760" y="3429000"/>
            <a:ext cx="3528392" cy="0"/>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3707904" y="3140968"/>
            <a:ext cx="864096" cy="276999"/>
          </a:xfrm>
          <a:prstGeom prst="rect">
            <a:avLst/>
          </a:prstGeom>
          <a:noFill/>
        </p:spPr>
        <p:txBody>
          <a:bodyPr wrap="square" rtlCol="0">
            <a:spAutoFit/>
          </a:bodyPr>
          <a:lstStyle/>
          <a:p>
            <a:r>
              <a:rPr lang="zh-CN" altLang="en-US" sz="1200" dirty="0" smtClean="0"/>
              <a:t>鉴权成功</a:t>
            </a:r>
            <a:endParaRPr lang="zh-CN" altLang="en-US" sz="1200" dirty="0"/>
          </a:p>
        </p:txBody>
      </p:sp>
      <p:sp>
        <p:nvSpPr>
          <p:cNvPr id="24" name="矩形 23"/>
          <p:cNvSpPr/>
          <p:nvPr/>
        </p:nvSpPr>
        <p:spPr bwMode="auto">
          <a:xfrm>
            <a:off x="2411760" y="3573016"/>
            <a:ext cx="504056" cy="28803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5" name="TextBox 24"/>
          <p:cNvSpPr txBox="1"/>
          <p:nvPr/>
        </p:nvSpPr>
        <p:spPr>
          <a:xfrm>
            <a:off x="2987824" y="3501008"/>
            <a:ext cx="1584176" cy="461665"/>
          </a:xfrm>
          <a:prstGeom prst="rect">
            <a:avLst/>
          </a:prstGeom>
          <a:noFill/>
        </p:spPr>
        <p:txBody>
          <a:bodyPr wrap="square" rtlCol="0">
            <a:spAutoFit/>
          </a:bodyPr>
          <a:lstStyle/>
          <a:p>
            <a:r>
              <a:rPr lang="zh-CN" altLang="en-US" sz="1200" dirty="0" smtClean="0"/>
              <a:t>鉴权信息缓存到 </a:t>
            </a:r>
            <a:r>
              <a:rPr lang="en-US" altLang="zh-CN" sz="1200" dirty="0" smtClean="0"/>
              <a:t>/</a:t>
            </a:r>
            <a:r>
              <a:rPr lang="en-US" altLang="zh-CN" sz="1200" dirty="0" err="1" smtClean="0"/>
              <a:t>tmp</a:t>
            </a:r>
            <a:r>
              <a:rPr lang="en-US" altLang="zh-CN" sz="1200" dirty="0" smtClean="0"/>
              <a:t>/krb5cc**</a:t>
            </a:r>
            <a:endParaRPr lang="zh-CN" altLang="en-US" sz="1200" dirty="0"/>
          </a:p>
        </p:txBody>
      </p:sp>
      <p:pic>
        <p:nvPicPr>
          <p:cNvPr id="1027" name="Picture 3"/>
          <p:cNvPicPr>
            <a:picLocks noChangeAspect="1" noChangeArrowheads="1"/>
          </p:cNvPicPr>
          <p:nvPr/>
        </p:nvPicPr>
        <p:blipFill>
          <a:blip r:embed="rId2" cstate="print"/>
          <a:srcRect/>
          <a:stretch>
            <a:fillRect/>
          </a:stretch>
        </p:blipFill>
        <p:spPr bwMode="auto">
          <a:xfrm>
            <a:off x="1907704" y="5373216"/>
            <a:ext cx="7058025" cy="1228725"/>
          </a:xfrm>
          <a:prstGeom prst="rect">
            <a:avLst/>
          </a:prstGeom>
          <a:noFill/>
          <a:ln w="9525">
            <a:noFill/>
            <a:miter lim="800000"/>
            <a:headEnd/>
            <a:tailEnd/>
          </a:ln>
        </p:spPr>
      </p:pic>
      <p:sp>
        <p:nvSpPr>
          <p:cNvPr id="28" name="矩形 27"/>
          <p:cNvSpPr/>
          <p:nvPr/>
        </p:nvSpPr>
        <p:spPr bwMode="auto">
          <a:xfrm>
            <a:off x="6948264" y="1196752"/>
            <a:ext cx="1440160" cy="64807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Arial" charset="0"/>
                <a:ea typeface="宋体" charset="-122"/>
              </a:rPr>
              <a:t>FI </a:t>
            </a:r>
            <a:r>
              <a:rPr kumimoji="0" lang="zh-CN" altLang="en-US" sz="1800" b="0" i="0" u="none" strike="noStrike" cap="none" normalizeH="0" baseline="0" dirty="0" smtClean="0">
                <a:ln>
                  <a:noFill/>
                </a:ln>
                <a:solidFill>
                  <a:schemeClr val="tx1"/>
                </a:solidFill>
                <a:effectLst/>
                <a:latin typeface="Arial" charset="0"/>
                <a:ea typeface="宋体" charset="-122"/>
              </a:rPr>
              <a:t>各种服务</a:t>
            </a:r>
          </a:p>
        </p:txBody>
      </p:sp>
      <p:cxnSp>
        <p:nvCxnSpPr>
          <p:cNvPr id="32" name="直接连接符 31"/>
          <p:cNvCxnSpPr>
            <a:stCxn id="28" idx="2"/>
          </p:cNvCxnSpPr>
          <p:nvPr/>
        </p:nvCxnSpPr>
        <p:spPr bwMode="auto">
          <a:xfrm>
            <a:off x="7668344" y="1844824"/>
            <a:ext cx="0" cy="2952328"/>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bwMode="auto">
          <a:xfrm>
            <a:off x="2411760" y="4581128"/>
            <a:ext cx="5256584" cy="0"/>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2915816" y="4077072"/>
            <a:ext cx="1944216" cy="646331"/>
          </a:xfrm>
          <a:prstGeom prst="rect">
            <a:avLst/>
          </a:prstGeom>
          <a:noFill/>
        </p:spPr>
        <p:txBody>
          <a:bodyPr wrap="square" rtlCol="0">
            <a:spAutoFit/>
          </a:bodyPr>
          <a:lstStyle/>
          <a:p>
            <a:r>
              <a:rPr lang="zh-CN" altLang="en-US" sz="1200" dirty="0" smtClean="0"/>
              <a:t>执行各种服务的命令， 鉴权缓存有效，则直接访问服务</a:t>
            </a:r>
            <a:endParaRPr lang="zh-CN" altLang="en-US" sz="1200" dirty="0"/>
          </a:p>
        </p:txBody>
      </p:sp>
      <p:cxnSp>
        <p:nvCxnSpPr>
          <p:cNvPr id="37" name="直接箭头连接符 36"/>
          <p:cNvCxnSpPr/>
          <p:nvPr/>
        </p:nvCxnSpPr>
        <p:spPr bwMode="auto">
          <a:xfrm>
            <a:off x="3995936" y="3933056"/>
            <a:ext cx="576064" cy="1368152"/>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179512" y="3573016"/>
            <a:ext cx="1656184" cy="1015663"/>
          </a:xfrm>
          <a:prstGeom prst="rect">
            <a:avLst/>
          </a:prstGeom>
          <a:noFill/>
        </p:spPr>
        <p:txBody>
          <a:bodyPr wrap="square" rtlCol="0">
            <a:spAutoFit/>
          </a:bodyPr>
          <a:lstStyle/>
          <a:p>
            <a:r>
              <a:rPr lang="zh-CN" altLang="en-US" sz="1200" b="1" dirty="0" smtClean="0">
                <a:solidFill>
                  <a:srgbClr val="FF0000"/>
                </a:solidFill>
                <a:latin typeface="Arial" charset="0"/>
                <a:ea typeface="宋体" charset="-122"/>
              </a:rPr>
              <a:t>如果在该</a:t>
            </a:r>
            <a:r>
              <a:rPr lang="en-US" altLang="zh-CN" sz="1200" b="1" dirty="0" err="1" smtClean="0">
                <a:solidFill>
                  <a:srgbClr val="FF0000"/>
                </a:solidFill>
                <a:latin typeface="Arial" charset="0"/>
                <a:ea typeface="宋体" charset="-122"/>
              </a:rPr>
              <a:t>os</a:t>
            </a:r>
            <a:r>
              <a:rPr lang="zh-CN" altLang="en-US" sz="1200" b="1" dirty="0" smtClean="0">
                <a:solidFill>
                  <a:srgbClr val="FF0000"/>
                </a:solidFill>
                <a:latin typeface="Arial" charset="0"/>
                <a:ea typeface="宋体" charset="-122"/>
              </a:rPr>
              <a:t>账号下，初始化其它</a:t>
            </a:r>
            <a:r>
              <a:rPr lang="en-US" altLang="zh-CN" sz="1200" b="1" dirty="0" smtClean="0">
                <a:solidFill>
                  <a:srgbClr val="FF0000"/>
                </a:solidFill>
                <a:latin typeface="Arial" charset="0"/>
                <a:ea typeface="宋体" charset="-122"/>
              </a:rPr>
              <a:t>FI</a:t>
            </a:r>
            <a:r>
              <a:rPr lang="zh-CN" altLang="en-US" sz="1200" b="1" dirty="0" smtClean="0">
                <a:solidFill>
                  <a:srgbClr val="FF0000"/>
                </a:solidFill>
                <a:latin typeface="Arial" charset="0"/>
                <a:ea typeface="宋体" charset="-122"/>
              </a:rPr>
              <a:t>账号，鉴权</a:t>
            </a:r>
            <a:r>
              <a:rPr lang="en-US" altLang="zh-CN" sz="1200" b="1" dirty="0" smtClean="0">
                <a:solidFill>
                  <a:srgbClr val="FF0000"/>
                </a:solidFill>
                <a:latin typeface="Arial" charset="0"/>
                <a:ea typeface="宋体" charset="-122"/>
              </a:rPr>
              <a:t>cache</a:t>
            </a:r>
            <a:r>
              <a:rPr lang="zh-CN" altLang="en-US" sz="1200" b="1" dirty="0" smtClean="0">
                <a:solidFill>
                  <a:srgbClr val="FF0000"/>
                </a:solidFill>
                <a:latin typeface="Arial" charset="0"/>
                <a:ea typeface="宋体" charset="-122"/>
              </a:rPr>
              <a:t>被改变，所有对服务端的操作，都变成</a:t>
            </a:r>
            <a:r>
              <a:rPr lang="en-US" altLang="zh-CN" sz="1200" b="1" dirty="0" smtClean="0">
                <a:solidFill>
                  <a:srgbClr val="FF0000"/>
                </a:solidFill>
                <a:latin typeface="Arial" charset="0"/>
                <a:ea typeface="宋体" charset="-122"/>
              </a:rPr>
              <a:t>FI</a:t>
            </a:r>
            <a:r>
              <a:rPr lang="zh-CN" altLang="en-US" sz="1200" b="1" dirty="0" smtClean="0">
                <a:solidFill>
                  <a:srgbClr val="FF0000"/>
                </a:solidFill>
                <a:latin typeface="Arial" charset="0"/>
                <a:ea typeface="宋体" charset="-122"/>
              </a:rPr>
              <a:t>新账号</a:t>
            </a:r>
            <a:endParaRPr lang="zh-CN" altLang="en-US" b="1" dirty="0">
              <a:solidFill>
                <a:srgbClr val="FF0000"/>
              </a:solidFill>
            </a:endParaRPr>
          </a:p>
        </p:txBody>
      </p:sp>
      <p:cxnSp>
        <p:nvCxnSpPr>
          <p:cNvPr id="43" name="直接连接符 42"/>
          <p:cNvCxnSpPr/>
          <p:nvPr/>
        </p:nvCxnSpPr>
        <p:spPr bwMode="auto">
          <a:xfrm flipV="1">
            <a:off x="1907704" y="3861048"/>
            <a:ext cx="1008112" cy="288033"/>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179512" y="4941168"/>
            <a:ext cx="6840760" cy="369332"/>
          </a:xfrm>
          <a:prstGeom prst="rect">
            <a:avLst/>
          </a:prstGeom>
          <a:noFill/>
        </p:spPr>
        <p:txBody>
          <a:bodyPr wrap="square" rtlCol="0">
            <a:spAutoFit/>
          </a:bodyPr>
          <a:lstStyle/>
          <a:p>
            <a:r>
              <a:rPr lang="en-US" altLang="zh-CN" dirty="0" smtClean="0"/>
              <a:t>OS</a:t>
            </a:r>
            <a:r>
              <a:rPr lang="zh-CN" altLang="en-US" dirty="0" smtClean="0"/>
              <a:t>账号</a:t>
            </a:r>
            <a:r>
              <a:rPr lang="en-US" altLang="zh-CN" dirty="0" smtClean="0"/>
              <a:t>:FI</a:t>
            </a:r>
            <a:r>
              <a:rPr lang="zh-CN" altLang="en-US" dirty="0" smtClean="0"/>
              <a:t>账号</a:t>
            </a:r>
            <a:r>
              <a:rPr lang="en-US" altLang="zh-CN" dirty="0" smtClean="0"/>
              <a:t> </a:t>
            </a:r>
            <a:r>
              <a:rPr lang="zh-CN" altLang="en-US" dirty="0" smtClean="0"/>
              <a:t>可以是 </a:t>
            </a:r>
            <a:r>
              <a:rPr lang="en-US" altLang="zh-CN" dirty="0" smtClean="0"/>
              <a:t>N:1</a:t>
            </a:r>
            <a:r>
              <a:rPr lang="zh-CN" altLang="en-US" dirty="0" smtClean="0"/>
              <a:t>，绝对不能是</a:t>
            </a:r>
            <a:r>
              <a:rPr lang="en-US" altLang="zh-CN" dirty="0" smtClean="0"/>
              <a:t>1</a:t>
            </a:r>
            <a:r>
              <a:rPr lang="zh-CN" altLang="en-US" dirty="0" smtClean="0"/>
              <a:t>：</a:t>
            </a:r>
            <a:r>
              <a:rPr lang="en-US" altLang="zh-CN" dirty="0" smtClean="0"/>
              <a:t>N</a:t>
            </a:r>
            <a:r>
              <a:rPr lang="zh-CN" altLang="en-US" dirty="0" smtClean="0"/>
              <a:t>，建议是</a:t>
            </a:r>
            <a:r>
              <a:rPr lang="en-US" altLang="zh-CN" dirty="0" smtClean="0"/>
              <a:t>1:1</a:t>
            </a:r>
            <a:endParaRPr lang="zh-CN" altLang="en-US" dirty="0"/>
          </a:p>
        </p:txBody>
      </p:sp>
    </p:spTree>
  </p:cSld>
  <p:clrMapOvr>
    <a:masterClrMapping/>
  </p:clrMapOvr>
  <p:transition advClick="0" advTm="8000">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a:t>
            </a:r>
            <a:r>
              <a:rPr lang="zh-CN" altLang="en-US" dirty="0" smtClean="0"/>
              <a:t>使用禁止操作项</a:t>
            </a:r>
            <a:endParaRPr lang="zh-CN" altLang="en-US" dirty="0"/>
          </a:p>
        </p:txBody>
      </p:sp>
      <p:graphicFrame>
        <p:nvGraphicFramePr>
          <p:cNvPr id="5" name="表格 4"/>
          <p:cNvGraphicFramePr>
            <a:graphicFrameLocks noGrp="1"/>
          </p:cNvGraphicFramePr>
          <p:nvPr/>
        </p:nvGraphicFramePr>
        <p:xfrm>
          <a:off x="1259632" y="1556789"/>
          <a:ext cx="6360368" cy="1997712"/>
        </p:xfrm>
        <a:graphic>
          <a:graphicData uri="http://schemas.openxmlformats.org/drawingml/2006/table">
            <a:tbl>
              <a:tblPr/>
              <a:tblGrid>
                <a:gridCol w="510531"/>
                <a:gridCol w="5849837"/>
              </a:tblGrid>
              <a:tr h="249714">
                <a:tc>
                  <a:txBody>
                    <a:bodyPr/>
                    <a:lstStyle/>
                    <a:p>
                      <a:pPr algn="r" fontAlgn="ctr"/>
                      <a:r>
                        <a:rPr lang="en-US" altLang="zh-CN" sz="1000" b="0" i="0" u="none" strike="noStrike" dirty="0">
                          <a:solidFill>
                            <a:srgbClr val="000000"/>
                          </a:solidFill>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latin typeface="宋体"/>
                        </a:rPr>
                        <a:t>禁止配置</a:t>
                      </a:r>
                      <a:r>
                        <a:rPr lang="en-US" sz="1000" b="0" i="0" u="none" strike="noStrike" dirty="0">
                          <a:solidFill>
                            <a:srgbClr val="000000"/>
                          </a:solidFill>
                          <a:latin typeface="宋体"/>
                        </a:rPr>
                        <a:t>DNS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714">
                <a:tc>
                  <a:txBody>
                    <a:bodyPr/>
                    <a:lstStyle/>
                    <a:p>
                      <a:pPr algn="r" fontAlgn="ctr"/>
                      <a:r>
                        <a:rPr lang="en-US" altLang="zh-CN" sz="1000" b="0" i="0" u="none" strike="noStrike">
                          <a:solidFill>
                            <a:srgbClr val="000000"/>
                          </a:solidFill>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latin typeface="宋体"/>
                        </a:rPr>
                        <a:t>禁止开启防火墙</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714">
                <a:tc>
                  <a:txBody>
                    <a:bodyPr/>
                    <a:lstStyle/>
                    <a:p>
                      <a:pPr algn="r" fontAlgn="ctr"/>
                      <a:r>
                        <a:rPr lang="en-US" altLang="zh-CN" sz="1000" b="0" i="0" u="none" strike="noStrike">
                          <a:solidFill>
                            <a:srgbClr val="000000"/>
                          </a:solidFill>
                          <a:latin typeface="宋体"/>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latin typeface="宋体"/>
                        </a:rPr>
                        <a:t>文件数超过</a:t>
                      </a:r>
                      <a:r>
                        <a:rPr lang="en-US" altLang="zh-CN" sz="1000" b="0" i="0" u="none" strike="noStrike" dirty="0">
                          <a:solidFill>
                            <a:srgbClr val="000000"/>
                          </a:solidFill>
                          <a:latin typeface="宋体"/>
                        </a:rPr>
                        <a:t>1.5</a:t>
                      </a:r>
                      <a:r>
                        <a:rPr lang="zh-CN" altLang="en-US" sz="1000" b="0" i="0" u="none" strike="noStrike" dirty="0">
                          <a:solidFill>
                            <a:srgbClr val="000000"/>
                          </a:solidFill>
                          <a:latin typeface="宋体"/>
                        </a:rPr>
                        <a:t>亿，禁止执行</a:t>
                      </a:r>
                      <a:r>
                        <a:rPr lang="en-US" sz="1000" b="0" i="0" u="none" strike="noStrike" dirty="0" err="1">
                          <a:solidFill>
                            <a:srgbClr val="000000"/>
                          </a:solidFill>
                          <a:latin typeface="宋体"/>
                        </a:rPr>
                        <a:t>hdfs</a:t>
                      </a:r>
                      <a:r>
                        <a:rPr lang="en-US" sz="1000" b="0" i="0" u="none" strike="noStrike" dirty="0">
                          <a:solidFill>
                            <a:srgbClr val="000000"/>
                          </a:solidFill>
                          <a:latin typeface="宋体"/>
                        </a:rPr>
                        <a:t> balance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714">
                <a:tc>
                  <a:txBody>
                    <a:bodyPr/>
                    <a:lstStyle/>
                    <a:p>
                      <a:pPr algn="r" fontAlgn="ctr"/>
                      <a:r>
                        <a:rPr lang="en-US" altLang="zh-CN" sz="1000" b="0" i="0" u="none" strike="noStrike">
                          <a:solidFill>
                            <a:srgbClr val="000000"/>
                          </a:solidFill>
                          <a:latin typeface="宋体"/>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latin typeface="宋体"/>
                        </a:rPr>
                        <a:t>禁止勾选或者取消 </a:t>
                      </a:r>
                      <a:r>
                        <a:rPr lang="en-US" sz="1000" b="0" i="0" u="none" strike="noStrike" dirty="0">
                          <a:solidFill>
                            <a:srgbClr val="000000"/>
                          </a:solidFill>
                          <a:latin typeface="宋体"/>
                        </a:rPr>
                        <a:t>Cluster Admin Operations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714">
                <a:tc>
                  <a:txBody>
                    <a:bodyPr/>
                    <a:lstStyle/>
                    <a:p>
                      <a:pPr algn="r" fontAlgn="ctr"/>
                      <a:r>
                        <a:rPr lang="en-US" altLang="zh-CN" sz="1000" b="0" i="0" u="none" strike="noStrike" dirty="0">
                          <a:solidFill>
                            <a:srgbClr val="000000"/>
                          </a:solidFill>
                          <a:latin typeface="宋体"/>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00" b="0" i="0" u="none" strike="noStrike" dirty="0">
                          <a:solidFill>
                            <a:srgbClr val="000000"/>
                          </a:solidFill>
                          <a:latin typeface="宋体"/>
                        </a:rPr>
                        <a:t>C30</a:t>
                      </a:r>
                      <a:r>
                        <a:rPr lang="zh-CN" altLang="en-US" sz="1000" b="0" i="0" u="none" strike="noStrike" dirty="0">
                          <a:solidFill>
                            <a:srgbClr val="000000"/>
                          </a:solidFill>
                          <a:latin typeface="宋体"/>
                        </a:rPr>
                        <a:t>和</a:t>
                      </a:r>
                      <a:r>
                        <a:rPr lang="en-US" altLang="zh-CN" sz="1000" b="0" i="0" u="none" strike="noStrike" dirty="0">
                          <a:solidFill>
                            <a:srgbClr val="000000"/>
                          </a:solidFill>
                          <a:latin typeface="宋体"/>
                        </a:rPr>
                        <a:t>C60</a:t>
                      </a:r>
                      <a:r>
                        <a:rPr lang="zh-CN" altLang="en-US" sz="1000" b="0" i="0" u="none" strike="noStrike" dirty="0">
                          <a:solidFill>
                            <a:srgbClr val="000000"/>
                          </a:solidFill>
                          <a:latin typeface="宋体"/>
                        </a:rPr>
                        <a:t>禁止任何业务在保存修改参数时，勾选如下项”重启服务”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714">
                <a:tc>
                  <a:txBody>
                    <a:bodyPr/>
                    <a:lstStyle/>
                    <a:p>
                      <a:pPr algn="r" fontAlgn="ctr"/>
                      <a:r>
                        <a:rPr lang="en-US" altLang="zh-CN" sz="1000" b="0" i="0" u="none" strike="noStrike" dirty="0">
                          <a:solidFill>
                            <a:srgbClr val="000000"/>
                          </a:solidFill>
                          <a:latin typeface="宋体"/>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latin typeface="宋体"/>
                        </a:rPr>
                        <a:t>C30</a:t>
                      </a:r>
                      <a:r>
                        <a:rPr lang="zh-CN" altLang="en-US" sz="1000" b="0" i="0" u="none" strike="noStrike" dirty="0">
                          <a:solidFill>
                            <a:srgbClr val="000000"/>
                          </a:solidFill>
                          <a:latin typeface="宋体"/>
                        </a:rPr>
                        <a:t>和</a:t>
                      </a:r>
                      <a:r>
                        <a:rPr lang="en-US" sz="1000" b="0" i="0" u="none" strike="noStrike" dirty="0">
                          <a:solidFill>
                            <a:srgbClr val="000000"/>
                          </a:solidFill>
                          <a:latin typeface="宋体"/>
                        </a:rPr>
                        <a:t>C60</a:t>
                      </a:r>
                      <a:r>
                        <a:rPr lang="zh-CN" altLang="en-US" sz="1000" b="0" i="0" u="none" strike="noStrike" dirty="0">
                          <a:solidFill>
                            <a:srgbClr val="000000"/>
                          </a:solidFill>
                          <a:latin typeface="宋体"/>
                        </a:rPr>
                        <a:t>禁止任何业务在重启业务时，勾选如下项“</a:t>
                      </a:r>
                      <a:r>
                        <a:rPr lang="en-US" sz="1000" b="0" i="0" u="none" strike="noStrike" dirty="0">
                          <a:solidFill>
                            <a:srgbClr val="000000"/>
                          </a:solidFill>
                          <a:latin typeface="宋体"/>
                        </a:rPr>
                        <a:t>Restart all the associated services”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714">
                <a:tc>
                  <a:txBody>
                    <a:bodyPr/>
                    <a:lstStyle/>
                    <a:p>
                      <a:pPr algn="r" fontAlgn="ctr"/>
                      <a:r>
                        <a:rPr lang="en-US" altLang="zh-CN" sz="1000" b="0" i="0" u="none" strike="noStrike" dirty="0" smtClean="0">
                          <a:solidFill>
                            <a:srgbClr val="000000"/>
                          </a:solidFill>
                          <a:latin typeface="宋体"/>
                        </a:rPr>
                        <a:t>8</a:t>
                      </a:r>
                      <a:endParaRPr lang="en-US" altLang="zh-CN" sz="1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latin typeface="宋体"/>
                        </a:rPr>
                        <a:t>禁止打开</a:t>
                      </a:r>
                      <a:r>
                        <a:rPr lang="en-US" altLang="zh-CN" sz="1000" b="0" i="0" u="none" strike="noStrike" dirty="0" err="1">
                          <a:solidFill>
                            <a:srgbClr val="000000"/>
                          </a:solidFill>
                          <a:latin typeface="宋体"/>
                        </a:rPr>
                        <a:t>hdfs</a:t>
                      </a:r>
                      <a:r>
                        <a:rPr lang="zh-CN" altLang="en-US" sz="1000" b="0" i="0" u="none" strike="noStrike" dirty="0">
                          <a:solidFill>
                            <a:srgbClr val="000000"/>
                          </a:solidFill>
                          <a:latin typeface="宋体"/>
                        </a:rPr>
                        <a:t>如下日志级别</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714">
                <a:tc>
                  <a:txBody>
                    <a:bodyPr/>
                    <a:lstStyle/>
                    <a:p>
                      <a:pPr algn="r" fontAlgn="ctr"/>
                      <a:endParaRPr lang="en-US" altLang="zh-CN" sz="1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禁止配置</a:t>
            </a:r>
            <a:r>
              <a:rPr lang="en-US" altLang="zh-CN" dirty="0" smtClean="0"/>
              <a:t>DNS</a:t>
            </a:r>
            <a:endParaRPr lang="zh-CN" altLang="en-US" dirty="0"/>
          </a:p>
        </p:txBody>
      </p:sp>
      <p:sp>
        <p:nvSpPr>
          <p:cNvPr id="4" name="TextBox 3"/>
          <p:cNvSpPr txBox="1"/>
          <p:nvPr/>
        </p:nvSpPr>
        <p:spPr>
          <a:xfrm>
            <a:off x="755576" y="1628800"/>
            <a:ext cx="7560840" cy="4524315"/>
          </a:xfrm>
          <a:prstGeom prst="rect">
            <a:avLst/>
          </a:prstGeom>
          <a:noFill/>
        </p:spPr>
        <p:txBody>
          <a:bodyPr wrap="square" rtlCol="0">
            <a:spAutoFit/>
          </a:bodyPr>
          <a:lstStyle/>
          <a:p>
            <a:r>
              <a:rPr lang="en-US" altLang="zh-CN" dirty="0" smtClean="0"/>
              <a:t>FI</a:t>
            </a:r>
            <a:r>
              <a:rPr lang="zh-CN" altLang="en-US" dirty="0" smtClean="0"/>
              <a:t>部件之间连接采用</a:t>
            </a:r>
            <a:r>
              <a:rPr lang="en-US" altLang="zh-CN" dirty="0" smtClean="0"/>
              <a:t>IPC</a:t>
            </a:r>
            <a:r>
              <a:rPr lang="zh-CN" altLang="en-US" dirty="0" smtClean="0"/>
              <a:t>方式连接， </a:t>
            </a:r>
            <a:r>
              <a:rPr lang="en-US" altLang="zh-CN" dirty="0" smtClean="0"/>
              <a:t>IPC</a:t>
            </a:r>
            <a:r>
              <a:rPr lang="zh-CN" altLang="en-US" dirty="0" smtClean="0"/>
              <a:t>用主机名来做网络连接。</a:t>
            </a:r>
            <a:endParaRPr lang="en-US" altLang="zh-CN" dirty="0" smtClean="0"/>
          </a:p>
          <a:p>
            <a:r>
              <a:rPr lang="zh-CN" altLang="en-US" dirty="0" smtClean="0"/>
              <a:t>主机名到</a:t>
            </a:r>
            <a:r>
              <a:rPr lang="en-US" altLang="zh-CN" dirty="0" smtClean="0"/>
              <a:t>IP</a:t>
            </a:r>
            <a:r>
              <a:rPr lang="zh-CN" altLang="en-US" dirty="0" smtClean="0"/>
              <a:t>的解析关系配置在：</a:t>
            </a:r>
            <a:endParaRPr lang="en-US" altLang="zh-CN" dirty="0" smtClean="0"/>
          </a:p>
          <a:p>
            <a:r>
              <a:rPr lang="en-US" altLang="zh-CN" dirty="0" smtClean="0"/>
              <a:t>/etc/</a:t>
            </a:r>
            <a:r>
              <a:rPr lang="en-US" altLang="zh-CN" dirty="0" err="1" smtClean="0"/>
              <a:t>nsswitch.conf</a:t>
            </a:r>
            <a:r>
              <a:rPr lang="en-US" altLang="zh-CN" dirty="0" smtClean="0"/>
              <a:t> </a:t>
            </a:r>
          </a:p>
          <a:p>
            <a:r>
              <a:rPr lang="en-US" altLang="zh-CN" dirty="0" smtClean="0"/>
              <a:t>"hosts: files  </a:t>
            </a:r>
            <a:r>
              <a:rPr lang="en-US" altLang="zh-CN" dirty="0" err="1" smtClean="0"/>
              <a:t>dns</a:t>
            </a:r>
            <a:r>
              <a:rPr lang="en-US" altLang="zh-CN" dirty="0" smtClean="0"/>
              <a:t>"</a:t>
            </a:r>
          </a:p>
          <a:p>
            <a:r>
              <a:rPr lang="en-US" altLang="zh-CN" dirty="0" smtClean="0"/>
              <a:t>files</a:t>
            </a:r>
            <a:r>
              <a:rPr lang="zh-CN" altLang="en-US" dirty="0" smtClean="0"/>
              <a:t>：是指在文件</a:t>
            </a:r>
            <a:r>
              <a:rPr lang="en-US" altLang="zh-CN" dirty="0" smtClean="0"/>
              <a:t>/</a:t>
            </a:r>
            <a:r>
              <a:rPr lang="en-US" altLang="zh-CN" dirty="0" err="1" smtClean="0"/>
              <a:t>etx</a:t>
            </a:r>
            <a:r>
              <a:rPr lang="en-US" altLang="zh-CN" dirty="0" smtClean="0"/>
              <a:t>/hosts</a:t>
            </a:r>
            <a:r>
              <a:rPr lang="zh-CN" altLang="en-US" dirty="0" smtClean="0"/>
              <a:t>中查询是否有对应的</a:t>
            </a:r>
            <a:r>
              <a:rPr lang="en-US" altLang="zh-CN" dirty="0" smtClean="0"/>
              <a:t>hostname</a:t>
            </a:r>
            <a:r>
              <a:rPr lang="zh-CN" altLang="en-US" dirty="0" smtClean="0"/>
              <a:t>主机名称解析</a:t>
            </a:r>
            <a:r>
              <a:rPr lang="en-US" altLang="zh-CN" dirty="0" smtClean="0"/>
              <a:t>;</a:t>
            </a:r>
          </a:p>
          <a:p>
            <a:r>
              <a:rPr lang="en-US" altLang="zh-CN" dirty="0" err="1" smtClean="0"/>
              <a:t>dns</a:t>
            </a:r>
            <a:r>
              <a:rPr lang="zh-CN" altLang="en-US" dirty="0" smtClean="0"/>
              <a:t>：是指通过 </a:t>
            </a:r>
            <a:r>
              <a:rPr lang="en-US" altLang="zh-CN" dirty="0" smtClean="0"/>
              <a:t>DNS</a:t>
            </a:r>
            <a:r>
              <a:rPr lang="zh-CN" altLang="en-US" dirty="0" smtClean="0"/>
              <a:t>服务器来解析。</a:t>
            </a:r>
          </a:p>
          <a:p>
            <a:r>
              <a:rPr lang="en-US" altLang="zh-CN" dirty="0" smtClean="0"/>
              <a:t>"hosts: files  </a:t>
            </a:r>
            <a:r>
              <a:rPr lang="en-US" altLang="zh-CN" dirty="0" err="1" smtClean="0"/>
              <a:t>dns</a:t>
            </a:r>
            <a:r>
              <a:rPr lang="en-US" altLang="zh-CN" dirty="0" smtClean="0"/>
              <a:t>" </a:t>
            </a:r>
            <a:r>
              <a:rPr lang="zh-CN" altLang="en-US" dirty="0" smtClean="0"/>
              <a:t>是先通过文件解析，如果找不到，才再搜索</a:t>
            </a:r>
            <a:r>
              <a:rPr lang="en-US" altLang="zh-CN" dirty="0" smtClean="0"/>
              <a:t>DNS</a:t>
            </a:r>
            <a:r>
              <a:rPr lang="zh-CN" altLang="en-US" dirty="0" smtClean="0"/>
              <a:t>服务器解析。 </a:t>
            </a:r>
            <a:r>
              <a:rPr lang="en-US" altLang="zh-CN" dirty="0" smtClean="0"/>
              <a:t>"hosts: </a:t>
            </a:r>
            <a:r>
              <a:rPr lang="en-US" altLang="zh-CN" dirty="0" err="1" smtClean="0"/>
              <a:t>dns</a:t>
            </a:r>
            <a:r>
              <a:rPr lang="en-US" altLang="zh-CN" dirty="0" smtClean="0"/>
              <a:t>  files" </a:t>
            </a:r>
            <a:r>
              <a:rPr lang="zh-CN" altLang="en-US" dirty="0" smtClean="0"/>
              <a:t>是先通过搜索</a:t>
            </a:r>
            <a:r>
              <a:rPr lang="en-US" altLang="zh-CN" dirty="0" smtClean="0"/>
              <a:t>DNS</a:t>
            </a:r>
            <a:r>
              <a:rPr lang="zh-CN" altLang="en-US" dirty="0" smtClean="0"/>
              <a:t>来解析，如果找不到，才通过文件解析。</a:t>
            </a:r>
            <a:endParaRPr lang="en-US" altLang="zh-CN" dirty="0" smtClean="0"/>
          </a:p>
          <a:p>
            <a:endParaRPr lang="en-US" altLang="zh-CN" dirty="0" smtClean="0"/>
          </a:p>
          <a:p>
            <a:r>
              <a:rPr lang="zh-CN" altLang="en-US" dirty="0" smtClean="0"/>
              <a:t>如果先去</a:t>
            </a:r>
            <a:r>
              <a:rPr lang="en-US" altLang="zh-CN" dirty="0" smtClean="0"/>
              <a:t>DNS</a:t>
            </a:r>
            <a:r>
              <a:rPr lang="zh-CN" altLang="en-US" dirty="0" smtClean="0"/>
              <a:t>，且</a:t>
            </a:r>
            <a:r>
              <a:rPr lang="en-US" altLang="zh-CN" dirty="0" smtClean="0"/>
              <a:t>DSN</a:t>
            </a:r>
            <a:r>
              <a:rPr lang="zh-CN" altLang="en-US" dirty="0" smtClean="0"/>
              <a:t>配置多级查找，转换过程就很漫长。</a:t>
            </a:r>
            <a:endParaRPr lang="en-US" altLang="zh-CN" dirty="0" smtClean="0"/>
          </a:p>
          <a:p>
            <a:endParaRPr lang="en-US" altLang="zh-CN" dirty="0" smtClean="0"/>
          </a:p>
          <a:p>
            <a:r>
              <a:rPr lang="zh-CN" altLang="en-US" dirty="0" smtClean="0"/>
              <a:t>解决方法：</a:t>
            </a:r>
            <a:endParaRPr lang="en-US" altLang="zh-CN" dirty="0" smtClean="0"/>
          </a:p>
          <a:p>
            <a:r>
              <a:rPr lang="en-US" altLang="zh-CN" dirty="0" smtClean="0"/>
              <a:t>   cat /etc/</a:t>
            </a:r>
            <a:r>
              <a:rPr lang="en-US" altLang="zh-CN" dirty="0" err="1" smtClean="0"/>
              <a:t>resolv.conf</a:t>
            </a:r>
            <a:r>
              <a:rPr lang="en-US" altLang="zh-CN" dirty="0" smtClean="0"/>
              <a:t> </a:t>
            </a:r>
            <a:r>
              <a:rPr lang="zh-CN" altLang="zh-CN" dirty="0" smtClean="0"/>
              <a:t>内容要为空，否则整个集群健康状态时好时坏。</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禁止开启防火墙</a:t>
            </a:r>
            <a:br>
              <a:rPr lang="zh-CN" altLang="en-US" dirty="0" smtClean="0"/>
            </a:br>
            <a:endParaRPr lang="zh-CN" altLang="en-US" dirty="0"/>
          </a:p>
        </p:txBody>
      </p:sp>
      <p:sp>
        <p:nvSpPr>
          <p:cNvPr id="4" name="TextBox 3"/>
          <p:cNvSpPr txBox="1"/>
          <p:nvPr/>
        </p:nvSpPr>
        <p:spPr>
          <a:xfrm>
            <a:off x="683568" y="1412776"/>
            <a:ext cx="6696744" cy="2862322"/>
          </a:xfrm>
          <a:prstGeom prst="rect">
            <a:avLst/>
          </a:prstGeom>
          <a:noFill/>
        </p:spPr>
        <p:txBody>
          <a:bodyPr wrap="square" rtlCol="0">
            <a:spAutoFit/>
          </a:bodyPr>
          <a:lstStyle/>
          <a:p>
            <a:r>
              <a:rPr lang="en-US" altLang="zh-CN" dirty="0" smtClean="0"/>
              <a:t>FI</a:t>
            </a:r>
            <a:r>
              <a:rPr lang="zh-CN" altLang="en-US" dirty="0" smtClean="0"/>
              <a:t>的监控端口， </a:t>
            </a:r>
            <a:r>
              <a:rPr lang="en-US" altLang="zh-CN" dirty="0" smtClean="0"/>
              <a:t>Yarn AM</a:t>
            </a:r>
            <a:r>
              <a:rPr lang="zh-CN" altLang="en-US" dirty="0" smtClean="0"/>
              <a:t>节点的服务端口是动态生成，处于</a:t>
            </a:r>
            <a:r>
              <a:rPr lang="en-US" altLang="zh-CN" dirty="0" smtClean="0"/>
              <a:t>LISTEN</a:t>
            </a:r>
            <a:r>
              <a:rPr lang="zh-CN" altLang="en-US" dirty="0" smtClean="0"/>
              <a:t>状态。 启动防火墙，动态端口没法在里面配置。</a:t>
            </a:r>
            <a:r>
              <a:rPr lang="zh-CN" altLang="zh-CN" dirty="0" smtClean="0"/>
              <a:t>集群状态时好时坏</a:t>
            </a:r>
            <a:r>
              <a:rPr lang="zh-CN" altLang="en-US" dirty="0" smtClean="0"/>
              <a:t>，会误告警</a:t>
            </a:r>
            <a:endParaRPr lang="en-US" altLang="zh-CN" dirty="0" smtClean="0"/>
          </a:p>
          <a:p>
            <a:endParaRPr lang="en-US" altLang="zh-CN" dirty="0" smtClean="0"/>
          </a:p>
          <a:p>
            <a:r>
              <a:rPr lang="zh-CN" altLang="en-US" dirty="0" smtClean="0"/>
              <a:t>解决方法：</a:t>
            </a:r>
            <a:endParaRPr lang="en-US" altLang="zh-CN" dirty="0" smtClean="0"/>
          </a:p>
          <a:p>
            <a:r>
              <a:rPr lang="en-US" altLang="zh-CN" dirty="0" smtClean="0"/>
              <a:t>  </a:t>
            </a:r>
            <a:r>
              <a:rPr lang="en-US" altLang="zh-CN" dirty="0" err="1" smtClean="0"/>
              <a:t>cd</a:t>
            </a:r>
            <a:r>
              <a:rPr lang="en-US" altLang="zh-CN" dirty="0" smtClean="0"/>
              <a:t> /etc/</a:t>
            </a:r>
            <a:r>
              <a:rPr lang="en-US" altLang="zh-CN" dirty="0" err="1" smtClean="0"/>
              <a:t>sysconfig</a:t>
            </a:r>
            <a:endParaRPr lang="zh-CN" altLang="zh-CN" dirty="0" smtClean="0"/>
          </a:p>
          <a:p>
            <a:r>
              <a:rPr lang="en-US" altLang="zh-CN" dirty="0" smtClean="0"/>
              <a:t>rcSuSEfirewall2 status </a:t>
            </a:r>
            <a:endParaRPr lang="zh-CN" altLang="zh-CN" dirty="0" smtClean="0"/>
          </a:p>
          <a:p>
            <a:r>
              <a:rPr lang="zh-CN" altLang="zh-CN" dirty="0" smtClean="0"/>
              <a:t>如果运行，则停止</a:t>
            </a:r>
          </a:p>
          <a:p>
            <a:r>
              <a:rPr lang="en-US" altLang="zh-CN" dirty="0" smtClean="0"/>
              <a:t>rcSuSEfirewall2 stop</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文件数超过</a:t>
            </a:r>
            <a:r>
              <a:rPr lang="en-US" altLang="zh-CN" dirty="0" smtClean="0"/>
              <a:t>1.5</a:t>
            </a:r>
            <a:r>
              <a:rPr lang="zh-CN" altLang="en-US" dirty="0" smtClean="0"/>
              <a:t>亿，禁止执行</a:t>
            </a:r>
            <a:r>
              <a:rPr lang="en-US" altLang="zh-CN" dirty="0" err="1" smtClean="0"/>
              <a:t>hdfs</a:t>
            </a:r>
            <a:r>
              <a:rPr lang="en-US" altLang="zh-CN" dirty="0" smtClean="0"/>
              <a:t> balance</a:t>
            </a:r>
            <a:endParaRPr lang="zh-CN" altLang="en-US" dirty="0"/>
          </a:p>
        </p:txBody>
      </p:sp>
      <p:sp>
        <p:nvSpPr>
          <p:cNvPr id="4" name="TextBox 3"/>
          <p:cNvSpPr txBox="1"/>
          <p:nvPr/>
        </p:nvSpPr>
        <p:spPr>
          <a:xfrm>
            <a:off x="1115616" y="1628800"/>
            <a:ext cx="6840760" cy="646331"/>
          </a:xfrm>
          <a:prstGeom prst="rect">
            <a:avLst/>
          </a:prstGeom>
          <a:noFill/>
        </p:spPr>
        <p:txBody>
          <a:bodyPr wrap="square" rtlCol="0">
            <a:spAutoFit/>
          </a:bodyPr>
          <a:lstStyle/>
          <a:p>
            <a:r>
              <a:rPr lang="zh-CN" altLang="en-US" dirty="0" smtClean="0"/>
              <a:t>当</a:t>
            </a:r>
            <a:r>
              <a:rPr lang="en-US" altLang="zh-CN" dirty="0" err="1" smtClean="0"/>
              <a:t>hdfs</a:t>
            </a:r>
            <a:r>
              <a:rPr lang="zh-CN" altLang="en-US" dirty="0" smtClean="0"/>
              <a:t>文件数在</a:t>
            </a:r>
            <a:r>
              <a:rPr lang="en-US" altLang="zh-CN" dirty="0" smtClean="0"/>
              <a:t>1.6</a:t>
            </a:r>
            <a:r>
              <a:rPr lang="zh-CN" altLang="en-US" dirty="0" smtClean="0"/>
              <a:t>亿时，在</a:t>
            </a:r>
            <a:r>
              <a:rPr lang="en-US" altLang="zh-CN" dirty="0" err="1" smtClean="0"/>
              <a:t>namenode</a:t>
            </a:r>
            <a:r>
              <a:rPr lang="zh-CN" altLang="en-US" dirty="0" smtClean="0"/>
              <a:t>内存约</a:t>
            </a:r>
            <a:r>
              <a:rPr lang="en-US" altLang="zh-CN" dirty="0" smtClean="0"/>
              <a:t>100G</a:t>
            </a:r>
            <a:r>
              <a:rPr lang="zh-CN" altLang="en-US" dirty="0" smtClean="0"/>
              <a:t>。执行全</a:t>
            </a:r>
            <a:r>
              <a:rPr lang="en-US" altLang="zh-CN" dirty="0" err="1" smtClean="0"/>
              <a:t>hdfs</a:t>
            </a:r>
            <a:r>
              <a:rPr lang="en-US" altLang="zh-CN" dirty="0" smtClean="0"/>
              <a:t> </a:t>
            </a:r>
            <a:r>
              <a:rPr lang="en-US" altLang="zh-CN" dirty="0" err="1" smtClean="0"/>
              <a:t>datanode</a:t>
            </a:r>
            <a:r>
              <a:rPr lang="zh-CN" altLang="en-US" dirty="0" smtClean="0"/>
              <a:t>的 </a:t>
            </a:r>
            <a:r>
              <a:rPr lang="en-US" altLang="zh-CN" dirty="0" err="1" smtClean="0"/>
              <a:t>hdfs</a:t>
            </a:r>
            <a:r>
              <a:rPr lang="en-US" altLang="zh-CN" dirty="0" smtClean="0"/>
              <a:t> balance</a:t>
            </a:r>
            <a:r>
              <a:rPr lang="zh-CN" altLang="en-US" dirty="0" smtClean="0"/>
              <a:t>，</a:t>
            </a:r>
            <a:r>
              <a:rPr lang="en-US" altLang="zh-CN" dirty="0" err="1" smtClean="0"/>
              <a:t>namenode</a:t>
            </a:r>
            <a:r>
              <a:rPr lang="zh-CN" altLang="en-US" dirty="0" smtClean="0"/>
              <a:t>会被撑爆。然后瘫痪。</a:t>
            </a:r>
            <a:endParaRPr lang="zh-CN" altLang="en-US" dirty="0"/>
          </a:p>
        </p:txBody>
      </p:sp>
      <p:pic>
        <p:nvPicPr>
          <p:cNvPr id="5" name="图片 4"/>
          <p:cNvPicPr/>
          <p:nvPr/>
        </p:nvPicPr>
        <p:blipFill>
          <a:blip r:embed="rId2" cstate="print"/>
          <a:srcRect/>
          <a:stretch>
            <a:fillRect/>
          </a:stretch>
        </p:blipFill>
        <p:spPr bwMode="auto">
          <a:xfrm>
            <a:off x="1259632" y="2564904"/>
            <a:ext cx="5273040" cy="5867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禁止勾选或者取消 </a:t>
            </a:r>
            <a:r>
              <a:rPr lang="en-US" altLang="zh-CN" dirty="0" smtClean="0"/>
              <a:t>Cluster Admin Operations</a:t>
            </a:r>
            <a:endParaRPr lang="zh-CN" altLang="en-US" dirty="0"/>
          </a:p>
        </p:txBody>
      </p:sp>
      <p:sp>
        <p:nvSpPr>
          <p:cNvPr id="4" name="TextBox 3"/>
          <p:cNvSpPr txBox="1"/>
          <p:nvPr/>
        </p:nvSpPr>
        <p:spPr>
          <a:xfrm>
            <a:off x="1115616" y="1916832"/>
            <a:ext cx="6696744" cy="646331"/>
          </a:xfrm>
          <a:prstGeom prst="rect">
            <a:avLst/>
          </a:prstGeom>
          <a:noFill/>
        </p:spPr>
        <p:txBody>
          <a:bodyPr wrap="square" rtlCol="0">
            <a:spAutoFit/>
          </a:bodyPr>
          <a:lstStyle/>
          <a:p>
            <a:r>
              <a:rPr lang="zh-CN" altLang="en-US" dirty="0" smtClean="0"/>
              <a:t>创建用户角色时，选中和取消这个权限，都会导致</a:t>
            </a:r>
            <a:r>
              <a:rPr lang="en-US" altLang="zh-CN" dirty="0" smtClean="0"/>
              <a:t>yarn</a:t>
            </a:r>
            <a:r>
              <a:rPr lang="zh-CN" altLang="en-US" dirty="0" smtClean="0"/>
              <a:t>延迟重启。在</a:t>
            </a:r>
            <a:r>
              <a:rPr lang="en-US" altLang="zh-CN" dirty="0" smtClean="0"/>
              <a:t>C30</a:t>
            </a:r>
            <a:r>
              <a:rPr lang="zh-CN" altLang="en-US" dirty="0" smtClean="0"/>
              <a:t>中， </a:t>
            </a:r>
            <a:r>
              <a:rPr lang="en-US" altLang="zh-CN" dirty="0" smtClean="0"/>
              <a:t>yarn</a:t>
            </a:r>
            <a:r>
              <a:rPr lang="zh-CN" altLang="en-US" dirty="0" smtClean="0"/>
              <a:t>超过</a:t>
            </a:r>
            <a:r>
              <a:rPr lang="en-US" altLang="zh-CN" dirty="0" smtClean="0"/>
              <a:t>2</a:t>
            </a:r>
            <a:r>
              <a:rPr lang="zh-CN" altLang="en-US" dirty="0" smtClean="0"/>
              <a:t>个小时才重启；在</a:t>
            </a:r>
            <a:r>
              <a:rPr lang="en-US" altLang="zh-CN" dirty="0" smtClean="0"/>
              <a:t>C60</a:t>
            </a:r>
            <a:r>
              <a:rPr lang="zh-CN" altLang="en-US" dirty="0" smtClean="0"/>
              <a:t>中</a:t>
            </a:r>
            <a:r>
              <a:rPr lang="en-US" altLang="zh-CN" dirty="0" smtClean="0"/>
              <a:t>yarn</a:t>
            </a:r>
            <a:r>
              <a:rPr lang="zh-CN" altLang="en-US" dirty="0" smtClean="0"/>
              <a:t>在</a:t>
            </a:r>
            <a:r>
              <a:rPr lang="en-US" altLang="zh-CN" dirty="0" smtClean="0"/>
              <a:t>2</a:t>
            </a:r>
            <a:r>
              <a:rPr lang="zh-CN" altLang="en-US" dirty="0" smtClean="0"/>
              <a:t>小时内重启</a:t>
            </a:r>
            <a:endParaRPr lang="zh-CN" altLang="en-US" dirty="0"/>
          </a:p>
        </p:txBody>
      </p:sp>
      <p:pic>
        <p:nvPicPr>
          <p:cNvPr id="5" name="图片 4" descr="cid:image001.jpg@01D2352D.AE0F6290"/>
          <p:cNvPicPr/>
          <p:nvPr/>
        </p:nvPicPr>
        <p:blipFill>
          <a:blip r:embed="rId2" r:link="rId3" cstate="print"/>
          <a:srcRect/>
          <a:stretch>
            <a:fillRect/>
          </a:stretch>
        </p:blipFill>
        <p:spPr bwMode="auto">
          <a:xfrm>
            <a:off x="1475656" y="3212976"/>
            <a:ext cx="5904656"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C30</a:t>
            </a:r>
            <a:r>
              <a:rPr lang="zh-CN" altLang="en-US" dirty="0" smtClean="0"/>
              <a:t>和</a:t>
            </a:r>
            <a:r>
              <a:rPr lang="en-US" altLang="zh-CN" dirty="0" smtClean="0"/>
              <a:t>C60</a:t>
            </a:r>
            <a:r>
              <a:rPr lang="zh-CN" altLang="en-US" dirty="0" smtClean="0"/>
              <a:t>禁止任何业务在保存修改参数时，勾选如下项”重启服务”</a:t>
            </a:r>
            <a:endParaRPr lang="zh-CN" altLang="en-US" dirty="0"/>
          </a:p>
        </p:txBody>
      </p:sp>
      <p:sp>
        <p:nvSpPr>
          <p:cNvPr id="4" name="TextBox 3"/>
          <p:cNvSpPr txBox="1"/>
          <p:nvPr/>
        </p:nvSpPr>
        <p:spPr>
          <a:xfrm>
            <a:off x="827584" y="1412776"/>
            <a:ext cx="7920880" cy="923330"/>
          </a:xfrm>
          <a:prstGeom prst="rect">
            <a:avLst/>
          </a:prstGeom>
          <a:noFill/>
        </p:spPr>
        <p:txBody>
          <a:bodyPr wrap="square" rtlCol="0">
            <a:spAutoFit/>
          </a:bodyPr>
          <a:lstStyle/>
          <a:p>
            <a:r>
              <a:rPr lang="zh-CN" altLang="en-US" dirty="0" smtClean="0"/>
              <a:t>勾选此项，重启服务范围不可控。</a:t>
            </a:r>
          </a:p>
          <a:p>
            <a:r>
              <a:rPr lang="zh-CN" altLang="en-US" dirty="0" smtClean="0"/>
              <a:t>关联的业务要重启，与之无关但是配置失效的业务也要重启。</a:t>
            </a:r>
          </a:p>
          <a:p>
            <a:endParaRPr lang="zh-CN" altLang="en-US" dirty="0"/>
          </a:p>
        </p:txBody>
      </p:sp>
      <p:pic>
        <p:nvPicPr>
          <p:cNvPr id="5" name="图片 4"/>
          <p:cNvPicPr/>
          <p:nvPr/>
        </p:nvPicPr>
        <p:blipFill>
          <a:blip r:embed="rId2" cstate="print"/>
          <a:srcRect/>
          <a:stretch>
            <a:fillRect/>
          </a:stretch>
        </p:blipFill>
        <p:spPr bwMode="auto">
          <a:xfrm>
            <a:off x="1259632" y="2132856"/>
            <a:ext cx="5265420" cy="186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C30</a:t>
            </a:r>
            <a:r>
              <a:rPr lang="zh-CN" altLang="en-US" dirty="0" smtClean="0"/>
              <a:t>和</a:t>
            </a:r>
            <a:r>
              <a:rPr lang="en-US" altLang="zh-CN" dirty="0" smtClean="0"/>
              <a:t>C60</a:t>
            </a:r>
            <a:r>
              <a:rPr lang="zh-CN" altLang="en-US" dirty="0" smtClean="0"/>
              <a:t>禁止任何业务在重启业务时，勾选如下项“</a:t>
            </a:r>
            <a:r>
              <a:rPr lang="en-US" altLang="zh-CN" dirty="0" smtClean="0"/>
              <a:t>Restart all the associated services”</a:t>
            </a:r>
            <a:endParaRPr lang="zh-CN" altLang="en-US" dirty="0"/>
          </a:p>
        </p:txBody>
      </p:sp>
      <p:sp>
        <p:nvSpPr>
          <p:cNvPr id="4" name="TextBox 3"/>
          <p:cNvSpPr txBox="1"/>
          <p:nvPr/>
        </p:nvSpPr>
        <p:spPr>
          <a:xfrm>
            <a:off x="899592" y="2204864"/>
            <a:ext cx="3024336" cy="369332"/>
          </a:xfrm>
          <a:prstGeom prst="rect">
            <a:avLst/>
          </a:prstGeom>
          <a:noFill/>
        </p:spPr>
        <p:txBody>
          <a:bodyPr wrap="square" rtlCol="0">
            <a:spAutoFit/>
          </a:bodyPr>
          <a:lstStyle/>
          <a:p>
            <a:r>
              <a:rPr lang="zh-CN" altLang="en-US" dirty="0" smtClean="0"/>
              <a:t>关联范围不可控</a:t>
            </a:r>
            <a:endParaRPr lang="zh-CN" altLang="en-US" dirty="0"/>
          </a:p>
        </p:txBody>
      </p:sp>
      <p:pic>
        <p:nvPicPr>
          <p:cNvPr id="5" name="图片 4"/>
          <p:cNvPicPr/>
          <p:nvPr/>
        </p:nvPicPr>
        <p:blipFill>
          <a:blip r:embed="rId2" cstate="print"/>
          <a:srcRect/>
          <a:stretch>
            <a:fillRect/>
          </a:stretch>
        </p:blipFill>
        <p:spPr bwMode="auto">
          <a:xfrm>
            <a:off x="1043608" y="3140968"/>
            <a:ext cx="5270500" cy="273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禁止打开</a:t>
            </a:r>
            <a:r>
              <a:rPr lang="en-US" altLang="zh-CN" dirty="0" err="1" smtClean="0"/>
              <a:t>hdfs</a:t>
            </a:r>
            <a:r>
              <a:rPr lang="zh-CN" altLang="en-US" dirty="0" smtClean="0"/>
              <a:t>如下日志级别</a:t>
            </a:r>
            <a:endParaRPr lang="zh-CN" altLang="en-US" dirty="0"/>
          </a:p>
        </p:txBody>
      </p:sp>
      <p:sp>
        <p:nvSpPr>
          <p:cNvPr id="4" name="TextBox 3"/>
          <p:cNvSpPr txBox="1"/>
          <p:nvPr/>
        </p:nvSpPr>
        <p:spPr>
          <a:xfrm>
            <a:off x="827584" y="1268760"/>
            <a:ext cx="6840760" cy="1200329"/>
          </a:xfrm>
          <a:prstGeom prst="rect">
            <a:avLst/>
          </a:prstGeom>
          <a:noFill/>
        </p:spPr>
        <p:txBody>
          <a:bodyPr wrap="square" rtlCol="0">
            <a:spAutoFit/>
          </a:bodyPr>
          <a:lstStyle/>
          <a:p>
            <a:r>
              <a:rPr lang="en-US" altLang="zh-CN" dirty="0" err="1" smtClean="0"/>
              <a:t>Hdfs</a:t>
            </a:r>
            <a:r>
              <a:rPr lang="zh-CN" altLang="en-US" dirty="0" smtClean="0"/>
              <a:t>写日志，会降低</a:t>
            </a:r>
            <a:r>
              <a:rPr lang="en-US" altLang="zh-CN" dirty="0" smtClean="0"/>
              <a:t>10%</a:t>
            </a:r>
            <a:r>
              <a:rPr lang="zh-CN" altLang="en-US" dirty="0" smtClean="0"/>
              <a:t>的性能。 </a:t>
            </a:r>
          </a:p>
          <a:p>
            <a:r>
              <a:rPr lang="zh-CN" altLang="en-US" dirty="0" smtClean="0"/>
              <a:t>写了日志，数据太多，你也看不懂。如非专家要求，日志级别只准保持在</a:t>
            </a:r>
            <a:r>
              <a:rPr lang="en-US" altLang="zh-CN" dirty="0" smtClean="0"/>
              <a:t>ERROR</a:t>
            </a:r>
            <a:r>
              <a:rPr lang="zh-CN" altLang="en-US" dirty="0" smtClean="0"/>
              <a:t>。</a:t>
            </a:r>
          </a:p>
          <a:p>
            <a:endParaRPr lang="zh-CN" altLang="en-US" dirty="0"/>
          </a:p>
        </p:txBody>
      </p:sp>
      <p:pic>
        <p:nvPicPr>
          <p:cNvPr id="6" name="图片 5"/>
          <p:cNvPicPr/>
          <p:nvPr/>
        </p:nvPicPr>
        <p:blipFill>
          <a:blip r:embed="rId2" cstate="print"/>
          <a:srcRect/>
          <a:stretch>
            <a:fillRect/>
          </a:stretch>
        </p:blipFill>
        <p:spPr bwMode="auto">
          <a:xfrm>
            <a:off x="899592" y="2348880"/>
            <a:ext cx="5273040" cy="1501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必调优参数</a:t>
            </a:r>
            <a:endParaRPr lang="zh-CN" altLang="en-US" dirty="0"/>
          </a:p>
        </p:txBody>
      </p:sp>
      <p:graphicFrame>
        <p:nvGraphicFramePr>
          <p:cNvPr id="4" name="对象 3"/>
          <p:cNvGraphicFramePr>
            <a:graphicFrameLocks noChangeAspect="1"/>
          </p:cNvGraphicFramePr>
          <p:nvPr/>
        </p:nvGraphicFramePr>
        <p:xfrm>
          <a:off x="2771800" y="2276872"/>
          <a:ext cx="914400" cy="792163"/>
        </p:xfrm>
        <a:graphic>
          <a:graphicData uri="http://schemas.openxmlformats.org/presentationml/2006/ole">
            <p:oleObj spid="_x0000_s57346" name="工作表" showAsIcon="1" r:id="rId3" imgW="914400" imgH="792360" progId="Excel.Sheet.12">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528" y="325438"/>
            <a:ext cx="8064822" cy="871537"/>
          </a:xfrm>
        </p:spPr>
        <p:txBody>
          <a:bodyPr/>
          <a:lstStyle/>
          <a:p>
            <a:pPr eaLnBrk="1" hangingPunct="1"/>
            <a:r>
              <a:rPr lang="en-US" altLang="zh-CN" dirty="0" smtClean="0"/>
              <a:t>2.FI</a:t>
            </a:r>
            <a:r>
              <a:rPr lang="zh-CN" altLang="en-US" dirty="0" smtClean="0"/>
              <a:t>账号有效期是</a:t>
            </a:r>
            <a:r>
              <a:rPr lang="en-US" altLang="zh-CN" dirty="0" smtClean="0"/>
              <a:t>1</a:t>
            </a:r>
            <a:r>
              <a:rPr lang="zh-CN" altLang="en-US" dirty="0" smtClean="0"/>
              <a:t>天，怎么保证账号不过期</a:t>
            </a:r>
          </a:p>
        </p:txBody>
      </p:sp>
      <p:sp>
        <p:nvSpPr>
          <p:cNvPr id="5" name="矩形 4"/>
          <p:cNvSpPr/>
          <p:nvPr/>
        </p:nvSpPr>
        <p:spPr bwMode="auto">
          <a:xfrm>
            <a:off x="3635896" y="1412776"/>
            <a:ext cx="1440160" cy="64807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dirty="0" smtClean="0">
                <a:latin typeface="Arial" charset="0"/>
                <a:ea typeface="宋体" charset="-122"/>
              </a:rPr>
              <a:t>网关机</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cxnSp>
        <p:nvCxnSpPr>
          <p:cNvPr id="8" name="直接箭头连接符 7"/>
          <p:cNvCxnSpPr/>
          <p:nvPr/>
        </p:nvCxnSpPr>
        <p:spPr bwMode="auto">
          <a:xfrm>
            <a:off x="1115616" y="2276872"/>
            <a:ext cx="3240360" cy="0"/>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835696" y="1988840"/>
            <a:ext cx="1872208" cy="276999"/>
          </a:xfrm>
          <a:prstGeom prst="rect">
            <a:avLst/>
          </a:prstGeom>
          <a:noFill/>
        </p:spPr>
        <p:txBody>
          <a:bodyPr wrap="square" rtlCol="0">
            <a:spAutoFit/>
          </a:bodyPr>
          <a:lstStyle/>
          <a:p>
            <a:r>
              <a:rPr lang="en-US" altLang="zh-CN" sz="1200" dirty="0" err="1" smtClean="0"/>
              <a:t>os</a:t>
            </a:r>
            <a:r>
              <a:rPr lang="zh-CN" altLang="en-US" sz="1200" dirty="0" smtClean="0"/>
              <a:t>用户</a:t>
            </a:r>
            <a:r>
              <a:rPr lang="en-US" altLang="zh-CN" sz="1200" dirty="0" smtClean="0"/>
              <a:t>A</a:t>
            </a:r>
            <a:r>
              <a:rPr lang="zh-CN" altLang="en-US" sz="1200" dirty="0" smtClean="0"/>
              <a:t>手动登录登录</a:t>
            </a:r>
            <a:endParaRPr lang="zh-CN" altLang="en-US" sz="1200" dirty="0"/>
          </a:p>
        </p:txBody>
      </p:sp>
      <p:sp>
        <p:nvSpPr>
          <p:cNvPr id="10" name="矩形 9"/>
          <p:cNvSpPr/>
          <p:nvPr/>
        </p:nvSpPr>
        <p:spPr bwMode="auto">
          <a:xfrm>
            <a:off x="4355976" y="2348880"/>
            <a:ext cx="504056" cy="432048"/>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1" name="TextBox 10"/>
          <p:cNvSpPr txBox="1"/>
          <p:nvPr/>
        </p:nvSpPr>
        <p:spPr>
          <a:xfrm>
            <a:off x="5580112" y="4509120"/>
            <a:ext cx="2304256" cy="646331"/>
          </a:xfrm>
          <a:prstGeom prst="rect">
            <a:avLst/>
          </a:prstGeom>
          <a:noFill/>
        </p:spPr>
        <p:txBody>
          <a:bodyPr wrap="square" rtlCol="0">
            <a:spAutoFit/>
          </a:bodyPr>
          <a:lstStyle/>
          <a:p>
            <a:r>
              <a:rPr lang="zh-CN" altLang="en-US" sz="1200" dirty="0" smtClean="0"/>
              <a:t>在</a:t>
            </a:r>
            <a:r>
              <a:rPr lang="en-US" altLang="zh-CN" sz="1200" dirty="0" smtClean="0"/>
              <a:t>.profile</a:t>
            </a:r>
            <a:r>
              <a:rPr lang="zh-CN" altLang="en-US" sz="1200" dirty="0" smtClean="0"/>
              <a:t>或者</a:t>
            </a:r>
            <a:r>
              <a:rPr lang="en-US" altLang="zh-CN" sz="1200" dirty="0" smtClean="0"/>
              <a:t>.</a:t>
            </a:r>
            <a:r>
              <a:rPr lang="en-US" altLang="zh-CN" sz="1200" dirty="0" err="1" smtClean="0"/>
              <a:t>bashrc</a:t>
            </a:r>
            <a:r>
              <a:rPr lang="zh-CN" altLang="en-US" sz="1200" dirty="0" smtClean="0"/>
              <a:t>中执行</a:t>
            </a:r>
            <a:r>
              <a:rPr lang="en-US" altLang="zh-CN" sz="1200" dirty="0" err="1" smtClean="0"/>
              <a:t>kinit</a:t>
            </a:r>
            <a:r>
              <a:rPr lang="en-US" altLang="zh-CN" sz="1200" dirty="0" smtClean="0"/>
              <a:t> –</a:t>
            </a:r>
            <a:r>
              <a:rPr lang="en-US" altLang="zh-CN" sz="1200" dirty="0" err="1" smtClean="0"/>
              <a:t>kt</a:t>
            </a:r>
            <a:r>
              <a:rPr lang="en-US" altLang="zh-CN" sz="1200" dirty="0" smtClean="0"/>
              <a:t> FI</a:t>
            </a:r>
            <a:r>
              <a:rPr lang="zh-CN" altLang="en-US" sz="1200" dirty="0" smtClean="0"/>
              <a:t>用户秘钥文件  </a:t>
            </a:r>
            <a:r>
              <a:rPr lang="en-US" altLang="zh-CN" sz="1200" dirty="0" smtClean="0"/>
              <a:t>FI</a:t>
            </a:r>
            <a:r>
              <a:rPr lang="zh-CN" altLang="en-US" sz="1200" dirty="0" smtClean="0"/>
              <a:t>用户名 </a:t>
            </a:r>
            <a:endParaRPr lang="en-US" altLang="zh-CN" sz="1200" dirty="0" smtClean="0"/>
          </a:p>
          <a:p>
            <a:r>
              <a:rPr lang="zh-CN" altLang="en-US" sz="1200" dirty="0" smtClean="0"/>
              <a:t>刷新了用户有效期</a:t>
            </a:r>
            <a:endParaRPr lang="zh-CN" altLang="en-US" sz="1200" dirty="0"/>
          </a:p>
        </p:txBody>
      </p:sp>
      <p:cxnSp>
        <p:nvCxnSpPr>
          <p:cNvPr id="21" name="直接连接符 20"/>
          <p:cNvCxnSpPr>
            <a:stCxn id="5" idx="2"/>
          </p:cNvCxnSpPr>
          <p:nvPr/>
        </p:nvCxnSpPr>
        <p:spPr bwMode="auto">
          <a:xfrm>
            <a:off x="4355976" y="2060848"/>
            <a:ext cx="0" cy="3240360"/>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2" name="矩形 21"/>
          <p:cNvSpPr/>
          <p:nvPr/>
        </p:nvSpPr>
        <p:spPr bwMode="auto">
          <a:xfrm>
            <a:off x="395536" y="1340768"/>
            <a:ext cx="1440160" cy="64807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TCC/</a:t>
            </a:r>
            <a:r>
              <a:rPr lang="en-US" altLang="zh-CN" dirty="0" err="1" smtClean="0">
                <a:latin typeface="Arial" charset="0"/>
                <a:ea typeface="宋体" charset="-122"/>
              </a:rPr>
              <a:t>xshell</a:t>
            </a:r>
            <a:r>
              <a:rPr lang="zh-CN" altLang="en-US" dirty="0" smtClean="0">
                <a:latin typeface="Arial" charset="0"/>
                <a:ea typeface="宋体" charset="-122"/>
              </a:rPr>
              <a:t>登录</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23" name="TextBox 22"/>
          <p:cNvSpPr txBox="1"/>
          <p:nvPr/>
        </p:nvSpPr>
        <p:spPr>
          <a:xfrm>
            <a:off x="4932040" y="2420888"/>
            <a:ext cx="2304256" cy="276999"/>
          </a:xfrm>
          <a:prstGeom prst="rect">
            <a:avLst/>
          </a:prstGeom>
          <a:noFill/>
        </p:spPr>
        <p:txBody>
          <a:bodyPr wrap="square" rtlCol="0">
            <a:spAutoFit/>
          </a:bodyPr>
          <a:lstStyle/>
          <a:p>
            <a:r>
              <a:rPr lang="zh-CN" altLang="en-US" sz="1200" dirty="0" smtClean="0"/>
              <a:t>初始化系统文件</a:t>
            </a:r>
            <a:r>
              <a:rPr lang="en-US" altLang="zh-CN" sz="1200" dirty="0" smtClean="0"/>
              <a:t>(</a:t>
            </a:r>
            <a:r>
              <a:rPr lang="zh-CN" altLang="en-US" sz="1200" dirty="0" smtClean="0"/>
              <a:t>含 </a:t>
            </a:r>
            <a:r>
              <a:rPr lang="en-US" altLang="zh-CN" sz="1200" dirty="0" smtClean="0"/>
              <a:t>/etc/profile)</a:t>
            </a:r>
            <a:endParaRPr lang="zh-CN" altLang="en-US" sz="1200" dirty="0"/>
          </a:p>
        </p:txBody>
      </p:sp>
      <p:sp>
        <p:nvSpPr>
          <p:cNvPr id="24" name="矩形 23"/>
          <p:cNvSpPr/>
          <p:nvPr/>
        </p:nvSpPr>
        <p:spPr bwMode="auto">
          <a:xfrm>
            <a:off x="4355976" y="2996952"/>
            <a:ext cx="504056" cy="432048"/>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5" name="TextBox 24"/>
          <p:cNvSpPr txBox="1"/>
          <p:nvPr/>
        </p:nvSpPr>
        <p:spPr>
          <a:xfrm>
            <a:off x="4932040" y="3068960"/>
            <a:ext cx="2304256" cy="461665"/>
          </a:xfrm>
          <a:prstGeom prst="rect">
            <a:avLst/>
          </a:prstGeom>
          <a:noFill/>
        </p:spPr>
        <p:txBody>
          <a:bodyPr wrap="square" rtlCol="0">
            <a:spAutoFit/>
          </a:bodyPr>
          <a:lstStyle/>
          <a:p>
            <a:r>
              <a:rPr lang="zh-CN" altLang="en-US" sz="1200" dirty="0" smtClean="0"/>
              <a:t>初始化用户文件</a:t>
            </a:r>
            <a:r>
              <a:rPr lang="en-US" altLang="zh-CN" sz="1200" dirty="0" smtClean="0"/>
              <a:t>(</a:t>
            </a:r>
            <a:r>
              <a:rPr lang="zh-CN" altLang="en-US" sz="1200" dirty="0" smtClean="0"/>
              <a:t>含 </a:t>
            </a:r>
            <a:r>
              <a:rPr lang="en-US" altLang="zh-CN" sz="1200" dirty="0" smtClean="0"/>
              <a:t>.profile, .</a:t>
            </a:r>
            <a:r>
              <a:rPr lang="en-US" altLang="zh-CN" sz="1200" dirty="0" err="1" smtClean="0"/>
              <a:t>bashc</a:t>
            </a:r>
            <a:r>
              <a:rPr lang="zh-CN" altLang="en-US" sz="1200" dirty="0" smtClean="0"/>
              <a:t>等</a:t>
            </a:r>
            <a:r>
              <a:rPr lang="en-US" altLang="zh-CN" sz="1200" dirty="0" smtClean="0"/>
              <a:t>)</a:t>
            </a:r>
            <a:endParaRPr lang="zh-CN" altLang="en-US" sz="1200" dirty="0"/>
          </a:p>
        </p:txBody>
      </p:sp>
      <p:cxnSp>
        <p:nvCxnSpPr>
          <p:cNvPr id="27" name="直接连接符 26"/>
          <p:cNvCxnSpPr>
            <a:stCxn id="11" idx="0"/>
            <a:endCxn id="25" idx="2"/>
          </p:cNvCxnSpPr>
          <p:nvPr/>
        </p:nvCxnSpPr>
        <p:spPr bwMode="auto">
          <a:xfrm flipH="1" flipV="1">
            <a:off x="6084168" y="3530625"/>
            <a:ext cx="648072" cy="978495"/>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0" name="直接连接符 29"/>
          <p:cNvCxnSpPr>
            <a:stCxn id="22" idx="2"/>
          </p:cNvCxnSpPr>
          <p:nvPr/>
        </p:nvCxnSpPr>
        <p:spPr bwMode="auto">
          <a:xfrm>
            <a:off x="1115616" y="1988840"/>
            <a:ext cx="0" cy="3168352"/>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Ovr>
    <a:masterClrMapping/>
  </p:clrMapOvr>
  <p:transition advClick="0" advTm="800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我初始化了错误的</a:t>
            </a:r>
            <a:r>
              <a:rPr lang="en-US" altLang="zh-CN" dirty="0" smtClean="0"/>
              <a:t>FI</a:t>
            </a:r>
            <a:r>
              <a:rPr lang="zh-CN" altLang="en-US" dirty="0" smtClean="0"/>
              <a:t>用户，怎么救急？</a:t>
            </a:r>
            <a:endParaRPr lang="zh-CN" altLang="en-US" dirty="0"/>
          </a:p>
        </p:txBody>
      </p:sp>
      <p:sp>
        <p:nvSpPr>
          <p:cNvPr id="4" name="TextBox 3"/>
          <p:cNvSpPr txBox="1"/>
          <p:nvPr/>
        </p:nvSpPr>
        <p:spPr>
          <a:xfrm>
            <a:off x="1043608" y="1412776"/>
            <a:ext cx="6048672" cy="646331"/>
          </a:xfrm>
          <a:prstGeom prst="rect">
            <a:avLst/>
          </a:prstGeom>
          <a:noFill/>
        </p:spPr>
        <p:txBody>
          <a:bodyPr wrap="square" rtlCol="0">
            <a:spAutoFit/>
          </a:bodyPr>
          <a:lstStyle/>
          <a:p>
            <a:r>
              <a:rPr lang="en-US" altLang="zh-CN" sz="1200" dirty="0" smtClean="0"/>
              <a:t>1.</a:t>
            </a:r>
            <a:r>
              <a:rPr lang="zh-CN" altLang="en-US" sz="1200" dirty="0" smtClean="0"/>
              <a:t>执行 </a:t>
            </a:r>
            <a:r>
              <a:rPr lang="en-US" altLang="zh-CN" sz="1200" dirty="0" err="1" smtClean="0"/>
              <a:t>kdestroy</a:t>
            </a:r>
            <a:r>
              <a:rPr lang="en-US" altLang="zh-CN" sz="1200" dirty="0" smtClean="0"/>
              <a:t>  </a:t>
            </a:r>
            <a:r>
              <a:rPr lang="zh-CN" altLang="en-US" sz="1200" dirty="0" smtClean="0"/>
              <a:t>命令， 删除本地缓存。</a:t>
            </a:r>
            <a:endParaRPr lang="en-US" altLang="zh-CN" sz="1200" dirty="0" smtClean="0"/>
          </a:p>
          <a:p>
            <a:r>
              <a:rPr lang="en-US" altLang="zh-CN" sz="1200" dirty="0" smtClean="0"/>
              <a:t>2.</a:t>
            </a:r>
            <a:r>
              <a:rPr lang="zh-CN" altLang="en-US" sz="1200" dirty="0" smtClean="0"/>
              <a:t>立即退出网关机</a:t>
            </a:r>
            <a:r>
              <a:rPr lang="en-US" altLang="zh-CN" sz="1200" dirty="0" smtClean="0"/>
              <a:t> </a:t>
            </a:r>
            <a:r>
              <a:rPr lang="zh-CN" altLang="en-US" sz="1200" dirty="0" smtClean="0"/>
              <a:t>，再进去一遍，如果在初始化文件中登录</a:t>
            </a:r>
            <a:r>
              <a:rPr lang="en-US" altLang="zh-CN" sz="1200" dirty="0" smtClean="0"/>
              <a:t>FI</a:t>
            </a:r>
            <a:r>
              <a:rPr lang="zh-CN" altLang="en-US" sz="1200" dirty="0" smtClean="0"/>
              <a:t>，会自动再生成新的本地鉴权缓存。</a:t>
            </a:r>
            <a:endParaRPr lang="zh-CN" alt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t>4. </a:t>
            </a:r>
            <a:r>
              <a:rPr lang="zh-CN" altLang="en-US" dirty="0" smtClean="0"/>
              <a:t>人机账号、机机账号能不能相互代替</a:t>
            </a:r>
            <a:r>
              <a:rPr lang="en-US" altLang="zh-CN" dirty="0" smtClean="0"/>
              <a:t>?</a:t>
            </a:r>
            <a:endParaRPr lang="zh-CN" altLang="en-US" dirty="0" smtClean="0"/>
          </a:p>
        </p:txBody>
      </p:sp>
      <p:pic>
        <p:nvPicPr>
          <p:cNvPr id="3074" name="Picture 2"/>
          <p:cNvPicPr>
            <a:picLocks noChangeAspect="1" noChangeArrowheads="1"/>
          </p:cNvPicPr>
          <p:nvPr/>
        </p:nvPicPr>
        <p:blipFill>
          <a:blip r:embed="rId2" cstate="print"/>
          <a:srcRect/>
          <a:stretch>
            <a:fillRect/>
          </a:stretch>
        </p:blipFill>
        <p:spPr bwMode="auto">
          <a:xfrm>
            <a:off x="1475656" y="1412776"/>
            <a:ext cx="4067175" cy="1362075"/>
          </a:xfrm>
          <a:prstGeom prst="rect">
            <a:avLst/>
          </a:prstGeom>
          <a:noFill/>
          <a:ln w="9525">
            <a:noFill/>
            <a:miter lim="800000"/>
            <a:headEnd/>
            <a:tailEnd/>
          </a:ln>
        </p:spPr>
      </p:pic>
      <p:sp>
        <p:nvSpPr>
          <p:cNvPr id="5" name="TextBox 4"/>
          <p:cNvSpPr txBox="1"/>
          <p:nvPr/>
        </p:nvSpPr>
        <p:spPr>
          <a:xfrm>
            <a:off x="1115616" y="1124744"/>
            <a:ext cx="2592288" cy="276999"/>
          </a:xfrm>
          <a:prstGeom prst="rect">
            <a:avLst/>
          </a:prstGeom>
          <a:noFill/>
        </p:spPr>
        <p:txBody>
          <a:bodyPr wrap="square" rtlCol="0">
            <a:spAutoFit/>
          </a:bodyPr>
          <a:lstStyle/>
          <a:p>
            <a:r>
              <a:rPr lang="en-US" altLang="zh-CN" sz="1200" dirty="0" smtClean="0"/>
              <a:t>FI web</a:t>
            </a:r>
            <a:r>
              <a:rPr lang="zh-CN" altLang="en-US" sz="1200" dirty="0" smtClean="0"/>
              <a:t>界面有</a:t>
            </a:r>
            <a:r>
              <a:rPr lang="en-US" altLang="zh-CN" sz="1200" dirty="0" smtClean="0"/>
              <a:t>2</a:t>
            </a:r>
            <a:r>
              <a:rPr lang="zh-CN" altLang="en-US" sz="1200" dirty="0" smtClean="0"/>
              <a:t>类账号</a:t>
            </a:r>
            <a:endParaRPr lang="zh-CN" altLang="en-US" sz="1200" dirty="0"/>
          </a:p>
        </p:txBody>
      </p:sp>
      <p:graphicFrame>
        <p:nvGraphicFramePr>
          <p:cNvPr id="6" name="表格 5"/>
          <p:cNvGraphicFramePr>
            <a:graphicFrameLocks noGrp="1"/>
          </p:cNvGraphicFramePr>
          <p:nvPr/>
        </p:nvGraphicFramePr>
        <p:xfrm>
          <a:off x="1115616" y="3068960"/>
          <a:ext cx="6768750" cy="1381760"/>
        </p:xfrm>
        <a:graphic>
          <a:graphicData uri="http://schemas.openxmlformats.org/drawingml/2006/table">
            <a:tbl>
              <a:tblPr firstRow="1" bandRow="1">
                <a:tableStyleId>{5C22544A-7EE6-4342-B048-85BDC9FD1C3A}</a:tableStyleId>
              </a:tblPr>
              <a:tblGrid>
                <a:gridCol w="1343932"/>
                <a:gridCol w="912318"/>
                <a:gridCol w="1128125"/>
                <a:gridCol w="1128125"/>
                <a:gridCol w="1128125"/>
                <a:gridCol w="1128125"/>
              </a:tblGrid>
              <a:tr h="370840">
                <a:tc>
                  <a:txBody>
                    <a:bodyPr/>
                    <a:lstStyle/>
                    <a:p>
                      <a:endParaRPr lang="zh-CN" altLang="en-US" sz="1200" dirty="0">
                        <a:solidFill>
                          <a:schemeClr val="tx1"/>
                        </a:solidFill>
                      </a:endParaRPr>
                    </a:p>
                  </a:txBody>
                  <a:tcPr/>
                </a:tc>
                <a:tc>
                  <a:txBody>
                    <a:bodyPr/>
                    <a:lstStyle/>
                    <a:p>
                      <a:r>
                        <a:rPr lang="zh-CN" altLang="en-US" sz="1200" dirty="0" smtClean="0">
                          <a:solidFill>
                            <a:schemeClr val="tx1"/>
                          </a:solidFill>
                        </a:rPr>
                        <a:t>初始化时，需要输入密码</a:t>
                      </a:r>
                      <a:endParaRPr lang="zh-CN" altLang="en-US" sz="1200" dirty="0">
                        <a:solidFill>
                          <a:schemeClr val="tx1"/>
                        </a:solidFill>
                      </a:endParaRPr>
                    </a:p>
                  </a:txBody>
                  <a:tcPr/>
                </a:tc>
                <a:tc>
                  <a:txBody>
                    <a:bodyPr/>
                    <a:lstStyle/>
                    <a:p>
                      <a:r>
                        <a:rPr lang="zh-CN" altLang="en-US" sz="1200" dirty="0" smtClean="0">
                          <a:solidFill>
                            <a:schemeClr val="tx1"/>
                          </a:solidFill>
                        </a:rPr>
                        <a:t>密码需要</a:t>
                      </a:r>
                      <a:r>
                        <a:rPr lang="en-US" altLang="zh-CN" sz="1200" dirty="0" smtClean="0">
                          <a:solidFill>
                            <a:schemeClr val="tx1"/>
                          </a:solidFill>
                        </a:rPr>
                        <a:t>3</a:t>
                      </a:r>
                      <a:r>
                        <a:rPr lang="zh-CN" altLang="en-US" sz="1200" dirty="0" smtClean="0">
                          <a:solidFill>
                            <a:schemeClr val="tx1"/>
                          </a:solidFill>
                        </a:rPr>
                        <a:t>个月修改一次</a:t>
                      </a:r>
                      <a:endParaRPr lang="zh-CN" altLang="en-US" sz="1200" dirty="0">
                        <a:solidFill>
                          <a:schemeClr val="tx1"/>
                        </a:solidFill>
                      </a:endParaRPr>
                    </a:p>
                  </a:txBody>
                  <a:tcPr/>
                </a:tc>
                <a:tc>
                  <a:txBody>
                    <a:bodyPr/>
                    <a:lstStyle/>
                    <a:p>
                      <a:r>
                        <a:rPr lang="zh-CN" altLang="en-US" sz="1200" dirty="0" smtClean="0">
                          <a:solidFill>
                            <a:schemeClr val="tx1"/>
                          </a:solidFill>
                        </a:rPr>
                        <a:t>能访问</a:t>
                      </a:r>
                      <a:r>
                        <a:rPr lang="en-US" altLang="zh-CN" sz="1200" dirty="0" smtClean="0">
                          <a:solidFill>
                            <a:schemeClr val="tx1"/>
                          </a:solidFill>
                        </a:rPr>
                        <a:t>web</a:t>
                      </a:r>
                      <a:r>
                        <a:rPr lang="en-US" altLang="zh-CN" sz="1200" baseline="0" dirty="0" smtClean="0">
                          <a:solidFill>
                            <a:schemeClr val="tx1"/>
                          </a:solidFill>
                        </a:rPr>
                        <a:t> portal</a:t>
                      </a:r>
                      <a:endParaRPr lang="zh-CN" altLang="en-US" sz="1200" dirty="0">
                        <a:solidFill>
                          <a:schemeClr val="tx1"/>
                        </a:solidFill>
                      </a:endParaRPr>
                    </a:p>
                  </a:txBody>
                  <a:tcPr/>
                </a:tc>
                <a:tc>
                  <a:txBody>
                    <a:bodyPr/>
                    <a:lstStyle/>
                    <a:p>
                      <a:r>
                        <a:rPr lang="zh-CN" altLang="en-US" sz="1200" dirty="0" smtClean="0">
                          <a:solidFill>
                            <a:schemeClr val="tx1"/>
                          </a:solidFill>
                        </a:rPr>
                        <a:t>能访问</a:t>
                      </a:r>
                      <a:r>
                        <a:rPr lang="en-US" altLang="zh-CN" sz="1200" dirty="0" smtClean="0">
                          <a:solidFill>
                            <a:schemeClr val="tx1"/>
                          </a:solidFill>
                        </a:rPr>
                        <a:t>FI</a:t>
                      </a:r>
                      <a:r>
                        <a:rPr lang="zh-CN" altLang="en-US" sz="1200" dirty="0" smtClean="0">
                          <a:solidFill>
                            <a:schemeClr val="tx1"/>
                          </a:solidFill>
                        </a:rPr>
                        <a:t>里面的服务</a:t>
                      </a:r>
                      <a:endParaRPr lang="zh-CN" altLang="en-US" sz="1200" dirty="0">
                        <a:solidFill>
                          <a:schemeClr val="tx1"/>
                        </a:solidFill>
                      </a:endParaRPr>
                    </a:p>
                  </a:txBody>
                  <a:tcPr/>
                </a:tc>
                <a:tc>
                  <a:txBody>
                    <a:bodyPr/>
                    <a:lstStyle/>
                    <a:p>
                      <a:r>
                        <a:rPr lang="zh-CN" altLang="en-US" sz="1200" dirty="0" smtClean="0">
                          <a:solidFill>
                            <a:schemeClr val="tx1"/>
                          </a:solidFill>
                        </a:rPr>
                        <a:t>每</a:t>
                      </a:r>
                      <a:r>
                        <a:rPr lang="en-US" altLang="zh-CN" sz="1200" dirty="0" smtClean="0">
                          <a:solidFill>
                            <a:schemeClr val="tx1"/>
                          </a:solidFill>
                        </a:rPr>
                        <a:t>24</a:t>
                      </a:r>
                      <a:r>
                        <a:rPr lang="zh-CN" altLang="en-US" sz="1200" dirty="0" smtClean="0">
                          <a:solidFill>
                            <a:schemeClr val="tx1"/>
                          </a:solidFill>
                        </a:rPr>
                        <a:t>小时，需要重新初始化鉴权</a:t>
                      </a:r>
                      <a:endParaRPr lang="zh-CN" altLang="en-US" sz="1200" dirty="0">
                        <a:solidFill>
                          <a:schemeClr val="tx1"/>
                        </a:solidFill>
                      </a:endParaRPr>
                    </a:p>
                  </a:txBody>
                  <a:tcPr/>
                </a:tc>
              </a:tr>
              <a:tr h="370840">
                <a:tc>
                  <a:txBody>
                    <a:bodyPr/>
                    <a:lstStyle/>
                    <a:p>
                      <a:r>
                        <a:rPr lang="zh-CN" altLang="en-US" sz="1200" dirty="0" smtClean="0"/>
                        <a:t>人机账号</a:t>
                      </a:r>
                      <a:endParaRPr lang="zh-CN" altLang="en-US" sz="1200" dirty="0"/>
                    </a:p>
                  </a:txBody>
                  <a:tcPr/>
                </a:tc>
                <a:tc>
                  <a:txBody>
                    <a:bodyPr/>
                    <a:lstStyle/>
                    <a:p>
                      <a:r>
                        <a:rPr lang="en-US" altLang="zh-CN" sz="1200" dirty="0" smtClean="0"/>
                        <a:t>Y</a:t>
                      </a:r>
                      <a:endParaRPr lang="zh-CN" altLang="en-US" sz="1200" dirty="0"/>
                    </a:p>
                  </a:txBody>
                  <a:tcPr/>
                </a:tc>
                <a:tc>
                  <a:txBody>
                    <a:bodyPr/>
                    <a:lstStyle/>
                    <a:p>
                      <a:r>
                        <a:rPr lang="en-US" altLang="zh-CN" sz="1200" dirty="0" smtClean="0"/>
                        <a:t>Y</a:t>
                      </a:r>
                      <a:endParaRPr lang="zh-CN" altLang="en-US" sz="1200" dirty="0"/>
                    </a:p>
                  </a:txBody>
                  <a:tcPr/>
                </a:tc>
                <a:tc>
                  <a:txBody>
                    <a:bodyPr/>
                    <a:lstStyle/>
                    <a:p>
                      <a:r>
                        <a:rPr lang="en-US" altLang="zh-CN" sz="1200" dirty="0" smtClean="0"/>
                        <a:t>Y</a:t>
                      </a:r>
                      <a:endParaRPr lang="zh-CN" altLang="en-US" sz="1200" dirty="0"/>
                    </a:p>
                  </a:txBody>
                  <a:tcPr/>
                </a:tc>
                <a:tc>
                  <a:txBody>
                    <a:bodyPr/>
                    <a:lstStyle/>
                    <a:p>
                      <a:r>
                        <a:rPr lang="en-US" altLang="zh-CN" sz="1200" dirty="0" smtClean="0"/>
                        <a:t>Y</a:t>
                      </a:r>
                      <a:endParaRPr lang="zh-CN" altLang="en-US" sz="1200" dirty="0"/>
                    </a:p>
                  </a:txBody>
                  <a:tcPr/>
                </a:tc>
                <a:tc>
                  <a:txBody>
                    <a:bodyPr/>
                    <a:lstStyle/>
                    <a:p>
                      <a:r>
                        <a:rPr lang="en-US" altLang="zh-CN" sz="1200" dirty="0" smtClean="0"/>
                        <a:t>Y</a:t>
                      </a:r>
                      <a:endParaRPr lang="zh-CN" altLang="en-US" sz="1200" dirty="0"/>
                    </a:p>
                  </a:txBody>
                  <a:tcPr/>
                </a:tc>
              </a:tr>
              <a:tr h="370840">
                <a:tc>
                  <a:txBody>
                    <a:bodyPr/>
                    <a:lstStyle/>
                    <a:p>
                      <a:r>
                        <a:rPr lang="zh-CN" altLang="en-US" sz="1200" dirty="0" smtClean="0"/>
                        <a:t>机机账号</a:t>
                      </a:r>
                      <a:endParaRPr lang="zh-CN" altLang="en-US" sz="1200" dirty="0"/>
                    </a:p>
                  </a:txBody>
                  <a:tcPr/>
                </a:tc>
                <a:tc>
                  <a:txBody>
                    <a:bodyPr/>
                    <a:lstStyle/>
                    <a:p>
                      <a:r>
                        <a:rPr lang="en-US" altLang="zh-CN" sz="1200" dirty="0" smtClean="0"/>
                        <a:t>N</a:t>
                      </a:r>
                      <a:endParaRPr lang="zh-CN" altLang="en-US" sz="1200" dirty="0"/>
                    </a:p>
                  </a:txBody>
                  <a:tcPr/>
                </a:tc>
                <a:tc>
                  <a:txBody>
                    <a:bodyPr/>
                    <a:lstStyle/>
                    <a:p>
                      <a:r>
                        <a:rPr lang="en-US" altLang="zh-CN" sz="1200" dirty="0" smtClean="0"/>
                        <a:t>N</a:t>
                      </a:r>
                      <a:endParaRPr lang="zh-CN" altLang="en-US" sz="1200" dirty="0"/>
                    </a:p>
                  </a:txBody>
                  <a:tcPr/>
                </a:tc>
                <a:tc>
                  <a:txBody>
                    <a:bodyPr/>
                    <a:lstStyle/>
                    <a:p>
                      <a:r>
                        <a:rPr lang="en-US" altLang="zh-CN" sz="1200" dirty="0" smtClean="0"/>
                        <a:t>N</a:t>
                      </a:r>
                      <a:endParaRPr lang="zh-CN" altLang="en-US" sz="1200" dirty="0"/>
                    </a:p>
                  </a:txBody>
                  <a:tcPr/>
                </a:tc>
                <a:tc>
                  <a:txBody>
                    <a:bodyPr/>
                    <a:lstStyle/>
                    <a:p>
                      <a:r>
                        <a:rPr lang="en-US" altLang="zh-CN" sz="1200" dirty="0" smtClean="0"/>
                        <a:t>Y</a:t>
                      </a:r>
                      <a:endParaRPr lang="zh-CN" altLang="en-US" sz="1200" dirty="0"/>
                    </a:p>
                  </a:txBody>
                  <a:tcPr/>
                </a:tc>
                <a:tc>
                  <a:txBody>
                    <a:bodyPr/>
                    <a:lstStyle/>
                    <a:p>
                      <a:r>
                        <a:rPr lang="en-US" altLang="zh-CN" sz="1200" dirty="0" smtClean="0"/>
                        <a:t>Y</a:t>
                      </a:r>
                      <a:endParaRPr lang="zh-CN" altLang="en-US" sz="1200" dirty="0"/>
                    </a:p>
                  </a:txBody>
                  <a:tcPr/>
                </a:tc>
              </a:tr>
            </a:tbl>
          </a:graphicData>
        </a:graphic>
      </p:graphicFrame>
      <p:sp>
        <p:nvSpPr>
          <p:cNvPr id="7" name="TextBox 6"/>
          <p:cNvSpPr txBox="1"/>
          <p:nvPr/>
        </p:nvSpPr>
        <p:spPr>
          <a:xfrm>
            <a:off x="251520" y="4797152"/>
            <a:ext cx="7128792" cy="830997"/>
          </a:xfrm>
          <a:prstGeom prst="rect">
            <a:avLst/>
          </a:prstGeom>
          <a:noFill/>
        </p:spPr>
        <p:txBody>
          <a:bodyPr wrap="square" rtlCol="0">
            <a:spAutoFit/>
          </a:bodyPr>
          <a:lstStyle/>
          <a:p>
            <a:r>
              <a:rPr lang="zh-CN" altLang="en-US" sz="1200" dirty="0" smtClean="0">
                <a:solidFill>
                  <a:srgbClr val="FF0000"/>
                </a:solidFill>
              </a:rPr>
              <a:t>人机账号密码过期不修改，会导致使用这个用户的业务停止工作。</a:t>
            </a:r>
            <a:endParaRPr lang="en-US" altLang="zh-CN" sz="1200" dirty="0" smtClean="0">
              <a:solidFill>
                <a:srgbClr val="FF0000"/>
              </a:solidFill>
            </a:endParaRPr>
          </a:p>
          <a:p>
            <a:endParaRPr lang="en-US" altLang="zh-CN" sz="1200" dirty="0" smtClean="0"/>
          </a:p>
          <a:p>
            <a:pPr algn="just"/>
            <a:r>
              <a:rPr lang="zh-CN" altLang="en-US" sz="1200" dirty="0" smtClean="0"/>
              <a:t>后台服务，必须用 </a:t>
            </a:r>
            <a:r>
              <a:rPr lang="en-US" altLang="zh-CN" sz="1200" dirty="0" smtClean="0"/>
              <a:t>“</a:t>
            </a:r>
            <a:r>
              <a:rPr lang="zh-CN" altLang="en-US" sz="1200" dirty="0" smtClean="0"/>
              <a:t>机机账号</a:t>
            </a:r>
            <a:r>
              <a:rPr lang="en-US" altLang="zh-CN" sz="1200" dirty="0" smtClean="0"/>
              <a:t>”</a:t>
            </a:r>
            <a:r>
              <a:rPr lang="zh-CN" altLang="en-US" sz="1200" dirty="0" smtClean="0"/>
              <a:t>。</a:t>
            </a:r>
            <a:endParaRPr lang="en-US" altLang="zh-CN" sz="1200" dirty="0" smtClean="0"/>
          </a:p>
          <a:p>
            <a:pPr algn="just"/>
            <a:r>
              <a:rPr lang="zh-CN" altLang="en-US" sz="1200" dirty="0" smtClean="0"/>
              <a:t>登录</a:t>
            </a:r>
            <a:r>
              <a:rPr lang="en-US" altLang="zh-CN" sz="1200" dirty="0" smtClean="0"/>
              <a:t>FI web</a:t>
            </a:r>
            <a:r>
              <a:rPr lang="zh-CN" altLang="en-US" sz="1200" dirty="0" smtClean="0"/>
              <a:t>界面，必须用</a:t>
            </a:r>
            <a:r>
              <a:rPr lang="en-US" altLang="zh-CN" sz="1200" dirty="0" smtClean="0"/>
              <a:t>”</a:t>
            </a:r>
            <a:r>
              <a:rPr lang="zh-CN" altLang="en-US" sz="1200" dirty="0" smtClean="0"/>
              <a:t>人机账号</a:t>
            </a:r>
            <a:r>
              <a:rPr lang="en-US" altLang="zh-CN" sz="1200" dirty="0" smtClean="0"/>
              <a:t>”</a:t>
            </a:r>
            <a:endParaRPr lang="zh-CN" altLang="en-US" sz="1200" dirty="0"/>
          </a:p>
        </p:txBody>
      </p:sp>
    </p:spTree>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t>5. FI web portal</a:t>
            </a:r>
            <a:r>
              <a:rPr lang="zh-CN" altLang="en-US" dirty="0" smtClean="0"/>
              <a:t>监控数据为什么选不了</a:t>
            </a:r>
            <a:r>
              <a:rPr lang="en-US" altLang="zh-CN" dirty="0" smtClean="0"/>
              <a:t>?</a:t>
            </a:r>
            <a:endParaRPr lang="zh-CN" altLang="en-US" dirty="0" smtClean="0"/>
          </a:p>
        </p:txBody>
      </p:sp>
      <p:pic>
        <p:nvPicPr>
          <p:cNvPr id="4098" name="Picture 2"/>
          <p:cNvPicPr>
            <a:picLocks noChangeAspect="1" noChangeArrowheads="1"/>
          </p:cNvPicPr>
          <p:nvPr/>
        </p:nvPicPr>
        <p:blipFill>
          <a:blip r:embed="rId2" cstate="print"/>
          <a:srcRect/>
          <a:stretch>
            <a:fillRect/>
          </a:stretch>
        </p:blipFill>
        <p:spPr bwMode="auto">
          <a:xfrm>
            <a:off x="971600" y="1484784"/>
            <a:ext cx="7056784" cy="2986517"/>
          </a:xfrm>
          <a:prstGeom prst="rect">
            <a:avLst/>
          </a:prstGeom>
          <a:noFill/>
          <a:ln w="9525">
            <a:noFill/>
            <a:miter lim="800000"/>
            <a:headEnd/>
            <a:tailEnd/>
          </a:ln>
        </p:spPr>
      </p:pic>
      <p:sp>
        <p:nvSpPr>
          <p:cNvPr id="5" name="TextBox 4"/>
          <p:cNvSpPr txBox="1"/>
          <p:nvPr/>
        </p:nvSpPr>
        <p:spPr>
          <a:xfrm>
            <a:off x="1043608" y="4797152"/>
            <a:ext cx="7488832" cy="646331"/>
          </a:xfrm>
          <a:prstGeom prst="rect">
            <a:avLst/>
          </a:prstGeom>
          <a:noFill/>
        </p:spPr>
        <p:txBody>
          <a:bodyPr wrap="square" rtlCol="0">
            <a:spAutoFit/>
          </a:bodyPr>
          <a:lstStyle/>
          <a:p>
            <a:r>
              <a:rPr lang="zh-CN" altLang="en-US" sz="1200" dirty="0" smtClean="0"/>
              <a:t>对每个服务，</a:t>
            </a:r>
            <a:r>
              <a:rPr lang="en-US" altLang="zh-CN" sz="1200" dirty="0" smtClean="0"/>
              <a:t>FI C30</a:t>
            </a:r>
            <a:r>
              <a:rPr lang="zh-CN" altLang="en-US" sz="1200" dirty="0" smtClean="0"/>
              <a:t>最多同时选择</a:t>
            </a:r>
            <a:r>
              <a:rPr lang="en-US" altLang="zh-CN" sz="1200" dirty="0" smtClean="0"/>
              <a:t>5</a:t>
            </a:r>
            <a:r>
              <a:rPr lang="zh-CN" altLang="en-US" sz="1200" dirty="0" smtClean="0"/>
              <a:t>个监控项； </a:t>
            </a:r>
            <a:r>
              <a:rPr lang="en-US" altLang="zh-CN" sz="1200" dirty="0" smtClean="0"/>
              <a:t>FI C60</a:t>
            </a:r>
            <a:r>
              <a:rPr lang="zh-CN" altLang="en-US" sz="1200" dirty="0" smtClean="0"/>
              <a:t>最多同时选择</a:t>
            </a:r>
            <a:r>
              <a:rPr lang="en-US" altLang="zh-CN" sz="1200" dirty="0" smtClean="0"/>
              <a:t>6</a:t>
            </a:r>
            <a:r>
              <a:rPr lang="zh-CN" altLang="en-US" sz="1200" dirty="0" smtClean="0"/>
              <a:t>个监控项。</a:t>
            </a:r>
            <a:endParaRPr lang="en-US" altLang="zh-CN" sz="1200" dirty="0" smtClean="0"/>
          </a:p>
          <a:p>
            <a:endParaRPr lang="en-US" altLang="zh-CN" sz="1200" dirty="0" smtClean="0"/>
          </a:p>
          <a:p>
            <a:r>
              <a:rPr lang="zh-CN" altLang="en-US" sz="1200" dirty="0" smtClean="0"/>
              <a:t>解决方法：去掉已选的，勾选你想要的</a:t>
            </a:r>
            <a:endParaRPr lang="zh-CN" altLang="en-US" sz="1200" dirty="0"/>
          </a:p>
        </p:txBody>
      </p:sp>
    </p:spTree>
  </p:cSld>
  <p:clrMapOvr>
    <a:masterClrMapping/>
  </p:clrMapOvr>
  <p:transition advClick="0" advTm="8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6.Web</a:t>
            </a:r>
            <a:r>
              <a:rPr lang="zh-CN" altLang="en-US" dirty="0" smtClean="0"/>
              <a:t>界面监控指标为什么忽高忽低</a:t>
            </a:r>
            <a:r>
              <a:rPr lang="en-US" altLang="zh-CN" dirty="0" smtClean="0"/>
              <a:t>?</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043608" y="1268760"/>
            <a:ext cx="6965950" cy="2076450"/>
          </a:xfrm>
          <a:prstGeom prst="rect">
            <a:avLst/>
          </a:prstGeom>
          <a:noFill/>
          <a:ln w="9525">
            <a:noFill/>
            <a:miter lim="800000"/>
            <a:headEnd/>
            <a:tailEnd/>
          </a:ln>
        </p:spPr>
      </p:pic>
      <p:sp>
        <p:nvSpPr>
          <p:cNvPr id="5" name="TextBox 4"/>
          <p:cNvSpPr txBox="1"/>
          <p:nvPr/>
        </p:nvSpPr>
        <p:spPr>
          <a:xfrm>
            <a:off x="1043608" y="4005064"/>
            <a:ext cx="7416824" cy="1015663"/>
          </a:xfrm>
          <a:prstGeom prst="rect">
            <a:avLst/>
          </a:prstGeom>
          <a:noFill/>
        </p:spPr>
        <p:txBody>
          <a:bodyPr wrap="square" rtlCol="0">
            <a:spAutoFit/>
          </a:bodyPr>
          <a:lstStyle/>
          <a:p>
            <a:r>
              <a:rPr lang="zh-CN" altLang="en-US" sz="1200" dirty="0" smtClean="0"/>
              <a:t>刚打开一个服务的页面时，页面呈现的是每</a:t>
            </a:r>
            <a:r>
              <a:rPr lang="en-US" altLang="zh-CN" sz="1200" dirty="0" smtClean="0"/>
              <a:t>5</a:t>
            </a:r>
            <a:r>
              <a:rPr lang="zh-CN" altLang="en-US" sz="1200" dirty="0" smtClean="0"/>
              <a:t>分钟这个点的采样数据，只能近似反映集群的服务状态。见红色方框内的数据</a:t>
            </a:r>
            <a:endParaRPr lang="en-US" altLang="zh-CN" sz="1200" dirty="0" smtClean="0"/>
          </a:p>
          <a:p>
            <a:endParaRPr lang="en-US" altLang="zh-CN" sz="1200" dirty="0" smtClean="0"/>
          </a:p>
          <a:p>
            <a:r>
              <a:rPr lang="zh-CN" altLang="en-US" sz="1200" dirty="0" smtClean="0"/>
              <a:t>打开页面后，停在该页面，后面的监控数据按</a:t>
            </a:r>
            <a:r>
              <a:rPr lang="en-US" altLang="zh-CN" sz="1200" dirty="0" smtClean="0"/>
              <a:t>1</a:t>
            </a:r>
            <a:r>
              <a:rPr lang="zh-CN" altLang="en-US" sz="1200" dirty="0" smtClean="0"/>
              <a:t>分钟显示，所以明显比红色方框数据更真实。如果刷新页面，按</a:t>
            </a:r>
            <a:r>
              <a:rPr lang="en-US" altLang="zh-CN" sz="1200" dirty="0" smtClean="0"/>
              <a:t>1</a:t>
            </a:r>
            <a:r>
              <a:rPr lang="zh-CN" altLang="en-US" sz="1200" dirty="0" smtClean="0"/>
              <a:t>分钟的监控就没有了，恢复显示每</a:t>
            </a:r>
            <a:r>
              <a:rPr lang="en-US" altLang="zh-CN" sz="1200" dirty="0" smtClean="0"/>
              <a:t>5</a:t>
            </a:r>
            <a:r>
              <a:rPr lang="zh-CN" altLang="en-US" sz="1200" dirty="0" smtClean="0"/>
              <a:t>分钟的数据。</a:t>
            </a:r>
            <a:endParaRPr lang="zh-CN" alt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7.Web</a:t>
            </a:r>
            <a:r>
              <a:rPr lang="zh-CN" altLang="en-US" dirty="0" smtClean="0"/>
              <a:t>界面老是发出滴滴告警声音，烦，怎么消除</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1403648" y="2579365"/>
            <a:ext cx="3686175" cy="1209675"/>
          </a:xfrm>
          <a:prstGeom prst="rect">
            <a:avLst/>
          </a:prstGeom>
          <a:noFill/>
          <a:ln w="9525">
            <a:noFill/>
            <a:miter lim="800000"/>
            <a:headEnd/>
            <a:tailEnd/>
          </a:ln>
        </p:spPr>
      </p:pic>
      <p:sp>
        <p:nvSpPr>
          <p:cNvPr id="5" name="矩形 4"/>
          <p:cNvSpPr/>
          <p:nvPr/>
        </p:nvSpPr>
        <p:spPr bwMode="auto">
          <a:xfrm>
            <a:off x="2699792" y="3155429"/>
            <a:ext cx="504056" cy="288032"/>
          </a:xfrm>
          <a:prstGeom prst="rect">
            <a:avLst/>
          </a:prstGeom>
          <a:noFill/>
          <a:ln>
            <a:solidFill>
              <a:srgbClr val="FF0000"/>
            </a:solidFill>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6" name="TextBox 5"/>
          <p:cNvSpPr txBox="1"/>
          <p:nvPr/>
        </p:nvSpPr>
        <p:spPr>
          <a:xfrm>
            <a:off x="1043608" y="1700808"/>
            <a:ext cx="5688632" cy="461665"/>
          </a:xfrm>
          <a:prstGeom prst="rect">
            <a:avLst/>
          </a:prstGeom>
          <a:noFill/>
        </p:spPr>
        <p:txBody>
          <a:bodyPr wrap="square" rtlCol="0">
            <a:spAutoFit/>
          </a:bodyPr>
          <a:lstStyle/>
          <a:p>
            <a:r>
              <a:rPr lang="zh-CN" altLang="en-US" sz="1200" dirty="0" smtClean="0"/>
              <a:t>环境出现告警时，处理过程中， 页面滴滴响，烦啊。 </a:t>
            </a:r>
            <a:endParaRPr lang="en-US" altLang="zh-CN" sz="1200" dirty="0" smtClean="0"/>
          </a:p>
          <a:p>
            <a:r>
              <a:rPr lang="zh-CN" altLang="en-US" sz="1200" dirty="0" smtClean="0"/>
              <a:t>点击红色框的喇叭，关闭声音。</a:t>
            </a:r>
            <a:endParaRPr lang="zh-CN" altLang="en-US"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1891</TotalTime>
  <Words>2441</Words>
  <Application>Microsoft Office PowerPoint</Application>
  <PresentationFormat>全屏显示(4:3)</PresentationFormat>
  <Paragraphs>259</Paragraphs>
  <Slides>39</Slides>
  <Notes>0</Notes>
  <HiddenSlides>0</HiddenSlides>
  <MMClips>0</MMClips>
  <ScaleCrop>false</ScaleCrop>
  <HeadingPairs>
    <vt:vector size="6" baseType="variant">
      <vt:variant>
        <vt:lpstr>主题</vt:lpstr>
      </vt:variant>
      <vt:variant>
        <vt:i4>9</vt:i4>
      </vt:variant>
      <vt:variant>
        <vt:lpstr>嵌入 OLE 服务器</vt:lpstr>
      </vt:variant>
      <vt:variant>
        <vt:i4>1</vt:i4>
      </vt:variant>
      <vt:variant>
        <vt:lpstr>幻灯片标题</vt:lpstr>
      </vt:variant>
      <vt:variant>
        <vt:i4>39</vt:i4>
      </vt:variant>
    </vt:vector>
  </HeadingPairs>
  <TitlesOfParts>
    <vt:vector size="49" baseType="lpstr">
      <vt:lpstr>Blank</vt:lpstr>
      <vt:lpstr>1_主题1</vt:lpstr>
      <vt:lpstr>4_主题1</vt:lpstr>
      <vt:lpstr>5_主题1</vt:lpstr>
      <vt:lpstr>6_主题1</vt:lpstr>
      <vt:lpstr>7_主题1</vt:lpstr>
      <vt:lpstr>8_主题1</vt:lpstr>
      <vt:lpstr>9_主题1</vt:lpstr>
      <vt:lpstr>10_主题1</vt:lpstr>
      <vt:lpstr>Microsoft Office Excel 工作表</vt:lpstr>
      <vt:lpstr>FI参数调优和维优经验分享</vt:lpstr>
      <vt:lpstr>目录</vt:lpstr>
      <vt:lpstr>1.为什么1个操作系统账号只能初始化1个FI账号</vt:lpstr>
      <vt:lpstr>2.FI账号有效期是1天，怎么保证账号不过期</vt:lpstr>
      <vt:lpstr>3.我初始化了错误的FI用户，怎么救急？</vt:lpstr>
      <vt:lpstr>4. 人机账号、机机账号能不能相互代替?</vt:lpstr>
      <vt:lpstr>5. FI web portal监控数据为什么选不了?</vt:lpstr>
      <vt:lpstr>6.Web界面监控指标为什么忽高忽低?</vt:lpstr>
      <vt:lpstr>7.Web界面老是发出滴滴告警声音，烦，怎么消除</vt:lpstr>
      <vt:lpstr>8.网关机和FI集群的时钟为什么要对齐？</vt:lpstr>
      <vt:lpstr>9.hadoop fs –ls 命令为什么报内存不够？</vt:lpstr>
      <vt:lpstr>10.为什么有人用hadoop命令，有人用hdfs命令</vt:lpstr>
      <vt:lpstr>11 为什么beeline命令输出结果粘贴到excel中不能自动分列</vt:lpstr>
      <vt:lpstr>12.为什么beeline查询的结果，列数不够</vt:lpstr>
      <vt:lpstr>13.  为什么beeline用exit退不出来</vt:lpstr>
      <vt:lpstr>14.我的sql绝对正确，为什么老是编译报错</vt:lpstr>
      <vt:lpstr>15.我的SQL错在哪里了？</vt:lpstr>
      <vt:lpstr>16.进入beeline 默认开启某个参数，如何搞？</vt:lpstr>
      <vt:lpstr>17.为什么从hive中drop表后，还要到hdfs删除目录</vt:lpstr>
      <vt:lpstr>18.为什么我明明是这个数据库或者表的owner，确无法修改这个表</vt:lpstr>
      <vt:lpstr>19.为什么不让用distinct</vt:lpstr>
      <vt:lpstr>20.为什么这个表无法drop?</vt:lpstr>
      <vt:lpstr>21.数据明明放到表对应的hdfs目录上，为什么查不出来?</vt:lpstr>
      <vt:lpstr>22.为什么一个任务有人叫application_***，有人叫 job_***</vt:lpstr>
      <vt:lpstr>23.为什么不能用load data [local] inpath /a/b into table table_name </vt:lpstr>
      <vt:lpstr>24.为什么yarn application –list会显示  Failing over to</vt:lpstr>
      <vt:lpstr>25.为什么hdfs文件有权限看见，但是无法下载、读取</vt:lpstr>
      <vt:lpstr>26.为什么hdfs删除数据后，可用容量没下降?</vt:lpstr>
      <vt:lpstr>27.什么是网关机</vt:lpstr>
      <vt:lpstr>FI使用禁止操作项</vt:lpstr>
      <vt:lpstr>禁止配置DNS</vt:lpstr>
      <vt:lpstr>禁止开启防火墙 </vt:lpstr>
      <vt:lpstr>文件数超过1.5亿，禁止执行hdfs balance</vt:lpstr>
      <vt:lpstr>禁止勾选或者取消 Cluster Admin Operations</vt:lpstr>
      <vt:lpstr>C30和C60禁止任何业务在保存修改参数时，勾选如下项”重启服务”</vt:lpstr>
      <vt:lpstr>C30和C60禁止任何业务在重启业务时，勾选如下项“Restart all the associated services”</vt:lpstr>
      <vt:lpstr>禁止打开hdfs如下日志级别</vt:lpstr>
      <vt:lpstr>必调优参数</vt:lpstr>
      <vt:lpstr>幻灯片 39</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Dell</cp:lastModifiedBy>
  <cp:revision>78</cp:revision>
  <dcterms:created xsi:type="dcterms:W3CDTF">2017-05-10T03:36:32Z</dcterms:created>
  <dcterms:modified xsi:type="dcterms:W3CDTF">2017-06-28T11:40:53Z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(3)NLFvyaWpXSTXYSLLQrj7BBG0LThoab4Wvg821DvD7+1yNFcjt2Uf9mSFFf4v7EIrdiyfV+fS
g/lOxKL+yMGhJKIIKGiHmC+sTeJFuB0QVb2SvTXKYqYP5cR8YCI8SUd88l/VPy6+B6Po6uLg
ELBqkHJ4FhjRqLuUqn+l6ZJth7U1+pYz5evNguJAGoEcj34VkUVk66qJc61mAJqXWWwTmGzw
9uPDPXkQSRGUvP834m</vt:lpwstr>
  </property>
  <property fmtid="{D5CDD505-2E9C-101B-9397-08002B2CF9AE}" pid="7" name="_2015_ms_pID_7253431">
    <vt:lpwstr>jfuus9Xrr4b8Dbks/ynHAY4fVUPoOX2uPxeJQ63D8pBK4SmoYLyFsB
gBg8x7IkSQWV00ghAvlMh128n63ya+dB+VatMSUBim8TotydEkG/DoqD5kKHNvnGEe+5UJ9Y
VyrXcVll4EtVeozNEohX7PuJ/Lp/hYzCT36FnqWDYrkD+RZa123XWGM4q93YiGh0g5g3xIIR
OGDukISE1zdoZZCE+HKdbqwqdcJN5iuXAdbB</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1498646568</vt:lpwstr>
  </property>
  <property fmtid="{D5CDD505-2E9C-101B-9397-08002B2CF9AE}" pid="12" name="_2015_ms_pID_7253432">
    <vt:lpwstr>ew==</vt:lpwstr>
  </property>
</Properties>
</file>