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5" r:id="rId3"/>
    <p:sldId id="313" r:id="rId4"/>
    <p:sldId id="305" r:id="rId5"/>
    <p:sldId id="306" r:id="rId6"/>
    <p:sldId id="314" r:id="rId7"/>
    <p:sldId id="316" r:id="rId8"/>
    <p:sldId id="317" r:id="rId9"/>
    <p:sldId id="315" r:id="rId10"/>
    <p:sldId id="318" r:id="rId11"/>
    <p:sldId id="322" r:id="rId12"/>
    <p:sldId id="320" r:id="rId13"/>
    <p:sldId id="319" r:id="rId14"/>
    <p:sldId id="321" r:id="rId15"/>
    <p:sldId id="310" r:id="rId1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0066CC"/>
    <a:srgbClr val="990000"/>
    <a:srgbClr val="00FFFF"/>
    <a:srgbClr val="005695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3" autoAdjust="0"/>
    <p:restoredTop sz="87199" autoAdjust="0"/>
  </p:normalViewPr>
  <p:slideViewPr>
    <p:cSldViewPr>
      <p:cViewPr varScale="1">
        <p:scale>
          <a:sx n="121" d="100"/>
          <a:sy n="121" d="100"/>
        </p:scale>
        <p:origin x="1530" y="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9DE0A-6933-44A4-A314-B6687736945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CB267-E0AC-492E-AE7A-7AFD03D0B0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53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CB267-E0AC-492E-AE7A-7AFD03D0B05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0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2CB267-E0AC-492E-AE7A-7AFD03D0B0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473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CB267-E0AC-492E-AE7A-7AFD03D0B05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97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CB267-E0AC-492E-AE7A-7AFD03D0B05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73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CB267-E0AC-492E-AE7A-7AFD03D0B05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433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CB267-E0AC-492E-AE7A-7AFD03D0B05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58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CB267-E0AC-492E-AE7A-7AFD03D0B05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0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内页元素3-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" y="1"/>
            <a:ext cx="9142810" cy="54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-58868"/>
            <a:ext cx="9150617" cy="5714999"/>
            <a:chOff x="1" y="1"/>
            <a:chExt cx="7681" cy="4320"/>
          </a:xfrm>
        </p:grpSpPr>
        <p:pic>
          <p:nvPicPr>
            <p:cNvPr id="6" name="Picture 4" descr="封面元素2"/>
            <p:cNvPicPr>
              <a:picLocks noChangeAspect="1" noChangeArrowheads="1"/>
            </p:cNvPicPr>
            <p:nvPr userDrawn="1"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1" y="1"/>
              <a:ext cx="7681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6554" y="3482"/>
              <a:ext cx="602" cy="629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</p:grpSp>
      <p:pic>
        <p:nvPicPr>
          <p:cNvPr id="9" name="Picture 7" descr="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9540" y="4717276"/>
            <a:ext cx="529691" cy="587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-1842607" y="440436"/>
            <a:ext cx="1842607" cy="442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460" tIns="34231" rIns="68460" bIns="34231"/>
          <a:lstStyle/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英文</a:t>
            </a:r>
            <a:r>
              <a:rPr lang="zh-CN" altLang="en-US" sz="900" b="1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标题</a:t>
            </a:r>
            <a:r>
              <a:rPr lang="en-US" altLang="zh-CN" sz="900" b="1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:32-35pt  </a:t>
            </a:r>
            <a:endParaRPr lang="en-US" altLang="zh-CN" sz="900" b="1" dirty="0">
              <a:solidFill>
                <a:srgbClr val="F8F8F8"/>
              </a:solidFill>
              <a:latin typeface="Arial" charset="0"/>
              <a:ea typeface="华文细黑" pitchFamily="2" charset="-122"/>
            </a:endParaRPr>
          </a:p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900" b="1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: </a:t>
            </a:r>
            <a:r>
              <a:rPr lang="en-US" altLang="zh-CN" sz="900" b="1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R153 G0 B0</a:t>
            </a:r>
          </a:p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内部使用字体 </a:t>
            </a:r>
            <a:r>
              <a:rPr lang="en-US" altLang="zh-CN" sz="900" b="1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:</a:t>
            </a:r>
            <a:endParaRPr lang="en-US" altLang="zh-CN" sz="900" b="1" dirty="0">
              <a:solidFill>
                <a:srgbClr val="F8F8F8"/>
              </a:solidFill>
              <a:latin typeface="Arial" charset="0"/>
              <a:ea typeface="华文细黑" pitchFamily="2" charset="-122"/>
            </a:endParaRPr>
          </a:p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b="1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FrutigerNext LT Medium</a:t>
            </a:r>
          </a:p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外部使用字体 </a:t>
            </a:r>
            <a:r>
              <a:rPr lang="en-US" altLang="zh-CN" sz="900" b="1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: </a:t>
            </a:r>
            <a:r>
              <a:rPr lang="en-US" altLang="zh-CN" sz="900" b="1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Arial</a:t>
            </a:r>
          </a:p>
          <a:p>
            <a:pPr algn="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900" b="1" dirty="0">
              <a:solidFill>
                <a:srgbClr val="F8F8F8"/>
              </a:solidFill>
              <a:latin typeface="Arial" charset="0"/>
              <a:ea typeface="华文细黑" pitchFamily="2" charset="-122"/>
            </a:endParaRPr>
          </a:p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中文</a:t>
            </a:r>
            <a:r>
              <a:rPr lang="zh-CN" altLang="en-US" sz="900" b="1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标题</a:t>
            </a:r>
            <a:r>
              <a:rPr lang="en-US" altLang="zh-CN" sz="900" b="1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:30-32pt  </a:t>
            </a:r>
            <a:endParaRPr lang="en-US" altLang="zh-CN" sz="900" b="1" dirty="0">
              <a:solidFill>
                <a:srgbClr val="F8F8F8"/>
              </a:solidFill>
              <a:latin typeface="Arial" charset="0"/>
              <a:ea typeface="华文细黑" pitchFamily="2" charset="-122"/>
            </a:endParaRPr>
          </a:p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900" b="1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: </a:t>
            </a:r>
            <a:r>
              <a:rPr lang="en-US" altLang="zh-CN" sz="900" b="1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R153 G0 B0</a:t>
            </a:r>
          </a:p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900" b="1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900" b="1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黑体</a:t>
            </a:r>
            <a:endParaRPr lang="zh-CN" altLang="en-US" sz="900" b="1" dirty="0">
              <a:solidFill>
                <a:srgbClr val="F8F8F8"/>
              </a:solidFill>
              <a:latin typeface="Arial" charset="0"/>
              <a:ea typeface="华文细黑" pitchFamily="2" charset="-122"/>
            </a:endParaRPr>
          </a:p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00" b="1" dirty="0">
              <a:solidFill>
                <a:srgbClr val="F8F8F8"/>
              </a:solidFill>
              <a:latin typeface="Arial" charset="0"/>
              <a:ea typeface="华文细黑" pitchFamily="2" charset="-122"/>
            </a:endParaRPr>
          </a:p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00" b="1" dirty="0">
              <a:solidFill>
                <a:srgbClr val="F8F8F8"/>
              </a:solidFill>
              <a:latin typeface="Arial" charset="0"/>
              <a:ea typeface="华文细黑" pitchFamily="2" charset="-122"/>
            </a:endParaRPr>
          </a:p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00" b="1" dirty="0">
              <a:solidFill>
                <a:srgbClr val="F8F8F8"/>
              </a:solidFill>
              <a:latin typeface="Arial" charset="0"/>
              <a:ea typeface="华文细黑" pitchFamily="2" charset="-122"/>
            </a:endParaRPr>
          </a:p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英文</a:t>
            </a:r>
            <a:r>
              <a:rPr lang="zh-CN" altLang="en-US" sz="900" b="1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正文</a:t>
            </a:r>
            <a:r>
              <a:rPr lang="en-US" altLang="zh-CN" sz="900" b="1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:20-22pt</a:t>
            </a:r>
            <a:endParaRPr lang="en-US" altLang="zh-CN" sz="900" b="1" dirty="0">
              <a:solidFill>
                <a:srgbClr val="F8F8F8"/>
              </a:solidFill>
              <a:latin typeface="Arial" charset="0"/>
              <a:ea typeface="华文细黑" pitchFamily="2" charset="-122"/>
            </a:endParaRPr>
          </a:p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子目录 </a:t>
            </a:r>
            <a:r>
              <a:rPr lang="en-US" altLang="zh-CN" sz="900" b="1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900" b="1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900" b="1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) </a:t>
            </a:r>
            <a:r>
              <a:rPr lang="en-US" altLang="zh-CN" sz="900" b="1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:18pt  </a:t>
            </a:r>
            <a:endParaRPr lang="en-US" altLang="zh-CN" sz="900" b="1" dirty="0">
              <a:solidFill>
                <a:srgbClr val="F8F8F8"/>
              </a:solidFill>
              <a:latin typeface="Arial" charset="0"/>
              <a:ea typeface="华文细黑" pitchFamily="2" charset="-122"/>
            </a:endParaRPr>
          </a:p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900" b="1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900" b="1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黑色</a:t>
            </a:r>
            <a:endParaRPr lang="zh-CN" altLang="en-US" sz="900" b="1" dirty="0">
              <a:solidFill>
                <a:srgbClr val="F8F8F8"/>
              </a:solidFill>
              <a:latin typeface="Arial" charset="0"/>
              <a:ea typeface="华文细黑" pitchFamily="2" charset="-122"/>
            </a:endParaRPr>
          </a:p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内部使用字体 </a:t>
            </a:r>
            <a:r>
              <a:rPr lang="en-US" altLang="zh-CN" sz="900" b="1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:</a:t>
            </a:r>
            <a:endParaRPr lang="en-US" altLang="zh-CN" sz="900" b="1" dirty="0">
              <a:solidFill>
                <a:srgbClr val="F8F8F8"/>
              </a:solidFill>
              <a:latin typeface="Arial" charset="0"/>
              <a:ea typeface="华文细黑" pitchFamily="2" charset="-122"/>
            </a:endParaRPr>
          </a:p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b="1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FrutigerNext LT Regular</a:t>
            </a:r>
          </a:p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外部使用字体 </a:t>
            </a:r>
            <a:r>
              <a:rPr lang="en-US" altLang="zh-CN" sz="900" b="1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: </a:t>
            </a:r>
            <a:r>
              <a:rPr lang="en-US" altLang="zh-CN" sz="900" b="1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Arial</a:t>
            </a:r>
          </a:p>
          <a:p>
            <a:pPr algn="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900" b="1" dirty="0">
              <a:solidFill>
                <a:srgbClr val="F8F8F8"/>
              </a:solidFill>
              <a:latin typeface="Arial" charset="0"/>
              <a:ea typeface="华文细黑" pitchFamily="2" charset="-122"/>
            </a:endParaRPr>
          </a:p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中文</a:t>
            </a:r>
            <a:r>
              <a:rPr lang="zh-CN" altLang="en-US" sz="900" b="1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正文</a:t>
            </a:r>
            <a:r>
              <a:rPr lang="en-US" altLang="zh-CN" sz="900" b="1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:18-20pt</a:t>
            </a:r>
            <a:endParaRPr lang="en-US" altLang="zh-CN" sz="900" b="1" dirty="0">
              <a:solidFill>
                <a:srgbClr val="F8F8F8"/>
              </a:solidFill>
              <a:latin typeface="Arial" charset="0"/>
              <a:ea typeface="华文细黑" pitchFamily="2" charset="-122"/>
            </a:endParaRPr>
          </a:p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子目录</a:t>
            </a:r>
            <a:r>
              <a:rPr lang="en-US" altLang="zh-CN" sz="900" b="1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900" b="1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900" b="1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):18pt </a:t>
            </a:r>
            <a:endParaRPr lang="en-US" altLang="zh-CN" sz="900" b="1" dirty="0">
              <a:solidFill>
                <a:srgbClr val="F8F8F8"/>
              </a:solidFill>
              <a:latin typeface="Arial" charset="0"/>
              <a:ea typeface="华文细黑" pitchFamily="2" charset="-122"/>
            </a:endParaRPr>
          </a:p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900" b="1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900" b="1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黑色</a:t>
            </a:r>
            <a:endParaRPr lang="zh-CN" altLang="en-US" sz="900" b="1" dirty="0">
              <a:solidFill>
                <a:srgbClr val="F8F8F8"/>
              </a:solidFill>
              <a:latin typeface="Arial" charset="0"/>
              <a:ea typeface="华文细黑" pitchFamily="2" charset="-122"/>
            </a:endParaRPr>
          </a:p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900" b="1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900" b="1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细</a:t>
            </a:r>
            <a:r>
              <a:rPr lang="zh-CN" altLang="en-US" sz="900" b="1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黑体 </a:t>
            </a:r>
            <a:endParaRPr lang="zh-CN" altLang="en-US" sz="900" b="1" dirty="0">
              <a:solidFill>
                <a:srgbClr val="080808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9268987" y="4543139"/>
            <a:ext cx="920112" cy="25665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71288" tIns="35644" rIns="71288" bIns="35644" anchor="ctr">
            <a:spAutoFit/>
          </a:bodyPr>
          <a:lstStyle/>
          <a:p>
            <a:pPr algn="ctr" defTabSz="68453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200" dirty="0">
              <a:solidFill>
                <a:srgbClr val="000000"/>
              </a:solidFill>
              <a:latin typeface="FrutigerNext LT Regular" pitchFamily="34" charset="0"/>
              <a:ea typeface="MS PGothic" pitchFamily="34" charset="-128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9352313" y="4399006"/>
            <a:ext cx="741565" cy="153423"/>
            <a:chOff x="6657" y="3492"/>
            <a:chExt cx="527" cy="121"/>
          </a:xfrm>
        </p:grpSpPr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 flipV="1">
              <a:off x="6789" y="3492"/>
              <a:ext cx="132" cy="12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 flipV="1">
              <a:off x="6921" y="3492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 flipV="1">
              <a:off x="7052" y="3492"/>
              <a:ext cx="132" cy="121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 flipV="1">
              <a:off x="6657" y="3492"/>
              <a:ext cx="132" cy="121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9352313" y="5170084"/>
            <a:ext cx="741565" cy="152100"/>
            <a:chOff x="6657" y="4103"/>
            <a:chExt cx="527" cy="121"/>
          </a:xfrm>
        </p:grpSpPr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 flipV="1">
              <a:off x="6789" y="410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 flipV="1">
              <a:off x="6921" y="4103"/>
              <a:ext cx="131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 flipV="1">
              <a:off x="7052" y="4103"/>
              <a:ext cx="132" cy="121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 flipV="1">
              <a:off x="6657" y="4103"/>
              <a:ext cx="132" cy="12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9352313" y="5375090"/>
            <a:ext cx="741565" cy="152102"/>
            <a:chOff x="6657" y="4266"/>
            <a:chExt cx="527" cy="121"/>
          </a:xfrm>
        </p:grpSpPr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 flipV="1">
              <a:off x="6789" y="4266"/>
              <a:ext cx="132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 flipV="1">
              <a:off x="6921" y="4266"/>
              <a:ext cx="131" cy="121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 flipV="1">
              <a:off x="7052" y="4266"/>
              <a:ext cx="132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 flipV="1">
              <a:off x="6657" y="4266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</p:grpSp>
      <p:grpSp>
        <p:nvGrpSpPr>
          <p:cNvPr id="12" name="Group 27"/>
          <p:cNvGrpSpPr>
            <a:grpSpLocks/>
          </p:cNvGrpSpPr>
          <p:nvPr/>
        </p:nvGrpSpPr>
        <p:grpSpPr bwMode="auto">
          <a:xfrm>
            <a:off x="9352313" y="4606653"/>
            <a:ext cx="741565" cy="152100"/>
            <a:chOff x="6657" y="3656"/>
            <a:chExt cx="527" cy="121"/>
          </a:xfrm>
        </p:grpSpPr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 flipV="1">
              <a:off x="6657" y="3656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 flipV="1">
              <a:off x="6789" y="3656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 flipV="1">
              <a:off x="6921" y="3656"/>
              <a:ext cx="131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 flipV="1">
              <a:off x="7052" y="3656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</p:grpSp>
      <p:grpSp>
        <p:nvGrpSpPr>
          <p:cNvPr id="17" name="Group 32"/>
          <p:cNvGrpSpPr>
            <a:grpSpLocks/>
          </p:cNvGrpSpPr>
          <p:nvPr/>
        </p:nvGrpSpPr>
        <p:grpSpPr bwMode="auto">
          <a:xfrm>
            <a:off x="9352313" y="4965080"/>
            <a:ext cx="741565" cy="152102"/>
            <a:chOff x="6657" y="3941"/>
            <a:chExt cx="527" cy="121"/>
          </a:xfrm>
        </p:grpSpPr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 flipV="1">
              <a:off x="6789" y="3941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 flipV="1">
              <a:off x="6921" y="3941"/>
              <a:ext cx="131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 flipV="1">
              <a:off x="7052" y="394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 flipV="1">
              <a:off x="6657" y="3941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</p:grpSp>
      <p:grpSp>
        <p:nvGrpSpPr>
          <p:cNvPr id="22" name="Group 37"/>
          <p:cNvGrpSpPr>
            <a:grpSpLocks/>
          </p:cNvGrpSpPr>
          <p:nvPr/>
        </p:nvGrpSpPr>
        <p:grpSpPr bwMode="auto">
          <a:xfrm>
            <a:off x="9352313" y="5581417"/>
            <a:ext cx="741565" cy="152102"/>
            <a:chOff x="6657" y="4430"/>
            <a:chExt cx="527" cy="121"/>
          </a:xfrm>
        </p:grpSpPr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 flipV="1">
              <a:off x="6789" y="4430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 flipV="1">
              <a:off x="6921" y="4430"/>
              <a:ext cx="131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 flipV="1">
              <a:off x="7052" y="4430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 flipV="1">
              <a:off x="6657" y="4430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</p:grpSp>
      <p:grpSp>
        <p:nvGrpSpPr>
          <p:cNvPr id="27" name="Group 42"/>
          <p:cNvGrpSpPr>
            <a:grpSpLocks/>
          </p:cNvGrpSpPr>
          <p:nvPr/>
        </p:nvGrpSpPr>
        <p:grpSpPr bwMode="auto">
          <a:xfrm>
            <a:off x="9352313" y="4194002"/>
            <a:ext cx="741565" cy="153423"/>
            <a:chOff x="6657" y="3329"/>
            <a:chExt cx="527" cy="122"/>
          </a:xfrm>
        </p:grpSpPr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 flipV="1">
              <a:off x="6789" y="3329"/>
              <a:ext cx="132" cy="122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 flipV="1">
              <a:off x="6921" y="3329"/>
              <a:ext cx="131" cy="122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 flipV="1">
              <a:off x="7052" y="3329"/>
              <a:ext cx="132" cy="122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 flipV="1">
              <a:off x="6657" y="3329"/>
              <a:ext cx="132" cy="12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</p:grpSp>
      <p:grpSp>
        <p:nvGrpSpPr>
          <p:cNvPr id="32" name="Group 47"/>
          <p:cNvGrpSpPr>
            <a:grpSpLocks/>
          </p:cNvGrpSpPr>
          <p:nvPr/>
        </p:nvGrpSpPr>
        <p:grpSpPr bwMode="auto">
          <a:xfrm>
            <a:off x="9352313" y="3834247"/>
            <a:ext cx="741565" cy="152100"/>
            <a:chOff x="6657" y="3043"/>
            <a:chExt cx="527" cy="121"/>
          </a:xfrm>
        </p:grpSpPr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 flipV="1">
              <a:off x="6921" y="3043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 flipV="1">
              <a:off x="7052" y="3043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 flipV="1">
              <a:off x="6657" y="304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 flipV="1">
              <a:off x="6789" y="3043"/>
              <a:ext cx="132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</p:grpSp>
      <p:grpSp>
        <p:nvGrpSpPr>
          <p:cNvPr id="37" name="Group 52"/>
          <p:cNvGrpSpPr>
            <a:grpSpLocks/>
          </p:cNvGrpSpPr>
          <p:nvPr/>
        </p:nvGrpSpPr>
        <p:grpSpPr bwMode="auto">
          <a:xfrm>
            <a:off x="9352313" y="3629246"/>
            <a:ext cx="741565" cy="153423"/>
            <a:chOff x="6657" y="2881"/>
            <a:chExt cx="527" cy="121"/>
          </a:xfrm>
        </p:grpSpPr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 flipV="1">
              <a:off x="6921" y="2881"/>
              <a:ext cx="131" cy="121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 flipV="1">
              <a:off x="7052" y="2881"/>
              <a:ext cx="132" cy="12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 flipV="1">
              <a:off x="6657" y="2881"/>
              <a:ext cx="132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 flipV="1">
              <a:off x="6789" y="288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</p:grpSp>
      <p:sp>
        <p:nvSpPr>
          <p:cNvPr id="57" name="Rectangle 57"/>
          <p:cNvSpPr>
            <a:spLocks noChangeArrowheads="1"/>
          </p:cNvSpPr>
          <p:nvPr/>
        </p:nvSpPr>
        <p:spPr bwMode="auto">
          <a:xfrm>
            <a:off x="9199948" y="1886043"/>
            <a:ext cx="1051049" cy="221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460" tIns="34231" rIns="68460" bIns="34231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</a:rPr>
              <a:t>配色参考</a:t>
            </a:r>
            <a:r>
              <a:rPr lang="zh-CN" altLang="en-US" sz="900" b="1" dirty="0" smtClean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</a:rPr>
              <a:t>方案</a:t>
            </a:r>
            <a:r>
              <a:rPr lang="en-US" altLang="zh-CN" sz="900" b="1" dirty="0" smtClean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</a:rPr>
              <a:t>:</a:t>
            </a:r>
            <a:endParaRPr lang="zh-CN" altLang="en-US" sz="900" b="1" dirty="0">
              <a:solidFill>
                <a:srgbClr val="F8F8F8"/>
              </a:solidFill>
              <a:latin typeface="华文细黑" pitchFamily="2" charset="-122"/>
              <a:ea typeface="华文细黑" pitchFamily="2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</a:rPr>
              <a:t>建议同一页面内不超过四种颜色，以下是９组配色方案，同一页面内只选择一组使用。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</a:rPr>
              <a:t>（仅供参考）</a:t>
            </a:r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9199948" y="-51575"/>
            <a:ext cx="1051049" cy="698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460" tIns="34231" rIns="68460" bIns="34231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</a:rPr>
              <a:t>客户或者合作伙伴的标志放在右上角</a:t>
            </a:r>
            <a:r>
              <a:rPr lang="en-US" altLang="zh-CN" sz="900" b="1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</a:rPr>
              <a:t>.</a:t>
            </a:r>
          </a:p>
        </p:txBody>
      </p:sp>
      <p:sp>
        <p:nvSpPr>
          <p:cNvPr id="1920008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72625" y="1597653"/>
            <a:ext cx="8048835" cy="1225020"/>
          </a:xfrm>
        </p:spPr>
        <p:txBody>
          <a:bodyPr/>
          <a:lstStyle>
            <a:lvl1pPr>
              <a:lnSpc>
                <a:spcPct val="15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20009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72528" y="3423710"/>
            <a:ext cx="5507587" cy="444500"/>
          </a:xfrm>
        </p:spPr>
        <p:txBody>
          <a:bodyPr anchor="ctr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09314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12772" y="126745"/>
            <a:ext cx="8275338" cy="5177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1300" tIns="35650" rIns="71300" bIns="35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idx="1"/>
          </p:nvPr>
        </p:nvSpPr>
        <p:spPr bwMode="auto">
          <a:xfrm>
            <a:off x="412772" y="754530"/>
            <a:ext cx="8275338" cy="43258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1300" tIns="35650" rIns="71300" bIns="35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41768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/>
          <p:cNvSpPr>
            <a:spLocks noChangeArrowheads="1"/>
          </p:cNvSpPr>
          <p:nvPr userDrawn="1"/>
        </p:nvSpPr>
        <p:spPr bwMode="auto">
          <a:xfrm>
            <a:off x="3793541" y="5385670"/>
            <a:ext cx="1258156" cy="2001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019" tIns="30510" rIns="61019" bIns="30510">
            <a:spAutoFit/>
          </a:bodyPr>
          <a:lstStyle/>
          <a:p>
            <a:pPr defTabSz="6114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dirty="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</a:rPr>
              <a:t>HUAWEI Confidential </a:t>
            </a:r>
            <a:endParaRPr lang="en-US" altLang="zh-CN" sz="900" dirty="0">
              <a:solidFill>
                <a:srgbClr val="000000"/>
              </a:solidFill>
              <a:latin typeface="Arial" pitchFamily="34" charset="0"/>
              <a:ea typeface="黑体" pitchFamily="2" charset="-122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12772" y="126745"/>
            <a:ext cx="8275338" cy="5177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1300" tIns="35650" rIns="71300" bIns="35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28187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168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056" y="271204"/>
            <a:ext cx="7828702" cy="7262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056" y="1357319"/>
            <a:ext cx="7828702" cy="34951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5447771"/>
            <a:ext cx="5943600" cy="153458"/>
          </a:xfrm>
          <a:prstGeom prst="rect">
            <a:avLst/>
          </a:prstGeom>
          <a:ln/>
        </p:spPr>
        <p:txBody>
          <a:bodyPr lIns="71305" tIns="35652" rIns="71305" bIns="35652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Calibri" pitchFamily="34" charset="0"/>
                <a:ea typeface="宋体" charset="-122"/>
              </a:rPr>
              <a:t>IBM Confidential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5447771"/>
            <a:ext cx="1004888" cy="15345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4EE11-6648-4D40-BDE0-8485A313CB0D}" type="datetime1">
              <a:rPr lang="en-US"/>
              <a:pPr>
                <a:defRPr/>
              </a:pPr>
              <a:t>5/25/2017</a:t>
            </a:fld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 bwMode="black">
          <a:xfrm>
            <a:off x="179696" y="5459758"/>
            <a:ext cx="366712" cy="153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1800" tIns="35900" rIns="71800" bIns="3590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7C6244CB-B188-4873-9619-F9B8F3F4E82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445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内页元素3-1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1" y="1"/>
            <a:ext cx="9142810" cy="54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18979" name="Text Box 3"/>
          <p:cNvSpPr txBox="1">
            <a:spLocks noChangeArrowheads="1"/>
          </p:cNvSpPr>
          <p:nvPr/>
        </p:nvSpPr>
        <p:spPr bwMode="auto">
          <a:xfrm>
            <a:off x="652293" y="5389643"/>
            <a:ext cx="1665482" cy="20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1100" tIns="30550" rIns="61100" bIns="30550">
            <a:spAutoFit/>
          </a:bodyPr>
          <a:lstStyle/>
          <a:p>
            <a:pPr defTabSz="61149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HISILICON SEMICONDUCTOR</a:t>
            </a:r>
          </a:p>
        </p:txBody>
      </p:sp>
      <p:sp>
        <p:nvSpPr>
          <p:cNvPr id="19189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31340" y="5335417"/>
            <a:ext cx="1060570" cy="270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 sz="700" b="0">
                <a:solidFill>
                  <a:srgbClr val="000000"/>
                </a:solidFill>
                <a:latin typeface="FrutigerNext LT Medium" pitchFamily="34" charset="0"/>
                <a:ea typeface="MS PGothic" pitchFamily="34" charset="-128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de-DE" altLang="zh-CN"/>
          </a:p>
          <a:p>
            <a:pPr fontAlgn="base">
              <a:spcAft>
                <a:spcPct val="0"/>
              </a:spcAft>
              <a:defRPr/>
            </a:pPr>
            <a:r>
              <a:rPr lang="de-DE" altLang="zh-CN"/>
              <a:t>Page </a:t>
            </a:r>
            <a:fld id="{58847F03-F608-4BBC-8992-FE4D19251FA6}" type="slidenum">
              <a:rPr lang="de-DE" altLang="zh-CN"/>
              <a:pPr fontAlgn="base">
                <a:spcAft>
                  <a:spcPct val="0"/>
                </a:spcAft>
                <a:defRPr/>
              </a:pPr>
              <a:t>‹#›</a:t>
            </a:fld>
            <a:endParaRPr lang="en-GB" altLang="zh-CN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" y="5180666"/>
            <a:ext cx="9144000" cy="529044"/>
            <a:chOff x="0" y="3920"/>
            <a:chExt cx="7682" cy="400"/>
          </a:xfrm>
        </p:grpSpPr>
        <p:pic>
          <p:nvPicPr>
            <p:cNvPr id="8252" name="Picture 6" descr="图片1"/>
            <p:cNvPicPr>
              <a:picLocks noChangeAspect="1" noChangeArrowheads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0"/>
              <a:ext cx="5760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53" name="Picture 7" descr="图片1"/>
            <p:cNvPicPr>
              <a:picLocks noChangeAspect="1" noChangeArrowheads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" y="3920"/>
              <a:ext cx="5760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54" name="Picture 8" descr="图片1"/>
            <p:cNvPicPr>
              <a:picLocks noChangeAspect="1" noChangeArrowheads="1"/>
            </p:cNvPicPr>
            <p:nvPr userDrawn="1"/>
          </p:nvPicPr>
          <p:blipFill>
            <a:blip r:embed="rId9" cstate="email"/>
            <a:srcRect/>
            <a:stretch>
              <a:fillRect/>
            </a:stretch>
          </p:blipFill>
          <p:spPr bwMode="auto">
            <a:xfrm rot="10800000">
              <a:off x="6619" y="3920"/>
              <a:ext cx="1063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18985" name="Text Box 9"/>
          <p:cNvSpPr txBox="1">
            <a:spLocks noChangeArrowheads="1"/>
          </p:cNvSpPr>
          <p:nvPr/>
        </p:nvSpPr>
        <p:spPr bwMode="auto">
          <a:xfrm>
            <a:off x="652298" y="5381706"/>
            <a:ext cx="2104705" cy="20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1100" tIns="30550" rIns="61100" bIns="30550">
            <a:spAutoFit/>
          </a:bodyPr>
          <a:lstStyle/>
          <a:p>
            <a:pPr defTabSz="61149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b="1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HUAWEI TECHNOLOGIES </a:t>
            </a:r>
            <a:r>
              <a:rPr lang="en-US" altLang="zh-CN" sz="9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CO., LTD.</a:t>
            </a:r>
          </a:p>
        </p:txBody>
      </p:sp>
      <p:sp>
        <p:nvSpPr>
          <p:cNvPr id="1918986" name="Rectangle 10"/>
          <p:cNvSpPr>
            <a:spLocks noChangeArrowheads="1"/>
          </p:cNvSpPr>
          <p:nvPr/>
        </p:nvSpPr>
        <p:spPr bwMode="auto">
          <a:xfrm>
            <a:off x="5931340" y="5330127"/>
            <a:ext cx="1060570" cy="30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61149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de-DE" altLang="zh-CN" sz="700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  <a:p>
            <a:pPr defTabSz="61149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zh-CN" sz="700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Page </a:t>
            </a:r>
            <a:fld id="{5AEBBDC3-25EF-4D6E-BEBC-A0FC2AFC2093}" type="slidenum">
              <a:rPr lang="de-DE" altLang="zh-CN" sz="7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defTabSz="611498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zh-CN" sz="700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pic>
        <p:nvPicPr>
          <p:cNvPr id="8200" name="Picture 11" descr="图片3副本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3532" y="5317207"/>
            <a:ext cx="971297" cy="25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12772" y="126745"/>
            <a:ext cx="8275338" cy="5177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1300" tIns="35650" rIns="71300" bIns="35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202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72" y="754530"/>
            <a:ext cx="8275338" cy="43258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1300" tIns="35650" rIns="71300" bIns="35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918990" name="Rectangle 14"/>
          <p:cNvSpPr>
            <a:spLocks noChangeArrowheads="1"/>
          </p:cNvSpPr>
          <p:nvPr/>
        </p:nvSpPr>
        <p:spPr bwMode="auto">
          <a:xfrm>
            <a:off x="-1842607" y="440436"/>
            <a:ext cx="1842607" cy="442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460" tIns="34231" rIns="68460" bIns="34231"/>
          <a:lstStyle/>
          <a:p>
            <a:pPr marL="267375" indent="-267375"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defRPr/>
            </a:pPr>
            <a:r>
              <a:rPr lang="zh-CN" altLang="en-US" sz="900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英文</a:t>
            </a:r>
            <a:r>
              <a:rPr lang="zh-CN" altLang="en-US" sz="900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标题</a:t>
            </a:r>
            <a:r>
              <a:rPr lang="en-US" altLang="zh-CN" sz="900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:32-35pt  </a:t>
            </a:r>
            <a:endParaRPr lang="en-US" altLang="zh-CN" sz="900" dirty="0">
              <a:solidFill>
                <a:srgbClr val="F8F8F8"/>
              </a:solidFill>
              <a:latin typeface="Arial" charset="0"/>
              <a:ea typeface="华文细黑" pitchFamily="2" charset="-122"/>
            </a:endParaRPr>
          </a:p>
          <a:p>
            <a:pPr marL="267375" indent="-267375"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defRPr/>
            </a:pPr>
            <a:r>
              <a:rPr lang="zh-CN" altLang="en-US" sz="900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900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: </a:t>
            </a:r>
            <a:r>
              <a:rPr lang="en-US" altLang="zh-CN" sz="900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R153 G0 B0</a:t>
            </a:r>
          </a:p>
          <a:p>
            <a:pPr marL="267375" indent="-267375"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defRPr/>
            </a:pPr>
            <a:r>
              <a:rPr lang="zh-CN" altLang="en-US" sz="90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内部使用字体 </a:t>
            </a:r>
            <a:r>
              <a:rPr lang="en-US" altLang="zh-CN" sz="900" dirty="0" smtClean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:</a:t>
            </a:r>
            <a:endParaRPr lang="en-US" altLang="zh-CN" sz="900" dirty="0">
              <a:solidFill>
                <a:srgbClr val="F8F8F8"/>
              </a:solidFill>
              <a:latin typeface="FrutigerNext LT Medium" pitchFamily="34" charset="0"/>
              <a:ea typeface="华文细黑" pitchFamily="2" charset="-122"/>
            </a:endParaRPr>
          </a:p>
          <a:p>
            <a:pPr marL="267375" indent="-267375"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defRPr/>
            </a:pPr>
            <a:r>
              <a:rPr lang="en-US" altLang="zh-CN" sz="90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FrutigerNext LT Medium</a:t>
            </a:r>
          </a:p>
          <a:p>
            <a:pPr marL="267375" indent="-267375"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defRPr/>
            </a:pPr>
            <a:r>
              <a:rPr lang="zh-CN" altLang="en-US" sz="90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外部使用字体 </a:t>
            </a:r>
            <a:r>
              <a:rPr lang="en-US" altLang="zh-CN" sz="900" dirty="0" smtClean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: </a:t>
            </a:r>
            <a:r>
              <a:rPr lang="en-US" altLang="zh-CN" sz="90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Arial</a:t>
            </a:r>
          </a:p>
          <a:p>
            <a:pPr marL="267375" indent="-267375" algn="r" fontAlgn="base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defRPr/>
            </a:pPr>
            <a:endParaRPr lang="en-US" altLang="zh-CN" sz="900" dirty="0">
              <a:solidFill>
                <a:srgbClr val="F8F8F8"/>
              </a:solidFill>
              <a:latin typeface="Arial" charset="0"/>
              <a:ea typeface="华文细黑" pitchFamily="2" charset="-122"/>
            </a:endParaRPr>
          </a:p>
          <a:p>
            <a:pPr marL="267375" indent="-267375"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defRPr/>
            </a:pPr>
            <a:r>
              <a:rPr lang="zh-CN" altLang="en-US" sz="900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中文</a:t>
            </a:r>
            <a:r>
              <a:rPr lang="zh-CN" altLang="en-US" sz="900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标题</a:t>
            </a:r>
            <a:r>
              <a:rPr lang="en-US" altLang="zh-CN" sz="900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:30-32pt  </a:t>
            </a:r>
            <a:endParaRPr lang="en-US" altLang="zh-CN" sz="900" dirty="0">
              <a:solidFill>
                <a:srgbClr val="F8F8F8"/>
              </a:solidFill>
              <a:latin typeface="Arial" charset="0"/>
              <a:ea typeface="华文细黑" pitchFamily="2" charset="-122"/>
            </a:endParaRPr>
          </a:p>
          <a:p>
            <a:pPr marL="267375" indent="-267375"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defRPr/>
            </a:pPr>
            <a:r>
              <a:rPr lang="zh-CN" altLang="en-US" sz="900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900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: </a:t>
            </a:r>
            <a:r>
              <a:rPr lang="en-US" altLang="zh-CN" sz="900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R153 G0 B0</a:t>
            </a:r>
          </a:p>
          <a:p>
            <a:pPr marL="267375" indent="-267375"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defRPr/>
            </a:pPr>
            <a:r>
              <a:rPr lang="zh-CN" altLang="en-US" sz="900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900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900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黑体</a:t>
            </a:r>
            <a:endParaRPr lang="zh-CN" altLang="en-US" sz="900" dirty="0">
              <a:solidFill>
                <a:srgbClr val="F8F8F8"/>
              </a:solidFill>
              <a:latin typeface="Arial" charset="0"/>
              <a:ea typeface="华文细黑" pitchFamily="2" charset="-122"/>
            </a:endParaRPr>
          </a:p>
          <a:p>
            <a:pPr marL="267375" indent="-267375"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defRPr/>
            </a:pPr>
            <a:endParaRPr lang="zh-CN" altLang="en-US" sz="900" dirty="0">
              <a:solidFill>
                <a:srgbClr val="F8F8F8"/>
              </a:solidFill>
              <a:latin typeface="Arial" charset="0"/>
              <a:ea typeface="华文细黑" pitchFamily="2" charset="-122"/>
            </a:endParaRPr>
          </a:p>
          <a:p>
            <a:pPr marL="267375" indent="-267375"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defRPr/>
            </a:pPr>
            <a:endParaRPr lang="zh-CN" altLang="en-US" sz="900" dirty="0">
              <a:solidFill>
                <a:srgbClr val="F8F8F8"/>
              </a:solidFill>
              <a:latin typeface="Arial" charset="0"/>
              <a:ea typeface="华文细黑" pitchFamily="2" charset="-122"/>
            </a:endParaRPr>
          </a:p>
          <a:p>
            <a:pPr marL="267375" indent="-267375"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defRPr/>
            </a:pPr>
            <a:endParaRPr lang="zh-CN" altLang="en-US" sz="900" dirty="0">
              <a:solidFill>
                <a:srgbClr val="F8F8F8"/>
              </a:solidFill>
              <a:latin typeface="Arial" charset="0"/>
              <a:ea typeface="华文细黑" pitchFamily="2" charset="-122"/>
            </a:endParaRPr>
          </a:p>
          <a:p>
            <a:pPr marL="267375" indent="-267375"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defRPr/>
            </a:pPr>
            <a:r>
              <a:rPr lang="zh-CN" altLang="en-US" sz="900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英文</a:t>
            </a:r>
            <a:r>
              <a:rPr lang="zh-CN" altLang="en-US" sz="900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正文</a:t>
            </a:r>
            <a:r>
              <a:rPr lang="en-US" altLang="zh-CN" sz="900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:20-22pt</a:t>
            </a:r>
            <a:endParaRPr lang="en-US" altLang="zh-CN" sz="900" dirty="0">
              <a:solidFill>
                <a:srgbClr val="F8F8F8"/>
              </a:solidFill>
              <a:latin typeface="Arial" charset="0"/>
              <a:ea typeface="华文细黑" pitchFamily="2" charset="-122"/>
            </a:endParaRPr>
          </a:p>
          <a:p>
            <a:pPr marL="267375" indent="-267375"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defRPr/>
            </a:pPr>
            <a:r>
              <a:rPr lang="zh-CN" altLang="en-US" sz="900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子目录 </a:t>
            </a:r>
            <a:r>
              <a:rPr lang="en-US" altLang="zh-CN" sz="900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900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900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) </a:t>
            </a:r>
            <a:r>
              <a:rPr lang="en-US" altLang="zh-CN" sz="900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:18pt  </a:t>
            </a:r>
            <a:endParaRPr lang="en-US" altLang="zh-CN" sz="900" dirty="0">
              <a:solidFill>
                <a:srgbClr val="F8F8F8"/>
              </a:solidFill>
              <a:latin typeface="Arial" charset="0"/>
              <a:ea typeface="华文细黑" pitchFamily="2" charset="-122"/>
            </a:endParaRPr>
          </a:p>
          <a:p>
            <a:pPr marL="267375" indent="-267375"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defRPr/>
            </a:pPr>
            <a:r>
              <a:rPr lang="zh-CN" altLang="en-US" sz="900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900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900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黑色</a:t>
            </a:r>
            <a:endParaRPr lang="zh-CN" altLang="en-US" sz="900" dirty="0">
              <a:solidFill>
                <a:srgbClr val="F8F8F8"/>
              </a:solidFill>
              <a:latin typeface="Arial" charset="0"/>
              <a:ea typeface="华文细黑" pitchFamily="2" charset="-122"/>
            </a:endParaRPr>
          </a:p>
          <a:p>
            <a:pPr marL="267375" indent="-267375"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defRPr/>
            </a:pPr>
            <a:r>
              <a:rPr lang="zh-CN" altLang="en-US" sz="90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内部使用字体 </a:t>
            </a:r>
            <a:r>
              <a:rPr lang="en-US" altLang="zh-CN" sz="900" dirty="0" smtClean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:</a:t>
            </a:r>
            <a:endParaRPr lang="en-US" altLang="zh-CN" sz="900" dirty="0">
              <a:solidFill>
                <a:srgbClr val="F8F8F8"/>
              </a:solidFill>
              <a:latin typeface="FrutigerNext LT Medium" pitchFamily="34" charset="0"/>
              <a:ea typeface="华文细黑" pitchFamily="2" charset="-122"/>
            </a:endParaRPr>
          </a:p>
          <a:p>
            <a:pPr marL="267375" indent="-267375"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defRPr/>
            </a:pPr>
            <a:r>
              <a:rPr lang="en-US" altLang="zh-CN" sz="90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FrutigerNext LT Regular</a:t>
            </a:r>
          </a:p>
          <a:p>
            <a:pPr marL="267375" indent="-267375"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defRPr/>
            </a:pPr>
            <a:r>
              <a:rPr lang="zh-CN" altLang="en-US" sz="90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外部使用字体 </a:t>
            </a:r>
            <a:r>
              <a:rPr lang="en-US" altLang="zh-CN" sz="900" dirty="0" smtClean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: </a:t>
            </a:r>
            <a:r>
              <a:rPr lang="en-US" altLang="zh-CN" sz="900" dirty="0">
                <a:solidFill>
                  <a:srgbClr val="F8F8F8"/>
                </a:solidFill>
                <a:latin typeface="FrutigerNext LT Medium" pitchFamily="34" charset="0"/>
                <a:ea typeface="华文细黑" pitchFamily="2" charset="-122"/>
              </a:rPr>
              <a:t>Arial</a:t>
            </a:r>
          </a:p>
          <a:p>
            <a:pPr marL="267375" indent="-267375" algn="r" fontAlgn="base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defRPr/>
            </a:pPr>
            <a:endParaRPr lang="en-US" altLang="zh-CN" sz="900" dirty="0">
              <a:solidFill>
                <a:srgbClr val="F8F8F8"/>
              </a:solidFill>
              <a:latin typeface="Arial" charset="0"/>
              <a:ea typeface="华文细黑" pitchFamily="2" charset="-122"/>
            </a:endParaRPr>
          </a:p>
          <a:p>
            <a:pPr marL="267375" indent="-267375"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defRPr/>
            </a:pPr>
            <a:r>
              <a:rPr lang="zh-CN" altLang="en-US" sz="900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中文</a:t>
            </a:r>
            <a:r>
              <a:rPr lang="zh-CN" altLang="en-US" sz="900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正文</a:t>
            </a:r>
            <a:r>
              <a:rPr lang="en-US" altLang="zh-CN" sz="900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:18-20pt</a:t>
            </a:r>
            <a:endParaRPr lang="en-US" altLang="zh-CN" sz="900" dirty="0">
              <a:solidFill>
                <a:srgbClr val="F8F8F8"/>
              </a:solidFill>
              <a:latin typeface="Arial" charset="0"/>
              <a:ea typeface="华文细黑" pitchFamily="2" charset="-122"/>
            </a:endParaRPr>
          </a:p>
          <a:p>
            <a:pPr marL="267375" indent="-267375"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defRPr/>
            </a:pPr>
            <a:r>
              <a:rPr lang="zh-CN" altLang="en-US" sz="900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子目录</a:t>
            </a:r>
            <a:r>
              <a:rPr lang="en-US" altLang="zh-CN" sz="900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(2-5</a:t>
            </a:r>
            <a:r>
              <a:rPr lang="zh-CN" altLang="en-US" sz="900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级</a:t>
            </a:r>
            <a:r>
              <a:rPr lang="en-US" altLang="zh-CN" sz="900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):18pt </a:t>
            </a:r>
            <a:endParaRPr lang="en-US" altLang="zh-CN" sz="900" dirty="0">
              <a:solidFill>
                <a:srgbClr val="F8F8F8"/>
              </a:solidFill>
              <a:latin typeface="Arial" charset="0"/>
              <a:ea typeface="华文细黑" pitchFamily="2" charset="-122"/>
            </a:endParaRPr>
          </a:p>
          <a:p>
            <a:pPr marL="267375" indent="-267375"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defRPr/>
            </a:pPr>
            <a:r>
              <a:rPr lang="zh-CN" altLang="en-US" sz="900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颜色</a:t>
            </a:r>
            <a:r>
              <a:rPr lang="en-US" altLang="zh-CN" sz="900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900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黑色</a:t>
            </a:r>
            <a:endParaRPr lang="zh-CN" altLang="en-US" sz="900" dirty="0">
              <a:solidFill>
                <a:srgbClr val="F8F8F8"/>
              </a:solidFill>
              <a:latin typeface="Arial" charset="0"/>
              <a:ea typeface="华文细黑" pitchFamily="2" charset="-122"/>
            </a:endParaRPr>
          </a:p>
          <a:p>
            <a:pPr marL="267375" indent="-267375"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defRPr/>
            </a:pPr>
            <a:r>
              <a:rPr lang="zh-CN" altLang="en-US" sz="900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字体</a:t>
            </a:r>
            <a:r>
              <a:rPr lang="en-US" altLang="zh-CN" sz="900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:</a:t>
            </a:r>
            <a:r>
              <a:rPr lang="zh-CN" altLang="en-US" sz="900" dirty="0" smtClean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细</a:t>
            </a:r>
            <a:r>
              <a:rPr lang="zh-CN" altLang="en-US" sz="900" dirty="0">
                <a:solidFill>
                  <a:srgbClr val="F8F8F8"/>
                </a:solidFill>
                <a:latin typeface="Arial" charset="0"/>
                <a:ea typeface="华文细黑" pitchFamily="2" charset="-122"/>
              </a:rPr>
              <a:t>黑体 </a:t>
            </a:r>
            <a:endParaRPr lang="zh-CN" altLang="en-US" sz="900" dirty="0">
              <a:solidFill>
                <a:srgbClr val="080808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918991" name="Rectangle 15"/>
          <p:cNvSpPr>
            <a:spLocks noChangeArrowheads="1"/>
          </p:cNvSpPr>
          <p:nvPr/>
        </p:nvSpPr>
        <p:spPr bwMode="auto">
          <a:xfrm>
            <a:off x="9268987" y="4543139"/>
            <a:ext cx="920112" cy="25665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71288" tIns="35644" rIns="71288" bIns="35644" anchor="ctr">
            <a:spAutoFit/>
          </a:bodyPr>
          <a:lstStyle/>
          <a:p>
            <a:pPr algn="ctr" defTabSz="68453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200" dirty="0">
              <a:solidFill>
                <a:srgbClr val="000000"/>
              </a:solidFill>
              <a:latin typeface="FrutigerNext LT Regular" pitchFamily="34" charset="0"/>
              <a:ea typeface="MS PGothic" pitchFamily="34" charset="-128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9352313" y="4399006"/>
            <a:ext cx="741565" cy="153423"/>
            <a:chOff x="6657" y="3492"/>
            <a:chExt cx="527" cy="121"/>
          </a:xfrm>
        </p:grpSpPr>
        <p:sp>
          <p:nvSpPr>
            <p:cNvPr id="1918993" name="Rectangle 17"/>
            <p:cNvSpPr>
              <a:spLocks noChangeArrowheads="1"/>
            </p:cNvSpPr>
            <p:nvPr/>
          </p:nvSpPr>
          <p:spPr bwMode="auto">
            <a:xfrm flipV="1">
              <a:off x="6789" y="3492"/>
              <a:ext cx="132" cy="12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918994" name="Rectangle 18"/>
            <p:cNvSpPr>
              <a:spLocks noChangeArrowheads="1"/>
            </p:cNvSpPr>
            <p:nvPr/>
          </p:nvSpPr>
          <p:spPr bwMode="auto">
            <a:xfrm flipV="1">
              <a:off x="6921" y="3492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918995" name="Rectangle 19"/>
            <p:cNvSpPr>
              <a:spLocks noChangeArrowheads="1"/>
            </p:cNvSpPr>
            <p:nvPr/>
          </p:nvSpPr>
          <p:spPr bwMode="auto">
            <a:xfrm flipV="1">
              <a:off x="7052" y="3492"/>
              <a:ext cx="132" cy="121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918996" name="Rectangle 20"/>
            <p:cNvSpPr>
              <a:spLocks noChangeArrowheads="1"/>
            </p:cNvSpPr>
            <p:nvPr/>
          </p:nvSpPr>
          <p:spPr bwMode="auto">
            <a:xfrm flipV="1">
              <a:off x="6657" y="3492"/>
              <a:ext cx="132" cy="121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9352313" y="5170084"/>
            <a:ext cx="741565" cy="152100"/>
            <a:chOff x="6657" y="4103"/>
            <a:chExt cx="527" cy="121"/>
          </a:xfrm>
        </p:grpSpPr>
        <p:sp>
          <p:nvSpPr>
            <p:cNvPr id="1918998" name="Rectangle 22"/>
            <p:cNvSpPr>
              <a:spLocks noChangeArrowheads="1"/>
            </p:cNvSpPr>
            <p:nvPr/>
          </p:nvSpPr>
          <p:spPr bwMode="auto">
            <a:xfrm flipV="1">
              <a:off x="6789" y="410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918999" name="Rectangle 23"/>
            <p:cNvSpPr>
              <a:spLocks noChangeArrowheads="1"/>
            </p:cNvSpPr>
            <p:nvPr/>
          </p:nvSpPr>
          <p:spPr bwMode="auto">
            <a:xfrm flipV="1">
              <a:off x="6921" y="4103"/>
              <a:ext cx="131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919000" name="Rectangle 24"/>
            <p:cNvSpPr>
              <a:spLocks noChangeArrowheads="1"/>
            </p:cNvSpPr>
            <p:nvPr/>
          </p:nvSpPr>
          <p:spPr bwMode="auto">
            <a:xfrm flipV="1">
              <a:off x="7052" y="4103"/>
              <a:ext cx="132" cy="121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919001" name="Rectangle 25"/>
            <p:cNvSpPr>
              <a:spLocks noChangeArrowheads="1"/>
            </p:cNvSpPr>
            <p:nvPr/>
          </p:nvSpPr>
          <p:spPr bwMode="auto">
            <a:xfrm flipV="1">
              <a:off x="6657" y="4103"/>
              <a:ext cx="132" cy="12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9352313" y="5375090"/>
            <a:ext cx="741565" cy="152102"/>
            <a:chOff x="6657" y="4266"/>
            <a:chExt cx="527" cy="121"/>
          </a:xfrm>
        </p:grpSpPr>
        <p:sp>
          <p:nvSpPr>
            <p:cNvPr id="1919003" name="Rectangle 27"/>
            <p:cNvSpPr>
              <a:spLocks noChangeArrowheads="1"/>
            </p:cNvSpPr>
            <p:nvPr/>
          </p:nvSpPr>
          <p:spPr bwMode="auto">
            <a:xfrm flipV="1">
              <a:off x="6789" y="4266"/>
              <a:ext cx="132" cy="121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919004" name="Rectangle 28"/>
            <p:cNvSpPr>
              <a:spLocks noChangeArrowheads="1"/>
            </p:cNvSpPr>
            <p:nvPr/>
          </p:nvSpPr>
          <p:spPr bwMode="auto">
            <a:xfrm flipV="1">
              <a:off x="6921" y="4266"/>
              <a:ext cx="131" cy="121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919005" name="Rectangle 29"/>
            <p:cNvSpPr>
              <a:spLocks noChangeArrowheads="1"/>
            </p:cNvSpPr>
            <p:nvPr/>
          </p:nvSpPr>
          <p:spPr bwMode="auto">
            <a:xfrm flipV="1">
              <a:off x="7052" y="4266"/>
              <a:ext cx="132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919006" name="Rectangle 30"/>
            <p:cNvSpPr>
              <a:spLocks noChangeArrowheads="1"/>
            </p:cNvSpPr>
            <p:nvPr/>
          </p:nvSpPr>
          <p:spPr bwMode="auto">
            <a:xfrm flipV="1">
              <a:off x="6657" y="4266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9352313" y="4606653"/>
            <a:ext cx="741565" cy="152100"/>
            <a:chOff x="6657" y="3656"/>
            <a:chExt cx="527" cy="121"/>
          </a:xfrm>
        </p:grpSpPr>
        <p:sp>
          <p:nvSpPr>
            <p:cNvPr id="1919008" name="Rectangle 32"/>
            <p:cNvSpPr>
              <a:spLocks noChangeArrowheads="1"/>
            </p:cNvSpPr>
            <p:nvPr/>
          </p:nvSpPr>
          <p:spPr bwMode="auto">
            <a:xfrm flipV="1">
              <a:off x="6657" y="3656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919009" name="Rectangle 33"/>
            <p:cNvSpPr>
              <a:spLocks noChangeArrowheads="1"/>
            </p:cNvSpPr>
            <p:nvPr/>
          </p:nvSpPr>
          <p:spPr bwMode="auto">
            <a:xfrm flipV="1">
              <a:off x="6789" y="3656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919010" name="Rectangle 34"/>
            <p:cNvSpPr>
              <a:spLocks noChangeArrowheads="1"/>
            </p:cNvSpPr>
            <p:nvPr/>
          </p:nvSpPr>
          <p:spPr bwMode="auto">
            <a:xfrm flipV="1">
              <a:off x="6921" y="3656"/>
              <a:ext cx="131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919011" name="Rectangle 35"/>
            <p:cNvSpPr>
              <a:spLocks noChangeArrowheads="1"/>
            </p:cNvSpPr>
            <p:nvPr/>
          </p:nvSpPr>
          <p:spPr bwMode="auto">
            <a:xfrm flipV="1">
              <a:off x="7052" y="3656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9352313" y="4965080"/>
            <a:ext cx="741565" cy="152102"/>
            <a:chOff x="6657" y="3941"/>
            <a:chExt cx="527" cy="121"/>
          </a:xfrm>
        </p:grpSpPr>
        <p:sp>
          <p:nvSpPr>
            <p:cNvPr id="1919013" name="Rectangle 37"/>
            <p:cNvSpPr>
              <a:spLocks noChangeArrowheads="1"/>
            </p:cNvSpPr>
            <p:nvPr/>
          </p:nvSpPr>
          <p:spPr bwMode="auto">
            <a:xfrm flipV="1">
              <a:off x="6789" y="3941"/>
              <a:ext cx="132" cy="12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919014" name="Rectangle 38"/>
            <p:cNvSpPr>
              <a:spLocks noChangeArrowheads="1"/>
            </p:cNvSpPr>
            <p:nvPr/>
          </p:nvSpPr>
          <p:spPr bwMode="auto">
            <a:xfrm flipV="1">
              <a:off x="6921" y="3941"/>
              <a:ext cx="131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919015" name="Rectangle 39"/>
            <p:cNvSpPr>
              <a:spLocks noChangeArrowheads="1"/>
            </p:cNvSpPr>
            <p:nvPr/>
          </p:nvSpPr>
          <p:spPr bwMode="auto">
            <a:xfrm flipV="1">
              <a:off x="7052" y="394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919016" name="Rectangle 40"/>
            <p:cNvSpPr>
              <a:spLocks noChangeArrowheads="1"/>
            </p:cNvSpPr>
            <p:nvPr/>
          </p:nvSpPr>
          <p:spPr bwMode="auto">
            <a:xfrm flipV="1">
              <a:off x="6657" y="3941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9352313" y="5581417"/>
            <a:ext cx="741565" cy="152102"/>
            <a:chOff x="6657" y="4430"/>
            <a:chExt cx="527" cy="121"/>
          </a:xfrm>
        </p:grpSpPr>
        <p:sp>
          <p:nvSpPr>
            <p:cNvPr id="1919018" name="Rectangle 42"/>
            <p:cNvSpPr>
              <a:spLocks noChangeArrowheads="1"/>
            </p:cNvSpPr>
            <p:nvPr/>
          </p:nvSpPr>
          <p:spPr bwMode="auto">
            <a:xfrm flipV="1">
              <a:off x="6789" y="4430"/>
              <a:ext cx="132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919019" name="Rectangle 43"/>
            <p:cNvSpPr>
              <a:spLocks noChangeArrowheads="1"/>
            </p:cNvSpPr>
            <p:nvPr/>
          </p:nvSpPr>
          <p:spPr bwMode="auto">
            <a:xfrm flipV="1">
              <a:off x="6921" y="4430"/>
              <a:ext cx="131" cy="121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919020" name="Rectangle 44"/>
            <p:cNvSpPr>
              <a:spLocks noChangeArrowheads="1"/>
            </p:cNvSpPr>
            <p:nvPr/>
          </p:nvSpPr>
          <p:spPr bwMode="auto">
            <a:xfrm flipV="1">
              <a:off x="7052" y="4430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919021" name="Rectangle 45"/>
            <p:cNvSpPr>
              <a:spLocks noChangeArrowheads="1"/>
            </p:cNvSpPr>
            <p:nvPr/>
          </p:nvSpPr>
          <p:spPr bwMode="auto">
            <a:xfrm flipV="1">
              <a:off x="6657" y="4430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9352313" y="4194002"/>
            <a:ext cx="741565" cy="153423"/>
            <a:chOff x="6657" y="3329"/>
            <a:chExt cx="527" cy="122"/>
          </a:xfrm>
        </p:grpSpPr>
        <p:sp>
          <p:nvSpPr>
            <p:cNvPr id="1919023" name="Rectangle 47"/>
            <p:cNvSpPr>
              <a:spLocks noChangeArrowheads="1"/>
            </p:cNvSpPr>
            <p:nvPr/>
          </p:nvSpPr>
          <p:spPr bwMode="auto">
            <a:xfrm flipV="1">
              <a:off x="6789" y="3329"/>
              <a:ext cx="132" cy="122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919024" name="Rectangle 48"/>
            <p:cNvSpPr>
              <a:spLocks noChangeArrowheads="1"/>
            </p:cNvSpPr>
            <p:nvPr/>
          </p:nvSpPr>
          <p:spPr bwMode="auto">
            <a:xfrm flipV="1">
              <a:off x="6921" y="3329"/>
              <a:ext cx="131" cy="122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919025" name="Rectangle 49"/>
            <p:cNvSpPr>
              <a:spLocks noChangeArrowheads="1"/>
            </p:cNvSpPr>
            <p:nvPr/>
          </p:nvSpPr>
          <p:spPr bwMode="auto">
            <a:xfrm flipV="1">
              <a:off x="7052" y="3329"/>
              <a:ext cx="132" cy="122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919026" name="Rectangle 50"/>
            <p:cNvSpPr>
              <a:spLocks noChangeArrowheads="1"/>
            </p:cNvSpPr>
            <p:nvPr/>
          </p:nvSpPr>
          <p:spPr bwMode="auto">
            <a:xfrm flipV="1">
              <a:off x="6657" y="3329"/>
              <a:ext cx="132" cy="12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9352313" y="3834247"/>
            <a:ext cx="741565" cy="152100"/>
            <a:chOff x="6657" y="3043"/>
            <a:chExt cx="527" cy="121"/>
          </a:xfrm>
        </p:grpSpPr>
        <p:sp>
          <p:nvSpPr>
            <p:cNvPr id="1919028" name="Rectangle 52"/>
            <p:cNvSpPr>
              <a:spLocks noChangeArrowheads="1"/>
            </p:cNvSpPr>
            <p:nvPr/>
          </p:nvSpPr>
          <p:spPr bwMode="auto">
            <a:xfrm flipV="1">
              <a:off x="6921" y="3043"/>
              <a:ext cx="131" cy="12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919029" name="Rectangle 53"/>
            <p:cNvSpPr>
              <a:spLocks noChangeArrowheads="1"/>
            </p:cNvSpPr>
            <p:nvPr/>
          </p:nvSpPr>
          <p:spPr bwMode="auto">
            <a:xfrm flipV="1">
              <a:off x="7052" y="3043"/>
              <a:ext cx="132" cy="12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919030" name="Rectangle 54"/>
            <p:cNvSpPr>
              <a:spLocks noChangeArrowheads="1"/>
            </p:cNvSpPr>
            <p:nvPr/>
          </p:nvSpPr>
          <p:spPr bwMode="auto">
            <a:xfrm flipV="1">
              <a:off x="6657" y="3043"/>
              <a:ext cx="132" cy="12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919031" name="Rectangle 55"/>
            <p:cNvSpPr>
              <a:spLocks noChangeArrowheads="1"/>
            </p:cNvSpPr>
            <p:nvPr/>
          </p:nvSpPr>
          <p:spPr bwMode="auto">
            <a:xfrm flipV="1">
              <a:off x="6789" y="3043"/>
              <a:ext cx="132" cy="121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</p:grp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9352313" y="3629246"/>
            <a:ext cx="741565" cy="153423"/>
            <a:chOff x="6657" y="2881"/>
            <a:chExt cx="527" cy="121"/>
          </a:xfrm>
        </p:grpSpPr>
        <p:sp>
          <p:nvSpPr>
            <p:cNvPr id="1919033" name="Rectangle 57"/>
            <p:cNvSpPr>
              <a:spLocks noChangeArrowheads="1"/>
            </p:cNvSpPr>
            <p:nvPr/>
          </p:nvSpPr>
          <p:spPr bwMode="auto">
            <a:xfrm flipV="1">
              <a:off x="6921" y="2881"/>
              <a:ext cx="131" cy="121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919034" name="Rectangle 58"/>
            <p:cNvSpPr>
              <a:spLocks noChangeArrowheads="1"/>
            </p:cNvSpPr>
            <p:nvPr/>
          </p:nvSpPr>
          <p:spPr bwMode="auto">
            <a:xfrm flipV="1">
              <a:off x="7052" y="2881"/>
              <a:ext cx="132" cy="12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919035" name="Rectangle 59"/>
            <p:cNvSpPr>
              <a:spLocks noChangeArrowheads="1"/>
            </p:cNvSpPr>
            <p:nvPr/>
          </p:nvSpPr>
          <p:spPr bwMode="auto">
            <a:xfrm flipV="1">
              <a:off x="6657" y="2881"/>
              <a:ext cx="132" cy="12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1919036" name="Rectangle 60"/>
            <p:cNvSpPr>
              <a:spLocks noChangeArrowheads="1"/>
            </p:cNvSpPr>
            <p:nvPr/>
          </p:nvSpPr>
          <p:spPr bwMode="auto">
            <a:xfrm flipV="1">
              <a:off x="6789" y="2881"/>
              <a:ext cx="132" cy="121"/>
            </a:xfrm>
            <a:prstGeom prst="rect">
              <a:avLst/>
            </a:prstGeom>
            <a:solidFill>
              <a:srgbClr val="0808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 sz="1300" b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</p:grpSp>
      <p:sp>
        <p:nvSpPr>
          <p:cNvPr id="1919037" name="Rectangle 61"/>
          <p:cNvSpPr>
            <a:spLocks noChangeArrowheads="1"/>
          </p:cNvSpPr>
          <p:nvPr/>
        </p:nvSpPr>
        <p:spPr bwMode="auto">
          <a:xfrm>
            <a:off x="9323297" y="1942916"/>
            <a:ext cx="1051049" cy="221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460" tIns="34231" rIns="68460" bIns="34231"/>
          <a:lstStyle/>
          <a:p>
            <a:pPr marL="267375" indent="-26737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defRPr/>
            </a:pPr>
            <a:r>
              <a:rPr lang="zh-CN" altLang="en-US" sz="90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</a:rPr>
              <a:t>配色参考</a:t>
            </a:r>
            <a:r>
              <a:rPr lang="zh-CN" altLang="en-US" sz="900" dirty="0" smtClean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</a:rPr>
              <a:t>方案</a:t>
            </a:r>
            <a:r>
              <a:rPr lang="en-US" altLang="zh-CN" sz="900" dirty="0" smtClean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</a:rPr>
              <a:t>:</a:t>
            </a:r>
            <a:endParaRPr lang="zh-CN" altLang="en-US" sz="900" dirty="0">
              <a:solidFill>
                <a:srgbClr val="F8F8F8"/>
              </a:solidFill>
              <a:latin typeface="华文细黑" pitchFamily="2" charset="-122"/>
              <a:ea typeface="华文细黑" pitchFamily="2" charset="-122"/>
            </a:endParaRPr>
          </a:p>
          <a:p>
            <a:pPr marL="267375" indent="-26737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defRPr/>
            </a:pPr>
            <a:r>
              <a:rPr lang="zh-CN" altLang="en-US" sz="90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</a:rPr>
              <a:t>建议同一页面内不超过四种颜色，以下是９组配色方案，同一页面内只选择一组使用。</a:t>
            </a:r>
          </a:p>
          <a:p>
            <a:pPr marL="267375" indent="-26737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defRPr/>
            </a:pPr>
            <a:r>
              <a:rPr lang="zh-CN" altLang="en-US" sz="90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</a:rPr>
              <a:t>（仅供参考）</a:t>
            </a:r>
          </a:p>
        </p:txBody>
      </p:sp>
      <p:sp>
        <p:nvSpPr>
          <p:cNvPr id="1919038" name="Rectangle 62"/>
          <p:cNvSpPr>
            <a:spLocks noChangeArrowheads="1"/>
          </p:cNvSpPr>
          <p:nvPr/>
        </p:nvSpPr>
        <p:spPr bwMode="auto">
          <a:xfrm>
            <a:off x="9199948" y="-51575"/>
            <a:ext cx="1051049" cy="698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460" tIns="34231" rIns="68460" bIns="34231"/>
          <a:lstStyle/>
          <a:p>
            <a:pPr marL="267375" indent="-26737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defRPr/>
            </a:pPr>
            <a:r>
              <a:rPr lang="zh-CN" altLang="en-US" sz="90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</a:rPr>
              <a:t>客户或者合作伙伴的标志放在右上角</a:t>
            </a:r>
            <a:r>
              <a:rPr lang="en-US" altLang="zh-CN" sz="900" dirty="0">
                <a:solidFill>
                  <a:srgbClr val="F8F8F8"/>
                </a:solidFill>
                <a:latin typeface="华文细黑" pitchFamily="2" charset="-122"/>
                <a:ea typeface="华文细黑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038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marL="0" indent="0" algn="l" rtl="0" eaLnBrk="0" fontAlgn="base" hangingPunct="0">
        <a:spcBef>
          <a:spcPct val="0"/>
        </a:spcBef>
        <a:spcAft>
          <a:spcPct val="0"/>
        </a:spcAft>
        <a:defRPr sz="2500" b="1" cap="small" baseline="0">
          <a:solidFill>
            <a:srgbClr val="990000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990000"/>
          </a:solidFill>
          <a:latin typeface="FrutigerNext LT Medium" pitchFamily="34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990000"/>
          </a:solidFill>
          <a:latin typeface="FrutigerNext LT Medium" pitchFamily="34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990000"/>
          </a:solidFill>
          <a:latin typeface="FrutigerNext LT Medium" pitchFamily="34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990000"/>
          </a:solidFill>
          <a:latin typeface="FrutigerNext LT Medium" pitchFamily="34" charset="0"/>
          <a:ea typeface="华文细黑" pitchFamily="2" charset="-122"/>
        </a:defRPr>
      </a:lvl5pPr>
      <a:lvl6pPr marL="356501" algn="l" rtl="0" fontAlgn="base">
        <a:spcBef>
          <a:spcPct val="0"/>
        </a:spcBef>
        <a:spcAft>
          <a:spcPct val="0"/>
        </a:spcAft>
        <a:defRPr sz="2500" b="1">
          <a:solidFill>
            <a:srgbClr val="990000"/>
          </a:solidFill>
          <a:latin typeface="FrutigerNext LT Medium" pitchFamily="34" charset="0"/>
          <a:ea typeface="华文细黑" pitchFamily="2" charset="-122"/>
        </a:defRPr>
      </a:lvl6pPr>
      <a:lvl7pPr marL="713002" algn="l" rtl="0" fontAlgn="base">
        <a:spcBef>
          <a:spcPct val="0"/>
        </a:spcBef>
        <a:spcAft>
          <a:spcPct val="0"/>
        </a:spcAft>
        <a:defRPr sz="2500" b="1">
          <a:solidFill>
            <a:srgbClr val="990000"/>
          </a:solidFill>
          <a:latin typeface="FrutigerNext LT Medium" pitchFamily="34" charset="0"/>
          <a:ea typeface="华文细黑" pitchFamily="2" charset="-122"/>
        </a:defRPr>
      </a:lvl7pPr>
      <a:lvl8pPr marL="1069503" algn="l" rtl="0" fontAlgn="base">
        <a:spcBef>
          <a:spcPct val="0"/>
        </a:spcBef>
        <a:spcAft>
          <a:spcPct val="0"/>
        </a:spcAft>
        <a:defRPr sz="2500" b="1">
          <a:solidFill>
            <a:srgbClr val="990000"/>
          </a:solidFill>
          <a:latin typeface="FrutigerNext LT Medium" pitchFamily="34" charset="0"/>
          <a:ea typeface="华文细黑" pitchFamily="2" charset="-122"/>
        </a:defRPr>
      </a:lvl8pPr>
      <a:lvl9pPr marL="1426003" algn="l" rtl="0" fontAlgn="base">
        <a:spcBef>
          <a:spcPct val="0"/>
        </a:spcBef>
        <a:spcAft>
          <a:spcPct val="0"/>
        </a:spcAft>
        <a:defRPr sz="2500" b="1">
          <a:solidFill>
            <a:srgbClr val="990000"/>
          </a:solidFill>
          <a:latin typeface="FrutigerNext LT Medium" pitchFamily="34" charset="0"/>
          <a:ea typeface="华文细黑" pitchFamily="2" charset="-122"/>
        </a:defRPr>
      </a:lvl9pPr>
    </p:titleStyle>
    <p:bodyStyle>
      <a:lvl1pPr marL="267375" indent="-267375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579314" indent="-22281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›"/>
        <a:defRPr sz="1600">
          <a:solidFill>
            <a:schemeClr val="tx1"/>
          </a:solidFill>
          <a:latin typeface="+mn-lt"/>
          <a:ea typeface="+mn-ea"/>
        </a:defRPr>
      </a:lvl2pPr>
      <a:lvl3pPr marL="891251" indent="-17825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</a:defRPr>
      </a:lvl3pPr>
      <a:lvl4pPr marL="1247753" indent="-17825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+mn-ea"/>
        </a:defRPr>
      </a:lvl4pPr>
      <a:lvl5pPr marL="1604254" indent="-1782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~"/>
        <a:defRPr sz="1200">
          <a:solidFill>
            <a:schemeClr val="tx1"/>
          </a:solidFill>
          <a:latin typeface="+mn-lt"/>
          <a:ea typeface="+mn-ea"/>
        </a:defRPr>
      </a:lvl5pPr>
      <a:lvl6pPr marL="1960754" indent="-178250" algn="l" rtl="0" fontAlgn="base">
        <a:spcBef>
          <a:spcPct val="20000"/>
        </a:spcBef>
        <a:spcAft>
          <a:spcPct val="0"/>
        </a:spcAft>
        <a:buFont typeface="Arial" charset="0"/>
        <a:buChar char="~"/>
        <a:defRPr sz="1200">
          <a:solidFill>
            <a:schemeClr val="tx1"/>
          </a:solidFill>
          <a:latin typeface="+mn-lt"/>
          <a:ea typeface="+mn-ea"/>
        </a:defRPr>
      </a:lvl6pPr>
      <a:lvl7pPr marL="2317255" indent="-178250" algn="l" rtl="0" fontAlgn="base">
        <a:spcBef>
          <a:spcPct val="20000"/>
        </a:spcBef>
        <a:spcAft>
          <a:spcPct val="0"/>
        </a:spcAft>
        <a:buFont typeface="Arial" charset="0"/>
        <a:buChar char="~"/>
        <a:defRPr sz="1200">
          <a:solidFill>
            <a:schemeClr val="tx1"/>
          </a:solidFill>
          <a:latin typeface="+mn-lt"/>
          <a:ea typeface="+mn-ea"/>
        </a:defRPr>
      </a:lvl7pPr>
      <a:lvl8pPr marL="2673756" indent="-178250" algn="l" rtl="0" fontAlgn="base">
        <a:spcBef>
          <a:spcPct val="20000"/>
        </a:spcBef>
        <a:spcAft>
          <a:spcPct val="0"/>
        </a:spcAft>
        <a:buFont typeface="Arial" charset="0"/>
        <a:buChar char="~"/>
        <a:defRPr sz="1200">
          <a:solidFill>
            <a:schemeClr val="tx1"/>
          </a:solidFill>
          <a:latin typeface="+mn-lt"/>
          <a:ea typeface="+mn-ea"/>
        </a:defRPr>
      </a:lvl8pPr>
      <a:lvl9pPr marL="3030257" indent="-178250" algn="l" rtl="0" fontAlgn="base">
        <a:spcBef>
          <a:spcPct val="20000"/>
        </a:spcBef>
        <a:spcAft>
          <a:spcPct val="0"/>
        </a:spcAft>
        <a:buFont typeface="Arial" charset="0"/>
        <a:buChar char="~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1300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01" algn="l" defTabSz="71300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13002" algn="l" defTabSz="71300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503" algn="l" defTabSz="71300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003" algn="l" defTabSz="71300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504" algn="l" defTabSz="71300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004" algn="l" defTabSz="71300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95506" algn="l" defTabSz="71300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005" algn="l" defTabSz="71300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561356"/>
            <a:ext cx="8048835" cy="755791"/>
          </a:xfrm>
        </p:spPr>
        <p:txBody>
          <a:bodyPr/>
          <a:lstStyle/>
          <a:p>
            <a:r>
              <a:rPr lang="zh-CN" altLang="en-US" sz="4000" dirty="0" smtClean="0">
                <a:latin typeface="楷体" pitchFamily="49" charset="-122"/>
                <a:ea typeface="楷体" pitchFamily="49" charset="-122"/>
              </a:rPr>
              <a:t>产业</a:t>
            </a:r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报表实现框架及流程</a:t>
            </a:r>
            <a:endParaRPr lang="zh-CN" altLang="en-US" sz="4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00419126 </a:t>
            </a:r>
            <a:r>
              <a:rPr lang="zh-CN" altLang="en-US" dirty="0" smtClean="0"/>
              <a:t>张德荣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 119"/>
          <p:cNvSpPr/>
          <p:nvPr/>
        </p:nvSpPr>
        <p:spPr bwMode="auto">
          <a:xfrm>
            <a:off x="3779912" y="4541295"/>
            <a:ext cx="2826102" cy="5484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b"/>
          <a:lstStyle/>
          <a:p>
            <a:pPr algn="ctr"/>
            <a:r>
              <a:rPr lang="zh-CN" altLang="en-US" sz="1000" dirty="0" smtClean="0">
                <a:latin typeface="+mn-ea"/>
              </a:rPr>
              <a:t>生成索引</a:t>
            </a:r>
            <a:endParaRPr lang="zh-CN" altLang="en-US" sz="1000" b="0" dirty="0" smtClean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874" y="228357"/>
            <a:ext cx="8274859" cy="465977"/>
          </a:xfrm>
        </p:spPr>
        <p:txBody>
          <a:bodyPr/>
          <a:lstStyle/>
          <a:p>
            <a:r>
              <a:rPr lang="zh-CN" altLang="en-US" dirty="0" smtClean="0"/>
              <a:t>离线计算配置文件</a:t>
            </a:r>
            <a:r>
              <a:rPr lang="zh-CN" altLang="en-US" dirty="0"/>
              <a:t>结构</a:t>
            </a:r>
            <a:endParaRPr lang="zh-CN" altLang="en-US" dirty="0"/>
          </a:p>
        </p:txBody>
      </p:sp>
      <p:sp>
        <p:nvSpPr>
          <p:cNvPr id="39" name="流程图: 可选过程 38"/>
          <p:cNvSpPr/>
          <p:nvPr/>
        </p:nvSpPr>
        <p:spPr>
          <a:xfrm>
            <a:off x="256874" y="2209428"/>
            <a:ext cx="809879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离线计算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流程图: 可选过程 39"/>
          <p:cNvSpPr/>
          <p:nvPr/>
        </p:nvSpPr>
        <p:spPr>
          <a:xfrm>
            <a:off x="1331640" y="1316901"/>
            <a:ext cx="809879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指标定义文件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流程图: 可选过程 40"/>
          <p:cNvSpPr/>
          <p:nvPr/>
        </p:nvSpPr>
        <p:spPr>
          <a:xfrm>
            <a:off x="1331639" y="3001516"/>
            <a:ext cx="809879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报表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定义文件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肘形连接符 3"/>
          <p:cNvCxnSpPr>
            <a:stCxn id="39" idx="3"/>
            <a:endCxn id="40" idx="1"/>
          </p:cNvCxnSpPr>
          <p:nvPr/>
        </p:nvCxnSpPr>
        <p:spPr bwMode="auto">
          <a:xfrm flipV="1">
            <a:off x="1066753" y="1451881"/>
            <a:ext cx="264887" cy="892527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肘形连接符 5"/>
          <p:cNvCxnSpPr>
            <a:stCxn id="39" idx="3"/>
            <a:endCxn id="41" idx="1"/>
          </p:cNvCxnSpPr>
          <p:nvPr/>
        </p:nvCxnSpPr>
        <p:spPr bwMode="auto">
          <a:xfrm>
            <a:off x="1066753" y="2344408"/>
            <a:ext cx="264886" cy="792088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流程图: 可选过程 44"/>
          <p:cNvSpPr/>
          <p:nvPr/>
        </p:nvSpPr>
        <p:spPr>
          <a:xfrm>
            <a:off x="2555776" y="1316901"/>
            <a:ext cx="809879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/>
              <a:t>reportIndexGroup</a:t>
            </a:r>
            <a:endParaRPr lang="zh-CN" altLang="en-US" sz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40" idx="3"/>
            <a:endCxn id="45" idx="1"/>
          </p:cNvCxnSpPr>
          <p:nvPr/>
        </p:nvCxnSpPr>
        <p:spPr bwMode="auto">
          <a:xfrm>
            <a:off x="2141519" y="1451881"/>
            <a:ext cx="41425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流程图: 可选过程 50"/>
          <p:cNvSpPr/>
          <p:nvPr/>
        </p:nvSpPr>
        <p:spPr>
          <a:xfrm>
            <a:off x="3086940" y="1705372"/>
            <a:ext cx="809879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 smtClean="0"/>
              <a:t>multiHqlReportIndexs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流程图: 可选过程 53"/>
          <p:cNvSpPr/>
          <p:nvPr/>
        </p:nvSpPr>
        <p:spPr>
          <a:xfrm>
            <a:off x="3584424" y="2074448"/>
            <a:ext cx="809879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/>
              <a:t>multiHqlReportIndex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肘形连接符 13"/>
          <p:cNvCxnSpPr>
            <a:stCxn id="45" idx="2"/>
            <a:endCxn id="51" idx="1"/>
          </p:cNvCxnSpPr>
          <p:nvPr/>
        </p:nvCxnSpPr>
        <p:spPr bwMode="auto">
          <a:xfrm rot="16200000" flipH="1">
            <a:off x="2897083" y="1650494"/>
            <a:ext cx="253491" cy="126224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肘形连接符 17"/>
          <p:cNvCxnSpPr>
            <a:stCxn id="51" idx="2"/>
            <a:endCxn id="54" idx="1"/>
          </p:cNvCxnSpPr>
          <p:nvPr/>
        </p:nvCxnSpPr>
        <p:spPr bwMode="auto">
          <a:xfrm rot="16200000" flipH="1">
            <a:off x="3421104" y="2046108"/>
            <a:ext cx="234096" cy="92544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流程图: 可选过程 62"/>
          <p:cNvSpPr/>
          <p:nvPr/>
        </p:nvSpPr>
        <p:spPr>
          <a:xfrm>
            <a:off x="4716015" y="2004747"/>
            <a:ext cx="809879" cy="139401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 smtClean="0"/>
              <a:t>fieldName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流程图: 可选过程 63"/>
          <p:cNvSpPr/>
          <p:nvPr/>
        </p:nvSpPr>
        <p:spPr>
          <a:xfrm>
            <a:off x="4716015" y="1777380"/>
            <a:ext cx="809879" cy="120764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indexKey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流程图: 可选过程 64"/>
          <p:cNvSpPr/>
          <p:nvPr/>
        </p:nvSpPr>
        <p:spPr>
          <a:xfrm>
            <a:off x="4716015" y="2250751"/>
            <a:ext cx="809879" cy="139242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hql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流程图: 可选过程 67"/>
          <p:cNvSpPr/>
          <p:nvPr/>
        </p:nvSpPr>
        <p:spPr>
          <a:xfrm>
            <a:off x="4716015" y="2491510"/>
            <a:ext cx="809879" cy="139401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macroList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流程图: 可选过程 68"/>
          <p:cNvSpPr/>
          <p:nvPr/>
        </p:nvSpPr>
        <p:spPr>
          <a:xfrm>
            <a:off x="5796136" y="2491510"/>
            <a:ext cx="809879" cy="139401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macro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肘形连接符 29"/>
          <p:cNvCxnSpPr>
            <a:stCxn id="54" idx="3"/>
            <a:endCxn id="64" idx="1"/>
          </p:cNvCxnSpPr>
          <p:nvPr/>
        </p:nvCxnSpPr>
        <p:spPr bwMode="auto">
          <a:xfrm flipV="1">
            <a:off x="4394303" y="1837762"/>
            <a:ext cx="321712" cy="371666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肘形连接符 32"/>
          <p:cNvCxnSpPr>
            <a:stCxn id="54" idx="3"/>
            <a:endCxn id="63" idx="1"/>
          </p:cNvCxnSpPr>
          <p:nvPr/>
        </p:nvCxnSpPr>
        <p:spPr bwMode="auto">
          <a:xfrm flipV="1">
            <a:off x="4394303" y="2074448"/>
            <a:ext cx="321712" cy="134980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肘形连接符 35"/>
          <p:cNvCxnSpPr>
            <a:stCxn id="54" idx="3"/>
            <a:endCxn id="65" idx="1"/>
          </p:cNvCxnSpPr>
          <p:nvPr/>
        </p:nvCxnSpPr>
        <p:spPr bwMode="auto">
          <a:xfrm>
            <a:off x="4394303" y="2209428"/>
            <a:ext cx="321712" cy="110944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肘形连接符 41"/>
          <p:cNvCxnSpPr>
            <a:stCxn id="54" idx="3"/>
            <a:endCxn id="68" idx="1"/>
          </p:cNvCxnSpPr>
          <p:nvPr/>
        </p:nvCxnSpPr>
        <p:spPr bwMode="auto">
          <a:xfrm>
            <a:off x="4394303" y="2209428"/>
            <a:ext cx="321712" cy="351783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直接箭头连接符 55"/>
          <p:cNvCxnSpPr>
            <a:stCxn id="68" idx="3"/>
            <a:endCxn id="69" idx="1"/>
          </p:cNvCxnSpPr>
          <p:nvPr/>
        </p:nvCxnSpPr>
        <p:spPr bwMode="auto">
          <a:xfrm>
            <a:off x="5525894" y="2561211"/>
            <a:ext cx="27024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流程图: 可选过程 79"/>
          <p:cNvSpPr/>
          <p:nvPr/>
        </p:nvSpPr>
        <p:spPr>
          <a:xfrm>
            <a:off x="3675388" y="1382180"/>
            <a:ext cx="809879" cy="139401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macroList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流程图: 可选过程 80"/>
          <p:cNvSpPr/>
          <p:nvPr/>
        </p:nvSpPr>
        <p:spPr>
          <a:xfrm>
            <a:off x="4755509" y="1382180"/>
            <a:ext cx="809879" cy="139401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macro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直接箭头连接符 81"/>
          <p:cNvCxnSpPr>
            <a:stCxn id="80" idx="3"/>
            <a:endCxn id="81" idx="1"/>
          </p:cNvCxnSpPr>
          <p:nvPr/>
        </p:nvCxnSpPr>
        <p:spPr bwMode="auto">
          <a:xfrm>
            <a:off x="4485267" y="1451881"/>
            <a:ext cx="27024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直接箭头连接符 58"/>
          <p:cNvCxnSpPr>
            <a:stCxn id="45" idx="3"/>
            <a:endCxn id="80" idx="1"/>
          </p:cNvCxnSpPr>
          <p:nvPr/>
        </p:nvCxnSpPr>
        <p:spPr bwMode="auto">
          <a:xfrm>
            <a:off x="3365655" y="1451881"/>
            <a:ext cx="30973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流程图: 可选过程 85"/>
          <p:cNvSpPr/>
          <p:nvPr/>
        </p:nvSpPr>
        <p:spPr>
          <a:xfrm>
            <a:off x="2556928" y="3001516"/>
            <a:ext cx="809879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 smtClean="0"/>
              <a:t>reportSuit</a:t>
            </a:r>
            <a:endParaRPr lang="zh-CN" altLang="en-US" sz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/>
          <p:cNvCxnSpPr>
            <a:stCxn id="41" idx="3"/>
            <a:endCxn id="86" idx="1"/>
          </p:cNvCxnSpPr>
          <p:nvPr/>
        </p:nvCxnSpPr>
        <p:spPr bwMode="auto">
          <a:xfrm>
            <a:off x="2141518" y="3136496"/>
            <a:ext cx="4154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流程图: 可选过程 87"/>
          <p:cNvSpPr/>
          <p:nvPr/>
        </p:nvSpPr>
        <p:spPr>
          <a:xfrm>
            <a:off x="3086940" y="3368412"/>
            <a:ext cx="809879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smtClean="0"/>
              <a:t>reports</a:t>
            </a:r>
            <a:endParaRPr lang="zh-CN" altLang="en-US" sz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流程图: 可选过程 90"/>
          <p:cNvSpPr/>
          <p:nvPr/>
        </p:nvSpPr>
        <p:spPr>
          <a:xfrm>
            <a:off x="3584424" y="3743684"/>
            <a:ext cx="809879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smtClean="0"/>
              <a:t>report</a:t>
            </a:r>
            <a:endParaRPr lang="zh-CN" altLang="en-US" sz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肘形连接符 72"/>
          <p:cNvCxnSpPr>
            <a:stCxn id="86" idx="2"/>
            <a:endCxn id="88" idx="1"/>
          </p:cNvCxnSpPr>
          <p:nvPr/>
        </p:nvCxnSpPr>
        <p:spPr bwMode="auto">
          <a:xfrm rot="16200000" flipH="1">
            <a:off x="2908446" y="3324898"/>
            <a:ext cx="231916" cy="12507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肘形连接符 74"/>
          <p:cNvCxnSpPr>
            <a:stCxn id="88" idx="2"/>
            <a:endCxn id="91" idx="1"/>
          </p:cNvCxnSpPr>
          <p:nvPr/>
        </p:nvCxnSpPr>
        <p:spPr bwMode="auto">
          <a:xfrm rot="16200000" flipH="1">
            <a:off x="3418006" y="3712246"/>
            <a:ext cx="240292" cy="92544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4" name="流程图: 可选过程 93"/>
          <p:cNvSpPr/>
          <p:nvPr/>
        </p:nvSpPr>
        <p:spPr>
          <a:xfrm>
            <a:off x="5116883" y="4184235"/>
            <a:ext cx="809879" cy="139401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smtClean="0"/>
              <a:t>dimension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流程图: 可选过程 94"/>
          <p:cNvSpPr/>
          <p:nvPr/>
        </p:nvSpPr>
        <p:spPr>
          <a:xfrm>
            <a:off x="4091816" y="4118956"/>
            <a:ext cx="809879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/>
              <a:t>dimensions</a:t>
            </a:r>
            <a:endParaRPr lang="zh-CN" altLang="en-US" sz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肘形连接符 76"/>
          <p:cNvCxnSpPr>
            <a:stCxn id="91" idx="2"/>
            <a:endCxn id="95" idx="1"/>
          </p:cNvCxnSpPr>
          <p:nvPr/>
        </p:nvCxnSpPr>
        <p:spPr bwMode="auto">
          <a:xfrm rot="16200000" flipH="1">
            <a:off x="3920444" y="4082564"/>
            <a:ext cx="240292" cy="10245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直接箭头连接符 82"/>
          <p:cNvCxnSpPr>
            <a:stCxn id="95" idx="3"/>
            <a:endCxn id="94" idx="1"/>
          </p:cNvCxnSpPr>
          <p:nvPr/>
        </p:nvCxnSpPr>
        <p:spPr bwMode="auto">
          <a:xfrm>
            <a:off x="4901695" y="4253936"/>
            <a:ext cx="21518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" name="流程图: 可选过程 101"/>
          <p:cNvSpPr/>
          <p:nvPr/>
        </p:nvSpPr>
        <p:spPr>
          <a:xfrm>
            <a:off x="6141950" y="4184234"/>
            <a:ext cx="809879" cy="139401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/>
              <a:t>reportIndex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/>
          <p:cNvCxnSpPr>
            <a:stCxn id="94" idx="3"/>
            <a:endCxn id="102" idx="1"/>
          </p:cNvCxnSpPr>
          <p:nvPr/>
        </p:nvCxnSpPr>
        <p:spPr bwMode="auto">
          <a:xfrm flipV="1">
            <a:off x="5926762" y="4253935"/>
            <a:ext cx="215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4" name="流程图: 可选过程 103"/>
          <p:cNvSpPr/>
          <p:nvPr/>
        </p:nvSpPr>
        <p:spPr>
          <a:xfrm>
            <a:off x="4711943" y="3808417"/>
            <a:ext cx="809879" cy="139401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/>
              <a:t>materialViewers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流程图: 可选过程 105"/>
          <p:cNvSpPr/>
          <p:nvPr/>
        </p:nvSpPr>
        <p:spPr>
          <a:xfrm>
            <a:off x="5796135" y="3808416"/>
            <a:ext cx="809879" cy="139401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 smtClean="0"/>
              <a:t>materialViewer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肘形连接符 98"/>
          <p:cNvCxnSpPr>
            <a:stCxn id="91" idx="3"/>
            <a:endCxn id="104" idx="1"/>
          </p:cNvCxnSpPr>
          <p:nvPr/>
        </p:nvCxnSpPr>
        <p:spPr bwMode="auto">
          <a:xfrm flipV="1">
            <a:off x="4394303" y="3878118"/>
            <a:ext cx="317640" cy="546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" name="直接箭头连接符 102"/>
          <p:cNvCxnSpPr>
            <a:stCxn id="104" idx="3"/>
            <a:endCxn id="106" idx="1"/>
          </p:cNvCxnSpPr>
          <p:nvPr/>
        </p:nvCxnSpPr>
        <p:spPr bwMode="auto">
          <a:xfrm flipV="1">
            <a:off x="5521822" y="3878117"/>
            <a:ext cx="274313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文本框 104"/>
          <p:cNvSpPr txBox="1"/>
          <p:nvPr/>
        </p:nvSpPr>
        <p:spPr>
          <a:xfrm>
            <a:off x="6750031" y="694334"/>
            <a:ext cx="2232248" cy="252028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altLang="zh-CN" sz="300" dirty="0"/>
              <a:t> &lt;</a:t>
            </a:r>
            <a:r>
              <a:rPr lang="en-US" altLang="zh-CN" sz="300" dirty="0" err="1"/>
              <a:t>multiHqlReportIndex</a:t>
            </a:r>
            <a:r>
              <a:rPr lang="en-US" altLang="zh-CN" sz="300" dirty="0"/>
              <a:t>&gt;</a:t>
            </a:r>
          </a:p>
          <a:p>
            <a:pPr>
              <a:buNone/>
            </a:pPr>
            <a:r>
              <a:rPr lang="en-US" altLang="zh-CN" sz="300" dirty="0"/>
              <a:t>            &lt;</a:t>
            </a:r>
            <a:r>
              <a:rPr lang="en-US" altLang="zh-CN" sz="300" dirty="0" err="1"/>
              <a:t>indexKey</a:t>
            </a:r>
            <a:r>
              <a:rPr lang="en-US" altLang="zh-CN" sz="300" dirty="0"/>
              <a:t>&gt;</a:t>
            </a:r>
            <a:r>
              <a:rPr lang="en-US" altLang="zh-CN" sz="300" dirty="0" err="1"/>
              <a:t>game.showvip.jallrevenue.d</a:t>
            </a:r>
            <a:r>
              <a:rPr lang="en-US" altLang="zh-CN" sz="300" dirty="0"/>
              <a:t>&lt;/</a:t>
            </a:r>
            <a:r>
              <a:rPr lang="en-US" altLang="zh-CN" sz="300" dirty="0" err="1"/>
              <a:t>indexKey</a:t>
            </a:r>
            <a:r>
              <a:rPr lang="en-US" altLang="zh-CN" sz="300" dirty="0"/>
              <a:t>&gt;</a:t>
            </a:r>
          </a:p>
          <a:p>
            <a:pPr>
              <a:buNone/>
            </a:pPr>
            <a:r>
              <a:rPr lang="en-US" altLang="zh-CN" sz="300" dirty="0"/>
              <a:t>            &lt;</a:t>
            </a:r>
            <a:r>
              <a:rPr lang="en-US" altLang="zh-CN" sz="300" dirty="0" err="1"/>
              <a:t>macroList</a:t>
            </a:r>
            <a:r>
              <a:rPr lang="en-US" altLang="zh-CN" sz="300" dirty="0"/>
              <a:t>&gt;</a:t>
            </a:r>
          </a:p>
          <a:p>
            <a:pPr>
              <a:buNone/>
            </a:pPr>
            <a:r>
              <a:rPr lang="en-US" altLang="zh-CN" sz="300" dirty="0"/>
              <a:t>                &lt;macro&gt;</a:t>
            </a:r>
          </a:p>
          <a:p>
            <a:pPr>
              <a:buNone/>
            </a:pPr>
            <a:r>
              <a:rPr lang="en-US" altLang="zh-CN" sz="300" dirty="0"/>
              <a:t>                    &lt;name&gt;GAMEID&lt;/name&gt;</a:t>
            </a:r>
          </a:p>
          <a:p>
            <a:pPr>
              <a:buNone/>
            </a:pPr>
            <a:r>
              <a:rPr lang="en-US" altLang="zh-CN" sz="300" dirty="0"/>
              <a:t>                    &lt;value&gt;</a:t>
            </a:r>
          </a:p>
          <a:p>
            <a:pPr>
              <a:buNone/>
            </a:pPr>
            <a:r>
              <a:rPr lang="en-US" altLang="zh-CN" sz="300" dirty="0"/>
              <a:t>                        &lt;![CDATA[</a:t>
            </a:r>
          </a:p>
          <a:p>
            <a:pPr>
              <a:buNone/>
            </a:pPr>
            <a:r>
              <a:rPr lang="en-US" altLang="zh-CN" sz="300" dirty="0"/>
              <a:t>                            case</a:t>
            </a:r>
          </a:p>
          <a:p>
            <a:pPr>
              <a:buNone/>
            </a:pPr>
            <a:r>
              <a:rPr lang="en-US" altLang="zh-CN" sz="300" dirty="0"/>
              <a:t>                                when </a:t>
            </a:r>
            <a:r>
              <a:rPr lang="en-US" altLang="zh-CN" sz="300" dirty="0" err="1"/>
              <a:t>merchantid</a:t>
            </a:r>
            <a:r>
              <a:rPr lang="en-US" altLang="zh-CN" sz="300" dirty="0"/>
              <a:t> ='1000004318' then '20160216002'</a:t>
            </a:r>
          </a:p>
          <a:p>
            <a:pPr>
              <a:buNone/>
            </a:pPr>
            <a:r>
              <a:rPr lang="en-US" altLang="zh-CN" sz="300" dirty="0"/>
              <a:t>                                when </a:t>
            </a:r>
            <a:r>
              <a:rPr lang="en-US" altLang="zh-CN" sz="300" dirty="0" err="1"/>
              <a:t>merchantid</a:t>
            </a:r>
            <a:r>
              <a:rPr lang="en-US" altLang="zh-CN" sz="300" dirty="0"/>
              <a:t> ='1000005537' then '20160411001'</a:t>
            </a:r>
          </a:p>
          <a:p>
            <a:pPr>
              <a:buNone/>
            </a:pPr>
            <a:r>
              <a:rPr lang="en-US" altLang="zh-CN" sz="300" dirty="0"/>
              <a:t>                                when </a:t>
            </a:r>
            <a:r>
              <a:rPr lang="en-US" altLang="zh-CN" sz="300" dirty="0" err="1"/>
              <a:t>substr</a:t>
            </a:r>
            <a:r>
              <a:rPr lang="en-US" altLang="zh-CN" sz="300" dirty="0"/>
              <a:t>(merchantid,0,6) = '612001' then </a:t>
            </a:r>
            <a:r>
              <a:rPr lang="en-US" altLang="zh-CN" sz="300" dirty="0" err="1"/>
              <a:t>substr</a:t>
            </a:r>
            <a:r>
              <a:rPr lang="en-US" altLang="zh-CN" sz="300" dirty="0"/>
              <a:t>(merchantid,7)</a:t>
            </a:r>
          </a:p>
          <a:p>
            <a:pPr>
              <a:buNone/>
            </a:pPr>
            <a:r>
              <a:rPr lang="en-US" altLang="zh-CN" sz="300" dirty="0"/>
              <a:t>                                else </a:t>
            </a:r>
            <a:r>
              <a:rPr lang="en-US" altLang="zh-CN" sz="300" dirty="0" err="1"/>
              <a:t>substr</a:t>
            </a:r>
            <a:r>
              <a:rPr lang="en-US" altLang="zh-CN" sz="300" dirty="0"/>
              <a:t>(merchantid,8)</a:t>
            </a:r>
          </a:p>
          <a:p>
            <a:pPr>
              <a:buNone/>
            </a:pPr>
            <a:r>
              <a:rPr lang="en-US" altLang="zh-CN" sz="300" dirty="0"/>
              <a:t>                            end as </a:t>
            </a:r>
            <a:r>
              <a:rPr lang="en-US" altLang="zh-CN" sz="300" dirty="0" err="1"/>
              <a:t>gameid</a:t>
            </a:r>
            <a:endParaRPr lang="en-US" altLang="zh-CN" sz="300" dirty="0"/>
          </a:p>
          <a:p>
            <a:pPr>
              <a:buNone/>
            </a:pPr>
            <a:r>
              <a:rPr lang="en-US" altLang="zh-CN" sz="300" dirty="0"/>
              <a:t>                        ]]&gt;</a:t>
            </a:r>
          </a:p>
          <a:p>
            <a:pPr>
              <a:buNone/>
            </a:pPr>
            <a:r>
              <a:rPr lang="en-US" altLang="zh-CN" sz="300" dirty="0"/>
              <a:t>                    &lt;/value&gt;</a:t>
            </a:r>
          </a:p>
          <a:p>
            <a:pPr>
              <a:buNone/>
            </a:pPr>
            <a:r>
              <a:rPr lang="en-US" altLang="zh-CN" sz="300" dirty="0"/>
              <a:t>                &lt;/macro&gt;</a:t>
            </a:r>
          </a:p>
          <a:p>
            <a:pPr>
              <a:buNone/>
            </a:pPr>
            <a:r>
              <a:rPr lang="en-US" altLang="zh-CN" sz="300" dirty="0"/>
              <a:t>                &lt;macro&gt;</a:t>
            </a:r>
          </a:p>
          <a:p>
            <a:pPr>
              <a:buNone/>
            </a:pPr>
            <a:r>
              <a:rPr lang="en-US" altLang="zh-CN" sz="300" dirty="0"/>
              <a:t>                    &lt;name&gt;WHERE_CLAUST&lt;/name&gt;</a:t>
            </a:r>
          </a:p>
          <a:p>
            <a:pPr>
              <a:buNone/>
            </a:pPr>
            <a:r>
              <a:rPr lang="en-US" altLang="zh-CN" sz="300" dirty="0"/>
              <a:t>                    &lt;value&gt;</a:t>
            </a:r>
          </a:p>
          <a:p>
            <a:pPr>
              <a:buNone/>
            </a:pPr>
            <a:r>
              <a:rPr lang="en-US" altLang="zh-CN" sz="300" dirty="0"/>
              <a:t>                        &lt;![CDATA[</a:t>
            </a:r>
          </a:p>
          <a:p>
            <a:pPr>
              <a:buNone/>
            </a:pPr>
            <a:r>
              <a:rPr lang="en-US" altLang="zh-CN" sz="300" dirty="0"/>
              <a:t>                            where   t1.date &gt; '{STARTTIME}' AND t1.date &lt; '{ENDTIME}'</a:t>
            </a:r>
          </a:p>
          <a:p>
            <a:pPr>
              <a:buNone/>
            </a:pPr>
            <a:r>
              <a:rPr lang="en-US" altLang="zh-CN" sz="300" dirty="0"/>
              <a:t>                                and     t1.chargeresult='0'</a:t>
            </a:r>
          </a:p>
          <a:p>
            <a:pPr>
              <a:buNone/>
            </a:pPr>
            <a:r>
              <a:rPr lang="en-US" altLang="zh-CN" sz="300" dirty="0"/>
              <a:t>                                and     t1.producttype='2'</a:t>
            </a:r>
          </a:p>
          <a:p>
            <a:pPr>
              <a:buNone/>
            </a:pPr>
            <a:r>
              <a:rPr lang="en-US" altLang="zh-CN" sz="300" dirty="0"/>
              <a:t>                                and     t1.subtype='1'</a:t>
            </a:r>
          </a:p>
          <a:p>
            <a:pPr>
              <a:buNone/>
            </a:pPr>
            <a:r>
              <a:rPr lang="en-US" altLang="zh-CN" sz="300" dirty="0"/>
              <a:t>                                and     t1.id in (1001205)</a:t>
            </a:r>
          </a:p>
          <a:p>
            <a:pPr>
              <a:buNone/>
            </a:pPr>
            <a:r>
              <a:rPr lang="en-US" altLang="zh-CN" sz="300" dirty="0"/>
              <a:t>                        ]]&gt;</a:t>
            </a:r>
          </a:p>
          <a:p>
            <a:pPr>
              <a:buNone/>
            </a:pPr>
            <a:r>
              <a:rPr lang="en-US" altLang="zh-CN" sz="300" dirty="0"/>
              <a:t>                    &lt;/value&gt;</a:t>
            </a:r>
          </a:p>
          <a:p>
            <a:pPr>
              <a:buNone/>
            </a:pPr>
            <a:r>
              <a:rPr lang="en-US" altLang="zh-CN" sz="300" dirty="0"/>
              <a:t>                &lt;/macro&gt;</a:t>
            </a:r>
          </a:p>
          <a:p>
            <a:pPr>
              <a:buNone/>
            </a:pPr>
            <a:r>
              <a:rPr lang="en-US" altLang="zh-CN" sz="300" dirty="0"/>
              <a:t>            &lt;/</a:t>
            </a:r>
            <a:r>
              <a:rPr lang="en-US" altLang="zh-CN" sz="300" dirty="0" err="1"/>
              <a:t>macroList</a:t>
            </a:r>
            <a:r>
              <a:rPr lang="en-US" altLang="zh-CN" sz="300" dirty="0"/>
              <a:t>&gt;</a:t>
            </a:r>
          </a:p>
          <a:p>
            <a:pPr>
              <a:buNone/>
            </a:pPr>
            <a:r>
              <a:rPr lang="en-US" altLang="zh-CN" sz="300" dirty="0"/>
              <a:t>			&lt;</a:t>
            </a:r>
            <a:r>
              <a:rPr lang="en-US" altLang="zh-CN" sz="300" dirty="0" err="1"/>
              <a:t>fieldName</a:t>
            </a:r>
            <a:r>
              <a:rPr lang="en-US" altLang="zh-CN" sz="300" dirty="0"/>
              <a:t>&gt;</a:t>
            </a:r>
            <a:r>
              <a:rPr lang="en-US" altLang="zh-CN" sz="300" dirty="0" err="1"/>
              <a:t>jallrevenue</a:t>
            </a:r>
            <a:r>
              <a:rPr lang="en-US" altLang="zh-CN" sz="300" dirty="0"/>
              <a:t>&lt;/</a:t>
            </a:r>
            <a:r>
              <a:rPr lang="en-US" altLang="zh-CN" sz="300" dirty="0" err="1"/>
              <a:t>fieldName</a:t>
            </a:r>
            <a:r>
              <a:rPr lang="en-US" altLang="zh-CN" sz="300" dirty="0"/>
              <a:t>&gt;</a:t>
            </a:r>
          </a:p>
          <a:p>
            <a:pPr>
              <a:buNone/>
            </a:pPr>
            <a:r>
              <a:rPr lang="en-US" altLang="zh-CN" sz="300" dirty="0"/>
              <a:t>            &lt;</a:t>
            </a:r>
            <a:r>
              <a:rPr lang="en-US" altLang="zh-CN" sz="300" dirty="0" err="1"/>
              <a:t>hql</a:t>
            </a:r>
            <a:r>
              <a:rPr lang="en-US" altLang="zh-CN" sz="300" dirty="0"/>
              <a:t>&gt;</a:t>
            </a:r>
          </a:p>
          <a:p>
            <a:pPr>
              <a:buNone/>
            </a:pPr>
            <a:r>
              <a:rPr lang="en-US" altLang="zh-CN" sz="300" dirty="0"/>
              <a:t>                 &lt;![CDATA[</a:t>
            </a:r>
          </a:p>
          <a:p>
            <a:pPr>
              <a:buNone/>
            </a:pPr>
            <a:r>
              <a:rPr lang="en-US" altLang="zh-CN" sz="300" dirty="0"/>
              <a:t>                    select </a:t>
            </a:r>
            <a:r>
              <a:rPr lang="en-US" altLang="zh-CN" sz="300" dirty="0" err="1"/>
              <a:t>projectid,dtime,relchannel,gameid</a:t>
            </a:r>
            <a:r>
              <a:rPr lang="en-US" altLang="zh-CN" sz="300" dirty="0"/>
              <a:t>,</a:t>
            </a:r>
          </a:p>
          <a:p>
            <a:pPr>
              <a:buNone/>
            </a:pPr>
            <a:r>
              <a:rPr lang="en-US" altLang="zh-CN" sz="300" dirty="0"/>
              <a:t>                        sum(</a:t>
            </a:r>
            <a:r>
              <a:rPr lang="en-US" altLang="zh-CN" sz="300" dirty="0" err="1"/>
              <a:t>totalfee</a:t>
            </a:r>
            <a:r>
              <a:rPr lang="en-US" altLang="zh-CN" sz="300" dirty="0"/>
              <a:t>) </a:t>
            </a:r>
            <a:r>
              <a:rPr lang="en-US" altLang="zh-CN" sz="300" dirty="0" err="1"/>
              <a:t>jallrevenue</a:t>
            </a:r>
            <a:endParaRPr lang="en-US" altLang="zh-CN" sz="300" dirty="0"/>
          </a:p>
          <a:p>
            <a:pPr>
              <a:buNone/>
            </a:pPr>
            <a:r>
              <a:rPr lang="en-US" altLang="zh-CN" sz="300" dirty="0"/>
              <a:t>                        from </a:t>
            </a:r>
          </a:p>
          <a:p>
            <a:pPr>
              <a:buNone/>
            </a:pPr>
            <a:r>
              <a:rPr lang="en-US" altLang="zh-CN" sz="300" dirty="0"/>
              <a:t>                        (</a:t>
            </a:r>
          </a:p>
          <a:p>
            <a:pPr>
              <a:buNone/>
            </a:pPr>
            <a:r>
              <a:rPr lang="en-US" altLang="zh-CN" sz="300" dirty="0"/>
              <a:t>                            select  t1.projectid,</a:t>
            </a:r>
          </a:p>
          <a:p>
            <a:pPr>
              <a:buNone/>
            </a:pPr>
            <a:r>
              <a:rPr lang="en-US" altLang="zh-CN" sz="300" dirty="0"/>
              <a:t>                                    {GAMEID},</a:t>
            </a:r>
          </a:p>
          <a:p>
            <a:pPr>
              <a:buNone/>
            </a:pPr>
            <a:r>
              <a:rPr lang="en-US" altLang="zh-CN" sz="300" dirty="0"/>
              <a:t>                                    t1.totalfee,</a:t>
            </a:r>
          </a:p>
          <a:p>
            <a:pPr>
              <a:buNone/>
            </a:pPr>
            <a:r>
              <a:rPr lang="en-US" altLang="zh-CN" sz="300" dirty="0"/>
              <a:t>                                    </a:t>
            </a:r>
            <a:r>
              <a:rPr lang="en-US" altLang="zh-CN" sz="300" dirty="0" err="1"/>
              <a:t>from_unixtime</a:t>
            </a:r>
            <a:r>
              <a:rPr lang="en-US" altLang="zh-CN" sz="300" dirty="0"/>
              <a:t>(</a:t>
            </a:r>
            <a:r>
              <a:rPr lang="en-US" altLang="zh-CN" sz="300" dirty="0" err="1"/>
              <a:t>unix_timestamp</a:t>
            </a:r>
            <a:r>
              <a:rPr lang="en-US" altLang="zh-CN" sz="300" dirty="0"/>
              <a:t>(</a:t>
            </a:r>
            <a:r>
              <a:rPr lang="en-US" altLang="zh-CN" sz="300" dirty="0" err="1"/>
              <a:t>substr</a:t>
            </a:r>
            <a:r>
              <a:rPr lang="en-US" altLang="zh-CN" sz="300" dirty="0"/>
              <a:t>(t1.recordtime, 0, 10),'</a:t>
            </a:r>
            <a:r>
              <a:rPr lang="en-US" altLang="zh-CN" sz="300" dirty="0" err="1"/>
              <a:t>yyyy</a:t>
            </a:r>
            <a:r>
              <a:rPr lang="en-US" altLang="zh-CN" sz="300" dirty="0"/>
              <a:t>-MM-</a:t>
            </a:r>
            <a:r>
              <a:rPr lang="en-US" altLang="zh-CN" sz="300" dirty="0" err="1"/>
              <a:t>dd</a:t>
            </a:r>
            <a:r>
              <a:rPr lang="en-US" altLang="zh-CN" sz="300" dirty="0"/>
              <a:t>'),'</a:t>
            </a:r>
            <a:r>
              <a:rPr lang="en-US" altLang="zh-CN" sz="300" dirty="0" err="1"/>
              <a:t>yyyyMMdd</a:t>
            </a:r>
            <a:r>
              <a:rPr lang="en-US" altLang="zh-CN" sz="300" dirty="0"/>
              <a:t>') </a:t>
            </a:r>
            <a:r>
              <a:rPr lang="en-US" altLang="zh-CN" sz="300" dirty="0" err="1"/>
              <a:t>dtime</a:t>
            </a:r>
            <a:r>
              <a:rPr lang="en-US" altLang="zh-CN" sz="300" dirty="0"/>
              <a:t>,</a:t>
            </a:r>
          </a:p>
          <a:p>
            <a:pPr>
              <a:buNone/>
            </a:pPr>
            <a:r>
              <a:rPr lang="en-US" altLang="zh-CN" sz="300" dirty="0"/>
              <a:t>                                    if(</a:t>
            </a:r>
            <a:r>
              <a:rPr lang="en-US" altLang="zh-CN" sz="300" dirty="0" err="1"/>
              <a:t>relchannel</a:t>
            </a:r>
            <a:r>
              <a:rPr lang="en-US" altLang="zh-CN" sz="300" dirty="0"/>
              <a:t> is </a:t>
            </a:r>
            <a:r>
              <a:rPr lang="en-US" altLang="zh-CN" sz="300" dirty="0" err="1"/>
              <a:t>null,'none',if</a:t>
            </a:r>
            <a:r>
              <a:rPr lang="en-US" altLang="zh-CN" sz="300" dirty="0"/>
              <a:t>(trim(</a:t>
            </a:r>
            <a:r>
              <a:rPr lang="en-US" altLang="zh-CN" sz="300" dirty="0" err="1"/>
              <a:t>relchannel</a:t>
            </a:r>
            <a:r>
              <a:rPr lang="en-US" altLang="zh-CN" sz="300" dirty="0"/>
              <a:t>) = '', 'none', if(</a:t>
            </a:r>
            <a:r>
              <a:rPr lang="en-US" altLang="zh-CN" sz="300" dirty="0" err="1"/>
              <a:t>substr</a:t>
            </a:r>
            <a:r>
              <a:rPr lang="en-US" altLang="zh-CN" sz="300" dirty="0"/>
              <a:t>(relchannel,0,1) = 'l', </a:t>
            </a:r>
            <a:r>
              <a:rPr lang="en-US" altLang="zh-CN" sz="300" dirty="0" err="1"/>
              <a:t>substr</a:t>
            </a:r>
            <a:r>
              <a:rPr lang="en-US" altLang="zh-CN" sz="300" dirty="0"/>
              <a:t>(relchannel,4), </a:t>
            </a:r>
            <a:r>
              <a:rPr lang="en-US" altLang="zh-CN" sz="300" dirty="0" err="1"/>
              <a:t>relchannel</a:t>
            </a:r>
            <a:r>
              <a:rPr lang="en-US" altLang="zh-CN" sz="300" dirty="0"/>
              <a:t>))) as </a:t>
            </a:r>
            <a:r>
              <a:rPr lang="en-US" altLang="zh-CN" sz="300" dirty="0" err="1"/>
              <a:t>relchannel</a:t>
            </a:r>
            <a:endParaRPr lang="en-US" altLang="zh-CN" sz="300" dirty="0"/>
          </a:p>
          <a:p>
            <a:pPr>
              <a:buNone/>
            </a:pPr>
            <a:r>
              <a:rPr lang="en-US" altLang="zh-CN" sz="300" dirty="0"/>
              <a:t>                            from    </a:t>
            </a:r>
            <a:r>
              <a:rPr lang="en-US" altLang="zh-CN" sz="300" dirty="0" err="1"/>
              <a:t>game.t_cdr_payment</a:t>
            </a:r>
            <a:r>
              <a:rPr lang="en-US" altLang="zh-CN" sz="300" dirty="0"/>
              <a:t> t1</a:t>
            </a:r>
          </a:p>
          <a:p>
            <a:pPr>
              <a:buNone/>
            </a:pPr>
            <a:r>
              <a:rPr lang="en-US" altLang="zh-CN" sz="300" dirty="0"/>
              <a:t>                            {WHERE_CLAUST}</a:t>
            </a:r>
          </a:p>
          <a:p>
            <a:pPr>
              <a:buNone/>
            </a:pPr>
            <a:r>
              <a:rPr lang="en-US" altLang="zh-CN" sz="300" dirty="0"/>
              <a:t>                            ) t</a:t>
            </a:r>
          </a:p>
          <a:p>
            <a:pPr>
              <a:buNone/>
            </a:pPr>
            <a:r>
              <a:rPr lang="en-US" altLang="zh-CN" sz="300" dirty="0"/>
              <a:t>                        group by </a:t>
            </a:r>
            <a:r>
              <a:rPr lang="en-US" altLang="zh-CN" sz="300" dirty="0" err="1"/>
              <a:t>projectid,dtime,gameid,relchannel</a:t>
            </a:r>
            <a:endParaRPr lang="en-US" altLang="zh-CN" sz="300" dirty="0"/>
          </a:p>
          <a:p>
            <a:pPr>
              <a:buNone/>
            </a:pPr>
            <a:r>
              <a:rPr lang="en-US" altLang="zh-CN" sz="300" dirty="0"/>
              <a:t>                 ]]&gt;</a:t>
            </a:r>
          </a:p>
          <a:p>
            <a:pPr>
              <a:buNone/>
            </a:pPr>
            <a:r>
              <a:rPr lang="en-US" altLang="zh-CN" sz="300" dirty="0"/>
              <a:t>            &lt;/</a:t>
            </a:r>
            <a:r>
              <a:rPr lang="en-US" altLang="zh-CN" sz="300" dirty="0" err="1"/>
              <a:t>hql</a:t>
            </a:r>
            <a:r>
              <a:rPr lang="en-US" altLang="zh-CN" sz="300" dirty="0"/>
              <a:t>&gt;</a:t>
            </a:r>
          </a:p>
          <a:p>
            <a:pPr>
              <a:buNone/>
            </a:pPr>
            <a:r>
              <a:rPr lang="en-US" altLang="zh-CN" sz="300" dirty="0"/>
              <a:t>        &lt;/</a:t>
            </a:r>
            <a:r>
              <a:rPr lang="en-US" altLang="zh-CN" sz="300" dirty="0" err="1"/>
              <a:t>multiHqlReportIndex</a:t>
            </a:r>
            <a:r>
              <a:rPr lang="en-US" altLang="zh-CN" sz="300" dirty="0"/>
              <a:t>&gt;</a:t>
            </a:r>
            <a:endParaRPr lang="zh-CN" altLang="en-US" sz="300" dirty="0" smtClean="0"/>
          </a:p>
        </p:txBody>
      </p:sp>
      <p:sp>
        <p:nvSpPr>
          <p:cNvPr id="107" name="文本框 106"/>
          <p:cNvSpPr txBox="1"/>
          <p:nvPr/>
        </p:nvSpPr>
        <p:spPr>
          <a:xfrm>
            <a:off x="7062846" y="3262400"/>
            <a:ext cx="1889999" cy="18111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altLang="zh-CN" sz="300" dirty="0"/>
              <a:t>&lt;</a:t>
            </a:r>
            <a:r>
              <a:rPr lang="en-US" altLang="zh-CN" sz="300" dirty="0" err="1"/>
              <a:t>reportSuite</a:t>
            </a:r>
            <a:r>
              <a:rPr lang="en-US" altLang="zh-CN" sz="300" dirty="0"/>
              <a:t>&gt;</a:t>
            </a:r>
          </a:p>
          <a:p>
            <a:pPr>
              <a:buNone/>
            </a:pPr>
            <a:r>
              <a:rPr lang="en-US" altLang="zh-CN" sz="300" dirty="0"/>
              <a:t>         &lt;reports&gt;</a:t>
            </a:r>
          </a:p>
          <a:p>
            <a:pPr>
              <a:buNone/>
            </a:pPr>
            <a:r>
              <a:rPr lang="en-US" altLang="zh-CN" sz="300" dirty="0"/>
              <a:t>                   &lt;report </a:t>
            </a:r>
            <a:r>
              <a:rPr lang="en-US" altLang="zh-CN" sz="300" dirty="0" err="1"/>
              <a:t>tableName</a:t>
            </a:r>
            <a:r>
              <a:rPr lang="en-US" altLang="zh-CN" sz="300" dirty="0"/>
              <a:t> = "</a:t>
            </a:r>
            <a:r>
              <a:rPr lang="en-US" altLang="zh-CN" sz="300" dirty="0" err="1"/>
              <a:t>t_partner_summary_d</a:t>
            </a:r>
            <a:r>
              <a:rPr lang="en-US" altLang="zh-CN" sz="300" dirty="0"/>
              <a:t>" </a:t>
            </a:r>
            <a:r>
              <a:rPr lang="en-US" altLang="zh-CN" sz="300" dirty="0" err="1"/>
              <a:t>keyFields</a:t>
            </a:r>
            <a:r>
              <a:rPr lang="en-US" altLang="zh-CN" sz="300" dirty="0"/>
              <a:t> = "</a:t>
            </a:r>
            <a:r>
              <a:rPr lang="en-US" altLang="zh-CN" sz="300" dirty="0" err="1"/>
              <a:t>projectid,partnerid,dtime</a:t>
            </a:r>
            <a:r>
              <a:rPr lang="en-US" altLang="zh-CN" sz="300" dirty="0"/>
              <a:t>"</a:t>
            </a:r>
          </a:p>
          <a:p>
            <a:pPr>
              <a:buNone/>
            </a:pPr>
            <a:r>
              <a:rPr lang="en-US" altLang="zh-CN" sz="300" dirty="0"/>
              <a:t>                                     period = "daily" </a:t>
            </a:r>
            <a:r>
              <a:rPr lang="en-US" altLang="zh-CN" sz="300" dirty="0" err="1"/>
              <a:t>timeFormat</a:t>
            </a:r>
            <a:r>
              <a:rPr lang="en-US" altLang="zh-CN" sz="300" dirty="0"/>
              <a:t> = "</a:t>
            </a:r>
            <a:r>
              <a:rPr lang="en-US" altLang="zh-CN" sz="300" dirty="0" err="1"/>
              <a:t>yyyyMMdd</a:t>
            </a:r>
            <a:r>
              <a:rPr lang="en-US" altLang="zh-CN" sz="300" dirty="0"/>
              <a:t>" </a:t>
            </a:r>
            <a:r>
              <a:rPr lang="en-US" altLang="zh-CN" sz="300" dirty="0" err="1"/>
              <a:t>timeField</a:t>
            </a:r>
            <a:r>
              <a:rPr lang="en-US" altLang="zh-CN" sz="300" dirty="0"/>
              <a:t> = "</a:t>
            </a:r>
            <a:r>
              <a:rPr lang="en-US" altLang="zh-CN" sz="300" dirty="0" err="1"/>
              <a:t>dtime</a:t>
            </a:r>
            <a:r>
              <a:rPr lang="en-US" altLang="zh-CN" sz="300" dirty="0"/>
              <a:t>"&gt;</a:t>
            </a:r>
          </a:p>
          <a:p>
            <a:pPr>
              <a:buNone/>
            </a:pPr>
            <a:r>
              <a:rPr lang="en-US" altLang="zh-CN" sz="300" dirty="0"/>
              <a:t>                            &lt;</a:t>
            </a:r>
            <a:r>
              <a:rPr lang="en-US" altLang="zh-CN" sz="300" dirty="0" err="1"/>
              <a:t>fieldDefinition</a:t>
            </a:r>
            <a:r>
              <a:rPr lang="en-US" altLang="zh-CN" sz="300" dirty="0"/>
              <a:t>&gt;</a:t>
            </a:r>
          </a:p>
          <a:p>
            <a:pPr>
              <a:buNone/>
            </a:pPr>
            <a:r>
              <a:rPr lang="en-US" altLang="zh-CN" sz="300" dirty="0"/>
              <a:t>                                     &lt;field name="</a:t>
            </a:r>
            <a:r>
              <a:rPr lang="en-US" altLang="zh-CN" sz="300" dirty="0" err="1"/>
              <a:t>projectid</a:t>
            </a:r>
            <a:r>
              <a:rPr lang="en-US" altLang="zh-CN" sz="300" dirty="0"/>
              <a:t>" regular="[0-9a-zA-Z./-]*"/&gt;</a:t>
            </a:r>
          </a:p>
          <a:p>
            <a:pPr>
              <a:buNone/>
            </a:pPr>
            <a:r>
              <a:rPr lang="en-US" altLang="zh-CN" sz="300" dirty="0"/>
              <a:t>                                     &lt;field name="</a:t>
            </a:r>
            <a:r>
              <a:rPr lang="en-US" altLang="zh-CN" sz="300" dirty="0" err="1"/>
              <a:t>partnerid</a:t>
            </a:r>
            <a:r>
              <a:rPr lang="en-US" altLang="zh-CN" sz="300" dirty="0"/>
              <a:t>" regular="[0-9a-zA-Z./-]*"/&gt;</a:t>
            </a:r>
          </a:p>
          <a:p>
            <a:pPr>
              <a:buNone/>
            </a:pPr>
            <a:r>
              <a:rPr lang="en-US" altLang="zh-CN" sz="300" dirty="0"/>
              <a:t>                                     &lt;field name="</a:t>
            </a:r>
            <a:r>
              <a:rPr lang="en-US" altLang="zh-CN" sz="300" dirty="0" err="1"/>
              <a:t>dtime</a:t>
            </a:r>
            <a:r>
              <a:rPr lang="en-US" altLang="zh-CN" sz="300" dirty="0"/>
              <a:t>" formula="</a:t>
            </a:r>
            <a:r>
              <a:rPr lang="en-US" altLang="zh-CN" sz="300" dirty="0" err="1"/>
              <a:t>dtime</a:t>
            </a:r>
            <a:r>
              <a:rPr lang="en-US" altLang="zh-CN" sz="300" dirty="0"/>
              <a:t>" regular="[0-9a-zA-Z./-]*"/&gt;</a:t>
            </a:r>
          </a:p>
          <a:p>
            <a:pPr>
              <a:buNone/>
            </a:pPr>
            <a:r>
              <a:rPr lang="en-US" altLang="zh-CN" sz="300" dirty="0"/>
              <a:t>                            &lt;/</a:t>
            </a:r>
            <a:r>
              <a:rPr lang="en-US" altLang="zh-CN" sz="300" dirty="0" err="1"/>
              <a:t>fieldDefinition</a:t>
            </a:r>
            <a:r>
              <a:rPr lang="en-US" altLang="zh-CN" sz="300" dirty="0"/>
              <a:t>&gt;</a:t>
            </a:r>
          </a:p>
          <a:p>
            <a:pPr>
              <a:buNone/>
            </a:pPr>
            <a:r>
              <a:rPr lang="en-US" altLang="zh-CN" sz="300" dirty="0"/>
              <a:t>                           &lt;</a:t>
            </a:r>
            <a:r>
              <a:rPr lang="en-US" altLang="zh-CN" sz="300" dirty="0" err="1"/>
              <a:t>materialViewers</a:t>
            </a:r>
            <a:r>
              <a:rPr lang="en-US" altLang="zh-CN" sz="300" dirty="0"/>
              <a:t>&gt;</a:t>
            </a:r>
          </a:p>
          <a:p>
            <a:pPr>
              <a:buNone/>
            </a:pPr>
            <a:r>
              <a:rPr lang="en-US" altLang="zh-CN" sz="300" dirty="0"/>
              <a:t>                &lt;</a:t>
            </a:r>
            <a:r>
              <a:rPr lang="en-US" altLang="zh-CN" sz="300" dirty="0" err="1"/>
              <a:t>materialViewer</a:t>
            </a:r>
            <a:r>
              <a:rPr lang="en-US" altLang="zh-CN" sz="300" dirty="0"/>
              <a:t> </a:t>
            </a:r>
            <a:r>
              <a:rPr lang="en-US" altLang="zh-CN" sz="300" dirty="0" err="1"/>
              <a:t>tableName</a:t>
            </a:r>
            <a:r>
              <a:rPr lang="en-US" altLang="zh-CN" sz="300" dirty="0"/>
              <a:t> = "</a:t>
            </a:r>
            <a:r>
              <a:rPr lang="en-US" altLang="zh-CN" sz="300" dirty="0" err="1"/>
              <a:t>game.T_MID_VIPSTATUS</a:t>
            </a:r>
            <a:r>
              <a:rPr lang="en-US" altLang="zh-CN" sz="300" dirty="0"/>
              <a:t>" clear="false"&gt;</a:t>
            </a:r>
          </a:p>
          <a:p>
            <a:pPr>
              <a:buNone/>
            </a:pPr>
            <a:r>
              <a:rPr lang="en-US" altLang="zh-CN" sz="300" dirty="0"/>
              <a:t>                    &lt;</a:t>
            </a:r>
            <a:r>
              <a:rPr lang="en-US" altLang="zh-CN" sz="300" dirty="0" err="1"/>
              <a:t>hql</a:t>
            </a:r>
            <a:r>
              <a:rPr lang="en-US" altLang="zh-CN" sz="300" dirty="0"/>
              <a:t>&gt;</a:t>
            </a:r>
          </a:p>
          <a:p>
            <a:pPr>
              <a:buNone/>
            </a:pPr>
            <a:r>
              <a:rPr lang="en-US" altLang="zh-CN" sz="300" dirty="0"/>
              <a:t>                        &lt;![CDATA[</a:t>
            </a:r>
          </a:p>
          <a:p>
            <a:pPr>
              <a:buNone/>
            </a:pPr>
            <a:r>
              <a:rPr lang="en-US" altLang="zh-CN" sz="300" dirty="0"/>
              <a:t>                            SELECT </a:t>
            </a:r>
            <a:r>
              <a:rPr lang="en-US" altLang="zh-CN" sz="300" dirty="0" err="1"/>
              <a:t>userid</a:t>
            </a:r>
            <a:r>
              <a:rPr lang="en-US" altLang="zh-CN" sz="300" dirty="0"/>
              <a:t>, </a:t>
            </a:r>
            <a:r>
              <a:rPr lang="en-US" altLang="zh-CN" sz="300" dirty="0" err="1"/>
              <a:t>projectid</a:t>
            </a:r>
            <a:r>
              <a:rPr lang="en-US" altLang="zh-CN" sz="300" dirty="0"/>
              <a:t>, timestamp,chargetype,chargeresult,relchannel,fee,dtime,unsubchannelid </a:t>
            </a:r>
            <a:r>
              <a:rPr lang="en-US" altLang="zh-CN" sz="300" dirty="0" smtClean="0"/>
              <a:t>from</a:t>
            </a:r>
            <a:r>
              <a:rPr lang="en-US" altLang="zh-CN" sz="300" dirty="0"/>
              <a:t>	                           </a:t>
            </a:r>
          </a:p>
          <a:p>
            <a:pPr>
              <a:buNone/>
            </a:pPr>
            <a:r>
              <a:rPr lang="en-US" altLang="zh-CN" sz="300" dirty="0"/>
              <a:t>                            ) t</a:t>
            </a:r>
          </a:p>
          <a:p>
            <a:pPr>
              <a:buNone/>
            </a:pPr>
            <a:r>
              <a:rPr lang="en-US" altLang="zh-CN" sz="300" dirty="0"/>
              <a:t>                            where  </a:t>
            </a:r>
            <a:r>
              <a:rPr lang="en-US" altLang="zh-CN" sz="300" dirty="0" err="1"/>
              <a:t>rn</a:t>
            </a:r>
            <a:r>
              <a:rPr lang="en-US" altLang="zh-CN" sz="300" dirty="0"/>
              <a:t> = 1</a:t>
            </a:r>
          </a:p>
          <a:p>
            <a:pPr>
              <a:buNone/>
            </a:pPr>
            <a:r>
              <a:rPr lang="en-US" altLang="zh-CN" sz="300" dirty="0"/>
              <a:t>                        ]]&gt;</a:t>
            </a:r>
          </a:p>
          <a:p>
            <a:pPr>
              <a:buNone/>
            </a:pPr>
            <a:r>
              <a:rPr lang="en-US" altLang="zh-CN" sz="300" dirty="0"/>
              <a:t>                    &lt;/</a:t>
            </a:r>
            <a:r>
              <a:rPr lang="en-US" altLang="zh-CN" sz="300" dirty="0" err="1"/>
              <a:t>hql</a:t>
            </a:r>
            <a:r>
              <a:rPr lang="en-US" altLang="zh-CN" sz="300" dirty="0"/>
              <a:t>&gt;</a:t>
            </a:r>
          </a:p>
          <a:p>
            <a:pPr>
              <a:buNone/>
            </a:pPr>
            <a:r>
              <a:rPr lang="en-US" altLang="zh-CN" sz="300" dirty="0"/>
              <a:t>                &lt;/</a:t>
            </a:r>
            <a:r>
              <a:rPr lang="en-US" altLang="zh-CN" sz="300" dirty="0" err="1"/>
              <a:t>materialViewer</a:t>
            </a:r>
            <a:r>
              <a:rPr lang="en-US" altLang="zh-CN" sz="300" dirty="0"/>
              <a:t>&gt;</a:t>
            </a:r>
          </a:p>
          <a:p>
            <a:pPr>
              <a:buNone/>
            </a:pPr>
            <a:r>
              <a:rPr lang="en-US" altLang="zh-CN" sz="300" dirty="0"/>
              <a:t>            &lt;/</a:t>
            </a:r>
            <a:r>
              <a:rPr lang="en-US" altLang="zh-CN" sz="300" dirty="0" err="1"/>
              <a:t>materialViewers</a:t>
            </a:r>
            <a:r>
              <a:rPr lang="en-US" altLang="zh-CN" sz="300" dirty="0"/>
              <a:t>&gt;</a:t>
            </a:r>
          </a:p>
          <a:p>
            <a:pPr>
              <a:buNone/>
            </a:pPr>
            <a:r>
              <a:rPr lang="en-US" altLang="zh-CN" sz="300" dirty="0"/>
              <a:t>                            &lt;dimensions&gt;</a:t>
            </a:r>
          </a:p>
          <a:p>
            <a:pPr>
              <a:buNone/>
            </a:pPr>
            <a:r>
              <a:rPr lang="en-US" altLang="zh-CN" sz="300" dirty="0"/>
              <a:t>                                     &lt;dimension id = "0"&gt;</a:t>
            </a:r>
          </a:p>
          <a:p>
            <a:pPr>
              <a:buNone/>
            </a:pPr>
            <a:r>
              <a:rPr lang="en-US" altLang="zh-CN" sz="300" dirty="0"/>
              <a:t>                                               &lt;</a:t>
            </a:r>
            <a:r>
              <a:rPr lang="en-US" altLang="zh-CN" sz="300" dirty="0" err="1"/>
              <a:t>reportIndex</a:t>
            </a:r>
            <a:r>
              <a:rPr lang="en-US" altLang="zh-CN" sz="300" dirty="0"/>
              <a:t>&gt;</a:t>
            </a:r>
          </a:p>
          <a:p>
            <a:pPr>
              <a:buNone/>
            </a:pPr>
            <a:r>
              <a:rPr lang="en-US" altLang="zh-CN" sz="300" dirty="0"/>
              <a:t>                                                        </a:t>
            </a:r>
            <a:r>
              <a:rPr lang="en-US" altLang="zh-CN" sz="300" dirty="0" err="1"/>
              <a:t>game.partner.accusercnt</a:t>
            </a:r>
            <a:r>
              <a:rPr lang="en-US" altLang="zh-CN" sz="300" dirty="0"/>
              <a:t>,</a:t>
            </a:r>
          </a:p>
          <a:p>
            <a:pPr>
              <a:buNone/>
            </a:pPr>
            <a:r>
              <a:rPr lang="en-US" altLang="zh-CN" sz="300" dirty="0"/>
              <a:t>                                                        </a:t>
            </a:r>
            <a:r>
              <a:rPr lang="en-US" altLang="zh-CN" sz="300" dirty="0" err="1"/>
              <a:t>game.partner.accpayamount</a:t>
            </a:r>
            <a:endParaRPr lang="en-US" altLang="zh-CN" sz="300" dirty="0"/>
          </a:p>
          <a:p>
            <a:pPr>
              <a:buNone/>
            </a:pPr>
            <a:r>
              <a:rPr lang="en-US" altLang="zh-CN" sz="300" dirty="0"/>
              <a:t>                                               &lt;/</a:t>
            </a:r>
            <a:r>
              <a:rPr lang="en-US" altLang="zh-CN" sz="300" dirty="0" err="1"/>
              <a:t>reportIndex</a:t>
            </a:r>
            <a:r>
              <a:rPr lang="en-US" altLang="zh-CN" sz="300" dirty="0"/>
              <a:t>&gt;</a:t>
            </a:r>
          </a:p>
          <a:p>
            <a:pPr>
              <a:buNone/>
            </a:pPr>
            <a:r>
              <a:rPr lang="en-US" altLang="zh-CN" sz="300" dirty="0"/>
              <a:t>                                     &lt;/dimension&gt;</a:t>
            </a:r>
          </a:p>
          <a:p>
            <a:pPr>
              <a:buNone/>
            </a:pPr>
            <a:r>
              <a:rPr lang="en-US" altLang="zh-CN" sz="300" dirty="0"/>
              <a:t>                            &lt;/dimensions&gt;</a:t>
            </a:r>
          </a:p>
          <a:p>
            <a:pPr>
              <a:buNone/>
            </a:pPr>
            <a:r>
              <a:rPr lang="en-US" altLang="zh-CN" sz="300" dirty="0"/>
              <a:t>                   &lt;/report&gt;</a:t>
            </a:r>
          </a:p>
          <a:p>
            <a:pPr>
              <a:buNone/>
            </a:pPr>
            <a:r>
              <a:rPr lang="en-US" altLang="zh-CN" sz="300" dirty="0"/>
              <a:t>         &lt;/reports&gt;</a:t>
            </a:r>
          </a:p>
          <a:p>
            <a:pPr>
              <a:buNone/>
            </a:pPr>
            <a:r>
              <a:rPr lang="en-US" altLang="zh-CN" sz="300" dirty="0"/>
              <a:t>&lt;/</a:t>
            </a:r>
            <a:r>
              <a:rPr lang="en-US" altLang="zh-CN" sz="300" dirty="0" err="1"/>
              <a:t>reportSuite</a:t>
            </a:r>
            <a:r>
              <a:rPr lang="en-US" altLang="zh-CN" sz="300" dirty="0"/>
              <a:t>&gt;</a:t>
            </a:r>
            <a:endParaRPr lang="zh-CN" altLang="en-US" sz="300" dirty="0" smtClean="0"/>
          </a:p>
        </p:txBody>
      </p:sp>
      <p:sp>
        <p:nvSpPr>
          <p:cNvPr id="109" name="文本框 108"/>
          <p:cNvSpPr txBox="1"/>
          <p:nvPr/>
        </p:nvSpPr>
        <p:spPr>
          <a:xfrm>
            <a:off x="3823639" y="2683772"/>
            <a:ext cx="2782376" cy="6458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zh-CN" altLang="en-US" sz="600" dirty="0" smtClean="0"/>
              <a:t>内置变量：</a:t>
            </a:r>
            <a:endParaRPr lang="en-US" altLang="zh-CN" sz="600" dirty="0" smtClean="0"/>
          </a:p>
          <a:p>
            <a:r>
              <a:rPr lang="en-US" altLang="zh-CN" sz="600" dirty="0"/>
              <a:t>{STARTTIME} </a:t>
            </a:r>
            <a:r>
              <a:rPr lang="zh-CN" altLang="zh-CN" sz="600" dirty="0"/>
              <a:t>：本次统计的开始时间，对于于 上一次统计的时间，日表格式为</a:t>
            </a:r>
            <a:r>
              <a:rPr lang="en-US" altLang="zh-CN" sz="600" dirty="0" err="1"/>
              <a:t>yyyyMMdd</a:t>
            </a:r>
            <a:r>
              <a:rPr lang="zh-CN" altLang="zh-CN" sz="600" dirty="0"/>
              <a:t>，月表格式为：</a:t>
            </a:r>
            <a:r>
              <a:rPr lang="en-US" altLang="zh-CN" sz="600" dirty="0" err="1"/>
              <a:t>yyyyMM</a:t>
            </a:r>
            <a:endParaRPr lang="zh-CN" altLang="zh-CN" sz="600" dirty="0"/>
          </a:p>
          <a:p>
            <a:r>
              <a:rPr lang="en-US" altLang="zh-CN" sz="600" dirty="0"/>
              <a:t>{ENDTIME} </a:t>
            </a:r>
            <a:r>
              <a:rPr lang="zh-CN" altLang="zh-CN" sz="600" dirty="0"/>
              <a:t>：本次统计的结束时间，默认为当天，日表格式为</a:t>
            </a:r>
            <a:r>
              <a:rPr lang="en-US" altLang="zh-CN" sz="600" dirty="0" err="1"/>
              <a:t>yyyyMMdd</a:t>
            </a:r>
            <a:r>
              <a:rPr lang="zh-CN" altLang="zh-CN" sz="600" dirty="0"/>
              <a:t>，月表格式为：</a:t>
            </a:r>
            <a:r>
              <a:rPr lang="en-US" altLang="zh-CN" sz="600" dirty="0" err="1" smtClean="0"/>
              <a:t>yyyyMM</a:t>
            </a:r>
            <a:endParaRPr lang="en-US" altLang="zh-CN" sz="600" dirty="0" smtClean="0"/>
          </a:p>
          <a:p>
            <a:r>
              <a:rPr lang="zh-CN" altLang="zh-CN" sz="600" dirty="0"/>
              <a:t>统计的时间范围为</a:t>
            </a:r>
            <a:r>
              <a:rPr lang="en-US" altLang="zh-CN" sz="600" dirty="0"/>
              <a:t>({STARTTIME}, {ENDTIME}) , </a:t>
            </a:r>
            <a:r>
              <a:rPr lang="zh-CN" altLang="zh-CN" sz="600" dirty="0"/>
              <a:t>双开区间</a:t>
            </a:r>
            <a:endParaRPr lang="zh-CN" altLang="en-US" sz="600" dirty="0" smtClean="0"/>
          </a:p>
        </p:txBody>
      </p:sp>
      <p:sp>
        <p:nvSpPr>
          <p:cNvPr id="111" name="文本框 110"/>
          <p:cNvSpPr txBox="1"/>
          <p:nvPr/>
        </p:nvSpPr>
        <p:spPr>
          <a:xfrm>
            <a:off x="5160448" y="4344855"/>
            <a:ext cx="635687" cy="2408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zh-CN" altLang="en-US" sz="1000" dirty="0"/>
              <a:t>串行</a:t>
            </a:r>
            <a:endParaRPr lang="zh-CN" altLang="en-US" sz="1000" dirty="0" smtClean="0"/>
          </a:p>
        </p:txBody>
      </p:sp>
      <p:sp>
        <p:nvSpPr>
          <p:cNvPr id="117" name="文本框 116"/>
          <p:cNvSpPr txBox="1"/>
          <p:nvPr/>
        </p:nvSpPr>
        <p:spPr>
          <a:xfrm>
            <a:off x="6086103" y="4344855"/>
            <a:ext cx="635687" cy="2408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zh-CN" altLang="en-US" sz="1000" dirty="0" smtClean="0"/>
              <a:t>并行</a:t>
            </a:r>
            <a:endParaRPr lang="zh-CN" altLang="en-US" sz="1000" dirty="0" smtClean="0"/>
          </a:p>
        </p:txBody>
      </p:sp>
      <p:sp>
        <p:nvSpPr>
          <p:cNvPr id="118" name="文本框 117"/>
          <p:cNvSpPr txBox="1"/>
          <p:nvPr/>
        </p:nvSpPr>
        <p:spPr>
          <a:xfrm>
            <a:off x="3538152" y="3971619"/>
            <a:ext cx="635687" cy="2408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zh-CN" altLang="en-US" sz="1000" dirty="0"/>
              <a:t>串行</a:t>
            </a:r>
            <a:endParaRPr lang="zh-CN" altLang="en-US" sz="1000" dirty="0" smtClean="0"/>
          </a:p>
        </p:txBody>
      </p:sp>
      <p:sp>
        <p:nvSpPr>
          <p:cNvPr id="119" name="流程图: 可选过程 118"/>
          <p:cNvSpPr/>
          <p:nvPr/>
        </p:nvSpPr>
        <p:spPr>
          <a:xfrm>
            <a:off x="4091816" y="4603764"/>
            <a:ext cx="809879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 smtClean="0"/>
              <a:t>indexs</a:t>
            </a:r>
            <a:endParaRPr lang="zh-CN" altLang="en-US" sz="600" dirty="0"/>
          </a:p>
        </p:txBody>
      </p:sp>
      <p:cxnSp>
        <p:nvCxnSpPr>
          <p:cNvPr id="113" name="肘形连接符 112"/>
          <p:cNvCxnSpPr>
            <a:endCxn id="119" idx="1"/>
          </p:cNvCxnSpPr>
          <p:nvPr/>
        </p:nvCxnSpPr>
        <p:spPr bwMode="auto">
          <a:xfrm rot="16200000" flipH="1">
            <a:off x="3697438" y="4344366"/>
            <a:ext cx="681936" cy="106819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5" name="流程图: 可选过程 124"/>
          <p:cNvSpPr/>
          <p:nvPr/>
        </p:nvSpPr>
        <p:spPr>
          <a:xfrm>
            <a:off x="5116882" y="4673463"/>
            <a:ext cx="809879" cy="139401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/>
              <a:t>index</a:t>
            </a:r>
            <a:endParaRPr lang="zh-CN" altLang="en-US" sz="600" dirty="0"/>
          </a:p>
        </p:txBody>
      </p:sp>
      <p:cxnSp>
        <p:nvCxnSpPr>
          <p:cNvPr id="115" name="肘形连接符 114"/>
          <p:cNvCxnSpPr>
            <a:stCxn id="119" idx="3"/>
            <a:endCxn id="125" idx="1"/>
          </p:cNvCxnSpPr>
          <p:nvPr/>
        </p:nvCxnSpPr>
        <p:spPr bwMode="auto">
          <a:xfrm>
            <a:off x="4901695" y="4738744"/>
            <a:ext cx="215187" cy="4420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410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 bwMode="auto">
          <a:xfrm>
            <a:off x="3717449" y="841276"/>
            <a:ext cx="2942783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结算表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323528" y="841276"/>
            <a:ext cx="309634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t"/>
          <a:lstStyle/>
          <a:p>
            <a:pPr algn="ctr"/>
            <a:r>
              <a:rPr lang="zh-CN" altLang="en-US" sz="1200" b="0" dirty="0" smtClean="0">
                <a:latin typeface="+mn-ea"/>
                <a:ea typeface="+mn-ea"/>
              </a:rPr>
              <a:t>索引表</a:t>
            </a:r>
            <a:endParaRPr lang="zh-CN" altLang="en-US" sz="1200" b="0" dirty="0" smtClean="0"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874" y="228357"/>
            <a:ext cx="8274859" cy="465977"/>
          </a:xfrm>
        </p:spPr>
        <p:txBody>
          <a:bodyPr/>
          <a:lstStyle/>
          <a:p>
            <a:r>
              <a:rPr lang="zh-CN" altLang="en-US" dirty="0" smtClean="0"/>
              <a:t>索引表的实现原理</a:t>
            </a:r>
            <a:endParaRPr lang="zh-CN" altLang="en-US" dirty="0"/>
          </a:p>
        </p:txBody>
      </p:sp>
      <p:sp>
        <p:nvSpPr>
          <p:cNvPr id="55" name="流程图: 可选过程 54"/>
          <p:cNvSpPr/>
          <p:nvPr/>
        </p:nvSpPr>
        <p:spPr>
          <a:xfrm>
            <a:off x="755576" y="1201316"/>
            <a:ext cx="809879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RowKey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流程图: 可选过程 56"/>
          <p:cNvSpPr/>
          <p:nvPr/>
        </p:nvSpPr>
        <p:spPr>
          <a:xfrm>
            <a:off x="2051720" y="1201316"/>
            <a:ext cx="809879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流程图: 可选过程 57"/>
          <p:cNvSpPr/>
          <p:nvPr/>
        </p:nvSpPr>
        <p:spPr>
          <a:xfrm>
            <a:off x="4122161" y="1201316"/>
            <a:ext cx="809879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RowKey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流程图: 可选过程 59"/>
          <p:cNvSpPr/>
          <p:nvPr/>
        </p:nvSpPr>
        <p:spPr>
          <a:xfrm>
            <a:off x="5418305" y="1201316"/>
            <a:ext cx="809879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57" idx="3"/>
            <a:endCxn id="58" idx="1"/>
          </p:cNvCxnSpPr>
          <p:nvPr/>
        </p:nvCxnSpPr>
        <p:spPr bwMode="auto">
          <a:xfrm>
            <a:off x="2861599" y="1336296"/>
            <a:ext cx="126056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>
            <a:off x="1565455" y="1336296"/>
            <a:ext cx="48626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接箭头连接符 11"/>
          <p:cNvCxnSpPr>
            <a:stCxn id="58" idx="3"/>
            <a:endCxn id="60" idx="1"/>
          </p:cNvCxnSpPr>
          <p:nvPr/>
        </p:nvCxnSpPr>
        <p:spPr bwMode="auto">
          <a:xfrm>
            <a:off x="4932040" y="1336296"/>
            <a:ext cx="48626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文本框 12"/>
          <p:cNvSpPr txBox="1"/>
          <p:nvPr/>
        </p:nvSpPr>
        <p:spPr>
          <a:xfrm>
            <a:off x="256874" y="4081636"/>
            <a:ext cx="777686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buNone/>
            </a:pPr>
            <a:r>
              <a:rPr lang="zh-CN" altLang="en-US" sz="1200" dirty="0" smtClean="0"/>
              <a:t>通过二级</a:t>
            </a:r>
            <a:r>
              <a:rPr lang="en-US" altLang="zh-CN" sz="1200" dirty="0" err="1" smtClean="0"/>
              <a:t>RowKey</a:t>
            </a:r>
            <a:r>
              <a:rPr lang="zh-CN" altLang="en-US" sz="1200" dirty="0" smtClean="0"/>
              <a:t>实现数据表的索引功能，索引表的</a:t>
            </a:r>
            <a:r>
              <a:rPr lang="en-US" altLang="zh-CN" sz="1200" dirty="0" err="1" smtClean="0"/>
              <a:t>RowKey</a:t>
            </a:r>
            <a:r>
              <a:rPr lang="zh-CN" altLang="en-US" sz="1200" dirty="0" smtClean="0"/>
              <a:t>为待查询</a:t>
            </a:r>
            <a:r>
              <a:rPr lang="en-US" altLang="zh-CN" sz="1200" dirty="0" err="1" smtClean="0"/>
              <a:t>RowKey</a:t>
            </a:r>
            <a:r>
              <a:rPr lang="zh-CN" altLang="en-US" sz="1200" dirty="0" smtClean="0"/>
              <a:t>，列值为结算表中的</a:t>
            </a:r>
            <a:r>
              <a:rPr lang="en-US" altLang="zh-CN" sz="1200" dirty="0" err="1" smtClean="0"/>
              <a:t>RowKey</a:t>
            </a:r>
            <a:r>
              <a:rPr lang="zh-CN" altLang="en-US" sz="1200" dirty="0" smtClean="0"/>
              <a:t>，多个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err="1" smtClean="0">
                <a:latin typeface="+mn-lt"/>
                <a:ea typeface="+mn-ea"/>
              </a:rPr>
              <a:t>RowKey</a:t>
            </a:r>
            <a:r>
              <a:rPr lang="zh-CN" altLang="en-US" sz="1200" dirty="0" smtClean="0">
                <a:latin typeface="+mn-lt"/>
                <a:ea typeface="+mn-ea"/>
              </a:rPr>
              <a:t>之间以逗号分隔。数据查询时，先将条件查询转换为针对索引表的</a:t>
            </a:r>
            <a:r>
              <a:rPr lang="en-US" altLang="zh-CN" sz="1200" dirty="0" err="1" smtClean="0">
                <a:latin typeface="+mn-lt"/>
                <a:ea typeface="+mn-ea"/>
              </a:rPr>
              <a:t>RowKey</a:t>
            </a:r>
            <a:r>
              <a:rPr lang="zh-CN" altLang="en-US" sz="1200" dirty="0" smtClean="0">
                <a:latin typeface="+mn-lt"/>
                <a:ea typeface="+mn-ea"/>
              </a:rPr>
              <a:t>查询，然后根据查询出来的结果</a:t>
            </a:r>
            <a:endParaRPr lang="en-US" altLang="zh-CN" sz="12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1200" dirty="0" smtClean="0"/>
              <a:t>从结算表中根据</a:t>
            </a:r>
            <a:r>
              <a:rPr lang="en-US" altLang="zh-CN" sz="1200" dirty="0" err="1" smtClean="0"/>
              <a:t>RowKey</a:t>
            </a:r>
            <a:r>
              <a:rPr lang="zh-CN" altLang="en-US" sz="1200" dirty="0" smtClean="0"/>
              <a:t>进行查询，避免对全表的</a:t>
            </a:r>
            <a:r>
              <a:rPr lang="en-US" altLang="zh-CN" sz="1200" dirty="0" smtClean="0"/>
              <a:t>Scan</a:t>
            </a:r>
            <a:r>
              <a:rPr lang="zh-CN" altLang="en-US" sz="1200" dirty="0" smtClean="0"/>
              <a:t>。</a:t>
            </a:r>
            <a:endParaRPr lang="zh-CN" altLang="en-US" sz="1200" dirty="0" smtClean="0">
              <a:latin typeface="+mn-lt"/>
              <a:ea typeface="+mn-ea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49097" y="2273682"/>
            <a:ext cx="1008111" cy="41828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altLang="zh-CN" sz="800" dirty="0" smtClean="0">
                <a:latin typeface="+mn-lt"/>
                <a:ea typeface="+mn-ea"/>
              </a:rPr>
              <a:t>projectid@1001205#dtime@20161221#</a:t>
            </a:r>
            <a:endParaRPr lang="zh-CN" altLang="en-US" sz="800" dirty="0" smtClean="0">
              <a:latin typeface="+mn-lt"/>
              <a:ea typeface="+mn-ea"/>
            </a:endParaRPr>
          </a:p>
        </p:txBody>
      </p:sp>
      <p:cxnSp>
        <p:nvCxnSpPr>
          <p:cNvPr id="71" name="直接箭头连接符 70"/>
          <p:cNvCxnSpPr>
            <a:stCxn id="70" idx="0"/>
            <a:endCxn id="55" idx="2"/>
          </p:cNvCxnSpPr>
          <p:nvPr/>
        </p:nvCxnSpPr>
        <p:spPr bwMode="auto">
          <a:xfrm flipV="1">
            <a:off x="1053153" y="1471276"/>
            <a:ext cx="107363" cy="802406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72" name="文本框 71"/>
          <p:cNvSpPr txBox="1"/>
          <p:nvPr/>
        </p:nvSpPr>
        <p:spPr>
          <a:xfrm>
            <a:off x="1952603" y="2273682"/>
            <a:ext cx="1395261" cy="87185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zh-CN" sz="800" dirty="0" err="1"/>
              <a:t>i</a:t>
            </a:r>
            <a:r>
              <a:rPr lang="en-US" altLang="zh-CN" sz="800" dirty="0" err="1" smtClean="0"/>
              <a:t>ndexvalue:INDEX</a:t>
            </a:r>
            <a:r>
              <a:rPr lang="en-US" altLang="zh-CN" sz="800" dirty="0" smtClean="0"/>
              <a:t>=</a:t>
            </a:r>
            <a:r>
              <a:rPr lang="en-US" altLang="zh-CN" sz="800" dirty="0" smtClean="0">
                <a:solidFill>
                  <a:srgbClr val="FF0000"/>
                </a:solidFill>
              </a:rPr>
              <a:t>projectid@1001205#contented@100012345678#dtime@20161221</a:t>
            </a:r>
            <a:r>
              <a:rPr lang="en-US" altLang="zh-CN" sz="800" dirty="0">
                <a:solidFill>
                  <a:srgbClr val="FF0000"/>
                </a:solidFill>
              </a:rPr>
              <a:t>#</a:t>
            </a:r>
            <a:r>
              <a:rPr lang="en-US" altLang="zh-CN" sz="800" dirty="0"/>
              <a:t>, projectid</a:t>
            </a:r>
            <a:r>
              <a:rPr lang="en-US" altLang="zh-CN" sz="800" dirty="0" smtClean="0"/>
              <a:t>@1001205#contented@100022222222#dtime@20161221#</a:t>
            </a:r>
            <a:endParaRPr lang="zh-CN" altLang="en-US" sz="800" dirty="0"/>
          </a:p>
          <a:p>
            <a:pPr>
              <a:buNone/>
            </a:pPr>
            <a:endParaRPr lang="zh-CN" altLang="en-US" sz="800" dirty="0" smtClean="0">
              <a:latin typeface="+mn-lt"/>
              <a:ea typeface="+mn-ea"/>
            </a:endParaRPr>
          </a:p>
        </p:txBody>
      </p:sp>
      <p:cxnSp>
        <p:nvCxnSpPr>
          <p:cNvPr id="74" name="直接箭头连接符 73"/>
          <p:cNvCxnSpPr>
            <a:stCxn id="72" idx="0"/>
            <a:endCxn id="57" idx="2"/>
          </p:cNvCxnSpPr>
          <p:nvPr/>
        </p:nvCxnSpPr>
        <p:spPr bwMode="auto">
          <a:xfrm flipH="1" flipV="1">
            <a:off x="2456660" y="1471276"/>
            <a:ext cx="193574" cy="802406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76" name="文本框 75"/>
          <p:cNvSpPr txBox="1"/>
          <p:nvPr/>
        </p:nvSpPr>
        <p:spPr>
          <a:xfrm>
            <a:off x="3946378" y="2272400"/>
            <a:ext cx="1008111" cy="80112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altLang="zh-CN" sz="800" dirty="0">
                <a:solidFill>
                  <a:srgbClr val="FF0000"/>
                </a:solidFill>
              </a:rPr>
              <a:t>projectid</a:t>
            </a:r>
            <a:r>
              <a:rPr lang="en-US" altLang="zh-CN" sz="800" dirty="0" smtClean="0">
                <a:solidFill>
                  <a:srgbClr val="FF0000"/>
                </a:solidFill>
              </a:rPr>
              <a:t>@1001205#contented@100012345678#dtime@20161221#</a:t>
            </a:r>
            <a:endParaRPr lang="zh-CN" altLang="en-US" sz="800" dirty="0" smtClean="0">
              <a:solidFill>
                <a:srgbClr val="FF0000"/>
              </a:solidFill>
            </a:endParaRPr>
          </a:p>
        </p:txBody>
      </p:sp>
      <p:cxnSp>
        <p:nvCxnSpPr>
          <p:cNvPr id="78" name="直接箭头连接符 77"/>
          <p:cNvCxnSpPr>
            <a:stCxn id="76" idx="0"/>
          </p:cNvCxnSpPr>
          <p:nvPr/>
        </p:nvCxnSpPr>
        <p:spPr bwMode="auto">
          <a:xfrm flipV="1">
            <a:off x="4450434" y="1486554"/>
            <a:ext cx="76666" cy="785846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84" name="文本框 83"/>
          <p:cNvSpPr txBox="1"/>
          <p:nvPr/>
        </p:nvSpPr>
        <p:spPr>
          <a:xfrm>
            <a:off x="5354802" y="2272399"/>
            <a:ext cx="1008111" cy="80112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altLang="zh-CN" sz="800" dirty="0" err="1" smtClean="0"/>
              <a:t>indexvalue:NEWUSERCNT</a:t>
            </a:r>
            <a:r>
              <a:rPr lang="en-US" altLang="zh-CN" sz="800" dirty="0" smtClean="0"/>
              <a:t>=100</a:t>
            </a:r>
            <a:endParaRPr lang="zh-CN" altLang="en-US" sz="800" dirty="0" smtClean="0">
              <a:latin typeface="+mn-lt"/>
              <a:ea typeface="+mn-ea"/>
            </a:endParaRPr>
          </a:p>
        </p:txBody>
      </p:sp>
      <p:cxnSp>
        <p:nvCxnSpPr>
          <p:cNvPr id="85" name="直接箭头连接符 84"/>
          <p:cNvCxnSpPr>
            <a:stCxn id="84" idx="0"/>
            <a:endCxn id="60" idx="2"/>
          </p:cNvCxnSpPr>
          <p:nvPr/>
        </p:nvCxnSpPr>
        <p:spPr bwMode="auto">
          <a:xfrm flipH="1" flipV="1">
            <a:off x="5823245" y="1471276"/>
            <a:ext cx="35613" cy="801123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7544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874" y="228357"/>
            <a:ext cx="8274859" cy="465977"/>
          </a:xfrm>
        </p:spPr>
        <p:txBody>
          <a:bodyPr/>
          <a:lstStyle/>
          <a:p>
            <a:r>
              <a:rPr lang="zh-CN" altLang="en-US" dirty="0" smtClean="0"/>
              <a:t>离线计算任务启动命令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841276"/>
            <a:ext cx="8064896" cy="36724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altLang="zh-CN" sz="1200" dirty="0"/>
              <a:t>edata-BDI-02 </a:t>
            </a:r>
            <a:r>
              <a:rPr lang="en-US" altLang="zh-CN" sz="1200" dirty="0" err="1"/>
              <a:t>report_home</a:t>
            </a:r>
            <a:r>
              <a:rPr lang="en-US" altLang="zh-CN" sz="1200" dirty="0"/>
              <a:t>/bin&gt; ./start.sh </a:t>
            </a:r>
            <a:r>
              <a:rPr lang="en-US" altLang="zh-CN" sz="1200" dirty="0" smtClean="0"/>
              <a:t>-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TaskName</a:t>
            </a:r>
            <a:r>
              <a:rPr lang="en-US" altLang="zh-CN" sz="1200" dirty="0" smtClean="0"/>
              <a:t> -t </a:t>
            </a:r>
            <a:r>
              <a:rPr lang="en-US" altLang="zh-CN" sz="1200" dirty="0"/>
              <a:t>/home/</a:t>
            </a:r>
            <a:r>
              <a:rPr lang="en-US" altLang="zh-CN" sz="1200" dirty="0" err="1"/>
              <a:t>bdi</a:t>
            </a:r>
            <a:r>
              <a:rPr lang="en-US" altLang="zh-CN" sz="1200" dirty="0"/>
              <a:t>/</a:t>
            </a:r>
            <a:r>
              <a:rPr lang="en-US" altLang="zh-CN" sz="1200" dirty="0" err="1"/>
              <a:t>report_home</a:t>
            </a:r>
            <a:r>
              <a:rPr lang="en-US" altLang="zh-CN" sz="1200" dirty="0"/>
              <a:t>/</a:t>
            </a:r>
            <a:r>
              <a:rPr lang="en-US" altLang="zh-CN" sz="1200" dirty="0" err="1"/>
              <a:t>config</a:t>
            </a:r>
            <a:r>
              <a:rPr lang="en-US" altLang="zh-CN" sz="1200" dirty="0"/>
              <a:t>/report/partner_acc_report.xml -s 20131231000000 -u game/</a:t>
            </a:r>
            <a:r>
              <a:rPr lang="en-US" altLang="zh-CN" sz="1200" dirty="0" err="1"/>
              <a:t>hadoop</a:t>
            </a:r>
            <a:r>
              <a:rPr lang="en-US" altLang="zh-CN" sz="1200" dirty="0"/>
              <a:t> –k </a:t>
            </a:r>
            <a:r>
              <a:rPr lang="en-US" altLang="zh-CN" sz="1200" dirty="0" err="1" smtClean="0"/>
              <a:t>game.keytab</a:t>
            </a:r>
            <a:r>
              <a:rPr lang="en-US" altLang="zh-CN" sz="1200" dirty="0" smtClean="0"/>
              <a:t> -m </a:t>
            </a:r>
            <a:r>
              <a:rPr lang="en-US" altLang="zh-CN" sz="1200" dirty="0"/>
              <a:t>/</a:t>
            </a:r>
            <a:r>
              <a:rPr lang="en-US" altLang="zh-CN" sz="1200" dirty="0" smtClean="0"/>
              <a:t>home/</a:t>
            </a:r>
            <a:r>
              <a:rPr lang="en-US" altLang="zh-CN" sz="1200" dirty="0" err="1" smtClean="0"/>
              <a:t>bdi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report_home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config</a:t>
            </a:r>
            <a:r>
              <a:rPr lang="en-US" altLang="zh-CN" sz="1200" dirty="0" smtClean="0"/>
              <a:t>/report/index/partner_acc_index.xml -q </a:t>
            </a:r>
            <a:r>
              <a:rPr lang="en-US" altLang="zh-CN" sz="1200" dirty="0" err="1" smtClean="0"/>
              <a:t>QueueA</a:t>
            </a:r>
            <a:endParaRPr lang="en-US" altLang="zh-CN" sz="1200" dirty="0" smtClean="0"/>
          </a:p>
          <a:p>
            <a:pPr>
              <a:buNone/>
            </a:pPr>
            <a:endParaRPr lang="en-US" altLang="zh-CN" sz="1200" dirty="0"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1200" dirty="0" smtClean="0"/>
              <a:t>-t </a:t>
            </a:r>
            <a:r>
              <a:rPr lang="zh-CN" altLang="zh-CN" sz="1200" dirty="0"/>
              <a:t>为报表</a:t>
            </a:r>
            <a:r>
              <a:rPr lang="zh-CN" altLang="zh-CN" sz="1200" dirty="0" smtClean="0"/>
              <a:t>文件名</a:t>
            </a:r>
            <a:r>
              <a:rPr lang="zh-CN" altLang="en-US" sz="1200" dirty="0" smtClean="0"/>
              <a:t>（带全路径）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-</a:t>
            </a:r>
            <a:r>
              <a:rPr lang="en-US" altLang="zh-CN" sz="1200" dirty="0"/>
              <a:t>s </a:t>
            </a:r>
            <a:r>
              <a:rPr lang="zh-CN" altLang="zh-CN" sz="1200" dirty="0"/>
              <a:t>为统计的开始</a:t>
            </a:r>
            <a:r>
              <a:rPr lang="zh-CN" altLang="zh-CN" sz="1200" dirty="0" smtClean="0"/>
              <a:t>时间</a:t>
            </a:r>
            <a:r>
              <a:rPr lang="zh-CN" altLang="en-US" sz="1200" dirty="0" smtClean="0"/>
              <a:t>，格式为</a:t>
            </a:r>
            <a:r>
              <a:rPr lang="en-US" altLang="zh-CN" sz="1200" dirty="0" err="1" smtClean="0"/>
              <a:t>yyyyMMddHHmmss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-</a:t>
            </a:r>
            <a:r>
              <a:rPr lang="en-US" altLang="zh-CN" sz="1200" dirty="0"/>
              <a:t>e </a:t>
            </a:r>
            <a:r>
              <a:rPr lang="zh-CN" altLang="zh-CN" sz="1200" dirty="0"/>
              <a:t>为统计的结束时间</a:t>
            </a:r>
            <a:r>
              <a:rPr lang="zh-CN" altLang="zh-CN" sz="1200" dirty="0" smtClean="0"/>
              <a:t>，</a:t>
            </a:r>
            <a:r>
              <a:rPr lang="zh-CN" altLang="en-US" sz="1200" dirty="0"/>
              <a:t>格式为</a:t>
            </a:r>
            <a:r>
              <a:rPr lang="en-US" altLang="zh-CN" sz="1200" dirty="0" err="1"/>
              <a:t>yyyyMMddHHmmss</a:t>
            </a:r>
            <a:r>
              <a:rPr lang="en-US" altLang="zh-CN" sz="1200" dirty="0"/>
              <a:t> 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-u </a:t>
            </a:r>
            <a:r>
              <a:rPr lang="zh-CN" altLang="zh-CN" sz="1200" dirty="0" smtClean="0"/>
              <a:t>为</a:t>
            </a:r>
            <a:r>
              <a:rPr lang="zh-CN" altLang="zh-CN" sz="1200" dirty="0"/>
              <a:t>读取</a:t>
            </a:r>
            <a:r>
              <a:rPr lang="en-US" altLang="zh-CN" sz="1200" dirty="0"/>
              <a:t>HIVE</a:t>
            </a:r>
            <a:r>
              <a:rPr lang="zh-CN" altLang="zh-CN" sz="1200" dirty="0"/>
              <a:t>库和写</a:t>
            </a:r>
            <a:r>
              <a:rPr lang="en-US" altLang="zh-CN" sz="1200" dirty="0" err="1"/>
              <a:t>HBase</a:t>
            </a:r>
            <a:r>
              <a:rPr lang="zh-CN" altLang="zh-CN" sz="1200" dirty="0"/>
              <a:t>表的</a:t>
            </a:r>
            <a:r>
              <a:rPr lang="en-US" altLang="zh-CN" sz="1200" dirty="0"/>
              <a:t>Hadoop</a:t>
            </a:r>
            <a:r>
              <a:rPr lang="zh-CN" altLang="zh-CN" sz="1200" dirty="0" smtClean="0"/>
              <a:t>用户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-k </a:t>
            </a:r>
            <a:r>
              <a:rPr lang="zh-CN" altLang="zh-CN" sz="1200" dirty="0"/>
              <a:t>为读取</a:t>
            </a:r>
            <a:r>
              <a:rPr lang="en-US" altLang="zh-CN" sz="1200" dirty="0"/>
              <a:t>HIVE</a:t>
            </a:r>
            <a:r>
              <a:rPr lang="zh-CN" altLang="zh-CN" sz="1200" dirty="0"/>
              <a:t>库和写</a:t>
            </a:r>
            <a:r>
              <a:rPr lang="en-US" altLang="zh-CN" sz="1200" dirty="0" err="1"/>
              <a:t>HBase</a:t>
            </a:r>
            <a:r>
              <a:rPr lang="zh-CN" altLang="zh-CN" sz="1200" dirty="0"/>
              <a:t>表的</a:t>
            </a:r>
            <a:r>
              <a:rPr lang="en-US" altLang="zh-CN" sz="1200" dirty="0" err="1"/>
              <a:t>Kerbos</a:t>
            </a:r>
            <a:r>
              <a:rPr lang="zh-CN" altLang="zh-CN" sz="1200" dirty="0"/>
              <a:t>文件</a:t>
            </a:r>
            <a:r>
              <a:rPr lang="zh-CN" altLang="zh-CN" sz="1200" dirty="0" smtClean="0"/>
              <a:t>（</a:t>
            </a:r>
            <a:r>
              <a:rPr lang="zh-CN" altLang="en-US" sz="1200" dirty="0" smtClean="0"/>
              <a:t>不</a:t>
            </a:r>
            <a:r>
              <a:rPr lang="zh-CN" altLang="zh-CN" sz="1200" dirty="0" smtClean="0"/>
              <a:t>带</a:t>
            </a:r>
            <a:r>
              <a:rPr lang="zh-CN" altLang="zh-CN" sz="1200" dirty="0"/>
              <a:t>路径</a:t>
            </a:r>
            <a:r>
              <a:rPr lang="zh-CN" altLang="zh-CN" sz="1200" dirty="0" smtClean="0"/>
              <a:t>）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>
                <a:latin typeface="+mn-lt"/>
                <a:ea typeface="+mn-ea"/>
              </a:rPr>
              <a:t>-</a:t>
            </a:r>
            <a:r>
              <a:rPr lang="en-US" altLang="zh-CN" sz="1200" dirty="0" err="1" smtClean="0">
                <a:latin typeface="+mn-lt"/>
                <a:ea typeface="+mn-ea"/>
              </a:rPr>
              <a:t>i</a:t>
            </a:r>
            <a:r>
              <a:rPr lang="en-US" altLang="zh-CN" sz="1200" dirty="0" smtClean="0">
                <a:latin typeface="+mn-lt"/>
                <a:ea typeface="+mn-ea"/>
              </a:rPr>
              <a:t>  </a:t>
            </a:r>
            <a:r>
              <a:rPr lang="zh-CN" altLang="en-US" sz="1200" dirty="0" smtClean="0">
                <a:latin typeface="+mn-lt"/>
                <a:ea typeface="+mn-ea"/>
              </a:rPr>
              <a:t>为计算任务的任务名称，记录日志时日志文件为</a:t>
            </a:r>
            <a:r>
              <a:rPr lang="en-US" altLang="zh-CN" sz="1200" dirty="0" smtClean="0">
                <a:latin typeface="+mn-lt"/>
                <a:ea typeface="+mn-ea"/>
              </a:rPr>
              <a:t>{</a:t>
            </a:r>
            <a:r>
              <a:rPr lang="en-US" altLang="zh-CN" sz="1200" dirty="0" smtClean="0"/>
              <a:t>TaskName</a:t>
            </a:r>
            <a:r>
              <a:rPr lang="en-US" altLang="zh-CN" sz="1200" dirty="0" smtClean="0">
                <a:latin typeface="+mn-lt"/>
                <a:ea typeface="+mn-ea"/>
              </a:rPr>
              <a:t>}.log</a:t>
            </a:r>
            <a:r>
              <a:rPr lang="zh-CN" altLang="en-US" sz="1200" dirty="0" smtClean="0"/>
              <a:t>，缺省时使用报表文件名（不带路径）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>
                <a:latin typeface="+mn-lt"/>
                <a:ea typeface="+mn-ea"/>
              </a:rPr>
              <a:t>-m </a:t>
            </a:r>
            <a:r>
              <a:rPr lang="zh-CN" altLang="en-US" sz="1200" dirty="0" smtClean="0">
                <a:latin typeface="+mn-lt"/>
                <a:ea typeface="+mn-ea"/>
              </a:rPr>
              <a:t>计算任务使用的指标文件名，缺省时加载</a:t>
            </a:r>
            <a:r>
              <a:rPr lang="en-US" altLang="zh-CN" sz="1200" dirty="0"/>
              <a:t>/</a:t>
            </a:r>
            <a:r>
              <a:rPr lang="en-US" altLang="zh-CN" sz="1200" dirty="0" smtClean="0"/>
              <a:t>home/</a:t>
            </a:r>
            <a:r>
              <a:rPr lang="en-US" altLang="zh-CN" sz="1200" dirty="0" err="1" smtClean="0"/>
              <a:t>bdi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report_home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config</a:t>
            </a:r>
            <a:r>
              <a:rPr lang="en-US" altLang="zh-CN" sz="1200" dirty="0" smtClean="0"/>
              <a:t>/report/index</a:t>
            </a:r>
            <a:r>
              <a:rPr lang="zh-CN" altLang="en-US" sz="1200" dirty="0" smtClean="0"/>
              <a:t>目录下所有</a:t>
            </a:r>
            <a:r>
              <a:rPr lang="en-US" altLang="zh-CN" sz="1200" dirty="0" smtClean="0"/>
              <a:t>xml</a:t>
            </a:r>
            <a:r>
              <a:rPr lang="zh-CN" altLang="en-US" sz="1200" dirty="0" smtClean="0"/>
              <a:t>文件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-q </a:t>
            </a:r>
            <a:r>
              <a:rPr lang="zh-CN" altLang="en-US" sz="1200" dirty="0" smtClean="0"/>
              <a:t>计算任务使用的队列名，缺省时使用</a:t>
            </a:r>
            <a:r>
              <a:rPr lang="en-US" altLang="zh-CN" sz="1200" dirty="0" smtClean="0"/>
              <a:t>default</a:t>
            </a:r>
            <a:r>
              <a:rPr lang="zh-CN" altLang="en-US" sz="1200" dirty="0" smtClean="0"/>
              <a:t>队列</a:t>
            </a:r>
            <a:endParaRPr lang="en-US" altLang="zh-CN" sz="1200" dirty="0" smtClean="0"/>
          </a:p>
          <a:p>
            <a:pPr>
              <a:buNone/>
            </a:pPr>
            <a:endParaRPr lang="en-US" altLang="zh-CN" sz="1200" dirty="0" smtClean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747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874" y="228357"/>
            <a:ext cx="8274859" cy="465977"/>
          </a:xfrm>
        </p:spPr>
        <p:txBody>
          <a:bodyPr/>
          <a:lstStyle/>
          <a:p>
            <a:r>
              <a:rPr lang="zh-CN" altLang="en-US" dirty="0" smtClean="0"/>
              <a:t>数据开放查询配置文件</a:t>
            </a:r>
            <a:r>
              <a:rPr lang="zh-CN" altLang="en-US" dirty="0"/>
              <a:t>结构</a:t>
            </a:r>
            <a:endParaRPr lang="zh-CN" altLang="en-US" dirty="0"/>
          </a:p>
        </p:txBody>
      </p:sp>
      <p:sp>
        <p:nvSpPr>
          <p:cNvPr id="39" name="流程图: 可选过程 38"/>
          <p:cNvSpPr/>
          <p:nvPr/>
        </p:nvSpPr>
        <p:spPr>
          <a:xfrm>
            <a:off x="256874" y="2209428"/>
            <a:ext cx="809879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dbFetcherGroup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流程图: 可选过程 39"/>
          <p:cNvSpPr/>
          <p:nvPr/>
        </p:nvSpPr>
        <p:spPr>
          <a:xfrm>
            <a:off x="1331640" y="1316901"/>
            <a:ext cx="809879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/>
              <a:t>dbFetcherGroup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流程图: 可选过程 40"/>
          <p:cNvSpPr/>
          <p:nvPr/>
        </p:nvSpPr>
        <p:spPr>
          <a:xfrm>
            <a:off x="1331639" y="3289548"/>
            <a:ext cx="809879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hBaseFetcherGroup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肘形连接符 3"/>
          <p:cNvCxnSpPr>
            <a:stCxn id="39" idx="3"/>
            <a:endCxn id="40" idx="1"/>
          </p:cNvCxnSpPr>
          <p:nvPr/>
        </p:nvCxnSpPr>
        <p:spPr bwMode="auto">
          <a:xfrm flipV="1">
            <a:off x="1066753" y="1451881"/>
            <a:ext cx="264887" cy="892527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肘形连接符 5"/>
          <p:cNvCxnSpPr>
            <a:stCxn id="39" idx="3"/>
            <a:endCxn id="41" idx="1"/>
          </p:cNvCxnSpPr>
          <p:nvPr/>
        </p:nvCxnSpPr>
        <p:spPr bwMode="auto">
          <a:xfrm>
            <a:off x="1066753" y="2344408"/>
            <a:ext cx="264886" cy="1080120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流程图: 可选过程 44"/>
          <p:cNvSpPr/>
          <p:nvPr/>
        </p:nvSpPr>
        <p:spPr>
          <a:xfrm>
            <a:off x="2555776" y="1316901"/>
            <a:ext cx="809879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/>
              <a:t>procedurceFetcher</a:t>
            </a:r>
            <a:endParaRPr lang="zh-CN" altLang="en-US" sz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40" idx="3"/>
            <a:endCxn id="45" idx="1"/>
          </p:cNvCxnSpPr>
          <p:nvPr/>
        </p:nvCxnSpPr>
        <p:spPr bwMode="auto">
          <a:xfrm>
            <a:off x="2141519" y="1451881"/>
            <a:ext cx="41425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流程图: 可选过程 62"/>
          <p:cNvSpPr/>
          <p:nvPr/>
        </p:nvSpPr>
        <p:spPr>
          <a:xfrm>
            <a:off x="3686875" y="1419529"/>
            <a:ext cx="809879" cy="139401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/>
              <a:t>procedure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流程图: 可选过程 63"/>
          <p:cNvSpPr/>
          <p:nvPr/>
        </p:nvSpPr>
        <p:spPr>
          <a:xfrm>
            <a:off x="3686875" y="1204893"/>
            <a:ext cx="809879" cy="120764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流程图: 可选过程 64"/>
          <p:cNvSpPr/>
          <p:nvPr/>
        </p:nvSpPr>
        <p:spPr>
          <a:xfrm>
            <a:off x="3686875" y="1664066"/>
            <a:ext cx="809879" cy="139242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parameter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流程图: 可选过程 67"/>
          <p:cNvSpPr/>
          <p:nvPr/>
        </p:nvSpPr>
        <p:spPr>
          <a:xfrm>
            <a:off x="4711942" y="1563713"/>
            <a:ext cx="809879" cy="139401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肘形连接符 29"/>
          <p:cNvCxnSpPr>
            <a:stCxn id="45" idx="3"/>
            <a:endCxn id="64" idx="1"/>
          </p:cNvCxnSpPr>
          <p:nvPr/>
        </p:nvCxnSpPr>
        <p:spPr bwMode="auto">
          <a:xfrm flipV="1">
            <a:off x="3365655" y="1265275"/>
            <a:ext cx="321220" cy="186606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肘形连接符 32"/>
          <p:cNvCxnSpPr>
            <a:stCxn id="45" idx="3"/>
            <a:endCxn id="63" idx="1"/>
          </p:cNvCxnSpPr>
          <p:nvPr/>
        </p:nvCxnSpPr>
        <p:spPr bwMode="auto">
          <a:xfrm>
            <a:off x="3365655" y="1451881"/>
            <a:ext cx="321220" cy="37349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肘形连接符 35"/>
          <p:cNvCxnSpPr>
            <a:stCxn id="45" idx="3"/>
            <a:endCxn id="65" idx="1"/>
          </p:cNvCxnSpPr>
          <p:nvPr/>
        </p:nvCxnSpPr>
        <p:spPr bwMode="auto">
          <a:xfrm>
            <a:off x="3365655" y="1451881"/>
            <a:ext cx="321220" cy="281806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肘形连接符 41"/>
          <p:cNvCxnSpPr>
            <a:stCxn id="65" idx="3"/>
            <a:endCxn id="68" idx="1"/>
          </p:cNvCxnSpPr>
          <p:nvPr/>
        </p:nvCxnSpPr>
        <p:spPr bwMode="auto">
          <a:xfrm flipV="1">
            <a:off x="4496754" y="1633414"/>
            <a:ext cx="215188" cy="100273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流程图: 可选过程 79"/>
          <p:cNvSpPr/>
          <p:nvPr/>
        </p:nvSpPr>
        <p:spPr>
          <a:xfrm>
            <a:off x="3686876" y="968556"/>
            <a:ext cx="809879" cy="139401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resultType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流程图: 可选过程 85"/>
          <p:cNvSpPr/>
          <p:nvPr/>
        </p:nvSpPr>
        <p:spPr>
          <a:xfrm>
            <a:off x="2556928" y="2493153"/>
            <a:ext cx="809879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/>
              <a:t>fetcher</a:t>
            </a:r>
            <a:endParaRPr lang="zh-CN" altLang="en-US" sz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流程图: 可选过程 45"/>
          <p:cNvSpPr/>
          <p:nvPr/>
        </p:nvSpPr>
        <p:spPr>
          <a:xfrm>
            <a:off x="2555775" y="968556"/>
            <a:ext cx="809879" cy="139401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dataSrcName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肘形连接符 4"/>
          <p:cNvCxnSpPr>
            <a:stCxn id="40" idx="3"/>
            <a:endCxn id="46" idx="1"/>
          </p:cNvCxnSpPr>
          <p:nvPr/>
        </p:nvCxnSpPr>
        <p:spPr bwMode="auto">
          <a:xfrm flipV="1">
            <a:off x="2141519" y="1038257"/>
            <a:ext cx="414256" cy="41362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肘形连接符 25"/>
          <p:cNvCxnSpPr>
            <a:stCxn id="45" idx="3"/>
            <a:endCxn id="80" idx="1"/>
          </p:cNvCxnSpPr>
          <p:nvPr/>
        </p:nvCxnSpPr>
        <p:spPr bwMode="auto">
          <a:xfrm flipV="1">
            <a:off x="3365655" y="1038257"/>
            <a:ext cx="321221" cy="413624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流程图: 可选过程 69"/>
          <p:cNvSpPr/>
          <p:nvPr/>
        </p:nvSpPr>
        <p:spPr>
          <a:xfrm>
            <a:off x="4711941" y="1772814"/>
            <a:ext cx="809879" cy="139401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肘形连接符 31"/>
          <p:cNvCxnSpPr>
            <a:stCxn id="65" idx="3"/>
            <a:endCxn id="70" idx="1"/>
          </p:cNvCxnSpPr>
          <p:nvPr/>
        </p:nvCxnSpPr>
        <p:spPr bwMode="auto">
          <a:xfrm>
            <a:off x="4496754" y="1733687"/>
            <a:ext cx="215187" cy="108828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流程图: 可选过程 73"/>
          <p:cNvSpPr/>
          <p:nvPr/>
        </p:nvSpPr>
        <p:spPr>
          <a:xfrm>
            <a:off x="3686874" y="2232680"/>
            <a:ext cx="809879" cy="120764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流程图: 可选过程 75"/>
          <p:cNvSpPr/>
          <p:nvPr/>
        </p:nvSpPr>
        <p:spPr>
          <a:xfrm>
            <a:off x="3686875" y="2061105"/>
            <a:ext cx="809879" cy="139401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resultType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肘形连接符 36"/>
          <p:cNvCxnSpPr>
            <a:stCxn id="86" idx="3"/>
            <a:endCxn id="76" idx="1"/>
          </p:cNvCxnSpPr>
          <p:nvPr/>
        </p:nvCxnSpPr>
        <p:spPr bwMode="auto">
          <a:xfrm flipV="1">
            <a:off x="3366807" y="2130806"/>
            <a:ext cx="320068" cy="497327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肘形连接符 42"/>
          <p:cNvCxnSpPr>
            <a:stCxn id="86" idx="3"/>
            <a:endCxn id="74" idx="1"/>
          </p:cNvCxnSpPr>
          <p:nvPr/>
        </p:nvCxnSpPr>
        <p:spPr bwMode="auto">
          <a:xfrm flipV="1">
            <a:off x="3366807" y="2293062"/>
            <a:ext cx="320067" cy="335071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流程图: 可选过程 78"/>
          <p:cNvSpPr/>
          <p:nvPr/>
        </p:nvSpPr>
        <p:spPr>
          <a:xfrm>
            <a:off x="3686874" y="2376696"/>
            <a:ext cx="809879" cy="120764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流程图: 可选过程 83"/>
          <p:cNvSpPr/>
          <p:nvPr/>
        </p:nvSpPr>
        <p:spPr>
          <a:xfrm>
            <a:off x="3682598" y="2520712"/>
            <a:ext cx="809879" cy="120764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scope 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流程图: 可选过程 84"/>
          <p:cNvSpPr/>
          <p:nvPr/>
        </p:nvSpPr>
        <p:spPr>
          <a:xfrm>
            <a:off x="3681903" y="2664728"/>
            <a:ext cx="809879" cy="120764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keyField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流程图: 可选过程 88"/>
          <p:cNvSpPr/>
          <p:nvPr/>
        </p:nvSpPr>
        <p:spPr>
          <a:xfrm>
            <a:off x="3681903" y="2808744"/>
            <a:ext cx="809879" cy="120764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resultField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流程图: 可选过程 89"/>
          <p:cNvSpPr/>
          <p:nvPr/>
        </p:nvSpPr>
        <p:spPr>
          <a:xfrm>
            <a:off x="3681903" y="2952760"/>
            <a:ext cx="809879" cy="120764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fieldDefinition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流程图: 可选过程 91"/>
          <p:cNvSpPr/>
          <p:nvPr/>
        </p:nvSpPr>
        <p:spPr>
          <a:xfrm>
            <a:off x="4711941" y="2952760"/>
            <a:ext cx="809879" cy="120764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肘形连接符 46"/>
          <p:cNvCxnSpPr>
            <a:stCxn id="86" idx="3"/>
            <a:endCxn id="79" idx="1"/>
          </p:cNvCxnSpPr>
          <p:nvPr/>
        </p:nvCxnSpPr>
        <p:spPr bwMode="auto">
          <a:xfrm flipV="1">
            <a:off x="3366807" y="2437078"/>
            <a:ext cx="320067" cy="191055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肘形连接符 48"/>
          <p:cNvCxnSpPr>
            <a:stCxn id="86" idx="3"/>
            <a:endCxn id="84" idx="1"/>
          </p:cNvCxnSpPr>
          <p:nvPr/>
        </p:nvCxnSpPr>
        <p:spPr bwMode="auto">
          <a:xfrm flipV="1">
            <a:off x="3366807" y="2581094"/>
            <a:ext cx="315791" cy="47039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肘形连接符 51"/>
          <p:cNvCxnSpPr>
            <a:stCxn id="86" idx="3"/>
            <a:endCxn id="85" idx="1"/>
          </p:cNvCxnSpPr>
          <p:nvPr/>
        </p:nvCxnSpPr>
        <p:spPr bwMode="auto">
          <a:xfrm>
            <a:off x="3366807" y="2628133"/>
            <a:ext cx="315096" cy="96977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肘形连接符 54"/>
          <p:cNvCxnSpPr>
            <a:stCxn id="86" idx="3"/>
            <a:endCxn id="89" idx="1"/>
          </p:cNvCxnSpPr>
          <p:nvPr/>
        </p:nvCxnSpPr>
        <p:spPr bwMode="auto">
          <a:xfrm>
            <a:off x="3366807" y="2628133"/>
            <a:ext cx="315096" cy="240993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肘形连接符 57"/>
          <p:cNvCxnSpPr>
            <a:stCxn id="86" idx="3"/>
            <a:endCxn id="90" idx="1"/>
          </p:cNvCxnSpPr>
          <p:nvPr/>
        </p:nvCxnSpPr>
        <p:spPr bwMode="auto">
          <a:xfrm>
            <a:off x="3366807" y="2628133"/>
            <a:ext cx="315096" cy="385009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肘形连接符 60"/>
          <p:cNvCxnSpPr>
            <a:stCxn id="90" idx="3"/>
            <a:endCxn id="92" idx="1"/>
          </p:cNvCxnSpPr>
          <p:nvPr/>
        </p:nvCxnSpPr>
        <p:spPr bwMode="auto">
          <a:xfrm>
            <a:off x="4491782" y="3013142"/>
            <a:ext cx="220159" cy="12700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肘形连接符 99"/>
          <p:cNvCxnSpPr>
            <a:stCxn id="41" idx="3"/>
            <a:endCxn id="86" idx="1"/>
          </p:cNvCxnSpPr>
          <p:nvPr/>
        </p:nvCxnSpPr>
        <p:spPr bwMode="auto">
          <a:xfrm flipV="1">
            <a:off x="2141518" y="2628133"/>
            <a:ext cx="415410" cy="796395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8" name="流程图: 可选过程 107"/>
          <p:cNvSpPr/>
          <p:nvPr/>
        </p:nvSpPr>
        <p:spPr>
          <a:xfrm>
            <a:off x="2555775" y="4203201"/>
            <a:ext cx="809879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/>
              <a:t>pageFetcher</a:t>
            </a:r>
            <a:endParaRPr lang="zh-CN" altLang="en-US" sz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流程图: 可选过程 108"/>
          <p:cNvSpPr/>
          <p:nvPr/>
        </p:nvSpPr>
        <p:spPr>
          <a:xfrm>
            <a:off x="3685721" y="3672840"/>
            <a:ext cx="809879" cy="120764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流程图: 可选过程 109"/>
          <p:cNvSpPr/>
          <p:nvPr/>
        </p:nvSpPr>
        <p:spPr>
          <a:xfrm>
            <a:off x="3685722" y="3505572"/>
            <a:ext cx="809879" cy="139401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resultType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肘形连接符 110"/>
          <p:cNvCxnSpPr>
            <a:stCxn id="108" idx="3"/>
            <a:endCxn id="110" idx="1"/>
          </p:cNvCxnSpPr>
          <p:nvPr/>
        </p:nvCxnSpPr>
        <p:spPr bwMode="auto">
          <a:xfrm flipV="1">
            <a:off x="3365654" y="3575273"/>
            <a:ext cx="320068" cy="762908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肘形连接符 111"/>
          <p:cNvCxnSpPr>
            <a:stCxn id="108" idx="3"/>
            <a:endCxn id="109" idx="1"/>
          </p:cNvCxnSpPr>
          <p:nvPr/>
        </p:nvCxnSpPr>
        <p:spPr bwMode="auto">
          <a:xfrm flipV="1">
            <a:off x="3365654" y="3733222"/>
            <a:ext cx="320067" cy="604959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3" name="流程图: 可选过程 112"/>
          <p:cNvSpPr/>
          <p:nvPr/>
        </p:nvSpPr>
        <p:spPr>
          <a:xfrm>
            <a:off x="3685721" y="3816856"/>
            <a:ext cx="809879" cy="120764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流程图: 可选过程 113"/>
          <p:cNvSpPr/>
          <p:nvPr/>
        </p:nvSpPr>
        <p:spPr>
          <a:xfrm>
            <a:off x="3681445" y="3960872"/>
            <a:ext cx="809879" cy="120764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scope 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流程图: 可选过程 114"/>
          <p:cNvSpPr/>
          <p:nvPr/>
        </p:nvSpPr>
        <p:spPr>
          <a:xfrm>
            <a:off x="3680750" y="4104888"/>
            <a:ext cx="809879" cy="120764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rowKey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流程图: 可选过程 115"/>
          <p:cNvSpPr/>
          <p:nvPr/>
        </p:nvSpPr>
        <p:spPr>
          <a:xfrm>
            <a:off x="3680750" y="4622679"/>
            <a:ext cx="809879" cy="120764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resultField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流程图: 可选过程 116"/>
          <p:cNvSpPr/>
          <p:nvPr/>
        </p:nvSpPr>
        <p:spPr>
          <a:xfrm>
            <a:off x="3680750" y="4829275"/>
            <a:ext cx="809879" cy="120764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fieldDefinition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流程图: 可选过程 117"/>
          <p:cNvSpPr/>
          <p:nvPr/>
        </p:nvSpPr>
        <p:spPr>
          <a:xfrm>
            <a:off x="4710788" y="4829275"/>
            <a:ext cx="809879" cy="120764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肘形连接符 118"/>
          <p:cNvCxnSpPr>
            <a:stCxn id="108" idx="3"/>
            <a:endCxn id="113" idx="1"/>
          </p:cNvCxnSpPr>
          <p:nvPr/>
        </p:nvCxnSpPr>
        <p:spPr bwMode="auto">
          <a:xfrm flipV="1">
            <a:off x="3365654" y="3877238"/>
            <a:ext cx="320067" cy="460943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肘形连接符 119"/>
          <p:cNvCxnSpPr>
            <a:stCxn id="108" idx="3"/>
            <a:endCxn id="114" idx="1"/>
          </p:cNvCxnSpPr>
          <p:nvPr/>
        </p:nvCxnSpPr>
        <p:spPr bwMode="auto">
          <a:xfrm flipV="1">
            <a:off x="3365654" y="4021254"/>
            <a:ext cx="315791" cy="316927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1" name="肘形连接符 120"/>
          <p:cNvCxnSpPr>
            <a:stCxn id="108" idx="3"/>
            <a:endCxn id="115" idx="1"/>
          </p:cNvCxnSpPr>
          <p:nvPr/>
        </p:nvCxnSpPr>
        <p:spPr bwMode="auto">
          <a:xfrm flipV="1">
            <a:off x="3365654" y="4165270"/>
            <a:ext cx="315096" cy="172911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" name="肘形连接符 121"/>
          <p:cNvCxnSpPr>
            <a:stCxn id="108" idx="3"/>
            <a:endCxn id="116" idx="1"/>
          </p:cNvCxnSpPr>
          <p:nvPr/>
        </p:nvCxnSpPr>
        <p:spPr bwMode="auto">
          <a:xfrm>
            <a:off x="3365654" y="4338181"/>
            <a:ext cx="315096" cy="344880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肘形连接符 122"/>
          <p:cNvCxnSpPr>
            <a:stCxn id="108" idx="3"/>
            <a:endCxn id="117" idx="1"/>
          </p:cNvCxnSpPr>
          <p:nvPr/>
        </p:nvCxnSpPr>
        <p:spPr bwMode="auto">
          <a:xfrm>
            <a:off x="3365654" y="4338181"/>
            <a:ext cx="315096" cy="551476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肘形连接符 123"/>
          <p:cNvCxnSpPr>
            <a:stCxn id="117" idx="3"/>
            <a:endCxn id="118" idx="1"/>
          </p:cNvCxnSpPr>
          <p:nvPr/>
        </p:nvCxnSpPr>
        <p:spPr bwMode="auto">
          <a:xfrm>
            <a:off x="4490629" y="4889657"/>
            <a:ext cx="220159" cy="12700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肘形连接符 124"/>
          <p:cNvCxnSpPr>
            <a:stCxn id="41" idx="3"/>
            <a:endCxn id="108" idx="1"/>
          </p:cNvCxnSpPr>
          <p:nvPr/>
        </p:nvCxnSpPr>
        <p:spPr bwMode="auto">
          <a:xfrm>
            <a:off x="2141518" y="3424528"/>
            <a:ext cx="414257" cy="913653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3" name="流程图: 可选过程 132"/>
          <p:cNvSpPr/>
          <p:nvPr/>
        </p:nvSpPr>
        <p:spPr>
          <a:xfrm>
            <a:off x="3680750" y="4248904"/>
            <a:ext cx="809879" cy="120764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indexKey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流程图: 可选过程 133"/>
          <p:cNvSpPr/>
          <p:nvPr/>
        </p:nvSpPr>
        <p:spPr>
          <a:xfrm>
            <a:off x="3680750" y="4411342"/>
            <a:ext cx="809879" cy="120764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filterField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6" name="肘形连接符 135"/>
          <p:cNvCxnSpPr>
            <a:stCxn id="108" idx="3"/>
            <a:endCxn id="133" idx="1"/>
          </p:cNvCxnSpPr>
          <p:nvPr/>
        </p:nvCxnSpPr>
        <p:spPr bwMode="auto">
          <a:xfrm flipV="1">
            <a:off x="3365654" y="4309286"/>
            <a:ext cx="315096" cy="28895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8" name="肘形连接符 137"/>
          <p:cNvCxnSpPr>
            <a:stCxn id="108" idx="3"/>
            <a:endCxn id="134" idx="1"/>
          </p:cNvCxnSpPr>
          <p:nvPr/>
        </p:nvCxnSpPr>
        <p:spPr bwMode="auto">
          <a:xfrm>
            <a:off x="3365654" y="4338181"/>
            <a:ext cx="315096" cy="133543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9" name="右大括号 138"/>
          <p:cNvSpPr/>
          <p:nvPr/>
        </p:nvSpPr>
        <p:spPr bwMode="auto">
          <a:xfrm>
            <a:off x="4490629" y="4165270"/>
            <a:ext cx="220159" cy="172911"/>
          </a:xfrm>
          <a:prstGeom prst="rightBrac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4710788" y="4126769"/>
            <a:ext cx="437276" cy="2114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altLang="zh-CN" sz="800" dirty="0" smtClean="0"/>
              <a:t>2</a:t>
            </a:r>
            <a:r>
              <a:rPr lang="zh-CN" altLang="en-US" sz="800" dirty="0" smtClean="0"/>
              <a:t>选</a:t>
            </a:r>
            <a:r>
              <a:rPr lang="en-US" altLang="zh-CN" sz="800" dirty="0" smtClean="0"/>
              <a:t>1</a:t>
            </a:r>
            <a:endParaRPr lang="zh-CN" altLang="en-US" sz="800" dirty="0" smtClean="0"/>
          </a:p>
        </p:txBody>
      </p:sp>
      <p:sp>
        <p:nvSpPr>
          <p:cNvPr id="141" name="矩形 140"/>
          <p:cNvSpPr/>
          <p:nvPr/>
        </p:nvSpPr>
        <p:spPr bwMode="auto">
          <a:xfrm>
            <a:off x="5520667" y="4126769"/>
            <a:ext cx="1931653" cy="40533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zh-CN" altLang="en-US" sz="800" b="0" dirty="0" smtClean="0">
                <a:latin typeface="+mn-ea"/>
                <a:ea typeface="+mn-ea"/>
              </a:rPr>
              <a:t>要求存在索引表：原表名</a:t>
            </a:r>
            <a:r>
              <a:rPr lang="en-US" altLang="zh-CN" sz="800" b="0" dirty="0" smtClean="0">
                <a:latin typeface="+mn-ea"/>
                <a:ea typeface="+mn-ea"/>
              </a:rPr>
              <a:t>+_index</a:t>
            </a:r>
            <a:endParaRPr lang="zh-CN" altLang="en-US" sz="800" b="0" dirty="0" smtClean="0">
              <a:latin typeface="+mn-ea"/>
              <a:ea typeface="+mn-ea"/>
            </a:endParaRPr>
          </a:p>
        </p:txBody>
      </p:sp>
      <p:cxnSp>
        <p:nvCxnSpPr>
          <p:cNvPr id="143" name="直接箭头连接符 142"/>
          <p:cNvCxnSpPr>
            <a:stCxn id="141" idx="1"/>
            <a:endCxn id="139" idx="2"/>
          </p:cNvCxnSpPr>
          <p:nvPr/>
        </p:nvCxnSpPr>
        <p:spPr bwMode="auto">
          <a:xfrm flipH="1">
            <a:off x="4490629" y="4329438"/>
            <a:ext cx="1030038" cy="8743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44" name="文本框 143"/>
          <p:cNvSpPr txBox="1"/>
          <p:nvPr/>
        </p:nvSpPr>
        <p:spPr>
          <a:xfrm>
            <a:off x="1547663" y="2061106"/>
            <a:ext cx="1008111" cy="41828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zh-CN" altLang="en-US" sz="800" dirty="0" smtClean="0">
                <a:latin typeface="+mn-lt"/>
                <a:ea typeface="+mn-ea"/>
              </a:rPr>
              <a:t>基于</a:t>
            </a:r>
            <a:r>
              <a:rPr lang="en-US" altLang="zh-CN" sz="800" dirty="0" err="1" smtClean="0">
                <a:latin typeface="+mn-lt"/>
                <a:ea typeface="+mn-ea"/>
              </a:rPr>
              <a:t>RowKey</a:t>
            </a:r>
            <a:r>
              <a:rPr lang="zh-CN" altLang="en-US" sz="800" dirty="0" smtClean="0">
                <a:latin typeface="+mn-lt"/>
                <a:ea typeface="+mn-ea"/>
              </a:rPr>
              <a:t>查询</a:t>
            </a:r>
            <a:endParaRPr lang="en-US" altLang="zh-CN" sz="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800" dirty="0" smtClean="0"/>
              <a:t>查询时延小</a:t>
            </a:r>
            <a:endParaRPr lang="zh-CN" altLang="en-US" sz="800" dirty="0" smtClean="0">
              <a:latin typeface="+mn-lt"/>
              <a:ea typeface="+mn-ea"/>
            </a:endParaRPr>
          </a:p>
        </p:txBody>
      </p:sp>
      <p:cxnSp>
        <p:nvCxnSpPr>
          <p:cNvPr id="146" name="直接箭头连接符 145"/>
          <p:cNvCxnSpPr>
            <a:stCxn id="144" idx="3"/>
            <a:endCxn id="86" idx="0"/>
          </p:cNvCxnSpPr>
          <p:nvPr/>
        </p:nvCxnSpPr>
        <p:spPr bwMode="auto">
          <a:xfrm>
            <a:off x="2555774" y="2270247"/>
            <a:ext cx="406094" cy="222906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47" name="文本框 146"/>
          <p:cNvSpPr txBox="1"/>
          <p:nvPr/>
        </p:nvSpPr>
        <p:spPr>
          <a:xfrm>
            <a:off x="1547663" y="4610748"/>
            <a:ext cx="1008111" cy="52382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zh-CN" altLang="en-US" sz="800" dirty="0" smtClean="0">
                <a:latin typeface="+mn-lt"/>
                <a:ea typeface="+mn-ea"/>
              </a:rPr>
              <a:t>基于</a:t>
            </a:r>
            <a:r>
              <a:rPr lang="en-US" altLang="zh-CN" sz="800" dirty="0"/>
              <a:t>Scan</a:t>
            </a:r>
            <a:r>
              <a:rPr lang="zh-CN" altLang="en-US" sz="800" dirty="0" smtClean="0">
                <a:latin typeface="+mn-lt"/>
                <a:ea typeface="+mn-ea"/>
              </a:rPr>
              <a:t>查询</a:t>
            </a:r>
            <a:endParaRPr lang="en-US" altLang="zh-CN" sz="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800" dirty="0" smtClean="0">
                <a:latin typeface="+mn-lt"/>
                <a:ea typeface="+mn-ea"/>
              </a:rPr>
              <a:t>支持非</a:t>
            </a:r>
            <a:r>
              <a:rPr lang="en-US" altLang="zh-CN" sz="800" dirty="0" err="1" smtClean="0">
                <a:latin typeface="+mn-lt"/>
                <a:ea typeface="+mn-ea"/>
              </a:rPr>
              <a:t>RowKey</a:t>
            </a:r>
            <a:r>
              <a:rPr lang="zh-CN" altLang="en-US" sz="800" dirty="0" smtClean="0">
                <a:latin typeface="+mn-lt"/>
                <a:ea typeface="+mn-ea"/>
              </a:rPr>
              <a:t>字段筛选，通过索引加速</a:t>
            </a:r>
            <a:endParaRPr lang="zh-CN" altLang="en-US" sz="800" dirty="0" smtClean="0">
              <a:latin typeface="+mn-lt"/>
              <a:ea typeface="+mn-ea"/>
            </a:endParaRPr>
          </a:p>
        </p:txBody>
      </p:sp>
      <p:cxnSp>
        <p:nvCxnSpPr>
          <p:cNvPr id="148" name="直接箭头连接符 147"/>
          <p:cNvCxnSpPr>
            <a:stCxn id="147" idx="3"/>
            <a:endCxn id="108" idx="2"/>
          </p:cNvCxnSpPr>
          <p:nvPr/>
        </p:nvCxnSpPr>
        <p:spPr bwMode="auto">
          <a:xfrm flipV="1">
            <a:off x="2555774" y="4473161"/>
            <a:ext cx="404941" cy="399501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55" name="矩形 154"/>
          <p:cNvSpPr/>
          <p:nvPr/>
        </p:nvSpPr>
        <p:spPr bwMode="auto">
          <a:xfrm>
            <a:off x="4914906" y="2642325"/>
            <a:ext cx="1931653" cy="20266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en-US" altLang="zh-CN" sz="800" b="0" dirty="0" err="1" smtClean="0">
                <a:latin typeface="+mn-ea"/>
                <a:ea typeface="+mn-ea"/>
              </a:rPr>
              <a:t>keyField</a:t>
            </a:r>
            <a:r>
              <a:rPr lang="zh-CN" altLang="en-US" sz="800" b="0" dirty="0" smtClean="0">
                <a:latin typeface="+mn-ea"/>
                <a:ea typeface="+mn-ea"/>
              </a:rPr>
              <a:t>的顺序和</a:t>
            </a:r>
            <a:r>
              <a:rPr lang="en-US" altLang="zh-CN" sz="800" b="0" dirty="0" err="1" smtClean="0">
                <a:latin typeface="+mn-ea"/>
                <a:ea typeface="+mn-ea"/>
              </a:rPr>
              <a:t>RowKey</a:t>
            </a:r>
            <a:r>
              <a:rPr lang="zh-CN" altLang="en-US" sz="800" b="0" dirty="0" smtClean="0">
                <a:latin typeface="+mn-ea"/>
                <a:ea typeface="+mn-ea"/>
              </a:rPr>
              <a:t>中字段顺序保持一致</a:t>
            </a:r>
            <a:endParaRPr lang="zh-CN" altLang="en-US" sz="800" b="0" dirty="0" smtClean="0">
              <a:latin typeface="+mn-ea"/>
              <a:ea typeface="+mn-ea"/>
            </a:endParaRPr>
          </a:p>
        </p:txBody>
      </p:sp>
      <p:cxnSp>
        <p:nvCxnSpPr>
          <p:cNvPr id="156" name="直接箭头连接符 155"/>
          <p:cNvCxnSpPr>
            <a:stCxn id="155" idx="1"/>
          </p:cNvCxnSpPr>
          <p:nvPr/>
        </p:nvCxnSpPr>
        <p:spPr bwMode="auto">
          <a:xfrm flipH="1" flipV="1">
            <a:off x="4498328" y="2731934"/>
            <a:ext cx="416578" cy="1172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8512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874" y="228357"/>
            <a:ext cx="8274859" cy="465977"/>
          </a:xfrm>
        </p:spPr>
        <p:txBody>
          <a:bodyPr/>
          <a:lstStyle/>
          <a:p>
            <a:r>
              <a:rPr lang="zh-CN" altLang="en-US" dirty="0" smtClean="0"/>
              <a:t>结算数据清除命令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841276"/>
            <a:ext cx="8064896" cy="36724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altLang="zh-CN" sz="1200" dirty="0"/>
              <a:t>/home/bdi/report_home/bin/delete.sh -t t_content_summary_m_v2 -h </a:t>
            </a:r>
            <a:r>
              <a:rPr lang="en-US" altLang="zh-CN" sz="1200" dirty="0" err="1"/>
              <a:t>game.t_content_summary_m_hbase</a:t>
            </a:r>
            <a:r>
              <a:rPr lang="en-US" altLang="zh-CN" sz="1200" dirty="0"/>
              <a:t> -d monthly -s 201608 -e 201610 -w </a:t>
            </a:r>
            <a:r>
              <a:rPr lang="en-US" altLang="zh-CN" sz="1200" dirty="0" err="1"/>
              <a:t>contentid</a:t>
            </a:r>
            <a:r>
              <a:rPr lang="en-US" altLang="zh-CN" sz="1200" dirty="0"/>
              <a:t>=1000000 -f PAYAMOUNT -u game/</a:t>
            </a:r>
            <a:r>
              <a:rPr lang="en-US" altLang="zh-CN" sz="1200" dirty="0" err="1"/>
              <a:t>hadoop</a:t>
            </a:r>
            <a:r>
              <a:rPr lang="en-US" altLang="zh-CN" sz="1200" dirty="0"/>
              <a:t> -q </a:t>
            </a:r>
            <a:r>
              <a:rPr lang="en-US" altLang="zh-CN" sz="1200" dirty="0" err="1"/>
              <a:t>QueueA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>-t </a:t>
            </a:r>
            <a:r>
              <a:rPr lang="zh-CN" altLang="en-US" sz="1200" dirty="0"/>
              <a:t>是要删除数据的表名</a:t>
            </a: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en-US" altLang="zh-CN" sz="1200" dirty="0"/>
              <a:t>-h </a:t>
            </a:r>
            <a:r>
              <a:rPr lang="zh-CN" altLang="en-US" sz="1200" dirty="0"/>
              <a:t>在</a:t>
            </a:r>
            <a:r>
              <a:rPr lang="en-US" altLang="zh-CN" sz="1200" dirty="0"/>
              <a:t>-t</a:t>
            </a:r>
            <a:r>
              <a:rPr lang="zh-CN" altLang="en-US" sz="1200" dirty="0"/>
              <a:t>在</a:t>
            </a:r>
            <a:r>
              <a:rPr lang="en-US" altLang="zh-CN" sz="1200" dirty="0"/>
              <a:t>HIVE</a:t>
            </a:r>
            <a:r>
              <a:rPr lang="zh-CN" altLang="en-US" sz="1200" dirty="0"/>
              <a:t>中映射表</a:t>
            </a: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en-US" altLang="zh-CN" sz="1200" dirty="0"/>
              <a:t>-s </a:t>
            </a:r>
            <a:r>
              <a:rPr lang="zh-CN" altLang="en-US" sz="1200" dirty="0"/>
              <a:t>是要删除数据的起始日期</a:t>
            </a: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en-US" altLang="zh-CN" sz="1200" dirty="0"/>
              <a:t>-e </a:t>
            </a:r>
            <a:r>
              <a:rPr lang="zh-CN" altLang="en-US" sz="1200" dirty="0"/>
              <a:t>是要删除数据的起始日期</a:t>
            </a: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en-US" altLang="zh-CN" sz="1200" dirty="0"/>
              <a:t>-w </a:t>
            </a:r>
            <a:r>
              <a:rPr lang="zh-CN" altLang="en-US" sz="1200" dirty="0"/>
              <a:t>是要删除数据的条件，如果有特殊字符要</a:t>
            </a:r>
            <a:r>
              <a:rPr lang="zh-CN" altLang="en-US" sz="1200" dirty="0" smtClean="0"/>
              <a:t>转义，空格</a:t>
            </a:r>
            <a:r>
              <a:rPr lang="en-US" altLang="zh-CN" sz="1200" dirty="0" smtClean="0"/>
              <a:t>=%20</a:t>
            </a:r>
            <a:r>
              <a:rPr lang="zh-CN" altLang="en-US" sz="1200" dirty="0" smtClean="0"/>
              <a:t>，左括号</a:t>
            </a:r>
            <a:r>
              <a:rPr lang="en-US" altLang="zh-CN" sz="1200" dirty="0" smtClean="0"/>
              <a:t>=%27</a:t>
            </a:r>
            <a:r>
              <a:rPr lang="zh-CN" altLang="en-US" sz="1200" dirty="0" smtClean="0"/>
              <a:t>，右括号</a:t>
            </a:r>
            <a:r>
              <a:rPr lang="en-US" altLang="zh-CN" sz="1200" dirty="0"/>
              <a:t>=%</a:t>
            </a:r>
            <a:r>
              <a:rPr lang="en-US" altLang="zh-CN" sz="1200" dirty="0" smtClean="0"/>
              <a:t>28</a:t>
            </a: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en-US" altLang="zh-CN" sz="1200" dirty="0"/>
              <a:t>-f </a:t>
            </a:r>
            <a:r>
              <a:rPr lang="zh-CN" altLang="en-US" sz="1200" dirty="0"/>
              <a:t>要清除的字段，不带</a:t>
            </a:r>
            <a:r>
              <a:rPr lang="en-US" altLang="zh-CN" sz="1200" dirty="0"/>
              <a:t>-f</a:t>
            </a:r>
            <a:r>
              <a:rPr lang="zh-CN" altLang="en-US" sz="1200" dirty="0"/>
              <a:t>参数表示清除整条记录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-q </a:t>
            </a:r>
            <a:r>
              <a:rPr lang="zh-CN" altLang="en-US" sz="1200" dirty="0" smtClean="0"/>
              <a:t>计算任务使用的队列名，缺省时使用</a:t>
            </a:r>
            <a:r>
              <a:rPr lang="en-US" altLang="zh-CN" sz="1200" dirty="0" smtClean="0"/>
              <a:t>default</a:t>
            </a:r>
            <a:r>
              <a:rPr lang="zh-CN" altLang="en-US" sz="1200" dirty="0" smtClean="0"/>
              <a:t>队列</a:t>
            </a:r>
            <a:endParaRPr lang="en-US" altLang="zh-CN" sz="1200" dirty="0" smtClean="0"/>
          </a:p>
          <a:p>
            <a:pPr>
              <a:buNone/>
            </a:pPr>
            <a:endParaRPr lang="en-US" altLang="zh-CN" sz="1200" dirty="0"/>
          </a:p>
          <a:p>
            <a:pPr>
              <a:buNone/>
            </a:pPr>
            <a:r>
              <a:rPr lang="zh-CN" altLang="en-US" sz="1200" dirty="0" smtClean="0"/>
              <a:t>限制：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1</a:t>
            </a:r>
            <a:r>
              <a:rPr lang="zh-CN" altLang="en-US" sz="1200" dirty="0" smtClean="0"/>
              <a:t>、结算表在</a:t>
            </a:r>
            <a:r>
              <a:rPr lang="en-US" altLang="zh-CN" sz="1200" dirty="0" smtClean="0"/>
              <a:t>Hive</a:t>
            </a:r>
            <a:r>
              <a:rPr lang="zh-CN" altLang="en-US" sz="1200" dirty="0" smtClean="0"/>
              <a:t>中要有映射表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2</a:t>
            </a:r>
            <a:r>
              <a:rPr lang="zh-CN" altLang="en-US" sz="1200" dirty="0" smtClean="0"/>
              <a:t>、目前只支持日、月数据的删除</a:t>
            </a:r>
            <a:endParaRPr lang="en-US" altLang="zh-CN" sz="1200" dirty="0" smtClean="0"/>
          </a:p>
          <a:p>
            <a:pPr>
              <a:buNone/>
            </a:pPr>
            <a:endParaRPr lang="en-US" altLang="zh-CN" sz="1200" dirty="0"/>
          </a:p>
          <a:p>
            <a:pPr>
              <a:buNone/>
            </a:pPr>
            <a:endParaRPr lang="en-US" altLang="zh-CN" sz="1200" dirty="0" smtClean="0"/>
          </a:p>
          <a:p>
            <a:pPr>
              <a:buNone/>
            </a:pPr>
            <a:endParaRPr lang="en-US" altLang="zh-CN" sz="1200" dirty="0" smtClean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494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55576" y="1921396"/>
            <a:ext cx="7848872" cy="144016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3600" dirty="0" smtClean="0"/>
              <a:t>谢谢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671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数据分析服务</a:t>
            </a:r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7852515" y="-1977675"/>
            <a:ext cx="15421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788" y="723008"/>
            <a:ext cx="5400600" cy="3996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圆角矩形 7"/>
          <p:cNvSpPr/>
          <p:nvPr/>
        </p:nvSpPr>
        <p:spPr>
          <a:xfrm>
            <a:off x="412772" y="651000"/>
            <a:ext cx="5616624" cy="4104456"/>
          </a:xfrm>
          <a:prstGeom prst="roundRect">
            <a:avLst>
              <a:gd name="adj" fmla="val 5518"/>
            </a:avLst>
          </a:prstGeom>
          <a:solidFill>
            <a:schemeClr val="bg1">
              <a:alpha val="49000"/>
            </a:schemeClr>
          </a:solidFill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圆角矩形 228"/>
          <p:cNvSpPr/>
          <p:nvPr/>
        </p:nvSpPr>
        <p:spPr>
          <a:xfrm>
            <a:off x="1457417" y="967290"/>
            <a:ext cx="2645605" cy="486054"/>
          </a:xfrm>
          <a:prstGeom prst="roundRect">
            <a:avLst/>
          </a:prstGeom>
          <a:noFill/>
          <a:ln w="19050">
            <a:solidFill>
              <a:srgbClr val="199EC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 defTabSz="685617">
              <a:spcBef>
                <a:spcPts val="450"/>
              </a:spcBef>
              <a:defRPr/>
            </a:pPr>
            <a:endParaRPr lang="zh-CN" altLang="en-US" sz="1300" b="1" dirty="0">
              <a:solidFill>
                <a:srgbClr val="C00000"/>
              </a:solidFill>
              <a:latin typeface="FrutigerNext LT Regular"/>
              <a:ea typeface="华文细黑"/>
            </a:endParaRPr>
          </a:p>
        </p:txBody>
      </p:sp>
      <p:sp>
        <p:nvSpPr>
          <p:cNvPr id="216" name="标题 1"/>
          <p:cNvSpPr>
            <a:spLocks noGrp="1"/>
          </p:cNvSpPr>
          <p:nvPr>
            <p:ph type="title"/>
          </p:nvPr>
        </p:nvSpPr>
        <p:spPr>
          <a:xfrm>
            <a:off x="323528" y="409228"/>
            <a:ext cx="8333844" cy="35750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37" tIns="34270" rIns="68537" bIns="3427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713020"/>
            <a:r>
              <a:rPr lang="zh-CN" altLang="en-US" sz="1800" dirty="0" smtClean="0"/>
              <a:t>数据分析服务</a:t>
            </a:r>
            <a:r>
              <a:rPr lang="zh-CN" altLang="en-US" sz="1800" dirty="0"/>
              <a:t>分层分级解决方案架构</a:t>
            </a:r>
            <a:endParaRPr lang="en-US" altLang="en-US" sz="1800" dirty="0"/>
          </a:p>
        </p:txBody>
      </p:sp>
      <p:sp>
        <p:nvSpPr>
          <p:cNvPr id="168" name="矩形 167"/>
          <p:cNvSpPr/>
          <p:nvPr/>
        </p:nvSpPr>
        <p:spPr>
          <a:xfrm>
            <a:off x="660490" y="1647264"/>
            <a:ext cx="4381046" cy="12102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 defTabSz="685617">
              <a:spcBef>
                <a:spcPts val="450"/>
              </a:spcBef>
              <a:defRPr/>
            </a:pPr>
            <a:endParaRPr lang="zh-CN" altLang="en-US" sz="1300" b="1" dirty="0">
              <a:solidFill>
                <a:srgbClr val="C00000"/>
              </a:solidFill>
              <a:latin typeface="新宋体" pitchFamily="49" charset="-122"/>
              <a:ea typeface="新宋体" pitchFamily="49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563103" y="2562573"/>
            <a:ext cx="809879" cy="240922"/>
          </a:xfrm>
          <a:prstGeom prst="rect">
            <a:avLst/>
          </a:prstGeom>
          <a:noFill/>
        </p:spPr>
        <p:txBody>
          <a:bodyPr wrap="square" lIns="87910" tIns="43955" rIns="87910" bIns="43955" rtlCol="0">
            <a:noAutofit/>
          </a:bodyPr>
          <a:lstStyle/>
          <a:p>
            <a:pPr defTabSz="685617">
              <a:defRPr/>
            </a:pPr>
            <a:r>
              <a:rPr lang="zh-CN" altLang="en-US" sz="800" dirty="0">
                <a:solidFill>
                  <a:prstClr val="black"/>
                </a:solidFill>
                <a:latin typeface="新宋体" pitchFamily="49" charset="-122"/>
                <a:ea typeface="新宋体" pitchFamily="49" charset="-122"/>
              </a:rPr>
              <a:t>实时流分析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429272" y="3224929"/>
            <a:ext cx="848165" cy="200496"/>
          </a:xfrm>
          <a:prstGeom prst="rect">
            <a:avLst/>
          </a:prstGeom>
          <a:noFill/>
        </p:spPr>
        <p:txBody>
          <a:bodyPr wrap="square" lIns="87910" tIns="43955" rIns="87910" bIns="43955" rtlCol="0">
            <a:noAutofit/>
          </a:bodyPr>
          <a:lstStyle/>
          <a:p>
            <a:pPr defTabSz="685617">
              <a:defRPr/>
            </a:pPr>
            <a:r>
              <a:rPr lang="en-US" altLang="zh-CN" sz="800" dirty="0">
                <a:solidFill>
                  <a:prstClr val="black"/>
                </a:solidFill>
                <a:latin typeface="新宋体" pitchFamily="49" charset="-122"/>
                <a:ea typeface="新宋体" pitchFamily="49" charset="-122"/>
              </a:rPr>
              <a:t>Cloud BI</a:t>
            </a:r>
            <a:endParaRPr lang="zh-CN" altLang="en-US" sz="800" dirty="0">
              <a:solidFill>
                <a:prstClr val="black"/>
              </a:solidFill>
              <a:latin typeface="新宋体" pitchFamily="49" charset="-122"/>
              <a:ea typeface="新宋体" pitchFamily="49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509111" y="1777380"/>
            <a:ext cx="863870" cy="324036"/>
          </a:xfrm>
          <a:prstGeom prst="rect">
            <a:avLst/>
          </a:prstGeom>
          <a:noFill/>
        </p:spPr>
        <p:txBody>
          <a:bodyPr wrap="square" lIns="87910" tIns="43955" rIns="87910" bIns="43955" rtlCol="0">
            <a:noAutofit/>
          </a:bodyPr>
          <a:lstStyle/>
          <a:p>
            <a:pPr algn="ctr" defTabSz="685617">
              <a:defRPr/>
            </a:pPr>
            <a:r>
              <a:rPr lang="zh-CN" altLang="en-US" sz="800" dirty="0">
                <a:solidFill>
                  <a:prstClr val="black"/>
                </a:solidFill>
                <a:latin typeface="新宋体" pitchFamily="49" charset="-122"/>
                <a:ea typeface="新宋体" pitchFamily="49" charset="-122"/>
              </a:rPr>
              <a:t>事件中心</a:t>
            </a:r>
            <a:endParaRPr lang="en-US" altLang="zh-CN" sz="800" dirty="0">
              <a:solidFill>
                <a:prstClr val="black"/>
              </a:solidFill>
              <a:latin typeface="新宋体" pitchFamily="49" charset="-122"/>
              <a:ea typeface="新宋体" pitchFamily="49" charset="-122"/>
            </a:endParaRPr>
          </a:p>
          <a:p>
            <a:pPr algn="ctr" defTabSz="685617">
              <a:defRPr/>
            </a:pPr>
            <a:r>
              <a:rPr lang="en-US" altLang="zh-CN" sz="800" dirty="0">
                <a:solidFill>
                  <a:prstClr val="black"/>
                </a:solidFill>
                <a:latin typeface="新宋体" pitchFamily="49" charset="-122"/>
                <a:ea typeface="新宋体" pitchFamily="49" charset="-122"/>
              </a:rPr>
              <a:t>(</a:t>
            </a:r>
            <a:r>
              <a:rPr lang="zh-CN" altLang="en-US" sz="800" dirty="0">
                <a:solidFill>
                  <a:prstClr val="black"/>
                </a:solidFill>
                <a:latin typeface="新宋体" pitchFamily="49" charset="-122"/>
                <a:ea typeface="新宋体" pitchFamily="49" charset="-122"/>
              </a:rPr>
              <a:t>流式接入通道</a:t>
            </a:r>
            <a:r>
              <a:rPr lang="en-US" altLang="zh-CN" sz="800" dirty="0">
                <a:solidFill>
                  <a:prstClr val="black"/>
                </a:solidFill>
                <a:latin typeface="新宋体" pitchFamily="49" charset="-122"/>
                <a:ea typeface="新宋体" pitchFamily="49" charset="-122"/>
              </a:rPr>
              <a:t>)</a:t>
            </a:r>
            <a:endParaRPr lang="zh-CN" altLang="en-US" sz="800" dirty="0">
              <a:solidFill>
                <a:prstClr val="black"/>
              </a:solidFill>
              <a:latin typeface="新宋体" pitchFamily="49" charset="-122"/>
              <a:ea typeface="新宋体" pitchFamily="49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468113" y="2562039"/>
            <a:ext cx="691199" cy="162018"/>
          </a:xfrm>
          <a:prstGeom prst="rect">
            <a:avLst/>
          </a:prstGeom>
          <a:noFill/>
        </p:spPr>
        <p:txBody>
          <a:bodyPr wrap="square" lIns="87910" tIns="43955" rIns="87910" bIns="43955" rtlCol="0">
            <a:noAutofit/>
          </a:bodyPr>
          <a:lstStyle/>
          <a:p>
            <a:pPr defTabSz="685617">
              <a:defRPr/>
            </a:pPr>
            <a:r>
              <a:rPr lang="zh-CN" altLang="en-US" sz="800" dirty="0">
                <a:solidFill>
                  <a:prstClr val="black"/>
                </a:solidFill>
                <a:latin typeface="新宋体" pitchFamily="49" charset="-122"/>
                <a:ea typeface="新宋体" pitchFamily="49" charset="-122"/>
              </a:rPr>
              <a:t>数据仓库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673976" y="1242382"/>
            <a:ext cx="965051" cy="151240"/>
          </a:xfrm>
          <a:prstGeom prst="rect">
            <a:avLst/>
          </a:prstGeom>
          <a:noFill/>
        </p:spPr>
        <p:txBody>
          <a:bodyPr wrap="square" lIns="87910" tIns="43955" rIns="87910" bIns="43955" rtlCol="0">
            <a:noAutofit/>
          </a:bodyPr>
          <a:lstStyle/>
          <a:p>
            <a:pPr defTabSz="685617">
              <a:defRPr/>
            </a:pPr>
            <a:r>
              <a:rPr lang="zh-CN" altLang="en-US" sz="800" dirty="0">
                <a:solidFill>
                  <a:prstClr val="black"/>
                </a:solidFill>
                <a:latin typeface="新宋体" pitchFamily="49" charset="-122"/>
                <a:ea typeface="新宋体" pitchFamily="49" charset="-122"/>
              </a:rPr>
              <a:t>采集</a:t>
            </a:r>
            <a:r>
              <a:rPr lang="en-US" altLang="zh-CN" sz="800" dirty="0">
                <a:solidFill>
                  <a:prstClr val="black"/>
                </a:solidFill>
                <a:latin typeface="新宋体" pitchFamily="49" charset="-122"/>
                <a:ea typeface="新宋体" pitchFamily="49" charset="-122"/>
              </a:rPr>
              <a:t>Agent</a:t>
            </a:r>
            <a:endParaRPr lang="zh-CN" altLang="en-US" sz="800" dirty="0">
              <a:solidFill>
                <a:prstClr val="black"/>
              </a:solidFill>
              <a:latin typeface="新宋体" pitchFamily="49" charset="-122"/>
              <a:ea typeface="新宋体" pitchFamily="49" charset="-12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87456" y="1777380"/>
            <a:ext cx="1319368" cy="267328"/>
          </a:xfrm>
          <a:prstGeom prst="rect">
            <a:avLst/>
          </a:prstGeom>
          <a:noFill/>
        </p:spPr>
        <p:txBody>
          <a:bodyPr wrap="square" lIns="87910" tIns="43955" rIns="87910" bIns="43955" rtlCol="0">
            <a:noAutofit/>
          </a:bodyPr>
          <a:lstStyle/>
          <a:p>
            <a:pPr algn="ctr" defTabSz="685617">
              <a:defRPr/>
            </a:pPr>
            <a:r>
              <a:rPr lang="zh-CN" altLang="en-US" sz="800" dirty="0">
                <a:solidFill>
                  <a:prstClr val="black"/>
                </a:solidFill>
                <a:latin typeface="新宋体" pitchFamily="49" charset="-122"/>
                <a:ea typeface="新宋体" pitchFamily="49" charset="-122"/>
              </a:rPr>
              <a:t>数据传输服务</a:t>
            </a:r>
            <a:endParaRPr lang="en-US" altLang="zh-CN" sz="800" dirty="0">
              <a:solidFill>
                <a:prstClr val="black"/>
              </a:solidFill>
              <a:latin typeface="新宋体" pitchFamily="49" charset="-122"/>
              <a:ea typeface="新宋体" pitchFamily="49" charset="-122"/>
            </a:endParaRPr>
          </a:p>
          <a:p>
            <a:pPr algn="ctr" defTabSz="685617">
              <a:defRPr/>
            </a:pPr>
            <a:r>
              <a:rPr lang="en-US" altLang="zh-CN" sz="800" dirty="0">
                <a:solidFill>
                  <a:prstClr val="black"/>
                </a:solidFill>
                <a:latin typeface="新宋体" pitchFamily="49" charset="-122"/>
                <a:ea typeface="新宋体" pitchFamily="49" charset="-122"/>
              </a:rPr>
              <a:t>(</a:t>
            </a:r>
            <a:r>
              <a:rPr lang="zh-CN" altLang="en-US" sz="800" dirty="0">
                <a:solidFill>
                  <a:prstClr val="black"/>
                </a:solidFill>
                <a:latin typeface="新宋体" pitchFamily="49" charset="-122"/>
                <a:ea typeface="新宋体" pitchFamily="49" charset="-122"/>
              </a:rPr>
              <a:t>批量接入通道</a:t>
            </a:r>
            <a:r>
              <a:rPr lang="en-US" altLang="zh-CN" sz="800" dirty="0">
                <a:solidFill>
                  <a:prstClr val="black"/>
                </a:solidFill>
                <a:latin typeface="新宋体" pitchFamily="49" charset="-122"/>
                <a:ea typeface="新宋体" pitchFamily="49" charset="-122"/>
              </a:rPr>
              <a:t>)</a:t>
            </a:r>
            <a:endParaRPr lang="zh-CN" altLang="en-US" sz="800" dirty="0">
              <a:solidFill>
                <a:prstClr val="black"/>
              </a:solidFill>
              <a:latin typeface="新宋体" pitchFamily="49" charset="-122"/>
              <a:ea typeface="新宋体" pitchFamily="49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83264" y="2562040"/>
            <a:ext cx="917863" cy="216024"/>
          </a:xfrm>
          <a:prstGeom prst="rect">
            <a:avLst/>
          </a:prstGeom>
          <a:noFill/>
        </p:spPr>
        <p:txBody>
          <a:bodyPr wrap="square" lIns="87910" tIns="43955" rIns="87910" bIns="43955" rtlCol="0">
            <a:noAutofit/>
          </a:bodyPr>
          <a:lstStyle/>
          <a:p>
            <a:pPr defTabSz="685617">
              <a:defRPr/>
            </a:pPr>
            <a:r>
              <a:rPr lang="zh-CN" altLang="en-US" sz="800" dirty="0">
                <a:solidFill>
                  <a:prstClr val="black"/>
                </a:solidFill>
                <a:latin typeface="新宋体" pitchFamily="49" charset="-122"/>
                <a:ea typeface="新宋体" pitchFamily="49" charset="-122"/>
              </a:rPr>
              <a:t>数据计算服务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159312" y="3937621"/>
            <a:ext cx="863871" cy="162018"/>
          </a:xfrm>
          <a:prstGeom prst="rect">
            <a:avLst/>
          </a:prstGeom>
          <a:noFill/>
        </p:spPr>
        <p:txBody>
          <a:bodyPr wrap="square" lIns="87910" tIns="43955" rIns="87910" bIns="43955" rtlCol="0">
            <a:noAutofit/>
          </a:bodyPr>
          <a:lstStyle/>
          <a:p>
            <a:pPr defTabSz="685617">
              <a:defRPr/>
            </a:pPr>
            <a:r>
              <a:rPr lang="zh-CN" altLang="en-US" sz="800" dirty="0">
                <a:solidFill>
                  <a:prstClr val="black"/>
                </a:solidFill>
                <a:latin typeface="新宋体" pitchFamily="49" charset="-122"/>
                <a:ea typeface="新宋体" pitchFamily="49" charset="-122"/>
              </a:rPr>
              <a:t>移动数据分析</a:t>
            </a:r>
          </a:p>
        </p:txBody>
      </p: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1437" y="1671459"/>
            <a:ext cx="376963" cy="190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9272" y="2946463"/>
            <a:ext cx="448771" cy="28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2601" y="2320492"/>
            <a:ext cx="376963" cy="23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09690" y="2386752"/>
            <a:ext cx="376963" cy="171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2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667" r="182" b="16666"/>
          <a:stretch>
            <a:fillRect/>
          </a:stretch>
        </p:blipFill>
        <p:spPr bwMode="auto">
          <a:xfrm>
            <a:off x="2267296" y="3721598"/>
            <a:ext cx="471203" cy="190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" name="Picture 10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25078" y="2340168"/>
            <a:ext cx="376963" cy="22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" name="Picture 11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9677" y="1669368"/>
            <a:ext cx="383344" cy="16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" name="TextBox 140"/>
          <p:cNvSpPr txBox="1"/>
          <p:nvPr/>
        </p:nvSpPr>
        <p:spPr>
          <a:xfrm>
            <a:off x="4299944" y="3932132"/>
            <a:ext cx="722546" cy="221513"/>
          </a:xfrm>
          <a:prstGeom prst="rect">
            <a:avLst/>
          </a:prstGeom>
          <a:noFill/>
        </p:spPr>
        <p:txBody>
          <a:bodyPr wrap="square" lIns="87910" tIns="43955" rIns="87910" bIns="43955" rtlCol="0">
            <a:noAutofit/>
          </a:bodyPr>
          <a:lstStyle/>
          <a:p>
            <a:pPr defTabSz="685617">
              <a:defRPr/>
            </a:pPr>
            <a:r>
              <a:rPr lang="zh-CN" altLang="en-US" sz="800" dirty="0">
                <a:solidFill>
                  <a:prstClr val="black"/>
                </a:solidFill>
                <a:latin typeface="新宋体" pitchFamily="49" charset="-122"/>
                <a:ea typeface="新宋体" pitchFamily="49" charset="-122"/>
              </a:rPr>
              <a:t>业务分析</a:t>
            </a:r>
          </a:p>
        </p:txBody>
      </p:sp>
      <p:pic>
        <p:nvPicPr>
          <p:cNvPr id="147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667" r="182" b="16666"/>
          <a:stretch>
            <a:fillRect/>
          </a:stretch>
        </p:blipFill>
        <p:spPr bwMode="auto">
          <a:xfrm>
            <a:off x="4333714" y="3746672"/>
            <a:ext cx="471203" cy="190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667" r="182" b="16666"/>
          <a:stretch>
            <a:fillRect/>
          </a:stretch>
        </p:blipFill>
        <p:spPr bwMode="auto">
          <a:xfrm>
            <a:off x="3494838" y="3745865"/>
            <a:ext cx="471203" cy="190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" name="TextBox 148"/>
          <p:cNvSpPr txBox="1"/>
          <p:nvPr/>
        </p:nvSpPr>
        <p:spPr>
          <a:xfrm>
            <a:off x="3455118" y="3929415"/>
            <a:ext cx="856866" cy="167080"/>
          </a:xfrm>
          <a:prstGeom prst="rect">
            <a:avLst/>
          </a:prstGeom>
          <a:noFill/>
        </p:spPr>
        <p:txBody>
          <a:bodyPr wrap="square" lIns="87910" tIns="43955" rIns="87910" bIns="43955" rtlCol="0">
            <a:noAutofit/>
          </a:bodyPr>
          <a:lstStyle/>
          <a:p>
            <a:pPr defTabSz="685617">
              <a:defRPr/>
            </a:pPr>
            <a:r>
              <a:rPr lang="zh-CN" altLang="en-US" sz="800" dirty="0">
                <a:solidFill>
                  <a:prstClr val="black"/>
                </a:solidFill>
                <a:latin typeface="新宋体" pitchFamily="49" charset="-122"/>
                <a:ea typeface="新宋体" pitchFamily="49" charset="-122"/>
              </a:rPr>
              <a:t>用户画像</a:t>
            </a:r>
          </a:p>
        </p:txBody>
      </p:sp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667" r="182" b="16666"/>
          <a:stretch>
            <a:fillRect/>
          </a:stretch>
        </p:blipFill>
        <p:spPr bwMode="auto">
          <a:xfrm>
            <a:off x="1344343" y="3748582"/>
            <a:ext cx="471203" cy="190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" name="TextBox 150"/>
          <p:cNvSpPr txBox="1"/>
          <p:nvPr/>
        </p:nvSpPr>
        <p:spPr>
          <a:xfrm>
            <a:off x="1203019" y="3932133"/>
            <a:ext cx="918607" cy="210986"/>
          </a:xfrm>
          <a:prstGeom prst="rect">
            <a:avLst/>
          </a:prstGeom>
          <a:noFill/>
        </p:spPr>
        <p:txBody>
          <a:bodyPr wrap="square" lIns="87910" tIns="43955" rIns="87910" bIns="43955" rtlCol="0">
            <a:noAutofit/>
          </a:bodyPr>
          <a:lstStyle/>
          <a:p>
            <a:pPr defTabSz="685617">
              <a:defRPr/>
            </a:pPr>
            <a:r>
              <a:rPr lang="zh-CN" altLang="en-US" sz="800" dirty="0">
                <a:solidFill>
                  <a:prstClr val="black"/>
                </a:solidFill>
                <a:latin typeface="新宋体" pitchFamily="49" charset="-122"/>
                <a:ea typeface="新宋体" pitchFamily="49" charset="-122"/>
              </a:rPr>
              <a:t>个性化推荐</a:t>
            </a:r>
          </a:p>
        </p:txBody>
      </p:sp>
      <p:pic>
        <p:nvPicPr>
          <p:cNvPr id="154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667" r="182" b="16666"/>
          <a:stretch>
            <a:fillRect/>
          </a:stretch>
        </p:blipFill>
        <p:spPr bwMode="auto">
          <a:xfrm>
            <a:off x="1861745" y="1075303"/>
            <a:ext cx="471203" cy="190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667" r="182" b="16666"/>
          <a:stretch>
            <a:fillRect/>
          </a:stretch>
        </p:blipFill>
        <p:spPr bwMode="auto">
          <a:xfrm>
            <a:off x="3204324" y="1075303"/>
            <a:ext cx="471203" cy="190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" name="TextBox 155"/>
          <p:cNvSpPr txBox="1"/>
          <p:nvPr/>
        </p:nvSpPr>
        <p:spPr>
          <a:xfrm>
            <a:off x="2921675" y="1242382"/>
            <a:ext cx="965051" cy="151240"/>
          </a:xfrm>
          <a:prstGeom prst="rect">
            <a:avLst/>
          </a:prstGeom>
          <a:noFill/>
        </p:spPr>
        <p:txBody>
          <a:bodyPr wrap="square" lIns="87910" tIns="43955" rIns="87910" bIns="43955" rtlCol="0">
            <a:noAutofit/>
          </a:bodyPr>
          <a:lstStyle/>
          <a:p>
            <a:pPr algn="ctr" defTabSz="685617">
              <a:defRPr/>
            </a:pPr>
            <a:r>
              <a:rPr lang="en-US" altLang="zh-CN" sz="800" dirty="0">
                <a:solidFill>
                  <a:prstClr val="black"/>
                </a:solidFill>
                <a:latin typeface="新宋体" pitchFamily="49" charset="-122"/>
                <a:ea typeface="新宋体" pitchFamily="49" charset="-122"/>
              </a:rPr>
              <a:t>SDK</a:t>
            </a:r>
            <a:endParaRPr lang="zh-CN" altLang="en-US" sz="800" dirty="0">
              <a:solidFill>
                <a:prstClr val="black"/>
              </a:solidFill>
              <a:latin typeface="新宋体" pitchFamily="49" charset="-122"/>
              <a:ea typeface="新宋体" pitchFamily="49" charset="-122"/>
            </a:endParaRPr>
          </a:p>
        </p:txBody>
      </p:sp>
      <p:cxnSp>
        <p:nvCxnSpPr>
          <p:cNvPr id="158" name="直接连接符 157"/>
          <p:cNvCxnSpPr/>
          <p:nvPr/>
        </p:nvCxnSpPr>
        <p:spPr>
          <a:xfrm>
            <a:off x="660490" y="1532636"/>
            <a:ext cx="4381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2348400" y="1430864"/>
            <a:ext cx="1052726" cy="18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 defTabSz="685617">
              <a:spcBef>
                <a:spcPts val="450"/>
              </a:spcBef>
              <a:defRPr/>
            </a:pPr>
            <a:r>
              <a:rPr lang="zh-CN" altLang="en-US" sz="800" dirty="0">
                <a:solidFill>
                  <a:prstClr val="white">
                    <a:lumMod val="50000"/>
                  </a:prstClr>
                </a:solidFill>
                <a:latin typeface="新宋体" pitchFamily="49" charset="-122"/>
                <a:ea typeface="新宋体" pitchFamily="49" charset="-122"/>
              </a:rPr>
              <a:t>数据采集</a:t>
            </a:r>
          </a:p>
        </p:txBody>
      </p:sp>
      <p:cxnSp>
        <p:nvCxnSpPr>
          <p:cNvPr id="160" name="直接连接符 159"/>
          <p:cNvCxnSpPr/>
          <p:nvPr/>
        </p:nvCxnSpPr>
        <p:spPr>
          <a:xfrm>
            <a:off x="660490" y="2877008"/>
            <a:ext cx="4381046" cy="0"/>
          </a:xfrm>
          <a:prstGeom prst="line">
            <a:avLst/>
          </a:prstGeom>
          <a:ln w="28575">
            <a:solidFill>
              <a:srgbClr val="199E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矩形 160"/>
          <p:cNvSpPr/>
          <p:nvPr/>
        </p:nvSpPr>
        <p:spPr>
          <a:xfrm>
            <a:off x="2348400" y="2754905"/>
            <a:ext cx="1052726" cy="189000"/>
          </a:xfrm>
          <a:prstGeom prst="rect">
            <a:avLst/>
          </a:prstGeom>
          <a:solidFill>
            <a:schemeClr val="bg1"/>
          </a:solidFill>
          <a:ln w="28575">
            <a:solidFill>
              <a:srgbClr val="199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 defTabSz="685617">
              <a:spcBef>
                <a:spcPts val="450"/>
              </a:spcBef>
              <a:defRPr/>
            </a:pPr>
            <a:r>
              <a:rPr lang="zh-CN" altLang="en-US" sz="700" dirty="0">
                <a:solidFill>
                  <a:srgbClr val="199EC7"/>
                </a:solidFill>
                <a:latin typeface="新宋体" pitchFamily="49" charset="-122"/>
                <a:ea typeface="新宋体" pitchFamily="49" charset="-122"/>
              </a:rPr>
              <a:t>大数据基础分析服务</a:t>
            </a:r>
          </a:p>
        </p:txBody>
      </p:sp>
      <p:cxnSp>
        <p:nvCxnSpPr>
          <p:cNvPr id="162" name="直接连接符 161"/>
          <p:cNvCxnSpPr/>
          <p:nvPr/>
        </p:nvCxnSpPr>
        <p:spPr>
          <a:xfrm>
            <a:off x="660490" y="3499330"/>
            <a:ext cx="4381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2348400" y="3397560"/>
            <a:ext cx="1052726" cy="18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 defTabSz="685617">
              <a:spcBef>
                <a:spcPts val="450"/>
              </a:spcBef>
              <a:defRPr/>
            </a:pPr>
            <a:r>
              <a:rPr lang="zh-CN" altLang="en-US" sz="800" dirty="0">
                <a:solidFill>
                  <a:prstClr val="white">
                    <a:lumMod val="50000"/>
                  </a:prstClr>
                </a:solidFill>
                <a:latin typeface="新宋体" pitchFamily="49" charset="-122"/>
                <a:ea typeface="新宋体" pitchFamily="49" charset="-122"/>
              </a:rPr>
              <a:t>数据分析展现</a:t>
            </a:r>
          </a:p>
        </p:txBody>
      </p:sp>
      <p:cxnSp>
        <p:nvCxnSpPr>
          <p:cNvPr id="164" name="直接连接符 163"/>
          <p:cNvCxnSpPr/>
          <p:nvPr/>
        </p:nvCxnSpPr>
        <p:spPr>
          <a:xfrm>
            <a:off x="660490" y="4266292"/>
            <a:ext cx="4381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/>
          <p:cNvSpPr/>
          <p:nvPr/>
        </p:nvSpPr>
        <p:spPr>
          <a:xfrm>
            <a:off x="2348400" y="4164521"/>
            <a:ext cx="1052726" cy="18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 defTabSz="685617">
              <a:spcBef>
                <a:spcPts val="450"/>
              </a:spcBef>
              <a:defRPr/>
            </a:pPr>
            <a:r>
              <a:rPr lang="zh-CN" altLang="en-US" sz="800" dirty="0">
                <a:solidFill>
                  <a:prstClr val="white">
                    <a:lumMod val="50000"/>
                  </a:prstClr>
                </a:solidFill>
                <a:latin typeface="新宋体" pitchFamily="49" charset="-122"/>
                <a:ea typeface="新宋体" pitchFamily="49" charset="-122"/>
              </a:rPr>
              <a:t>数据应用</a:t>
            </a:r>
          </a:p>
        </p:txBody>
      </p:sp>
      <p:sp>
        <p:nvSpPr>
          <p:cNvPr id="169" name="右中括号 168"/>
          <p:cNvSpPr/>
          <p:nvPr/>
        </p:nvSpPr>
        <p:spPr>
          <a:xfrm>
            <a:off x="5041536" y="2077784"/>
            <a:ext cx="92151" cy="2275738"/>
          </a:xfrm>
          <a:prstGeom prst="rightBracket">
            <a:avLst/>
          </a:prstGeom>
          <a:ln>
            <a:solidFill>
              <a:srgbClr val="199E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62" tIns="34281" rIns="68562" bIns="34281" rtlCol="0" anchor="ctr"/>
          <a:lstStyle/>
          <a:p>
            <a:pPr algn="ctr" defTabSz="685617">
              <a:defRPr/>
            </a:pPr>
            <a:endParaRPr lang="zh-CN" altLang="en-US" sz="1300" dirty="0">
              <a:solidFill>
                <a:prstClr val="black"/>
              </a:solidFill>
              <a:latin typeface="新宋体" pitchFamily="49" charset="-122"/>
              <a:ea typeface="新宋体" pitchFamily="49" charset="-122"/>
            </a:endParaRPr>
          </a:p>
        </p:txBody>
      </p:sp>
      <p:sp>
        <p:nvSpPr>
          <p:cNvPr id="170" name="右中括号 169"/>
          <p:cNvSpPr/>
          <p:nvPr/>
        </p:nvSpPr>
        <p:spPr>
          <a:xfrm flipH="1">
            <a:off x="539552" y="2133766"/>
            <a:ext cx="196522" cy="2219755"/>
          </a:xfrm>
          <a:prstGeom prst="rightBracket">
            <a:avLst/>
          </a:prstGeom>
          <a:ln>
            <a:solidFill>
              <a:srgbClr val="199E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62" tIns="34281" rIns="68562" bIns="34281" rtlCol="0" anchor="ctr"/>
          <a:lstStyle/>
          <a:p>
            <a:pPr algn="ctr" defTabSz="685617">
              <a:defRPr/>
            </a:pPr>
            <a:endParaRPr lang="zh-CN" altLang="en-US" sz="1300" dirty="0">
              <a:solidFill>
                <a:prstClr val="black"/>
              </a:solidFill>
              <a:latin typeface="新宋体" pitchFamily="49" charset="-122"/>
              <a:ea typeface="新宋体" pitchFamily="49" charset="-122"/>
            </a:endParaRPr>
          </a:p>
        </p:txBody>
      </p:sp>
      <p:cxnSp>
        <p:nvCxnSpPr>
          <p:cNvPr id="186" name="直接箭头连接符 185"/>
          <p:cNvCxnSpPr/>
          <p:nvPr/>
        </p:nvCxnSpPr>
        <p:spPr>
          <a:xfrm>
            <a:off x="2807214" y="1649652"/>
            <a:ext cx="0" cy="162000"/>
          </a:xfrm>
          <a:prstGeom prst="straightConnector1">
            <a:avLst/>
          </a:prstGeom>
          <a:ln w="38100">
            <a:solidFill>
              <a:srgbClr val="199EC7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/>
          <p:nvPr/>
        </p:nvCxnSpPr>
        <p:spPr>
          <a:xfrm>
            <a:off x="2861206" y="2962331"/>
            <a:ext cx="0" cy="16200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>
            <a:off x="2861206" y="3667608"/>
            <a:ext cx="0" cy="16200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5436096" y="2137420"/>
            <a:ext cx="3384376" cy="3024336"/>
            <a:chOff x="5525763" y="1189788"/>
            <a:chExt cx="3158178" cy="3427809"/>
          </a:xfrm>
        </p:grpSpPr>
        <p:pic>
          <p:nvPicPr>
            <p:cNvPr id="192" name="Picture 2"/>
            <p:cNvPicPr preferRelativeResize="0">
              <a:picLocks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95720" y="2647950"/>
              <a:ext cx="350909" cy="18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" name="矩形 193"/>
            <p:cNvSpPr/>
            <p:nvPr/>
          </p:nvSpPr>
          <p:spPr>
            <a:xfrm>
              <a:off x="6173667" y="2637175"/>
              <a:ext cx="775422" cy="235444"/>
            </a:xfrm>
            <a:prstGeom prst="rect">
              <a:avLst/>
            </a:prstGeom>
          </p:spPr>
          <p:txBody>
            <a:bodyPr wrap="none" lIns="68562" tIns="34281" rIns="68562" bIns="34281">
              <a:spAutoFit/>
            </a:bodyPr>
            <a:lstStyle/>
            <a:p>
              <a:pPr defTabSz="685617">
                <a:defRPr/>
              </a:pPr>
              <a:r>
                <a:rPr lang="zh-CN" altLang="en-US" sz="9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数据传输服务</a:t>
              </a:r>
            </a:p>
          </p:txBody>
        </p:sp>
        <p:pic>
          <p:nvPicPr>
            <p:cNvPr id="197" name="Picture 4"/>
            <p:cNvPicPr preferRelativeResize="0">
              <a:picLocks noChangeArrowheads="1"/>
            </p:cNvPicPr>
            <p:nvPr/>
          </p:nvPicPr>
          <p:blipFill>
            <a:blip r:embed="rId6" cstate="print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95718" y="3052995"/>
              <a:ext cx="350909" cy="18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8" name="矩形 197"/>
            <p:cNvSpPr/>
            <p:nvPr/>
          </p:nvSpPr>
          <p:spPr>
            <a:xfrm>
              <a:off x="6173667" y="3044659"/>
              <a:ext cx="775422" cy="235444"/>
            </a:xfrm>
            <a:prstGeom prst="rect">
              <a:avLst/>
            </a:prstGeom>
          </p:spPr>
          <p:txBody>
            <a:bodyPr wrap="none" lIns="68562" tIns="34281" rIns="68562" bIns="34281">
              <a:spAutoFit/>
            </a:bodyPr>
            <a:lstStyle/>
            <a:p>
              <a:pPr defTabSz="685617">
                <a:defRPr/>
              </a:pPr>
              <a:r>
                <a:rPr lang="zh-CN" altLang="en-US" sz="9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数据计算服务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6173667" y="3452141"/>
              <a:ext cx="691199" cy="162018"/>
            </a:xfrm>
            <a:prstGeom prst="rect">
              <a:avLst/>
            </a:prstGeom>
            <a:noFill/>
          </p:spPr>
          <p:txBody>
            <a:bodyPr wrap="square" lIns="87910" tIns="43955" rIns="87910" bIns="43955" rtlCol="0">
              <a:noAutofit/>
            </a:bodyPr>
            <a:lstStyle/>
            <a:p>
              <a:pPr defTabSz="685617">
                <a:defRPr/>
              </a:pPr>
              <a:r>
                <a:rPr lang="zh-CN" altLang="en-US" sz="9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数据仓库</a:t>
              </a:r>
            </a:p>
          </p:txBody>
        </p:sp>
        <p:pic>
          <p:nvPicPr>
            <p:cNvPr id="208" name="Picture 8"/>
            <p:cNvPicPr preferRelativeResize="0">
              <a:picLocks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95718" y="3458040"/>
              <a:ext cx="350909" cy="18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1" name="Picture 11"/>
            <p:cNvPicPr preferRelativeResize="0">
              <a:picLocks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95721" y="3863085"/>
              <a:ext cx="350909" cy="18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" name="TextBox 214"/>
            <p:cNvSpPr txBox="1"/>
            <p:nvPr/>
          </p:nvSpPr>
          <p:spPr>
            <a:xfrm>
              <a:off x="6173667" y="3813893"/>
              <a:ext cx="848165" cy="200496"/>
            </a:xfrm>
            <a:prstGeom prst="rect">
              <a:avLst/>
            </a:prstGeom>
            <a:noFill/>
          </p:spPr>
          <p:txBody>
            <a:bodyPr wrap="square" lIns="87910" tIns="43955" rIns="87910" bIns="43955" rtlCol="0">
              <a:noAutofit/>
            </a:bodyPr>
            <a:lstStyle/>
            <a:p>
              <a:pPr defTabSz="685617">
                <a:defRPr/>
              </a:pPr>
              <a:r>
                <a:rPr lang="zh-CN" altLang="en-US" sz="9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事件中心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6173667" y="4214124"/>
              <a:ext cx="809879" cy="240922"/>
            </a:xfrm>
            <a:prstGeom prst="rect">
              <a:avLst/>
            </a:prstGeom>
            <a:noFill/>
          </p:spPr>
          <p:txBody>
            <a:bodyPr wrap="square" lIns="87910" tIns="43955" rIns="87910" bIns="43955" rtlCol="0">
              <a:noAutofit/>
            </a:bodyPr>
            <a:lstStyle/>
            <a:p>
              <a:pPr defTabSz="685617">
                <a:defRPr/>
              </a:pPr>
              <a:r>
                <a:rPr lang="zh-CN" altLang="en-US" sz="9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实时流分析</a:t>
              </a:r>
            </a:p>
          </p:txBody>
        </p:sp>
        <p:pic>
          <p:nvPicPr>
            <p:cNvPr id="220" name="Picture 10"/>
            <p:cNvPicPr preferRelativeResize="0">
              <a:picLocks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95720" y="4268130"/>
              <a:ext cx="350909" cy="18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7" name="矩形 226"/>
            <p:cNvSpPr/>
            <p:nvPr/>
          </p:nvSpPr>
          <p:spPr>
            <a:xfrm>
              <a:off x="5525763" y="2295339"/>
              <a:ext cx="3158178" cy="2322258"/>
            </a:xfrm>
            <a:prstGeom prst="rect">
              <a:avLst/>
            </a:prstGeom>
            <a:noFill/>
            <a:ln w="3175">
              <a:solidFill>
                <a:srgbClr val="199E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algn="ctr" defTabSz="685617">
                <a:spcBef>
                  <a:spcPts val="450"/>
                </a:spcBef>
                <a:defRPr/>
              </a:pPr>
              <a:endParaRPr lang="zh-CN" altLang="en-US" sz="1300" b="1" dirty="0">
                <a:solidFill>
                  <a:srgbClr val="C00000"/>
                </a:solidFill>
                <a:latin typeface="FrutigerNext LT Regular"/>
                <a:ea typeface="华文细黑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5525763" y="1189788"/>
              <a:ext cx="3158178" cy="1134126"/>
            </a:xfrm>
            <a:prstGeom prst="rect">
              <a:avLst/>
            </a:prstGeom>
            <a:solidFill>
              <a:srgbClr val="5BCBF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2" tIns="34281" rIns="68562" bIns="34281" rtlCol="0" anchor="ctr"/>
            <a:lstStyle/>
            <a:p>
              <a:pPr defTabSz="685617">
                <a:spcBef>
                  <a:spcPts val="450"/>
                </a:spcBef>
                <a:defRPr/>
              </a:pPr>
              <a:r>
                <a:rPr lang="zh-CN" altLang="en-US" sz="1000" b="1" dirty="0">
                  <a:solidFill>
                    <a:prstClr val="white"/>
                  </a:solidFill>
                  <a:latin typeface="华文细黑"/>
                  <a:ea typeface="华文细黑"/>
                </a:rPr>
                <a:t>大数据基础服务</a:t>
              </a:r>
              <a:endParaRPr lang="en-US" altLang="zh-CN" sz="1000" b="1" dirty="0">
                <a:solidFill>
                  <a:prstClr val="white"/>
                </a:solidFill>
                <a:latin typeface="华文细黑"/>
                <a:ea typeface="华文细黑"/>
              </a:endParaRPr>
            </a:p>
            <a:p>
              <a:pPr defTabSz="685617">
                <a:spcBef>
                  <a:spcPts val="450"/>
                </a:spcBef>
                <a:defRPr/>
              </a:pPr>
              <a:r>
                <a:rPr lang="zh-CN" altLang="en-US" sz="900" dirty="0">
                  <a:solidFill>
                    <a:prstClr val="white"/>
                  </a:solidFill>
                  <a:latin typeface="华文细黑"/>
                  <a:ea typeface="华文细黑"/>
                </a:rPr>
                <a:t>是</a:t>
              </a:r>
              <a:r>
                <a:rPr lang="en-US" altLang="zh-CN" sz="900" dirty="0">
                  <a:solidFill>
                    <a:prstClr val="white"/>
                  </a:solidFill>
                  <a:latin typeface="华文细黑"/>
                  <a:ea typeface="华文细黑"/>
                </a:rPr>
                <a:t>DIC</a:t>
              </a:r>
              <a:r>
                <a:rPr lang="zh-CN" altLang="en-US" sz="900" dirty="0">
                  <a:solidFill>
                    <a:prstClr val="white"/>
                  </a:solidFill>
                  <a:latin typeface="华文细黑"/>
                  <a:ea typeface="华文细黑"/>
                </a:rPr>
                <a:t>云大数据服务的基石，解决数据的传、存、算问题；通过大数据基础分析服务，用相同的数据标准将数据进行正确的关联，实现</a:t>
              </a:r>
              <a:r>
                <a:rPr lang="zh-CN" altLang="en-US" sz="900" b="1" dirty="0">
                  <a:solidFill>
                    <a:srgbClr val="FF0000"/>
                  </a:solidFill>
                  <a:latin typeface="FrutigerNext LT Regular"/>
                  <a:ea typeface="华文细黑"/>
                </a:rPr>
                <a:t>数据开发加速与计算引擎</a:t>
              </a:r>
              <a:endParaRPr lang="en-US" altLang="zh-CN" sz="900" b="1" dirty="0">
                <a:solidFill>
                  <a:srgbClr val="FF0000"/>
                </a:solidFill>
                <a:latin typeface="FrutigerNext LT Regular"/>
                <a:ea typeface="华文细黑"/>
              </a:endParaRPr>
            </a:p>
            <a:p>
              <a:pPr defTabSz="685617">
                <a:spcBef>
                  <a:spcPts val="450"/>
                </a:spcBef>
                <a:defRPr/>
              </a:pPr>
              <a:r>
                <a:rPr lang="zh-CN" altLang="en-US" sz="900" dirty="0">
                  <a:solidFill>
                    <a:prstClr val="white"/>
                  </a:solidFill>
                  <a:latin typeface="华文细黑"/>
                  <a:ea typeface="华文细黑"/>
                </a:rPr>
                <a:t>进而可以进行上层数据分析及应用，实现</a:t>
              </a:r>
              <a:r>
                <a:rPr lang="zh-CN" altLang="en-US" sz="900" b="1" dirty="0">
                  <a:solidFill>
                    <a:srgbClr val="FF0000"/>
                  </a:solidFill>
                  <a:latin typeface="华文细黑"/>
                  <a:ea typeface="华文细黑"/>
                </a:rPr>
                <a:t>业务开发加速</a:t>
              </a:r>
              <a:r>
                <a:rPr lang="zh-CN" altLang="en-US" sz="900" dirty="0">
                  <a:solidFill>
                    <a:prstClr val="white"/>
                  </a:solidFill>
                  <a:latin typeface="华文细黑"/>
                  <a:ea typeface="华文细黑"/>
                </a:rPr>
                <a:t>。基础分析服务包含以下产品：</a:t>
              </a:r>
              <a:endParaRPr lang="zh-CN" altLang="en-US" sz="900" dirty="0">
                <a:solidFill>
                  <a:srgbClr val="C00000"/>
                </a:solidFill>
                <a:latin typeface="华文细黑"/>
                <a:ea typeface="华文细黑"/>
              </a:endParaRPr>
            </a:p>
          </p:txBody>
        </p:sp>
      </p:grpSp>
      <p:sp>
        <p:nvSpPr>
          <p:cNvPr id="230" name="矩形 229"/>
          <p:cNvSpPr/>
          <p:nvPr/>
        </p:nvSpPr>
        <p:spPr>
          <a:xfrm>
            <a:off x="2347821" y="913284"/>
            <a:ext cx="907905" cy="223120"/>
          </a:xfrm>
          <a:prstGeom prst="rect">
            <a:avLst/>
          </a:prstGeom>
        </p:spPr>
        <p:txBody>
          <a:bodyPr wrap="none" lIns="68562" tIns="34281" rIns="68562" bIns="34281">
            <a:spAutoFit/>
          </a:bodyPr>
          <a:lstStyle/>
          <a:p>
            <a:pPr algn="ctr" defTabSz="685617">
              <a:spcBef>
                <a:spcPts val="450"/>
              </a:spcBef>
              <a:defRPr/>
            </a:pPr>
            <a:r>
              <a:rPr lang="zh-CN" altLang="en-US" sz="1000" b="1" dirty="0">
                <a:solidFill>
                  <a:srgbClr val="199EC7"/>
                </a:solidFill>
                <a:latin typeface="新宋体" pitchFamily="49" charset="-122"/>
                <a:ea typeface="新宋体" pitchFamily="49" charset="-122"/>
              </a:rPr>
              <a:t>客户数据中心</a:t>
            </a:r>
          </a:p>
        </p:txBody>
      </p:sp>
      <p:cxnSp>
        <p:nvCxnSpPr>
          <p:cNvPr id="231" name="直接连接符 230"/>
          <p:cNvCxnSpPr/>
          <p:nvPr/>
        </p:nvCxnSpPr>
        <p:spPr>
          <a:xfrm>
            <a:off x="647537" y="2090077"/>
            <a:ext cx="4381046" cy="0"/>
          </a:xfrm>
          <a:prstGeom prst="line">
            <a:avLst/>
          </a:prstGeom>
          <a:ln w="28575">
            <a:solidFill>
              <a:srgbClr val="199E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矩形 231"/>
          <p:cNvSpPr/>
          <p:nvPr/>
        </p:nvSpPr>
        <p:spPr>
          <a:xfrm>
            <a:off x="2335447" y="1967973"/>
            <a:ext cx="1052726" cy="189000"/>
          </a:xfrm>
          <a:prstGeom prst="rect">
            <a:avLst/>
          </a:prstGeom>
          <a:solidFill>
            <a:schemeClr val="bg1"/>
          </a:solidFill>
          <a:ln w="28575">
            <a:solidFill>
              <a:srgbClr val="199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 defTabSz="685617">
              <a:spcBef>
                <a:spcPts val="450"/>
              </a:spcBef>
              <a:defRPr/>
            </a:pPr>
            <a:r>
              <a:rPr lang="zh-CN" altLang="en-US" sz="800" dirty="0">
                <a:solidFill>
                  <a:srgbClr val="199EC7"/>
                </a:solidFill>
                <a:latin typeface="新宋体" pitchFamily="49" charset="-122"/>
                <a:ea typeface="新宋体" pitchFamily="49" charset="-122"/>
              </a:rPr>
              <a:t>数据传输</a:t>
            </a:r>
          </a:p>
        </p:txBody>
      </p:sp>
      <p:cxnSp>
        <p:nvCxnSpPr>
          <p:cNvPr id="233" name="直接箭头连接符 232"/>
          <p:cNvCxnSpPr/>
          <p:nvPr/>
        </p:nvCxnSpPr>
        <p:spPr>
          <a:xfrm>
            <a:off x="2807214" y="2180853"/>
            <a:ext cx="0" cy="16200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36096" y="841277"/>
            <a:ext cx="3384376" cy="1307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矩形 71"/>
          <p:cNvSpPr/>
          <p:nvPr/>
        </p:nvSpPr>
        <p:spPr>
          <a:xfrm>
            <a:off x="8447078" y="285751"/>
            <a:ext cx="723275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noAutofit/>
          </a:bodyPr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技术方案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735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AutoShape 135"/>
          <p:cNvSpPr>
            <a:spLocks noChangeArrowheads="1"/>
          </p:cNvSpPr>
          <p:nvPr/>
        </p:nvSpPr>
        <p:spPr bwMode="auto">
          <a:xfrm>
            <a:off x="6195126" y="2785492"/>
            <a:ext cx="1113178" cy="99659"/>
          </a:xfrm>
          <a:prstGeom prst="rightArrow">
            <a:avLst>
              <a:gd name="adj1" fmla="val 54713"/>
              <a:gd name="adj2" fmla="val 88088"/>
            </a:avLst>
          </a:prstGeom>
          <a:gradFill rotWithShape="1">
            <a:gsLst>
              <a:gs pos="0">
                <a:srgbClr val="18407B">
                  <a:gamma/>
                  <a:tint val="33725"/>
                  <a:invGamma/>
                  <a:alpha val="0"/>
                </a:srgbClr>
              </a:gs>
              <a:gs pos="100000">
                <a:srgbClr val="18407B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ko-KR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5" name="AutoShape 135"/>
          <p:cNvSpPr>
            <a:spLocks noChangeArrowheads="1"/>
          </p:cNvSpPr>
          <p:nvPr/>
        </p:nvSpPr>
        <p:spPr bwMode="auto">
          <a:xfrm>
            <a:off x="4427984" y="2829849"/>
            <a:ext cx="1113178" cy="99659"/>
          </a:xfrm>
          <a:prstGeom prst="rightArrow">
            <a:avLst>
              <a:gd name="adj1" fmla="val 54713"/>
              <a:gd name="adj2" fmla="val 88088"/>
            </a:avLst>
          </a:prstGeom>
          <a:gradFill rotWithShape="1">
            <a:gsLst>
              <a:gs pos="0">
                <a:srgbClr val="18407B">
                  <a:gamma/>
                  <a:tint val="33725"/>
                  <a:invGamma/>
                  <a:alpha val="0"/>
                </a:srgbClr>
              </a:gs>
              <a:gs pos="100000">
                <a:srgbClr val="18407B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ko-KR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8" name="AutoShape 135"/>
          <p:cNvSpPr>
            <a:spLocks noChangeArrowheads="1"/>
          </p:cNvSpPr>
          <p:nvPr/>
        </p:nvSpPr>
        <p:spPr bwMode="auto">
          <a:xfrm>
            <a:off x="3059832" y="2829849"/>
            <a:ext cx="1113178" cy="99659"/>
          </a:xfrm>
          <a:prstGeom prst="rightArrow">
            <a:avLst>
              <a:gd name="adj1" fmla="val 54713"/>
              <a:gd name="adj2" fmla="val 88088"/>
            </a:avLst>
          </a:prstGeom>
          <a:gradFill rotWithShape="1">
            <a:gsLst>
              <a:gs pos="0">
                <a:srgbClr val="18407B">
                  <a:gamma/>
                  <a:tint val="33725"/>
                  <a:invGamma/>
                  <a:alpha val="0"/>
                </a:srgbClr>
              </a:gs>
              <a:gs pos="100000">
                <a:srgbClr val="18407B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ko-KR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AutoShape 135"/>
          <p:cNvSpPr>
            <a:spLocks noChangeArrowheads="1"/>
          </p:cNvSpPr>
          <p:nvPr/>
        </p:nvSpPr>
        <p:spPr bwMode="auto">
          <a:xfrm>
            <a:off x="1370590" y="2829849"/>
            <a:ext cx="1113178" cy="99659"/>
          </a:xfrm>
          <a:prstGeom prst="rightArrow">
            <a:avLst>
              <a:gd name="adj1" fmla="val 54713"/>
              <a:gd name="adj2" fmla="val 88088"/>
            </a:avLst>
          </a:prstGeom>
          <a:gradFill rotWithShape="1">
            <a:gsLst>
              <a:gs pos="0">
                <a:srgbClr val="18407B">
                  <a:gamma/>
                  <a:tint val="33725"/>
                  <a:invGamma/>
                  <a:alpha val="0"/>
                </a:srgbClr>
              </a:gs>
              <a:gs pos="100000">
                <a:srgbClr val="18407B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ko-KR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DIC</a:t>
            </a:r>
            <a:r>
              <a:rPr lang="zh-CN" altLang="en-US" dirty="0" smtClean="0"/>
              <a:t>数据分析服务的整体</a:t>
            </a:r>
            <a:r>
              <a:rPr lang="zh-CN" altLang="en-US" dirty="0" smtClean="0"/>
              <a:t>对象关系</a:t>
            </a:r>
            <a:endParaRPr lang="zh-CN" altLang="en-US" dirty="0"/>
          </a:p>
        </p:txBody>
      </p:sp>
      <p:sp>
        <p:nvSpPr>
          <p:cNvPr id="38" name="页脚占位符 3"/>
          <p:cNvSpPr txBox="1">
            <a:spLocks/>
          </p:cNvSpPr>
          <p:nvPr/>
        </p:nvSpPr>
        <p:spPr bwMode="auto">
          <a:xfrm>
            <a:off x="6417569" y="6141417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梯形 18"/>
          <p:cNvSpPr/>
          <p:nvPr/>
        </p:nvSpPr>
        <p:spPr bwMode="auto">
          <a:xfrm rot="5400000">
            <a:off x="-1008620" y="2389448"/>
            <a:ext cx="4320480" cy="1080120"/>
          </a:xfrm>
          <a:prstGeom prst="trapezoid">
            <a:avLst>
              <a:gd name="adj" fmla="val 57844"/>
            </a:avLst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0" dirty="0" smtClean="0">
              <a:latin typeface="+mn-ea"/>
              <a:ea typeface="+mn-ea"/>
            </a:endParaRPr>
          </a:p>
        </p:txBody>
      </p:sp>
      <p:sp>
        <p:nvSpPr>
          <p:cNvPr id="20" name="梯形 19"/>
          <p:cNvSpPr/>
          <p:nvPr/>
        </p:nvSpPr>
        <p:spPr bwMode="auto">
          <a:xfrm rot="5400000">
            <a:off x="899592" y="2425452"/>
            <a:ext cx="4248472" cy="1080120"/>
          </a:xfrm>
          <a:prstGeom prst="trapezoid">
            <a:avLst>
              <a:gd name="adj" fmla="val 57844"/>
            </a:avLst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0" dirty="0" smtClean="0">
              <a:latin typeface="+mn-ea"/>
              <a:ea typeface="+mn-ea"/>
            </a:endParaRPr>
          </a:p>
        </p:txBody>
      </p:sp>
      <p:sp>
        <p:nvSpPr>
          <p:cNvPr id="21" name="梯形 20"/>
          <p:cNvSpPr/>
          <p:nvPr/>
        </p:nvSpPr>
        <p:spPr bwMode="auto">
          <a:xfrm rot="5400000">
            <a:off x="2555776" y="2497460"/>
            <a:ext cx="4248472" cy="936104"/>
          </a:xfrm>
          <a:prstGeom prst="trapezoid">
            <a:avLst>
              <a:gd name="adj" fmla="val 57844"/>
            </a:avLst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0" dirty="0" smtClean="0">
              <a:latin typeface="+mn-ea"/>
              <a:ea typeface="+mn-ea"/>
            </a:endParaRPr>
          </a:p>
        </p:txBody>
      </p:sp>
      <p:sp>
        <p:nvSpPr>
          <p:cNvPr id="22" name="梯形 21"/>
          <p:cNvSpPr/>
          <p:nvPr/>
        </p:nvSpPr>
        <p:spPr bwMode="auto">
          <a:xfrm rot="5400000">
            <a:off x="4139952" y="2353444"/>
            <a:ext cx="4248472" cy="1080120"/>
          </a:xfrm>
          <a:prstGeom prst="trapezoid">
            <a:avLst>
              <a:gd name="adj" fmla="val 57844"/>
            </a:avLst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0" dirty="0" smtClean="0">
              <a:latin typeface="+mn-ea"/>
              <a:ea typeface="+mn-ea"/>
            </a:endParaRPr>
          </a:p>
        </p:txBody>
      </p:sp>
      <p:sp>
        <p:nvSpPr>
          <p:cNvPr id="23" name="직사각형 17"/>
          <p:cNvSpPr/>
          <p:nvPr/>
        </p:nvSpPr>
        <p:spPr>
          <a:xfrm>
            <a:off x="611561" y="2425452"/>
            <a:ext cx="295952" cy="120116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>
                  <a:lumMod val="85000"/>
                  <a:alpha val="20000"/>
                </a:schemeClr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创建数据集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17"/>
          <p:cNvSpPr/>
          <p:nvPr/>
        </p:nvSpPr>
        <p:spPr>
          <a:xfrm>
            <a:off x="611561" y="3744565"/>
            <a:ext cx="295952" cy="120116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>
                  <a:lumMod val="85000"/>
                  <a:alpha val="20000"/>
                </a:schemeClr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创建数据连接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17"/>
          <p:cNvSpPr/>
          <p:nvPr/>
        </p:nvSpPr>
        <p:spPr>
          <a:xfrm>
            <a:off x="611561" y="936253"/>
            <a:ext cx="295952" cy="120116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>
                  <a:lumMod val="85000"/>
                  <a:alpha val="20000"/>
                </a:schemeClr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数据源准备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59" name="Group 47"/>
          <p:cNvGrpSpPr>
            <a:grpSpLocks/>
          </p:cNvGrpSpPr>
          <p:nvPr/>
        </p:nvGrpSpPr>
        <p:grpSpPr bwMode="auto">
          <a:xfrm>
            <a:off x="1188646" y="1778904"/>
            <a:ext cx="912813" cy="120738"/>
            <a:chOff x="3704" y="1872"/>
            <a:chExt cx="827" cy="156"/>
          </a:xfrm>
        </p:grpSpPr>
        <p:grpSp>
          <p:nvGrpSpPr>
            <p:cNvPr id="60" name="Group 48"/>
            <p:cNvGrpSpPr>
              <a:grpSpLocks/>
            </p:cNvGrpSpPr>
            <p:nvPr/>
          </p:nvGrpSpPr>
          <p:grpSpPr bwMode="auto">
            <a:xfrm rot="-1297425" flipH="1" flipV="1">
              <a:off x="3850" y="1872"/>
              <a:ext cx="681" cy="150"/>
              <a:chOff x="1565" y="2568"/>
              <a:chExt cx="1118" cy="279"/>
            </a:xfrm>
          </p:grpSpPr>
          <p:sp>
            <p:nvSpPr>
              <p:cNvPr id="66" name="AutoShape 49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AutoShape 50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AutoShape 51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AutoShape 52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" name="Group 53"/>
            <p:cNvGrpSpPr>
              <a:grpSpLocks/>
            </p:cNvGrpSpPr>
            <p:nvPr/>
          </p:nvGrpSpPr>
          <p:grpSpPr bwMode="auto">
            <a:xfrm rot="56115" flipH="1" flipV="1">
              <a:off x="3704" y="1878"/>
              <a:ext cx="681" cy="150"/>
              <a:chOff x="1565" y="2568"/>
              <a:chExt cx="1118" cy="279"/>
            </a:xfrm>
          </p:grpSpPr>
          <p:sp>
            <p:nvSpPr>
              <p:cNvPr id="62" name="AutoShape 54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AutoShape 55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AutoShape 56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AutoShape 57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0" name="Oval 46"/>
          <p:cNvSpPr>
            <a:spLocks noChangeArrowheads="1"/>
          </p:cNvSpPr>
          <p:nvPr/>
        </p:nvSpPr>
        <p:spPr bwMode="gray">
          <a:xfrm>
            <a:off x="971601" y="1057300"/>
            <a:ext cx="935530" cy="136815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2353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1043609" y="1129308"/>
            <a:ext cx="864096" cy="11521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1200" dirty="0" smtClean="0">
                <a:latin typeface="+mn-lt"/>
                <a:ea typeface="+mn-ea"/>
              </a:rPr>
              <a:t>SFTP</a:t>
            </a:r>
            <a:r>
              <a:rPr lang="en-US" altLang="zh-CN" sz="1200" dirty="0" smtClean="0"/>
              <a:t>/FTP</a:t>
            </a:r>
            <a:endParaRPr lang="en-US" altLang="zh-CN" sz="1200" dirty="0" smtClean="0">
              <a:latin typeface="+mn-lt"/>
              <a:ea typeface="+mn-ea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1200" dirty="0" smtClean="0"/>
              <a:t>ORACLE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1200" dirty="0" smtClean="0">
                <a:latin typeface="+mn-lt"/>
                <a:ea typeface="+mn-ea"/>
              </a:rPr>
              <a:t>EMAIL</a:t>
            </a:r>
          </a:p>
          <a:p>
            <a:pPr>
              <a:lnSpc>
                <a:spcPct val="130000"/>
              </a:lnSpc>
              <a:buNone/>
            </a:pPr>
            <a:r>
              <a:rPr lang="zh-CN" altLang="en-US" sz="1200" dirty="0" smtClean="0"/>
              <a:t>本地</a:t>
            </a:r>
            <a:endParaRPr lang="en-US" altLang="zh-CN" sz="12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zh-CN" sz="1200" dirty="0" smtClean="0"/>
              <a:t>HTTP</a:t>
            </a:r>
            <a:endParaRPr lang="zh-CN" altLang="en-US" sz="1200" dirty="0" smtClean="0">
              <a:latin typeface="+mn-lt"/>
              <a:ea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43608" y="2857500"/>
            <a:ext cx="72008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buNone/>
            </a:pPr>
            <a:r>
              <a:rPr lang="zh-CN" altLang="en-US" sz="1400" dirty="0" smtClean="0">
                <a:latin typeface="+mn-lt"/>
                <a:ea typeface="+mn-ea"/>
              </a:rPr>
              <a:t>数据集管理</a:t>
            </a:r>
          </a:p>
        </p:txBody>
      </p:sp>
      <p:sp>
        <p:nvSpPr>
          <p:cNvPr id="78" name="직사각형 17"/>
          <p:cNvSpPr/>
          <p:nvPr/>
        </p:nvSpPr>
        <p:spPr>
          <a:xfrm>
            <a:off x="2483768" y="1201316"/>
            <a:ext cx="288032" cy="1512168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>
                  <a:lumMod val="85000"/>
                  <a:alpha val="20000"/>
                </a:schemeClr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创建数据传输任务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직사각형 17"/>
          <p:cNvSpPr/>
          <p:nvPr/>
        </p:nvSpPr>
        <p:spPr>
          <a:xfrm>
            <a:off x="2699792" y="2137420"/>
            <a:ext cx="288032" cy="1512168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>
                  <a:lumMod val="85000"/>
                  <a:alpha val="20000"/>
                </a:schemeClr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创建工作流任务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17"/>
          <p:cNvSpPr/>
          <p:nvPr/>
        </p:nvSpPr>
        <p:spPr>
          <a:xfrm>
            <a:off x="2483768" y="3240509"/>
            <a:ext cx="288032" cy="1417191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>
                  <a:lumMod val="85000"/>
                  <a:alpha val="20000"/>
                </a:schemeClr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创建数据计算任务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43608" y="4009628"/>
            <a:ext cx="72008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buNone/>
            </a:pPr>
            <a:r>
              <a:rPr lang="zh-CN" altLang="en-US" sz="1400" dirty="0" smtClean="0">
                <a:latin typeface="+mn-lt"/>
                <a:ea typeface="+mn-ea"/>
              </a:rPr>
              <a:t>数据连接管理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915816" y="1417340"/>
            <a:ext cx="72008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buNone/>
            </a:pPr>
            <a:r>
              <a:rPr lang="zh-CN" altLang="en-US" sz="1400" dirty="0" smtClean="0"/>
              <a:t>数据传输任务</a:t>
            </a:r>
            <a:endParaRPr lang="zh-CN" altLang="en-US" sz="1400" dirty="0" smtClean="0">
              <a:latin typeface="+mn-lt"/>
              <a:ea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059832" y="2641476"/>
            <a:ext cx="72008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buNone/>
            </a:pPr>
            <a:r>
              <a:rPr lang="zh-CN" altLang="en-US" sz="1400" dirty="0" smtClean="0">
                <a:latin typeface="+mn-lt"/>
                <a:ea typeface="+mn-ea"/>
              </a:rPr>
              <a:t>工作流任务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843808" y="3721596"/>
            <a:ext cx="72008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buNone/>
            </a:pPr>
            <a:r>
              <a:rPr lang="zh-CN" altLang="en-US" sz="1400" dirty="0" smtClean="0">
                <a:latin typeface="+mn-lt"/>
                <a:ea typeface="+mn-ea"/>
              </a:rPr>
              <a:t>计算任务</a:t>
            </a:r>
          </a:p>
        </p:txBody>
      </p:sp>
      <p:sp>
        <p:nvSpPr>
          <p:cNvPr id="93" name="직사각형 17"/>
          <p:cNvSpPr/>
          <p:nvPr/>
        </p:nvSpPr>
        <p:spPr>
          <a:xfrm>
            <a:off x="4211960" y="2065412"/>
            <a:ext cx="288032" cy="1512168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>
                  <a:lumMod val="85000"/>
                  <a:alpha val="20000"/>
                </a:schemeClr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创建数据开放服务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499992" y="2497460"/>
            <a:ext cx="576064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buNone/>
            </a:pPr>
            <a:r>
              <a:rPr lang="zh-CN" altLang="en-US" sz="1400" dirty="0" smtClean="0">
                <a:latin typeface="+mn-lt"/>
                <a:ea typeface="+mn-ea"/>
              </a:rPr>
              <a:t>数据开放服务</a:t>
            </a:r>
          </a:p>
        </p:txBody>
      </p:sp>
      <p:sp>
        <p:nvSpPr>
          <p:cNvPr id="96" name="직사각형 17"/>
          <p:cNvSpPr/>
          <p:nvPr/>
        </p:nvSpPr>
        <p:spPr>
          <a:xfrm>
            <a:off x="5724128" y="985292"/>
            <a:ext cx="288032" cy="1512168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>
                  <a:lumMod val="85000"/>
                  <a:alpha val="20000"/>
                </a:schemeClr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创建数据模型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직사각형 17"/>
          <p:cNvSpPr/>
          <p:nvPr/>
        </p:nvSpPr>
        <p:spPr>
          <a:xfrm>
            <a:off x="5940152" y="2065412"/>
            <a:ext cx="288032" cy="1512168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>
                  <a:lumMod val="85000"/>
                  <a:alpha val="20000"/>
                </a:schemeClr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创建数据产品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직사각형 17"/>
          <p:cNvSpPr/>
          <p:nvPr/>
        </p:nvSpPr>
        <p:spPr>
          <a:xfrm>
            <a:off x="5724128" y="3145532"/>
            <a:ext cx="288032" cy="144016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>
                  <a:lumMod val="85000"/>
                  <a:alpha val="20000"/>
                </a:schemeClr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创建报表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</a:rPr>
              <a:t>仪表盘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012160" y="1273324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buNone/>
            </a:pPr>
            <a:r>
              <a:rPr lang="zh-CN" altLang="en-US" sz="1400" dirty="0" smtClean="0">
                <a:latin typeface="+mn-lt"/>
                <a:ea typeface="+mn-ea"/>
              </a:rPr>
              <a:t>我的数据</a:t>
            </a:r>
            <a:r>
              <a:rPr lang="en-US" altLang="zh-CN" sz="1400" dirty="0" smtClean="0">
                <a:latin typeface="+mn-lt"/>
                <a:ea typeface="+mn-ea"/>
              </a:rPr>
              <a:t>-&gt;</a:t>
            </a:r>
            <a:r>
              <a:rPr lang="zh-CN" altLang="en-US" sz="1400" dirty="0" smtClean="0">
                <a:latin typeface="+mn-lt"/>
                <a:ea typeface="+mn-ea"/>
              </a:rPr>
              <a:t>数据模型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228184" y="2425452"/>
            <a:ext cx="576064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buNone/>
            </a:pPr>
            <a:r>
              <a:rPr lang="zh-CN" altLang="en-US" sz="1400" dirty="0" smtClean="0">
                <a:latin typeface="+mn-lt"/>
                <a:ea typeface="+mn-ea"/>
              </a:rPr>
              <a:t>数据产品开发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084168" y="3649588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buNone/>
            </a:pPr>
            <a:r>
              <a:rPr lang="zh-CN" altLang="en-US" sz="1400" dirty="0" smtClean="0">
                <a:latin typeface="+mn-lt"/>
                <a:ea typeface="+mn-ea"/>
              </a:rPr>
              <a:t>我的报表</a:t>
            </a:r>
          </a:p>
        </p:txBody>
      </p:sp>
      <p:sp>
        <p:nvSpPr>
          <p:cNvPr id="103" name="梯形 102"/>
          <p:cNvSpPr/>
          <p:nvPr/>
        </p:nvSpPr>
        <p:spPr bwMode="auto">
          <a:xfrm rot="5400000">
            <a:off x="5796136" y="2353444"/>
            <a:ext cx="4248472" cy="1080120"/>
          </a:xfrm>
          <a:prstGeom prst="trapezoid">
            <a:avLst>
              <a:gd name="adj" fmla="val 57844"/>
            </a:avLst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0" dirty="0" smtClean="0"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0047" r="7531"/>
          <a:stretch>
            <a:fillRect/>
          </a:stretch>
        </p:blipFill>
        <p:spPr bwMode="auto">
          <a:xfrm>
            <a:off x="7956376" y="2709838"/>
            <a:ext cx="1043608" cy="9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" name="직사각형 17"/>
          <p:cNvSpPr/>
          <p:nvPr/>
        </p:nvSpPr>
        <p:spPr>
          <a:xfrm>
            <a:off x="7380312" y="1057300"/>
            <a:ext cx="288032" cy="1512168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>
                  <a:lumMod val="85000"/>
                  <a:alpha val="20000"/>
                </a:schemeClr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入口放到</a:t>
            </a:r>
            <a:r>
              <a:rPr lang="en-US" altLang="zh-CN" sz="1200" dirty="0" smtClean="0">
                <a:solidFill>
                  <a:schemeClr val="tx1"/>
                </a:solidFill>
              </a:rPr>
              <a:t>DIC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직사각형 17"/>
          <p:cNvSpPr/>
          <p:nvPr/>
        </p:nvSpPr>
        <p:spPr>
          <a:xfrm>
            <a:off x="7380312" y="2929508"/>
            <a:ext cx="288032" cy="1512168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>
                  <a:lumMod val="85000"/>
                  <a:alpha val="20000"/>
                </a:schemeClr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门户嵌入数据产品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956376" y="2425452"/>
            <a:ext cx="1008112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buNone/>
            </a:pPr>
            <a:r>
              <a:rPr lang="zh-CN" altLang="en-US" sz="1600" dirty="0" smtClean="0"/>
              <a:t>门户</a:t>
            </a:r>
            <a:endParaRPr lang="en-US" altLang="zh-CN" sz="1600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组合 130"/>
          <p:cNvGrpSpPr/>
          <p:nvPr/>
        </p:nvGrpSpPr>
        <p:grpSpPr>
          <a:xfrm>
            <a:off x="1619672" y="985293"/>
            <a:ext cx="7272808" cy="1152127"/>
            <a:chOff x="1763688" y="1187194"/>
            <a:chExt cx="7272808" cy="1164679"/>
          </a:xfrm>
        </p:grpSpPr>
        <p:sp>
          <p:nvSpPr>
            <p:cNvPr id="50" name="AutoShape 68"/>
            <p:cNvSpPr>
              <a:spLocks noChangeArrowheads="1"/>
            </p:cNvSpPr>
            <p:nvPr/>
          </p:nvSpPr>
          <p:spPr bwMode="auto">
            <a:xfrm>
              <a:off x="1763688" y="1405572"/>
              <a:ext cx="1872208" cy="249208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altLang="zh-CN" sz="1050" u="sng" dirty="0" smtClean="0">
                  <a:solidFill>
                    <a:srgbClr val="0066CC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edata.huaweiapi.com/</a:t>
              </a:r>
              <a:r>
                <a:rPr lang="en-US" altLang="zh-CN" sz="1050" u="sng" dirty="0" err="1" smtClean="0">
                  <a:solidFill>
                    <a:srgbClr val="0066CC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dtp</a:t>
              </a:r>
              <a:endParaRPr lang="ko-KR" altLang="en-US" sz="1050" u="sng" dirty="0">
                <a:solidFill>
                  <a:srgbClr val="0066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1" name="AutoShape 68"/>
            <p:cNvSpPr>
              <a:spLocks noChangeArrowheads="1"/>
            </p:cNvSpPr>
            <p:nvPr/>
          </p:nvSpPr>
          <p:spPr bwMode="auto">
            <a:xfrm>
              <a:off x="3779912" y="1405572"/>
              <a:ext cx="2376264" cy="249209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altLang="zh-CN" sz="1100" u="sng" dirty="0" smtClean="0">
                  <a:solidFill>
                    <a:srgbClr val="0066CC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http://edata.huaweiapi.com/dap</a:t>
              </a:r>
              <a:endParaRPr lang="ko-KR" altLang="en-US" sz="1100" u="sng" dirty="0">
                <a:solidFill>
                  <a:srgbClr val="0066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2" name="AutoShape 68"/>
            <p:cNvSpPr>
              <a:spLocks noChangeArrowheads="1"/>
            </p:cNvSpPr>
            <p:nvPr/>
          </p:nvSpPr>
          <p:spPr bwMode="auto">
            <a:xfrm>
              <a:off x="6372200" y="1405572"/>
              <a:ext cx="2592288" cy="249209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altLang="zh-CN" sz="1200" u="sng" dirty="0" smtClean="0">
                  <a:solidFill>
                    <a:srgbClr val="0066CC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http://edata.huaweiapi.com/dmp</a:t>
              </a:r>
              <a:endParaRPr lang="ko-KR" altLang="en-US" sz="1200" u="sng" dirty="0">
                <a:solidFill>
                  <a:srgbClr val="0066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79912" y="1667899"/>
              <a:ext cx="2453756" cy="683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69817" y="1696742"/>
              <a:ext cx="1694071" cy="2519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59322" y="1696742"/>
              <a:ext cx="2777174" cy="339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4" name="直接连接符 73"/>
            <p:cNvCxnSpPr/>
            <p:nvPr/>
          </p:nvCxnSpPr>
          <p:spPr bwMode="auto">
            <a:xfrm>
              <a:off x="3707904" y="1849388"/>
              <a:ext cx="0" cy="21602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 bwMode="auto">
            <a:xfrm>
              <a:off x="6228184" y="1849388"/>
              <a:ext cx="0" cy="21602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2"/>
            <p:cNvSpPr>
              <a:spLocks noChangeAspect="1" noChangeArrowheads="1"/>
            </p:cNvSpPr>
            <p:nvPr/>
          </p:nvSpPr>
          <p:spPr bwMode="auto">
            <a:xfrm>
              <a:off x="2542807" y="1187194"/>
              <a:ext cx="301001" cy="302154"/>
            </a:xfrm>
            <a:prstGeom prst="ellips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marR="0" lvl="0" indent="0" algn="ctr" defTabSz="914400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/>
                <a:defRPr/>
              </a:pPr>
              <a:r>
                <a:rPr kumimoji="0" lang="fr-FR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1</a:t>
              </a:r>
              <a:endParaRPr kumimoji="0" lang="fr-FR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7" name="Oval 2"/>
            <p:cNvSpPr>
              <a:spLocks noChangeAspect="1" noChangeArrowheads="1"/>
            </p:cNvSpPr>
            <p:nvPr/>
          </p:nvSpPr>
          <p:spPr bwMode="auto">
            <a:xfrm>
              <a:off x="4703047" y="1187194"/>
              <a:ext cx="301001" cy="302154"/>
            </a:xfrm>
            <a:prstGeom prst="ellips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marR="0" lvl="0" indent="0" algn="ctr" defTabSz="914400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/>
                <a:defRPr/>
              </a:pPr>
              <a:r>
                <a:rPr kumimoji="0" lang="fr-FR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</a:t>
              </a:r>
              <a:endParaRPr kumimoji="0" lang="fr-FR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8" name="Oval 2"/>
            <p:cNvSpPr>
              <a:spLocks noChangeAspect="1" noChangeArrowheads="1"/>
            </p:cNvSpPr>
            <p:nvPr/>
          </p:nvSpPr>
          <p:spPr bwMode="auto">
            <a:xfrm>
              <a:off x="7583367" y="1187194"/>
              <a:ext cx="301001" cy="302154"/>
            </a:xfrm>
            <a:prstGeom prst="ellips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marR="0" lvl="0" indent="0" algn="ctr" defTabSz="914400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/>
                <a:defRPr/>
              </a:pPr>
              <a:r>
                <a:rPr kumimoji="0" lang="fr-FR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3</a:t>
              </a:r>
              <a:endParaRPr kumimoji="0" lang="fr-FR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DIC</a:t>
            </a:r>
            <a:r>
              <a:rPr lang="zh-CN" altLang="en-US" dirty="0" smtClean="0"/>
              <a:t>数据分析服务基本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58" name="AutoShape 68"/>
          <p:cNvSpPr>
            <a:spLocks noChangeArrowheads="1"/>
          </p:cNvSpPr>
          <p:nvPr/>
        </p:nvSpPr>
        <p:spPr bwMode="auto">
          <a:xfrm>
            <a:off x="2915816" y="625252"/>
            <a:ext cx="4968552" cy="288032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400" u="sng" dirty="0" smtClean="0">
                <a:solidFill>
                  <a:srgbClr val="0066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http://service.digitalincloud.com/servicePortal/console</a:t>
            </a:r>
            <a:endParaRPr lang="ko-KR" altLang="en-US" sz="1400" u="sng" dirty="0">
              <a:solidFill>
                <a:srgbClr val="0066C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 r="27458"/>
          <a:stretch>
            <a:fillRect/>
          </a:stretch>
        </p:blipFill>
        <p:spPr bwMode="auto">
          <a:xfrm>
            <a:off x="0" y="1280889"/>
            <a:ext cx="133164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 t="12000" b="16001"/>
          <a:stretch>
            <a:fillRect/>
          </a:stretch>
        </p:blipFill>
        <p:spPr bwMode="auto">
          <a:xfrm>
            <a:off x="0" y="553244"/>
            <a:ext cx="287655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" name="Oval 2"/>
          <p:cNvSpPr>
            <a:spLocks noChangeAspect="1" noChangeArrowheads="1"/>
          </p:cNvSpPr>
          <p:nvPr/>
        </p:nvSpPr>
        <p:spPr bwMode="auto">
          <a:xfrm>
            <a:off x="94535" y="2123298"/>
            <a:ext cx="301001" cy="302154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marR="0" lvl="0" indent="0" algn="ctr" defTabSz="914400" rtl="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/>
              <a:defRPr/>
            </a:pPr>
            <a:r>
              <a:rPr kumimoji="0" lang="fr-FR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endParaRPr kumimoji="0" lang="fr-FR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4" name="Oval 2"/>
          <p:cNvSpPr>
            <a:spLocks noChangeAspect="1" noChangeArrowheads="1"/>
          </p:cNvSpPr>
          <p:nvPr/>
        </p:nvSpPr>
        <p:spPr bwMode="auto">
          <a:xfrm>
            <a:off x="107504" y="2857500"/>
            <a:ext cx="301001" cy="302154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marR="0" lvl="0" indent="0" algn="ctr" defTabSz="914400" rtl="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/>
              <a:defRPr/>
            </a:pPr>
            <a:r>
              <a:rPr kumimoji="0" lang="fr-FR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endParaRPr kumimoji="0" lang="fr-FR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5" name="Oval 2"/>
          <p:cNvSpPr>
            <a:spLocks noChangeAspect="1" noChangeArrowheads="1"/>
          </p:cNvSpPr>
          <p:nvPr/>
        </p:nvSpPr>
        <p:spPr bwMode="auto">
          <a:xfrm>
            <a:off x="107504" y="3347434"/>
            <a:ext cx="301001" cy="302154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marR="0" lvl="0" indent="0" algn="ctr" defTabSz="914400" rtl="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/>
              <a:defRPr/>
            </a:pPr>
            <a:r>
              <a:rPr kumimoji="0" lang="fr-FR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endParaRPr kumimoji="0" lang="fr-FR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130" name="形状 129"/>
          <p:cNvCxnSpPr>
            <a:stCxn id="83" idx="0"/>
            <a:endCxn id="86" idx="2"/>
          </p:cNvCxnSpPr>
          <p:nvPr/>
        </p:nvCxnSpPr>
        <p:spPr bwMode="auto">
          <a:xfrm rot="5400000" flipH="1" flipV="1">
            <a:off x="827635" y="552143"/>
            <a:ext cx="988557" cy="2153755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2" name="表格 131"/>
          <p:cNvGraphicFramePr>
            <a:graphicFrameLocks noGrp="1"/>
          </p:cNvGraphicFramePr>
          <p:nvPr/>
        </p:nvGraphicFramePr>
        <p:xfrm>
          <a:off x="1403648" y="1955636"/>
          <a:ext cx="7488831" cy="3566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872208"/>
                <a:gridCol w="2880320"/>
                <a:gridCol w="2736303"/>
              </a:tblGrid>
              <a:tr h="936104">
                <a:tc rowSpan="2">
                  <a:txBody>
                    <a:bodyPr/>
                    <a:lstStyle/>
                    <a:p>
                      <a:r>
                        <a:rPr lang="zh-CN" altLang="en-US" sz="1200" dirty="0" smtClean="0"/>
                        <a:t>数据连接：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b="0" dirty="0" smtClean="0">
                          <a:latin typeface="+mn-lt"/>
                        </a:rPr>
                        <a:t>数据传输任务创建的前提，用于传输时两端的连接配置，当前支持如下类型：</a:t>
                      </a:r>
                      <a:endParaRPr lang="en-US" altLang="zh-CN" sz="1200" b="0" dirty="0" smtClean="0">
                        <a:latin typeface="+mn-lt"/>
                      </a:endParaRPr>
                    </a:p>
                    <a:p>
                      <a:r>
                        <a:rPr lang="en-US" altLang="zh-CN" sz="1200" b="0" dirty="0" smtClean="0">
                          <a:latin typeface="+mn-lt"/>
                        </a:rPr>
                        <a:t>FTP/SFTP/EMAIL/ORACLE/HIVE/HBASE</a:t>
                      </a:r>
                      <a:endParaRPr lang="zh-CN" altLang="en-US" sz="1200" b="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13002" rtl="0" eaLnBrk="1" latinLnBrk="0" hangingPunct="1"/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数据集：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713002" rtl="0" eaLnBrk="1" latinLnBrk="0" hangingPunct="1"/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数据存储仓库对应的表结构可视化信息，目前支持关系型（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HIVE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）和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NOSQL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HBASE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）存储。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数据产品：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b="0" dirty="0" smtClean="0"/>
                        <a:t>界面化进行报表等开发的工具，支持直接使用模板化开发和引用仪表盘的界面，支持生成可以直接对用户开放独立公网访问地址。</a:t>
                      </a:r>
                      <a:endParaRPr lang="zh-CN" altLang="en-US" sz="1200" b="0" dirty="0"/>
                    </a:p>
                  </a:txBody>
                  <a:tcPr/>
                </a:tc>
              </a:tr>
              <a:tr h="46805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l" defTabSz="713002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计算任务：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200" dirty="0" smtClean="0"/>
                        <a:t>基于大数据计算进行数据处理和可视化呈现的主要单元，支持周期和单次任务。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当前支持：</a:t>
                      </a:r>
                      <a:r>
                        <a:rPr lang="en-US" altLang="zh-CN" sz="1200" dirty="0" smtClean="0"/>
                        <a:t>HSQL</a:t>
                      </a:r>
                      <a:r>
                        <a:rPr lang="zh-CN" altLang="en-US" sz="1200" dirty="0" smtClean="0"/>
                        <a:t>计算任务（</a:t>
                      </a:r>
                      <a:r>
                        <a:rPr lang="en-US" altLang="zh-CN" sz="1200" dirty="0" smtClean="0"/>
                        <a:t>HIVE-HIVE</a:t>
                      </a:r>
                      <a:r>
                        <a:rPr lang="zh-CN" altLang="en-US" sz="1200" dirty="0" smtClean="0"/>
                        <a:t>），高级自定义规则计算任务</a:t>
                      </a:r>
                      <a:r>
                        <a:rPr lang="zh-CN" altLang="en-US" sz="1200" dirty="0" smtClean="0">
                          <a:sym typeface="Wingdings" pitchFamily="2" charset="2"/>
                        </a:rPr>
                        <a:t>（</a:t>
                      </a:r>
                      <a:r>
                        <a:rPr lang="en-US" altLang="zh-CN" sz="1200" dirty="0" smtClean="0">
                          <a:sym typeface="Wingdings" pitchFamily="2" charset="2"/>
                        </a:rPr>
                        <a:t>HIVE-HBASE</a:t>
                      </a:r>
                      <a:r>
                        <a:rPr lang="zh-CN" altLang="en-US" sz="1200" dirty="0" smtClean="0">
                          <a:sym typeface="Wingdings" pitchFamily="2" charset="2"/>
                        </a:rPr>
                        <a:t>）</a:t>
                      </a:r>
                      <a:endParaRPr lang="en-US" altLang="zh-CN" sz="1200" dirty="0" smtClean="0">
                        <a:sym typeface="Wingdings" pitchFamily="2" charset="2"/>
                      </a:endParaRPr>
                    </a:p>
                    <a:p>
                      <a:r>
                        <a:rPr lang="zh-CN" altLang="en-US" sz="1200" dirty="0" smtClean="0">
                          <a:sym typeface="Wingdings" pitchFamily="2" charset="2"/>
                        </a:rPr>
                        <a:t>工作流任务：可以进行多任务依赖、并行、串行执行的设置</a:t>
                      </a:r>
                      <a:endParaRPr lang="zh-CN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数据建模：</a:t>
                      </a:r>
                      <a:endParaRPr lang="en-US" altLang="zh-CN" sz="1200" b="1" dirty="0" smtClean="0"/>
                    </a:p>
                    <a:p>
                      <a:r>
                        <a:rPr lang="zh-CN" altLang="en-US" sz="1200" dirty="0" smtClean="0"/>
                        <a:t>通过拖曳式界面实现数据的聚合分析和多表关联操作，使用维度和度量进行区分分类数据和聚合数据。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是报表制作的必备条件。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468052">
                <a:tc rowSpan="3"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数据传输任务：</a:t>
                      </a:r>
                      <a:endParaRPr lang="en-US" altLang="zh-CN" sz="1200" b="1" dirty="0" smtClean="0"/>
                    </a:p>
                    <a:p>
                      <a:r>
                        <a:rPr lang="zh-CN" altLang="en-US" sz="1200" dirty="0" smtClean="0"/>
                        <a:t>用于解决数据从</a:t>
                      </a:r>
                      <a:r>
                        <a:rPr lang="en-US" altLang="zh-CN" sz="1200" dirty="0" smtClean="0"/>
                        <a:t>A</a:t>
                      </a:r>
                      <a:r>
                        <a:rPr lang="zh-CN" altLang="en-US" sz="1200" dirty="0" smtClean="0"/>
                        <a:t>到</a:t>
                      </a:r>
                      <a:r>
                        <a:rPr lang="en-US" altLang="zh-CN" sz="1200" dirty="0" smtClean="0"/>
                        <a:t>B</a:t>
                      </a:r>
                      <a:r>
                        <a:rPr lang="zh-CN" altLang="en-US" sz="1200" dirty="0" smtClean="0"/>
                        <a:t>的传输，以及传输中的简单处理，支持周期和单次任务。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当前支持</a:t>
                      </a:r>
                      <a:r>
                        <a:rPr lang="en-US" altLang="zh-CN" sz="1200" dirty="0" smtClean="0"/>
                        <a:t>SFTP&lt;-&gt;HIVE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smtClean="0"/>
                        <a:t>ORACLE&lt;-&gt;HIVE,HIVE-&gt;HBASE</a:t>
                      </a:r>
                      <a:r>
                        <a:rPr lang="zh-CN" altLang="en-US" sz="1200" dirty="0" smtClean="0"/>
                        <a:t>、本地</a:t>
                      </a:r>
                      <a:r>
                        <a:rPr lang="en-US" altLang="zh-CN" sz="1200" dirty="0" smtClean="0"/>
                        <a:t>-&gt;HIVE</a:t>
                      </a:r>
                      <a:r>
                        <a:rPr lang="zh-CN" altLang="en-US" sz="1200" dirty="0" smtClean="0"/>
                        <a:t>等</a:t>
                      </a:r>
                      <a:r>
                        <a:rPr lang="en-US" altLang="zh-CN" sz="1200" dirty="0" smtClean="0"/>
                        <a:t>7</a:t>
                      </a:r>
                      <a:r>
                        <a:rPr lang="zh-CN" altLang="en-US" sz="1200" dirty="0" smtClean="0"/>
                        <a:t>种。</a:t>
                      </a:r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6805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报表和仪表盘：</a:t>
                      </a:r>
                      <a:endParaRPr lang="en-US" altLang="zh-CN" sz="1200" b="1" dirty="0" smtClean="0"/>
                    </a:p>
                    <a:p>
                      <a:r>
                        <a:rPr lang="zh-CN" altLang="en-US" sz="1200" b="0" dirty="0" smtClean="0"/>
                        <a:t>报表是拖曳式的图表制作的服务，基于数据建模中的维度和度量进行图表生成的工具。</a:t>
                      </a:r>
                      <a:endParaRPr lang="en-US" altLang="zh-CN" sz="1200" b="0" dirty="0" smtClean="0"/>
                    </a:p>
                    <a:p>
                      <a:r>
                        <a:rPr lang="zh-CN" altLang="en-US" sz="1200" b="0" dirty="0" smtClean="0"/>
                        <a:t>仪表盘可以理解为是报表的集合，可以将多张报表集成到一个仪表盘里，支持交互筛选和独立访问地址。</a:t>
                      </a:r>
                      <a:endParaRPr lang="zh-CN" altLang="en-US" sz="1200" b="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46805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 smtClean="0"/>
                        <a:t>数据开放服务：</a:t>
                      </a:r>
                      <a:endParaRPr lang="en-US" altLang="zh-CN" sz="1200" b="1" dirty="0" smtClean="0"/>
                    </a:p>
                    <a:p>
                      <a:r>
                        <a:rPr lang="zh-CN" altLang="en-US" sz="1200" dirty="0" smtClean="0"/>
                        <a:t>简单配置后即可将</a:t>
                      </a:r>
                      <a:r>
                        <a:rPr lang="en-US" altLang="zh-CN" sz="1200" dirty="0" smtClean="0"/>
                        <a:t>NOSQL</a:t>
                      </a:r>
                      <a:r>
                        <a:rPr lang="zh-CN" altLang="en-US" sz="1200" dirty="0" smtClean="0"/>
                        <a:t>（</a:t>
                      </a:r>
                      <a:r>
                        <a:rPr lang="en-US" altLang="zh-CN" sz="1200" dirty="0" smtClean="0"/>
                        <a:t>HBASE</a:t>
                      </a:r>
                      <a:r>
                        <a:rPr lang="zh-CN" altLang="en-US" sz="1200" dirty="0" smtClean="0"/>
                        <a:t>）和关系型（</a:t>
                      </a:r>
                      <a:r>
                        <a:rPr lang="en-US" altLang="zh-CN" sz="1200" dirty="0" smtClean="0"/>
                        <a:t>ORACLE</a:t>
                      </a:r>
                      <a:r>
                        <a:rPr lang="zh-CN" altLang="en-US" sz="1200" dirty="0" smtClean="0"/>
                        <a:t>）数据库中的数据通过</a:t>
                      </a:r>
                      <a:r>
                        <a:rPr lang="en-US" altLang="zh-CN" sz="1200" dirty="0" smtClean="0"/>
                        <a:t>Restful</a:t>
                      </a:r>
                      <a:r>
                        <a:rPr lang="zh-CN" altLang="en-US" sz="1200" dirty="0" smtClean="0"/>
                        <a:t>格式对外开放，毫秒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秒级响应。</a:t>
                      </a:r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文本框 81"/>
          <p:cNvSpPr txBox="1"/>
          <p:nvPr/>
        </p:nvSpPr>
        <p:spPr>
          <a:xfrm>
            <a:off x="2075423" y="30444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FTP</a:t>
            </a:r>
          </a:p>
          <a:p>
            <a:r>
              <a:rPr lang="zh-CN" altLang="en-US" sz="600" dirty="0"/>
              <a:t>离线</a:t>
            </a:r>
            <a:r>
              <a:rPr lang="zh-CN" altLang="en-US" sz="600" dirty="0"/>
              <a:t>下载</a:t>
            </a:r>
            <a:endParaRPr lang="zh-CN" altLang="en-US" sz="600" dirty="0"/>
          </a:p>
        </p:txBody>
      </p:sp>
      <p:sp>
        <p:nvSpPr>
          <p:cNvPr id="71" name="流程图: 可选过程 70"/>
          <p:cNvSpPr/>
          <p:nvPr/>
        </p:nvSpPr>
        <p:spPr>
          <a:xfrm>
            <a:off x="1799517" y="2619064"/>
            <a:ext cx="809879" cy="26996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DTM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771" y="377842"/>
            <a:ext cx="8274859" cy="465977"/>
          </a:xfrm>
        </p:spPr>
        <p:txBody>
          <a:bodyPr/>
          <a:lstStyle/>
          <a:p>
            <a:r>
              <a:rPr lang="zh-CN" altLang="en-US" dirty="0" smtClean="0"/>
              <a:t>多种</a:t>
            </a:r>
            <a:r>
              <a:rPr lang="zh-CN" altLang="en-US" dirty="0" smtClean="0"/>
              <a:t>数据接入方式</a:t>
            </a:r>
            <a:endParaRPr lang="zh-CN" altLang="en-US" dirty="0"/>
          </a:p>
        </p:txBody>
      </p:sp>
      <p:sp>
        <p:nvSpPr>
          <p:cNvPr id="107" name="圆角矩形 106"/>
          <p:cNvSpPr/>
          <p:nvPr/>
        </p:nvSpPr>
        <p:spPr>
          <a:xfrm>
            <a:off x="251771" y="3570584"/>
            <a:ext cx="5400068" cy="582723"/>
          </a:xfrm>
          <a:prstGeom prst="roundRect">
            <a:avLst/>
          </a:prstGeom>
          <a:noFill/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数据源</a:t>
            </a:r>
          </a:p>
        </p:txBody>
      </p:sp>
      <p:sp>
        <p:nvSpPr>
          <p:cNvPr id="21" name="流程图: 磁盘 20"/>
          <p:cNvSpPr/>
          <p:nvPr/>
        </p:nvSpPr>
        <p:spPr>
          <a:xfrm>
            <a:off x="360629" y="3699968"/>
            <a:ext cx="539919" cy="323952"/>
          </a:xfrm>
          <a:prstGeom prst="flowChartMagneticDisk">
            <a:avLst/>
          </a:prstGeom>
          <a:solidFill>
            <a:srgbClr val="99CCFF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业务数据</a:t>
            </a:r>
          </a:p>
        </p:txBody>
      </p:sp>
      <p:sp>
        <p:nvSpPr>
          <p:cNvPr id="22" name="流程图: 多文档 21"/>
          <p:cNvSpPr/>
          <p:nvPr/>
        </p:nvSpPr>
        <p:spPr>
          <a:xfrm>
            <a:off x="3113993" y="3792385"/>
            <a:ext cx="593911" cy="323952"/>
          </a:xfrm>
          <a:prstGeom prst="flowChartMultidocument">
            <a:avLst/>
          </a:prstGeom>
          <a:solidFill>
            <a:srgbClr val="99CCFF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话单文件</a:t>
            </a:r>
          </a:p>
        </p:txBody>
      </p:sp>
      <p:sp>
        <p:nvSpPr>
          <p:cNvPr id="23" name="流程图: 预定义过程 22"/>
          <p:cNvSpPr/>
          <p:nvPr/>
        </p:nvSpPr>
        <p:spPr>
          <a:xfrm>
            <a:off x="4261569" y="3699968"/>
            <a:ext cx="593911" cy="323952"/>
          </a:xfrm>
          <a:prstGeom prst="flowChartPredefinedProcess">
            <a:avLst/>
          </a:prstGeom>
          <a:solidFill>
            <a:srgbClr val="99CCFF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流程图: 可选过程 37"/>
          <p:cNvSpPr/>
          <p:nvPr/>
        </p:nvSpPr>
        <p:spPr>
          <a:xfrm>
            <a:off x="842876" y="2615516"/>
            <a:ext cx="809879" cy="26996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BDI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流程图: 可选过程 117"/>
          <p:cNvSpPr/>
          <p:nvPr/>
        </p:nvSpPr>
        <p:spPr>
          <a:xfrm>
            <a:off x="4156429" y="3075698"/>
            <a:ext cx="809879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eData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SDK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直接箭头连接符 83"/>
          <p:cNvCxnSpPr>
            <a:stCxn id="23" idx="0"/>
            <a:endCxn id="118" idx="2"/>
          </p:cNvCxnSpPr>
          <p:nvPr/>
        </p:nvCxnSpPr>
        <p:spPr bwMode="auto">
          <a:xfrm flipV="1">
            <a:off x="4558525" y="3345658"/>
            <a:ext cx="2844" cy="3543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4" name="文本框 93"/>
          <p:cNvSpPr txBox="1"/>
          <p:nvPr/>
        </p:nvSpPr>
        <p:spPr>
          <a:xfrm>
            <a:off x="4388382" y="3461863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API</a:t>
            </a:r>
          </a:p>
          <a:p>
            <a:r>
              <a:rPr lang="zh-CN" altLang="en-US" sz="600" dirty="0"/>
              <a:t>实时数据上报</a:t>
            </a:r>
            <a:r>
              <a:rPr lang="en-US" altLang="zh-CN" sz="600" dirty="0"/>
              <a:t>/</a:t>
            </a:r>
            <a:r>
              <a:rPr lang="zh-CN" altLang="en-US" sz="600" dirty="0"/>
              <a:t>发布</a:t>
            </a:r>
            <a:endParaRPr lang="zh-CN" altLang="en-US" sz="600" dirty="0"/>
          </a:p>
        </p:txBody>
      </p:sp>
      <p:cxnSp>
        <p:nvCxnSpPr>
          <p:cNvPr id="120" name="直接箭头连接符 119"/>
          <p:cNvCxnSpPr>
            <a:stCxn id="118" idx="0"/>
            <a:endCxn id="144" idx="2"/>
          </p:cNvCxnSpPr>
          <p:nvPr/>
        </p:nvCxnSpPr>
        <p:spPr bwMode="auto">
          <a:xfrm flipH="1" flipV="1">
            <a:off x="4558526" y="2893134"/>
            <a:ext cx="2843" cy="1825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2" name="直接箭头连接符 121"/>
          <p:cNvCxnSpPr>
            <a:stCxn id="38" idx="2"/>
          </p:cNvCxnSpPr>
          <p:nvPr/>
        </p:nvCxnSpPr>
        <p:spPr bwMode="auto">
          <a:xfrm flipH="1">
            <a:off x="818061" y="2885476"/>
            <a:ext cx="429755" cy="81449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4" name="直接箭头连接符 123"/>
          <p:cNvCxnSpPr>
            <a:stCxn id="38" idx="2"/>
            <a:endCxn id="22" idx="0"/>
          </p:cNvCxnSpPr>
          <p:nvPr/>
        </p:nvCxnSpPr>
        <p:spPr bwMode="auto">
          <a:xfrm>
            <a:off x="1247816" y="2885476"/>
            <a:ext cx="2203991" cy="90690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38" name="圆角矩形 137"/>
          <p:cNvSpPr/>
          <p:nvPr/>
        </p:nvSpPr>
        <p:spPr>
          <a:xfrm>
            <a:off x="251771" y="2490745"/>
            <a:ext cx="5400068" cy="950452"/>
          </a:xfrm>
          <a:prstGeom prst="roundRect">
            <a:avLst/>
          </a:prstGeom>
          <a:noFill/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数据采集</a:t>
            </a:r>
            <a:endParaRPr lang="zh-CN" altLang="en-US" sz="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798361" y="330744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JDBC</a:t>
            </a:r>
          </a:p>
          <a:p>
            <a:r>
              <a:rPr lang="zh-CN" altLang="en-US" sz="600" dirty="0"/>
              <a:t>离线读取</a:t>
            </a:r>
            <a:endParaRPr lang="zh-CN" altLang="en-US" sz="600" dirty="0"/>
          </a:p>
        </p:txBody>
      </p:sp>
      <p:sp>
        <p:nvSpPr>
          <p:cNvPr id="143" name="流程图: 可选过程 142"/>
          <p:cNvSpPr/>
          <p:nvPr/>
        </p:nvSpPr>
        <p:spPr>
          <a:xfrm>
            <a:off x="1251499" y="2009772"/>
            <a:ext cx="809879" cy="26996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流程图: 可选过程 143"/>
          <p:cNvSpPr/>
          <p:nvPr/>
        </p:nvSpPr>
        <p:spPr>
          <a:xfrm>
            <a:off x="4153586" y="2623174"/>
            <a:ext cx="809879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SDK Server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1388695" y="331105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FTP</a:t>
            </a:r>
          </a:p>
          <a:p>
            <a:r>
              <a:rPr lang="zh-CN" altLang="en-US" sz="600" dirty="0"/>
              <a:t>离线</a:t>
            </a:r>
            <a:r>
              <a:rPr lang="zh-CN" altLang="en-US" sz="600" dirty="0"/>
              <a:t>下载</a:t>
            </a:r>
            <a:endParaRPr lang="zh-CN" altLang="en-US" sz="600" dirty="0"/>
          </a:p>
        </p:txBody>
      </p:sp>
      <p:sp>
        <p:nvSpPr>
          <p:cNvPr id="158" name="文本框 157"/>
          <p:cNvSpPr txBox="1"/>
          <p:nvPr/>
        </p:nvSpPr>
        <p:spPr>
          <a:xfrm>
            <a:off x="4516899" y="288451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HTTP</a:t>
            </a:r>
          </a:p>
          <a:p>
            <a:r>
              <a:rPr lang="zh-CN" altLang="en-US" sz="600" dirty="0"/>
              <a:t>上传</a:t>
            </a:r>
            <a:endParaRPr lang="zh-CN" altLang="en-US" sz="600" dirty="0"/>
          </a:p>
        </p:txBody>
      </p:sp>
      <p:sp>
        <p:nvSpPr>
          <p:cNvPr id="159" name="流程图: 可选过程 158"/>
          <p:cNvSpPr/>
          <p:nvPr/>
        </p:nvSpPr>
        <p:spPr>
          <a:xfrm>
            <a:off x="3326388" y="1996824"/>
            <a:ext cx="809879" cy="26996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1" name="直接箭头连接符 160"/>
          <p:cNvCxnSpPr>
            <a:stCxn id="38" idx="0"/>
            <a:endCxn id="143" idx="2"/>
          </p:cNvCxnSpPr>
          <p:nvPr/>
        </p:nvCxnSpPr>
        <p:spPr bwMode="auto">
          <a:xfrm flipV="1">
            <a:off x="1247816" y="2279732"/>
            <a:ext cx="408623" cy="33578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70" name="直接箭头连接符 169"/>
          <p:cNvCxnSpPr>
            <a:stCxn id="191" idx="0"/>
            <a:endCxn id="159" idx="2"/>
          </p:cNvCxnSpPr>
          <p:nvPr/>
        </p:nvCxnSpPr>
        <p:spPr bwMode="auto">
          <a:xfrm flipV="1">
            <a:off x="3320756" y="2266784"/>
            <a:ext cx="410572" cy="3618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75" name="圆角矩形 174"/>
          <p:cNvSpPr/>
          <p:nvPr/>
        </p:nvSpPr>
        <p:spPr>
          <a:xfrm>
            <a:off x="251771" y="1096372"/>
            <a:ext cx="5400068" cy="1276182"/>
          </a:xfrm>
          <a:prstGeom prst="roundRect">
            <a:avLst/>
          </a:prstGeom>
          <a:noFill/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数据仓库和计算</a:t>
            </a:r>
            <a:endParaRPr lang="zh-CN" altLang="en-US" sz="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1234240" y="2356044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/>
              <a:t>加载</a:t>
            </a:r>
            <a:endParaRPr lang="zh-CN" altLang="en-US" sz="600" dirty="0"/>
          </a:p>
        </p:txBody>
      </p:sp>
      <p:sp>
        <p:nvSpPr>
          <p:cNvPr id="185" name="流程图: 可选过程 184"/>
          <p:cNvSpPr/>
          <p:nvPr/>
        </p:nvSpPr>
        <p:spPr>
          <a:xfrm>
            <a:off x="2915816" y="3075698"/>
            <a:ext cx="809879" cy="26996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Flume Agent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流程图: 可选过程 190"/>
          <p:cNvSpPr/>
          <p:nvPr/>
        </p:nvSpPr>
        <p:spPr>
          <a:xfrm>
            <a:off x="2915816" y="2628588"/>
            <a:ext cx="809879" cy="26996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Flume Collect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2" name="直接箭头连接符 201"/>
          <p:cNvCxnSpPr>
            <a:stCxn id="185" idx="0"/>
            <a:endCxn id="191" idx="2"/>
          </p:cNvCxnSpPr>
          <p:nvPr/>
        </p:nvCxnSpPr>
        <p:spPr bwMode="auto">
          <a:xfrm flipV="1">
            <a:off x="3320756" y="2898548"/>
            <a:ext cx="0" cy="17715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10" name="直接箭头连接符 209"/>
          <p:cNvCxnSpPr>
            <a:stCxn id="144" idx="1"/>
            <a:endCxn id="22" idx="0"/>
          </p:cNvCxnSpPr>
          <p:nvPr/>
        </p:nvCxnSpPr>
        <p:spPr bwMode="auto">
          <a:xfrm flipH="1">
            <a:off x="3451807" y="2758154"/>
            <a:ext cx="701779" cy="10342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15" name="文本框 214"/>
          <p:cNvSpPr txBox="1"/>
          <p:nvPr/>
        </p:nvSpPr>
        <p:spPr>
          <a:xfrm>
            <a:off x="3235298" y="292038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上报</a:t>
            </a:r>
            <a:endParaRPr lang="en-US" altLang="zh-CN" sz="600" dirty="0"/>
          </a:p>
        </p:txBody>
      </p:sp>
      <p:sp>
        <p:nvSpPr>
          <p:cNvPr id="217" name="文本框 216"/>
          <p:cNvSpPr txBox="1"/>
          <p:nvPr/>
        </p:nvSpPr>
        <p:spPr>
          <a:xfrm>
            <a:off x="3411058" y="2347279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写入</a:t>
            </a:r>
            <a:endParaRPr lang="en-US" altLang="zh-CN" sz="600" dirty="0"/>
          </a:p>
        </p:txBody>
      </p:sp>
      <p:sp>
        <p:nvSpPr>
          <p:cNvPr id="236" name="文本框 235"/>
          <p:cNvSpPr txBox="1"/>
          <p:nvPr/>
        </p:nvSpPr>
        <p:spPr>
          <a:xfrm>
            <a:off x="5788606" y="843818"/>
            <a:ext cx="294296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solidFill>
                  <a:srgbClr val="FF0000"/>
                </a:solidFill>
              </a:rPr>
              <a:t>离线采集数据库</a:t>
            </a:r>
            <a:r>
              <a:rPr lang="zh-CN" altLang="en-US" sz="900" dirty="0" smtClean="0"/>
              <a:t>：</a:t>
            </a:r>
            <a:r>
              <a:rPr lang="en-US" altLang="zh-CN" sz="900" dirty="0" smtClean="0"/>
              <a:t>BDI</a:t>
            </a:r>
            <a:r>
              <a:rPr lang="zh-CN" altLang="en-US" sz="900" dirty="0" smtClean="0"/>
              <a:t>通过</a:t>
            </a:r>
            <a:r>
              <a:rPr lang="en-US" altLang="zh-CN" sz="900" dirty="0"/>
              <a:t>JDBC</a:t>
            </a:r>
            <a:r>
              <a:rPr lang="zh-CN" altLang="en-US" sz="900" dirty="0"/>
              <a:t>从指定的业务数据库中读取数据，对数据进行转换后，将数据加载到</a:t>
            </a:r>
            <a:r>
              <a:rPr lang="en-US" altLang="zh-CN" sz="900" dirty="0"/>
              <a:t>HIVE</a:t>
            </a:r>
            <a:r>
              <a:rPr lang="zh-CN" altLang="en-US" sz="900" dirty="0"/>
              <a:t>中。</a:t>
            </a:r>
            <a:endParaRPr lang="en-US" altLang="zh-CN" sz="900" dirty="0"/>
          </a:p>
          <a:p>
            <a:endParaRPr lang="en-US" altLang="zh-CN" sz="900" dirty="0"/>
          </a:p>
          <a:p>
            <a:r>
              <a:rPr lang="zh-CN" altLang="en-US" sz="900" b="1" dirty="0">
                <a:solidFill>
                  <a:srgbClr val="FF0000"/>
                </a:solidFill>
              </a:rPr>
              <a:t>离线采集话单文件</a:t>
            </a:r>
            <a:r>
              <a:rPr lang="zh-CN" altLang="en-US" sz="900" dirty="0"/>
              <a:t>：业务系统输出话单文件到</a:t>
            </a:r>
            <a:r>
              <a:rPr lang="en-US" altLang="zh-CN" sz="900" dirty="0"/>
              <a:t>FTP</a:t>
            </a:r>
            <a:r>
              <a:rPr lang="zh-CN" altLang="en-US" sz="900" dirty="0"/>
              <a:t>服务器上后</a:t>
            </a:r>
            <a:r>
              <a:rPr lang="zh-CN" altLang="en-US" sz="900" dirty="0" smtClean="0"/>
              <a:t>，</a:t>
            </a:r>
            <a:r>
              <a:rPr lang="en-US" altLang="zh-CN" sz="900" dirty="0" smtClean="0"/>
              <a:t>BDI</a:t>
            </a:r>
            <a:r>
              <a:rPr lang="zh-CN" altLang="en-US" sz="900" dirty="0" smtClean="0"/>
              <a:t>从</a:t>
            </a:r>
            <a:r>
              <a:rPr lang="zh-CN" altLang="en-US" sz="900" dirty="0"/>
              <a:t>指定的</a:t>
            </a:r>
            <a:r>
              <a:rPr lang="en-US" altLang="zh-CN" sz="900" dirty="0"/>
              <a:t>FTP</a:t>
            </a:r>
            <a:r>
              <a:rPr lang="zh-CN" altLang="en-US" sz="900" dirty="0"/>
              <a:t>服务器下载话单文件，并加载到</a:t>
            </a:r>
            <a:r>
              <a:rPr lang="en-US" altLang="zh-CN" sz="900" dirty="0"/>
              <a:t>HIVE</a:t>
            </a:r>
            <a:r>
              <a:rPr lang="zh-CN" altLang="en-US" sz="900" dirty="0"/>
              <a:t>库。</a:t>
            </a:r>
            <a:endParaRPr lang="en-US" altLang="zh-CN" sz="900" dirty="0"/>
          </a:p>
          <a:p>
            <a:endParaRPr lang="en-US" altLang="zh-CN" sz="900" dirty="0"/>
          </a:p>
          <a:p>
            <a:r>
              <a:rPr lang="zh-CN" altLang="en-US" sz="900" b="1" dirty="0">
                <a:solidFill>
                  <a:srgbClr val="FF0000"/>
                </a:solidFill>
              </a:rPr>
              <a:t>在线数据采集</a:t>
            </a:r>
            <a:r>
              <a:rPr lang="zh-CN" altLang="en-US" sz="900" dirty="0"/>
              <a:t>：业务</a:t>
            </a:r>
            <a:r>
              <a:rPr lang="en-US" altLang="zh-CN" sz="900" dirty="0"/>
              <a:t>APP</a:t>
            </a:r>
            <a:r>
              <a:rPr lang="zh-CN" altLang="en-US" sz="900" dirty="0"/>
              <a:t>集成</a:t>
            </a:r>
            <a:r>
              <a:rPr lang="en-US" altLang="zh-CN" sz="900" dirty="0"/>
              <a:t>SDK</a:t>
            </a:r>
            <a:r>
              <a:rPr lang="zh-CN" altLang="en-US" sz="900" dirty="0"/>
              <a:t>后，在需要埋点的位置调用</a:t>
            </a:r>
            <a:r>
              <a:rPr lang="en-US" altLang="zh-CN" sz="900" dirty="0"/>
              <a:t>SDK</a:t>
            </a:r>
            <a:r>
              <a:rPr lang="zh-CN" altLang="en-US" sz="900" dirty="0"/>
              <a:t>的</a:t>
            </a:r>
            <a:r>
              <a:rPr lang="en-US" altLang="zh-CN" sz="900" dirty="0"/>
              <a:t>API</a:t>
            </a:r>
            <a:r>
              <a:rPr lang="zh-CN" altLang="en-US" sz="900" dirty="0"/>
              <a:t>上报数据，</a:t>
            </a:r>
            <a:r>
              <a:rPr lang="en-US" altLang="zh-CN" sz="900" dirty="0"/>
              <a:t>SDK</a:t>
            </a:r>
            <a:r>
              <a:rPr lang="zh-CN" altLang="en-US" sz="900" dirty="0"/>
              <a:t>将消息进行编码后，上报给</a:t>
            </a:r>
            <a:r>
              <a:rPr lang="en-US" altLang="zh-CN" sz="900" dirty="0"/>
              <a:t>SDK Server</a:t>
            </a:r>
            <a:r>
              <a:rPr lang="zh-CN" altLang="en-US" sz="900" dirty="0"/>
              <a:t>，</a:t>
            </a:r>
            <a:r>
              <a:rPr lang="en-US" altLang="zh-CN" sz="900" dirty="0"/>
              <a:t>SDK Server</a:t>
            </a:r>
            <a:r>
              <a:rPr lang="zh-CN" altLang="en-US" sz="900" dirty="0"/>
              <a:t>将数据</a:t>
            </a:r>
            <a:r>
              <a:rPr lang="zh-CN" altLang="en-US" sz="900" dirty="0" smtClean="0"/>
              <a:t>写入话单文件。</a:t>
            </a:r>
            <a:endParaRPr lang="en-US" altLang="zh-CN" sz="900" dirty="0"/>
          </a:p>
          <a:p>
            <a:endParaRPr lang="en-US" altLang="zh-CN" sz="900" dirty="0"/>
          </a:p>
          <a:p>
            <a:r>
              <a:rPr lang="zh-CN" altLang="en-US" sz="900" b="1" dirty="0">
                <a:solidFill>
                  <a:srgbClr val="FF0000"/>
                </a:solidFill>
              </a:rPr>
              <a:t>准实时采集话单文件</a:t>
            </a:r>
            <a:r>
              <a:rPr lang="zh-CN" altLang="en-US" sz="900" dirty="0"/>
              <a:t>：部署在业务话单文件服务器上的</a:t>
            </a:r>
            <a:r>
              <a:rPr lang="en-US" altLang="zh-CN" sz="900" dirty="0"/>
              <a:t>Flume Agent</a:t>
            </a:r>
            <a:r>
              <a:rPr lang="zh-CN" altLang="en-US" sz="900" dirty="0"/>
              <a:t>定时扫描待处理的话单文件，将数据上报给</a:t>
            </a:r>
            <a:r>
              <a:rPr lang="en-US" altLang="zh-CN" sz="900" dirty="0"/>
              <a:t>Flume Collect</a:t>
            </a:r>
            <a:r>
              <a:rPr lang="zh-CN" altLang="en-US" sz="900" dirty="0"/>
              <a:t>，</a:t>
            </a:r>
            <a:r>
              <a:rPr lang="en-US" altLang="zh-CN" sz="900" dirty="0"/>
              <a:t> Flume Collect</a:t>
            </a:r>
            <a:r>
              <a:rPr lang="zh-CN" altLang="en-US" sz="900" dirty="0"/>
              <a:t>写入</a:t>
            </a:r>
            <a:r>
              <a:rPr lang="en-US" altLang="zh-CN" sz="900" dirty="0"/>
              <a:t>Kafka</a:t>
            </a:r>
            <a:r>
              <a:rPr lang="zh-CN" altLang="en-US" sz="900" dirty="0"/>
              <a:t>中，</a:t>
            </a:r>
            <a:r>
              <a:rPr lang="en-US" altLang="zh-CN" sz="900" dirty="0"/>
              <a:t> Spark</a:t>
            </a:r>
            <a:r>
              <a:rPr lang="zh-CN" altLang="en-US" sz="900" dirty="0"/>
              <a:t>根据配置将数据由</a:t>
            </a:r>
            <a:r>
              <a:rPr lang="en-US" altLang="zh-CN" sz="900" dirty="0"/>
              <a:t>Kafka</a:t>
            </a:r>
            <a:r>
              <a:rPr lang="zh-CN" altLang="en-US" sz="900" dirty="0"/>
              <a:t>写入</a:t>
            </a:r>
            <a:r>
              <a:rPr lang="zh-CN" altLang="en-US" sz="900" dirty="0" smtClean="0"/>
              <a:t>到</a:t>
            </a:r>
            <a:r>
              <a:rPr lang="en-US" altLang="zh-CN" sz="900" dirty="0" err="1" smtClean="0"/>
              <a:t>HBase</a:t>
            </a:r>
            <a:r>
              <a:rPr lang="zh-CN" altLang="en-US" sz="900" dirty="0" smtClean="0"/>
              <a:t>中</a:t>
            </a:r>
            <a:r>
              <a:rPr lang="zh-CN" altLang="en-US" sz="900" dirty="0"/>
              <a:t>。</a:t>
            </a:r>
            <a:endParaRPr lang="en-US" altLang="zh-CN" sz="900" dirty="0"/>
          </a:p>
          <a:p>
            <a:endParaRPr lang="en-US" altLang="zh-CN" sz="900" dirty="0"/>
          </a:p>
          <a:p>
            <a:endParaRPr lang="en-US" altLang="zh-CN" sz="900" dirty="0"/>
          </a:p>
        </p:txBody>
      </p:sp>
      <p:cxnSp>
        <p:nvCxnSpPr>
          <p:cNvPr id="238" name="直接箭头连接符 237"/>
          <p:cNvCxnSpPr>
            <a:stCxn id="185" idx="2"/>
            <a:endCxn id="22" idx="0"/>
          </p:cNvCxnSpPr>
          <p:nvPr/>
        </p:nvCxnSpPr>
        <p:spPr bwMode="auto">
          <a:xfrm>
            <a:off x="3320756" y="3345658"/>
            <a:ext cx="131051" cy="44672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40" name="流程图: 可选过程 239"/>
          <p:cNvSpPr/>
          <p:nvPr/>
        </p:nvSpPr>
        <p:spPr>
          <a:xfrm>
            <a:off x="3326586" y="1190411"/>
            <a:ext cx="809879" cy="26996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" name="流程图: 可选过程 241"/>
          <p:cNvSpPr/>
          <p:nvPr/>
        </p:nvSpPr>
        <p:spPr>
          <a:xfrm>
            <a:off x="2299156" y="2009772"/>
            <a:ext cx="809879" cy="26996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7" name="直接箭头连接符 246"/>
          <p:cNvCxnSpPr>
            <a:stCxn id="240" idx="2"/>
            <a:endCxn id="159" idx="0"/>
          </p:cNvCxnSpPr>
          <p:nvPr/>
        </p:nvCxnSpPr>
        <p:spPr bwMode="auto">
          <a:xfrm flipH="1">
            <a:off x="3731328" y="1460371"/>
            <a:ext cx="197" cy="53645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49" name="文本框 248"/>
          <p:cNvSpPr txBox="1"/>
          <p:nvPr/>
        </p:nvSpPr>
        <p:spPr>
          <a:xfrm>
            <a:off x="3661016" y="1586724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读取</a:t>
            </a:r>
            <a:endParaRPr lang="en-US" altLang="zh-CN" sz="600" dirty="0"/>
          </a:p>
        </p:txBody>
      </p:sp>
      <p:cxnSp>
        <p:nvCxnSpPr>
          <p:cNvPr id="251" name="肘形连接符 250"/>
          <p:cNvCxnSpPr>
            <a:stCxn id="240" idx="1"/>
            <a:endCxn id="242" idx="0"/>
          </p:cNvCxnSpPr>
          <p:nvPr/>
        </p:nvCxnSpPr>
        <p:spPr bwMode="auto">
          <a:xfrm rot="10800000" flipV="1">
            <a:off x="2704096" y="1325390"/>
            <a:ext cx="622490" cy="684381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62" name="文本框 261"/>
          <p:cNvSpPr txBox="1"/>
          <p:nvPr/>
        </p:nvSpPr>
        <p:spPr>
          <a:xfrm>
            <a:off x="4312305" y="156805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实时写入</a:t>
            </a:r>
            <a:endParaRPr lang="en-US" altLang="zh-CN" sz="600" dirty="0"/>
          </a:p>
        </p:txBody>
      </p:sp>
      <p:sp>
        <p:nvSpPr>
          <p:cNvPr id="50" name="文本框 49"/>
          <p:cNvSpPr txBox="1"/>
          <p:nvPr/>
        </p:nvSpPr>
        <p:spPr>
          <a:xfrm>
            <a:off x="2992511" y="3396634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准实时抽取</a:t>
            </a:r>
            <a:endParaRPr lang="en-US" altLang="zh-CN" sz="600" dirty="0"/>
          </a:p>
        </p:txBody>
      </p:sp>
      <p:cxnSp>
        <p:nvCxnSpPr>
          <p:cNvPr id="15" name="直接箭头连接符 14"/>
          <p:cNvCxnSpPr>
            <a:stCxn id="71" idx="2"/>
            <a:endCxn id="22" idx="0"/>
          </p:cNvCxnSpPr>
          <p:nvPr/>
        </p:nvCxnSpPr>
        <p:spPr bwMode="auto">
          <a:xfrm>
            <a:off x="2204457" y="2889024"/>
            <a:ext cx="1247350" cy="9033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文本框 94"/>
          <p:cNvSpPr txBox="1"/>
          <p:nvPr/>
        </p:nvSpPr>
        <p:spPr>
          <a:xfrm>
            <a:off x="3670358" y="2922307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/>
              <a:t>写话单文件</a:t>
            </a:r>
            <a:endParaRPr lang="en-US" altLang="zh-CN" sz="600" dirty="0"/>
          </a:p>
        </p:txBody>
      </p:sp>
      <p:cxnSp>
        <p:nvCxnSpPr>
          <p:cNvPr id="40" name="直接箭头连接符 39"/>
          <p:cNvCxnSpPr>
            <a:stCxn id="71" idx="0"/>
            <a:endCxn id="143" idx="2"/>
          </p:cNvCxnSpPr>
          <p:nvPr/>
        </p:nvCxnSpPr>
        <p:spPr bwMode="auto">
          <a:xfrm flipH="1" flipV="1">
            <a:off x="1656439" y="2279732"/>
            <a:ext cx="548018" cy="3393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/>
          <p:cNvCxnSpPr>
            <a:stCxn id="71" idx="0"/>
            <a:endCxn id="242" idx="2"/>
          </p:cNvCxnSpPr>
          <p:nvPr/>
        </p:nvCxnSpPr>
        <p:spPr bwMode="auto">
          <a:xfrm flipV="1">
            <a:off x="2204457" y="2279732"/>
            <a:ext cx="499639" cy="3393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8410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771" y="377842"/>
            <a:ext cx="8274859" cy="465977"/>
          </a:xfrm>
        </p:spPr>
        <p:txBody>
          <a:bodyPr/>
          <a:lstStyle/>
          <a:p>
            <a:r>
              <a:rPr lang="zh-CN" altLang="en-US" dirty="0" smtClean="0"/>
              <a:t>数据产品制作流程</a:t>
            </a:r>
            <a:endParaRPr lang="zh-CN" altLang="en-US" dirty="0"/>
          </a:p>
        </p:txBody>
      </p:sp>
      <p:sp>
        <p:nvSpPr>
          <p:cNvPr id="143" name="流程图: 可选过程 142"/>
          <p:cNvSpPr/>
          <p:nvPr/>
        </p:nvSpPr>
        <p:spPr>
          <a:xfrm>
            <a:off x="2386825" y="4044328"/>
            <a:ext cx="809879" cy="26996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圆角矩形 174"/>
          <p:cNvSpPr/>
          <p:nvPr/>
        </p:nvSpPr>
        <p:spPr>
          <a:xfrm>
            <a:off x="306637" y="3897121"/>
            <a:ext cx="4265363" cy="605107"/>
          </a:xfrm>
          <a:prstGeom prst="roundRect">
            <a:avLst/>
          </a:prstGeom>
          <a:noFill/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仓库</a:t>
            </a:r>
          </a:p>
        </p:txBody>
      </p:sp>
      <p:sp>
        <p:nvSpPr>
          <p:cNvPr id="242" name="流程图: 可选过程 241"/>
          <p:cNvSpPr/>
          <p:nvPr/>
        </p:nvSpPr>
        <p:spPr>
          <a:xfrm>
            <a:off x="3474089" y="4064694"/>
            <a:ext cx="809879" cy="26996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流程图: 可选过程 49"/>
          <p:cNvSpPr/>
          <p:nvPr/>
        </p:nvSpPr>
        <p:spPr>
          <a:xfrm>
            <a:off x="2386825" y="3238063"/>
            <a:ext cx="809879" cy="269960"/>
          </a:xfrm>
          <a:prstGeom prst="flowChartAlternateProcess">
            <a:avLst/>
          </a:prstGeom>
          <a:solidFill>
            <a:srgbClr val="FFC00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Kylin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流程图: 可选过程 52"/>
          <p:cNvSpPr/>
          <p:nvPr/>
        </p:nvSpPr>
        <p:spPr>
          <a:xfrm>
            <a:off x="2386825" y="2643770"/>
            <a:ext cx="809880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数据建模服务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流程图: 可选过程 54"/>
          <p:cNvSpPr/>
          <p:nvPr/>
        </p:nvSpPr>
        <p:spPr>
          <a:xfrm>
            <a:off x="2383097" y="1723525"/>
            <a:ext cx="809879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数据产品服务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53" idx="2"/>
          </p:cNvCxnSpPr>
          <p:nvPr/>
        </p:nvCxnSpPr>
        <p:spPr bwMode="auto">
          <a:xfrm>
            <a:off x="2791765" y="2913730"/>
            <a:ext cx="0" cy="33861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9" name="直接箭头连接符 18"/>
          <p:cNvCxnSpPr>
            <a:stCxn id="50" idx="2"/>
            <a:endCxn id="143" idx="0"/>
          </p:cNvCxnSpPr>
          <p:nvPr/>
        </p:nvCxnSpPr>
        <p:spPr bwMode="auto">
          <a:xfrm>
            <a:off x="2791765" y="3508023"/>
            <a:ext cx="0" cy="53630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4" name="直接箭头连接符 23"/>
          <p:cNvCxnSpPr>
            <a:stCxn id="50" idx="2"/>
            <a:endCxn id="242" idx="0"/>
          </p:cNvCxnSpPr>
          <p:nvPr/>
        </p:nvCxnSpPr>
        <p:spPr bwMode="auto">
          <a:xfrm>
            <a:off x="2791765" y="3508023"/>
            <a:ext cx="1087264" cy="55667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0" name="圆角矩形 79"/>
          <p:cNvSpPr/>
          <p:nvPr/>
        </p:nvSpPr>
        <p:spPr>
          <a:xfrm>
            <a:off x="306637" y="3087327"/>
            <a:ext cx="4265363" cy="721751"/>
          </a:xfrm>
          <a:prstGeom prst="roundRect">
            <a:avLst/>
          </a:prstGeom>
          <a:noFill/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数据分析</a:t>
            </a:r>
            <a:endParaRPr lang="zh-CN" altLang="en-US" sz="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306637" y="1612591"/>
            <a:ext cx="4265363" cy="1374511"/>
          </a:xfrm>
          <a:prstGeom prst="roundRect">
            <a:avLst/>
          </a:prstGeom>
          <a:noFill/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数据服务</a:t>
            </a:r>
            <a:endParaRPr lang="zh-CN" altLang="en-US" sz="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3037874" y="1977395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集成</a:t>
            </a:r>
            <a:endParaRPr lang="en-US" altLang="zh-CN" sz="600" dirty="0"/>
          </a:p>
        </p:txBody>
      </p:sp>
      <p:sp>
        <p:nvSpPr>
          <p:cNvPr id="92" name="流程图: 可选过程 91"/>
          <p:cNvSpPr/>
          <p:nvPr/>
        </p:nvSpPr>
        <p:spPr>
          <a:xfrm>
            <a:off x="1440783" y="1081380"/>
            <a:ext cx="809879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游戏产业报表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流程图: 可选过程 92"/>
          <p:cNvSpPr/>
          <p:nvPr/>
        </p:nvSpPr>
        <p:spPr>
          <a:xfrm>
            <a:off x="2436738" y="1086361"/>
            <a:ext cx="809879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视频产业报表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流程图: 可选过程 94"/>
          <p:cNvSpPr/>
          <p:nvPr/>
        </p:nvSpPr>
        <p:spPr>
          <a:xfrm>
            <a:off x="3438169" y="1086717"/>
            <a:ext cx="809879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92" idx="2"/>
            <a:endCxn id="55" idx="0"/>
          </p:cNvCxnSpPr>
          <p:nvPr/>
        </p:nvCxnSpPr>
        <p:spPr bwMode="auto">
          <a:xfrm>
            <a:off x="1845723" y="1351340"/>
            <a:ext cx="942313" cy="3721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6" name="直接箭头连接符 35"/>
          <p:cNvCxnSpPr>
            <a:stCxn id="93" idx="2"/>
            <a:endCxn id="55" idx="0"/>
          </p:cNvCxnSpPr>
          <p:nvPr/>
        </p:nvCxnSpPr>
        <p:spPr bwMode="auto">
          <a:xfrm flipH="1">
            <a:off x="2788036" y="1356322"/>
            <a:ext cx="53641" cy="3672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9" name="直接箭头连接符 38"/>
          <p:cNvCxnSpPr>
            <a:stCxn id="95" idx="2"/>
            <a:endCxn id="55" idx="0"/>
          </p:cNvCxnSpPr>
          <p:nvPr/>
        </p:nvCxnSpPr>
        <p:spPr bwMode="auto">
          <a:xfrm flipH="1">
            <a:off x="2788036" y="1356677"/>
            <a:ext cx="1055073" cy="3668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2" name="文本框 101"/>
          <p:cNvSpPr txBox="1"/>
          <p:nvPr/>
        </p:nvSpPr>
        <p:spPr>
          <a:xfrm>
            <a:off x="2025274" y="1392617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实例化</a:t>
            </a:r>
            <a:endParaRPr lang="en-US" altLang="zh-CN" sz="600" dirty="0"/>
          </a:p>
        </p:txBody>
      </p:sp>
      <p:sp>
        <p:nvSpPr>
          <p:cNvPr id="103" name="文本框 102"/>
          <p:cNvSpPr txBox="1"/>
          <p:nvPr/>
        </p:nvSpPr>
        <p:spPr>
          <a:xfrm>
            <a:off x="2829325" y="1411385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实例化</a:t>
            </a:r>
            <a:endParaRPr lang="en-US" altLang="zh-CN" sz="600" dirty="0"/>
          </a:p>
        </p:txBody>
      </p:sp>
      <p:sp>
        <p:nvSpPr>
          <p:cNvPr id="104" name="圆角矩形 103"/>
          <p:cNvSpPr/>
          <p:nvPr/>
        </p:nvSpPr>
        <p:spPr>
          <a:xfrm>
            <a:off x="306637" y="909341"/>
            <a:ext cx="4265363" cy="605107"/>
          </a:xfrm>
          <a:prstGeom prst="roundRect">
            <a:avLst/>
          </a:prstGeom>
          <a:noFill/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数据产品</a:t>
            </a:r>
            <a:endParaRPr lang="zh-CN" altLang="en-US" sz="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5245684" y="931056"/>
            <a:ext cx="351245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solidFill>
                  <a:srgbClr val="FF0000"/>
                </a:solidFill>
              </a:rPr>
              <a:t>数据建模</a:t>
            </a:r>
            <a:r>
              <a:rPr lang="zh-CN" altLang="en-US" sz="900" dirty="0"/>
              <a:t>：提供数据建模服务，运营分析人员建模时可以</a:t>
            </a:r>
            <a:r>
              <a:rPr lang="zh-CN" altLang="en-US" sz="900" dirty="0" smtClean="0"/>
              <a:t>指定查询的事实表、关联表，维度、度量等信息。</a:t>
            </a:r>
            <a:endParaRPr lang="en-US" altLang="zh-CN" sz="900" dirty="0"/>
          </a:p>
          <a:p>
            <a:endParaRPr lang="en-US" altLang="zh-CN" sz="900" dirty="0"/>
          </a:p>
          <a:p>
            <a:r>
              <a:rPr lang="en-US" altLang="zh-CN" sz="900" b="1" dirty="0" err="1" smtClean="0">
                <a:solidFill>
                  <a:srgbClr val="FF0000"/>
                </a:solidFill>
              </a:rPr>
              <a:t>Kilyn</a:t>
            </a:r>
            <a:r>
              <a:rPr lang="zh-CN" altLang="en-US" sz="900" b="1" dirty="0">
                <a:solidFill>
                  <a:srgbClr val="FF0000"/>
                </a:solidFill>
              </a:rPr>
              <a:t>建模</a:t>
            </a:r>
            <a:r>
              <a:rPr lang="zh-CN" altLang="en-US" sz="900" dirty="0" smtClean="0"/>
              <a:t>：</a:t>
            </a:r>
            <a:r>
              <a:rPr lang="en-US" altLang="zh-CN" sz="900" dirty="0" err="1" smtClean="0"/>
              <a:t>Kilyn</a:t>
            </a:r>
            <a:r>
              <a:rPr lang="zh-CN" altLang="en-US" sz="900" dirty="0"/>
              <a:t>使用</a:t>
            </a:r>
            <a:r>
              <a:rPr lang="en-US" altLang="zh-CN" sz="900" dirty="0"/>
              <a:t>Cube</a:t>
            </a:r>
            <a:r>
              <a:rPr lang="zh-CN" altLang="en-US" sz="900" dirty="0"/>
              <a:t>模型将数据进行预聚合后，存入</a:t>
            </a:r>
            <a:r>
              <a:rPr lang="en-US" altLang="zh-CN" sz="900" dirty="0" err="1"/>
              <a:t>HBase</a:t>
            </a:r>
            <a:r>
              <a:rPr lang="zh-CN" altLang="en-US" sz="900" dirty="0"/>
              <a:t>中。</a:t>
            </a:r>
            <a:endParaRPr lang="en-US" altLang="zh-CN" sz="900" dirty="0"/>
          </a:p>
          <a:p>
            <a:endParaRPr lang="en-US" altLang="zh-CN" sz="900" dirty="0"/>
          </a:p>
          <a:p>
            <a:r>
              <a:rPr lang="zh-CN" altLang="en-US" sz="900" b="1" dirty="0" smtClean="0">
                <a:solidFill>
                  <a:srgbClr val="FF0000"/>
                </a:solidFill>
              </a:rPr>
              <a:t>离线</a:t>
            </a:r>
            <a:r>
              <a:rPr lang="zh-CN" altLang="en-US" sz="900" b="1" dirty="0">
                <a:solidFill>
                  <a:srgbClr val="FF0000"/>
                </a:solidFill>
              </a:rPr>
              <a:t>数据统计</a:t>
            </a:r>
            <a:r>
              <a:rPr lang="zh-CN" altLang="en-US" sz="900" dirty="0"/>
              <a:t>：离线计算服务从</a:t>
            </a:r>
            <a:r>
              <a:rPr lang="en-US" altLang="zh-CN" sz="900" dirty="0"/>
              <a:t>Hive</a:t>
            </a:r>
            <a:r>
              <a:rPr lang="zh-CN" altLang="en-US" sz="900" dirty="0"/>
              <a:t>中抽取数据，将计算结果存入</a:t>
            </a:r>
            <a:r>
              <a:rPr lang="en-US" altLang="zh-CN" sz="900" dirty="0" err="1"/>
              <a:t>HBase</a:t>
            </a:r>
            <a:r>
              <a:rPr lang="zh-CN" altLang="en-US" sz="900" dirty="0" smtClean="0"/>
              <a:t>中。</a:t>
            </a:r>
            <a:endParaRPr lang="en-US" altLang="zh-CN" sz="900" dirty="0" smtClean="0"/>
          </a:p>
          <a:p>
            <a:endParaRPr lang="en-US" altLang="zh-CN" sz="900" dirty="0"/>
          </a:p>
          <a:p>
            <a:r>
              <a:rPr lang="zh-CN" altLang="en-US" sz="900" b="1" dirty="0">
                <a:solidFill>
                  <a:srgbClr val="FF0000"/>
                </a:solidFill>
              </a:rPr>
              <a:t>数据开放服务</a:t>
            </a:r>
            <a:r>
              <a:rPr lang="zh-CN" altLang="en-US" sz="900" dirty="0"/>
              <a:t>：</a:t>
            </a:r>
            <a:r>
              <a:rPr lang="en-US" altLang="zh-CN" sz="900" dirty="0"/>
              <a:t> </a:t>
            </a:r>
            <a:r>
              <a:rPr lang="en-US" altLang="zh-CN" sz="900" dirty="0" err="1"/>
              <a:t>CloudBI</a:t>
            </a:r>
            <a:r>
              <a:rPr lang="zh-CN" altLang="en-US" sz="900" dirty="0"/>
              <a:t>通过数据开放服务从</a:t>
            </a:r>
            <a:r>
              <a:rPr lang="en-US" altLang="zh-CN" sz="900" dirty="0" err="1"/>
              <a:t>HBase</a:t>
            </a:r>
            <a:r>
              <a:rPr lang="zh-CN" altLang="en-US" sz="900" dirty="0"/>
              <a:t>中查询离线计算结果进行展示</a:t>
            </a:r>
            <a:r>
              <a:rPr lang="zh-CN" altLang="en-US" sz="900" dirty="0" smtClean="0"/>
              <a:t>。</a:t>
            </a:r>
            <a:endParaRPr lang="en-US" altLang="zh-CN" sz="900" dirty="0"/>
          </a:p>
          <a:p>
            <a:endParaRPr lang="en-US" altLang="zh-CN" sz="900" dirty="0"/>
          </a:p>
          <a:p>
            <a:endParaRPr lang="en-US" altLang="zh-CN" sz="900" dirty="0"/>
          </a:p>
        </p:txBody>
      </p:sp>
      <p:sp>
        <p:nvSpPr>
          <p:cNvPr id="131" name="流程图: 可选过程 130"/>
          <p:cNvSpPr/>
          <p:nvPr/>
        </p:nvSpPr>
        <p:spPr>
          <a:xfrm>
            <a:off x="2381881" y="2170757"/>
            <a:ext cx="809879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CloudBI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箭头连接符 70"/>
          <p:cNvCxnSpPr>
            <a:stCxn id="55" idx="2"/>
            <a:endCxn id="131" idx="0"/>
          </p:cNvCxnSpPr>
          <p:nvPr/>
        </p:nvCxnSpPr>
        <p:spPr bwMode="auto">
          <a:xfrm flipH="1">
            <a:off x="2786821" y="1993485"/>
            <a:ext cx="1215" cy="17727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3" name="直接箭头连接符 72"/>
          <p:cNvCxnSpPr>
            <a:stCxn id="131" idx="2"/>
            <a:endCxn id="53" idx="0"/>
          </p:cNvCxnSpPr>
          <p:nvPr/>
        </p:nvCxnSpPr>
        <p:spPr bwMode="auto">
          <a:xfrm>
            <a:off x="2786821" y="2440717"/>
            <a:ext cx="4944" cy="20305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7" name="曲线连接符 66"/>
          <p:cNvCxnSpPr>
            <a:stCxn id="143" idx="2"/>
            <a:endCxn id="242" idx="2"/>
          </p:cNvCxnSpPr>
          <p:nvPr/>
        </p:nvCxnSpPr>
        <p:spPr bwMode="auto">
          <a:xfrm rot="16200000" flipH="1">
            <a:off x="3325214" y="3780839"/>
            <a:ext cx="20366" cy="1087264"/>
          </a:xfrm>
          <a:prstGeom prst="curvedConnector3">
            <a:avLst>
              <a:gd name="adj1" fmla="val 122245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9" name="文本框 68"/>
          <p:cNvSpPr txBox="1"/>
          <p:nvPr/>
        </p:nvSpPr>
        <p:spPr>
          <a:xfrm>
            <a:off x="2952242" y="455622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离线计算</a:t>
            </a:r>
            <a:endParaRPr lang="zh-CN" altLang="en-US" sz="600" dirty="0"/>
          </a:p>
        </p:txBody>
      </p:sp>
      <p:sp>
        <p:nvSpPr>
          <p:cNvPr id="99" name="流程图: 可选过程 98"/>
          <p:cNvSpPr/>
          <p:nvPr/>
        </p:nvSpPr>
        <p:spPr>
          <a:xfrm>
            <a:off x="3472366" y="2643770"/>
            <a:ext cx="809879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数据开放服务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箭头连接符 75"/>
          <p:cNvCxnSpPr>
            <a:stCxn id="99" idx="2"/>
            <a:endCxn id="242" idx="0"/>
          </p:cNvCxnSpPr>
          <p:nvPr/>
        </p:nvCxnSpPr>
        <p:spPr bwMode="auto">
          <a:xfrm>
            <a:off x="3877306" y="2913730"/>
            <a:ext cx="1723" cy="11509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0" name="肘形连接符 29"/>
          <p:cNvCxnSpPr>
            <a:stCxn id="55" idx="3"/>
            <a:endCxn id="99" idx="0"/>
          </p:cNvCxnSpPr>
          <p:nvPr/>
        </p:nvCxnSpPr>
        <p:spPr bwMode="auto">
          <a:xfrm>
            <a:off x="3192976" y="1858505"/>
            <a:ext cx="684330" cy="785265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0423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771" y="377842"/>
            <a:ext cx="8274859" cy="465977"/>
          </a:xfrm>
        </p:spPr>
        <p:txBody>
          <a:bodyPr/>
          <a:lstStyle/>
          <a:p>
            <a:r>
              <a:rPr lang="zh-CN" altLang="en-US" dirty="0" smtClean="0"/>
              <a:t>数据产品的数据模型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600146" y="1723670"/>
            <a:ext cx="864071" cy="216018"/>
            <a:chOff x="2135560" y="1556792"/>
            <a:chExt cx="1152128" cy="288032"/>
          </a:xfrm>
        </p:grpSpPr>
        <p:sp>
          <p:nvSpPr>
            <p:cNvPr id="5" name="圆角矩形 4"/>
            <p:cNvSpPr/>
            <p:nvPr/>
          </p:nvSpPr>
          <p:spPr>
            <a:xfrm>
              <a:off x="2135560" y="1556792"/>
              <a:ext cx="1152128" cy="288032"/>
            </a:xfrm>
            <a:prstGeom prst="roundRect">
              <a:avLst/>
            </a:prstGeom>
            <a:no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135560" y="1556792"/>
              <a:ext cx="1152128" cy="288032"/>
            </a:xfrm>
            <a:prstGeom prst="rect">
              <a:avLst/>
            </a:prstGeom>
            <a:solidFill>
              <a:srgbClr val="CCFF66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algn="ctr">
                <a:defRPr sz="1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750" dirty="0"/>
                <a:t>仪表盘</a:t>
              </a:r>
              <a:endParaRPr lang="en-US" altLang="zh-CN" sz="75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600146" y="1215426"/>
            <a:ext cx="864071" cy="216018"/>
            <a:chOff x="2135560" y="1556792"/>
            <a:chExt cx="1152128" cy="288032"/>
          </a:xfrm>
        </p:grpSpPr>
        <p:sp>
          <p:nvSpPr>
            <p:cNvPr id="8" name="圆角矩形 7"/>
            <p:cNvSpPr/>
            <p:nvPr/>
          </p:nvSpPr>
          <p:spPr>
            <a:xfrm>
              <a:off x="2135560" y="1556792"/>
              <a:ext cx="1152128" cy="288032"/>
            </a:xfrm>
            <a:prstGeom prst="roundRect">
              <a:avLst/>
            </a:prstGeom>
            <a:no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135560" y="1556792"/>
              <a:ext cx="1152128" cy="288032"/>
            </a:xfrm>
            <a:prstGeom prst="rect">
              <a:avLst/>
            </a:prstGeom>
            <a:solidFill>
              <a:srgbClr val="CCFF66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algn="ctr">
                <a:defRPr sz="1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750" dirty="0"/>
                <a:t>数据产品</a:t>
              </a:r>
              <a:endParaRPr lang="en-US" altLang="zh-CN" sz="75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600145" y="2231914"/>
            <a:ext cx="864071" cy="216018"/>
            <a:chOff x="2135560" y="1556792"/>
            <a:chExt cx="1152128" cy="288032"/>
          </a:xfrm>
        </p:grpSpPr>
        <p:sp>
          <p:nvSpPr>
            <p:cNvPr id="11" name="圆角矩形 10"/>
            <p:cNvSpPr/>
            <p:nvPr/>
          </p:nvSpPr>
          <p:spPr>
            <a:xfrm>
              <a:off x="2135560" y="1556792"/>
              <a:ext cx="1152128" cy="288032"/>
            </a:xfrm>
            <a:prstGeom prst="roundRect">
              <a:avLst/>
            </a:prstGeom>
            <a:no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135560" y="1556792"/>
              <a:ext cx="1152128" cy="288032"/>
            </a:xfrm>
            <a:prstGeom prst="rect">
              <a:avLst/>
            </a:prstGeom>
            <a:solidFill>
              <a:srgbClr val="CCFF66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algn="ctr">
                <a:defRPr sz="1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750" dirty="0"/>
                <a:t>图表</a:t>
              </a:r>
              <a:r>
                <a:rPr lang="zh-CN" altLang="en-US" sz="750" dirty="0"/>
                <a:t>切</a:t>
              </a:r>
              <a:r>
                <a:rPr lang="zh-CN" altLang="en-US" sz="750" dirty="0"/>
                <a:t>片</a:t>
              </a:r>
              <a:endParaRPr lang="en-US" altLang="zh-CN" sz="750" dirty="0"/>
            </a:p>
          </p:txBody>
        </p:sp>
      </p:grpSp>
      <p:cxnSp>
        <p:nvCxnSpPr>
          <p:cNvPr id="14" name="直接箭头连接符 13"/>
          <p:cNvCxnSpPr>
            <a:stCxn id="8" idx="2"/>
            <a:endCxn id="6" idx="0"/>
          </p:cNvCxnSpPr>
          <p:nvPr/>
        </p:nvCxnSpPr>
        <p:spPr bwMode="auto">
          <a:xfrm flipH="1">
            <a:off x="4032181" y="1431443"/>
            <a:ext cx="1" cy="2922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5" name="文本框 14"/>
          <p:cNvSpPr txBox="1"/>
          <p:nvPr/>
        </p:nvSpPr>
        <p:spPr>
          <a:xfrm>
            <a:off x="4044936" y="192371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1</a:t>
            </a:r>
          </a:p>
          <a:p>
            <a:r>
              <a:rPr lang="zh-CN" altLang="en-US" sz="600" dirty="0"/>
              <a:t>：</a:t>
            </a:r>
            <a:endParaRPr lang="en-US" altLang="zh-CN" sz="600" dirty="0"/>
          </a:p>
          <a:p>
            <a:r>
              <a:rPr lang="en-US" altLang="zh-CN" sz="600" dirty="0"/>
              <a:t>n</a:t>
            </a:r>
            <a:endParaRPr lang="zh-CN" altLang="en-US" sz="600" dirty="0"/>
          </a:p>
        </p:txBody>
      </p:sp>
      <p:cxnSp>
        <p:nvCxnSpPr>
          <p:cNvPr id="16" name="直接箭头连接符 15"/>
          <p:cNvCxnSpPr/>
          <p:nvPr/>
        </p:nvCxnSpPr>
        <p:spPr bwMode="auto">
          <a:xfrm flipH="1">
            <a:off x="4032180" y="1939687"/>
            <a:ext cx="1" cy="2922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7" name="文本框 16"/>
          <p:cNvSpPr txBox="1"/>
          <p:nvPr/>
        </p:nvSpPr>
        <p:spPr>
          <a:xfrm>
            <a:off x="4044936" y="140447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1</a:t>
            </a:r>
          </a:p>
          <a:p>
            <a:r>
              <a:rPr lang="zh-CN" altLang="en-US" sz="600" dirty="0"/>
              <a:t>：</a:t>
            </a:r>
            <a:endParaRPr lang="en-US" altLang="zh-CN" sz="600" dirty="0"/>
          </a:p>
          <a:p>
            <a:r>
              <a:rPr lang="en-US" altLang="zh-CN" sz="600" dirty="0"/>
              <a:t>n</a:t>
            </a:r>
            <a:endParaRPr lang="zh-CN" altLang="en-US" sz="6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3600144" y="2740157"/>
            <a:ext cx="864071" cy="216018"/>
            <a:chOff x="2135560" y="1556792"/>
            <a:chExt cx="1152128" cy="288032"/>
          </a:xfrm>
        </p:grpSpPr>
        <p:sp>
          <p:nvSpPr>
            <p:cNvPr id="19" name="圆角矩形 18"/>
            <p:cNvSpPr/>
            <p:nvPr/>
          </p:nvSpPr>
          <p:spPr>
            <a:xfrm>
              <a:off x="2135560" y="1556792"/>
              <a:ext cx="1152128" cy="288032"/>
            </a:xfrm>
            <a:prstGeom prst="roundRect">
              <a:avLst/>
            </a:prstGeom>
            <a:no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135560" y="1556792"/>
              <a:ext cx="1152128" cy="288032"/>
            </a:xfrm>
            <a:prstGeom prst="rect">
              <a:avLst/>
            </a:prstGeom>
            <a:solidFill>
              <a:srgbClr val="CCFF66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algn="ctr">
                <a:defRPr sz="1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750" dirty="0"/>
                <a:t>数据模型</a:t>
              </a:r>
              <a:endParaRPr lang="en-US" altLang="zh-CN" sz="750" dirty="0"/>
            </a:p>
          </p:txBody>
        </p:sp>
      </p:grpSp>
      <p:cxnSp>
        <p:nvCxnSpPr>
          <p:cNvPr id="21" name="直接箭头连接符 20"/>
          <p:cNvCxnSpPr/>
          <p:nvPr/>
        </p:nvCxnSpPr>
        <p:spPr bwMode="auto">
          <a:xfrm flipH="1">
            <a:off x="4032217" y="2459675"/>
            <a:ext cx="1" cy="2922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2" name="文本框 21"/>
          <p:cNvSpPr txBox="1"/>
          <p:nvPr/>
        </p:nvSpPr>
        <p:spPr>
          <a:xfrm>
            <a:off x="4022812" y="244369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1</a:t>
            </a:r>
          </a:p>
          <a:p>
            <a:r>
              <a:rPr lang="zh-CN" altLang="en-US" sz="600" dirty="0"/>
              <a:t>：</a:t>
            </a:r>
            <a:endParaRPr lang="en-US" altLang="zh-CN" sz="600" dirty="0"/>
          </a:p>
          <a:p>
            <a:r>
              <a:rPr lang="en-US" altLang="zh-CN" sz="600" dirty="0"/>
              <a:t>1</a:t>
            </a:r>
            <a:endParaRPr lang="zh-CN" altLang="en-US" sz="6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3600143" y="3248401"/>
            <a:ext cx="864071" cy="216018"/>
            <a:chOff x="2135560" y="1556792"/>
            <a:chExt cx="1152128" cy="288032"/>
          </a:xfrm>
        </p:grpSpPr>
        <p:sp>
          <p:nvSpPr>
            <p:cNvPr id="24" name="圆角矩形 23"/>
            <p:cNvSpPr/>
            <p:nvPr/>
          </p:nvSpPr>
          <p:spPr>
            <a:xfrm>
              <a:off x="2135560" y="1556792"/>
              <a:ext cx="1152128" cy="288032"/>
            </a:xfrm>
            <a:prstGeom prst="roundRect">
              <a:avLst/>
            </a:prstGeom>
            <a:no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135560" y="1556792"/>
              <a:ext cx="1152128" cy="288032"/>
            </a:xfrm>
            <a:prstGeom prst="rect">
              <a:avLst/>
            </a:prstGeom>
            <a:solidFill>
              <a:srgbClr val="CCFF66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algn="ctr">
                <a:defRPr sz="1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750" dirty="0"/>
                <a:t>数据表</a:t>
              </a:r>
              <a:endParaRPr lang="en-US" altLang="zh-CN" sz="750" dirty="0"/>
            </a:p>
          </p:txBody>
        </p:sp>
      </p:grpSp>
      <p:cxnSp>
        <p:nvCxnSpPr>
          <p:cNvPr id="26" name="直接箭头连接符 25"/>
          <p:cNvCxnSpPr>
            <a:stCxn id="20" idx="2"/>
            <a:endCxn id="24" idx="0"/>
          </p:cNvCxnSpPr>
          <p:nvPr/>
        </p:nvCxnSpPr>
        <p:spPr bwMode="auto">
          <a:xfrm flipH="1">
            <a:off x="4032179" y="2956175"/>
            <a:ext cx="1" cy="2922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7" name="文本框 26"/>
          <p:cNvSpPr txBox="1"/>
          <p:nvPr/>
        </p:nvSpPr>
        <p:spPr>
          <a:xfrm>
            <a:off x="4032178" y="292920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1</a:t>
            </a:r>
          </a:p>
          <a:p>
            <a:r>
              <a:rPr lang="zh-CN" altLang="en-US" sz="600" dirty="0"/>
              <a:t>：</a:t>
            </a:r>
            <a:endParaRPr lang="en-US" altLang="zh-CN" sz="600" dirty="0"/>
          </a:p>
          <a:p>
            <a:r>
              <a:rPr lang="en-US" altLang="zh-CN" sz="600" dirty="0"/>
              <a:t>n</a:t>
            </a:r>
            <a:endParaRPr lang="zh-CN" altLang="en-US" sz="600" dirty="0"/>
          </a:p>
        </p:txBody>
      </p:sp>
      <p:sp>
        <p:nvSpPr>
          <p:cNvPr id="35" name="矩形标注 34"/>
          <p:cNvSpPr/>
          <p:nvPr/>
        </p:nvSpPr>
        <p:spPr>
          <a:xfrm>
            <a:off x="251771" y="2443693"/>
            <a:ext cx="2975654" cy="484156"/>
          </a:xfrm>
          <a:prstGeom prst="wedgeRectCallout">
            <a:avLst>
              <a:gd name="adj1" fmla="val 62717"/>
              <a:gd name="adj2" fmla="val 36974"/>
            </a:avLst>
          </a:prstGeom>
          <a:solidFill>
            <a:schemeClr val="bg1">
              <a:lumMod val="95000"/>
            </a:schemeClr>
          </a:solidFill>
          <a:ln>
            <a:solidFill>
              <a:srgbClr val="990000"/>
            </a:solidFill>
          </a:ln>
        </p:spPr>
        <p:txBody>
          <a:bodyPr wrap="square" rtlCol="0" anchor="t" anchorCtr="0">
            <a:noAutofit/>
          </a:bodyPr>
          <a:lstStyle/>
          <a:p>
            <a:pPr defTabSz="513737">
              <a:lnSpc>
                <a:spcPct val="150000"/>
              </a:lnSpc>
            </a:pP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数据模型：</a:t>
            </a:r>
            <a:endParaRPr lang="en-US" altLang="zh-CN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513737">
              <a:lnSpc>
                <a:spcPct val="150000"/>
              </a:lnSpc>
            </a:pP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个事实表及</a:t>
            </a: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多个关联表组成，包含维度和度量字段。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标注 48"/>
          <p:cNvSpPr/>
          <p:nvPr/>
        </p:nvSpPr>
        <p:spPr>
          <a:xfrm>
            <a:off x="4895684" y="2956175"/>
            <a:ext cx="3630945" cy="484156"/>
          </a:xfrm>
          <a:prstGeom prst="wedgeRectCallout">
            <a:avLst>
              <a:gd name="adj1" fmla="val -61503"/>
              <a:gd name="adj2" fmla="val 30595"/>
            </a:avLst>
          </a:prstGeom>
          <a:solidFill>
            <a:schemeClr val="bg1">
              <a:lumMod val="95000"/>
            </a:schemeClr>
          </a:solidFill>
          <a:ln>
            <a:solidFill>
              <a:srgbClr val="990000"/>
            </a:solidFill>
          </a:ln>
        </p:spPr>
        <p:txBody>
          <a:bodyPr wrap="square" rtlCol="0" anchor="t" anchorCtr="0">
            <a:noAutofit/>
          </a:bodyPr>
          <a:lstStyle/>
          <a:p>
            <a:pPr defTabSz="513737">
              <a:lnSpc>
                <a:spcPct val="150000"/>
              </a:lnSpc>
            </a:pP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数据表：</a:t>
            </a:r>
            <a:endParaRPr lang="en-US" altLang="zh-CN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513737">
              <a:lnSpc>
                <a:spcPct val="150000"/>
              </a:lnSpc>
            </a:pP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对物理表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进行封装，对外提供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HTTP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访问接口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；支持权限控制。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3600143" y="3756645"/>
            <a:ext cx="864071" cy="216018"/>
            <a:chOff x="2135560" y="1556792"/>
            <a:chExt cx="1152128" cy="288032"/>
          </a:xfrm>
        </p:grpSpPr>
        <p:sp>
          <p:nvSpPr>
            <p:cNvPr id="51" name="圆角矩形 50"/>
            <p:cNvSpPr/>
            <p:nvPr/>
          </p:nvSpPr>
          <p:spPr>
            <a:xfrm>
              <a:off x="2135560" y="1556792"/>
              <a:ext cx="1152128" cy="288032"/>
            </a:xfrm>
            <a:prstGeom prst="roundRect">
              <a:avLst/>
            </a:prstGeom>
            <a:noFill/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135560" y="1556792"/>
              <a:ext cx="1152128" cy="288032"/>
            </a:xfrm>
            <a:prstGeom prst="rect">
              <a:avLst/>
            </a:prstGeom>
            <a:solidFill>
              <a:srgbClr val="CCFF66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algn="ctr">
                <a:defRPr sz="1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750" dirty="0"/>
                <a:t>物理</a:t>
              </a:r>
              <a:r>
                <a:rPr lang="zh-CN" altLang="en-US" sz="750" dirty="0"/>
                <a:t>表</a:t>
              </a:r>
              <a:endParaRPr lang="en-US" altLang="zh-CN" sz="750" dirty="0"/>
            </a:p>
          </p:txBody>
        </p:sp>
      </p:grpSp>
      <p:cxnSp>
        <p:nvCxnSpPr>
          <p:cNvPr id="53" name="直接箭头连接符 52"/>
          <p:cNvCxnSpPr/>
          <p:nvPr/>
        </p:nvCxnSpPr>
        <p:spPr bwMode="auto">
          <a:xfrm flipH="1">
            <a:off x="4037505" y="3470478"/>
            <a:ext cx="1" cy="2922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4" name="文本框 53"/>
          <p:cNvSpPr txBox="1"/>
          <p:nvPr/>
        </p:nvSpPr>
        <p:spPr>
          <a:xfrm>
            <a:off x="4032178" y="344351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1</a:t>
            </a:r>
          </a:p>
          <a:p>
            <a:r>
              <a:rPr lang="zh-CN" altLang="en-US" sz="600" dirty="0"/>
              <a:t>：</a:t>
            </a:r>
            <a:endParaRPr lang="en-US" altLang="zh-CN" sz="600" dirty="0"/>
          </a:p>
          <a:p>
            <a:r>
              <a:rPr lang="en-US" altLang="zh-CN" sz="600" dirty="0"/>
              <a:t>1</a:t>
            </a:r>
            <a:endParaRPr lang="zh-CN" altLang="en-US" sz="600" dirty="0"/>
          </a:p>
        </p:txBody>
      </p:sp>
      <p:sp>
        <p:nvSpPr>
          <p:cNvPr id="33" name="矩形标注 32"/>
          <p:cNvSpPr/>
          <p:nvPr/>
        </p:nvSpPr>
        <p:spPr>
          <a:xfrm>
            <a:off x="251771" y="3464419"/>
            <a:ext cx="2975654" cy="484156"/>
          </a:xfrm>
          <a:prstGeom prst="wedgeRectCallout">
            <a:avLst>
              <a:gd name="adj1" fmla="val 62717"/>
              <a:gd name="adj2" fmla="val 36974"/>
            </a:avLst>
          </a:prstGeom>
          <a:solidFill>
            <a:schemeClr val="bg1">
              <a:lumMod val="95000"/>
            </a:schemeClr>
          </a:solidFill>
          <a:ln>
            <a:solidFill>
              <a:srgbClr val="990000"/>
            </a:solidFill>
          </a:ln>
        </p:spPr>
        <p:txBody>
          <a:bodyPr wrap="square" rtlCol="0" anchor="t" anchorCtr="0">
            <a:noAutofit/>
          </a:bodyPr>
          <a:lstStyle/>
          <a:p>
            <a:pPr defTabSz="513737">
              <a:lnSpc>
                <a:spcPct val="150000"/>
              </a:lnSpc>
            </a:pP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物理表：</a:t>
            </a:r>
            <a:endParaRPr lang="en-US" altLang="zh-CN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513737">
              <a:lnSpc>
                <a:spcPct val="150000"/>
              </a:lnSpc>
            </a:pP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保存业务数据的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，表中数据由数据集成工具从业务库中加载 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标注 35"/>
          <p:cNvSpPr/>
          <p:nvPr/>
        </p:nvSpPr>
        <p:spPr>
          <a:xfrm>
            <a:off x="4909007" y="1943334"/>
            <a:ext cx="3617623" cy="484156"/>
          </a:xfrm>
          <a:prstGeom prst="wedgeRectCallout">
            <a:avLst>
              <a:gd name="adj1" fmla="val -62003"/>
              <a:gd name="adj2" fmla="val 33147"/>
            </a:avLst>
          </a:prstGeom>
          <a:solidFill>
            <a:schemeClr val="bg1">
              <a:lumMod val="95000"/>
            </a:schemeClr>
          </a:solidFill>
          <a:ln>
            <a:solidFill>
              <a:srgbClr val="990000"/>
            </a:solidFill>
          </a:ln>
        </p:spPr>
        <p:txBody>
          <a:bodyPr wrap="square" rtlCol="0" anchor="t" anchorCtr="0">
            <a:noAutofit/>
          </a:bodyPr>
          <a:lstStyle/>
          <a:p>
            <a:pPr defTabSz="513737">
              <a:lnSpc>
                <a:spcPct val="150000"/>
              </a:lnSpc>
            </a:pP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图表卡片：</a:t>
            </a:r>
            <a:endParaRPr lang="en-US" altLang="zh-CN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513737">
              <a:lnSpc>
                <a:spcPct val="150000"/>
              </a:lnSpc>
            </a:pP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数据展示的最小单位，展示形式可以是表格、柱状图、散点图、折线图等，图表卡片从指定的数据模型中根据过滤器、维度和度量规则获得计算结果。</a:t>
            </a:r>
          </a:p>
        </p:txBody>
      </p:sp>
      <p:sp>
        <p:nvSpPr>
          <p:cNvPr id="37" name="矩形标注 36"/>
          <p:cNvSpPr/>
          <p:nvPr/>
        </p:nvSpPr>
        <p:spPr>
          <a:xfrm>
            <a:off x="251771" y="1427884"/>
            <a:ext cx="2975654" cy="484156"/>
          </a:xfrm>
          <a:prstGeom prst="wedgeRectCallout">
            <a:avLst>
              <a:gd name="adj1" fmla="val 62717"/>
              <a:gd name="adj2" fmla="val 36974"/>
            </a:avLst>
          </a:prstGeom>
          <a:solidFill>
            <a:schemeClr val="bg1">
              <a:lumMod val="95000"/>
            </a:schemeClr>
          </a:solidFill>
          <a:ln>
            <a:solidFill>
              <a:srgbClr val="990000"/>
            </a:solidFill>
          </a:ln>
        </p:spPr>
        <p:txBody>
          <a:bodyPr wrap="square" rtlCol="0" anchor="t" anchorCtr="0">
            <a:noAutofit/>
          </a:bodyPr>
          <a:lstStyle/>
          <a:p>
            <a:pPr defTabSz="513737">
              <a:lnSpc>
                <a:spcPct val="150000"/>
              </a:lnSpc>
            </a:pP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仪表盘：</a:t>
            </a:r>
            <a:endParaRPr lang="en-US" altLang="zh-CN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513737">
              <a:lnSpc>
                <a:spcPct val="150000"/>
              </a:lnSpc>
            </a:pP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由图表卡片和筛选器组成，多个图表卡片之间可以建立联动关系。</a:t>
            </a:r>
          </a:p>
        </p:txBody>
      </p:sp>
      <p:sp>
        <p:nvSpPr>
          <p:cNvPr id="38" name="矩形标注 37"/>
          <p:cNvSpPr/>
          <p:nvPr/>
        </p:nvSpPr>
        <p:spPr>
          <a:xfrm>
            <a:off x="4895684" y="943728"/>
            <a:ext cx="3617623" cy="484156"/>
          </a:xfrm>
          <a:prstGeom prst="wedgeRectCallout">
            <a:avLst>
              <a:gd name="adj1" fmla="val -62003"/>
              <a:gd name="adj2" fmla="val 33147"/>
            </a:avLst>
          </a:prstGeom>
          <a:solidFill>
            <a:schemeClr val="bg1">
              <a:lumMod val="95000"/>
            </a:schemeClr>
          </a:solidFill>
          <a:ln>
            <a:solidFill>
              <a:srgbClr val="990000"/>
            </a:solidFill>
          </a:ln>
        </p:spPr>
        <p:txBody>
          <a:bodyPr wrap="square" rtlCol="0" anchor="t" anchorCtr="0">
            <a:noAutofit/>
          </a:bodyPr>
          <a:lstStyle/>
          <a:p>
            <a:pPr defTabSz="513737">
              <a:lnSpc>
                <a:spcPct val="150000"/>
              </a:lnSpc>
            </a:pP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数据产品：</a:t>
            </a:r>
            <a:endParaRPr lang="en-US" altLang="zh-CN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513737">
              <a:lnSpc>
                <a:spcPct val="150000"/>
              </a:lnSpc>
            </a:pP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由菜单和仪表盘组成，为用户提供完整的数据分析服务（比如</a:t>
            </a: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：游戏项目报表）</a:t>
            </a: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7013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 bwMode="auto">
          <a:xfrm>
            <a:off x="5609123" y="1231827"/>
            <a:ext cx="2779301" cy="126563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 b="0" dirty="0" smtClean="0">
              <a:latin typeface="+mn-ea"/>
              <a:ea typeface="+mn-ea"/>
            </a:endParaRPr>
          </a:p>
        </p:txBody>
      </p:sp>
      <p:sp>
        <p:nvSpPr>
          <p:cNvPr id="71" name="流程图: 可选过程 70"/>
          <p:cNvSpPr/>
          <p:nvPr/>
        </p:nvSpPr>
        <p:spPr>
          <a:xfrm>
            <a:off x="4394304" y="3812359"/>
            <a:ext cx="809879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DTP/DTM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874" y="228357"/>
            <a:ext cx="8274859" cy="465977"/>
          </a:xfrm>
        </p:spPr>
        <p:txBody>
          <a:bodyPr/>
          <a:lstStyle/>
          <a:p>
            <a:r>
              <a:rPr lang="zh-CN" altLang="en-US" dirty="0" smtClean="0"/>
              <a:t>离线报表制作流程</a:t>
            </a:r>
            <a:endParaRPr lang="zh-CN" altLang="en-US" dirty="0"/>
          </a:p>
        </p:txBody>
      </p:sp>
      <p:sp>
        <p:nvSpPr>
          <p:cNvPr id="21" name="流程图: 磁盘 20"/>
          <p:cNvSpPr/>
          <p:nvPr/>
        </p:nvSpPr>
        <p:spPr>
          <a:xfrm>
            <a:off x="2451270" y="4765796"/>
            <a:ext cx="539919" cy="323952"/>
          </a:xfrm>
          <a:prstGeom prst="flowChartMagneticDisk">
            <a:avLst/>
          </a:prstGeom>
          <a:solidFill>
            <a:srgbClr val="99CCFF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业务数据</a:t>
            </a:r>
          </a:p>
        </p:txBody>
      </p:sp>
      <p:sp>
        <p:nvSpPr>
          <p:cNvPr id="22" name="流程图: 多文档 21"/>
          <p:cNvSpPr/>
          <p:nvPr/>
        </p:nvSpPr>
        <p:spPr>
          <a:xfrm>
            <a:off x="3287469" y="4765796"/>
            <a:ext cx="593911" cy="323952"/>
          </a:xfrm>
          <a:prstGeom prst="flowChartMultidocument">
            <a:avLst/>
          </a:prstGeom>
          <a:solidFill>
            <a:srgbClr val="99CCFF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话单文件</a:t>
            </a:r>
          </a:p>
        </p:txBody>
      </p:sp>
      <p:sp>
        <p:nvSpPr>
          <p:cNvPr id="38" name="流程图: 可选过程 37"/>
          <p:cNvSpPr/>
          <p:nvPr/>
        </p:nvSpPr>
        <p:spPr>
          <a:xfrm>
            <a:off x="2627784" y="3812359"/>
            <a:ext cx="809879" cy="269960"/>
          </a:xfrm>
          <a:prstGeom prst="flowChartAlternateProcess">
            <a:avLst/>
          </a:prstGeom>
          <a:solidFill>
            <a:srgbClr val="FFC00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BDI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2" name="直接箭头连接符 121"/>
          <p:cNvCxnSpPr>
            <a:stCxn id="38" idx="2"/>
            <a:endCxn id="21" idx="1"/>
          </p:cNvCxnSpPr>
          <p:nvPr/>
        </p:nvCxnSpPr>
        <p:spPr bwMode="auto">
          <a:xfrm flipH="1">
            <a:off x="2721230" y="4082319"/>
            <a:ext cx="311494" cy="68347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4" name="直接箭头连接符 123"/>
          <p:cNvCxnSpPr>
            <a:stCxn id="38" idx="2"/>
            <a:endCxn id="22" idx="0"/>
          </p:cNvCxnSpPr>
          <p:nvPr/>
        </p:nvCxnSpPr>
        <p:spPr bwMode="auto">
          <a:xfrm>
            <a:off x="3032724" y="4082319"/>
            <a:ext cx="592559" cy="68347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43" name="流程图: 可选过程 142"/>
          <p:cNvSpPr/>
          <p:nvPr/>
        </p:nvSpPr>
        <p:spPr>
          <a:xfrm>
            <a:off x="2627784" y="3198461"/>
            <a:ext cx="809879" cy="26996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1" name="直接箭头连接符 160"/>
          <p:cNvCxnSpPr>
            <a:stCxn id="38" idx="0"/>
            <a:endCxn id="143" idx="2"/>
          </p:cNvCxnSpPr>
          <p:nvPr/>
        </p:nvCxnSpPr>
        <p:spPr bwMode="auto">
          <a:xfrm flipV="1">
            <a:off x="3032724" y="3468421"/>
            <a:ext cx="0" cy="3439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76" name="文本框 175"/>
          <p:cNvSpPr txBox="1"/>
          <p:nvPr/>
        </p:nvSpPr>
        <p:spPr>
          <a:xfrm>
            <a:off x="3019148" y="3552887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/>
              <a:t>加载数据</a:t>
            </a:r>
            <a:endParaRPr lang="zh-CN" altLang="en-US" sz="600" dirty="0"/>
          </a:p>
        </p:txBody>
      </p:sp>
      <p:cxnSp>
        <p:nvCxnSpPr>
          <p:cNvPr id="15" name="直接箭头连接符 14"/>
          <p:cNvCxnSpPr>
            <a:stCxn id="71" idx="2"/>
            <a:endCxn id="22" idx="0"/>
          </p:cNvCxnSpPr>
          <p:nvPr/>
        </p:nvCxnSpPr>
        <p:spPr bwMode="auto">
          <a:xfrm flipH="1">
            <a:off x="3625283" y="4082319"/>
            <a:ext cx="1173961" cy="68347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流程图: 可选过程 47"/>
          <p:cNvSpPr/>
          <p:nvPr/>
        </p:nvSpPr>
        <p:spPr>
          <a:xfrm>
            <a:off x="2627783" y="2684754"/>
            <a:ext cx="809880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离线数据计算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流程图: 可选过程 48"/>
          <p:cNvSpPr/>
          <p:nvPr/>
        </p:nvSpPr>
        <p:spPr>
          <a:xfrm>
            <a:off x="2627784" y="2150045"/>
            <a:ext cx="809879" cy="26996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48" idx="0"/>
            <a:endCxn id="49" idx="2"/>
          </p:cNvCxnSpPr>
          <p:nvPr/>
        </p:nvCxnSpPr>
        <p:spPr bwMode="auto">
          <a:xfrm flipV="1">
            <a:off x="3032723" y="2420005"/>
            <a:ext cx="1" cy="264749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流程图: 可选过程 51"/>
          <p:cNvSpPr/>
          <p:nvPr/>
        </p:nvSpPr>
        <p:spPr>
          <a:xfrm>
            <a:off x="2627783" y="1576044"/>
            <a:ext cx="809880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数据开放服务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52" idx="2"/>
            <a:endCxn id="49" idx="0"/>
          </p:cNvCxnSpPr>
          <p:nvPr/>
        </p:nvCxnSpPr>
        <p:spPr bwMode="auto">
          <a:xfrm>
            <a:off x="3032723" y="1846004"/>
            <a:ext cx="1" cy="304041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接箭头连接符 11"/>
          <p:cNvCxnSpPr>
            <a:stCxn id="48" idx="2"/>
            <a:endCxn id="143" idx="0"/>
          </p:cNvCxnSpPr>
          <p:nvPr/>
        </p:nvCxnSpPr>
        <p:spPr bwMode="auto">
          <a:xfrm>
            <a:off x="3032723" y="2954714"/>
            <a:ext cx="1" cy="243747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肘形连接符 16"/>
          <p:cNvCxnSpPr>
            <a:stCxn id="71" idx="0"/>
            <a:endCxn id="143" idx="3"/>
          </p:cNvCxnSpPr>
          <p:nvPr/>
        </p:nvCxnSpPr>
        <p:spPr bwMode="auto">
          <a:xfrm rot="16200000" flipV="1">
            <a:off x="3878995" y="2892109"/>
            <a:ext cx="478918" cy="1361581"/>
          </a:xfrm>
          <a:prstGeom prst="bentConnector2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流程图: 可选过程 60"/>
          <p:cNvSpPr/>
          <p:nvPr/>
        </p:nvSpPr>
        <p:spPr>
          <a:xfrm>
            <a:off x="1817903" y="915597"/>
            <a:ext cx="809880" cy="269960"/>
          </a:xfrm>
          <a:prstGeom prst="flowChartAlternateProcess">
            <a:avLst/>
          </a:prstGeom>
          <a:solidFill>
            <a:srgbClr val="FFC00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数据报表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流程图: 可选过程 61"/>
          <p:cNvSpPr/>
          <p:nvPr/>
        </p:nvSpPr>
        <p:spPr>
          <a:xfrm>
            <a:off x="3036376" y="911337"/>
            <a:ext cx="809880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数据产品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流程图: 可选过程 66"/>
          <p:cNvSpPr/>
          <p:nvPr/>
        </p:nvSpPr>
        <p:spPr>
          <a:xfrm>
            <a:off x="4394303" y="2150045"/>
            <a:ext cx="809880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DAP/DAM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663043" y="2641679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/>
              <a:t>加载配置</a:t>
            </a:r>
            <a:endParaRPr lang="zh-CN" altLang="en-US" sz="600" dirty="0"/>
          </a:p>
        </p:txBody>
      </p:sp>
      <p:cxnSp>
        <p:nvCxnSpPr>
          <p:cNvPr id="32" name="肘形连接符 31"/>
          <p:cNvCxnSpPr>
            <a:stCxn id="67" idx="2"/>
            <a:endCxn id="48" idx="3"/>
          </p:cNvCxnSpPr>
          <p:nvPr/>
        </p:nvCxnSpPr>
        <p:spPr bwMode="auto">
          <a:xfrm rot="5400000">
            <a:off x="3918589" y="1939079"/>
            <a:ext cx="399729" cy="136158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肘形连接符 33"/>
          <p:cNvCxnSpPr>
            <a:stCxn id="67" idx="0"/>
            <a:endCxn id="52" idx="3"/>
          </p:cNvCxnSpPr>
          <p:nvPr/>
        </p:nvCxnSpPr>
        <p:spPr bwMode="auto">
          <a:xfrm rot="16200000" flipV="1">
            <a:off x="3898943" y="1249745"/>
            <a:ext cx="439021" cy="136158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文本框 78"/>
          <p:cNvSpPr txBox="1"/>
          <p:nvPr/>
        </p:nvSpPr>
        <p:spPr>
          <a:xfrm>
            <a:off x="3658859" y="1523371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/>
              <a:t>加载配置</a:t>
            </a:r>
            <a:endParaRPr lang="zh-CN" altLang="en-US" sz="600" dirty="0"/>
          </a:p>
        </p:txBody>
      </p:sp>
      <p:sp>
        <p:nvSpPr>
          <p:cNvPr id="85" name="流程图: 可选过程 84"/>
          <p:cNvSpPr/>
          <p:nvPr/>
        </p:nvSpPr>
        <p:spPr>
          <a:xfrm>
            <a:off x="4394303" y="911337"/>
            <a:ext cx="809880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DMP/DMM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/>
          <p:cNvCxnSpPr>
            <a:stCxn id="85" idx="1"/>
            <a:endCxn id="62" idx="3"/>
          </p:cNvCxnSpPr>
          <p:nvPr/>
        </p:nvCxnSpPr>
        <p:spPr bwMode="auto">
          <a:xfrm flipH="1">
            <a:off x="3846256" y="1046317"/>
            <a:ext cx="54804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文本框 88"/>
          <p:cNvSpPr txBox="1"/>
          <p:nvPr/>
        </p:nvSpPr>
        <p:spPr>
          <a:xfrm>
            <a:off x="3862462" y="846707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/>
              <a:t>制作</a:t>
            </a:r>
            <a:endParaRPr lang="zh-CN" altLang="en-US" sz="600" dirty="0"/>
          </a:p>
        </p:txBody>
      </p:sp>
      <p:sp>
        <p:nvSpPr>
          <p:cNvPr id="90" name="流程图: 可选过程 89"/>
          <p:cNvSpPr/>
          <p:nvPr/>
        </p:nvSpPr>
        <p:spPr>
          <a:xfrm>
            <a:off x="874980" y="2150045"/>
            <a:ext cx="809880" cy="269960"/>
          </a:xfrm>
          <a:prstGeom prst="flowChartAlternateProcess">
            <a:avLst/>
          </a:prstGeom>
          <a:solidFill>
            <a:srgbClr val="FFC00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堡垒机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肘形连接符 46"/>
          <p:cNvCxnSpPr>
            <a:stCxn id="90" idx="0"/>
            <a:endCxn id="52" idx="1"/>
          </p:cNvCxnSpPr>
          <p:nvPr/>
        </p:nvCxnSpPr>
        <p:spPr bwMode="auto">
          <a:xfrm rot="5400000" flipH="1" flipV="1">
            <a:off x="1734341" y="1256604"/>
            <a:ext cx="439021" cy="134786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肘形连接符 52"/>
          <p:cNvCxnSpPr>
            <a:stCxn id="90" idx="2"/>
            <a:endCxn id="48" idx="1"/>
          </p:cNvCxnSpPr>
          <p:nvPr/>
        </p:nvCxnSpPr>
        <p:spPr bwMode="auto">
          <a:xfrm rot="16200000" flipH="1">
            <a:off x="1753987" y="1945937"/>
            <a:ext cx="399729" cy="134786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文本框 96"/>
          <p:cNvSpPr txBox="1"/>
          <p:nvPr/>
        </p:nvSpPr>
        <p:spPr>
          <a:xfrm>
            <a:off x="1875360" y="1530652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/>
              <a:t>加载配置</a:t>
            </a:r>
            <a:endParaRPr lang="zh-CN" altLang="en-US" sz="600" dirty="0"/>
          </a:p>
        </p:txBody>
      </p:sp>
      <p:sp>
        <p:nvSpPr>
          <p:cNvPr id="98" name="文本框 97"/>
          <p:cNvSpPr txBox="1"/>
          <p:nvPr/>
        </p:nvSpPr>
        <p:spPr>
          <a:xfrm>
            <a:off x="1868207" y="2635067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/>
              <a:t>加载配置</a:t>
            </a:r>
            <a:endParaRPr lang="zh-CN" altLang="en-US" sz="600" dirty="0"/>
          </a:p>
        </p:txBody>
      </p:sp>
      <p:sp>
        <p:nvSpPr>
          <p:cNvPr id="101" name="文本框 100"/>
          <p:cNvSpPr txBox="1"/>
          <p:nvPr/>
        </p:nvSpPr>
        <p:spPr>
          <a:xfrm>
            <a:off x="3842601" y="3165277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/>
              <a:t>加载数据</a:t>
            </a:r>
            <a:endParaRPr lang="zh-CN" altLang="en-US" sz="600" dirty="0"/>
          </a:p>
        </p:txBody>
      </p:sp>
      <p:sp>
        <p:nvSpPr>
          <p:cNvPr id="57" name="椭圆 56"/>
          <p:cNvSpPr/>
          <p:nvPr/>
        </p:nvSpPr>
        <p:spPr bwMode="auto">
          <a:xfrm>
            <a:off x="3287469" y="1118325"/>
            <a:ext cx="224122" cy="227007"/>
          </a:xfrm>
          <a:prstGeom prst="ellipse">
            <a:avLst/>
          </a:prstGeom>
          <a:solidFill>
            <a:srgbClr val="00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 b="0" dirty="0" smtClean="0">
              <a:latin typeface="+mn-ea"/>
              <a:ea typeface="+mn-ea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2121581" y="1118324"/>
            <a:ext cx="224122" cy="227007"/>
          </a:xfrm>
          <a:prstGeom prst="ellipse">
            <a:avLst/>
          </a:prstGeom>
          <a:solidFill>
            <a:srgbClr val="00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 b="0" dirty="0" smtClean="0">
              <a:latin typeface="+mn-ea"/>
              <a:ea typeface="+mn-ea"/>
            </a:endParaRPr>
          </a:p>
        </p:txBody>
      </p:sp>
      <p:sp>
        <p:nvSpPr>
          <p:cNvPr id="105" name="流程图: 可选过程 104"/>
          <p:cNvSpPr/>
          <p:nvPr/>
        </p:nvSpPr>
        <p:spPr>
          <a:xfrm>
            <a:off x="5724128" y="1395672"/>
            <a:ext cx="809880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scaDomain.js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流程图: 可选过程 105"/>
          <p:cNvSpPr/>
          <p:nvPr/>
        </p:nvSpPr>
        <p:spPr>
          <a:xfrm>
            <a:off x="5727111" y="2015065"/>
            <a:ext cx="809880" cy="26996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9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513737">
              <a:lnSpc>
                <a:spcPct val="150000"/>
              </a:lnSpc>
            </a:pPr>
            <a:r>
              <a:rPr lang="en-US" altLang="zh-CN" sz="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PortalServlet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/>
          <p:cNvCxnSpPr>
            <a:stCxn id="105" idx="2"/>
            <a:endCxn id="106" idx="0"/>
          </p:cNvCxnSpPr>
          <p:nvPr/>
        </p:nvCxnSpPr>
        <p:spPr bwMode="auto">
          <a:xfrm>
            <a:off x="6129068" y="1665632"/>
            <a:ext cx="2983" cy="34943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直接箭头连接符 63"/>
          <p:cNvCxnSpPr>
            <a:stCxn id="60" idx="1"/>
            <a:endCxn id="57" idx="6"/>
          </p:cNvCxnSpPr>
          <p:nvPr/>
        </p:nvCxnSpPr>
        <p:spPr bwMode="auto">
          <a:xfrm flipH="1" flipV="1">
            <a:off x="3511591" y="1231829"/>
            <a:ext cx="2097532" cy="63281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50000"/>
              </a:schemeClr>
            </a:solidFill>
            <a:prstDash val="dashDot"/>
            <a:round/>
            <a:headEnd type="none" w="med" len="med"/>
            <a:tailEnd type="triangle"/>
          </a:ln>
          <a:effectLst/>
        </p:spPr>
      </p:cxnSp>
      <p:cxnSp>
        <p:nvCxnSpPr>
          <p:cNvPr id="112" name="直接箭头连接符 111"/>
          <p:cNvCxnSpPr>
            <a:stCxn id="60" idx="1"/>
            <a:endCxn id="104" idx="6"/>
          </p:cNvCxnSpPr>
          <p:nvPr/>
        </p:nvCxnSpPr>
        <p:spPr bwMode="auto">
          <a:xfrm flipH="1" flipV="1">
            <a:off x="2345703" y="1231828"/>
            <a:ext cx="3263420" cy="632816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50000"/>
              </a:schemeClr>
            </a:solidFill>
            <a:prstDash val="dashDot"/>
            <a:round/>
            <a:headEnd type="none" w="med" len="med"/>
            <a:tailEnd type="triangle"/>
          </a:ln>
          <a:effectLst/>
        </p:spPr>
      </p:cxnSp>
      <p:cxnSp>
        <p:nvCxnSpPr>
          <p:cNvPr id="24" name="直接箭头连接符 23"/>
          <p:cNvCxnSpPr>
            <a:stCxn id="62" idx="2"/>
            <a:endCxn id="52" idx="0"/>
          </p:cNvCxnSpPr>
          <p:nvPr/>
        </p:nvCxnSpPr>
        <p:spPr bwMode="auto">
          <a:xfrm flipH="1">
            <a:off x="3032723" y="1181297"/>
            <a:ext cx="408593" cy="394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接箭头连接符 18"/>
          <p:cNvCxnSpPr>
            <a:stCxn id="61" idx="2"/>
            <a:endCxn id="52" idx="0"/>
          </p:cNvCxnSpPr>
          <p:nvPr/>
        </p:nvCxnSpPr>
        <p:spPr bwMode="auto">
          <a:xfrm>
            <a:off x="2222843" y="1185557"/>
            <a:ext cx="809880" cy="39048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文本框 72"/>
          <p:cNvSpPr txBox="1"/>
          <p:nvPr/>
        </p:nvSpPr>
        <p:spPr>
          <a:xfrm>
            <a:off x="6606016" y="1405553"/>
            <a:ext cx="1439452" cy="3097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buNone/>
            </a:pPr>
            <a:r>
              <a:rPr lang="en-US" altLang="zh-CN" sz="600" dirty="0" smtClean="0"/>
              <a:t>Portal.</a:t>
            </a:r>
            <a:r>
              <a:rPr lang="en-US" altLang="zh-CN" sz="600" dirty="0"/>
              <a:t> </a:t>
            </a:r>
            <a:r>
              <a:rPr lang="en-US" altLang="zh-CN" sz="600" dirty="0" err="1"/>
              <a:t>getJsonBySpWithCondition</a:t>
            </a:r>
            <a:r>
              <a:rPr lang="en-US" altLang="zh-CN" sz="600" dirty="0" smtClean="0"/>
              <a:t>(</a:t>
            </a:r>
          </a:p>
          <a:p>
            <a:pPr>
              <a:buNone/>
            </a:pPr>
            <a:r>
              <a:rPr lang="zh-CN" altLang="en-US" sz="600" dirty="0" smtClean="0"/>
              <a:t>服务名，参数列表</a:t>
            </a:r>
            <a:r>
              <a:rPr lang="en-US" altLang="zh-CN" sz="600" dirty="0" smtClean="0"/>
              <a:t>)</a:t>
            </a:r>
            <a:endParaRPr lang="zh-CN" altLang="en-US" sz="600" dirty="0" smtClean="0"/>
          </a:p>
        </p:txBody>
      </p:sp>
      <p:sp>
        <p:nvSpPr>
          <p:cNvPr id="127" name="文本框 126"/>
          <p:cNvSpPr txBox="1"/>
          <p:nvPr/>
        </p:nvSpPr>
        <p:spPr>
          <a:xfrm>
            <a:off x="6606016" y="1952944"/>
            <a:ext cx="1439452" cy="3097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buNone/>
            </a:pPr>
            <a:r>
              <a:rPr lang="zh-CN" altLang="en-US" sz="600" dirty="0" smtClean="0"/>
              <a:t>从会话中获得用户</a:t>
            </a:r>
            <a:r>
              <a:rPr lang="en-US" altLang="zh-CN" sz="600" dirty="0" smtClean="0"/>
              <a:t>ID</a:t>
            </a:r>
            <a:r>
              <a:rPr lang="zh-CN" altLang="en-US" sz="600" dirty="0" smtClean="0"/>
              <a:t>、账号类型等信息，</a:t>
            </a:r>
            <a:endParaRPr lang="en-US" altLang="zh-CN" sz="600" dirty="0" smtClean="0"/>
          </a:p>
          <a:p>
            <a:pPr>
              <a:buNone/>
            </a:pPr>
            <a:r>
              <a:rPr lang="zh-CN" altLang="en-US" sz="600" dirty="0" smtClean="0"/>
              <a:t>添加到参数列表中</a:t>
            </a:r>
            <a:endParaRPr lang="zh-CN" altLang="en-US" sz="600" dirty="0" smtClean="0"/>
          </a:p>
        </p:txBody>
      </p:sp>
    </p:spTree>
    <p:extLst>
      <p:ext uri="{BB962C8B-B14F-4D97-AF65-F5344CB8AC3E}">
        <p14:creationId xmlns:p14="http://schemas.microsoft.com/office/powerpoint/2010/main" val="277620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1模板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华为字体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b="0" dirty="0" smtClean="0">
            <a:latin typeface="+mn-ea"/>
            <a:ea typeface="+mn-ea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noAutofit/>
      </a:bodyPr>
      <a:lstStyle>
        <a:defPPr>
          <a:buNone/>
          <a:defRPr sz="1200" dirty="0" smtClean="0">
            <a:latin typeface="+mn-lt"/>
            <a:ea typeface="+mn-ea"/>
          </a:defRPr>
        </a:defPPr>
      </a:lstStyle>
    </a:txDef>
  </a:objectDefaults>
  <a:extraClrSchemeLst>
    <a:extraClrScheme>
      <a:clrScheme name="15_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ight Your Business(Huawei LTE Summit 2014) 2.2.pptx" id="{4B635C4A-9F79-42E5-B070-8F2F140624AB}" vid="{03B51E44-F479-4FE1-892E-5548B5BD7AB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13980</TotalTime>
  <Words>1914</Words>
  <Application>Microsoft Office PowerPoint</Application>
  <PresentationFormat>全屏显示(16:10)</PresentationFormat>
  <Paragraphs>415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Arial Unicode MS</vt:lpstr>
      <vt:lpstr>HY헤드라인M</vt:lpstr>
      <vt:lpstr>ＭＳ Ｐゴシック</vt:lpstr>
      <vt:lpstr>ＭＳ Ｐゴシック</vt:lpstr>
      <vt:lpstr>等线</vt:lpstr>
      <vt:lpstr>黑体</vt:lpstr>
      <vt:lpstr>华文细黑</vt:lpstr>
      <vt:lpstr>楷体</vt:lpstr>
      <vt:lpstr>宋体</vt:lpstr>
      <vt:lpstr>微软雅黑</vt:lpstr>
      <vt:lpstr>新宋体</vt:lpstr>
      <vt:lpstr>Arial</vt:lpstr>
      <vt:lpstr>Calibri</vt:lpstr>
      <vt:lpstr>FrutigerNext LT Bold</vt:lpstr>
      <vt:lpstr>FrutigerNext LT Medium</vt:lpstr>
      <vt:lpstr>FrutigerNext LT Regular</vt:lpstr>
      <vt:lpstr>Wingdings</vt:lpstr>
      <vt:lpstr>2011模板</vt:lpstr>
      <vt:lpstr>产业报表实现框架及流程</vt:lpstr>
      <vt:lpstr>数据分析服务系统架构</vt:lpstr>
      <vt:lpstr>数据分析服务分层分级解决方案架构</vt:lpstr>
      <vt:lpstr>DIC数据分析服务的整体对象关系</vt:lpstr>
      <vt:lpstr>DIC数据分析服务基本对象</vt:lpstr>
      <vt:lpstr>多种数据接入方式</vt:lpstr>
      <vt:lpstr>数据产品制作流程</vt:lpstr>
      <vt:lpstr>数据产品的数据模型</vt:lpstr>
      <vt:lpstr>离线报表制作流程</vt:lpstr>
      <vt:lpstr>离线计算配置文件结构</vt:lpstr>
      <vt:lpstr>索引表的实现原理</vt:lpstr>
      <vt:lpstr>离线计算任务启动命令</vt:lpstr>
      <vt:lpstr>数据开放查询配置文件结构</vt:lpstr>
      <vt:lpstr>结算数据清除命令</vt:lpstr>
      <vt:lpstr>谢谢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易数云服务RoadMap</dc:title>
  <dc:creator>k00286681</dc:creator>
  <cp:lastModifiedBy>Zhangderong</cp:lastModifiedBy>
  <cp:revision>1081</cp:revision>
  <dcterms:created xsi:type="dcterms:W3CDTF">2016-06-21T05:45:25Z</dcterms:created>
  <dcterms:modified xsi:type="dcterms:W3CDTF">2017-05-25T08:22:49Z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(3)GDvKcSqo1LZWAN3xLP9ynamZ8tj95lN2bwszOirl0FGG/mXs/pitmlL6anhIPV/ug639UFJ7
yI4GPpHEwnxM6H+pwiDdaaIQix+6buGrHBf1MeLb2R8fx9LsjTVe/FP9XtqGWijhTjs+wy6K
FIP5uGWoQy7JR0FYDiAgz1AxEixniClC6JnrVtoq5BXUVbGdvhYDWWoB8hUUAd3/rXi4CH2u
Ajd/z9K4o28OrtTIeh</vt:lpwstr>
  </property>
  <property fmtid="{D5CDD505-2E9C-101B-9397-08002B2CF9AE}" pid="3" name="_2015_ms_pID_7253431">
    <vt:lpwstr>adyIm9M7IUQbTHjYsmS4B04cOWeXwgP5SC9NCYZwjvNHsFetdjjtLD
PUBZi0hbm2+X8W8PiZwRjYRZIUV4q5oCw5oJpNcAHuoi10PNm2nVMLwdLPYgpTksT1JMxjZ/
nf8v89Kl+wzWHy3eXbhAPTjQcKAaP4Fsl6mDiGZp3m9VbEnbhN2tA9KjHCxdMTF2Z6aXwdYa
0BzRMwwmMB/VYy9tiRL4KkJF0HuA8R8brL0+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1495671832</vt:lpwstr>
  </property>
  <property fmtid="{D5CDD505-2E9C-101B-9397-08002B2CF9AE}" pid="8" name="_2015_ms_pID_7253432">
    <vt:lpwstr>tQ==</vt:lpwstr>
  </property>
</Properties>
</file>