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60"/>
  </p:notesMasterIdLst>
  <p:handoutMasterIdLst>
    <p:handoutMasterId r:id="rId61"/>
  </p:handoutMasterIdLst>
  <p:sldIdLst>
    <p:sldId id="1319" r:id="rId6"/>
    <p:sldId id="1320" r:id="rId7"/>
    <p:sldId id="1377" r:id="rId8"/>
    <p:sldId id="1322" r:id="rId9"/>
    <p:sldId id="1378" r:id="rId10"/>
    <p:sldId id="1380" r:id="rId11"/>
    <p:sldId id="1381" r:id="rId12"/>
    <p:sldId id="1388" r:id="rId13"/>
    <p:sldId id="1389" r:id="rId14"/>
    <p:sldId id="1400" r:id="rId15"/>
    <p:sldId id="1401" r:id="rId16"/>
    <p:sldId id="1408" r:id="rId17"/>
    <p:sldId id="1402" r:id="rId18"/>
    <p:sldId id="1447" r:id="rId19"/>
    <p:sldId id="1396" r:id="rId20"/>
    <p:sldId id="1449" r:id="rId21"/>
    <p:sldId id="1450" r:id="rId22"/>
    <p:sldId id="1451" r:id="rId23"/>
    <p:sldId id="1452" r:id="rId24"/>
    <p:sldId id="1453" r:id="rId25"/>
    <p:sldId id="1397" r:id="rId26"/>
    <p:sldId id="1398" r:id="rId27"/>
    <p:sldId id="1399" r:id="rId28"/>
    <p:sldId id="1409" r:id="rId29"/>
    <p:sldId id="1382" r:id="rId30"/>
    <p:sldId id="1383" r:id="rId31"/>
    <p:sldId id="1410" r:id="rId32"/>
    <p:sldId id="1403" r:id="rId33"/>
    <p:sldId id="1411" r:id="rId34"/>
    <p:sldId id="1405" r:id="rId35"/>
    <p:sldId id="1412" r:id="rId36"/>
    <p:sldId id="1413" r:id="rId37"/>
    <p:sldId id="1385" r:id="rId38"/>
    <p:sldId id="1386" r:id="rId39"/>
    <p:sldId id="1414" r:id="rId40"/>
    <p:sldId id="1415" r:id="rId41"/>
    <p:sldId id="1416" r:id="rId42"/>
    <p:sldId id="1417" r:id="rId43"/>
    <p:sldId id="1418" r:id="rId44"/>
    <p:sldId id="1421" r:id="rId45"/>
    <p:sldId id="1419" r:id="rId46"/>
    <p:sldId id="1420" r:id="rId47"/>
    <p:sldId id="1422" r:id="rId48"/>
    <p:sldId id="1429" r:id="rId49"/>
    <p:sldId id="1440" r:id="rId50"/>
    <p:sldId id="1446" r:id="rId51"/>
    <p:sldId id="1441" r:id="rId52"/>
    <p:sldId id="1443" r:id="rId53"/>
    <p:sldId id="1444" r:id="rId54"/>
    <p:sldId id="1445" r:id="rId55"/>
    <p:sldId id="1436" r:id="rId56"/>
    <p:sldId id="1167" r:id="rId57"/>
    <p:sldId id="1256" r:id="rId58"/>
    <p:sldId id="1204" r:id="rId59"/>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p15:clr>
            <a:srgbClr val="A4A3A4"/>
          </p15:clr>
        </p15:guide>
        <p15:guide id="2" orient="horz" pos="867">
          <p15:clr>
            <a:srgbClr val="A4A3A4"/>
          </p15:clr>
        </p15:guide>
        <p15:guide id="3" orient="horz" pos="5">
          <p15:clr>
            <a:srgbClr val="A4A3A4"/>
          </p15:clr>
        </p15:guide>
        <p15:guide id="4" orient="horz" pos="3453">
          <p15:clr>
            <a:srgbClr val="A4A3A4"/>
          </p15:clr>
        </p15:guide>
        <p15:guide id="5" pos="476">
          <p15:clr>
            <a:srgbClr val="A4A3A4"/>
          </p15:clr>
        </p15:guide>
        <p15:guide id="6" pos="2880">
          <p15:clr>
            <a:srgbClr val="A4A3A4"/>
          </p15:clr>
        </p15:guide>
        <p15:guide id="7" pos="5420">
          <p15:clr>
            <a:srgbClr val="A4A3A4"/>
          </p15:clr>
        </p15:guide>
      </p15:sldGuideLst>
    </p:ext>
    <p:ext uri="{2D200454-40CA-4A62-9FC3-DE9A4176ACB9}">
      <p15:notesGuideLst xmlns:p15="http://schemas.microsoft.com/office/powerpoint/2012/main">
        <p15:guide id="1" orient="horz" pos="3223">
          <p15:clr>
            <a:srgbClr val="A4A3A4"/>
          </p15:clr>
        </p15:guide>
        <p15:guide id="2" orient="horz" pos="479">
          <p15:clr>
            <a:srgbClr val="A4A3A4"/>
          </p15:clr>
        </p15:guide>
        <p15:guide id="3" pos="2440">
          <p15:clr>
            <a:srgbClr val="A4A3A4"/>
          </p15:clr>
        </p15:guide>
        <p15:guide id="4" pos="444">
          <p15:clr>
            <a:srgbClr val="A4A3A4"/>
          </p15:clr>
        </p15:guide>
        <p15:guide id="5" pos="40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88249" autoAdjust="0"/>
  </p:normalViewPr>
  <p:slideViewPr>
    <p:cSldViewPr showGuides="1">
      <p:cViewPr varScale="1">
        <p:scale>
          <a:sx n="109" d="100"/>
          <a:sy n="109" d="100"/>
        </p:scale>
        <p:origin x="870" y="96"/>
      </p:cViewPr>
      <p:guideLst>
        <p:guide orient="horz" pos="2341"/>
        <p:guide orient="horz" pos="867"/>
        <p:guide orient="horz" pos="5"/>
        <p:guide orient="horz" pos="3453"/>
        <p:guide pos="476"/>
        <p:guide pos="2880"/>
        <p:guide pos="5420"/>
      </p:guideLst>
    </p:cSldViewPr>
  </p:slideViewPr>
  <p:notesTextViewPr>
    <p:cViewPr>
      <p:scale>
        <a:sx n="100" d="100"/>
        <a:sy n="100" d="100"/>
      </p:scale>
      <p:origin x="0" y="0"/>
    </p:cViewPr>
  </p:notesTextViewPr>
  <p:sorterViewPr>
    <p:cViewPr>
      <p:scale>
        <a:sx n="66" d="100"/>
        <a:sy n="66" d="100"/>
      </p:scale>
      <p:origin x="0" y="3576"/>
    </p:cViewPr>
  </p:sorterViewPr>
  <p:notesViewPr>
    <p:cSldViewPr showGuides="1">
      <p:cViewPr>
        <p:scale>
          <a:sx n="66" d="100"/>
          <a:sy n="66" d="100"/>
        </p:scale>
        <p:origin x="-2502" y="972"/>
      </p:cViewPr>
      <p:guideLst>
        <p:guide orient="horz" pos="3223"/>
        <p:guide orient="horz" pos="479"/>
        <p:guide pos="2440"/>
        <p:guide pos="444"/>
        <p:guide pos="4028"/>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37E8C-2A79-42C0-840B-F8A927859191}"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zh-CN" altLang="en-US"/>
        </a:p>
      </dgm:t>
    </dgm:pt>
    <dgm:pt modelId="{ADB5FD38-FF6A-450C-B2F5-BF24C9B1CC3D}">
      <dgm:prSet phldrT="[文本]" custT="1"/>
      <dgm:spPr>
        <a:xfrm>
          <a:off x="0" y="0"/>
          <a:ext cx="1475214" cy="607567"/>
        </a:xfrm>
        <a:solidFill>
          <a:srgbClr val="0099CC"/>
        </a:solidFill>
        <a:ln w="25400" cap="flat" cmpd="sng" algn="ctr">
          <a:solidFill>
            <a:srgbClr val="FFFFFF">
              <a:hueOff val="0"/>
              <a:satOff val="0"/>
              <a:lumOff val="0"/>
              <a:alphaOff val="0"/>
            </a:srgbClr>
          </a:solidFill>
          <a:prstDash val="solid"/>
        </a:ln>
        <a:effectLst/>
      </dgm:spPr>
      <dgm:t>
        <a:bodyPr/>
        <a:lstStyle/>
        <a:p>
          <a:r>
            <a:rPr lang="en-US" altLang="zh-CN" sz="1400" dirty="0" err="1" smtClean="0">
              <a:solidFill>
                <a:srgbClr val="FFFFFF"/>
              </a:solidFill>
              <a:latin typeface="Courier New" pitchFamily="49" charset="0"/>
              <a:ea typeface="+mn-ea"/>
              <a:cs typeface="Courier New" pitchFamily="49" charset="0"/>
            </a:rPr>
            <a:t>Hiveserver</a:t>
          </a:r>
          <a:r>
            <a:rPr lang="zh-CN" altLang="en-US" sz="1400" dirty="0" smtClean="0">
              <a:solidFill>
                <a:srgbClr val="FFFFFF"/>
              </a:solidFill>
              <a:latin typeface="Courier New" pitchFamily="49" charset="0"/>
              <a:ea typeface="+mn-ea"/>
              <a:cs typeface="Courier New" pitchFamily="49" charset="0"/>
            </a:rPr>
            <a:t>（</a:t>
          </a:r>
          <a:r>
            <a:rPr lang="en-US" altLang="zh-CN" sz="1400" dirty="0" smtClean="0">
              <a:solidFill>
                <a:srgbClr val="FFFFFF"/>
              </a:solidFill>
              <a:latin typeface="Courier New" pitchFamily="49" charset="0"/>
              <a:ea typeface="+mn-ea"/>
              <a:cs typeface="Courier New" pitchFamily="49" charset="0"/>
            </a:rPr>
            <a:t>Active</a:t>
          </a:r>
          <a:r>
            <a:rPr lang="zh-CN" altLang="en-US" sz="1400" dirty="0" smtClean="0">
              <a:solidFill>
                <a:srgbClr val="FFFFFF"/>
              </a:solidFill>
              <a:latin typeface="Courier New" pitchFamily="49" charset="0"/>
              <a:ea typeface="+mn-ea"/>
              <a:cs typeface="Courier New" pitchFamily="49" charset="0"/>
            </a:rPr>
            <a:t>）</a:t>
          </a:r>
          <a:endParaRPr lang="zh-CN" altLang="en-US" sz="1400" dirty="0">
            <a:solidFill>
              <a:srgbClr val="FFFFFF"/>
            </a:solidFill>
            <a:latin typeface="Courier New" pitchFamily="49" charset="0"/>
            <a:ea typeface="+mn-ea"/>
            <a:cs typeface="Courier New" pitchFamily="49" charset="0"/>
          </a:endParaRPr>
        </a:p>
      </dgm:t>
    </dgm:pt>
    <dgm:pt modelId="{60A466F5-D6A8-49C4-B7B0-599559814941}" type="parTrans" cxnId="{9B3B2BFD-E20B-4C1B-8D6F-71D01CF95C1E}">
      <dgm:prSet/>
      <dgm:spPr/>
      <dgm:t>
        <a:bodyPr/>
        <a:lstStyle/>
        <a:p>
          <a:endParaRPr lang="zh-CN" altLang="en-US" sz="1400">
            <a:latin typeface="+mn-ea"/>
            <a:ea typeface="+mn-ea"/>
          </a:endParaRPr>
        </a:p>
      </dgm:t>
    </dgm:pt>
    <dgm:pt modelId="{442117BB-511A-4D2E-93DB-193A64CA4DD9}" type="sibTrans" cxnId="{9B3B2BFD-E20B-4C1B-8D6F-71D01CF95C1E}">
      <dgm:prSet/>
      <dgm:spPr/>
      <dgm:t>
        <a:bodyPr/>
        <a:lstStyle/>
        <a:p>
          <a:endParaRPr lang="zh-CN" altLang="en-US" sz="1400">
            <a:latin typeface="+mn-ea"/>
            <a:ea typeface="+mn-ea"/>
          </a:endParaRPr>
        </a:p>
      </dgm:t>
    </dgm:pt>
    <dgm:pt modelId="{F63A1585-77D8-4473-AEA4-44DEE0F2EDA1}">
      <dgm:prSet phldrT="[文本]" custT="1"/>
      <dgm:spPr>
        <a:xfrm>
          <a:off x="1435204" y="0"/>
          <a:ext cx="1391289" cy="607567"/>
        </a:xfrm>
        <a:solidFill>
          <a:srgbClr val="0099CC"/>
        </a:solidFill>
        <a:ln w="25400" cap="flat" cmpd="sng" algn="ctr">
          <a:solidFill>
            <a:srgbClr val="FFFFFF">
              <a:hueOff val="0"/>
              <a:satOff val="0"/>
              <a:lumOff val="0"/>
              <a:alphaOff val="0"/>
            </a:srgbClr>
          </a:solidFill>
          <a:prstDash val="solid"/>
        </a:ln>
        <a:effectLst/>
      </dgm:spPr>
      <dgm:t>
        <a:bodyPr/>
        <a:lstStyle/>
        <a:p>
          <a:r>
            <a:rPr lang="en-US" altLang="zh-CN" sz="1400" dirty="0" err="1" smtClean="0">
              <a:solidFill>
                <a:srgbClr val="FFFFFF"/>
              </a:solidFill>
              <a:latin typeface="+mn-ea"/>
              <a:ea typeface="+mn-ea"/>
              <a:cs typeface="+mn-cs"/>
            </a:rPr>
            <a:t>Hiveserver</a:t>
          </a:r>
          <a:r>
            <a:rPr lang="zh-CN" altLang="en-US" sz="1400" dirty="0" smtClean="0">
              <a:solidFill>
                <a:srgbClr val="FFFFFF"/>
              </a:solidFill>
              <a:latin typeface="+mn-ea"/>
              <a:ea typeface="+mn-ea"/>
              <a:cs typeface="+mn-cs"/>
            </a:rPr>
            <a:t>（</a:t>
          </a:r>
          <a:r>
            <a:rPr lang="en-US" altLang="zh-CN" sz="1400" dirty="0" smtClean="0">
              <a:solidFill>
                <a:srgbClr val="FFFFFF"/>
              </a:solidFill>
              <a:latin typeface="+mn-ea"/>
              <a:ea typeface="+mn-ea"/>
              <a:cs typeface="+mn-cs"/>
            </a:rPr>
            <a:t>Active</a:t>
          </a:r>
          <a:r>
            <a:rPr lang="zh-CN" altLang="en-US" sz="1400" dirty="0" smtClean="0">
              <a:solidFill>
                <a:srgbClr val="FFFFFF"/>
              </a:solidFill>
              <a:latin typeface="+mn-ea"/>
              <a:ea typeface="+mn-ea"/>
              <a:cs typeface="+mn-cs"/>
            </a:rPr>
            <a:t>）</a:t>
          </a:r>
          <a:endParaRPr lang="zh-CN" altLang="en-US" sz="1400" dirty="0">
            <a:solidFill>
              <a:srgbClr val="FFFFFF"/>
            </a:solidFill>
            <a:latin typeface="+mn-ea"/>
            <a:ea typeface="+mn-ea"/>
            <a:cs typeface="+mn-cs"/>
          </a:endParaRPr>
        </a:p>
      </dgm:t>
    </dgm:pt>
    <dgm:pt modelId="{D55388B4-C18C-42C5-AA70-D55D5F9CE5AF}" type="parTrans" cxnId="{AD166DDE-3BA9-40B6-B85C-75EA2A13AB20}">
      <dgm:prSet/>
      <dgm:spPr/>
      <dgm:t>
        <a:bodyPr/>
        <a:lstStyle/>
        <a:p>
          <a:endParaRPr lang="zh-CN" altLang="en-US" sz="1400">
            <a:latin typeface="+mn-ea"/>
            <a:ea typeface="+mn-ea"/>
          </a:endParaRPr>
        </a:p>
      </dgm:t>
    </dgm:pt>
    <dgm:pt modelId="{787D06A9-D5EC-4BFE-9F07-C1BC3FC2E95D}" type="sibTrans" cxnId="{AD166DDE-3BA9-40B6-B85C-75EA2A13AB20}">
      <dgm:prSet/>
      <dgm:spPr/>
      <dgm:t>
        <a:bodyPr/>
        <a:lstStyle/>
        <a:p>
          <a:endParaRPr lang="zh-CN" altLang="en-US" sz="1400">
            <a:latin typeface="+mn-ea"/>
            <a:ea typeface="+mn-ea"/>
          </a:endParaRPr>
        </a:p>
      </dgm:t>
    </dgm:pt>
    <dgm:pt modelId="{9ABDC2D0-D37A-4BE9-8A09-7B0E97D90366}">
      <dgm:prSet phldrT="[文本]" custT="1"/>
      <dgm:spPr>
        <a:xfrm>
          <a:off x="0" y="648071"/>
          <a:ext cx="682976" cy="607567"/>
        </a:xfrm>
        <a:solidFill>
          <a:srgbClr val="0099CC"/>
        </a:solidFill>
        <a:ln w="25400" cap="flat" cmpd="sng" algn="ctr">
          <a:solidFill>
            <a:srgbClr val="FFFFFF">
              <a:hueOff val="0"/>
              <a:satOff val="0"/>
              <a:lumOff val="0"/>
              <a:alphaOff val="0"/>
            </a:srgbClr>
          </a:solidFill>
          <a:prstDash val="solid"/>
        </a:ln>
        <a:effectLst/>
      </dgm:spPr>
      <dgm:t>
        <a:bodyPr/>
        <a:lstStyle/>
        <a:p>
          <a:r>
            <a:rPr lang="en-US" altLang="zh-CN" sz="1400" dirty="0" err="1" smtClean="0">
              <a:solidFill>
                <a:srgbClr val="FFFFFF"/>
              </a:solidFill>
              <a:latin typeface="+mn-ea"/>
              <a:ea typeface="+mn-ea"/>
              <a:cs typeface="+mn-cs"/>
            </a:rPr>
            <a:t>Metastore</a:t>
          </a:r>
          <a:endParaRPr lang="zh-CN" altLang="en-US" sz="1400" dirty="0">
            <a:solidFill>
              <a:srgbClr val="FFFFFF"/>
            </a:solidFill>
            <a:latin typeface="+mn-ea"/>
            <a:ea typeface="+mn-ea"/>
            <a:cs typeface="+mn-cs"/>
          </a:endParaRPr>
        </a:p>
      </dgm:t>
    </dgm:pt>
    <dgm:pt modelId="{6B2F3EB9-27C3-4FB8-AA42-EEC07BBA5CA7}" type="parTrans" cxnId="{7FCF403D-171A-4BE5-A979-1EC78FA801E6}">
      <dgm:prSet/>
      <dgm:spPr/>
      <dgm:t>
        <a:bodyPr/>
        <a:lstStyle/>
        <a:p>
          <a:endParaRPr lang="zh-CN" altLang="en-US" sz="1400">
            <a:latin typeface="+mn-ea"/>
            <a:ea typeface="+mn-ea"/>
          </a:endParaRPr>
        </a:p>
      </dgm:t>
    </dgm:pt>
    <dgm:pt modelId="{A6CC2A07-EDA8-4E77-B5A5-E7D72C69CD9C}" type="sibTrans" cxnId="{7FCF403D-171A-4BE5-A979-1EC78FA801E6}">
      <dgm:prSet/>
      <dgm:spPr/>
      <dgm:t>
        <a:bodyPr/>
        <a:lstStyle/>
        <a:p>
          <a:endParaRPr lang="zh-CN" altLang="en-US" sz="1400">
            <a:latin typeface="+mn-ea"/>
            <a:ea typeface="+mn-ea"/>
          </a:endParaRPr>
        </a:p>
      </dgm:t>
    </dgm:pt>
    <dgm:pt modelId="{C9CD58D9-2E8F-4DA0-93BF-1A855B71FF6C}">
      <dgm:prSet phldrT="[文本]" custT="1"/>
      <dgm:spPr>
        <a:xfrm>
          <a:off x="720077" y="648069"/>
          <a:ext cx="620640" cy="607567"/>
        </a:xfrm>
        <a:solidFill>
          <a:srgbClr val="0099CC"/>
        </a:solidFill>
        <a:ln w="25400" cap="flat" cmpd="sng" algn="ctr">
          <a:solidFill>
            <a:srgbClr val="FFFFFF">
              <a:hueOff val="0"/>
              <a:satOff val="0"/>
              <a:lumOff val="0"/>
              <a:alphaOff val="0"/>
            </a:srgbClr>
          </a:solidFill>
          <a:prstDash val="solid"/>
        </a:ln>
        <a:effectLst/>
      </dgm:spPr>
      <dgm:t>
        <a:bodyPr/>
        <a:lstStyle/>
        <a:p>
          <a:r>
            <a:rPr lang="en-US" altLang="zh-CN" sz="1400" dirty="0" err="1" smtClean="0">
              <a:solidFill>
                <a:srgbClr val="FFFFFF"/>
              </a:solidFill>
              <a:latin typeface="+mn-ea"/>
              <a:ea typeface="+mn-ea"/>
              <a:cs typeface="+mn-cs"/>
            </a:rPr>
            <a:t>Metastore</a:t>
          </a:r>
          <a:endParaRPr lang="zh-CN" altLang="en-US" sz="1400" dirty="0">
            <a:solidFill>
              <a:srgbClr val="FFFFFF"/>
            </a:solidFill>
            <a:latin typeface="+mn-ea"/>
            <a:ea typeface="+mn-ea"/>
            <a:cs typeface="+mn-cs"/>
          </a:endParaRPr>
        </a:p>
      </dgm:t>
    </dgm:pt>
    <dgm:pt modelId="{06EE626F-7721-4028-BFA6-D00253D32030}" type="parTrans" cxnId="{7E61115C-E286-417A-AE5D-402002182567}">
      <dgm:prSet/>
      <dgm:spPr/>
      <dgm:t>
        <a:bodyPr/>
        <a:lstStyle/>
        <a:p>
          <a:endParaRPr lang="zh-CN" altLang="en-US" sz="1400">
            <a:latin typeface="+mn-ea"/>
            <a:ea typeface="+mn-ea"/>
          </a:endParaRPr>
        </a:p>
      </dgm:t>
    </dgm:pt>
    <dgm:pt modelId="{555C797E-3F94-402F-9695-A9FA9ADBA7C3}" type="sibTrans" cxnId="{7E61115C-E286-417A-AE5D-402002182567}">
      <dgm:prSet/>
      <dgm:spPr/>
      <dgm:t>
        <a:bodyPr/>
        <a:lstStyle/>
        <a:p>
          <a:endParaRPr lang="zh-CN" altLang="en-US" sz="1400">
            <a:latin typeface="+mn-ea"/>
            <a:ea typeface="+mn-ea"/>
          </a:endParaRPr>
        </a:p>
      </dgm:t>
    </dgm:pt>
    <dgm:pt modelId="{1152123F-FC95-44F9-8322-513A24E6CCF1}">
      <dgm:prSet phldrT="[文本]" custT="1"/>
      <dgm:spPr>
        <a:xfrm>
          <a:off x="0" y="1296143"/>
          <a:ext cx="1358774" cy="607567"/>
        </a:xfrm>
        <a:solidFill>
          <a:srgbClr val="FFCC66">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US" altLang="zh-CN" sz="1400" dirty="0" err="1" smtClean="0">
              <a:solidFill>
                <a:srgbClr val="FFFFFF"/>
              </a:solidFill>
              <a:latin typeface="+mn-ea"/>
              <a:ea typeface="+mn-ea"/>
              <a:cs typeface="+mn-cs"/>
            </a:rPr>
            <a:t>DBservice</a:t>
          </a:r>
          <a:endParaRPr lang="zh-CN" altLang="en-US" sz="1400" dirty="0">
            <a:solidFill>
              <a:srgbClr val="FFFFFF"/>
            </a:solidFill>
            <a:latin typeface="+mn-ea"/>
            <a:ea typeface="+mn-ea"/>
            <a:cs typeface="+mn-cs"/>
          </a:endParaRPr>
        </a:p>
      </dgm:t>
    </dgm:pt>
    <dgm:pt modelId="{C99A23DC-1141-4109-ABBF-D8D69833D534}" type="parTrans" cxnId="{C001B299-74E5-4049-B35C-6BA3643EB42E}">
      <dgm:prSet/>
      <dgm:spPr/>
      <dgm:t>
        <a:bodyPr/>
        <a:lstStyle/>
        <a:p>
          <a:endParaRPr lang="zh-CN" altLang="en-US" sz="1400">
            <a:latin typeface="+mn-ea"/>
            <a:ea typeface="+mn-ea"/>
          </a:endParaRPr>
        </a:p>
      </dgm:t>
    </dgm:pt>
    <dgm:pt modelId="{55C70DB2-E407-4BA5-A0E8-F30F9814971B}" type="sibTrans" cxnId="{C001B299-74E5-4049-B35C-6BA3643EB42E}">
      <dgm:prSet/>
      <dgm:spPr/>
      <dgm:t>
        <a:bodyPr/>
        <a:lstStyle/>
        <a:p>
          <a:endParaRPr lang="zh-CN" altLang="en-US" sz="1400">
            <a:latin typeface="+mn-ea"/>
            <a:ea typeface="+mn-ea"/>
          </a:endParaRPr>
        </a:p>
      </dgm:t>
    </dgm:pt>
    <dgm:pt modelId="{C82EACB8-B2CD-48AF-B19B-C96BC0811A2B}">
      <dgm:prSet phldrT="[文本]" custT="1"/>
      <dgm:spPr>
        <a:xfrm>
          <a:off x="2304258" y="648075"/>
          <a:ext cx="536066" cy="1243921"/>
        </a:xfrm>
        <a:solidFill>
          <a:srgbClr val="FFCC66">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US" altLang="zh-CN" sz="1400" dirty="0" err="1" smtClean="0">
              <a:solidFill>
                <a:srgbClr val="FFFFFF"/>
              </a:solidFill>
              <a:latin typeface="+mn-ea"/>
              <a:ea typeface="+mn-ea"/>
              <a:cs typeface="+mn-cs"/>
            </a:rPr>
            <a:t>ZooKeeper</a:t>
          </a:r>
          <a:endParaRPr lang="zh-CN" altLang="en-US" sz="1400" dirty="0">
            <a:solidFill>
              <a:srgbClr val="FFFFFF"/>
            </a:solidFill>
            <a:latin typeface="+mn-ea"/>
            <a:ea typeface="+mn-ea"/>
            <a:cs typeface="+mn-cs"/>
          </a:endParaRPr>
        </a:p>
      </dgm:t>
    </dgm:pt>
    <dgm:pt modelId="{8114B002-2720-4BB4-9C5A-0B104B6DA790}" type="parTrans" cxnId="{9AE51D72-B748-4B35-9FC1-D6F1C94EC69E}">
      <dgm:prSet/>
      <dgm:spPr/>
      <dgm:t>
        <a:bodyPr/>
        <a:lstStyle/>
        <a:p>
          <a:endParaRPr lang="zh-CN" altLang="en-US" sz="1400">
            <a:latin typeface="+mn-ea"/>
            <a:ea typeface="+mn-ea"/>
          </a:endParaRPr>
        </a:p>
      </dgm:t>
    </dgm:pt>
    <dgm:pt modelId="{0A9415EC-B505-48E6-BD94-C34AC1A6EDA4}" type="sibTrans" cxnId="{9AE51D72-B748-4B35-9FC1-D6F1C94EC69E}">
      <dgm:prSet/>
      <dgm:spPr/>
      <dgm:t>
        <a:bodyPr/>
        <a:lstStyle/>
        <a:p>
          <a:endParaRPr lang="zh-CN" altLang="en-US" sz="1400">
            <a:latin typeface="+mn-ea"/>
            <a:ea typeface="+mn-ea"/>
          </a:endParaRPr>
        </a:p>
      </dgm:t>
    </dgm:pt>
    <dgm:pt modelId="{FAE61B32-65B7-4F1F-AE25-55898B3B162A}">
      <dgm:prSet phldrT="[文本]" custT="1"/>
      <dgm:spPr>
        <a:xfrm>
          <a:off x="1368149" y="1296143"/>
          <a:ext cx="905518" cy="607567"/>
        </a:xfrm>
        <a:solidFill>
          <a:srgbClr val="FFCC66">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US" altLang="zh-CN" sz="1400" dirty="0" smtClean="0">
              <a:solidFill>
                <a:srgbClr val="FFFFFF"/>
              </a:solidFill>
              <a:latin typeface="+mn-ea"/>
              <a:ea typeface="+mn-ea"/>
              <a:cs typeface="+mn-cs"/>
            </a:rPr>
            <a:t>HDFS</a:t>
          </a:r>
          <a:endParaRPr lang="zh-CN" altLang="en-US" sz="1400" dirty="0">
            <a:solidFill>
              <a:srgbClr val="FFFFFF"/>
            </a:solidFill>
            <a:latin typeface="+mn-ea"/>
            <a:ea typeface="+mn-ea"/>
            <a:cs typeface="+mn-cs"/>
          </a:endParaRPr>
        </a:p>
      </dgm:t>
    </dgm:pt>
    <dgm:pt modelId="{112F55A1-6A55-4750-83AC-DDFC336C0F1B}" type="parTrans" cxnId="{CC151EE8-CF9B-47FE-B476-EF934DB935E9}">
      <dgm:prSet/>
      <dgm:spPr/>
      <dgm:t>
        <a:bodyPr/>
        <a:lstStyle/>
        <a:p>
          <a:endParaRPr lang="zh-CN" altLang="en-US" sz="1400">
            <a:latin typeface="+mn-ea"/>
            <a:ea typeface="+mn-ea"/>
          </a:endParaRPr>
        </a:p>
      </dgm:t>
    </dgm:pt>
    <dgm:pt modelId="{AB687882-08C7-40CA-8EF8-E9394CD22589}" type="sibTrans" cxnId="{CC151EE8-CF9B-47FE-B476-EF934DB935E9}">
      <dgm:prSet/>
      <dgm:spPr/>
      <dgm:t>
        <a:bodyPr/>
        <a:lstStyle/>
        <a:p>
          <a:endParaRPr lang="zh-CN" altLang="en-US" sz="1400">
            <a:latin typeface="+mn-ea"/>
            <a:ea typeface="+mn-ea"/>
          </a:endParaRPr>
        </a:p>
      </dgm:t>
    </dgm:pt>
    <dgm:pt modelId="{8FC8409C-B3A9-493F-B498-69F4CBADBA18}">
      <dgm:prSet phldrT="[文本]" custT="1"/>
      <dgm:spPr>
        <a:xfrm>
          <a:off x="1368154" y="648073"/>
          <a:ext cx="880486" cy="607567"/>
        </a:xfrm>
        <a:solidFill>
          <a:srgbClr val="FFCC66">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US" altLang="zh-CN" sz="1400" dirty="0" smtClean="0">
              <a:solidFill>
                <a:srgbClr val="FFFFFF"/>
              </a:solidFill>
              <a:latin typeface="+mn-ea"/>
              <a:ea typeface="+mn-ea"/>
              <a:cs typeface="+mn-cs"/>
            </a:rPr>
            <a:t>Yarn</a:t>
          </a:r>
          <a:endParaRPr lang="zh-CN" altLang="en-US" sz="1400" dirty="0">
            <a:solidFill>
              <a:srgbClr val="FFFFFF"/>
            </a:solidFill>
            <a:latin typeface="+mn-ea"/>
            <a:ea typeface="+mn-ea"/>
            <a:cs typeface="+mn-cs"/>
          </a:endParaRPr>
        </a:p>
      </dgm:t>
    </dgm:pt>
    <dgm:pt modelId="{F706B925-169F-4647-A74C-4DF0A301D869}" type="parTrans" cxnId="{9FEC3D5D-CAC9-4F6C-BCF0-12BB0A9D2455}">
      <dgm:prSet/>
      <dgm:spPr/>
      <dgm:t>
        <a:bodyPr/>
        <a:lstStyle/>
        <a:p>
          <a:endParaRPr lang="zh-CN" altLang="en-US" sz="1400">
            <a:latin typeface="+mn-ea"/>
            <a:ea typeface="+mn-ea"/>
          </a:endParaRPr>
        </a:p>
      </dgm:t>
    </dgm:pt>
    <dgm:pt modelId="{12B2328A-E4E3-43E7-9FB9-D171E2809ADA}" type="sibTrans" cxnId="{9FEC3D5D-CAC9-4F6C-BCF0-12BB0A9D2455}">
      <dgm:prSet/>
      <dgm:spPr/>
      <dgm:t>
        <a:bodyPr/>
        <a:lstStyle/>
        <a:p>
          <a:endParaRPr lang="zh-CN" altLang="en-US" sz="1400">
            <a:latin typeface="+mn-ea"/>
            <a:ea typeface="+mn-ea"/>
          </a:endParaRPr>
        </a:p>
      </dgm:t>
    </dgm:pt>
    <dgm:pt modelId="{CA25AA9E-EF8D-4E1D-8FA3-5CC195BC6A75}" type="pres">
      <dgm:prSet presAssocID="{80A37E8C-2A79-42C0-840B-F8A927859191}" presName="diagram" presStyleCnt="0">
        <dgm:presLayoutVars>
          <dgm:dir/>
          <dgm:resizeHandles val="exact"/>
        </dgm:presLayoutVars>
      </dgm:prSet>
      <dgm:spPr/>
      <dgm:t>
        <a:bodyPr/>
        <a:lstStyle/>
        <a:p>
          <a:endParaRPr lang="zh-CN" altLang="en-US"/>
        </a:p>
      </dgm:t>
    </dgm:pt>
    <dgm:pt modelId="{4B5AC148-6065-4F98-B2B2-5BAB2D9E4F11}" type="pres">
      <dgm:prSet presAssocID="{ADB5FD38-FF6A-450C-B2F5-BF24C9B1CC3D}" presName="node" presStyleLbl="node1" presStyleIdx="0" presStyleCnt="8" custScaleX="145684" custLinFactNeighborX="-38643" custLinFactNeighborY="-224">
        <dgm:presLayoutVars>
          <dgm:bulletEnabled val="1"/>
        </dgm:presLayoutVars>
      </dgm:prSet>
      <dgm:spPr>
        <a:prstGeom prst="rect">
          <a:avLst/>
        </a:prstGeom>
      </dgm:spPr>
      <dgm:t>
        <a:bodyPr/>
        <a:lstStyle/>
        <a:p>
          <a:endParaRPr lang="zh-CN" altLang="en-US"/>
        </a:p>
      </dgm:t>
    </dgm:pt>
    <dgm:pt modelId="{D517C04B-1EAC-41F2-9F95-58887CAB9A54}" type="pres">
      <dgm:prSet presAssocID="{442117BB-511A-4D2E-93DB-193A64CA4DD9}" presName="sibTrans" presStyleCnt="0"/>
      <dgm:spPr/>
      <dgm:t>
        <a:bodyPr/>
        <a:lstStyle/>
        <a:p>
          <a:endParaRPr lang="zh-CN" altLang="en-US"/>
        </a:p>
      </dgm:t>
    </dgm:pt>
    <dgm:pt modelId="{9270F5C8-856E-4797-8AD2-F801EA243934}" type="pres">
      <dgm:prSet presAssocID="{F63A1585-77D8-4473-AEA4-44DEE0F2EDA1}" presName="node" presStyleLbl="node1" presStyleIdx="1" presStyleCnt="8" custScaleX="137396" custLinFactNeighborX="-42021" custLinFactNeighborY="-224">
        <dgm:presLayoutVars>
          <dgm:bulletEnabled val="1"/>
        </dgm:presLayoutVars>
      </dgm:prSet>
      <dgm:spPr>
        <a:prstGeom prst="rect">
          <a:avLst/>
        </a:prstGeom>
      </dgm:spPr>
      <dgm:t>
        <a:bodyPr/>
        <a:lstStyle/>
        <a:p>
          <a:endParaRPr lang="zh-CN" altLang="en-US"/>
        </a:p>
      </dgm:t>
    </dgm:pt>
    <dgm:pt modelId="{14AC0BB6-4ED9-45CA-A6FF-81DE708F3A34}" type="pres">
      <dgm:prSet presAssocID="{787D06A9-D5EC-4BFE-9F07-C1BC3FC2E95D}" presName="sibTrans" presStyleCnt="0"/>
      <dgm:spPr/>
      <dgm:t>
        <a:bodyPr/>
        <a:lstStyle/>
        <a:p>
          <a:endParaRPr lang="zh-CN" altLang="en-US"/>
        </a:p>
      </dgm:t>
    </dgm:pt>
    <dgm:pt modelId="{CF52A501-7949-4710-B9C0-F21642FF4625}" type="pres">
      <dgm:prSet presAssocID="{9ABDC2D0-D37A-4BE9-8A09-7B0E97D90366}" presName="node" presStyleLbl="node1" presStyleIdx="2" presStyleCnt="8" custScaleX="67447" custLinFactX="-131150" custLinFactY="6443" custLinFactNeighborX="-200000" custLinFactNeighborY="100000">
        <dgm:presLayoutVars>
          <dgm:bulletEnabled val="1"/>
        </dgm:presLayoutVars>
      </dgm:prSet>
      <dgm:spPr>
        <a:prstGeom prst="rect">
          <a:avLst/>
        </a:prstGeom>
      </dgm:spPr>
      <dgm:t>
        <a:bodyPr/>
        <a:lstStyle/>
        <a:p>
          <a:endParaRPr lang="zh-CN" altLang="en-US"/>
        </a:p>
      </dgm:t>
    </dgm:pt>
    <dgm:pt modelId="{22A59CC4-A39B-4961-947F-E2E8E2C880B5}" type="pres">
      <dgm:prSet presAssocID="{A6CC2A07-EDA8-4E77-B5A5-E7D72C69CD9C}" presName="sibTrans" presStyleCnt="0"/>
      <dgm:spPr/>
      <dgm:t>
        <a:bodyPr/>
        <a:lstStyle/>
        <a:p>
          <a:endParaRPr lang="zh-CN" altLang="en-US"/>
        </a:p>
      </dgm:t>
    </dgm:pt>
    <dgm:pt modelId="{DD3AD5BD-243E-4922-89B2-1FFB59A9F53A}" type="pres">
      <dgm:prSet presAssocID="{C9CD58D9-2E8F-4DA0-93BF-1A855B71FF6C}" presName="node" presStyleLbl="node1" presStyleIdx="3" presStyleCnt="8" custScaleX="61291" custLinFactNeighborX="41697" custLinFactNeighborY="-62593">
        <dgm:presLayoutVars>
          <dgm:bulletEnabled val="1"/>
        </dgm:presLayoutVars>
      </dgm:prSet>
      <dgm:spPr>
        <a:prstGeom prst="rect">
          <a:avLst/>
        </a:prstGeom>
      </dgm:spPr>
      <dgm:t>
        <a:bodyPr/>
        <a:lstStyle/>
        <a:p>
          <a:endParaRPr lang="zh-CN" altLang="en-US"/>
        </a:p>
      </dgm:t>
    </dgm:pt>
    <dgm:pt modelId="{2BDCD8B7-E678-49A8-9B3E-6F4240863FE1}" type="pres">
      <dgm:prSet presAssocID="{555C797E-3F94-402F-9695-A9FA9ADBA7C3}" presName="sibTrans" presStyleCnt="0"/>
      <dgm:spPr/>
      <dgm:t>
        <a:bodyPr/>
        <a:lstStyle/>
        <a:p>
          <a:endParaRPr lang="zh-CN" altLang="en-US"/>
        </a:p>
      </dgm:t>
    </dgm:pt>
    <dgm:pt modelId="{42501861-2EF6-4848-9CBF-A00B93A4F2BC}" type="pres">
      <dgm:prSet presAssocID="{1152123F-FC95-44F9-8322-513A24E6CCF1}" presName="node" presStyleLbl="node1" presStyleIdx="4" presStyleCnt="8" custScaleX="134185" custLinFactX="-3769" custLinFactNeighborX="-100000" custLinFactNeighborY="44074">
        <dgm:presLayoutVars>
          <dgm:bulletEnabled val="1"/>
        </dgm:presLayoutVars>
      </dgm:prSet>
      <dgm:spPr>
        <a:prstGeom prst="rect">
          <a:avLst/>
        </a:prstGeom>
      </dgm:spPr>
      <dgm:t>
        <a:bodyPr/>
        <a:lstStyle/>
        <a:p>
          <a:endParaRPr lang="zh-CN" altLang="en-US"/>
        </a:p>
      </dgm:t>
    </dgm:pt>
    <dgm:pt modelId="{257D9C9E-24FF-4D0E-931D-AFB6CB236672}" type="pres">
      <dgm:prSet presAssocID="{55C70DB2-E407-4BA5-A0E8-F30F9814971B}" presName="sibTrans" presStyleCnt="0"/>
      <dgm:spPr/>
      <dgm:t>
        <a:bodyPr/>
        <a:lstStyle/>
        <a:p>
          <a:endParaRPr lang="zh-CN" altLang="en-US"/>
        </a:p>
      </dgm:t>
    </dgm:pt>
    <dgm:pt modelId="{5F9B0FA7-87C4-458B-A53C-D6812EDCD654}" type="pres">
      <dgm:prSet presAssocID="{C82EACB8-B2CD-48AF-B19B-C96BC0811A2B}" presName="node" presStyleLbl="node1" presStyleIdx="5" presStyleCnt="8" custScaleX="52939" custScaleY="204738" custLinFactNeighborX="-17334" custLinFactNeighborY="-10223">
        <dgm:presLayoutVars>
          <dgm:bulletEnabled val="1"/>
        </dgm:presLayoutVars>
      </dgm:prSet>
      <dgm:spPr>
        <a:prstGeom prst="rect">
          <a:avLst/>
        </a:prstGeom>
      </dgm:spPr>
      <dgm:t>
        <a:bodyPr/>
        <a:lstStyle/>
        <a:p>
          <a:endParaRPr lang="zh-CN" altLang="en-US"/>
        </a:p>
      </dgm:t>
    </dgm:pt>
    <dgm:pt modelId="{95F41E37-E4A1-4221-8C66-F1F95486D846}" type="pres">
      <dgm:prSet presAssocID="{0A9415EC-B505-48E6-BD94-C34AC1A6EDA4}" presName="sibTrans" presStyleCnt="0"/>
      <dgm:spPr/>
      <dgm:t>
        <a:bodyPr/>
        <a:lstStyle/>
        <a:p>
          <a:endParaRPr lang="zh-CN" altLang="en-US"/>
        </a:p>
      </dgm:t>
    </dgm:pt>
    <dgm:pt modelId="{22F33C13-1190-4546-9AA3-BF2799165376}" type="pres">
      <dgm:prSet presAssocID="{FAE61B32-65B7-4F1F-AE25-55898B3B162A}" presName="node" presStyleLbl="node1" presStyleIdx="6" presStyleCnt="8" custScaleX="89424" custLinFactX="-72718" custLinFactNeighborX="-100000" custLinFactNeighborY="44074">
        <dgm:presLayoutVars>
          <dgm:bulletEnabled val="1"/>
        </dgm:presLayoutVars>
      </dgm:prSet>
      <dgm:spPr>
        <a:prstGeom prst="rect">
          <a:avLst/>
        </a:prstGeom>
      </dgm:spPr>
      <dgm:t>
        <a:bodyPr/>
        <a:lstStyle/>
        <a:p>
          <a:endParaRPr lang="zh-CN" altLang="en-US"/>
        </a:p>
      </dgm:t>
    </dgm:pt>
    <dgm:pt modelId="{3B9F54C0-A928-476A-95E8-77A87AFC2808}" type="pres">
      <dgm:prSet presAssocID="{AB687882-08C7-40CA-8EF8-E9394CD22589}" presName="sibTrans" presStyleCnt="0"/>
      <dgm:spPr/>
      <dgm:t>
        <a:bodyPr/>
        <a:lstStyle/>
        <a:p>
          <a:endParaRPr lang="zh-CN" altLang="en-US"/>
        </a:p>
      </dgm:t>
    </dgm:pt>
    <dgm:pt modelId="{0C4C03BF-0C6C-48A3-A6F9-B60AF29B457F}" type="pres">
      <dgm:prSet presAssocID="{8FC8409C-B3A9-493F-B498-69F4CBADBA18}" presName="node" presStyleLbl="node1" presStyleIdx="7" presStyleCnt="8" custScaleX="86952" custLinFactY="-100000" custLinFactNeighborX="-34746" custLinFactNeighborY="-131628">
        <dgm:presLayoutVars>
          <dgm:bulletEnabled val="1"/>
        </dgm:presLayoutVars>
      </dgm:prSet>
      <dgm:spPr>
        <a:prstGeom prst="rect">
          <a:avLst/>
        </a:prstGeom>
      </dgm:spPr>
      <dgm:t>
        <a:bodyPr/>
        <a:lstStyle/>
        <a:p>
          <a:endParaRPr lang="zh-CN" altLang="en-US"/>
        </a:p>
      </dgm:t>
    </dgm:pt>
  </dgm:ptLst>
  <dgm:cxnLst>
    <dgm:cxn modelId="{CC151EE8-CF9B-47FE-B476-EF934DB935E9}" srcId="{80A37E8C-2A79-42C0-840B-F8A927859191}" destId="{FAE61B32-65B7-4F1F-AE25-55898B3B162A}" srcOrd="6" destOrd="0" parTransId="{112F55A1-6A55-4750-83AC-DDFC336C0F1B}" sibTransId="{AB687882-08C7-40CA-8EF8-E9394CD22589}"/>
    <dgm:cxn modelId="{7FCF403D-171A-4BE5-A979-1EC78FA801E6}" srcId="{80A37E8C-2A79-42C0-840B-F8A927859191}" destId="{9ABDC2D0-D37A-4BE9-8A09-7B0E97D90366}" srcOrd="2" destOrd="0" parTransId="{6B2F3EB9-27C3-4FB8-AA42-EEC07BBA5CA7}" sibTransId="{A6CC2A07-EDA8-4E77-B5A5-E7D72C69CD9C}"/>
    <dgm:cxn modelId="{D6A0E0BE-A392-4D63-8D87-3DAB2E1853EF}" type="presOf" srcId="{80A37E8C-2A79-42C0-840B-F8A927859191}" destId="{CA25AA9E-EF8D-4E1D-8FA3-5CC195BC6A75}" srcOrd="0" destOrd="0" presId="urn:microsoft.com/office/officeart/2005/8/layout/default#1"/>
    <dgm:cxn modelId="{0C0B96BB-29C1-4524-B165-375659BAA5BB}" type="presOf" srcId="{F63A1585-77D8-4473-AEA4-44DEE0F2EDA1}" destId="{9270F5C8-856E-4797-8AD2-F801EA243934}" srcOrd="0" destOrd="0" presId="urn:microsoft.com/office/officeart/2005/8/layout/default#1"/>
    <dgm:cxn modelId="{A94F7758-A6AB-43EF-9437-53C80726B12B}" type="presOf" srcId="{9ABDC2D0-D37A-4BE9-8A09-7B0E97D90366}" destId="{CF52A501-7949-4710-B9C0-F21642FF4625}" srcOrd="0" destOrd="0" presId="urn:microsoft.com/office/officeart/2005/8/layout/default#1"/>
    <dgm:cxn modelId="{9B3B2BFD-E20B-4C1B-8D6F-71D01CF95C1E}" srcId="{80A37E8C-2A79-42C0-840B-F8A927859191}" destId="{ADB5FD38-FF6A-450C-B2F5-BF24C9B1CC3D}" srcOrd="0" destOrd="0" parTransId="{60A466F5-D6A8-49C4-B7B0-599559814941}" sibTransId="{442117BB-511A-4D2E-93DB-193A64CA4DD9}"/>
    <dgm:cxn modelId="{8FF5C94C-3E5B-44F8-91D8-4DAC1C4FC266}" type="presOf" srcId="{ADB5FD38-FF6A-450C-B2F5-BF24C9B1CC3D}" destId="{4B5AC148-6065-4F98-B2B2-5BAB2D9E4F11}" srcOrd="0" destOrd="0" presId="urn:microsoft.com/office/officeart/2005/8/layout/default#1"/>
    <dgm:cxn modelId="{C001B299-74E5-4049-B35C-6BA3643EB42E}" srcId="{80A37E8C-2A79-42C0-840B-F8A927859191}" destId="{1152123F-FC95-44F9-8322-513A24E6CCF1}" srcOrd="4" destOrd="0" parTransId="{C99A23DC-1141-4109-ABBF-D8D69833D534}" sibTransId="{55C70DB2-E407-4BA5-A0E8-F30F9814971B}"/>
    <dgm:cxn modelId="{9FEC3D5D-CAC9-4F6C-BCF0-12BB0A9D2455}" srcId="{80A37E8C-2A79-42C0-840B-F8A927859191}" destId="{8FC8409C-B3A9-493F-B498-69F4CBADBA18}" srcOrd="7" destOrd="0" parTransId="{F706B925-169F-4647-A74C-4DF0A301D869}" sibTransId="{12B2328A-E4E3-43E7-9FB9-D171E2809ADA}"/>
    <dgm:cxn modelId="{93E63182-D7F3-43DE-8F7A-7195AA7B17E6}" type="presOf" srcId="{C82EACB8-B2CD-48AF-B19B-C96BC0811A2B}" destId="{5F9B0FA7-87C4-458B-A53C-D6812EDCD654}" srcOrd="0" destOrd="0" presId="urn:microsoft.com/office/officeart/2005/8/layout/default#1"/>
    <dgm:cxn modelId="{EA9EA25F-3561-456E-BAE8-B50EA8B8493D}" type="presOf" srcId="{1152123F-FC95-44F9-8322-513A24E6CCF1}" destId="{42501861-2EF6-4848-9CBF-A00B93A4F2BC}" srcOrd="0" destOrd="0" presId="urn:microsoft.com/office/officeart/2005/8/layout/default#1"/>
    <dgm:cxn modelId="{51951280-51C1-4D07-A86B-55D9E1B0380C}" type="presOf" srcId="{FAE61B32-65B7-4F1F-AE25-55898B3B162A}" destId="{22F33C13-1190-4546-9AA3-BF2799165376}" srcOrd="0" destOrd="0" presId="urn:microsoft.com/office/officeart/2005/8/layout/default#1"/>
    <dgm:cxn modelId="{7E61115C-E286-417A-AE5D-402002182567}" srcId="{80A37E8C-2A79-42C0-840B-F8A927859191}" destId="{C9CD58D9-2E8F-4DA0-93BF-1A855B71FF6C}" srcOrd="3" destOrd="0" parTransId="{06EE626F-7721-4028-BFA6-D00253D32030}" sibTransId="{555C797E-3F94-402F-9695-A9FA9ADBA7C3}"/>
    <dgm:cxn modelId="{B8246CFC-9DD1-406B-9820-27BF563192F2}" type="presOf" srcId="{8FC8409C-B3A9-493F-B498-69F4CBADBA18}" destId="{0C4C03BF-0C6C-48A3-A6F9-B60AF29B457F}" srcOrd="0" destOrd="0" presId="urn:microsoft.com/office/officeart/2005/8/layout/default#1"/>
    <dgm:cxn modelId="{9AE51D72-B748-4B35-9FC1-D6F1C94EC69E}" srcId="{80A37E8C-2A79-42C0-840B-F8A927859191}" destId="{C82EACB8-B2CD-48AF-B19B-C96BC0811A2B}" srcOrd="5" destOrd="0" parTransId="{8114B002-2720-4BB4-9C5A-0B104B6DA790}" sibTransId="{0A9415EC-B505-48E6-BD94-C34AC1A6EDA4}"/>
    <dgm:cxn modelId="{AD166DDE-3BA9-40B6-B85C-75EA2A13AB20}" srcId="{80A37E8C-2A79-42C0-840B-F8A927859191}" destId="{F63A1585-77D8-4473-AEA4-44DEE0F2EDA1}" srcOrd="1" destOrd="0" parTransId="{D55388B4-C18C-42C5-AA70-D55D5F9CE5AF}" sibTransId="{787D06A9-D5EC-4BFE-9F07-C1BC3FC2E95D}"/>
    <dgm:cxn modelId="{760934ED-8A54-4002-B79A-552BBCBD24E8}" type="presOf" srcId="{C9CD58D9-2E8F-4DA0-93BF-1A855B71FF6C}" destId="{DD3AD5BD-243E-4922-89B2-1FFB59A9F53A}" srcOrd="0" destOrd="0" presId="urn:microsoft.com/office/officeart/2005/8/layout/default#1"/>
    <dgm:cxn modelId="{BDC99A89-768C-40C5-AE1A-3D60AA6FD184}" type="presParOf" srcId="{CA25AA9E-EF8D-4E1D-8FA3-5CC195BC6A75}" destId="{4B5AC148-6065-4F98-B2B2-5BAB2D9E4F11}" srcOrd="0" destOrd="0" presId="urn:microsoft.com/office/officeart/2005/8/layout/default#1"/>
    <dgm:cxn modelId="{81A6F614-FC08-4F02-BCB8-FDA93049801D}" type="presParOf" srcId="{CA25AA9E-EF8D-4E1D-8FA3-5CC195BC6A75}" destId="{D517C04B-1EAC-41F2-9F95-58887CAB9A54}" srcOrd="1" destOrd="0" presId="urn:microsoft.com/office/officeart/2005/8/layout/default#1"/>
    <dgm:cxn modelId="{B7BC32A1-5EA9-4F82-AC3A-27D45802E8BB}" type="presParOf" srcId="{CA25AA9E-EF8D-4E1D-8FA3-5CC195BC6A75}" destId="{9270F5C8-856E-4797-8AD2-F801EA243934}" srcOrd="2" destOrd="0" presId="urn:microsoft.com/office/officeart/2005/8/layout/default#1"/>
    <dgm:cxn modelId="{32418875-29AC-4029-9015-DBCC713CE002}" type="presParOf" srcId="{CA25AA9E-EF8D-4E1D-8FA3-5CC195BC6A75}" destId="{14AC0BB6-4ED9-45CA-A6FF-81DE708F3A34}" srcOrd="3" destOrd="0" presId="urn:microsoft.com/office/officeart/2005/8/layout/default#1"/>
    <dgm:cxn modelId="{F2E1C3B8-271F-46B4-987F-9EFD3EB3DEBD}" type="presParOf" srcId="{CA25AA9E-EF8D-4E1D-8FA3-5CC195BC6A75}" destId="{CF52A501-7949-4710-B9C0-F21642FF4625}" srcOrd="4" destOrd="0" presId="urn:microsoft.com/office/officeart/2005/8/layout/default#1"/>
    <dgm:cxn modelId="{AB5C494F-75F9-43D8-A96B-1E1753C01F38}" type="presParOf" srcId="{CA25AA9E-EF8D-4E1D-8FA3-5CC195BC6A75}" destId="{22A59CC4-A39B-4961-947F-E2E8E2C880B5}" srcOrd="5" destOrd="0" presId="urn:microsoft.com/office/officeart/2005/8/layout/default#1"/>
    <dgm:cxn modelId="{3522B703-C646-47C7-A94D-1DF1C1B1906E}" type="presParOf" srcId="{CA25AA9E-EF8D-4E1D-8FA3-5CC195BC6A75}" destId="{DD3AD5BD-243E-4922-89B2-1FFB59A9F53A}" srcOrd="6" destOrd="0" presId="urn:microsoft.com/office/officeart/2005/8/layout/default#1"/>
    <dgm:cxn modelId="{52966A93-5ABA-41F9-A01F-6E2EC04F5F53}" type="presParOf" srcId="{CA25AA9E-EF8D-4E1D-8FA3-5CC195BC6A75}" destId="{2BDCD8B7-E678-49A8-9B3E-6F4240863FE1}" srcOrd="7" destOrd="0" presId="urn:microsoft.com/office/officeart/2005/8/layout/default#1"/>
    <dgm:cxn modelId="{FF15F49A-8A37-49B5-B914-282B4F8A6F22}" type="presParOf" srcId="{CA25AA9E-EF8D-4E1D-8FA3-5CC195BC6A75}" destId="{42501861-2EF6-4848-9CBF-A00B93A4F2BC}" srcOrd="8" destOrd="0" presId="urn:microsoft.com/office/officeart/2005/8/layout/default#1"/>
    <dgm:cxn modelId="{6258D0B5-3762-40EB-9C97-B5FC54D5A857}" type="presParOf" srcId="{CA25AA9E-EF8D-4E1D-8FA3-5CC195BC6A75}" destId="{257D9C9E-24FF-4D0E-931D-AFB6CB236672}" srcOrd="9" destOrd="0" presId="urn:microsoft.com/office/officeart/2005/8/layout/default#1"/>
    <dgm:cxn modelId="{F6DE4E42-0876-410D-8C3A-19B5882E7F30}" type="presParOf" srcId="{CA25AA9E-EF8D-4E1D-8FA3-5CC195BC6A75}" destId="{5F9B0FA7-87C4-458B-A53C-D6812EDCD654}" srcOrd="10" destOrd="0" presId="urn:microsoft.com/office/officeart/2005/8/layout/default#1"/>
    <dgm:cxn modelId="{14FA1E26-98B7-4061-B70E-585A6C54204E}" type="presParOf" srcId="{CA25AA9E-EF8D-4E1D-8FA3-5CC195BC6A75}" destId="{95F41E37-E4A1-4221-8C66-F1F95486D846}" srcOrd="11" destOrd="0" presId="urn:microsoft.com/office/officeart/2005/8/layout/default#1"/>
    <dgm:cxn modelId="{E67BBE43-6251-4D2B-802C-1A424BEBD363}" type="presParOf" srcId="{CA25AA9E-EF8D-4E1D-8FA3-5CC195BC6A75}" destId="{22F33C13-1190-4546-9AA3-BF2799165376}" srcOrd="12" destOrd="0" presId="urn:microsoft.com/office/officeart/2005/8/layout/default#1"/>
    <dgm:cxn modelId="{5400CA41-6563-46D8-8EF6-56A2DC837051}" type="presParOf" srcId="{CA25AA9E-EF8D-4E1D-8FA3-5CC195BC6A75}" destId="{3B9F54C0-A928-476A-95E8-77A87AFC2808}" srcOrd="13" destOrd="0" presId="urn:microsoft.com/office/officeart/2005/8/layout/default#1"/>
    <dgm:cxn modelId="{D613C98E-47FE-45B4-ACEA-B614308328C2}" type="presParOf" srcId="{CA25AA9E-EF8D-4E1D-8FA3-5CC195BC6A75}" destId="{0C4C03BF-0C6C-48A3-A6F9-B60AF29B457F}" srcOrd="1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AC148-6065-4F98-B2B2-5BAB2D9E4F11}">
      <dsp:nvSpPr>
        <dsp:cNvPr id="0" name=""/>
        <dsp:cNvSpPr/>
      </dsp:nvSpPr>
      <dsp:spPr>
        <a:xfrm>
          <a:off x="0" y="0"/>
          <a:ext cx="1475214" cy="607567"/>
        </a:xfrm>
        <a:prstGeom prst="rect">
          <a:avLst/>
        </a:prstGeom>
        <a:solidFill>
          <a:srgbClr val="0099C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err="1" smtClean="0">
              <a:solidFill>
                <a:srgbClr val="FFFFFF"/>
              </a:solidFill>
              <a:latin typeface="Courier New" pitchFamily="49" charset="0"/>
              <a:ea typeface="+mn-ea"/>
              <a:cs typeface="Courier New" pitchFamily="49" charset="0"/>
            </a:rPr>
            <a:t>Hiveserver</a:t>
          </a:r>
          <a:r>
            <a:rPr lang="zh-CN" altLang="en-US" sz="1400" kern="1200" dirty="0" smtClean="0">
              <a:solidFill>
                <a:srgbClr val="FFFFFF"/>
              </a:solidFill>
              <a:latin typeface="Courier New" pitchFamily="49" charset="0"/>
              <a:ea typeface="+mn-ea"/>
              <a:cs typeface="Courier New" pitchFamily="49" charset="0"/>
            </a:rPr>
            <a:t>（</a:t>
          </a:r>
          <a:r>
            <a:rPr lang="en-US" altLang="zh-CN" sz="1400" kern="1200" dirty="0" smtClean="0">
              <a:solidFill>
                <a:srgbClr val="FFFFFF"/>
              </a:solidFill>
              <a:latin typeface="Courier New" pitchFamily="49" charset="0"/>
              <a:ea typeface="+mn-ea"/>
              <a:cs typeface="Courier New" pitchFamily="49" charset="0"/>
            </a:rPr>
            <a:t>Active</a:t>
          </a:r>
          <a:r>
            <a:rPr lang="zh-CN" altLang="en-US" sz="1400" kern="1200" dirty="0" smtClean="0">
              <a:solidFill>
                <a:srgbClr val="FFFFFF"/>
              </a:solidFill>
              <a:latin typeface="Courier New" pitchFamily="49" charset="0"/>
              <a:ea typeface="+mn-ea"/>
              <a:cs typeface="Courier New" pitchFamily="49" charset="0"/>
            </a:rPr>
            <a:t>）</a:t>
          </a:r>
          <a:endParaRPr lang="zh-CN" altLang="en-US" sz="1400" kern="1200" dirty="0">
            <a:solidFill>
              <a:srgbClr val="FFFFFF"/>
            </a:solidFill>
            <a:latin typeface="Courier New" pitchFamily="49" charset="0"/>
            <a:ea typeface="+mn-ea"/>
            <a:cs typeface="Courier New" pitchFamily="49" charset="0"/>
          </a:endParaRPr>
        </a:p>
      </dsp:txBody>
      <dsp:txXfrm>
        <a:off x="0" y="0"/>
        <a:ext cx="1475214" cy="607567"/>
      </dsp:txXfrm>
    </dsp:sp>
    <dsp:sp modelId="{9270F5C8-856E-4797-8AD2-F801EA243934}">
      <dsp:nvSpPr>
        <dsp:cNvPr id="0" name=""/>
        <dsp:cNvSpPr/>
      </dsp:nvSpPr>
      <dsp:spPr>
        <a:xfrm>
          <a:off x="1435204" y="0"/>
          <a:ext cx="1391289" cy="607567"/>
        </a:xfrm>
        <a:prstGeom prst="rect">
          <a:avLst/>
        </a:prstGeom>
        <a:solidFill>
          <a:srgbClr val="0099C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err="1" smtClean="0">
              <a:solidFill>
                <a:srgbClr val="FFFFFF"/>
              </a:solidFill>
              <a:latin typeface="+mn-ea"/>
              <a:ea typeface="+mn-ea"/>
              <a:cs typeface="+mn-cs"/>
            </a:rPr>
            <a:t>Hiveserver</a:t>
          </a:r>
          <a:r>
            <a:rPr lang="zh-CN" altLang="en-US" sz="1400" kern="1200" dirty="0" smtClean="0">
              <a:solidFill>
                <a:srgbClr val="FFFFFF"/>
              </a:solidFill>
              <a:latin typeface="+mn-ea"/>
              <a:ea typeface="+mn-ea"/>
              <a:cs typeface="+mn-cs"/>
            </a:rPr>
            <a:t>（</a:t>
          </a:r>
          <a:r>
            <a:rPr lang="en-US" altLang="zh-CN" sz="1400" kern="1200" dirty="0" smtClean="0">
              <a:solidFill>
                <a:srgbClr val="FFFFFF"/>
              </a:solidFill>
              <a:latin typeface="+mn-ea"/>
              <a:ea typeface="+mn-ea"/>
              <a:cs typeface="+mn-cs"/>
            </a:rPr>
            <a:t>Active</a:t>
          </a:r>
          <a:r>
            <a:rPr lang="zh-CN" altLang="en-US" sz="1400" kern="1200" dirty="0" smtClean="0">
              <a:solidFill>
                <a:srgbClr val="FFFFFF"/>
              </a:solidFill>
              <a:latin typeface="+mn-ea"/>
              <a:ea typeface="+mn-ea"/>
              <a:cs typeface="+mn-cs"/>
            </a:rPr>
            <a:t>）</a:t>
          </a:r>
          <a:endParaRPr lang="zh-CN" altLang="en-US" sz="1400" kern="1200" dirty="0">
            <a:solidFill>
              <a:srgbClr val="FFFFFF"/>
            </a:solidFill>
            <a:latin typeface="+mn-ea"/>
            <a:ea typeface="+mn-ea"/>
            <a:cs typeface="+mn-cs"/>
          </a:endParaRPr>
        </a:p>
      </dsp:txBody>
      <dsp:txXfrm>
        <a:off x="1435204" y="0"/>
        <a:ext cx="1391289" cy="607567"/>
      </dsp:txXfrm>
    </dsp:sp>
    <dsp:sp modelId="{CF52A501-7949-4710-B9C0-F21642FF4625}">
      <dsp:nvSpPr>
        <dsp:cNvPr id="0" name=""/>
        <dsp:cNvSpPr/>
      </dsp:nvSpPr>
      <dsp:spPr>
        <a:xfrm>
          <a:off x="0" y="648071"/>
          <a:ext cx="682976" cy="607567"/>
        </a:xfrm>
        <a:prstGeom prst="rect">
          <a:avLst/>
        </a:prstGeom>
        <a:solidFill>
          <a:srgbClr val="0099C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err="1" smtClean="0">
              <a:solidFill>
                <a:srgbClr val="FFFFFF"/>
              </a:solidFill>
              <a:latin typeface="+mn-ea"/>
              <a:ea typeface="+mn-ea"/>
              <a:cs typeface="+mn-cs"/>
            </a:rPr>
            <a:t>Metastore</a:t>
          </a:r>
          <a:endParaRPr lang="zh-CN" altLang="en-US" sz="1400" kern="1200" dirty="0">
            <a:solidFill>
              <a:srgbClr val="FFFFFF"/>
            </a:solidFill>
            <a:latin typeface="+mn-ea"/>
            <a:ea typeface="+mn-ea"/>
            <a:cs typeface="+mn-cs"/>
          </a:endParaRPr>
        </a:p>
      </dsp:txBody>
      <dsp:txXfrm>
        <a:off x="0" y="648071"/>
        <a:ext cx="682976" cy="607567"/>
      </dsp:txXfrm>
    </dsp:sp>
    <dsp:sp modelId="{DD3AD5BD-243E-4922-89B2-1FFB59A9F53A}">
      <dsp:nvSpPr>
        <dsp:cNvPr id="0" name=""/>
        <dsp:cNvSpPr/>
      </dsp:nvSpPr>
      <dsp:spPr>
        <a:xfrm>
          <a:off x="720077" y="648069"/>
          <a:ext cx="620640" cy="607567"/>
        </a:xfrm>
        <a:prstGeom prst="rect">
          <a:avLst/>
        </a:prstGeom>
        <a:solidFill>
          <a:srgbClr val="0099C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err="1" smtClean="0">
              <a:solidFill>
                <a:srgbClr val="FFFFFF"/>
              </a:solidFill>
              <a:latin typeface="+mn-ea"/>
              <a:ea typeface="+mn-ea"/>
              <a:cs typeface="+mn-cs"/>
            </a:rPr>
            <a:t>Metastore</a:t>
          </a:r>
          <a:endParaRPr lang="zh-CN" altLang="en-US" sz="1400" kern="1200" dirty="0">
            <a:solidFill>
              <a:srgbClr val="FFFFFF"/>
            </a:solidFill>
            <a:latin typeface="+mn-ea"/>
            <a:ea typeface="+mn-ea"/>
            <a:cs typeface="+mn-cs"/>
          </a:endParaRPr>
        </a:p>
      </dsp:txBody>
      <dsp:txXfrm>
        <a:off x="720077" y="648069"/>
        <a:ext cx="620640" cy="607567"/>
      </dsp:txXfrm>
    </dsp:sp>
    <dsp:sp modelId="{42501861-2EF6-4848-9CBF-A00B93A4F2BC}">
      <dsp:nvSpPr>
        <dsp:cNvPr id="0" name=""/>
        <dsp:cNvSpPr/>
      </dsp:nvSpPr>
      <dsp:spPr>
        <a:xfrm>
          <a:off x="0" y="1296143"/>
          <a:ext cx="1358774" cy="607567"/>
        </a:xfrm>
        <a:prstGeom prst="rect">
          <a:avLst/>
        </a:prstGeom>
        <a:solidFill>
          <a:srgbClr val="FFCC66">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err="1" smtClean="0">
              <a:solidFill>
                <a:srgbClr val="FFFFFF"/>
              </a:solidFill>
              <a:latin typeface="+mn-ea"/>
              <a:ea typeface="+mn-ea"/>
              <a:cs typeface="+mn-cs"/>
            </a:rPr>
            <a:t>DBservice</a:t>
          </a:r>
          <a:endParaRPr lang="zh-CN" altLang="en-US" sz="1400" kern="1200" dirty="0">
            <a:solidFill>
              <a:srgbClr val="FFFFFF"/>
            </a:solidFill>
            <a:latin typeface="+mn-ea"/>
            <a:ea typeface="+mn-ea"/>
            <a:cs typeface="+mn-cs"/>
          </a:endParaRPr>
        </a:p>
      </dsp:txBody>
      <dsp:txXfrm>
        <a:off x="0" y="1296143"/>
        <a:ext cx="1358774" cy="607567"/>
      </dsp:txXfrm>
    </dsp:sp>
    <dsp:sp modelId="{5F9B0FA7-87C4-458B-A53C-D6812EDCD654}">
      <dsp:nvSpPr>
        <dsp:cNvPr id="0" name=""/>
        <dsp:cNvSpPr/>
      </dsp:nvSpPr>
      <dsp:spPr>
        <a:xfrm>
          <a:off x="2304258" y="648075"/>
          <a:ext cx="536066" cy="1243921"/>
        </a:xfrm>
        <a:prstGeom prst="rect">
          <a:avLst/>
        </a:prstGeom>
        <a:solidFill>
          <a:srgbClr val="FFCC66">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err="1" smtClean="0">
              <a:solidFill>
                <a:srgbClr val="FFFFFF"/>
              </a:solidFill>
              <a:latin typeface="+mn-ea"/>
              <a:ea typeface="+mn-ea"/>
              <a:cs typeface="+mn-cs"/>
            </a:rPr>
            <a:t>ZooKeeper</a:t>
          </a:r>
          <a:endParaRPr lang="zh-CN" altLang="en-US" sz="1400" kern="1200" dirty="0">
            <a:solidFill>
              <a:srgbClr val="FFFFFF"/>
            </a:solidFill>
            <a:latin typeface="+mn-ea"/>
            <a:ea typeface="+mn-ea"/>
            <a:cs typeface="+mn-cs"/>
          </a:endParaRPr>
        </a:p>
      </dsp:txBody>
      <dsp:txXfrm>
        <a:off x="2304258" y="648075"/>
        <a:ext cx="536066" cy="1243921"/>
      </dsp:txXfrm>
    </dsp:sp>
    <dsp:sp modelId="{22F33C13-1190-4546-9AA3-BF2799165376}">
      <dsp:nvSpPr>
        <dsp:cNvPr id="0" name=""/>
        <dsp:cNvSpPr/>
      </dsp:nvSpPr>
      <dsp:spPr>
        <a:xfrm>
          <a:off x="1368149" y="1296143"/>
          <a:ext cx="905518" cy="607567"/>
        </a:xfrm>
        <a:prstGeom prst="rect">
          <a:avLst/>
        </a:prstGeom>
        <a:solidFill>
          <a:srgbClr val="FFCC66">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smtClean="0">
              <a:solidFill>
                <a:srgbClr val="FFFFFF"/>
              </a:solidFill>
              <a:latin typeface="+mn-ea"/>
              <a:ea typeface="+mn-ea"/>
              <a:cs typeface="+mn-cs"/>
            </a:rPr>
            <a:t>HDFS</a:t>
          </a:r>
          <a:endParaRPr lang="zh-CN" altLang="en-US" sz="1400" kern="1200" dirty="0">
            <a:solidFill>
              <a:srgbClr val="FFFFFF"/>
            </a:solidFill>
            <a:latin typeface="+mn-ea"/>
            <a:ea typeface="+mn-ea"/>
            <a:cs typeface="+mn-cs"/>
          </a:endParaRPr>
        </a:p>
      </dsp:txBody>
      <dsp:txXfrm>
        <a:off x="1368149" y="1296143"/>
        <a:ext cx="905518" cy="607567"/>
      </dsp:txXfrm>
    </dsp:sp>
    <dsp:sp modelId="{0C4C03BF-0C6C-48A3-A6F9-B60AF29B457F}">
      <dsp:nvSpPr>
        <dsp:cNvPr id="0" name=""/>
        <dsp:cNvSpPr/>
      </dsp:nvSpPr>
      <dsp:spPr>
        <a:xfrm>
          <a:off x="1368154" y="648073"/>
          <a:ext cx="880486" cy="607567"/>
        </a:xfrm>
        <a:prstGeom prst="rect">
          <a:avLst/>
        </a:prstGeom>
        <a:solidFill>
          <a:srgbClr val="FFCC66">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smtClean="0">
              <a:solidFill>
                <a:srgbClr val="FFFFFF"/>
              </a:solidFill>
              <a:latin typeface="+mn-ea"/>
              <a:ea typeface="+mn-ea"/>
              <a:cs typeface="+mn-cs"/>
            </a:rPr>
            <a:t>Yarn</a:t>
          </a:r>
          <a:endParaRPr lang="zh-CN" altLang="en-US" sz="1400" kern="1200" dirty="0">
            <a:solidFill>
              <a:srgbClr val="FFFFFF"/>
            </a:solidFill>
            <a:latin typeface="+mn-ea"/>
            <a:ea typeface="+mn-ea"/>
            <a:cs typeface="+mn-cs"/>
          </a:endParaRPr>
        </a:p>
      </dsp:txBody>
      <dsp:txXfrm>
        <a:off x="1368154" y="648073"/>
        <a:ext cx="880486" cy="607567"/>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dt="0"/>
  <p:notesStyle>
    <a:lvl1pPr marL="180975" indent="-180975" algn="l" rtl="0" eaLnBrk="0" fontAlgn="base" hangingPunct="0">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0" fontAlgn="base" hangingPunct="0">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0" fontAlgn="base" hangingPunct="0">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93775" y="760413"/>
            <a:ext cx="5116513" cy="3836987"/>
          </a:xfrm>
          <a:ln/>
        </p:spPr>
      </p:sp>
    </p:spTree>
    <p:extLst>
      <p:ext uri="{BB962C8B-B14F-4D97-AF65-F5344CB8AC3E}">
        <p14:creationId xmlns:p14="http://schemas.microsoft.com/office/powerpoint/2010/main" val="3458088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100" b="1" dirty="0" smtClean="0">
                <a:solidFill>
                  <a:schemeClr val="tx1"/>
                </a:solidFill>
                <a:latin typeface="微软雅黑" pitchFamily="34" charset="-122"/>
                <a:ea typeface="微软雅黑" pitchFamily="34" charset="-122"/>
              </a:rPr>
              <a:t>约束：</a:t>
            </a:r>
            <a:endParaRPr lang="en-US" altLang="zh-CN" sz="1100" b="1" dirty="0" smtClean="0">
              <a:solidFill>
                <a:schemeClr val="tx1"/>
              </a:solidFill>
              <a:latin typeface="微软雅黑" pitchFamily="34" charset="-122"/>
              <a:ea typeface="微软雅黑" pitchFamily="34" charset="-122"/>
            </a:endParaRPr>
          </a:p>
          <a:p>
            <a:r>
              <a:rPr lang="en-US" altLang="zh-CN" sz="1100" dirty="0" smtClean="0">
                <a:solidFill>
                  <a:schemeClr val="tx1"/>
                </a:solidFill>
                <a:latin typeface="微软雅黑" pitchFamily="34" charset="-122"/>
                <a:ea typeface="微软雅黑" pitchFamily="34" charset="-122"/>
              </a:rPr>
              <a:t>1</a:t>
            </a:r>
            <a:r>
              <a:rPr lang="zh-CN" altLang="en-US" sz="1100" dirty="0" smtClean="0">
                <a:solidFill>
                  <a:schemeClr val="tx1"/>
                </a:solidFill>
                <a:latin typeface="微软雅黑" pitchFamily="34" charset="-122"/>
                <a:ea typeface="微软雅黑" pitchFamily="34" charset="-122"/>
              </a:rPr>
              <a:t>、必须使用</a:t>
            </a:r>
            <a:r>
              <a:rPr lang="en-US" altLang="zh-CN" sz="1100" dirty="0" smtClean="0">
                <a:solidFill>
                  <a:schemeClr val="tx1"/>
                </a:solidFill>
                <a:latin typeface="微软雅黑" pitchFamily="34" charset="-122"/>
                <a:ea typeface="微软雅黑" pitchFamily="34" charset="-122"/>
              </a:rPr>
              <a:t>insert</a:t>
            </a:r>
            <a:r>
              <a:rPr lang="zh-CN" altLang="en-US" sz="1100" dirty="0" smtClean="0">
                <a:solidFill>
                  <a:schemeClr val="tx1"/>
                </a:solidFill>
                <a:latin typeface="微软雅黑" pitchFamily="34" charset="-122"/>
                <a:ea typeface="微软雅黑" pitchFamily="34" charset="-122"/>
              </a:rPr>
              <a:t>语句分别向该类型表导入数据，</a:t>
            </a:r>
            <a:r>
              <a:rPr lang="en-US" altLang="zh-CN" sz="1100" dirty="0" smtClean="0">
                <a:solidFill>
                  <a:schemeClr val="tx1"/>
                </a:solidFill>
                <a:latin typeface="微软雅黑" pitchFamily="34" charset="-122"/>
                <a:ea typeface="微软雅黑" pitchFamily="34" charset="-122"/>
              </a:rPr>
              <a:t>HDFS </a:t>
            </a:r>
            <a:r>
              <a:rPr lang="en-US" altLang="zh-CN" sz="1100" dirty="0" err="1" smtClean="0">
                <a:solidFill>
                  <a:schemeClr val="tx1"/>
                </a:solidFill>
                <a:latin typeface="微软雅黑" pitchFamily="34" charset="-122"/>
                <a:ea typeface="微软雅黑" pitchFamily="34" charset="-122"/>
              </a:rPr>
              <a:t>Colocation</a:t>
            </a:r>
            <a:r>
              <a:rPr lang="zh-CN" altLang="en-US" sz="1100" dirty="0" smtClean="0">
                <a:solidFill>
                  <a:schemeClr val="tx1"/>
                </a:solidFill>
                <a:latin typeface="微软雅黑" pitchFamily="34" charset="-122"/>
                <a:ea typeface="微软雅黑" pitchFamily="34" charset="-122"/>
              </a:rPr>
              <a:t>特性才能生效。</a:t>
            </a:r>
            <a:endParaRPr lang="en-US" altLang="zh-CN" sz="1100" dirty="0" smtClean="0">
              <a:solidFill>
                <a:schemeClr val="tx1"/>
              </a:solidFill>
              <a:latin typeface="微软雅黑" pitchFamily="34" charset="-122"/>
              <a:ea typeface="微软雅黑" pitchFamily="34" charset="-122"/>
            </a:endParaRPr>
          </a:p>
          <a:p>
            <a:r>
              <a:rPr lang="en-US" altLang="zh-CN" sz="1100" dirty="0" smtClean="0">
                <a:solidFill>
                  <a:schemeClr val="tx1"/>
                </a:solidFill>
                <a:latin typeface="微软雅黑" pitchFamily="34" charset="-122"/>
                <a:ea typeface="微软雅黑" pitchFamily="34" charset="-122"/>
              </a:rPr>
              <a:t>2</a:t>
            </a:r>
            <a:r>
              <a:rPr lang="zh-CN" altLang="en-US" sz="1100" dirty="0" smtClean="0">
                <a:solidFill>
                  <a:schemeClr val="tx1"/>
                </a:solidFill>
                <a:latin typeface="微软雅黑" pitchFamily="34" charset="-122"/>
                <a:ea typeface="微软雅黑" pitchFamily="34" charset="-122"/>
              </a:rPr>
              <a:t>、文件格式仅支持</a:t>
            </a:r>
            <a:r>
              <a:rPr lang="en-US" altLang="zh-CN" sz="1100" dirty="0" err="1" smtClean="0">
                <a:solidFill>
                  <a:schemeClr val="tx1"/>
                </a:solidFill>
                <a:latin typeface="微软雅黑" pitchFamily="34" charset="-122"/>
                <a:ea typeface="微软雅黑" pitchFamily="34" charset="-122"/>
              </a:rPr>
              <a:t>TEXTFile</a:t>
            </a:r>
            <a:r>
              <a:rPr lang="zh-CN" altLang="en-US" sz="1100" dirty="0" smtClean="0">
                <a:solidFill>
                  <a:schemeClr val="tx1"/>
                </a:solidFill>
                <a:latin typeface="微软雅黑" pitchFamily="34" charset="-122"/>
                <a:ea typeface="微软雅黑" pitchFamily="34" charset="-122"/>
              </a:rPr>
              <a:t>和</a:t>
            </a:r>
            <a:r>
              <a:rPr lang="en-US" altLang="zh-CN" sz="1100" dirty="0" err="1" smtClean="0">
                <a:solidFill>
                  <a:schemeClr val="tx1"/>
                </a:solidFill>
                <a:latin typeface="微软雅黑" pitchFamily="34" charset="-122"/>
                <a:ea typeface="微软雅黑" pitchFamily="34" charset="-122"/>
              </a:rPr>
              <a:t>RCFile</a:t>
            </a:r>
            <a:r>
              <a:rPr lang="zh-CN" altLang="en-US" sz="1100" dirty="0" smtClean="0">
                <a:solidFill>
                  <a:schemeClr val="tx1"/>
                </a:solidFill>
                <a:latin typeface="微软雅黑" pitchFamily="34" charset="-122"/>
                <a:ea typeface="微软雅黑" pitchFamily="34" charset="-122"/>
              </a:rPr>
              <a:t>。</a:t>
            </a:r>
            <a:endParaRPr lang="zh-CN" altLang="en-US" sz="1100" dirty="0" smtClean="0">
              <a:latin typeface="微软雅黑" pitchFamily="34" charset="-122"/>
              <a:ea typeface="微软雅黑" pitchFamily="34" charset="-122"/>
            </a:endParaRPr>
          </a:p>
          <a:p>
            <a:endParaRPr lang="zh-CN" altLang="en-US" dirty="0"/>
          </a:p>
        </p:txBody>
      </p:sp>
    </p:spTree>
    <p:extLst>
      <p:ext uri="{BB962C8B-B14F-4D97-AF65-F5344CB8AC3E}">
        <p14:creationId xmlns:p14="http://schemas.microsoft.com/office/powerpoint/2010/main" val="2622669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100" b="1" dirty="0" smtClean="0">
                <a:solidFill>
                  <a:schemeClr val="tx1"/>
                </a:solidFill>
                <a:latin typeface="微软雅黑" pitchFamily="34" charset="-122"/>
                <a:ea typeface="微软雅黑" pitchFamily="34" charset="-122"/>
              </a:rPr>
              <a:t>约束：</a:t>
            </a:r>
            <a:endParaRPr lang="en-US" altLang="zh-CN" sz="1100" b="1" dirty="0" smtClean="0">
              <a:solidFill>
                <a:schemeClr val="tx1"/>
              </a:solidFill>
              <a:latin typeface="微软雅黑" pitchFamily="34" charset="-122"/>
              <a:ea typeface="微软雅黑" pitchFamily="34" charset="-122"/>
            </a:endParaRPr>
          </a:p>
          <a:p>
            <a:r>
              <a:rPr lang="en-US" altLang="zh-CN" sz="1100" dirty="0" smtClean="0">
                <a:solidFill>
                  <a:schemeClr val="tx1"/>
                </a:solidFill>
                <a:latin typeface="微软雅黑" pitchFamily="34" charset="-122"/>
                <a:ea typeface="微软雅黑" pitchFamily="34" charset="-122"/>
              </a:rPr>
              <a:t>1</a:t>
            </a:r>
            <a:r>
              <a:rPr lang="zh-CN" altLang="en-US" sz="1100" dirty="0" smtClean="0">
                <a:solidFill>
                  <a:schemeClr val="tx1"/>
                </a:solidFill>
                <a:latin typeface="微软雅黑" pitchFamily="34" charset="-122"/>
                <a:ea typeface="微软雅黑" pitchFamily="34" charset="-122"/>
              </a:rPr>
              <a:t>、</a:t>
            </a:r>
            <a:r>
              <a:rPr lang="en-US" altLang="zh-CN" sz="1100" dirty="0" err="1" smtClean="0">
                <a:solidFill>
                  <a:schemeClr val="tx1"/>
                </a:solidFill>
                <a:latin typeface="微软雅黑" pitchFamily="34" charset="-122"/>
                <a:ea typeface="微软雅黑" pitchFamily="34" charset="-122"/>
              </a:rPr>
              <a:t>Serde</a:t>
            </a:r>
            <a:r>
              <a:rPr lang="zh-CN" altLang="en-US" sz="1100" dirty="0" smtClean="0">
                <a:solidFill>
                  <a:schemeClr val="tx1"/>
                </a:solidFill>
                <a:latin typeface="微软雅黑" pitchFamily="34" charset="-122"/>
                <a:ea typeface="微软雅黑" pitchFamily="34" charset="-122"/>
              </a:rPr>
              <a:t>必须使用“</a:t>
            </a:r>
            <a:r>
              <a:rPr lang="en-US" altLang="zh-CN" sz="1100" dirty="0" smtClean="0">
                <a:solidFill>
                  <a:schemeClr val="tx1"/>
                </a:solidFill>
                <a:latin typeface="微软雅黑" pitchFamily="34" charset="-122"/>
                <a:ea typeface="微软雅黑" pitchFamily="34" charset="-122"/>
              </a:rPr>
              <a:t>org.apache.hadoop.hive.serde2.lazy.LazySimpleSerDe</a:t>
            </a:r>
            <a:r>
              <a:rPr lang="zh-CN" altLang="en-US" sz="1100" dirty="0" smtClean="0">
                <a:solidFill>
                  <a:schemeClr val="tx1"/>
                </a:solidFill>
                <a:latin typeface="微软雅黑" pitchFamily="34" charset="-122"/>
                <a:ea typeface="微软雅黑" pitchFamily="34" charset="-122"/>
              </a:rPr>
              <a:t>”</a:t>
            </a:r>
            <a:endParaRPr lang="en-US" altLang="zh-CN" sz="1100" dirty="0" smtClean="0">
              <a:solidFill>
                <a:schemeClr val="tx1"/>
              </a:solidFill>
              <a:latin typeface="微软雅黑" pitchFamily="34" charset="-122"/>
              <a:ea typeface="微软雅黑" pitchFamily="34" charset="-122"/>
            </a:endParaRPr>
          </a:p>
          <a:p>
            <a:r>
              <a:rPr lang="en-US" altLang="zh-CN" sz="1100" dirty="0" smtClean="0">
                <a:solidFill>
                  <a:schemeClr val="tx1"/>
                </a:solidFill>
                <a:latin typeface="微软雅黑" pitchFamily="34" charset="-122"/>
                <a:ea typeface="微软雅黑" pitchFamily="34" charset="-122"/>
              </a:rPr>
              <a:t>2</a:t>
            </a:r>
            <a:r>
              <a:rPr lang="zh-CN" altLang="en-US" sz="1100" dirty="0" smtClean="0">
                <a:solidFill>
                  <a:schemeClr val="tx1"/>
                </a:solidFill>
                <a:latin typeface="微软雅黑" pitchFamily="34" charset="-122"/>
                <a:ea typeface="微软雅黑" pitchFamily="34" charset="-122"/>
              </a:rPr>
              <a:t>、必须使用</a:t>
            </a:r>
            <a:r>
              <a:rPr lang="en-US" altLang="zh-CN" sz="1100" dirty="0" smtClean="0">
                <a:solidFill>
                  <a:schemeClr val="tx1"/>
                </a:solidFill>
                <a:latin typeface="微软雅黑" pitchFamily="34" charset="-122"/>
                <a:ea typeface="微软雅黑" pitchFamily="34" charset="-122"/>
              </a:rPr>
              <a:t>insert</a:t>
            </a:r>
            <a:r>
              <a:rPr lang="zh-CN" altLang="en-US" sz="1100" dirty="0" smtClean="0">
                <a:solidFill>
                  <a:schemeClr val="tx1"/>
                </a:solidFill>
                <a:latin typeface="微软雅黑" pitchFamily="34" charset="-122"/>
                <a:ea typeface="微软雅黑" pitchFamily="34" charset="-122"/>
              </a:rPr>
              <a:t>语句分别向该类型表导入数据，列加密特性才能生效</a:t>
            </a:r>
            <a:endParaRPr lang="en-US" altLang="zh-CN" sz="1100" dirty="0" smtClean="0">
              <a:solidFill>
                <a:schemeClr val="tx1"/>
              </a:solidFill>
              <a:latin typeface="微软雅黑" pitchFamily="34" charset="-122"/>
              <a:ea typeface="微软雅黑" pitchFamily="34" charset="-122"/>
            </a:endParaRPr>
          </a:p>
          <a:p>
            <a:r>
              <a:rPr lang="en-US" altLang="zh-CN" sz="1100" dirty="0" smtClean="0">
                <a:solidFill>
                  <a:schemeClr val="tx1"/>
                </a:solidFill>
                <a:latin typeface="微软雅黑" pitchFamily="34" charset="-122"/>
                <a:ea typeface="微软雅黑" pitchFamily="34" charset="-122"/>
              </a:rPr>
              <a:t>3</a:t>
            </a:r>
            <a:r>
              <a:rPr lang="zh-CN" altLang="en-US" sz="1100" dirty="0" smtClean="0">
                <a:solidFill>
                  <a:schemeClr val="tx1"/>
                </a:solidFill>
                <a:latin typeface="微软雅黑" pitchFamily="34" charset="-122"/>
                <a:ea typeface="微软雅黑" pitchFamily="34" charset="-122"/>
              </a:rPr>
              <a:t>、文件格式仅支持</a:t>
            </a:r>
            <a:r>
              <a:rPr lang="en-US" altLang="zh-CN" sz="1100" dirty="0" err="1" smtClean="0">
                <a:solidFill>
                  <a:schemeClr val="tx1"/>
                </a:solidFill>
                <a:latin typeface="微软雅黑" pitchFamily="34" charset="-122"/>
                <a:ea typeface="微软雅黑" pitchFamily="34" charset="-122"/>
              </a:rPr>
              <a:t>TEXTFile</a:t>
            </a:r>
            <a:r>
              <a:rPr lang="zh-CN" altLang="en-US" sz="1100" dirty="0" smtClean="0">
                <a:solidFill>
                  <a:schemeClr val="tx1"/>
                </a:solidFill>
                <a:latin typeface="微软雅黑" pitchFamily="34" charset="-122"/>
                <a:ea typeface="微软雅黑" pitchFamily="34" charset="-122"/>
              </a:rPr>
              <a:t>和</a:t>
            </a:r>
            <a:r>
              <a:rPr lang="en-US" altLang="zh-CN" sz="1100" dirty="0" err="1" smtClean="0">
                <a:solidFill>
                  <a:schemeClr val="tx1"/>
                </a:solidFill>
                <a:latin typeface="微软雅黑" pitchFamily="34" charset="-122"/>
                <a:ea typeface="微软雅黑" pitchFamily="34" charset="-122"/>
              </a:rPr>
              <a:t>SequenceFile</a:t>
            </a:r>
            <a:endParaRPr lang="en-US" altLang="zh-CN" sz="1100" dirty="0" smtClean="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44221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kern="1200" dirty="0" smtClean="0">
                <a:solidFill>
                  <a:schemeClr val="tx1"/>
                </a:solidFill>
                <a:latin typeface="+mn-ea"/>
                <a:ea typeface="华文细黑" pitchFamily="2" charset="-122"/>
                <a:cs typeface="+mn-cs"/>
              </a:rPr>
              <a:t> Hive</a:t>
            </a:r>
            <a:r>
              <a:rPr lang="zh-CN" altLang="en-US" sz="1100" kern="1200" dirty="0" smtClean="0">
                <a:solidFill>
                  <a:schemeClr val="tx1"/>
                </a:solidFill>
                <a:latin typeface="+mn-ea"/>
                <a:ea typeface="华文细黑" pitchFamily="2" charset="-122"/>
                <a:cs typeface="+mn-cs"/>
              </a:rPr>
              <a:t>支持对表的某一列或者多列就行加密；在创建</a:t>
            </a:r>
            <a:r>
              <a:rPr lang="en-US" altLang="zh-CN" sz="1100" kern="1200" dirty="0" smtClean="0">
                <a:solidFill>
                  <a:schemeClr val="tx1"/>
                </a:solidFill>
                <a:latin typeface="+mn-ea"/>
                <a:ea typeface="华文细黑" pitchFamily="2" charset="-122"/>
                <a:cs typeface="+mn-cs"/>
              </a:rPr>
              <a:t>hive</a:t>
            </a:r>
            <a:r>
              <a:rPr lang="zh-CN" altLang="en-US" sz="1100" kern="1200" dirty="0" smtClean="0">
                <a:solidFill>
                  <a:schemeClr val="tx1"/>
                </a:solidFill>
                <a:latin typeface="+mn-ea"/>
                <a:ea typeface="华文细黑" pitchFamily="2" charset="-122"/>
                <a:cs typeface="+mn-cs"/>
              </a:rPr>
              <a:t>表时，可以指定要加密的列和加密算法。</a:t>
            </a:r>
            <a:endParaRPr lang="en-US" altLang="zh-CN" sz="1100" kern="1200" dirty="0" smtClean="0">
              <a:solidFill>
                <a:schemeClr val="tx1"/>
              </a:solidFill>
              <a:latin typeface="+mn-ea"/>
              <a:ea typeface="华文细黑" pitchFamily="2" charset="-122"/>
              <a:cs typeface="+mn-cs"/>
            </a:endParaRPr>
          </a:p>
        </p:txBody>
      </p:sp>
    </p:spTree>
    <p:extLst>
      <p:ext uri="{BB962C8B-B14F-4D97-AF65-F5344CB8AC3E}">
        <p14:creationId xmlns:p14="http://schemas.microsoft.com/office/powerpoint/2010/main" val="933107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100" kern="1200" dirty="0" smtClean="0">
                <a:solidFill>
                  <a:schemeClr val="tx1"/>
                </a:solidFill>
                <a:latin typeface="+mn-ea"/>
                <a:ea typeface="华文细黑" pitchFamily="2" charset="-122"/>
                <a:cs typeface="+mn-cs"/>
              </a:rPr>
              <a:t>通常情况下，</a:t>
            </a:r>
            <a:r>
              <a:rPr lang="en-US" altLang="zh-CN" sz="1100" kern="1200" dirty="0" smtClean="0">
                <a:solidFill>
                  <a:schemeClr val="tx1"/>
                </a:solidFill>
                <a:latin typeface="+mn-ea"/>
                <a:ea typeface="华文细黑" pitchFamily="2" charset="-122"/>
                <a:cs typeface="+mn-cs"/>
              </a:rPr>
              <a:t>Hive</a:t>
            </a:r>
            <a:r>
              <a:rPr lang="zh-CN" altLang="en-US" sz="1100" kern="1200" dirty="0" smtClean="0">
                <a:solidFill>
                  <a:schemeClr val="tx1"/>
                </a:solidFill>
                <a:latin typeface="+mn-ea"/>
                <a:ea typeface="华文细黑" pitchFamily="2" charset="-122"/>
                <a:cs typeface="+mn-cs"/>
              </a:rPr>
              <a:t>以文本文件存储的表会以回车作为其行分隔符，即在查询过程中，以回车符作为一行表数据的结束符。</a:t>
            </a:r>
          </a:p>
          <a:p>
            <a:r>
              <a:rPr lang="zh-CN" altLang="en-US" sz="1100" kern="1200" dirty="0" smtClean="0">
                <a:solidFill>
                  <a:schemeClr val="tx1"/>
                </a:solidFill>
                <a:latin typeface="+mn-ea"/>
                <a:ea typeface="华文细黑" pitchFamily="2" charset="-122"/>
                <a:cs typeface="+mn-cs"/>
              </a:rPr>
              <a:t>但某些数据文件并不是以回车分隔的规则文本格式，而是以某些特殊符号分割其规则文本。</a:t>
            </a:r>
          </a:p>
          <a:p>
            <a:r>
              <a:rPr lang="en-US" altLang="zh-CN" sz="1100" kern="1200" dirty="0" err="1" smtClean="0">
                <a:solidFill>
                  <a:schemeClr val="tx1"/>
                </a:solidFill>
                <a:latin typeface="+mn-ea"/>
                <a:ea typeface="华文细黑" pitchFamily="2" charset="-122"/>
                <a:cs typeface="+mn-cs"/>
              </a:rPr>
              <a:t>FusionInsight</a:t>
            </a:r>
            <a:r>
              <a:rPr lang="en-US" altLang="zh-CN" sz="1100" kern="1200" dirty="0" smtClean="0">
                <a:solidFill>
                  <a:schemeClr val="tx1"/>
                </a:solidFill>
                <a:latin typeface="+mn-ea"/>
                <a:ea typeface="华文细黑" pitchFamily="2" charset="-122"/>
                <a:cs typeface="+mn-cs"/>
              </a:rPr>
              <a:t> HD Hive</a:t>
            </a:r>
            <a:r>
              <a:rPr lang="zh-CN" altLang="en-US" sz="1100" kern="1200" dirty="0" smtClean="0">
                <a:solidFill>
                  <a:schemeClr val="tx1"/>
                </a:solidFill>
                <a:latin typeface="+mn-ea"/>
                <a:ea typeface="华文细黑" pitchFamily="2" charset="-122"/>
                <a:cs typeface="+mn-cs"/>
              </a:rPr>
              <a:t>支持指定不同的字符或字符组合作为</a:t>
            </a:r>
            <a:r>
              <a:rPr lang="en-US" altLang="zh-CN" sz="1100" kern="1200" dirty="0" smtClean="0">
                <a:solidFill>
                  <a:schemeClr val="tx1"/>
                </a:solidFill>
                <a:latin typeface="+mn-ea"/>
                <a:ea typeface="华文细黑" pitchFamily="2" charset="-122"/>
                <a:cs typeface="+mn-cs"/>
              </a:rPr>
              <a:t>hive</a:t>
            </a:r>
            <a:r>
              <a:rPr lang="zh-CN" altLang="en-US" sz="1100" kern="1200" dirty="0" smtClean="0">
                <a:solidFill>
                  <a:schemeClr val="tx1"/>
                </a:solidFill>
                <a:latin typeface="+mn-ea"/>
                <a:ea typeface="华文细黑" pitchFamily="2" charset="-122"/>
                <a:cs typeface="+mn-cs"/>
              </a:rPr>
              <a:t>文本数据的行分隔符，既在创建表的时候，指定</a:t>
            </a:r>
            <a:r>
              <a:rPr lang="en-US" altLang="zh-CN" sz="1100" kern="1200" dirty="0" err="1" smtClean="0">
                <a:solidFill>
                  <a:schemeClr val="tx1"/>
                </a:solidFill>
                <a:latin typeface="+mn-ea"/>
                <a:ea typeface="华文细黑" pitchFamily="2" charset="-122"/>
                <a:cs typeface="+mn-cs"/>
              </a:rPr>
              <a:t>inputformat</a:t>
            </a:r>
            <a:r>
              <a:rPr lang="zh-CN" altLang="en-US" sz="1100" kern="1200" dirty="0" smtClean="0">
                <a:solidFill>
                  <a:schemeClr val="tx1"/>
                </a:solidFill>
                <a:latin typeface="+mn-ea"/>
                <a:ea typeface="华文细黑" pitchFamily="2" charset="-122"/>
                <a:cs typeface="+mn-cs"/>
              </a:rPr>
              <a:t>为</a:t>
            </a:r>
            <a:r>
              <a:rPr lang="en-US" altLang="zh-CN" sz="1100" kern="1200" dirty="0" err="1" smtClean="0">
                <a:solidFill>
                  <a:schemeClr val="tx1"/>
                </a:solidFill>
                <a:latin typeface="+mn-ea"/>
                <a:ea typeface="华文细黑" pitchFamily="2" charset="-122"/>
                <a:cs typeface="+mn-cs"/>
              </a:rPr>
              <a:t>SpecifiedDelimiterInputFormat</a:t>
            </a:r>
            <a:r>
              <a:rPr lang="zh-CN" altLang="en-US" sz="1100" kern="1200" dirty="0" smtClean="0">
                <a:solidFill>
                  <a:schemeClr val="tx1"/>
                </a:solidFill>
                <a:latin typeface="+mn-ea"/>
                <a:ea typeface="华文细黑" pitchFamily="2" charset="-122"/>
                <a:cs typeface="+mn-cs"/>
              </a:rPr>
              <a:t>，然后在每次查询前，都设置如下参数，来指定分隔符。</a:t>
            </a:r>
            <a:r>
              <a:rPr lang="en-US" altLang="zh-CN" sz="1100" i="1" kern="1200" dirty="0" smtClean="0">
                <a:solidFill>
                  <a:schemeClr val="tx1"/>
                </a:solidFill>
                <a:latin typeface="+mn-ea"/>
                <a:ea typeface="华文细黑" pitchFamily="2" charset="-122"/>
                <a:cs typeface="+mn-cs"/>
              </a:rPr>
              <a:t>set </a:t>
            </a:r>
            <a:r>
              <a:rPr lang="en-US" altLang="zh-CN" sz="1100" i="1" kern="1200" dirty="0" err="1" smtClean="0">
                <a:solidFill>
                  <a:schemeClr val="tx1"/>
                </a:solidFill>
                <a:latin typeface="+mn-ea"/>
                <a:ea typeface="华文细黑" pitchFamily="2" charset="-122"/>
                <a:cs typeface="+mn-cs"/>
              </a:rPr>
              <a:t>hive.textinput.record.delimiter</a:t>
            </a:r>
            <a:r>
              <a:rPr lang="en-US" altLang="zh-CN" sz="1100" i="1" kern="1200" dirty="0" smtClean="0">
                <a:solidFill>
                  <a:schemeClr val="tx1"/>
                </a:solidFill>
                <a:latin typeface="+mn-ea"/>
                <a:ea typeface="华文细黑" pitchFamily="2" charset="-122"/>
                <a:cs typeface="+mn-cs"/>
              </a:rPr>
              <a:t>=‘${DELIMITER}';</a:t>
            </a:r>
          </a:p>
          <a:p>
            <a:endParaRPr lang="en-US" altLang="zh-CN" sz="1100" dirty="0" smtClean="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356786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数据库：创建表时如果不指定数据库，则默认为</a:t>
            </a:r>
            <a:r>
              <a:rPr lang="en-US" altLang="zh-CN" dirty="0" smtClean="0"/>
              <a:t>default</a:t>
            </a:r>
            <a:r>
              <a:rPr lang="zh-CN" altLang="en-US" dirty="0" smtClean="0"/>
              <a:t>数据库</a:t>
            </a:r>
            <a:endParaRPr lang="en-US" altLang="zh-CN" dirty="0" smtClean="0"/>
          </a:p>
          <a:p>
            <a:r>
              <a:rPr lang="zh-CN" altLang="en-US" dirty="0" smtClean="0"/>
              <a:t>表：物理概念，实际对应</a:t>
            </a:r>
            <a:r>
              <a:rPr lang="en-US" altLang="zh-CN" dirty="0" smtClean="0"/>
              <a:t>HDFS</a:t>
            </a:r>
            <a:r>
              <a:rPr lang="zh-CN" altLang="en-US" dirty="0" smtClean="0"/>
              <a:t>上的一个目录</a:t>
            </a:r>
            <a:endParaRPr lang="en-US" altLang="zh-CN" dirty="0" smtClean="0"/>
          </a:p>
          <a:p>
            <a:r>
              <a:rPr lang="zh-CN" altLang="en-US" dirty="0" smtClean="0"/>
              <a:t>分区：对应所在表所在目录下的一个子目录</a:t>
            </a:r>
            <a:endParaRPr lang="en-US" altLang="zh-CN" dirty="0" smtClean="0"/>
          </a:p>
          <a:p>
            <a:r>
              <a:rPr lang="zh-CN" altLang="en-US" dirty="0" smtClean="0"/>
              <a:t>桶：对应表或分区所在路径的一个文件</a:t>
            </a:r>
            <a:endParaRPr lang="zh-CN" altLang="en-US" dirty="0"/>
          </a:p>
        </p:txBody>
      </p:sp>
    </p:spTree>
    <p:extLst>
      <p:ext uri="{BB962C8B-B14F-4D97-AF65-F5344CB8AC3E}">
        <p14:creationId xmlns:p14="http://schemas.microsoft.com/office/powerpoint/2010/main" val="3527925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创建内部表时，会将数据移动到数据仓库指向的路径；若创建外部表，仅记录数据所在的路径， </a:t>
            </a:r>
            <a:r>
              <a:rPr lang="zh-CN" altLang="en-US" dirty="0" smtClean="0"/>
              <a:t/>
            </a:r>
            <a:br>
              <a:rPr lang="zh-CN" altLang="en-US" dirty="0" smtClean="0"/>
            </a:br>
            <a:r>
              <a:rPr lang="zh-CN" altLang="en-US" sz="1100" b="0" i="0" kern="1200" dirty="0" smtClean="0">
                <a:solidFill>
                  <a:schemeClr val="tx1"/>
                </a:solidFill>
                <a:latin typeface="FrutigerNext LT Regular" pitchFamily="34" charset="0"/>
                <a:ea typeface="华文细黑" pitchFamily="2" charset="-122"/>
                <a:cs typeface="+mn-cs"/>
              </a:rPr>
              <a:t>不对数据的位置做任何改变。在删除表的时候，内部表的元数据和数据会被一起删除， </a:t>
            </a:r>
            <a:r>
              <a:rPr lang="zh-CN" altLang="en-US" dirty="0" smtClean="0"/>
              <a:t/>
            </a:r>
            <a:br>
              <a:rPr lang="zh-CN" altLang="en-US" dirty="0" smtClean="0"/>
            </a:br>
            <a:r>
              <a:rPr lang="zh-CN" altLang="en-US" sz="1100" b="0" i="0" kern="1200" dirty="0" smtClean="0">
                <a:solidFill>
                  <a:schemeClr val="tx1"/>
                </a:solidFill>
                <a:latin typeface="FrutigerNext LT Regular" pitchFamily="34" charset="0"/>
                <a:ea typeface="华文细黑" pitchFamily="2" charset="-122"/>
                <a:cs typeface="+mn-cs"/>
              </a:rPr>
              <a:t>而外部表只删除元数据，不删除数据。这样外部表相对来说更加安全些，数据组织也更加灵活，方便共享源数据。 </a:t>
            </a:r>
            <a:endParaRPr lang="zh-CN" altLang="en-US" dirty="0"/>
          </a:p>
        </p:txBody>
      </p:sp>
    </p:spTree>
    <p:extLst>
      <p:ext uri="{BB962C8B-B14F-4D97-AF65-F5344CB8AC3E}">
        <p14:creationId xmlns:p14="http://schemas.microsoft.com/office/powerpoint/2010/main" val="3857859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100" b="0" i="0" kern="1200" dirty="0" smtClean="0">
                <a:solidFill>
                  <a:schemeClr val="tx1"/>
                </a:solidFill>
                <a:latin typeface="FrutigerNext LT Regular" pitchFamily="34" charset="0"/>
                <a:ea typeface="华文细黑" pitchFamily="2" charset="-122"/>
                <a:cs typeface="+mn-cs"/>
              </a:rPr>
              <a:t>对于每一个表或者是分区，</a:t>
            </a:r>
            <a:r>
              <a:rPr lang="en-US" altLang="zh-CN" sz="1100" b="0" i="0" kern="1200" dirty="0" smtClean="0">
                <a:solidFill>
                  <a:schemeClr val="tx1"/>
                </a:solidFill>
                <a:latin typeface="FrutigerNext LT Regular" pitchFamily="34" charset="0"/>
                <a:ea typeface="华文细黑" pitchFamily="2" charset="-122"/>
                <a:cs typeface="+mn-cs"/>
              </a:rPr>
              <a:t>Hive</a:t>
            </a:r>
            <a:r>
              <a:rPr lang="zh-CN" altLang="en-US" sz="1100" b="0" i="0" kern="1200" dirty="0" smtClean="0">
                <a:solidFill>
                  <a:schemeClr val="tx1"/>
                </a:solidFill>
                <a:latin typeface="FrutigerNext LT Regular" pitchFamily="34" charset="0"/>
                <a:ea typeface="华文细黑" pitchFamily="2" charset="-122"/>
                <a:cs typeface="+mn-cs"/>
              </a:rPr>
              <a:t>可以进一步组织成桶，也就是说桶是更为细粒度的数据范围划分。</a:t>
            </a:r>
            <a:r>
              <a:rPr lang="en-US" altLang="zh-CN" sz="1100" b="0" i="0" kern="1200" dirty="0" smtClean="0">
                <a:solidFill>
                  <a:schemeClr val="tx1"/>
                </a:solidFill>
                <a:latin typeface="FrutigerNext LT Regular" pitchFamily="34" charset="0"/>
                <a:ea typeface="华文细黑" pitchFamily="2" charset="-122"/>
                <a:cs typeface="+mn-cs"/>
              </a:rPr>
              <a:t>Hive</a:t>
            </a:r>
            <a:r>
              <a:rPr lang="zh-CN" altLang="en-US" sz="1100" b="0" i="0" kern="1200" dirty="0" smtClean="0">
                <a:solidFill>
                  <a:schemeClr val="tx1"/>
                </a:solidFill>
                <a:latin typeface="FrutigerNext LT Regular" pitchFamily="34" charset="0"/>
                <a:ea typeface="华文细黑" pitchFamily="2" charset="-122"/>
                <a:cs typeface="+mn-cs"/>
              </a:rPr>
              <a:t>是针对某一列进行分桶。</a:t>
            </a:r>
            <a:r>
              <a:rPr lang="en-US" altLang="zh-CN" sz="1100" b="0" i="0" kern="1200" dirty="0" smtClean="0">
                <a:solidFill>
                  <a:schemeClr val="tx1"/>
                </a:solidFill>
                <a:latin typeface="FrutigerNext LT Regular" pitchFamily="34" charset="0"/>
                <a:ea typeface="华文细黑" pitchFamily="2" charset="-122"/>
                <a:cs typeface="+mn-cs"/>
              </a:rPr>
              <a:t>Hive</a:t>
            </a:r>
            <a:r>
              <a:rPr lang="zh-CN" altLang="en-US" sz="1100" b="0" i="0" kern="1200" dirty="0" smtClean="0">
                <a:solidFill>
                  <a:schemeClr val="tx1"/>
                </a:solidFill>
                <a:latin typeface="FrutigerNext LT Regular" pitchFamily="34" charset="0"/>
                <a:ea typeface="华文细黑" pitchFamily="2" charset="-122"/>
                <a:cs typeface="+mn-cs"/>
              </a:rPr>
              <a:t>采用对列值哈希，然后除以桶的个数求余的方式决定该条记录存放在哪个桶中。分桶的好处是可以获得更高的查询处理效率。使取样更高效。</a:t>
            </a:r>
            <a:endParaRPr lang="en-US" altLang="zh-CN" sz="1100" b="0" i="0" kern="1200" dirty="0" smtClean="0">
              <a:solidFill>
                <a:schemeClr val="tx1"/>
              </a:solidFill>
              <a:latin typeface="FrutigerNext LT Regular" pitchFamily="34" charset="0"/>
              <a:ea typeface="华文细黑" pitchFamily="2" charset="-122"/>
              <a:cs typeface="+mn-cs"/>
            </a:endParaRPr>
          </a:p>
          <a:p>
            <a:pPr marL="180975" marR="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r>
              <a:rPr lang="zh-CN" altLang="en-US" sz="1100" b="0" i="0" kern="1200" dirty="0" smtClean="0">
                <a:solidFill>
                  <a:schemeClr val="tx1"/>
                </a:solidFill>
                <a:latin typeface="FrutigerNext LT Regular" pitchFamily="34" charset="0"/>
                <a:ea typeface="华文细黑" pitchFamily="2" charset="-122"/>
                <a:cs typeface="+mn-cs"/>
              </a:rPr>
              <a:t>分桶的应用场景：</a:t>
            </a:r>
            <a:r>
              <a:rPr lang="en-US" altLang="zh-CN" sz="1100" b="0" i="0" kern="1200" dirty="0" smtClean="0">
                <a:solidFill>
                  <a:schemeClr val="tx1"/>
                </a:solidFill>
                <a:latin typeface="FrutigerNext LT Regular" pitchFamily="34" charset="0"/>
                <a:ea typeface="华文细黑" pitchFamily="2" charset="-122"/>
                <a:cs typeface="+mn-cs"/>
              </a:rPr>
              <a:t>1</a:t>
            </a:r>
            <a:r>
              <a:rPr lang="zh-CN" altLang="en-US" sz="1100" b="0" i="0" kern="1200" dirty="0" smtClean="0">
                <a:solidFill>
                  <a:schemeClr val="tx1"/>
                </a:solidFill>
                <a:latin typeface="FrutigerNext LT Regular" pitchFamily="34" charset="0"/>
                <a:ea typeface="华文细黑" pitchFamily="2" charset="-122"/>
                <a:cs typeface="+mn-cs"/>
              </a:rPr>
              <a:t>）数据抽样</a:t>
            </a:r>
            <a:r>
              <a:rPr lang="en-US" altLang="zh-CN" sz="1100" b="0" i="0" kern="1200" dirty="0" smtClean="0">
                <a:solidFill>
                  <a:schemeClr val="tx1"/>
                </a:solidFill>
                <a:latin typeface="FrutigerNext LT Regular" pitchFamily="34" charset="0"/>
                <a:ea typeface="华文细黑" pitchFamily="2" charset="-122"/>
                <a:cs typeface="+mn-cs"/>
              </a:rPr>
              <a:t>2</a:t>
            </a:r>
            <a:r>
              <a:rPr lang="zh-CN" altLang="en-US" sz="1100" b="0" i="0" kern="1200" dirty="0" smtClean="0">
                <a:solidFill>
                  <a:schemeClr val="tx1"/>
                </a:solidFill>
                <a:latin typeface="FrutigerNext LT Regular" pitchFamily="34" charset="0"/>
                <a:ea typeface="华文细黑" pitchFamily="2" charset="-122"/>
                <a:cs typeface="+mn-cs"/>
              </a:rPr>
              <a:t>）提升某些查询操作效率，如：</a:t>
            </a:r>
            <a:r>
              <a:rPr lang="zu-ZA" altLang="zh-CN" sz="1100" b="0" i="0" kern="1200" dirty="0" smtClean="0">
                <a:solidFill>
                  <a:schemeClr val="tx1"/>
                </a:solidFill>
                <a:latin typeface="FrutigerNext LT Regular" pitchFamily="34" charset="0"/>
                <a:ea typeface="华文细黑" pitchFamily="2" charset="-122"/>
                <a:cs typeface="+mn-cs"/>
              </a:rPr>
              <a:t>mapside join </a:t>
            </a:r>
          </a:p>
          <a:p>
            <a:pPr marL="180975" marR="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r>
              <a:rPr lang="zh-CN" altLang="en-US" sz="1100" b="0" i="0" kern="1200" dirty="0" smtClean="0">
                <a:solidFill>
                  <a:schemeClr val="tx1"/>
                </a:solidFill>
                <a:latin typeface="FrutigerNext LT Regular" pitchFamily="34" charset="0"/>
                <a:ea typeface="华文细黑" pitchFamily="2" charset="-122"/>
                <a:cs typeface="+mn-cs"/>
              </a:rPr>
              <a:t>当表格数据量较大时，可对表格进行分区处理</a:t>
            </a:r>
            <a:r>
              <a:rPr lang="en-US" altLang="zh-CN" sz="1100" b="0" i="0" kern="1200" dirty="0" smtClean="0">
                <a:solidFill>
                  <a:schemeClr val="tx1"/>
                </a:solidFill>
                <a:latin typeface="FrutigerNext LT Regular" pitchFamily="34" charset="0"/>
                <a:ea typeface="华文细黑" pitchFamily="2" charset="-122"/>
                <a:cs typeface="+mn-cs"/>
              </a:rPr>
              <a:t>(Partition)</a:t>
            </a:r>
            <a:r>
              <a:rPr lang="zh-CN" altLang="en-US" sz="1100" b="0" i="0" kern="1200" dirty="0" smtClean="0">
                <a:solidFill>
                  <a:schemeClr val="tx1"/>
                </a:solidFill>
                <a:latin typeface="FrutigerNext LT Regular" pitchFamily="34" charset="0"/>
                <a:ea typeface="华文细黑" pitchFamily="2" charset="-122"/>
                <a:cs typeface="+mn-cs"/>
              </a:rPr>
              <a:t>，便于局部数据的查询操作，如按时间分区、按地域分区等，将具有相同性质的数据存储到同一磁盘块上，从而加快查询效率。</a:t>
            </a:r>
            <a:endParaRPr lang="zu-ZA" altLang="zh-CN" sz="1100" b="0" i="0" kern="1200" dirty="0" smtClean="0">
              <a:solidFill>
                <a:schemeClr val="tx1"/>
              </a:solidFill>
              <a:latin typeface="FrutigerNext LT Regular" pitchFamily="34" charset="0"/>
              <a:ea typeface="华文细黑" pitchFamily="2" charset="-122"/>
              <a:cs typeface="+mn-cs"/>
            </a:endParaRPr>
          </a:p>
          <a:p>
            <a:pPr>
              <a:buNone/>
            </a:pPr>
            <a:r>
              <a:rPr lang="zh-CN" altLang="en-US" sz="1100" b="0" i="0" kern="1200" dirty="0" smtClean="0">
                <a:solidFill>
                  <a:schemeClr val="tx1"/>
                </a:solidFill>
                <a:latin typeface="FrutigerNext LT Regular" pitchFamily="34" charset="0"/>
                <a:ea typeface="华文细黑" pitchFamily="2" charset="-122"/>
                <a:cs typeface="+mn-cs"/>
              </a:rPr>
              <a:t/>
            </a:r>
            <a:br>
              <a:rPr lang="zh-CN" altLang="en-US" sz="1100" b="0" i="0" kern="1200" dirty="0" smtClean="0">
                <a:solidFill>
                  <a:schemeClr val="tx1"/>
                </a:solidFill>
                <a:latin typeface="FrutigerNext LT Regular" pitchFamily="34" charset="0"/>
                <a:ea typeface="华文细黑" pitchFamily="2" charset="-122"/>
                <a:cs typeface="+mn-cs"/>
              </a:rPr>
            </a:br>
            <a:endParaRPr lang="zh-CN" altLang="en-US" sz="1100" b="0" i="0" kern="1200" dirty="0" smtClean="0">
              <a:solidFill>
                <a:schemeClr val="tx1"/>
              </a:solidFill>
              <a:latin typeface="FrutigerNext LT Regular" pitchFamily="34" charset="0"/>
              <a:ea typeface="华文细黑" pitchFamily="2" charset="-122"/>
              <a:cs typeface="+mn-cs"/>
            </a:endParaRPr>
          </a:p>
          <a:p>
            <a:endParaRPr lang="zh-CN" altLang="en-US" dirty="0"/>
          </a:p>
        </p:txBody>
      </p:sp>
    </p:spTree>
    <p:extLst>
      <p:ext uri="{BB962C8B-B14F-4D97-AF65-F5344CB8AC3E}">
        <p14:creationId xmlns:p14="http://schemas.microsoft.com/office/powerpoint/2010/main" val="1626309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89953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784354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DDL</a:t>
            </a:r>
            <a:r>
              <a:rPr lang="zh-CN" altLang="en-US" dirty="0" smtClean="0"/>
              <a:t>即数据定义</a:t>
            </a:r>
            <a:r>
              <a:rPr lang="zh-CN" altLang="en-US" baseline="0" dirty="0" smtClean="0"/>
              <a:t>语言，</a:t>
            </a:r>
            <a:r>
              <a:rPr lang="en-US" altLang="zh-CN" dirty="0" smtClean="0"/>
              <a:t>DDL</a:t>
            </a:r>
            <a:r>
              <a:rPr lang="zh-CN" altLang="en-US" dirty="0" smtClean="0"/>
              <a:t>操作都是对元数据的操作。</a:t>
            </a:r>
            <a:endParaRPr lang="zh-CN" altLang="en-US" dirty="0"/>
          </a:p>
        </p:txBody>
      </p:sp>
    </p:spTree>
    <p:extLst>
      <p:ext uri="{BB962C8B-B14F-4D97-AF65-F5344CB8AC3E}">
        <p14:creationId xmlns:p14="http://schemas.microsoft.com/office/powerpoint/2010/main" val="4011995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是一种底层封装了</a:t>
            </a:r>
            <a:r>
              <a:rPr lang="en-US" altLang="zh-CN" sz="1100" b="0" i="0" kern="1200" dirty="0" err="1" smtClean="0">
                <a:solidFill>
                  <a:schemeClr val="tx1"/>
                </a:solidFill>
                <a:latin typeface="FrutigerNext LT Regular" pitchFamily="34" charset="0"/>
                <a:ea typeface="华文细黑" pitchFamily="2" charset="-122"/>
                <a:cs typeface="+mn-cs"/>
              </a:rPr>
              <a:t>Hadoop</a:t>
            </a:r>
            <a:r>
              <a:rPr lang="en-US" altLang="zh-CN" sz="1100" b="0" i="0" kern="1200" dirty="0" smtClean="0">
                <a:solidFill>
                  <a:schemeClr val="tx1"/>
                </a:solidFill>
                <a:latin typeface="FrutigerNext LT Regular" pitchFamily="34" charset="0"/>
                <a:ea typeface="华文细黑" pitchFamily="2" charset="-122"/>
                <a:cs typeface="+mn-cs"/>
              </a:rPr>
              <a:t> </a:t>
            </a:r>
            <a:r>
              <a:rPr lang="zh-CN" altLang="en-US" sz="1100" b="0" i="0" kern="1200" dirty="0" smtClean="0">
                <a:solidFill>
                  <a:schemeClr val="tx1"/>
                </a:solidFill>
                <a:latin typeface="FrutigerNext LT Regular" pitchFamily="34" charset="0"/>
                <a:ea typeface="华文细黑" pitchFamily="2" charset="-122"/>
                <a:cs typeface="+mn-cs"/>
              </a:rPr>
              <a:t>的数据仓库处理工具，使用类</a:t>
            </a:r>
            <a:r>
              <a:rPr lang="en-US" altLang="zh-CN" sz="1100" b="0" i="0" kern="1200" dirty="0" smtClean="0">
                <a:solidFill>
                  <a:schemeClr val="tx1"/>
                </a:solidFill>
                <a:latin typeface="FrutigerNext LT Regular" pitchFamily="34" charset="0"/>
                <a:ea typeface="华文细黑" pitchFamily="2" charset="-122"/>
                <a:cs typeface="+mn-cs"/>
              </a:rPr>
              <a:t>SQL </a:t>
            </a:r>
            <a:r>
              <a:rPr lang="zh-CN" altLang="en-US" sz="1100" b="0" i="0" kern="1200" dirty="0" smtClean="0">
                <a:solidFill>
                  <a:schemeClr val="tx1"/>
                </a:solidFill>
                <a:latin typeface="FrutigerNext LT Regular" pitchFamily="34" charset="0"/>
                <a:ea typeface="华文细黑" pitchFamily="2" charset="-122"/>
                <a:cs typeface="+mn-cs"/>
              </a:rPr>
              <a:t>的</a:t>
            </a:r>
            <a:r>
              <a:rPr lang="en-US" altLang="zh-CN" sz="1100" b="0" i="0" kern="1200" dirty="0" err="1" smtClean="0">
                <a:solidFill>
                  <a:schemeClr val="tx1"/>
                </a:solidFill>
                <a:latin typeface="FrutigerNext LT Regular" pitchFamily="34" charset="0"/>
                <a:ea typeface="华文细黑" pitchFamily="2" charset="-122"/>
                <a:cs typeface="+mn-cs"/>
              </a:rPr>
              <a:t>HiveQL</a:t>
            </a:r>
            <a:r>
              <a:rPr lang="en-US" altLang="zh-CN" sz="1100" b="0" i="0" kern="1200" dirty="0" smtClean="0">
                <a:solidFill>
                  <a:schemeClr val="tx1"/>
                </a:solidFill>
                <a:latin typeface="FrutigerNext LT Regular" pitchFamily="34" charset="0"/>
                <a:ea typeface="华文细黑" pitchFamily="2" charset="-122"/>
                <a:cs typeface="+mn-cs"/>
              </a:rPr>
              <a:t> </a:t>
            </a:r>
            <a:r>
              <a:rPr lang="zh-CN" altLang="en-US" sz="1100" b="0" i="0" kern="1200" dirty="0" smtClean="0">
                <a:solidFill>
                  <a:schemeClr val="tx1"/>
                </a:solidFill>
                <a:latin typeface="FrutigerNext LT Regular" pitchFamily="34" charset="0"/>
                <a:ea typeface="华文细黑" pitchFamily="2" charset="-122"/>
                <a:cs typeface="+mn-cs"/>
              </a:rPr>
              <a:t>语言实现数据查询，所有</a:t>
            </a:r>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的数据都存储在</a:t>
            </a:r>
            <a:r>
              <a:rPr lang="en-US" altLang="zh-CN" sz="1100" b="0" i="0" kern="1200" dirty="0" err="1" smtClean="0">
                <a:solidFill>
                  <a:schemeClr val="tx1"/>
                </a:solidFill>
                <a:latin typeface="FrutigerNext LT Regular" pitchFamily="34" charset="0"/>
                <a:ea typeface="华文细黑" pitchFamily="2" charset="-122"/>
                <a:cs typeface="+mn-cs"/>
              </a:rPr>
              <a:t>Hadoop</a:t>
            </a:r>
            <a:r>
              <a:rPr lang="en-US" altLang="zh-CN" sz="1100" b="0" i="0" kern="1200" dirty="0" smtClean="0">
                <a:solidFill>
                  <a:schemeClr val="tx1"/>
                </a:solidFill>
                <a:latin typeface="FrutigerNext LT Regular" pitchFamily="34" charset="0"/>
                <a:ea typeface="华文细黑" pitchFamily="2" charset="-122"/>
                <a:cs typeface="+mn-cs"/>
              </a:rPr>
              <a:t> </a:t>
            </a:r>
            <a:r>
              <a:rPr lang="zh-CN" altLang="en-US" sz="1100" b="0" i="0" kern="1200" dirty="0" smtClean="0">
                <a:solidFill>
                  <a:schemeClr val="tx1"/>
                </a:solidFill>
                <a:latin typeface="FrutigerNext LT Regular" pitchFamily="34" charset="0"/>
                <a:ea typeface="华文细黑" pitchFamily="2" charset="-122"/>
                <a:cs typeface="+mn-cs"/>
              </a:rPr>
              <a:t>兼容的</a:t>
            </a:r>
            <a:r>
              <a:rPr lang="en-US" altLang="zh-CN" sz="1100" b="0" i="0" kern="1200" dirty="0" smtClean="0">
                <a:solidFill>
                  <a:schemeClr val="tx1"/>
                </a:solidFill>
                <a:latin typeface="FrutigerNext LT Regular" pitchFamily="34" charset="0"/>
                <a:ea typeface="华文细黑" pitchFamily="2" charset="-122"/>
                <a:cs typeface="+mn-cs"/>
              </a:rPr>
              <a:t>HDFS</a:t>
            </a:r>
            <a:r>
              <a:rPr lang="zh-CN" altLang="en-US" sz="1100" b="0" i="0" kern="1200" dirty="0" smtClean="0">
                <a:solidFill>
                  <a:schemeClr val="tx1"/>
                </a:solidFill>
                <a:latin typeface="FrutigerNext LT Regular" pitchFamily="34" charset="0"/>
                <a:ea typeface="华文细黑" pitchFamily="2" charset="-122"/>
                <a:cs typeface="+mn-cs"/>
              </a:rPr>
              <a:t>中。</a:t>
            </a:r>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在加载数据过程中不会对数据进行任何的修改，只是将数据移动到</a:t>
            </a:r>
            <a:r>
              <a:rPr lang="en-US" altLang="zh-CN" sz="1100" b="0" i="0" kern="1200" dirty="0" smtClean="0">
                <a:solidFill>
                  <a:schemeClr val="tx1"/>
                </a:solidFill>
                <a:latin typeface="FrutigerNext LT Regular" pitchFamily="34" charset="0"/>
                <a:ea typeface="华文细黑" pitchFamily="2" charset="-122"/>
                <a:cs typeface="+mn-cs"/>
              </a:rPr>
              <a:t>HDFS </a:t>
            </a:r>
            <a:r>
              <a:rPr lang="zh-CN" altLang="en-US" sz="1100" b="0" i="0" kern="1200" dirty="0" smtClean="0">
                <a:solidFill>
                  <a:schemeClr val="tx1"/>
                </a:solidFill>
                <a:latin typeface="FrutigerNext LT Regular" pitchFamily="34" charset="0"/>
                <a:ea typeface="华文细黑" pitchFamily="2" charset="-122"/>
                <a:cs typeface="+mn-cs"/>
              </a:rPr>
              <a:t>中</a:t>
            </a:r>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设定的目录下，因此，</a:t>
            </a:r>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不支持对数据的改写和添加，所有的数据都是在加载的时候确定的。</a:t>
            </a:r>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的设计特点如下。</a:t>
            </a:r>
          </a:p>
          <a:p>
            <a:r>
              <a:rPr lang="zh-CN" altLang="en-US" sz="1100" b="0" i="0" kern="1200" dirty="0" smtClean="0">
                <a:solidFill>
                  <a:schemeClr val="tx1"/>
                </a:solidFill>
                <a:latin typeface="FrutigerNext LT Regular" pitchFamily="34" charset="0"/>
                <a:ea typeface="华文细黑" pitchFamily="2" charset="-122"/>
                <a:cs typeface="+mn-cs"/>
              </a:rPr>
              <a:t>支持索引，加快数据查询。</a:t>
            </a:r>
          </a:p>
          <a:p>
            <a:r>
              <a:rPr lang="zh-CN" altLang="en-US" sz="1100" b="0" i="0" kern="1200" dirty="0" smtClean="0">
                <a:solidFill>
                  <a:schemeClr val="tx1"/>
                </a:solidFill>
                <a:latin typeface="FrutigerNext LT Regular" pitchFamily="34" charset="0"/>
                <a:ea typeface="华文细黑" pitchFamily="2" charset="-122"/>
                <a:cs typeface="+mn-cs"/>
              </a:rPr>
              <a:t>不同的存储类型，例如，纯文本文件、</a:t>
            </a:r>
            <a:r>
              <a:rPr lang="en-US" altLang="zh-CN" sz="1100" b="0" i="0" kern="1200" dirty="0" err="1" smtClean="0">
                <a:solidFill>
                  <a:schemeClr val="tx1"/>
                </a:solidFill>
                <a:latin typeface="FrutigerNext LT Regular" pitchFamily="34" charset="0"/>
                <a:ea typeface="华文细黑" pitchFamily="2" charset="-122"/>
                <a:cs typeface="+mn-cs"/>
              </a:rPr>
              <a:t>HBase</a:t>
            </a:r>
            <a:r>
              <a:rPr lang="en-US" altLang="zh-CN" sz="1100" b="0" i="0" kern="1200" dirty="0" smtClean="0">
                <a:solidFill>
                  <a:schemeClr val="tx1"/>
                </a:solidFill>
                <a:latin typeface="FrutigerNext LT Regular" pitchFamily="34" charset="0"/>
                <a:ea typeface="华文细黑" pitchFamily="2" charset="-122"/>
                <a:cs typeface="+mn-cs"/>
              </a:rPr>
              <a:t> </a:t>
            </a:r>
            <a:r>
              <a:rPr lang="zh-CN" altLang="en-US" sz="1100" b="0" i="0" kern="1200" dirty="0" smtClean="0">
                <a:solidFill>
                  <a:schemeClr val="tx1"/>
                </a:solidFill>
                <a:latin typeface="FrutigerNext LT Regular" pitchFamily="34" charset="0"/>
                <a:ea typeface="华文细黑" pitchFamily="2" charset="-122"/>
                <a:cs typeface="+mn-cs"/>
              </a:rPr>
              <a:t>中的文件。</a:t>
            </a:r>
          </a:p>
          <a:p>
            <a:r>
              <a:rPr lang="zh-CN" altLang="en-US" sz="1100" b="0" i="0" kern="1200" dirty="0" smtClean="0">
                <a:solidFill>
                  <a:schemeClr val="tx1"/>
                </a:solidFill>
                <a:latin typeface="FrutigerNext LT Regular" pitchFamily="34" charset="0"/>
                <a:ea typeface="华文细黑" pitchFamily="2" charset="-122"/>
                <a:cs typeface="+mn-cs"/>
              </a:rPr>
              <a:t>将元数据保存在关系数据库中，大大减少了在查询过程中执行语义检查的时间。</a:t>
            </a:r>
          </a:p>
          <a:p>
            <a:r>
              <a:rPr lang="zh-CN" altLang="en-US" sz="1100" b="0" i="0" kern="1200" dirty="0" smtClean="0">
                <a:solidFill>
                  <a:schemeClr val="tx1"/>
                </a:solidFill>
                <a:latin typeface="FrutigerNext LT Regular" pitchFamily="34" charset="0"/>
                <a:ea typeface="华文细黑" pitchFamily="2" charset="-122"/>
                <a:cs typeface="+mn-cs"/>
              </a:rPr>
              <a:t>可以直接使用存储在</a:t>
            </a:r>
            <a:r>
              <a:rPr lang="en-US" altLang="zh-CN" sz="1100" b="0" i="0" kern="1200" dirty="0" err="1" smtClean="0">
                <a:solidFill>
                  <a:schemeClr val="tx1"/>
                </a:solidFill>
                <a:latin typeface="FrutigerNext LT Regular" pitchFamily="34" charset="0"/>
                <a:ea typeface="华文细黑" pitchFamily="2" charset="-122"/>
                <a:cs typeface="+mn-cs"/>
              </a:rPr>
              <a:t>Hadoop</a:t>
            </a:r>
            <a:r>
              <a:rPr lang="en-US" altLang="zh-CN" sz="1100" b="0" i="0" kern="1200" dirty="0" smtClean="0">
                <a:solidFill>
                  <a:schemeClr val="tx1"/>
                </a:solidFill>
                <a:latin typeface="FrutigerNext LT Regular" pitchFamily="34" charset="0"/>
                <a:ea typeface="华文细黑" pitchFamily="2" charset="-122"/>
                <a:cs typeface="+mn-cs"/>
              </a:rPr>
              <a:t> </a:t>
            </a:r>
            <a:r>
              <a:rPr lang="zh-CN" altLang="en-US" sz="1100" b="0" i="0" kern="1200" dirty="0" smtClean="0">
                <a:solidFill>
                  <a:schemeClr val="tx1"/>
                </a:solidFill>
                <a:latin typeface="FrutigerNext LT Regular" pitchFamily="34" charset="0"/>
                <a:ea typeface="华文细黑" pitchFamily="2" charset="-122"/>
                <a:cs typeface="+mn-cs"/>
              </a:rPr>
              <a:t>文件系统中的数据。</a:t>
            </a:r>
          </a:p>
          <a:p>
            <a:r>
              <a:rPr lang="zh-CN" altLang="en-US" sz="1100" b="0" i="0" kern="1200" dirty="0" smtClean="0">
                <a:solidFill>
                  <a:schemeClr val="tx1"/>
                </a:solidFill>
                <a:latin typeface="FrutigerNext LT Regular" pitchFamily="34" charset="0"/>
                <a:ea typeface="华文细黑" pitchFamily="2" charset="-122"/>
                <a:cs typeface="+mn-cs"/>
              </a:rPr>
              <a:t>内置大量用户函数</a:t>
            </a:r>
            <a:r>
              <a:rPr lang="en-US" altLang="zh-CN" sz="1100" b="0" i="0" kern="1200" dirty="0" smtClean="0">
                <a:solidFill>
                  <a:schemeClr val="tx1"/>
                </a:solidFill>
                <a:latin typeface="FrutigerNext LT Regular" pitchFamily="34" charset="0"/>
                <a:ea typeface="华文细黑" pitchFamily="2" charset="-122"/>
                <a:cs typeface="+mn-cs"/>
              </a:rPr>
              <a:t>UDF </a:t>
            </a:r>
            <a:r>
              <a:rPr lang="zh-CN" altLang="en-US" sz="1100" b="0" i="0" kern="1200" dirty="0" smtClean="0">
                <a:solidFill>
                  <a:schemeClr val="tx1"/>
                </a:solidFill>
                <a:latin typeface="FrutigerNext LT Regular" pitchFamily="34" charset="0"/>
                <a:ea typeface="华文细黑" pitchFamily="2" charset="-122"/>
                <a:cs typeface="+mn-cs"/>
              </a:rPr>
              <a:t>来操作时间、字符串和其他的数据挖掘工具，支持用户扩展</a:t>
            </a:r>
            <a:r>
              <a:rPr lang="en-US" altLang="zh-CN" sz="1100" b="0" i="0" kern="1200" dirty="0" smtClean="0">
                <a:solidFill>
                  <a:schemeClr val="tx1"/>
                </a:solidFill>
                <a:latin typeface="FrutigerNext LT Regular" pitchFamily="34" charset="0"/>
                <a:ea typeface="华文细黑" pitchFamily="2" charset="-122"/>
                <a:cs typeface="+mn-cs"/>
              </a:rPr>
              <a:t>UDF </a:t>
            </a:r>
            <a:r>
              <a:rPr lang="zh-CN" altLang="en-US" sz="1100" b="0" i="0" kern="1200" dirty="0" smtClean="0">
                <a:solidFill>
                  <a:schemeClr val="tx1"/>
                </a:solidFill>
                <a:latin typeface="FrutigerNext LT Regular" pitchFamily="34" charset="0"/>
                <a:ea typeface="华文细黑" pitchFamily="2" charset="-122"/>
                <a:cs typeface="+mn-cs"/>
              </a:rPr>
              <a:t>函数来完成内置函数无法实现的操作。</a:t>
            </a:r>
          </a:p>
          <a:p>
            <a:r>
              <a:rPr lang="zh-CN" altLang="en-US" sz="1100" b="0" i="0" kern="1200" dirty="0" smtClean="0">
                <a:solidFill>
                  <a:schemeClr val="tx1"/>
                </a:solidFill>
                <a:latin typeface="FrutigerNext LT Regular" pitchFamily="34" charset="0"/>
                <a:ea typeface="华文细黑" pitchFamily="2" charset="-122"/>
                <a:cs typeface="+mn-cs"/>
              </a:rPr>
              <a:t>类</a:t>
            </a:r>
            <a:r>
              <a:rPr lang="en-US" altLang="zh-CN" sz="1100" b="0" i="0" kern="1200" dirty="0" smtClean="0">
                <a:solidFill>
                  <a:schemeClr val="tx1"/>
                </a:solidFill>
                <a:latin typeface="FrutigerNext LT Regular" pitchFamily="34" charset="0"/>
                <a:ea typeface="华文细黑" pitchFamily="2" charset="-122"/>
                <a:cs typeface="+mn-cs"/>
              </a:rPr>
              <a:t>SQL </a:t>
            </a:r>
            <a:r>
              <a:rPr lang="zh-CN" altLang="en-US" sz="1100" b="0" i="0" kern="1200" dirty="0" smtClean="0">
                <a:solidFill>
                  <a:schemeClr val="tx1"/>
                </a:solidFill>
                <a:latin typeface="FrutigerNext LT Regular" pitchFamily="34" charset="0"/>
                <a:ea typeface="华文细黑" pitchFamily="2" charset="-122"/>
                <a:cs typeface="+mn-cs"/>
              </a:rPr>
              <a:t>的查询方式，将</a:t>
            </a:r>
            <a:r>
              <a:rPr lang="en-US" altLang="zh-CN" sz="1100" b="0" i="0" kern="1200" dirty="0" smtClean="0">
                <a:solidFill>
                  <a:schemeClr val="tx1"/>
                </a:solidFill>
                <a:latin typeface="FrutigerNext LT Regular" pitchFamily="34" charset="0"/>
                <a:ea typeface="华文细黑" pitchFamily="2" charset="-122"/>
                <a:cs typeface="+mn-cs"/>
              </a:rPr>
              <a:t>SQL </a:t>
            </a:r>
            <a:r>
              <a:rPr lang="zh-CN" altLang="en-US" sz="1100" b="0" i="0" kern="1200" dirty="0" smtClean="0">
                <a:solidFill>
                  <a:schemeClr val="tx1"/>
                </a:solidFill>
                <a:latin typeface="FrutigerNext LT Regular" pitchFamily="34" charset="0"/>
                <a:ea typeface="华文细黑" pitchFamily="2" charset="-122"/>
                <a:cs typeface="+mn-cs"/>
              </a:rPr>
              <a:t>查询转换为</a:t>
            </a:r>
            <a:r>
              <a:rPr lang="en-US" altLang="zh-CN" sz="1100" b="0" i="0" kern="1200" dirty="0" err="1" smtClean="0">
                <a:solidFill>
                  <a:schemeClr val="tx1"/>
                </a:solidFill>
                <a:latin typeface="FrutigerNext LT Regular" pitchFamily="34" charset="0"/>
                <a:ea typeface="华文细黑" pitchFamily="2" charset="-122"/>
                <a:cs typeface="+mn-cs"/>
              </a:rPr>
              <a:t>MapReduce</a:t>
            </a:r>
            <a:r>
              <a:rPr lang="en-US" altLang="zh-CN" sz="1100" b="0" i="0" kern="1200" dirty="0" smtClean="0">
                <a:solidFill>
                  <a:schemeClr val="tx1"/>
                </a:solidFill>
                <a:latin typeface="FrutigerNext LT Regular" pitchFamily="34" charset="0"/>
                <a:ea typeface="华文细黑" pitchFamily="2" charset="-122"/>
                <a:cs typeface="+mn-cs"/>
              </a:rPr>
              <a:t> </a:t>
            </a:r>
            <a:r>
              <a:rPr lang="zh-CN" altLang="en-US" sz="1100" b="0" i="0" kern="1200" dirty="0" smtClean="0">
                <a:solidFill>
                  <a:schemeClr val="tx1"/>
                </a:solidFill>
                <a:latin typeface="FrutigerNext LT Regular" pitchFamily="34" charset="0"/>
                <a:ea typeface="华文细黑" pitchFamily="2" charset="-122"/>
                <a:cs typeface="+mn-cs"/>
              </a:rPr>
              <a:t>的</a:t>
            </a:r>
            <a:r>
              <a:rPr lang="en-US" altLang="zh-CN" sz="1100" b="0" i="0" kern="1200" dirty="0" smtClean="0">
                <a:solidFill>
                  <a:schemeClr val="tx1"/>
                </a:solidFill>
                <a:latin typeface="FrutigerNext LT Regular" pitchFamily="34" charset="0"/>
                <a:ea typeface="华文细黑" pitchFamily="2" charset="-122"/>
                <a:cs typeface="+mn-cs"/>
              </a:rPr>
              <a:t>job </a:t>
            </a:r>
            <a:r>
              <a:rPr lang="zh-CN" altLang="en-US" sz="1100" b="0" i="0" kern="1200" dirty="0" smtClean="0">
                <a:solidFill>
                  <a:schemeClr val="tx1"/>
                </a:solidFill>
                <a:latin typeface="FrutigerNext LT Regular" pitchFamily="34" charset="0"/>
                <a:ea typeface="华文细黑" pitchFamily="2" charset="-122"/>
                <a:cs typeface="+mn-cs"/>
              </a:rPr>
              <a:t>在</a:t>
            </a:r>
            <a:r>
              <a:rPr lang="en-US" altLang="zh-CN" sz="1100" b="0" i="0" kern="1200" dirty="0" err="1" smtClean="0">
                <a:solidFill>
                  <a:schemeClr val="tx1"/>
                </a:solidFill>
                <a:latin typeface="FrutigerNext LT Regular" pitchFamily="34" charset="0"/>
                <a:ea typeface="华文细黑" pitchFamily="2" charset="-122"/>
                <a:cs typeface="+mn-cs"/>
              </a:rPr>
              <a:t>Hadoop</a:t>
            </a:r>
            <a:r>
              <a:rPr lang="zh-CN" altLang="en-US" sz="1100" b="0" i="0" kern="1200" dirty="0" smtClean="0">
                <a:solidFill>
                  <a:schemeClr val="tx1"/>
                </a:solidFill>
                <a:latin typeface="FrutigerNext LT Regular" pitchFamily="34" charset="0"/>
                <a:ea typeface="华文细黑" pitchFamily="2" charset="-122"/>
                <a:cs typeface="+mn-cs"/>
              </a:rPr>
              <a:t>集群上执行。</a:t>
            </a:r>
          </a:p>
          <a:p>
            <a:endParaRPr lang="zh-CN" altLang="en-US" dirty="0"/>
          </a:p>
        </p:txBody>
      </p:sp>
    </p:spTree>
    <p:extLst>
      <p:ext uri="{BB962C8B-B14F-4D97-AF65-F5344CB8AC3E}">
        <p14:creationId xmlns:p14="http://schemas.microsoft.com/office/powerpoint/2010/main" val="4014947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数据格式示例：</a:t>
            </a: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1,huawei,1000.0,m1$a,1@2@3@4,c1@c2</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查询结果：</a:t>
            </a:r>
            <a:endPar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1   huawei  1000.0  {"m1":["a"]}  [1,2,3,4]   {"col1":"c1","col2":"c2"}  21 2012</a:t>
            </a:r>
          </a:p>
          <a:p>
            <a:endParaRPr lang="zh-CN" altLang="en-US" dirty="0"/>
          </a:p>
        </p:txBody>
      </p:sp>
    </p:spTree>
    <p:extLst>
      <p:ext uri="{BB962C8B-B14F-4D97-AF65-F5344CB8AC3E}">
        <p14:creationId xmlns:p14="http://schemas.microsoft.com/office/powerpoint/2010/main" val="1007984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577951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100" b="0" i="0" kern="1200" dirty="0" smtClean="0">
                <a:solidFill>
                  <a:schemeClr val="tx1"/>
                </a:solidFill>
                <a:latin typeface="FrutigerNext LT Regular" pitchFamily="34" charset="0"/>
                <a:ea typeface="华文细黑" pitchFamily="2" charset="-122"/>
                <a:cs typeface="+mn-cs"/>
              </a:rPr>
              <a:t>需要注意的是传统数据库对表数据验证是 </a:t>
            </a:r>
            <a:r>
              <a:rPr lang="en-US" altLang="zh-CN" sz="1100" b="0" i="0" kern="1200" dirty="0" smtClean="0">
                <a:solidFill>
                  <a:schemeClr val="tx1"/>
                </a:solidFill>
                <a:latin typeface="FrutigerNext LT Regular" pitchFamily="34" charset="0"/>
                <a:ea typeface="华文细黑" pitchFamily="2" charset="-122"/>
                <a:cs typeface="+mn-cs"/>
              </a:rPr>
              <a:t>schema on write</a:t>
            </a:r>
            <a:r>
              <a:rPr lang="zh-CN" altLang="en-US" sz="1100" b="0" i="0" kern="1200" dirty="0" smtClean="0">
                <a:solidFill>
                  <a:schemeClr val="tx1"/>
                </a:solidFill>
                <a:latin typeface="FrutigerNext LT Regular" pitchFamily="34" charset="0"/>
                <a:ea typeface="华文细黑" pitchFamily="2" charset="-122"/>
                <a:cs typeface="+mn-cs"/>
              </a:rPr>
              <a:t>（写时模式），而 </a:t>
            </a:r>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在</a:t>
            </a:r>
            <a:r>
              <a:rPr lang="en-US" altLang="zh-CN" sz="1100" b="0" i="0" kern="1200" dirty="0" smtClean="0">
                <a:solidFill>
                  <a:schemeClr val="tx1"/>
                </a:solidFill>
                <a:latin typeface="FrutigerNext LT Regular" pitchFamily="34" charset="0"/>
                <a:ea typeface="华文细黑" pitchFamily="2" charset="-122"/>
                <a:cs typeface="+mn-cs"/>
              </a:rPr>
              <a:t>load</a:t>
            </a:r>
            <a:r>
              <a:rPr lang="zh-CN" altLang="en-US" sz="1100" b="0" i="0" kern="1200" dirty="0" smtClean="0">
                <a:solidFill>
                  <a:schemeClr val="tx1"/>
                </a:solidFill>
                <a:latin typeface="FrutigerNext LT Regular" pitchFamily="34" charset="0"/>
                <a:ea typeface="华文细黑" pitchFamily="2" charset="-122"/>
                <a:cs typeface="+mn-cs"/>
              </a:rPr>
              <a:t>时是不检查数据是否符合</a:t>
            </a:r>
            <a:r>
              <a:rPr lang="en-US" altLang="zh-CN" sz="1100" b="0" i="0" kern="1200" dirty="0" smtClean="0">
                <a:solidFill>
                  <a:schemeClr val="tx1"/>
                </a:solidFill>
                <a:latin typeface="FrutigerNext LT Regular" pitchFamily="34" charset="0"/>
                <a:ea typeface="华文细黑" pitchFamily="2" charset="-122"/>
                <a:cs typeface="+mn-cs"/>
              </a:rPr>
              <a:t>schema</a:t>
            </a:r>
            <a:r>
              <a:rPr lang="zh-CN" altLang="en-US" sz="1100" b="0" i="0" kern="1200" dirty="0" smtClean="0">
                <a:solidFill>
                  <a:schemeClr val="tx1"/>
                </a:solidFill>
                <a:latin typeface="FrutigerNext LT Regular" pitchFamily="34" charset="0"/>
                <a:ea typeface="华文细黑" pitchFamily="2" charset="-122"/>
                <a:cs typeface="+mn-cs"/>
              </a:rPr>
              <a:t>的，</a:t>
            </a:r>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遵循的是 </a:t>
            </a:r>
            <a:r>
              <a:rPr lang="en-US" altLang="zh-CN" sz="1100" b="0" i="0" kern="1200" dirty="0" smtClean="0">
                <a:solidFill>
                  <a:schemeClr val="tx1"/>
                </a:solidFill>
                <a:latin typeface="FrutigerNext LT Regular" pitchFamily="34" charset="0"/>
                <a:ea typeface="华文细黑" pitchFamily="2" charset="-122"/>
                <a:cs typeface="+mn-cs"/>
              </a:rPr>
              <a:t>schema on read</a:t>
            </a:r>
            <a:r>
              <a:rPr lang="zh-CN" altLang="en-US" sz="1100" b="0" i="0" kern="1200" dirty="0" smtClean="0">
                <a:solidFill>
                  <a:schemeClr val="tx1"/>
                </a:solidFill>
                <a:latin typeface="FrutigerNext LT Regular" pitchFamily="34" charset="0"/>
                <a:ea typeface="华文细黑" pitchFamily="2" charset="-122"/>
                <a:cs typeface="+mn-cs"/>
              </a:rPr>
              <a:t>（读时模式），只有在读的时候</a:t>
            </a:r>
            <a:r>
              <a:rPr lang="en-US" altLang="zh-CN" sz="1100" b="0" i="0" kern="1200" dirty="0" smtClean="0">
                <a:solidFill>
                  <a:schemeClr val="tx1"/>
                </a:solidFill>
                <a:latin typeface="FrutigerNext LT Regular" pitchFamily="34" charset="0"/>
                <a:ea typeface="华文细黑" pitchFamily="2" charset="-122"/>
                <a:cs typeface="+mn-cs"/>
              </a:rPr>
              <a:t>hive</a:t>
            </a:r>
            <a:r>
              <a:rPr lang="zh-CN" altLang="en-US" sz="1100" b="0" i="0" kern="1200" dirty="0" smtClean="0">
                <a:solidFill>
                  <a:schemeClr val="tx1"/>
                </a:solidFill>
                <a:latin typeface="FrutigerNext LT Regular" pitchFamily="34" charset="0"/>
                <a:ea typeface="华文细黑" pitchFamily="2" charset="-122"/>
                <a:cs typeface="+mn-cs"/>
              </a:rPr>
              <a:t>才检查、解析具体的数据字段、</a:t>
            </a:r>
            <a:r>
              <a:rPr lang="en-US" altLang="zh-CN" sz="1100" b="0" i="0" kern="1200" dirty="0" smtClean="0">
                <a:solidFill>
                  <a:schemeClr val="tx1"/>
                </a:solidFill>
                <a:latin typeface="FrutigerNext LT Regular" pitchFamily="34" charset="0"/>
                <a:ea typeface="华文细黑" pitchFamily="2" charset="-122"/>
                <a:cs typeface="+mn-cs"/>
              </a:rPr>
              <a:t>schema</a:t>
            </a:r>
            <a:r>
              <a:rPr lang="zh-CN" altLang="en-US" sz="1100" b="0" i="0" kern="1200" dirty="0" smtClean="0">
                <a:solidFill>
                  <a:schemeClr val="tx1"/>
                </a:solidFill>
                <a:latin typeface="FrutigerNext LT Regular" pitchFamily="34" charset="0"/>
                <a:ea typeface="华文细黑" pitchFamily="2" charset="-122"/>
                <a:cs typeface="+mn-cs"/>
              </a:rPr>
              <a:t>。 读时模式的优势是</a:t>
            </a:r>
            <a:r>
              <a:rPr lang="en-US" altLang="zh-CN" sz="1100" b="0" i="0" kern="1200" dirty="0" smtClean="0">
                <a:solidFill>
                  <a:schemeClr val="tx1"/>
                </a:solidFill>
                <a:latin typeface="FrutigerNext LT Regular" pitchFamily="34" charset="0"/>
                <a:ea typeface="华文细黑" pitchFamily="2" charset="-122"/>
                <a:cs typeface="+mn-cs"/>
              </a:rPr>
              <a:t>load data </a:t>
            </a:r>
            <a:r>
              <a:rPr lang="zh-CN" altLang="en-US" sz="1100" b="0" i="0" kern="1200" dirty="0" smtClean="0">
                <a:solidFill>
                  <a:schemeClr val="tx1"/>
                </a:solidFill>
                <a:latin typeface="FrutigerNext LT Regular" pitchFamily="34" charset="0"/>
                <a:ea typeface="华文细黑" pitchFamily="2" charset="-122"/>
                <a:cs typeface="+mn-cs"/>
              </a:rPr>
              <a:t>非常迅速，因为它不需要读取数据进行解析，仅仅进行文件的复制或者移动。 写时模式的优势是提升了查询性能，因为预先解析之后可以对列建立索引，并压缩，但这样也会花费要多的加载时间。 </a:t>
            </a:r>
            <a:endParaRPr lang="zh-CN" altLang="en-US" dirty="0"/>
          </a:p>
        </p:txBody>
      </p:sp>
    </p:spTree>
    <p:extLst>
      <p:ext uri="{BB962C8B-B14F-4D97-AF65-F5344CB8AC3E}">
        <p14:creationId xmlns:p14="http://schemas.microsoft.com/office/powerpoint/2010/main" val="1687060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r>
              <a:rPr lang="zh-CN" altLang="en-US" sz="1100" kern="1200" dirty="0" smtClean="0">
                <a:solidFill>
                  <a:schemeClr val="tx1"/>
                </a:solidFill>
                <a:latin typeface="+mn-ea"/>
                <a:ea typeface="宋体" pitchFamily="2" charset="-122"/>
                <a:cs typeface="+mn-cs"/>
              </a:rPr>
              <a:t>开发</a:t>
            </a:r>
            <a:r>
              <a:rPr lang="en-US" altLang="zh-CN" sz="1100" kern="1200" dirty="0" smtClean="0">
                <a:solidFill>
                  <a:schemeClr val="tx1"/>
                </a:solidFill>
                <a:latin typeface="+mn-ea"/>
                <a:ea typeface="宋体" pitchFamily="2" charset="-122"/>
                <a:cs typeface="+mn-cs"/>
              </a:rPr>
              <a:t>Hive UDF</a:t>
            </a:r>
            <a:r>
              <a:rPr lang="zh-CN" altLang="en-US" sz="1100" kern="1200" dirty="0" smtClean="0">
                <a:solidFill>
                  <a:schemeClr val="tx1"/>
                </a:solidFill>
                <a:latin typeface="+mn-ea"/>
                <a:ea typeface="宋体" pitchFamily="2" charset="-122"/>
                <a:cs typeface="+mn-cs"/>
              </a:rPr>
              <a:t>的方式有两种，</a:t>
            </a:r>
          </a:p>
          <a:p>
            <a:r>
              <a:rPr lang="en-US" altLang="zh-CN" sz="1100" kern="1200" dirty="0" smtClean="0">
                <a:solidFill>
                  <a:schemeClr val="tx1"/>
                </a:solidFill>
                <a:latin typeface="+mn-ea"/>
                <a:ea typeface="宋体" pitchFamily="2" charset="-122"/>
                <a:cs typeface="+mn-cs"/>
              </a:rPr>
              <a:t>1. extends UDF </a:t>
            </a:r>
            <a:r>
              <a:rPr lang="zh-CN" altLang="en-US" sz="1100" kern="1200" dirty="0" smtClean="0">
                <a:solidFill>
                  <a:schemeClr val="tx1"/>
                </a:solidFill>
                <a:latin typeface="+mn-ea"/>
                <a:ea typeface="宋体" pitchFamily="2" charset="-122"/>
                <a:cs typeface="+mn-cs"/>
              </a:rPr>
              <a:t>， 仅重写</a:t>
            </a:r>
            <a:r>
              <a:rPr lang="en-US" altLang="zh-CN" sz="1100" kern="1200" dirty="0" smtClean="0">
                <a:solidFill>
                  <a:schemeClr val="tx1"/>
                </a:solidFill>
                <a:latin typeface="+mn-ea"/>
                <a:ea typeface="宋体" pitchFamily="2" charset="-122"/>
                <a:cs typeface="+mn-cs"/>
              </a:rPr>
              <a:t>evaluate</a:t>
            </a:r>
            <a:r>
              <a:rPr lang="zh-CN" altLang="en-US" sz="1100" kern="1200" dirty="0" smtClean="0">
                <a:solidFill>
                  <a:schemeClr val="tx1"/>
                </a:solidFill>
                <a:latin typeface="+mn-ea"/>
                <a:ea typeface="宋体" pitchFamily="2" charset="-122"/>
                <a:cs typeface="+mn-cs"/>
              </a:rPr>
              <a:t>方法（简单</a:t>
            </a:r>
            <a:r>
              <a:rPr lang="en-US" altLang="zh-CN" sz="1100" kern="1200" dirty="0" smtClean="0">
                <a:solidFill>
                  <a:schemeClr val="tx1"/>
                </a:solidFill>
                <a:latin typeface="+mn-ea"/>
                <a:ea typeface="宋体" pitchFamily="2" charset="-122"/>
                <a:cs typeface="+mn-cs"/>
              </a:rPr>
              <a:t>UDF</a:t>
            </a:r>
            <a:r>
              <a:rPr lang="zh-CN" altLang="en-US" sz="1100" kern="1200" dirty="0" smtClean="0">
                <a:solidFill>
                  <a:schemeClr val="tx1"/>
                </a:solidFill>
                <a:latin typeface="+mn-ea"/>
                <a:ea typeface="宋体" pitchFamily="2" charset="-122"/>
                <a:cs typeface="+mn-cs"/>
              </a:rPr>
              <a:t>）</a:t>
            </a:r>
          </a:p>
          <a:p>
            <a:r>
              <a:rPr lang="en-US" altLang="zh-CN" sz="1100" kern="1200" dirty="0" smtClean="0">
                <a:solidFill>
                  <a:schemeClr val="tx1"/>
                </a:solidFill>
                <a:latin typeface="+mn-ea"/>
                <a:ea typeface="宋体" pitchFamily="2" charset="-122"/>
                <a:cs typeface="+mn-cs"/>
              </a:rPr>
              <a:t>2. extends </a:t>
            </a:r>
            <a:r>
              <a:rPr lang="en-US" altLang="zh-CN" sz="1100" kern="1200" dirty="0" err="1" smtClean="0">
                <a:solidFill>
                  <a:schemeClr val="tx1"/>
                </a:solidFill>
                <a:latin typeface="+mn-ea"/>
                <a:ea typeface="宋体" pitchFamily="2" charset="-122"/>
                <a:cs typeface="+mn-cs"/>
              </a:rPr>
              <a:t>GenericUDF</a:t>
            </a:r>
            <a:r>
              <a:rPr lang="zh-CN" altLang="en-US" sz="1100" kern="1200" dirty="0" smtClean="0">
                <a:solidFill>
                  <a:schemeClr val="tx1"/>
                </a:solidFill>
                <a:latin typeface="+mn-ea"/>
                <a:ea typeface="宋体" pitchFamily="2" charset="-122"/>
                <a:cs typeface="+mn-cs"/>
              </a:rPr>
              <a:t>，需要重写</a:t>
            </a:r>
            <a:r>
              <a:rPr lang="en-US" altLang="zh-CN" sz="1100" kern="1200" dirty="0" smtClean="0">
                <a:solidFill>
                  <a:schemeClr val="tx1"/>
                </a:solidFill>
                <a:latin typeface="+mn-ea"/>
                <a:ea typeface="宋体" pitchFamily="2" charset="-122"/>
                <a:cs typeface="+mn-cs"/>
              </a:rPr>
              <a:t>initialize</a:t>
            </a:r>
            <a:r>
              <a:rPr lang="zh-CN" altLang="en-US" sz="1100" kern="1200" dirty="0" smtClean="0">
                <a:solidFill>
                  <a:schemeClr val="tx1"/>
                </a:solidFill>
                <a:latin typeface="+mn-ea"/>
                <a:ea typeface="宋体" pitchFamily="2" charset="-122"/>
                <a:cs typeface="+mn-cs"/>
              </a:rPr>
              <a:t>、</a:t>
            </a:r>
            <a:r>
              <a:rPr lang="en-US" altLang="zh-CN" sz="1100" kern="1200" dirty="0" err="1" smtClean="0">
                <a:solidFill>
                  <a:schemeClr val="tx1"/>
                </a:solidFill>
                <a:latin typeface="+mn-ea"/>
                <a:ea typeface="宋体" pitchFamily="2" charset="-122"/>
                <a:cs typeface="+mn-cs"/>
              </a:rPr>
              <a:t>getDisplayString</a:t>
            </a:r>
            <a:r>
              <a:rPr lang="zh-CN" altLang="en-US" sz="1100" kern="1200" dirty="0" smtClean="0">
                <a:solidFill>
                  <a:schemeClr val="tx1"/>
                </a:solidFill>
                <a:latin typeface="+mn-ea"/>
                <a:ea typeface="宋体" pitchFamily="2" charset="-122"/>
                <a:cs typeface="+mn-cs"/>
              </a:rPr>
              <a:t>、</a:t>
            </a:r>
            <a:r>
              <a:rPr lang="en-US" altLang="zh-CN" sz="1100" kern="1200" dirty="0" smtClean="0">
                <a:solidFill>
                  <a:schemeClr val="tx1"/>
                </a:solidFill>
                <a:latin typeface="+mn-ea"/>
                <a:ea typeface="宋体" pitchFamily="2" charset="-122"/>
                <a:cs typeface="+mn-cs"/>
              </a:rPr>
              <a:t>evaluate</a:t>
            </a:r>
            <a:r>
              <a:rPr lang="zh-CN" altLang="en-US" sz="1100" kern="1200" dirty="0" smtClean="0">
                <a:solidFill>
                  <a:schemeClr val="tx1"/>
                </a:solidFill>
                <a:latin typeface="+mn-ea"/>
                <a:ea typeface="宋体" pitchFamily="2" charset="-122"/>
                <a:cs typeface="+mn-cs"/>
              </a:rPr>
              <a:t>方法</a:t>
            </a:r>
            <a:r>
              <a:rPr lang="en-US" altLang="zh-CN" sz="1100" kern="1200" dirty="0" smtClean="0">
                <a:solidFill>
                  <a:schemeClr val="tx1"/>
                </a:solidFill>
                <a:latin typeface="+mn-ea"/>
                <a:ea typeface="宋体" pitchFamily="2" charset="-122"/>
                <a:cs typeface="+mn-cs"/>
              </a:rPr>
              <a:t>(</a:t>
            </a:r>
            <a:r>
              <a:rPr lang="zh-CN" altLang="en-US" sz="1100" kern="1200" dirty="0" smtClean="0">
                <a:solidFill>
                  <a:schemeClr val="tx1"/>
                </a:solidFill>
                <a:latin typeface="+mn-ea"/>
                <a:ea typeface="宋体" pitchFamily="2" charset="-122"/>
                <a:cs typeface="+mn-cs"/>
              </a:rPr>
              <a:t>通用</a:t>
            </a:r>
            <a:r>
              <a:rPr lang="en-US" altLang="zh-CN" sz="1100" kern="1200" dirty="0" smtClean="0">
                <a:solidFill>
                  <a:schemeClr val="tx1"/>
                </a:solidFill>
                <a:latin typeface="+mn-ea"/>
                <a:ea typeface="宋体" pitchFamily="2" charset="-122"/>
                <a:cs typeface="+mn-cs"/>
              </a:rPr>
              <a:t>UDF)</a:t>
            </a:r>
          </a:p>
          <a:p>
            <a:r>
              <a:rPr lang="zh-CN" altLang="en-US" sz="1100" kern="1200" dirty="0" smtClean="0">
                <a:solidFill>
                  <a:schemeClr val="tx1"/>
                </a:solidFill>
                <a:latin typeface="+mn-ea"/>
                <a:ea typeface="宋体" pitchFamily="2" charset="-122"/>
                <a:cs typeface="+mn-cs"/>
              </a:rPr>
              <a:t>编写简单</a:t>
            </a:r>
            <a:r>
              <a:rPr lang="en-US" altLang="zh-CN" sz="1100" kern="1200" dirty="0" smtClean="0">
                <a:solidFill>
                  <a:schemeClr val="tx1"/>
                </a:solidFill>
                <a:latin typeface="+mn-ea"/>
                <a:ea typeface="宋体" pitchFamily="2" charset="-122"/>
                <a:cs typeface="+mn-cs"/>
              </a:rPr>
              <a:t>UDF</a:t>
            </a:r>
            <a:r>
              <a:rPr lang="zh-CN" altLang="en-US" sz="1100" kern="1200" dirty="0" smtClean="0">
                <a:solidFill>
                  <a:schemeClr val="tx1"/>
                </a:solidFill>
                <a:latin typeface="+mn-ea"/>
                <a:ea typeface="宋体" pitchFamily="2" charset="-122"/>
                <a:cs typeface="+mn-cs"/>
              </a:rPr>
              <a:t>函数的时候需要注意一下几点</a:t>
            </a:r>
          </a:p>
          <a:p>
            <a:r>
              <a:rPr lang="en-US" altLang="zh-CN" sz="1100" kern="1200" dirty="0" smtClean="0">
                <a:solidFill>
                  <a:schemeClr val="tx1"/>
                </a:solidFill>
                <a:latin typeface="+mn-ea"/>
                <a:ea typeface="宋体" pitchFamily="2" charset="-122"/>
                <a:cs typeface="+mn-cs"/>
              </a:rPr>
              <a:t>(1)</a:t>
            </a:r>
            <a:r>
              <a:rPr lang="zh-CN" altLang="en-US" sz="1100" kern="1200" dirty="0" smtClean="0">
                <a:solidFill>
                  <a:schemeClr val="tx1"/>
                </a:solidFill>
                <a:latin typeface="+mn-ea"/>
                <a:ea typeface="宋体" pitchFamily="2" charset="-122"/>
                <a:cs typeface="+mn-cs"/>
              </a:rPr>
              <a:t>、必须继承</a:t>
            </a:r>
            <a:r>
              <a:rPr lang="en-US" altLang="zh-CN" sz="1100" kern="1200" dirty="0" err="1" smtClean="0">
                <a:solidFill>
                  <a:schemeClr val="tx1"/>
                </a:solidFill>
                <a:latin typeface="+mn-ea"/>
                <a:ea typeface="宋体" pitchFamily="2" charset="-122"/>
                <a:cs typeface="+mn-cs"/>
              </a:rPr>
              <a:t>org.apache.hadoop.hive.ql.exec.UDF</a:t>
            </a:r>
            <a:endParaRPr lang="en-US" altLang="zh-CN" sz="1100" kern="1200" dirty="0" smtClean="0">
              <a:solidFill>
                <a:schemeClr val="tx1"/>
              </a:solidFill>
              <a:latin typeface="+mn-ea"/>
              <a:ea typeface="宋体" pitchFamily="2" charset="-122"/>
              <a:cs typeface="+mn-cs"/>
            </a:endParaRPr>
          </a:p>
          <a:p>
            <a:r>
              <a:rPr lang="en-US" altLang="zh-CN" sz="1100" kern="1200" dirty="0" smtClean="0">
                <a:solidFill>
                  <a:schemeClr val="tx1"/>
                </a:solidFill>
                <a:latin typeface="+mn-ea"/>
                <a:ea typeface="宋体" pitchFamily="2" charset="-122"/>
                <a:cs typeface="+mn-cs"/>
              </a:rPr>
              <a:t>(2)</a:t>
            </a:r>
            <a:r>
              <a:rPr lang="zh-CN" altLang="en-US" sz="1100" kern="1200" dirty="0" smtClean="0">
                <a:solidFill>
                  <a:schemeClr val="tx1"/>
                </a:solidFill>
                <a:latin typeface="+mn-ea"/>
                <a:ea typeface="宋体" pitchFamily="2" charset="-122"/>
                <a:cs typeface="+mn-cs"/>
              </a:rPr>
              <a:t>、必须重写</a:t>
            </a:r>
            <a:r>
              <a:rPr lang="en-US" altLang="zh-CN" sz="1100" kern="1200" dirty="0" smtClean="0">
                <a:solidFill>
                  <a:schemeClr val="tx1"/>
                </a:solidFill>
                <a:latin typeface="+mn-ea"/>
                <a:ea typeface="宋体" pitchFamily="2" charset="-122"/>
                <a:cs typeface="+mn-cs"/>
              </a:rPr>
              <a:t>evaluate</a:t>
            </a:r>
            <a:r>
              <a:rPr lang="zh-CN" altLang="en-US" sz="1100" kern="1200" dirty="0" smtClean="0">
                <a:solidFill>
                  <a:schemeClr val="tx1"/>
                </a:solidFill>
                <a:latin typeface="+mn-ea"/>
                <a:ea typeface="宋体" pitchFamily="2" charset="-122"/>
                <a:cs typeface="+mn-cs"/>
              </a:rPr>
              <a:t>函数，用户在该函数内自定义数据的处理流程。</a:t>
            </a:r>
            <a:r>
              <a:rPr lang="en-US" altLang="zh-CN" sz="1100" kern="1200" dirty="0" smtClean="0">
                <a:solidFill>
                  <a:schemeClr val="tx1"/>
                </a:solidFill>
                <a:latin typeface="+mn-ea"/>
                <a:ea typeface="宋体" pitchFamily="2" charset="-122"/>
                <a:cs typeface="+mn-cs"/>
              </a:rPr>
              <a:t>evaluate</a:t>
            </a:r>
            <a:r>
              <a:rPr lang="zh-CN" altLang="en-US" sz="1100" kern="1200" dirty="0" smtClean="0">
                <a:solidFill>
                  <a:schemeClr val="tx1"/>
                </a:solidFill>
                <a:latin typeface="+mn-ea"/>
                <a:ea typeface="宋体" pitchFamily="2" charset="-122"/>
                <a:cs typeface="+mn-cs"/>
              </a:rPr>
              <a:t>函数支持重入，入参和返回值类型都可以由用户定义。</a:t>
            </a:r>
          </a:p>
          <a:p>
            <a:r>
              <a:rPr lang="zh-CN" altLang="en-US" sz="1100" kern="1200" dirty="0" smtClean="0">
                <a:solidFill>
                  <a:schemeClr val="tx1"/>
                </a:solidFill>
                <a:latin typeface="+mn-ea"/>
                <a:ea typeface="宋体" pitchFamily="2" charset="-122"/>
                <a:cs typeface="+mn-cs"/>
              </a:rPr>
              <a:t>由于简单</a:t>
            </a:r>
            <a:r>
              <a:rPr lang="en-US" altLang="zh-CN" sz="1100" kern="1200" dirty="0" smtClean="0">
                <a:solidFill>
                  <a:schemeClr val="tx1"/>
                </a:solidFill>
                <a:latin typeface="+mn-ea"/>
                <a:ea typeface="宋体" pitchFamily="2" charset="-122"/>
                <a:cs typeface="+mn-cs"/>
              </a:rPr>
              <a:t>UDF</a:t>
            </a:r>
            <a:r>
              <a:rPr lang="zh-CN" altLang="en-US" sz="1100" kern="1200" dirty="0" smtClean="0">
                <a:solidFill>
                  <a:schemeClr val="tx1"/>
                </a:solidFill>
                <a:latin typeface="+mn-ea"/>
                <a:ea typeface="宋体" pitchFamily="2" charset="-122"/>
                <a:cs typeface="+mn-cs"/>
              </a:rPr>
              <a:t>使用</a:t>
            </a:r>
            <a:r>
              <a:rPr lang="en-US" altLang="zh-CN" sz="1100" kern="1200" dirty="0" smtClean="0">
                <a:solidFill>
                  <a:schemeClr val="tx1"/>
                </a:solidFill>
                <a:latin typeface="+mn-ea"/>
                <a:ea typeface="宋体" pitchFamily="2" charset="-122"/>
                <a:cs typeface="+mn-cs"/>
              </a:rPr>
              <a:t>java</a:t>
            </a:r>
            <a:r>
              <a:rPr lang="zh-CN" altLang="en-US" sz="1100" kern="1200" dirty="0" smtClean="0">
                <a:solidFill>
                  <a:schemeClr val="tx1"/>
                </a:solidFill>
                <a:latin typeface="+mn-ea"/>
                <a:ea typeface="宋体" pitchFamily="2" charset="-122"/>
                <a:cs typeface="+mn-cs"/>
              </a:rPr>
              <a:t>的反射机制，会导致性能的损失，通常情况下我们使用通用</a:t>
            </a:r>
            <a:r>
              <a:rPr lang="en-US" altLang="zh-CN" sz="1100" kern="1200" dirty="0" smtClean="0">
                <a:solidFill>
                  <a:schemeClr val="tx1"/>
                </a:solidFill>
                <a:latin typeface="+mn-ea"/>
                <a:ea typeface="宋体" pitchFamily="2" charset="-122"/>
                <a:cs typeface="+mn-cs"/>
              </a:rPr>
              <a:t>UDF</a:t>
            </a:r>
            <a:r>
              <a:rPr lang="zh-CN" altLang="en-US" sz="1100" kern="1200" dirty="0" smtClean="0">
                <a:solidFill>
                  <a:schemeClr val="tx1"/>
                </a:solidFill>
                <a:latin typeface="+mn-ea"/>
                <a:ea typeface="宋体" pitchFamily="2" charset="-122"/>
                <a:cs typeface="+mn-cs"/>
              </a:rPr>
              <a:t>：</a:t>
            </a:r>
          </a:p>
          <a:p>
            <a:r>
              <a:rPr lang="en-US" altLang="zh-CN" sz="1100" kern="1200" dirty="0" smtClean="0">
                <a:solidFill>
                  <a:schemeClr val="tx1"/>
                </a:solidFill>
                <a:latin typeface="+mn-ea"/>
                <a:ea typeface="宋体" pitchFamily="2" charset="-122"/>
                <a:cs typeface="+mn-cs"/>
              </a:rPr>
              <a:t>(1)</a:t>
            </a:r>
            <a:r>
              <a:rPr lang="zh-CN" altLang="en-US" sz="1100" kern="1200" dirty="0" smtClean="0">
                <a:solidFill>
                  <a:schemeClr val="tx1"/>
                </a:solidFill>
                <a:latin typeface="+mn-ea"/>
                <a:ea typeface="宋体" pitchFamily="2" charset="-122"/>
                <a:cs typeface="+mn-cs"/>
              </a:rPr>
              <a:t>、通用</a:t>
            </a:r>
            <a:r>
              <a:rPr lang="en-US" altLang="zh-CN" sz="1100" kern="1200" dirty="0" smtClean="0">
                <a:solidFill>
                  <a:schemeClr val="tx1"/>
                </a:solidFill>
                <a:latin typeface="+mn-ea"/>
                <a:ea typeface="宋体" pitchFamily="2" charset="-122"/>
                <a:cs typeface="+mn-cs"/>
              </a:rPr>
              <a:t>UDF</a:t>
            </a:r>
            <a:r>
              <a:rPr lang="zh-CN" altLang="en-US" sz="1100" kern="1200" dirty="0" smtClean="0">
                <a:solidFill>
                  <a:schemeClr val="tx1"/>
                </a:solidFill>
                <a:latin typeface="+mn-ea"/>
                <a:ea typeface="宋体" pitchFamily="2" charset="-122"/>
                <a:cs typeface="+mn-cs"/>
              </a:rPr>
              <a:t>必须继承</a:t>
            </a:r>
            <a:r>
              <a:rPr lang="en-US" altLang="zh-CN" sz="1100" kern="1200" dirty="0" err="1" smtClean="0">
                <a:solidFill>
                  <a:schemeClr val="tx1"/>
                </a:solidFill>
                <a:latin typeface="+mn-ea"/>
                <a:ea typeface="宋体" pitchFamily="2" charset="-122"/>
                <a:cs typeface="+mn-cs"/>
              </a:rPr>
              <a:t>org.apache.hadoop.hive.ql.udf.generic.GenericUDF</a:t>
            </a:r>
            <a:endParaRPr lang="en-US" altLang="zh-CN" sz="1100" kern="1200" dirty="0" smtClean="0">
              <a:solidFill>
                <a:schemeClr val="tx1"/>
              </a:solidFill>
              <a:latin typeface="+mn-ea"/>
              <a:ea typeface="宋体" pitchFamily="2" charset="-122"/>
              <a:cs typeface="+mn-cs"/>
            </a:endParaRPr>
          </a:p>
          <a:p>
            <a:r>
              <a:rPr lang="en-US" altLang="zh-CN" sz="1100" kern="1200" dirty="0" smtClean="0">
                <a:solidFill>
                  <a:schemeClr val="tx1"/>
                </a:solidFill>
                <a:latin typeface="+mn-ea"/>
                <a:ea typeface="宋体" pitchFamily="2" charset="-122"/>
                <a:cs typeface="+mn-cs"/>
              </a:rPr>
              <a:t>(2)</a:t>
            </a:r>
            <a:r>
              <a:rPr lang="zh-CN" altLang="en-US" sz="1100" kern="1200" dirty="0" smtClean="0">
                <a:solidFill>
                  <a:schemeClr val="tx1"/>
                </a:solidFill>
                <a:latin typeface="+mn-ea"/>
                <a:ea typeface="宋体" pitchFamily="2" charset="-122"/>
                <a:cs typeface="+mn-cs"/>
              </a:rPr>
              <a:t>、通用</a:t>
            </a:r>
            <a:r>
              <a:rPr lang="en-US" altLang="zh-CN" sz="1100" kern="1200" dirty="0" smtClean="0">
                <a:solidFill>
                  <a:schemeClr val="tx1"/>
                </a:solidFill>
                <a:latin typeface="+mn-ea"/>
                <a:ea typeface="宋体" pitchFamily="2" charset="-122"/>
                <a:cs typeface="+mn-cs"/>
              </a:rPr>
              <a:t>UDF</a:t>
            </a:r>
            <a:r>
              <a:rPr lang="zh-CN" altLang="en-US" sz="1100" kern="1200" dirty="0" smtClean="0">
                <a:solidFill>
                  <a:schemeClr val="tx1"/>
                </a:solidFill>
                <a:latin typeface="+mn-ea"/>
                <a:ea typeface="宋体" pitchFamily="2" charset="-122"/>
                <a:cs typeface="+mn-cs"/>
              </a:rPr>
              <a:t>必须重写三个方法，</a:t>
            </a:r>
            <a:r>
              <a:rPr lang="en-US" altLang="zh-CN" sz="1100" kern="1200" dirty="0" smtClean="0">
                <a:solidFill>
                  <a:schemeClr val="tx1"/>
                </a:solidFill>
                <a:latin typeface="+mn-ea"/>
                <a:ea typeface="宋体" pitchFamily="2" charset="-122"/>
                <a:cs typeface="+mn-cs"/>
              </a:rPr>
              <a:t>initialize</a:t>
            </a:r>
            <a:r>
              <a:rPr lang="zh-CN" altLang="en-US" sz="1100" kern="1200" dirty="0" smtClean="0">
                <a:solidFill>
                  <a:schemeClr val="tx1"/>
                </a:solidFill>
                <a:latin typeface="+mn-ea"/>
                <a:ea typeface="宋体" pitchFamily="2" charset="-122"/>
                <a:cs typeface="+mn-cs"/>
              </a:rPr>
              <a:t>方法，</a:t>
            </a:r>
            <a:r>
              <a:rPr lang="en-US" altLang="zh-CN" sz="1100" kern="1200" dirty="0" smtClean="0">
                <a:solidFill>
                  <a:schemeClr val="tx1"/>
                </a:solidFill>
                <a:latin typeface="+mn-ea"/>
                <a:ea typeface="宋体" pitchFamily="2" charset="-122"/>
                <a:cs typeface="+mn-cs"/>
              </a:rPr>
              <a:t>evaluate</a:t>
            </a:r>
            <a:r>
              <a:rPr lang="zh-CN" altLang="en-US" sz="1100" kern="1200" dirty="0" smtClean="0">
                <a:solidFill>
                  <a:schemeClr val="tx1"/>
                </a:solidFill>
                <a:latin typeface="+mn-ea"/>
                <a:ea typeface="宋体" pitchFamily="2" charset="-122"/>
                <a:cs typeface="+mn-cs"/>
              </a:rPr>
              <a:t>方法和</a:t>
            </a:r>
            <a:r>
              <a:rPr lang="en-US" altLang="zh-CN" sz="1100" kern="1200" dirty="0" err="1" smtClean="0">
                <a:solidFill>
                  <a:schemeClr val="tx1"/>
                </a:solidFill>
                <a:latin typeface="+mn-ea"/>
                <a:ea typeface="宋体" pitchFamily="2" charset="-122"/>
                <a:cs typeface="+mn-cs"/>
              </a:rPr>
              <a:t>getDisplayString</a:t>
            </a:r>
            <a:r>
              <a:rPr lang="zh-CN" altLang="en-US" sz="1100" kern="1200" dirty="0" smtClean="0">
                <a:solidFill>
                  <a:schemeClr val="tx1"/>
                </a:solidFill>
                <a:latin typeface="+mn-ea"/>
                <a:ea typeface="宋体" pitchFamily="2" charset="-122"/>
                <a:cs typeface="+mn-cs"/>
              </a:rPr>
              <a:t>方法，且这些方法均不支持重载。</a:t>
            </a:r>
            <a:endParaRPr lang="en-US" altLang="zh-CN" sz="1100" kern="1200" dirty="0" smtClean="0">
              <a:solidFill>
                <a:schemeClr val="tx1"/>
              </a:solidFill>
              <a:latin typeface="+mn-ea"/>
              <a:ea typeface="宋体" pitchFamily="2" charset="-122"/>
              <a:cs typeface="+mn-cs"/>
            </a:endParaRPr>
          </a:p>
          <a:p>
            <a:r>
              <a:rPr lang="zh-CN" altLang="en-US" sz="1100" kern="1200" dirty="0" smtClean="0">
                <a:solidFill>
                  <a:schemeClr val="tx1"/>
                </a:solidFill>
                <a:latin typeface="+mn-ea"/>
                <a:ea typeface="宋体" pitchFamily="2" charset="-122"/>
                <a:cs typeface="+mn-cs"/>
              </a:rPr>
              <a:t>开发</a:t>
            </a:r>
            <a:r>
              <a:rPr lang="en-US" altLang="zh-CN" sz="1100" kern="1200" dirty="0" smtClean="0">
                <a:solidFill>
                  <a:schemeClr val="tx1"/>
                </a:solidFill>
                <a:latin typeface="+mn-ea"/>
                <a:ea typeface="宋体" pitchFamily="2" charset="-122"/>
                <a:cs typeface="+mn-cs"/>
              </a:rPr>
              <a:t>UDAF</a:t>
            </a:r>
            <a:r>
              <a:rPr lang="zh-CN" altLang="en-US" sz="1100" kern="1200" dirty="0" smtClean="0">
                <a:solidFill>
                  <a:schemeClr val="tx1"/>
                </a:solidFill>
                <a:latin typeface="+mn-ea"/>
                <a:ea typeface="宋体" pitchFamily="2" charset="-122"/>
                <a:cs typeface="+mn-cs"/>
              </a:rPr>
              <a:t>需要注意以下几点：</a:t>
            </a:r>
          </a:p>
          <a:p>
            <a:r>
              <a:rPr lang="en-US" altLang="zh-CN" sz="1100" kern="1200" dirty="0" smtClean="0">
                <a:solidFill>
                  <a:schemeClr val="tx1"/>
                </a:solidFill>
                <a:latin typeface="+mn-ea"/>
                <a:ea typeface="宋体" pitchFamily="2" charset="-122"/>
                <a:cs typeface="+mn-cs"/>
              </a:rPr>
              <a:t>(1)</a:t>
            </a:r>
            <a:r>
              <a:rPr lang="zh-CN" altLang="en-US" sz="1100" kern="1200" dirty="0" smtClean="0">
                <a:solidFill>
                  <a:schemeClr val="tx1"/>
                </a:solidFill>
                <a:latin typeface="+mn-ea"/>
                <a:ea typeface="宋体" pitchFamily="2" charset="-122"/>
                <a:cs typeface="+mn-cs"/>
              </a:rPr>
              <a:t>、</a:t>
            </a:r>
            <a:r>
              <a:rPr lang="en-US" altLang="zh-CN" sz="1100" kern="1200" dirty="0" smtClean="0">
                <a:solidFill>
                  <a:schemeClr val="tx1"/>
                </a:solidFill>
                <a:latin typeface="+mn-ea"/>
                <a:ea typeface="宋体" pitchFamily="2" charset="-122"/>
                <a:cs typeface="+mn-cs"/>
              </a:rPr>
              <a:t>UDAF</a:t>
            </a:r>
            <a:r>
              <a:rPr lang="zh-CN" altLang="en-US" sz="1100" kern="1200" dirty="0" smtClean="0">
                <a:solidFill>
                  <a:schemeClr val="tx1"/>
                </a:solidFill>
                <a:latin typeface="+mn-ea"/>
                <a:ea typeface="宋体" pitchFamily="2" charset="-122"/>
                <a:cs typeface="+mn-cs"/>
              </a:rPr>
              <a:t>的编写需要实现两层类，函数类和内部类，函数类需要继承一个</a:t>
            </a:r>
            <a:r>
              <a:rPr lang="en-US" altLang="zh-CN" sz="1100" kern="1200" dirty="0" err="1" smtClean="0">
                <a:solidFill>
                  <a:schemeClr val="tx1"/>
                </a:solidFill>
                <a:latin typeface="+mn-ea"/>
                <a:ea typeface="宋体" pitchFamily="2" charset="-122"/>
                <a:cs typeface="+mn-cs"/>
              </a:rPr>
              <a:t>GenericUDAFResolver</a:t>
            </a:r>
            <a:r>
              <a:rPr lang="zh-CN" altLang="en-US" sz="1100" kern="1200" dirty="0" smtClean="0">
                <a:solidFill>
                  <a:schemeClr val="tx1"/>
                </a:solidFill>
                <a:latin typeface="+mn-ea"/>
                <a:ea typeface="宋体" pitchFamily="2" charset="-122"/>
                <a:cs typeface="+mn-cs"/>
              </a:rPr>
              <a:t>类，内部类是具体的</a:t>
            </a:r>
            <a:r>
              <a:rPr lang="en-US" altLang="zh-CN" sz="1100" kern="1200" dirty="0" smtClean="0">
                <a:solidFill>
                  <a:schemeClr val="tx1"/>
                </a:solidFill>
                <a:latin typeface="+mn-ea"/>
                <a:ea typeface="宋体" pitchFamily="2" charset="-122"/>
                <a:cs typeface="+mn-cs"/>
              </a:rPr>
              <a:t>Evaluator</a:t>
            </a:r>
            <a:r>
              <a:rPr lang="zh-CN" altLang="en-US" sz="1100" kern="1200" dirty="0" smtClean="0">
                <a:solidFill>
                  <a:schemeClr val="tx1"/>
                </a:solidFill>
                <a:latin typeface="+mn-ea"/>
                <a:ea typeface="宋体" pitchFamily="2" charset="-122"/>
                <a:cs typeface="+mn-cs"/>
              </a:rPr>
              <a:t>，定义了具体的处理逻辑，该类需要实现一个</a:t>
            </a:r>
            <a:r>
              <a:rPr lang="en-US" altLang="zh-CN" sz="1100" kern="1200" dirty="0" err="1" smtClean="0">
                <a:solidFill>
                  <a:schemeClr val="tx1"/>
                </a:solidFill>
                <a:latin typeface="+mn-ea"/>
                <a:ea typeface="宋体" pitchFamily="2" charset="-122"/>
                <a:cs typeface="+mn-cs"/>
              </a:rPr>
              <a:t>GenericUDAFEvaluator</a:t>
            </a:r>
            <a:r>
              <a:rPr lang="zh-CN" altLang="en-US" sz="1100" kern="1200" dirty="0" smtClean="0">
                <a:solidFill>
                  <a:schemeClr val="tx1"/>
                </a:solidFill>
                <a:latin typeface="+mn-ea"/>
                <a:ea typeface="宋体" pitchFamily="2" charset="-122"/>
                <a:cs typeface="+mn-cs"/>
              </a:rPr>
              <a:t>接口。</a:t>
            </a:r>
          </a:p>
          <a:p>
            <a:r>
              <a:rPr lang="en-US" altLang="zh-CN" sz="1100" kern="1200" dirty="0" smtClean="0">
                <a:solidFill>
                  <a:schemeClr val="tx1"/>
                </a:solidFill>
                <a:latin typeface="+mn-ea"/>
                <a:ea typeface="宋体" pitchFamily="2" charset="-122"/>
                <a:cs typeface="+mn-cs"/>
              </a:rPr>
              <a:t>(2)</a:t>
            </a:r>
            <a:r>
              <a:rPr lang="zh-CN" altLang="en-US" sz="1100" kern="1200" dirty="0" smtClean="0">
                <a:solidFill>
                  <a:schemeClr val="tx1"/>
                </a:solidFill>
                <a:latin typeface="+mn-ea"/>
                <a:ea typeface="宋体" pitchFamily="2" charset="-122"/>
                <a:cs typeface="+mn-cs"/>
              </a:rPr>
              <a:t>、函数类</a:t>
            </a:r>
            <a:r>
              <a:rPr lang="en-US" altLang="zh-CN" sz="1100" kern="1200" dirty="0" smtClean="0">
                <a:solidFill>
                  <a:schemeClr val="tx1"/>
                </a:solidFill>
                <a:latin typeface="+mn-ea"/>
                <a:ea typeface="宋体" pitchFamily="2" charset="-122"/>
                <a:cs typeface="+mn-cs"/>
              </a:rPr>
              <a:t>Resolver</a:t>
            </a:r>
            <a:r>
              <a:rPr lang="zh-CN" altLang="en-US" sz="1100" kern="1200" dirty="0" smtClean="0">
                <a:solidFill>
                  <a:schemeClr val="tx1"/>
                </a:solidFill>
                <a:latin typeface="+mn-ea"/>
                <a:ea typeface="宋体" pitchFamily="2" charset="-122"/>
                <a:cs typeface="+mn-cs"/>
              </a:rPr>
              <a:t>必须实现</a:t>
            </a:r>
            <a:r>
              <a:rPr lang="en-US" altLang="zh-CN" sz="1100" kern="1200" dirty="0" err="1" smtClean="0">
                <a:solidFill>
                  <a:schemeClr val="tx1"/>
                </a:solidFill>
                <a:latin typeface="+mn-ea"/>
                <a:ea typeface="宋体" pitchFamily="2" charset="-122"/>
                <a:cs typeface="+mn-cs"/>
              </a:rPr>
              <a:t>getEvaluator</a:t>
            </a:r>
            <a:r>
              <a:rPr lang="zh-CN" altLang="en-US" sz="1100" kern="1200" dirty="0" smtClean="0">
                <a:solidFill>
                  <a:schemeClr val="tx1"/>
                </a:solidFill>
                <a:latin typeface="+mn-ea"/>
                <a:ea typeface="宋体" pitchFamily="2" charset="-122"/>
                <a:cs typeface="+mn-cs"/>
              </a:rPr>
              <a:t>方法，用于获取具体的逻辑处理器，内部类</a:t>
            </a:r>
            <a:r>
              <a:rPr lang="en-US" altLang="zh-CN" sz="1100" kern="1200" dirty="0" smtClean="0">
                <a:solidFill>
                  <a:schemeClr val="tx1"/>
                </a:solidFill>
                <a:latin typeface="+mn-ea"/>
                <a:ea typeface="宋体" pitchFamily="2" charset="-122"/>
                <a:cs typeface="+mn-cs"/>
              </a:rPr>
              <a:t>Evaluator</a:t>
            </a:r>
            <a:r>
              <a:rPr lang="zh-CN" altLang="en-US" sz="1100" kern="1200" dirty="0" smtClean="0">
                <a:solidFill>
                  <a:schemeClr val="tx1"/>
                </a:solidFill>
                <a:latin typeface="+mn-ea"/>
                <a:ea typeface="宋体" pitchFamily="2" charset="-122"/>
                <a:cs typeface="+mn-cs"/>
              </a:rPr>
              <a:t>需要实现 </a:t>
            </a:r>
            <a:r>
              <a:rPr lang="en-US" altLang="zh-CN" sz="1100" kern="1200" dirty="0" smtClean="0">
                <a:solidFill>
                  <a:schemeClr val="tx1"/>
                </a:solidFill>
                <a:latin typeface="+mn-ea"/>
                <a:ea typeface="宋体" pitchFamily="2" charset="-122"/>
                <a:cs typeface="+mn-cs"/>
              </a:rPr>
              <a:t>init</a:t>
            </a:r>
            <a:r>
              <a:rPr lang="zh-CN" altLang="en-US" sz="1100" kern="1200" dirty="0" smtClean="0">
                <a:solidFill>
                  <a:schemeClr val="tx1"/>
                </a:solidFill>
                <a:latin typeface="+mn-ea"/>
                <a:ea typeface="宋体" pitchFamily="2" charset="-122"/>
                <a:cs typeface="+mn-cs"/>
              </a:rPr>
              <a:t>、</a:t>
            </a:r>
            <a:r>
              <a:rPr lang="en-US" altLang="zh-CN" sz="1100" kern="1200" dirty="0" smtClean="0">
                <a:solidFill>
                  <a:schemeClr val="tx1"/>
                </a:solidFill>
                <a:latin typeface="+mn-ea"/>
                <a:ea typeface="宋体" pitchFamily="2" charset="-122"/>
                <a:cs typeface="+mn-cs"/>
              </a:rPr>
              <a:t>iterate</a:t>
            </a:r>
            <a:r>
              <a:rPr lang="zh-CN" altLang="en-US" sz="1100" kern="1200" dirty="0" smtClean="0">
                <a:solidFill>
                  <a:schemeClr val="tx1"/>
                </a:solidFill>
                <a:latin typeface="+mn-ea"/>
                <a:ea typeface="宋体" pitchFamily="2" charset="-122"/>
                <a:cs typeface="+mn-cs"/>
              </a:rPr>
              <a:t>、</a:t>
            </a:r>
            <a:r>
              <a:rPr lang="en-US" altLang="zh-CN" sz="1100" kern="1200" dirty="0" err="1" smtClean="0">
                <a:solidFill>
                  <a:schemeClr val="tx1"/>
                </a:solidFill>
                <a:latin typeface="+mn-ea"/>
                <a:ea typeface="宋体" pitchFamily="2" charset="-122"/>
                <a:cs typeface="+mn-cs"/>
              </a:rPr>
              <a:t>terminatePartial</a:t>
            </a:r>
            <a:r>
              <a:rPr lang="zh-CN" altLang="en-US" sz="1100" kern="1200" dirty="0" smtClean="0">
                <a:solidFill>
                  <a:schemeClr val="tx1"/>
                </a:solidFill>
                <a:latin typeface="+mn-ea"/>
                <a:ea typeface="宋体" pitchFamily="2" charset="-122"/>
                <a:cs typeface="+mn-cs"/>
              </a:rPr>
              <a:t>、</a:t>
            </a:r>
            <a:r>
              <a:rPr lang="en-US" altLang="zh-CN" sz="1100" kern="1200" dirty="0" smtClean="0">
                <a:solidFill>
                  <a:schemeClr val="tx1"/>
                </a:solidFill>
                <a:latin typeface="+mn-ea"/>
                <a:ea typeface="宋体" pitchFamily="2" charset="-122"/>
                <a:cs typeface="+mn-cs"/>
              </a:rPr>
              <a:t>merge</a:t>
            </a:r>
            <a:r>
              <a:rPr lang="zh-CN" altLang="en-US" sz="1100" kern="1200" dirty="0" smtClean="0">
                <a:solidFill>
                  <a:schemeClr val="tx1"/>
                </a:solidFill>
                <a:latin typeface="+mn-ea"/>
                <a:ea typeface="宋体" pitchFamily="2" charset="-122"/>
                <a:cs typeface="+mn-cs"/>
              </a:rPr>
              <a:t>、</a:t>
            </a:r>
            <a:r>
              <a:rPr lang="en-US" altLang="zh-CN" sz="1100" kern="1200" dirty="0" smtClean="0">
                <a:solidFill>
                  <a:schemeClr val="tx1"/>
                </a:solidFill>
                <a:latin typeface="+mn-ea"/>
                <a:ea typeface="宋体" pitchFamily="2" charset="-122"/>
                <a:cs typeface="+mn-cs"/>
              </a:rPr>
              <a:t>terminate</a:t>
            </a:r>
            <a:r>
              <a:rPr lang="zh-CN" altLang="en-US" sz="1100" kern="1200" dirty="0" smtClean="0">
                <a:solidFill>
                  <a:schemeClr val="tx1"/>
                </a:solidFill>
                <a:latin typeface="+mn-ea"/>
                <a:ea typeface="宋体" pitchFamily="2" charset="-122"/>
                <a:cs typeface="+mn-cs"/>
              </a:rPr>
              <a:t>这几个函数。</a:t>
            </a:r>
          </a:p>
          <a:p>
            <a:r>
              <a:rPr lang="zh-CN" altLang="en-US" sz="1100" kern="1200" dirty="0" smtClean="0">
                <a:solidFill>
                  <a:schemeClr val="tx1"/>
                </a:solidFill>
                <a:latin typeface="+mn-ea"/>
                <a:ea typeface="宋体" pitchFamily="2" charset="-122"/>
                <a:cs typeface="+mn-cs"/>
              </a:rPr>
              <a:t>其中：</a:t>
            </a:r>
          </a:p>
          <a:p>
            <a:r>
              <a:rPr lang="zh-CN" altLang="en-US" sz="1100" kern="1200" dirty="0" smtClean="0">
                <a:solidFill>
                  <a:schemeClr val="tx1"/>
                </a:solidFill>
                <a:latin typeface="+mn-ea"/>
                <a:ea typeface="宋体" pitchFamily="2" charset="-122"/>
                <a:cs typeface="+mn-cs"/>
              </a:rPr>
              <a:t>函数类</a:t>
            </a:r>
            <a:r>
              <a:rPr lang="en-US" altLang="zh-CN" sz="1100" kern="1200" dirty="0" smtClean="0">
                <a:solidFill>
                  <a:schemeClr val="tx1"/>
                </a:solidFill>
                <a:latin typeface="+mn-ea"/>
                <a:ea typeface="宋体" pitchFamily="2" charset="-122"/>
                <a:cs typeface="+mn-cs"/>
              </a:rPr>
              <a:t>Resolver</a:t>
            </a:r>
            <a:r>
              <a:rPr lang="zh-CN" altLang="en-US" sz="1100" kern="1200" dirty="0" smtClean="0">
                <a:solidFill>
                  <a:schemeClr val="tx1"/>
                </a:solidFill>
                <a:latin typeface="+mn-ea"/>
                <a:ea typeface="宋体" pitchFamily="2" charset="-122"/>
                <a:cs typeface="+mn-cs"/>
              </a:rPr>
              <a:t>的</a:t>
            </a:r>
            <a:r>
              <a:rPr lang="en-US" altLang="zh-CN" sz="1100" kern="1200" dirty="0" err="1" smtClean="0">
                <a:solidFill>
                  <a:schemeClr val="tx1"/>
                </a:solidFill>
                <a:latin typeface="+mn-ea"/>
                <a:ea typeface="宋体" pitchFamily="2" charset="-122"/>
                <a:cs typeface="+mn-cs"/>
              </a:rPr>
              <a:t>getEvaluator</a:t>
            </a:r>
            <a:r>
              <a:rPr lang="zh-CN" altLang="en-US" sz="1100" kern="1200" dirty="0" smtClean="0">
                <a:solidFill>
                  <a:schemeClr val="tx1"/>
                </a:solidFill>
                <a:latin typeface="+mn-ea"/>
                <a:ea typeface="宋体" pitchFamily="2" charset="-122"/>
                <a:cs typeface="+mn-cs"/>
              </a:rPr>
              <a:t>方法用于获取具体的</a:t>
            </a:r>
            <a:r>
              <a:rPr lang="en-US" altLang="zh-CN" sz="1100" kern="1200" dirty="0" smtClean="0">
                <a:solidFill>
                  <a:schemeClr val="tx1"/>
                </a:solidFill>
                <a:latin typeface="+mn-ea"/>
                <a:ea typeface="宋体" pitchFamily="2" charset="-122"/>
                <a:cs typeface="+mn-cs"/>
              </a:rPr>
              <a:t>Evaluator</a:t>
            </a:r>
            <a:r>
              <a:rPr lang="zh-CN" altLang="en-US" sz="1100" kern="1200" dirty="0" smtClean="0">
                <a:solidFill>
                  <a:schemeClr val="tx1"/>
                </a:solidFill>
                <a:latin typeface="+mn-ea"/>
                <a:ea typeface="宋体" pitchFamily="2" charset="-122"/>
                <a:cs typeface="+mn-cs"/>
              </a:rPr>
              <a:t>，相当于一个</a:t>
            </a:r>
            <a:r>
              <a:rPr lang="en-US" altLang="zh-CN" sz="1100" kern="1200" dirty="0" err="1" smtClean="0">
                <a:solidFill>
                  <a:schemeClr val="tx1"/>
                </a:solidFill>
                <a:latin typeface="+mn-ea"/>
                <a:ea typeface="宋体" pitchFamily="2" charset="-122"/>
                <a:cs typeface="+mn-cs"/>
              </a:rPr>
              <a:t>EvaluatorFactory</a:t>
            </a:r>
            <a:r>
              <a:rPr lang="zh-CN" altLang="en-US" sz="1100" kern="1200" dirty="0" smtClean="0">
                <a:solidFill>
                  <a:schemeClr val="tx1"/>
                </a:solidFill>
                <a:latin typeface="+mn-ea"/>
                <a:ea typeface="宋体" pitchFamily="2" charset="-122"/>
                <a:cs typeface="+mn-cs"/>
              </a:rPr>
              <a:t>；</a:t>
            </a:r>
            <a:r>
              <a:rPr lang="en-US" altLang="zh-CN" sz="1100" kern="1200" dirty="0" err="1" smtClean="0">
                <a:solidFill>
                  <a:schemeClr val="tx1"/>
                </a:solidFill>
                <a:latin typeface="+mn-ea"/>
                <a:ea typeface="宋体" pitchFamily="2" charset="-122"/>
                <a:cs typeface="+mn-cs"/>
              </a:rPr>
              <a:t>getEvaluator</a:t>
            </a:r>
            <a:r>
              <a:rPr lang="zh-CN" altLang="en-US" sz="1100" kern="1200" dirty="0" smtClean="0">
                <a:solidFill>
                  <a:schemeClr val="tx1"/>
                </a:solidFill>
                <a:latin typeface="+mn-ea"/>
                <a:ea typeface="宋体" pitchFamily="2" charset="-122"/>
                <a:cs typeface="+mn-cs"/>
              </a:rPr>
              <a:t>方法的入参为</a:t>
            </a:r>
            <a:r>
              <a:rPr lang="en-US" altLang="zh-CN" sz="1100" kern="1200" dirty="0" smtClean="0">
                <a:solidFill>
                  <a:schemeClr val="tx1"/>
                </a:solidFill>
                <a:latin typeface="+mn-ea"/>
                <a:ea typeface="宋体" pitchFamily="2" charset="-122"/>
                <a:cs typeface="+mn-cs"/>
              </a:rPr>
              <a:t>UDAF</a:t>
            </a:r>
            <a:r>
              <a:rPr lang="zh-CN" altLang="en-US" sz="1100" kern="1200" dirty="0" smtClean="0">
                <a:solidFill>
                  <a:schemeClr val="tx1"/>
                </a:solidFill>
                <a:latin typeface="+mn-ea"/>
                <a:ea typeface="宋体" pitchFamily="2" charset="-122"/>
                <a:cs typeface="+mn-cs"/>
              </a:rPr>
              <a:t>入参的类型信息，我们可以根据不同的类型信息创建不同的内部类</a:t>
            </a:r>
            <a:r>
              <a:rPr lang="en-US" altLang="zh-CN" sz="1100" kern="1200" dirty="0" smtClean="0">
                <a:solidFill>
                  <a:schemeClr val="tx1"/>
                </a:solidFill>
                <a:latin typeface="+mn-ea"/>
                <a:ea typeface="宋体" pitchFamily="2" charset="-122"/>
                <a:cs typeface="+mn-cs"/>
              </a:rPr>
              <a:t>Evaluator</a:t>
            </a:r>
            <a:r>
              <a:rPr lang="zh-CN" altLang="en-US" sz="1100" kern="1200" dirty="0" smtClean="0">
                <a:solidFill>
                  <a:schemeClr val="tx1"/>
                </a:solidFill>
                <a:latin typeface="+mn-ea"/>
                <a:ea typeface="宋体" pitchFamily="2" charset="-122"/>
                <a:cs typeface="+mn-cs"/>
              </a:rPr>
              <a:t>，并在这里根据入参类型获取正确内部类</a:t>
            </a:r>
            <a:r>
              <a:rPr lang="en-US" altLang="zh-CN" sz="1100" kern="1200" dirty="0" smtClean="0">
                <a:solidFill>
                  <a:schemeClr val="tx1"/>
                </a:solidFill>
                <a:latin typeface="+mn-ea"/>
                <a:ea typeface="宋体" pitchFamily="2" charset="-122"/>
                <a:cs typeface="+mn-cs"/>
              </a:rPr>
              <a:t>Evaluator</a:t>
            </a:r>
            <a:r>
              <a:rPr lang="zh-CN" altLang="en-US" sz="1100" kern="1200" dirty="0" smtClean="0">
                <a:solidFill>
                  <a:schemeClr val="tx1"/>
                </a:solidFill>
                <a:latin typeface="+mn-ea"/>
                <a:ea typeface="宋体" pitchFamily="2" charset="-122"/>
                <a:cs typeface="+mn-cs"/>
              </a:rPr>
              <a:t>实例。</a:t>
            </a:r>
          </a:p>
          <a:p>
            <a:r>
              <a:rPr lang="zh-CN" altLang="en-US" sz="1100" kern="1200" dirty="0" smtClean="0">
                <a:solidFill>
                  <a:schemeClr val="tx1"/>
                </a:solidFill>
                <a:latin typeface="+mn-ea"/>
                <a:ea typeface="宋体" pitchFamily="2" charset="-122"/>
                <a:cs typeface="+mn-cs"/>
              </a:rPr>
              <a:t>一个</a:t>
            </a:r>
            <a:r>
              <a:rPr lang="en-US" altLang="zh-CN" sz="1100" kern="1200" dirty="0" smtClean="0">
                <a:solidFill>
                  <a:schemeClr val="tx1"/>
                </a:solidFill>
                <a:latin typeface="+mn-ea"/>
                <a:ea typeface="宋体" pitchFamily="2" charset="-122"/>
                <a:cs typeface="+mn-cs"/>
              </a:rPr>
              <a:t>UDAF</a:t>
            </a:r>
            <a:r>
              <a:rPr lang="zh-CN" altLang="en-US" sz="1100" kern="1200" dirty="0" smtClean="0">
                <a:solidFill>
                  <a:schemeClr val="tx1"/>
                </a:solidFill>
                <a:latin typeface="+mn-ea"/>
                <a:ea typeface="宋体" pitchFamily="2" charset="-122"/>
                <a:cs typeface="+mn-cs"/>
              </a:rPr>
              <a:t>过程实际上是一个</a:t>
            </a:r>
            <a:r>
              <a:rPr lang="en-US" altLang="zh-CN" sz="1100" kern="1200" dirty="0" err="1" smtClean="0">
                <a:solidFill>
                  <a:schemeClr val="tx1"/>
                </a:solidFill>
                <a:latin typeface="+mn-ea"/>
                <a:ea typeface="宋体" pitchFamily="2" charset="-122"/>
                <a:cs typeface="+mn-cs"/>
              </a:rPr>
              <a:t>mapreduce</a:t>
            </a:r>
            <a:r>
              <a:rPr lang="zh-CN" altLang="en-US" sz="1100" kern="1200" dirty="0" smtClean="0">
                <a:solidFill>
                  <a:schemeClr val="tx1"/>
                </a:solidFill>
                <a:latin typeface="+mn-ea"/>
                <a:ea typeface="宋体" pitchFamily="2" charset="-122"/>
                <a:cs typeface="+mn-cs"/>
              </a:rPr>
              <a:t>过程，在</a:t>
            </a:r>
            <a:r>
              <a:rPr lang="en-US" altLang="zh-CN" sz="1100" kern="1200" dirty="0" err="1" smtClean="0">
                <a:solidFill>
                  <a:schemeClr val="tx1"/>
                </a:solidFill>
                <a:latin typeface="+mn-ea"/>
                <a:ea typeface="宋体" pitchFamily="2" charset="-122"/>
                <a:cs typeface="+mn-cs"/>
              </a:rPr>
              <a:t>mapreduce</a:t>
            </a:r>
            <a:r>
              <a:rPr lang="zh-CN" altLang="en-US" sz="1100" kern="1200" dirty="0" smtClean="0">
                <a:solidFill>
                  <a:schemeClr val="tx1"/>
                </a:solidFill>
                <a:latin typeface="+mn-ea"/>
                <a:ea typeface="宋体" pitchFamily="2" charset="-122"/>
                <a:cs typeface="+mn-cs"/>
              </a:rPr>
              <a:t>的不同阶段，可以对应</a:t>
            </a:r>
            <a:r>
              <a:rPr lang="en-US" altLang="zh-CN" sz="1100" kern="1200" dirty="0" smtClean="0">
                <a:solidFill>
                  <a:schemeClr val="tx1"/>
                </a:solidFill>
                <a:latin typeface="+mn-ea"/>
                <a:ea typeface="宋体" pitchFamily="2" charset="-122"/>
                <a:cs typeface="+mn-cs"/>
              </a:rPr>
              <a:t>Evaluator</a:t>
            </a:r>
            <a:r>
              <a:rPr lang="zh-CN" altLang="en-US" sz="1100" kern="1200" dirty="0" smtClean="0">
                <a:solidFill>
                  <a:schemeClr val="tx1"/>
                </a:solidFill>
                <a:latin typeface="+mn-ea"/>
                <a:ea typeface="宋体" pitchFamily="2" charset="-122"/>
                <a:cs typeface="+mn-cs"/>
              </a:rPr>
              <a:t>的各个函数：</a:t>
            </a:r>
          </a:p>
          <a:p>
            <a:r>
              <a:rPr lang="en-US" altLang="zh-CN" sz="1100" kern="1200" dirty="0" smtClean="0">
                <a:solidFill>
                  <a:schemeClr val="tx1"/>
                </a:solidFill>
                <a:latin typeface="+mn-ea"/>
                <a:ea typeface="宋体" pitchFamily="2" charset="-122"/>
                <a:cs typeface="+mn-cs"/>
              </a:rPr>
              <a:t>init</a:t>
            </a:r>
            <a:r>
              <a:rPr lang="zh-CN" altLang="en-US" sz="1100" kern="1200" dirty="0" smtClean="0">
                <a:solidFill>
                  <a:schemeClr val="tx1"/>
                </a:solidFill>
                <a:latin typeface="+mn-ea"/>
                <a:ea typeface="宋体" pitchFamily="2" charset="-122"/>
                <a:cs typeface="+mn-cs"/>
              </a:rPr>
              <a:t>方法类似</a:t>
            </a:r>
            <a:r>
              <a:rPr lang="en-US" altLang="zh-CN" sz="1100" kern="1200" dirty="0" smtClean="0">
                <a:solidFill>
                  <a:schemeClr val="tx1"/>
                </a:solidFill>
                <a:latin typeface="+mn-ea"/>
                <a:ea typeface="宋体" pitchFamily="2" charset="-122"/>
                <a:cs typeface="+mn-cs"/>
              </a:rPr>
              <a:t>UDF</a:t>
            </a:r>
            <a:r>
              <a:rPr lang="zh-CN" altLang="en-US" sz="1100" kern="1200" dirty="0" smtClean="0">
                <a:solidFill>
                  <a:schemeClr val="tx1"/>
                </a:solidFill>
                <a:latin typeface="+mn-ea"/>
                <a:ea typeface="宋体" pitchFamily="2" charset="-122"/>
                <a:cs typeface="+mn-cs"/>
              </a:rPr>
              <a:t>的</a:t>
            </a:r>
            <a:r>
              <a:rPr lang="en-US" altLang="zh-CN" sz="1100" kern="1200" dirty="0" smtClean="0">
                <a:solidFill>
                  <a:schemeClr val="tx1"/>
                </a:solidFill>
                <a:latin typeface="+mn-ea"/>
                <a:ea typeface="宋体" pitchFamily="2" charset="-122"/>
                <a:cs typeface="+mn-cs"/>
              </a:rPr>
              <a:t>initialize</a:t>
            </a:r>
            <a:r>
              <a:rPr lang="zh-CN" altLang="en-US" sz="1100" kern="1200" dirty="0" smtClean="0">
                <a:solidFill>
                  <a:schemeClr val="tx1"/>
                </a:solidFill>
                <a:latin typeface="+mn-ea"/>
                <a:ea typeface="宋体" pitchFamily="2" charset="-122"/>
                <a:cs typeface="+mn-cs"/>
              </a:rPr>
              <a:t>方法，这里不做赘述。</a:t>
            </a:r>
          </a:p>
          <a:p>
            <a:r>
              <a:rPr lang="en-US" altLang="zh-CN" sz="1100" kern="1200" dirty="0" smtClean="0">
                <a:solidFill>
                  <a:schemeClr val="tx1"/>
                </a:solidFill>
                <a:latin typeface="+mn-ea"/>
                <a:ea typeface="宋体" pitchFamily="2" charset="-122"/>
                <a:cs typeface="+mn-cs"/>
              </a:rPr>
              <a:t>iterate</a:t>
            </a:r>
            <a:r>
              <a:rPr lang="zh-CN" altLang="en-US" sz="1100" kern="1200" dirty="0" smtClean="0">
                <a:solidFill>
                  <a:schemeClr val="tx1"/>
                </a:solidFill>
                <a:latin typeface="+mn-ea"/>
                <a:ea typeface="宋体" pitchFamily="2" charset="-122"/>
                <a:cs typeface="+mn-cs"/>
              </a:rPr>
              <a:t>方法在</a:t>
            </a:r>
            <a:r>
              <a:rPr lang="en-US" altLang="zh-CN" sz="1100" kern="1200" dirty="0" smtClean="0">
                <a:solidFill>
                  <a:schemeClr val="tx1"/>
                </a:solidFill>
                <a:latin typeface="+mn-ea"/>
                <a:ea typeface="宋体" pitchFamily="2" charset="-122"/>
                <a:cs typeface="+mn-cs"/>
              </a:rPr>
              <a:t>map</a:t>
            </a:r>
            <a:r>
              <a:rPr lang="zh-CN" altLang="en-US" sz="1100" kern="1200" dirty="0" smtClean="0">
                <a:solidFill>
                  <a:schemeClr val="tx1"/>
                </a:solidFill>
                <a:latin typeface="+mn-ea"/>
                <a:ea typeface="宋体" pitchFamily="2" charset="-122"/>
                <a:cs typeface="+mn-cs"/>
              </a:rPr>
              <a:t>阶段调用，用于接收处理每行时传入的参数，方法的入参是一个汇聚结果的</a:t>
            </a:r>
            <a:r>
              <a:rPr lang="en-US" altLang="zh-CN" sz="1100" kern="1200" dirty="0" smtClean="0">
                <a:solidFill>
                  <a:schemeClr val="tx1"/>
                </a:solidFill>
                <a:latin typeface="+mn-ea"/>
                <a:ea typeface="宋体" pitchFamily="2" charset="-122"/>
                <a:cs typeface="+mn-cs"/>
              </a:rPr>
              <a:t>buffer</a:t>
            </a:r>
            <a:r>
              <a:rPr lang="zh-CN" altLang="en-US" sz="1100" kern="1200" dirty="0" smtClean="0">
                <a:solidFill>
                  <a:schemeClr val="tx1"/>
                </a:solidFill>
                <a:latin typeface="+mn-ea"/>
                <a:ea typeface="宋体" pitchFamily="2" charset="-122"/>
                <a:cs typeface="+mn-cs"/>
              </a:rPr>
              <a:t>和一个</a:t>
            </a:r>
            <a:r>
              <a:rPr lang="en-US" altLang="zh-CN" sz="1100" kern="1200" dirty="0" smtClean="0">
                <a:solidFill>
                  <a:schemeClr val="tx1"/>
                </a:solidFill>
                <a:latin typeface="+mn-ea"/>
                <a:ea typeface="宋体" pitchFamily="2" charset="-122"/>
                <a:cs typeface="+mn-cs"/>
              </a:rPr>
              <a:t>Object</a:t>
            </a:r>
            <a:r>
              <a:rPr lang="zh-CN" altLang="en-US" sz="1100" kern="1200" dirty="0" smtClean="0">
                <a:solidFill>
                  <a:schemeClr val="tx1"/>
                </a:solidFill>
                <a:latin typeface="+mn-ea"/>
                <a:ea typeface="宋体" pitchFamily="2" charset="-122"/>
                <a:cs typeface="+mn-cs"/>
              </a:rPr>
              <a:t>数组，这个数组即是</a:t>
            </a:r>
            <a:r>
              <a:rPr lang="en-US" altLang="zh-CN" sz="1100" kern="1200" dirty="0" smtClean="0">
                <a:solidFill>
                  <a:schemeClr val="tx1"/>
                </a:solidFill>
                <a:latin typeface="+mn-ea"/>
                <a:ea typeface="宋体" pitchFamily="2" charset="-122"/>
                <a:cs typeface="+mn-cs"/>
              </a:rPr>
              <a:t>map</a:t>
            </a:r>
            <a:r>
              <a:rPr lang="zh-CN" altLang="en-US" sz="1100" kern="1200" dirty="0" smtClean="0">
                <a:solidFill>
                  <a:schemeClr val="tx1"/>
                </a:solidFill>
                <a:latin typeface="+mn-ea"/>
                <a:ea typeface="宋体" pitchFamily="2" charset="-122"/>
                <a:cs typeface="+mn-cs"/>
              </a:rPr>
              <a:t>阶段处理每行数据时输入给</a:t>
            </a:r>
            <a:r>
              <a:rPr lang="en-US" altLang="zh-CN" sz="1100" kern="1200" dirty="0" smtClean="0">
                <a:solidFill>
                  <a:schemeClr val="tx1"/>
                </a:solidFill>
                <a:latin typeface="+mn-ea"/>
                <a:ea typeface="宋体" pitchFamily="2" charset="-122"/>
                <a:cs typeface="+mn-cs"/>
              </a:rPr>
              <a:t>UDAF</a:t>
            </a:r>
            <a:r>
              <a:rPr lang="zh-CN" altLang="en-US" sz="1100" kern="1200" dirty="0" smtClean="0">
                <a:solidFill>
                  <a:schemeClr val="tx1"/>
                </a:solidFill>
                <a:latin typeface="+mn-ea"/>
                <a:ea typeface="宋体" pitchFamily="2" charset="-122"/>
                <a:cs typeface="+mn-cs"/>
              </a:rPr>
              <a:t>的值。</a:t>
            </a:r>
            <a:r>
              <a:rPr lang="en-US" altLang="zh-CN" sz="1100" kern="1200" dirty="0" smtClean="0">
                <a:solidFill>
                  <a:schemeClr val="tx1"/>
                </a:solidFill>
                <a:latin typeface="+mn-ea"/>
                <a:ea typeface="宋体" pitchFamily="2" charset="-122"/>
                <a:cs typeface="+mn-cs"/>
              </a:rPr>
              <a:t>iterate</a:t>
            </a:r>
            <a:r>
              <a:rPr lang="zh-CN" altLang="en-US" sz="1100" kern="1200" dirty="0" smtClean="0">
                <a:solidFill>
                  <a:schemeClr val="tx1"/>
                </a:solidFill>
                <a:latin typeface="+mn-ea"/>
                <a:ea typeface="宋体" pitchFamily="2" charset="-122"/>
                <a:cs typeface="+mn-cs"/>
              </a:rPr>
              <a:t>方法在一个</a:t>
            </a:r>
            <a:r>
              <a:rPr lang="en-US" altLang="zh-CN" sz="1100" kern="1200" dirty="0" smtClean="0">
                <a:solidFill>
                  <a:schemeClr val="tx1"/>
                </a:solidFill>
                <a:latin typeface="+mn-ea"/>
                <a:ea typeface="宋体" pitchFamily="2" charset="-122"/>
                <a:cs typeface="+mn-cs"/>
              </a:rPr>
              <a:t>map</a:t>
            </a:r>
            <a:r>
              <a:rPr lang="zh-CN" altLang="en-US" sz="1100" kern="1200" dirty="0" smtClean="0">
                <a:solidFill>
                  <a:schemeClr val="tx1"/>
                </a:solidFill>
                <a:latin typeface="+mn-ea"/>
                <a:ea typeface="宋体" pitchFamily="2" charset="-122"/>
                <a:cs typeface="+mn-cs"/>
              </a:rPr>
              <a:t>处理每一行时都会调用一次。</a:t>
            </a:r>
          </a:p>
          <a:p>
            <a:r>
              <a:rPr lang="en-US" altLang="zh-CN" sz="1100" kern="1200" dirty="0" err="1" smtClean="0">
                <a:solidFill>
                  <a:schemeClr val="tx1"/>
                </a:solidFill>
                <a:latin typeface="+mn-ea"/>
                <a:ea typeface="宋体" pitchFamily="2" charset="-122"/>
                <a:cs typeface="+mn-cs"/>
              </a:rPr>
              <a:t>terminatePartial</a:t>
            </a:r>
            <a:r>
              <a:rPr lang="zh-CN" altLang="en-US" sz="1100" kern="1200" dirty="0" smtClean="0">
                <a:solidFill>
                  <a:schemeClr val="tx1"/>
                </a:solidFill>
                <a:latin typeface="+mn-ea"/>
                <a:ea typeface="宋体" pitchFamily="2" charset="-122"/>
                <a:cs typeface="+mn-cs"/>
              </a:rPr>
              <a:t>方法在</a:t>
            </a:r>
            <a:r>
              <a:rPr lang="en-US" altLang="zh-CN" sz="1100" kern="1200" dirty="0" smtClean="0">
                <a:solidFill>
                  <a:schemeClr val="tx1"/>
                </a:solidFill>
                <a:latin typeface="+mn-ea"/>
                <a:ea typeface="宋体" pitchFamily="2" charset="-122"/>
                <a:cs typeface="+mn-cs"/>
              </a:rPr>
              <a:t>map</a:t>
            </a:r>
            <a:r>
              <a:rPr lang="zh-CN" altLang="en-US" sz="1100" kern="1200" dirty="0" smtClean="0">
                <a:solidFill>
                  <a:schemeClr val="tx1"/>
                </a:solidFill>
                <a:latin typeface="+mn-ea"/>
                <a:ea typeface="宋体" pitchFamily="2" charset="-122"/>
                <a:cs typeface="+mn-cs"/>
              </a:rPr>
              <a:t>结束时调用，返回该</a:t>
            </a:r>
            <a:r>
              <a:rPr lang="en-US" altLang="zh-CN" sz="1100" kern="1200" dirty="0" smtClean="0">
                <a:solidFill>
                  <a:schemeClr val="tx1"/>
                </a:solidFill>
                <a:latin typeface="+mn-ea"/>
                <a:ea typeface="宋体" pitchFamily="2" charset="-122"/>
                <a:cs typeface="+mn-cs"/>
              </a:rPr>
              <a:t>map</a:t>
            </a:r>
            <a:r>
              <a:rPr lang="zh-CN" altLang="en-US" sz="1100" kern="1200" dirty="0" smtClean="0">
                <a:solidFill>
                  <a:schemeClr val="tx1"/>
                </a:solidFill>
                <a:latin typeface="+mn-ea"/>
                <a:ea typeface="宋体" pitchFamily="2" charset="-122"/>
                <a:cs typeface="+mn-cs"/>
              </a:rPr>
              <a:t>的处理结果，该函数的入参为</a:t>
            </a:r>
            <a:r>
              <a:rPr lang="en-US" altLang="zh-CN" sz="1100" kern="1200" dirty="0" smtClean="0">
                <a:solidFill>
                  <a:schemeClr val="tx1"/>
                </a:solidFill>
                <a:latin typeface="+mn-ea"/>
                <a:ea typeface="宋体" pitchFamily="2" charset="-122"/>
                <a:cs typeface="+mn-cs"/>
              </a:rPr>
              <a:t>iterate</a:t>
            </a:r>
            <a:r>
              <a:rPr lang="zh-CN" altLang="en-US" sz="1100" kern="1200" dirty="0" smtClean="0">
                <a:solidFill>
                  <a:schemeClr val="tx1"/>
                </a:solidFill>
                <a:latin typeface="+mn-ea"/>
                <a:ea typeface="宋体" pitchFamily="2" charset="-122"/>
                <a:cs typeface="+mn-cs"/>
              </a:rPr>
              <a:t>方法处理的汇聚结果</a:t>
            </a:r>
            <a:r>
              <a:rPr lang="en-US" altLang="zh-CN" sz="1100" kern="1200" dirty="0" smtClean="0">
                <a:solidFill>
                  <a:schemeClr val="tx1"/>
                </a:solidFill>
                <a:latin typeface="+mn-ea"/>
                <a:ea typeface="宋体" pitchFamily="2" charset="-122"/>
                <a:cs typeface="+mn-cs"/>
              </a:rPr>
              <a:t>buffer</a:t>
            </a:r>
            <a:r>
              <a:rPr lang="zh-CN" altLang="en-US" sz="1100" kern="1200" dirty="0" smtClean="0">
                <a:solidFill>
                  <a:schemeClr val="tx1"/>
                </a:solidFill>
                <a:latin typeface="+mn-ea"/>
                <a:ea typeface="宋体" pitchFamily="2" charset="-122"/>
                <a:cs typeface="+mn-cs"/>
              </a:rPr>
              <a:t>对象，且返回值类型应该是</a:t>
            </a:r>
            <a:r>
              <a:rPr lang="en-US" altLang="zh-CN" sz="1100" kern="1200" dirty="0" smtClean="0">
                <a:solidFill>
                  <a:schemeClr val="tx1"/>
                </a:solidFill>
                <a:latin typeface="+mn-ea"/>
                <a:ea typeface="宋体" pitchFamily="2" charset="-122"/>
                <a:cs typeface="+mn-cs"/>
              </a:rPr>
              <a:t>UDAF</a:t>
            </a:r>
            <a:r>
              <a:rPr lang="zh-CN" altLang="en-US" sz="1100" kern="1200" dirty="0" smtClean="0">
                <a:solidFill>
                  <a:schemeClr val="tx1"/>
                </a:solidFill>
                <a:latin typeface="+mn-ea"/>
                <a:ea typeface="宋体" pitchFamily="2" charset="-122"/>
                <a:cs typeface="+mn-cs"/>
              </a:rPr>
              <a:t>最终返回结果的类型。</a:t>
            </a:r>
          </a:p>
          <a:p>
            <a:r>
              <a:rPr lang="en-US" altLang="zh-CN" sz="1100" kern="1200" dirty="0" smtClean="0">
                <a:solidFill>
                  <a:schemeClr val="tx1"/>
                </a:solidFill>
                <a:latin typeface="+mn-ea"/>
                <a:ea typeface="宋体" pitchFamily="2" charset="-122"/>
                <a:cs typeface="+mn-cs"/>
              </a:rPr>
              <a:t>merge</a:t>
            </a:r>
            <a:r>
              <a:rPr lang="zh-CN" altLang="en-US" sz="1100" kern="1200" dirty="0" smtClean="0">
                <a:solidFill>
                  <a:schemeClr val="tx1"/>
                </a:solidFill>
                <a:latin typeface="+mn-ea"/>
                <a:ea typeface="宋体" pitchFamily="2" charset="-122"/>
                <a:cs typeface="+mn-cs"/>
              </a:rPr>
              <a:t>方法接收</a:t>
            </a:r>
            <a:r>
              <a:rPr lang="en-US" altLang="zh-CN" sz="1100" kern="1200" dirty="0" err="1" smtClean="0">
                <a:solidFill>
                  <a:schemeClr val="tx1"/>
                </a:solidFill>
                <a:latin typeface="+mn-ea"/>
                <a:ea typeface="宋体" pitchFamily="2" charset="-122"/>
                <a:cs typeface="+mn-cs"/>
              </a:rPr>
              <a:t>terminatePartial</a:t>
            </a:r>
            <a:r>
              <a:rPr lang="zh-CN" altLang="en-US" sz="1100" kern="1200" dirty="0" smtClean="0">
                <a:solidFill>
                  <a:schemeClr val="tx1"/>
                </a:solidFill>
                <a:latin typeface="+mn-ea"/>
                <a:ea typeface="宋体" pitchFamily="2" charset="-122"/>
                <a:cs typeface="+mn-cs"/>
              </a:rPr>
              <a:t>方法的返回结果，用于</a:t>
            </a:r>
            <a:r>
              <a:rPr lang="en-US" altLang="zh-CN" sz="1100" kern="1200" dirty="0" smtClean="0">
                <a:solidFill>
                  <a:schemeClr val="tx1"/>
                </a:solidFill>
                <a:latin typeface="+mn-ea"/>
                <a:ea typeface="宋体" pitchFamily="2" charset="-122"/>
                <a:cs typeface="+mn-cs"/>
              </a:rPr>
              <a:t>map</a:t>
            </a:r>
            <a:r>
              <a:rPr lang="zh-CN" altLang="en-US" sz="1100" kern="1200" dirty="0" smtClean="0">
                <a:solidFill>
                  <a:schemeClr val="tx1"/>
                </a:solidFill>
                <a:latin typeface="+mn-ea"/>
                <a:ea typeface="宋体" pitchFamily="2" charset="-122"/>
                <a:cs typeface="+mn-cs"/>
              </a:rPr>
              <a:t>结束后的合并操作，一般在</a:t>
            </a:r>
            <a:r>
              <a:rPr lang="en-US" altLang="zh-CN" sz="1100" kern="1200" dirty="0" smtClean="0">
                <a:solidFill>
                  <a:schemeClr val="tx1"/>
                </a:solidFill>
                <a:latin typeface="+mn-ea"/>
                <a:ea typeface="宋体" pitchFamily="2" charset="-122"/>
                <a:cs typeface="+mn-cs"/>
              </a:rPr>
              <a:t>combiner</a:t>
            </a:r>
            <a:r>
              <a:rPr lang="zh-CN" altLang="en-US" sz="1100" kern="1200" dirty="0" smtClean="0">
                <a:solidFill>
                  <a:schemeClr val="tx1"/>
                </a:solidFill>
                <a:latin typeface="+mn-ea"/>
                <a:ea typeface="宋体" pitchFamily="2" charset="-122"/>
                <a:cs typeface="+mn-cs"/>
              </a:rPr>
              <a:t>阶段调用。</a:t>
            </a:r>
          </a:p>
          <a:p>
            <a:r>
              <a:rPr lang="en-US" altLang="zh-CN" sz="1100" kern="1200" dirty="0" smtClean="0">
                <a:solidFill>
                  <a:schemeClr val="tx1"/>
                </a:solidFill>
                <a:latin typeface="+mn-ea"/>
                <a:ea typeface="宋体" pitchFamily="2" charset="-122"/>
                <a:cs typeface="+mn-cs"/>
              </a:rPr>
              <a:t>terminate</a:t>
            </a:r>
            <a:r>
              <a:rPr lang="zh-CN" altLang="en-US" sz="1100" kern="1200" dirty="0" smtClean="0">
                <a:solidFill>
                  <a:schemeClr val="tx1"/>
                </a:solidFill>
                <a:latin typeface="+mn-ea"/>
                <a:ea typeface="宋体" pitchFamily="2" charset="-122"/>
                <a:cs typeface="+mn-cs"/>
              </a:rPr>
              <a:t>方法入参为</a:t>
            </a:r>
            <a:r>
              <a:rPr lang="en-US" altLang="zh-CN" sz="1100" kern="1200" dirty="0" smtClean="0">
                <a:solidFill>
                  <a:schemeClr val="tx1"/>
                </a:solidFill>
                <a:latin typeface="+mn-ea"/>
                <a:ea typeface="宋体" pitchFamily="2" charset="-122"/>
                <a:cs typeface="+mn-cs"/>
              </a:rPr>
              <a:t>merge</a:t>
            </a:r>
            <a:r>
              <a:rPr lang="zh-CN" altLang="en-US" sz="1100" kern="1200" dirty="0" smtClean="0">
                <a:solidFill>
                  <a:schemeClr val="tx1"/>
                </a:solidFill>
                <a:latin typeface="+mn-ea"/>
                <a:ea typeface="宋体" pitchFamily="2" charset="-122"/>
                <a:cs typeface="+mn-cs"/>
              </a:rPr>
              <a:t>方法处理后的</a:t>
            </a:r>
            <a:r>
              <a:rPr lang="en-US" altLang="zh-CN" sz="1100" kern="1200" dirty="0" smtClean="0">
                <a:solidFill>
                  <a:schemeClr val="tx1"/>
                </a:solidFill>
                <a:latin typeface="+mn-ea"/>
                <a:ea typeface="宋体" pitchFamily="2" charset="-122"/>
                <a:cs typeface="+mn-cs"/>
              </a:rPr>
              <a:t>buffer</a:t>
            </a:r>
            <a:r>
              <a:rPr lang="zh-CN" altLang="en-US" sz="1100" kern="1200" dirty="0" smtClean="0">
                <a:solidFill>
                  <a:schemeClr val="tx1"/>
                </a:solidFill>
                <a:latin typeface="+mn-ea"/>
                <a:ea typeface="宋体" pitchFamily="2" charset="-122"/>
                <a:cs typeface="+mn-cs"/>
              </a:rPr>
              <a:t>，返回最终的聚集函数结果，一般在</a:t>
            </a:r>
            <a:r>
              <a:rPr lang="en-US" altLang="zh-CN" sz="1100" kern="1200" dirty="0" smtClean="0">
                <a:solidFill>
                  <a:schemeClr val="tx1"/>
                </a:solidFill>
                <a:latin typeface="+mn-ea"/>
                <a:ea typeface="宋体" pitchFamily="2" charset="-122"/>
                <a:cs typeface="+mn-cs"/>
              </a:rPr>
              <a:t>reduce</a:t>
            </a:r>
            <a:r>
              <a:rPr lang="zh-CN" altLang="en-US" sz="1100" kern="1200" dirty="0" smtClean="0">
                <a:solidFill>
                  <a:schemeClr val="tx1"/>
                </a:solidFill>
                <a:latin typeface="+mn-ea"/>
                <a:ea typeface="宋体" pitchFamily="2" charset="-122"/>
                <a:cs typeface="+mn-cs"/>
              </a:rPr>
              <a:t>阶段调用，如果没有</a:t>
            </a:r>
            <a:r>
              <a:rPr lang="en-US" altLang="zh-CN" sz="1100" kern="1200" dirty="0" smtClean="0">
                <a:solidFill>
                  <a:schemeClr val="tx1"/>
                </a:solidFill>
                <a:latin typeface="+mn-ea"/>
                <a:ea typeface="宋体" pitchFamily="2" charset="-122"/>
                <a:cs typeface="+mn-cs"/>
              </a:rPr>
              <a:t>reduce</a:t>
            </a:r>
            <a:r>
              <a:rPr lang="zh-CN" altLang="en-US" sz="1100" kern="1200" dirty="0" smtClean="0">
                <a:solidFill>
                  <a:schemeClr val="tx1"/>
                </a:solidFill>
                <a:latin typeface="+mn-ea"/>
                <a:ea typeface="宋体" pitchFamily="2" charset="-122"/>
                <a:cs typeface="+mn-cs"/>
              </a:rPr>
              <a:t>，会在</a:t>
            </a:r>
            <a:r>
              <a:rPr lang="en-US" altLang="zh-CN" sz="1100" kern="1200" dirty="0" smtClean="0">
                <a:solidFill>
                  <a:schemeClr val="tx1"/>
                </a:solidFill>
                <a:latin typeface="+mn-ea"/>
                <a:ea typeface="宋体" pitchFamily="2" charset="-122"/>
                <a:cs typeface="+mn-cs"/>
              </a:rPr>
              <a:t>map</a:t>
            </a:r>
            <a:r>
              <a:rPr lang="zh-CN" altLang="en-US" sz="1100" kern="1200" dirty="0" smtClean="0">
                <a:solidFill>
                  <a:schemeClr val="tx1"/>
                </a:solidFill>
                <a:latin typeface="+mn-ea"/>
                <a:ea typeface="宋体" pitchFamily="2" charset="-122"/>
                <a:cs typeface="+mn-cs"/>
              </a:rPr>
              <a:t>端调用该函数返回最终结果。</a:t>
            </a:r>
          </a:p>
          <a:p>
            <a:r>
              <a:rPr lang="zh-CN" altLang="en-US" sz="1100" kern="1200" dirty="0" smtClean="0">
                <a:solidFill>
                  <a:schemeClr val="tx1"/>
                </a:solidFill>
                <a:latin typeface="+mn-ea"/>
                <a:ea typeface="宋体" pitchFamily="2" charset="-122"/>
                <a:cs typeface="+mn-cs"/>
              </a:rPr>
              <a:t>开发</a:t>
            </a:r>
            <a:r>
              <a:rPr lang="en-US" altLang="zh-CN" sz="1100" kern="1200" dirty="0" smtClean="0">
                <a:solidFill>
                  <a:schemeClr val="tx1"/>
                </a:solidFill>
                <a:latin typeface="+mn-ea"/>
                <a:ea typeface="宋体" pitchFamily="2" charset="-122"/>
                <a:cs typeface="+mn-cs"/>
              </a:rPr>
              <a:t>Hive UDTF</a:t>
            </a:r>
            <a:r>
              <a:rPr lang="zh-CN" altLang="en-US" sz="1100" kern="1200" dirty="0" smtClean="0">
                <a:solidFill>
                  <a:schemeClr val="tx1"/>
                </a:solidFill>
                <a:latin typeface="+mn-ea"/>
                <a:ea typeface="宋体" pitchFamily="2" charset="-122"/>
                <a:cs typeface="+mn-cs"/>
              </a:rPr>
              <a:t>需要注意一下几点：</a:t>
            </a:r>
          </a:p>
          <a:p>
            <a:r>
              <a:rPr lang="en-US" altLang="zh-CN" sz="1100" kern="1200" dirty="0" smtClean="0">
                <a:solidFill>
                  <a:schemeClr val="tx1"/>
                </a:solidFill>
                <a:latin typeface="+mn-ea"/>
                <a:ea typeface="宋体" pitchFamily="2" charset="-122"/>
                <a:cs typeface="+mn-cs"/>
              </a:rPr>
              <a:t>(1)UDTF</a:t>
            </a:r>
            <a:r>
              <a:rPr lang="zh-CN" altLang="en-US" sz="1100" kern="1200" dirty="0" smtClean="0">
                <a:solidFill>
                  <a:schemeClr val="tx1"/>
                </a:solidFill>
                <a:latin typeface="+mn-ea"/>
                <a:ea typeface="宋体" pitchFamily="2" charset="-122"/>
                <a:cs typeface="+mn-cs"/>
              </a:rPr>
              <a:t>必须继承</a:t>
            </a:r>
            <a:r>
              <a:rPr lang="en-US" altLang="zh-CN" sz="1100" kern="1200" dirty="0" err="1" smtClean="0">
                <a:solidFill>
                  <a:schemeClr val="tx1"/>
                </a:solidFill>
                <a:latin typeface="+mn-ea"/>
                <a:ea typeface="宋体" pitchFamily="2" charset="-122"/>
                <a:cs typeface="+mn-cs"/>
              </a:rPr>
              <a:t>org.apache.hadoop.hive.ql.udf.generic.GenericUDTF</a:t>
            </a:r>
            <a:r>
              <a:rPr lang="zh-CN" altLang="en-US" sz="1100" kern="1200" dirty="0" smtClean="0">
                <a:solidFill>
                  <a:schemeClr val="tx1"/>
                </a:solidFill>
                <a:latin typeface="+mn-ea"/>
                <a:ea typeface="宋体" pitchFamily="2" charset="-122"/>
                <a:cs typeface="+mn-cs"/>
              </a:rPr>
              <a:t>。</a:t>
            </a:r>
          </a:p>
          <a:p>
            <a:r>
              <a:rPr lang="en-US" altLang="zh-CN" sz="1100" kern="1200" dirty="0" smtClean="0">
                <a:solidFill>
                  <a:schemeClr val="tx1"/>
                </a:solidFill>
                <a:latin typeface="+mn-ea"/>
                <a:ea typeface="宋体" pitchFamily="2" charset="-122"/>
                <a:cs typeface="+mn-cs"/>
              </a:rPr>
              <a:t>(2)</a:t>
            </a:r>
            <a:r>
              <a:rPr lang="zh-CN" altLang="en-US" sz="1100" kern="1200" dirty="0" smtClean="0">
                <a:solidFill>
                  <a:schemeClr val="tx1"/>
                </a:solidFill>
                <a:latin typeface="+mn-ea"/>
                <a:ea typeface="宋体" pitchFamily="2" charset="-122"/>
                <a:cs typeface="+mn-cs"/>
              </a:rPr>
              <a:t>需要重写</a:t>
            </a:r>
            <a:r>
              <a:rPr lang="en-US" altLang="zh-CN" sz="1100" kern="1200" dirty="0" smtClean="0">
                <a:solidFill>
                  <a:schemeClr val="tx1"/>
                </a:solidFill>
                <a:latin typeface="+mn-ea"/>
                <a:ea typeface="宋体" pitchFamily="2" charset="-122"/>
                <a:cs typeface="+mn-cs"/>
              </a:rPr>
              <a:t>initialize, process, close</a:t>
            </a:r>
            <a:r>
              <a:rPr lang="zh-CN" altLang="en-US" sz="1100" kern="1200" dirty="0" smtClean="0">
                <a:solidFill>
                  <a:schemeClr val="tx1"/>
                </a:solidFill>
                <a:latin typeface="+mn-ea"/>
                <a:ea typeface="宋体" pitchFamily="2" charset="-122"/>
                <a:cs typeface="+mn-cs"/>
              </a:rPr>
              <a:t>三个方法。</a:t>
            </a:r>
          </a:p>
          <a:p>
            <a:r>
              <a:rPr lang="en-US" altLang="zh-CN" sz="1100" kern="1200" dirty="0" smtClean="0">
                <a:solidFill>
                  <a:schemeClr val="tx1"/>
                </a:solidFill>
                <a:latin typeface="+mn-ea"/>
                <a:ea typeface="宋体" pitchFamily="2" charset="-122"/>
                <a:cs typeface="+mn-cs"/>
              </a:rPr>
              <a:t>UDTF</a:t>
            </a:r>
            <a:r>
              <a:rPr lang="zh-CN" altLang="en-US" sz="1100" kern="1200" dirty="0" smtClean="0">
                <a:solidFill>
                  <a:schemeClr val="tx1"/>
                </a:solidFill>
                <a:latin typeface="+mn-ea"/>
                <a:ea typeface="宋体" pitchFamily="2" charset="-122"/>
                <a:cs typeface="+mn-cs"/>
              </a:rPr>
              <a:t>在执行过程中，首先会调用</a:t>
            </a:r>
            <a:r>
              <a:rPr lang="en-US" altLang="zh-CN" sz="1100" kern="1200" dirty="0" smtClean="0">
                <a:solidFill>
                  <a:schemeClr val="tx1"/>
                </a:solidFill>
                <a:latin typeface="+mn-ea"/>
                <a:ea typeface="宋体" pitchFamily="2" charset="-122"/>
                <a:cs typeface="+mn-cs"/>
              </a:rPr>
              <a:t>initialize</a:t>
            </a:r>
            <a:r>
              <a:rPr lang="zh-CN" altLang="en-US" sz="1100" kern="1200" dirty="0" smtClean="0">
                <a:solidFill>
                  <a:schemeClr val="tx1"/>
                </a:solidFill>
                <a:latin typeface="+mn-ea"/>
                <a:ea typeface="宋体" pitchFamily="2" charset="-122"/>
                <a:cs typeface="+mn-cs"/>
              </a:rPr>
              <a:t>方法，此方法返回</a:t>
            </a:r>
            <a:r>
              <a:rPr lang="en-US" altLang="zh-CN" sz="1100" kern="1200" dirty="0" smtClean="0">
                <a:solidFill>
                  <a:schemeClr val="tx1"/>
                </a:solidFill>
                <a:latin typeface="+mn-ea"/>
                <a:ea typeface="宋体" pitchFamily="2" charset="-122"/>
                <a:cs typeface="+mn-cs"/>
              </a:rPr>
              <a:t>UDTF</a:t>
            </a:r>
            <a:r>
              <a:rPr lang="zh-CN" altLang="en-US" sz="1100" kern="1200" dirty="0" smtClean="0">
                <a:solidFill>
                  <a:schemeClr val="tx1"/>
                </a:solidFill>
                <a:latin typeface="+mn-ea"/>
                <a:ea typeface="宋体" pitchFamily="2" charset="-122"/>
                <a:cs typeface="+mn-cs"/>
              </a:rPr>
              <a:t>的返回行的信息（返回个数，类型），也就是返回一个处理返回值类型的</a:t>
            </a:r>
            <a:r>
              <a:rPr lang="en-US" altLang="zh-CN" sz="1100" kern="1200" dirty="0" smtClean="0">
                <a:solidFill>
                  <a:schemeClr val="tx1"/>
                </a:solidFill>
                <a:latin typeface="+mn-ea"/>
                <a:ea typeface="宋体" pitchFamily="2" charset="-122"/>
                <a:cs typeface="+mn-cs"/>
              </a:rPr>
              <a:t>Inspector</a:t>
            </a:r>
            <a:r>
              <a:rPr lang="zh-CN" altLang="en-US" sz="1100" kern="1200" dirty="0" smtClean="0">
                <a:solidFill>
                  <a:schemeClr val="tx1"/>
                </a:solidFill>
                <a:latin typeface="+mn-ea"/>
                <a:ea typeface="宋体" pitchFamily="2" charset="-122"/>
                <a:cs typeface="+mn-cs"/>
              </a:rPr>
              <a:t>对象。</a:t>
            </a:r>
          </a:p>
          <a:p>
            <a:r>
              <a:rPr lang="zh-CN" altLang="en-US" sz="1100" kern="1200" dirty="0" smtClean="0">
                <a:solidFill>
                  <a:schemeClr val="tx1"/>
                </a:solidFill>
                <a:latin typeface="+mn-ea"/>
                <a:ea typeface="宋体" pitchFamily="2" charset="-122"/>
                <a:cs typeface="+mn-cs"/>
              </a:rPr>
              <a:t>初始化完成后，会调用</a:t>
            </a:r>
            <a:r>
              <a:rPr lang="en-US" altLang="zh-CN" sz="1100" kern="1200" dirty="0" smtClean="0">
                <a:solidFill>
                  <a:schemeClr val="tx1"/>
                </a:solidFill>
                <a:latin typeface="+mn-ea"/>
                <a:ea typeface="宋体" pitchFamily="2" charset="-122"/>
                <a:cs typeface="+mn-cs"/>
              </a:rPr>
              <a:t>process</a:t>
            </a:r>
            <a:r>
              <a:rPr lang="zh-CN" altLang="en-US" sz="1100" kern="1200" dirty="0" smtClean="0">
                <a:solidFill>
                  <a:schemeClr val="tx1"/>
                </a:solidFill>
                <a:latin typeface="+mn-ea"/>
                <a:ea typeface="宋体" pitchFamily="2" charset="-122"/>
                <a:cs typeface="+mn-cs"/>
              </a:rPr>
              <a:t>方法，该方法定义了真正的数据处理过程，在</a:t>
            </a:r>
            <a:r>
              <a:rPr lang="en-US" altLang="zh-CN" sz="1100" kern="1200" dirty="0" smtClean="0">
                <a:solidFill>
                  <a:schemeClr val="tx1"/>
                </a:solidFill>
                <a:latin typeface="+mn-ea"/>
                <a:ea typeface="宋体" pitchFamily="2" charset="-122"/>
                <a:cs typeface="+mn-cs"/>
              </a:rPr>
              <a:t>process</a:t>
            </a:r>
            <a:r>
              <a:rPr lang="zh-CN" altLang="en-US" sz="1100" kern="1200" dirty="0" smtClean="0">
                <a:solidFill>
                  <a:schemeClr val="tx1"/>
                </a:solidFill>
                <a:latin typeface="+mn-ea"/>
                <a:ea typeface="宋体" pitchFamily="2" charset="-122"/>
                <a:cs typeface="+mn-cs"/>
              </a:rPr>
              <a:t>中，每一次</a:t>
            </a:r>
            <a:r>
              <a:rPr lang="en-US" altLang="zh-CN" sz="1100" kern="1200" dirty="0" smtClean="0">
                <a:solidFill>
                  <a:schemeClr val="tx1"/>
                </a:solidFill>
                <a:latin typeface="+mn-ea"/>
                <a:ea typeface="宋体" pitchFamily="2" charset="-122"/>
                <a:cs typeface="+mn-cs"/>
              </a:rPr>
              <a:t>forward()</a:t>
            </a:r>
            <a:r>
              <a:rPr lang="zh-CN" altLang="en-US" sz="1100" kern="1200" dirty="0" smtClean="0">
                <a:solidFill>
                  <a:schemeClr val="tx1"/>
                </a:solidFill>
                <a:latin typeface="+mn-ea"/>
                <a:ea typeface="宋体" pitchFamily="2" charset="-122"/>
                <a:cs typeface="+mn-cs"/>
              </a:rPr>
              <a:t>调用都会产生一行输出；如果产生多列可以将多个列的值放在一个数组中，然后将该数组传入到</a:t>
            </a:r>
            <a:r>
              <a:rPr lang="en-US" altLang="zh-CN" sz="1100" kern="1200" dirty="0" smtClean="0">
                <a:solidFill>
                  <a:schemeClr val="tx1"/>
                </a:solidFill>
                <a:latin typeface="+mn-ea"/>
                <a:ea typeface="宋体" pitchFamily="2" charset="-122"/>
                <a:cs typeface="+mn-cs"/>
              </a:rPr>
              <a:t>forward()</a:t>
            </a:r>
            <a:r>
              <a:rPr lang="zh-CN" altLang="en-US" sz="1100" kern="1200" dirty="0" smtClean="0">
                <a:solidFill>
                  <a:schemeClr val="tx1"/>
                </a:solidFill>
                <a:latin typeface="+mn-ea"/>
                <a:ea typeface="宋体" pitchFamily="2" charset="-122"/>
                <a:cs typeface="+mn-cs"/>
              </a:rPr>
              <a:t>函数。如果需要产生多行，可以将一行分解，然后多次调用</a:t>
            </a:r>
            <a:r>
              <a:rPr lang="en-US" altLang="zh-CN" sz="1100" kern="1200" dirty="0" smtClean="0">
                <a:solidFill>
                  <a:schemeClr val="tx1"/>
                </a:solidFill>
                <a:latin typeface="+mn-ea"/>
                <a:ea typeface="宋体" pitchFamily="2" charset="-122"/>
                <a:cs typeface="+mn-cs"/>
              </a:rPr>
              <a:t>forward()</a:t>
            </a:r>
            <a:r>
              <a:rPr lang="zh-CN" altLang="en-US" sz="1100" kern="1200" dirty="0" smtClean="0">
                <a:solidFill>
                  <a:schemeClr val="tx1"/>
                </a:solidFill>
                <a:latin typeface="+mn-ea"/>
                <a:ea typeface="宋体" pitchFamily="2" charset="-122"/>
                <a:cs typeface="+mn-cs"/>
              </a:rPr>
              <a:t>函数。</a:t>
            </a:r>
          </a:p>
          <a:p>
            <a:r>
              <a:rPr lang="zh-CN" altLang="en-US" sz="1100" kern="1200" dirty="0" smtClean="0">
                <a:solidFill>
                  <a:schemeClr val="tx1"/>
                </a:solidFill>
                <a:latin typeface="+mn-ea"/>
                <a:ea typeface="宋体" pitchFamily="2" charset="-122"/>
                <a:cs typeface="+mn-cs"/>
              </a:rPr>
              <a:t>最后</a:t>
            </a:r>
            <a:r>
              <a:rPr lang="en-US" altLang="zh-CN" sz="1100" kern="1200" dirty="0" smtClean="0">
                <a:solidFill>
                  <a:schemeClr val="tx1"/>
                </a:solidFill>
                <a:latin typeface="+mn-ea"/>
                <a:ea typeface="宋体" pitchFamily="2" charset="-122"/>
                <a:cs typeface="+mn-cs"/>
              </a:rPr>
              <a:t>close()</a:t>
            </a:r>
            <a:r>
              <a:rPr lang="zh-CN" altLang="en-US" sz="1100" kern="1200" dirty="0" smtClean="0">
                <a:solidFill>
                  <a:schemeClr val="tx1"/>
                </a:solidFill>
                <a:latin typeface="+mn-ea"/>
                <a:ea typeface="宋体" pitchFamily="2" charset="-122"/>
                <a:cs typeface="+mn-cs"/>
              </a:rPr>
              <a:t>方法调用，对需要清理的方法进行清理。</a:t>
            </a:r>
          </a:p>
          <a:p>
            <a:endParaRPr lang="zh-CN" altLang="en-US" dirty="0" smtClean="0"/>
          </a:p>
          <a:p>
            <a:endParaRPr lang="zh-CN" altLang="en-US" dirty="0"/>
          </a:p>
        </p:txBody>
      </p:sp>
    </p:spTree>
    <p:extLst>
      <p:ext uri="{BB962C8B-B14F-4D97-AF65-F5344CB8AC3E}">
        <p14:creationId xmlns:p14="http://schemas.microsoft.com/office/powerpoint/2010/main" val="2943730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908207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833680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kern="1200" dirty="0" smtClean="0">
                <a:solidFill>
                  <a:schemeClr val="tx1"/>
                </a:solidFill>
                <a:latin typeface="+mn-ea"/>
                <a:ea typeface="华文细黑" pitchFamily="2" charset="-122"/>
                <a:cs typeface="+mn-cs"/>
              </a:rPr>
              <a:t> Hive</a:t>
            </a:r>
            <a:r>
              <a:rPr lang="zh-CN" altLang="en-US" sz="1100" kern="1200" dirty="0" smtClean="0">
                <a:solidFill>
                  <a:schemeClr val="tx1"/>
                </a:solidFill>
                <a:latin typeface="+mn-ea"/>
                <a:ea typeface="华文细黑" pitchFamily="2" charset="-122"/>
                <a:cs typeface="+mn-cs"/>
              </a:rPr>
              <a:t>支持对表的某一列或者多列就行加密；在创建</a:t>
            </a:r>
            <a:r>
              <a:rPr lang="en-US" altLang="zh-CN" sz="1100" kern="1200" dirty="0" smtClean="0">
                <a:solidFill>
                  <a:schemeClr val="tx1"/>
                </a:solidFill>
                <a:latin typeface="+mn-ea"/>
                <a:ea typeface="华文细黑" pitchFamily="2" charset="-122"/>
                <a:cs typeface="+mn-cs"/>
              </a:rPr>
              <a:t>hive</a:t>
            </a:r>
            <a:r>
              <a:rPr lang="zh-CN" altLang="en-US" sz="1100" kern="1200" dirty="0" smtClean="0">
                <a:solidFill>
                  <a:schemeClr val="tx1"/>
                </a:solidFill>
                <a:latin typeface="+mn-ea"/>
                <a:ea typeface="华文细黑" pitchFamily="2" charset="-122"/>
                <a:cs typeface="+mn-cs"/>
              </a:rPr>
              <a:t>表时，可以指定要加密的列和加密算法。</a:t>
            </a:r>
            <a:endParaRPr lang="en-US" altLang="zh-CN" sz="1100" kern="1200" dirty="0" smtClean="0">
              <a:solidFill>
                <a:schemeClr val="tx1"/>
              </a:solidFill>
              <a:latin typeface="+mn-ea"/>
              <a:ea typeface="华文细黑" pitchFamily="2" charset="-122"/>
              <a:cs typeface="+mn-cs"/>
            </a:endParaRPr>
          </a:p>
        </p:txBody>
      </p:sp>
    </p:spTree>
    <p:extLst>
      <p:ext uri="{BB962C8B-B14F-4D97-AF65-F5344CB8AC3E}">
        <p14:creationId xmlns:p14="http://schemas.microsoft.com/office/powerpoint/2010/main" val="1362111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880186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381240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75975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837616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92188" y="768350"/>
            <a:ext cx="5118100" cy="3838575"/>
          </a:xfrm>
          <a:prstGeom prst="rect">
            <a:avLst/>
          </a:prstGeom>
          <a:ln/>
        </p:spPr>
      </p:sp>
      <p:sp>
        <p:nvSpPr>
          <p:cNvPr id="134147" name="Rectangle 3"/>
          <p:cNvSpPr>
            <a:spLocks noGrp="1" noChangeArrowheads="1"/>
          </p:cNvSpPr>
          <p:nvPr>
            <p:ph type="body" idx="1"/>
          </p:nvPr>
        </p:nvSpPr>
        <p:spPr>
          <a:noFill/>
          <a:ln w="9525">
            <a:noFill/>
            <a:miter lim="800000"/>
            <a:headEnd/>
            <a:tailEnd/>
          </a:ln>
          <a:effectLst/>
        </p:spPr>
        <p:txBody>
          <a:bodyPr vert="horz" wrap="square" lIns="96791" tIns="48396" rIns="96791" bIns="48396" numCol="1" anchor="t" anchorCtr="0" compatLnSpc="1">
            <a:prstTxWarp prst="textNoShape">
              <a:avLst/>
            </a:prstTxWarp>
            <a:noAutofit/>
          </a:bodyPr>
          <a:lstStyle/>
          <a:p>
            <a:pPr>
              <a:defRPr/>
            </a:pPr>
            <a:endParaRPr lang="zh-CN" altLang="zh-CN" dirty="0" smtClean="0"/>
          </a:p>
        </p:txBody>
      </p:sp>
    </p:spTree>
    <p:extLst>
      <p:ext uri="{BB962C8B-B14F-4D97-AF65-F5344CB8AC3E}">
        <p14:creationId xmlns:p14="http://schemas.microsoft.com/office/powerpoint/2010/main" val="2854528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构建在基于静态批处理的</a:t>
            </a:r>
            <a:r>
              <a:rPr lang="en-US" altLang="zh-CN" sz="1100" b="0" i="0" kern="1200" dirty="0" err="1" smtClean="0">
                <a:solidFill>
                  <a:schemeClr val="tx1"/>
                </a:solidFill>
                <a:latin typeface="FrutigerNext LT Regular" pitchFamily="34" charset="0"/>
                <a:ea typeface="华文细黑" pitchFamily="2" charset="-122"/>
                <a:cs typeface="+mn-cs"/>
              </a:rPr>
              <a:t>Hadoop</a:t>
            </a:r>
            <a:r>
              <a:rPr lang="en-US" altLang="zh-CN" sz="1100" b="0" i="0" kern="1200" dirty="0" smtClean="0">
                <a:solidFill>
                  <a:schemeClr val="tx1"/>
                </a:solidFill>
                <a:latin typeface="FrutigerNext LT Regular" pitchFamily="34" charset="0"/>
                <a:ea typeface="华文细黑" pitchFamily="2" charset="-122"/>
                <a:cs typeface="+mn-cs"/>
              </a:rPr>
              <a:t> </a:t>
            </a:r>
            <a:r>
              <a:rPr lang="zh-CN" altLang="en-US" sz="1100" b="0" i="0" kern="1200" dirty="0" smtClean="0">
                <a:solidFill>
                  <a:schemeClr val="tx1"/>
                </a:solidFill>
                <a:latin typeface="FrutigerNext LT Regular" pitchFamily="34" charset="0"/>
                <a:ea typeface="华文细黑" pitchFamily="2" charset="-122"/>
                <a:cs typeface="+mn-cs"/>
              </a:rPr>
              <a:t>之上，</a:t>
            </a:r>
            <a:r>
              <a:rPr lang="en-US" altLang="zh-CN" sz="1100" b="0" i="0" kern="1200" dirty="0" err="1" smtClean="0">
                <a:solidFill>
                  <a:schemeClr val="tx1"/>
                </a:solidFill>
                <a:latin typeface="FrutigerNext LT Regular" pitchFamily="34" charset="0"/>
                <a:ea typeface="华文细黑" pitchFamily="2" charset="-122"/>
                <a:cs typeface="+mn-cs"/>
              </a:rPr>
              <a:t>Hadoop</a:t>
            </a:r>
            <a:r>
              <a:rPr lang="en-US" altLang="zh-CN" sz="1100" b="0" i="0" kern="1200" dirty="0" smtClean="0">
                <a:solidFill>
                  <a:schemeClr val="tx1"/>
                </a:solidFill>
                <a:latin typeface="FrutigerNext LT Regular" pitchFamily="34" charset="0"/>
                <a:ea typeface="华文细黑" pitchFamily="2" charset="-122"/>
                <a:cs typeface="+mn-cs"/>
              </a:rPr>
              <a:t> </a:t>
            </a:r>
            <a:r>
              <a:rPr lang="zh-CN" altLang="en-US" sz="1100" b="0" i="0" kern="1200" dirty="0" smtClean="0">
                <a:solidFill>
                  <a:schemeClr val="tx1"/>
                </a:solidFill>
                <a:latin typeface="FrutigerNext LT Regular" pitchFamily="34" charset="0"/>
                <a:ea typeface="华文细黑" pitchFamily="2" charset="-122"/>
                <a:cs typeface="+mn-cs"/>
              </a:rPr>
              <a:t>通常都有较高的延迟并且在作业提交和调度的时候需要大量的开销。因此，</a:t>
            </a:r>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并不能够在大规模数据集上实现低延迟快速的查询，例如，</a:t>
            </a:r>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在几百</a:t>
            </a:r>
            <a:r>
              <a:rPr lang="en-US" altLang="zh-CN" sz="1100" b="0" i="0" kern="1200" dirty="0" smtClean="0">
                <a:solidFill>
                  <a:schemeClr val="tx1"/>
                </a:solidFill>
                <a:latin typeface="FrutigerNext LT Regular" pitchFamily="34" charset="0"/>
                <a:ea typeface="华文细黑" pitchFamily="2" charset="-122"/>
                <a:cs typeface="+mn-cs"/>
              </a:rPr>
              <a:t>MB </a:t>
            </a:r>
            <a:r>
              <a:rPr lang="zh-CN" altLang="en-US" sz="1100" b="0" i="0" kern="1200" dirty="0" smtClean="0">
                <a:solidFill>
                  <a:schemeClr val="tx1"/>
                </a:solidFill>
                <a:latin typeface="FrutigerNext LT Regular" pitchFamily="34" charset="0"/>
                <a:ea typeface="华文细黑" pitchFamily="2" charset="-122"/>
                <a:cs typeface="+mn-cs"/>
              </a:rPr>
              <a:t>的数据集上执行查询一般有分钟级的时间延迟。因此，</a:t>
            </a:r>
          </a:p>
          <a:p>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并不适合那些需要低延迟的应用，例如，联机事务处理（</a:t>
            </a:r>
            <a:r>
              <a:rPr lang="en-US" altLang="zh-CN" sz="1100" b="0" i="0" kern="1200" dirty="0" smtClean="0">
                <a:solidFill>
                  <a:schemeClr val="tx1"/>
                </a:solidFill>
                <a:latin typeface="FrutigerNext LT Regular" pitchFamily="34" charset="0"/>
                <a:ea typeface="华文细黑" pitchFamily="2" charset="-122"/>
                <a:cs typeface="+mn-cs"/>
              </a:rPr>
              <a:t>OLTP</a:t>
            </a:r>
            <a:r>
              <a:rPr lang="zh-CN" altLang="en-US" sz="1100" b="0" i="0" kern="1200" dirty="0" smtClean="0">
                <a:solidFill>
                  <a:schemeClr val="tx1"/>
                </a:solidFill>
                <a:latin typeface="FrutigerNext LT Regular" pitchFamily="34" charset="0"/>
                <a:ea typeface="华文细黑" pitchFamily="2" charset="-122"/>
                <a:cs typeface="+mn-cs"/>
              </a:rPr>
              <a:t>）。</a:t>
            </a:r>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查询操作过程严格遵守</a:t>
            </a:r>
            <a:r>
              <a:rPr lang="en-US" altLang="zh-CN" sz="1100" b="0" i="0" kern="1200" dirty="0" err="1" smtClean="0">
                <a:solidFill>
                  <a:schemeClr val="tx1"/>
                </a:solidFill>
                <a:latin typeface="FrutigerNext LT Regular" pitchFamily="34" charset="0"/>
                <a:ea typeface="华文细黑" pitchFamily="2" charset="-122"/>
                <a:cs typeface="+mn-cs"/>
              </a:rPr>
              <a:t>Hadoop</a:t>
            </a:r>
            <a:r>
              <a:rPr lang="en-US" altLang="zh-CN" sz="1100" b="0" i="0" kern="1200" dirty="0" smtClean="0">
                <a:solidFill>
                  <a:schemeClr val="tx1"/>
                </a:solidFill>
                <a:latin typeface="FrutigerNext LT Regular" pitchFamily="34" charset="0"/>
                <a:ea typeface="华文细黑" pitchFamily="2" charset="-122"/>
                <a:cs typeface="+mn-cs"/>
              </a:rPr>
              <a:t> </a:t>
            </a:r>
            <a:r>
              <a:rPr lang="en-US" altLang="zh-CN" sz="1100" b="0" i="0" kern="1200" dirty="0" err="1" smtClean="0">
                <a:solidFill>
                  <a:schemeClr val="tx1"/>
                </a:solidFill>
                <a:latin typeface="FrutigerNext LT Regular" pitchFamily="34" charset="0"/>
                <a:ea typeface="华文细黑" pitchFamily="2" charset="-122"/>
                <a:cs typeface="+mn-cs"/>
              </a:rPr>
              <a:t>MapReduce</a:t>
            </a:r>
            <a:r>
              <a:rPr lang="en-US" altLang="zh-CN" sz="1100" b="0" i="0" kern="1200" dirty="0" smtClean="0">
                <a:solidFill>
                  <a:schemeClr val="tx1"/>
                </a:solidFill>
                <a:latin typeface="FrutigerNext LT Regular" pitchFamily="34" charset="0"/>
                <a:ea typeface="华文细黑" pitchFamily="2" charset="-122"/>
                <a:cs typeface="+mn-cs"/>
              </a:rPr>
              <a:t> </a:t>
            </a:r>
            <a:r>
              <a:rPr lang="zh-CN" altLang="en-US" sz="1100" b="0" i="0" kern="1200" dirty="0" smtClean="0">
                <a:solidFill>
                  <a:schemeClr val="tx1"/>
                </a:solidFill>
                <a:latin typeface="FrutigerNext LT Regular" pitchFamily="34" charset="0"/>
                <a:ea typeface="华文细黑" pitchFamily="2" charset="-122"/>
                <a:cs typeface="+mn-cs"/>
              </a:rPr>
              <a:t>的作业执行模型，</a:t>
            </a:r>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将用户的</a:t>
            </a:r>
            <a:r>
              <a:rPr lang="en-US" altLang="zh-CN" sz="1100" b="0" i="0" kern="1200" dirty="0" err="1" smtClean="0">
                <a:solidFill>
                  <a:schemeClr val="tx1"/>
                </a:solidFill>
                <a:latin typeface="FrutigerNext LT Regular" pitchFamily="34" charset="0"/>
                <a:ea typeface="华文细黑" pitchFamily="2" charset="-122"/>
                <a:cs typeface="+mn-cs"/>
              </a:rPr>
              <a:t>HiveQL</a:t>
            </a:r>
            <a:r>
              <a:rPr lang="en-US" altLang="zh-CN" sz="1100" b="0" i="0" kern="1200" dirty="0" smtClean="0">
                <a:solidFill>
                  <a:schemeClr val="tx1"/>
                </a:solidFill>
                <a:latin typeface="FrutigerNext LT Regular" pitchFamily="34" charset="0"/>
                <a:ea typeface="华文细黑" pitchFamily="2" charset="-122"/>
                <a:cs typeface="+mn-cs"/>
              </a:rPr>
              <a:t> </a:t>
            </a:r>
            <a:r>
              <a:rPr lang="zh-CN" altLang="en-US" sz="1100" b="0" i="0" kern="1200" dirty="0" smtClean="0">
                <a:solidFill>
                  <a:schemeClr val="tx1"/>
                </a:solidFill>
                <a:latin typeface="FrutigerNext LT Regular" pitchFamily="34" charset="0"/>
                <a:ea typeface="华文细黑" pitchFamily="2" charset="-122"/>
                <a:cs typeface="+mn-cs"/>
              </a:rPr>
              <a:t>语句通过解释器转换为</a:t>
            </a:r>
            <a:r>
              <a:rPr lang="en-US" altLang="zh-CN" sz="1100" b="0" i="0" kern="1200" dirty="0" err="1" smtClean="0">
                <a:solidFill>
                  <a:schemeClr val="tx1"/>
                </a:solidFill>
                <a:latin typeface="FrutigerNext LT Regular" pitchFamily="34" charset="0"/>
                <a:ea typeface="华文细黑" pitchFamily="2" charset="-122"/>
                <a:cs typeface="+mn-cs"/>
              </a:rPr>
              <a:t>MapReduce</a:t>
            </a:r>
            <a:r>
              <a:rPr lang="en-US" altLang="zh-CN" sz="1100" b="0" i="0" kern="1200" dirty="0" smtClean="0">
                <a:solidFill>
                  <a:schemeClr val="tx1"/>
                </a:solidFill>
                <a:latin typeface="FrutigerNext LT Regular" pitchFamily="34" charset="0"/>
                <a:ea typeface="华文细黑" pitchFamily="2" charset="-122"/>
                <a:cs typeface="+mn-cs"/>
              </a:rPr>
              <a:t> </a:t>
            </a:r>
            <a:r>
              <a:rPr lang="zh-CN" altLang="en-US" sz="1100" b="0" i="0" kern="1200" dirty="0" smtClean="0">
                <a:solidFill>
                  <a:schemeClr val="tx1"/>
                </a:solidFill>
                <a:latin typeface="FrutigerNext LT Regular" pitchFamily="34" charset="0"/>
                <a:ea typeface="华文细黑" pitchFamily="2" charset="-122"/>
                <a:cs typeface="+mn-cs"/>
              </a:rPr>
              <a:t>作业提交到</a:t>
            </a:r>
            <a:r>
              <a:rPr lang="en-US" altLang="zh-CN" sz="1100" b="0" i="0" kern="1200" dirty="0" err="1" smtClean="0">
                <a:solidFill>
                  <a:schemeClr val="tx1"/>
                </a:solidFill>
                <a:latin typeface="FrutigerNext LT Regular" pitchFamily="34" charset="0"/>
                <a:ea typeface="华文细黑" pitchFamily="2" charset="-122"/>
                <a:cs typeface="+mn-cs"/>
              </a:rPr>
              <a:t>Hadoop</a:t>
            </a:r>
            <a:r>
              <a:rPr lang="en-US" altLang="zh-CN" sz="1100" b="0" i="0" kern="1200" dirty="0" smtClean="0">
                <a:solidFill>
                  <a:schemeClr val="tx1"/>
                </a:solidFill>
                <a:latin typeface="FrutigerNext LT Regular" pitchFamily="34" charset="0"/>
                <a:ea typeface="华文细黑" pitchFamily="2" charset="-122"/>
                <a:cs typeface="+mn-cs"/>
              </a:rPr>
              <a:t> </a:t>
            </a:r>
            <a:r>
              <a:rPr lang="zh-CN" altLang="en-US" sz="1100" b="0" i="0" kern="1200" dirty="0" smtClean="0">
                <a:solidFill>
                  <a:schemeClr val="tx1"/>
                </a:solidFill>
                <a:latin typeface="FrutigerNext LT Regular" pitchFamily="34" charset="0"/>
                <a:ea typeface="华文细黑" pitchFamily="2" charset="-122"/>
                <a:cs typeface="+mn-cs"/>
              </a:rPr>
              <a:t>集群上，</a:t>
            </a:r>
            <a:r>
              <a:rPr lang="en-US" altLang="zh-CN" sz="1100" b="0" i="0" kern="1200" dirty="0" err="1" smtClean="0">
                <a:solidFill>
                  <a:schemeClr val="tx1"/>
                </a:solidFill>
                <a:latin typeface="FrutigerNext LT Regular" pitchFamily="34" charset="0"/>
                <a:ea typeface="华文细黑" pitchFamily="2" charset="-122"/>
                <a:cs typeface="+mn-cs"/>
              </a:rPr>
              <a:t>Hadoop</a:t>
            </a:r>
            <a:r>
              <a:rPr lang="en-US" altLang="zh-CN" sz="1100" b="0" i="0" kern="1200" dirty="0" smtClean="0">
                <a:solidFill>
                  <a:schemeClr val="tx1"/>
                </a:solidFill>
                <a:latin typeface="FrutigerNext LT Regular" pitchFamily="34" charset="0"/>
                <a:ea typeface="华文细黑" pitchFamily="2" charset="-122"/>
                <a:cs typeface="+mn-cs"/>
              </a:rPr>
              <a:t> </a:t>
            </a:r>
            <a:r>
              <a:rPr lang="zh-CN" altLang="en-US" sz="1100" b="0" i="0" kern="1200" dirty="0" smtClean="0">
                <a:solidFill>
                  <a:schemeClr val="tx1"/>
                </a:solidFill>
                <a:latin typeface="FrutigerNext LT Regular" pitchFamily="34" charset="0"/>
                <a:ea typeface="华文细黑" pitchFamily="2" charset="-122"/>
                <a:cs typeface="+mn-cs"/>
              </a:rPr>
              <a:t>监控作业执行过程，然后返回作业执行结果给用户。</a:t>
            </a:r>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并非为联机事务处理而设计，</a:t>
            </a:r>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并不提供实时的查询和基于行级的数据更新操作。</a:t>
            </a:r>
            <a:r>
              <a:rPr lang="en-US" altLang="zh-CN" sz="1100" b="0" i="0" kern="1200" dirty="0" smtClean="0">
                <a:solidFill>
                  <a:schemeClr val="tx1"/>
                </a:solidFill>
                <a:latin typeface="FrutigerNext LT Regular" pitchFamily="34" charset="0"/>
                <a:ea typeface="华文细黑" pitchFamily="2" charset="-122"/>
                <a:cs typeface="+mn-cs"/>
              </a:rPr>
              <a:t>Hive </a:t>
            </a:r>
            <a:r>
              <a:rPr lang="zh-CN" altLang="en-US" sz="1100" b="0" i="0" kern="1200" dirty="0" smtClean="0">
                <a:solidFill>
                  <a:schemeClr val="tx1"/>
                </a:solidFill>
                <a:latin typeface="FrutigerNext LT Regular" pitchFamily="34" charset="0"/>
                <a:ea typeface="华文细黑" pitchFamily="2" charset="-122"/>
                <a:cs typeface="+mn-cs"/>
              </a:rPr>
              <a:t>的最佳使用场合是大数据集的批处理作业，例如，网络日志分析。</a:t>
            </a:r>
          </a:p>
          <a:p>
            <a:endParaRPr lang="zh-CN" altLang="en-US" dirty="0"/>
          </a:p>
        </p:txBody>
      </p:sp>
    </p:spTree>
    <p:extLst>
      <p:ext uri="{BB962C8B-B14F-4D97-AF65-F5344CB8AC3E}">
        <p14:creationId xmlns:p14="http://schemas.microsoft.com/office/powerpoint/2010/main" val="3844034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10977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a:xfrm>
            <a:off x="4021294" y="9721106"/>
            <a:ext cx="3076363" cy="511731"/>
          </a:xfrm>
          <a:prstGeom prst="rect">
            <a:avLst/>
          </a:prstGeom>
        </p:spPr>
        <p:txBody>
          <a:bodyPr lIns="99048" tIns="49524" rIns="99048" bIns="49524"/>
          <a:lstStyle/>
          <a:p>
            <a:fld id="{ADB3F7CE-6E49-49A3-873F-E2E23ADF843D}" type="slidenum">
              <a:rPr lang="zh-CN" altLang="en-US" smtClean="0"/>
              <a:pPr/>
              <a:t>13</a:t>
            </a:fld>
            <a:endParaRPr lang="en-US" altLang="zh-CN"/>
          </a:p>
        </p:txBody>
      </p:sp>
    </p:spTree>
    <p:extLst>
      <p:ext uri="{BB962C8B-B14F-4D97-AF65-F5344CB8AC3E}">
        <p14:creationId xmlns:p14="http://schemas.microsoft.com/office/powerpoint/2010/main" val="2473385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endParaRPr lang="zh-CN" altLang="en-US" dirty="0"/>
          </a:p>
        </p:txBody>
      </p:sp>
    </p:spTree>
    <p:extLst>
      <p:ext uri="{BB962C8B-B14F-4D97-AF65-F5344CB8AC3E}">
        <p14:creationId xmlns:p14="http://schemas.microsoft.com/office/powerpoint/2010/main" val="1503115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182430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80975" marR="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r>
              <a:rPr lang="zh-CN" altLang="en-US" dirty="0" smtClean="0"/>
              <a:t>关联关系数据举例：比如有两份数据，一份为学生表（</a:t>
            </a:r>
            <a:r>
              <a:rPr lang="en-US" altLang="zh-CN" dirty="0" smtClean="0"/>
              <a:t>ID,</a:t>
            </a:r>
            <a:r>
              <a:rPr lang="en-US" altLang="zh-CN" baseline="0" dirty="0" smtClean="0"/>
              <a:t> name, sex</a:t>
            </a:r>
            <a:r>
              <a:rPr lang="zh-CN" altLang="en-US" dirty="0" smtClean="0"/>
              <a:t>），另一份数据为成绩表（</a:t>
            </a:r>
            <a:r>
              <a:rPr lang="en-US" altLang="zh-CN" dirty="0" smtClean="0"/>
              <a:t>ID,</a:t>
            </a:r>
            <a:r>
              <a:rPr lang="en-US" altLang="zh-CN" baseline="0" dirty="0" smtClean="0"/>
              <a:t> subject, score</a:t>
            </a:r>
            <a:r>
              <a:rPr lang="zh-CN" altLang="en-US" dirty="0" smtClean="0"/>
              <a:t>），此时要查询男女生平均成绩分别为多少。这时必须对这两份数据进行关联操作</a:t>
            </a:r>
            <a:r>
              <a:rPr lang="en-US" altLang="zh-CN" dirty="0" smtClean="0"/>
              <a:t>(join)</a:t>
            </a:r>
            <a:r>
              <a:rPr lang="zh-CN" altLang="en-US" dirty="0" smtClean="0"/>
              <a:t>，我们认为这两份数据具有关联关系。此时采用同分布特性可以减少数据移动等网络开销，直接在本地进行关联操作即可。</a:t>
            </a:r>
            <a:endParaRPr lang="en-US" altLang="zh-CN" dirty="0" smtClean="0"/>
          </a:p>
          <a:p>
            <a:endParaRPr lang="zh-CN" altLang="en-US" dirty="0"/>
          </a:p>
        </p:txBody>
      </p:sp>
    </p:spTree>
    <p:extLst>
      <p:ext uri="{BB962C8B-B14F-4D97-AF65-F5344CB8AC3E}">
        <p14:creationId xmlns:p14="http://schemas.microsoft.com/office/powerpoint/2010/main" val="85157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8"/>
          <a:ext cx="7866062" cy="1082675"/>
        </p:xfrm>
        <a:graphic>
          <a:graphicData uri="http://schemas.openxmlformats.org/drawingml/2006/table">
            <a:tbl>
              <a:tblPr/>
              <a:tblGrid>
                <a:gridCol w="1573212"/>
                <a:gridCol w="1752600"/>
                <a:gridCol w="1889125"/>
                <a:gridCol w="2651125"/>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ISSUE</a:t>
                      </a: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623888" y="2940050"/>
          <a:ext cx="7894637" cy="3038475"/>
        </p:xfrm>
        <a:graphic>
          <a:graphicData uri="http://schemas.openxmlformats.org/drawingml/2006/table">
            <a:tbl>
              <a:tblPr/>
              <a:tblGrid>
                <a:gridCol w="1573212"/>
                <a:gridCol w="1752600"/>
                <a:gridCol w="1889125"/>
                <a:gridCol w="2679700"/>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开发类型（新开发/优化）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647564" y="1988840"/>
            <a:ext cx="1584176" cy="504887"/>
          </a:xfrm>
          <a:prstGeom prst="rect">
            <a:avLst/>
          </a:prstGeom>
        </p:spPr>
        <p:txBody>
          <a:bodyPr anchor="ctr"/>
          <a:lstStyle>
            <a:lvl1pPr algn="ctr">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2231740" y="1988840"/>
            <a:ext cx="1728192" cy="504887"/>
          </a:xfrm>
          <a:prstGeom prst="rect">
            <a:avLst/>
          </a:prstGeom>
        </p:spPr>
        <p:txBody>
          <a:bodyPr anchor="ctr"/>
          <a:lstStyle>
            <a:lvl1pPr algn="ctr">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3995936" y="1988840"/>
            <a:ext cx="1908212" cy="504887"/>
          </a:xfrm>
          <a:prstGeom prst="rect">
            <a:avLst/>
          </a:prstGeom>
        </p:spPr>
        <p:txBody>
          <a:bodyPr anchor="ctr"/>
          <a:lstStyle>
            <a:lvl1pPr algn="ctr">
              <a:buNone/>
              <a:defRPr sz="1600"/>
            </a:lvl1pPr>
          </a:lstStyle>
          <a:p>
            <a:pPr lvl="0"/>
            <a:r>
              <a:rPr lang="zh-CN" altLang="en-US" dirty="0" smtClean="0"/>
              <a:t>产品版本</a:t>
            </a:r>
            <a:endParaRPr lang="zh-CN" altLang="en-US" dirty="0"/>
          </a:p>
        </p:txBody>
      </p:sp>
      <p:sp>
        <p:nvSpPr>
          <p:cNvPr id="38" name="文本占位符 7"/>
          <p:cNvSpPr>
            <a:spLocks noGrp="1"/>
          </p:cNvSpPr>
          <p:nvPr>
            <p:ph type="body" sz="quarter" idx="20" hasCustomPrompt="1"/>
          </p:nvPr>
        </p:nvSpPr>
        <p:spPr>
          <a:xfrm>
            <a:off x="5904148" y="1988840"/>
            <a:ext cx="2628292" cy="504887"/>
          </a:xfrm>
          <a:prstGeom prst="rect">
            <a:avLst/>
          </a:prstGeom>
        </p:spPr>
        <p:txBody>
          <a:bodyPr anchor="ctr"/>
          <a:lstStyle>
            <a:lvl1pPr algn="ctr">
              <a:buNone/>
              <a:defRPr sz="1600"/>
            </a:lvl1pPr>
          </a:lstStyle>
          <a:p>
            <a:pPr lvl="0"/>
            <a:r>
              <a:rPr lang="zh-CN" altLang="en-US" dirty="0" smtClean="0"/>
              <a:t>课程版本</a:t>
            </a:r>
            <a:endParaRPr lang="zh-CN" altLang="en-US" dirty="0"/>
          </a:p>
        </p:txBody>
      </p:sp>
      <p:sp>
        <p:nvSpPr>
          <p:cNvPr id="43" name="文本占位符 7"/>
          <p:cNvSpPr>
            <a:spLocks noGrp="1"/>
          </p:cNvSpPr>
          <p:nvPr>
            <p:ph type="body" sz="quarter" idx="13" hasCustomPrompt="1"/>
          </p:nvPr>
        </p:nvSpPr>
        <p:spPr>
          <a:xfrm>
            <a:off x="611560" y="3500177"/>
            <a:ext cx="1584176"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2195736" y="3500177"/>
            <a:ext cx="1728192" cy="504887"/>
          </a:xfrm>
          <a:prstGeom prst="rect">
            <a:avLst/>
          </a:prstGeom>
        </p:spPr>
        <p:txBody>
          <a:bodyPr anchor="ctr"/>
          <a:lstStyle>
            <a:lvl1pPr algn="ctr">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3959932" y="3500177"/>
            <a:ext cx="1908212"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5832140" y="3500177"/>
            <a:ext cx="2628292" cy="504887"/>
          </a:xfrm>
          <a:prstGeom prst="rect">
            <a:avLst/>
          </a:prstGeom>
        </p:spPr>
        <p:txBody>
          <a:bodyPr anchor="ctr"/>
          <a:lstStyle>
            <a:lvl1pPr algn="ctr">
              <a:buNone/>
              <a:defRPr sz="1600"/>
            </a:lvl1pPr>
          </a:lstStyle>
          <a:p>
            <a:pPr lvl="0"/>
            <a:r>
              <a:rPr lang="zh-CN" altLang="en-US" dirty="0" smtClean="0"/>
              <a:t>类型</a:t>
            </a:r>
            <a:endParaRPr lang="zh-CN" altLang="en-US" dirty="0"/>
          </a:p>
        </p:txBody>
      </p:sp>
      <p:sp>
        <p:nvSpPr>
          <p:cNvPr id="47" name="文本占位符 7"/>
          <p:cNvSpPr>
            <a:spLocks noGrp="1"/>
          </p:cNvSpPr>
          <p:nvPr>
            <p:ph type="body" sz="quarter" idx="21" hasCustomPrompt="1"/>
          </p:nvPr>
        </p:nvSpPr>
        <p:spPr>
          <a:xfrm>
            <a:off x="611560" y="4005064"/>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8" name="文本占位符 7"/>
          <p:cNvSpPr>
            <a:spLocks noGrp="1"/>
          </p:cNvSpPr>
          <p:nvPr>
            <p:ph type="body" sz="quarter" idx="22"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9" name="文本占位符 7"/>
          <p:cNvSpPr>
            <a:spLocks noGrp="1"/>
          </p:cNvSpPr>
          <p:nvPr>
            <p:ph type="body" sz="quarter" idx="23" hasCustomPrompt="1"/>
          </p:nvPr>
        </p:nvSpPr>
        <p:spPr>
          <a:xfrm>
            <a:off x="3959932" y="4005064"/>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0" name="文本占位符 7"/>
          <p:cNvSpPr>
            <a:spLocks noGrp="1"/>
          </p:cNvSpPr>
          <p:nvPr>
            <p:ph type="body" sz="quarter" idx="24" hasCustomPrompt="1"/>
          </p:nvPr>
        </p:nvSpPr>
        <p:spPr>
          <a:xfrm>
            <a:off x="5832140" y="4005064"/>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1" name="文本占位符 7"/>
          <p:cNvSpPr>
            <a:spLocks noGrp="1"/>
          </p:cNvSpPr>
          <p:nvPr>
            <p:ph type="body" sz="quarter" idx="25" hasCustomPrompt="1"/>
          </p:nvPr>
        </p:nvSpPr>
        <p:spPr>
          <a:xfrm>
            <a:off x="611560" y="447311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2" name="文本占位符 7"/>
          <p:cNvSpPr>
            <a:spLocks noGrp="1"/>
          </p:cNvSpPr>
          <p:nvPr>
            <p:ph type="body" sz="quarter" idx="26" hasCustomPrompt="1"/>
          </p:nvPr>
        </p:nvSpPr>
        <p:spPr>
          <a:xfrm>
            <a:off x="2195736" y="447311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3" name="文本占位符 7"/>
          <p:cNvSpPr>
            <a:spLocks noGrp="1"/>
          </p:cNvSpPr>
          <p:nvPr>
            <p:ph type="body" sz="quarter" idx="27" hasCustomPrompt="1"/>
          </p:nvPr>
        </p:nvSpPr>
        <p:spPr>
          <a:xfrm>
            <a:off x="3959932" y="447311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4" name="文本占位符 7"/>
          <p:cNvSpPr>
            <a:spLocks noGrp="1"/>
          </p:cNvSpPr>
          <p:nvPr>
            <p:ph type="body" sz="quarter" idx="28" hasCustomPrompt="1"/>
          </p:nvPr>
        </p:nvSpPr>
        <p:spPr>
          <a:xfrm>
            <a:off x="5832140" y="447311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5" name="文本占位符 7"/>
          <p:cNvSpPr>
            <a:spLocks noGrp="1"/>
          </p:cNvSpPr>
          <p:nvPr>
            <p:ph type="body" sz="quarter" idx="29" hasCustomPrompt="1"/>
          </p:nvPr>
        </p:nvSpPr>
        <p:spPr>
          <a:xfrm>
            <a:off x="611560" y="501317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6" name="文本占位符 7"/>
          <p:cNvSpPr>
            <a:spLocks noGrp="1"/>
          </p:cNvSpPr>
          <p:nvPr>
            <p:ph type="body" sz="quarter" idx="30" hasCustomPrompt="1"/>
          </p:nvPr>
        </p:nvSpPr>
        <p:spPr>
          <a:xfrm>
            <a:off x="2195736" y="501317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7" name="文本占位符 7"/>
          <p:cNvSpPr>
            <a:spLocks noGrp="1"/>
          </p:cNvSpPr>
          <p:nvPr>
            <p:ph type="body" sz="quarter" idx="31" hasCustomPrompt="1"/>
          </p:nvPr>
        </p:nvSpPr>
        <p:spPr>
          <a:xfrm>
            <a:off x="3959932" y="501317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8" name="文本占位符 7"/>
          <p:cNvSpPr>
            <a:spLocks noGrp="1"/>
          </p:cNvSpPr>
          <p:nvPr>
            <p:ph type="body" sz="quarter" idx="32" hasCustomPrompt="1"/>
          </p:nvPr>
        </p:nvSpPr>
        <p:spPr>
          <a:xfrm>
            <a:off x="5832140" y="501317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9" name="文本占位符 7"/>
          <p:cNvSpPr>
            <a:spLocks noGrp="1"/>
          </p:cNvSpPr>
          <p:nvPr>
            <p:ph type="body" sz="quarter" idx="33" hasCustomPrompt="1"/>
          </p:nvPr>
        </p:nvSpPr>
        <p:spPr>
          <a:xfrm>
            <a:off x="611560" y="5481228"/>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0" name="文本占位符 7"/>
          <p:cNvSpPr>
            <a:spLocks noGrp="1"/>
          </p:cNvSpPr>
          <p:nvPr>
            <p:ph type="body" sz="quarter" idx="34" hasCustomPrompt="1"/>
          </p:nvPr>
        </p:nvSpPr>
        <p:spPr>
          <a:xfrm>
            <a:off x="2195736" y="5481228"/>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1" name="文本占位符 7"/>
          <p:cNvSpPr>
            <a:spLocks noGrp="1"/>
          </p:cNvSpPr>
          <p:nvPr>
            <p:ph type="body" sz="quarter" idx="35" hasCustomPrompt="1"/>
          </p:nvPr>
        </p:nvSpPr>
        <p:spPr>
          <a:xfrm>
            <a:off x="3959932" y="5481228"/>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2" name="文本占位符 7"/>
          <p:cNvSpPr>
            <a:spLocks noGrp="1"/>
          </p:cNvSpPr>
          <p:nvPr>
            <p:ph type="body" sz="quarter" idx="36" hasCustomPrompt="1"/>
          </p:nvPr>
        </p:nvSpPr>
        <p:spPr>
          <a:xfrm>
            <a:off x="5832140" y="5481228"/>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63" name="Rectangle 2"/>
          <p:cNvSpPr>
            <a:spLocks noChangeArrowheads="1"/>
          </p:cNvSpPr>
          <p:nvPr userDrawn="1"/>
        </p:nvSpPr>
        <p:spPr bwMode="auto">
          <a:xfrm>
            <a:off x="714375" y="519113"/>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dirty="0">
                <a:solidFill>
                  <a:srgbClr val="4D4D4D"/>
                </a:solidFill>
                <a:latin typeface="Arial" charset="0"/>
              </a:rPr>
              <a:t>本页不打印</a:t>
            </a:r>
          </a:p>
        </p:txBody>
      </p:sp>
      <p:sp>
        <p:nvSpPr>
          <p:cNvPr id="31" name="文本占位符 7"/>
          <p:cNvSpPr>
            <a:spLocks noGrp="1"/>
          </p:cNvSpPr>
          <p:nvPr>
            <p:ph type="body" sz="quarter" idx="37" hasCustomPrompt="1"/>
          </p:nvPr>
        </p:nvSpPr>
        <p:spPr>
          <a:xfrm>
            <a:off x="611560" y="4040237"/>
            <a:ext cx="1584176"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2" name="文本占位符 7"/>
          <p:cNvSpPr>
            <a:spLocks noGrp="1"/>
          </p:cNvSpPr>
          <p:nvPr>
            <p:ph type="body" sz="quarter" idx="38"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2015.01.25</a:t>
            </a:r>
            <a:endParaRPr lang="zh-CN" altLang="en-US" dirty="0"/>
          </a:p>
        </p:txBody>
      </p:sp>
      <p:sp>
        <p:nvSpPr>
          <p:cNvPr id="33" name="文本占位符 7"/>
          <p:cNvSpPr>
            <a:spLocks noGrp="1"/>
          </p:cNvSpPr>
          <p:nvPr>
            <p:ph type="body" sz="quarter" idx="39" hasCustomPrompt="1"/>
          </p:nvPr>
        </p:nvSpPr>
        <p:spPr>
          <a:xfrm>
            <a:off x="3959932" y="4041068"/>
            <a:ext cx="1908212"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4" name="文本占位符 7"/>
          <p:cNvSpPr>
            <a:spLocks noGrp="1"/>
          </p:cNvSpPr>
          <p:nvPr>
            <p:ph type="body" sz="quarter" idx="40" hasCustomPrompt="1"/>
          </p:nvPr>
        </p:nvSpPr>
        <p:spPr>
          <a:xfrm>
            <a:off x="5832140" y="4041068"/>
            <a:ext cx="2628292" cy="504887"/>
          </a:xfrm>
          <a:prstGeom prst="rect">
            <a:avLst/>
          </a:prstGeom>
        </p:spPr>
        <p:txBody>
          <a:bodyPr anchor="ctr"/>
          <a:lstStyle>
            <a:lvl1pPr algn="ctr">
              <a:buNone/>
              <a:defRPr sz="1600"/>
            </a:lvl1pPr>
          </a:lstStyle>
          <a:p>
            <a:pPr lvl="0"/>
            <a:r>
              <a:rPr lang="zh-CN" altLang="en-US" dirty="0" smtClean="0"/>
              <a:t>类型</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0" fontAlgn="base" latinLnBrk="0" hangingPunct="0">
              <a:lnSpc>
                <a:spcPct val="140000"/>
              </a:lnSpc>
              <a:spcBef>
                <a:spcPct val="30000"/>
              </a:spcBef>
              <a:spcAft>
                <a:spcPct val="0"/>
              </a:spcAft>
              <a:buClr>
                <a:srgbClr val="808080"/>
              </a:buClr>
              <a:buSzPct val="100000"/>
              <a:buFont typeface="+mj-lt"/>
              <a:buAutoNum type="arabicPeriod"/>
              <a:tabLst/>
              <a:defRPr/>
            </a:lvl1pPr>
            <a:lvl2pPr marL="858837" indent="-457200">
              <a:buSzPct val="100000"/>
              <a:buFont typeface="+mj-lt"/>
              <a:buAutoNum type="alphaUcPeriod"/>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69035"/>
            <a:ext cx="7632700" cy="745784"/>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1297019"/>
            <a:ext cx="7596000" cy="48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82301"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2015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stStyle>
          <a:p>
            <a:pPr eaLnBrk="1" hangingPunct="1"/>
            <a:r>
              <a:rPr lang="zh-CN" altLang="en-US" dirty="0" smtClean="0"/>
              <a:t>本章主要讲述</a:t>
            </a:r>
            <a:r>
              <a:rPr lang="en-US" altLang="zh-CN" dirty="0" smtClean="0"/>
              <a:t>...</a:t>
            </a:r>
            <a:endParaRPr lang="zh-CN" altLang="en-US" dirty="0" smtClean="0"/>
          </a:p>
          <a:p>
            <a:pPr lvl="4"/>
            <a:endParaRPr lang="zh-CN" altLang="en-US" dirty="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lvl1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2"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0" fontAlgn="base" latinLnBrk="0" hangingPunct="0">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空白">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7"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8"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51600"/>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pic>
        <p:nvPicPr>
          <p:cNvPr id="9" name="Picture 2" descr="C:\Users\c00224892.CHINA\Desktop\中文水印.png"/>
          <p:cNvPicPr>
            <a:picLocks noChangeAspect="1" noChangeArrowheads="1"/>
          </p:cNvPicPr>
          <p:nvPr userDrawn="1"/>
        </p:nvPicPr>
        <p:blipFill>
          <a:blip r:embed="rId19" cstate="print"/>
          <a:srcRect/>
          <a:stretch>
            <a:fillRect/>
          </a:stretch>
        </p:blipFill>
        <p:spPr bwMode="auto">
          <a:xfrm>
            <a:off x="6516216" y="-27384"/>
            <a:ext cx="2633663" cy="2633662"/>
          </a:xfrm>
          <a:prstGeom prst="rect">
            <a:avLst/>
          </a:prstGeom>
          <a:noFill/>
        </p:spPr>
      </p:pic>
      <p:sp>
        <p:nvSpPr>
          <p:cNvPr id="10" name="Rectangle 54"/>
          <p:cNvSpPr>
            <a:spLocks noChangeArrowheads="1"/>
          </p:cNvSpPr>
          <p:nvPr userDrawn="1"/>
        </p:nvSpPr>
        <p:spPr bwMode="auto">
          <a:xfrm>
            <a:off x="647564" y="6409397"/>
            <a:ext cx="2582301"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2015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0" fontAlgn="base" hangingPunct="0">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0">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0">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0">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Drawing1/Drawing/~Page-1/Braces%20with%20text" TargetMode="External"/><Relationship Id="rId7" Type="http://schemas.openxmlformats.org/officeDocument/2006/relationships/oleObject" Target="Drawing1/Drawing/~Page-1/Braces%20with%20text.7" TargetMode="External"/><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23.emf"/><Relationship Id="rId5" Type="http://schemas.openxmlformats.org/officeDocument/2006/relationships/oleObject" Target="Drawing1/Drawing/~Page-1/Braces%20with%20text.9" TargetMode="Externa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zh-CN" altLang="en-US" sz="4400" dirty="0">
                <a:latin typeface="Arial" pitchFamily="34" charset="0"/>
                <a:cs typeface="Arial" pitchFamily="34" charset="0"/>
              </a:rPr>
              <a:t>华为</a:t>
            </a:r>
            <a:r>
              <a:rPr lang="en-US" altLang="zh-CN" sz="4400" dirty="0">
                <a:latin typeface="Arial" pitchFamily="34" charset="0"/>
                <a:cs typeface="Arial" pitchFamily="34" charset="0"/>
              </a:rPr>
              <a:t>FusionInsight HD 2.6</a:t>
            </a:r>
            <a:r>
              <a:rPr lang="zh-CN" altLang="en-US" sz="4400" dirty="0">
                <a:latin typeface="Arial" pitchFamily="34" charset="0"/>
                <a:cs typeface="Arial" pitchFamily="34" charset="0"/>
              </a:rPr>
              <a:t>基础知识</a:t>
            </a:r>
            <a:r>
              <a:rPr lang="en-US" altLang="zh-CN" sz="4400" smtClean="0">
                <a:latin typeface="Arial" pitchFamily="34" charset="0"/>
                <a:cs typeface="Arial" pitchFamily="34" charset="0"/>
              </a:rPr>
              <a:t>-</a:t>
            </a:r>
            <a:r>
              <a:rPr lang="en-US" altLang="zh-CN" sz="4400" smtClean="0"/>
              <a:t>Hive</a:t>
            </a:r>
            <a:endParaRPr lang="zh-CN" altLang="en-US" sz="4400"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与传统数据仓库比较</a:t>
            </a:r>
            <a:endParaRPr lang="zh-CN" altLang="en-US" dirty="0"/>
          </a:p>
        </p:txBody>
      </p:sp>
      <p:graphicFrame>
        <p:nvGraphicFramePr>
          <p:cNvPr id="4" name="表格 3"/>
          <p:cNvGraphicFramePr>
            <a:graphicFrameLocks noGrp="1"/>
          </p:cNvGraphicFramePr>
          <p:nvPr/>
        </p:nvGraphicFramePr>
        <p:xfrm>
          <a:off x="647564" y="1556794"/>
          <a:ext cx="8100899" cy="4496674"/>
        </p:xfrm>
        <a:graphic>
          <a:graphicData uri="http://schemas.openxmlformats.org/drawingml/2006/table">
            <a:tbl>
              <a:tblPr/>
              <a:tblGrid>
                <a:gridCol w="972108"/>
                <a:gridCol w="3240360"/>
                <a:gridCol w="3888431"/>
              </a:tblGrid>
              <a:tr h="360038">
                <a:tc>
                  <a:txBody>
                    <a:bodyPr/>
                    <a:lstStyle/>
                    <a:p>
                      <a:pPr marL="127000" algn="ctr">
                        <a:lnSpc>
                          <a:spcPct val="150000"/>
                        </a:lnSpc>
                        <a:spcAft>
                          <a:spcPts val="0"/>
                        </a:spcAft>
                      </a:pPr>
                      <a:endParaRPr lang="en-US" altLang="en-US" sz="1600" kern="100" dirty="0">
                        <a:solidFill>
                          <a:schemeClr val="tx1"/>
                        </a:solidFill>
                        <a:latin typeface="微软雅黑" pitchFamily="34" charset="-122"/>
                        <a:ea typeface="微软雅黑" pitchFamily="34" charset="-122"/>
                        <a:cs typeface="Times New Roman"/>
                      </a:endParaRP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marL="127000" algn="ctr">
                        <a:lnSpc>
                          <a:spcPct val="150000"/>
                        </a:lnSpc>
                        <a:spcAft>
                          <a:spcPts val="0"/>
                        </a:spcAft>
                      </a:pPr>
                      <a:r>
                        <a:rPr lang="en-US" sz="1600" kern="100" dirty="0">
                          <a:solidFill>
                            <a:schemeClr val="tx1"/>
                          </a:solidFill>
                          <a:latin typeface="微软雅黑" pitchFamily="34" charset="-122"/>
                          <a:ea typeface="微软雅黑" pitchFamily="34" charset="-122"/>
                          <a:cs typeface="Times New Roman"/>
                        </a:rPr>
                        <a:t>Hive</a:t>
                      </a:r>
                      <a:endParaRPr lang="zh-CN" sz="1600" kern="100" dirty="0">
                        <a:solidFill>
                          <a:schemeClr val="tx1"/>
                        </a:solidFill>
                        <a:latin typeface="微软雅黑" pitchFamily="34" charset="-122"/>
                        <a:ea typeface="微软雅黑" pitchFamily="34" charset="-122"/>
                        <a:cs typeface="Times New Roman"/>
                      </a:endParaRP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marL="127000" algn="ctr">
                        <a:lnSpc>
                          <a:spcPct val="150000"/>
                        </a:lnSpc>
                        <a:spcAft>
                          <a:spcPts val="0"/>
                        </a:spcAft>
                      </a:pPr>
                      <a:r>
                        <a:rPr lang="zh-CN" altLang="en-US" sz="1600" kern="100" dirty="0" smtClean="0">
                          <a:solidFill>
                            <a:schemeClr val="tx1"/>
                          </a:solidFill>
                          <a:latin typeface="微软雅黑" pitchFamily="34" charset="-122"/>
                          <a:ea typeface="微软雅黑" pitchFamily="34" charset="-122"/>
                          <a:cs typeface="Times New Roman"/>
                        </a:rPr>
                        <a:t>传统</a:t>
                      </a:r>
                      <a:r>
                        <a:rPr lang="zh-CN" sz="1600" kern="100" dirty="0" smtClean="0">
                          <a:solidFill>
                            <a:schemeClr val="tx1"/>
                          </a:solidFill>
                          <a:latin typeface="微软雅黑" pitchFamily="34" charset="-122"/>
                          <a:ea typeface="微软雅黑" pitchFamily="34" charset="-122"/>
                          <a:cs typeface="Times New Roman"/>
                        </a:rPr>
                        <a:t>数据</a:t>
                      </a:r>
                      <a:r>
                        <a:rPr lang="zh-CN" sz="1600" kern="100" dirty="0">
                          <a:solidFill>
                            <a:schemeClr val="tx1"/>
                          </a:solidFill>
                          <a:latin typeface="微软雅黑" pitchFamily="34" charset="-122"/>
                          <a:ea typeface="微软雅黑" pitchFamily="34" charset="-122"/>
                          <a:cs typeface="Times New Roman"/>
                        </a:rPr>
                        <a:t>仓库</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r>
              <a:tr h="899033">
                <a:tc>
                  <a:txBody>
                    <a:bodyPr/>
                    <a:lstStyle/>
                    <a:p>
                      <a:pPr marL="127000" algn="ctr">
                        <a:lnSpc>
                          <a:spcPct val="150000"/>
                        </a:lnSpc>
                        <a:spcAft>
                          <a:spcPts val="0"/>
                        </a:spcAft>
                      </a:pPr>
                      <a:r>
                        <a:rPr lang="zh-CN" sz="1500" kern="100" dirty="0">
                          <a:solidFill>
                            <a:schemeClr val="tx1"/>
                          </a:solidFill>
                          <a:latin typeface="+mn-ea"/>
                          <a:ea typeface="+mn-ea"/>
                          <a:cs typeface="Times New Roman"/>
                        </a:rPr>
                        <a:t>存储</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en-US" sz="1500" kern="100" dirty="0">
                          <a:solidFill>
                            <a:schemeClr val="tx1"/>
                          </a:solidFill>
                          <a:latin typeface="+mn-ea"/>
                          <a:ea typeface="+mn-ea"/>
                          <a:cs typeface="Times New Roman"/>
                        </a:rPr>
                        <a:t>HDFS</a:t>
                      </a:r>
                      <a:r>
                        <a:rPr lang="zh-CN" sz="1500" kern="100" dirty="0">
                          <a:solidFill>
                            <a:schemeClr val="tx1"/>
                          </a:solidFill>
                          <a:latin typeface="+mn-ea"/>
                          <a:ea typeface="+mn-ea"/>
                          <a:cs typeface="Times New Roman"/>
                        </a:rPr>
                        <a:t>，理论上有无限拓展的</a:t>
                      </a:r>
                      <a:r>
                        <a:rPr lang="zh-CN" sz="1500" kern="100" dirty="0" smtClean="0">
                          <a:solidFill>
                            <a:schemeClr val="tx1"/>
                          </a:solidFill>
                          <a:latin typeface="+mn-ea"/>
                          <a:ea typeface="+mn-ea"/>
                          <a:cs typeface="Times New Roman"/>
                        </a:rPr>
                        <a:t>可能</a:t>
                      </a:r>
                      <a:r>
                        <a:rPr lang="zh-CN" altLang="en-US" sz="1500" kern="100" dirty="0" smtClean="0">
                          <a:solidFill>
                            <a:schemeClr val="tx1"/>
                          </a:solidFill>
                          <a:latin typeface="+mn-ea"/>
                          <a:ea typeface="+mn-ea"/>
                          <a:cs typeface="Times New Roman"/>
                        </a:rPr>
                        <a:t>。</a:t>
                      </a:r>
                      <a:endParaRPr lang="zh-CN" sz="1500" kern="100" dirty="0">
                        <a:solidFill>
                          <a:schemeClr val="tx1"/>
                        </a:solidFill>
                        <a:latin typeface="+mn-ea"/>
                        <a:ea typeface="+mn-ea"/>
                        <a:cs typeface="Times New Roman"/>
                      </a:endParaRP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集群存储，存在容量上</a:t>
                      </a:r>
                      <a:r>
                        <a:rPr lang="zh-CN" sz="1500" kern="100" dirty="0" smtClean="0">
                          <a:solidFill>
                            <a:schemeClr val="tx1"/>
                          </a:solidFill>
                          <a:latin typeface="+mn-ea"/>
                          <a:ea typeface="+mn-ea"/>
                          <a:cs typeface="Times New Roman"/>
                        </a:rPr>
                        <a:t>限，</a:t>
                      </a:r>
                      <a:r>
                        <a:rPr lang="zh-CN" sz="1500" kern="100" dirty="0">
                          <a:solidFill>
                            <a:schemeClr val="tx1"/>
                          </a:solidFill>
                          <a:latin typeface="+mn-ea"/>
                          <a:ea typeface="+mn-ea"/>
                          <a:cs typeface="Times New Roman"/>
                        </a:rPr>
                        <a:t>而且伴随容量的增长，计算速度急剧下降。只能适应于数据量比较小的商业应用，对于超大规模数据无能为力。</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3417">
                <a:tc>
                  <a:txBody>
                    <a:bodyPr/>
                    <a:lstStyle/>
                    <a:p>
                      <a:pPr marL="127000" algn="ctr">
                        <a:lnSpc>
                          <a:spcPct val="150000"/>
                        </a:lnSpc>
                        <a:spcAft>
                          <a:spcPts val="0"/>
                        </a:spcAft>
                      </a:pPr>
                      <a:r>
                        <a:rPr lang="zh-CN" sz="1500" kern="100">
                          <a:solidFill>
                            <a:schemeClr val="tx1"/>
                          </a:solidFill>
                          <a:latin typeface="+mn-ea"/>
                          <a:ea typeface="+mn-ea"/>
                          <a:cs typeface="Times New Roman"/>
                        </a:rPr>
                        <a:t>执行引擎</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依赖于</a:t>
                      </a:r>
                      <a:r>
                        <a:rPr lang="en-US" sz="1500" kern="100" dirty="0">
                          <a:solidFill>
                            <a:schemeClr val="tx1"/>
                          </a:solidFill>
                          <a:latin typeface="+mn-ea"/>
                          <a:ea typeface="+mn-ea"/>
                          <a:cs typeface="Times New Roman"/>
                        </a:rPr>
                        <a:t>MapReduce</a:t>
                      </a:r>
                      <a:r>
                        <a:rPr lang="zh-CN" sz="1500" kern="100" dirty="0">
                          <a:solidFill>
                            <a:schemeClr val="tx1"/>
                          </a:solidFill>
                          <a:latin typeface="+mn-ea"/>
                          <a:ea typeface="+mn-ea"/>
                          <a:cs typeface="Times New Roman"/>
                        </a:rPr>
                        <a:t>框架，可进行的各类优化较少，但是比较简单。</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可以选择更加高效的算法来执行查询，也可以进行更多的优化措施来提高速度。</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677">
                <a:tc>
                  <a:txBody>
                    <a:bodyPr/>
                    <a:lstStyle/>
                    <a:p>
                      <a:pPr marL="127000" algn="ctr">
                        <a:lnSpc>
                          <a:spcPct val="150000"/>
                        </a:lnSpc>
                        <a:spcAft>
                          <a:spcPts val="0"/>
                        </a:spcAft>
                      </a:pPr>
                      <a:r>
                        <a:rPr lang="zh-CN" sz="1500" kern="100">
                          <a:solidFill>
                            <a:schemeClr val="tx1"/>
                          </a:solidFill>
                          <a:latin typeface="+mn-ea"/>
                          <a:ea typeface="+mn-ea"/>
                          <a:cs typeface="Times New Roman"/>
                        </a:rPr>
                        <a:t>使用方式</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en-US" sz="1500" kern="100" dirty="0">
                          <a:solidFill>
                            <a:schemeClr val="tx1"/>
                          </a:solidFill>
                          <a:latin typeface="+mn-ea"/>
                          <a:ea typeface="+mn-ea"/>
                          <a:cs typeface="Times New Roman"/>
                        </a:rPr>
                        <a:t>HQL</a:t>
                      </a:r>
                      <a:r>
                        <a:rPr lang="zh-CN" sz="1500" kern="100" dirty="0">
                          <a:solidFill>
                            <a:schemeClr val="tx1"/>
                          </a:solidFill>
                          <a:latin typeface="+mn-ea"/>
                          <a:ea typeface="+mn-ea"/>
                          <a:cs typeface="Times New Roman"/>
                        </a:rPr>
                        <a:t>（类似</a:t>
                      </a:r>
                      <a:r>
                        <a:rPr lang="en-US" sz="1500" kern="100" dirty="0">
                          <a:solidFill>
                            <a:schemeClr val="tx1"/>
                          </a:solidFill>
                          <a:latin typeface="+mn-ea"/>
                          <a:ea typeface="+mn-ea"/>
                          <a:cs typeface="Times New Roman"/>
                        </a:rPr>
                        <a:t>SQL</a:t>
                      </a:r>
                      <a:r>
                        <a:rPr lang="zh-CN" sz="1500" kern="100" dirty="0" smtClean="0">
                          <a:solidFill>
                            <a:schemeClr val="tx1"/>
                          </a:solidFill>
                          <a:latin typeface="+mn-ea"/>
                          <a:ea typeface="+mn-ea"/>
                          <a:cs typeface="Times New Roman"/>
                        </a:rPr>
                        <a:t>）</a:t>
                      </a:r>
                      <a:r>
                        <a:rPr lang="zh-CN" altLang="en-US" sz="1500" kern="100" dirty="0" smtClean="0">
                          <a:solidFill>
                            <a:schemeClr val="tx1"/>
                          </a:solidFill>
                          <a:latin typeface="+mn-ea"/>
                          <a:ea typeface="+mn-ea"/>
                          <a:cs typeface="Times New Roman"/>
                        </a:rPr>
                        <a:t>。</a:t>
                      </a:r>
                      <a:endParaRPr lang="zh-CN" sz="1500" kern="100" dirty="0">
                        <a:solidFill>
                          <a:schemeClr val="tx1"/>
                        </a:solidFill>
                        <a:latin typeface="+mn-ea"/>
                        <a:ea typeface="+mn-ea"/>
                        <a:cs typeface="Times New Roman"/>
                      </a:endParaRP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en-US" sz="1500" kern="100" dirty="0" smtClean="0">
                          <a:solidFill>
                            <a:schemeClr val="tx1"/>
                          </a:solidFill>
                          <a:latin typeface="+mn-ea"/>
                          <a:ea typeface="+mn-ea"/>
                          <a:cs typeface="Times New Roman"/>
                        </a:rPr>
                        <a:t>SQL</a:t>
                      </a:r>
                      <a:r>
                        <a:rPr lang="zh-CN" altLang="en-US" sz="1500" kern="100" dirty="0" smtClean="0">
                          <a:solidFill>
                            <a:schemeClr val="tx1"/>
                          </a:solidFill>
                          <a:latin typeface="+mn-ea"/>
                          <a:ea typeface="+mn-ea"/>
                          <a:cs typeface="Times New Roman"/>
                        </a:rPr>
                        <a:t>。</a:t>
                      </a:r>
                      <a:endParaRPr lang="zh-CN" sz="1500" kern="100" dirty="0">
                        <a:solidFill>
                          <a:schemeClr val="tx1"/>
                        </a:solidFill>
                        <a:latin typeface="+mn-ea"/>
                        <a:ea typeface="+mn-ea"/>
                        <a:cs typeface="Times New Roman"/>
                      </a:endParaRP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1914">
                <a:tc>
                  <a:txBody>
                    <a:bodyPr/>
                    <a:lstStyle/>
                    <a:p>
                      <a:pPr marL="127000" algn="ctr">
                        <a:lnSpc>
                          <a:spcPct val="150000"/>
                        </a:lnSpc>
                        <a:spcAft>
                          <a:spcPts val="0"/>
                        </a:spcAft>
                      </a:pPr>
                      <a:r>
                        <a:rPr lang="zh-CN" sz="1500" kern="100" dirty="0">
                          <a:solidFill>
                            <a:schemeClr val="tx1"/>
                          </a:solidFill>
                          <a:latin typeface="+mn-ea"/>
                          <a:ea typeface="+mn-ea"/>
                          <a:cs typeface="Times New Roman"/>
                        </a:rPr>
                        <a:t>灵活性</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元数据存储独立于数据存储之外，从而解耦合元数据和数</a:t>
                      </a:r>
                      <a:r>
                        <a:rPr lang="zh-CN" sz="1500" kern="100" dirty="0" smtClean="0">
                          <a:solidFill>
                            <a:schemeClr val="tx1"/>
                          </a:solidFill>
                          <a:latin typeface="+mn-ea"/>
                          <a:ea typeface="+mn-ea"/>
                          <a:cs typeface="Times New Roman"/>
                        </a:rPr>
                        <a:t>据</a:t>
                      </a:r>
                      <a:r>
                        <a:rPr lang="zh-CN" altLang="en-US" sz="1500" kern="100" dirty="0" smtClean="0">
                          <a:solidFill>
                            <a:schemeClr val="tx1"/>
                          </a:solidFill>
                          <a:latin typeface="+mn-ea"/>
                          <a:ea typeface="+mn-ea"/>
                          <a:cs typeface="Times New Roman"/>
                        </a:rPr>
                        <a:t>。</a:t>
                      </a:r>
                      <a:endParaRPr lang="zh-CN" sz="1500" kern="100" dirty="0">
                        <a:solidFill>
                          <a:schemeClr val="tx1"/>
                        </a:solidFill>
                        <a:latin typeface="+mn-ea"/>
                        <a:ea typeface="+mn-ea"/>
                        <a:cs typeface="Times New Roman"/>
                      </a:endParaRP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低，数据用途单一。</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9356">
                <a:tc>
                  <a:txBody>
                    <a:bodyPr/>
                    <a:lstStyle/>
                    <a:p>
                      <a:pPr marL="127000" algn="ctr">
                        <a:lnSpc>
                          <a:spcPct val="150000"/>
                        </a:lnSpc>
                        <a:spcAft>
                          <a:spcPts val="0"/>
                        </a:spcAft>
                      </a:pPr>
                      <a:r>
                        <a:rPr lang="zh-CN" sz="1500" kern="100">
                          <a:solidFill>
                            <a:schemeClr val="tx1"/>
                          </a:solidFill>
                          <a:latin typeface="+mn-ea"/>
                          <a:ea typeface="+mn-ea"/>
                          <a:cs typeface="Times New Roman"/>
                        </a:rPr>
                        <a:t>分析速度</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计算依赖于</a:t>
                      </a:r>
                      <a:r>
                        <a:rPr lang="en-US" sz="1500" kern="100" dirty="0">
                          <a:solidFill>
                            <a:schemeClr val="tx1"/>
                          </a:solidFill>
                          <a:latin typeface="+mn-ea"/>
                          <a:ea typeface="+mn-ea"/>
                          <a:cs typeface="Times New Roman"/>
                        </a:rPr>
                        <a:t>MapReduce</a:t>
                      </a:r>
                      <a:r>
                        <a:rPr lang="zh-CN" sz="1500" kern="100" dirty="0">
                          <a:solidFill>
                            <a:schemeClr val="tx1"/>
                          </a:solidFill>
                          <a:latin typeface="+mn-ea"/>
                          <a:ea typeface="+mn-ea"/>
                          <a:cs typeface="Times New Roman"/>
                        </a:rPr>
                        <a:t>和集群规模，易拓展，在大数据量情况下，远远快于普通数据仓库。</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在数据容量较小时非常快速，数据量较大时，急剧下降。</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与传统数据仓库比较</a:t>
            </a:r>
            <a:endParaRPr lang="zh-CN" altLang="en-US" dirty="0"/>
          </a:p>
        </p:txBody>
      </p:sp>
      <p:graphicFrame>
        <p:nvGraphicFramePr>
          <p:cNvPr id="3" name="表格 2"/>
          <p:cNvGraphicFramePr>
            <a:graphicFrameLocks noGrp="1"/>
          </p:cNvGraphicFramePr>
          <p:nvPr/>
        </p:nvGraphicFramePr>
        <p:xfrm>
          <a:off x="647563" y="1556792"/>
          <a:ext cx="8064897" cy="4384817"/>
        </p:xfrm>
        <a:graphic>
          <a:graphicData uri="http://schemas.openxmlformats.org/drawingml/2006/table">
            <a:tbl>
              <a:tblPr/>
              <a:tblGrid>
                <a:gridCol w="972109"/>
                <a:gridCol w="3240360"/>
                <a:gridCol w="3852428"/>
              </a:tblGrid>
              <a:tr h="347068">
                <a:tc>
                  <a:txBody>
                    <a:bodyPr/>
                    <a:lstStyle/>
                    <a:p>
                      <a:pPr marL="127000" algn="ctr">
                        <a:lnSpc>
                          <a:spcPct val="150000"/>
                        </a:lnSpc>
                        <a:spcAft>
                          <a:spcPts val="0"/>
                        </a:spcAft>
                      </a:pPr>
                      <a:endParaRPr lang="en-US" sz="900" kern="100" dirty="0">
                        <a:solidFill>
                          <a:schemeClr val="bg2"/>
                        </a:solidFill>
                        <a:latin typeface="微软雅黑" pitchFamily="34" charset="-122"/>
                        <a:ea typeface="微软雅黑" pitchFamily="34" charset="-122"/>
                        <a:cs typeface="Times New Roman"/>
                      </a:endParaRP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marL="127000" algn="ctr">
                        <a:lnSpc>
                          <a:spcPct val="150000"/>
                        </a:lnSpc>
                        <a:spcAft>
                          <a:spcPts val="0"/>
                        </a:spcAft>
                      </a:pPr>
                      <a:r>
                        <a:rPr lang="en-US" sz="1600" kern="100" dirty="0">
                          <a:solidFill>
                            <a:schemeClr val="tx1"/>
                          </a:solidFill>
                          <a:latin typeface="微软雅黑" pitchFamily="34" charset="-122"/>
                          <a:ea typeface="微软雅黑" pitchFamily="34" charset="-122"/>
                          <a:cs typeface="Times New Roman"/>
                        </a:rPr>
                        <a:t>Hive</a:t>
                      </a:r>
                      <a:endParaRPr lang="zh-CN" sz="1600" kern="100" dirty="0">
                        <a:solidFill>
                          <a:schemeClr val="tx1"/>
                        </a:solidFill>
                        <a:latin typeface="微软雅黑" pitchFamily="34" charset="-122"/>
                        <a:ea typeface="微软雅黑" pitchFamily="34" charset="-122"/>
                        <a:cs typeface="Times New Roman"/>
                      </a:endParaRP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marL="127000" algn="ctr">
                        <a:lnSpc>
                          <a:spcPct val="150000"/>
                        </a:lnSpc>
                        <a:spcAft>
                          <a:spcPts val="0"/>
                        </a:spcAft>
                      </a:pPr>
                      <a:r>
                        <a:rPr lang="zh-CN" altLang="en-US" sz="1600" kern="100" dirty="0" smtClean="0">
                          <a:solidFill>
                            <a:schemeClr val="tx1"/>
                          </a:solidFill>
                          <a:latin typeface="微软雅黑" pitchFamily="34" charset="-122"/>
                          <a:ea typeface="微软雅黑" pitchFamily="34" charset="-122"/>
                          <a:cs typeface="Times New Roman"/>
                        </a:rPr>
                        <a:t>传统</a:t>
                      </a:r>
                      <a:r>
                        <a:rPr lang="zh-CN" sz="1600" kern="100" dirty="0" smtClean="0">
                          <a:solidFill>
                            <a:schemeClr val="tx1"/>
                          </a:solidFill>
                          <a:latin typeface="微软雅黑" pitchFamily="34" charset="-122"/>
                          <a:ea typeface="微软雅黑" pitchFamily="34" charset="-122"/>
                          <a:cs typeface="Times New Roman"/>
                        </a:rPr>
                        <a:t>数据</a:t>
                      </a:r>
                      <a:r>
                        <a:rPr lang="zh-CN" sz="1600" kern="100" dirty="0">
                          <a:solidFill>
                            <a:schemeClr val="tx1"/>
                          </a:solidFill>
                          <a:latin typeface="微软雅黑" pitchFamily="34" charset="-122"/>
                          <a:ea typeface="微软雅黑" pitchFamily="34" charset="-122"/>
                          <a:cs typeface="Times New Roman"/>
                        </a:rPr>
                        <a:t>仓库</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r>
              <a:tr h="590057">
                <a:tc>
                  <a:txBody>
                    <a:bodyPr/>
                    <a:lstStyle/>
                    <a:p>
                      <a:pPr marL="127000" algn="ctr">
                        <a:lnSpc>
                          <a:spcPct val="150000"/>
                        </a:lnSpc>
                        <a:spcAft>
                          <a:spcPts val="0"/>
                        </a:spcAft>
                      </a:pPr>
                      <a:r>
                        <a:rPr lang="zh-CN" sz="1500" kern="100" dirty="0">
                          <a:solidFill>
                            <a:schemeClr val="tx1"/>
                          </a:solidFill>
                          <a:latin typeface="+mn-ea"/>
                          <a:ea typeface="+mn-ea"/>
                          <a:cs typeface="Times New Roman"/>
                        </a:rPr>
                        <a:t>分析速度</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计算依赖于</a:t>
                      </a:r>
                      <a:r>
                        <a:rPr lang="en-US" sz="1500" kern="100" dirty="0">
                          <a:solidFill>
                            <a:schemeClr val="tx1"/>
                          </a:solidFill>
                          <a:latin typeface="+mn-ea"/>
                          <a:ea typeface="+mn-ea"/>
                          <a:cs typeface="Times New Roman"/>
                        </a:rPr>
                        <a:t>MapReduce</a:t>
                      </a:r>
                      <a:r>
                        <a:rPr lang="zh-CN" sz="1500" kern="100" dirty="0">
                          <a:solidFill>
                            <a:schemeClr val="tx1"/>
                          </a:solidFill>
                          <a:latin typeface="+mn-ea"/>
                          <a:ea typeface="+mn-ea"/>
                          <a:cs typeface="Times New Roman"/>
                        </a:rPr>
                        <a:t>和集群规模，易拓展，在大数据量情况下，远远快于普通数据仓库。</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在数据容量较小时非常快速，数据量较大时，急剧下降。</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057">
                <a:tc>
                  <a:txBody>
                    <a:bodyPr/>
                    <a:lstStyle/>
                    <a:p>
                      <a:pPr marL="127000" algn="ctr">
                        <a:lnSpc>
                          <a:spcPct val="150000"/>
                        </a:lnSpc>
                        <a:spcAft>
                          <a:spcPts val="0"/>
                        </a:spcAft>
                      </a:pPr>
                      <a:r>
                        <a:rPr lang="zh-CN" sz="1500" kern="100" dirty="0">
                          <a:solidFill>
                            <a:schemeClr val="tx1"/>
                          </a:solidFill>
                          <a:latin typeface="+mn-ea"/>
                          <a:ea typeface="+mn-ea"/>
                          <a:cs typeface="Times New Roman"/>
                        </a:rPr>
                        <a:t>索引</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低效，目前还不</a:t>
                      </a:r>
                      <a:r>
                        <a:rPr lang="zh-CN" sz="1500" kern="100" dirty="0" smtClean="0">
                          <a:solidFill>
                            <a:schemeClr val="tx1"/>
                          </a:solidFill>
                          <a:latin typeface="+mn-ea"/>
                          <a:ea typeface="+mn-ea"/>
                          <a:cs typeface="Times New Roman"/>
                        </a:rPr>
                        <a:t>完善</a:t>
                      </a:r>
                      <a:r>
                        <a:rPr lang="zh-CN" altLang="en-US" sz="1500" kern="100" dirty="0" smtClean="0">
                          <a:solidFill>
                            <a:schemeClr val="tx1"/>
                          </a:solidFill>
                          <a:latin typeface="+mn-ea"/>
                          <a:ea typeface="+mn-ea"/>
                          <a:cs typeface="Times New Roman"/>
                        </a:rPr>
                        <a:t>。</a:t>
                      </a:r>
                      <a:endParaRPr lang="zh-CN" sz="1500" kern="100" dirty="0">
                        <a:solidFill>
                          <a:schemeClr val="tx1"/>
                        </a:solidFill>
                        <a:latin typeface="+mn-ea"/>
                        <a:ea typeface="+mn-ea"/>
                        <a:cs typeface="Times New Roman"/>
                      </a:endParaRP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smtClean="0">
                          <a:solidFill>
                            <a:schemeClr val="tx1"/>
                          </a:solidFill>
                          <a:latin typeface="+mn-ea"/>
                          <a:ea typeface="+mn-ea"/>
                          <a:cs typeface="Times New Roman"/>
                        </a:rPr>
                        <a:t>高效</a:t>
                      </a:r>
                      <a:r>
                        <a:rPr lang="zh-CN" altLang="en-US" sz="1500" kern="100" dirty="0" smtClean="0">
                          <a:solidFill>
                            <a:schemeClr val="tx1"/>
                          </a:solidFill>
                          <a:latin typeface="+mn-ea"/>
                          <a:ea typeface="+mn-ea"/>
                          <a:cs typeface="Times New Roman"/>
                        </a:rPr>
                        <a:t>。</a:t>
                      </a:r>
                      <a:endParaRPr lang="zh-CN" sz="1500" kern="100" dirty="0">
                        <a:solidFill>
                          <a:schemeClr val="tx1"/>
                        </a:solidFill>
                        <a:latin typeface="+mn-ea"/>
                        <a:ea typeface="+mn-ea"/>
                        <a:cs typeface="Times New Roman"/>
                      </a:endParaRP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057">
                <a:tc>
                  <a:txBody>
                    <a:bodyPr/>
                    <a:lstStyle/>
                    <a:p>
                      <a:pPr marL="127000" algn="ctr">
                        <a:lnSpc>
                          <a:spcPct val="150000"/>
                        </a:lnSpc>
                        <a:spcAft>
                          <a:spcPts val="0"/>
                        </a:spcAft>
                      </a:pPr>
                      <a:r>
                        <a:rPr lang="zh-CN" sz="1500" kern="100" dirty="0">
                          <a:solidFill>
                            <a:schemeClr val="tx1"/>
                          </a:solidFill>
                          <a:latin typeface="+mn-ea"/>
                          <a:ea typeface="+mn-ea"/>
                          <a:cs typeface="Times New Roman"/>
                        </a:rPr>
                        <a:t>易用性</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需要自行开发应用模型，灵活度较高，但是易用性较低。</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集成一整套成熟的的报表解决方案，可以较为方便的进行数据的</a:t>
                      </a:r>
                      <a:r>
                        <a:rPr lang="zh-CN" sz="1500" kern="100" dirty="0" smtClean="0">
                          <a:solidFill>
                            <a:schemeClr val="tx1"/>
                          </a:solidFill>
                          <a:latin typeface="+mn-ea"/>
                          <a:ea typeface="+mn-ea"/>
                          <a:cs typeface="Times New Roman"/>
                        </a:rPr>
                        <a:t>分析</a:t>
                      </a:r>
                      <a:r>
                        <a:rPr lang="zh-CN" altLang="en-US" sz="1500" kern="100" dirty="0" smtClean="0">
                          <a:solidFill>
                            <a:schemeClr val="tx1"/>
                          </a:solidFill>
                          <a:latin typeface="+mn-ea"/>
                          <a:ea typeface="+mn-ea"/>
                          <a:cs typeface="Times New Roman"/>
                        </a:rPr>
                        <a:t>。</a:t>
                      </a:r>
                      <a:endParaRPr lang="zh-CN" sz="1500" kern="100" dirty="0">
                        <a:solidFill>
                          <a:schemeClr val="tx1"/>
                        </a:solidFill>
                        <a:latin typeface="+mn-ea"/>
                        <a:ea typeface="+mn-ea"/>
                        <a:cs typeface="Times New Roman"/>
                      </a:endParaRP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057">
                <a:tc>
                  <a:txBody>
                    <a:bodyPr/>
                    <a:lstStyle/>
                    <a:p>
                      <a:pPr marL="127000" algn="ctr">
                        <a:lnSpc>
                          <a:spcPct val="150000"/>
                        </a:lnSpc>
                        <a:spcAft>
                          <a:spcPts val="0"/>
                        </a:spcAft>
                      </a:pPr>
                      <a:r>
                        <a:rPr lang="zh-CN" sz="1500" kern="100">
                          <a:solidFill>
                            <a:schemeClr val="tx1"/>
                          </a:solidFill>
                          <a:latin typeface="+mn-ea"/>
                          <a:ea typeface="+mn-ea"/>
                          <a:cs typeface="Times New Roman"/>
                        </a:rPr>
                        <a:t>可靠性</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数据</a:t>
                      </a:r>
                      <a:r>
                        <a:rPr lang="zh-CN" sz="1500" kern="100" dirty="0" smtClean="0">
                          <a:solidFill>
                            <a:schemeClr val="tx1"/>
                          </a:solidFill>
                          <a:latin typeface="+mn-ea"/>
                          <a:ea typeface="+mn-ea"/>
                          <a:cs typeface="Times New Roman"/>
                        </a:rPr>
                        <a:t>存储</a:t>
                      </a:r>
                      <a:r>
                        <a:rPr lang="zh-CN" altLang="en-US" sz="1500" kern="100" dirty="0" smtClean="0">
                          <a:solidFill>
                            <a:schemeClr val="tx1"/>
                          </a:solidFill>
                          <a:latin typeface="+mn-ea"/>
                          <a:ea typeface="+mn-ea"/>
                          <a:cs typeface="Times New Roman"/>
                        </a:rPr>
                        <a:t>在</a:t>
                      </a:r>
                      <a:r>
                        <a:rPr lang="en-US" sz="1500" kern="100" dirty="0" smtClean="0">
                          <a:solidFill>
                            <a:schemeClr val="tx1"/>
                          </a:solidFill>
                          <a:latin typeface="+mn-ea"/>
                          <a:ea typeface="+mn-ea"/>
                          <a:cs typeface="Times New Roman"/>
                        </a:rPr>
                        <a:t>HDFS</a:t>
                      </a:r>
                      <a:r>
                        <a:rPr lang="zh-CN" sz="1500" kern="100" dirty="0">
                          <a:solidFill>
                            <a:schemeClr val="tx1"/>
                          </a:solidFill>
                          <a:latin typeface="+mn-ea"/>
                          <a:ea typeface="+mn-ea"/>
                          <a:cs typeface="Times New Roman"/>
                        </a:rPr>
                        <a:t>，可靠性高，容错性高。</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可靠性较低，一次查询失败需要重新开始。数据容错依赖于硬件</a:t>
                      </a:r>
                      <a:r>
                        <a:rPr lang="en-US" sz="1500" kern="100" dirty="0">
                          <a:solidFill>
                            <a:schemeClr val="tx1"/>
                          </a:solidFill>
                          <a:latin typeface="+mn-ea"/>
                          <a:ea typeface="+mn-ea"/>
                          <a:cs typeface="Times New Roman"/>
                        </a:rPr>
                        <a:t>Raid</a:t>
                      </a:r>
                      <a:r>
                        <a:rPr lang="zh-CN" sz="1500" kern="100" dirty="0">
                          <a:solidFill>
                            <a:schemeClr val="tx1"/>
                          </a:solidFill>
                          <a:latin typeface="+mn-ea"/>
                          <a:ea typeface="+mn-ea"/>
                          <a:cs typeface="Times New Roman"/>
                        </a:rPr>
                        <a:t>。</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057">
                <a:tc>
                  <a:txBody>
                    <a:bodyPr/>
                    <a:lstStyle/>
                    <a:p>
                      <a:pPr marL="127000" algn="ctr">
                        <a:lnSpc>
                          <a:spcPct val="150000"/>
                        </a:lnSpc>
                        <a:spcAft>
                          <a:spcPts val="0"/>
                        </a:spcAft>
                      </a:pPr>
                      <a:r>
                        <a:rPr lang="zh-CN" sz="1500" kern="100">
                          <a:solidFill>
                            <a:schemeClr val="tx1"/>
                          </a:solidFill>
                          <a:latin typeface="+mn-ea"/>
                          <a:ea typeface="+mn-ea"/>
                          <a:cs typeface="Times New Roman"/>
                        </a:rPr>
                        <a:t>依赖环境</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依赖硬件较低，可适应一般的普通</a:t>
                      </a:r>
                      <a:r>
                        <a:rPr lang="zh-CN" sz="1500" kern="100" dirty="0" smtClean="0">
                          <a:solidFill>
                            <a:schemeClr val="tx1"/>
                          </a:solidFill>
                          <a:latin typeface="+mn-ea"/>
                          <a:ea typeface="+mn-ea"/>
                          <a:cs typeface="Times New Roman"/>
                        </a:rPr>
                        <a:t>机器</a:t>
                      </a:r>
                      <a:r>
                        <a:rPr lang="zh-CN" altLang="en-US" sz="1500" kern="100" dirty="0" smtClean="0">
                          <a:solidFill>
                            <a:schemeClr val="tx1"/>
                          </a:solidFill>
                          <a:latin typeface="+mn-ea"/>
                          <a:ea typeface="+mn-ea"/>
                          <a:cs typeface="Times New Roman"/>
                        </a:rPr>
                        <a:t>。</a:t>
                      </a:r>
                      <a:endParaRPr lang="zh-CN" sz="1500" kern="100" dirty="0">
                        <a:solidFill>
                          <a:schemeClr val="tx1"/>
                        </a:solidFill>
                        <a:latin typeface="+mn-ea"/>
                        <a:ea typeface="+mn-ea"/>
                        <a:cs typeface="Times New Roman"/>
                      </a:endParaRP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依赖于高性能的商业</a:t>
                      </a:r>
                      <a:r>
                        <a:rPr lang="zh-CN" sz="1500" kern="100" dirty="0" smtClean="0">
                          <a:solidFill>
                            <a:schemeClr val="tx1"/>
                          </a:solidFill>
                          <a:latin typeface="+mn-ea"/>
                          <a:ea typeface="+mn-ea"/>
                          <a:cs typeface="Times New Roman"/>
                        </a:rPr>
                        <a:t>服务器</a:t>
                      </a:r>
                      <a:r>
                        <a:rPr lang="zh-CN" altLang="en-US" sz="1500" kern="100" dirty="0" smtClean="0">
                          <a:solidFill>
                            <a:schemeClr val="tx1"/>
                          </a:solidFill>
                          <a:latin typeface="+mn-ea"/>
                          <a:ea typeface="+mn-ea"/>
                          <a:cs typeface="Times New Roman"/>
                        </a:rPr>
                        <a:t>。</a:t>
                      </a:r>
                      <a:endParaRPr lang="zh-CN" sz="1500" kern="100" dirty="0">
                        <a:solidFill>
                          <a:schemeClr val="tx1"/>
                        </a:solidFill>
                        <a:latin typeface="+mn-ea"/>
                        <a:ea typeface="+mn-ea"/>
                        <a:cs typeface="Times New Roman"/>
                      </a:endParaRP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29">
                <a:tc>
                  <a:txBody>
                    <a:bodyPr/>
                    <a:lstStyle/>
                    <a:p>
                      <a:pPr marL="127000" algn="ctr">
                        <a:lnSpc>
                          <a:spcPct val="150000"/>
                        </a:lnSpc>
                        <a:spcAft>
                          <a:spcPts val="0"/>
                        </a:spcAft>
                      </a:pPr>
                      <a:r>
                        <a:rPr lang="zh-CN" sz="1500" kern="100">
                          <a:solidFill>
                            <a:schemeClr val="tx1"/>
                          </a:solidFill>
                          <a:latin typeface="+mn-ea"/>
                          <a:ea typeface="+mn-ea"/>
                          <a:cs typeface="Times New Roman"/>
                        </a:rPr>
                        <a:t>价格</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开源产品。</a:t>
                      </a: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500" kern="100" dirty="0">
                          <a:solidFill>
                            <a:schemeClr val="tx1"/>
                          </a:solidFill>
                          <a:latin typeface="+mn-ea"/>
                          <a:ea typeface="+mn-ea"/>
                          <a:cs typeface="Times New Roman"/>
                        </a:rPr>
                        <a:t>商用比较昂贵，开源的性能</a:t>
                      </a:r>
                      <a:r>
                        <a:rPr lang="zh-CN" sz="1500" kern="100" dirty="0" smtClean="0">
                          <a:solidFill>
                            <a:schemeClr val="tx1"/>
                          </a:solidFill>
                          <a:latin typeface="+mn-ea"/>
                          <a:ea typeface="+mn-ea"/>
                          <a:cs typeface="Times New Roman"/>
                        </a:rPr>
                        <a:t>较低</a:t>
                      </a:r>
                      <a:r>
                        <a:rPr lang="zh-CN" altLang="en-US" sz="1500" kern="100" dirty="0" smtClean="0">
                          <a:solidFill>
                            <a:schemeClr val="tx1"/>
                          </a:solidFill>
                          <a:latin typeface="+mn-ea"/>
                          <a:ea typeface="+mn-ea"/>
                          <a:cs typeface="Times New Roman"/>
                        </a:rPr>
                        <a:t>。</a:t>
                      </a:r>
                      <a:endParaRPr lang="zh-CN" sz="1500" kern="100" dirty="0">
                        <a:solidFill>
                          <a:schemeClr val="tx1"/>
                        </a:solidFill>
                        <a:latin typeface="+mn-ea"/>
                        <a:ea typeface="+mn-ea"/>
                        <a:cs typeface="Times New Roman"/>
                      </a:endParaRPr>
                    </a:p>
                  </a:txBody>
                  <a:tcPr marL="40039" marR="40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latin typeface="+mn-ea"/>
              </a:rPr>
              <a:t>以下哪些是</a:t>
            </a:r>
            <a:r>
              <a:rPr lang="en-US" altLang="zh-CN" dirty="0" smtClean="0">
                <a:latin typeface="+mn-ea"/>
              </a:rPr>
              <a:t>Hive</a:t>
            </a:r>
            <a:r>
              <a:rPr lang="zh-CN" altLang="en-US" dirty="0" smtClean="0">
                <a:latin typeface="+mn-ea"/>
              </a:rPr>
              <a:t>适用的场景？（     ）</a:t>
            </a:r>
            <a:endParaRPr lang="en-US" altLang="zh-CN" dirty="0" smtClean="0">
              <a:latin typeface="+mn-ea"/>
            </a:endParaRPr>
          </a:p>
          <a:p>
            <a:pPr lvl="1"/>
            <a:r>
              <a:rPr lang="zh-CN" altLang="en-US" sz="2200" dirty="0" smtClean="0">
                <a:latin typeface="+mn-ea"/>
              </a:rPr>
              <a:t>实时的在线数据分析</a:t>
            </a:r>
            <a:endParaRPr lang="en-US" altLang="zh-CN" sz="2200" dirty="0" smtClean="0">
              <a:latin typeface="+mn-ea"/>
            </a:endParaRPr>
          </a:p>
          <a:p>
            <a:pPr lvl="1"/>
            <a:r>
              <a:rPr lang="zh-CN" altLang="en-US" sz="2200" dirty="0" smtClean="0">
                <a:latin typeface="+mn-ea"/>
              </a:rPr>
              <a:t>数据挖掘（用户行为分析，兴趣分区，区域展示）</a:t>
            </a:r>
            <a:endParaRPr lang="en-US" altLang="en-US" sz="2200" dirty="0" smtClean="0">
              <a:latin typeface="+mn-ea"/>
            </a:endParaRPr>
          </a:p>
          <a:p>
            <a:pPr lvl="1"/>
            <a:r>
              <a:rPr lang="zh-CN" altLang="en-US" sz="2200" dirty="0" smtClean="0">
                <a:latin typeface="+mn-ea"/>
              </a:rPr>
              <a:t>数据汇总（每天</a:t>
            </a:r>
            <a:r>
              <a:rPr lang="en-US" altLang="zh-CN" sz="2200" dirty="0" smtClean="0">
                <a:latin typeface="+mn-ea"/>
              </a:rPr>
              <a:t>/</a:t>
            </a:r>
            <a:r>
              <a:rPr lang="zh-CN" altLang="en-US" sz="2200" dirty="0" smtClean="0">
                <a:latin typeface="+mn-ea"/>
              </a:rPr>
              <a:t>每周用户点击数，点击排行）</a:t>
            </a:r>
            <a:endParaRPr lang="en-US" altLang="zh-CN" sz="2200" dirty="0" smtClean="0">
              <a:latin typeface="+mn-ea"/>
            </a:endParaRPr>
          </a:p>
          <a:p>
            <a:pPr lvl="1"/>
            <a:r>
              <a:rPr lang="zh-CN" altLang="en-US" sz="2200" dirty="0" smtClean="0">
                <a:latin typeface="+mn-ea"/>
              </a:rPr>
              <a:t>非实时分析（日志分析，统计分析）</a:t>
            </a:r>
            <a:endParaRPr lang="en-US" altLang="zh-CN" sz="2200" dirty="0" smtClean="0">
              <a:latin typeface="+mn-ea"/>
            </a:endParaRPr>
          </a:p>
          <a:p>
            <a:pPr>
              <a:buNone/>
            </a:pPr>
            <a:r>
              <a:rPr lang="en-US" altLang="zh-CN" dirty="0" smtClean="0"/>
              <a:t/>
            </a:r>
            <a:br>
              <a:rPr lang="en-US" altLang="zh-CN" dirty="0" smtClean="0"/>
            </a:b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2993309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83568" y="1304764"/>
            <a:ext cx="7920038" cy="5004556"/>
          </a:xfrm>
        </p:spPr>
        <p:txBody>
          <a:bodyPr/>
          <a:lstStyle/>
          <a:p>
            <a:r>
              <a:rPr lang="en-US" altLang="zh-CN" dirty="0" smtClean="0">
                <a:solidFill>
                  <a:schemeClr val="bg1">
                    <a:lumMod val="50000"/>
                  </a:schemeClr>
                </a:solidFill>
                <a:latin typeface="+mn-ea"/>
              </a:rPr>
              <a:t>Hive</a:t>
            </a:r>
            <a:r>
              <a:rPr lang="zh-CN" altLang="en-US" dirty="0" smtClean="0">
                <a:solidFill>
                  <a:schemeClr val="bg1">
                    <a:lumMod val="50000"/>
                  </a:schemeClr>
                </a:solidFill>
                <a:latin typeface="+mn-ea"/>
              </a:rPr>
              <a:t>应用场景介绍</a:t>
            </a:r>
            <a:endParaRPr lang="en-US" altLang="zh-CN" dirty="0" smtClean="0">
              <a:solidFill>
                <a:schemeClr val="bg1">
                  <a:lumMod val="50000"/>
                </a:schemeClr>
              </a:solidFill>
              <a:latin typeface="+mn-ea"/>
            </a:endParaRPr>
          </a:p>
          <a:p>
            <a:r>
              <a:rPr lang="en-US" altLang="zh-CN" b="1" dirty="0" smtClean="0">
                <a:latin typeface="+mn-ea"/>
              </a:rPr>
              <a:t>Hive</a:t>
            </a:r>
            <a:r>
              <a:rPr lang="zh-CN" altLang="en-US" b="1" dirty="0" smtClean="0">
                <a:latin typeface="+mn-ea"/>
              </a:rPr>
              <a:t>功能与架构</a:t>
            </a:r>
            <a:endParaRPr lang="en-US" altLang="zh-CN" b="1" dirty="0" smtClean="0">
              <a:latin typeface="+mn-ea"/>
            </a:endParaRPr>
          </a:p>
          <a:p>
            <a:pPr lvl="1"/>
            <a:r>
              <a:rPr lang="en-US" altLang="zh-CN" dirty="0" smtClean="0">
                <a:latin typeface="+mn-ea"/>
              </a:rPr>
              <a:t>Hive</a:t>
            </a:r>
            <a:r>
              <a:rPr lang="zh-CN" altLang="en-US" dirty="0" smtClean="0">
                <a:latin typeface="+mn-ea"/>
              </a:rPr>
              <a:t>的架构</a:t>
            </a:r>
            <a:endParaRPr lang="en-US" altLang="zh-CN" dirty="0" smtClean="0">
              <a:latin typeface="+mn-ea"/>
            </a:endParaRPr>
          </a:p>
          <a:p>
            <a:pPr lvl="1"/>
            <a:r>
              <a:rPr lang="it-IT" altLang="zh-CN" dirty="0" smtClean="0">
                <a:latin typeface="+mn-ea"/>
              </a:rPr>
              <a:t>FusionInsight HD</a:t>
            </a:r>
            <a:r>
              <a:rPr lang="zh-CN" altLang="it-IT" dirty="0" smtClean="0">
                <a:latin typeface="+mn-ea"/>
              </a:rPr>
              <a:t>中</a:t>
            </a:r>
            <a:r>
              <a:rPr lang="it-IT" altLang="zh-CN" dirty="0" smtClean="0">
                <a:latin typeface="+mn-ea"/>
              </a:rPr>
              <a:t>Hive</a:t>
            </a:r>
            <a:r>
              <a:rPr lang="zh-CN" altLang="it-IT" dirty="0" smtClean="0">
                <a:latin typeface="+mn-ea"/>
              </a:rPr>
              <a:t>的架构</a:t>
            </a:r>
            <a:endParaRPr lang="en-US" altLang="zh-CN" dirty="0" smtClean="0">
              <a:latin typeface="+mn-ea"/>
            </a:endParaRPr>
          </a:p>
          <a:p>
            <a:pPr lvl="1"/>
            <a:r>
              <a:rPr lang="it-IT" altLang="zh-CN" dirty="0" smtClean="0">
                <a:latin typeface="+mn-ea"/>
              </a:rPr>
              <a:t>FusionInsight HD</a:t>
            </a:r>
            <a:r>
              <a:rPr lang="zh-CN" altLang="it-IT" dirty="0" smtClean="0">
                <a:latin typeface="+mn-ea"/>
              </a:rPr>
              <a:t>中</a:t>
            </a:r>
            <a:r>
              <a:rPr lang="en-US" altLang="zh-CN" dirty="0" smtClean="0">
                <a:latin typeface="+mn-ea"/>
              </a:rPr>
              <a:t>Hive</a:t>
            </a:r>
            <a:r>
              <a:rPr lang="zh-CN" altLang="en-US" dirty="0" smtClean="0">
                <a:latin typeface="+mn-ea"/>
              </a:rPr>
              <a:t>增强特性</a:t>
            </a:r>
            <a:endParaRPr lang="en-US" altLang="zh-CN" dirty="0" smtClean="0">
              <a:latin typeface="+mn-ea"/>
            </a:endParaRPr>
          </a:p>
          <a:p>
            <a:pPr lvl="1"/>
            <a:r>
              <a:rPr lang="en-US" altLang="zh-CN" dirty="0" smtClean="0">
                <a:latin typeface="+mn-ea"/>
              </a:rPr>
              <a:t>Hive</a:t>
            </a:r>
            <a:r>
              <a:rPr lang="zh-CN" altLang="en-US" dirty="0" smtClean="0">
                <a:latin typeface="+mn-ea"/>
              </a:rPr>
              <a:t>数据存储模型</a:t>
            </a:r>
            <a:endParaRPr lang="en-US" altLang="zh-CN" dirty="0" smtClean="0">
              <a:solidFill>
                <a:schemeClr val="bg1">
                  <a:lumMod val="50000"/>
                </a:schemeClr>
              </a:solidFill>
              <a:latin typeface="+mn-ea"/>
            </a:endParaRPr>
          </a:p>
          <a:p>
            <a:r>
              <a:rPr lang="zu-ZA" altLang="zh-CN" dirty="0" smtClean="0">
                <a:solidFill>
                  <a:schemeClr val="bg1">
                    <a:lumMod val="50000"/>
                  </a:schemeClr>
                </a:solidFill>
                <a:latin typeface="+mn-ea"/>
              </a:rPr>
              <a:t>Hive</a:t>
            </a:r>
            <a:r>
              <a:rPr lang="zh-CN" altLang="en-US" dirty="0" smtClean="0">
                <a:solidFill>
                  <a:schemeClr val="bg1">
                    <a:lumMod val="50000"/>
                  </a:schemeClr>
                </a:solidFill>
                <a:latin typeface="+mn-ea"/>
              </a:rPr>
              <a:t> 基本操作</a:t>
            </a:r>
            <a:endParaRPr lang="en-US" altLang="zh-CN" dirty="0" smtClean="0">
              <a:solidFill>
                <a:schemeClr val="bg1">
                  <a:lumMod val="50000"/>
                </a:schemeClr>
              </a:solidFill>
              <a:latin typeface="+mn-ea"/>
            </a:endParaRPr>
          </a:p>
          <a:p>
            <a:r>
              <a:rPr lang="zu-ZA" altLang="zh-CN" dirty="0" smtClean="0">
                <a:solidFill>
                  <a:schemeClr val="bg1">
                    <a:lumMod val="50000"/>
                  </a:schemeClr>
                </a:solidFill>
                <a:latin typeface="+mn-ea"/>
              </a:rPr>
              <a:t>Hive</a:t>
            </a:r>
            <a:r>
              <a:rPr lang="zh-CN" altLang="en-US" dirty="0" smtClean="0">
                <a:solidFill>
                  <a:schemeClr val="bg1">
                    <a:lumMod val="50000"/>
                  </a:schemeClr>
                </a:solidFill>
                <a:latin typeface="+mn-ea"/>
              </a:rPr>
              <a:t>常用维护</a:t>
            </a:r>
            <a:endParaRPr lang="zh-CN" altLang="en-US" dirty="0">
              <a:solidFill>
                <a:schemeClr val="bg1">
                  <a:lumMod val="50000"/>
                </a:schemeClr>
              </a:solidFill>
              <a:latin typeface="+mn-ea"/>
            </a:endParaRPr>
          </a:p>
        </p:txBody>
      </p:sp>
    </p:spTree>
    <p:extLst>
      <p:ext uri="{BB962C8B-B14F-4D97-AF65-F5344CB8AC3E}">
        <p14:creationId xmlns:p14="http://schemas.microsoft.com/office/powerpoint/2010/main" val="4037728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7"/>
          <p:cNvSpPr>
            <a:spLocks noChangeArrowheads="1"/>
          </p:cNvSpPr>
          <p:nvPr/>
        </p:nvSpPr>
        <p:spPr bwMode="auto">
          <a:xfrm>
            <a:off x="3563888" y="1316764"/>
            <a:ext cx="5400600" cy="3970318"/>
          </a:xfrm>
          <a:prstGeom prst="rect">
            <a:avLst/>
          </a:prstGeom>
          <a:noFill/>
          <a:ln w="9525">
            <a:noFill/>
            <a:miter lim="800000"/>
            <a:headEnd/>
            <a:tailEnd/>
          </a:ln>
        </p:spPr>
        <p:txBody>
          <a:bodyPr wrap="square">
            <a:spAutoFit/>
          </a:bodyPr>
          <a:lstStyle/>
          <a:p>
            <a:pPr fontAlgn="auto">
              <a:spcBef>
                <a:spcPts val="0"/>
              </a:spcBef>
              <a:spcAft>
                <a:spcPts val="0"/>
              </a:spcAft>
              <a:defRPr/>
            </a:pPr>
            <a:r>
              <a:rPr lang="en-US" sz="1400" b="1" kern="0" dirty="0" err="1" smtClean="0">
                <a:solidFill>
                  <a:sysClr val="windowText" lastClr="000000"/>
                </a:solidFill>
                <a:latin typeface="微软雅黑" pitchFamily="34" charset="-122"/>
                <a:ea typeface="微软雅黑" pitchFamily="34" charset="-122"/>
              </a:rPr>
              <a:t>Meta</a:t>
            </a:r>
            <a:r>
              <a:rPr lang="en-US" altLang="zh-CN" sz="1400" b="1" kern="0" dirty="0" err="1" smtClean="0">
                <a:solidFill>
                  <a:sysClr val="windowText" lastClr="000000"/>
                </a:solidFill>
                <a:latin typeface="微软雅黑" pitchFamily="34" charset="-122"/>
                <a:ea typeface="微软雅黑" pitchFamily="34" charset="-122"/>
              </a:rPr>
              <a:t>S</a:t>
            </a:r>
            <a:r>
              <a:rPr lang="en-US" sz="1400" b="1" kern="0" dirty="0" err="1" smtClean="0">
                <a:solidFill>
                  <a:sysClr val="windowText" lastClr="000000"/>
                </a:solidFill>
                <a:latin typeface="微软雅黑" pitchFamily="34" charset="-122"/>
                <a:ea typeface="微软雅黑" pitchFamily="34" charset="-122"/>
              </a:rPr>
              <a:t>tore</a:t>
            </a:r>
            <a:r>
              <a:rPr lang="en-US" sz="1400" kern="0" dirty="0" smtClean="0">
                <a:solidFill>
                  <a:sysClr val="windowText" lastClr="000000"/>
                </a:solidFill>
                <a:latin typeface="微软雅黑" pitchFamily="34" charset="-122"/>
                <a:ea typeface="微软雅黑" pitchFamily="34" charset="-122"/>
              </a:rPr>
              <a:t> : </a:t>
            </a:r>
            <a:r>
              <a:rPr lang="zh-CN" altLang="en-US" sz="1400" kern="0" dirty="0" smtClean="0">
                <a:solidFill>
                  <a:sysClr val="windowText" lastClr="000000"/>
                </a:solidFill>
                <a:latin typeface="微软雅黑" pitchFamily="34" charset="-122"/>
                <a:ea typeface="微软雅黑" pitchFamily="34" charset="-122"/>
              </a:rPr>
              <a:t>存储表，列和</a:t>
            </a:r>
            <a:r>
              <a:rPr lang="en-US" altLang="zh-CN" sz="1400" kern="0" dirty="0" smtClean="0">
                <a:solidFill>
                  <a:sysClr val="windowText" lastClr="000000"/>
                </a:solidFill>
                <a:latin typeface="微软雅黑" pitchFamily="34" charset="-122"/>
                <a:ea typeface="微软雅黑" pitchFamily="34" charset="-122"/>
              </a:rPr>
              <a:t>Partition</a:t>
            </a:r>
            <a:r>
              <a:rPr lang="zh-CN" altLang="en-US" sz="1400" kern="0" dirty="0" smtClean="0">
                <a:solidFill>
                  <a:sysClr val="windowText" lastClr="000000"/>
                </a:solidFill>
                <a:latin typeface="微软雅黑" pitchFamily="34" charset="-122"/>
                <a:ea typeface="微软雅黑" pitchFamily="34" charset="-122"/>
              </a:rPr>
              <a:t>等元数据，为关系型数据库。</a:t>
            </a:r>
            <a:endParaRPr lang="en-US" altLang="zh-CN" sz="1400" kern="0" dirty="0" smtClean="0">
              <a:solidFill>
                <a:sysClr val="windowText" lastClr="000000"/>
              </a:solidFill>
              <a:latin typeface="微软雅黑" pitchFamily="34" charset="-122"/>
              <a:ea typeface="微软雅黑" pitchFamily="34" charset="-122"/>
            </a:endParaRPr>
          </a:p>
          <a:p>
            <a:pPr fontAlgn="auto">
              <a:spcBef>
                <a:spcPts val="0"/>
              </a:spcBef>
              <a:spcAft>
                <a:spcPts val="0"/>
              </a:spcAft>
              <a:defRPr/>
            </a:pPr>
            <a:endParaRPr lang="en-US" sz="1400" kern="0" dirty="0" smtClean="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en-US" sz="1400" b="1" kern="0" dirty="0" smtClean="0">
                <a:solidFill>
                  <a:sysClr val="windowText" lastClr="000000"/>
                </a:solidFill>
                <a:latin typeface="微软雅黑" pitchFamily="34" charset="-122"/>
                <a:ea typeface="微软雅黑" pitchFamily="34" charset="-122"/>
              </a:rPr>
              <a:t>Driver</a:t>
            </a:r>
            <a:r>
              <a:rPr lang="en-US" altLang="zh-CN" sz="1400" kern="0" dirty="0" smtClean="0">
                <a:solidFill>
                  <a:sysClr val="windowText" lastClr="000000"/>
                </a:solidFill>
                <a:latin typeface="微软雅黑" pitchFamily="34" charset="-122"/>
                <a:ea typeface="微软雅黑" pitchFamily="34" charset="-122"/>
              </a:rPr>
              <a:t> : </a:t>
            </a:r>
            <a:r>
              <a:rPr lang="en-US" sz="1400" kern="0" dirty="0" smtClean="0">
                <a:solidFill>
                  <a:sysClr val="windowText" lastClr="000000"/>
                </a:solidFill>
                <a:latin typeface="微软雅黑" pitchFamily="34" charset="-122"/>
                <a:ea typeface="微软雅黑" pitchFamily="34" charset="-122"/>
              </a:rPr>
              <a:t> </a:t>
            </a:r>
            <a:r>
              <a:rPr lang="zh-CN" altLang="en-US" sz="1400" kern="0" dirty="0" smtClean="0">
                <a:solidFill>
                  <a:sysClr val="windowText" lastClr="000000"/>
                </a:solidFill>
                <a:latin typeface="微软雅黑" pitchFamily="34" charset="-122"/>
                <a:ea typeface="微软雅黑" pitchFamily="34" charset="-122"/>
              </a:rPr>
              <a:t>管理</a:t>
            </a:r>
            <a:r>
              <a:rPr lang="en-US" altLang="zh-CN" sz="1400" kern="0" dirty="0" err="1" smtClean="0">
                <a:solidFill>
                  <a:sysClr val="windowText" lastClr="000000"/>
                </a:solidFill>
                <a:latin typeface="微软雅黑" pitchFamily="34" charset="-122"/>
                <a:ea typeface="微软雅黑" pitchFamily="34" charset="-122"/>
              </a:rPr>
              <a:t>HiveQL</a:t>
            </a:r>
            <a:r>
              <a:rPr lang="zh-CN" altLang="en-US" sz="1400" kern="0" dirty="0" smtClean="0">
                <a:solidFill>
                  <a:sysClr val="windowText" lastClr="000000"/>
                </a:solidFill>
                <a:latin typeface="微软雅黑" pitchFamily="34" charset="-122"/>
                <a:ea typeface="微软雅黑" pitchFamily="34" charset="-122"/>
              </a:rPr>
              <a:t>执行的生命周期并贯穿</a:t>
            </a:r>
            <a:r>
              <a:rPr lang="en-US" altLang="zh-CN" sz="1400" kern="0" dirty="0" smtClean="0">
                <a:solidFill>
                  <a:sysClr val="windowText" lastClr="000000"/>
                </a:solidFill>
                <a:latin typeface="微软雅黑" pitchFamily="34" charset="-122"/>
                <a:ea typeface="微软雅黑" pitchFamily="34" charset="-122"/>
              </a:rPr>
              <a:t>Hive</a:t>
            </a:r>
            <a:r>
              <a:rPr lang="zh-CN" altLang="en-US" sz="1400" kern="0" dirty="0" smtClean="0">
                <a:solidFill>
                  <a:sysClr val="windowText" lastClr="000000"/>
                </a:solidFill>
                <a:latin typeface="微软雅黑" pitchFamily="34" charset="-122"/>
                <a:ea typeface="微软雅黑" pitchFamily="34" charset="-122"/>
              </a:rPr>
              <a:t>任务整个执行期间。</a:t>
            </a:r>
            <a:endParaRPr lang="en-US" altLang="zh-CN" sz="1400" kern="0" dirty="0" smtClean="0">
              <a:solidFill>
                <a:sysClr val="windowText" lastClr="000000"/>
              </a:solidFill>
              <a:latin typeface="微软雅黑" pitchFamily="34" charset="-122"/>
              <a:ea typeface="微软雅黑" pitchFamily="34" charset="-122"/>
            </a:endParaRPr>
          </a:p>
          <a:p>
            <a:pPr fontAlgn="auto">
              <a:spcBef>
                <a:spcPts val="0"/>
              </a:spcBef>
              <a:spcAft>
                <a:spcPts val="0"/>
              </a:spcAft>
              <a:defRPr/>
            </a:pPr>
            <a:endParaRPr lang="en-US" sz="1400" kern="0" dirty="0" smtClean="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en-US" sz="1400" b="1" kern="0" dirty="0" smtClean="0">
                <a:solidFill>
                  <a:sysClr val="windowText" lastClr="000000"/>
                </a:solidFill>
                <a:latin typeface="微软雅黑" pitchFamily="34" charset="-122"/>
                <a:ea typeface="微软雅黑" pitchFamily="34" charset="-122"/>
              </a:rPr>
              <a:t>Compiler</a:t>
            </a:r>
            <a:r>
              <a:rPr lang="en-US" sz="1400" kern="0" dirty="0" smtClean="0">
                <a:solidFill>
                  <a:sysClr val="windowText" lastClr="000000"/>
                </a:solidFill>
                <a:latin typeface="微软雅黑" pitchFamily="34" charset="-122"/>
                <a:ea typeface="微软雅黑" pitchFamily="34" charset="-122"/>
              </a:rPr>
              <a:t> </a:t>
            </a:r>
            <a:r>
              <a:rPr lang="en-US" altLang="zh-CN" sz="1400" kern="0" dirty="0" smtClean="0">
                <a:solidFill>
                  <a:sysClr val="windowText" lastClr="000000"/>
                </a:solidFill>
                <a:latin typeface="微软雅黑" pitchFamily="34" charset="-122"/>
                <a:ea typeface="微软雅黑" pitchFamily="34" charset="-122"/>
              </a:rPr>
              <a:t>: </a:t>
            </a:r>
            <a:r>
              <a:rPr lang="zh-CN" altLang="en-US" sz="1400" kern="0" dirty="0" smtClean="0">
                <a:solidFill>
                  <a:sysClr val="windowText" lastClr="000000"/>
                </a:solidFill>
                <a:latin typeface="微软雅黑" pitchFamily="34" charset="-122"/>
                <a:ea typeface="微软雅黑" pitchFamily="34" charset="-122"/>
              </a:rPr>
              <a:t>编译</a:t>
            </a:r>
            <a:r>
              <a:rPr lang="en-US" altLang="zh-CN" sz="1400" kern="0" dirty="0" err="1" smtClean="0">
                <a:solidFill>
                  <a:sysClr val="windowText" lastClr="000000"/>
                </a:solidFill>
                <a:latin typeface="微软雅黑" pitchFamily="34" charset="-122"/>
                <a:ea typeface="微软雅黑" pitchFamily="34" charset="-122"/>
              </a:rPr>
              <a:t>HiveQL</a:t>
            </a:r>
            <a:r>
              <a:rPr lang="zh-CN" altLang="en-US" sz="1400" kern="0" dirty="0" smtClean="0">
                <a:solidFill>
                  <a:sysClr val="windowText" lastClr="000000"/>
                </a:solidFill>
                <a:latin typeface="微软雅黑" pitchFamily="34" charset="-122"/>
                <a:ea typeface="微软雅黑" pitchFamily="34" charset="-122"/>
              </a:rPr>
              <a:t>并将其转化为一系列相互依赖的</a:t>
            </a:r>
            <a:r>
              <a:rPr lang="en-US" altLang="zh-CN" sz="1400" kern="0" dirty="0" smtClean="0">
                <a:solidFill>
                  <a:sysClr val="windowText" lastClr="000000"/>
                </a:solidFill>
                <a:latin typeface="微软雅黑" pitchFamily="34" charset="-122"/>
                <a:ea typeface="微软雅黑" pitchFamily="34" charset="-122"/>
              </a:rPr>
              <a:t>Map/Reduce</a:t>
            </a:r>
            <a:r>
              <a:rPr lang="zh-CN" altLang="en-US" sz="1400" kern="0" dirty="0" smtClean="0">
                <a:solidFill>
                  <a:sysClr val="windowText" lastClr="000000"/>
                </a:solidFill>
                <a:latin typeface="微软雅黑" pitchFamily="34" charset="-122"/>
                <a:ea typeface="微软雅黑" pitchFamily="34" charset="-122"/>
              </a:rPr>
              <a:t>任务。</a:t>
            </a:r>
            <a:endParaRPr lang="en-US" altLang="zh-CN" sz="1400" kern="0" dirty="0" smtClean="0">
              <a:solidFill>
                <a:sysClr val="windowText" lastClr="000000"/>
              </a:solidFill>
              <a:latin typeface="微软雅黑" pitchFamily="34" charset="-122"/>
              <a:ea typeface="微软雅黑" pitchFamily="34" charset="-122"/>
            </a:endParaRPr>
          </a:p>
          <a:p>
            <a:pPr fontAlgn="auto">
              <a:spcBef>
                <a:spcPts val="0"/>
              </a:spcBef>
              <a:spcAft>
                <a:spcPts val="0"/>
              </a:spcAft>
              <a:defRPr/>
            </a:pPr>
            <a:endParaRPr lang="en-US" altLang="zh-CN" sz="1400" kern="0" dirty="0" smtClean="0">
              <a:solidFill>
                <a:sysClr val="windowText" lastClr="000000"/>
              </a:solidFill>
              <a:latin typeface="微软雅黑" pitchFamily="34" charset="-122"/>
              <a:ea typeface="微软雅黑" pitchFamily="34" charset="-122"/>
            </a:endParaRPr>
          </a:p>
          <a:p>
            <a:pPr fontAlgn="auto">
              <a:spcBef>
                <a:spcPts val="0"/>
              </a:spcBef>
              <a:spcAft>
                <a:spcPts val="0"/>
              </a:spcAft>
            </a:pPr>
            <a:r>
              <a:rPr lang="en-US" altLang="zh-CN" sz="1400" b="1" kern="0" dirty="0" smtClean="0">
                <a:solidFill>
                  <a:sysClr val="windowText" lastClr="000000"/>
                </a:solidFill>
                <a:latin typeface="微软雅黑" pitchFamily="34" charset="-122"/>
                <a:ea typeface="微软雅黑" pitchFamily="34" charset="-122"/>
              </a:rPr>
              <a:t>Optimizer</a:t>
            </a:r>
            <a:r>
              <a:rPr lang="en-US" altLang="zh-CN" sz="1400" kern="0" dirty="0" smtClean="0">
                <a:solidFill>
                  <a:sysClr val="windowText" lastClr="000000"/>
                </a:solidFill>
                <a:latin typeface="微软雅黑" pitchFamily="34" charset="-122"/>
                <a:ea typeface="微软雅黑" pitchFamily="34" charset="-122"/>
              </a:rPr>
              <a:t> : </a:t>
            </a:r>
            <a:r>
              <a:rPr lang="zh-CN" altLang="en-US" sz="1400" kern="0" dirty="0" smtClean="0">
                <a:solidFill>
                  <a:sysClr val="windowText" lastClr="000000"/>
                </a:solidFill>
                <a:latin typeface="微软雅黑" pitchFamily="34" charset="-122"/>
                <a:ea typeface="微软雅黑" pitchFamily="34" charset="-122"/>
              </a:rPr>
              <a:t>优化器，分为逻辑优化器和物理优化器，分别对</a:t>
            </a:r>
            <a:r>
              <a:rPr lang="en-US" altLang="zh-CN" sz="1400" kern="0" dirty="0" err="1" smtClean="0">
                <a:solidFill>
                  <a:sysClr val="windowText" lastClr="000000"/>
                </a:solidFill>
                <a:latin typeface="微软雅黑" pitchFamily="34" charset="-122"/>
                <a:ea typeface="微软雅黑" pitchFamily="34" charset="-122"/>
              </a:rPr>
              <a:t>HiveQL</a:t>
            </a:r>
            <a:r>
              <a:rPr lang="zh-CN" altLang="en-US" sz="1400" kern="0" dirty="0" smtClean="0">
                <a:solidFill>
                  <a:sysClr val="windowText" lastClr="000000"/>
                </a:solidFill>
                <a:latin typeface="微软雅黑" pitchFamily="34" charset="-122"/>
                <a:ea typeface="微软雅黑" pitchFamily="34" charset="-122"/>
              </a:rPr>
              <a:t>生成的执行计划和</a:t>
            </a:r>
            <a:r>
              <a:rPr lang="en-US" altLang="zh-CN" sz="1400" kern="0" dirty="0" smtClean="0">
                <a:solidFill>
                  <a:sysClr val="windowText" lastClr="000000"/>
                </a:solidFill>
                <a:latin typeface="微软雅黑" pitchFamily="34" charset="-122"/>
                <a:ea typeface="微软雅黑" pitchFamily="34" charset="-122"/>
              </a:rPr>
              <a:t>MapReduce</a:t>
            </a:r>
            <a:r>
              <a:rPr lang="zh-CN" altLang="en-US" sz="1400" kern="0" dirty="0" smtClean="0">
                <a:solidFill>
                  <a:sysClr val="windowText" lastClr="000000"/>
                </a:solidFill>
                <a:latin typeface="微软雅黑" pitchFamily="34" charset="-122"/>
                <a:ea typeface="微软雅黑" pitchFamily="34" charset="-122"/>
              </a:rPr>
              <a:t>任务进行优化。</a:t>
            </a:r>
            <a:endParaRPr lang="en-US" altLang="zh-CN" sz="1400" kern="0" dirty="0" smtClean="0">
              <a:solidFill>
                <a:sysClr val="windowText" lastClr="000000"/>
              </a:solidFill>
              <a:latin typeface="微软雅黑" pitchFamily="34" charset="-122"/>
              <a:ea typeface="微软雅黑" pitchFamily="34" charset="-122"/>
            </a:endParaRPr>
          </a:p>
          <a:p>
            <a:pPr fontAlgn="auto">
              <a:spcBef>
                <a:spcPts val="0"/>
              </a:spcBef>
              <a:spcAft>
                <a:spcPts val="0"/>
              </a:spcAft>
            </a:pPr>
            <a:endParaRPr lang="en-US" sz="1400" kern="0" dirty="0" smtClean="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en-US" sz="1400" b="1" kern="0" dirty="0" smtClean="0">
                <a:solidFill>
                  <a:sysClr val="windowText" lastClr="000000"/>
                </a:solidFill>
                <a:latin typeface="微软雅黑" pitchFamily="34" charset="-122"/>
                <a:ea typeface="微软雅黑" pitchFamily="34" charset="-122"/>
              </a:rPr>
              <a:t>Executor</a:t>
            </a:r>
            <a:r>
              <a:rPr lang="en-US" sz="1400" kern="0" dirty="0" smtClean="0">
                <a:solidFill>
                  <a:sysClr val="windowText" lastClr="000000"/>
                </a:solidFill>
                <a:latin typeface="微软雅黑" pitchFamily="34" charset="-122"/>
                <a:ea typeface="微软雅黑" pitchFamily="34" charset="-122"/>
              </a:rPr>
              <a:t> : </a:t>
            </a:r>
            <a:r>
              <a:rPr lang="zh-CN" altLang="en-US" sz="1400" kern="0" dirty="0" smtClean="0">
                <a:solidFill>
                  <a:sysClr val="windowText" lastClr="000000"/>
                </a:solidFill>
                <a:latin typeface="微软雅黑" pitchFamily="34" charset="-122"/>
                <a:ea typeface="微软雅黑" pitchFamily="34" charset="-122"/>
              </a:rPr>
              <a:t>按照任务的依赖关系分别执行</a:t>
            </a:r>
            <a:r>
              <a:rPr lang="en-US" altLang="zh-CN" sz="1400" kern="0" dirty="0" smtClean="0">
                <a:solidFill>
                  <a:sysClr val="windowText" lastClr="000000"/>
                </a:solidFill>
                <a:latin typeface="微软雅黑" pitchFamily="34" charset="-122"/>
                <a:ea typeface="微软雅黑" pitchFamily="34" charset="-122"/>
              </a:rPr>
              <a:t>Map/Reduce</a:t>
            </a:r>
            <a:r>
              <a:rPr lang="zh-CN" altLang="en-US" sz="1400" kern="0" dirty="0" smtClean="0">
                <a:solidFill>
                  <a:sysClr val="windowText" lastClr="000000"/>
                </a:solidFill>
                <a:latin typeface="微软雅黑" pitchFamily="34" charset="-122"/>
                <a:ea typeface="微软雅黑" pitchFamily="34" charset="-122"/>
              </a:rPr>
              <a:t>任务。</a:t>
            </a:r>
            <a:endParaRPr lang="en-US" altLang="zh-CN" sz="1400" kern="0" dirty="0" smtClean="0">
              <a:solidFill>
                <a:sysClr val="windowText" lastClr="000000"/>
              </a:solidFill>
              <a:latin typeface="微软雅黑" pitchFamily="34" charset="-122"/>
              <a:ea typeface="微软雅黑" pitchFamily="34" charset="-122"/>
            </a:endParaRPr>
          </a:p>
          <a:p>
            <a:pPr fontAlgn="auto">
              <a:spcBef>
                <a:spcPts val="0"/>
              </a:spcBef>
              <a:spcAft>
                <a:spcPts val="0"/>
              </a:spcAft>
              <a:defRPr/>
            </a:pPr>
            <a:endParaRPr lang="en-US" sz="1400" kern="0" dirty="0" smtClean="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en-US" sz="1400" b="1" kern="0" dirty="0" err="1" smtClean="0">
                <a:solidFill>
                  <a:sysClr val="windowText" lastClr="000000"/>
                </a:solidFill>
                <a:latin typeface="微软雅黑" pitchFamily="34" charset="-122"/>
                <a:ea typeface="微软雅黑" pitchFamily="34" charset="-122"/>
              </a:rPr>
              <a:t>ThriftServer</a:t>
            </a:r>
            <a:r>
              <a:rPr lang="en-US" sz="1400" kern="0" dirty="0" smtClean="0">
                <a:solidFill>
                  <a:sysClr val="windowText" lastClr="000000"/>
                </a:solidFill>
                <a:latin typeface="微软雅黑" pitchFamily="34" charset="-122"/>
                <a:ea typeface="微软雅黑" pitchFamily="34" charset="-122"/>
              </a:rPr>
              <a:t> : </a:t>
            </a:r>
            <a:r>
              <a:rPr lang="zh-CN" altLang="en-US" sz="1400" kern="0" dirty="0" smtClean="0">
                <a:solidFill>
                  <a:sysClr val="windowText" lastClr="000000"/>
                </a:solidFill>
                <a:latin typeface="微软雅黑" pitchFamily="34" charset="-122"/>
                <a:ea typeface="微软雅黑" pitchFamily="34" charset="-122"/>
              </a:rPr>
              <a:t>提供</a:t>
            </a:r>
            <a:r>
              <a:rPr lang="en-US" altLang="zh-CN" sz="1400" kern="0" dirty="0" smtClean="0">
                <a:solidFill>
                  <a:sysClr val="windowText" lastClr="000000"/>
                </a:solidFill>
                <a:latin typeface="微软雅黑" pitchFamily="34" charset="-122"/>
                <a:ea typeface="微软雅黑" pitchFamily="34" charset="-122"/>
              </a:rPr>
              <a:t>thrift</a:t>
            </a:r>
            <a:r>
              <a:rPr lang="zh-CN" altLang="en-US" sz="1400" kern="0" dirty="0" smtClean="0">
                <a:solidFill>
                  <a:sysClr val="windowText" lastClr="000000"/>
                </a:solidFill>
                <a:latin typeface="微软雅黑" pitchFamily="34" charset="-122"/>
                <a:ea typeface="微软雅黑" pitchFamily="34" charset="-122"/>
              </a:rPr>
              <a:t>接口，作为</a:t>
            </a:r>
            <a:r>
              <a:rPr lang="en-US" altLang="zh-CN" sz="1400" kern="0" dirty="0" smtClean="0">
                <a:solidFill>
                  <a:sysClr val="windowText" lastClr="000000"/>
                </a:solidFill>
                <a:latin typeface="微软雅黑" pitchFamily="34" charset="-122"/>
                <a:ea typeface="微软雅黑" pitchFamily="34" charset="-122"/>
              </a:rPr>
              <a:t>JDBC</a:t>
            </a:r>
            <a:r>
              <a:rPr lang="zh-CN" altLang="en-US" sz="1400" kern="0" dirty="0" smtClean="0">
                <a:solidFill>
                  <a:sysClr val="windowText" lastClr="000000"/>
                </a:solidFill>
                <a:latin typeface="微软雅黑" pitchFamily="34" charset="-122"/>
                <a:ea typeface="微软雅黑" pitchFamily="34" charset="-122"/>
              </a:rPr>
              <a:t>和</a:t>
            </a:r>
            <a:r>
              <a:rPr lang="en-US" altLang="zh-CN" sz="1400" kern="0" dirty="0" smtClean="0">
                <a:solidFill>
                  <a:sysClr val="windowText" lastClr="000000"/>
                </a:solidFill>
                <a:latin typeface="微软雅黑" pitchFamily="34" charset="-122"/>
                <a:ea typeface="微软雅黑" pitchFamily="34" charset="-122"/>
              </a:rPr>
              <a:t>ODBC</a:t>
            </a:r>
            <a:r>
              <a:rPr lang="zh-CN" altLang="en-US" sz="1400" kern="0" dirty="0" smtClean="0">
                <a:solidFill>
                  <a:sysClr val="windowText" lastClr="000000"/>
                </a:solidFill>
                <a:latin typeface="微软雅黑" pitchFamily="34" charset="-122"/>
                <a:ea typeface="微软雅黑" pitchFamily="34" charset="-122"/>
              </a:rPr>
              <a:t>的服务端，并将</a:t>
            </a:r>
            <a:r>
              <a:rPr lang="en-US" altLang="zh-CN" sz="1400" kern="0" dirty="0" smtClean="0">
                <a:solidFill>
                  <a:sysClr val="windowText" lastClr="000000"/>
                </a:solidFill>
                <a:latin typeface="微软雅黑" pitchFamily="34" charset="-122"/>
                <a:ea typeface="微软雅黑" pitchFamily="34" charset="-122"/>
              </a:rPr>
              <a:t>Hive</a:t>
            </a:r>
            <a:r>
              <a:rPr lang="zh-CN" altLang="en-US" sz="1400" kern="0" dirty="0" smtClean="0">
                <a:solidFill>
                  <a:sysClr val="windowText" lastClr="000000"/>
                </a:solidFill>
                <a:latin typeface="微软雅黑" pitchFamily="34" charset="-122"/>
                <a:ea typeface="微软雅黑" pitchFamily="34" charset="-122"/>
              </a:rPr>
              <a:t>和其他应用程序集成起来。</a:t>
            </a:r>
            <a:endParaRPr lang="en-US" altLang="zh-CN" sz="1400" kern="0" dirty="0" smtClean="0">
              <a:solidFill>
                <a:sysClr val="windowText" lastClr="000000"/>
              </a:solidFill>
              <a:latin typeface="微软雅黑" pitchFamily="34" charset="-122"/>
              <a:ea typeface="微软雅黑" pitchFamily="34" charset="-122"/>
            </a:endParaRPr>
          </a:p>
          <a:p>
            <a:pPr fontAlgn="auto">
              <a:spcBef>
                <a:spcPts val="0"/>
              </a:spcBef>
              <a:spcAft>
                <a:spcPts val="0"/>
              </a:spcAft>
              <a:defRPr/>
            </a:pPr>
            <a:endParaRPr lang="en-US" sz="1400" kern="0" dirty="0" smtClean="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en-US" sz="1400" b="1" kern="0" dirty="0" smtClean="0">
                <a:solidFill>
                  <a:sysClr val="windowText" lastClr="000000"/>
                </a:solidFill>
                <a:latin typeface="微软雅黑" pitchFamily="34" charset="-122"/>
                <a:ea typeface="微软雅黑" pitchFamily="34" charset="-122"/>
              </a:rPr>
              <a:t>Clients </a:t>
            </a:r>
            <a:r>
              <a:rPr lang="en-US" sz="1400" kern="0" dirty="0" smtClean="0">
                <a:solidFill>
                  <a:sysClr val="windowText" lastClr="000000"/>
                </a:solidFill>
                <a:latin typeface="微软雅黑" pitchFamily="34" charset="-122"/>
                <a:ea typeface="微软雅黑" pitchFamily="34" charset="-122"/>
              </a:rPr>
              <a:t>: </a:t>
            </a:r>
            <a:r>
              <a:rPr lang="zh-CN" altLang="en-US" sz="1400" kern="0" dirty="0" smtClean="0">
                <a:solidFill>
                  <a:sysClr val="windowText" lastClr="000000"/>
                </a:solidFill>
                <a:latin typeface="微软雅黑" pitchFamily="34" charset="-122"/>
                <a:ea typeface="微软雅黑" pitchFamily="34" charset="-122"/>
              </a:rPr>
              <a:t>包含命令行接口</a:t>
            </a:r>
            <a:r>
              <a:rPr lang="en-US" sz="1400" kern="0" dirty="0" smtClean="0">
                <a:solidFill>
                  <a:sysClr val="windowText" lastClr="000000"/>
                </a:solidFill>
                <a:latin typeface="微软雅黑" pitchFamily="34" charset="-122"/>
                <a:ea typeface="微软雅黑" pitchFamily="34" charset="-122"/>
              </a:rPr>
              <a:t>(CLI/Beeline) </a:t>
            </a:r>
            <a:r>
              <a:rPr lang="zh-CN" altLang="en-US" sz="1400" kern="0" dirty="0" smtClean="0">
                <a:solidFill>
                  <a:sysClr val="windowText" lastClr="000000"/>
                </a:solidFill>
                <a:latin typeface="微软雅黑" pitchFamily="34" charset="-122"/>
                <a:ea typeface="微软雅黑" pitchFamily="34" charset="-122"/>
              </a:rPr>
              <a:t>和</a:t>
            </a:r>
            <a:r>
              <a:rPr lang="en-US" sz="1400" kern="0" dirty="0" smtClean="0">
                <a:solidFill>
                  <a:sysClr val="windowText" lastClr="000000"/>
                </a:solidFill>
                <a:latin typeface="微软雅黑" pitchFamily="34" charset="-122"/>
                <a:ea typeface="微软雅黑" pitchFamily="34" charset="-122"/>
              </a:rPr>
              <a:t>JDBC/ODBC </a:t>
            </a:r>
            <a:r>
              <a:rPr lang="zh-CN" altLang="en-US" sz="1400" kern="0" dirty="0" smtClean="0">
                <a:solidFill>
                  <a:sysClr val="windowText" lastClr="000000"/>
                </a:solidFill>
                <a:latin typeface="微软雅黑" pitchFamily="34" charset="-122"/>
                <a:ea typeface="微软雅黑" pitchFamily="34" charset="-122"/>
              </a:rPr>
              <a:t>接口，为用户访问提供接口。</a:t>
            </a:r>
            <a:endParaRPr lang="en-US" sz="1400" kern="0" dirty="0" smtClean="0">
              <a:solidFill>
                <a:sysClr val="windowText" lastClr="000000"/>
              </a:solidFill>
              <a:latin typeface="微软雅黑" pitchFamily="34" charset="-122"/>
              <a:ea typeface="微软雅黑" pitchFamily="34" charset="-122"/>
            </a:endParaRPr>
          </a:p>
        </p:txBody>
      </p:sp>
      <p:sp>
        <p:nvSpPr>
          <p:cNvPr id="10" name="下箭头 95"/>
          <p:cNvSpPr/>
          <p:nvPr/>
        </p:nvSpPr>
        <p:spPr bwMode="auto">
          <a:xfrm>
            <a:off x="1732954" y="3525011"/>
            <a:ext cx="216023" cy="353832"/>
          </a:xfrm>
          <a:prstGeom prst="downArrow">
            <a:avLst/>
          </a:prstGeom>
          <a:solidFill>
            <a:srgbClr val="B2B2B2"/>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auto">
              <a:spcBef>
                <a:spcPts val="0"/>
              </a:spcBef>
              <a:spcAft>
                <a:spcPts val="0"/>
              </a:spcAft>
              <a:defRPr/>
            </a:pPr>
            <a:endParaRPr lang="zh-CN" altLang="en-US" kern="0" smtClean="0">
              <a:solidFill>
                <a:srgbClr val="FFFFFF"/>
              </a:solidFill>
              <a:latin typeface="Calibri" pitchFamily="34" charset="0"/>
              <a:ea typeface="黑体" pitchFamily="2" charset="-122"/>
            </a:endParaRPr>
          </a:p>
        </p:txBody>
      </p:sp>
      <p:grpSp>
        <p:nvGrpSpPr>
          <p:cNvPr id="2" name="组合 11"/>
          <p:cNvGrpSpPr/>
          <p:nvPr/>
        </p:nvGrpSpPr>
        <p:grpSpPr>
          <a:xfrm>
            <a:off x="323528" y="1304764"/>
            <a:ext cx="3024336" cy="2220246"/>
            <a:chOff x="395536" y="1059582"/>
            <a:chExt cx="2952328" cy="1368152"/>
          </a:xfrm>
        </p:grpSpPr>
        <p:sp>
          <p:nvSpPr>
            <p:cNvPr id="5" name="Rectangle 114"/>
            <p:cNvSpPr>
              <a:spLocks noChangeArrowheads="1"/>
            </p:cNvSpPr>
            <p:nvPr/>
          </p:nvSpPr>
          <p:spPr bwMode="auto">
            <a:xfrm>
              <a:off x="395536" y="1059582"/>
              <a:ext cx="2952328" cy="1368152"/>
            </a:xfrm>
            <a:prstGeom prst="rect">
              <a:avLst/>
            </a:prstGeom>
            <a:solidFill>
              <a:schemeClr val="tx1">
                <a:lumMod val="40000"/>
                <a:lumOff val="60000"/>
              </a:schemeClr>
            </a:solidFill>
            <a:ln>
              <a:headEnd/>
              <a:tailEnd/>
            </a:ln>
          </p:spPr>
          <p:style>
            <a:lnRef idx="0">
              <a:schemeClr val="dk1"/>
            </a:lnRef>
            <a:fillRef idx="3">
              <a:schemeClr val="dk1"/>
            </a:fillRef>
            <a:effectRef idx="3">
              <a:schemeClr val="dk1"/>
            </a:effectRef>
            <a:fontRef idx="minor">
              <a:schemeClr val="lt1"/>
            </a:fontRef>
          </p:style>
          <p:txBody>
            <a:bodyPr lIns="79169" tIns="39586" rIns="79169" bIns="39586"/>
            <a:lstStyle/>
            <a:p>
              <a:pPr algn="ctr" defTabSz="801381" fontAlgn="auto">
                <a:spcBef>
                  <a:spcPts val="0"/>
                </a:spcBef>
                <a:spcAft>
                  <a:spcPts val="0"/>
                </a:spcAft>
                <a:defRPr/>
              </a:pPr>
              <a:r>
                <a:rPr lang="en-US" altLang="zh-CN" sz="1000" kern="0" dirty="0" smtClean="0">
                  <a:solidFill>
                    <a:srgbClr val="000000"/>
                  </a:solidFill>
                  <a:latin typeface="微软雅黑" pitchFamily="34" charset="-122"/>
                  <a:ea typeface="微软雅黑" pitchFamily="34" charset="-122"/>
                </a:rPr>
                <a:t>Hive</a:t>
              </a:r>
              <a:endParaRPr lang="en-US" altLang="zh-CN" sz="1000" kern="0" dirty="0">
                <a:solidFill>
                  <a:srgbClr val="000000"/>
                </a:solidFill>
                <a:latin typeface="微软雅黑" pitchFamily="34" charset="-122"/>
                <a:ea typeface="微软雅黑" pitchFamily="34" charset="-122"/>
              </a:endParaRPr>
            </a:p>
          </p:txBody>
        </p:sp>
        <p:sp>
          <p:nvSpPr>
            <p:cNvPr id="6" name="Rectangle 117"/>
            <p:cNvSpPr>
              <a:spLocks noChangeArrowheads="1"/>
            </p:cNvSpPr>
            <p:nvPr/>
          </p:nvSpPr>
          <p:spPr bwMode="auto">
            <a:xfrm>
              <a:off x="467544" y="1275606"/>
              <a:ext cx="936104" cy="309093"/>
            </a:xfrm>
            <a:prstGeom prst="rect">
              <a:avLst/>
            </a:prstGeom>
            <a:solidFill>
              <a:srgbClr val="92D050"/>
            </a:solidFill>
            <a:ln>
              <a:headEnd/>
              <a:tailEnd/>
            </a:ln>
          </p:spPr>
          <p:style>
            <a:lnRef idx="0">
              <a:schemeClr val="dk1"/>
            </a:lnRef>
            <a:fillRef idx="3">
              <a:schemeClr val="dk1"/>
            </a:fillRef>
            <a:effectRef idx="3">
              <a:schemeClr val="dk1"/>
            </a:effectRef>
            <a:fontRef idx="minor">
              <a:schemeClr val="lt1"/>
            </a:fontRef>
          </p:style>
          <p:txBody>
            <a:bodyPr lIns="79169" tIns="39586" rIns="79169" bIns="39586" anchor="ctr"/>
            <a:lstStyle/>
            <a:p>
              <a:pPr algn="ctr" defTabSz="801381" fontAlgn="auto">
                <a:spcBef>
                  <a:spcPts val="0"/>
                </a:spcBef>
                <a:spcAft>
                  <a:spcPts val="0"/>
                </a:spcAft>
                <a:defRPr/>
              </a:pPr>
              <a:r>
                <a:rPr lang="en-US" altLang="zh-CN" sz="1000" kern="0" dirty="0" smtClean="0">
                  <a:solidFill>
                    <a:srgbClr val="000000"/>
                  </a:solidFill>
                  <a:latin typeface="微软雅黑" pitchFamily="34" charset="-122"/>
                  <a:ea typeface="微软雅黑" pitchFamily="34" charset="-122"/>
                </a:rPr>
                <a:t>CLI/Beeline</a:t>
              </a:r>
            </a:p>
          </p:txBody>
        </p:sp>
        <p:sp>
          <p:nvSpPr>
            <p:cNvPr id="7" name="Rectangle 117"/>
            <p:cNvSpPr>
              <a:spLocks noChangeArrowheads="1"/>
            </p:cNvSpPr>
            <p:nvPr/>
          </p:nvSpPr>
          <p:spPr bwMode="auto">
            <a:xfrm>
              <a:off x="1475656" y="1275606"/>
              <a:ext cx="936104" cy="309093"/>
            </a:xfrm>
            <a:prstGeom prst="rect">
              <a:avLst/>
            </a:prstGeom>
            <a:solidFill>
              <a:srgbClr val="92D050"/>
            </a:solidFill>
            <a:ln>
              <a:headEnd/>
              <a:tailEnd/>
            </a:ln>
          </p:spPr>
          <p:style>
            <a:lnRef idx="0">
              <a:schemeClr val="dk1"/>
            </a:lnRef>
            <a:fillRef idx="3">
              <a:schemeClr val="dk1"/>
            </a:fillRef>
            <a:effectRef idx="3">
              <a:schemeClr val="dk1"/>
            </a:effectRef>
            <a:fontRef idx="minor">
              <a:schemeClr val="lt1"/>
            </a:fontRef>
          </p:style>
          <p:txBody>
            <a:bodyPr lIns="79169" tIns="39586" rIns="79169" bIns="39586" anchor="ctr"/>
            <a:lstStyle/>
            <a:p>
              <a:pPr algn="ctr" defTabSz="801381" fontAlgn="auto">
                <a:spcBef>
                  <a:spcPts val="0"/>
                </a:spcBef>
                <a:spcAft>
                  <a:spcPts val="0"/>
                </a:spcAft>
                <a:defRPr/>
              </a:pPr>
              <a:r>
                <a:rPr lang="en-US" altLang="zh-CN" sz="1000" kern="0" dirty="0" smtClean="0">
                  <a:solidFill>
                    <a:srgbClr val="000000"/>
                  </a:solidFill>
                  <a:latin typeface="微软雅黑" pitchFamily="34" charset="-122"/>
                  <a:ea typeface="微软雅黑" pitchFamily="34" charset="-122"/>
                </a:rPr>
                <a:t>JDBC/ODBC</a:t>
              </a:r>
            </a:p>
          </p:txBody>
        </p:sp>
        <p:sp>
          <p:nvSpPr>
            <p:cNvPr id="8" name="Rectangle 117"/>
            <p:cNvSpPr>
              <a:spLocks noChangeArrowheads="1"/>
            </p:cNvSpPr>
            <p:nvPr/>
          </p:nvSpPr>
          <p:spPr bwMode="auto">
            <a:xfrm>
              <a:off x="467544" y="1635646"/>
              <a:ext cx="1944216" cy="309093"/>
            </a:xfrm>
            <a:prstGeom prst="rect">
              <a:avLst/>
            </a:prstGeom>
            <a:solidFill>
              <a:schemeClr val="tx2">
                <a:lumMod val="20000"/>
                <a:lumOff val="80000"/>
              </a:schemeClr>
            </a:solidFill>
            <a:ln>
              <a:headEnd/>
              <a:tailEnd/>
            </a:ln>
          </p:spPr>
          <p:style>
            <a:lnRef idx="0">
              <a:schemeClr val="dk1"/>
            </a:lnRef>
            <a:fillRef idx="3">
              <a:schemeClr val="dk1"/>
            </a:fillRef>
            <a:effectRef idx="3">
              <a:schemeClr val="dk1"/>
            </a:effectRef>
            <a:fontRef idx="minor">
              <a:schemeClr val="lt1"/>
            </a:fontRef>
          </p:style>
          <p:txBody>
            <a:bodyPr lIns="79169" tIns="39586" rIns="79169" bIns="39586" anchor="ctr"/>
            <a:lstStyle/>
            <a:p>
              <a:pPr algn="ctr" defTabSz="801381" fontAlgn="auto">
                <a:spcBef>
                  <a:spcPts val="0"/>
                </a:spcBef>
                <a:spcAft>
                  <a:spcPts val="0"/>
                </a:spcAft>
                <a:defRPr/>
              </a:pPr>
              <a:r>
                <a:rPr lang="en-US" altLang="zh-CN" sz="1000" kern="0" dirty="0" smtClean="0">
                  <a:solidFill>
                    <a:srgbClr val="000000"/>
                  </a:solidFill>
                  <a:latin typeface="微软雅黑" pitchFamily="34" charset="-122"/>
                  <a:ea typeface="微软雅黑" pitchFamily="34" charset="-122"/>
                </a:rPr>
                <a:t>Thrift Server</a:t>
              </a:r>
            </a:p>
          </p:txBody>
        </p:sp>
        <p:sp>
          <p:nvSpPr>
            <p:cNvPr id="9" name="Rectangle 117"/>
            <p:cNvSpPr>
              <a:spLocks noChangeArrowheads="1"/>
            </p:cNvSpPr>
            <p:nvPr/>
          </p:nvSpPr>
          <p:spPr bwMode="auto">
            <a:xfrm>
              <a:off x="467544" y="1974625"/>
              <a:ext cx="1944216" cy="309093"/>
            </a:xfrm>
            <a:prstGeom prst="rect">
              <a:avLst/>
            </a:prstGeom>
            <a:solidFill>
              <a:schemeClr val="accent1">
                <a:lumMod val="75000"/>
              </a:schemeClr>
            </a:solidFill>
            <a:ln>
              <a:headEnd/>
              <a:tailEnd/>
            </a:ln>
          </p:spPr>
          <p:style>
            <a:lnRef idx="0">
              <a:schemeClr val="dk1"/>
            </a:lnRef>
            <a:fillRef idx="3">
              <a:schemeClr val="dk1"/>
            </a:fillRef>
            <a:effectRef idx="3">
              <a:schemeClr val="dk1"/>
            </a:effectRef>
            <a:fontRef idx="minor">
              <a:schemeClr val="lt1"/>
            </a:fontRef>
          </p:style>
          <p:txBody>
            <a:bodyPr lIns="79169" tIns="39586" rIns="79169" bIns="39586" anchor="ctr"/>
            <a:lstStyle/>
            <a:p>
              <a:pPr algn="ctr" defTabSz="801381" fontAlgn="auto">
                <a:spcBef>
                  <a:spcPts val="0"/>
                </a:spcBef>
                <a:spcAft>
                  <a:spcPts val="0"/>
                </a:spcAft>
                <a:defRPr/>
              </a:pPr>
              <a:r>
                <a:rPr lang="en-US" altLang="zh-CN" sz="1000" kern="0" dirty="0" smtClean="0">
                  <a:solidFill>
                    <a:srgbClr val="000000"/>
                  </a:solidFill>
                  <a:latin typeface="微软雅黑" pitchFamily="34" charset="-122"/>
                  <a:ea typeface="微软雅黑" pitchFamily="34" charset="-122"/>
                </a:rPr>
                <a:t>Driver</a:t>
              </a:r>
            </a:p>
            <a:p>
              <a:pPr algn="ctr" defTabSz="801381" fontAlgn="auto">
                <a:spcBef>
                  <a:spcPts val="0"/>
                </a:spcBef>
                <a:spcAft>
                  <a:spcPts val="0"/>
                </a:spcAft>
                <a:defRPr/>
              </a:pPr>
              <a:r>
                <a:rPr lang="en-US" altLang="zh-CN" sz="1000" kern="0" dirty="0" smtClean="0">
                  <a:solidFill>
                    <a:srgbClr val="000000"/>
                  </a:solidFill>
                  <a:latin typeface="微软雅黑" pitchFamily="34" charset="-122"/>
                  <a:ea typeface="微软雅黑" pitchFamily="34" charset="-122"/>
                </a:rPr>
                <a:t>(</a:t>
              </a:r>
              <a:r>
                <a:rPr lang="en-US" altLang="zh-CN" sz="1000" kern="0" dirty="0" err="1" smtClean="0">
                  <a:solidFill>
                    <a:srgbClr val="000000"/>
                  </a:solidFill>
                  <a:latin typeface="微软雅黑" pitchFamily="34" charset="-122"/>
                  <a:ea typeface="微软雅黑" pitchFamily="34" charset="-122"/>
                </a:rPr>
                <a:t>Compiler,Optimizer,Executor</a:t>
              </a:r>
              <a:r>
                <a:rPr lang="en-US" altLang="zh-CN" sz="1000" kern="0" dirty="0" smtClean="0">
                  <a:solidFill>
                    <a:srgbClr val="000000"/>
                  </a:solidFill>
                  <a:latin typeface="微软雅黑" pitchFamily="34" charset="-122"/>
                  <a:ea typeface="微软雅黑" pitchFamily="34" charset="-122"/>
                </a:rPr>
                <a:t>)</a:t>
              </a:r>
            </a:p>
          </p:txBody>
        </p:sp>
        <p:sp>
          <p:nvSpPr>
            <p:cNvPr id="11" name="Rectangle 117"/>
            <p:cNvSpPr>
              <a:spLocks noChangeArrowheads="1"/>
            </p:cNvSpPr>
            <p:nvPr/>
          </p:nvSpPr>
          <p:spPr bwMode="auto">
            <a:xfrm>
              <a:off x="2483768" y="1635646"/>
              <a:ext cx="792088" cy="648072"/>
            </a:xfrm>
            <a:prstGeom prst="rect">
              <a:avLst/>
            </a:prstGeom>
            <a:solidFill>
              <a:schemeClr val="accent1">
                <a:lumMod val="60000"/>
                <a:lumOff val="40000"/>
              </a:schemeClr>
            </a:solidFill>
            <a:ln>
              <a:headEnd/>
              <a:tailEnd/>
            </a:ln>
          </p:spPr>
          <p:style>
            <a:lnRef idx="0">
              <a:schemeClr val="dk1"/>
            </a:lnRef>
            <a:fillRef idx="3">
              <a:schemeClr val="dk1"/>
            </a:fillRef>
            <a:effectRef idx="3">
              <a:schemeClr val="dk1"/>
            </a:effectRef>
            <a:fontRef idx="minor">
              <a:schemeClr val="lt1"/>
            </a:fontRef>
          </p:style>
          <p:txBody>
            <a:bodyPr lIns="79169" tIns="39586" rIns="79169" bIns="39586" anchor="ctr"/>
            <a:lstStyle/>
            <a:p>
              <a:pPr algn="ctr" defTabSz="801381" fontAlgn="auto">
                <a:spcBef>
                  <a:spcPts val="0"/>
                </a:spcBef>
                <a:spcAft>
                  <a:spcPts val="0"/>
                </a:spcAft>
                <a:defRPr/>
              </a:pPr>
              <a:r>
                <a:rPr lang="en-US" altLang="zh-CN" sz="1000" kern="0" dirty="0" err="1" smtClean="0">
                  <a:solidFill>
                    <a:srgbClr val="000000"/>
                  </a:solidFill>
                  <a:latin typeface="微软雅黑" pitchFamily="34" charset="-122"/>
                  <a:ea typeface="微软雅黑" pitchFamily="34" charset="-122"/>
                </a:rPr>
                <a:t>MetaStore</a:t>
              </a:r>
              <a:endParaRPr lang="en-US" altLang="zh-CN" sz="1000" kern="0" dirty="0" smtClean="0">
                <a:solidFill>
                  <a:srgbClr val="000000"/>
                </a:solidFill>
                <a:latin typeface="微软雅黑" pitchFamily="34" charset="-122"/>
                <a:ea typeface="微软雅黑" pitchFamily="34" charset="-122"/>
              </a:endParaRPr>
            </a:p>
          </p:txBody>
        </p:sp>
      </p:grpSp>
      <p:sp>
        <p:nvSpPr>
          <p:cNvPr id="13" name="Rectangle 114"/>
          <p:cNvSpPr>
            <a:spLocks noChangeArrowheads="1"/>
          </p:cNvSpPr>
          <p:nvPr/>
        </p:nvSpPr>
        <p:spPr bwMode="auto">
          <a:xfrm>
            <a:off x="323528" y="3909054"/>
            <a:ext cx="3024336" cy="1632181"/>
          </a:xfrm>
          <a:prstGeom prst="rect">
            <a:avLst/>
          </a:prstGeom>
          <a:solidFill>
            <a:schemeClr val="tx1">
              <a:lumMod val="40000"/>
              <a:lumOff val="60000"/>
            </a:schemeClr>
          </a:solidFill>
          <a:ln>
            <a:headEnd/>
            <a:tailEnd/>
          </a:ln>
        </p:spPr>
        <p:style>
          <a:lnRef idx="0">
            <a:schemeClr val="dk1"/>
          </a:lnRef>
          <a:fillRef idx="3">
            <a:schemeClr val="dk1"/>
          </a:fillRef>
          <a:effectRef idx="3">
            <a:schemeClr val="dk1"/>
          </a:effectRef>
          <a:fontRef idx="minor">
            <a:schemeClr val="lt1"/>
          </a:fontRef>
        </p:style>
        <p:txBody>
          <a:bodyPr lIns="79169" tIns="39586" rIns="79169" bIns="39586"/>
          <a:lstStyle/>
          <a:p>
            <a:pPr algn="ctr" defTabSz="801381" fontAlgn="auto">
              <a:spcBef>
                <a:spcPts val="0"/>
              </a:spcBef>
              <a:spcAft>
                <a:spcPts val="0"/>
              </a:spcAft>
              <a:defRPr/>
            </a:pPr>
            <a:endParaRPr lang="en-US" altLang="zh-CN" sz="1000" kern="0" dirty="0">
              <a:solidFill>
                <a:srgbClr val="000000"/>
              </a:solidFill>
              <a:latin typeface="微软雅黑" pitchFamily="34" charset="-122"/>
              <a:ea typeface="微软雅黑" pitchFamily="34" charset="-122"/>
            </a:endParaRPr>
          </a:p>
        </p:txBody>
      </p:sp>
      <p:pic>
        <p:nvPicPr>
          <p:cNvPr id="14" name="图片 13" descr="Hive.jpg"/>
          <p:cNvPicPr>
            <a:picLocks noChangeAspect="1"/>
          </p:cNvPicPr>
          <p:nvPr/>
        </p:nvPicPr>
        <p:blipFill>
          <a:blip r:embed="rId3" cstate="print"/>
          <a:stretch>
            <a:fillRect/>
          </a:stretch>
        </p:blipFill>
        <p:spPr>
          <a:xfrm>
            <a:off x="2771800" y="1316766"/>
            <a:ext cx="342894" cy="384041"/>
          </a:xfrm>
          <a:prstGeom prst="rect">
            <a:avLst/>
          </a:prstGeom>
        </p:spPr>
      </p:pic>
      <p:grpSp>
        <p:nvGrpSpPr>
          <p:cNvPr id="3" name="组合 17"/>
          <p:cNvGrpSpPr/>
          <p:nvPr/>
        </p:nvGrpSpPr>
        <p:grpSpPr>
          <a:xfrm>
            <a:off x="683568" y="4197086"/>
            <a:ext cx="1152128" cy="480053"/>
            <a:chOff x="899592" y="3291830"/>
            <a:chExt cx="1199154" cy="622370"/>
          </a:xfrm>
        </p:grpSpPr>
        <p:sp>
          <p:nvSpPr>
            <p:cNvPr id="16" name="Rectangle 117"/>
            <p:cNvSpPr>
              <a:spLocks noChangeArrowheads="1"/>
            </p:cNvSpPr>
            <p:nvPr/>
          </p:nvSpPr>
          <p:spPr bwMode="auto">
            <a:xfrm>
              <a:off x="899592" y="3291830"/>
              <a:ext cx="1199154" cy="622370"/>
            </a:xfrm>
            <a:prstGeom prst="rect">
              <a:avLst/>
            </a:prstGeom>
            <a:gradFill rotWithShape="1">
              <a:gsLst>
                <a:gs pos="0">
                  <a:srgbClr val="8488C4"/>
                </a:gs>
                <a:gs pos="53000">
                  <a:srgbClr val="D4DEFF"/>
                </a:gs>
                <a:gs pos="83000">
                  <a:srgbClr val="D4DEFF"/>
                </a:gs>
                <a:gs pos="100000">
                  <a:srgbClr val="96AB94"/>
                </a:gs>
              </a:gsLst>
              <a:lin ang="0" scaled="0"/>
            </a:gradFill>
            <a:ln w="9525" algn="ctr">
              <a:noFill/>
              <a:miter lim="800000"/>
              <a:headEnd/>
              <a:tailEnd/>
            </a:ln>
            <a:effectLst>
              <a:prstShdw prst="shdw17" dist="17961" dir="2700000">
                <a:srgbClr val="858585"/>
              </a:prstShdw>
            </a:effectLst>
          </p:spPr>
          <p:txBody>
            <a:bodyPr lIns="79169" tIns="39586" rIns="79169" bIns="39586" anchor="ctr"/>
            <a:lstStyle/>
            <a:p>
              <a:pPr algn="ctr" defTabSz="801381" fontAlgn="auto">
                <a:spcBef>
                  <a:spcPts val="0"/>
                </a:spcBef>
                <a:spcAft>
                  <a:spcPts val="0"/>
                </a:spcAft>
                <a:defRPr/>
              </a:pPr>
              <a:endParaRPr lang="en-US" altLang="zh-CN" sz="1000" kern="0" dirty="0">
                <a:solidFill>
                  <a:srgbClr val="000000"/>
                </a:solidFill>
                <a:latin typeface="微软雅黑" pitchFamily="34" charset="-122"/>
                <a:ea typeface="微软雅黑" pitchFamily="34" charset="-122"/>
              </a:endParaRPr>
            </a:p>
          </p:txBody>
        </p:sp>
        <p:sp>
          <p:nvSpPr>
            <p:cNvPr id="17" name="TextBox 16"/>
            <p:cNvSpPr txBox="1"/>
            <p:nvPr/>
          </p:nvSpPr>
          <p:spPr>
            <a:xfrm>
              <a:off x="1028371" y="3416305"/>
              <a:ext cx="951341" cy="319216"/>
            </a:xfrm>
            <a:prstGeom prst="rect">
              <a:avLst/>
            </a:prstGeom>
            <a:noFill/>
          </p:spPr>
          <p:txBody>
            <a:bodyPr wrap="none" rtlCol="0">
              <a:spAutoFit/>
            </a:bodyPr>
            <a:lstStyle/>
            <a:p>
              <a:pPr algn="ctr"/>
              <a:r>
                <a:rPr lang="en-US" altLang="zh-CN" sz="1000" kern="0" dirty="0" err="1" smtClean="0">
                  <a:solidFill>
                    <a:srgbClr val="000000"/>
                  </a:solidFill>
                  <a:latin typeface="微软雅黑" pitchFamily="34" charset="-122"/>
                  <a:ea typeface="微软雅黑" pitchFamily="34" charset="-122"/>
                </a:rPr>
                <a:t>MapReduce</a:t>
              </a:r>
              <a:endParaRPr lang="zh-CN" altLang="en-US" sz="1000" kern="0" dirty="0" smtClean="0">
                <a:solidFill>
                  <a:srgbClr val="000000"/>
                </a:solidFill>
                <a:latin typeface="微软雅黑" pitchFamily="34" charset="-122"/>
                <a:ea typeface="微软雅黑" pitchFamily="34" charset="-122"/>
              </a:endParaRPr>
            </a:p>
          </p:txBody>
        </p:sp>
      </p:grpSp>
      <p:grpSp>
        <p:nvGrpSpPr>
          <p:cNvPr id="4" name="组合 19"/>
          <p:cNvGrpSpPr/>
          <p:nvPr/>
        </p:nvGrpSpPr>
        <p:grpSpPr>
          <a:xfrm>
            <a:off x="683568" y="4869160"/>
            <a:ext cx="2376264" cy="480053"/>
            <a:chOff x="899592" y="3291830"/>
            <a:chExt cx="1199154" cy="622370"/>
          </a:xfrm>
        </p:grpSpPr>
        <p:sp>
          <p:nvSpPr>
            <p:cNvPr id="21" name="Rectangle 117"/>
            <p:cNvSpPr>
              <a:spLocks noChangeArrowheads="1"/>
            </p:cNvSpPr>
            <p:nvPr/>
          </p:nvSpPr>
          <p:spPr bwMode="auto">
            <a:xfrm>
              <a:off x="899592" y="3291830"/>
              <a:ext cx="1199154" cy="622370"/>
            </a:xfrm>
            <a:prstGeom prst="rect">
              <a:avLst/>
            </a:prstGeom>
            <a:gradFill flip="none" rotWithShape="1">
              <a:gsLst>
                <a:gs pos="0">
                  <a:srgbClr val="DDEBCF"/>
                </a:gs>
                <a:gs pos="50000">
                  <a:srgbClr val="9CB86E"/>
                </a:gs>
                <a:gs pos="100000">
                  <a:srgbClr val="156B13"/>
                </a:gs>
              </a:gsLst>
              <a:lin ang="5400000" scaled="1"/>
              <a:tileRect/>
            </a:gradFill>
            <a:ln w="9525" algn="ctr">
              <a:noFill/>
              <a:miter lim="800000"/>
              <a:headEnd/>
              <a:tailEnd/>
            </a:ln>
            <a:effectLst>
              <a:prstShdw prst="shdw17" dist="17961" dir="2700000">
                <a:srgbClr val="858585"/>
              </a:prstShdw>
            </a:effectLst>
          </p:spPr>
          <p:txBody>
            <a:bodyPr lIns="79169" tIns="39586" rIns="79169" bIns="39586" anchor="ctr"/>
            <a:lstStyle/>
            <a:p>
              <a:pPr algn="ctr" defTabSz="801381" fontAlgn="auto">
                <a:spcBef>
                  <a:spcPts val="0"/>
                </a:spcBef>
                <a:spcAft>
                  <a:spcPts val="0"/>
                </a:spcAft>
                <a:defRPr/>
              </a:pPr>
              <a:endParaRPr lang="en-US" altLang="zh-CN" sz="1000" kern="0" dirty="0">
                <a:solidFill>
                  <a:srgbClr val="000000"/>
                </a:solidFill>
                <a:latin typeface="微软雅黑" pitchFamily="34" charset="-122"/>
                <a:ea typeface="微软雅黑" pitchFamily="34" charset="-122"/>
              </a:endParaRPr>
            </a:p>
          </p:txBody>
        </p:sp>
        <p:sp>
          <p:nvSpPr>
            <p:cNvPr id="22" name="TextBox 21"/>
            <p:cNvSpPr txBox="1"/>
            <p:nvPr/>
          </p:nvSpPr>
          <p:spPr>
            <a:xfrm>
              <a:off x="1371699" y="3364105"/>
              <a:ext cx="264684" cy="319216"/>
            </a:xfrm>
            <a:prstGeom prst="rect">
              <a:avLst/>
            </a:prstGeom>
            <a:noFill/>
          </p:spPr>
          <p:txBody>
            <a:bodyPr wrap="none" rtlCol="0">
              <a:spAutoFit/>
            </a:bodyPr>
            <a:lstStyle/>
            <a:p>
              <a:pPr algn="ctr"/>
              <a:r>
                <a:rPr lang="en-US" altLang="zh-CN" sz="1000" kern="0" dirty="0" smtClean="0">
                  <a:solidFill>
                    <a:srgbClr val="000000"/>
                  </a:solidFill>
                  <a:latin typeface="微软雅黑" pitchFamily="34" charset="-122"/>
                  <a:ea typeface="微软雅黑" pitchFamily="34" charset="-122"/>
                </a:rPr>
                <a:t>HDFS</a:t>
              </a:r>
              <a:endParaRPr lang="zh-CN" altLang="en-US" sz="1000" kern="0" dirty="0" smtClean="0">
                <a:solidFill>
                  <a:srgbClr val="000000"/>
                </a:solidFill>
                <a:latin typeface="微软雅黑" pitchFamily="34" charset="-122"/>
                <a:ea typeface="微软雅黑" pitchFamily="34" charset="-122"/>
              </a:endParaRPr>
            </a:p>
          </p:txBody>
        </p:sp>
      </p:grpSp>
      <p:grpSp>
        <p:nvGrpSpPr>
          <p:cNvPr id="12" name="组合 22"/>
          <p:cNvGrpSpPr/>
          <p:nvPr/>
        </p:nvGrpSpPr>
        <p:grpSpPr>
          <a:xfrm>
            <a:off x="1907704" y="4197086"/>
            <a:ext cx="1152128" cy="480053"/>
            <a:chOff x="899592" y="3291830"/>
            <a:chExt cx="1199154" cy="622370"/>
          </a:xfrm>
        </p:grpSpPr>
        <p:sp>
          <p:nvSpPr>
            <p:cNvPr id="24" name="Rectangle 117"/>
            <p:cNvSpPr>
              <a:spLocks noChangeArrowheads="1"/>
            </p:cNvSpPr>
            <p:nvPr/>
          </p:nvSpPr>
          <p:spPr bwMode="auto">
            <a:xfrm>
              <a:off x="899592" y="3291830"/>
              <a:ext cx="1199154" cy="622370"/>
            </a:xfrm>
            <a:prstGeom prst="rect">
              <a:avLst/>
            </a:prstGeom>
            <a:gradFill rotWithShape="1">
              <a:gsLst>
                <a:gs pos="0">
                  <a:srgbClr val="8488C4"/>
                </a:gs>
                <a:gs pos="53000">
                  <a:srgbClr val="D4DEFF"/>
                </a:gs>
                <a:gs pos="83000">
                  <a:srgbClr val="D4DEFF"/>
                </a:gs>
                <a:gs pos="100000">
                  <a:srgbClr val="96AB94"/>
                </a:gs>
              </a:gsLst>
              <a:lin ang="0" scaled="0"/>
            </a:gradFill>
            <a:ln w="9525" algn="ctr">
              <a:noFill/>
              <a:miter lim="800000"/>
              <a:headEnd/>
              <a:tailEnd/>
            </a:ln>
            <a:effectLst>
              <a:prstShdw prst="shdw17" dist="17961" dir="2700000">
                <a:srgbClr val="858585"/>
              </a:prstShdw>
            </a:effectLst>
          </p:spPr>
          <p:txBody>
            <a:bodyPr lIns="79169" tIns="39586" rIns="79169" bIns="39586" anchor="ctr"/>
            <a:lstStyle/>
            <a:p>
              <a:pPr algn="ctr" defTabSz="801381" fontAlgn="auto">
                <a:spcBef>
                  <a:spcPts val="0"/>
                </a:spcBef>
                <a:spcAft>
                  <a:spcPts val="0"/>
                </a:spcAft>
                <a:defRPr/>
              </a:pPr>
              <a:endParaRPr lang="en-US" altLang="zh-CN" sz="1000" kern="0" dirty="0">
                <a:solidFill>
                  <a:srgbClr val="000000"/>
                </a:solidFill>
                <a:latin typeface="微软雅黑" pitchFamily="34" charset="-122"/>
                <a:ea typeface="微软雅黑" pitchFamily="34" charset="-122"/>
              </a:endParaRPr>
            </a:p>
          </p:txBody>
        </p:sp>
        <p:sp>
          <p:nvSpPr>
            <p:cNvPr id="25" name="TextBox 24"/>
            <p:cNvSpPr txBox="1"/>
            <p:nvPr/>
          </p:nvSpPr>
          <p:spPr>
            <a:xfrm>
              <a:off x="1209395" y="3416305"/>
              <a:ext cx="589291" cy="319216"/>
            </a:xfrm>
            <a:prstGeom prst="rect">
              <a:avLst/>
            </a:prstGeom>
            <a:noFill/>
          </p:spPr>
          <p:txBody>
            <a:bodyPr wrap="none" rtlCol="0">
              <a:spAutoFit/>
            </a:bodyPr>
            <a:lstStyle/>
            <a:p>
              <a:pPr algn="ctr"/>
              <a:r>
                <a:rPr lang="en-US" altLang="zh-CN" sz="1000" kern="0" dirty="0" err="1" smtClean="0">
                  <a:solidFill>
                    <a:srgbClr val="000000"/>
                  </a:solidFill>
                  <a:latin typeface="微软雅黑" pitchFamily="34" charset="-122"/>
                  <a:ea typeface="微软雅黑" pitchFamily="34" charset="-122"/>
                </a:rPr>
                <a:t>HBase</a:t>
              </a:r>
              <a:endParaRPr lang="zh-CN" altLang="en-US" sz="1000" kern="0" dirty="0" smtClean="0">
                <a:solidFill>
                  <a:srgbClr val="000000"/>
                </a:solidFill>
                <a:latin typeface="微软雅黑" pitchFamily="34" charset="-122"/>
                <a:ea typeface="微软雅黑" pitchFamily="34" charset="-122"/>
              </a:endParaRPr>
            </a:p>
          </p:txBody>
        </p:sp>
      </p:grpSp>
      <p:sp>
        <p:nvSpPr>
          <p:cNvPr id="23" name="标题 2"/>
          <p:cNvSpPr>
            <a:spLocks noGrp="1"/>
          </p:cNvSpPr>
          <p:nvPr>
            <p:ph type="title"/>
          </p:nvPr>
        </p:nvSpPr>
        <p:spPr>
          <a:xfrm>
            <a:off x="684213" y="387350"/>
            <a:ext cx="7713662" cy="868363"/>
          </a:xfrm>
        </p:spPr>
        <p:txBody>
          <a:bodyPr/>
          <a:lstStyle/>
          <a:p>
            <a:r>
              <a:rPr lang="en-US" altLang="zh-CN" dirty="0" smtClean="0"/>
              <a:t>Hive</a:t>
            </a:r>
            <a:r>
              <a:rPr lang="zh-CN" altLang="en-US" dirty="0" smtClean="0"/>
              <a:t>的架构</a:t>
            </a:r>
            <a:endParaRPr lang="zh-CN" altLang="en-US" dirty="0"/>
          </a:p>
        </p:txBody>
      </p:sp>
    </p:spTree>
  </p:cSld>
  <p:clrMapOvr>
    <a:masterClrMapping/>
  </p:clrMapOvr>
  <p:transition advClick="0" advTm="8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it-IT" altLang="zh-CN" dirty="0" smtClean="0"/>
              <a:t>FusionInsight HD</a:t>
            </a:r>
            <a:r>
              <a:rPr lang="zh-CN" altLang="it-IT" dirty="0" smtClean="0"/>
              <a:t>中</a:t>
            </a:r>
            <a:r>
              <a:rPr lang="it-IT" altLang="zh-CN" dirty="0" smtClean="0"/>
              <a:t>Hive</a:t>
            </a:r>
            <a:r>
              <a:rPr lang="zh-CN" altLang="it-IT" dirty="0" smtClean="0"/>
              <a:t>的架构</a:t>
            </a:r>
            <a:endParaRPr lang="zh-CN" altLang="en-US" dirty="0"/>
          </a:p>
        </p:txBody>
      </p:sp>
      <p:sp>
        <p:nvSpPr>
          <p:cNvPr id="4" name="文本占位符 3"/>
          <p:cNvSpPr>
            <a:spLocks noGrp="1"/>
          </p:cNvSpPr>
          <p:nvPr>
            <p:ph type="body" sz="quarter" idx="10"/>
          </p:nvPr>
        </p:nvSpPr>
        <p:spPr>
          <a:xfrm>
            <a:off x="3959932" y="1412776"/>
            <a:ext cx="4535859" cy="2412268"/>
          </a:xfrm>
        </p:spPr>
        <p:txBody>
          <a:bodyPr/>
          <a:lstStyle/>
          <a:p>
            <a:pPr lvl="0">
              <a:defRPr/>
            </a:pPr>
            <a:r>
              <a:rPr lang="zh-CN" altLang="en-US" sz="2000" dirty="0" smtClean="0">
                <a:latin typeface="+mn-ea"/>
              </a:rPr>
              <a:t>在</a:t>
            </a:r>
            <a:r>
              <a:rPr lang="en-US" altLang="zh-CN" sz="2000" dirty="0" smtClean="0">
                <a:latin typeface="+mn-ea"/>
              </a:rPr>
              <a:t>C60</a:t>
            </a:r>
            <a:r>
              <a:rPr lang="zh-CN" altLang="en-US" sz="2000" dirty="0" smtClean="0">
                <a:latin typeface="+mn-ea"/>
              </a:rPr>
              <a:t>版本中</a:t>
            </a:r>
            <a:r>
              <a:rPr lang="en-US" altLang="zh-CN" sz="2000" dirty="0" err="1" smtClean="0">
                <a:latin typeface="+mn-ea"/>
              </a:rPr>
              <a:t>HiveServer</a:t>
            </a:r>
            <a:r>
              <a:rPr lang="zh-CN" altLang="en-US" sz="2000" dirty="0" smtClean="0">
                <a:latin typeface="+mn-ea"/>
              </a:rPr>
              <a:t>使用集群模式，即可同时有两个</a:t>
            </a:r>
            <a:r>
              <a:rPr lang="en-US" altLang="zh-CN" sz="2000" dirty="0" err="1" smtClean="0">
                <a:latin typeface="+mn-ea"/>
              </a:rPr>
              <a:t>HiveServer</a:t>
            </a:r>
            <a:r>
              <a:rPr lang="zh-CN" altLang="en-US" sz="2000" dirty="0" smtClean="0">
                <a:latin typeface="+mn-ea"/>
              </a:rPr>
              <a:t>提供服务</a:t>
            </a:r>
            <a:endParaRPr lang="en-US" altLang="zh-CN" sz="2000" dirty="0" smtClean="0">
              <a:latin typeface="+mn-ea"/>
            </a:endParaRPr>
          </a:p>
          <a:p>
            <a:pPr lvl="0">
              <a:defRPr/>
            </a:pPr>
            <a:r>
              <a:rPr lang="en-US" altLang="zh-CN" sz="2000" dirty="0" err="1" smtClean="0">
                <a:latin typeface="+mn-ea"/>
              </a:rPr>
              <a:t>MetaStore</a:t>
            </a:r>
            <a:r>
              <a:rPr lang="zh-CN" altLang="en-US" sz="2000" dirty="0" smtClean="0">
                <a:latin typeface="+mn-ea"/>
              </a:rPr>
              <a:t>进程可以启一个或两个来提供元数据服务</a:t>
            </a:r>
            <a:endParaRPr lang="en-US" altLang="zh-CN" sz="2000" dirty="0" smtClean="0">
              <a:latin typeface="+mn-ea"/>
            </a:endParaRPr>
          </a:p>
          <a:p>
            <a:pPr>
              <a:buNone/>
            </a:pPr>
            <a:endParaRPr lang="zh-CN" altLang="en-US" dirty="0"/>
          </a:p>
        </p:txBody>
      </p:sp>
      <p:graphicFrame>
        <p:nvGraphicFramePr>
          <p:cNvPr id="7" name="图示 6"/>
          <p:cNvGraphicFramePr/>
          <p:nvPr/>
        </p:nvGraphicFramePr>
        <p:xfrm>
          <a:off x="791580" y="1520788"/>
          <a:ext cx="4320480" cy="2664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占位符 3"/>
          <p:cNvSpPr txBox="1">
            <a:spLocks/>
          </p:cNvSpPr>
          <p:nvPr/>
        </p:nvSpPr>
        <p:spPr bwMode="auto">
          <a:xfrm>
            <a:off x="791580" y="3861048"/>
            <a:ext cx="7416824" cy="216024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marL="301625" indent="-301625" defTabSz="801688" eaLnBrk="0" fontAlgn="base" hangingPunct="0">
              <a:lnSpc>
                <a:spcPct val="140000"/>
              </a:lnSpc>
              <a:spcBef>
                <a:spcPct val="30000"/>
              </a:spcBef>
              <a:buClr>
                <a:srgbClr val="808080"/>
              </a:buClr>
              <a:buSzPct val="60000"/>
              <a:buFont typeface="Wingdings" pitchFamily="2" charset="2"/>
              <a:buChar char="l"/>
              <a:defRPr/>
            </a:pPr>
            <a:r>
              <a:rPr lang="en-US" altLang="zh-CN" sz="2200" kern="0" dirty="0" smtClean="0">
                <a:latin typeface="华文细黑" pitchFamily="2" charset="-122"/>
                <a:ea typeface="华文细黑" pitchFamily="2" charset="-122"/>
              </a:rPr>
              <a:t>Hive</a:t>
            </a:r>
            <a:r>
              <a:rPr lang="zh-CN" altLang="en-US" sz="2200" kern="0" dirty="0" smtClean="0">
                <a:latin typeface="华文细黑" pitchFamily="2" charset="-122"/>
                <a:ea typeface="华文细黑" pitchFamily="2" charset="-122"/>
              </a:rPr>
              <a:t>分为两个角色</a:t>
            </a:r>
            <a:r>
              <a:rPr lang="en-US" altLang="zh-CN" sz="1800" kern="0" dirty="0" err="1" smtClean="0">
                <a:latin typeface="华文细黑" pitchFamily="2" charset="-122"/>
                <a:ea typeface="华文细黑" pitchFamily="2" charset="-122"/>
              </a:rPr>
              <a:t>HiveServer</a:t>
            </a:r>
            <a:r>
              <a:rPr lang="zh-CN" altLang="en-US" sz="1800" kern="0" dirty="0" smtClean="0">
                <a:latin typeface="华文细黑" pitchFamily="2" charset="-122"/>
                <a:ea typeface="华文细黑" pitchFamily="2" charset="-122"/>
              </a:rPr>
              <a:t>、</a:t>
            </a:r>
            <a:r>
              <a:rPr lang="en-US" altLang="zh-CN" sz="1800" kern="0" dirty="0" err="1" smtClean="0">
                <a:latin typeface="华文细黑" pitchFamily="2" charset="-122"/>
                <a:ea typeface="华文细黑" pitchFamily="2" charset="-122"/>
              </a:rPr>
              <a:t>MetaStore</a:t>
            </a:r>
            <a:r>
              <a:rPr lang="zh-CN" altLang="en-US" sz="1800" kern="0" dirty="0" smtClean="0">
                <a:latin typeface="华文细黑" pitchFamily="2" charset="-122"/>
                <a:ea typeface="华文细黑" pitchFamily="2" charset="-122"/>
              </a:rPr>
              <a:t>。</a:t>
            </a:r>
            <a:r>
              <a:rPr lang="en-US" altLang="zh-CN" sz="1800" kern="0" dirty="0" err="1" smtClean="0">
                <a:latin typeface="华文细黑" pitchFamily="2" charset="-122"/>
                <a:ea typeface="华文细黑" pitchFamily="2" charset="-122"/>
              </a:rPr>
              <a:t>HiveServer</a:t>
            </a:r>
            <a:r>
              <a:rPr lang="zh-CN" altLang="en-US" sz="1800" kern="0" dirty="0" smtClean="0">
                <a:latin typeface="华文细黑" pitchFamily="2" charset="-122"/>
                <a:ea typeface="华文细黑" pitchFamily="2" charset="-122"/>
              </a:rPr>
              <a:t>负责接受客户端请求、解析、执行</a:t>
            </a:r>
            <a:r>
              <a:rPr lang="en-US" altLang="zh-CN" sz="1800" kern="0" dirty="0" smtClean="0">
                <a:latin typeface="华文细黑" pitchFamily="2" charset="-122"/>
                <a:ea typeface="华文细黑" pitchFamily="2" charset="-122"/>
              </a:rPr>
              <a:t>HQL</a:t>
            </a:r>
            <a:r>
              <a:rPr lang="zh-CN" altLang="en-US" sz="1800" kern="0" dirty="0" smtClean="0">
                <a:latin typeface="华文细黑" pitchFamily="2" charset="-122"/>
                <a:ea typeface="华文细黑" pitchFamily="2" charset="-122"/>
              </a:rPr>
              <a:t>命令并返回查询结果，</a:t>
            </a:r>
            <a:r>
              <a:rPr lang="en-US" altLang="zh-CN" sz="1800" kern="0" dirty="0" err="1" smtClean="0">
                <a:latin typeface="华文细黑" pitchFamily="2" charset="-122"/>
                <a:ea typeface="华文细黑" pitchFamily="2" charset="-122"/>
              </a:rPr>
              <a:t>MetaStore</a:t>
            </a:r>
            <a:r>
              <a:rPr lang="zh-CN" altLang="en-US" sz="1800" kern="0" dirty="0" smtClean="0">
                <a:latin typeface="华文细黑" pitchFamily="2" charset="-122"/>
                <a:ea typeface="华文细黑" pitchFamily="2" charset="-122"/>
              </a:rPr>
              <a:t>提供元数据服务</a:t>
            </a:r>
            <a:r>
              <a:rPr lang="zh-CN" altLang="en-US" sz="2200" kern="0" dirty="0" smtClean="0">
                <a:latin typeface="华文细黑" pitchFamily="2" charset="-122"/>
                <a:ea typeface="华文细黑" pitchFamily="2" charset="-122"/>
              </a:rPr>
              <a:t>。</a:t>
            </a:r>
            <a:endParaRPr lang="en-US" altLang="zh-CN" sz="2200" kern="0" dirty="0" smtClean="0">
              <a:latin typeface="华文细黑" pitchFamily="2" charset="-122"/>
              <a:ea typeface="华文细黑"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Grp="1" noChangeAspect="1" noChangeArrowheads="1"/>
          </p:cNvPicPr>
          <p:nvPr>
            <p:ph sz="quarter" idx="10"/>
          </p:nvPr>
        </p:nvPicPr>
        <p:blipFill>
          <a:blip r:embed="rId2" cstate="print"/>
          <a:srcRect/>
          <a:stretch>
            <a:fillRect/>
          </a:stretch>
        </p:blipFill>
        <p:spPr bwMode="auto">
          <a:xfrm>
            <a:off x="395536" y="1634852"/>
            <a:ext cx="4362450" cy="3162300"/>
          </a:xfrm>
          <a:prstGeom prst="rect">
            <a:avLst/>
          </a:prstGeom>
          <a:noFill/>
          <a:ln w="9525">
            <a:noFill/>
            <a:miter lim="800000"/>
            <a:headEnd/>
            <a:tailEnd/>
          </a:ln>
        </p:spPr>
      </p:pic>
      <p:sp>
        <p:nvSpPr>
          <p:cNvPr id="11" name="矩形 7"/>
          <p:cNvSpPr>
            <a:spLocks noChangeArrowheads="1"/>
          </p:cNvSpPr>
          <p:nvPr/>
        </p:nvSpPr>
        <p:spPr bwMode="auto">
          <a:xfrm>
            <a:off x="4824028" y="1232756"/>
            <a:ext cx="4139952" cy="4662815"/>
          </a:xfrm>
          <a:prstGeom prst="rect">
            <a:avLst/>
          </a:prstGeom>
          <a:noFill/>
          <a:ln w="9525">
            <a:noFill/>
            <a:miter lim="800000"/>
            <a:headEnd/>
            <a:tailEnd/>
          </a:ln>
        </p:spPr>
        <p:txBody>
          <a:bodyPr wrap="square">
            <a:spAutoFit/>
          </a:bodyPr>
          <a:lstStyle/>
          <a:p>
            <a:pPr fontAlgn="auto">
              <a:lnSpc>
                <a:spcPct val="200000"/>
              </a:lnSpc>
              <a:spcBef>
                <a:spcPts val="0"/>
              </a:spcBef>
              <a:spcAft>
                <a:spcPts val="0"/>
              </a:spcAft>
              <a:defRPr/>
            </a:pPr>
            <a:r>
              <a:rPr lang="en-US" altLang="zh-CN" sz="1400" kern="0" dirty="0" smtClean="0">
                <a:solidFill>
                  <a:sysClr val="windowText" lastClr="000000"/>
                </a:solidFill>
                <a:latin typeface="微软雅黑" pitchFamily="34" charset="-122"/>
                <a:ea typeface="微软雅黑" pitchFamily="34" charset="-122"/>
              </a:rPr>
              <a:t>• </a:t>
            </a:r>
            <a:r>
              <a:rPr lang="zu-ZA" altLang="zh-CN" sz="1400" kern="0" dirty="0" smtClean="0">
                <a:solidFill>
                  <a:sysClr val="windowText" lastClr="000000"/>
                </a:solidFill>
                <a:latin typeface="微软雅黑" pitchFamily="34" charset="-122"/>
                <a:ea typeface="微软雅黑" pitchFamily="34" charset="-122"/>
              </a:rPr>
              <a:t>H</a:t>
            </a:r>
            <a:r>
              <a:rPr lang="en-US" altLang="zh-CN" sz="1400" kern="0" dirty="0" smtClean="0">
                <a:solidFill>
                  <a:sysClr val="windowText" lastClr="000000"/>
                </a:solidFill>
                <a:latin typeface="微软雅黑" pitchFamily="34" charset="-122"/>
                <a:ea typeface="微软雅黑" pitchFamily="34" charset="-122"/>
              </a:rPr>
              <a:t>C</a:t>
            </a:r>
            <a:r>
              <a:rPr lang="zu-ZA" altLang="zh-CN" sz="1400" kern="0" dirty="0" err="1" smtClean="0">
                <a:solidFill>
                  <a:sysClr val="windowText" lastClr="000000"/>
                </a:solidFill>
                <a:latin typeface="微软雅黑" pitchFamily="34" charset="-122"/>
                <a:ea typeface="微软雅黑" pitchFamily="34" charset="-122"/>
              </a:rPr>
              <a:t>atalog</a:t>
            </a:r>
            <a:r>
              <a:rPr lang="zh-CN" altLang="en-US" sz="1400" kern="0" dirty="0" smtClean="0">
                <a:solidFill>
                  <a:sysClr val="windowText" lastClr="000000"/>
                </a:solidFill>
                <a:latin typeface="微软雅黑" pitchFamily="34" charset="-122"/>
                <a:ea typeface="微软雅黑" pitchFamily="34" charset="-122"/>
              </a:rPr>
              <a:t>包括</a:t>
            </a:r>
            <a:r>
              <a:rPr lang="en-US" altLang="zh-CN" sz="1400" kern="0" dirty="0" err="1" smtClean="0">
                <a:solidFill>
                  <a:sysClr val="windowText" lastClr="000000"/>
                </a:solidFill>
                <a:latin typeface="微软雅黑" pitchFamily="34" charset="-122"/>
                <a:ea typeface="微软雅黑" pitchFamily="34" charset="-122"/>
              </a:rPr>
              <a:t>HCatalog</a:t>
            </a:r>
            <a:r>
              <a:rPr lang="en-US" altLang="zh-CN" sz="1400" kern="0" dirty="0" smtClean="0">
                <a:solidFill>
                  <a:sysClr val="windowText" lastClr="000000"/>
                </a:solidFill>
                <a:latin typeface="微软雅黑" pitchFamily="34" charset="-122"/>
                <a:ea typeface="微软雅黑" pitchFamily="34" charset="-122"/>
              </a:rPr>
              <a:t> Client</a:t>
            </a:r>
            <a:r>
              <a:rPr lang="zh-CN" altLang="en-US" sz="1400" kern="0" dirty="0" smtClean="0">
                <a:solidFill>
                  <a:sysClr val="windowText" lastClr="000000"/>
                </a:solidFill>
                <a:latin typeface="微软雅黑" pitchFamily="34" charset="-122"/>
                <a:ea typeface="微软雅黑" pitchFamily="34" charset="-122"/>
              </a:rPr>
              <a:t>和</a:t>
            </a:r>
            <a:r>
              <a:rPr lang="en-US" altLang="zh-CN" sz="1400" kern="0" dirty="0" err="1" smtClean="0">
                <a:solidFill>
                  <a:sysClr val="windowText" lastClr="000000"/>
                </a:solidFill>
                <a:latin typeface="微软雅黑" pitchFamily="34" charset="-122"/>
                <a:ea typeface="微软雅黑" pitchFamily="34" charset="-122"/>
              </a:rPr>
              <a:t>HCatalog</a:t>
            </a:r>
            <a:r>
              <a:rPr lang="en-US" altLang="zh-CN" sz="1400" kern="0" dirty="0" smtClean="0">
                <a:solidFill>
                  <a:sysClr val="windowText" lastClr="000000"/>
                </a:solidFill>
                <a:latin typeface="微软雅黑" pitchFamily="34" charset="-122"/>
                <a:ea typeface="微软雅黑" pitchFamily="34" charset="-122"/>
              </a:rPr>
              <a:t> Server</a:t>
            </a:r>
            <a:r>
              <a:rPr lang="zh-CN" altLang="en-US" sz="1400" kern="0" dirty="0" smtClean="0">
                <a:solidFill>
                  <a:sysClr val="windowText" lastClr="000000"/>
                </a:solidFill>
                <a:latin typeface="微软雅黑" pitchFamily="34" charset="-122"/>
                <a:ea typeface="微软雅黑" pitchFamily="34" charset="-122"/>
              </a:rPr>
              <a:t>。</a:t>
            </a:r>
            <a:endParaRPr lang="zu-ZA" altLang="zh-CN" sz="1400" kern="0" dirty="0" smtClean="0">
              <a:solidFill>
                <a:sysClr val="windowText" lastClr="000000"/>
              </a:solidFill>
              <a:latin typeface="微软雅黑" pitchFamily="34" charset="-122"/>
              <a:ea typeface="微软雅黑" pitchFamily="34" charset="-122"/>
            </a:endParaRPr>
          </a:p>
          <a:p>
            <a:pPr fontAlgn="auto">
              <a:lnSpc>
                <a:spcPct val="200000"/>
              </a:lnSpc>
              <a:spcBef>
                <a:spcPts val="0"/>
              </a:spcBef>
              <a:spcAft>
                <a:spcPts val="0"/>
              </a:spcAft>
              <a:defRPr/>
            </a:pPr>
            <a:r>
              <a:rPr lang="en-US" altLang="zh-CN" sz="1400" kern="0" dirty="0" smtClean="0">
                <a:solidFill>
                  <a:sysClr val="windowText" lastClr="000000"/>
                </a:solidFill>
                <a:latin typeface="微软雅黑" pitchFamily="34" charset="-122"/>
                <a:ea typeface="微软雅黑" pitchFamily="34" charset="-122"/>
              </a:rPr>
              <a:t>• </a:t>
            </a:r>
            <a:r>
              <a:rPr lang="zu-ZA" altLang="zh-CN" sz="1400" kern="0" dirty="0" smtClean="0">
                <a:solidFill>
                  <a:sysClr val="windowText" lastClr="000000"/>
                </a:solidFill>
                <a:latin typeface="微软雅黑" pitchFamily="34" charset="-122"/>
                <a:ea typeface="微软雅黑" pitchFamily="34" charset="-122"/>
              </a:rPr>
              <a:t>HCatalog </a:t>
            </a:r>
            <a:r>
              <a:rPr lang="en-US" altLang="zh-CN" sz="1400" kern="0" dirty="0" smtClean="0">
                <a:solidFill>
                  <a:sysClr val="windowText" lastClr="000000"/>
                </a:solidFill>
                <a:latin typeface="微软雅黑" pitchFamily="34" charset="-122"/>
                <a:ea typeface="微软雅黑" pitchFamily="34" charset="-122"/>
              </a:rPr>
              <a:t>Client </a:t>
            </a:r>
            <a:r>
              <a:rPr lang="zh-CN" altLang="en-US" sz="1400" kern="0" dirty="0" smtClean="0">
                <a:solidFill>
                  <a:sysClr val="windowText" lastClr="000000"/>
                </a:solidFill>
                <a:latin typeface="微软雅黑" pitchFamily="34" charset="-122"/>
                <a:ea typeface="微软雅黑" pitchFamily="34" charset="-122"/>
              </a:rPr>
              <a:t>包括命令行工具</a:t>
            </a:r>
            <a:r>
              <a:rPr lang="en-US" altLang="zh-CN" sz="1400" kern="0" dirty="0" smtClean="0">
                <a:solidFill>
                  <a:sysClr val="windowText" lastClr="000000"/>
                </a:solidFill>
                <a:latin typeface="微软雅黑" pitchFamily="34" charset="-122"/>
                <a:ea typeface="微软雅黑" pitchFamily="34" charset="-122"/>
              </a:rPr>
              <a:t>CLI</a:t>
            </a:r>
            <a:r>
              <a:rPr lang="zh-CN" altLang="en-US" sz="1400" kern="0" dirty="0" smtClean="0">
                <a:solidFill>
                  <a:sysClr val="windowText" lastClr="000000"/>
                </a:solidFill>
                <a:latin typeface="微软雅黑" pitchFamily="34" charset="-122"/>
                <a:ea typeface="微软雅黑" pitchFamily="34" charset="-122"/>
              </a:rPr>
              <a:t>和</a:t>
            </a:r>
            <a:r>
              <a:rPr lang="en-US" altLang="zh-CN" sz="1400" kern="0" dirty="0" smtClean="0">
                <a:solidFill>
                  <a:sysClr val="windowText" lastClr="000000"/>
                </a:solidFill>
                <a:latin typeface="微软雅黑" pitchFamily="34" charset="-122"/>
                <a:ea typeface="微软雅黑" pitchFamily="34" charset="-122"/>
              </a:rPr>
              <a:t>Client jar</a:t>
            </a:r>
            <a:r>
              <a:rPr lang="zh-CN" altLang="en-US" sz="1400" kern="0" dirty="0" smtClean="0">
                <a:solidFill>
                  <a:sysClr val="windowText" lastClr="000000"/>
                </a:solidFill>
                <a:latin typeface="微软雅黑" pitchFamily="34" charset="-122"/>
                <a:ea typeface="微软雅黑" pitchFamily="34" charset="-122"/>
              </a:rPr>
              <a:t>包</a:t>
            </a:r>
            <a:r>
              <a:rPr lang="en-US" altLang="zh-CN" sz="1400" kern="0" dirty="0" smtClean="0">
                <a:solidFill>
                  <a:sysClr val="windowText" lastClr="000000"/>
                </a:solidFill>
                <a:latin typeface="微软雅黑" pitchFamily="34" charset="-122"/>
                <a:ea typeface="微软雅黑" pitchFamily="34" charset="-122"/>
              </a:rPr>
              <a:t>(</a:t>
            </a:r>
            <a:r>
              <a:rPr lang="zh-CN" altLang="en-US" sz="1400" kern="0" dirty="0" smtClean="0">
                <a:solidFill>
                  <a:sysClr val="windowText" lastClr="000000"/>
                </a:solidFill>
                <a:latin typeface="微软雅黑" pitchFamily="34" charset="-122"/>
                <a:ea typeface="微软雅黑" pitchFamily="34" charset="-122"/>
              </a:rPr>
              <a:t>用于给</a:t>
            </a:r>
            <a:r>
              <a:rPr lang="en-US" altLang="zh-CN" sz="1400" kern="0" dirty="0" smtClean="0">
                <a:solidFill>
                  <a:sysClr val="windowText" lastClr="000000"/>
                </a:solidFill>
                <a:latin typeface="微软雅黑" pitchFamily="34" charset="-122"/>
                <a:ea typeface="微软雅黑" pitchFamily="34" charset="-122"/>
              </a:rPr>
              <a:t>Pig</a:t>
            </a:r>
            <a:r>
              <a:rPr lang="zh-CN" altLang="en-US" sz="1400" kern="0" dirty="0" smtClean="0">
                <a:solidFill>
                  <a:sysClr val="windowText" lastClr="000000"/>
                </a:solidFill>
                <a:latin typeface="微软雅黑" pitchFamily="34" charset="-122"/>
                <a:ea typeface="微软雅黑" pitchFamily="34" charset="-122"/>
              </a:rPr>
              <a:t>，</a:t>
            </a:r>
            <a:r>
              <a:rPr lang="en-US" altLang="zh-CN" sz="1400" kern="0" dirty="0" smtClean="0">
                <a:solidFill>
                  <a:sysClr val="windowText" lastClr="000000"/>
                </a:solidFill>
                <a:latin typeface="微软雅黑" pitchFamily="34" charset="-122"/>
                <a:ea typeface="微软雅黑" pitchFamily="34" charset="-122"/>
              </a:rPr>
              <a:t>M/R</a:t>
            </a:r>
            <a:r>
              <a:rPr lang="zh-CN" altLang="en-US" sz="1400" kern="0" dirty="0" smtClean="0">
                <a:solidFill>
                  <a:sysClr val="windowText" lastClr="000000"/>
                </a:solidFill>
                <a:latin typeface="微软雅黑" pitchFamily="34" charset="-122"/>
                <a:ea typeface="微软雅黑" pitchFamily="34" charset="-122"/>
              </a:rPr>
              <a:t>提供元数据读写支持）。</a:t>
            </a:r>
            <a:endParaRPr lang="en-US" altLang="zh-CN" sz="1400" kern="0" dirty="0" smtClean="0">
              <a:solidFill>
                <a:sysClr val="windowText" lastClr="000000"/>
              </a:solidFill>
              <a:latin typeface="微软雅黑" pitchFamily="34" charset="-122"/>
              <a:ea typeface="微软雅黑" pitchFamily="34" charset="-122"/>
            </a:endParaRPr>
          </a:p>
          <a:p>
            <a:pPr fontAlgn="auto">
              <a:lnSpc>
                <a:spcPct val="200000"/>
              </a:lnSpc>
              <a:spcBef>
                <a:spcPts val="0"/>
              </a:spcBef>
              <a:spcAft>
                <a:spcPts val="0"/>
              </a:spcAft>
            </a:pPr>
            <a:r>
              <a:rPr lang="en-US" altLang="zh-CN" sz="1400" kern="0" dirty="0" smtClean="0">
                <a:solidFill>
                  <a:sysClr val="windowText" lastClr="000000"/>
                </a:solidFill>
                <a:latin typeface="微软雅黑" pitchFamily="34" charset="-122"/>
                <a:ea typeface="微软雅黑" pitchFamily="34" charset="-122"/>
              </a:rPr>
              <a:t>•</a:t>
            </a:r>
            <a:r>
              <a:rPr lang="en-US" altLang="zh-CN" sz="1400" kern="0" dirty="0" err="1" smtClean="0">
                <a:solidFill>
                  <a:sysClr val="windowText" lastClr="000000"/>
                </a:solidFill>
                <a:latin typeface="微软雅黑" pitchFamily="34" charset="-122"/>
                <a:ea typeface="微软雅黑" pitchFamily="34" charset="-122"/>
              </a:rPr>
              <a:t>HCatalog</a:t>
            </a:r>
            <a:r>
              <a:rPr lang="zh-CN" altLang="en-US" sz="1400" kern="0" dirty="0" smtClean="0">
                <a:solidFill>
                  <a:sysClr val="windowText" lastClr="000000"/>
                </a:solidFill>
                <a:latin typeface="微软雅黑" pitchFamily="34" charset="-122"/>
                <a:ea typeface="微软雅黑" pitchFamily="34" charset="-122"/>
              </a:rPr>
              <a:t>通过</a:t>
            </a:r>
            <a:r>
              <a:rPr lang="en-US" altLang="zh-CN" sz="1400" kern="0" dirty="0" smtClean="0">
                <a:solidFill>
                  <a:sysClr val="windowText" lastClr="000000"/>
                </a:solidFill>
                <a:latin typeface="微软雅黑" pitchFamily="34" charset="-122"/>
                <a:ea typeface="微软雅黑" pitchFamily="34" charset="-122"/>
              </a:rPr>
              <a:t>Hive</a:t>
            </a:r>
            <a:r>
              <a:rPr lang="zh-CN" altLang="en-US" sz="1400" kern="0" dirty="0" smtClean="0">
                <a:solidFill>
                  <a:sysClr val="windowText" lastClr="000000"/>
                </a:solidFill>
                <a:latin typeface="微软雅黑" pitchFamily="34" charset="-122"/>
                <a:ea typeface="微软雅黑" pitchFamily="34" charset="-122"/>
              </a:rPr>
              <a:t>提供的</a:t>
            </a:r>
            <a:r>
              <a:rPr lang="en-US" altLang="zh-CN" sz="1400" kern="0" dirty="0" err="1" smtClean="0">
                <a:solidFill>
                  <a:sysClr val="windowText" lastClr="000000"/>
                </a:solidFill>
                <a:latin typeface="微软雅黑" pitchFamily="34" charset="-122"/>
                <a:ea typeface="微软雅黑" pitchFamily="34" charset="-122"/>
              </a:rPr>
              <a:t>HiveMetaStoreClient</a:t>
            </a:r>
            <a:r>
              <a:rPr lang="zh-CN" altLang="en-US" sz="1400" kern="0" dirty="0" smtClean="0">
                <a:solidFill>
                  <a:sysClr val="windowText" lastClr="000000"/>
                </a:solidFill>
                <a:latin typeface="微软雅黑" pitchFamily="34" charset="-122"/>
                <a:ea typeface="微软雅黑" pitchFamily="34" charset="-122"/>
              </a:rPr>
              <a:t>对象来间接访问</a:t>
            </a:r>
            <a:r>
              <a:rPr lang="en-US" altLang="zh-CN" sz="1400" kern="0" dirty="0" err="1" smtClean="0">
                <a:solidFill>
                  <a:sysClr val="windowText" lastClr="000000"/>
                </a:solidFill>
                <a:latin typeface="微软雅黑" pitchFamily="34" charset="-122"/>
                <a:ea typeface="微软雅黑" pitchFamily="34" charset="-122"/>
              </a:rPr>
              <a:t>MetaStore</a:t>
            </a:r>
            <a:r>
              <a:rPr lang="zh-CN" altLang="en-US" sz="1400" kern="0" dirty="0" smtClean="0">
                <a:solidFill>
                  <a:sysClr val="windowText" lastClr="000000"/>
                </a:solidFill>
                <a:latin typeface="微软雅黑" pitchFamily="34" charset="-122"/>
                <a:ea typeface="微软雅黑" pitchFamily="34" charset="-122"/>
              </a:rPr>
              <a:t>。</a:t>
            </a:r>
            <a:endParaRPr lang="en-US" altLang="zh-CN" sz="1400" kern="0" dirty="0" smtClean="0">
              <a:solidFill>
                <a:sysClr val="windowText" lastClr="000000"/>
              </a:solidFill>
              <a:latin typeface="微软雅黑" pitchFamily="34" charset="-122"/>
              <a:ea typeface="微软雅黑" pitchFamily="34" charset="-122"/>
            </a:endParaRPr>
          </a:p>
          <a:p>
            <a:pPr fontAlgn="auto">
              <a:lnSpc>
                <a:spcPct val="200000"/>
              </a:lnSpc>
              <a:spcBef>
                <a:spcPts val="0"/>
              </a:spcBef>
              <a:spcAft>
                <a:spcPts val="0"/>
              </a:spcAft>
              <a:buFont typeface="Arial" pitchFamily="34" charset="0"/>
              <a:buChar char="•"/>
            </a:pPr>
            <a:r>
              <a:rPr lang="en-US" altLang="zh-CN" sz="1400" kern="0" dirty="0" err="1" smtClean="0">
                <a:solidFill>
                  <a:sysClr val="windowText" lastClr="000000"/>
                </a:solidFill>
                <a:latin typeface="微软雅黑" pitchFamily="34" charset="-122"/>
                <a:ea typeface="微软雅黑" pitchFamily="34" charset="-122"/>
              </a:rPr>
              <a:t>HCatalog</a:t>
            </a:r>
            <a:r>
              <a:rPr lang="zh-CN" altLang="en-US" sz="1400" kern="0" dirty="0" smtClean="0">
                <a:solidFill>
                  <a:sysClr val="windowText" lastClr="000000"/>
                </a:solidFill>
                <a:latin typeface="微软雅黑" pitchFamily="34" charset="-122"/>
                <a:ea typeface="微软雅黑" pitchFamily="34" charset="-122"/>
              </a:rPr>
              <a:t>对外提供</a:t>
            </a:r>
            <a:r>
              <a:rPr lang="en-US" altLang="zh-CN" sz="1400" kern="0" dirty="0" err="1" smtClean="0">
                <a:solidFill>
                  <a:sysClr val="windowText" lastClr="000000"/>
                </a:solidFill>
                <a:latin typeface="微软雅黑" pitchFamily="34" charset="-122"/>
                <a:ea typeface="微软雅黑" pitchFamily="34" charset="-122"/>
              </a:rPr>
              <a:t>Hcatloader</a:t>
            </a:r>
            <a:r>
              <a:rPr lang="zh-CN" altLang="en-US" sz="1400" kern="0" dirty="0" smtClean="0">
                <a:solidFill>
                  <a:sysClr val="windowText" lastClr="000000"/>
                </a:solidFill>
                <a:latin typeface="微软雅黑" pitchFamily="34" charset="-122"/>
                <a:ea typeface="微软雅黑" pitchFamily="34" charset="-122"/>
              </a:rPr>
              <a:t>，</a:t>
            </a:r>
            <a:r>
              <a:rPr lang="en-US" altLang="zh-CN" sz="1400" kern="0" dirty="0" err="1" smtClean="0">
                <a:solidFill>
                  <a:sysClr val="windowText" lastClr="000000"/>
                </a:solidFill>
                <a:latin typeface="微软雅黑" pitchFamily="34" charset="-122"/>
                <a:ea typeface="微软雅黑" pitchFamily="34" charset="-122"/>
              </a:rPr>
              <a:t>HCatInputFormat</a:t>
            </a:r>
            <a:r>
              <a:rPr lang="zh-CN" altLang="en-US" sz="1400" kern="0" dirty="0" smtClean="0">
                <a:solidFill>
                  <a:sysClr val="windowText" lastClr="000000"/>
                </a:solidFill>
                <a:latin typeface="微软雅黑" pitchFamily="34" charset="-122"/>
                <a:ea typeface="微软雅黑" pitchFamily="34" charset="-122"/>
              </a:rPr>
              <a:t>来读取数据；提供</a:t>
            </a:r>
            <a:r>
              <a:rPr lang="en-US" altLang="zh-CN" sz="1400" kern="0" dirty="0" err="1" smtClean="0">
                <a:solidFill>
                  <a:sysClr val="windowText" lastClr="000000"/>
                </a:solidFill>
                <a:latin typeface="微软雅黑" pitchFamily="34" charset="-122"/>
                <a:ea typeface="微软雅黑" pitchFamily="34" charset="-122"/>
              </a:rPr>
              <a:t>HCatStore</a:t>
            </a:r>
            <a:r>
              <a:rPr lang="zh-CN" altLang="en-US" sz="1400" kern="0" dirty="0" smtClean="0">
                <a:solidFill>
                  <a:sysClr val="windowText" lastClr="000000"/>
                </a:solidFill>
                <a:latin typeface="微软雅黑" pitchFamily="34" charset="-122"/>
                <a:ea typeface="微软雅黑" pitchFamily="34" charset="-122"/>
              </a:rPr>
              <a:t>，</a:t>
            </a:r>
            <a:r>
              <a:rPr lang="en-US" altLang="zh-CN" sz="1400" kern="0" dirty="0" err="1" smtClean="0">
                <a:solidFill>
                  <a:sysClr val="windowText" lastClr="000000"/>
                </a:solidFill>
                <a:latin typeface="微软雅黑" pitchFamily="34" charset="-122"/>
                <a:ea typeface="微软雅黑" pitchFamily="34" charset="-122"/>
              </a:rPr>
              <a:t>HCatOutputFormat</a:t>
            </a:r>
            <a:r>
              <a:rPr lang="zh-CN" altLang="en-US" sz="1400" kern="0" dirty="0" smtClean="0">
                <a:solidFill>
                  <a:sysClr val="windowText" lastClr="000000"/>
                </a:solidFill>
                <a:latin typeface="微软雅黑" pitchFamily="34" charset="-122"/>
                <a:ea typeface="微软雅黑" pitchFamily="34" charset="-122"/>
              </a:rPr>
              <a:t>来写入数据。</a:t>
            </a:r>
            <a:endParaRPr lang="en-US" altLang="zh-CN" sz="1400" kern="0" dirty="0" smtClean="0">
              <a:solidFill>
                <a:sysClr val="windowText" lastClr="000000"/>
              </a:solidFill>
              <a:latin typeface="微软雅黑" pitchFamily="34" charset="-122"/>
              <a:ea typeface="微软雅黑" pitchFamily="34" charset="-122"/>
            </a:endParaRPr>
          </a:p>
          <a:p>
            <a:pPr fontAlgn="auto">
              <a:lnSpc>
                <a:spcPct val="150000"/>
              </a:lnSpc>
              <a:spcBef>
                <a:spcPts val="0"/>
              </a:spcBef>
              <a:spcAft>
                <a:spcPts val="0"/>
              </a:spcAft>
            </a:pPr>
            <a:endParaRPr lang="en-US" altLang="zh-CN" kern="0" dirty="0" smtClean="0">
              <a:solidFill>
                <a:sysClr val="windowText" lastClr="000000"/>
              </a:solidFill>
              <a:latin typeface="Arial"/>
              <a:ea typeface="+mn-ea"/>
            </a:endParaRPr>
          </a:p>
          <a:p>
            <a:pPr fontAlgn="auto">
              <a:lnSpc>
                <a:spcPct val="150000"/>
              </a:lnSpc>
              <a:spcBef>
                <a:spcPts val="0"/>
              </a:spcBef>
              <a:spcAft>
                <a:spcPts val="0"/>
              </a:spcAft>
            </a:pPr>
            <a:endParaRPr lang="en-US" altLang="zh-CN" kern="0" dirty="0" smtClean="0">
              <a:solidFill>
                <a:sysClr val="windowText" lastClr="000000"/>
              </a:solidFill>
              <a:latin typeface="Arial"/>
              <a:ea typeface="+mn-ea"/>
            </a:endParaRPr>
          </a:p>
          <a:p>
            <a:pPr fontAlgn="auto">
              <a:lnSpc>
                <a:spcPct val="150000"/>
              </a:lnSpc>
              <a:spcBef>
                <a:spcPts val="0"/>
              </a:spcBef>
              <a:spcAft>
                <a:spcPts val="0"/>
              </a:spcAft>
              <a:defRPr/>
            </a:pPr>
            <a:endParaRPr lang="en-US" kern="0" dirty="0" smtClean="0">
              <a:solidFill>
                <a:sysClr val="windowText" lastClr="000000"/>
              </a:solidFill>
              <a:latin typeface="Arial"/>
              <a:ea typeface="+mn-ea"/>
            </a:endParaRPr>
          </a:p>
        </p:txBody>
      </p:sp>
      <p:sp>
        <p:nvSpPr>
          <p:cNvPr id="5" name="标题 2"/>
          <p:cNvSpPr txBox="1">
            <a:spLocks/>
          </p:cNvSpPr>
          <p:nvPr/>
        </p:nvSpPr>
        <p:spPr bwMode="auto">
          <a:xfrm>
            <a:off x="684213" y="387350"/>
            <a:ext cx="771366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marL="0" marR="0" lvl="0" indent="0" algn="l" defTabSz="801688" rtl="0" eaLnBrk="0" fontAlgn="base" latinLnBrk="0" hangingPunct="0">
              <a:lnSpc>
                <a:spcPct val="100000"/>
              </a:lnSpc>
              <a:spcBef>
                <a:spcPct val="0"/>
              </a:spcBef>
              <a:spcAft>
                <a:spcPct val="0"/>
              </a:spcAft>
              <a:buClrTx/>
              <a:buSzTx/>
              <a:buFontTx/>
              <a:buNone/>
              <a:tabLst/>
              <a:defRPr/>
            </a:pPr>
            <a:r>
              <a:rPr kumimoji="0" lang="en-US" altLang="zh-CN" sz="3500" b="0" i="0" u="none" strike="noStrike" kern="0" cap="none" spc="0" normalizeH="0" baseline="0" noProof="0" dirty="0" err="1" smtClean="0">
                <a:ln>
                  <a:noFill/>
                </a:ln>
                <a:solidFill>
                  <a:srgbClr val="990000"/>
                </a:solidFill>
                <a:effectLst/>
                <a:uLnTx/>
                <a:uFillTx/>
                <a:latin typeface="+mj-lt"/>
                <a:ea typeface="+mj-ea"/>
                <a:cs typeface="+mj-cs"/>
              </a:rPr>
              <a:t>HCatalog</a:t>
            </a:r>
            <a:r>
              <a:rPr kumimoji="0" lang="zh-CN" altLang="it-IT" sz="3500" b="0" i="0" u="none" strike="noStrike" kern="0" cap="none" spc="0" normalizeH="0" baseline="0" noProof="0" dirty="0" smtClean="0">
                <a:ln>
                  <a:noFill/>
                </a:ln>
                <a:solidFill>
                  <a:srgbClr val="990000"/>
                </a:solidFill>
                <a:effectLst/>
                <a:uLnTx/>
                <a:uFillTx/>
                <a:latin typeface="+mj-lt"/>
                <a:ea typeface="+mj-ea"/>
                <a:cs typeface="+mj-cs"/>
              </a:rPr>
              <a:t>架构</a:t>
            </a:r>
            <a:endParaRPr kumimoji="0" lang="zh-CN" altLang="en-US" sz="3500" b="0" i="0" u="none" strike="noStrike" kern="0" cap="none" spc="0" normalizeH="0" baseline="0" noProof="0" dirty="0">
              <a:ln>
                <a:noFill/>
              </a:ln>
              <a:solidFill>
                <a:srgbClr val="990000"/>
              </a:solidFill>
              <a:effectLst/>
              <a:uLnTx/>
              <a:uFillTx/>
              <a:latin typeface="+mj-lt"/>
              <a:ea typeface="+mj-ea"/>
              <a:cs typeface="+mj-cs"/>
            </a:endParaRPr>
          </a:p>
        </p:txBody>
      </p:sp>
    </p:spTree>
  </p:cSld>
  <p:clrMapOvr>
    <a:masterClrMapping/>
  </p:clrMapOvr>
  <p:transition advClick="0" advTm="8000">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7"/>
          <p:cNvSpPr>
            <a:spLocks noChangeArrowheads="1"/>
          </p:cNvSpPr>
          <p:nvPr/>
        </p:nvSpPr>
        <p:spPr bwMode="auto">
          <a:xfrm>
            <a:off x="4788024" y="1372411"/>
            <a:ext cx="4139952" cy="4478149"/>
          </a:xfrm>
          <a:prstGeom prst="rect">
            <a:avLst/>
          </a:prstGeom>
          <a:noFill/>
          <a:ln w="9525">
            <a:noFill/>
            <a:miter lim="800000"/>
            <a:headEnd/>
            <a:tailEnd/>
          </a:ln>
        </p:spPr>
        <p:txBody>
          <a:bodyPr wrap="square">
            <a:spAutoFit/>
          </a:bodyPr>
          <a:lstStyle/>
          <a:p>
            <a:pPr fontAlgn="auto">
              <a:lnSpc>
                <a:spcPct val="200000"/>
              </a:lnSpc>
              <a:spcBef>
                <a:spcPts val="0"/>
              </a:spcBef>
              <a:spcAft>
                <a:spcPts val="0"/>
              </a:spcAft>
              <a:defRPr/>
            </a:pPr>
            <a:r>
              <a:rPr lang="en-US" altLang="zh-CN" sz="1400" kern="0" dirty="0" smtClean="0">
                <a:solidFill>
                  <a:sysClr val="windowText" lastClr="000000"/>
                </a:solidFill>
                <a:latin typeface="微软雅黑" pitchFamily="34" charset="-122"/>
                <a:ea typeface="微软雅黑" pitchFamily="34" charset="-122"/>
              </a:rPr>
              <a:t>• </a:t>
            </a:r>
            <a:r>
              <a:rPr lang="en-US" altLang="zh-CN" sz="1400" kern="0" dirty="0" err="1" smtClean="0">
                <a:solidFill>
                  <a:sysClr val="windowText" lastClr="000000"/>
                </a:solidFill>
                <a:latin typeface="微软雅黑" pitchFamily="34" charset="-122"/>
                <a:ea typeface="微软雅黑" pitchFamily="34" charset="-122"/>
              </a:rPr>
              <a:t>WebHCat</a:t>
            </a:r>
            <a:r>
              <a:rPr lang="zh-CN" altLang="en-US" sz="1400" kern="0" dirty="0" smtClean="0">
                <a:solidFill>
                  <a:sysClr val="windowText" lastClr="000000"/>
                </a:solidFill>
                <a:latin typeface="微软雅黑" pitchFamily="34" charset="-122"/>
                <a:ea typeface="微软雅黑" pitchFamily="34" charset="-122"/>
              </a:rPr>
              <a:t>提供</a:t>
            </a:r>
            <a:r>
              <a:rPr lang="en-US" altLang="zh-CN" sz="1400" kern="0" dirty="0" smtClean="0">
                <a:solidFill>
                  <a:sysClr val="windowText" lastClr="000000"/>
                </a:solidFill>
                <a:latin typeface="微软雅黑" pitchFamily="34" charset="-122"/>
                <a:ea typeface="微软雅黑" pitchFamily="34" charset="-122"/>
              </a:rPr>
              <a:t>Rest</a:t>
            </a:r>
            <a:r>
              <a:rPr lang="zh-CN" altLang="en-US" sz="1400" kern="0" dirty="0" smtClean="0">
                <a:solidFill>
                  <a:sysClr val="windowText" lastClr="000000"/>
                </a:solidFill>
                <a:latin typeface="微软雅黑" pitchFamily="34" charset="-122"/>
                <a:ea typeface="微软雅黑" pitchFamily="34" charset="-122"/>
              </a:rPr>
              <a:t>接口，使用户能够通过安全的</a:t>
            </a:r>
            <a:r>
              <a:rPr lang="en-US" altLang="zh-CN" sz="1400" kern="0" dirty="0" smtClean="0">
                <a:solidFill>
                  <a:sysClr val="windowText" lastClr="000000"/>
                </a:solidFill>
                <a:latin typeface="微软雅黑" pitchFamily="34" charset="-122"/>
                <a:ea typeface="微软雅黑" pitchFamily="34" charset="-122"/>
              </a:rPr>
              <a:t>HTTPS</a:t>
            </a:r>
            <a:r>
              <a:rPr lang="zh-CN" altLang="en-US" sz="1400" kern="0" dirty="0" smtClean="0">
                <a:solidFill>
                  <a:sysClr val="windowText" lastClr="000000"/>
                </a:solidFill>
                <a:latin typeface="微软雅黑" pitchFamily="34" charset="-122"/>
                <a:ea typeface="微软雅黑" pitchFamily="34" charset="-122"/>
              </a:rPr>
              <a:t>协议执行以下操作：</a:t>
            </a:r>
            <a:endParaRPr lang="en-US" altLang="zh-CN" sz="1400" kern="0" dirty="0" smtClean="0">
              <a:solidFill>
                <a:sysClr val="windowText" lastClr="000000"/>
              </a:solidFill>
              <a:latin typeface="微软雅黑" pitchFamily="34" charset="-122"/>
              <a:ea typeface="微软雅黑" pitchFamily="34" charset="-122"/>
            </a:endParaRPr>
          </a:p>
          <a:p>
            <a:pPr fontAlgn="auto">
              <a:lnSpc>
                <a:spcPct val="200000"/>
              </a:lnSpc>
              <a:spcBef>
                <a:spcPts val="0"/>
              </a:spcBef>
              <a:spcAft>
                <a:spcPts val="0"/>
              </a:spcAft>
              <a:buFont typeface="Wingdings" pitchFamily="2" charset="2"/>
              <a:buChar char="ü"/>
              <a:defRPr/>
            </a:pPr>
            <a:r>
              <a:rPr lang="zh-CN" altLang="en-US" sz="1400" kern="0" dirty="0" smtClean="0">
                <a:solidFill>
                  <a:sysClr val="windowText" lastClr="000000"/>
                </a:solidFill>
                <a:latin typeface="微软雅黑" pitchFamily="34" charset="-122"/>
                <a:ea typeface="微软雅黑" pitchFamily="34" charset="-122"/>
              </a:rPr>
              <a:t>执行</a:t>
            </a:r>
            <a:r>
              <a:rPr lang="en-US" altLang="zh-CN" sz="1400" kern="0" dirty="0" smtClean="0">
                <a:solidFill>
                  <a:sysClr val="windowText" lastClr="000000"/>
                </a:solidFill>
                <a:latin typeface="微软雅黑" pitchFamily="34" charset="-122"/>
                <a:ea typeface="微软雅黑" pitchFamily="34" charset="-122"/>
              </a:rPr>
              <a:t>Hive DDL</a:t>
            </a:r>
            <a:r>
              <a:rPr lang="zh-CN" altLang="en-US" sz="1400" kern="0" dirty="0" smtClean="0">
                <a:solidFill>
                  <a:sysClr val="windowText" lastClr="000000"/>
                </a:solidFill>
                <a:latin typeface="微软雅黑" pitchFamily="34" charset="-122"/>
                <a:ea typeface="微软雅黑" pitchFamily="34" charset="-122"/>
              </a:rPr>
              <a:t>操作；</a:t>
            </a:r>
            <a:endParaRPr lang="en-US" altLang="zh-CN" sz="1400" kern="0" dirty="0" smtClean="0">
              <a:solidFill>
                <a:sysClr val="windowText" lastClr="000000"/>
              </a:solidFill>
              <a:latin typeface="微软雅黑" pitchFamily="34" charset="-122"/>
              <a:ea typeface="微软雅黑" pitchFamily="34" charset="-122"/>
            </a:endParaRPr>
          </a:p>
          <a:p>
            <a:pPr fontAlgn="auto">
              <a:lnSpc>
                <a:spcPct val="200000"/>
              </a:lnSpc>
              <a:spcBef>
                <a:spcPts val="0"/>
              </a:spcBef>
              <a:spcAft>
                <a:spcPts val="0"/>
              </a:spcAft>
              <a:buFont typeface="Wingdings" pitchFamily="2" charset="2"/>
              <a:buChar char="ü"/>
              <a:defRPr/>
            </a:pPr>
            <a:r>
              <a:rPr lang="zh-CN" altLang="en-US" sz="1400" kern="0" dirty="0" smtClean="0">
                <a:solidFill>
                  <a:sysClr val="windowText" lastClr="000000"/>
                </a:solidFill>
                <a:latin typeface="微软雅黑" pitchFamily="34" charset="-122"/>
                <a:ea typeface="微软雅黑" pitchFamily="34" charset="-122"/>
              </a:rPr>
              <a:t>运行</a:t>
            </a:r>
            <a:r>
              <a:rPr lang="en-US" altLang="zh-CN" sz="1400" kern="0" dirty="0" smtClean="0">
                <a:solidFill>
                  <a:sysClr val="windowText" lastClr="000000"/>
                </a:solidFill>
                <a:latin typeface="微软雅黑" pitchFamily="34" charset="-122"/>
                <a:ea typeface="微软雅黑" pitchFamily="34" charset="-122"/>
              </a:rPr>
              <a:t>Hive HQL</a:t>
            </a:r>
            <a:r>
              <a:rPr lang="zh-CN" altLang="en-US" sz="1400" kern="0" dirty="0" smtClean="0">
                <a:solidFill>
                  <a:sysClr val="windowText" lastClr="000000"/>
                </a:solidFill>
                <a:latin typeface="微软雅黑" pitchFamily="34" charset="-122"/>
                <a:ea typeface="微软雅黑" pitchFamily="34" charset="-122"/>
              </a:rPr>
              <a:t>任务；</a:t>
            </a:r>
            <a:endParaRPr lang="en-US" altLang="zh-CN" sz="1400" kern="0" dirty="0" smtClean="0">
              <a:solidFill>
                <a:sysClr val="windowText" lastClr="000000"/>
              </a:solidFill>
              <a:latin typeface="微软雅黑" pitchFamily="34" charset="-122"/>
              <a:ea typeface="微软雅黑" pitchFamily="34" charset="-122"/>
            </a:endParaRPr>
          </a:p>
          <a:p>
            <a:pPr fontAlgn="auto">
              <a:lnSpc>
                <a:spcPct val="200000"/>
              </a:lnSpc>
              <a:spcBef>
                <a:spcPts val="0"/>
              </a:spcBef>
              <a:spcAft>
                <a:spcPts val="0"/>
              </a:spcAft>
              <a:buFont typeface="Wingdings" pitchFamily="2" charset="2"/>
              <a:buChar char="ü"/>
              <a:defRPr/>
            </a:pPr>
            <a:r>
              <a:rPr lang="zh-CN" altLang="en-US" sz="1400" kern="0" dirty="0" smtClean="0">
                <a:solidFill>
                  <a:sysClr val="windowText" lastClr="000000"/>
                </a:solidFill>
                <a:latin typeface="微软雅黑" pitchFamily="34" charset="-122"/>
                <a:ea typeface="微软雅黑" pitchFamily="34" charset="-122"/>
              </a:rPr>
              <a:t>运行</a:t>
            </a:r>
            <a:r>
              <a:rPr lang="en-US" altLang="zh-CN" sz="1400" kern="0" dirty="0" err="1" smtClean="0">
                <a:solidFill>
                  <a:sysClr val="windowText" lastClr="000000"/>
                </a:solidFill>
                <a:latin typeface="微软雅黑" pitchFamily="34" charset="-122"/>
                <a:ea typeface="微软雅黑" pitchFamily="34" charset="-122"/>
              </a:rPr>
              <a:t>MapReduce</a:t>
            </a:r>
            <a:r>
              <a:rPr lang="zh-CN" altLang="en-US" sz="1400" kern="0" dirty="0" smtClean="0">
                <a:solidFill>
                  <a:sysClr val="windowText" lastClr="000000"/>
                </a:solidFill>
                <a:latin typeface="微软雅黑" pitchFamily="34" charset="-122"/>
                <a:ea typeface="微软雅黑" pitchFamily="34" charset="-122"/>
              </a:rPr>
              <a:t>任务；</a:t>
            </a:r>
            <a:endParaRPr lang="en-US" altLang="zh-CN" sz="1400" kern="0" dirty="0" smtClean="0">
              <a:solidFill>
                <a:sysClr val="windowText" lastClr="000000"/>
              </a:solidFill>
              <a:latin typeface="微软雅黑" pitchFamily="34" charset="-122"/>
              <a:ea typeface="微软雅黑" pitchFamily="34" charset="-122"/>
            </a:endParaRPr>
          </a:p>
          <a:p>
            <a:pPr fontAlgn="auto">
              <a:lnSpc>
                <a:spcPct val="200000"/>
              </a:lnSpc>
              <a:spcBef>
                <a:spcPts val="0"/>
              </a:spcBef>
              <a:spcAft>
                <a:spcPts val="0"/>
              </a:spcAft>
              <a:defRPr/>
            </a:pPr>
            <a:r>
              <a:rPr lang="en-US" altLang="zh-CN" sz="1400" kern="0" dirty="0" smtClean="0">
                <a:solidFill>
                  <a:sysClr val="windowText" lastClr="000000"/>
                </a:solidFill>
                <a:latin typeface="微软雅黑" pitchFamily="34" charset="-122"/>
                <a:ea typeface="微软雅黑" pitchFamily="34" charset="-122"/>
              </a:rPr>
              <a:t>•</a:t>
            </a:r>
            <a:r>
              <a:rPr lang="zh-CN" altLang="en-US" sz="1400" kern="0" dirty="0" smtClean="0">
                <a:solidFill>
                  <a:sysClr val="windowText" lastClr="000000"/>
                </a:solidFill>
                <a:latin typeface="微软雅黑" pitchFamily="34" charset="-122"/>
                <a:ea typeface="微软雅黑" pitchFamily="34" charset="-122"/>
              </a:rPr>
              <a:t>注：当前版本暂不提供</a:t>
            </a:r>
            <a:r>
              <a:rPr lang="en-US" altLang="zh-CN" sz="1400" kern="0" dirty="0" smtClean="0">
                <a:solidFill>
                  <a:sysClr val="windowText" lastClr="000000"/>
                </a:solidFill>
                <a:latin typeface="微软雅黑" pitchFamily="34" charset="-122"/>
                <a:ea typeface="微软雅黑" pitchFamily="34" charset="-122"/>
              </a:rPr>
              <a:t>Pig</a:t>
            </a:r>
            <a:r>
              <a:rPr lang="zh-CN" altLang="en-US" sz="1400" kern="0" dirty="0" smtClean="0">
                <a:solidFill>
                  <a:sysClr val="windowText" lastClr="000000"/>
                </a:solidFill>
                <a:latin typeface="微软雅黑" pitchFamily="34" charset="-122"/>
                <a:ea typeface="微软雅黑" pitchFamily="34" charset="-122"/>
              </a:rPr>
              <a:t>接口。</a:t>
            </a:r>
            <a:endParaRPr lang="en-US" altLang="zh-CN" sz="1400" kern="0" dirty="0" smtClean="0">
              <a:solidFill>
                <a:sysClr val="windowText" lastClr="000000"/>
              </a:solidFill>
              <a:latin typeface="微软雅黑" pitchFamily="34" charset="-122"/>
              <a:ea typeface="微软雅黑" pitchFamily="34" charset="-122"/>
            </a:endParaRPr>
          </a:p>
          <a:p>
            <a:pPr fontAlgn="auto">
              <a:lnSpc>
                <a:spcPct val="200000"/>
              </a:lnSpc>
              <a:spcBef>
                <a:spcPts val="0"/>
              </a:spcBef>
              <a:spcAft>
                <a:spcPts val="0"/>
              </a:spcAft>
              <a:defRPr/>
            </a:pPr>
            <a:endParaRPr lang="en-US" altLang="zh-CN" sz="1200" kern="0" dirty="0" smtClean="0">
              <a:solidFill>
                <a:sysClr val="windowText" lastClr="000000"/>
              </a:solidFill>
              <a:latin typeface="微软雅黑" pitchFamily="34" charset="-122"/>
              <a:ea typeface="微软雅黑" pitchFamily="34" charset="-122"/>
            </a:endParaRPr>
          </a:p>
          <a:p>
            <a:pPr fontAlgn="auto">
              <a:lnSpc>
                <a:spcPct val="200000"/>
              </a:lnSpc>
              <a:spcBef>
                <a:spcPts val="0"/>
              </a:spcBef>
              <a:spcAft>
                <a:spcPts val="0"/>
              </a:spcAft>
              <a:defRPr/>
            </a:pPr>
            <a:endParaRPr lang="en-US" altLang="zh-CN" sz="1200" kern="0" dirty="0" smtClean="0">
              <a:solidFill>
                <a:sysClr val="windowText" lastClr="000000"/>
              </a:solidFill>
              <a:latin typeface="微软雅黑" pitchFamily="34" charset="-122"/>
              <a:ea typeface="微软雅黑" pitchFamily="34" charset="-122"/>
            </a:endParaRPr>
          </a:p>
          <a:p>
            <a:pPr fontAlgn="auto">
              <a:lnSpc>
                <a:spcPct val="200000"/>
              </a:lnSpc>
              <a:spcBef>
                <a:spcPts val="0"/>
              </a:spcBef>
              <a:spcAft>
                <a:spcPts val="0"/>
              </a:spcAft>
              <a:defRPr/>
            </a:pPr>
            <a:endParaRPr lang="zu-ZA" altLang="zh-CN" sz="1200" kern="0" dirty="0" smtClean="0">
              <a:solidFill>
                <a:sysClr val="windowText" lastClr="000000"/>
              </a:solidFill>
              <a:latin typeface="微软雅黑" pitchFamily="34" charset="-122"/>
              <a:ea typeface="微软雅黑" pitchFamily="34" charset="-122"/>
            </a:endParaRPr>
          </a:p>
          <a:p>
            <a:pPr fontAlgn="auto">
              <a:lnSpc>
                <a:spcPct val="150000"/>
              </a:lnSpc>
              <a:spcBef>
                <a:spcPts val="0"/>
              </a:spcBef>
              <a:spcAft>
                <a:spcPts val="0"/>
              </a:spcAft>
            </a:pPr>
            <a:endParaRPr lang="en-US" altLang="zh-CN" kern="0" dirty="0" smtClean="0">
              <a:solidFill>
                <a:sysClr val="windowText" lastClr="000000"/>
              </a:solidFill>
              <a:latin typeface="Arial"/>
              <a:ea typeface="+mn-ea"/>
            </a:endParaRPr>
          </a:p>
          <a:p>
            <a:pPr fontAlgn="auto">
              <a:lnSpc>
                <a:spcPct val="150000"/>
              </a:lnSpc>
              <a:spcBef>
                <a:spcPts val="0"/>
              </a:spcBef>
              <a:spcAft>
                <a:spcPts val="0"/>
              </a:spcAft>
            </a:pPr>
            <a:endParaRPr lang="en-US" altLang="zh-CN" kern="0" dirty="0" smtClean="0">
              <a:solidFill>
                <a:sysClr val="windowText" lastClr="000000"/>
              </a:solidFill>
              <a:latin typeface="Arial"/>
              <a:ea typeface="+mn-ea"/>
            </a:endParaRPr>
          </a:p>
          <a:p>
            <a:pPr fontAlgn="auto">
              <a:lnSpc>
                <a:spcPct val="150000"/>
              </a:lnSpc>
              <a:spcBef>
                <a:spcPts val="0"/>
              </a:spcBef>
              <a:spcAft>
                <a:spcPts val="0"/>
              </a:spcAft>
              <a:defRPr/>
            </a:pPr>
            <a:endParaRPr lang="en-US" kern="0" dirty="0" smtClean="0">
              <a:solidFill>
                <a:sysClr val="windowText" lastClr="000000"/>
              </a:solidFill>
              <a:latin typeface="Arial"/>
              <a:ea typeface="+mn-ea"/>
            </a:endParaRPr>
          </a:p>
        </p:txBody>
      </p:sp>
      <p:pic>
        <p:nvPicPr>
          <p:cNvPr id="1026" name="Picture 2"/>
          <p:cNvPicPr>
            <a:picLocks noGrp="1" noChangeAspect="1" noChangeArrowheads="1"/>
          </p:cNvPicPr>
          <p:nvPr>
            <p:ph sz="quarter" idx="10"/>
          </p:nvPr>
        </p:nvPicPr>
        <p:blipFill>
          <a:blip r:embed="rId2" cstate="print"/>
          <a:srcRect/>
          <a:stretch>
            <a:fillRect/>
          </a:stretch>
        </p:blipFill>
        <p:spPr bwMode="auto">
          <a:xfrm>
            <a:off x="539553" y="1608605"/>
            <a:ext cx="4176713" cy="2576479"/>
          </a:xfrm>
          <a:prstGeom prst="rect">
            <a:avLst/>
          </a:prstGeom>
          <a:noFill/>
          <a:ln w="9525">
            <a:noFill/>
            <a:miter lim="800000"/>
            <a:headEnd/>
            <a:tailEnd/>
          </a:ln>
        </p:spPr>
      </p:pic>
      <p:sp>
        <p:nvSpPr>
          <p:cNvPr id="5" name="标题 2"/>
          <p:cNvSpPr txBox="1">
            <a:spLocks/>
          </p:cNvSpPr>
          <p:nvPr/>
        </p:nvSpPr>
        <p:spPr bwMode="auto">
          <a:xfrm>
            <a:off x="684213" y="387350"/>
            <a:ext cx="771366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marL="0" marR="0" lvl="0" indent="0" algn="l" defTabSz="801688" rtl="0" eaLnBrk="0" fontAlgn="base" latinLnBrk="0" hangingPunct="0">
              <a:lnSpc>
                <a:spcPct val="100000"/>
              </a:lnSpc>
              <a:spcBef>
                <a:spcPct val="0"/>
              </a:spcBef>
              <a:spcAft>
                <a:spcPct val="0"/>
              </a:spcAft>
              <a:buClrTx/>
              <a:buSzTx/>
              <a:buFontTx/>
              <a:buNone/>
              <a:tabLst/>
              <a:defRPr/>
            </a:pPr>
            <a:r>
              <a:rPr kumimoji="0" lang="en-US" altLang="zh-CN" sz="3500" b="0" i="0" u="none" strike="noStrike" kern="0" cap="none" spc="0" normalizeH="0" baseline="0" noProof="0" dirty="0" err="1" smtClean="0">
                <a:ln>
                  <a:noFill/>
                </a:ln>
                <a:solidFill>
                  <a:srgbClr val="990000"/>
                </a:solidFill>
                <a:effectLst/>
                <a:uLnTx/>
                <a:uFillTx/>
                <a:latin typeface="+mj-lt"/>
                <a:ea typeface="+mj-ea"/>
                <a:cs typeface="+mj-cs"/>
              </a:rPr>
              <a:t>WebHCat</a:t>
            </a:r>
            <a:r>
              <a:rPr kumimoji="0" lang="zh-CN" altLang="it-IT" sz="3500" b="0" i="0" u="none" strike="noStrike" kern="0" cap="none" spc="0" normalizeH="0" baseline="0" noProof="0" dirty="0" smtClean="0">
                <a:ln>
                  <a:noFill/>
                </a:ln>
                <a:solidFill>
                  <a:srgbClr val="990000"/>
                </a:solidFill>
                <a:effectLst/>
                <a:uLnTx/>
                <a:uFillTx/>
                <a:latin typeface="+mj-lt"/>
                <a:ea typeface="+mj-ea"/>
                <a:cs typeface="+mj-cs"/>
              </a:rPr>
              <a:t>架构</a:t>
            </a:r>
            <a:endParaRPr kumimoji="0" lang="zh-CN" altLang="en-US" sz="3500" b="0" i="0" u="none" strike="noStrike" kern="0" cap="none" spc="0" normalizeH="0" baseline="0" noProof="0" dirty="0">
              <a:ln>
                <a:noFill/>
              </a:ln>
              <a:solidFill>
                <a:srgbClr val="990000"/>
              </a:solidFill>
              <a:effectLst/>
              <a:uLnTx/>
              <a:uFillTx/>
              <a:latin typeface="+mj-lt"/>
              <a:ea typeface="+mj-ea"/>
              <a:cs typeface="+mj-cs"/>
            </a:endParaRPr>
          </a:p>
        </p:txBody>
      </p:sp>
    </p:spTree>
  </p:cSld>
  <p:clrMapOvr>
    <a:masterClrMapping/>
  </p:clrMapOvr>
  <p:transition advClick="0" advTm="8000">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权限管理</a:t>
            </a:r>
            <a:endParaRPr lang="zh-CN" altLang="en-US" dirty="0"/>
          </a:p>
        </p:txBody>
      </p:sp>
      <p:sp>
        <p:nvSpPr>
          <p:cNvPr id="3" name="内容占位符 2"/>
          <p:cNvSpPr>
            <a:spLocks noGrp="1"/>
          </p:cNvSpPr>
          <p:nvPr>
            <p:ph sz="quarter" idx="10"/>
          </p:nvPr>
        </p:nvSpPr>
        <p:spPr/>
        <p:txBody>
          <a:bodyPr/>
          <a:lstStyle/>
          <a:p>
            <a:r>
              <a:rPr lang="zh-CN" altLang="en-US" dirty="0" smtClean="0"/>
              <a:t>权限模型</a:t>
            </a:r>
            <a:endParaRPr lang="en-US" altLang="zh-CN" dirty="0" smtClean="0"/>
          </a:p>
          <a:p>
            <a:pPr lvl="1"/>
            <a:r>
              <a:rPr lang="en-US" altLang="zh-CN" sz="1400" dirty="0" err="1" smtClean="0">
                <a:solidFill>
                  <a:sysClr val="windowText" lastClr="000000"/>
                </a:solidFill>
                <a:latin typeface="微软雅黑" pitchFamily="34" charset="-122"/>
                <a:ea typeface="微软雅黑" pitchFamily="34" charset="-122"/>
                <a:cs typeface="+mn-cs"/>
              </a:rPr>
              <a:t>Pricinpal</a:t>
            </a:r>
            <a:r>
              <a:rPr lang="en-US" altLang="zh-CN" sz="1400" dirty="0" smtClean="0">
                <a:solidFill>
                  <a:sysClr val="windowText" lastClr="000000"/>
                </a:solidFill>
                <a:latin typeface="微软雅黑" pitchFamily="34" charset="-122"/>
                <a:ea typeface="微软雅黑" pitchFamily="34" charset="-122"/>
                <a:cs typeface="+mn-cs"/>
              </a:rPr>
              <a:t> Specification--</a:t>
            </a:r>
            <a:r>
              <a:rPr lang="zh-CN" altLang="en-US" sz="1400" dirty="0" smtClean="0">
                <a:solidFill>
                  <a:sysClr val="windowText" lastClr="000000"/>
                </a:solidFill>
                <a:latin typeface="微软雅黑" pitchFamily="34" charset="-122"/>
                <a:ea typeface="微软雅黑" pitchFamily="34" charset="-122"/>
                <a:cs typeface="+mn-cs"/>
              </a:rPr>
              <a:t>用户对象</a:t>
            </a:r>
            <a:r>
              <a:rPr lang="en-US" altLang="zh-CN" sz="1400" dirty="0" smtClean="0">
                <a:solidFill>
                  <a:sysClr val="windowText" lastClr="000000"/>
                </a:solidFill>
                <a:latin typeface="微软雅黑" pitchFamily="34" charset="-122"/>
                <a:ea typeface="微软雅黑" pitchFamily="34" charset="-122"/>
                <a:cs typeface="+mn-cs"/>
              </a:rPr>
              <a:t>:Hive</a:t>
            </a:r>
            <a:r>
              <a:rPr lang="zh-CN" altLang="en-US" sz="1400" dirty="0" smtClean="0">
                <a:solidFill>
                  <a:sysClr val="windowText" lastClr="000000"/>
                </a:solidFill>
                <a:latin typeface="微软雅黑" pitchFamily="34" charset="-122"/>
                <a:ea typeface="微软雅黑" pitchFamily="34" charset="-122"/>
                <a:cs typeface="+mn-cs"/>
              </a:rPr>
              <a:t>中的用户对象包括</a:t>
            </a:r>
            <a:r>
              <a:rPr lang="en-US" altLang="zh-CN" sz="1400" dirty="0" smtClean="0">
                <a:solidFill>
                  <a:sysClr val="windowText" lastClr="000000"/>
                </a:solidFill>
                <a:latin typeface="微软雅黑" pitchFamily="34" charset="-122"/>
                <a:ea typeface="微软雅黑" pitchFamily="34" charset="-122"/>
                <a:cs typeface="+mn-cs"/>
              </a:rPr>
              <a:t>:USER|GROUP</a:t>
            </a:r>
          </a:p>
          <a:p>
            <a:pPr lvl="1"/>
            <a:r>
              <a:rPr lang="en-US" altLang="zh-CN" sz="1400" dirty="0" smtClean="0">
                <a:solidFill>
                  <a:sysClr val="windowText" lastClr="000000"/>
                </a:solidFill>
                <a:latin typeface="微软雅黑" pitchFamily="34" charset="-122"/>
                <a:ea typeface="微软雅黑" pitchFamily="34" charset="-122"/>
                <a:cs typeface="+mn-cs"/>
              </a:rPr>
              <a:t>Object--</a:t>
            </a:r>
            <a:r>
              <a:rPr lang="zh-CN" altLang="en-US" sz="1400" dirty="0" smtClean="0">
                <a:solidFill>
                  <a:sysClr val="windowText" lastClr="000000"/>
                </a:solidFill>
                <a:latin typeface="微软雅黑" pitchFamily="34" charset="-122"/>
                <a:ea typeface="微软雅黑" pitchFamily="34" charset="-122"/>
                <a:cs typeface="+mn-cs"/>
              </a:rPr>
              <a:t>数据库对象</a:t>
            </a:r>
            <a:r>
              <a:rPr lang="en-US" altLang="zh-CN" sz="1400" dirty="0" smtClean="0">
                <a:solidFill>
                  <a:sysClr val="windowText" lastClr="000000"/>
                </a:solidFill>
                <a:latin typeface="微软雅黑" pitchFamily="34" charset="-122"/>
                <a:ea typeface="微软雅黑" pitchFamily="34" charset="-122"/>
                <a:cs typeface="+mn-cs"/>
              </a:rPr>
              <a:t>:Hive</a:t>
            </a:r>
            <a:r>
              <a:rPr lang="zh-CN" altLang="en-US" sz="1400" dirty="0" smtClean="0">
                <a:solidFill>
                  <a:sysClr val="windowText" lastClr="000000"/>
                </a:solidFill>
                <a:latin typeface="微软雅黑" pitchFamily="34" charset="-122"/>
                <a:ea typeface="微软雅黑" pitchFamily="34" charset="-122"/>
                <a:cs typeface="+mn-cs"/>
              </a:rPr>
              <a:t>中可操作的数据库对象包括数据库、表和视图</a:t>
            </a:r>
            <a:endParaRPr lang="en-US" altLang="zh-CN" sz="1400" dirty="0" smtClean="0">
              <a:solidFill>
                <a:sysClr val="windowText" lastClr="000000"/>
              </a:solidFill>
              <a:latin typeface="微软雅黑" pitchFamily="34" charset="-122"/>
              <a:ea typeface="微软雅黑" pitchFamily="34" charset="-122"/>
              <a:cs typeface="+mn-cs"/>
            </a:endParaRPr>
          </a:p>
          <a:p>
            <a:pPr lvl="1"/>
            <a:r>
              <a:rPr lang="en-US" altLang="zh-CN" sz="1400" dirty="0" smtClean="0">
                <a:solidFill>
                  <a:sysClr val="windowText" lastClr="000000"/>
                </a:solidFill>
                <a:latin typeface="微软雅黑" pitchFamily="34" charset="-122"/>
                <a:ea typeface="微软雅黑" pitchFamily="34" charset="-122"/>
                <a:cs typeface="+mn-cs"/>
              </a:rPr>
              <a:t>Privilege--</a:t>
            </a:r>
            <a:r>
              <a:rPr lang="zh-CN" altLang="en-US" sz="1400" dirty="0" smtClean="0">
                <a:solidFill>
                  <a:sysClr val="windowText" lastClr="000000"/>
                </a:solidFill>
                <a:latin typeface="微软雅黑" pitchFamily="34" charset="-122"/>
                <a:ea typeface="微软雅黑" pitchFamily="34" charset="-122"/>
                <a:cs typeface="+mn-cs"/>
              </a:rPr>
              <a:t>权限类型</a:t>
            </a:r>
            <a:r>
              <a:rPr lang="en-US" altLang="zh-CN" sz="1400" dirty="0" smtClean="0">
                <a:solidFill>
                  <a:sysClr val="windowText" lastClr="000000"/>
                </a:solidFill>
                <a:latin typeface="微软雅黑" pitchFamily="34" charset="-122"/>
                <a:ea typeface="微软雅黑" pitchFamily="34" charset="-122"/>
                <a:cs typeface="+mn-cs"/>
              </a:rPr>
              <a:t>:Hive</a:t>
            </a:r>
            <a:r>
              <a:rPr lang="zh-CN" altLang="en-US" sz="1400" dirty="0" smtClean="0">
                <a:solidFill>
                  <a:sysClr val="windowText" lastClr="000000"/>
                </a:solidFill>
                <a:latin typeface="微软雅黑" pitchFamily="34" charset="-122"/>
                <a:ea typeface="微软雅黑" pitchFamily="34" charset="-122"/>
                <a:cs typeface="+mn-cs"/>
              </a:rPr>
              <a:t>中可以授权的权限主要有</a:t>
            </a:r>
            <a:r>
              <a:rPr lang="en-US" altLang="zh-CN" sz="1400" dirty="0" smtClean="0">
                <a:solidFill>
                  <a:sysClr val="windowText" lastClr="000000"/>
                </a:solidFill>
                <a:latin typeface="微软雅黑" pitchFamily="34" charset="-122"/>
                <a:ea typeface="微软雅黑" pitchFamily="34" charset="-122"/>
                <a:cs typeface="+mn-cs"/>
              </a:rPr>
              <a:t>CREATE|SELECT|INSERT|DELETE|UPDATE</a:t>
            </a:r>
            <a:endParaRPr lang="zh-CN" altLang="en-US" sz="1400" dirty="0">
              <a:solidFill>
                <a:sysClr val="windowText" lastClr="000000"/>
              </a:solidFill>
              <a:latin typeface="微软雅黑" pitchFamily="34" charset="-122"/>
              <a:ea typeface="微软雅黑" pitchFamily="34" charset="-122"/>
              <a:cs typeface="+mn-cs"/>
            </a:endParaRPr>
          </a:p>
        </p:txBody>
      </p:sp>
      <p:sp>
        <p:nvSpPr>
          <p:cNvPr id="5" name="圆角矩形 4"/>
          <p:cNvSpPr/>
          <p:nvPr/>
        </p:nvSpPr>
        <p:spPr bwMode="auto">
          <a:xfrm>
            <a:off x="3837173" y="3405299"/>
            <a:ext cx="1044116" cy="54006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err="1" smtClean="0">
                <a:latin typeface="Times New Roman" pitchFamily="18" charset="0"/>
                <a:cs typeface="Times New Roman" pitchFamily="18" charset="0"/>
              </a:rPr>
              <a:t>Pricinpal</a:t>
            </a:r>
            <a:endParaRPr lang="en-US" altLang="zh-CN" b="1"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Specification</a:t>
            </a:r>
          </a:p>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6" name="圆角矩形 5"/>
          <p:cNvSpPr/>
          <p:nvPr/>
        </p:nvSpPr>
        <p:spPr bwMode="auto">
          <a:xfrm>
            <a:off x="4989301" y="4449415"/>
            <a:ext cx="900100" cy="54006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altLang="zh-CN" dirty="0" smtClean="0"/>
          </a:p>
          <a:p>
            <a:pPr algn="ctr"/>
            <a:r>
              <a:rPr lang="en-US" altLang="zh-CN" b="1" dirty="0" smtClean="0">
                <a:latin typeface="Times New Roman" pitchFamily="18" charset="0"/>
                <a:cs typeface="Times New Roman" pitchFamily="18" charset="0"/>
              </a:rPr>
              <a:t>Privilege</a:t>
            </a:r>
          </a:p>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7" name="圆角矩形 6"/>
          <p:cNvSpPr/>
          <p:nvPr/>
        </p:nvSpPr>
        <p:spPr bwMode="auto">
          <a:xfrm>
            <a:off x="2829061" y="4449415"/>
            <a:ext cx="900100" cy="54006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dirty="0" smtClean="0"/>
          </a:p>
          <a:p>
            <a:r>
              <a:rPr lang="en-US" altLang="zh-CN" b="1" dirty="0" smtClean="0">
                <a:latin typeface="Times New Roman" pitchFamily="18" charset="0"/>
                <a:cs typeface="Times New Roman" pitchFamily="18" charset="0"/>
              </a:rPr>
              <a:t>    Object</a:t>
            </a:r>
          </a:p>
        </p:txBody>
      </p:sp>
      <p:graphicFrame>
        <p:nvGraphicFramePr>
          <p:cNvPr id="1027" name="Object 3"/>
          <p:cNvGraphicFramePr>
            <a:graphicFrameLocks noChangeAspect="1"/>
          </p:cNvGraphicFramePr>
          <p:nvPr/>
        </p:nvGraphicFramePr>
        <p:xfrm>
          <a:off x="5997413" y="4161383"/>
          <a:ext cx="1058863" cy="1139825"/>
        </p:xfrm>
        <a:graphic>
          <a:graphicData uri="http://schemas.openxmlformats.org/presentationml/2006/ole">
            <mc:AlternateContent xmlns:mc="http://schemas.openxmlformats.org/markup-compatibility/2006">
              <mc:Choice xmlns:v="urn:schemas-microsoft-com:vml" Requires="v">
                <p:oleObj spid="_x0000_s1034" name="Visio" r:id="rId3" imgW="1059275" imgH="1140428" progId="Visio.Drawing.11">
                  <p:link updateAutomatic="1"/>
                </p:oleObj>
              </mc:Choice>
              <mc:Fallback>
                <p:oleObj name="Visio" r:id="rId3" imgW="1059275" imgH="1140428" progId="Visio.Drawing.11">
                  <p:link updateAutomatic="1"/>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7413" y="4161383"/>
                        <a:ext cx="1058863"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5"/>
          <p:cNvGraphicFramePr>
            <a:graphicFrameLocks noChangeAspect="1"/>
          </p:cNvGraphicFramePr>
          <p:nvPr/>
        </p:nvGraphicFramePr>
        <p:xfrm>
          <a:off x="4917293" y="3405299"/>
          <a:ext cx="808037" cy="409575"/>
        </p:xfrm>
        <a:graphic>
          <a:graphicData uri="http://schemas.openxmlformats.org/presentationml/2006/ole">
            <mc:AlternateContent xmlns:mc="http://schemas.openxmlformats.org/markup-compatibility/2006">
              <mc:Choice xmlns:v="urn:schemas-microsoft-com:vml" Requires="v">
                <p:oleObj spid="_x0000_s1035" name="Visio" r:id="rId5" imgW="807244" imgH="408908" progId="Visio.Drawing.11">
                  <p:link updateAutomatic="1"/>
                </p:oleObj>
              </mc:Choice>
              <mc:Fallback>
                <p:oleObj name="Visio" r:id="rId5" imgW="807244" imgH="408908" progId="Visio.Drawing.11">
                  <p:link updateAutomatic="1"/>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7293" y="3405299"/>
                        <a:ext cx="808037"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5" name="直接连接符 14"/>
          <p:cNvCxnSpPr>
            <a:stCxn id="5" idx="1"/>
            <a:endCxn id="7" idx="0"/>
          </p:cNvCxnSpPr>
          <p:nvPr/>
        </p:nvCxnSpPr>
        <p:spPr bwMode="auto">
          <a:xfrm flipH="1">
            <a:off x="3279111" y="3675329"/>
            <a:ext cx="558062" cy="77408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直接连接符 16"/>
          <p:cNvCxnSpPr>
            <a:stCxn id="7" idx="3"/>
            <a:endCxn id="6" idx="1"/>
          </p:cNvCxnSpPr>
          <p:nvPr/>
        </p:nvCxnSpPr>
        <p:spPr bwMode="auto">
          <a:xfrm>
            <a:off x="3729161" y="4719445"/>
            <a:ext cx="12601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直接连接符 18"/>
          <p:cNvCxnSpPr>
            <a:stCxn id="5" idx="3"/>
            <a:endCxn id="6" idx="0"/>
          </p:cNvCxnSpPr>
          <p:nvPr/>
        </p:nvCxnSpPr>
        <p:spPr bwMode="auto">
          <a:xfrm>
            <a:off x="4881289" y="3675329"/>
            <a:ext cx="558062" cy="7740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1030" name="Object 6"/>
          <p:cNvGraphicFramePr>
            <a:graphicFrameLocks noChangeAspect="1"/>
          </p:cNvGraphicFramePr>
          <p:nvPr/>
        </p:nvGraphicFramePr>
        <p:xfrm>
          <a:off x="1640929" y="4485419"/>
          <a:ext cx="1111250" cy="422275"/>
        </p:xfrm>
        <a:graphic>
          <a:graphicData uri="http://schemas.openxmlformats.org/presentationml/2006/ole">
            <mc:AlternateContent xmlns:mc="http://schemas.openxmlformats.org/markup-compatibility/2006">
              <mc:Choice xmlns:v="urn:schemas-microsoft-com:vml" Requires="v">
                <p:oleObj spid="_x0000_s1036" name="Visio" r:id="rId7" imgW="1111568" imgH="422053" progId="Visio.Drawing.11">
                  <p:link updateAutomatic="1"/>
                </p:oleObj>
              </mc:Choice>
              <mc:Fallback>
                <p:oleObj name="Visio" r:id="rId7" imgW="1111568" imgH="422053" progId="Visio.Drawing.11">
                  <p:link updateAutomatic="1"/>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0929" y="4485419"/>
                        <a:ext cx="111125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Click="0" advTm="8000">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450968"/>
            <a:ext cx="7632700" cy="745784"/>
          </a:xfrm>
        </p:spPr>
        <p:txBody>
          <a:bodyPr/>
          <a:lstStyle/>
          <a:p>
            <a:r>
              <a:rPr lang="en-US" altLang="zh-CN" dirty="0" smtClean="0"/>
              <a:t>Hive</a:t>
            </a:r>
            <a:r>
              <a:rPr lang="zh-CN" altLang="en-US" dirty="0" smtClean="0"/>
              <a:t>权限管理 </a:t>
            </a:r>
            <a:r>
              <a:rPr lang="en-US" altLang="zh-CN" dirty="0" smtClean="0"/>
              <a:t>-</a:t>
            </a:r>
            <a:r>
              <a:rPr lang="zh-CN" altLang="en-US" dirty="0" smtClean="0"/>
              <a:t>权限操作</a:t>
            </a:r>
            <a:r>
              <a:rPr lang="en-US" altLang="zh-CN" dirty="0" smtClean="0"/>
              <a:t/>
            </a:r>
            <a:br>
              <a:rPr lang="en-US" altLang="zh-CN" dirty="0" smtClean="0"/>
            </a:br>
            <a:endParaRPr lang="zh-CN" altLang="en-US" dirty="0"/>
          </a:p>
        </p:txBody>
      </p:sp>
      <p:graphicFrame>
        <p:nvGraphicFramePr>
          <p:cNvPr id="6" name="表格 5"/>
          <p:cNvGraphicFramePr>
            <a:graphicFrameLocks noGrp="1"/>
          </p:cNvGraphicFramePr>
          <p:nvPr/>
        </p:nvGraphicFramePr>
        <p:xfrm>
          <a:off x="1043608" y="1160748"/>
          <a:ext cx="7200799" cy="4536507"/>
        </p:xfrm>
        <a:graphic>
          <a:graphicData uri="http://schemas.openxmlformats.org/drawingml/2006/table">
            <a:tbl>
              <a:tblPr/>
              <a:tblGrid>
                <a:gridCol w="2746858"/>
                <a:gridCol w="620758"/>
                <a:gridCol w="605239"/>
                <a:gridCol w="651797"/>
                <a:gridCol w="667315"/>
                <a:gridCol w="1272556"/>
                <a:gridCol w="636276"/>
              </a:tblGrid>
              <a:tr h="467278">
                <a:tc>
                  <a:txBody>
                    <a:bodyPr/>
                    <a:lstStyle/>
                    <a:p>
                      <a:pPr>
                        <a:lnSpc>
                          <a:spcPct val="150000"/>
                        </a:lnSpc>
                        <a:spcAft>
                          <a:spcPts val="0"/>
                        </a:spcAft>
                      </a:pPr>
                      <a:r>
                        <a:rPr lang="en-US" sz="900" b="1" kern="100" dirty="0">
                          <a:latin typeface="Times New Roman"/>
                          <a:ea typeface="宋体"/>
                          <a:cs typeface="Times New Roman"/>
                        </a:rPr>
                        <a:t>Action</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50000"/>
                        </a:lnSpc>
                        <a:spcAft>
                          <a:spcPts val="0"/>
                        </a:spcAft>
                      </a:pPr>
                      <a:r>
                        <a:rPr lang="en-US" sz="900" b="1" kern="100" dirty="0">
                          <a:latin typeface="Times New Roman"/>
                          <a:ea typeface="宋体"/>
                          <a:cs typeface="Times New Roman"/>
                        </a:rPr>
                        <a:t>Select</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50000"/>
                        </a:lnSpc>
                        <a:spcAft>
                          <a:spcPts val="0"/>
                        </a:spcAft>
                      </a:pPr>
                      <a:r>
                        <a:rPr lang="en-US" sz="900" b="1" kern="100" dirty="0">
                          <a:latin typeface="Times New Roman"/>
                          <a:ea typeface="宋体"/>
                          <a:cs typeface="Times New Roman"/>
                        </a:rPr>
                        <a:t>Insert</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50000"/>
                        </a:lnSpc>
                        <a:spcAft>
                          <a:spcPts val="0"/>
                        </a:spcAft>
                      </a:pPr>
                      <a:r>
                        <a:rPr lang="en-US" sz="900" b="1" kern="100" dirty="0">
                          <a:latin typeface="Times New Roman"/>
                          <a:ea typeface="宋体"/>
                          <a:cs typeface="Times New Roman"/>
                        </a:rPr>
                        <a:t>Update</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50000"/>
                        </a:lnSpc>
                        <a:spcAft>
                          <a:spcPts val="0"/>
                        </a:spcAft>
                      </a:pPr>
                      <a:r>
                        <a:rPr lang="en-US" sz="900" b="1" kern="100" dirty="0">
                          <a:latin typeface="Times New Roman"/>
                          <a:ea typeface="宋体"/>
                          <a:cs typeface="Times New Roman"/>
                        </a:rPr>
                        <a:t>Delete</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50000"/>
                        </a:lnSpc>
                        <a:spcAft>
                          <a:spcPts val="0"/>
                        </a:spcAft>
                      </a:pPr>
                      <a:r>
                        <a:rPr lang="en-US" sz="900" b="1" kern="100" dirty="0">
                          <a:latin typeface="Times New Roman"/>
                          <a:ea typeface="宋体"/>
                          <a:cs typeface="Times New Roman"/>
                        </a:rPr>
                        <a:t>Ownership</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50000"/>
                        </a:lnSpc>
                        <a:spcAft>
                          <a:spcPts val="0"/>
                        </a:spcAft>
                      </a:pPr>
                      <a:r>
                        <a:rPr lang="en-US" sz="900" b="1" kern="100" dirty="0">
                          <a:latin typeface="Times New Roman"/>
                          <a:ea typeface="宋体"/>
                          <a:cs typeface="Times New Roman"/>
                        </a:rPr>
                        <a:t>Admin</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r>
              <a:tr h="214170">
                <a:tc>
                  <a:txBody>
                    <a:bodyPr/>
                    <a:lstStyle/>
                    <a:p>
                      <a:pPr>
                        <a:lnSpc>
                          <a:spcPct val="150000"/>
                        </a:lnSpc>
                        <a:spcAft>
                          <a:spcPts val="0"/>
                        </a:spcAft>
                      </a:pPr>
                      <a:r>
                        <a:rPr lang="en-US" sz="800" kern="100" dirty="0">
                          <a:latin typeface="Times New Roman"/>
                          <a:ea typeface="宋体"/>
                          <a:cs typeface="Times New Roman"/>
                        </a:rPr>
                        <a:t>CREATE TABLE</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dirty="0">
                          <a:latin typeface="Times New Roman"/>
                          <a:ea typeface="宋体"/>
                          <a:cs typeface="Times New Roman"/>
                        </a:rPr>
                        <a:t>Y (of database)</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dirty="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dirty="0">
                          <a:latin typeface="Times New Roman"/>
                          <a:ea typeface="宋体"/>
                          <a:cs typeface="Times New Roman"/>
                        </a:rPr>
                        <a:t>DROP TABLE</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a:latin typeface="Times New Roman"/>
                          <a:ea typeface="宋体"/>
                          <a:cs typeface="Times New Roman"/>
                        </a:rPr>
                        <a:t>Y</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dirty="0">
                          <a:latin typeface="Times New Roman"/>
                          <a:ea typeface="宋体"/>
                          <a:cs typeface="Times New Roman"/>
                        </a:rPr>
                        <a:t>DESCRIBE TABLE</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a:latin typeface="Times New Roman"/>
                          <a:ea typeface="宋体"/>
                          <a:cs typeface="Times New Roman"/>
                        </a:rPr>
                        <a:t>Y</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dirty="0">
                          <a:latin typeface="Times New Roman"/>
                          <a:ea typeface="宋体"/>
                          <a:cs typeface="Times New Roman"/>
                        </a:rPr>
                        <a:t>SHOW PARTITIONS</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a:latin typeface="Times New Roman"/>
                          <a:ea typeface="宋体"/>
                          <a:cs typeface="Times New Roman"/>
                        </a:rPr>
                        <a:t>Y</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dirty="0">
                          <a:latin typeface="Times New Roman"/>
                          <a:ea typeface="宋体"/>
                          <a:cs typeface="Times New Roman"/>
                        </a:rPr>
                        <a:t>ALTER TABLE LOCATION</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dirty="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a:latin typeface="Times New Roman"/>
                          <a:ea typeface="宋体"/>
                          <a:cs typeface="Times New Roman"/>
                        </a:rPr>
                        <a:t>Y</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dirty="0">
                          <a:latin typeface="Times New Roman"/>
                          <a:ea typeface="宋体"/>
                          <a:cs typeface="Times New Roman"/>
                        </a:rPr>
                        <a:t>ALTER PARTITION LOCATION</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dirty="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a:latin typeface="Times New Roman"/>
                          <a:ea typeface="宋体"/>
                          <a:cs typeface="Times New Roman"/>
                        </a:rPr>
                        <a:t>Y</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dirty="0">
                          <a:latin typeface="Times New Roman"/>
                          <a:ea typeface="宋体"/>
                          <a:cs typeface="Times New Roman"/>
                        </a:rPr>
                        <a:t>ALTER TABLE ADD PARTITION</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a:latin typeface="Times New Roman"/>
                          <a:ea typeface="宋体"/>
                          <a:cs typeface="Times New Roman"/>
                        </a:rPr>
                        <a:t>Y</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dirty="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dirty="0">
                          <a:latin typeface="Times New Roman"/>
                          <a:ea typeface="宋体"/>
                          <a:cs typeface="Times New Roman"/>
                        </a:rPr>
                        <a:t>ALTER TABLE DROP PARTITION</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dirty="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dirty="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dirty="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dirty="0">
                          <a:latin typeface="Times New Roman"/>
                          <a:ea typeface="宋体"/>
                          <a:cs typeface="Times New Roman"/>
                        </a:rPr>
                        <a:t>Y</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339">
                <a:tc>
                  <a:txBody>
                    <a:bodyPr/>
                    <a:lstStyle/>
                    <a:p>
                      <a:pPr>
                        <a:lnSpc>
                          <a:spcPct val="150000"/>
                        </a:lnSpc>
                        <a:spcAft>
                          <a:spcPts val="0"/>
                        </a:spcAft>
                      </a:pPr>
                      <a:r>
                        <a:rPr lang="en-US" sz="800" kern="100">
                          <a:latin typeface="Times New Roman"/>
                          <a:ea typeface="宋体"/>
                          <a:cs typeface="Times New Roman"/>
                        </a:rPr>
                        <a:t>ALTER TABLE</a:t>
                      </a:r>
                      <a:br>
                        <a:rPr lang="en-US" sz="800" kern="100">
                          <a:latin typeface="Times New Roman"/>
                          <a:ea typeface="宋体"/>
                          <a:cs typeface="Times New Roman"/>
                        </a:rPr>
                      </a:br>
                      <a:r>
                        <a:rPr lang="en-US" sz="800" kern="100">
                          <a:latin typeface="Times New Roman"/>
                          <a:ea typeface="宋体"/>
                          <a:cs typeface="Times New Roman"/>
                        </a:rPr>
                        <a:t> (all of them except the ones above)</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dirty="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dirty="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dirty="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a:latin typeface="Times New Roman"/>
                          <a:ea typeface="宋体"/>
                          <a:cs typeface="Times New Roman"/>
                        </a:rPr>
                        <a:t>Y</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a:latin typeface="Times New Roman"/>
                          <a:ea typeface="宋体"/>
                          <a:cs typeface="Times New Roman"/>
                        </a:rPr>
                        <a:t>TRUNCATE TABLE</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dirty="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a:latin typeface="Times New Roman"/>
                          <a:ea typeface="宋体"/>
                          <a:cs typeface="Times New Roman"/>
                        </a:rPr>
                        <a:t>Y</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a:latin typeface="Times New Roman"/>
                          <a:ea typeface="宋体"/>
                          <a:cs typeface="Times New Roman"/>
                        </a:rPr>
                        <a:t>CREATE VIEW</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a:latin typeface="Times New Roman"/>
                          <a:ea typeface="宋体"/>
                          <a:cs typeface="Times New Roman"/>
                        </a:rPr>
                        <a:t>Y + G</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dirty="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a:latin typeface="Times New Roman"/>
                          <a:ea typeface="宋体"/>
                          <a:cs typeface="Times New Roman"/>
                        </a:rPr>
                        <a:t>ALTER VIEW PROPERTIES</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dirty="0">
                          <a:latin typeface="Times New Roman"/>
                          <a:ea typeface="宋体"/>
                          <a:cs typeface="Times New Roman"/>
                        </a:rPr>
                        <a:t>Y</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a:latin typeface="Times New Roman"/>
                          <a:ea typeface="宋体"/>
                          <a:cs typeface="Times New Roman"/>
                        </a:rPr>
                        <a:t>ALTER VIEW RENAME</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dirty="0">
                          <a:latin typeface="Times New Roman"/>
                          <a:ea typeface="宋体"/>
                          <a:cs typeface="Times New Roman"/>
                        </a:rPr>
                        <a:t>Y</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a:latin typeface="Times New Roman"/>
                          <a:ea typeface="宋体"/>
                          <a:cs typeface="Times New Roman"/>
                        </a:rPr>
                        <a:t>DROP VIEW PROPERTIES</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dirty="0">
                          <a:latin typeface="Times New Roman"/>
                          <a:ea typeface="宋体"/>
                          <a:cs typeface="Times New Roman"/>
                        </a:rPr>
                        <a:t>Y</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a:latin typeface="Times New Roman"/>
                          <a:ea typeface="宋体"/>
                          <a:cs typeface="Times New Roman"/>
                        </a:rPr>
                        <a:t>DROP VIEW</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a:latin typeface="Times New Roman"/>
                          <a:ea typeface="宋体"/>
                          <a:cs typeface="Times New Roman"/>
                        </a:rPr>
                        <a:t>Y</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a:latin typeface="Times New Roman"/>
                          <a:ea typeface="宋体"/>
                          <a:cs typeface="Times New Roman"/>
                        </a:rPr>
                        <a:t>ANALYZE TABLE</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a:latin typeface="Times New Roman"/>
                          <a:ea typeface="宋体"/>
                          <a:cs typeface="Times New Roman"/>
                        </a:rPr>
                        <a:t>Y</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a:latin typeface="Times New Roman"/>
                          <a:ea typeface="宋体"/>
                          <a:cs typeface="Times New Roman"/>
                        </a:rPr>
                        <a:t>Y</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a:latin typeface="Times New Roman"/>
                          <a:ea typeface="宋体"/>
                          <a:cs typeface="Times New Roman"/>
                        </a:rPr>
                        <a:t>SHOW COLUMNS</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a:latin typeface="Times New Roman"/>
                          <a:ea typeface="宋体"/>
                          <a:cs typeface="Times New Roman"/>
                        </a:rPr>
                        <a:t>Y</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170">
                <a:tc>
                  <a:txBody>
                    <a:bodyPr/>
                    <a:lstStyle/>
                    <a:p>
                      <a:pPr>
                        <a:lnSpc>
                          <a:spcPct val="150000"/>
                        </a:lnSpc>
                        <a:spcAft>
                          <a:spcPts val="0"/>
                        </a:spcAft>
                      </a:pPr>
                      <a:r>
                        <a:rPr lang="en-US" sz="800" kern="100">
                          <a:latin typeface="Times New Roman"/>
                          <a:ea typeface="宋体"/>
                          <a:cs typeface="Times New Roman"/>
                        </a:rPr>
                        <a:t>SHOW TABLE STATUS</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800" kern="100">
                          <a:latin typeface="Times New Roman"/>
                          <a:ea typeface="宋体"/>
                          <a:cs typeface="Times New Roman"/>
                        </a:rPr>
                        <a:t>Y</a:t>
                      </a:r>
                      <a:endParaRPr lang="zh-CN" sz="800" kern="10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800" kern="100" dirty="0">
                          <a:latin typeface="Times New Roman"/>
                          <a:ea typeface="宋体"/>
                          <a:cs typeface="Times New Roman"/>
                        </a:rPr>
                        <a:t>　</a:t>
                      </a: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smtClean="0">
                <a:latin typeface="+mn-ea"/>
              </a:rPr>
              <a:t>FusionInsight HD C60 </a:t>
            </a:r>
            <a:r>
              <a:rPr lang="zh-CN" altLang="en-US" dirty="0" smtClean="0">
                <a:latin typeface="+mn-ea"/>
              </a:rPr>
              <a:t>版本中</a:t>
            </a:r>
            <a:r>
              <a:rPr lang="en-US" altLang="zh-CN" dirty="0" smtClean="0">
                <a:latin typeface="+mn-ea"/>
              </a:rPr>
              <a:t>Hive</a:t>
            </a:r>
            <a:r>
              <a:rPr lang="zh-CN" altLang="en-US" dirty="0" smtClean="0">
                <a:latin typeface="+mn-ea"/>
              </a:rPr>
              <a:t>组件在社区版本</a:t>
            </a:r>
            <a:r>
              <a:rPr lang="en-US" altLang="zh-CN" dirty="0" smtClean="0">
                <a:latin typeface="+mn-ea"/>
              </a:rPr>
              <a:t>Hive 1.2.1</a:t>
            </a:r>
            <a:r>
              <a:rPr lang="zh-CN" altLang="en-US" dirty="0" smtClean="0">
                <a:latin typeface="+mn-ea"/>
              </a:rPr>
              <a:t>基础上，加入了众多企业级定制化特性，如</a:t>
            </a:r>
            <a:r>
              <a:rPr lang="en-US" altLang="zh-CN" dirty="0" smtClean="0">
                <a:latin typeface="+mn-ea"/>
              </a:rPr>
              <a:t>HA</a:t>
            </a:r>
            <a:r>
              <a:rPr lang="zh-CN" altLang="en-US" dirty="0" smtClean="0">
                <a:latin typeface="+mn-ea"/>
              </a:rPr>
              <a:t>机制，列加密，</a:t>
            </a:r>
            <a:r>
              <a:rPr lang="en-US" altLang="zh-CN" dirty="0" err="1" smtClean="0">
                <a:latin typeface="+mn-ea"/>
              </a:rPr>
              <a:t>Colocation</a:t>
            </a:r>
            <a:r>
              <a:rPr lang="zh-CN" altLang="en-US" dirty="0" smtClean="0">
                <a:latin typeface="+mn-ea"/>
              </a:rPr>
              <a:t>建表等特性。整个产品在高可靠，高容错，可扩展性以及性能等各方面较社区有巨大提升。</a:t>
            </a:r>
            <a:endParaRPr lang="en-US" altLang="zh-CN" dirty="0" smtClean="0">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450968"/>
            <a:ext cx="7632700" cy="745784"/>
          </a:xfrm>
        </p:spPr>
        <p:txBody>
          <a:bodyPr/>
          <a:lstStyle/>
          <a:p>
            <a:r>
              <a:rPr lang="en-US" altLang="zh-CN" dirty="0" smtClean="0"/>
              <a:t>Hive</a:t>
            </a:r>
            <a:r>
              <a:rPr lang="zh-CN" altLang="en-US" dirty="0" smtClean="0"/>
              <a:t>权限管理 </a:t>
            </a:r>
            <a:r>
              <a:rPr lang="en-US" altLang="zh-CN" dirty="0" smtClean="0"/>
              <a:t>-</a:t>
            </a:r>
            <a:r>
              <a:rPr lang="zh-CN" altLang="en-US" dirty="0" smtClean="0"/>
              <a:t>权限操作</a:t>
            </a:r>
            <a:r>
              <a:rPr lang="en-US" altLang="zh-CN" dirty="0" smtClean="0"/>
              <a:t/>
            </a:r>
            <a:br>
              <a:rPr lang="en-US" altLang="zh-CN" dirty="0" smtClean="0"/>
            </a:br>
            <a:endParaRPr lang="zh-CN" altLang="en-US" dirty="0"/>
          </a:p>
        </p:txBody>
      </p:sp>
      <p:graphicFrame>
        <p:nvGraphicFramePr>
          <p:cNvPr id="6" name="表格 5"/>
          <p:cNvGraphicFramePr>
            <a:graphicFrameLocks noGrp="1"/>
          </p:cNvGraphicFramePr>
          <p:nvPr/>
        </p:nvGraphicFramePr>
        <p:xfrm>
          <a:off x="1043608" y="1160749"/>
          <a:ext cx="7416824" cy="4844719"/>
        </p:xfrm>
        <a:graphic>
          <a:graphicData uri="http://schemas.openxmlformats.org/drawingml/2006/table">
            <a:tbl>
              <a:tblPr/>
              <a:tblGrid>
                <a:gridCol w="2829264"/>
                <a:gridCol w="639382"/>
                <a:gridCol w="623396"/>
                <a:gridCol w="671351"/>
                <a:gridCol w="687334"/>
                <a:gridCol w="1310733"/>
                <a:gridCol w="655364"/>
              </a:tblGrid>
              <a:tr h="360039">
                <a:tc>
                  <a:txBody>
                    <a:bodyPr/>
                    <a:lstStyle/>
                    <a:p>
                      <a:pPr>
                        <a:lnSpc>
                          <a:spcPct val="150000"/>
                        </a:lnSpc>
                        <a:spcAft>
                          <a:spcPts val="0"/>
                        </a:spcAft>
                      </a:pPr>
                      <a:r>
                        <a:rPr lang="en-US" sz="900" b="1" kern="100" dirty="0">
                          <a:latin typeface="Times New Roman"/>
                          <a:ea typeface="宋体"/>
                          <a:cs typeface="Times New Roman"/>
                        </a:rPr>
                        <a:t>Action</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50000"/>
                        </a:lnSpc>
                        <a:spcAft>
                          <a:spcPts val="0"/>
                        </a:spcAft>
                      </a:pPr>
                      <a:r>
                        <a:rPr lang="en-US" sz="900" b="1" kern="100" dirty="0">
                          <a:latin typeface="Times New Roman"/>
                          <a:ea typeface="宋体"/>
                          <a:cs typeface="Times New Roman"/>
                        </a:rPr>
                        <a:t>Select</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50000"/>
                        </a:lnSpc>
                        <a:spcAft>
                          <a:spcPts val="0"/>
                        </a:spcAft>
                      </a:pPr>
                      <a:r>
                        <a:rPr lang="en-US" sz="900" b="1" kern="100" dirty="0">
                          <a:latin typeface="Times New Roman"/>
                          <a:ea typeface="宋体"/>
                          <a:cs typeface="Times New Roman"/>
                        </a:rPr>
                        <a:t>Insert</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50000"/>
                        </a:lnSpc>
                        <a:spcAft>
                          <a:spcPts val="0"/>
                        </a:spcAft>
                      </a:pPr>
                      <a:r>
                        <a:rPr lang="en-US" sz="900" b="1" kern="100" dirty="0">
                          <a:latin typeface="Times New Roman"/>
                          <a:ea typeface="宋体"/>
                          <a:cs typeface="Times New Roman"/>
                        </a:rPr>
                        <a:t>Update</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50000"/>
                        </a:lnSpc>
                        <a:spcAft>
                          <a:spcPts val="0"/>
                        </a:spcAft>
                      </a:pPr>
                      <a:r>
                        <a:rPr lang="en-US" sz="900" b="1" kern="100" dirty="0">
                          <a:latin typeface="Times New Roman"/>
                          <a:ea typeface="宋体"/>
                          <a:cs typeface="Times New Roman"/>
                        </a:rPr>
                        <a:t>Delete</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50000"/>
                        </a:lnSpc>
                        <a:spcAft>
                          <a:spcPts val="0"/>
                        </a:spcAft>
                      </a:pPr>
                      <a:r>
                        <a:rPr lang="en-US" sz="900" b="1" kern="100" dirty="0">
                          <a:latin typeface="Times New Roman"/>
                          <a:ea typeface="宋体"/>
                          <a:cs typeface="Times New Roman"/>
                        </a:rPr>
                        <a:t>Ownership</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50000"/>
                        </a:lnSpc>
                        <a:spcAft>
                          <a:spcPts val="0"/>
                        </a:spcAft>
                      </a:pPr>
                      <a:r>
                        <a:rPr lang="en-US" sz="900" b="1" kern="100" dirty="0">
                          <a:latin typeface="Times New Roman"/>
                          <a:ea typeface="宋体"/>
                          <a:cs typeface="Times New Roman"/>
                        </a:rPr>
                        <a:t>Admin</a:t>
                      </a:r>
                      <a:endParaRPr lang="zh-CN" sz="800" kern="100" dirty="0">
                        <a:latin typeface="Times New Roman"/>
                        <a:ea typeface="宋体"/>
                        <a:cs typeface="Times New Roman"/>
                      </a:endParaRPr>
                    </a:p>
                  </a:txBody>
                  <a:tcPr marL="52326" marR="523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r>
              <a:tr h="154299">
                <a:tc>
                  <a:txBody>
                    <a:bodyPr/>
                    <a:lstStyle/>
                    <a:p>
                      <a:pPr marL="0" algn="l" defTabSz="914400" rtl="0" eaLnBrk="1" latinLnBrk="0" hangingPunct="1">
                        <a:lnSpc>
                          <a:spcPct val="100000"/>
                        </a:lnSpc>
                        <a:spcAft>
                          <a:spcPts val="0"/>
                        </a:spcAft>
                      </a:pPr>
                      <a:r>
                        <a:rPr lang="en-US" sz="800" kern="100" dirty="0">
                          <a:solidFill>
                            <a:schemeClr val="tx1"/>
                          </a:solidFill>
                          <a:latin typeface="Times New Roman"/>
                          <a:ea typeface="宋体"/>
                          <a:cs typeface="Times New Roman"/>
                        </a:rPr>
                        <a:t>SHOW TABLE PROPERTIES</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00000"/>
                        </a:lnSpc>
                        <a:spcAft>
                          <a:spcPts val="0"/>
                        </a:spcAft>
                      </a:pPr>
                      <a:r>
                        <a:rPr lang="en-US" sz="800" kern="100" dirty="0">
                          <a:solidFill>
                            <a:schemeClr val="tx1"/>
                          </a:solidFill>
                          <a:latin typeface="Times New Roman"/>
                          <a:ea typeface="宋体"/>
                          <a:cs typeface="Times New Roman"/>
                        </a:rPr>
                        <a:t>CREATE TABLE AS SELECT</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en-US" sz="800" kern="100" dirty="0">
                          <a:solidFill>
                            <a:schemeClr val="tx1"/>
                          </a:solidFill>
                          <a:latin typeface="Times New Roman"/>
                          <a:ea typeface="宋体"/>
                          <a:cs typeface="Times New Roman"/>
                        </a:rPr>
                        <a:t>Y (of database)</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00000"/>
                        </a:lnSpc>
                        <a:spcAft>
                          <a:spcPts val="0"/>
                        </a:spcAft>
                      </a:pPr>
                      <a:r>
                        <a:rPr lang="en-US" sz="800" kern="100" dirty="0">
                          <a:solidFill>
                            <a:schemeClr val="tx1"/>
                          </a:solidFill>
                          <a:latin typeface="Times New Roman"/>
                          <a:ea typeface="宋体"/>
                          <a:cs typeface="Times New Roman"/>
                        </a:rPr>
                        <a:t>CREATE INDEX</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en-US" sz="800" kern="100" dirty="0">
                          <a:solidFill>
                            <a:schemeClr val="tx1"/>
                          </a:solidFill>
                          <a:latin typeface="Times New Roman"/>
                          <a:ea typeface="宋体"/>
                          <a:cs typeface="Times New Roman"/>
                        </a:rPr>
                        <a:t>Y (of table)</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00000"/>
                        </a:lnSpc>
                        <a:spcAft>
                          <a:spcPts val="0"/>
                        </a:spcAft>
                      </a:pPr>
                      <a:r>
                        <a:rPr lang="en-US" sz="800" kern="100" dirty="0">
                          <a:solidFill>
                            <a:schemeClr val="tx1"/>
                          </a:solidFill>
                          <a:latin typeface="Times New Roman"/>
                          <a:ea typeface="宋体"/>
                          <a:cs typeface="Times New Roman"/>
                        </a:rPr>
                        <a:t>DROP INDEX</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00000"/>
                        </a:lnSpc>
                        <a:spcAft>
                          <a:spcPts val="0"/>
                        </a:spcAft>
                      </a:pPr>
                      <a:r>
                        <a:rPr lang="en-US" sz="800" kern="100" dirty="0">
                          <a:solidFill>
                            <a:schemeClr val="tx1"/>
                          </a:solidFill>
                          <a:latin typeface="Times New Roman"/>
                          <a:ea typeface="宋体"/>
                          <a:cs typeface="Times New Roman"/>
                        </a:rPr>
                        <a:t>ALTER INDEX REBUILD</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00000"/>
                        </a:lnSpc>
                        <a:spcAft>
                          <a:spcPts val="0"/>
                        </a:spcAft>
                      </a:pPr>
                      <a:r>
                        <a:rPr lang="en-US" sz="800" kern="100" dirty="0">
                          <a:solidFill>
                            <a:schemeClr val="tx1"/>
                          </a:solidFill>
                          <a:latin typeface="Times New Roman"/>
                          <a:ea typeface="宋体"/>
                          <a:cs typeface="Times New Roman"/>
                        </a:rPr>
                        <a:t>ALTER INDEX PROPERTIES</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00000"/>
                        </a:lnSpc>
                        <a:spcAft>
                          <a:spcPts val="0"/>
                        </a:spcAft>
                      </a:pPr>
                      <a:r>
                        <a:rPr lang="en-US" sz="800" kern="100" dirty="0">
                          <a:solidFill>
                            <a:schemeClr val="tx1"/>
                          </a:solidFill>
                          <a:latin typeface="Times New Roman"/>
                          <a:ea typeface="宋体"/>
                          <a:cs typeface="Times New Roman"/>
                        </a:rPr>
                        <a:t>SELECT</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0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INSERT</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0058">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UPDATE</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DELETE</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LOAD</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SHOW CREATE TABLE</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Y+G</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CREATE FUNCTION</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DROP FUNCTION</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MSCK (metastore check)</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ALTER DATABASE</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CREATE DATABASE</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EXPLAIN</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DROP DATABASE</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CREATE ROLE</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39">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DROP ROLE</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zh-CN" sz="800" kern="100" dirty="0">
                          <a:solidFill>
                            <a:schemeClr val="tx1"/>
                          </a:solidFill>
                          <a:latin typeface="Times New Roman"/>
                          <a:ea typeface="宋体"/>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15">
                <a:tc gridSpan="7">
                  <a:txBody>
                    <a:bodyPr/>
                    <a:lstStyle/>
                    <a:p>
                      <a:pPr marL="0" algn="l" defTabSz="914400" rtl="0" eaLnBrk="1" latinLnBrk="0" hangingPunct="1">
                        <a:lnSpc>
                          <a:spcPct val="150000"/>
                        </a:lnSpc>
                        <a:spcAft>
                          <a:spcPts val="0"/>
                        </a:spcAft>
                      </a:pPr>
                      <a:r>
                        <a:rPr lang="en-US" sz="800" kern="100" dirty="0">
                          <a:solidFill>
                            <a:schemeClr val="tx1"/>
                          </a:solidFill>
                          <a:latin typeface="Times New Roman"/>
                          <a:ea typeface="宋体"/>
                          <a:cs typeface="Times New Roman"/>
                        </a:rPr>
                        <a:t>Y:  Privilege required.</a:t>
                      </a:r>
                      <a:br>
                        <a:rPr lang="en-US" sz="800" kern="100" dirty="0">
                          <a:solidFill>
                            <a:schemeClr val="tx1"/>
                          </a:solidFill>
                          <a:latin typeface="Times New Roman"/>
                          <a:ea typeface="宋体"/>
                          <a:cs typeface="Times New Roman"/>
                        </a:rPr>
                      </a:br>
                      <a:r>
                        <a:rPr lang="en-US" sz="800" kern="100" dirty="0">
                          <a:solidFill>
                            <a:schemeClr val="tx1"/>
                          </a:solidFill>
                          <a:latin typeface="Times New Roman"/>
                          <a:ea typeface="宋体"/>
                          <a:cs typeface="Times New Roman"/>
                        </a:rPr>
                        <a:t>Y + G:  Privilege "WITH GRANT OPTION" required.</a:t>
                      </a:r>
                      <a:endParaRPr lang="zh-CN" sz="800"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h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h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h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h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h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r>
            </a:tbl>
          </a:graphicData>
        </a:graphic>
      </p:graphicFrame>
    </p:spTree>
  </p:cSld>
  <p:clrMapOvr>
    <a:masterClrMapping/>
  </p:clrMapOvr>
  <p:transition advClick="0" advTm="8000">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增强特性</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pPr lvl="0">
              <a:defRPr/>
            </a:pPr>
            <a:r>
              <a:rPr lang="zh-CN" altLang="en-US" dirty="0" smtClean="0">
                <a:latin typeface="+mn-ea"/>
              </a:rPr>
              <a:t>基于</a:t>
            </a:r>
            <a:r>
              <a:rPr lang="en-US" altLang="zh-CN" dirty="0" smtClean="0">
                <a:latin typeface="+mn-ea"/>
              </a:rPr>
              <a:t>HDFS </a:t>
            </a:r>
            <a:r>
              <a:rPr lang="en-US" altLang="zh-CN" dirty="0" err="1" smtClean="0">
                <a:latin typeface="+mn-ea"/>
              </a:rPr>
              <a:t>Colocation</a:t>
            </a:r>
            <a:r>
              <a:rPr lang="zh-CN" altLang="en-US" dirty="0" smtClean="0">
                <a:latin typeface="+mn-ea"/>
              </a:rPr>
              <a:t>特性建表</a:t>
            </a:r>
            <a:endParaRPr lang="en-US" altLang="zh-CN" dirty="0" smtClean="0">
              <a:latin typeface="+mn-ea"/>
            </a:endParaRPr>
          </a:p>
          <a:p>
            <a:pPr lvl="0">
              <a:defRPr/>
            </a:pPr>
            <a:r>
              <a:rPr lang="zh-CN" altLang="en-US" dirty="0" smtClean="0">
                <a:latin typeface="+mn-ea"/>
              </a:rPr>
              <a:t>列加密</a:t>
            </a:r>
            <a:endParaRPr lang="en-US" altLang="zh-CN" dirty="0" smtClean="0">
              <a:latin typeface="+mn-ea"/>
            </a:endParaRPr>
          </a:p>
          <a:p>
            <a:pPr lvl="0">
              <a:defRPr/>
            </a:pPr>
            <a:r>
              <a:rPr lang="en-US" altLang="zh-CN" dirty="0" err="1" smtClean="0">
                <a:latin typeface="+mn-ea"/>
              </a:rPr>
              <a:t>HBase</a:t>
            </a:r>
            <a:r>
              <a:rPr lang="zh-CN" altLang="en-US" dirty="0" smtClean="0">
                <a:latin typeface="+mn-ea"/>
              </a:rPr>
              <a:t>表批量记录删除功能</a:t>
            </a:r>
            <a:endParaRPr lang="en-US" altLang="zh-CN" dirty="0" smtClean="0">
              <a:latin typeface="+mn-ea"/>
            </a:endParaRPr>
          </a:p>
          <a:p>
            <a:pPr lvl="0">
              <a:defRPr/>
            </a:pPr>
            <a:r>
              <a:rPr lang="zh-CN" altLang="en-US" dirty="0" smtClean="0">
                <a:latin typeface="+mn-ea"/>
              </a:rPr>
              <a:t>流控特性</a:t>
            </a:r>
            <a:endParaRPr lang="en-US" altLang="zh-CN" dirty="0" smtClean="0">
              <a:latin typeface="+mn-ea"/>
            </a:endParaRPr>
          </a:p>
          <a:p>
            <a:pPr lvl="0">
              <a:defRPr/>
            </a:pPr>
            <a:r>
              <a:rPr lang="zh-CN" altLang="en-US" dirty="0" smtClean="0">
                <a:latin typeface="+mn-ea"/>
              </a:rPr>
              <a:t>指定行分隔符</a:t>
            </a:r>
            <a:endParaRPr lang="en-US" altLang="zh-CN" dirty="0" smtClean="0">
              <a:latin typeface="+mn-ea"/>
            </a:endParaRP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增强特性</a:t>
            </a:r>
            <a:r>
              <a:rPr lang="en-US" altLang="zh-CN" dirty="0" smtClean="0"/>
              <a:t> – </a:t>
            </a:r>
            <a:r>
              <a:rPr lang="en-US" altLang="zh-CN" dirty="0" err="1" smtClean="0"/>
              <a:t>Colocation</a:t>
            </a:r>
            <a:r>
              <a:rPr lang="zh-CN" altLang="en-US" dirty="0" smtClean="0"/>
              <a:t>简介</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pPr>
              <a:buNone/>
            </a:pPr>
            <a:r>
              <a:rPr lang="en-US" altLang="zh-CN" sz="2000" dirty="0" err="1" smtClean="0">
                <a:latin typeface="+mn-ea"/>
              </a:rPr>
              <a:t>Colocation</a:t>
            </a:r>
            <a:r>
              <a:rPr lang="zh-CN" altLang="en-US" sz="2000" dirty="0" smtClean="0">
                <a:latin typeface="+mn-ea"/>
              </a:rPr>
              <a:t> </a:t>
            </a:r>
            <a:r>
              <a:rPr lang="en-US" altLang="zh-CN" sz="2000" dirty="0" smtClean="0">
                <a:latin typeface="+mn-ea"/>
              </a:rPr>
              <a:t>(</a:t>
            </a:r>
            <a:r>
              <a:rPr lang="zh-CN" altLang="en-US" sz="2000" dirty="0" smtClean="0">
                <a:latin typeface="+mn-ea"/>
              </a:rPr>
              <a:t>同分布</a:t>
            </a:r>
            <a:r>
              <a:rPr lang="en-US" altLang="zh-CN" sz="2000" dirty="0" smtClean="0">
                <a:latin typeface="+mn-ea"/>
              </a:rPr>
              <a:t>)</a:t>
            </a:r>
            <a:r>
              <a:rPr lang="zh-CN" altLang="en-US" sz="2000" dirty="0" smtClean="0">
                <a:latin typeface="+mn-ea"/>
              </a:rPr>
              <a:t>：将存在关联关系的数据或可能要进行关联操作的数据存储在相同的存储节点上</a:t>
            </a:r>
            <a:r>
              <a:rPr lang="zh-CN" altLang="en-US" dirty="0" smtClean="0">
                <a:latin typeface="+mn-ea"/>
              </a:rPr>
              <a:t>。</a:t>
            </a:r>
          </a:p>
        </p:txBody>
      </p:sp>
      <p:grpSp>
        <p:nvGrpSpPr>
          <p:cNvPr id="40" name="组合 39"/>
          <p:cNvGrpSpPr/>
          <p:nvPr/>
        </p:nvGrpSpPr>
        <p:grpSpPr>
          <a:xfrm>
            <a:off x="899592" y="2420888"/>
            <a:ext cx="7488832" cy="2592288"/>
            <a:chOff x="827584" y="1367359"/>
            <a:chExt cx="7488832" cy="2592288"/>
          </a:xfrm>
        </p:grpSpPr>
        <p:sp>
          <p:nvSpPr>
            <p:cNvPr id="41" name="矩形 40"/>
            <p:cNvSpPr/>
            <p:nvPr/>
          </p:nvSpPr>
          <p:spPr bwMode="auto">
            <a:xfrm>
              <a:off x="3851920" y="1367359"/>
              <a:ext cx="1224136" cy="792088"/>
            </a:xfrm>
            <a:prstGeom prst="rect">
              <a:avLst/>
            </a:prstGeom>
            <a:solidFill>
              <a:srgbClr val="FFFFFF"/>
            </a:solidFill>
            <a:ln w="19050" cap="flat" cmpd="sng" algn="ctr">
              <a:solidFill>
                <a:srgbClr val="4F81BD"/>
              </a:solidFill>
              <a:prstDash val="solid"/>
              <a:headEnd type="none" w="med" len="med"/>
              <a:tailEnd type="none" w="med" len="med"/>
            </a:ln>
            <a:effectLst/>
            <a:extLst/>
          </p:spPr>
          <p:txBody>
            <a:bodyPr lIns="62865" tIns="31433" rIns="62865" bIns="31433"/>
            <a:lstStyle/>
            <a:p>
              <a:pPr marL="0" marR="0" lvl="0" indent="0" defTabSz="62865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42" name="矩形 41"/>
            <p:cNvSpPr/>
            <p:nvPr/>
          </p:nvSpPr>
          <p:spPr>
            <a:xfrm>
              <a:off x="4067944" y="1583383"/>
              <a:ext cx="792088"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NN #1</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43" name="矩形 42"/>
            <p:cNvSpPr/>
            <p:nvPr/>
          </p:nvSpPr>
          <p:spPr bwMode="auto">
            <a:xfrm>
              <a:off x="827584" y="3147814"/>
              <a:ext cx="1156128" cy="792088"/>
            </a:xfrm>
            <a:prstGeom prst="rect">
              <a:avLst/>
            </a:prstGeom>
            <a:solidFill>
              <a:srgbClr val="FFFFFF"/>
            </a:solidFill>
            <a:ln w="19050" cap="flat" cmpd="sng" algn="ctr">
              <a:solidFill>
                <a:srgbClr val="4F81BD"/>
              </a:solidFill>
              <a:prstDash val="solid"/>
              <a:headEnd type="none" w="med" len="med"/>
              <a:tailEnd type="none" w="med" len="med"/>
            </a:ln>
            <a:effectLst/>
            <a:extLst/>
          </p:spPr>
          <p:txBody>
            <a:bodyPr lIns="62865" tIns="31433" rIns="62865" bIns="31433"/>
            <a:lstStyle/>
            <a:p>
              <a:pPr marL="0" marR="0" lvl="0" indent="0" defTabSz="62865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44" name="矩形 43"/>
            <p:cNvSpPr/>
            <p:nvPr/>
          </p:nvSpPr>
          <p:spPr>
            <a:xfrm>
              <a:off x="963599" y="3291830"/>
              <a:ext cx="204023" cy="216024"/>
            </a:xfrm>
            <a:prstGeom prst="rect">
              <a:avLst/>
            </a:prstGeom>
            <a:solidFill>
              <a:srgbClr val="4F81BD"/>
            </a:solidFill>
            <a:ln w="1905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A</a:t>
              </a:r>
              <a:endParaRPr kumimoji="0" lang="zh-CN" altLang="en-US" sz="14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45" name="矩形 44"/>
            <p:cNvSpPr/>
            <p:nvPr/>
          </p:nvSpPr>
          <p:spPr>
            <a:xfrm>
              <a:off x="1259632" y="3291830"/>
              <a:ext cx="204023" cy="216024"/>
            </a:xfrm>
            <a:prstGeom prst="rect">
              <a:avLst/>
            </a:prstGeom>
            <a:solidFill>
              <a:srgbClr val="F79646">
                <a:lumMod val="75000"/>
              </a:srgbClr>
            </a:solidFill>
            <a:ln w="1905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C</a:t>
              </a:r>
              <a:endParaRPr kumimoji="0" lang="zh-CN" altLang="en-US" sz="14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46" name="矩形 45"/>
            <p:cNvSpPr/>
            <p:nvPr/>
          </p:nvSpPr>
          <p:spPr bwMode="auto">
            <a:xfrm>
              <a:off x="2051720" y="3147814"/>
              <a:ext cx="1156128" cy="792088"/>
            </a:xfrm>
            <a:prstGeom prst="rect">
              <a:avLst/>
            </a:prstGeom>
            <a:solidFill>
              <a:srgbClr val="FFFFFF"/>
            </a:solidFill>
            <a:ln w="19050" cap="flat" cmpd="sng" algn="ctr">
              <a:solidFill>
                <a:srgbClr val="4F81BD"/>
              </a:solidFill>
              <a:prstDash val="solid"/>
              <a:headEnd type="none" w="med" len="med"/>
              <a:tailEnd type="none" w="med" len="med"/>
            </a:ln>
            <a:effectLst/>
            <a:extLst/>
          </p:spPr>
          <p:txBody>
            <a:bodyPr lIns="62865" tIns="31433" rIns="62865" bIns="31433"/>
            <a:lstStyle/>
            <a:p>
              <a:pPr marL="0" marR="0" lvl="0" indent="0" defTabSz="62865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47" name="矩形 46"/>
            <p:cNvSpPr/>
            <p:nvPr/>
          </p:nvSpPr>
          <p:spPr>
            <a:xfrm>
              <a:off x="2483768" y="3291830"/>
              <a:ext cx="204023" cy="216024"/>
            </a:xfrm>
            <a:prstGeom prst="rect">
              <a:avLst/>
            </a:prstGeom>
            <a:solidFill>
              <a:srgbClr val="48B040"/>
            </a:solidFill>
            <a:ln w="19050" cap="flat" cmpd="sng" algn="ctr">
              <a:solidFill>
                <a:srgbClr val="9BBB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B</a:t>
              </a:r>
              <a:endParaRPr kumimoji="0" lang="zh-CN" altLang="en-US" sz="14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48" name="矩形 47"/>
            <p:cNvSpPr/>
            <p:nvPr/>
          </p:nvSpPr>
          <p:spPr>
            <a:xfrm>
              <a:off x="2187735" y="3291830"/>
              <a:ext cx="204023" cy="216024"/>
            </a:xfrm>
            <a:prstGeom prst="rect">
              <a:avLst/>
            </a:prstGeom>
            <a:solidFill>
              <a:srgbClr val="4F81BD"/>
            </a:solidFill>
            <a:ln w="1905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A</a:t>
              </a:r>
              <a:endParaRPr kumimoji="0" lang="zh-CN" altLang="en-US"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endParaRPr>
            </a:p>
          </p:txBody>
        </p:sp>
        <p:sp>
          <p:nvSpPr>
            <p:cNvPr id="49" name="矩形 48"/>
            <p:cNvSpPr/>
            <p:nvPr/>
          </p:nvSpPr>
          <p:spPr bwMode="auto">
            <a:xfrm>
              <a:off x="3275856" y="3147814"/>
              <a:ext cx="1156128" cy="792088"/>
            </a:xfrm>
            <a:prstGeom prst="rect">
              <a:avLst/>
            </a:prstGeom>
            <a:solidFill>
              <a:srgbClr val="FFFFFF"/>
            </a:solidFill>
            <a:ln w="19050" cap="flat" cmpd="sng" algn="ctr">
              <a:solidFill>
                <a:srgbClr val="4F81BD"/>
              </a:solidFill>
              <a:prstDash val="solid"/>
              <a:headEnd type="none" w="med" len="med"/>
              <a:tailEnd type="none" w="med" len="med"/>
            </a:ln>
            <a:effectLst/>
            <a:extLst/>
          </p:spPr>
          <p:txBody>
            <a:bodyPr lIns="62865" tIns="31433" rIns="62865" bIns="31433"/>
            <a:lstStyle/>
            <a:p>
              <a:pPr marL="0" marR="0" lvl="0" indent="0" defTabSz="62865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0" name="矩形 49"/>
            <p:cNvSpPr/>
            <p:nvPr/>
          </p:nvSpPr>
          <p:spPr>
            <a:xfrm>
              <a:off x="3419872" y="3291830"/>
              <a:ext cx="204023" cy="216024"/>
            </a:xfrm>
            <a:prstGeom prst="rect">
              <a:avLst/>
            </a:prstGeom>
            <a:solidFill>
              <a:srgbClr val="48B040"/>
            </a:solidFill>
            <a:ln w="19050" cap="flat" cmpd="sng" algn="ctr">
              <a:solidFill>
                <a:srgbClr val="9BBB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B</a:t>
              </a:r>
              <a:endParaRPr kumimoji="0" lang="zh-CN" altLang="en-US" sz="14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51" name="矩形 50"/>
            <p:cNvSpPr/>
            <p:nvPr/>
          </p:nvSpPr>
          <p:spPr>
            <a:xfrm>
              <a:off x="3707904" y="3291830"/>
              <a:ext cx="204023" cy="216024"/>
            </a:xfrm>
            <a:prstGeom prst="rect">
              <a:avLst/>
            </a:prstGeom>
            <a:solidFill>
              <a:srgbClr val="F79646">
                <a:lumMod val="75000"/>
              </a:srgbClr>
            </a:solidFill>
            <a:ln w="1905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C</a:t>
              </a:r>
              <a:endParaRPr kumimoji="0" lang="zh-CN" altLang="en-US"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endParaRPr>
            </a:p>
          </p:txBody>
        </p:sp>
        <p:sp>
          <p:nvSpPr>
            <p:cNvPr id="52" name="矩形 51"/>
            <p:cNvSpPr/>
            <p:nvPr/>
          </p:nvSpPr>
          <p:spPr>
            <a:xfrm>
              <a:off x="1259632" y="3651870"/>
              <a:ext cx="892099"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DN #1</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3" name="矩形 52"/>
            <p:cNvSpPr/>
            <p:nvPr/>
          </p:nvSpPr>
          <p:spPr>
            <a:xfrm>
              <a:off x="2483768" y="3651870"/>
              <a:ext cx="964107"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DN #2</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4" name="矩形 53"/>
            <p:cNvSpPr/>
            <p:nvPr/>
          </p:nvSpPr>
          <p:spPr>
            <a:xfrm>
              <a:off x="3707904" y="3651870"/>
              <a:ext cx="964107"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DN #3</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5" name="矩形 54"/>
            <p:cNvSpPr/>
            <p:nvPr/>
          </p:nvSpPr>
          <p:spPr bwMode="auto">
            <a:xfrm>
              <a:off x="4499992" y="3147814"/>
              <a:ext cx="1156128" cy="792088"/>
            </a:xfrm>
            <a:prstGeom prst="rect">
              <a:avLst/>
            </a:prstGeom>
            <a:solidFill>
              <a:srgbClr val="FFFFFF"/>
            </a:solidFill>
            <a:ln w="19050" cap="flat" cmpd="sng" algn="ctr">
              <a:solidFill>
                <a:srgbClr val="4F81BD"/>
              </a:solidFill>
              <a:prstDash val="solid"/>
              <a:headEnd type="none" w="med" len="med"/>
              <a:tailEnd type="none" w="med" len="med"/>
            </a:ln>
            <a:effectLst/>
            <a:extLst/>
          </p:spPr>
          <p:txBody>
            <a:bodyPr lIns="62865" tIns="31433" rIns="62865" bIns="31433"/>
            <a:lstStyle/>
            <a:p>
              <a:pPr marL="0" marR="0" lvl="0" indent="0" defTabSz="62865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6" name="矩形 55"/>
            <p:cNvSpPr/>
            <p:nvPr/>
          </p:nvSpPr>
          <p:spPr>
            <a:xfrm>
              <a:off x="4644008" y="3291830"/>
              <a:ext cx="204023" cy="216024"/>
            </a:xfrm>
            <a:prstGeom prst="rect">
              <a:avLst/>
            </a:prstGeom>
            <a:solidFill>
              <a:srgbClr val="48B040"/>
            </a:solidFill>
            <a:ln w="19050" cap="flat" cmpd="sng" algn="ctr">
              <a:solidFill>
                <a:srgbClr val="9BBB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B</a:t>
              </a:r>
              <a:endParaRPr kumimoji="0" lang="zh-CN" altLang="en-US" sz="14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57" name="矩形 56"/>
            <p:cNvSpPr/>
            <p:nvPr/>
          </p:nvSpPr>
          <p:spPr>
            <a:xfrm>
              <a:off x="4932040" y="3651870"/>
              <a:ext cx="964107"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DN #4</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8" name="矩形 57"/>
            <p:cNvSpPr/>
            <p:nvPr/>
          </p:nvSpPr>
          <p:spPr bwMode="auto">
            <a:xfrm>
              <a:off x="5724128" y="3147814"/>
              <a:ext cx="1156128" cy="792088"/>
            </a:xfrm>
            <a:prstGeom prst="rect">
              <a:avLst/>
            </a:prstGeom>
            <a:solidFill>
              <a:srgbClr val="FFFFFF"/>
            </a:solidFill>
            <a:ln w="19050" cap="flat" cmpd="sng" algn="ctr">
              <a:solidFill>
                <a:srgbClr val="4F81BD"/>
              </a:solidFill>
              <a:prstDash val="solid"/>
              <a:headEnd type="none" w="med" len="med"/>
              <a:tailEnd type="none" w="med" len="med"/>
            </a:ln>
            <a:effectLst/>
            <a:extLst/>
          </p:spPr>
          <p:txBody>
            <a:bodyPr lIns="62865" tIns="31433" rIns="62865" bIns="31433"/>
            <a:lstStyle/>
            <a:p>
              <a:pPr marL="0" marR="0" lvl="0" indent="0" defTabSz="62865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9" name="矩形 58"/>
            <p:cNvSpPr/>
            <p:nvPr/>
          </p:nvSpPr>
          <p:spPr>
            <a:xfrm>
              <a:off x="5868144" y="3291830"/>
              <a:ext cx="204023" cy="216024"/>
            </a:xfrm>
            <a:prstGeom prst="rect">
              <a:avLst/>
            </a:prstGeom>
            <a:solidFill>
              <a:srgbClr val="F79646">
                <a:lumMod val="75000"/>
              </a:srgbClr>
            </a:solidFill>
            <a:ln w="1905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C</a:t>
              </a:r>
              <a:endParaRPr kumimoji="0" lang="zh-CN" altLang="en-US"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endParaRPr>
            </a:p>
          </p:txBody>
        </p:sp>
        <p:sp>
          <p:nvSpPr>
            <p:cNvPr id="60" name="矩形 59"/>
            <p:cNvSpPr/>
            <p:nvPr/>
          </p:nvSpPr>
          <p:spPr>
            <a:xfrm>
              <a:off x="6156176" y="3651870"/>
              <a:ext cx="892099"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DN #5</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61" name="矩形 60"/>
            <p:cNvSpPr/>
            <p:nvPr/>
          </p:nvSpPr>
          <p:spPr bwMode="auto">
            <a:xfrm>
              <a:off x="6948264" y="3147814"/>
              <a:ext cx="1156128" cy="792088"/>
            </a:xfrm>
            <a:prstGeom prst="rect">
              <a:avLst/>
            </a:prstGeom>
            <a:solidFill>
              <a:srgbClr val="FFFFFF"/>
            </a:solidFill>
            <a:ln w="19050" cap="flat" cmpd="sng" algn="ctr">
              <a:solidFill>
                <a:srgbClr val="4F81BD"/>
              </a:solidFill>
              <a:prstDash val="solid"/>
              <a:headEnd type="none" w="med" len="med"/>
              <a:tailEnd type="none" w="med" len="med"/>
            </a:ln>
            <a:effectLst/>
            <a:extLst/>
          </p:spPr>
          <p:txBody>
            <a:bodyPr lIns="62865" tIns="31433" rIns="62865" bIns="31433"/>
            <a:lstStyle/>
            <a:p>
              <a:pPr marL="0" marR="0" lvl="0" indent="0" defTabSz="62865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62" name="矩形 61"/>
            <p:cNvSpPr/>
            <p:nvPr/>
          </p:nvSpPr>
          <p:spPr>
            <a:xfrm>
              <a:off x="7084279" y="3311575"/>
              <a:ext cx="204023" cy="216024"/>
            </a:xfrm>
            <a:prstGeom prst="rect">
              <a:avLst/>
            </a:prstGeom>
            <a:solidFill>
              <a:srgbClr val="4F81BD"/>
            </a:solidFill>
            <a:ln w="1905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A</a:t>
              </a:r>
              <a:endParaRPr kumimoji="0" lang="zh-CN" altLang="en-US"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endParaRPr>
            </a:p>
          </p:txBody>
        </p:sp>
        <p:sp>
          <p:nvSpPr>
            <p:cNvPr id="63" name="矩形 62"/>
            <p:cNvSpPr/>
            <p:nvPr/>
          </p:nvSpPr>
          <p:spPr>
            <a:xfrm>
              <a:off x="7380312" y="3651870"/>
              <a:ext cx="936104"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DN #6</a:t>
              </a: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cxnSp>
          <p:nvCxnSpPr>
            <p:cNvPr id="64" name="直接箭头连接符 63"/>
            <p:cNvCxnSpPr>
              <a:stCxn id="41" idx="2"/>
              <a:endCxn id="43" idx="0"/>
            </p:cNvCxnSpPr>
            <p:nvPr/>
          </p:nvCxnSpPr>
          <p:spPr>
            <a:xfrm flipH="1">
              <a:off x="1405648" y="2159447"/>
              <a:ext cx="3058340" cy="988367"/>
            </a:xfrm>
            <a:prstGeom prst="straightConnector1">
              <a:avLst/>
            </a:prstGeom>
            <a:noFill/>
            <a:ln w="19050" cap="flat" cmpd="sng" algn="ctr">
              <a:solidFill>
                <a:sysClr val="windowText" lastClr="000000">
                  <a:lumMod val="50000"/>
                  <a:lumOff val="50000"/>
                </a:sysClr>
              </a:solidFill>
              <a:prstDash val="solid"/>
              <a:tailEnd type="arrow"/>
            </a:ln>
            <a:effectLst/>
          </p:spPr>
        </p:cxnSp>
        <p:cxnSp>
          <p:nvCxnSpPr>
            <p:cNvPr id="65" name="直接箭头连接符 64"/>
            <p:cNvCxnSpPr>
              <a:stCxn id="41" idx="2"/>
              <a:endCxn id="49" idx="0"/>
            </p:cNvCxnSpPr>
            <p:nvPr/>
          </p:nvCxnSpPr>
          <p:spPr>
            <a:xfrm flipH="1">
              <a:off x="3853920" y="2159447"/>
              <a:ext cx="610068" cy="988367"/>
            </a:xfrm>
            <a:prstGeom prst="straightConnector1">
              <a:avLst/>
            </a:prstGeom>
            <a:noFill/>
            <a:ln w="19050" cap="flat" cmpd="sng" algn="ctr">
              <a:solidFill>
                <a:sysClr val="windowText" lastClr="000000">
                  <a:lumMod val="50000"/>
                  <a:lumOff val="50000"/>
                </a:sysClr>
              </a:solidFill>
              <a:prstDash val="solid"/>
              <a:tailEnd type="arrow"/>
            </a:ln>
            <a:effectLst/>
          </p:spPr>
        </p:cxnSp>
        <p:cxnSp>
          <p:nvCxnSpPr>
            <p:cNvPr id="66" name="直接箭头连接符 65"/>
            <p:cNvCxnSpPr>
              <a:stCxn id="41" idx="2"/>
              <a:endCxn id="46" idx="0"/>
            </p:cNvCxnSpPr>
            <p:nvPr/>
          </p:nvCxnSpPr>
          <p:spPr>
            <a:xfrm flipH="1">
              <a:off x="2629784" y="2159447"/>
              <a:ext cx="1834204" cy="988367"/>
            </a:xfrm>
            <a:prstGeom prst="straightConnector1">
              <a:avLst/>
            </a:prstGeom>
            <a:noFill/>
            <a:ln w="19050" cap="flat" cmpd="sng" algn="ctr">
              <a:solidFill>
                <a:sysClr val="windowText" lastClr="000000">
                  <a:lumMod val="50000"/>
                  <a:lumOff val="50000"/>
                </a:sysClr>
              </a:solidFill>
              <a:prstDash val="solid"/>
              <a:tailEnd type="arrow"/>
            </a:ln>
            <a:effectLst/>
          </p:spPr>
        </p:cxnSp>
        <p:cxnSp>
          <p:nvCxnSpPr>
            <p:cNvPr id="67" name="直接箭头连接符 66"/>
            <p:cNvCxnSpPr>
              <a:stCxn id="41" idx="2"/>
              <a:endCxn id="55" idx="0"/>
            </p:cNvCxnSpPr>
            <p:nvPr/>
          </p:nvCxnSpPr>
          <p:spPr>
            <a:xfrm>
              <a:off x="4463988" y="2159447"/>
              <a:ext cx="614068" cy="988367"/>
            </a:xfrm>
            <a:prstGeom prst="straightConnector1">
              <a:avLst/>
            </a:prstGeom>
            <a:noFill/>
            <a:ln w="19050" cap="flat" cmpd="sng" algn="ctr">
              <a:solidFill>
                <a:sysClr val="windowText" lastClr="000000">
                  <a:lumMod val="50000"/>
                  <a:lumOff val="50000"/>
                </a:sysClr>
              </a:solidFill>
              <a:prstDash val="solid"/>
              <a:tailEnd type="arrow"/>
            </a:ln>
            <a:effectLst/>
          </p:spPr>
        </p:cxnSp>
        <p:cxnSp>
          <p:nvCxnSpPr>
            <p:cNvPr id="68" name="直接箭头连接符 67"/>
            <p:cNvCxnSpPr>
              <a:stCxn id="41" idx="2"/>
              <a:endCxn id="58" idx="0"/>
            </p:cNvCxnSpPr>
            <p:nvPr/>
          </p:nvCxnSpPr>
          <p:spPr>
            <a:xfrm>
              <a:off x="4463988" y="2159447"/>
              <a:ext cx="1838204" cy="988367"/>
            </a:xfrm>
            <a:prstGeom prst="straightConnector1">
              <a:avLst/>
            </a:prstGeom>
            <a:noFill/>
            <a:ln w="19050" cap="flat" cmpd="sng" algn="ctr">
              <a:solidFill>
                <a:sysClr val="windowText" lastClr="000000">
                  <a:lumMod val="50000"/>
                  <a:lumOff val="50000"/>
                </a:sysClr>
              </a:solidFill>
              <a:prstDash val="solid"/>
              <a:tailEnd type="arrow"/>
            </a:ln>
            <a:effectLst/>
          </p:spPr>
        </p:cxnSp>
        <p:cxnSp>
          <p:nvCxnSpPr>
            <p:cNvPr id="69" name="直接箭头连接符 68"/>
            <p:cNvCxnSpPr>
              <a:stCxn id="41" idx="2"/>
              <a:endCxn id="61" idx="0"/>
            </p:cNvCxnSpPr>
            <p:nvPr/>
          </p:nvCxnSpPr>
          <p:spPr>
            <a:xfrm>
              <a:off x="4463988" y="2159447"/>
              <a:ext cx="3062340" cy="988367"/>
            </a:xfrm>
            <a:prstGeom prst="straightConnector1">
              <a:avLst/>
            </a:prstGeom>
            <a:noFill/>
            <a:ln w="19050" cap="flat" cmpd="sng" algn="ctr">
              <a:solidFill>
                <a:sysClr val="windowText" lastClr="000000">
                  <a:lumMod val="50000"/>
                  <a:lumOff val="50000"/>
                </a:sysClr>
              </a:solidFill>
              <a:prstDash val="solid"/>
              <a:tailEnd type="arrow"/>
            </a:ln>
            <a:effectLst/>
          </p:spPr>
        </p:cxnSp>
        <p:sp>
          <p:nvSpPr>
            <p:cNvPr id="70" name="矩形 69"/>
            <p:cNvSpPr/>
            <p:nvPr/>
          </p:nvSpPr>
          <p:spPr>
            <a:xfrm>
              <a:off x="2771800" y="3291830"/>
              <a:ext cx="207640" cy="216024"/>
            </a:xfrm>
            <a:prstGeom prst="rect">
              <a:avLst/>
            </a:prstGeom>
            <a:solidFill>
              <a:srgbClr val="7030A0"/>
            </a:solidFill>
            <a:ln w="19050" cap="flat" cmpd="sng" algn="ctr">
              <a:solidFill>
                <a:srgbClr val="8064A2">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D</a:t>
              </a:r>
              <a:endParaRPr kumimoji="0" lang="zh-CN" altLang="en-US" sz="14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71" name="矩形 70"/>
            <p:cNvSpPr/>
            <p:nvPr/>
          </p:nvSpPr>
          <p:spPr>
            <a:xfrm>
              <a:off x="1547664" y="3291830"/>
              <a:ext cx="207640" cy="216024"/>
            </a:xfrm>
            <a:prstGeom prst="rect">
              <a:avLst/>
            </a:prstGeom>
            <a:solidFill>
              <a:srgbClr val="7030A0"/>
            </a:solidFill>
            <a:ln w="19050" cap="flat" cmpd="sng" algn="ctr">
              <a:solidFill>
                <a:srgbClr val="8064A2">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D</a:t>
              </a:r>
              <a:endParaRPr kumimoji="0" lang="zh-CN" altLang="en-US" sz="14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72" name="矩形 71"/>
            <p:cNvSpPr/>
            <p:nvPr/>
          </p:nvSpPr>
          <p:spPr>
            <a:xfrm>
              <a:off x="7388696" y="3311575"/>
              <a:ext cx="207640" cy="216024"/>
            </a:xfrm>
            <a:prstGeom prst="rect">
              <a:avLst/>
            </a:prstGeom>
            <a:solidFill>
              <a:srgbClr val="7030A0"/>
            </a:solidFill>
            <a:ln w="19050" cap="flat" cmpd="sng" algn="ctr">
              <a:solidFill>
                <a:srgbClr val="8064A2">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D</a:t>
              </a:r>
              <a:endParaRPr kumimoji="0" lang="zh-CN" altLang="en-US" sz="14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grpSp>
      <p:sp>
        <p:nvSpPr>
          <p:cNvPr id="74" name="矩形 73"/>
          <p:cNvSpPr/>
          <p:nvPr/>
        </p:nvSpPr>
        <p:spPr>
          <a:xfrm>
            <a:off x="899592" y="5193196"/>
            <a:ext cx="7632848" cy="707886"/>
          </a:xfrm>
          <a:prstGeom prst="rect">
            <a:avLst/>
          </a:prstGeom>
        </p:spPr>
        <p:txBody>
          <a:bodyPr wrap="square">
            <a:spAutoFit/>
          </a:bodyPr>
          <a:lstStyle/>
          <a:p>
            <a:r>
              <a:rPr lang="zh-CN" altLang="en-US" sz="2000" dirty="0" smtClean="0">
                <a:latin typeface="+mn-ea"/>
                <a:ea typeface="+mn-ea"/>
              </a:rPr>
              <a:t>文件级同分布实现文件的快速访问，避免了因数据搬迁带来的大量网络开销。</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增强特性</a:t>
            </a:r>
            <a:r>
              <a:rPr lang="en-US" altLang="zh-CN" dirty="0" smtClean="0"/>
              <a:t> – </a:t>
            </a:r>
            <a:r>
              <a:rPr lang="en-US" altLang="zh-CN" dirty="0" err="1" smtClean="0"/>
              <a:t>Colocation</a:t>
            </a:r>
            <a:r>
              <a:rPr lang="zh-CN" altLang="en-US" dirty="0" smtClean="0"/>
              <a:t>使用</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r>
              <a:rPr lang="zh-CN" altLang="en-US" dirty="0" smtClean="0">
                <a:latin typeface="+mn-ea"/>
              </a:rPr>
              <a:t>步骤</a:t>
            </a:r>
            <a:r>
              <a:rPr lang="en-US" altLang="zh-CN" dirty="0" smtClean="0">
                <a:latin typeface="+mn-ea"/>
              </a:rPr>
              <a:t>1</a:t>
            </a:r>
            <a:r>
              <a:rPr lang="zh-CN" altLang="en-US" dirty="0" smtClean="0">
                <a:latin typeface="+mn-ea"/>
              </a:rPr>
              <a:t>：通过</a:t>
            </a:r>
            <a:r>
              <a:rPr lang="en-US" altLang="zh-CN" dirty="0" smtClean="0">
                <a:latin typeface="+mn-ea"/>
              </a:rPr>
              <a:t>HDFS</a:t>
            </a:r>
            <a:r>
              <a:rPr lang="zh-CN" altLang="en-US" dirty="0" smtClean="0">
                <a:latin typeface="+mn-ea"/>
              </a:rPr>
              <a:t>接口创建</a:t>
            </a:r>
            <a:r>
              <a:rPr lang="en-US" altLang="zh-CN" dirty="0" err="1" smtClean="0">
                <a:latin typeface="+mn-ea"/>
              </a:rPr>
              <a:t>groupid</a:t>
            </a:r>
            <a:endParaRPr lang="en-US" altLang="zh-CN" dirty="0" smtClean="0">
              <a:latin typeface="+mn-ea"/>
            </a:endParaRPr>
          </a:p>
          <a:p>
            <a:pPr>
              <a:buNone/>
            </a:pPr>
            <a:endParaRPr lang="en-US" altLang="zh-CN" dirty="0" smtClean="0">
              <a:latin typeface="+mn-ea"/>
            </a:endParaRPr>
          </a:p>
          <a:p>
            <a:r>
              <a:rPr lang="zh-CN" altLang="en-US" dirty="0" smtClean="0">
                <a:latin typeface="+mn-ea"/>
              </a:rPr>
              <a:t>步骤</a:t>
            </a:r>
            <a:r>
              <a:rPr lang="en-US" altLang="zh-CN" dirty="0" smtClean="0">
                <a:latin typeface="+mn-ea"/>
              </a:rPr>
              <a:t>2</a:t>
            </a:r>
            <a:r>
              <a:rPr lang="zh-CN" altLang="en-US" dirty="0" smtClean="0">
                <a:latin typeface="+mn-ea"/>
              </a:rPr>
              <a:t>：在</a:t>
            </a:r>
            <a:r>
              <a:rPr lang="en-US" altLang="zh-CN" dirty="0" smtClean="0">
                <a:latin typeface="+mn-ea"/>
              </a:rPr>
              <a:t>Hive</a:t>
            </a:r>
            <a:r>
              <a:rPr lang="zh-CN" altLang="en-US" dirty="0" smtClean="0">
                <a:latin typeface="+mn-ea"/>
              </a:rPr>
              <a:t>中使用</a:t>
            </a:r>
            <a:r>
              <a:rPr lang="en-US" altLang="zh-CN" dirty="0" err="1" smtClean="0">
                <a:latin typeface="+mn-ea"/>
              </a:rPr>
              <a:t>Colocation</a:t>
            </a:r>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zh-CN" altLang="en-US" dirty="0"/>
          </a:p>
        </p:txBody>
      </p:sp>
      <p:sp>
        <p:nvSpPr>
          <p:cNvPr id="5" name="AutoShape 17"/>
          <p:cNvSpPr>
            <a:spLocks noChangeArrowheads="1"/>
          </p:cNvSpPr>
          <p:nvPr/>
        </p:nvSpPr>
        <p:spPr bwMode="auto">
          <a:xfrm>
            <a:off x="1079612" y="2024844"/>
            <a:ext cx="6732748" cy="492443"/>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pPr eaLnBrk="0" fontAlgn="base" hangingPunct="0"/>
            <a:r>
              <a:rPr lang="en-US" altLang="zh-CN" sz="1600" dirty="0" err="1" smtClean="0">
                <a:latin typeface="Courier New" pitchFamily="49" charset="0"/>
                <a:ea typeface="华文细黑" pitchFamily="2" charset="-122"/>
                <a:cs typeface="Courier New" pitchFamily="49" charset="0"/>
              </a:rPr>
              <a:t>hdfs</a:t>
            </a:r>
            <a:r>
              <a:rPr lang="en-US" altLang="zh-CN" sz="1600" dirty="0" smtClean="0">
                <a:latin typeface="Courier New" pitchFamily="49" charset="0"/>
                <a:ea typeface="华文细黑" pitchFamily="2" charset="-122"/>
                <a:cs typeface="Courier New" pitchFamily="49" charset="0"/>
              </a:rPr>
              <a:t> </a:t>
            </a:r>
            <a:r>
              <a:rPr lang="en-US" altLang="zh-CN" sz="1600" dirty="0" err="1" smtClean="0">
                <a:latin typeface="Courier New" pitchFamily="49" charset="0"/>
                <a:ea typeface="华文细黑" pitchFamily="2" charset="-122"/>
                <a:cs typeface="Courier New" pitchFamily="49" charset="0"/>
              </a:rPr>
              <a:t>colocationadmin</a:t>
            </a:r>
            <a:r>
              <a:rPr lang="en-US" altLang="zh-CN" sz="1600" dirty="0" smtClean="0">
                <a:latin typeface="Courier New" pitchFamily="49" charset="0"/>
                <a:ea typeface="华文细黑" pitchFamily="2" charset="-122"/>
                <a:cs typeface="Courier New" pitchFamily="49" charset="0"/>
              </a:rPr>
              <a:t> -</a:t>
            </a:r>
            <a:r>
              <a:rPr lang="en-US" altLang="zh-CN" sz="1600" dirty="0" err="1" smtClean="0">
                <a:latin typeface="Courier New" pitchFamily="49" charset="0"/>
                <a:ea typeface="华文细黑" pitchFamily="2" charset="-122"/>
                <a:cs typeface="Courier New" pitchFamily="49" charset="0"/>
              </a:rPr>
              <a:t>createGroup</a:t>
            </a:r>
            <a:r>
              <a:rPr lang="en-US" altLang="zh-CN" sz="1600" dirty="0" smtClean="0">
                <a:latin typeface="Courier New" pitchFamily="49" charset="0"/>
                <a:ea typeface="华文细黑" pitchFamily="2" charset="-122"/>
                <a:cs typeface="Courier New" pitchFamily="49" charset="0"/>
              </a:rPr>
              <a:t> -</a:t>
            </a:r>
            <a:r>
              <a:rPr lang="en-US" altLang="zh-CN" sz="1600" dirty="0" err="1" smtClean="0">
                <a:latin typeface="Courier New" pitchFamily="49" charset="0"/>
                <a:ea typeface="华文细黑" pitchFamily="2" charset="-122"/>
                <a:cs typeface="Courier New" pitchFamily="49" charset="0"/>
              </a:rPr>
              <a:t>groupId</a:t>
            </a:r>
            <a:r>
              <a:rPr lang="en-US" altLang="zh-CN" sz="1600" dirty="0" smtClean="0">
                <a:latin typeface="Courier New" pitchFamily="49" charset="0"/>
                <a:ea typeface="华文细黑" pitchFamily="2" charset="-122"/>
                <a:cs typeface="Courier New" pitchFamily="49" charset="0"/>
              </a:rPr>
              <a:t> </a:t>
            </a:r>
            <a:r>
              <a:rPr lang="en-US" altLang="zh-CN" sz="1600" dirty="0" err="1" smtClean="0">
                <a:latin typeface="Courier New" pitchFamily="49" charset="0"/>
                <a:ea typeface="华文细黑" pitchFamily="2" charset="-122"/>
                <a:cs typeface="Courier New" pitchFamily="49" charset="0"/>
              </a:rPr>
              <a:t>groupid</a:t>
            </a:r>
            <a:r>
              <a:rPr lang="en-US" altLang="zh-CN" sz="1600" dirty="0" smtClean="0">
                <a:latin typeface="Courier New" pitchFamily="49" charset="0"/>
                <a:ea typeface="华文细黑" pitchFamily="2" charset="-122"/>
                <a:cs typeface="Courier New" pitchFamily="49" charset="0"/>
              </a:rPr>
              <a:t> -</a:t>
            </a:r>
            <a:r>
              <a:rPr lang="en-US" altLang="zh-CN" sz="1600" dirty="0" err="1" smtClean="0">
                <a:latin typeface="Courier New" pitchFamily="49" charset="0"/>
                <a:ea typeface="华文细黑" pitchFamily="2" charset="-122"/>
                <a:cs typeface="Courier New" pitchFamily="49" charset="0"/>
              </a:rPr>
              <a:t>locatorIds</a:t>
            </a:r>
            <a:r>
              <a:rPr lang="en-US" altLang="zh-CN" sz="1600" dirty="0" smtClean="0">
                <a:latin typeface="Courier New" pitchFamily="49" charset="0"/>
                <a:ea typeface="华文细黑" pitchFamily="2" charset="-122"/>
                <a:cs typeface="Courier New" pitchFamily="49" charset="0"/>
              </a:rPr>
              <a:t> locatorid1,locatorid2,locatorid3</a:t>
            </a:r>
            <a:endParaRPr lang="en-US" altLang="en-US" sz="1600" dirty="0" smtClean="0">
              <a:latin typeface="Courier New" pitchFamily="49" charset="0"/>
              <a:ea typeface="华文细黑" pitchFamily="2" charset="-122"/>
              <a:cs typeface="Courier New" pitchFamily="49" charset="0"/>
            </a:endParaRPr>
          </a:p>
        </p:txBody>
      </p:sp>
      <p:sp>
        <p:nvSpPr>
          <p:cNvPr id="8" name="AutoShape 17"/>
          <p:cNvSpPr>
            <a:spLocks noChangeArrowheads="1"/>
          </p:cNvSpPr>
          <p:nvPr/>
        </p:nvSpPr>
        <p:spPr bwMode="auto">
          <a:xfrm>
            <a:off x="1115616" y="3104964"/>
            <a:ext cx="6696744" cy="984885"/>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pPr eaLnBrk="0" fontAlgn="base" hangingPunct="0"/>
            <a:r>
              <a:rPr lang="en-US" altLang="zh-CN" sz="1600" dirty="0" smtClean="0">
                <a:latin typeface="Courier New" pitchFamily="49" charset="0"/>
                <a:ea typeface="华文细黑" pitchFamily="2" charset="-122"/>
                <a:cs typeface="Courier New" pitchFamily="49" charset="0"/>
              </a:rPr>
              <a:t>CREATE TABLE tbl_1 (id INT, name STRING) stored as RCFILE                         TBLPROPERTIES("</a:t>
            </a:r>
            <a:r>
              <a:rPr lang="en-US" altLang="zh-CN" sz="1600" dirty="0" err="1" smtClean="0">
                <a:latin typeface="Courier New" pitchFamily="49" charset="0"/>
                <a:ea typeface="华文细黑" pitchFamily="2" charset="-122"/>
                <a:cs typeface="Courier New" pitchFamily="49" charset="0"/>
              </a:rPr>
              <a:t>groupId</a:t>
            </a:r>
            <a:r>
              <a:rPr lang="en-US" altLang="zh-CN" sz="1600" dirty="0" smtClean="0">
                <a:latin typeface="Courier New" pitchFamily="49" charset="0"/>
                <a:ea typeface="华文细黑" pitchFamily="2" charset="-122"/>
                <a:cs typeface="Courier New" pitchFamily="49" charset="0"/>
              </a:rPr>
              <a:t>"="</a:t>
            </a:r>
            <a:r>
              <a:rPr lang="en-US" altLang="zh-CN" sz="1600" b="1" dirty="0" smtClean="0">
                <a:latin typeface="Courier New" pitchFamily="49" charset="0"/>
                <a:ea typeface="华文细黑" pitchFamily="2" charset="-122"/>
                <a:cs typeface="Courier New" pitchFamily="49" charset="0"/>
              </a:rPr>
              <a:t>group1</a:t>
            </a:r>
            <a:r>
              <a:rPr lang="en-US" altLang="zh-CN" sz="1600" dirty="0" smtClean="0">
                <a:latin typeface="Courier New" pitchFamily="49" charset="0"/>
                <a:ea typeface="华文细黑" pitchFamily="2" charset="-122"/>
                <a:cs typeface="Courier New" pitchFamily="49" charset="0"/>
              </a:rPr>
              <a:t>","locatorId"="</a:t>
            </a:r>
            <a:r>
              <a:rPr lang="en-US" altLang="zh-CN" sz="1600" b="1" dirty="0" smtClean="0">
                <a:latin typeface="Courier New" pitchFamily="49" charset="0"/>
                <a:ea typeface="华文细黑" pitchFamily="2" charset="-122"/>
                <a:cs typeface="Courier New" pitchFamily="49" charset="0"/>
              </a:rPr>
              <a:t>locator1</a:t>
            </a:r>
            <a:r>
              <a:rPr lang="en-US" altLang="zh-CN" sz="1600" dirty="0" smtClean="0">
                <a:latin typeface="Courier New" pitchFamily="49" charset="0"/>
                <a:ea typeface="华文细黑" pitchFamily="2" charset="-122"/>
                <a:cs typeface="Courier New" pitchFamily="49" charset="0"/>
              </a:rPr>
              <a:t>");</a:t>
            </a:r>
            <a:endParaRPr lang="en-US" altLang="en-US" sz="1600" dirty="0" smtClean="0">
              <a:latin typeface="Courier New" pitchFamily="49" charset="0"/>
              <a:ea typeface="华文细黑" pitchFamily="2" charset="-122"/>
              <a:cs typeface="Courier New" pitchFamily="49" charset="0"/>
            </a:endParaRPr>
          </a:p>
        </p:txBody>
      </p:sp>
      <p:sp>
        <p:nvSpPr>
          <p:cNvPr id="9" name="AutoShape 17"/>
          <p:cNvSpPr>
            <a:spLocks noChangeArrowheads="1"/>
          </p:cNvSpPr>
          <p:nvPr/>
        </p:nvSpPr>
        <p:spPr bwMode="auto">
          <a:xfrm>
            <a:off x="1115616" y="4293096"/>
            <a:ext cx="6732748" cy="1231106"/>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r>
              <a:rPr lang="en-US" altLang="zh-CN" sz="1600" dirty="0" smtClean="0">
                <a:latin typeface="Courier New" pitchFamily="49" charset="0"/>
                <a:ea typeface="华文细黑" pitchFamily="2" charset="-122"/>
                <a:cs typeface="Courier New" pitchFamily="49" charset="0"/>
              </a:rPr>
              <a:t>CREATE TABLE tbl_2 (id INT, name STRING)  row format delimited fields terminated by '\t' stored as                   TEXTFILE TBLPROPERTIES("</a:t>
            </a:r>
            <a:r>
              <a:rPr lang="en-US" altLang="zh-CN" sz="1600" dirty="0" err="1" smtClean="0">
                <a:latin typeface="Courier New" pitchFamily="49" charset="0"/>
                <a:ea typeface="华文细黑" pitchFamily="2" charset="-122"/>
                <a:cs typeface="Courier New" pitchFamily="49" charset="0"/>
              </a:rPr>
              <a:t>groupId</a:t>
            </a:r>
            <a:r>
              <a:rPr lang="en-US" altLang="zh-CN" sz="1600" dirty="0" smtClean="0">
                <a:latin typeface="Courier New" pitchFamily="49" charset="0"/>
                <a:ea typeface="华文细黑" pitchFamily="2" charset="-122"/>
                <a:cs typeface="Courier New" pitchFamily="49" charset="0"/>
              </a:rPr>
              <a:t>"="</a:t>
            </a:r>
            <a:r>
              <a:rPr lang="en-US" altLang="zh-CN" sz="1600" b="1" dirty="0" smtClean="0">
                <a:latin typeface="Courier New" pitchFamily="49" charset="0"/>
                <a:ea typeface="华文细黑" pitchFamily="2" charset="-122"/>
                <a:cs typeface="Courier New" pitchFamily="49" charset="0"/>
              </a:rPr>
              <a:t>group1</a:t>
            </a:r>
            <a:r>
              <a:rPr lang="en-US" altLang="zh-CN" sz="1600" dirty="0" smtClean="0">
                <a:latin typeface="Courier New" pitchFamily="49" charset="0"/>
                <a:ea typeface="华文细黑" pitchFamily="2" charset="-122"/>
                <a:cs typeface="Courier New" pitchFamily="49" charset="0"/>
              </a:rPr>
              <a:t>","locatorId"="</a:t>
            </a:r>
            <a:r>
              <a:rPr lang="en-US" altLang="zh-CN" sz="1600" b="1" dirty="0" smtClean="0">
                <a:latin typeface="Courier New" pitchFamily="49" charset="0"/>
                <a:ea typeface="华文细黑" pitchFamily="2" charset="-122"/>
                <a:cs typeface="Courier New" pitchFamily="49" charset="0"/>
              </a:rPr>
              <a:t>locator1</a:t>
            </a:r>
            <a:r>
              <a:rPr lang="en-US" altLang="zh-CN" sz="1600" dirty="0" smtClean="0">
                <a:latin typeface="Courier New" pitchFamily="49" charset="0"/>
                <a:ea typeface="华文细黑" pitchFamily="2" charset="-122"/>
                <a:cs typeface="Courier New" pitchFamily="49" charset="0"/>
              </a:rPr>
              <a:t>"); </a:t>
            </a:r>
          </a:p>
        </p:txBody>
      </p:sp>
      <p:sp>
        <p:nvSpPr>
          <p:cNvPr id="10" name="爆炸形 2 4"/>
          <p:cNvSpPr/>
          <p:nvPr/>
        </p:nvSpPr>
        <p:spPr>
          <a:xfrm>
            <a:off x="5616116" y="2132856"/>
            <a:ext cx="3240360" cy="1440160"/>
          </a:xfrm>
          <a:prstGeom prst="irregularSeal2">
            <a:avLst/>
          </a:prstGeom>
          <a:noFill/>
          <a:ln w="9525" cap="flat" cmpd="sng" algn="ctr">
            <a:solidFill>
              <a:srgbClr val="99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b="1" kern="0" dirty="0" smtClean="0">
                <a:solidFill>
                  <a:srgbClr val="C00000"/>
                </a:solidFill>
                <a:latin typeface="+mn-ea"/>
                <a:ea typeface="+mn-ea"/>
              </a:rPr>
              <a:t>tbl_1</a:t>
            </a:r>
            <a:r>
              <a:rPr lang="zh-CN" altLang="en-US" sz="1400" b="1" kern="0" dirty="0" smtClean="0">
                <a:solidFill>
                  <a:srgbClr val="C00000"/>
                </a:solidFill>
                <a:latin typeface="+mn-ea"/>
                <a:ea typeface="+mn-ea"/>
              </a:rPr>
              <a:t>和</a:t>
            </a:r>
            <a:r>
              <a:rPr lang="en-US" altLang="zh-CN" sz="1400" b="1" kern="0" dirty="0" smtClean="0">
                <a:solidFill>
                  <a:srgbClr val="C00000"/>
                </a:solidFill>
                <a:latin typeface="+mn-ea"/>
                <a:ea typeface="+mn-ea"/>
              </a:rPr>
              <a:t>tbl_2</a:t>
            </a:r>
            <a:r>
              <a:rPr lang="zh-CN" altLang="en-US" sz="1400" b="1" kern="0" dirty="0" smtClean="0">
                <a:solidFill>
                  <a:srgbClr val="C00000"/>
                </a:solidFill>
                <a:latin typeface="+mn-ea"/>
                <a:ea typeface="+mn-ea"/>
              </a:rPr>
              <a:t>有关联关系</a:t>
            </a:r>
            <a:endParaRPr kumimoji="0" lang="zh-CN" altLang="en-US" sz="1400" b="1" i="0" u="none" strike="noStrike" kern="0" cap="none" spc="0" normalizeH="0" baseline="0" noProof="0" dirty="0">
              <a:ln>
                <a:noFill/>
              </a:ln>
              <a:solidFill>
                <a:srgbClr val="C00000"/>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slide(fromBottom)">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Bottom)">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1"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lide(fromBottom)">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animBg="1"/>
      <p:bldP spid="8" grpId="0" animBg="1"/>
      <p:bldP spid="9" grpId="0" animBg="1"/>
      <p:bldP spid="1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增强特性</a:t>
            </a:r>
            <a:r>
              <a:rPr lang="en-US" altLang="zh-CN" dirty="0" smtClean="0"/>
              <a:t> – </a:t>
            </a:r>
            <a:r>
              <a:rPr lang="zh-CN" altLang="en-US" dirty="0" smtClean="0"/>
              <a:t>列加密</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r>
              <a:rPr lang="zh-CN" altLang="en-US" dirty="0" smtClean="0">
                <a:latin typeface="+mn-ea"/>
              </a:rPr>
              <a:t>步骤</a:t>
            </a:r>
            <a:r>
              <a:rPr lang="en-US" altLang="zh-CN" dirty="0" smtClean="0">
                <a:latin typeface="+mn-ea"/>
              </a:rPr>
              <a:t>1</a:t>
            </a:r>
            <a:r>
              <a:rPr lang="zh-CN" altLang="en-US" dirty="0" smtClean="0">
                <a:latin typeface="+mn-ea"/>
              </a:rPr>
              <a:t>：</a:t>
            </a:r>
            <a:r>
              <a:rPr lang="zh-CN" altLang="en-US" sz="2400" dirty="0" smtClean="0">
                <a:latin typeface="+mn-ea"/>
              </a:rPr>
              <a:t>在创建表时指定相应的加密列和加密算法</a:t>
            </a:r>
            <a:endParaRPr lang="en-US" altLang="zh-CN" sz="2400" dirty="0" smtClean="0">
              <a:latin typeface="+mn-ea"/>
            </a:endParaRPr>
          </a:p>
          <a:p>
            <a:endParaRPr lang="en-US" altLang="zh-CN" sz="2400" dirty="0" smtClean="0">
              <a:latin typeface="+mn-ea"/>
            </a:endParaRPr>
          </a:p>
          <a:p>
            <a:endParaRPr lang="en-US" altLang="zh-CN" sz="2400" dirty="0" smtClean="0">
              <a:latin typeface="+mn-ea"/>
            </a:endParaRPr>
          </a:p>
          <a:p>
            <a:endParaRPr lang="en-US" altLang="zh-CN" dirty="0" smtClean="0">
              <a:latin typeface="+mn-ea"/>
            </a:endParaRPr>
          </a:p>
          <a:p>
            <a:r>
              <a:rPr lang="zh-CN" altLang="en-US" dirty="0" smtClean="0">
                <a:latin typeface="+mn-ea"/>
              </a:rPr>
              <a:t>步骤</a:t>
            </a:r>
            <a:r>
              <a:rPr lang="en-US" altLang="zh-CN" dirty="0" smtClean="0">
                <a:latin typeface="+mn-ea"/>
              </a:rPr>
              <a:t>2</a:t>
            </a:r>
            <a:r>
              <a:rPr lang="zh-CN" altLang="en-US" dirty="0" smtClean="0">
                <a:latin typeface="+mn-ea"/>
              </a:rPr>
              <a:t>：</a:t>
            </a:r>
            <a:r>
              <a:rPr lang="zh-CN" altLang="en-US" sz="2400" dirty="0" smtClean="0">
                <a:latin typeface="+mn-ea"/>
              </a:rPr>
              <a:t>使用</a:t>
            </a:r>
            <a:r>
              <a:rPr lang="en-US" altLang="zh-CN" sz="2400" dirty="0" smtClean="0">
                <a:latin typeface="+mn-ea"/>
              </a:rPr>
              <a:t>insert</a:t>
            </a:r>
            <a:r>
              <a:rPr lang="zh-CN" altLang="en-US" sz="2400" dirty="0" smtClean="0">
                <a:latin typeface="+mn-ea"/>
              </a:rPr>
              <a:t>语法向设置列加密的表中导入数据</a:t>
            </a:r>
            <a:endParaRPr lang="en-US" altLang="zh-CN" dirty="0" smtClean="0">
              <a:latin typeface="+mn-ea"/>
            </a:endParaRPr>
          </a:p>
          <a:p>
            <a:endParaRPr lang="en-US" altLang="zh-CN" dirty="0" smtClean="0">
              <a:latin typeface="+mn-ea"/>
            </a:endParaRPr>
          </a:p>
          <a:p>
            <a:pPr>
              <a:buNone/>
            </a:pPr>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zh-CN" altLang="en-US" dirty="0"/>
          </a:p>
        </p:txBody>
      </p:sp>
      <p:sp>
        <p:nvSpPr>
          <p:cNvPr id="9" name="AutoShape 17"/>
          <p:cNvSpPr>
            <a:spLocks noChangeArrowheads="1"/>
          </p:cNvSpPr>
          <p:nvPr/>
        </p:nvSpPr>
        <p:spPr bwMode="auto">
          <a:xfrm>
            <a:off x="863588" y="2024844"/>
            <a:ext cx="7164796" cy="1723549"/>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r>
              <a:rPr lang="en-US" altLang="zh-CN" sz="1600" dirty="0" smtClean="0">
                <a:latin typeface="Courier New" pitchFamily="49" charset="0"/>
                <a:ea typeface="华文细黑" pitchFamily="2" charset="-122"/>
                <a:cs typeface="Courier New" pitchFamily="49" charset="0"/>
              </a:rPr>
              <a:t>create table </a:t>
            </a:r>
            <a:r>
              <a:rPr lang="en-US" altLang="zh-CN" sz="1600" dirty="0" err="1" smtClean="0">
                <a:latin typeface="Courier New" pitchFamily="49" charset="0"/>
                <a:ea typeface="华文细黑" pitchFamily="2" charset="-122"/>
                <a:cs typeface="Courier New" pitchFamily="49" charset="0"/>
              </a:rPr>
              <a:t>encode_test</a:t>
            </a:r>
            <a:r>
              <a:rPr lang="en-US" altLang="zh-CN" sz="1600" dirty="0" smtClean="0">
                <a:latin typeface="Courier New" pitchFamily="49" charset="0"/>
                <a:ea typeface="华文细黑" pitchFamily="2" charset="-122"/>
                <a:cs typeface="Courier New" pitchFamily="49" charset="0"/>
              </a:rPr>
              <a:t> (id INT, name STRING, phone STRING, address STRING) row format </a:t>
            </a:r>
            <a:r>
              <a:rPr lang="en-US" altLang="zh-CN" sz="1600" dirty="0" err="1" smtClean="0">
                <a:latin typeface="Courier New" pitchFamily="49" charset="0"/>
                <a:ea typeface="华文细黑" pitchFamily="2" charset="-122"/>
                <a:cs typeface="Courier New" pitchFamily="49" charset="0"/>
              </a:rPr>
              <a:t>serde</a:t>
            </a:r>
            <a:endParaRPr lang="en-US" altLang="zh-CN" sz="1600" dirty="0" smtClean="0">
              <a:latin typeface="Courier New" pitchFamily="49" charset="0"/>
              <a:ea typeface="华文细黑" pitchFamily="2" charset="-122"/>
              <a:cs typeface="Courier New" pitchFamily="49" charset="0"/>
            </a:endParaRPr>
          </a:p>
          <a:p>
            <a:r>
              <a:rPr lang="en-US" altLang="zh-CN" sz="1600" dirty="0" smtClean="0">
                <a:latin typeface="Courier New" pitchFamily="49" charset="0"/>
                <a:ea typeface="华文细黑" pitchFamily="2" charset="-122"/>
                <a:cs typeface="Courier New" pitchFamily="49" charset="0"/>
              </a:rPr>
              <a:t>'org.apache.hadoop.hive.serde2.lazy.LazySimpleSerDe' </a:t>
            </a:r>
          </a:p>
          <a:p>
            <a:r>
              <a:rPr lang="en-US" altLang="zh-CN" sz="1600" dirty="0" smtClean="0">
                <a:latin typeface="Courier New" pitchFamily="49" charset="0"/>
                <a:ea typeface="华文细黑" pitchFamily="2" charset="-122"/>
                <a:cs typeface="Courier New" pitchFamily="49" charset="0"/>
              </a:rPr>
              <a:t>WITH SERDEPROPERTIES(</a:t>
            </a:r>
          </a:p>
          <a:p>
            <a:r>
              <a:rPr lang="en-US" altLang="zh-CN" sz="1600" dirty="0" smtClean="0">
                <a:latin typeface="Courier New" pitchFamily="49" charset="0"/>
                <a:ea typeface="华文细黑" pitchFamily="2" charset="-122"/>
                <a:cs typeface="Courier New" pitchFamily="49" charset="0"/>
              </a:rPr>
              <a:t>   ‘</a:t>
            </a:r>
            <a:r>
              <a:rPr lang="en-US" altLang="zh-CN" sz="1600" dirty="0" err="1" smtClean="0">
                <a:latin typeface="Courier New" pitchFamily="49" charset="0"/>
                <a:ea typeface="华文细黑" pitchFamily="2" charset="-122"/>
                <a:cs typeface="Courier New" pitchFamily="49" charset="0"/>
              </a:rPr>
              <a:t>column.encode.columns</a:t>
            </a:r>
            <a:r>
              <a:rPr lang="en-US" altLang="zh-CN" sz="1600" dirty="0" smtClean="0">
                <a:latin typeface="Courier New" pitchFamily="49" charset="0"/>
                <a:ea typeface="华文细黑" pitchFamily="2" charset="-122"/>
                <a:cs typeface="Courier New" pitchFamily="49" charset="0"/>
              </a:rPr>
              <a:t>’=‘</a:t>
            </a:r>
            <a:r>
              <a:rPr lang="en-US" altLang="zh-CN" sz="1600" dirty="0" err="1" smtClean="0">
                <a:latin typeface="Courier New" pitchFamily="49" charset="0"/>
                <a:ea typeface="华文细黑" pitchFamily="2" charset="-122"/>
                <a:cs typeface="Courier New" pitchFamily="49" charset="0"/>
              </a:rPr>
              <a:t>phone,address‘,’column.encode</a:t>
            </a:r>
            <a:r>
              <a:rPr lang="en-US" altLang="zh-CN" sz="1600" dirty="0" smtClean="0">
                <a:latin typeface="Courier New" pitchFamily="49" charset="0"/>
                <a:ea typeface="华文细黑" pitchFamily="2" charset="-122"/>
                <a:cs typeface="Courier New" pitchFamily="49" charset="0"/>
              </a:rPr>
              <a:t>. </a:t>
            </a:r>
          </a:p>
          <a:p>
            <a:r>
              <a:rPr lang="en-US" altLang="zh-CN" sz="1600" dirty="0" smtClean="0">
                <a:latin typeface="Courier New" pitchFamily="49" charset="0"/>
                <a:ea typeface="华文细黑" pitchFamily="2" charset="-122"/>
                <a:cs typeface="Courier New" pitchFamily="49" charset="0"/>
              </a:rPr>
              <a:t> </a:t>
            </a:r>
            <a:r>
              <a:rPr lang="en-US" altLang="zh-CN" sz="1600" dirty="0" err="1" smtClean="0">
                <a:latin typeface="Courier New" pitchFamily="49" charset="0"/>
                <a:ea typeface="华文细黑" pitchFamily="2" charset="-122"/>
                <a:cs typeface="Courier New" pitchFamily="49" charset="0"/>
              </a:rPr>
              <a:t>classname</a:t>
            </a:r>
            <a:r>
              <a:rPr lang="en-US" altLang="zh-CN" sz="1600" dirty="0" smtClean="0">
                <a:latin typeface="Courier New" pitchFamily="49" charset="0"/>
                <a:ea typeface="华文细黑" pitchFamily="2" charset="-122"/>
                <a:cs typeface="Courier New" pitchFamily="49" charset="0"/>
              </a:rPr>
              <a:t>'='org.apache.hadoop.hive.serde2.AESRewriter'</a:t>
            </a:r>
          </a:p>
          <a:p>
            <a:r>
              <a:rPr lang="en-US" altLang="zh-CN" sz="1600" dirty="0" smtClean="0">
                <a:latin typeface="Courier New" pitchFamily="49" charset="0"/>
                <a:ea typeface="华文细黑" pitchFamily="2" charset="-122"/>
                <a:cs typeface="Courier New" pitchFamily="49" charset="0"/>
              </a:rPr>
              <a:t>) </a:t>
            </a:r>
          </a:p>
        </p:txBody>
      </p:sp>
      <p:sp>
        <p:nvSpPr>
          <p:cNvPr id="11" name="AutoShape 17"/>
          <p:cNvSpPr>
            <a:spLocks noChangeArrowheads="1"/>
          </p:cNvSpPr>
          <p:nvPr/>
        </p:nvSpPr>
        <p:spPr bwMode="auto">
          <a:xfrm>
            <a:off x="935596" y="4509120"/>
            <a:ext cx="7164796" cy="492443"/>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r>
              <a:rPr lang="en-US" altLang="zh-CN" sz="1600" dirty="0" smtClean="0">
                <a:latin typeface="Courier New" pitchFamily="49" charset="0"/>
                <a:ea typeface="华文细黑" pitchFamily="2" charset="-122"/>
                <a:cs typeface="Courier New" pitchFamily="49" charset="0"/>
              </a:rPr>
              <a:t>insert into table </a:t>
            </a:r>
            <a:r>
              <a:rPr lang="en-US" altLang="zh-CN" sz="1600" dirty="0" err="1" smtClean="0">
                <a:latin typeface="Courier New" pitchFamily="49" charset="0"/>
                <a:ea typeface="华文细黑" pitchFamily="2" charset="-122"/>
                <a:cs typeface="Courier New" pitchFamily="49" charset="0"/>
              </a:rPr>
              <a:t>encode_test</a:t>
            </a:r>
            <a:r>
              <a:rPr lang="en-US" altLang="zh-CN" sz="1600" dirty="0" smtClean="0">
                <a:latin typeface="Courier New" pitchFamily="49" charset="0"/>
                <a:ea typeface="华文细黑" pitchFamily="2" charset="-122"/>
                <a:cs typeface="Courier New" pitchFamily="49" charset="0"/>
              </a:rPr>
              <a:t> select id, name, phone, address from test;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slide(fromBottom)">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Bottom)">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增强特性</a:t>
            </a:r>
            <a:r>
              <a:rPr lang="en-US" altLang="zh-CN" dirty="0" smtClean="0"/>
              <a:t> – </a:t>
            </a:r>
            <a:r>
              <a:rPr lang="en-US" altLang="zh-CN" dirty="0" err="1" smtClean="0"/>
              <a:t>HBase</a:t>
            </a:r>
            <a:r>
              <a:rPr lang="zh-CN" altLang="en-US" dirty="0" smtClean="0"/>
              <a:t>记录批量删除</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pPr>
              <a:buNone/>
            </a:pPr>
            <a:r>
              <a:rPr lang="zh-CN" altLang="en-US" b="1" dirty="0" smtClean="0">
                <a:latin typeface="+mn-ea"/>
              </a:rPr>
              <a:t>概要说明：</a:t>
            </a:r>
          </a:p>
          <a:p>
            <a:r>
              <a:rPr lang="zh-CN" altLang="en-US" sz="2000" dirty="0" smtClean="0">
                <a:latin typeface="+mn-ea"/>
              </a:rPr>
              <a:t>在</a:t>
            </a:r>
            <a:r>
              <a:rPr lang="en-US" altLang="zh-CN" sz="2000" dirty="0" smtClean="0">
                <a:latin typeface="+mn-ea"/>
              </a:rPr>
              <a:t>Hive on </a:t>
            </a:r>
            <a:r>
              <a:rPr lang="en-US" altLang="zh-CN" sz="2000" dirty="0" err="1" smtClean="0">
                <a:latin typeface="+mn-ea"/>
              </a:rPr>
              <a:t>HBase</a:t>
            </a:r>
            <a:r>
              <a:rPr lang="zh-CN" altLang="en-US" sz="2000" dirty="0" smtClean="0">
                <a:latin typeface="+mn-ea"/>
              </a:rPr>
              <a:t>功能中，</a:t>
            </a:r>
            <a:r>
              <a:rPr lang="en-US" altLang="zh-CN" sz="2000" dirty="0" err="1" smtClean="0">
                <a:latin typeface="+mn-ea"/>
              </a:rPr>
              <a:t>FusionInsight</a:t>
            </a:r>
            <a:r>
              <a:rPr lang="en-US" altLang="zh-CN" sz="2000" dirty="0" smtClean="0">
                <a:latin typeface="+mn-ea"/>
              </a:rPr>
              <a:t> HD Hive</a:t>
            </a:r>
            <a:r>
              <a:rPr lang="zh-CN" altLang="en-US" sz="2000" dirty="0" smtClean="0">
                <a:latin typeface="+mn-ea"/>
              </a:rPr>
              <a:t>提供了对</a:t>
            </a:r>
            <a:r>
              <a:rPr lang="en-US" altLang="zh-CN" sz="2000" dirty="0" err="1" smtClean="0">
                <a:latin typeface="+mn-ea"/>
              </a:rPr>
              <a:t>HBase</a:t>
            </a:r>
            <a:r>
              <a:rPr lang="zh-CN" altLang="en-US" sz="2000" dirty="0" smtClean="0">
                <a:latin typeface="+mn-ea"/>
              </a:rPr>
              <a:t>表的单条数据的删除功能，通过特定的语法，</a:t>
            </a:r>
            <a:r>
              <a:rPr lang="en-US" altLang="zh-CN" sz="2000" dirty="0" smtClean="0">
                <a:latin typeface="+mn-ea"/>
              </a:rPr>
              <a:t>Hive</a:t>
            </a:r>
            <a:r>
              <a:rPr lang="zh-CN" altLang="en-US" sz="2000" dirty="0" smtClean="0">
                <a:latin typeface="+mn-ea"/>
              </a:rPr>
              <a:t>可以将自己的</a:t>
            </a:r>
            <a:r>
              <a:rPr lang="en-US" altLang="zh-CN" sz="2000" dirty="0" err="1" smtClean="0">
                <a:latin typeface="+mn-ea"/>
              </a:rPr>
              <a:t>HBase</a:t>
            </a:r>
            <a:r>
              <a:rPr lang="zh-CN" altLang="en-US" sz="2000" dirty="0" smtClean="0">
                <a:latin typeface="+mn-ea"/>
              </a:rPr>
              <a:t>表中符合条件的一条或者多条数据清除。</a:t>
            </a:r>
            <a:endParaRPr lang="en-US" altLang="zh-CN" sz="2000" dirty="0" smtClean="0">
              <a:latin typeface="+mn-ea"/>
            </a:endParaRPr>
          </a:p>
          <a:p>
            <a:pPr>
              <a:buNone/>
            </a:pPr>
            <a:r>
              <a:rPr lang="zh-CN" altLang="en-US" sz="2000" b="1" dirty="0" smtClean="0">
                <a:latin typeface="+mn-ea"/>
              </a:rPr>
              <a:t>使用：</a:t>
            </a:r>
          </a:p>
          <a:p>
            <a:r>
              <a:rPr lang="zh-CN" altLang="en-US" sz="2000" dirty="0" smtClean="0">
                <a:latin typeface="+mn-ea"/>
              </a:rPr>
              <a:t>如果要删除某张</a:t>
            </a:r>
            <a:r>
              <a:rPr lang="en-US" altLang="zh-CN" sz="2000" dirty="0" err="1" smtClean="0">
                <a:latin typeface="+mn-ea"/>
              </a:rPr>
              <a:t>HBase</a:t>
            </a:r>
            <a:r>
              <a:rPr lang="zh-CN" altLang="en-US" sz="2000" dirty="0" smtClean="0">
                <a:latin typeface="+mn-ea"/>
              </a:rPr>
              <a:t>表中的某些数据，可以执行</a:t>
            </a:r>
            <a:r>
              <a:rPr lang="en-US" altLang="zh-CN" sz="2000" dirty="0" smtClean="0">
                <a:latin typeface="+mn-ea"/>
              </a:rPr>
              <a:t>HQL</a:t>
            </a:r>
            <a:r>
              <a:rPr lang="zh-CN" altLang="en-US" sz="2000" dirty="0" smtClean="0">
                <a:latin typeface="+mn-ea"/>
              </a:rPr>
              <a:t>语句：</a:t>
            </a:r>
            <a:r>
              <a:rPr lang="en-US" altLang="zh-CN" sz="2000" dirty="0" smtClean="0">
                <a:latin typeface="+mn-ea"/>
              </a:rPr>
              <a:t> </a:t>
            </a:r>
            <a:r>
              <a:rPr lang="en-US" altLang="zh-CN" sz="2000" dirty="0" smtClean="0">
                <a:solidFill>
                  <a:srgbClr val="C00000"/>
                </a:solidFill>
                <a:latin typeface="+mn-ea"/>
              </a:rPr>
              <a:t>remove table </a:t>
            </a:r>
            <a:r>
              <a:rPr lang="en-US" altLang="zh-CN" sz="2000" dirty="0" err="1" smtClean="0">
                <a:solidFill>
                  <a:srgbClr val="C00000"/>
                </a:solidFill>
                <a:latin typeface="+mn-ea"/>
              </a:rPr>
              <a:t>hbase_table</a:t>
            </a:r>
            <a:r>
              <a:rPr lang="en-US" altLang="zh-CN" sz="2000" dirty="0" smtClean="0">
                <a:solidFill>
                  <a:srgbClr val="C00000"/>
                </a:solidFill>
                <a:latin typeface="+mn-ea"/>
              </a:rPr>
              <a:t> where </a:t>
            </a:r>
            <a:r>
              <a:rPr lang="en-US" altLang="zh-CN" sz="2000" i="1" dirty="0" smtClean="0">
                <a:solidFill>
                  <a:srgbClr val="0070C0"/>
                </a:solidFill>
                <a:latin typeface="+mn-ea"/>
              </a:rPr>
              <a:t>expression</a:t>
            </a:r>
            <a:r>
              <a:rPr lang="en-US" altLang="zh-CN" sz="2000" dirty="0" smtClean="0">
                <a:latin typeface="+mn-ea"/>
              </a:rPr>
              <a:t>;</a:t>
            </a:r>
          </a:p>
          <a:p>
            <a:r>
              <a:rPr lang="zh-CN" altLang="en-US" sz="2000" dirty="0" smtClean="0">
                <a:latin typeface="+mn-ea"/>
              </a:rPr>
              <a:t>其中</a:t>
            </a:r>
            <a:r>
              <a:rPr lang="en-US" altLang="zh-CN" sz="2000" dirty="0" smtClean="0">
                <a:latin typeface="+mn-ea"/>
              </a:rPr>
              <a:t>expression</a:t>
            </a:r>
            <a:r>
              <a:rPr lang="zh-CN" altLang="en-US" sz="2000" dirty="0" smtClean="0">
                <a:latin typeface="+mn-ea"/>
              </a:rPr>
              <a:t>规定要删除数据的筛选条件。</a:t>
            </a:r>
          </a:p>
          <a:p>
            <a:endParaRPr lang="zh-CN" alt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增强特性</a:t>
            </a:r>
            <a:r>
              <a:rPr lang="en-US" altLang="zh-CN" dirty="0" smtClean="0"/>
              <a:t> – </a:t>
            </a:r>
            <a:r>
              <a:rPr lang="zh-CN" altLang="en-US" dirty="0" smtClean="0"/>
              <a:t>流控特性</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pPr lvl="0">
              <a:buNone/>
              <a:defRPr/>
            </a:pPr>
            <a:r>
              <a:rPr lang="zh-CN" altLang="en-US" sz="2000" dirty="0" smtClean="0">
                <a:latin typeface="+mn-ea"/>
              </a:rPr>
              <a:t>通过流控特性，可以实现：</a:t>
            </a:r>
            <a:endParaRPr lang="en-US" altLang="zh-CN" sz="2000" dirty="0" smtClean="0">
              <a:latin typeface="+mn-ea"/>
            </a:endParaRPr>
          </a:p>
          <a:p>
            <a:pPr lvl="0">
              <a:defRPr/>
            </a:pPr>
            <a:r>
              <a:rPr lang="zh-CN" altLang="en-US" sz="2000" dirty="0" smtClean="0">
                <a:latin typeface="+mn-ea"/>
              </a:rPr>
              <a:t>当前已经建立的总连接数阈值控制；</a:t>
            </a:r>
          </a:p>
          <a:p>
            <a:pPr lvl="0">
              <a:defRPr/>
            </a:pPr>
            <a:r>
              <a:rPr lang="zh-CN" altLang="en-US" sz="2000" dirty="0" smtClean="0">
                <a:latin typeface="+mn-ea"/>
              </a:rPr>
              <a:t>每个用户已经建立的连接数阈值控制；</a:t>
            </a:r>
          </a:p>
          <a:p>
            <a:pPr lvl="0">
              <a:defRPr/>
            </a:pPr>
            <a:r>
              <a:rPr lang="zh-CN" altLang="en-US" sz="2000" dirty="0" smtClean="0">
                <a:latin typeface="+mn-ea"/>
              </a:rPr>
              <a:t>单位时间内所建立的连接数阈值控制</a:t>
            </a:r>
            <a:r>
              <a:rPr lang="zh-CN" altLang="en-US" dirty="0" smtClean="0">
                <a:latin typeface="+mn-ea"/>
              </a:rPr>
              <a:t>；</a:t>
            </a:r>
          </a:p>
          <a:p>
            <a:endParaRPr lang="zh-CN" altLang="en-US" dirty="0"/>
          </a:p>
        </p:txBody>
      </p:sp>
      <p:pic>
        <p:nvPicPr>
          <p:cNvPr id="1028" name="Picture 4"/>
          <p:cNvPicPr>
            <a:picLocks noChangeAspect="1" noChangeArrowheads="1"/>
          </p:cNvPicPr>
          <p:nvPr/>
        </p:nvPicPr>
        <p:blipFill>
          <a:blip r:embed="rId2" cstate="print"/>
          <a:srcRect/>
          <a:stretch>
            <a:fillRect/>
          </a:stretch>
        </p:blipFill>
        <p:spPr bwMode="auto">
          <a:xfrm>
            <a:off x="827584" y="3537012"/>
            <a:ext cx="7686675" cy="2333625"/>
          </a:xfrm>
          <a:prstGeom prst="rect">
            <a:avLst/>
          </a:prstGeom>
          <a:noFill/>
          <a:ln w="9525">
            <a:noFill/>
            <a:miter lim="800000"/>
            <a:headEnd/>
            <a:tailEnd/>
          </a:ln>
        </p:spPr>
      </p:pic>
      <p:sp>
        <p:nvSpPr>
          <p:cNvPr id="8" name="矩形 7"/>
          <p:cNvSpPr/>
          <p:nvPr/>
        </p:nvSpPr>
        <p:spPr bwMode="auto">
          <a:xfrm>
            <a:off x="863588" y="4617132"/>
            <a:ext cx="7632848" cy="864096"/>
          </a:xfrm>
          <a:prstGeom prst="rect">
            <a:avLst/>
          </a:prstGeom>
          <a:no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增强特性</a:t>
            </a:r>
            <a:r>
              <a:rPr lang="en-US" altLang="zh-CN" dirty="0" smtClean="0"/>
              <a:t> – </a:t>
            </a:r>
            <a:r>
              <a:rPr lang="zh-CN" altLang="en-US" dirty="0" smtClean="0"/>
              <a:t>指定行分割符</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r>
              <a:rPr lang="zh-CN" altLang="en-US" dirty="0" smtClean="0">
                <a:latin typeface="+mn-ea"/>
              </a:rPr>
              <a:t>步骤</a:t>
            </a:r>
            <a:r>
              <a:rPr lang="en-US" altLang="zh-CN" dirty="0" smtClean="0">
                <a:latin typeface="+mn-ea"/>
              </a:rPr>
              <a:t>1</a:t>
            </a:r>
            <a:r>
              <a:rPr lang="zh-CN" altLang="en-US" dirty="0" smtClean="0">
                <a:latin typeface="+mn-ea"/>
              </a:rPr>
              <a:t>：创建表时指定</a:t>
            </a:r>
            <a:r>
              <a:rPr lang="en-US" altLang="zh-CN" dirty="0" err="1" smtClean="0">
                <a:latin typeface="+mn-ea"/>
              </a:rPr>
              <a:t>InputFormat</a:t>
            </a:r>
            <a:r>
              <a:rPr lang="zh-CN" altLang="en-US" dirty="0" smtClean="0">
                <a:latin typeface="+mn-ea"/>
              </a:rPr>
              <a:t>和</a:t>
            </a:r>
            <a:r>
              <a:rPr lang="en-US" altLang="zh-CN" dirty="0" err="1" smtClean="0">
                <a:latin typeface="+mn-ea"/>
              </a:rPr>
              <a:t>OutputFormat</a:t>
            </a:r>
            <a:endParaRPr lang="en-US" altLang="zh-CN" dirty="0" smtClean="0">
              <a:latin typeface="+mn-ea"/>
            </a:endParaRPr>
          </a:p>
          <a:p>
            <a:endParaRPr lang="en-US" altLang="zh-CN" sz="2400" dirty="0" smtClean="0">
              <a:latin typeface="+mn-ea"/>
            </a:endParaRPr>
          </a:p>
          <a:p>
            <a:endParaRPr lang="en-US" altLang="zh-CN" sz="2400" dirty="0" smtClean="0">
              <a:latin typeface="+mn-ea"/>
            </a:endParaRPr>
          </a:p>
          <a:p>
            <a:endParaRPr lang="en-US" altLang="zh-CN" sz="2400" dirty="0" smtClean="0">
              <a:latin typeface="+mn-ea"/>
            </a:endParaRPr>
          </a:p>
          <a:p>
            <a:pPr>
              <a:buNone/>
            </a:pPr>
            <a:endParaRPr lang="en-US" altLang="zh-CN" dirty="0" smtClean="0">
              <a:latin typeface="+mn-ea"/>
            </a:endParaRPr>
          </a:p>
          <a:p>
            <a:r>
              <a:rPr lang="zh-CN" altLang="en-US" dirty="0" smtClean="0">
                <a:latin typeface="+mn-ea"/>
              </a:rPr>
              <a:t>步骤</a:t>
            </a:r>
            <a:r>
              <a:rPr lang="en-US" altLang="zh-CN" dirty="0" smtClean="0">
                <a:latin typeface="+mn-ea"/>
              </a:rPr>
              <a:t>2</a:t>
            </a:r>
            <a:r>
              <a:rPr lang="zh-CN" altLang="en-US" dirty="0" smtClean="0">
                <a:latin typeface="+mn-ea"/>
              </a:rPr>
              <a:t>：查询之前指定配置项</a:t>
            </a:r>
            <a:endParaRPr lang="en-US" altLang="zh-CN" dirty="0" smtClean="0">
              <a:latin typeface="+mn-ea"/>
            </a:endParaRPr>
          </a:p>
          <a:p>
            <a:endParaRPr lang="en-US" altLang="zh-CN" dirty="0" smtClean="0">
              <a:latin typeface="+mn-ea"/>
            </a:endParaRPr>
          </a:p>
          <a:p>
            <a:pPr>
              <a:buNone/>
            </a:pPr>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zh-CN" altLang="en-US" dirty="0"/>
          </a:p>
        </p:txBody>
      </p:sp>
      <p:sp>
        <p:nvSpPr>
          <p:cNvPr id="9" name="AutoShape 17"/>
          <p:cNvSpPr>
            <a:spLocks noChangeArrowheads="1"/>
          </p:cNvSpPr>
          <p:nvPr/>
        </p:nvSpPr>
        <p:spPr bwMode="auto">
          <a:xfrm>
            <a:off x="791580" y="1988840"/>
            <a:ext cx="7452828" cy="2462213"/>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r>
              <a:rPr lang="en-US" altLang="zh-CN" sz="1600" dirty="0" smtClean="0">
                <a:latin typeface="Courier New" pitchFamily="49" charset="0"/>
                <a:ea typeface="华文细黑" pitchFamily="2" charset="-122"/>
                <a:cs typeface="Courier New" pitchFamily="49" charset="0"/>
              </a:rPr>
              <a:t>CREATE [TEMPORARY] [EXTERNAL] TABLE [IF NOT EXISTS] [</a:t>
            </a:r>
            <a:r>
              <a:rPr lang="en-US" altLang="zh-CN" sz="1600" dirty="0" err="1" smtClean="0">
                <a:latin typeface="Courier New" pitchFamily="49" charset="0"/>
                <a:ea typeface="华文细黑" pitchFamily="2" charset="-122"/>
                <a:cs typeface="Courier New" pitchFamily="49" charset="0"/>
              </a:rPr>
              <a:t>db_name</a:t>
            </a:r>
            <a:r>
              <a:rPr lang="en-US" altLang="zh-CN" sz="1600" dirty="0" smtClean="0">
                <a:latin typeface="Courier New" pitchFamily="49" charset="0"/>
                <a:ea typeface="华文细黑" pitchFamily="2" charset="-122"/>
                <a:cs typeface="Courier New" pitchFamily="49" charset="0"/>
              </a:rPr>
              <a:t>.]</a:t>
            </a:r>
            <a:r>
              <a:rPr lang="en-US" altLang="zh-CN" sz="1600" dirty="0" err="1" smtClean="0">
                <a:latin typeface="Courier New" pitchFamily="49" charset="0"/>
                <a:ea typeface="华文细黑" pitchFamily="2" charset="-122"/>
                <a:cs typeface="Courier New" pitchFamily="49" charset="0"/>
              </a:rPr>
              <a:t>table_name</a:t>
            </a:r>
            <a:r>
              <a:rPr lang="en-US" altLang="zh-CN" sz="1600" dirty="0" smtClean="0">
                <a:latin typeface="Courier New" pitchFamily="49" charset="0"/>
                <a:ea typeface="华文细黑" pitchFamily="2" charset="-122"/>
                <a:cs typeface="Courier New" pitchFamily="49" charset="0"/>
              </a:rPr>
              <a:t> </a:t>
            </a:r>
          </a:p>
          <a:p>
            <a:r>
              <a:rPr lang="en-US" altLang="zh-CN" sz="1600" dirty="0" smtClean="0">
                <a:latin typeface="Courier New" pitchFamily="49" charset="0"/>
                <a:ea typeface="华文细黑" pitchFamily="2" charset="-122"/>
                <a:cs typeface="Courier New" pitchFamily="49" charset="0"/>
              </a:rPr>
              <a:t>[(</a:t>
            </a:r>
            <a:r>
              <a:rPr lang="en-US" altLang="zh-CN" sz="1600" dirty="0" err="1" smtClean="0">
                <a:latin typeface="Courier New" pitchFamily="49" charset="0"/>
                <a:ea typeface="华文细黑" pitchFamily="2" charset="-122"/>
                <a:cs typeface="Courier New" pitchFamily="49" charset="0"/>
              </a:rPr>
              <a:t>col_name</a:t>
            </a:r>
            <a:r>
              <a:rPr lang="en-US" altLang="zh-CN" sz="1600" dirty="0" smtClean="0">
                <a:latin typeface="Courier New" pitchFamily="49" charset="0"/>
                <a:ea typeface="华文细黑" pitchFamily="2" charset="-122"/>
                <a:cs typeface="Courier New" pitchFamily="49" charset="0"/>
              </a:rPr>
              <a:t> </a:t>
            </a:r>
            <a:r>
              <a:rPr lang="en-US" altLang="zh-CN" sz="1600" dirty="0" err="1" smtClean="0">
                <a:latin typeface="Courier New" pitchFamily="49" charset="0"/>
                <a:ea typeface="华文细黑" pitchFamily="2" charset="-122"/>
                <a:cs typeface="Courier New" pitchFamily="49" charset="0"/>
              </a:rPr>
              <a:t>data_type</a:t>
            </a:r>
            <a:r>
              <a:rPr lang="en-US" altLang="zh-CN" sz="1600" dirty="0" smtClean="0">
                <a:latin typeface="Courier New" pitchFamily="49" charset="0"/>
                <a:ea typeface="华文细黑" pitchFamily="2" charset="-122"/>
                <a:cs typeface="Courier New" pitchFamily="49" charset="0"/>
              </a:rPr>
              <a:t> [COMMENT </a:t>
            </a:r>
            <a:r>
              <a:rPr lang="en-US" altLang="zh-CN" sz="1600" dirty="0" err="1" smtClean="0">
                <a:latin typeface="Courier New" pitchFamily="49" charset="0"/>
                <a:ea typeface="华文细黑" pitchFamily="2" charset="-122"/>
                <a:cs typeface="Courier New" pitchFamily="49" charset="0"/>
              </a:rPr>
              <a:t>col_comment</a:t>
            </a:r>
            <a:r>
              <a:rPr lang="en-US" altLang="zh-CN" sz="1600" dirty="0" smtClean="0">
                <a:latin typeface="Courier New" pitchFamily="49" charset="0"/>
                <a:ea typeface="华文细黑" pitchFamily="2" charset="-122"/>
                <a:cs typeface="Courier New" pitchFamily="49" charset="0"/>
              </a:rPr>
              <a:t>], ...)]</a:t>
            </a:r>
          </a:p>
          <a:p>
            <a:r>
              <a:rPr lang="en-US" altLang="zh-CN" sz="1600" dirty="0" smtClean="0">
                <a:latin typeface="Courier New" pitchFamily="49" charset="0"/>
                <a:ea typeface="华文细黑" pitchFamily="2" charset="-122"/>
                <a:cs typeface="Courier New" pitchFamily="49" charset="0"/>
              </a:rPr>
              <a:t>[ROW FORMAT </a:t>
            </a:r>
            <a:r>
              <a:rPr lang="en-US" altLang="zh-CN" sz="1600" dirty="0" err="1" smtClean="0">
                <a:latin typeface="Courier New" pitchFamily="49" charset="0"/>
                <a:ea typeface="华文细黑" pitchFamily="2" charset="-122"/>
                <a:cs typeface="Courier New" pitchFamily="49" charset="0"/>
              </a:rPr>
              <a:t>row_format</a:t>
            </a:r>
            <a:r>
              <a:rPr lang="en-US" altLang="zh-CN" sz="1600" dirty="0" smtClean="0">
                <a:latin typeface="Courier New" pitchFamily="49" charset="0"/>
                <a:ea typeface="华文细黑" pitchFamily="2" charset="-122"/>
                <a:cs typeface="Courier New" pitchFamily="49" charset="0"/>
              </a:rPr>
              <a:t>]</a:t>
            </a:r>
          </a:p>
          <a:p>
            <a:r>
              <a:rPr lang="en-US" altLang="zh-CN" sz="1600" dirty="0" smtClean="0">
                <a:latin typeface="Courier New" pitchFamily="49" charset="0"/>
                <a:ea typeface="华文细黑" pitchFamily="2" charset="-122"/>
                <a:cs typeface="Courier New" pitchFamily="49" charset="0"/>
              </a:rPr>
              <a:t>STORED AS </a:t>
            </a:r>
          </a:p>
          <a:p>
            <a:r>
              <a:rPr lang="en-US" altLang="zh-CN" sz="1600" dirty="0" err="1" smtClean="0">
                <a:latin typeface="Courier New" pitchFamily="49" charset="0"/>
                <a:ea typeface="华文细黑" pitchFamily="2" charset="-122"/>
                <a:cs typeface="Courier New" pitchFamily="49" charset="0"/>
              </a:rPr>
              <a:t>inputformat</a:t>
            </a:r>
            <a:r>
              <a:rPr lang="en-US" altLang="zh-CN" sz="1600" dirty="0" smtClean="0">
                <a:latin typeface="Courier New" pitchFamily="49" charset="0"/>
                <a:ea typeface="华文细黑" pitchFamily="2" charset="-122"/>
                <a:cs typeface="Courier New" pitchFamily="49" charset="0"/>
              </a:rPr>
              <a:t> 'org.apache.hadoop.hive.contrib.fileformat.SpecifiedDelimiterInputFormat’</a:t>
            </a:r>
          </a:p>
          <a:p>
            <a:r>
              <a:rPr lang="en-US" altLang="zh-CN" sz="1600" dirty="0" err="1" smtClean="0">
                <a:latin typeface="Courier New" pitchFamily="49" charset="0"/>
                <a:ea typeface="华文细黑" pitchFamily="2" charset="-122"/>
                <a:cs typeface="Courier New" pitchFamily="49" charset="0"/>
              </a:rPr>
              <a:t>outputformat</a:t>
            </a:r>
            <a:r>
              <a:rPr lang="en-US" altLang="zh-CN" sz="1600" dirty="0" smtClean="0">
                <a:latin typeface="Courier New" pitchFamily="49" charset="0"/>
                <a:ea typeface="华文细黑" pitchFamily="2" charset="-122"/>
                <a:cs typeface="Courier New" pitchFamily="49" charset="0"/>
              </a:rPr>
              <a:t> '</a:t>
            </a:r>
            <a:r>
              <a:rPr lang="en-US" altLang="zh-CN" sz="1600" dirty="0" err="1" smtClean="0">
                <a:latin typeface="Courier New" pitchFamily="49" charset="0"/>
                <a:ea typeface="华文细黑" pitchFamily="2" charset="-122"/>
                <a:cs typeface="Courier New" pitchFamily="49" charset="0"/>
              </a:rPr>
              <a:t>org.apache.hadoop.hive.ql.io.HiveIgnoreKeyTextOutputFormat</a:t>
            </a:r>
            <a:r>
              <a:rPr lang="en-US" altLang="zh-CN" sz="1600" dirty="0" smtClean="0">
                <a:latin typeface="Courier New" pitchFamily="49" charset="0"/>
                <a:ea typeface="华文细黑" pitchFamily="2" charset="-122"/>
                <a:cs typeface="Courier New" pitchFamily="49" charset="0"/>
              </a:rPr>
              <a:t>';</a:t>
            </a:r>
          </a:p>
        </p:txBody>
      </p:sp>
      <p:sp>
        <p:nvSpPr>
          <p:cNvPr id="6" name="AutoShape 17"/>
          <p:cNvSpPr>
            <a:spLocks noChangeArrowheads="1"/>
          </p:cNvSpPr>
          <p:nvPr/>
        </p:nvSpPr>
        <p:spPr bwMode="auto">
          <a:xfrm>
            <a:off x="827584" y="5018983"/>
            <a:ext cx="5652628" cy="246221"/>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r>
              <a:rPr lang="en-US" altLang="zh-CN" sz="1600" dirty="0" smtClean="0">
                <a:latin typeface="Courier New" pitchFamily="49" charset="0"/>
                <a:ea typeface="华文细黑" pitchFamily="2" charset="-122"/>
                <a:cs typeface="Courier New" pitchFamily="49" charset="0"/>
              </a:rPr>
              <a:t>set </a:t>
            </a:r>
            <a:r>
              <a:rPr lang="en-US" altLang="zh-CN" sz="1600" dirty="0" err="1" smtClean="0">
                <a:latin typeface="Courier New" pitchFamily="49" charset="0"/>
                <a:ea typeface="华文细黑" pitchFamily="2" charset="-122"/>
                <a:cs typeface="Courier New" pitchFamily="49" charset="0"/>
              </a:rPr>
              <a:t>hive.textinput.record.delimiter</a:t>
            </a:r>
            <a:r>
              <a:rPr lang="en-US" altLang="zh-CN" sz="1600" dirty="0" smtClean="0">
                <a:latin typeface="Courier New" pitchFamily="49" charset="0"/>
                <a:ea typeface="华文细黑" pitchFamily="2" charset="-122"/>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slide(fromBottom)">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数据存储模型</a:t>
            </a:r>
            <a:endParaRPr lang="zh-CN" altLang="en-US" dirty="0"/>
          </a:p>
        </p:txBody>
      </p:sp>
      <p:grpSp>
        <p:nvGrpSpPr>
          <p:cNvPr id="5" name="文本占位符 4"/>
          <p:cNvGrpSpPr>
            <a:grpSpLocks noGrp="1"/>
          </p:cNvGrpSpPr>
          <p:nvPr/>
        </p:nvGrpSpPr>
        <p:grpSpPr>
          <a:xfrm>
            <a:off x="755576" y="1520379"/>
            <a:ext cx="7416179" cy="3924845"/>
            <a:chOff x="1619672" y="1196752"/>
            <a:chExt cx="5544616" cy="3600400"/>
          </a:xfrm>
        </p:grpSpPr>
        <p:sp>
          <p:nvSpPr>
            <p:cNvPr id="6" name="圆角矩形 5"/>
            <p:cNvSpPr/>
            <p:nvPr/>
          </p:nvSpPr>
          <p:spPr>
            <a:xfrm>
              <a:off x="1619672" y="1196752"/>
              <a:ext cx="5544616" cy="864096"/>
            </a:xfrm>
            <a:prstGeom prst="roundRect">
              <a:avLst/>
            </a:prstGeom>
            <a:solidFill>
              <a:srgbClr val="1F497D">
                <a:lumMod val="60000"/>
                <a:lumOff val="4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7" name="圆角矩形 6"/>
            <p:cNvSpPr/>
            <p:nvPr/>
          </p:nvSpPr>
          <p:spPr>
            <a:xfrm>
              <a:off x="1619672" y="2204864"/>
              <a:ext cx="2772308" cy="936104"/>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8" name="圆角矩形 7"/>
            <p:cNvSpPr/>
            <p:nvPr/>
          </p:nvSpPr>
          <p:spPr>
            <a:xfrm>
              <a:off x="4499992" y="2204864"/>
              <a:ext cx="2664296" cy="936104"/>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9" name="TextBox 8"/>
            <p:cNvSpPr txBox="1"/>
            <p:nvPr/>
          </p:nvSpPr>
          <p:spPr>
            <a:xfrm>
              <a:off x="2915816" y="1412776"/>
              <a:ext cx="2664296"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 lastClr="FFFFFF"/>
                  </a:solidFill>
                  <a:effectLst/>
                  <a:uLnTx/>
                  <a:uFillTx/>
                </a:rPr>
                <a:t>数据库</a:t>
              </a:r>
              <a:endParaRPr kumimoji="0" lang="zh-CN" altLang="en-US" sz="1800" b="1" i="0" u="none" strike="noStrike" kern="0" cap="none" spc="0" normalizeH="0" baseline="0" noProof="0" dirty="0">
                <a:ln>
                  <a:noFill/>
                </a:ln>
                <a:solidFill>
                  <a:sysClr val="window" lastClr="FFFFFF"/>
                </a:solidFill>
                <a:effectLst/>
                <a:uLnTx/>
                <a:uFillTx/>
              </a:endParaRPr>
            </a:p>
          </p:txBody>
        </p:sp>
        <p:sp>
          <p:nvSpPr>
            <p:cNvPr id="10" name="TextBox 9"/>
            <p:cNvSpPr txBox="1"/>
            <p:nvPr/>
          </p:nvSpPr>
          <p:spPr>
            <a:xfrm>
              <a:off x="1691680" y="2483604"/>
              <a:ext cx="2664296"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 lastClr="FFFFFF"/>
                  </a:solidFill>
                  <a:effectLst/>
                  <a:uLnTx/>
                  <a:uFillTx/>
                </a:rPr>
                <a:t>表</a:t>
              </a:r>
              <a:endParaRPr kumimoji="0" lang="zh-CN" altLang="en-US" sz="1800" b="1" i="0" u="none" strike="noStrike" kern="0" cap="none" spc="0" normalizeH="0" baseline="0" noProof="0" dirty="0">
                <a:ln>
                  <a:noFill/>
                </a:ln>
                <a:solidFill>
                  <a:sysClr val="window" lastClr="FFFFFF"/>
                </a:solidFill>
                <a:effectLst/>
                <a:uLnTx/>
                <a:uFillTx/>
              </a:endParaRPr>
            </a:p>
          </p:txBody>
        </p:sp>
        <p:sp>
          <p:nvSpPr>
            <p:cNvPr id="11" name="TextBox 10"/>
            <p:cNvSpPr txBox="1"/>
            <p:nvPr/>
          </p:nvSpPr>
          <p:spPr>
            <a:xfrm>
              <a:off x="4499992" y="2492896"/>
              <a:ext cx="2664296"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 lastClr="FFFFFF"/>
                  </a:solidFill>
                  <a:effectLst/>
                  <a:uLnTx/>
                  <a:uFillTx/>
                </a:rPr>
                <a:t>表</a:t>
              </a:r>
              <a:endParaRPr kumimoji="0" lang="zh-CN" altLang="en-US" sz="1800" b="1" i="0" u="none" strike="noStrike" kern="0" cap="none" spc="0" normalizeH="0" baseline="0" noProof="0" dirty="0">
                <a:ln>
                  <a:noFill/>
                </a:ln>
                <a:solidFill>
                  <a:sysClr val="window" lastClr="FFFFFF"/>
                </a:solidFill>
                <a:effectLst/>
                <a:uLnTx/>
                <a:uFillTx/>
              </a:endParaRPr>
            </a:p>
          </p:txBody>
        </p:sp>
        <p:sp>
          <p:nvSpPr>
            <p:cNvPr id="12" name="圆角矩形 11"/>
            <p:cNvSpPr/>
            <p:nvPr/>
          </p:nvSpPr>
          <p:spPr>
            <a:xfrm>
              <a:off x="4511134" y="3212976"/>
              <a:ext cx="1224136" cy="1584176"/>
            </a:xfrm>
            <a:prstGeom prst="roundRect">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 name="圆角矩形 12"/>
            <p:cNvSpPr/>
            <p:nvPr/>
          </p:nvSpPr>
          <p:spPr>
            <a:xfrm>
              <a:off x="5868144" y="3212976"/>
              <a:ext cx="1224136" cy="1584176"/>
            </a:xfrm>
            <a:prstGeom prst="roundRect">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 name="TextBox 13"/>
            <p:cNvSpPr txBox="1"/>
            <p:nvPr/>
          </p:nvSpPr>
          <p:spPr>
            <a:xfrm>
              <a:off x="4572000" y="3789040"/>
              <a:ext cx="1080120"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ysClr val="window" lastClr="FFFFFF"/>
                  </a:solidFill>
                  <a:effectLst/>
                  <a:uLnTx/>
                  <a:uFillTx/>
                </a:rPr>
                <a:t>倾斜数据</a:t>
              </a:r>
              <a:endParaRPr kumimoji="0" lang="zh-CN" altLang="en-US" sz="1600" b="1" i="0" u="none" strike="noStrike" kern="0" cap="none" spc="0" normalizeH="0" baseline="0" noProof="0" dirty="0">
                <a:ln>
                  <a:noFill/>
                </a:ln>
                <a:solidFill>
                  <a:sysClr val="window" lastClr="FFFFFF"/>
                </a:solidFill>
                <a:effectLst/>
                <a:uLnTx/>
                <a:uFillTx/>
              </a:endParaRPr>
            </a:p>
          </p:txBody>
        </p:sp>
        <p:grpSp>
          <p:nvGrpSpPr>
            <p:cNvPr id="15" name="组合 17"/>
            <p:cNvGrpSpPr/>
            <p:nvPr/>
          </p:nvGrpSpPr>
          <p:grpSpPr>
            <a:xfrm>
              <a:off x="2699792" y="3212976"/>
              <a:ext cx="750695" cy="1584176"/>
              <a:chOff x="2699792" y="3212976"/>
              <a:chExt cx="1224136" cy="1584176"/>
            </a:xfrm>
          </p:grpSpPr>
          <p:sp>
            <p:nvSpPr>
              <p:cNvPr id="31" name="圆角矩形 15"/>
              <p:cNvSpPr/>
              <p:nvPr/>
            </p:nvSpPr>
            <p:spPr>
              <a:xfrm>
                <a:off x="2699792" y="3212976"/>
                <a:ext cx="1224136" cy="1584176"/>
              </a:xfrm>
              <a:prstGeom prst="roundRect">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2" name="TextBox 16"/>
              <p:cNvSpPr txBox="1"/>
              <p:nvPr/>
            </p:nvSpPr>
            <p:spPr>
              <a:xfrm>
                <a:off x="2760658" y="3789040"/>
                <a:ext cx="1080120"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ysClr val="window" lastClr="FFFFFF"/>
                    </a:solidFill>
                    <a:effectLst/>
                    <a:uLnTx/>
                    <a:uFillTx/>
                  </a:rPr>
                  <a:t>分区</a:t>
                </a:r>
              </a:p>
            </p:txBody>
          </p:sp>
        </p:grpSp>
        <p:grpSp>
          <p:nvGrpSpPr>
            <p:cNvPr id="16" name="组合 18"/>
            <p:cNvGrpSpPr/>
            <p:nvPr/>
          </p:nvGrpSpPr>
          <p:grpSpPr>
            <a:xfrm>
              <a:off x="3533273" y="3212975"/>
              <a:ext cx="786699" cy="745341"/>
              <a:chOff x="2699792" y="3212976"/>
              <a:chExt cx="1282847" cy="1584176"/>
            </a:xfrm>
          </p:grpSpPr>
          <p:sp>
            <p:nvSpPr>
              <p:cNvPr id="29" name="圆角矩形 28"/>
              <p:cNvSpPr/>
              <p:nvPr/>
            </p:nvSpPr>
            <p:spPr>
              <a:xfrm>
                <a:off x="2699792" y="3212976"/>
                <a:ext cx="1282847" cy="1584176"/>
              </a:xfrm>
              <a:prstGeom prst="roundRect">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0" name="TextBox 29"/>
              <p:cNvSpPr txBox="1"/>
              <p:nvPr/>
            </p:nvSpPr>
            <p:spPr>
              <a:xfrm>
                <a:off x="2760658" y="3789040"/>
                <a:ext cx="1080120"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ysClr val="window" lastClr="FFFFFF"/>
                    </a:solidFill>
                    <a:effectLst/>
                    <a:uLnTx/>
                    <a:uFillTx/>
                  </a:rPr>
                  <a:t>分区</a:t>
                </a:r>
              </a:p>
            </p:txBody>
          </p:sp>
        </p:grpSp>
        <p:grpSp>
          <p:nvGrpSpPr>
            <p:cNvPr id="17" name="组合 24"/>
            <p:cNvGrpSpPr/>
            <p:nvPr/>
          </p:nvGrpSpPr>
          <p:grpSpPr>
            <a:xfrm>
              <a:off x="1691680" y="3212976"/>
              <a:ext cx="432048" cy="1584176"/>
              <a:chOff x="1691680" y="3212976"/>
              <a:chExt cx="432048" cy="1584176"/>
            </a:xfrm>
          </p:grpSpPr>
          <p:sp>
            <p:nvSpPr>
              <p:cNvPr id="27" name="矩形 13"/>
              <p:cNvSpPr/>
              <p:nvPr/>
            </p:nvSpPr>
            <p:spPr>
              <a:xfrm>
                <a:off x="1691680" y="3212976"/>
                <a:ext cx="432048" cy="158417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8" name="TextBox 27"/>
              <p:cNvSpPr txBox="1"/>
              <p:nvPr/>
            </p:nvSpPr>
            <p:spPr>
              <a:xfrm>
                <a:off x="1691680" y="3810526"/>
                <a:ext cx="43204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ysClr val="window" lastClr="FFFFFF"/>
                    </a:solidFill>
                    <a:effectLst/>
                    <a:uLnTx/>
                    <a:uFillTx/>
                  </a:rPr>
                  <a:t>桶</a:t>
                </a:r>
                <a:endParaRPr kumimoji="0" lang="zh-CN" altLang="en-US" sz="1600" b="1" i="0" u="none" strike="noStrike" kern="0" cap="none" spc="0" normalizeH="0" baseline="0" noProof="0" dirty="0">
                  <a:ln>
                    <a:noFill/>
                  </a:ln>
                  <a:solidFill>
                    <a:sysClr val="window" lastClr="FFFFFF"/>
                  </a:solidFill>
                  <a:effectLst/>
                  <a:uLnTx/>
                  <a:uFillTx/>
                </a:endParaRPr>
              </a:p>
            </p:txBody>
          </p:sp>
        </p:grpSp>
        <p:grpSp>
          <p:nvGrpSpPr>
            <p:cNvPr id="18" name="组合 25"/>
            <p:cNvGrpSpPr/>
            <p:nvPr/>
          </p:nvGrpSpPr>
          <p:grpSpPr>
            <a:xfrm>
              <a:off x="2195736" y="3212976"/>
              <a:ext cx="432048" cy="1584176"/>
              <a:chOff x="2195736" y="3212976"/>
              <a:chExt cx="432048" cy="1584176"/>
            </a:xfrm>
          </p:grpSpPr>
          <p:sp>
            <p:nvSpPr>
              <p:cNvPr id="25" name="矩形 14"/>
              <p:cNvSpPr/>
              <p:nvPr/>
            </p:nvSpPr>
            <p:spPr>
              <a:xfrm>
                <a:off x="2195736" y="3212976"/>
                <a:ext cx="432048" cy="158417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6" name="TextBox 25"/>
              <p:cNvSpPr txBox="1"/>
              <p:nvPr/>
            </p:nvSpPr>
            <p:spPr>
              <a:xfrm>
                <a:off x="2195736" y="3810526"/>
                <a:ext cx="43204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ysClr val="window" lastClr="FFFFFF"/>
                    </a:solidFill>
                    <a:effectLst/>
                    <a:uLnTx/>
                    <a:uFillTx/>
                  </a:rPr>
                  <a:t>桶</a:t>
                </a:r>
                <a:endParaRPr kumimoji="0" lang="zh-CN" altLang="en-US" sz="1600" b="1" i="0" u="none" strike="noStrike" kern="0" cap="none" spc="0" normalizeH="0" baseline="0" noProof="0" dirty="0">
                  <a:ln>
                    <a:noFill/>
                  </a:ln>
                  <a:solidFill>
                    <a:sysClr val="window" lastClr="FFFFFF"/>
                  </a:solidFill>
                  <a:effectLst/>
                  <a:uLnTx/>
                  <a:uFillTx/>
                </a:endParaRPr>
              </a:p>
            </p:txBody>
          </p:sp>
        </p:grpSp>
        <p:grpSp>
          <p:nvGrpSpPr>
            <p:cNvPr id="19" name="组合 26"/>
            <p:cNvGrpSpPr/>
            <p:nvPr/>
          </p:nvGrpSpPr>
          <p:grpSpPr>
            <a:xfrm>
              <a:off x="3507188" y="4005064"/>
              <a:ext cx="344732" cy="792088"/>
              <a:chOff x="2195736" y="3212976"/>
              <a:chExt cx="432048" cy="1584176"/>
            </a:xfrm>
          </p:grpSpPr>
          <p:sp>
            <p:nvSpPr>
              <p:cNvPr id="23" name="矩形 22"/>
              <p:cNvSpPr/>
              <p:nvPr/>
            </p:nvSpPr>
            <p:spPr>
              <a:xfrm>
                <a:off x="2195736" y="3212976"/>
                <a:ext cx="432048" cy="158417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4" name="TextBox 23"/>
              <p:cNvSpPr txBox="1"/>
              <p:nvPr/>
            </p:nvSpPr>
            <p:spPr>
              <a:xfrm>
                <a:off x="2195736" y="3810526"/>
                <a:ext cx="43204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ysClr val="window" lastClr="FFFFFF"/>
                    </a:solidFill>
                    <a:effectLst/>
                    <a:uLnTx/>
                    <a:uFillTx/>
                  </a:rPr>
                  <a:t>桶</a:t>
                </a:r>
                <a:endParaRPr kumimoji="0" lang="zh-CN" altLang="en-US" sz="1600" b="1" i="0" u="none" strike="noStrike" kern="0" cap="none" spc="0" normalizeH="0" baseline="0" noProof="0" dirty="0">
                  <a:ln>
                    <a:noFill/>
                  </a:ln>
                  <a:solidFill>
                    <a:sysClr val="window" lastClr="FFFFFF"/>
                  </a:solidFill>
                  <a:effectLst/>
                  <a:uLnTx/>
                  <a:uFillTx/>
                </a:endParaRPr>
              </a:p>
            </p:txBody>
          </p:sp>
        </p:grpSp>
        <p:grpSp>
          <p:nvGrpSpPr>
            <p:cNvPr id="20" name="组合 29"/>
            <p:cNvGrpSpPr/>
            <p:nvPr/>
          </p:nvGrpSpPr>
          <p:grpSpPr>
            <a:xfrm>
              <a:off x="3923928" y="4005064"/>
              <a:ext cx="344732" cy="792088"/>
              <a:chOff x="2195736" y="3212976"/>
              <a:chExt cx="432048" cy="1584176"/>
            </a:xfrm>
          </p:grpSpPr>
          <p:sp>
            <p:nvSpPr>
              <p:cNvPr id="21" name="矩形 20"/>
              <p:cNvSpPr/>
              <p:nvPr/>
            </p:nvSpPr>
            <p:spPr>
              <a:xfrm>
                <a:off x="2195736" y="3212976"/>
                <a:ext cx="432048" cy="158417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2" name="TextBox 21"/>
              <p:cNvSpPr txBox="1"/>
              <p:nvPr/>
            </p:nvSpPr>
            <p:spPr>
              <a:xfrm>
                <a:off x="2195736" y="3810526"/>
                <a:ext cx="43204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ysClr val="window" lastClr="FFFFFF"/>
                    </a:solidFill>
                    <a:effectLst/>
                    <a:uLnTx/>
                    <a:uFillTx/>
                  </a:rPr>
                  <a:t>桶</a:t>
                </a:r>
                <a:endParaRPr kumimoji="0" lang="zh-CN" altLang="en-US" sz="1600" b="1" i="0" u="none" strike="noStrike" kern="0" cap="none" spc="0" normalizeH="0" baseline="0" noProof="0" dirty="0">
                  <a:ln>
                    <a:noFill/>
                  </a:ln>
                  <a:solidFill>
                    <a:sysClr val="window" lastClr="FFFFFF"/>
                  </a:solidFill>
                  <a:effectLst/>
                  <a:uLnTx/>
                  <a:uFillTx/>
                </a:endParaRPr>
              </a:p>
            </p:txBody>
          </p:sp>
        </p:grpSp>
        <p:sp>
          <p:nvSpPr>
            <p:cNvPr id="33" name="TextBox 32"/>
            <p:cNvSpPr txBox="1"/>
            <p:nvPr/>
          </p:nvSpPr>
          <p:spPr>
            <a:xfrm>
              <a:off x="6007298" y="3806319"/>
              <a:ext cx="1080120" cy="31056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b="1" kern="0" dirty="0" smtClean="0">
                  <a:solidFill>
                    <a:sysClr val="window" lastClr="FFFFFF"/>
                  </a:solidFill>
                </a:rPr>
                <a:t>正常</a:t>
              </a:r>
              <a:r>
                <a:rPr kumimoji="0" lang="zh-CN" altLang="en-US" sz="1600" b="1" i="0" u="none" strike="noStrike" kern="0" cap="none" spc="0" normalizeH="0" baseline="0" noProof="0" dirty="0" smtClean="0">
                  <a:ln>
                    <a:noFill/>
                  </a:ln>
                  <a:solidFill>
                    <a:sysClr val="window" lastClr="FFFFFF"/>
                  </a:solidFill>
                  <a:effectLst/>
                  <a:uLnTx/>
                  <a:uFillTx/>
                </a:rPr>
                <a:t>数据</a:t>
              </a:r>
              <a:endParaRPr kumimoji="0" lang="zh-CN" altLang="en-US" sz="1600" b="1" i="0" u="none" strike="noStrike" kern="0" cap="none" spc="0" normalizeH="0" baseline="0" noProof="0" dirty="0">
                <a:ln>
                  <a:noFill/>
                </a:ln>
                <a:solidFill>
                  <a:sysClr val="window" lastClr="FFFFFF"/>
                </a:solidFill>
                <a:effectLst/>
                <a:uLnTx/>
                <a:uFillTx/>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数据存储模型</a:t>
            </a:r>
            <a:r>
              <a:rPr lang="en-US" altLang="zh-CN" dirty="0" smtClean="0"/>
              <a:t>-</a:t>
            </a:r>
            <a:r>
              <a:rPr lang="zh-CN" altLang="en-US" dirty="0" smtClean="0"/>
              <a:t>托管表和外部表</a:t>
            </a:r>
            <a:endParaRPr lang="zh-CN" altLang="en-US" dirty="0"/>
          </a:p>
        </p:txBody>
      </p:sp>
      <p:grpSp>
        <p:nvGrpSpPr>
          <p:cNvPr id="3" name="组合 8"/>
          <p:cNvGrpSpPr/>
          <p:nvPr/>
        </p:nvGrpSpPr>
        <p:grpSpPr>
          <a:xfrm>
            <a:off x="575556" y="1304764"/>
            <a:ext cx="8208912" cy="2640489"/>
            <a:chOff x="467544" y="980728"/>
            <a:chExt cx="8208912" cy="2640489"/>
          </a:xfrm>
        </p:grpSpPr>
        <p:sp>
          <p:nvSpPr>
            <p:cNvPr id="10" name="TextBox 9"/>
            <p:cNvSpPr txBox="1"/>
            <p:nvPr/>
          </p:nvSpPr>
          <p:spPr>
            <a:xfrm>
              <a:off x="467544" y="980728"/>
              <a:ext cx="8208912" cy="120032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Hive </a:t>
              </a:r>
              <a:r>
                <a:rPr kumimoji="0" lang="zh-CN" altLang="zh-CN" sz="1800" b="0" i="0" u="none" strike="noStrike" kern="0" cap="none" spc="0" normalizeH="0" baseline="0" noProof="0" dirty="0" smtClean="0">
                  <a:ln>
                    <a:noFill/>
                  </a:ln>
                  <a:solidFill>
                    <a:sysClr val="windowText" lastClr="000000"/>
                  </a:solidFill>
                  <a:effectLst/>
                  <a:uLnTx/>
                  <a:uFillTx/>
                </a:rPr>
                <a:t>默认</a:t>
              </a:r>
              <a:r>
                <a:rPr kumimoji="0" lang="zh-CN" altLang="zh-CN" sz="1800" b="0" i="0" u="none" strike="noStrike" kern="0" cap="none" spc="0" normalizeH="0" baseline="0" noProof="0" dirty="0">
                  <a:ln>
                    <a:noFill/>
                  </a:ln>
                  <a:solidFill>
                    <a:sysClr val="windowText" lastClr="000000"/>
                  </a:solidFill>
                  <a:effectLst/>
                  <a:uLnTx/>
                  <a:uFillTx/>
                </a:rPr>
                <a:t>创建</a:t>
              </a:r>
              <a:r>
                <a:rPr kumimoji="0" lang="en-US" altLang="zh-CN" sz="1800" b="0" i="0" u="none" strike="noStrike" kern="0" cap="none" spc="0" normalizeH="0" baseline="0" noProof="0" dirty="0">
                  <a:ln>
                    <a:noFill/>
                  </a:ln>
                  <a:solidFill>
                    <a:sysClr val="windowText" lastClr="000000"/>
                  </a:solidFill>
                  <a:effectLst/>
                  <a:uLnTx/>
                  <a:uFillTx/>
                </a:rPr>
                <a:t>Managed Table</a:t>
              </a:r>
              <a:r>
                <a:rPr kumimoji="0" lang="zh-CN" altLang="zh-CN" sz="1800" b="0" i="0" u="none" strike="noStrike" kern="0" cap="none" spc="0" normalizeH="0" baseline="0" noProof="0" dirty="0">
                  <a:ln>
                    <a:noFill/>
                  </a:ln>
                  <a:solidFill>
                    <a:sysClr val="windowText" lastClr="000000"/>
                  </a:solidFill>
                  <a:effectLst/>
                  <a:uLnTx/>
                  <a:uFillTx/>
                </a:rPr>
                <a:t>，由</a:t>
              </a:r>
              <a:r>
                <a:rPr kumimoji="0" lang="en-US" altLang="zh-CN" sz="1800" b="0" i="0" u="none" strike="noStrike" kern="0" cap="none" spc="0" normalizeH="0" baseline="0" noProof="0" dirty="0">
                  <a:ln>
                    <a:noFill/>
                  </a:ln>
                  <a:solidFill>
                    <a:sysClr val="windowText" lastClr="000000"/>
                  </a:solidFill>
                  <a:effectLst/>
                  <a:uLnTx/>
                  <a:uFillTx/>
                </a:rPr>
                <a:t>Hive</a:t>
              </a:r>
              <a:r>
                <a:rPr kumimoji="0" lang="zh-CN" altLang="zh-CN" sz="1800" b="0" i="0" u="none" strike="noStrike" kern="0" cap="none" spc="0" normalizeH="0" baseline="0" noProof="0" dirty="0">
                  <a:ln>
                    <a:noFill/>
                  </a:ln>
                  <a:solidFill>
                    <a:sysClr val="windowText" lastClr="000000"/>
                  </a:solidFill>
                  <a:effectLst/>
                  <a:uLnTx/>
                  <a:uFillTx/>
                </a:rPr>
                <a:t>来管理数据，意味着</a:t>
              </a:r>
              <a:r>
                <a:rPr kumimoji="0" lang="en-US" altLang="zh-CN" sz="1800" b="0" i="0" u="none" strike="noStrike" kern="0" cap="none" spc="0" normalizeH="0" baseline="0" noProof="0" dirty="0">
                  <a:ln>
                    <a:noFill/>
                  </a:ln>
                  <a:solidFill>
                    <a:sysClr val="windowText" lastClr="000000"/>
                  </a:solidFill>
                  <a:effectLst/>
                  <a:uLnTx/>
                  <a:uFillTx/>
                </a:rPr>
                <a:t>Hive</a:t>
              </a:r>
              <a:r>
                <a:rPr kumimoji="0" lang="zh-CN" altLang="zh-CN" sz="1800" b="0" i="0" u="none" strike="noStrike" kern="0" cap="none" spc="0" normalizeH="0" baseline="0" noProof="0" dirty="0">
                  <a:ln>
                    <a:noFill/>
                  </a:ln>
                  <a:solidFill>
                    <a:sysClr val="windowText" lastClr="000000"/>
                  </a:solidFill>
                  <a:effectLst/>
                  <a:uLnTx/>
                  <a:uFillTx/>
                </a:rPr>
                <a:t>会将数据移动到数据仓库目录。</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a:ln>
                    <a:noFill/>
                  </a:ln>
                  <a:solidFill>
                    <a:sysClr val="windowText" lastClr="000000"/>
                  </a:solidFill>
                  <a:effectLst/>
                  <a:uLnTx/>
                  <a:uFillTx/>
                </a:rPr>
                <a:t>另外一种选择是创建</a:t>
              </a:r>
              <a:r>
                <a:rPr kumimoji="0" lang="en-US" altLang="zh-CN" sz="1800" b="0" i="0" u="none" strike="noStrike" kern="0" cap="none" spc="0" normalizeH="0" baseline="0" noProof="0" dirty="0">
                  <a:ln>
                    <a:noFill/>
                  </a:ln>
                  <a:solidFill>
                    <a:sysClr val="windowText" lastClr="000000"/>
                  </a:solidFill>
                  <a:effectLst/>
                  <a:uLnTx/>
                  <a:uFillTx/>
                </a:rPr>
                <a:t>External Table</a:t>
              </a:r>
              <a:r>
                <a:rPr kumimoji="0" lang="zh-CN" altLang="zh-CN" sz="1800" b="0" i="0" u="none" strike="noStrike" kern="0" cap="none" spc="0" normalizeH="0" baseline="0" noProof="0" dirty="0">
                  <a:ln>
                    <a:noFill/>
                  </a:ln>
                  <a:solidFill>
                    <a:sysClr val="windowText" lastClr="000000"/>
                  </a:solidFill>
                  <a:effectLst/>
                  <a:uLnTx/>
                  <a:uFillTx/>
                </a:rPr>
                <a:t>，这时</a:t>
              </a:r>
              <a:r>
                <a:rPr kumimoji="0" lang="en-US" altLang="zh-CN" sz="1800" b="0" i="0" u="none" strike="noStrike" kern="0" cap="none" spc="0" normalizeH="0" baseline="0" noProof="0" dirty="0">
                  <a:ln>
                    <a:noFill/>
                  </a:ln>
                  <a:solidFill>
                    <a:sysClr val="windowText" lastClr="000000"/>
                  </a:solidFill>
                  <a:effectLst/>
                  <a:uLnTx/>
                  <a:uFillTx/>
                </a:rPr>
                <a:t>Hive</a:t>
              </a:r>
              <a:r>
                <a:rPr kumimoji="0" lang="zh-CN" altLang="zh-CN" sz="1800" b="0" i="0" u="none" strike="noStrike" kern="0" cap="none" spc="0" normalizeH="0" baseline="0" noProof="0" dirty="0">
                  <a:ln>
                    <a:noFill/>
                  </a:ln>
                  <a:solidFill>
                    <a:sysClr val="windowText" lastClr="000000"/>
                  </a:solidFill>
                  <a:effectLst/>
                  <a:uLnTx/>
                  <a:uFillTx/>
                </a:rPr>
                <a:t>会到仓库目录以外的位置访问数据。</a:t>
              </a: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ndParaRPr>
            </a:p>
          </p:txBody>
        </p:sp>
        <p:grpSp>
          <p:nvGrpSpPr>
            <p:cNvPr id="4" name="组合 6"/>
            <p:cNvGrpSpPr/>
            <p:nvPr/>
          </p:nvGrpSpPr>
          <p:grpSpPr>
            <a:xfrm>
              <a:off x="503367" y="2181057"/>
              <a:ext cx="3240360" cy="1440160"/>
              <a:chOff x="503367" y="2181057"/>
              <a:chExt cx="3240360" cy="1440160"/>
            </a:xfrm>
          </p:grpSpPr>
          <p:sp>
            <p:nvSpPr>
              <p:cNvPr id="13" name="爆炸形 2 4"/>
              <p:cNvSpPr/>
              <p:nvPr/>
            </p:nvSpPr>
            <p:spPr>
              <a:xfrm>
                <a:off x="503367" y="2181057"/>
                <a:ext cx="3240360" cy="1440160"/>
              </a:xfrm>
              <a:prstGeom prst="irregularSeal2">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14" name="TextBox 13"/>
              <p:cNvSpPr txBox="1"/>
              <p:nvPr/>
            </p:nvSpPr>
            <p:spPr>
              <a:xfrm>
                <a:off x="1403648" y="2771636"/>
                <a:ext cx="144016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rPr>
                  <a:t>如何选择？</a:t>
                </a:r>
                <a:endParaRPr kumimoji="0" lang="zh-CN" altLang="en-US" sz="1800" b="0" i="0" u="none" strike="noStrike" kern="0" cap="none" spc="0" normalizeH="0" baseline="0" noProof="0" dirty="0">
                  <a:ln>
                    <a:noFill/>
                  </a:ln>
                  <a:solidFill>
                    <a:sysClr val="windowText" lastClr="000000"/>
                  </a:solidFill>
                  <a:effectLst/>
                  <a:uLnTx/>
                  <a:uFillTx/>
                </a:endParaRPr>
              </a:p>
            </p:txBody>
          </p:sp>
        </p:grpSp>
        <p:sp>
          <p:nvSpPr>
            <p:cNvPr id="12" name="TextBox 11"/>
            <p:cNvSpPr txBox="1"/>
            <p:nvPr/>
          </p:nvSpPr>
          <p:spPr>
            <a:xfrm>
              <a:off x="3419872" y="2132856"/>
              <a:ext cx="5256584" cy="1477328"/>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zh-CN" sz="1800" b="0" i="0" u="none" strike="noStrike" kern="0" cap="none" spc="0" normalizeH="0" baseline="0" noProof="0" dirty="0">
                  <a:ln>
                    <a:noFill/>
                  </a:ln>
                  <a:solidFill>
                    <a:sysClr val="windowText" lastClr="000000"/>
                  </a:solidFill>
                  <a:effectLst/>
                  <a:uLnTx/>
                  <a:uFillTx/>
                </a:rPr>
                <a:t>如果所有处理都由</a:t>
              </a:r>
              <a:r>
                <a:rPr kumimoji="0" lang="en-US" altLang="zh-CN" sz="1800" b="0" i="0" u="none" strike="noStrike" kern="0" cap="none" spc="0" normalizeH="0" baseline="0" noProof="0" dirty="0">
                  <a:ln>
                    <a:noFill/>
                  </a:ln>
                  <a:solidFill>
                    <a:sysClr val="windowText" lastClr="000000"/>
                  </a:solidFill>
                  <a:effectLst/>
                  <a:uLnTx/>
                  <a:uFillTx/>
                </a:rPr>
                <a:t>Hive</a:t>
              </a:r>
              <a:r>
                <a:rPr kumimoji="0" lang="zh-CN" altLang="zh-CN" sz="1800" b="0" i="0" u="none" strike="noStrike" kern="0" cap="none" spc="0" normalizeH="0" baseline="0" noProof="0" dirty="0">
                  <a:ln>
                    <a:noFill/>
                  </a:ln>
                  <a:solidFill>
                    <a:sysClr val="windowText" lastClr="000000"/>
                  </a:solidFill>
                  <a:effectLst/>
                  <a:uLnTx/>
                  <a:uFillTx/>
                </a:rPr>
                <a:t>完成</a:t>
              </a:r>
              <a:r>
                <a:rPr kumimoji="0" lang="zh-CN" altLang="zh-CN" sz="1800" b="0" i="0" u="none" strike="noStrike" kern="0" cap="none" spc="0" normalizeH="0" baseline="0" noProof="0" dirty="0" smtClean="0">
                  <a:ln>
                    <a:noFill/>
                  </a:ln>
                  <a:solidFill>
                    <a:sysClr val="windowText" lastClr="000000"/>
                  </a:solidFill>
                  <a:effectLst/>
                  <a:uLnTx/>
                  <a:uFillTx/>
                </a:rPr>
                <a:t>，</a:t>
              </a:r>
              <a:r>
                <a:rPr lang="zh-CN" altLang="en-US" sz="1800" kern="0" noProof="0" dirty="0" smtClean="0">
                  <a:solidFill>
                    <a:sysClr val="windowText" lastClr="000000"/>
                  </a:solidFill>
                </a:rPr>
                <a:t>建议</a:t>
              </a:r>
              <a:r>
                <a:rPr kumimoji="0" lang="zh-CN" altLang="zh-CN" sz="1800" b="0" i="0" u="none" strike="noStrike" kern="0" cap="none" spc="0" normalizeH="0" baseline="0" noProof="0" dirty="0" smtClean="0">
                  <a:ln>
                    <a:noFill/>
                  </a:ln>
                  <a:solidFill>
                    <a:sysClr val="windowText" lastClr="000000"/>
                  </a:solidFill>
                  <a:effectLst/>
                  <a:uLnTx/>
                  <a:uFillTx/>
                </a:rPr>
                <a:t>使</a:t>
              </a:r>
              <a:r>
                <a:rPr kumimoji="0" lang="zh-CN" altLang="zh-CN" sz="1800" b="0" i="0" u="none" strike="noStrike" kern="0" cap="none" spc="0" normalizeH="0" baseline="0" noProof="0" dirty="0">
                  <a:ln>
                    <a:noFill/>
                  </a:ln>
                  <a:solidFill>
                    <a:sysClr val="windowText" lastClr="000000"/>
                  </a:solidFill>
                  <a:effectLst/>
                  <a:uLnTx/>
                  <a:uFillTx/>
                </a:rPr>
                <a:t>用</a:t>
              </a:r>
              <a:r>
                <a:rPr kumimoji="0" lang="en-US" altLang="zh-CN" sz="1800" b="0" i="0" u="none" strike="noStrike" kern="0" cap="none" spc="0" normalizeH="0" baseline="0" noProof="0" dirty="0">
                  <a:ln>
                    <a:noFill/>
                  </a:ln>
                  <a:solidFill>
                    <a:sysClr val="windowText" lastClr="000000"/>
                  </a:solidFill>
                  <a:effectLst/>
                  <a:uLnTx/>
                  <a:uFillTx/>
                </a:rPr>
                <a:t>Managed Table</a:t>
              </a:r>
              <a:r>
                <a:rPr kumimoji="0" lang="zh-CN" altLang="zh-CN" sz="1800" b="0" i="0" u="none" strike="noStrike" kern="0" cap="none" spc="0" normalizeH="0" baseline="0" noProof="0" dirty="0">
                  <a:ln>
                    <a:noFill/>
                  </a:ln>
                  <a:solidFill>
                    <a:sysClr val="windowText" lastClr="000000"/>
                  </a:solidFill>
                  <a:effectLst/>
                  <a:uLnTx/>
                  <a:uFillTx/>
                </a:rPr>
                <a:t>。</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zh-CN" sz="1800" b="0" i="0" u="none" strike="noStrike" kern="0" cap="none" spc="0" normalizeH="0" baseline="0" noProof="0" dirty="0">
                  <a:ln>
                    <a:noFill/>
                  </a:ln>
                  <a:solidFill>
                    <a:sysClr val="windowText" lastClr="000000"/>
                  </a:solidFill>
                  <a:effectLst/>
                  <a:uLnTx/>
                  <a:uFillTx/>
                </a:rPr>
                <a:t>如果要用</a:t>
              </a:r>
              <a:r>
                <a:rPr kumimoji="0" lang="en-US" altLang="zh-CN" sz="1800" b="0" i="0" u="none" strike="noStrike" kern="0" cap="none" spc="0" normalizeH="0" baseline="0" noProof="0" dirty="0">
                  <a:ln>
                    <a:noFill/>
                  </a:ln>
                  <a:solidFill>
                    <a:sysClr val="windowText" lastClr="000000"/>
                  </a:solidFill>
                  <a:effectLst/>
                  <a:uLnTx/>
                  <a:uFillTx/>
                </a:rPr>
                <a:t>Hive</a:t>
              </a:r>
              <a:r>
                <a:rPr kumimoji="0" lang="zh-CN" altLang="zh-CN" sz="1800" b="0" i="0" u="none" strike="noStrike" kern="0" cap="none" spc="0" normalizeH="0" baseline="0" noProof="0" dirty="0">
                  <a:ln>
                    <a:noFill/>
                  </a:ln>
                  <a:solidFill>
                    <a:sysClr val="windowText" lastClr="000000"/>
                  </a:solidFill>
                  <a:effectLst/>
                  <a:uLnTx/>
                  <a:uFillTx/>
                </a:rPr>
                <a:t>和其它工具来处理同一个数据集，应该使用</a:t>
              </a:r>
              <a:r>
                <a:rPr kumimoji="0" lang="en-US" altLang="zh-CN" sz="1800" b="0" i="0" u="none" strike="noStrike" kern="0" cap="none" spc="0" normalizeH="0" baseline="0" noProof="0" dirty="0">
                  <a:ln>
                    <a:noFill/>
                  </a:ln>
                  <a:solidFill>
                    <a:sysClr val="windowText" lastClr="000000"/>
                  </a:solidFill>
                  <a:effectLst/>
                  <a:uLnTx/>
                  <a:uFillTx/>
                </a:rPr>
                <a:t>External Tables</a:t>
              </a:r>
              <a:r>
                <a:rPr kumimoji="0" lang="zh-CN" altLang="zh-CN" sz="18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ndParaRPr>
            </a:p>
          </p:txBody>
        </p:sp>
      </p:grpSp>
      <p:graphicFrame>
        <p:nvGraphicFramePr>
          <p:cNvPr id="16" name="表格 15"/>
          <p:cNvGraphicFramePr>
            <a:graphicFrameLocks noGrp="1"/>
          </p:cNvGraphicFramePr>
          <p:nvPr>
            <p:extLst>
              <p:ext uri="{D42A27DB-BD31-4B8C-83A1-F6EECF244321}">
                <p14:modId xmlns:p14="http://schemas.microsoft.com/office/powerpoint/2010/main" val="2107018615"/>
              </p:ext>
            </p:extLst>
          </p:nvPr>
        </p:nvGraphicFramePr>
        <p:xfrm>
          <a:off x="791580" y="4473116"/>
          <a:ext cx="7692696" cy="1407160"/>
        </p:xfrm>
        <a:graphic>
          <a:graphicData uri="http://schemas.openxmlformats.org/drawingml/2006/table">
            <a:tbl>
              <a:tblPr firstRow="1" bandRow="1"/>
              <a:tblGrid>
                <a:gridCol w="2148081"/>
                <a:gridCol w="2736304"/>
                <a:gridCol w="2808311"/>
              </a:tblGrid>
              <a:tr h="370840">
                <a:tc>
                  <a:txBody>
                    <a:bodyPr/>
                    <a:lstStyle>
                      <a:defPPr>
                        <a:defRPr lang="zh-CN"/>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zh-CN" altLang="en-US" dirty="0">
                        <a:solidFill>
                          <a:srgbClr val="99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zh-CN"/>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zh-CN" altLang="en-US" dirty="0" smtClean="0"/>
                        <a:t>托管表</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zh-CN"/>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zh-CN" altLang="en-US" dirty="0" smtClean="0"/>
                        <a:t>外部表</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70840">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dirty="0" smtClean="0"/>
                        <a:t>CREATE/LOAD</a:t>
                      </a:r>
                      <a:endParaRPr lang="zh-CN" alt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zh-CN" altLang="en-US" sz="1400" dirty="0" smtClean="0"/>
                        <a:t>把数据移到仓库目录</a:t>
                      </a:r>
                      <a:endParaRPr lang="en-US" altLang="zh-CN" sz="1400" dirty="0" smtClean="0"/>
                    </a:p>
                    <a:p>
                      <a:endParaRPr lang="zh-CN" alt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zh-CN" altLang="en-US" sz="1400" dirty="0" smtClean="0"/>
                        <a:t>创建表时指明外部数据的位置</a:t>
                      </a:r>
                      <a:endParaRPr lang="zh-CN" alt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dirty="0" smtClean="0"/>
                        <a:t>DROP</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zh-CN" altLang="en-US" sz="1400" dirty="0" smtClean="0"/>
                        <a:t>元数据和数据会被一起删除</a:t>
                      </a:r>
                      <a:endParaRPr lang="en-US" altLang="zh-CN" sz="1400" dirty="0" smtClean="0"/>
                    </a:p>
                    <a:p>
                      <a:endParaRPr lang="zh-CN" alt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zh-CN"/>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zh-CN" altLang="en-US" sz="1400" dirty="0" smtClean="0"/>
                        <a:t>只删除元数据</a:t>
                      </a:r>
                      <a:endParaRPr lang="zh-CN" alt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noFill/>
          <a:ln w="9525">
            <a:noFill/>
            <a:miter lim="800000"/>
            <a:headEnd/>
            <a:tailEnd/>
          </a:ln>
        </p:spPr>
        <p:txBody>
          <a:bodyPr vert="horz" wrap="square" lIns="80141" tIns="40071" rIns="80141" bIns="40071" numCol="1" anchor="t" anchorCtr="0" compatLnSpc="1">
            <a:prstTxWarp prst="textNoShape">
              <a:avLst/>
            </a:prstTxWarp>
          </a:bodyPr>
          <a:lstStyle/>
          <a:p>
            <a:r>
              <a:rPr lang="zh-CN" altLang="en-US" dirty="0" smtClean="0">
                <a:latin typeface="+mn-ea"/>
              </a:rPr>
              <a:t>学完本课程后，您将能够：</a:t>
            </a:r>
            <a:endParaRPr lang="en-US" altLang="zh-CN" dirty="0" smtClean="0">
              <a:latin typeface="+mn-ea"/>
            </a:endParaRPr>
          </a:p>
          <a:p>
            <a:pPr marL="650875" lvl="2" indent="-301625">
              <a:buClr>
                <a:srgbClr val="808080"/>
              </a:buClr>
              <a:buSzPct val="60000"/>
              <a:buFont typeface="Wingdings" pitchFamily="2" charset="2"/>
              <a:buChar char="p"/>
            </a:pPr>
            <a:r>
              <a:rPr lang="zh-CN" altLang="en-US" dirty="0" smtClean="0">
                <a:latin typeface="+mn-ea"/>
                <a:cs typeface="+mn-cs"/>
              </a:rPr>
              <a:t>了解</a:t>
            </a:r>
            <a:r>
              <a:rPr lang="en-US" altLang="zh-CN" dirty="0" smtClean="0">
                <a:latin typeface="+mn-ea"/>
                <a:cs typeface="+mn-cs"/>
              </a:rPr>
              <a:t>Hive</a:t>
            </a:r>
            <a:r>
              <a:rPr lang="zh-CN" altLang="en-US" dirty="0" smtClean="0">
                <a:latin typeface="+mn-ea"/>
                <a:cs typeface="+mn-cs"/>
              </a:rPr>
              <a:t>应用场景与基本原理；</a:t>
            </a:r>
            <a:endParaRPr lang="en-US" altLang="zh-CN" dirty="0" smtClean="0">
              <a:latin typeface="+mn-ea"/>
              <a:cs typeface="+mn-cs"/>
            </a:endParaRPr>
          </a:p>
          <a:p>
            <a:pPr marL="650875" lvl="2" indent="-301625">
              <a:buClr>
                <a:srgbClr val="808080"/>
              </a:buClr>
              <a:buSzPct val="60000"/>
              <a:buFont typeface="Wingdings" pitchFamily="2" charset="2"/>
              <a:buChar char="p"/>
            </a:pPr>
            <a:r>
              <a:rPr lang="zh-CN" altLang="en-US" dirty="0" smtClean="0">
                <a:latin typeface="+mn-ea"/>
                <a:cs typeface="+mn-cs"/>
              </a:rPr>
              <a:t>了解</a:t>
            </a:r>
            <a:r>
              <a:rPr lang="en-US" altLang="zh-CN" dirty="0" err="1" smtClean="0">
                <a:latin typeface="+mn-ea"/>
                <a:cs typeface="+mn-cs"/>
              </a:rPr>
              <a:t>FusionInsight</a:t>
            </a:r>
            <a:r>
              <a:rPr lang="zh-CN" altLang="en-US" dirty="0" smtClean="0">
                <a:latin typeface="+mn-ea"/>
                <a:cs typeface="+mn-cs"/>
              </a:rPr>
              <a:t>中</a:t>
            </a:r>
            <a:r>
              <a:rPr lang="en-US" altLang="zh-CN" dirty="0" smtClean="0">
                <a:latin typeface="+mn-ea"/>
                <a:cs typeface="+mn-cs"/>
              </a:rPr>
              <a:t>Hive</a:t>
            </a:r>
            <a:r>
              <a:rPr lang="zh-CN" altLang="en-US" dirty="0" smtClean="0">
                <a:latin typeface="+mn-ea"/>
                <a:cs typeface="+mn-cs"/>
              </a:rPr>
              <a:t>增强特性；</a:t>
            </a:r>
            <a:endParaRPr lang="en-US" altLang="zh-CN" dirty="0" smtClean="0">
              <a:latin typeface="+mn-ea"/>
              <a:cs typeface="+mn-cs"/>
            </a:endParaRPr>
          </a:p>
          <a:p>
            <a:pPr marL="650875" lvl="2" indent="-301625">
              <a:buClr>
                <a:srgbClr val="808080"/>
              </a:buClr>
              <a:buSzPct val="60000"/>
              <a:buFont typeface="Wingdings" pitchFamily="2" charset="2"/>
              <a:buChar char="p"/>
            </a:pPr>
            <a:r>
              <a:rPr lang="zh-CN" altLang="en-US" dirty="0" smtClean="0">
                <a:latin typeface="+mn-ea"/>
                <a:cs typeface="+mn-cs"/>
              </a:rPr>
              <a:t>熟悉常用</a:t>
            </a:r>
            <a:r>
              <a:rPr lang="en-US" altLang="zh-CN" dirty="0" smtClean="0">
                <a:latin typeface="+mn-ea"/>
                <a:cs typeface="+mn-cs"/>
              </a:rPr>
              <a:t>Hive SQL</a:t>
            </a:r>
            <a:r>
              <a:rPr lang="zh-CN" altLang="en-US" dirty="0" smtClean="0">
                <a:latin typeface="+mn-ea"/>
                <a:cs typeface="+mn-cs"/>
              </a:rPr>
              <a:t>语句；</a:t>
            </a:r>
            <a:endParaRPr lang="en-US" altLang="zh-CN" dirty="0" smtClean="0">
              <a:latin typeface="+mn-ea"/>
              <a:cs typeface="+mn-cs"/>
            </a:endParaRPr>
          </a:p>
          <a:p>
            <a:pPr marL="650875" lvl="2" indent="-301625">
              <a:buClr>
                <a:srgbClr val="808080"/>
              </a:buClr>
              <a:buSzPct val="60000"/>
              <a:buFont typeface="Wingdings" pitchFamily="2" charset="2"/>
              <a:buChar char="p"/>
            </a:pPr>
            <a:r>
              <a:rPr lang="zh-CN" altLang="en-US" dirty="0" smtClean="0">
                <a:latin typeface="+mn-ea"/>
                <a:cs typeface="+mn-cs"/>
              </a:rPr>
              <a:t>学会常见</a:t>
            </a:r>
            <a:r>
              <a:rPr lang="en-US" altLang="zh-CN" dirty="0" smtClean="0">
                <a:latin typeface="+mn-ea"/>
                <a:cs typeface="+mn-cs"/>
              </a:rPr>
              <a:t>Hive</a:t>
            </a:r>
            <a:r>
              <a:rPr lang="zh-CN" altLang="en-US" dirty="0" smtClean="0">
                <a:latin typeface="+mn-ea"/>
                <a:cs typeface="+mn-cs"/>
              </a:rPr>
              <a:t>故障分析、日志收集；</a:t>
            </a:r>
            <a:endParaRPr lang="en-US" altLang="zh-CN" dirty="0" smtClean="0">
              <a:latin typeface="+mn-ea"/>
              <a:cs typeface="+mn-cs"/>
            </a:endParaRP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数据存储模型 </a:t>
            </a:r>
            <a:r>
              <a:rPr lang="en-US" altLang="zh-CN" dirty="0" smtClean="0"/>
              <a:t>– </a:t>
            </a:r>
            <a:r>
              <a:rPr lang="zh-CN" altLang="en-US" dirty="0" smtClean="0"/>
              <a:t>分区和分桶</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pPr indent="-252000">
              <a:lnSpc>
                <a:spcPct val="100000"/>
              </a:lnSpc>
              <a:buNone/>
            </a:pPr>
            <a:r>
              <a:rPr lang="zh-CN" altLang="en-US" dirty="0" smtClean="0">
                <a:solidFill>
                  <a:srgbClr val="000000"/>
                </a:solidFill>
                <a:latin typeface="+mn-ea"/>
              </a:rPr>
              <a:t>分区</a:t>
            </a:r>
            <a:r>
              <a:rPr lang="zh-CN" altLang="zu-ZA" dirty="0" smtClean="0">
                <a:solidFill>
                  <a:srgbClr val="000000"/>
                </a:solidFill>
                <a:latin typeface="+mn-ea"/>
              </a:rPr>
              <a:t>：</a:t>
            </a:r>
            <a:r>
              <a:rPr lang="zh-CN" altLang="en-US" dirty="0" smtClean="0">
                <a:solidFill>
                  <a:srgbClr val="000000"/>
                </a:solidFill>
                <a:latin typeface="+mn-ea"/>
              </a:rPr>
              <a:t>数据表可以按照某个字段的值划分分区</a:t>
            </a:r>
            <a:endParaRPr lang="zu-ZA" altLang="zh-CN" dirty="0" smtClean="0">
              <a:solidFill>
                <a:srgbClr val="000000"/>
              </a:solidFill>
              <a:latin typeface="+mn-ea"/>
            </a:endParaRPr>
          </a:p>
          <a:p>
            <a:pPr indent="-252000">
              <a:lnSpc>
                <a:spcPct val="100000"/>
              </a:lnSpc>
            </a:pPr>
            <a:r>
              <a:rPr lang="zh-CN" altLang="en-US" sz="2000" dirty="0" smtClean="0">
                <a:solidFill>
                  <a:srgbClr val="000000"/>
                </a:solidFill>
                <a:latin typeface="+mn-ea"/>
              </a:rPr>
              <a:t>每个分区是一个目录</a:t>
            </a:r>
            <a:endParaRPr lang="en-US" altLang="zh-CN" sz="2000" dirty="0" smtClean="0">
              <a:solidFill>
                <a:srgbClr val="000000"/>
              </a:solidFill>
              <a:latin typeface="+mn-ea"/>
            </a:endParaRPr>
          </a:p>
          <a:p>
            <a:pPr indent="-252000">
              <a:lnSpc>
                <a:spcPct val="100000"/>
              </a:lnSpc>
            </a:pPr>
            <a:r>
              <a:rPr lang="zh-CN" altLang="en-US" sz="2000" dirty="0" smtClean="0">
                <a:solidFill>
                  <a:srgbClr val="000000"/>
                </a:solidFill>
                <a:latin typeface="+mn-ea"/>
              </a:rPr>
              <a:t>分区数量不固定</a:t>
            </a:r>
            <a:endParaRPr lang="en-US" altLang="zh-CN" sz="2000" dirty="0" smtClean="0">
              <a:solidFill>
                <a:srgbClr val="000000"/>
              </a:solidFill>
              <a:latin typeface="+mn-ea"/>
            </a:endParaRPr>
          </a:p>
          <a:p>
            <a:pPr indent="-252000">
              <a:lnSpc>
                <a:spcPct val="100000"/>
              </a:lnSpc>
            </a:pPr>
            <a:r>
              <a:rPr lang="zh-CN" altLang="en-US" sz="2000" dirty="0" smtClean="0">
                <a:solidFill>
                  <a:srgbClr val="000000"/>
                </a:solidFill>
                <a:latin typeface="+mn-ea"/>
              </a:rPr>
              <a:t>分区下可再有分区或者桶</a:t>
            </a:r>
            <a:endParaRPr lang="en-US" altLang="zh-CN" sz="2000" dirty="0" smtClean="0">
              <a:solidFill>
                <a:srgbClr val="000000"/>
              </a:solidFill>
              <a:latin typeface="+mn-ea"/>
            </a:endParaRPr>
          </a:p>
          <a:p>
            <a:pPr indent="-252000">
              <a:lnSpc>
                <a:spcPct val="100000"/>
              </a:lnSpc>
            </a:pPr>
            <a:r>
              <a:rPr lang="zh-CN" altLang="en-US" sz="2000" dirty="0" smtClean="0">
                <a:solidFill>
                  <a:srgbClr val="000000"/>
                </a:solidFill>
                <a:latin typeface="+mn-ea"/>
              </a:rPr>
              <a:t>分区可以很明显的提高查询效率</a:t>
            </a:r>
            <a:endParaRPr lang="en-US" altLang="zh-CN" sz="2000" dirty="0" smtClean="0">
              <a:solidFill>
                <a:srgbClr val="000000"/>
              </a:solidFill>
              <a:latin typeface="+mn-ea"/>
            </a:endParaRPr>
          </a:p>
          <a:p>
            <a:pPr indent="-252000">
              <a:lnSpc>
                <a:spcPct val="100000"/>
              </a:lnSpc>
            </a:pPr>
            <a:endParaRPr lang="zh-CN" altLang="en-US" sz="2000" dirty="0" smtClean="0">
              <a:solidFill>
                <a:srgbClr val="000000"/>
              </a:solidFill>
              <a:latin typeface="+mn-ea"/>
            </a:endParaRPr>
          </a:p>
          <a:p>
            <a:pPr indent="-252000">
              <a:lnSpc>
                <a:spcPct val="100000"/>
              </a:lnSpc>
              <a:buNone/>
            </a:pPr>
            <a:r>
              <a:rPr lang="zh-CN" altLang="en-US" dirty="0" smtClean="0">
                <a:solidFill>
                  <a:srgbClr val="000000"/>
                </a:solidFill>
                <a:latin typeface="+mn-ea"/>
              </a:rPr>
              <a:t>桶</a:t>
            </a:r>
            <a:r>
              <a:rPr lang="zh-CN" altLang="zu-ZA" dirty="0" smtClean="0">
                <a:solidFill>
                  <a:srgbClr val="000000"/>
                </a:solidFill>
                <a:latin typeface="+mn-ea"/>
              </a:rPr>
              <a:t>：</a:t>
            </a:r>
            <a:r>
              <a:rPr lang="zh-CN" altLang="en-US" dirty="0" smtClean="0">
                <a:solidFill>
                  <a:srgbClr val="000000"/>
                </a:solidFill>
                <a:latin typeface="+mn-ea"/>
              </a:rPr>
              <a:t>数据可以根据桶的方式将不同数据方式不同的桶中</a:t>
            </a:r>
          </a:p>
          <a:p>
            <a:pPr indent="-252000">
              <a:lnSpc>
                <a:spcPct val="100000"/>
              </a:lnSpc>
            </a:pPr>
            <a:r>
              <a:rPr lang="zh-CN" altLang="en-US" sz="2000" dirty="0" smtClean="0">
                <a:solidFill>
                  <a:srgbClr val="000000"/>
                </a:solidFill>
                <a:latin typeface="+mn-ea"/>
              </a:rPr>
              <a:t>每个桶是一个文件</a:t>
            </a:r>
            <a:endParaRPr lang="en-US" altLang="zh-CN" sz="2000" dirty="0" smtClean="0">
              <a:solidFill>
                <a:srgbClr val="000000"/>
              </a:solidFill>
              <a:latin typeface="+mn-ea"/>
            </a:endParaRPr>
          </a:p>
          <a:p>
            <a:pPr indent="-252000">
              <a:lnSpc>
                <a:spcPct val="100000"/>
              </a:lnSpc>
            </a:pPr>
            <a:r>
              <a:rPr lang="zh-CN" altLang="en-US" sz="2000" dirty="0" smtClean="0">
                <a:solidFill>
                  <a:srgbClr val="000000"/>
                </a:solidFill>
                <a:latin typeface="+mn-ea"/>
              </a:rPr>
              <a:t>建表时指定桶个数，桶内可排序</a:t>
            </a:r>
          </a:p>
          <a:p>
            <a:pPr indent="-252000">
              <a:lnSpc>
                <a:spcPct val="100000"/>
              </a:lnSpc>
            </a:pPr>
            <a:r>
              <a:rPr lang="zh-CN" altLang="en-US" sz="2000" dirty="0" smtClean="0">
                <a:solidFill>
                  <a:srgbClr val="000000"/>
                </a:solidFill>
                <a:latin typeface="+mn-ea"/>
              </a:rPr>
              <a:t>数据按照某个字段的值</a:t>
            </a:r>
            <a:r>
              <a:rPr lang="en-US" altLang="zh-CN" sz="2000" dirty="0" smtClean="0">
                <a:solidFill>
                  <a:srgbClr val="000000"/>
                </a:solidFill>
                <a:latin typeface="+mn-ea"/>
              </a:rPr>
              <a:t>Hash</a:t>
            </a:r>
            <a:r>
              <a:rPr lang="zh-CN" altLang="en-US" sz="2000" dirty="0" smtClean="0">
                <a:solidFill>
                  <a:srgbClr val="000000"/>
                </a:solidFill>
                <a:latin typeface="+mn-ea"/>
              </a:rPr>
              <a:t>后放入某个桶中</a:t>
            </a:r>
          </a:p>
          <a:p>
            <a:pPr indent="-252000">
              <a:lnSpc>
                <a:spcPct val="100000"/>
              </a:lnSpc>
            </a:pPr>
            <a:r>
              <a:rPr lang="zh-CN" altLang="en-US" sz="2000" dirty="0" smtClean="0">
                <a:solidFill>
                  <a:srgbClr val="000000"/>
                </a:solidFill>
                <a:latin typeface="+mn-ea"/>
              </a:rPr>
              <a:t>对于数据抽样、特定</a:t>
            </a:r>
            <a:r>
              <a:rPr lang="en-US" altLang="zh-CN" sz="2000" dirty="0" smtClean="0">
                <a:solidFill>
                  <a:srgbClr val="000000"/>
                </a:solidFill>
                <a:latin typeface="+mn-ea"/>
              </a:rPr>
              <a:t>join</a:t>
            </a:r>
            <a:r>
              <a:rPr lang="zh-CN" altLang="en-US" sz="2000" dirty="0" smtClean="0">
                <a:solidFill>
                  <a:srgbClr val="000000"/>
                </a:solidFill>
                <a:latin typeface="+mn-ea"/>
              </a:rPr>
              <a:t>的优化很有意义 </a:t>
            </a:r>
            <a:endParaRPr lang="en-US" altLang="zh-CN" sz="2000" dirty="0" smtClean="0">
              <a:solidFill>
                <a:srgbClr val="000000"/>
              </a:solidFill>
              <a:latin typeface="+mn-ea"/>
            </a:endParaRP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2000" dirty="0" smtClean="0"/>
              <a:t>以下哪几项不属于</a:t>
            </a:r>
            <a:r>
              <a:rPr lang="en-US" altLang="zh-CN" sz="2000" dirty="0" err="1" smtClean="0">
                <a:latin typeface="+mn-ea"/>
              </a:rPr>
              <a:t>FusionInsight</a:t>
            </a:r>
            <a:r>
              <a:rPr lang="en-US" altLang="zh-CN" sz="2000" dirty="0" smtClean="0">
                <a:latin typeface="+mn-ea"/>
              </a:rPr>
              <a:t> HD</a:t>
            </a:r>
            <a:r>
              <a:rPr lang="zh-CN" altLang="en-US" sz="2000" dirty="0" smtClean="0">
                <a:latin typeface="+mn-ea"/>
              </a:rPr>
              <a:t>中</a:t>
            </a:r>
            <a:r>
              <a:rPr lang="en-US" altLang="zh-CN" sz="2000" dirty="0" smtClean="0">
                <a:latin typeface="+mn-ea"/>
              </a:rPr>
              <a:t>Hive</a:t>
            </a:r>
            <a:r>
              <a:rPr lang="zh-CN" altLang="en-US" sz="2000" dirty="0" smtClean="0"/>
              <a:t>的增强特性？（     ）</a:t>
            </a:r>
            <a:endParaRPr lang="en-US" altLang="zh-CN" sz="2000" dirty="0" smtClean="0"/>
          </a:p>
          <a:p>
            <a:pPr lvl="1"/>
            <a:r>
              <a:rPr lang="zh-CN" altLang="en-US" dirty="0" smtClean="0"/>
              <a:t>建表时可针对列指定加密算法</a:t>
            </a:r>
            <a:endParaRPr lang="en-US" altLang="zh-CN" dirty="0" smtClean="0"/>
          </a:p>
          <a:p>
            <a:pPr lvl="1"/>
            <a:r>
              <a:rPr lang="zh-CN" altLang="en-US" dirty="0" smtClean="0"/>
              <a:t>建表示可指定数据存储类型如</a:t>
            </a:r>
            <a:r>
              <a:rPr lang="en-US" altLang="zh-CN" dirty="0" err="1" smtClean="0">
                <a:latin typeface="+mn-ea"/>
              </a:rPr>
              <a:t>TextFile,ORC,RCFile</a:t>
            </a:r>
            <a:r>
              <a:rPr lang="zh-CN" altLang="en-US" dirty="0" smtClean="0"/>
              <a:t>等，同时也可自定义存储类型</a:t>
            </a:r>
            <a:endParaRPr lang="en-US" altLang="en-US" dirty="0" smtClean="0"/>
          </a:p>
          <a:p>
            <a:pPr lvl="1"/>
            <a:r>
              <a:rPr lang="zh-CN" altLang="en-US" dirty="0" smtClean="0"/>
              <a:t>创建表时可以指定行分隔符</a:t>
            </a:r>
            <a:endParaRPr lang="en-US" altLang="zh-CN" dirty="0" smtClean="0"/>
          </a:p>
          <a:p>
            <a:pPr lvl="1"/>
            <a:r>
              <a:rPr lang="zh-CN" altLang="en-US" dirty="0" smtClean="0"/>
              <a:t>创建表时可以指定列分隔符</a:t>
            </a:r>
            <a:endParaRPr lang="en-US" altLang="zh-CN" dirty="0" smtClean="0"/>
          </a:p>
          <a:p>
            <a:pPr lvl="1"/>
            <a:endParaRPr lang="en-US" altLang="zh-CN" dirty="0" smtClean="0"/>
          </a:p>
          <a:p>
            <a:pPr>
              <a:buNone/>
            </a:pPr>
            <a:r>
              <a:rPr lang="en-US" altLang="zh-CN" dirty="0" smtClean="0"/>
              <a:t/>
            </a:r>
            <a:br>
              <a:rPr lang="en-US" altLang="zh-CN" dirty="0" smtClean="0"/>
            </a:b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29933091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83568" y="1304764"/>
            <a:ext cx="7920038" cy="5004556"/>
          </a:xfrm>
        </p:spPr>
        <p:txBody>
          <a:bodyPr/>
          <a:lstStyle/>
          <a:p>
            <a:r>
              <a:rPr lang="en-US" altLang="zh-CN" dirty="0" smtClean="0">
                <a:solidFill>
                  <a:schemeClr val="bg1">
                    <a:lumMod val="50000"/>
                  </a:schemeClr>
                </a:solidFill>
                <a:latin typeface="+mn-ea"/>
              </a:rPr>
              <a:t>Hive</a:t>
            </a:r>
            <a:r>
              <a:rPr lang="zh-CN" altLang="en-US" dirty="0" smtClean="0">
                <a:solidFill>
                  <a:schemeClr val="bg1">
                    <a:lumMod val="50000"/>
                  </a:schemeClr>
                </a:solidFill>
                <a:latin typeface="+mn-ea"/>
              </a:rPr>
              <a:t>应用场景介绍</a:t>
            </a:r>
            <a:endParaRPr lang="en-US" altLang="zh-CN" dirty="0" smtClean="0">
              <a:solidFill>
                <a:schemeClr val="bg1">
                  <a:lumMod val="50000"/>
                </a:schemeClr>
              </a:solidFill>
              <a:latin typeface="+mn-ea"/>
            </a:endParaRPr>
          </a:p>
          <a:p>
            <a:r>
              <a:rPr lang="en-US" altLang="zh-CN" dirty="0" smtClean="0">
                <a:solidFill>
                  <a:schemeClr val="bg1">
                    <a:lumMod val="50000"/>
                  </a:schemeClr>
                </a:solidFill>
                <a:latin typeface="+mn-ea"/>
              </a:rPr>
              <a:t>Hive</a:t>
            </a:r>
            <a:r>
              <a:rPr lang="zh-CN" altLang="en-US" dirty="0" smtClean="0">
                <a:solidFill>
                  <a:schemeClr val="bg1">
                    <a:lumMod val="50000"/>
                  </a:schemeClr>
                </a:solidFill>
                <a:latin typeface="+mn-ea"/>
              </a:rPr>
              <a:t>功能与架构</a:t>
            </a:r>
            <a:endParaRPr lang="en-US" altLang="zh-CN" dirty="0" smtClean="0">
              <a:solidFill>
                <a:schemeClr val="bg1">
                  <a:lumMod val="50000"/>
                </a:schemeClr>
              </a:solidFill>
              <a:latin typeface="+mn-ea"/>
            </a:endParaRPr>
          </a:p>
          <a:p>
            <a:r>
              <a:rPr lang="en-US" altLang="zh-CN" b="1" dirty="0" smtClean="0">
                <a:latin typeface="+mn-ea"/>
              </a:rPr>
              <a:t>Hive</a:t>
            </a:r>
            <a:r>
              <a:rPr lang="zh-CN" altLang="en-US" b="1" dirty="0" smtClean="0">
                <a:latin typeface="+mn-ea"/>
              </a:rPr>
              <a:t>基本操作</a:t>
            </a:r>
            <a:endParaRPr lang="en-US" altLang="zh-CN" b="1" dirty="0" smtClean="0">
              <a:latin typeface="+mn-ea"/>
            </a:endParaRPr>
          </a:p>
          <a:p>
            <a:pPr lvl="1"/>
            <a:r>
              <a:rPr lang="en-US" altLang="zh-CN" dirty="0" smtClean="0">
                <a:latin typeface="+mn-ea"/>
              </a:rPr>
              <a:t>Hive SQL</a:t>
            </a:r>
            <a:r>
              <a:rPr lang="zh-CN" altLang="en-US" dirty="0" smtClean="0">
                <a:latin typeface="+mn-ea"/>
              </a:rPr>
              <a:t>介绍</a:t>
            </a:r>
            <a:endParaRPr lang="en-US" altLang="zh-CN" dirty="0" smtClean="0">
              <a:latin typeface="+mn-ea"/>
            </a:endParaRPr>
          </a:p>
          <a:p>
            <a:pPr lvl="1"/>
            <a:r>
              <a:rPr lang="it-IT" altLang="zh-CN" dirty="0" smtClean="0">
                <a:latin typeface="+mn-ea"/>
              </a:rPr>
              <a:t>Hive</a:t>
            </a:r>
            <a:r>
              <a:rPr lang="zh-CN" altLang="en-US" dirty="0" smtClean="0">
                <a:latin typeface="+mn-ea"/>
              </a:rPr>
              <a:t>基本操作 </a:t>
            </a:r>
            <a:r>
              <a:rPr lang="en-US" altLang="zh-CN" dirty="0" smtClean="0">
                <a:latin typeface="+mn-ea"/>
              </a:rPr>
              <a:t>– </a:t>
            </a:r>
            <a:r>
              <a:rPr lang="it-IT" altLang="zh-CN" dirty="0" smtClean="0">
                <a:latin typeface="+mn-ea"/>
              </a:rPr>
              <a:t>DDL</a:t>
            </a:r>
          </a:p>
          <a:p>
            <a:pPr lvl="1"/>
            <a:r>
              <a:rPr lang="it-IT" altLang="zh-CN" dirty="0" smtClean="0">
                <a:latin typeface="+mn-ea"/>
              </a:rPr>
              <a:t>Hive</a:t>
            </a:r>
            <a:r>
              <a:rPr lang="zh-CN" altLang="en-US" dirty="0" smtClean="0">
                <a:latin typeface="+mn-ea"/>
              </a:rPr>
              <a:t>基本操作 </a:t>
            </a:r>
            <a:r>
              <a:rPr lang="en-US" altLang="zh-CN" dirty="0" smtClean="0">
                <a:latin typeface="+mn-ea"/>
              </a:rPr>
              <a:t>– </a:t>
            </a:r>
            <a:r>
              <a:rPr lang="it-IT" altLang="zh-CN" dirty="0" smtClean="0">
                <a:latin typeface="+mn-ea"/>
              </a:rPr>
              <a:t>D</a:t>
            </a:r>
            <a:r>
              <a:rPr lang="en-US" altLang="zh-CN" dirty="0" smtClean="0">
                <a:latin typeface="+mn-ea"/>
              </a:rPr>
              <a:t>M</a:t>
            </a:r>
            <a:r>
              <a:rPr lang="it-IT" altLang="zh-CN" dirty="0" smtClean="0">
                <a:latin typeface="+mn-ea"/>
              </a:rPr>
              <a:t>L</a:t>
            </a:r>
          </a:p>
          <a:p>
            <a:pPr lvl="1"/>
            <a:r>
              <a:rPr lang="en-US" altLang="zh-CN" dirty="0" smtClean="0">
                <a:latin typeface="+mn-ea"/>
              </a:rPr>
              <a:t>Hive</a:t>
            </a:r>
            <a:r>
              <a:rPr lang="zh-CN" altLang="en-US" dirty="0" smtClean="0">
                <a:latin typeface="+mn-ea"/>
              </a:rPr>
              <a:t>基本操作 </a:t>
            </a:r>
            <a:r>
              <a:rPr lang="en-US" altLang="zh-CN" dirty="0" smtClean="0">
                <a:latin typeface="+mn-ea"/>
              </a:rPr>
              <a:t>– DQL</a:t>
            </a:r>
          </a:p>
          <a:p>
            <a:pPr lvl="1"/>
            <a:r>
              <a:rPr lang="en-US" altLang="zh-CN" dirty="0" smtClean="0">
                <a:latin typeface="+mn-ea"/>
              </a:rPr>
              <a:t>Hive</a:t>
            </a:r>
            <a:r>
              <a:rPr lang="zh-CN" altLang="en-US" dirty="0" smtClean="0">
                <a:latin typeface="+mn-ea"/>
              </a:rPr>
              <a:t>中的函数</a:t>
            </a:r>
            <a:endParaRPr lang="en-US" altLang="zh-CN" dirty="0" smtClean="0">
              <a:latin typeface="+mn-ea"/>
            </a:endParaRPr>
          </a:p>
          <a:p>
            <a:r>
              <a:rPr lang="zu-ZA" altLang="zh-CN" dirty="0" smtClean="0">
                <a:solidFill>
                  <a:schemeClr val="bg1">
                    <a:lumMod val="50000"/>
                  </a:schemeClr>
                </a:solidFill>
                <a:latin typeface="+mn-ea"/>
              </a:rPr>
              <a:t>Hive</a:t>
            </a:r>
            <a:r>
              <a:rPr lang="zh-CN" altLang="en-US" dirty="0" smtClean="0">
                <a:solidFill>
                  <a:schemeClr val="bg1">
                    <a:lumMod val="50000"/>
                  </a:schemeClr>
                </a:solidFill>
                <a:latin typeface="+mn-ea"/>
              </a:rPr>
              <a:t>常用维护</a:t>
            </a:r>
            <a:endParaRPr lang="zh-CN" altLang="en-US" dirty="0">
              <a:solidFill>
                <a:schemeClr val="bg1">
                  <a:lumMod val="50000"/>
                </a:schemeClr>
              </a:solidFill>
              <a:latin typeface="+mn-ea"/>
            </a:endParaRPr>
          </a:p>
        </p:txBody>
      </p:sp>
    </p:spTree>
    <p:extLst>
      <p:ext uri="{BB962C8B-B14F-4D97-AF65-F5344CB8AC3E}">
        <p14:creationId xmlns:p14="http://schemas.microsoft.com/office/powerpoint/2010/main" val="4037728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 SQL</a:t>
            </a:r>
            <a:r>
              <a:rPr lang="zh-CN" altLang="en-US" dirty="0" smtClean="0"/>
              <a:t>介绍</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pPr marL="342900" marR="0" lvl="0" indent="-342900" defTabSz="914400" eaLnBrk="1" fontAlgn="auto" latinLnBrk="0" hangingPunct="1">
              <a:lnSpc>
                <a:spcPct val="150000"/>
              </a:lnSpc>
              <a:spcBef>
                <a:spcPts val="0"/>
              </a:spcBef>
              <a:spcAft>
                <a:spcPts val="0"/>
              </a:spcAft>
              <a:buClrTx/>
              <a:buSzTx/>
              <a:buFontTx/>
              <a:buNone/>
              <a:tabLst/>
              <a:defRPr/>
            </a:pPr>
            <a:r>
              <a:rPr lang="en-US" altLang="zh-CN" sz="2000" dirty="0" smtClean="0">
                <a:solidFill>
                  <a:srgbClr val="000000"/>
                </a:solidFill>
                <a:latin typeface="+mn-ea"/>
              </a:rPr>
              <a:t>DDL-</a:t>
            </a:r>
            <a:r>
              <a:rPr lang="zh-CN" altLang="en-US" sz="2000" dirty="0" smtClean="0">
                <a:solidFill>
                  <a:srgbClr val="000000"/>
                </a:solidFill>
                <a:latin typeface="+mn-ea"/>
              </a:rPr>
              <a:t>数据定义语言</a:t>
            </a:r>
            <a:endParaRPr lang="en-US" altLang="zh-CN" sz="2000" dirty="0" smtClean="0">
              <a:solidFill>
                <a:srgbClr val="000000"/>
              </a:solidFill>
              <a:latin typeface="+mn-ea"/>
            </a:endParaRPr>
          </a:p>
          <a:p>
            <a:pPr marL="800100" lvl="1" indent="-342900" defTabSz="914400" eaLnBrk="1" fontAlgn="auto" hangingPunct="1">
              <a:lnSpc>
                <a:spcPct val="150000"/>
              </a:lnSpc>
              <a:spcBef>
                <a:spcPts val="0"/>
              </a:spcBef>
              <a:spcAft>
                <a:spcPts val="0"/>
              </a:spcAft>
              <a:buClrTx/>
              <a:buSzTx/>
              <a:buFont typeface="Wingdings" pitchFamily="2" charset="2"/>
              <a:buChar char="u"/>
              <a:defRPr/>
            </a:pPr>
            <a:r>
              <a:rPr lang="zh-CN" altLang="en-US" dirty="0" smtClean="0">
                <a:solidFill>
                  <a:srgbClr val="000000"/>
                </a:solidFill>
                <a:latin typeface="+mn-ea"/>
              </a:rPr>
              <a:t>建表，修改表，删表、分区、数据类型</a:t>
            </a:r>
            <a:endParaRPr lang="en-US" altLang="zh-CN" dirty="0" smtClean="0">
              <a:solidFill>
                <a:srgbClr val="000000"/>
              </a:solidFill>
              <a:latin typeface="+mn-ea"/>
            </a:endParaRPr>
          </a:p>
          <a:p>
            <a:pPr marL="342900" marR="0" lvl="0" indent="-342900" defTabSz="914400" eaLnBrk="1" fontAlgn="auto" latinLnBrk="0" hangingPunct="1">
              <a:lnSpc>
                <a:spcPct val="150000"/>
              </a:lnSpc>
              <a:spcBef>
                <a:spcPts val="0"/>
              </a:spcBef>
              <a:spcAft>
                <a:spcPts val="0"/>
              </a:spcAft>
              <a:buClrTx/>
              <a:buSzTx/>
              <a:buFontTx/>
              <a:buNone/>
              <a:tabLst/>
              <a:defRPr/>
            </a:pPr>
            <a:r>
              <a:rPr lang="en-US" altLang="zh-CN" sz="2000" dirty="0" smtClean="0">
                <a:solidFill>
                  <a:srgbClr val="000000"/>
                </a:solidFill>
                <a:latin typeface="+mn-ea"/>
              </a:rPr>
              <a:t>DML-</a:t>
            </a:r>
            <a:r>
              <a:rPr lang="zh-CN" altLang="en-US" sz="2000" dirty="0" smtClean="0">
                <a:solidFill>
                  <a:srgbClr val="000000"/>
                </a:solidFill>
                <a:latin typeface="+mn-ea"/>
              </a:rPr>
              <a:t>数据管理语言</a:t>
            </a:r>
            <a:endParaRPr lang="en-US" altLang="zh-CN" sz="2000" dirty="0" smtClean="0">
              <a:solidFill>
                <a:srgbClr val="000000"/>
              </a:solidFill>
              <a:latin typeface="+mn-ea"/>
            </a:endParaRPr>
          </a:p>
          <a:p>
            <a:pPr marL="800100" lvl="1" indent="-342900" defTabSz="914400" eaLnBrk="1" fontAlgn="auto" hangingPunct="1">
              <a:lnSpc>
                <a:spcPct val="150000"/>
              </a:lnSpc>
              <a:spcBef>
                <a:spcPts val="0"/>
              </a:spcBef>
              <a:spcAft>
                <a:spcPts val="0"/>
              </a:spcAft>
              <a:buClrTx/>
              <a:buSzTx/>
              <a:buFont typeface="Wingdings" pitchFamily="2" charset="2"/>
              <a:buChar char="u"/>
              <a:defRPr/>
            </a:pPr>
            <a:r>
              <a:rPr lang="zh-CN" altLang="en-US" dirty="0" smtClean="0">
                <a:solidFill>
                  <a:srgbClr val="000000"/>
                </a:solidFill>
                <a:latin typeface="+mn-ea"/>
              </a:rPr>
              <a:t>数据导入</a:t>
            </a:r>
            <a:endParaRPr lang="en-US" altLang="zh-CN" dirty="0" smtClean="0">
              <a:solidFill>
                <a:srgbClr val="000000"/>
              </a:solidFill>
              <a:latin typeface="+mn-ea"/>
            </a:endParaRPr>
          </a:p>
          <a:p>
            <a:pPr marL="800100" lvl="1" indent="-342900" defTabSz="914400" eaLnBrk="1" fontAlgn="auto" hangingPunct="1">
              <a:lnSpc>
                <a:spcPct val="150000"/>
              </a:lnSpc>
              <a:spcBef>
                <a:spcPts val="0"/>
              </a:spcBef>
              <a:spcAft>
                <a:spcPts val="0"/>
              </a:spcAft>
              <a:buClrTx/>
              <a:buSzTx/>
              <a:buFont typeface="Wingdings" pitchFamily="2" charset="2"/>
              <a:buChar char="u"/>
              <a:defRPr/>
            </a:pPr>
            <a:r>
              <a:rPr lang="zh-CN" altLang="en-US" dirty="0" smtClean="0">
                <a:solidFill>
                  <a:srgbClr val="000000"/>
                </a:solidFill>
                <a:latin typeface="+mn-ea"/>
              </a:rPr>
              <a:t>数据导出</a:t>
            </a:r>
            <a:endParaRPr lang="en-US" altLang="zh-CN" dirty="0" smtClean="0">
              <a:solidFill>
                <a:srgbClr val="000000"/>
              </a:solidFill>
              <a:latin typeface="+mn-ea"/>
            </a:endParaRPr>
          </a:p>
          <a:p>
            <a:pPr marL="342900" marR="0" lvl="0" indent="-342900" defTabSz="914400" eaLnBrk="1" fontAlgn="auto" latinLnBrk="0" hangingPunct="1">
              <a:lnSpc>
                <a:spcPct val="150000"/>
              </a:lnSpc>
              <a:spcBef>
                <a:spcPts val="0"/>
              </a:spcBef>
              <a:spcAft>
                <a:spcPts val="0"/>
              </a:spcAft>
              <a:buClrTx/>
              <a:buSzTx/>
              <a:buFontTx/>
              <a:buNone/>
              <a:tabLst/>
              <a:defRPr/>
            </a:pPr>
            <a:r>
              <a:rPr lang="en-US" altLang="zh-CN" sz="2000" dirty="0" smtClean="0">
                <a:solidFill>
                  <a:srgbClr val="000000"/>
                </a:solidFill>
                <a:latin typeface="+mn-ea"/>
              </a:rPr>
              <a:t>DQL-</a:t>
            </a:r>
            <a:r>
              <a:rPr lang="zh-CN" altLang="en-US" sz="2000" dirty="0" smtClean="0">
                <a:solidFill>
                  <a:srgbClr val="000000"/>
                </a:solidFill>
                <a:latin typeface="+mn-ea"/>
              </a:rPr>
              <a:t>数据查询语言</a:t>
            </a:r>
            <a:endParaRPr lang="en-US" altLang="zh-CN" sz="2000" dirty="0" smtClean="0">
              <a:solidFill>
                <a:srgbClr val="000000"/>
              </a:solidFill>
              <a:latin typeface="+mn-ea"/>
            </a:endParaRPr>
          </a:p>
          <a:p>
            <a:pPr marL="800100" lvl="1" indent="-342900" defTabSz="914400" eaLnBrk="1" fontAlgn="auto" hangingPunct="1">
              <a:lnSpc>
                <a:spcPct val="150000"/>
              </a:lnSpc>
              <a:spcBef>
                <a:spcPts val="0"/>
              </a:spcBef>
              <a:spcAft>
                <a:spcPts val="0"/>
              </a:spcAft>
              <a:buClrTx/>
              <a:buSzTx/>
              <a:buFont typeface="Wingdings" pitchFamily="2" charset="2"/>
              <a:buChar char="u"/>
              <a:defRPr/>
            </a:pPr>
            <a:r>
              <a:rPr lang="zh-CN" altLang="en-US" dirty="0" smtClean="0">
                <a:solidFill>
                  <a:srgbClr val="000000"/>
                </a:solidFill>
                <a:latin typeface="+mn-ea"/>
              </a:rPr>
              <a:t>一般查询</a:t>
            </a:r>
            <a:endParaRPr lang="en-US" altLang="zh-CN" dirty="0" smtClean="0">
              <a:solidFill>
                <a:srgbClr val="000000"/>
              </a:solidFill>
              <a:latin typeface="+mn-ea"/>
            </a:endParaRPr>
          </a:p>
          <a:p>
            <a:pPr marL="800100" lvl="1" indent="-342900" defTabSz="914400" eaLnBrk="1" fontAlgn="auto" hangingPunct="1">
              <a:lnSpc>
                <a:spcPct val="150000"/>
              </a:lnSpc>
              <a:spcBef>
                <a:spcPts val="0"/>
              </a:spcBef>
              <a:spcAft>
                <a:spcPts val="0"/>
              </a:spcAft>
              <a:buClrTx/>
              <a:buSzTx/>
              <a:buFont typeface="Wingdings" pitchFamily="2" charset="2"/>
              <a:buChar char="u"/>
              <a:defRPr/>
            </a:pPr>
            <a:r>
              <a:rPr lang="en-US" altLang="zh-CN" dirty="0" smtClean="0">
                <a:solidFill>
                  <a:srgbClr val="000000"/>
                </a:solidFill>
                <a:latin typeface="+mn-ea"/>
              </a:rPr>
              <a:t>Group by</a:t>
            </a:r>
            <a:r>
              <a:rPr lang="zh-CN" altLang="en-US" dirty="0" smtClean="0">
                <a:solidFill>
                  <a:srgbClr val="000000"/>
                </a:solidFill>
                <a:latin typeface="+mn-ea"/>
              </a:rPr>
              <a:t>，</a:t>
            </a:r>
            <a:r>
              <a:rPr lang="en-US" altLang="zh-CN" dirty="0" smtClean="0">
                <a:solidFill>
                  <a:srgbClr val="000000"/>
                </a:solidFill>
                <a:latin typeface="+mn-ea"/>
              </a:rPr>
              <a:t>Order by</a:t>
            </a:r>
            <a:r>
              <a:rPr lang="zh-CN" altLang="en-US" dirty="0" smtClean="0">
                <a:solidFill>
                  <a:srgbClr val="000000"/>
                </a:solidFill>
                <a:latin typeface="+mn-ea"/>
              </a:rPr>
              <a:t>，</a:t>
            </a:r>
            <a:r>
              <a:rPr lang="en-US" altLang="zh-CN" dirty="0" smtClean="0">
                <a:solidFill>
                  <a:srgbClr val="000000"/>
                </a:solidFill>
                <a:latin typeface="+mn-ea"/>
              </a:rPr>
              <a:t>Cluster b</a:t>
            </a:r>
            <a:r>
              <a:rPr lang="zh-CN" altLang="en-US" dirty="0" smtClean="0">
                <a:solidFill>
                  <a:srgbClr val="000000"/>
                </a:solidFill>
                <a:latin typeface="+mn-ea"/>
              </a:rPr>
              <a:t>，</a:t>
            </a:r>
            <a:r>
              <a:rPr lang="en-US" altLang="zh-CN" dirty="0" smtClean="0">
                <a:solidFill>
                  <a:srgbClr val="000000"/>
                </a:solidFill>
                <a:latin typeface="+mn-ea"/>
              </a:rPr>
              <a:t>Join, Union</a:t>
            </a:r>
          </a:p>
          <a:p>
            <a:pPr marL="800100" lvl="1" indent="-342900" defTabSz="914400" eaLnBrk="1" fontAlgn="auto" hangingPunct="1">
              <a:lnSpc>
                <a:spcPct val="150000"/>
              </a:lnSpc>
              <a:spcBef>
                <a:spcPts val="0"/>
              </a:spcBef>
              <a:spcAft>
                <a:spcPts val="0"/>
              </a:spcAft>
              <a:buClrTx/>
              <a:buSzTx/>
              <a:buFont typeface="Wingdings" pitchFamily="2" charset="2"/>
              <a:buChar char="u"/>
              <a:defRPr/>
            </a:pPr>
            <a:r>
              <a:rPr lang="zh-CN" altLang="en-US" dirty="0" smtClean="0">
                <a:solidFill>
                  <a:srgbClr val="000000"/>
                </a:solidFill>
                <a:latin typeface="+mn-ea"/>
              </a:rPr>
              <a:t>子查询</a:t>
            </a:r>
            <a:endParaRPr lang="en-US" altLang="zh-CN" dirty="0" smtClean="0">
              <a:solidFill>
                <a:srgbClr val="000000"/>
              </a:solidFill>
              <a:latin typeface="+mn-ea"/>
            </a:endParaRPr>
          </a:p>
          <a:p>
            <a:pPr marL="342900" marR="0" lvl="1" indent="-342900" defTabSz="914400" eaLnBrk="1" fontAlgn="auto" latinLnBrk="0" hangingPunct="1">
              <a:lnSpc>
                <a:spcPct val="150000"/>
              </a:lnSpc>
              <a:spcBef>
                <a:spcPts val="0"/>
              </a:spcBef>
              <a:spcAft>
                <a:spcPts val="0"/>
              </a:spcAft>
              <a:buClrTx/>
              <a:buSzTx/>
              <a:buFontTx/>
              <a:buNone/>
              <a:tabLst/>
              <a:defRPr/>
            </a:pPr>
            <a:r>
              <a:rPr lang="zh-CN" altLang="en-US" dirty="0" smtClean="0">
                <a:solidFill>
                  <a:srgbClr val="000000"/>
                </a:solidFill>
                <a:latin typeface="+mn-ea"/>
              </a:rPr>
              <a:t>函数（内置函数</a:t>
            </a:r>
            <a:r>
              <a:rPr lang="en-US" altLang="zh-CN" dirty="0" smtClean="0">
                <a:solidFill>
                  <a:srgbClr val="000000"/>
                </a:solidFill>
                <a:latin typeface="+mn-ea"/>
              </a:rPr>
              <a:t>/UDF/UDAF/UDTF)</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基本操作 </a:t>
            </a:r>
            <a:r>
              <a:rPr lang="en-US" altLang="zh-CN" dirty="0" smtClean="0"/>
              <a:t>- DDL</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pPr marL="342900" lvl="0" indent="-342900" defTabSz="914400" eaLnBrk="1" fontAlgn="auto" hangingPunct="1">
              <a:lnSpc>
                <a:spcPct val="100000"/>
              </a:lnSpc>
              <a:spcBef>
                <a:spcPct val="20000"/>
              </a:spcBef>
              <a:spcAft>
                <a:spcPts val="0"/>
              </a:spcAft>
              <a:buClrTx/>
              <a:buSzTx/>
              <a:buFont typeface="Arial" pitchFamily="34" charset="0"/>
              <a:buChar char="•"/>
              <a:defRPr/>
            </a:pPr>
            <a:r>
              <a:rPr lang="en-US" altLang="zh-CN" kern="1200" dirty="0" smtClean="0">
                <a:solidFill>
                  <a:sysClr val="windowText" lastClr="000000"/>
                </a:solidFill>
                <a:latin typeface="+mn-ea"/>
              </a:rPr>
              <a:t>Create/Drop/Alter Database</a:t>
            </a:r>
          </a:p>
          <a:p>
            <a:pPr marL="342900" lvl="0" indent="-342900" defTabSz="914400" eaLnBrk="1" fontAlgn="auto" hangingPunct="1">
              <a:lnSpc>
                <a:spcPct val="100000"/>
              </a:lnSpc>
              <a:spcBef>
                <a:spcPct val="20000"/>
              </a:spcBef>
              <a:spcAft>
                <a:spcPts val="0"/>
              </a:spcAft>
              <a:buClrTx/>
              <a:buSzTx/>
              <a:buFont typeface="Arial" pitchFamily="34" charset="0"/>
              <a:buChar char="•"/>
              <a:defRPr/>
            </a:pPr>
            <a:r>
              <a:rPr lang="en-US" altLang="zh-CN" kern="1200" dirty="0" smtClean="0">
                <a:solidFill>
                  <a:sysClr val="windowText" lastClr="000000"/>
                </a:solidFill>
                <a:latin typeface="+mn-ea"/>
              </a:rPr>
              <a:t>Create/Drop/Truncate Table</a:t>
            </a:r>
          </a:p>
          <a:p>
            <a:pPr marL="342900" lvl="0" indent="-342900" defTabSz="914400" eaLnBrk="1" fontAlgn="auto" hangingPunct="1">
              <a:lnSpc>
                <a:spcPct val="100000"/>
              </a:lnSpc>
              <a:spcBef>
                <a:spcPct val="20000"/>
              </a:spcBef>
              <a:spcAft>
                <a:spcPts val="0"/>
              </a:spcAft>
              <a:buClrTx/>
              <a:buSzTx/>
              <a:buFont typeface="Arial" pitchFamily="34" charset="0"/>
              <a:buChar char="•"/>
              <a:defRPr/>
            </a:pPr>
            <a:r>
              <a:rPr lang="en-US" altLang="zh-CN" kern="1200" dirty="0" smtClean="0">
                <a:solidFill>
                  <a:sysClr val="windowText" lastClr="000000"/>
                </a:solidFill>
                <a:latin typeface="+mn-ea"/>
              </a:rPr>
              <a:t>Alter Table/Partition/Column</a:t>
            </a:r>
          </a:p>
          <a:p>
            <a:pPr marL="342900" lvl="0" indent="-342900" defTabSz="914400" eaLnBrk="1" fontAlgn="auto" hangingPunct="1">
              <a:lnSpc>
                <a:spcPct val="100000"/>
              </a:lnSpc>
              <a:spcBef>
                <a:spcPct val="20000"/>
              </a:spcBef>
              <a:spcAft>
                <a:spcPts val="0"/>
              </a:spcAft>
              <a:buClrTx/>
              <a:buSzTx/>
              <a:buFont typeface="Arial" pitchFamily="34" charset="0"/>
              <a:buChar char="•"/>
              <a:defRPr/>
            </a:pPr>
            <a:r>
              <a:rPr lang="en-US" altLang="zh-CN" kern="1200" dirty="0" smtClean="0">
                <a:solidFill>
                  <a:sysClr val="windowText" lastClr="000000"/>
                </a:solidFill>
                <a:latin typeface="+mn-ea"/>
              </a:rPr>
              <a:t>Create/Drop/Alter View</a:t>
            </a:r>
          </a:p>
          <a:p>
            <a:pPr marL="342900" lvl="0" indent="-342900" defTabSz="914400" eaLnBrk="1" fontAlgn="auto" hangingPunct="1">
              <a:lnSpc>
                <a:spcPct val="100000"/>
              </a:lnSpc>
              <a:spcBef>
                <a:spcPct val="20000"/>
              </a:spcBef>
              <a:spcAft>
                <a:spcPts val="0"/>
              </a:spcAft>
              <a:buClrTx/>
              <a:buSzTx/>
              <a:buFont typeface="Arial" pitchFamily="34" charset="0"/>
              <a:buChar char="•"/>
              <a:defRPr/>
            </a:pPr>
            <a:r>
              <a:rPr lang="en-US" altLang="zh-CN" kern="1200" dirty="0" smtClean="0">
                <a:solidFill>
                  <a:sysClr val="windowText" lastClr="000000"/>
                </a:solidFill>
                <a:latin typeface="+mn-ea"/>
              </a:rPr>
              <a:t>Create/Drop Index</a:t>
            </a:r>
          </a:p>
          <a:p>
            <a:pPr marL="342900" lvl="0" indent="-342900" defTabSz="914400" eaLnBrk="1" fontAlgn="auto" hangingPunct="1">
              <a:lnSpc>
                <a:spcPct val="100000"/>
              </a:lnSpc>
              <a:spcBef>
                <a:spcPct val="20000"/>
              </a:spcBef>
              <a:spcAft>
                <a:spcPts val="0"/>
              </a:spcAft>
              <a:buClrTx/>
              <a:buSzTx/>
              <a:buFont typeface="Arial" pitchFamily="34" charset="0"/>
              <a:buChar char="•"/>
              <a:defRPr/>
            </a:pPr>
            <a:r>
              <a:rPr lang="en-US" altLang="zh-CN" kern="1200" dirty="0" smtClean="0">
                <a:solidFill>
                  <a:sysClr val="windowText" lastClr="000000"/>
                </a:solidFill>
                <a:latin typeface="+mn-ea"/>
              </a:rPr>
              <a:t>Create/Drop Function</a:t>
            </a:r>
          </a:p>
          <a:p>
            <a:pPr marL="342900" lvl="0" indent="-342900" defTabSz="914400" eaLnBrk="1" fontAlgn="auto" hangingPunct="1">
              <a:lnSpc>
                <a:spcPct val="100000"/>
              </a:lnSpc>
              <a:spcBef>
                <a:spcPct val="20000"/>
              </a:spcBef>
              <a:spcAft>
                <a:spcPts val="0"/>
              </a:spcAft>
              <a:buClrTx/>
              <a:buSzTx/>
              <a:buFont typeface="Arial" pitchFamily="34" charset="0"/>
              <a:buChar char="•"/>
              <a:defRPr/>
            </a:pPr>
            <a:r>
              <a:rPr lang="en-US" altLang="zh-CN" kern="1200" dirty="0" smtClean="0">
                <a:solidFill>
                  <a:sysClr val="windowText" lastClr="000000"/>
                </a:solidFill>
                <a:latin typeface="+mn-ea"/>
              </a:rPr>
              <a:t>Show</a:t>
            </a:r>
          </a:p>
          <a:p>
            <a:pPr marL="342900" lvl="0" indent="-342900" defTabSz="914400" eaLnBrk="1" fontAlgn="auto" hangingPunct="1">
              <a:lnSpc>
                <a:spcPct val="100000"/>
              </a:lnSpc>
              <a:spcBef>
                <a:spcPct val="20000"/>
              </a:spcBef>
              <a:spcAft>
                <a:spcPts val="0"/>
              </a:spcAft>
              <a:buClrTx/>
              <a:buSzTx/>
              <a:buFont typeface="Arial" pitchFamily="34" charset="0"/>
              <a:buChar char="•"/>
              <a:defRPr/>
            </a:pPr>
            <a:r>
              <a:rPr lang="en-US" altLang="zh-CN" kern="1200" dirty="0" smtClean="0">
                <a:solidFill>
                  <a:sysClr val="windowText" lastClr="000000"/>
                </a:solidFill>
                <a:latin typeface="+mn-ea"/>
              </a:rPr>
              <a:t>Describe</a:t>
            </a:r>
          </a:p>
          <a:p>
            <a:pPr>
              <a:buNone/>
            </a:pP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基本操作 </a:t>
            </a:r>
            <a:r>
              <a:rPr lang="en-US" altLang="zh-CN" dirty="0" smtClean="0"/>
              <a:t>– DDL</a:t>
            </a:r>
            <a:r>
              <a:rPr lang="zh-CN" altLang="en-US" dirty="0" smtClean="0"/>
              <a:t>之创建表</a:t>
            </a:r>
            <a:endParaRPr lang="zh-CN" altLang="en-US" dirty="0"/>
          </a:p>
        </p:txBody>
      </p:sp>
      <p:sp>
        <p:nvSpPr>
          <p:cNvPr id="6" name="Rectangle 117"/>
          <p:cNvSpPr>
            <a:spLocks noChangeArrowheads="1"/>
          </p:cNvSpPr>
          <p:nvPr/>
        </p:nvSpPr>
        <p:spPr bwMode="auto">
          <a:xfrm>
            <a:off x="935596" y="1268760"/>
            <a:ext cx="7200800" cy="3693319"/>
          </a:xfrm>
          <a:prstGeom prst="rect">
            <a:avLst/>
          </a:prstGeom>
          <a:solidFill>
            <a:schemeClr val="bg1">
              <a:lumMod val="85000"/>
            </a:schemeClr>
          </a:solidFill>
          <a:ln w="12700" algn="ctr">
            <a:noFill/>
            <a:round/>
            <a:headEnd/>
            <a:tailEnd/>
          </a:ln>
          <a:effectLst/>
        </p:spPr>
        <p:txBody>
          <a:bodyPr wrap="square" lIns="0" tIns="0" rIns="0" bIns="0" anchor="ctr" anchorCtr="1">
            <a:spAutoFit/>
          </a:bodyPr>
          <a:lstStyle/>
          <a:p>
            <a:r>
              <a:rPr lang="en-US" altLang="zh-CN" sz="1600" dirty="0" smtClean="0">
                <a:latin typeface="Courier New" pitchFamily="49" charset="0"/>
                <a:cs typeface="Courier New" pitchFamily="49" charset="0"/>
              </a:rPr>
              <a:t>CREATE TABLE IF NOT EXISTS </a:t>
            </a:r>
            <a:r>
              <a:rPr lang="en-US" altLang="zh-CN" sz="1600" dirty="0" err="1" smtClean="0">
                <a:latin typeface="Courier New" pitchFamily="49" charset="0"/>
                <a:cs typeface="Courier New" pitchFamily="49" charset="0"/>
              </a:rPr>
              <a:t>example.employee</a:t>
            </a:r>
            <a:endParaRPr lang="en-US" altLang="zh-CN" sz="1600" dirty="0" smtClean="0">
              <a:latin typeface="Courier New" pitchFamily="49" charset="0"/>
              <a:cs typeface="Courier New" pitchFamily="49" charset="0"/>
            </a:endParaRPr>
          </a:p>
          <a:p>
            <a:r>
              <a:rPr lang="en-US" altLang="zh-CN" sz="1600" dirty="0" smtClean="0">
                <a:latin typeface="Courier New" pitchFamily="49" charset="0"/>
                <a:cs typeface="Courier New" pitchFamily="49" charset="0"/>
              </a:rPr>
              <a:t>(Id INT COMMENT '</a:t>
            </a:r>
            <a:r>
              <a:rPr lang="en-US" altLang="zh-CN" sz="1600" dirty="0" err="1" smtClean="0">
                <a:latin typeface="Courier New" pitchFamily="49" charset="0"/>
                <a:cs typeface="Courier New" pitchFamily="49" charset="0"/>
              </a:rPr>
              <a:t>employeeid</a:t>
            </a:r>
            <a:r>
              <a:rPr lang="en-US" altLang="zh-CN" sz="1600" dirty="0" smtClean="0">
                <a:latin typeface="Courier New" pitchFamily="49" charset="0"/>
                <a:cs typeface="Courier New" pitchFamily="49" charset="0"/>
              </a:rPr>
              <a:t>',</a:t>
            </a:r>
          </a:p>
          <a:p>
            <a:r>
              <a:rPr lang="en-US" altLang="zh-CN" sz="1600" dirty="0" err="1" smtClean="0">
                <a:latin typeface="Courier New" pitchFamily="49" charset="0"/>
                <a:cs typeface="Courier New" pitchFamily="49" charset="0"/>
              </a:rPr>
              <a:t>DateInCompany</a:t>
            </a:r>
            <a:r>
              <a:rPr lang="en-US" altLang="zh-CN" sz="1600" dirty="0" smtClean="0">
                <a:latin typeface="Courier New" pitchFamily="49" charset="0"/>
                <a:cs typeface="Courier New" pitchFamily="49" charset="0"/>
              </a:rPr>
              <a:t> STRING COMMENT 'date come in company',</a:t>
            </a:r>
          </a:p>
          <a:p>
            <a:r>
              <a:rPr lang="en-US" altLang="zh-CN" sz="1600" dirty="0" smtClean="0">
                <a:latin typeface="Courier New" pitchFamily="49" charset="0"/>
                <a:cs typeface="Courier New" pitchFamily="49" charset="0"/>
              </a:rPr>
              <a:t>Money FLOAT  COMMENT 'work money',</a:t>
            </a:r>
          </a:p>
          <a:p>
            <a:r>
              <a:rPr lang="en-US" altLang="zh-CN" sz="1600" dirty="0" err="1" smtClean="0">
                <a:latin typeface="Courier New" pitchFamily="49" charset="0"/>
                <a:cs typeface="Courier New" pitchFamily="49" charset="0"/>
              </a:rPr>
              <a:t>Mapdata</a:t>
            </a:r>
            <a:r>
              <a:rPr lang="en-US" altLang="zh-CN" sz="1600" dirty="0" smtClean="0">
                <a:latin typeface="Courier New" pitchFamily="49" charset="0"/>
                <a:cs typeface="Courier New" pitchFamily="49" charset="0"/>
              </a:rPr>
              <a:t> Map&lt;STRING,ARRAY&lt;STRING&gt;&gt;,</a:t>
            </a:r>
          </a:p>
          <a:p>
            <a:r>
              <a:rPr lang="en-US" altLang="zh-CN" sz="1600" dirty="0" err="1" smtClean="0">
                <a:latin typeface="Courier New" pitchFamily="49" charset="0"/>
                <a:cs typeface="Courier New" pitchFamily="49" charset="0"/>
              </a:rPr>
              <a:t>Arraydata</a:t>
            </a:r>
            <a:r>
              <a:rPr lang="en-US" altLang="zh-CN" sz="1600" dirty="0" smtClean="0">
                <a:latin typeface="Courier New" pitchFamily="49" charset="0"/>
                <a:cs typeface="Courier New" pitchFamily="49" charset="0"/>
              </a:rPr>
              <a:t> ARRAY&lt;INT&gt;,</a:t>
            </a:r>
          </a:p>
          <a:p>
            <a:r>
              <a:rPr lang="en-US" altLang="zh-CN" sz="1600" dirty="0" err="1" smtClean="0">
                <a:latin typeface="Courier New" pitchFamily="49" charset="0"/>
                <a:cs typeface="Courier New" pitchFamily="49" charset="0"/>
              </a:rPr>
              <a:t>StructorData</a:t>
            </a:r>
            <a:r>
              <a:rPr lang="en-US" altLang="zh-CN" sz="1600" dirty="0" smtClean="0">
                <a:latin typeface="Courier New" pitchFamily="49" charset="0"/>
                <a:cs typeface="Courier New" pitchFamily="49" charset="0"/>
              </a:rPr>
              <a:t> STRUCT&lt;col1:STRING,col2:STRING&gt;)</a:t>
            </a:r>
          </a:p>
          <a:p>
            <a:r>
              <a:rPr lang="en-US" altLang="zh-CN" sz="1600" dirty="0" smtClean="0">
                <a:latin typeface="Courier New" pitchFamily="49" charset="0"/>
                <a:cs typeface="Courier New" pitchFamily="49" charset="0"/>
              </a:rPr>
              <a:t>PARTITIONED BY (century STRING COMMENT '</a:t>
            </a:r>
            <a:r>
              <a:rPr lang="en-US" altLang="zh-CN" sz="1600" dirty="0" err="1" smtClean="0">
                <a:latin typeface="Courier New" pitchFamily="49" charset="0"/>
                <a:cs typeface="Courier New" pitchFamily="49" charset="0"/>
              </a:rPr>
              <a:t>centruy</a:t>
            </a:r>
            <a:r>
              <a:rPr lang="en-US" altLang="zh-CN" sz="1600" dirty="0" smtClean="0">
                <a:latin typeface="Courier New" pitchFamily="49" charset="0"/>
                <a:cs typeface="Courier New" pitchFamily="49" charset="0"/>
              </a:rPr>
              <a:t> come in company',</a:t>
            </a:r>
          </a:p>
          <a:p>
            <a:r>
              <a:rPr lang="en-US" altLang="zh-CN" sz="1600" dirty="0" smtClean="0">
                <a:latin typeface="Courier New" pitchFamily="49" charset="0"/>
                <a:cs typeface="Courier New" pitchFamily="49" charset="0"/>
              </a:rPr>
              <a:t>year STRING COMMENT 'come in company year')</a:t>
            </a:r>
          </a:p>
          <a:p>
            <a:r>
              <a:rPr lang="en-US" altLang="zh-CN" sz="1600" dirty="0" smtClean="0">
                <a:latin typeface="Courier New" pitchFamily="49" charset="0"/>
                <a:cs typeface="Courier New" pitchFamily="49" charset="0"/>
              </a:rPr>
              <a:t>CLUSTERED BY (</a:t>
            </a:r>
            <a:r>
              <a:rPr lang="en-US" altLang="zh-CN" sz="1600" dirty="0" err="1" smtClean="0">
                <a:latin typeface="Courier New" pitchFamily="49" charset="0"/>
                <a:cs typeface="Courier New" pitchFamily="49" charset="0"/>
              </a:rPr>
              <a:t>DateInCompany</a:t>
            </a:r>
            <a:r>
              <a:rPr lang="en-US" altLang="zh-CN" sz="1600" dirty="0" smtClean="0">
                <a:latin typeface="Courier New" pitchFamily="49" charset="0"/>
                <a:cs typeface="Courier New" pitchFamily="49" charset="0"/>
              </a:rPr>
              <a:t>) into 32 buckets</a:t>
            </a:r>
          </a:p>
          <a:p>
            <a:r>
              <a:rPr lang="en-US" altLang="zh-CN" sz="1600" dirty="0" smtClean="0">
                <a:latin typeface="Courier New" pitchFamily="49" charset="0"/>
                <a:cs typeface="Courier New" pitchFamily="49" charset="0"/>
              </a:rPr>
              <a:t>ROW FORMAT DELIMITED FIELDS TERMINATED BY ‘,' </a:t>
            </a:r>
          </a:p>
          <a:p>
            <a:r>
              <a:rPr lang="en-US" altLang="zh-CN" sz="1600" dirty="0" smtClean="0">
                <a:latin typeface="Courier New" pitchFamily="49" charset="0"/>
                <a:cs typeface="Courier New" pitchFamily="49" charset="0"/>
              </a:rPr>
              <a:t>COLLECTION ITEMS TERMINATED BY '@'</a:t>
            </a:r>
          </a:p>
          <a:p>
            <a:r>
              <a:rPr lang="en-US" altLang="zh-CN" sz="1600" dirty="0" smtClean="0">
                <a:latin typeface="Courier New" pitchFamily="49" charset="0"/>
                <a:cs typeface="Courier New" pitchFamily="49" charset="0"/>
              </a:rPr>
              <a:t>MAP KEYS TERMINATED BY '$'</a:t>
            </a:r>
          </a:p>
          <a:p>
            <a:r>
              <a:rPr lang="en-US" altLang="zh-CN" sz="1600" dirty="0" smtClean="0">
                <a:latin typeface="Courier New" pitchFamily="49" charset="0"/>
                <a:cs typeface="Courier New" pitchFamily="49" charset="0"/>
              </a:rPr>
              <a:t>STORED AS TEXTFILE;</a:t>
            </a:r>
            <a:endParaRPr lang="zh-CN" altLang="en-US" sz="1600" dirty="0">
              <a:latin typeface="Courier New" pitchFamily="49" charset="0"/>
              <a:cs typeface="Courier New" pitchFamily="49" charset="0"/>
            </a:endParaRPr>
          </a:p>
        </p:txBody>
      </p:sp>
      <p:sp>
        <p:nvSpPr>
          <p:cNvPr id="9" name="矩形 8"/>
          <p:cNvSpPr/>
          <p:nvPr/>
        </p:nvSpPr>
        <p:spPr>
          <a:xfrm>
            <a:off x="1043608" y="5193196"/>
            <a:ext cx="6552728"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mn-ea"/>
                <a:ea typeface="+mn-ea"/>
              </a:rPr>
              <a:t>数据格式示例：</a:t>
            </a:r>
            <a:r>
              <a:rPr kumimoji="0" lang="en-US" altLang="zh-CN" sz="1800" b="0" i="0" u="none" strike="noStrike" kern="0" cap="none" spc="0" normalizeH="0" baseline="0" noProof="0" dirty="0" smtClean="0">
                <a:ln>
                  <a:noFill/>
                </a:ln>
                <a:solidFill>
                  <a:srgbClr val="000000"/>
                </a:solidFill>
                <a:effectLst/>
                <a:uLnTx/>
                <a:uFillTx/>
                <a:latin typeface="+mn-ea"/>
                <a:ea typeface="+mn-ea"/>
              </a:rPr>
              <a:t>1,huawei,1000.0,m1$a,1@2@3@4,c1@c2</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基本操作 </a:t>
            </a:r>
            <a:r>
              <a:rPr lang="en-US" altLang="zh-CN" dirty="0" smtClean="0"/>
              <a:t>– DDL</a:t>
            </a:r>
            <a:r>
              <a:rPr lang="zh-CN" altLang="en-US" dirty="0" smtClean="0"/>
              <a:t>之创建外部表</a:t>
            </a:r>
            <a:endParaRPr lang="zh-CN" altLang="en-US" dirty="0"/>
          </a:p>
        </p:txBody>
      </p:sp>
      <p:sp>
        <p:nvSpPr>
          <p:cNvPr id="5" name="矩形 4"/>
          <p:cNvSpPr/>
          <p:nvPr/>
        </p:nvSpPr>
        <p:spPr>
          <a:xfrm>
            <a:off x="1151620" y="3969060"/>
            <a:ext cx="5760640" cy="1015663"/>
          </a:xfrm>
          <a:prstGeom prst="rect">
            <a:avLst/>
          </a:prstGeom>
        </p:spPr>
        <p:txBody>
          <a:bodyPr wrap="square">
            <a:spAutoFit/>
          </a:bodyPr>
          <a:lstStyle/>
          <a:p>
            <a:r>
              <a:rPr lang="zh-CN" altLang="en-US" sz="2000" dirty="0" smtClean="0">
                <a:latin typeface="+mn-ea"/>
                <a:ea typeface="+mn-ea"/>
              </a:rPr>
              <a:t>注：创建外部表使用</a:t>
            </a:r>
            <a:r>
              <a:rPr lang="en-US" altLang="zh-CN" sz="2000" dirty="0" smtClean="0">
                <a:latin typeface="+mn-ea"/>
                <a:ea typeface="+mn-ea"/>
              </a:rPr>
              <a:t>External</a:t>
            </a:r>
            <a:r>
              <a:rPr lang="zh-CN" altLang="en-US" sz="2000" dirty="0" smtClean="0">
                <a:latin typeface="+mn-ea"/>
                <a:ea typeface="+mn-ea"/>
              </a:rPr>
              <a:t>关键字，同时需要指定</a:t>
            </a:r>
            <a:r>
              <a:rPr lang="en-US" altLang="zh-CN" sz="2000" dirty="0" smtClean="0">
                <a:latin typeface="+mn-ea"/>
                <a:ea typeface="+mn-ea"/>
              </a:rPr>
              <a:t>HDFS</a:t>
            </a:r>
            <a:r>
              <a:rPr lang="zh-CN" altLang="en-US" sz="2000" dirty="0" smtClean="0">
                <a:latin typeface="+mn-ea"/>
                <a:ea typeface="+mn-ea"/>
              </a:rPr>
              <a:t>上的一个路径（非必须）为外部表的数据源</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6" name="Rectangle 117"/>
          <p:cNvSpPr>
            <a:spLocks noChangeArrowheads="1"/>
          </p:cNvSpPr>
          <p:nvPr/>
        </p:nvSpPr>
        <p:spPr bwMode="auto">
          <a:xfrm>
            <a:off x="1043608" y="1664804"/>
            <a:ext cx="6480720" cy="1723549"/>
          </a:xfrm>
          <a:prstGeom prst="rect">
            <a:avLst/>
          </a:prstGeom>
          <a:solidFill>
            <a:schemeClr val="bg1">
              <a:lumMod val="85000"/>
            </a:schemeClr>
          </a:solidFill>
          <a:ln w="12700" algn="ctr">
            <a:noFill/>
            <a:round/>
            <a:headEnd/>
            <a:tailEnd/>
          </a:ln>
          <a:effectLst/>
        </p:spPr>
        <p:txBody>
          <a:bodyPr wrap="square" lIns="0" tIns="0" rIns="0" bIns="0" anchor="ctr" anchorCtr="1">
            <a:spAutoFit/>
          </a:bodyPr>
          <a:lstStyle/>
          <a:p>
            <a:r>
              <a:rPr lang="en-US" altLang="zh-CN" sz="1600" dirty="0" smtClean="0">
                <a:latin typeface="Courier New" pitchFamily="49" charset="0"/>
                <a:cs typeface="Courier New" pitchFamily="49" charset="0"/>
              </a:rPr>
              <a:t>CREATE EXTERNAL TABLE IF NOT EXISTS </a:t>
            </a:r>
            <a:r>
              <a:rPr lang="en-US" altLang="zh-CN" sz="1600" dirty="0" err="1" smtClean="0">
                <a:latin typeface="Courier New" pitchFamily="49" charset="0"/>
                <a:cs typeface="Courier New" pitchFamily="49" charset="0"/>
              </a:rPr>
              <a:t>company.person</a:t>
            </a:r>
            <a:endParaRPr lang="en-US" altLang="zh-CN" sz="1600" dirty="0" smtClean="0">
              <a:latin typeface="Courier New" pitchFamily="49" charset="0"/>
              <a:cs typeface="Courier New" pitchFamily="49" charset="0"/>
            </a:endParaRPr>
          </a:p>
          <a:p>
            <a:r>
              <a:rPr lang="en-US" altLang="zh-CN" sz="1600" dirty="0" smtClean="0">
                <a:latin typeface="Courier New" pitchFamily="49" charset="0"/>
                <a:cs typeface="Courier New" pitchFamily="49" charset="0"/>
              </a:rPr>
              <a:t>(Id </a:t>
            </a:r>
            <a:r>
              <a:rPr lang="en-US" altLang="zh-CN" sz="1600" dirty="0" err="1" smtClean="0">
                <a:latin typeface="Courier New" pitchFamily="49" charset="0"/>
                <a:cs typeface="Courier New" pitchFamily="49" charset="0"/>
              </a:rPr>
              <a:t>int,Name</a:t>
            </a: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string,Age</a:t>
            </a: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int,Birthday</a:t>
            </a:r>
            <a:r>
              <a:rPr lang="en-US" altLang="zh-CN" sz="1600" dirty="0" smtClean="0">
                <a:latin typeface="Courier New" pitchFamily="49" charset="0"/>
                <a:cs typeface="Courier New" pitchFamily="49" charset="0"/>
              </a:rPr>
              <a:t> string)</a:t>
            </a:r>
          </a:p>
          <a:p>
            <a:r>
              <a:rPr lang="en-US" altLang="zh-CN" sz="1600" dirty="0" smtClean="0">
                <a:latin typeface="Courier New" pitchFamily="49" charset="0"/>
                <a:cs typeface="Courier New" pitchFamily="49" charset="0"/>
              </a:rPr>
              <a:t>PARTITIONED BY (century string ,year string)</a:t>
            </a:r>
          </a:p>
          <a:p>
            <a:r>
              <a:rPr lang="en-US" altLang="zh-CN" sz="1600" dirty="0" smtClean="0">
                <a:latin typeface="Courier New" pitchFamily="49" charset="0"/>
                <a:cs typeface="Courier New" pitchFamily="49" charset="0"/>
              </a:rPr>
              <a:t>CLUSTERED BY (Age) INTO 10 buckets</a:t>
            </a:r>
          </a:p>
          <a:p>
            <a:r>
              <a:rPr lang="en-US" altLang="zh-CN" sz="1600" dirty="0" smtClean="0">
                <a:latin typeface="Courier New" pitchFamily="49" charset="0"/>
                <a:cs typeface="Courier New" pitchFamily="49" charset="0"/>
              </a:rPr>
              <a:t>ROW FORMAT DELIMITED FIELDS TERMINATED BY ','</a:t>
            </a:r>
          </a:p>
          <a:p>
            <a:r>
              <a:rPr lang="en-US" altLang="zh-CN" sz="1600" dirty="0" smtClean="0">
                <a:latin typeface="Courier New" pitchFamily="49" charset="0"/>
                <a:cs typeface="Courier New" pitchFamily="49" charset="0"/>
              </a:rPr>
              <a:t>STORED AS </a:t>
            </a:r>
            <a:r>
              <a:rPr lang="en-US" altLang="zh-CN" sz="1600" dirty="0" err="1" smtClean="0">
                <a:latin typeface="Courier New" pitchFamily="49" charset="0"/>
                <a:cs typeface="Courier New" pitchFamily="49" charset="0"/>
              </a:rPr>
              <a:t>sequencefile</a:t>
            </a:r>
            <a:endParaRPr lang="en-US" altLang="zh-CN" sz="1600" dirty="0" smtClean="0">
              <a:latin typeface="Courier New" pitchFamily="49" charset="0"/>
              <a:cs typeface="Courier New" pitchFamily="49" charset="0"/>
            </a:endParaRPr>
          </a:p>
          <a:p>
            <a:r>
              <a:rPr lang="en-US" altLang="zh-CN" sz="1600" dirty="0" smtClean="0">
                <a:latin typeface="Courier New" pitchFamily="49" charset="0"/>
                <a:cs typeface="Courier New" pitchFamily="49" charset="0"/>
              </a:rPr>
              <a:t>LOCATION ‘/</a:t>
            </a:r>
            <a:r>
              <a:rPr lang="en-US" altLang="zh-CN" sz="1600" dirty="0" err="1" smtClean="0">
                <a:latin typeface="Courier New" pitchFamily="49" charset="0"/>
                <a:cs typeface="Courier New" pitchFamily="49" charset="0"/>
              </a:rPr>
              <a:t>localtest</a:t>
            </a:r>
            <a:r>
              <a:rPr lang="en-US" altLang="zh-CN" sz="16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基本操作 </a:t>
            </a:r>
            <a:r>
              <a:rPr lang="en-US" altLang="zh-CN" dirty="0" smtClean="0"/>
              <a:t>– DDL</a:t>
            </a:r>
            <a:r>
              <a:rPr lang="zh-CN" altLang="en-US" dirty="0" smtClean="0"/>
              <a:t>之修改表</a:t>
            </a:r>
            <a:endParaRPr lang="zh-CN" altLang="en-US" dirty="0"/>
          </a:p>
        </p:txBody>
      </p:sp>
      <p:sp>
        <p:nvSpPr>
          <p:cNvPr id="8" name="Rectangle 117"/>
          <p:cNvSpPr>
            <a:spLocks noChangeArrowheads="1"/>
          </p:cNvSpPr>
          <p:nvPr/>
        </p:nvSpPr>
        <p:spPr bwMode="auto">
          <a:xfrm>
            <a:off x="899592" y="1268760"/>
            <a:ext cx="7200800" cy="4185761"/>
          </a:xfrm>
          <a:prstGeom prst="rect">
            <a:avLst/>
          </a:prstGeom>
          <a:solidFill>
            <a:schemeClr val="bg1">
              <a:lumMod val="85000"/>
            </a:schemeClr>
          </a:solidFill>
          <a:ln w="12700" algn="ctr">
            <a:noFill/>
            <a:round/>
            <a:headEnd/>
            <a:tailEnd/>
          </a:ln>
          <a:effectLst/>
        </p:spPr>
        <p:txBody>
          <a:bodyPr wrap="square" lIns="0" tIns="0" rIns="0" bIns="0" anchor="ctr" anchorCtr="1">
            <a:spAutoFit/>
          </a:bodyPr>
          <a:lstStyle/>
          <a:p>
            <a:pPr marL="342900" marR="0" lvl="0" indent="-342900" defTabSz="914400" eaLnBrk="0" fontAlgn="base" latinLnBrk="0" hangingPunct="0">
              <a:lnSpc>
                <a:spcPct val="100000"/>
              </a:lnSpc>
              <a:buClrTx/>
              <a:buSzTx/>
              <a:buFontTx/>
              <a:buNone/>
              <a:tabLst/>
              <a:defRPr/>
            </a:pPr>
            <a:r>
              <a:rPr lang="en-US" altLang="zh-CN" sz="1600" dirty="0" smtClean="0">
                <a:latin typeface="Courier New" pitchFamily="49" charset="0"/>
                <a:ea typeface="华文细黑" pitchFamily="2" charset="-122"/>
                <a:cs typeface="Courier New" pitchFamily="49" charset="0"/>
              </a:rPr>
              <a:t>--</a:t>
            </a:r>
            <a:r>
              <a:rPr lang="zh-CN" altLang="en-US" sz="1600" dirty="0" smtClean="0">
                <a:latin typeface="Courier New" pitchFamily="49" charset="0"/>
                <a:ea typeface="华文细黑" pitchFamily="2" charset="-122"/>
                <a:cs typeface="Courier New" pitchFamily="49" charset="0"/>
              </a:rPr>
              <a:t>修改列</a:t>
            </a:r>
            <a:endParaRPr lang="en-US" altLang="zh-CN" sz="1600" dirty="0" smtClean="0">
              <a:latin typeface="Courier New" pitchFamily="49" charset="0"/>
              <a:ea typeface="华文细黑" pitchFamily="2" charset="-122"/>
              <a:cs typeface="Courier New" pitchFamily="49" charset="0"/>
            </a:endParaRPr>
          </a:p>
          <a:p>
            <a:pPr marL="0" marR="0" lvl="0" indent="0" defTabSz="914400" eaLnBrk="0" fontAlgn="base" latinLnBrk="0" hangingPunct="0">
              <a:lnSpc>
                <a:spcPct val="100000"/>
              </a:lnSpc>
              <a:buClrTx/>
              <a:buSzTx/>
              <a:buFontTx/>
              <a:buNone/>
              <a:tabLst/>
              <a:defRPr/>
            </a:pPr>
            <a:r>
              <a:rPr lang="en-US" altLang="zh-CN" sz="1600" dirty="0" smtClean="0">
                <a:latin typeface="Courier New" pitchFamily="49" charset="0"/>
                <a:ea typeface="华文细黑" pitchFamily="2" charset="-122"/>
                <a:cs typeface="Courier New" pitchFamily="49" charset="0"/>
              </a:rPr>
              <a:t>ALTER TABLE employee1 </a:t>
            </a:r>
            <a:r>
              <a:rPr lang="en-US" altLang="zh-CN" sz="1600" b="1" dirty="0" smtClean="0">
                <a:latin typeface="Courier New" pitchFamily="49" charset="0"/>
                <a:ea typeface="华文细黑" pitchFamily="2" charset="-122"/>
                <a:cs typeface="Courier New" pitchFamily="49" charset="0"/>
              </a:rPr>
              <a:t>CHANGE</a:t>
            </a:r>
            <a:r>
              <a:rPr lang="en-US" altLang="zh-CN" sz="1600" dirty="0" smtClean="0">
                <a:latin typeface="Courier New" pitchFamily="49" charset="0"/>
                <a:ea typeface="华文细黑" pitchFamily="2" charset="-122"/>
                <a:cs typeface="Courier New" pitchFamily="49" charset="0"/>
              </a:rPr>
              <a:t> money </a:t>
            </a:r>
            <a:r>
              <a:rPr lang="en-US" altLang="zh-CN" sz="1600" dirty="0" err="1" smtClean="0">
                <a:latin typeface="Courier New" pitchFamily="49" charset="0"/>
                <a:ea typeface="华文细黑" pitchFamily="2" charset="-122"/>
                <a:cs typeface="Courier New" pitchFamily="49" charset="0"/>
              </a:rPr>
              <a:t>money</a:t>
            </a:r>
            <a:r>
              <a:rPr lang="en-US" altLang="zh-CN" sz="1600" dirty="0" smtClean="0">
                <a:latin typeface="Courier New" pitchFamily="49" charset="0"/>
                <a:ea typeface="华文细黑" pitchFamily="2" charset="-122"/>
                <a:cs typeface="Courier New" pitchFamily="49" charset="0"/>
              </a:rPr>
              <a:t> string COMMENT 'changed by alter' AFTER </a:t>
            </a:r>
            <a:r>
              <a:rPr lang="en-US" altLang="zh-CN" sz="1600" dirty="0" err="1" smtClean="0">
                <a:latin typeface="Courier New" pitchFamily="49" charset="0"/>
                <a:ea typeface="华文细黑" pitchFamily="2" charset="-122"/>
                <a:cs typeface="Courier New" pitchFamily="49" charset="0"/>
              </a:rPr>
              <a:t>dateincompany</a:t>
            </a:r>
            <a:r>
              <a:rPr lang="en-US" altLang="zh-CN" sz="1600" dirty="0" smtClean="0">
                <a:latin typeface="Courier New" pitchFamily="49" charset="0"/>
                <a:ea typeface="华文细黑" pitchFamily="2" charset="-122"/>
                <a:cs typeface="Courier New" pitchFamily="49" charset="0"/>
              </a:rPr>
              <a:t>;</a:t>
            </a:r>
          </a:p>
          <a:p>
            <a:pPr marL="0" marR="0" lvl="0" indent="0" defTabSz="914400" eaLnBrk="0" fontAlgn="base" latinLnBrk="0" hangingPunct="0">
              <a:lnSpc>
                <a:spcPct val="100000"/>
              </a:lnSpc>
              <a:buClrTx/>
              <a:buSzTx/>
              <a:buFontTx/>
              <a:buNone/>
              <a:tabLst/>
              <a:defRPr/>
            </a:pPr>
            <a:endParaRPr lang="en-US" altLang="zh-CN" sz="1600" dirty="0" smtClean="0">
              <a:latin typeface="Courier New" pitchFamily="49" charset="0"/>
              <a:ea typeface="华文细黑" pitchFamily="2" charset="-122"/>
              <a:cs typeface="Courier New" pitchFamily="49" charset="0"/>
            </a:endParaRPr>
          </a:p>
          <a:p>
            <a:pPr eaLnBrk="0" fontAlgn="base" hangingPunct="0"/>
            <a:r>
              <a:rPr lang="en-US" altLang="zh-CN" sz="1600" dirty="0" smtClean="0">
                <a:latin typeface="Courier New" pitchFamily="49" charset="0"/>
                <a:ea typeface="华文细黑" pitchFamily="2" charset="-122"/>
                <a:cs typeface="Courier New" pitchFamily="49" charset="0"/>
              </a:rPr>
              <a:t>--</a:t>
            </a:r>
            <a:r>
              <a:rPr lang="zh-CN" altLang="en-US" sz="1600" dirty="0" smtClean="0">
                <a:latin typeface="Courier New" pitchFamily="49" charset="0"/>
                <a:ea typeface="华文细黑" pitchFamily="2" charset="-122"/>
                <a:cs typeface="Courier New" pitchFamily="49" charset="0"/>
              </a:rPr>
              <a:t>添加列</a:t>
            </a:r>
            <a:endParaRPr lang="en-US" altLang="zh-CN" sz="1600" dirty="0" smtClean="0">
              <a:latin typeface="Courier New" pitchFamily="49" charset="0"/>
              <a:ea typeface="华文细黑" pitchFamily="2" charset="-122"/>
              <a:cs typeface="Courier New" pitchFamily="49" charset="0"/>
            </a:endParaRPr>
          </a:p>
          <a:p>
            <a:pPr eaLnBrk="0" fontAlgn="base" hangingPunct="0"/>
            <a:r>
              <a:rPr lang="en-US" altLang="zh-CN" sz="1600" dirty="0" smtClean="0">
                <a:latin typeface="Courier New" pitchFamily="49" charset="0"/>
                <a:ea typeface="华文细黑" pitchFamily="2" charset="-122"/>
                <a:cs typeface="Courier New" pitchFamily="49" charset="0"/>
              </a:rPr>
              <a:t>ALTER TABLE employee1 </a:t>
            </a:r>
            <a:r>
              <a:rPr lang="en-US" altLang="zh-CN" sz="1600" b="1" dirty="0" smtClean="0">
                <a:latin typeface="Courier New" pitchFamily="49" charset="0"/>
                <a:ea typeface="华文细黑" pitchFamily="2" charset="-122"/>
                <a:cs typeface="Courier New" pitchFamily="49" charset="0"/>
              </a:rPr>
              <a:t>ADD</a:t>
            </a:r>
            <a:r>
              <a:rPr lang="en-US" altLang="zh-CN" sz="1600" dirty="0" smtClean="0">
                <a:latin typeface="Courier New" pitchFamily="49" charset="0"/>
                <a:ea typeface="华文细黑" pitchFamily="2" charset="-122"/>
                <a:cs typeface="Courier New" pitchFamily="49" charset="0"/>
              </a:rPr>
              <a:t> columns(test String);</a:t>
            </a:r>
          </a:p>
          <a:p>
            <a:pPr eaLnBrk="0" fontAlgn="base" hangingPunct="0"/>
            <a:endParaRPr lang="en-US" altLang="zh-CN" sz="1600" dirty="0" smtClean="0">
              <a:latin typeface="Courier New" pitchFamily="49" charset="0"/>
              <a:ea typeface="华文细黑" pitchFamily="2" charset="-122"/>
              <a:cs typeface="Courier New" pitchFamily="49" charset="0"/>
            </a:endParaRPr>
          </a:p>
          <a:p>
            <a:pPr marR="0" lvl="0" defTabSz="914400" eaLnBrk="0" fontAlgn="base" latinLnBrk="0" hangingPunct="0">
              <a:lnSpc>
                <a:spcPct val="100000"/>
              </a:lnSpc>
              <a:buClrTx/>
              <a:buSzTx/>
              <a:buFontTx/>
              <a:buNone/>
              <a:tabLst/>
              <a:defRPr/>
            </a:pPr>
            <a:r>
              <a:rPr lang="en-US" altLang="zh-CN" sz="1600" dirty="0" smtClean="0">
                <a:latin typeface="Courier New" pitchFamily="49" charset="0"/>
                <a:ea typeface="华文细黑" pitchFamily="2" charset="-122"/>
                <a:cs typeface="Courier New" pitchFamily="49" charset="0"/>
              </a:rPr>
              <a:t>--</a:t>
            </a:r>
            <a:r>
              <a:rPr lang="zh-CN" altLang="en-US" sz="1600" dirty="0" smtClean="0">
                <a:latin typeface="Courier New" pitchFamily="49" charset="0"/>
                <a:ea typeface="华文细黑" pitchFamily="2" charset="-122"/>
                <a:cs typeface="Courier New" pitchFamily="49" charset="0"/>
              </a:rPr>
              <a:t>修改文件格式</a:t>
            </a:r>
            <a:endParaRPr lang="en-US" altLang="zh-CN" sz="1600" dirty="0" smtClean="0">
              <a:latin typeface="Courier New" pitchFamily="49" charset="0"/>
              <a:ea typeface="华文细黑" pitchFamily="2" charset="-122"/>
              <a:cs typeface="Courier New" pitchFamily="49" charset="0"/>
            </a:endParaRPr>
          </a:p>
          <a:p>
            <a:pPr marR="0" lvl="0" defTabSz="914400" eaLnBrk="0" fontAlgn="base" latinLnBrk="0" hangingPunct="0">
              <a:lnSpc>
                <a:spcPct val="100000"/>
              </a:lnSpc>
              <a:buClrTx/>
              <a:buSzTx/>
              <a:buFontTx/>
              <a:buNone/>
              <a:tabLst/>
              <a:defRPr/>
            </a:pPr>
            <a:r>
              <a:rPr lang="en-US" altLang="zh-CN" sz="1600" dirty="0" smtClean="0">
                <a:latin typeface="Courier New" pitchFamily="49" charset="0"/>
                <a:ea typeface="华文细黑" pitchFamily="2" charset="-122"/>
                <a:cs typeface="Courier New" pitchFamily="49" charset="0"/>
              </a:rPr>
              <a:t>ALTER TABLE employee3 </a:t>
            </a:r>
            <a:r>
              <a:rPr lang="en-US" altLang="zh-CN" sz="1600" b="1" dirty="0" smtClean="0">
                <a:latin typeface="Courier New" pitchFamily="49" charset="0"/>
                <a:ea typeface="华文细黑" pitchFamily="2" charset="-122"/>
                <a:cs typeface="Courier New" pitchFamily="49" charset="0"/>
              </a:rPr>
              <a:t>SET</a:t>
            </a:r>
            <a:r>
              <a:rPr lang="en-US" altLang="zh-CN" sz="1600" dirty="0" smtClean="0">
                <a:latin typeface="Courier New" pitchFamily="49" charset="0"/>
                <a:ea typeface="华文细黑" pitchFamily="2" charset="-122"/>
                <a:cs typeface="Courier New" pitchFamily="49" charset="0"/>
              </a:rPr>
              <a:t> </a:t>
            </a:r>
            <a:r>
              <a:rPr lang="en-US" altLang="zh-CN" sz="1600" dirty="0" err="1" smtClean="0">
                <a:latin typeface="Courier New" pitchFamily="49" charset="0"/>
                <a:ea typeface="华文细黑" pitchFamily="2" charset="-122"/>
                <a:cs typeface="Courier New" pitchFamily="49" charset="0"/>
              </a:rPr>
              <a:t>fileformat</a:t>
            </a:r>
            <a:r>
              <a:rPr lang="en-US" altLang="zh-CN" sz="1600" dirty="0" smtClean="0">
                <a:latin typeface="Courier New" pitchFamily="49" charset="0"/>
                <a:ea typeface="华文细黑" pitchFamily="2" charset="-122"/>
                <a:cs typeface="Courier New" pitchFamily="49" charset="0"/>
              </a:rPr>
              <a:t>  TEXTFILE;</a:t>
            </a:r>
          </a:p>
          <a:p>
            <a:pPr marR="0" lvl="0" defTabSz="914400" eaLnBrk="0" fontAlgn="base" latinLnBrk="0" hangingPunct="0">
              <a:lnSpc>
                <a:spcPct val="100000"/>
              </a:lnSpc>
              <a:buClrTx/>
              <a:buSzTx/>
              <a:buFontTx/>
              <a:buNone/>
              <a:tabLst/>
              <a:defRPr/>
            </a:pPr>
            <a:endParaRPr lang="en-US" altLang="zh-CN" sz="1600" dirty="0" smtClean="0">
              <a:latin typeface="Courier New" pitchFamily="49" charset="0"/>
              <a:ea typeface="华文细黑" pitchFamily="2" charset="-122"/>
              <a:cs typeface="Courier New" pitchFamily="49" charset="0"/>
            </a:endParaRPr>
          </a:p>
          <a:p>
            <a:pPr marL="342900" indent="-342900" eaLnBrk="0" fontAlgn="base" hangingPunct="0"/>
            <a:r>
              <a:rPr lang="en-US" altLang="zh-CN" sz="1600" dirty="0" smtClean="0">
                <a:latin typeface="Courier New" pitchFamily="49" charset="0"/>
                <a:ea typeface="华文细黑" pitchFamily="2" charset="-122"/>
                <a:cs typeface="Courier New" pitchFamily="49" charset="0"/>
              </a:rPr>
              <a:t>--</a:t>
            </a:r>
            <a:r>
              <a:rPr lang="zh-CN" altLang="en-US" sz="1600" dirty="0" smtClean="0">
                <a:latin typeface="Courier New" pitchFamily="49" charset="0"/>
                <a:ea typeface="华文细黑" pitchFamily="2" charset="-122"/>
                <a:cs typeface="Courier New" pitchFamily="49" charset="0"/>
              </a:rPr>
              <a:t>添加分区</a:t>
            </a:r>
            <a:endParaRPr lang="en-US" altLang="zh-CN" sz="1600" dirty="0" smtClean="0">
              <a:latin typeface="Courier New" pitchFamily="49" charset="0"/>
              <a:ea typeface="华文细黑" pitchFamily="2" charset="-122"/>
              <a:cs typeface="Courier New" pitchFamily="49" charset="0"/>
            </a:endParaRPr>
          </a:p>
          <a:p>
            <a:pPr marL="342900" indent="-342900" eaLnBrk="0" fontAlgn="base" hangingPunct="0"/>
            <a:r>
              <a:rPr lang="en-US" altLang="zh-CN" sz="1600" dirty="0" smtClean="0">
                <a:latin typeface="Courier New" pitchFamily="49" charset="0"/>
                <a:ea typeface="华文细黑" pitchFamily="2" charset="-122"/>
                <a:cs typeface="Courier New" pitchFamily="49" charset="0"/>
              </a:rPr>
              <a:t>ALTER TABLE employee </a:t>
            </a:r>
            <a:r>
              <a:rPr lang="en-US" altLang="zh-CN" sz="1600" b="1" dirty="0" smtClean="0">
                <a:latin typeface="Courier New" pitchFamily="49" charset="0"/>
                <a:ea typeface="华文细黑" pitchFamily="2" charset="-122"/>
                <a:cs typeface="Courier New" pitchFamily="49" charset="0"/>
              </a:rPr>
              <a:t>ADD</a:t>
            </a:r>
            <a:r>
              <a:rPr lang="en-US" altLang="zh-CN" sz="1600" dirty="0" smtClean="0">
                <a:latin typeface="Courier New" pitchFamily="49" charset="0"/>
                <a:ea typeface="华文细黑" pitchFamily="2" charset="-122"/>
                <a:cs typeface="Courier New" pitchFamily="49" charset="0"/>
              </a:rPr>
              <a:t> IF NOT EXISTS PARTITION (century= '21',year='2012');</a:t>
            </a:r>
          </a:p>
          <a:p>
            <a:pPr marL="342900" indent="-342900" eaLnBrk="0" fontAlgn="base" hangingPunct="0"/>
            <a:endParaRPr lang="en-US" altLang="zh-CN" sz="1600" dirty="0" smtClean="0">
              <a:latin typeface="Courier New" pitchFamily="49" charset="0"/>
              <a:ea typeface="华文细黑" pitchFamily="2" charset="-122"/>
              <a:cs typeface="Courier New" pitchFamily="49" charset="0"/>
            </a:endParaRPr>
          </a:p>
          <a:p>
            <a:pPr marL="342900" marR="0" lvl="0" indent="-342900" defTabSz="914400" eaLnBrk="0" fontAlgn="base" latinLnBrk="0" hangingPunct="0">
              <a:lnSpc>
                <a:spcPct val="100000"/>
              </a:lnSpc>
              <a:buClrTx/>
              <a:buSzTx/>
              <a:buFontTx/>
              <a:buNone/>
              <a:tabLst/>
              <a:defRPr/>
            </a:pPr>
            <a:r>
              <a:rPr lang="en-US" altLang="zh-CN" sz="1600" dirty="0" smtClean="0">
                <a:latin typeface="Courier New" pitchFamily="49" charset="0"/>
                <a:ea typeface="华文细黑" pitchFamily="2" charset="-122"/>
                <a:cs typeface="Courier New" pitchFamily="49" charset="0"/>
              </a:rPr>
              <a:t>--</a:t>
            </a:r>
            <a:r>
              <a:rPr lang="zh-CN" altLang="en-US" sz="1600" dirty="0" smtClean="0">
                <a:latin typeface="Courier New" pitchFamily="49" charset="0"/>
                <a:ea typeface="华文细黑" pitchFamily="2" charset="-122"/>
                <a:cs typeface="Courier New" pitchFamily="49" charset="0"/>
              </a:rPr>
              <a:t>删除分区</a:t>
            </a:r>
            <a:endParaRPr lang="en-US" altLang="zh-CN" sz="1600" dirty="0" smtClean="0">
              <a:latin typeface="Courier New" pitchFamily="49" charset="0"/>
              <a:ea typeface="华文细黑" pitchFamily="2" charset="-122"/>
              <a:cs typeface="Courier New" pitchFamily="49" charset="0"/>
            </a:endParaRPr>
          </a:p>
          <a:p>
            <a:pPr marL="342900" marR="0" lvl="0" indent="-342900" defTabSz="914400" eaLnBrk="0" fontAlgn="base" latinLnBrk="0" hangingPunct="0">
              <a:lnSpc>
                <a:spcPct val="100000"/>
              </a:lnSpc>
              <a:buClrTx/>
              <a:buSzTx/>
              <a:buFontTx/>
              <a:buNone/>
              <a:tabLst/>
              <a:defRPr/>
            </a:pPr>
            <a:r>
              <a:rPr lang="en-US" altLang="zh-CN" sz="1600" dirty="0" smtClean="0">
                <a:latin typeface="Courier New" pitchFamily="49" charset="0"/>
                <a:ea typeface="华文细黑" pitchFamily="2" charset="-122"/>
                <a:cs typeface="Courier New" pitchFamily="49" charset="0"/>
              </a:rPr>
              <a:t>ALTER TABLE employee </a:t>
            </a:r>
            <a:r>
              <a:rPr lang="en-US" altLang="zh-CN" sz="1600" b="1" dirty="0" smtClean="0">
                <a:latin typeface="Courier New" pitchFamily="49" charset="0"/>
                <a:ea typeface="华文细黑" pitchFamily="2" charset="-122"/>
                <a:cs typeface="Courier New" pitchFamily="49" charset="0"/>
              </a:rPr>
              <a:t>DROP</a:t>
            </a:r>
            <a:r>
              <a:rPr lang="en-US" altLang="zh-CN" sz="1600" dirty="0" smtClean="0">
                <a:latin typeface="Courier New" pitchFamily="49" charset="0"/>
                <a:ea typeface="华文细黑" pitchFamily="2" charset="-122"/>
                <a:cs typeface="Courier New" pitchFamily="49" charset="0"/>
              </a:rPr>
              <a:t> PARTITION  (century= '23',year='2010');</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基本操作</a:t>
            </a:r>
            <a:r>
              <a:rPr lang="en-US" altLang="zh-CN" dirty="0" smtClean="0"/>
              <a:t>-DML</a:t>
            </a:r>
            <a:endParaRPr lang="zh-CN" altLang="en-US" dirty="0"/>
          </a:p>
        </p:txBody>
      </p:sp>
      <p:sp>
        <p:nvSpPr>
          <p:cNvPr id="3" name="内容占位符 2"/>
          <p:cNvSpPr txBox="1">
            <a:spLocks/>
          </p:cNvSpPr>
          <p:nvPr/>
        </p:nvSpPr>
        <p:spPr>
          <a:xfrm>
            <a:off x="719572" y="1232756"/>
            <a:ext cx="7488832" cy="5268931"/>
          </a:xfrm>
          <a:prstGeom prst="rect">
            <a:avLst/>
          </a:prstGeom>
        </p:spPr>
        <p:txBody>
          <a:body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endParaRPr kumimoji="0" lang="zh-CN" altLang="en-US" sz="2200" b="0" i="1"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117"/>
          <p:cNvSpPr>
            <a:spLocks noChangeArrowheads="1"/>
          </p:cNvSpPr>
          <p:nvPr/>
        </p:nvSpPr>
        <p:spPr bwMode="auto">
          <a:xfrm>
            <a:off x="827584" y="1268760"/>
            <a:ext cx="7200800" cy="3693319"/>
          </a:xfrm>
          <a:prstGeom prst="rect">
            <a:avLst/>
          </a:prstGeom>
          <a:solidFill>
            <a:schemeClr val="bg1">
              <a:lumMod val="85000"/>
            </a:schemeClr>
          </a:solidFill>
          <a:ln w="12700" algn="ctr">
            <a:noFill/>
            <a:round/>
            <a:headEnd/>
            <a:tailEnd/>
          </a:ln>
          <a:effectLst/>
        </p:spPr>
        <p:txBody>
          <a:bodyPr wrap="square" lIns="0" tIns="0" rIns="0" bIns="0" anchor="ctr" anchorCtr="1">
            <a:spAutoFit/>
          </a:bodyPr>
          <a:lstStyle/>
          <a:p>
            <a:pPr marL="342900" lvl="0" indent="-342900" fontAlgn="base"/>
            <a:r>
              <a:rPr lang="en-US" altLang="zh-CN" sz="1600" dirty="0" smtClean="0">
                <a:solidFill>
                  <a:srgbClr val="000000"/>
                </a:solidFill>
                <a:latin typeface="Courier New" pitchFamily="49" charset="0"/>
                <a:ea typeface="华文细黑"/>
                <a:cs typeface="Courier New" pitchFamily="49" charset="0"/>
              </a:rPr>
              <a:t>--</a:t>
            </a:r>
            <a:r>
              <a:rPr lang="zh-CN" altLang="en-US" sz="1600" dirty="0" smtClean="0">
                <a:solidFill>
                  <a:srgbClr val="000000"/>
                </a:solidFill>
                <a:latin typeface="+mn-ea"/>
                <a:ea typeface="+mn-ea"/>
                <a:cs typeface="Courier New" pitchFamily="49" charset="0"/>
              </a:rPr>
              <a:t>从本地加载数据到</a:t>
            </a:r>
            <a:r>
              <a:rPr lang="en-US" altLang="zh-CN" sz="1600" dirty="0" smtClean="0">
                <a:solidFill>
                  <a:srgbClr val="000000"/>
                </a:solidFill>
                <a:latin typeface="+mn-ea"/>
                <a:ea typeface="+mn-ea"/>
                <a:cs typeface="Courier New" pitchFamily="49" charset="0"/>
              </a:rPr>
              <a:t>Hive</a:t>
            </a:r>
            <a:r>
              <a:rPr lang="zh-CN" altLang="en-US" sz="1600" dirty="0" smtClean="0">
                <a:solidFill>
                  <a:srgbClr val="000000"/>
                </a:solidFill>
                <a:latin typeface="+mn-ea"/>
                <a:ea typeface="+mn-ea"/>
                <a:cs typeface="Courier New" pitchFamily="49" charset="0"/>
              </a:rPr>
              <a:t>表</a:t>
            </a:r>
            <a:endParaRPr lang="en-US" altLang="zh-CN" sz="1600" dirty="0" smtClean="0">
              <a:solidFill>
                <a:srgbClr val="000000"/>
              </a:solidFill>
              <a:latin typeface="+mn-ea"/>
              <a:ea typeface="+mn-ea"/>
              <a:cs typeface="Courier New" pitchFamily="49" charset="0"/>
            </a:endParaRPr>
          </a:p>
          <a:p>
            <a:pPr lvl="0" fontAlgn="base"/>
            <a:r>
              <a:rPr lang="en-US" altLang="zh-CN" sz="1600" b="1" dirty="0" smtClean="0">
                <a:solidFill>
                  <a:srgbClr val="000000"/>
                </a:solidFill>
                <a:latin typeface="Courier New" pitchFamily="49" charset="0"/>
                <a:ea typeface="华文细黑"/>
                <a:cs typeface="Courier New" pitchFamily="49" charset="0"/>
              </a:rPr>
              <a:t>LOAD</a:t>
            </a:r>
            <a:r>
              <a:rPr lang="en-US" altLang="zh-CN" sz="1600" dirty="0" smtClean="0">
                <a:solidFill>
                  <a:srgbClr val="000000"/>
                </a:solidFill>
                <a:latin typeface="Courier New" pitchFamily="49" charset="0"/>
                <a:ea typeface="华文细黑"/>
                <a:cs typeface="Courier New" pitchFamily="49" charset="0"/>
              </a:rPr>
              <a:t> DATA </a:t>
            </a:r>
            <a:r>
              <a:rPr lang="en-US" altLang="zh-CN" sz="1600" b="1" dirty="0" smtClean="0">
                <a:solidFill>
                  <a:srgbClr val="000000"/>
                </a:solidFill>
                <a:latin typeface="Courier New" pitchFamily="49" charset="0"/>
                <a:ea typeface="华文细黑"/>
                <a:cs typeface="Courier New" pitchFamily="49" charset="0"/>
              </a:rPr>
              <a:t>LOCAL</a:t>
            </a:r>
            <a:r>
              <a:rPr lang="en-US" altLang="zh-CN" sz="1600" dirty="0" smtClean="0">
                <a:solidFill>
                  <a:srgbClr val="000000"/>
                </a:solidFill>
                <a:latin typeface="Courier New" pitchFamily="49" charset="0"/>
                <a:ea typeface="华文细黑"/>
                <a:cs typeface="Courier New" pitchFamily="49" charset="0"/>
              </a:rPr>
              <a:t> INPATH 'employee.txt' OVERWRITE INTO TABLE </a:t>
            </a:r>
            <a:r>
              <a:rPr lang="en-US" altLang="zh-CN" sz="1600" dirty="0" err="1" smtClean="0">
                <a:solidFill>
                  <a:srgbClr val="000000"/>
                </a:solidFill>
                <a:latin typeface="Courier New" pitchFamily="49" charset="0"/>
                <a:ea typeface="华文细黑"/>
                <a:cs typeface="Courier New" pitchFamily="49" charset="0"/>
              </a:rPr>
              <a:t>example.employee</a:t>
            </a:r>
            <a:r>
              <a:rPr lang="en-US" altLang="zh-CN" sz="1600" dirty="0" smtClean="0">
                <a:solidFill>
                  <a:srgbClr val="000000"/>
                </a:solidFill>
                <a:latin typeface="Courier New" pitchFamily="49" charset="0"/>
                <a:ea typeface="华文细黑"/>
                <a:cs typeface="Courier New" pitchFamily="49" charset="0"/>
              </a:rPr>
              <a:t> partition (century='21',year='2012');</a:t>
            </a:r>
          </a:p>
          <a:p>
            <a:pPr lvl="0" fontAlgn="base"/>
            <a:endParaRPr lang="en-US" altLang="zh-CN" sz="1600" b="1" dirty="0" smtClean="0">
              <a:solidFill>
                <a:srgbClr val="000000"/>
              </a:solidFill>
              <a:latin typeface="Courier New" pitchFamily="49" charset="0"/>
              <a:ea typeface="华文细黑"/>
              <a:cs typeface="Courier New" pitchFamily="49" charset="0"/>
            </a:endParaRPr>
          </a:p>
          <a:p>
            <a:pPr lvl="0"/>
            <a:r>
              <a:rPr lang="en-US" altLang="zh-CN" sz="1600" dirty="0" smtClean="0">
                <a:solidFill>
                  <a:srgbClr val="000000"/>
                </a:solidFill>
                <a:latin typeface="Courier New" pitchFamily="49" charset="0"/>
                <a:ea typeface="华文细黑"/>
                <a:cs typeface="Courier New" pitchFamily="49" charset="0"/>
              </a:rPr>
              <a:t>--</a:t>
            </a:r>
            <a:r>
              <a:rPr lang="zh-CN" altLang="en-US" sz="1600" dirty="0" smtClean="0">
                <a:solidFill>
                  <a:srgbClr val="000000"/>
                </a:solidFill>
                <a:latin typeface="+mn-ea"/>
                <a:cs typeface="Courier New" pitchFamily="49" charset="0"/>
              </a:rPr>
              <a:t>从另一个表加载数据到</a:t>
            </a:r>
            <a:r>
              <a:rPr lang="en-US" altLang="zh-CN" sz="1600" dirty="0" smtClean="0">
                <a:solidFill>
                  <a:srgbClr val="000000"/>
                </a:solidFill>
                <a:latin typeface="+mn-ea"/>
                <a:cs typeface="Courier New" pitchFamily="49" charset="0"/>
              </a:rPr>
              <a:t>Hive</a:t>
            </a:r>
            <a:r>
              <a:rPr lang="zh-CN" altLang="en-US" sz="1600" dirty="0" smtClean="0">
                <a:solidFill>
                  <a:srgbClr val="000000"/>
                </a:solidFill>
                <a:latin typeface="+mn-ea"/>
                <a:cs typeface="Courier New" pitchFamily="49" charset="0"/>
              </a:rPr>
              <a:t>表</a:t>
            </a:r>
            <a:endParaRPr lang="en-US" altLang="zh-CN" sz="1600" dirty="0" smtClean="0">
              <a:solidFill>
                <a:srgbClr val="000000"/>
              </a:solidFill>
              <a:latin typeface="Courier New" pitchFamily="49" charset="0"/>
              <a:ea typeface="华文细黑"/>
              <a:cs typeface="Courier New" pitchFamily="49" charset="0"/>
            </a:endParaRPr>
          </a:p>
          <a:p>
            <a:r>
              <a:rPr lang="en-US" altLang="zh-CN" sz="1600" b="1" dirty="0" smtClean="0">
                <a:solidFill>
                  <a:srgbClr val="000000"/>
                </a:solidFill>
                <a:latin typeface="Courier New" pitchFamily="49" charset="0"/>
                <a:ea typeface="华文细黑"/>
                <a:cs typeface="Courier New" pitchFamily="49" charset="0"/>
              </a:rPr>
              <a:t>INSERT</a:t>
            </a:r>
            <a:r>
              <a:rPr lang="en-US" altLang="zh-CN" sz="1600" dirty="0" smtClean="0">
                <a:solidFill>
                  <a:srgbClr val="000000"/>
                </a:solidFill>
                <a:latin typeface="Courier New" pitchFamily="49" charset="0"/>
                <a:ea typeface="华文细黑"/>
                <a:cs typeface="Courier New" pitchFamily="49" charset="0"/>
              </a:rPr>
              <a:t> </a:t>
            </a:r>
            <a:r>
              <a:rPr lang="en-US" altLang="zh-CN" sz="1600" b="1" dirty="0" smtClean="0">
                <a:solidFill>
                  <a:srgbClr val="000000"/>
                </a:solidFill>
                <a:latin typeface="Courier New" pitchFamily="49" charset="0"/>
                <a:ea typeface="华文细黑"/>
                <a:cs typeface="Courier New" pitchFamily="49" charset="0"/>
              </a:rPr>
              <a:t>INTO</a:t>
            </a:r>
            <a:r>
              <a:rPr lang="en-US" altLang="zh-CN" sz="1600" dirty="0" smtClean="0">
                <a:solidFill>
                  <a:srgbClr val="000000"/>
                </a:solidFill>
                <a:latin typeface="Courier New" pitchFamily="49" charset="0"/>
                <a:ea typeface="华文细黑"/>
                <a:cs typeface="Courier New" pitchFamily="49" charset="0"/>
              </a:rPr>
              <a:t> TABLE </a:t>
            </a:r>
            <a:r>
              <a:rPr lang="en-US" altLang="zh-CN" sz="1600" dirty="0" err="1" smtClean="0">
                <a:solidFill>
                  <a:srgbClr val="000000"/>
                </a:solidFill>
                <a:latin typeface="Courier New" pitchFamily="49" charset="0"/>
                <a:ea typeface="华文细黑"/>
                <a:cs typeface="Courier New" pitchFamily="49" charset="0"/>
              </a:rPr>
              <a:t>company.person</a:t>
            </a:r>
            <a:r>
              <a:rPr lang="en-US" altLang="zh-CN" sz="1600" dirty="0" smtClean="0">
                <a:solidFill>
                  <a:srgbClr val="000000"/>
                </a:solidFill>
                <a:latin typeface="Courier New" pitchFamily="49" charset="0"/>
                <a:ea typeface="华文细黑"/>
                <a:cs typeface="Courier New" pitchFamily="49" charset="0"/>
              </a:rPr>
              <a:t> PARTITION(century= '21',year='2010')</a:t>
            </a:r>
          </a:p>
          <a:p>
            <a:r>
              <a:rPr lang="en-US" altLang="zh-CN" sz="1600" dirty="0" smtClean="0">
                <a:solidFill>
                  <a:srgbClr val="000000"/>
                </a:solidFill>
                <a:latin typeface="Courier New" pitchFamily="49" charset="0"/>
                <a:ea typeface="华文细黑"/>
                <a:cs typeface="Courier New" pitchFamily="49" charset="0"/>
              </a:rPr>
              <a:t>SELECT id, name, age, birthday FROM </a:t>
            </a:r>
            <a:r>
              <a:rPr lang="en-US" altLang="zh-CN" sz="1600" dirty="0" err="1" smtClean="0">
                <a:solidFill>
                  <a:srgbClr val="000000"/>
                </a:solidFill>
                <a:latin typeface="Courier New" pitchFamily="49" charset="0"/>
                <a:ea typeface="华文细黑"/>
                <a:cs typeface="Courier New" pitchFamily="49" charset="0"/>
              </a:rPr>
              <a:t>company.person_tmp</a:t>
            </a:r>
            <a:r>
              <a:rPr lang="en-US" altLang="zh-CN" sz="1600" dirty="0" smtClean="0">
                <a:solidFill>
                  <a:srgbClr val="000000"/>
                </a:solidFill>
                <a:latin typeface="Courier New" pitchFamily="49" charset="0"/>
                <a:ea typeface="华文细黑"/>
                <a:cs typeface="Courier New" pitchFamily="49" charset="0"/>
              </a:rPr>
              <a:t> WHERE century= '23' AND year='2010';</a:t>
            </a:r>
          </a:p>
          <a:p>
            <a:endParaRPr lang="en-US" altLang="zh-CN" sz="1600" dirty="0" smtClean="0">
              <a:solidFill>
                <a:srgbClr val="000000"/>
              </a:solidFill>
              <a:latin typeface="Courier New" pitchFamily="49" charset="0"/>
              <a:ea typeface="华文细黑"/>
              <a:cs typeface="Courier New" pitchFamily="49" charset="0"/>
            </a:endParaRPr>
          </a:p>
          <a:p>
            <a:r>
              <a:rPr lang="en-US" altLang="zh-CN" sz="1600" dirty="0" smtClean="0">
                <a:solidFill>
                  <a:srgbClr val="000000"/>
                </a:solidFill>
                <a:latin typeface="Courier New" pitchFamily="49" charset="0"/>
                <a:ea typeface="华文细黑"/>
                <a:cs typeface="Courier New" pitchFamily="49" charset="0"/>
              </a:rPr>
              <a:t>--</a:t>
            </a:r>
            <a:r>
              <a:rPr lang="zh-CN" altLang="en-US" sz="1600" dirty="0" smtClean="0">
                <a:solidFill>
                  <a:srgbClr val="000000"/>
                </a:solidFill>
                <a:latin typeface="Courier New" pitchFamily="49" charset="0"/>
                <a:ea typeface="华文细黑"/>
                <a:cs typeface="Courier New" pitchFamily="49" charset="0"/>
              </a:rPr>
              <a:t>导出数据到</a:t>
            </a:r>
            <a:r>
              <a:rPr lang="en-US" altLang="zh-CN" sz="1600" dirty="0" smtClean="0">
                <a:solidFill>
                  <a:srgbClr val="000000"/>
                </a:solidFill>
                <a:latin typeface="Courier New" pitchFamily="49" charset="0"/>
                <a:ea typeface="华文细黑"/>
                <a:cs typeface="Courier New" pitchFamily="49" charset="0"/>
              </a:rPr>
              <a:t>HDFS</a:t>
            </a:r>
          </a:p>
          <a:p>
            <a:r>
              <a:rPr lang="en-US" altLang="zh-CN" sz="1600" b="1" dirty="0" smtClean="0">
                <a:solidFill>
                  <a:srgbClr val="000000"/>
                </a:solidFill>
                <a:latin typeface="Courier New" pitchFamily="49" charset="0"/>
                <a:ea typeface="华文细黑"/>
                <a:cs typeface="Courier New" pitchFamily="49" charset="0"/>
              </a:rPr>
              <a:t>EXPORT </a:t>
            </a:r>
            <a:r>
              <a:rPr lang="en-US" altLang="zh-CN" sz="1600" dirty="0" smtClean="0">
                <a:solidFill>
                  <a:srgbClr val="000000"/>
                </a:solidFill>
                <a:latin typeface="Courier New" pitchFamily="49" charset="0"/>
                <a:ea typeface="华文细黑"/>
                <a:cs typeface="Courier New" pitchFamily="49" charset="0"/>
              </a:rPr>
              <a:t>TABLE </a:t>
            </a:r>
            <a:r>
              <a:rPr lang="en-US" altLang="zh-CN" sz="1600" dirty="0" err="1" smtClean="0">
                <a:solidFill>
                  <a:srgbClr val="000000"/>
                </a:solidFill>
                <a:latin typeface="Courier New" pitchFamily="49" charset="0"/>
                <a:ea typeface="华文细黑"/>
                <a:cs typeface="Courier New" pitchFamily="49" charset="0"/>
              </a:rPr>
              <a:t>company.person</a:t>
            </a:r>
            <a:r>
              <a:rPr lang="en-US" altLang="zh-CN" sz="1600" dirty="0" smtClean="0">
                <a:solidFill>
                  <a:srgbClr val="000000"/>
                </a:solidFill>
                <a:latin typeface="Courier New" pitchFamily="49" charset="0"/>
                <a:ea typeface="华文细黑"/>
                <a:cs typeface="Courier New" pitchFamily="49" charset="0"/>
              </a:rPr>
              <a:t> TO '/department';</a:t>
            </a:r>
          </a:p>
          <a:p>
            <a:endParaRPr lang="en-US" altLang="zh-CN" sz="1600" dirty="0" smtClean="0">
              <a:solidFill>
                <a:srgbClr val="000000"/>
              </a:solidFill>
              <a:latin typeface="Courier New" pitchFamily="49" charset="0"/>
              <a:ea typeface="华文细黑"/>
              <a:cs typeface="Courier New" pitchFamily="49" charset="0"/>
            </a:endParaRPr>
          </a:p>
          <a:p>
            <a:r>
              <a:rPr lang="en-US" altLang="zh-CN" sz="1600" dirty="0" smtClean="0">
                <a:solidFill>
                  <a:srgbClr val="000000"/>
                </a:solidFill>
                <a:latin typeface="Courier New" pitchFamily="49" charset="0"/>
                <a:ea typeface="华文细黑"/>
                <a:cs typeface="Courier New" pitchFamily="49" charset="0"/>
              </a:rPr>
              <a:t>--</a:t>
            </a:r>
            <a:r>
              <a:rPr lang="zh-CN" altLang="en-US" sz="1600" dirty="0" smtClean="0">
                <a:solidFill>
                  <a:srgbClr val="000000"/>
                </a:solidFill>
                <a:latin typeface="Courier New" pitchFamily="49" charset="0"/>
                <a:ea typeface="华文细黑"/>
                <a:cs typeface="Courier New" pitchFamily="49" charset="0"/>
              </a:rPr>
              <a:t>从</a:t>
            </a:r>
            <a:r>
              <a:rPr lang="en-US" altLang="zh-CN" sz="1600" dirty="0" smtClean="0">
                <a:solidFill>
                  <a:srgbClr val="000000"/>
                </a:solidFill>
                <a:latin typeface="Courier New" pitchFamily="49" charset="0"/>
                <a:ea typeface="华文细黑"/>
                <a:cs typeface="Courier New" pitchFamily="49" charset="0"/>
              </a:rPr>
              <a:t>HDFS</a:t>
            </a:r>
            <a:r>
              <a:rPr lang="zh-CN" altLang="en-US" sz="1600" dirty="0" smtClean="0">
                <a:solidFill>
                  <a:srgbClr val="000000"/>
                </a:solidFill>
                <a:latin typeface="Courier New" pitchFamily="49" charset="0"/>
                <a:ea typeface="华文细黑"/>
                <a:cs typeface="Courier New" pitchFamily="49" charset="0"/>
              </a:rPr>
              <a:t>导入数据</a:t>
            </a:r>
            <a:endParaRPr lang="en-US" altLang="zh-CN" sz="1600" dirty="0" smtClean="0">
              <a:solidFill>
                <a:srgbClr val="000000"/>
              </a:solidFill>
              <a:latin typeface="Courier New" pitchFamily="49" charset="0"/>
              <a:ea typeface="华文细黑"/>
              <a:cs typeface="Courier New" pitchFamily="49" charset="0"/>
            </a:endParaRPr>
          </a:p>
          <a:p>
            <a:r>
              <a:rPr lang="en-US" altLang="zh-CN" sz="1600" b="1" dirty="0" smtClean="0">
                <a:solidFill>
                  <a:srgbClr val="000000"/>
                </a:solidFill>
                <a:latin typeface="Courier New" pitchFamily="49" charset="0"/>
                <a:ea typeface="华文细黑"/>
                <a:cs typeface="Courier New" pitchFamily="49" charset="0"/>
              </a:rPr>
              <a:t>IMPROT</a:t>
            </a:r>
            <a:r>
              <a:rPr lang="en-US" altLang="zh-CN" sz="1600" dirty="0" smtClean="0">
                <a:solidFill>
                  <a:srgbClr val="000000"/>
                </a:solidFill>
                <a:latin typeface="Courier New" pitchFamily="49" charset="0"/>
                <a:ea typeface="华文细黑"/>
                <a:cs typeface="Courier New" pitchFamily="49" charset="0"/>
              </a:rPr>
              <a:t> TABLE </a:t>
            </a:r>
            <a:r>
              <a:rPr lang="en-US" altLang="zh-CN" sz="1600" dirty="0" err="1" smtClean="0">
                <a:solidFill>
                  <a:srgbClr val="000000"/>
                </a:solidFill>
                <a:latin typeface="Courier New" pitchFamily="49" charset="0"/>
                <a:ea typeface="华文细黑"/>
                <a:cs typeface="Courier New" pitchFamily="49" charset="0"/>
              </a:rPr>
              <a:t>company.person</a:t>
            </a:r>
            <a:r>
              <a:rPr lang="en-US" altLang="zh-CN" sz="1600" dirty="0" smtClean="0">
                <a:solidFill>
                  <a:srgbClr val="000000"/>
                </a:solidFill>
                <a:latin typeface="Courier New" pitchFamily="49" charset="0"/>
                <a:ea typeface="华文细黑"/>
                <a:cs typeface="Courier New" pitchFamily="49" charset="0"/>
              </a:rPr>
              <a:t> FROM '/department‘;</a:t>
            </a:r>
            <a:endParaRPr lang="en-US" altLang="zh-CN" sz="1600" dirty="0" smtClean="0">
              <a:latin typeface="Courier New" pitchFamily="49" charset="0"/>
              <a:ea typeface="华文细黑" pitchFamily="2" charset="-122"/>
              <a:cs typeface="Courier New" pitchFamily="49" charset="0"/>
            </a:endParaRPr>
          </a:p>
        </p:txBody>
      </p:sp>
      <p:sp>
        <p:nvSpPr>
          <p:cNvPr id="6" name="矩形 5"/>
          <p:cNvSpPr/>
          <p:nvPr/>
        </p:nvSpPr>
        <p:spPr>
          <a:xfrm>
            <a:off x="827584" y="5121188"/>
            <a:ext cx="7128792" cy="707886"/>
          </a:xfrm>
          <a:prstGeom prst="rect">
            <a:avLst/>
          </a:prstGeom>
        </p:spPr>
        <p:txBody>
          <a:bodyPr wrap="square">
            <a:spAutoFit/>
          </a:bodyPr>
          <a:lstStyle/>
          <a:p>
            <a:r>
              <a:rPr lang="zh-CN" altLang="en-US" sz="2000" dirty="0" smtClean="0">
                <a:latin typeface="+mn-ea"/>
                <a:ea typeface="+mn-ea"/>
              </a:rPr>
              <a:t>注：导入数据到</a:t>
            </a:r>
            <a:r>
              <a:rPr lang="en-US" altLang="zh-CN" sz="2000" dirty="0" smtClean="0">
                <a:latin typeface="+mn-ea"/>
                <a:ea typeface="+mn-ea"/>
              </a:rPr>
              <a:t>Hive</a:t>
            </a:r>
            <a:r>
              <a:rPr lang="zh-CN" altLang="en-US" sz="2000" dirty="0" smtClean="0">
                <a:latin typeface="+mn-ea"/>
                <a:ea typeface="+mn-ea"/>
              </a:rPr>
              <a:t>表时，不会检查数据合法性，只会在读取数据时候检查。</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基本操作</a:t>
            </a:r>
            <a:r>
              <a:rPr lang="en-US" altLang="zh-CN" dirty="0" smtClean="0"/>
              <a:t>-</a:t>
            </a:r>
            <a:r>
              <a:rPr lang="zh-CN" altLang="en-US" dirty="0" smtClean="0"/>
              <a:t>查询</a:t>
            </a:r>
            <a:endParaRPr lang="zh-CN" altLang="en-US" dirty="0"/>
          </a:p>
        </p:txBody>
      </p:sp>
      <p:sp>
        <p:nvSpPr>
          <p:cNvPr id="5" name="Rectangle 117"/>
          <p:cNvSpPr>
            <a:spLocks noChangeArrowheads="1"/>
          </p:cNvSpPr>
          <p:nvPr/>
        </p:nvSpPr>
        <p:spPr bwMode="auto">
          <a:xfrm>
            <a:off x="827584" y="1658997"/>
            <a:ext cx="7488832" cy="2954655"/>
          </a:xfrm>
          <a:prstGeom prst="rect">
            <a:avLst/>
          </a:prstGeom>
          <a:solidFill>
            <a:schemeClr val="bg1">
              <a:lumMod val="85000"/>
            </a:schemeClr>
          </a:solidFill>
          <a:ln w="12700" algn="ctr">
            <a:noFill/>
            <a:round/>
            <a:headEnd/>
            <a:tailEnd/>
          </a:ln>
          <a:effectLst/>
        </p:spPr>
        <p:txBody>
          <a:bodyPr wrap="square" lIns="0" tIns="0" rIns="0" bIns="0" anchor="ctr" anchorCtr="1">
            <a:spAutoFit/>
          </a:bodyPr>
          <a:lstStyle/>
          <a:p>
            <a:pPr marL="342900" lvl="0" indent="-342900" fontAlgn="base"/>
            <a:r>
              <a:rPr lang="en-US" altLang="zh-CN" sz="1600" dirty="0" smtClean="0">
                <a:solidFill>
                  <a:srgbClr val="000000"/>
                </a:solidFill>
                <a:latin typeface="Courier New" pitchFamily="49" charset="0"/>
                <a:ea typeface="华文细黑"/>
                <a:cs typeface="Courier New" pitchFamily="49" charset="0"/>
              </a:rPr>
              <a:t>--</a:t>
            </a:r>
            <a:r>
              <a:rPr lang="en-US" altLang="zh-CN" sz="1600" dirty="0" smtClean="0">
                <a:solidFill>
                  <a:srgbClr val="000000"/>
                </a:solidFill>
                <a:latin typeface="+mn-ea"/>
                <a:ea typeface="+mn-ea"/>
                <a:cs typeface="Courier New" pitchFamily="49" charset="0"/>
              </a:rPr>
              <a:t>Group by having</a:t>
            </a:r>
          </a:p>
          <a:p>
            <a:pPr marL="342900" lvl="0" indent="-342900" fontAlgn="base"/>
            <a:r>
              <a:rPr lang="en-US" altLang="zh-CN" sz="1600" dirty="0" smtClean="0">
                <a:solidFill>
                  <a:srgbClr val="000000"/>
                </a:solidFill>
                <a:latin typeface="+mn-ea"/>
                <a:ea typeface="+mn-ea"/>
                <a:cs typeface="Courier New" pitchFamily="49" charset="0"/>
              </a:rPr>
              <a:t>SELECT </a:t>
            </a:r>
            <a:r>
              <a:rPr lang="en-US" altLang="zh-CN" sz="1600" dirty="0" err="1" smtClean="0">
                <a:solidFill>
                  <a:srgbClr val="000000"/>
                </a:solidFill>
                <a:latin typeface="+mn-ea"/>
                <a:ea typeface="+mn-ea"/>
                <a:cs typeface="Courier New" pitchFamily="49" charset="0"/>
              </a:rPr>
              <a:t>dateincompany,sum</a:t>
            </a:r>
            <a:r>
              <a:rPr lang="en-US" altLang="zh-CN" sz="1600" dirty="0" smtClean="0">
                <a:solidFill>
                  <a:srgbClr val="000000"/>
                </a:solidFill>
                <a:latin typeface="+mn-ea"/>
                <a:ea typeface="+mn-ea"/>
                <a:cs typeface="Courier New" pitchFamily="49" charset="0"/>
              </a:rPr>
              <a:t>(money) AS mm FROM employee11 GROUP BY </a:t>
            </a:r>
            <a:r>
              <a:rPr lang="en-US" altLang="zh-CN" sz="1600" dirty="0" err="1" smtClean="0">
                <a:solidFill>
                  <a:srgbClr val="000000"/>
                </a:solidFill>
                <a:latin typeface="+mn-ea"/>
                <a:ea typeface="+mn-ea"/>
                <a:cs typeface="Courier New" pitchFamily="49" charset="0"/>
              </a:rPr>
              <a:t>DateInCompany</a:t>
            </a:r>
            <a:r>
              <a:rPr lang="en-US" altLang="zh-CN" sz="1600" dirty="0" smtClean="0">
                <a:solidFill>
                  <a:srgbClr val="000000"/>
                </a:solidFill>
                <a:latin typeface="+mn-ea"/>
                <a:ea typeface="+mn-ea"/>
                <a:cs typeface="Courier New" pitchFamily="49" charset="0"/>
              </a:rPr>
              <a:t> HAVING mm&gt;3;</a:t>
            </a:r>
          </a:p>
          <a:p>
            <a:pPr marL="342900" lvl="0" indent="-342900" fontAlgn="base"/>
            <a:endParaRPr lang="en-US" altLang="zh-CN" sz="1600" dirty="0" smtClean="0">
              <a:solidFill>
                <a:srgbClr val="000000"/>
              </a:solidFill>
              <a:latin typeface="+mn-ea"/>
              <a:ea typeface="+mn-ea"/>
              <a:cs typeface="Courier New" pitchFamily="49" charset="0"/>
            </a:endParaRPr>
          </a:p>
          <a:p>
            <a:pPr marL="342900" lvl="0" indent="-342900" fontAlgn="base"/>
            <a:r>
              <a:rPr lang="en-US" altLang="zh-CN" sz="1600" dirty="0" smtClean="0">
                <a:solidFill>
                  <a:srgbClr val="000000"/>
                </a:solidFill>
                <a:latin typeface="Courier New" pitchFamily="49" charset="0"/>
                <a:ea typeface="华文细黑"/>
                <a:cs typeface="Courier New" pitchFamily="49" charset="0"/>
              </a:rPr>
              <a:t>--</a:t>
            </a:r>
            <a:r>
              <a:rPr lang="en-US" altLang="zh-CN" sz="1600" dirty="0" smtClean="0">
                <a:solidFill>
                  <a:srgbClr val="000000"/>
                </a:solidFill>
                <a:latin typeface="+mn-ea"/>
                <a:ea typeface="+mn-ea"/>
                <a:cs typeface="Courier New" pitchFamily="49" charset="0"/>
              </a:rPr>
              <a:t>Union ALL &amp; sub-Query</a:t>
            </a:r>
          </a:p>
          <a:p>
            <a:pPr marL="342900" lvl="0" indent="-342900" fontAlgn="base"/>
            <a:r>
              <a:rPr lang="en-US" altLang="zh-CN" sz="1600" dirty="0" smtClean="0">
                <a:solidFill>
                  <a:srgbClr val="000000"/>
                </a:solidFill>
                <a:latin typeface="+mn-ea"/>
                <a:ea typeface="+mn-ea"/>
                <a:cs typeface="Courier New" pitchFamily="49" charset="0"/>
              </a:rPr>
              <a:t> SELECT u.id, </a:t>
            </a:r>
            <a:r>
              <a:rPr lang="en-US" altLang="zh-CN" sz="1600" dirty="0" err="1" smtClean="0">
                <a:solidFill>
                  <a:srgbClr val="000000"/>
                </a:solidFill>
                <a:latin typeface="+mn-ea"/>
                <a:ea typeface="+mn-ea"/>
                <a:cs typeface="Courier New" pitchFamily="49" charset="0"/>
              </a:rPr>
              <a:t>actions.date</a:t>
            </a:r>
            <a:r>
              <a:rPr lang="en-US" altLang="zh-CN" sz="1600" dirty="0" smtClean="0">
                <a:solidFill>
                  <a:srgbClr val="000000"/>
                </a:solidFill>
                <a:latin typeface="+mn-ea"/>
                <a:ea typeface="+mn-ea"/>
                <a:cs typeface="Courier New" pitchFamily="49" charset="0"/>
              </a:rPr>
              <a:t> FROM ( SELECT av.uid AS </a:t>
            </a:r>
            <a:r>
              <a:rPr lang="en-US" altLang="zh-CN" sz="1600" dirty="0" err="1" smtClean="0">
                <a:solidFill>
                  <a:srgbClr val="000000"/>
                </a:solidFill>
                <a:latin typeface="+mn-ea"/>
                <a:ea typeface="+mn-ea"/>
                <a:cs typeface="Courier New" pitchFamily="49" charset="0"/>
              </a:rPr>
              <a:t>uid,av.date</a:t>
            </a:r>
            <a:r>
              <a:rPr lang="en-US" altLang="zh-CN" sz="1600" dirty="0" smtClean="0">
                <a:solidFill>
                  <a:srgbClr val="000000"/>
                </a:solidFill>
                <a:latin typeface="+mn-ea"/>
                <a:ea typeface="+mn-ea"/>
                <a:cs typeface="Courier New" pitchFamily="49" charset="0"/>
              </a:rPr>
              <a:t> </a:t>
            </a:r>
          </a:p>
          <a:p>
            <a:pPr marL="342900" lvl="0" indent="-342900" fontAlgn="base"/>
            <a:r>
              <a:rPr lang="en-US" altLang="zh-CN" sz="1600" dirty="0" smtClean="0">
                <a:solidFill>
                  <a:srgbClr val="000000"/>
                </a:solidFill>
                <a:latin typeface="+mn-ea"/>
                <a:ea typeface="+mn-ea"/>
                <a:cs typeface="Courier New" pitchFamily="49" charset="0"/>
              </a:rPr>
              <a:t>        FROM </a:t>
            </a:r>
            <a:r>
              <a:rPr lang="en-US" altLang="zh-CN" sz="1600" dirty="0" err="1" smtClean="0">
                <a:solidFill>
                  <a:srgbClr val="000000"/>
                </a:solidFill>
                <a:latin typeface="+mn-ea"/>
                <a:ea typeface="+mn-ea"/>
                <a:cs typeface="Courier New" pitchFamily="49" charset="0"/>
              </a:rPr>
              <a:t>action_video</a:t>
            </a:r>
            <a:r>
              <a:rPr lang="en-US" altLang="zh-CN" sz="1600" dirty="0" smtClean="0">
                <a:solidFill>
                  <a:srgbClr val="000000"/>
                </a:solidFill>
                <a:latin typeface="+mn-ea"/>
                <a:ea typeface="+mn-ea"/>
                <a:cs typeface="Courier New" pitchFamily="49" charset="0"/>
              </a:rPr>
              <a:t> </a:t>
            </a:r>
            <a:r>
              <a:rPr lang="en-US" altLang="zh-CN" sz="1600" dirty="0" err="1" smtClean="0">
                <a:solidFill>
                  <a:srgbClr val="000000"/>
                </a:solidFill>
                <a:latin typeface="+mn-ea"/>
                <a:ea typeface="+mn-ea"/>
                <a:cs typeface="Courier New" pitchFamily="49" charset="0"/>
              </a:rPr>
              <a:t>av</a:t>
            </a:r>
            <a:r>
              <a:rPr lang="en-US" altLang="zh-CN" sz="1600" dirty="0" smtClean="0">
                <a:solidFill>
                  <a:srgbClr val="000000"/>
                </a:solidFill>
                <a:latin typeface="+mn-ea"/>
                <a:ea typeface="+mn-ea"/>
                <a:cs typeface="Courier New" pitchFamily="49" charset="0"/>
              </a:rPr>
              <a:t> WHERE </a:t>
            </a:r>
            <a:r>
              <a:rPr lang="en-US" altLang="zh-CN" sz="1600" dirty="0" err="1" smtClean="0">
                <a:solidFill>
                  <a:srgbClr val="000000"/>
                </a:solidFill>
                <a:latin typeface="+mn-ea"/>
                <a:ea typeface="+mn-ea"/>
                <a:cs typeface="Courier New" pitchFamily="49" charset="0"/>
              </a:rPr>
              <a:t>av.date</a:t>
            </a:r>
            <a:r>
              <a:rPr lang="en-US" altLang="zh-CN" sz="1600" dirty="0" smtClean="0">
                <a:solidFill>
                  <a:srgbClr val="000000"/>
                </a:solidFill>
                <a:latin typeface="+mn-ea"/>
                <a:ea typeface="+mn-ea"/>
                <a:cs typeface="Courier New" pitchFamily="49" charset="0"/>
              </a:rPr>
              <a:t> = '2008-06-03' UNION ALL </a:t>
            </a:r>
          </a:p>
          <a:p>
            <a:pPr marL="342900" lvl="0" indent="-342900" fontAlgn="base"/>
            <a:r>
              <a:rPr lang="en-US" altLang="zh-CN" sz="1600" dirty="0" smtClean="0">
                <a:solidFill>
                  <a:srgbClr val="000000"/>
                </a:solidFill>
                <a:latin typeface="+mn-ea"/>
                <a:ea typeface="+mn-ea"/>
                <a:cs typeface="Courier New" pitchFamily="49" charset="0"/>
              </a:rPr>
              <a:t>        SELECT ac.uid AS </a:t>
            </a:r>
            <a:r>
              <a:rPr lang="en-US" altLang="zh-CN" sz="1600" dirty="0" err="1" smtClean="0">
                <a:solidFill>
                  <a:srgbClr val="000000"/>
                </a:solidFill>
                <a:latin typeface="+mn-ea"/>
                <a:ea typeface="+mn-ea"/>
                <a:cs typeface="Courier New" pitchFamily="49" charset="0"/>
              </a:rPr>
              <a:t>uid,ac.date</a:t>
            </a:r>
            <a:endParaRPr lang="en-US" altLang="zh-CN" sz="1600" dirty="0" smtClean="0">
              <a:solidFill>
                <a:srgbClr val="000000"/>
              </a:solidFill>
              <a:latin typeface="+mn-ea"/>
              <a:ea typeface="+mn-ea"/>
              <a:cs typeface="Courier New" pitchFamily="49" charset="0"/>
            </a:endParaRPr>
          </a:p>
          <a:p>
            <a:pPr marL="342900" lvl="0" indent="-342900" fontAlgn="base"/>
            <a:r>
              <a:rPr lang="en-US" altLang="zh-CN" sz="1600" dirty="0" smtClean="0">
                <a:solidFill>
                  <a:srgbClr val="000000"/>
                </a:solidFill>
                <a:latin typeface="+mn-ea"/>
                <a:ea typeface="+mn-ea"/>
                <a:cs typeface="Courier New" pitchFamily="49" charset="0"/>
              </a:rPr>
              <a:t>        FROM </a:t>
            </a:r>
            <a:r>
              <a:rPr lang="en-US" altLang="zh-CN" sz="1600" dirty="0" err="1" smtClean="0">
                <a:solidFill>
                  <a:srgbClr val="000000"/>
                </a:solidFill>
                <a:latin typeface="+mn-ea"/>
                <a:ea typeface="+mn-ea"/>
                <a:cs typeface="Courier New" pitchFamily="49" charset="0"/>
              </a:rPr>
              <a:t>action_comment</a:t>
            </a:r>
            <a:r>
              <a:rPr lang="en-US" altLang="zh-CN" sz="1600" dirty="0" smtClean="0">
                <a:solidFill>
                  <a:srgbClr val="000000"/>
                </a:solidFill>
                <a:latin typeface="+mn-ea"/>
                <a:ea typeface="+mn-ea"/>
                <a:cs typeface="Courier New" pitchFamily="49" charset="0"/>
              </a:rPr>
              <a:t> ac </a:t>
            </a:r>
          </a:p>
          <a:p>
            <a:pPr marL="342900" lvl="0" indent="-342900" fontAlgn="base"/>
            <a:r>
              <a:rPr lang="en-US" altLang="zh-CN" sz="1600" dirty="0" smtClean="0">
                <a:solidFill>
                  <a:srgbClr val="000000"/>
                </a:solidFill>
                <a:latin typeface="+mn-ea"/>
                <a:ea typeface="+mn-ea"/>
                <a:cs typeface="Courier New" pitchFamily="49" charset="0"/>
              </a:rPr>
              <a:t> 	) actions </a:t>
            </a:r>
          </a:p>
          <a:p>
            <a:pPr marL="342900" lvl="0" indent="-342900" fontAlgn="base"/>
            <a:r>
              <a:rPr lang="en-US" altLang="zh-CN" sz="1600" dirty="0" smtClean="0">
                <a:solidFill>
                  <a:srgbClr val="000000"/>
                </a:solidFill>
                <a:latin typeface="+mn-ea"/>
                <a:ea typeface="+mn-ea"/>
                <a:cs typeface="Courier New" pitchFamily="49" charset="0"/>
              </a:rPr>
              <a:t> JOIN users u ON (u.id = actions.uid)</a:t>
            </a:r>
          </a:p>
          <a:p>
            <a:pPr marL="342900" lvl="0" indent="-342900" fontAlgn="base"/>
            <a:r>
              <a:rPr lang="en-US" altLang="zh-CN" sz="1600" dirty="0" smtClean="0">
                <a:solidFill>
                  <a:srgbClr val="000000"/>
                </a:solidFill>
                <a:latin typeface="+mn-ea"/>
                <a:ea typeface="+mn-ea"/>
                <a:cs typeface="Courier New" pitchFamily="49" charset="0"/>
              </a:rPr>
              <a:t> Limit 100;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84212" y="1376362"/>
            <a:ext cx="7920038" cy="4788941"/>
          </a:xfrm>
        </p:spPr>
        <p:txBody>
          <a:bodyPr/>
          <a:lstStyle/>
          <a:p>
            <a:r>
              <a:rPr lang="en-US" altLang="zh-CN" b="1" dirty="0" smtClean="0">
                <a:latin typeface="+mn-ea"/>
              </a:rPr>
              <a:t>Hive</a:t>
            </a:r>
            <a:r>
              <a:rPr lang="zh-CN" altLang="en-US" b="1" dirty="0" smtClean="0">
                <a:latin typeface="+mn-ea"/>
              </a:rPr>
              <a:t>应用场景</a:t>
            </a:r>
            <a:endParaRPr lang="en-US" altLang="zh-CN" b="1" dirty="0" smtClean="0">
              <a:latin typeface="+mn-ea"/>
            </a:endParaRPr>
          </a:p>
          <a:p>
            <a:pPr lvl="1"/>
            <a:r>
              <a:rPr lang="zh-CN" altLang="en-US" dirty="0" smtClean="0">
                <a:latin typeface="+mn-ea"/>
              </a:rPr>
              <a:t>什么是</a:t>
            </a:r>
            <a:r>
              <a:rPr lang="en-US" altLang="zh-CN" dirty="0" smtClean="0">
                <a:latin typeface="+mn-ea"/>
              </a:rPr>
              <a:t>Hive</a:t>
            </a:r>
          </a:p>
          <a:p>
            <a:pPr lvl="1"/>
            <a:r>
              <a:rPr lang="en-US" altLang="zh-CN" dirty="0" smtClean="0">
                <a:latin typeface="+mn-ea"/>
              </a:rPr>
              <a:t>Hive</a:t>
            </a:r>
            <a:r>
              <a:rPr lang="zh-CN" altLang="en-US" dirty="0" smtClean="0">
                <a:latin typeface="+mn-ea"/>
              </a:rPr>
              <a:t>在</a:t>
            </a:r>
            <a:r>
              <a:rPr lang="en-US" altLang="zh-CN" dirty="0" err="1" smtClean="0">
                <a:latin typeface="+mn-ea"/>
              </a:rPr>
              <a:t>Hadoop</a:t>
            </a:r>
            <a:r>
              <a:rPr lang="zh-CN" altLang="en-US" dirty="0" smtClean="0">
                <a:latin typeface="+mn-ea"/>
              </a:rPr>
              <a:t>中的位置</a:t>
            </a:r>
            <a:endParaRPr lang="en-US" altLang="zh-CN" dirty="0" smtClean="0">
              <a:latin typeface="+mn-ea"/>
            </a:endParaRPr>
          </a:p>
          <a:p>
            <a:pPr lvl="1"/>
            <a:r>
              <a:rPr lang="en-US" altLang="zh-CN" dirty="0" smtClean="0">
                <a:latin typeface="+mn-ea"/>
              </a:rPr>
              <a:t>Hive</a:t>
            </a:r>
            <a:r>
              <a:rPr lang="zh-CN" altLang="en-US" dirty="0" smtClean="0">
                <a:latin typeface="+mn-ea"/>
              </a:rPr>
              <a:t>的优点以及缺点</a:t>
            </a:r>
            <a:endParaRPr lang="en-US" altLang="zh-CN" dirty="0" smtClean="0">
              <a:latin typeface="+mn-ea"/>
            </a:endParaRPr>
          </a:p>
          <a:p>
            <a:pPr lvl="1"/>
            <a:r>
              <a:rPr lang="en-US" altLang="zh-CN" dirty="0" smtClean="0">
                <a:latin typeface="+mn-ea"/>
              </a:rPr>
              <a:t>Hive</a:t>
            </a:r>
            <a:r>
              <a:rPr lang="zh-CN" altLang="en-US" dirty="0" smtClean="0">
                <a:latin typeface="+mn-ea"/>
              </a:rPr>
              <a:t>的应用场景</a:t>
            </a:r>
            <a:endParaRPr lang="en-US" altLang="zh-CN" dirty="0" smtClean="0">
              <a:latin typeface="+mn-ea"/>
            </a:endParaRPr>
          </a:p>
          <a:p>
            <a:pPr lvl="1"/>
            <a:r>
              <a:rPr lang="en-US" altLang="zh-CN" dirty="0" smtClean="0">
                <a:latin typeface="+mn-ea"/>
              </a:rPr>
              <a:t>Hive</a:t>
            </a:r>
            <a:r>
              <a:rPr lang="zh-CN" altLang="en-US" dirty="0" smtClean="0">
                <a:latin typeface="+mn-ea"/>
              </a:rPr>
              <a:t>与传统数据仓库的比较</a:t>
            </a:r>
            <a:endParaRPr lang="en-US" altLang="zh-CN" dirty="0" smtClean="0">
              <a:latin typeface="+mn-ea"/>
            </a:endParaRPr>
          </a:p>
          <a:p>
            <a:r>
              <a:rPr lang="en-US" altLang="zh-CN" dirty="0" smtClean="0">
                <a:solidFill>
                  <a:schemeClr val="bg1">
                    <a:lumMod val="50000"/>
                  </a:schemeClr>
                </a:solidFill>
                <a:latin typeface="+mn-ea"/>
              </a:rPr>
              <a:t>Hive</a:t>
            </a:r>
            <a:r>
              <a:rPr lang="zh-CN" altLang="en-US" dirty="0" smtClean="0">
                <a:solidFill>
                  <a:schemeClr val="bg1">
                    <a:lumMod val="50000"/>
                  </a:schemeClr>
                </a:solidFill>
                <a:latin typeface="+mn-ea"/>
              </a:rPr>
              <a:t>功能与架构</a:t>
            </a:r>
            <a:endParaRPr lang="en-US" altLang="zh-CN" dirty="0" smtClean="0">
              <a:solidFill>
                <a:schemeClr val="bg1">
                  <a:lumMod val="50000"/>
                </a:schemeClr>
              </a:solidFill>
              <a:latin typeface="+mn-ea"/>
            </a:endParaRPr>
          </a:p>
          <a:p>
            <a:pPr algn="just"/>
            <a:r>
              <a:rPr lang="zu-ZA" altLang="zh-CN" dirty="0" smtClean="0">
                <a:solidFill>
                  <a:schemeClr val="bg1">
                    <a:lumMod val="50000"/>
                  </a:schemeClr>
                </a:solidFill>
                <a:latin typeface="+mn-ea"/>
              </a:rPr>
              <a:t>Hive</a:t>
            </a:r>
            <a:r>
              <a:rPr lang="zh-CN" altLang="en-US" dirty="0" smtClean="0">
                <a:solidFill>
                  <a:schemeClr val="bg1">
                    <a:lumMod val="50000"/>
                  </a:schemeClr>
                </a:solidFill>
                <a:latin typeface="+mn-ea"/>
              </a:rPr>
              <a:t> 基本操作</a:t>
            </a:r>
            <a:endParaRPr lang="en-US" altLang="zh-CN" dirty="0" smtClean="0">
              <a:solidFill>
                <a:schemeClr val="bg1">
                  <a:lumMod val="50000"/>
                </a:schemeClr>
              </a:solidFill>
              <a:latin typeface="+mn-ea"/>
            </a:endParaRPr>
          </a:p>
          <a:p>
            <a:r>
              <a:rPr lang="zu-ZA" altLang="zh-CN" dirty="0" smtClean="0">
                <a:solidFill>
                  <a:schemeClr val="bg1">
                    <a:lumMod val="50000"/>
                  </a:schemeClr>
                </a:solidFill>
                <a:latin typeface="+mn-ea"/>
              </a:rPr>
              <a:t>Hive</a:t>
            </a:r>
            <a:r>
              <a:rPr lang="zh-CN" altLang="en-US" dirty="0" smtClean="0">
                <a:solidFill>
                  <a:schemeClr val="bg1">
                    <a:lumMod val="50000"/>
                  </a:schemeClr>
                </a:solidFill>
                <a:latin typeface="+mn-ea"/>
              </a:rPr>
              <a:t>常用维护</a:t>
            </a:r>
          </a:p>
          <a:p>
            <a:endParaRPr lang="zh-CN" altLang="en-US" dirty="0"/>
          </a:p>
        </p:txBody>
      </p:sp>
    </p:spTree>
    <p:extLst>
      <p:ext uri="{BB962C8B-B14F-4D97-AF65-F5344CB8AC3E}">
        <p14:creationId xmlns:p14="http://schemas.microsoft.com/office/powerpoint/2010/main" val="4037728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基本操作</a:t>
            </a:r>
            <a:r>
              <a:rPr lang="en-US" altLang="zh-CN" dirty="0" smtClean="0"/>
              <a:t>-</a:t>
            </a:r>
            <a:r>
              <a:rPr lang="zh-CN" altLang="en-US" dirty="0" smtClean="0"/>
              <a:t>表连接</a:t>
            </a:r>
            <a:endParaRPr lang="zh-CN" altLang="en-US" dirty="0"/>
          </a:p>
        </p:txBody>
      </p:sp>
      <p:sp>
        <p:nvSpPr>
          <p:cNvPr id="4" name="内容占位符 2"/>
          <p:cNvSpPr txBox="1">
            <a:spLocks/>
          </p:cNvSpPr>
          <p:nvPr/>
        </p:nvSpPr>
        <p:spPr>
          <a:xfrm>
            <a:off x="498682" y="1268760"/>
            <a:ext cx="8645318" cy="457250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ysClr val="windowText" lastClr="000000"/>
                </a:solidFill>
                <a:effectLst/>
                <a:uLnTx/>
                <a:uFillTx/>
                <a:latin typeface="Calibri"/>
                <a:ea typeface="宋体"/>
                <a:cs typeface="+mn-cs"/>
              </a:rPr>
              <a:t>Inner join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800" b="0" i="0" u="none" strike="noStrike" kern="1200" cap="none" spc="0" normalizeH="0" baseline="0" noProof="0" dirty="0" smtClean="0">
                <a:ln>
                  <a:noFill/>
                </a:ln>
                <a:solidFill>
                  <a:sysClr val="windowText" lastClr="000000"/>
                </a:solidFill>
                <a:effectLst/>
                <a:uLnTx/>
                <a:uFillTx/>
                <a:latin typeface="Calibri"/>
                <a:ea typeface="宋体"/>
                <a:cs typeface="+mn-cs"/>
              </a:rPr>
              <a:t>Hive</a:t>
            </a:r>
            <a:r>
              <a:rPr kumimoji="0" lang="zh-CN" altLang="en-US" sz="1800" b="0" i="0" u="none" strike="noStrike" kern="1200" cap="none" spc="0" normalizeH="0" baseline="0" noProof="0" dirty="0" smtClean="0">
                <a:ln>
                  <a:noFill/>
                </a:ln>
                <a:solidFill>
                  <a:sysClr val="windowText" lastClr="000000"/>
                </a:solidFill>
                <a:effectLst/>
                <a:uLnTx/>
                <a:uFillTx/>
                <a:latin typeface="Calibri"/>
                <a:ea typeface="宋体"/>
                <a:cs typeface="+mn-cs"/>
              </a:rPr>
              <a:t>只支持等值连接；</a:t>
            </a:r>
            <a:endParaRPr kumimoji="0" lang="en-US" altLang="zh-CN" sz="1800" b="0" i="0" u="none" strike="noStrike" kern="1200" cap="none" spc="0" normalizeH="0" baseline="0" noProof="0" dirty="0" smtClean="0">
              <a:ln>
                <a:noFill/>
              </a:ln>
              <a:solidFill>
                <a:sysClr val="windowText" lastClr="000000"/>
              </a:solidFill>
              <a:effectLst/>
              <a:uLnTx/>
              <a:uFillTx/>
              <a:latin typeface="Calibri"/>
              <a:ea typeface="宋体"/>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800" b="0" i="0" u="none" strike="noStrike" kern="1200" cap="none" spc="0" normalizeH="0" baseline="0" noProof="0" dirty="0" smtClean="0">
                <a:ln>
                  <a:noFill/>
                </a:ln>
                <a:solidFill>
                  <a:sysClr val="windowText" lastClr="000000"/>
                </a:solidFill>
                <a:effectLst/>
                <a:uLnTx/>
                <a:uFillTx/>
                <a:latin typeface="Calibri"/>
                <a:ea typeface="宋体"/>
                <a:cs typeface="+mn-cs"/>
              </a:rPr>
              <a:t>JOIN </a:t>
            </a:r>
            <a:r>
              <a:rPr kumimoji="0" lang="zh-CN" altLang="en-US" sz="1800" b="0" i="0" u="none" strike="noStrike" kern="1200" cap="none" spc="0" normalizeH="0" baseline="0" noProof="0" dirty="0" smtClean="0">
                <a:ln>
                  <a:noFill/>
                </a:ln>
                <a:solidFill>
                  <a:sysClr val="windowText" lastClr="000000"/>
                </a:solidFill>
                <a:effectLst/>
                <a:uLnTx/>
                <a:uFillTx/>
                <a:latin typeface="Calibri"/>
                <a:ea typeface="宋体"/>
                <a:cs typeface="+mn-cs"/>
              </a:rPr>
              <a:t>子句中表的顺序很重要，一般最好将最大的表在最后</a:t>
            </a:r>
            <a:r>
              <a:rPr kumimoji="0" lang="en-US" altLang="zh-CN" sz="1800" b="0" i="0" u="none" strike="noStrike" kern="1200" cap="none" spc="0" normalizeH="0" baseline="0" noProof="0" dirty="0" smtClean="0">
                <a:ln>
                  <a:noFill/>
                </a:ln>
                <a:solidFill>
                  <a:sysClr val="windowText" lastClr="000000"/>
                </a:solidFill>
                <a:effectLst/>
                <a:uLnTx/>
                <a:uFillTx/>
                <a:latin typeface="Calibri"/>
                <a:ea typeface="宋体"/>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ysClr val="windowText" lastClr="000000"/>
                </a:solidFill>
                <a:effectLst/>
                <a:uLnTx/>
                <a:uFillTx/>
                <a:latin typeface="Calibri"/>
                <a:ea typeface="宋体"/>
                <a:cs typeface="+mn-cs"/>
              </a:rPr>
              <a:t>Outer join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800" b="0" i="0" u="none" strike="noStrike" kern="1200" cap="none" spc="0" normalizeH="0" baseline="0" noProof="0" dirty="0" smtClean="0">
                <a:ln>
                  <a:noFill/>
                </a:ln>
                <a:solidFill>
                  <a:sysClr val="windowText" lastClr="000000"/>
                </a:solidFill>
                <a:effectLst/>
                <a:uLnTx/>
                <a:uFillTx/>
                <a:latin typeface="Calibri"/>
                <a:ea typeface="宋体"/>
                <a:cs typeface="+mn-cs"/>
              </a:rPr>
              <a:t>外连接可以让你找到连接表中不能匹配的数据行</a:t>
            </a:r>
            <a:r>
              <a:rPr kumimoji="0" lang="en-US" altLang="zh-CN" sz="1800" b="0" i="0" u="none" strike="noStrike" kern="1200" cap="none" spc="0" normalizeH="0" baseline="0" noProof="0" dirty="0" smtClean="0">
                <a:ln>
                  <a:noFill/>
                </a:ln>
                <a:solidFill>
                  <a:sysClr val="windowText" lastClr="000000"/>
                </a:solidFill>
                <a:effectLst/>
                <a:uLnTx/>
                <a:uFillTx/>
                <a:latin typeface="Calibri"/>
                <a:ea typeface="宋体"/>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ysClr val="windowText" lastClr="000000"/>
                </a:solidFill>
                <a:effectLst/>
                <a:uLnTx/>
                <a:uFillTx/>
                <a:latin typeface="Calibri"/>
                <a:ea typeface="宋体"/>
                <a:cs typeface="+mn-cs"/>
              </a:rPr>
              <a:t>Semi join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800" b="0" i="0" u="none" strike="noStrike" kern="1200" cap="none" spc="0" normalizeH="0" baseline="0" noProof="0" dirty="0" smtClean="0">
                <a:ln>
                  <a:noFill/>
                </a:ln>
                <a:solidFill>
                  <a:sysClr val="windowText" lastClr="000000"/>
                </a:solidFill>
                <a:effectLst/>
                <a:uLnTx/>
                <a:uFillTx/>
                <a:latin typeface="Calibri"/>
                <a:ea typeface="宋体"/>
                <a:cs typeface="+mn-cs"/>
              </a:rPr>
              <a:t>可以使用</a:t>
            </a:r>
            <a:r>
              <a:rPr kumimoji="0" lang="en-US" altLang="zh-CN" sz="1800" b="0" i="0" u="none" strike="noStrike" kern="1200" cap="none" spc="0" normalizeH="0" baseline="0" noProof="0" dirty="0" smtClean="0">
                <a:ln>
                  <a:noFill/>
                </a:ln>
                <a:solidFill>
                  <a:sysClr val="windowText" lastClr="000000"/>
                </a:solidFill>
                <a:effectLst/>
                <a:uLnTx/>
                <a:uFillTx/>
                <a:latin typeface="Calibri"/>
                <a:ea typeface="宋体"/>
                <a:cs typeface="+mn-cs"/>
              </a:rPr>
              <a:t>LEFT SEMI JOIN</a:t>
            </a:r>
            <a:r>
              <a:rPr lang="zh-CN" altLang="en-US" sz="1800" dirty="0" smtClean="0">
                <a:solidFill>
                  <a:sysClr val="windowText" lastClr="000000"/>
                </a:solidFill>
                <a:latin typeface="Calibri"/>
                <a:ea typeface="宋体"/>
              </a:rPr>
              <a:t>替代</a:t>
            </a:r>
            <a:r>
              <a:rPr lang="en-US" altLang="zh-CN" sz="1800" dirty="0" smtClean="0">
                <a:solidFill>
                  <a:sysClr val="windowText" lastClr="000000"/>
                </a:solidFill>
                <a:latin typeface="Calibri"/>
                <a:ea typeface="宋体"/>
              </a:rPr>
              <a:t>in</a:t>
            </a:r>
            <a:r>
              <a:rPr lang="zh-CN" altLang="en-US" sz="1800" dirty="0" smtClean="0">
                <a:solidFill>
                  <a:sysClr val="windowText" lastClr="000000"/>
                </a:solidFill>
                <a:latin typeface="Calibri"/>
                <a:ea typeface="宋体"/>
              </a:rPr>
              <a:t>关键字以达到</a:t>
            </a:r>
            <a:r>
              <a:rPr kumimoji="0" lang="zh-CN" altLang="en-US" sz="1800" b="0" i="0" u="none" strike="noStrike" kern="1200" cap="none" spc="0" normalizeH="0" baseline="0" noProof="0" dirty="0" smtClean="0">
                <a:ln>
                  <a:noFill/>
                </a:ln>
                <a:solidFill>
                  <a:sysClr val="windowText" lastClr="000000"/>
                </a:solidFill>
                <a:effectLst/>
                <a:uLnTx/>
                <a:uFillTx/>
                <a:latin typeface="Calibri"/>
                <a:ea typeface="宋体"/>
                <a:cs typeface="+mn-cs"/>
              </a:rPr>
              <a:t>相同效果。</a:t>
            </a:r>
            <a:endParaRPr kumimoji="0" lang="en-US" altLang="zh-CN" sz="1800" b="0" i="0" u="none" strike="noStrike" kern="1200" cap="none" spc="0" normalizeH="0" baseline="0" noProof="0" dirty="0" smtClean="0">
              <a:ln>
                <a:noFill/>
              </a:ln>
              <a:solidFill>
                <a:sysClr val="windowText" lastClr="000000"/>
              </a:solidFill>
              <a:effectLst/>
              <a:uLnTx/>
              <a:uFillTx/>
              <a:latin typeface="Calibri"/>
              <a:ea typeface="宋体"/>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ysClr val="windowText" lastClr="000000"/>
                </a:solidFill>
                <a:effectLst/>
                <a:uLnTx/>
                <a:uFillTx/>
                <a:latin typeface="Calibri"/>
                <a:ea typeface="宋体"/>
                <a:cs typeface="+mn-cs"/>
              </a:rPr>
              <a:t>Map join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800" b="0" i="0" u="none" strike="noStrike" kern="1200" cap="none" spc="0" normalizeH="0" baseline="0" noProof="0" dirty="0" smtClean="0">
                <a:ln>
                  <a:noFill/>
                </a:ln>
                <a:solidFill>
                  <a:sysClr val="windowText" lastClr="000000"/>
                </a:solidFill>
                <a:effectLst/>
                <a:uLnTx/>
                <a:uFillTx/>
                <a:latin typeface="Calibri"/>
                <a:ea typeface="宋体"/>
                <a:cs typeface="+mn-cs"/>
              </a:rPr>
              <a:t>该查询</a:t>
            </a:r>
            <a:r>
              <a:rPr kumimoji="0" lang="en-US" altLang="zh-CN" sz="1800" b="0" i="0" u="none" strike="noStrike" kern="1200" cap="none" spc="0" normalizeH="0" baseline="0" noProof="0" dirty="0" smtClean="0">
                <a:ln>
                  <a:noFill/>
                </a:ln>
                <a:solidFill>
                  <a:sysClr val="windowText" lastClr="000000"/>
                </a:solidFill>
                <a:effectLst/>
                <a:uLnTx/>
                <a:uFillTx/>
                <a:latin typeface="Calibri"/>
                <a:ea typeface="宋体"/>
                <a:cs typeface="+mn-cs"/>
              </a:rPr>
              <a:t>Job</a:t>
            </a:r>
            <a:r>
              <a:rPr kumimoji="0" lang="zh-CN" altLang="en-US" sz="1800" b="0" i="0" u="none" strike="noStrike" kern="1200" cap="none" spc="0" normalizeH="0" baseline="0" noProof="0" dirty="0" smtClean="0">
                <a:ln>
                  <a:noFill/>
                </a:ln>
                <a:solidFill>
                  <a:sysClr val="windowText" lastClr="000000"/>
                </a:solidFill>
                <a:effectLst/>
                <a:uLnTx/>
                <a:uFillTx/>
                <a:latin typeface="Calibri"/>
                <a:ea typeface="宋体"/>
                <a:cs typeface="+mn-cs"/>
              </a:rPr>
              <a:t>没有</a:t>
            </a:r>
            <a:r>
              <a:rPr kumimoji="0" lang="en-US" altLang="zh-CN" sz="1800" b="0" i="0" u="none" strike="noStrike" kern="1200" cap="none" spc="0" normalizeH="0" baseline="0" noProof="0" dirty="0" smtClean="0">
                <a:ln>
                  <a:noFill/>
                </a:ln>
                <a:solidFill>
                  <a:sysClr val="windowText" lastClr="000000"/>
                </a:solidFill>
                <a:effectLst/>
                <a:uLnTx/>
                <a:uFillTx/>
                <a:latin typeface="Calibri"/>
                <a:ea typeface="宋体"/>
                <a:cs typeface="+mn-cs"/>
              </a:rPr>
              <a:t>reducer</a:t>
            </a:r>
            <a:r>
              <a:rPr kumimoji="0" lang="zh-CN" altLang="en-US" sz="1800" b="0" i="0" u="none" strike="noStrike" kern="1200" cap="none" spc="0" normalizeH="0" baseline="0" noProof="0" dirty="0" smtClean="0">
                <a:ln>
                  <a:noFill/>
                </a:ln>
                <a:solidFill>
                  <a:sysClr val="windowText" lastClr="000000"/>
                </a:solidFill>
                <a:effectLst/>
                <a:uLnTx/>
                <a:uFillTx/>
                <a:latin typeface="Calibri"/>
                <a:ea typeface="宋体"/>
                <a:cs typeface="+mn-cs"/>
              </a:rPr>
              <a:t>；</a:t>
            </a:r>
            <a:endParaRPr kumimoji="0" lang="en-US" altLang="zh-CN" sz="1800" b="0" i="0" u="none" strike="noStrike" kern="1200" cap="none" spc="0" normalizeH="0" baseline="0" noProof="0" dirty="0" smtClean="0">
              <a:ln>
                <a:noFill/>
              </a:ln>
              <a:solidFill>
                <a:sysClr val="windowText" lastClr="000000"/>
              </a:solidFill>
              <a:effectLst/>
              <a:uLnTx/>
              <a:uFillTx/>
              <a:latin typeface="Calibri"/>
              <a:ea typeface="宋体"/>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800" b="0" i="0" u="none" strike="noStrike" kern="1200" cap="none" spc="0" normalizeH="0" baseline="0" noProof="0" dirty="0" smtClean="0">
                <a:ln>
                  <a:noFill/>
                </a:ln>
                <a:solidFill>
                  <a:sysClr val="windowText" lastClr="000000"/>
                </a:solidFill>
                <a:effectLst/>
                <a:uLnTx/>
                <a:uFillTx/>
                <a:latin typeface="Calibri"/>
                <a:ea typeface="宋体"/>
                <a:cs typeface="+mn-cs"/>
              </a:rPr>
              <a:t>使用时充分利用</a:t>
            </a:r>
            <a:r>
              <a:rPr kumimoji="0" lang="en-US" altLang="zh-CN" sz="1800" b="0" i="0" u="none" strike="noStrike" kern="1200" cap="none" spc="0" normalizeH="0" baseline="0" noProof="0" dirty="0" smtClean="0">
                <a:ln>
                  <a:noFill/>
                </a:ln>
                <a:solidFill>
                  <a:sysClr val="windowText" lastClr="000000"/>
                </a:solidFill>
                <a:effectLst/>
                <a:uLnTx/>
                <a:uFillTx/>
                <a:latin typeface="Calibri"/>
                <a:ea typeface="宋体"/>
                <a:cs typeface="+mn-cs"/>
              </a:rPr>
              <a:t>Bucketed Table</a:t>
            </a:r>
            <a:r>
              <a:rPr kumimoji="0" lang="zh-CN" altLang="en-US" sz="1800" b="0" i="0" u="none" strike="noStrike" kern="1200" cap="none" spc="0" normalizeH="0" baseline="0" noProof="0" dirty="0" smtClean="0">
                <a:ln>
                  <a:noFill/>
                </a:ln>
                <a:solidFill>
                  <a:sysClr val="windowText" lastClr="000000"/>
                </a:solidFill>
                <a:effectLst/>
                <a:uLnTx/>
                <a:uFillTx/>
                <a:latin typeface="Calibri"/>
                <a:ea typeface="宋体"/>
                <a:cs typeface="+mn-cs"/>
              </a:rPr>
              <a:t>，需要设置</a:t>
            </a:r>
            <a:r>
              <a:rPr kumimoji="0" lang="en-US" altLang="zh-CN" sz="1800" b="0" i="0" u="none" strike="noStrike" kern="1200" cap="none" spc="0" normalizeH="0" baseline="0" noProof="0" dirty="0" err="1" smtClean="0">
                <a:ln>
                  <a:noFill/>
                </a:ln>
                <a:solidFill>
                  <a:sysClr val="windowText" lastClr="000000"/>
                </a:solidFill>
                <a:effectLst/>
                <a:uLnTx/>
                <a:uFillTx/>
                <a:latin typeface="Calibri"/>
                <a:ea typeface="宋体"/>
                <a:cs typeface="+mn-cs"/>
              </a:rPr>
              <a:t>hive.optimize.bucketmapjoin</a:t>
            </a:r>
            <a:r>
              <a:rPr kumimoji="0" lang="zh-CN" altLang="en-US" sz="1800" b="0" i="0" u="none" strike="noStrike" kern="1200" cap="none" spc="0" normalizeH="0" baseline="0" noProof="0" dirty="0" smtClean="0">
                <a:ln>
                  <a:noFill/>
                </a:ln>
                <a:solidFill>
                  <a:sysClr val="windowText" lastClr="000000"/>
                </a:solidFill>
                <a:effectLst/>
                <a:uLnTx/>
                <a:uFillTx/>
                <a:latin typeface="Calibri"/>
                <a:ea typeface="宋体"/>
                <a:cs typeface="+mn-cs"/>
              </a:rPr>
              <a:t>为</a:t>
            </a:r>
            <a:r>
              <a:rPr kumimoji="0" lang="en-US" altLang="zh-CN" sz="1800" b="0" i="0" u="none" strike="noStrike" kern="1200" cap="none" spc="0" normalizeH="0" baseline="0" noProof="0" dirty="0" smtClean="0">
                <a:ln>
                  <a:noFill/>
                </a:ln>
                <a:solidFill>
                  <a:sysClr val="windowText" lastClr="000000"/>
                </a:solidFill>
                <a:effectLst/>
                <a:uLnTx/>
                <a:uFillTx/>
                <a:latin typeface="Calibri"/>
                <a:ea typeface="宋体"/>
                <a:cs typeface="+mn-cs"/>
              </a:rPr>
              <a:t>true;</a:t>
            </a:r>
          </a:p>
        </p:txBody>
      </p:sp>
      <p:grpSp>
        <p:nvGrpSpPr>
          <p:cNvPr id="3" name="组合 7"/>
          <p:cNvGrpSpPr/>
          <p:nvPr/>
        </p:nvGrpSpPr>
        <p:grpSpPr>
          <a:xfrm>
            <a:off x="6516216" y="1304764"/>
            <a:ext cx="2160240" cy="1656184"/>
            <a:chOff x="6660232" y="4077072"/>
            <a:chExt cx="2160240" cy="1656184"/>
          </a:xfrm>
        </p:grpSpPr>
        <p:sp>
          <p:nvSpPr>
            <p:cNvPr id="9" name="爆炸形 2 8"/>
            <p:cNvSpPr/>
            <p:nvPr/>
          </p:nvSpPr>
          <p:spPr>
            <a:xfrm>
              <a:off x="6660232" y="4077072"/>
              <a:ext cx="2160240" cy="1656184"/>
            </a:xfrm>
            <a:prstGeom prst="irregularSeal2">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10" name="TextBox 9"/>
            <p:cNvSpPr txBox="1"/>
            <p:nvPr/>
          </p:nvSpPr>
          <p:spPr>
            <a:xfrm>
              <a:off x="7164288" y="4653136"/>
              <a:ext cx="108012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C00000"/>
                  </a:solidFill>
                  <a:effectLst/>
                  <a:uLnTx/>
                  <a:uFillTx/>
                </a:rPr>
                <a:t>慎重使用！</a:t>
              </a:r>
              <a:endParaRPr kumimoji="0" lang="en-US" altLang="zh-CN" sz="1600" b="0" i="0" u="none" strike="noStrike" kern="0" cap="none" spc="0" normalizeH="0" baseline="0" noProof="0" dirty="0" smtClean="0">
                <a:ln>
                  <a:noFill/>
                </a:ln>
                <a:solidFill>
                  <a:srgbClr val="C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C00000"/>
                  </a:solidFill>
                  <a:effectLst/>
                  <a:uLnTx/>
                  <a:uFillTx/>
                </a:rPr>
                <a:t>弄</a:t>
              </a:r>
              <a:r>
                <a:rPr kumimoji="0" lang="zh-CN" altLang="en-US" sz="1600" b="0" i="0" u="none" strike="noStrike" kern="0" cap="none" spc="0" normalizeH="0" baseline="0" noProof="0" dirty="0" smtClean="0">
                  <a:ln>
                    <a:noFill/>
                  </a:ln>
                  <a:solidFill>
                    <a:srgbClr val="C00000"/>
                  </a:solidFill>
                  <a:effectLst/>
                  <a:uLnTx/>
                  <a:uFillTx/>
                </a:rPr>
                <a:t>懂再用</a:t>
              </a:r>
              <a:endParaRPr kumimoji="0" lang="zh-CN" altLang="en-US" sz="1600" b="0" i="0" u="none" strike="noStrike" kern="0" cap="none" spc="0" normalizeH="0" baseline="0" noProof="0" dirty="0">
                <a:ln>
                  <a:noFill/>
                </a:ln>
                <a:solidFill>
                  <a:srgbClr val="C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基本操作 </a:t>
            </a:r>
            <a:r>
              <a:rPr lang="en-US" altLang="zh-CN" dirty="0" smtClean="0"/>
              <a:t>– </a:t>
            </a:r>
            <a:r>
              <a:rPr lang="zh-CN" altLang="en-US" dirty="0" smtClean="0"/>
              <a:t>函数</a:t>
            </a:r>
            <a:endParaRPr lang="zh-CN" altLang="en-US" dirty="0"/>
          </a:p>
        </p:txBody>
      </p:sp>
      <p:sp>
        <p:nvSpPr>
          <p:cNvPr id="4" name="矩形 3"/>
          <p:cNvSpPr/>
          <p:nvPr/>
        </p:nvSpPr>
        <p:spPr>
          <a:xfrm>
            <a:off x="863588" y="1232756"/>
            <a:ext cx="6552728" cy="3323987"/>
          </a:xfrm>
          <a:prstGeom prst="rect">
            <a:avLst/>
          </a:prstGeom>
        </p:spPr>
        <p:txBody>
          <a:bodyPr wrap="square">
            <a:spAutoFit/>
          </a:bodyPr>
          <a:lstStyle/>
          <a:p>
            <a:pPr marL="342900" marR="0" lvl="0" indent="-342900" defTabSz="914400" eaLnBrk="1" fontAlgn="auto" latinLnBrk="0" hangingPunct="1">
              <a:lnSpc>
                <a:spcPct val="150000"/>
              </a:lnSpc>
              <a:spcBef>
                <a:spcPts val="0"/>
              </a:spcBef>
              <a:spcAft>
                <a:spcPts val="0"/>
              </a:spcAft>
              <a:buClrTx/>
              <a:buSzTx/>
              <a:buFontTx/>
              <a:buNone/>
              <a:tabLst/>
              <a:defRPr/>
            </a:pPr>
            <a:r>
              <a:rPr lang="en-US" altLang="zh-CN" sz="2000" kern="0" dirty="0" smtClean="0">
                <a:solidFill>
                  <a:srgbClr val="000000"/>
                </a:solidFill>
                <a:latin typeface="+mn-ea"/>
                <a:ea typeface="+mn-ea"/>
              </a:rPr>
              <a:t>Hive</a:t>
            </a:r>
            <a:r>
              <a:rPr lang="zh-CN" altLang="en-US" sz="2000" kern="0" dirty="0" smtClean="0">
                <a:solidFill>
                  <a:srgbClr val="000000"/>
                </a:solidFill>
                <a:latin typeface="+mn-ea"/>
                <a:ea typeface="+mn-ea"/>
              </a:rPr>
              <a:t>内置函数</a:t>
            </a:r>
            <a:r>
              <a:rPr lang="en-US" altLang="zh-CN" sz="2000" kern="0" dirty="0" smtClean="0">
                <a:solidFill>
                  <a:srgbClr val="000000"/>
                </a:solidFill>
                <a:latin typeface="+mn-ea"/>
                <a:ea typeface="+mn-ea"/>
              </a:rPr>
              <a:t>:</a:t>
            </a:r>
            <a:endParaRPr kumimoji="0" lang="en-US" altLang="zh-CN" sz="2000" b="0" i="0" u="none" strike="noStrike" kern="0" cap="none" spc="0" normalizeH="0" baseline="0" noProof="0" dirty="0" smtClean="0">
              <a:ln>
                <a:noFill/>
              </a:ln>
              <a:solidFill>
                <a:srgbClr val="000000"/>
              </a:solidFill>
              <a:effectLst/>
              <a:uLnTx/>
              <a:uFillTx/>
              <a:latin typeface="+mn-ea"/>
              <a:ea typeface="+mn-ea"/>
            </a:endParaRPr>
          </a:p>
          <a:p>
            <a:pPr marL="800100" marR="0" lvl="1" indent="-342900" defTabSz="914400" eaLnBrk="1" fontAlgn="auto" latinLnBrk="0" hangingPunct="1">
              <a:lnSpc>
                <a:spcPct val="150000"/>
              </a:lnSpc>
              <a:spcBef>
                <a:spcPts val="0"/>
              </a:spcBef>
              <a:spcAft>
                <a:spcPts val="0"/>
              </a:spcAft>
              <a:buClrTx/>
              <a:buSzTx/>
              <a:buFont typeface="Wingdings" pitchFamily="2" charset="2"/>
              <a:buChar char="u"/>
              <a:tabLst/>
              <a:defRPr/>
            </a:pPr>
            <a:r>
              <a:rPr lang="zh-CN" altLang="en-US" sz="2000" kern="0" noProof="0" dirty="0" smtClean="0">
                <a:solidFill>
                  <a:srgbClr val="000000"/>
                </a:solidFill>
                <a:latin typeface="+mn-ea"/>
                <a:ea typeface="+mn-ea"/>
              </a:rPr>
              <a:t>数学函数，如</a:t>
            </a:r>
            <a:r>
              <a:rPr lang="en-US" altLang="zh-CN" sz="2000" kern="0" noProof="0" dirty="0" smtClean="0">
                <a:solidFill>
                  <a:srgbClr val="000000"/>
                </a:solidFill>
                <a:latin typeface="+mn-ea"/>
                <a:ea typeface="+mn-ea"/>
              </a:rPr>
              <a:t>round(),floor(),abs(),rand()</a:t>
            </a:r>
            <a:r>
              <a:rPr lang="zh-CN" altLang="en-US" sz="2000" kern="0" noProof="0" dirty="0" smtClean="0">
                <a:solidFill>
                  <a:srgbClr val="000000"/>
                </a:solidFill>
                <a:latin typeface="+mn-ea"/>
                <a:ea typeface="+mn-ea"/>
              </a:rPr>
              <a:t>等。</a:t>
            </a:r>
            <a:endParaRPr lang="en-US" altLang="zh-CN" sz="2000" kern="0" noProof="0" dirty="0" smtClean="0">
              <a:solidFill>
                <a:srgbClr val="000000"/>
              </a:solidFill>
              <a:latin typeface="+mn-ea"/>
              <a:ea typeface="+mn-ea"/>
            </a:endParaRPr>
          </a:p>
          <a:p>
            <a:pPr marL="800100" marR="0" lvl="1" indent="-342900" defTabSz="914400" eaLnBrk="1" fontAlgn="auto" latinLnBrk="0" hangingPunct="1">
              <a:lnSpc>
                <a:spcPct val="150000"/>
              </a:lnSpc>
              <a:spcBef>
                <a:spcPts val="0"/>
              </a:spcBef>
              <a:spcAft>
                <a:spcPts val="0"/>
              </a:spcAft>
              <a:buClrTx/>
              <a:buSzTx/>
              <a:buFont typeface="Wingdings" pitchFamily="2" charset="2"/>
              <a:buChar char="u"/>
              <a:tabLst/>
              <a:defRPr/>
            </a:pPr>
            <a:r>
              <a:rPr kumimoji="0" lang="zh-CN" altLang="en-US" sz="2000" b="0" i="0" u="none" strike="noStrike" kern="0" cap="none" spc="0" normalizeH="0" baseline="0" dirty="0" smtClean="0">
                <a:ln>
                  <a:noFill/>
                </a:ln>
                <a:solidFill>
                  <a:srgbClr val="000000"/>
                </a:solidFill>
                <a:effectLst/>
                <a:uLnTx/>
                <a:uFillTx/>
                <a:latin typeface="+mn-ea"/>
                <a:ea typeface="+mn-ea"/>
              </a:rPr>
              <a:t>日期函数，如</a:t>
            </a:r>
            <a:r>
              <a:rPr kumimoji="0" lang="en-US" altLang="zh-CN" sz="2000" b="0" i="0" u="none" strike="noStrike" kern="0" cap="none" spc="0" normalizeH="0" baseline="0" dirty="0" err="1" smtClean="0">
                <a:ln>
                  <a:noFill/>
                </a:ln>
                <a:solidFill>
                  <a:srgbClr val="000000"/>
                </a:solidFill>
                <a:effectLst/>
                <a:uLnTx/>
                <a:uFillTx/>
                <a:latin typeface="+mn-ea"/>
                <a:ea typeface="+mn-ea"/>
              </a:rPr>
              <a:t>to_date</a:t>
            </a:r>
            <a:r>
              <a:rPr kumimoji="0" lang="en-US" altLang="zh-CN" sz="2000" b="0" i="0" u="none" strike="noStrike" kern="0" cap="none" spc="0" normalizeH="0" baseline="0" dirty="0" smtClean="0">
                <a:ln>
                  <a:noFill/>
                </a:ln>
                <a:solidFill>
                  <a:srgbClr val="000000"/>
                </a:solidFill>
                <a:effectLst/>
                <a:uLnTx/>
                <a:uFillTx/>
                <a:latin typeface="+mn-ea"/>
                <a:ea typeface="+mn-ea"/>
              </a:rPr>
              <a:t>(),month(),day()</a:t>
            </a:r>
            <a:r>
              <a:rPr kumimoji="0" lang="zh-CN" altLang="en-US" sz="2000" b="0" i="0" u="none" strike="noStrike" kern="0" cap="none" spc="0" normalizeH="0" baseline="0" dirty="0" smtClean="0">
                <a:ln>
                  <a:noFill/>
                </a:ln>
                <a:solidFill>
                  <a:srgbClr val="000000"/>
                </a:solidFill>
                <a:effectLst/>
                <a:uLnTx/>
                <a:uFillTx/>
                <a:latin typeface="+mn-ea"/>
                <a:ea typeface="+mn-ea"/>
              </a:rPr>
              <a:t>等。</a:t>
            </a:r>
            <a:endParaRPr kumimoji="0" lang="en-US" altLang="zh-CN" sz="2000" b="0" i="0" u="none" strike="noStrike" kern="0" cap="none" spc="0" normalizeH="0" baseline="0" dirty="0" smtClean="0">
              <a:ln>
                <a:noFill/>
              </a:ln>
              <a:solidFill>
                <a:srgbClr val="000000"/>
              </a:solidFill>
              <a:effectLst/>
              <a:uLnTx/>
              <a:uFillTx/>
              <a:latin typeface="+mn-ea"/>
              <a:ea typeface="+mn-ea"/>
            </a:endParaRPr>
          </a:p>
          <a:p>
            <a:pPr marL="800100" lvl="1" indent="-342900" fontAlgn="auto">
              <a:lnSpc>
                <a:spcPct val="150000"/>
              </a:lnSpc>
              <a:spcBef>
                <a:spcPts val="0"/>
              </a:spcBef>
              <a:spcAft>
                <a:spcPts val="0"/>
              </a:spcAft>
              <a:buFont typeface="Wingdings" pitchFamily="2" charset="2"/>
              <a:buChar char="u"/>
              <a:defRPr/>
            </a:pPr>
            <a:r>
              <a:rPr lang="zh-CN" altLang="en-US" sz="2000" kern="0" noProof="0" dirty="0" smtClean="0">
                <a:solidFill>
                  <a:srgbClr val="000000"/>
                </a:solidFill>
                <a:latin typeface="+mn-ea"/>
                <a:ea typeface="+mn-ea"/>
              </a:rPr>
              <a:t>字</a:t>
            </a:r>
            <a:r>
              <a:rPr lang="zh-CN" altLang="en-US" sz="2000" kern="0" dirty="0" smtClean="0">
                <a:solidFill>
                  <a:srgbClr val="000000"/>
                </a:solidFill>
                <a:latin typeface="+mn-ea"/>
                <a:ea typeface="+mn-ea"/>
              </a:rPr>
              <a:t>符串函数，如</a:t>
            </a:r>
            <a:r>
              <a:rPr lang="en-US" altLang="zh-CN" sz="2000" kern="0" dirty="0" smtClean="0">
                <a:solidFill>
                  <a:srgbClr val="000000"/>
                </a:solidFill>
                <a:latin typeface="+mn-ea"/>
                <a:ea typeface="+mn-ea"/>
              </a:rPr>
              <a:t>trim(),length(),</a:t>
            </a:r>
            <a:r>
              <a:rPr lang="en-US" altLang="zh-CN" sz="2000" kern="0" dirty="0" err="1" smtClean="0">
                <a:solidFill>
                  <a:srgbClr val="000000"/>
                </a:solidFill>
                <a:latin typeface="+mn-ea"/>
                <a:ea typeface="+mn-ea"/>
              </a:rPr>
              <a:t>substr</a:t>
            </a:r>
            <a:r>
              <a:rPr lang="en-US" altLang="zh-CN" sz="2000" kern="0" dirty="0" smtClean="0">
                <a:solidFill>
                  <a:srgbClr val="000000"/>
                </a:solidFill>
                <a:latin typeface="+mn-ea"/>
                <a:ea typeface="+mn-ea"/>
              </a:rPr>
              <a:t>()</a:t>
            </a:r>
            <a:r>
              <a:rPr lang="zh-CN" altLang="en-US" sz="2000" kern="0" dirty="0" smtClean="0">
                <a:solidFill>
                  <a:srgbClr val="000000"/>
                </a:solidFill>
                <a:latin typeface="+mn-ea"/>
                <a:ea typeface="+mn-ea"/>
              </a:rPr>
              <a:t>等。</a:t>
            </a:r>
            <a:endParaRPr lang="en-US" altLang="zh-CN" sz="2000" kern="0" dirty="0" smtClean="0">
              <a:solidFill>
                <a:srgbClr val="000000"/>
              </a:solidFill>
              <a:latin typeface="+mn-ea"/>
              <a:ea typeface="+mn-ea"/>
            </a:endParaRPr>
          </a:p>
          <a:p>
            <a:pPr marL="342900" indent="-342900" fontAlgn="auto">
              <a:lnSpc>
                <a:spcPct val="150000"/>
              </a:lnSpc>
              <a:spcBef>
                <a:spcPts val="0"/>
              </a:spcBef>
              <a:spcAft>
                <a:spcPts val="0"/>
              </a:spcAft>
              <a:defRPr/>
            </a:pPr>
            <a:r>
              <a:rPr lang="en-US" altLang="zh-CN" sz="2000" kern="0" dirty="0" smtClean="0">
                <a:solidFill>
                  <a:srgbClr val="000000"/>
                </a:solidFill>
                <a:latin typeface="+mn-ea"/>
                <a:ea typeface="+mn-ea"/>
              </a:rPr>
              <a:t>UDF</a:t>
            </a:r>
            <a:r>
              <a:rPr lang="zh-CN" altLang="en-US" sz="2000" kern="0" dirty="0" smtClean="0">
                <a:solidFill>
                  <a:srgbClr val="000000"/>
                </a:solidFill>
                <a:latin typeface="+mn-ea"/>
              </a:rPr>
              <a:t> （</a:t>
            </a:r>
            <a:r>
              <a:rPr lang="zu-ZA" altLang="zh-CN" sz="2000" kern="0" dirty="0" smtClean="0">
                <a:solidFill>
                  <a:srgbClr val="000000"/>
                </a:solidFill>
                <a:latin typeface="+mn-ea"/>
              </a:rPr>
              <a:t> User- Defined Aggregation Funcation</a:t>
            </a:r>
            <a:r>
              <a:rPr lang="zh-CN" altLang="en-US" sz="2000" kern="0" dirty="0" smtClean="0">
                <a:solidFill>
                  <a:srgbClr val="000000"/>
                </a:solidFill>
                <a:latin typeface="+mn-ea"/>
              </a:rPr>
              <a:t>）</a:t>
            </a:r>
            <a:endParaRPr lang="en-US" altLang="zh-CN" sz="2000" kern="0" dirty="0" smtClean="0">
              <a:solidFill>
                <a:srgbClr val="000000"/>
              </a:solidFill>
              <a:latin typeface="+mn-ea"/>
              <a:ea typeface="+mn-ea"/>
            </a:endParaRPr>
          </a:p>
          <a:p>
            <a:pPr marL="342900" indent="-342900" fontAlgn="auto">
              <a:lnSpc>
                <a:spcPct val="150000"/>
              </a:lnSpc>
              <a:spcBef>
                <a:spcPts val="0"/>
              </a:spcBef>
              <a:spcAft>
                <a:spcPts val="0"/>
              </a:spcAft>
              <a:defRPr/>
            </a:pPr>
            <a:r>
              <a:rPr lang="en-US" altLang="zh-CN" sz="2000" kern="0" dirty="0" smtClean="0">
                <a:solidFill>
                  <a:srgbClr val="000000"/>
                </a:solidFill>
                <a:latin typeface="+mn-ea"/>
              </a:rPr>
              <a:t>UDAF</a:t>
            </a:r>
            <a:r>
              <a:rPr lang="zh-CN" altLang="en-US" sz="2000" kern="0" dirty="0" smtClean="0">
                <a:solidFill>
                  <a:srgbClr val="000000"/>
                </a:solidFill>
                <a:latin typeface="+mn-ea"/>
              </a:rPr>
              <a:t> （</a:t>
            </a:r>
            <a:r>
              <a:rPr lang="zu-ZA" altLang="zh-CN" sz="2000" kern="0" dirty="0" smtClean="0">
                <a:solidFill>
                  <a:srgbClr val="000000"/>
                </a:solidFill>
                <a:latin typeface="+mn-ea"/>
              </a:rPr>
              <a:t> User- Defined Aggregation Funcation</a:t>
            </a:r>
            <a:r>
              <a:rPr lang="zh-CN" altLang="en-US" sz="2000" kern="0" dirty="0" smtClean="0">
                <a:solidFill>
                  <a:srgbClr val="000000"/>
                </a:solidFill>
                <a:latin typeface="+mn-ea"/>
              </a:rPr>
              <a:t>）</a:t>
            </a:r>
            <a:endParaRPr lang="en-US" altLang="zh-CN" sz="2000" kern="0" dirty="0" smtClean="0">
              <a:solidFill>
                <a:srgbClr val="000000"/>
              </a:solidFill>
              <a:latin typeface="+mn-ea"/>
            </a:endParaRPr>
          </a:p>
          <a:p>
            <a:pPr marL="342900" indent="-342900" fontAlgn="auto">
              <a:lnSpc>
                <a:spcPct val="150000"/>
              </a:lnSpc>
              <a:spcBef>
                <a:spcPts val="0"/>
              </a:spcBef>
              <a:spcAft>
                <a:spcPts val="0"/>
              </a:spcAft>
              <a:defRPr/>
            </a:pPr>
            <a:r>
              <a:rPr lang="en-US" altLang="zh-CN" sz="2000" kern="0" dirty="0" smtClean="0">
                <a:solidFill>
                  <a:srgbClr val="000000"/>
                </a:solidFill>
                <a:latin typeface="+mn-ea"/>
              </a:rPr>
              <a:t>UDTF</a:t>
            </a:r>
            <a:r>
              <a:rPr lang="zh-CN" altLang="en-US" sz="2000" kern="0" dirty="0" smtClean="0">
                <a:solidFill>
                  <a:srgbClr val="000000"/>
                </a:solidFill>
                <a:latin typeface="+mn-ea"/>
              </a:rPr>
              <a:t> （</a:t>
            </a:r>
            <a:r>
              <a:rPr lang="zu-ZA" altLang="zh-CN" sz="2000" kern="0" dirty="0" smtClean="0">
                <a:solidFill>
                  <a:srgbClr val="000000"/>
                </a:solidFill>
                <a:latin typeface="+mn-ea"/>
              </a:rPr>
              <a:t> User- Defined </a:t>
            </a:r>
            <a:r>
              <a:rPr lang="en-US" altLang="zh-CN" sz="2000" kern="0" dirty="0" smtClean="0">
                <a:solidFill>
                  <a:srgbClr val="000000"/>
                </a:solidFill>
                <a:latin typeface="+mn-ea"/>
              </a:rPr>
              <a:t>Table-Generating </a:t>
            </a:r>
            <a:r>
              <a:rPr lang="zu-ZA" altLang="zh-CN" sz="2000" kern="0" dirty="0" smtClean="0">
                <a:solidFill>
                  <a:srgbClr val="000000"/>
                </a:solidFill>
                <a:latin typeface="+mn-ea"/>
              </a:rPr>
              <a:t>Funcation</a:t>
            </a:r>
            <a:r>
              <a:rPr lang="zh-CN" altLang="en-US" sz="2000" kern="0" dirty="0" smtClean="0">
                <a:solidFill>
                  <a:srgbClr val="000000"/>
                </a:solidFill>
                <a:latin typeface="+mn-ea"/>
              </a:rPr>
              <a:t>）</a:t>
            </a:r>
            <a:endParaRPr lang="en-US" altLang="zh-CN" sz="2000" kern="0" dirty="0" smtClean="0">
              <a:solidFill>
                <a:srgbClr val="000000"/>
              </a:solidFill>
              <a:latin typeface="+mn-ea"/>
            </a:endParaRPr>
          </a:p>
        </p:txBody>
      </p:sp>
      <p:sp>
        <p:nvSpPr>
          <p:cNvPr id="5" name="矩形 4"/>
          <p:cNvSpPr/>
          <p:nvPr/>
        </p:nvSpPr>
        <p:spPr>
          <a:xfrm>
            <a:off x="899592" y="4941168"/>
            <a:ext cx="7128792" cy="707886"/>
          </a:xfrm>
          <a:prstGeom prst="rect">
            <a:avLst/>
          </a:prstGeom>
        </p:spPr>
        <p:txBody>
          <a:bodyPr wrap="square">
            <a:spAutoFit/>
          </a:bodyPr>
          <a:lstStyle/>
          <a:p>
            <a:r>
              <a:rPr lang="zh-CN" altLang="en-US" sz="2000" dirty="0" smtClean="0">
                <a:latin typeface="+mn-ea"/>
                <a:ea typeface="+mn-ea"/>
              </a:rPr>
              <a:t>注：如果内置函数不能满足用户需求时，</a:t>
            </a:r>
            <a:r>
              <a:rPr lang="en-US" altLang="zh-CN" sz="2000" dirty="0" smtClean="0">
                <a:latin typeface="+mn-ea"/>
                <a:ea typeface="+mn-ea"/>
              </a:rPr>
              <a:t>Hive</a:t>
            </a:r>
            <a:r>
              <a:rPr lang="zh-CN" altLang="en-US" sz="2000" dirty="0" smtClean="0">
                <a:latin typeface="+mn-ea"/>
                <a:ea typeface="+mn-ea"/>
              </a:rPr>
              <a:t>可支持自定义函数。</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基本操作 </a:t>
            </a:r>
            <a:r>
              <a:rPr lang="en-US" altLang="zh-CN" dirty="0" smtClean="0"/>
              <a:t>– </a:t>
            </a:r>
            <a:r>
              <a:rPr lang="zh-CN" altLang="en-US" dirty="0" smtClean="0"/>
              <a:t>函数使用举例</a:t>
            </a:r>
            <a:endParaRPr lang="zh-CN" altLang="en-US" dirty="0"/>
          </a:p>
        </p:txBody>
      </p:sp>
      <p:sp>
        <p:nvSpPr>
          <p:cNvPr id="3" name="Rectangle 117"/>
          <p:cNvSpPr>
            <a:spLocks noChangeArrowheads="1"/>
          </p:cNvSpPr>
          <p:nvPr/>
        </p:nvSpPr>
        <p:spPr bwMode="auto">
          <a:xfrm>
            <a:off x="755576" y="1463880"/>
            <a:ext cx="7488832" cy="2462213"/>
          </a:xfrm>
          <a:prstGeom prst="rect">
            <a:avLst/>
          </a:prstGeom>
          <a:solidFill>
            <a:schemeClr val="bg1">
              <a:lumMod val="85000"/>
            </a:schemeClr>
          </a:solidFill>
          <a:ln w="12700" algn="ctr">
            <a:noFill/>
            <a:round/>
            <a:headEnd/>
            <a:tailEnd/>
          </a:ln>
          <a:effectLst/>
        </p:spPr>
        <p:txBody>
          <a:bodyPr wrap="square" lIns="0" tIns="0" rIns="0" bIns="0" anchor="ctr" anchorCtr="1">
            <a:spAutoFit/>
          </a:bodyPr>
          <a:lstStyle/>
          <a:p>
            <a:pPr marL="342900" indent="-342900"/>
            <a:r>
              <a:rPr lang="en-US" altLang="zh-CN" sz="1600" dirty="0" smtClean="0">
                <a:solidFill>
                  <a:srgbClr val="000000"/>
                </a:solidFill>
                <a:latin typeface="+mn-ea"/>
                <a:ea typeface="+mn-ea"/>
                <a:cs typeface="Courier New" pitchFamily="49" charset="0"/>
              </a:rPr>
              <a:t>--UDF</a:t>
            </a:r>
            <a:r>
              <a:rPr lang="zh-CN" altLang="en-US" sz="1600" dirty="0" smtClean="0">
                <a:solidFill>
                  <a:srgbClr val="000000"/>
                </a:solidFill>
                <a:latin typeface="+mn-ea"/>
                <a:ea typeface="+mn-ea"/>
                <a:cs typeface="Courier New" pitchFamily="49" charset="0"/>
              </a:rPr>
              <a:t>：普通的字段处理函数，如</a:t>
            </a:r>
            <a:r>
              <a:rPr lang="en-US" altLang="zh-CN" sz="1600" dirty="0" smtClean="0">
                <a:solidFill>
                  <a:srgbClr val="000000"/>
                </a:solidFill>
                <a:latin typeface="+mn-ea"/>
                <a:ea typeface="+mn-ea"/>
                <a:cs typeface="Courier New" pitchFamily="49" charset="0"/>
              </a:rPr>
              <a:t>trim</a:t>
            </a:r>
          </a:p>
          <a:p>
            <a:r>
              <a:rPr lang="en-US" altLang="zh-CN" sz="1600" dirty="0" smtClean="0">
                <a:solidFill>
                  <a:srgbClr val="000000"/>
                </a:solidFill>
                <a:latin typeface="+mn-ea"/>
                <a:ea typeface="+mn-ea"/>
                <a:cs typeface="Courier New" pitchFamily="49" charset="0"/>
              </a:rPr>
              <a:t>SELECT trim(a.val), b.val, c.val FROM a JOIN b ON (</a:t>
            </a:r>
            <a:r>
              <a:rPr lang="en-US" altLang="zh-CN" sz="1600" dirty="0" err="1" smtClean="0">
                <a:solidFill>
                  <a:srgbClr val="000000"/>
                </a:solidFill>
                <a:latin typeface="+mn-ea"/>
                <a:ea typeface="+mn-ea"/>
                <a:cs typeface="Courier New" pitchFamily="49" charset="0"/>
              </a:rPr>
              <a:t>a.key</a:t>
            </a:r>
            <a:r>
              <a:rPr lang="en-US" altLang="zh-CN" sz="1600" dirty="0" smtClean="0">
                <a:solidFill>
                  <a:srgbClr val="000000"/>
                </a:solidFill>
                <a:latin typeface="+mn-ea"/>
                <a:ea typeface="+mn-ea"/>
                <a:cs typeface="Courier New" pitchFamily="49" charset="0"/>
              </a:rPr>
              <a:t> = b.key1) JOIN c ON (</a:t>
            </a:r>
            <a:r>
              <a:rPr lang="en-US" altLang="zh-CN" sz="1600" dirty="0" err="1" smtClean="0">
                <a:solidFill>
                  <a:srgbClr val="000000"/>
                </a:solidFill>
                <a:latin typeface="+mn-ea"/>
                <a:ea typeface="+mn-ea"/>
                <a:cs typeface="Courier New" pitchFamily="49" charset="0"/>
              </a:rPr>
              <a:t>c.key</a:t>
            </a:r>
            <a:r>
              <a:rPr lang="en-US" altLang="zh-CN" sz="1600" dirty="0" smtClean="0">
                <a:solidFill>
                  <a:srgbClr val="000000"/>
                </a:solidFill>
                <a:latin typeface="+mn-ea"/>
                <a:ea typeface="+mn-ea"/>
                <a:cs typeface="Courier New" pitchFamily="49" charset="0"/>
              </a:rPr>
              <a:t> = b.key1);</a:t>
            </a:r>
          </a:p>
          <a:p>
            <a:endParaRPr lang="en-US" altLang="zh-CN" sz="1600" dirty="0" smtClean="0">
              <a:solidFill>
                <a:srgbClr val="000000"/>
              </a:solidFill>
              <a:latin typeface="+mn-ea"/>
              <a:ea typeface="+mn-ea"/>
              <a:cs typeface="Courier New" pitchFamily="49" charset="0"/>
            </a:endParaRPr>
          </a:p>
          <a:p>
            <a:r>
              <a:rPr lang="en-US" altLang="zh-CN" sz="1600" dirty="0" smtClean="0">
                <a:solidFill>
                  <a:srgbClr val="000000"/>
                </a:solidFill>
                <a:latin typeface="+mn-ea"/>
                <a:ea typeface="+mn-ea"/>
                <a:cs typeface="Courier New" pitchFamily="49" charset="0"/>
              </a:rPr>
              <a:t>--UDAF: </a:t>
            </a:r>
            <a:r>
              <a:rPr lang="zh-CN" altLang="en-US" sz="1600" dirty="0" smtClean="0">
                <a:solidFill>
                  <a:srgbClr val="000000"/>
                </a:solidFill>
                <a:latin typeface="+mn-ea"/>
                <a:ea typeface="+mn-ea"/>
                <a:cs typeface="Courier New" pitchFamily="49" charset="0"/>
              </a:rPr>
              <a:t>聚合函数，如</a:t>
            </a:r>
            <a:r>
              <a:rPr lang="en-US" altLang="zh-CN" sz="1600" dirty="0" smtClean="0">
                <a:solidFill>
                  <a:srgbClr val="000000"/>
                </a:solidFill>
                <a:latin typeface="+mn-ea"/>
                <a:ea typeface="+mn-ea"/>
                <a:cs typeface="Courier New" pitchFamily="49" charset="0"/>
              </a:rPr>
              <a:t>sum</a:t>
            </a:r>
            <a:r>
              <a:rPr lang="zh-CN" altLang="en-US" sz="1600" dirty="0" smtClean="0">
                <a:solidFill>
                  <a:srgbClr val="000000"/>
                </a:solidFill>
                <a:latin typeface="+mn-ea"/>
                <a:ea typeface="+mn-ea"/>
                <a:cs typeface="Courier New" pitchFamily="49" charset="0"/>
              </a:rPr>
              <a:t>，</a:t>
            </a:r>
            <a:r>
              <a:rPr lang="en-US" altLang="zh-CN" sz="1600" dirty="0" smtClean="0">
                <a:solidFill>
                  <a:srgbClr val="000000"/>
                </a:solidFill>
                <a:latin typeface="+mn-ea"/>
                <a:ea typeface="+mn-ea"/>
                <a:cs typeface="Courier New" pitchFamily="49" charset="0"/>
              </a:rPr>
              <a:t>count</a:t>
            </a:r>
            <a:r>
              <a:rPr lang="zh-CN" altLang="en-US" sz="1600" dirty="0" smtClean="0">
                <a:solidFill>
                  <a:srgbClr val="000000"/>
                </a:solidFill>
                <a:latin typeface="+mn-ea"/>
                <a:ea typeface="+mn-ea"/>
                <a:cs typeface="Courier New" pitchFamily="49" charset="0"/>
              </a:rPr>
              <a:t>，</a:t>
            </a:r>
            <a:r>
              <a:rPr lang="en-US" altLang="zh-CN" sz="1600" dirty="0" err="1" smtClean="0">
                <a:solidFill>
                  <a:srgbClr val="000000"/>
                </a:solidFill>
                <a:latin typeface="+mn-ea"/>
                <a:ea typeface="+mn-ea"/>
                <a:cs typeface="Courier New" pitchFamily="49" charset="0"/>
              </a:rPr>
              <a:t>avg</a:t>
            </a:r>
            <a:endParaRPr lang="en-US" altLang="zh-CN" sz="1600" dirty="0" smtClean="0">
              <a:solidFill>
                <a:srgbClr val="000000"/>
              </a:solidFill>
              <a:latin typeface="+mn-ea"/>
              <a:ea typeface="+mn-ea"/>
              <a:cs typeface="Courier New" pitchFamily="49" charset="0"/>
            </a:endParaRPr>
          </a:p>
          <a:p>
            <a:r>
              <a:rPr lang="en-US" altLang="zh-CN" sz="1600" dirty="0" smtClean="0">
                <a:solidFill>
                  <a:srgbClr val="000000"/>
                </a:solidFill>
                <a:latin typeface="+mn-ea"/>
                <a:ea typeface="+mn-ea"/>
                <a:cs typeface="Courier New" pitchFamily="49" charset="0"/>
              </a:rPr>
              <a:t>SELECT count(1) FROM a;</a:t>
            </a:r>
          </a:p>
          <a:p>
            <a:endParaRPr lang="en-US" altLang="zh-CN" sz="1600" dirty="0" smtClean="0">
              <a:solidFill>
                <a:srgbClr val="000000"/>
              </a:solidFill>
              <a:latin typeface="+mn-ea"/>
              <a:ea typeface="+mn-ea"/>
              <a:cs typeface="Courier New" pitchFamily="49" charset="0"/>
            </a:endParaRPr>
          </a:p>
          <a:p>
            <a:r>
              <a:rPr lang="en-US" altLang="zh-CN" sz="1600" dirty="0" smtClean="0">
                <a:solidFill>
                  <a:srgbClr val="000000"/>
                </a:solidFill>
                <a:latin typeface="+mn-ea"/>
                <a:ea typeface="+mn-ea"/>
                <a:cs typeface="Courier New" pitchFamily="49" charset="0"/>
              </a:rPr>
              <a:t>--UDTF: </a:t>
            </a:r>
            <a:r>
              <a:rPr lang="zh-CN" altLang="en-US" sz="1600" dirty="0" smtClean="0">
                <a:solidFill>
                  <a:srgbClr val="000000"/>
                </a:solidFill>
                <a:latin typeface="+mn-ea"/>
                <a:ea typeface="+mn-ea"/>
                <a:cs typeface="Courier New" pitchFamily="49" charset="0"/>
              </a:rPr>
              <a:t>分组数据的侧视图，即将数组展开，放在不同的列中。</a:t>
            </a:r>
            <a:endParaRPr lang="en-US" altLang="zh-CN" sz="1600" dirty="0" smtClean="0">
              <a:solidFill>
                <a:srgbClr val="000000"/>
              </a:solidFill>
              <a:latin typeface="+mn-ea"/>
              <a:ea typeface="+mn-ea"/>
              <a:cs typeface="Courier New" pitchFamily="49" charset="0"/>
            </a:endParaRPr>
          </a:p>
          <a:p>
            <a:r>
              <a:rPr lang="en-US" altLang="zh-CN" sz="1600" dirty="0" smtClean="0">
                <a:solidFill>
                  <a:srgbClr val="000000"/>
                </a:solidFill>
                <a:latin typeface="+mn-ea"/>
                <a:ea typeface="+mn-ea"/>
                <a:cs typeface="Courier New" pitchFamily="49" charset="0"/>
              </a:rPr>
              <a:t>SELECT explode(</a:t>
            </a:r>
            <a:r>
              <a:rPr lang="en-US" altLang="zh-CN" sz="1600" dirty="0" err="1" smtClean="0">
                <a:solidFill>
                  <a:srgbClr val="000000"/>
                </a:solidFill>
                <a:latin typeface="+mn-ea"/>
                <a:ea typeface="+mn-ea"/>
                <a:cs typeface="Courier New" pitchFamily="49" charset="0"/>
              </a:rPr>
              <a:t>a.arrdata</a:t>
            </a:r>
            <a:r>
              <a:rPr lang="en-US" altLang="zh-CN" sz="1600" dirty="0" smtClean="0">
                <a:solidFill>
                  <a:srgbClr val="000000"/>
                </a:solidFill>
                <a:latin typeface="+mn-ea"/>
                <a:ea typeface="+mn-ea"/>
                <a:cs typeface="Courier New" pitchFamily="49" charset="0"/>
              </a:rPr>
              <a:t>) FROM a;</a:t>
            </a:r>
          </a:p>
          <a:p>
            <a:pPr marL="342900" lvl="0" indent="-342900" fontAlgn="base"/>
            <a:endParaRPr lang="en-US" altLang="zh-CN" sz="1600" dirty="0" smtClean="0">
              <a:solidFill>
                <a:srgbClr val="000000"/>
              </a:solidFill>
              <a:latin typeface="+mn-ea"/>
              <a:ea typeface="+mn-ea"/>
              <a:cs typeface="Courier New"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2000" dirty="0" smtClean="0">
                <a:latin typeface="+mn-ea"/>
              </a:rPr>
              <a:t>以下关于</a:t>
            </a:r>
            <a:r>
              <a:rPr lang="en-US" altLang="zh-CN" sz="2000" dirty="0" smtClean="0">
                <a:latin typeface="+mn-ea"/>
              </a:rPr>
              <a:t>Hive </a:t>
            </a:r>
            <a:r>
              <a:rPr lang="en-US" altLang="zh-CN" sz="2000" dirty="0" err="1" smtClean="0">
                <a:latin typeface="+mn-ea"/>
              </a:rPr>
              <a:t>SQl</a:t>
            </a:r>
            <a:r>
              <a:rPr lang="zh-CN" altLang="en-US" sz="2000" dirty="0" smtClean="0">
                <a:latin typeface="+mn-ea"/>
              </a:rPr>
              <a:t>基本操作描述正确的是？（     ）</a:t>
            </a:r>
            <a:endParaRPr lang="en-US" altLang="zh-CN" sz="2000" dirty="0" smtClean="0">
              <a:latin typeface="+mn-ea"/>
            </a:endParaRPr>
          </a:p>
          <a:p>
            <a:pPr lvl="1"/>
            <a:r>
              <a:rPr lang="zh-CN" altLang="en-US" dirty="0" smtClean="0">
                <a:latin typeface="+mn-ea"/>
              </a:rPr>
              <a:t>创建外部表使用</a:t>
            </a:r>
            <a:r>
              <a:rPr lang="en-US" altLang="zh-CN" dirty="0" smtClean="0">
                <a:latin typeface="+mn-ea"/>
              </a:rPr>
              <a:t>external</a:t>
            </a:r>
            <a:r>
              <a:rPr lang="zh-CN" altLang="en-US" dirty="0" smtClean="0">
                <a:latin typeface="+mn-ea"/>
              </a:rPr>
              <a:t>关键字，创建普通表需要指定</a:t>
            </a:r>
            <a:r>
              <a:rPr lang="en-US" altLang="zh-CN" dirty="0" smtClean="0">
                <a:latin typeface="+mn-ea"/>
              </a:rPr>
              <a:t>internal</a:t>
            </a:r>
            <a:r>
              <a:rPr lang="zh-CN" altLang="en-US" dirty="0" smtClean="0">
                <a:latin typeface="+mn-ea"/>
              </a:rPr>
              <a:t>关键字</a:t>
            </a:r>
            <a:endParaRPr lang="en-US" altLang="zh-CN" dirty="0" smtClean="0">
              <a:latin typeface="+mn-ea"/>
            </a:endParaRPr>
          </a:p>
          <a:p>
            <a:pPr lvl="1"/>
            <a:r>
              <a:rPr lang="zh-CN" altLang="en-US" dirty="0" smtClean="0">
                <a:latin typeface="+mn-ea"/>
              </a:rPr>
              <a:t>创建外部表必须要指定</a:t>
            </a:r>
            <a:r>
              <a:rPr lang="en-US" altLang="zh-CN" dirty="0" smtClean="0">
                <a:latin typeface="+mn-ea"/>
              </a:rPr>
              <a:t>location</a:t>
            </a:r>
            <a:r>
              <a:rPr lang="zh-CN" altLang="en-US" dirty="0" smtClean="0">
                <a:latin typeface="+mn-ea"/>
              </a:rPr>
              <a:t>信息</a:t>
            </a:r>
            <a:endParaRPr lang="en-US" altLang="en-US" dirty="0" smtClean="0">
              <a:latin typeface="+mn-ea"/>
            </a:endParaRPr>
          </a:p>
          <a:p>
            <a:pPr lvl="1"/>
            <a:r>
              <a:rPr lang="zh-CN" altLang="en-US" dirty="0" smtClean="0">
                <a:latin typeface="+mn-ea"/>
              </a:rPr>
              <a:t>加载数据到</a:t>
            </a:r>
            <a:r>
              <a:rPr lang="en-US" altLang="zh-CN" dirty="0" smtClean="0">
                <a:latin typeface="+mn-ea"/>
              </a:rPr>
              <a:t>Hive</a:t>
            </a:r>
            <a:r>
              <a:rPr lang="zh-CN" altLang="en-US" dirty="0" smtClean="0">
                <a:latin typeface="+mn-ea"/>
              </a:rPr>
              <a:t>时源数据必须是</a:t>
            </a:r>
            <a:r>
              <a:rPr lang="en-US" altLang="zh-CN" dirty="0" smtClean="0">
                <a:latin typeface="+mn-ea"/>
              </a:rPr>
              <a:t>HDFS</a:t>
            </a:r>
            <a:r>
              <a:rPr lang="zh-CN" altLang="en-US" dirty="0" smtClean="0">
                <a:latin typeface="+mn-ea"/>
              </a:rPr>
              <a:t>的一个路径</a:t>
            </a:r>
            <a:endParaRPr lang="en-US" altLang="zh-CN" dirty="0" smtClean="0">
              <a:latin typeface="+mn-ea"/>
            </a:endParaRPr>
          </a:p>
          <a:p>
            <a:pPr lvl="1"/>
            <a:r>
              <a:rPr lang="zh-CN" altLang="en-US" dirty="0" smtClean="0">
                <a:latin typeface="+mn-ea"/>
              </a:rPr>
              <a:t>分区可以在创建表时指定也可在创建表后通过</a:t>
            </a:r>
            <a:r>
              <a:rPr lang="en-US" altLang="zh-CN" dirty="0" smtClean="0">
                <a:latin typeface="+mn-ea"/>
              </a:rPr>
              <a:t>Alter</a:t>
            </a:r>
            <a:r>
              <a:rPr lang="zh-CN" altLang="en-US" dirty="0" smtClean="0">
                <a:latin typeface="+mn-ea"/>
              </a:rPr>
              <a:t>命令添加分区</a:t>
            </a:r>
            <a:endParaRPr lang="en-US" altLang="zh-CN" dirty="0" smtClean="0">
              <a:latin typeface="+mn-ea"/>
            </a:endParaRPr>
          </a:p>
          <a:p>
            <a:pPr lvl="1">
              <a:buNone/>
            </a:pPr>
            <a:endParaRPr lang="en-US" altLang="zh-CN" dirty="0" smtClean="0">
              <a:latin typeface="+mn-ea"/>
            </a:endParaRPr>
          </a:p>
          <a:p>
            <a:pPr lvl="1"/>
            <a:endParaRPr lang="en-US" altLang="zh-CN" dirty="0" smtClean="0"/>
          </a:p>
          <a:p>
            <a:pPr lvl="1"/>
            <a:endParaRPr lang="en-US" altLang="zh-CN" dirty="0" smtClean="0"/>
          </a:p>
          <a:p>
            <a:pPr>
              <a:buNone/>
            </a:pPr>
            <a:r>
              <a:rPr lang="en-US" altLang="zh-CN" dirty="0" smtClean="0"/>
              <a:t/>
            </a:r>
            <a:br>
              <a:rPr lang="en-US" altLang="zh-CN" dirty="0" smtClean="0"/>
            </a:b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29933091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83568" y="1304764"/>
            <a:ext cx="7920038" cy="5004556"/>
          </a:xfrm>
        </p:spPr>
        <p:txBody>
          <a:bodyPr/>
          <a:lstStyle/>
          <a:p>
            <a:r>
              <a:rPr lang="en-US" altLang="zh-CN" dirty="0" smtClean="0">
                <a:solidFill>
                  <a:schemeClr val="bg1">
                    <a:lumMod val="50000"/>
                  </a:schemeClr>
                </a:solidFill>
                <a:latin typeface="+mn-ea"/>
              </a:rPr>
              <a:t>Hive</a:t>
            </a:r>
            <a:r>
              <a:rPr lang="zh-CN" altLang="en-US" dirty="0" smtClean="0">
                <a:solidFill>
                  <a:schemeClr val="bg1">
                    <a:lumMod val="50000"/>
                  </a:schemeClr>
                </a:solidFill>
                <a:latin typeface="+mn-ea"/>
              </a:rPr>
              <a:t>应用场景介绍</a:t>
            </a:r>
            <a:endParaRPr lang="en-US" altLang="zh-CN" dirty="0" smtClean="0">
              <a:solidFill>
                <a:schemeClr val="bg1">
                  <a:lumMod val="50000"/>
                </a:schemeClr>
              </a:solidFill>
              <a:latin typeface="+mn-ea"/>
            </a:endParaRPr>
          </a:p>
          <a:p>
            <a:r>
              <a:rPr lang="en-US" altLang="zh-CN" dirty="0" smtClean="0">
                <a:solidFill>
                  <a:schemeClr val="bg1">
                    <a:lumMod val="50000"/>
                  </a:schemeClr>
                </a:solidFill>
                <a:latin typeface="+mn-ea"/>
              </a:rPr>
              <a:t>Hive</a:t>
            </a:r>
            <a:r>
              <a:rPr lang="zh-CN" altLang="en-US" dirty="0" smtClean="0">
                <a:solidFill>
                  <a:schemeClr val="bg1">
                    <a:lumMod val="50000"/>
                  </a:schemeClr>
                </a:solidFill>
                <a:latin typeface="+mn-ea"/>
              </a:rPr>
              <a:t>功能与架构</a:t>
            </a:r>
            <a:endParaRPr lang="en-US" altLang="zh-CN" dirty="0" smtClean="0">
              <a:solidFill>
                <a:schemeClr val="bg1">
                  <a:lumMod val="50000"/>
                </a:schemeClr>
              </a:solidFill>
              <a:latin typeface="+mn-ea"/>
            </a:endParaRPr>
          </a:p>
          <a:p>
            <a:r>
              <a:rPr lang="en-US" altLang="zh-CN" dirty="0" smtClean="0">
                <a:solidFill>
                  <a:schemeClr val="bg1">
                    <a:lumMod val="50000"/>
                  </a:schemeClr>
                </a:solidFill>
                <a:latin typeface="+mn-ea"/>
              </a:rPr>
              <a:t>Hive</a:t>
            </a:r>
            <a:r>
              <a:rPr lang="zh-CN" altLang="en-US" dirty="0" smtClean="0">
                <a:solidFill>
                  <a:schemeClr val="bg1">
                    <a:lumMod val="50000"/>
                  </a:schemeClr>
                </a:solidFill>
                <a:latin typeface="+mn-ea"/>
              </a:rPr>
              <a:t>基本操作</a:t>
            </a:r>
            <a:endParaRPr lang="en-US" altLang="zh-CN" dirty="0" smtClean="0">
              <a:solidFill>
                <a:schemeClr val="bg1">
                  <a:lumMod val="50000"/>
                </a:schemeClr>
              </a:solidFill>
              <a:latin typeface="+mn-ea"/>
            </a:endParaRPr>
          </a:p>
          <a:p>
            <a:r>
              <a:rPr lang="zu-ZA" altLang="zh-CN" b="1" dirty="0" smtClean="0">
                <a:latin typeface="+mn-ea"/>
              </a:rPr>
              <a:t>Hive</a:t>
            </a:r>
            <a:r>
              <a:rPr lang="zh-CN" altLang="en-US" b="1" dirty="0" smtClean="0">
                <a:latin typeface="+mn-ea"/>
              </a:rPr>
              <a:t>常用维护</a:t>
            </a:r>
            <a:endParaRPr lang="en-US" altLang="zh-CN" b="1" dirty="0" smtClean="0">
              <a:latin typeface="+mn-ea"/>
            </a:endParaRPr>
          </a:p>
          <a:p>
            <a:pPr lvl="1"/>
            <a:r>
              <a:rPr lang="en-US" altLang="zh-CN" dirty="0" smtClean="0">
                <a:latin typeface="+mn-ea"/>
              </a:rPr>
              <a:t>Hive</a:t>
            </a:r>
            <a:r>
              <a:rPr lang="zh-CN" altLang="en-US" dirty="0" smtClean="0">
                <a:latin typeface="+mn-ea"/>
              </a:rPr>
              <a:t>日志收集</a:t>
            </a:r>
            <a:endParaRPr lang="en-US" altLang="zh-CN" dirty="0" smtClean="0">
              <a:latin typeface="+mn-ea"/>
            </a:endParaRPr>
          </a:p>
          <a:p>
            <a:pPr lvl="1"/>
            <a:r>
              <a:rPr lang="en-US" altLang="zh-CN" dirty="0" smtClean="0">
                <a:latin typeface="+mn-ea"/>
              </a:rPr>
              <a:t>Hive</a:t>
            </a:r>
            <a:r>
              <a:rPr lang="zh-CN" altLang="en-US" dirty="0" smtClean="0">
                <a:latin typeface="+mn-ea"/>
              </a:rPr>
              <a:t>日志路径</a:t>
            </a:r>
            <a:endParaRPr lang="en-US" altLang="zh-CN" dirty="0" smtClean="0">
              <a:latin typeface="+mn-ea"/>
            </a:endParaRPr>
          </a:p>
          <a:p>
            <a:pPr lvl="1"/>
            <a:r>
              <a:rPr lang="it-IT" altLang="zh-CN" dirty="0" smtClean="0">
                <a:latin typeface="+mn-ea"/>
              </a:rPr>
              <a:t>Hive</a:t>
            </a:r>
            <a:r>
              <a:rPr lang="zh-CN" altLang="en-US" dirty="0" smtClean="0">
                <a:latin typeface="+mn-ea"/>
              </a:rPr>
              <a:t>场景问题</a:t>
            </a:r>
            <a:r>
              <a:rPr lang="en-US" altLang="zh-CN" dirty="0" smtClean="0">
                <a:latin typeface="+mn-ea"/>
              </a:rPr>
              <a:t>FAQ</a:t>
            </a:r>
            <a:endParaRPr lang="it-IT" altLang="zh-CN" dirty="0" smtClean="0">
              <a:latin typeface="+mn-ea"/>
            </a:endParaRPr>
          </a:p>
          <a:p>
            <a:pPr>
              <a:buNone/>
            </a:pPr>
            <a:endParaRPr lang="zh-CN" altLang="en-US" dirty="0">
              <a:solidFill>
                <a:schemeClr val="bg1">
                  <a:lumMod val="50000"/>
                </a:schemeClr>
              </a:solidFill>
              <a:latin typeface="+mn-ea"/>
            </a:endParaRPr>
          </a:p>
        </p:txBody>
      </p:sp>
    </p:spTree>
    <p:extLst>
      <p:ext uri="{BB962C8B-B14F-4D97-AF65-F5344CB8AC3E}">
        <p14:creationId xmlns:p14="http://schemas.microsoft.com/office/powerpoint/2010/main" val="40377289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日志收集</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r>
              <a:rPr lang="en-US" altLang="zh-CN" sz="2000" dirty="0" err="1" smtClean="0">
                <a:latin typeface="+mn-ea"/>
              </a:rPr>
              <a:t>FusionInsight</a:t>
            </a:r>
            <a:r>
              <a:rPr lang="en-US" altLang="zh-CN" sz="2000" dirty="0" smtClean="0">
                <a:latin typeface="+mn-ea"/>
              </a:rPr>
              <a:t> HD</a:t>
            </a:r>
            <a:r>
              <a:rPr lang="zh-CN" altLang="en-US" sz="2000" dirty="0" smtClean="0">
                <a:latin typeface="+mn-ea"/>
              </a:rPr>
              <a:t>提供了简便的日志收集方法，在</a:t>
            </a:r>
            <a:r>
              <a:rPr lang="en-US" altLang="zh-CN" sz="2000" dirty="0" err="1" smtClean="0">
                <a:latin typeface="+mn-ea"/>
              </a:rPr>
              <a:t>FusionInsight</a:t>
            </a:r>
            <a:r>
              <a:rPr lang="en-US" altLang="zh-CN" sz="2000" dirty="0" smtClean="0">
                <a:latin typeface="+mn-ea"/>
              </a:rPr>
              <a:t> HD-&gt;System-&gt;Services-&gt;Hive-&gt;Download</a:t>
            </a:r>
            <a:r>
              <a:rPr lang="zh-CN" altLang="en-US" sz="2000" dirty="0" smtClean="0">
                <a:latin typeface="+mn-ea"/>
              </a:rPr>
              <a:t>。可以设置并下载在一定时间段内的相关日志。界面如下图：</a:t>
            </a:r>
            <a:endParaRPr lang="en-US" altLang="zh-CN" sz="2000" dirty="0" smtClean="0">
              <a:latin typeface="+mn-ea"/>
            </a:endParaRPr>
          </a:p>
          <a:p>
            <a:endParaRPr lang="zh-CN" altLang="en-US" sz="2000" dirty="0"/>
          </a:p>
        </p:txBody>
      </p:sp>
      <p:pic>
        <p:nvPicPr>
          <p:cNvPr id="2052" name="Picture 4"/>
          <p:cNvPicPr>
            <a:picLocks noChangeAspect="1" noChangeArrowheads="1"/>
          </p:cNvPicPr>
          <p:nvPr/>
        </p:nvPicPr>
        <p:blipFill>
          <a:blip r:embed="rId3" cstate="print"/>
          <a:srcRect/>
          <a:stretch>
            <a:fillRect/>
          </a:stretch>
        </p:blipFill>
        <p:spPr bwMode="auto">
          <a:xfrm>
            <a:off x="1331640" y="2888940"/>
            <a:ext cx="5276850" cy="2724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日志路径</a:t>
            </a:r>
            <a:endParaRPr lang="zh-CN" altLang="en-US" dirty="0"/>
          </a:p>
        </p:txBody>
      </p:sp>
      <p:graphicFrame>
        <p:nvGraphicFramePr>
          <p:cNvPr id="3" name="表格 2"/>
          <p:cNvGraphicFramePr>
            <a:graphicFrameLocks noGrp="1"/>
          </p:cNvGraphicFramePr>
          <p:nvPr/>
        </p:nvGraphicFramePr>
        <p:xfrm>
          <a:off x="899592" y="1563638"/>
          <a:ext cx="7776864" cy="3888173"/>
        </p:xfrm>
        <a:graphic>
          <a:graphicData uri="http://schemas.openxmlformats.org/drawingml/2006/table">
            <a:tbl>
              <a:tblPr/>
              <a:tblGrid>
                <a:gridCol w="2232248"/>
                <a:gridCol w="5544616"/>
              </a:tblGrid>
              <a:tr h="240987">
                <a:tc>
                  <a:txBody>
                    <a:bodyPr/>
                    <a:lstStyle/>
                    <a:p>
                      <a:pPr algn="ctr" fontAlgn="ctr"/>
                      <a:r>
                        <a:rPr lang="zh-CN" altLang="en-US" sz="1800" b="1" i="0" u="none" strike="noStrike" dirty="0" smtClean="0">
                          <a:solidFill>
                            <a:srgbClr val="FFFFFF"/>
                          </a:solidFill>
                          <a:latin typeface="+mn-ea"/>
                          <a:ea typeface="+mn-ea"/>
                        </a:rPr>
                        <a:t>日志</a:t>
                      </a:r>
                      <a:endParaRPr lang="en-US" sz="1800" b="1" i="0" u="none" strike="noStrike" dirty="0">
                        <a:solidFill>
                          <a:srgbClr val="FFFFFF"/>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6699"/>
                    </a:solidFill>
                  </a:tcPr>
                </a:tc>
                <a:tc>
                  <a:txBody>
                    <a:bodyPr/>
                    <a:lstStyle/>
                    <a:p>
                      <a:pPr algn="ctr" fontAlgn="ctr"/>
                      <a:r>
                        <a:rPr lang="zh-CN" altLang="en-US" sz="1800" b="1" i="0" u="none" strike="noStrike" dirty="0" smtClean="0">
                          <a:solidFill>
                            <a:srgbClr val="FFFFFF"/>
                          </a:solidFill>
                          <a:latin typeface="+mn-ea"/>
                          <a:ea typeface="+mn-ea"/>
                        </a:rPr>
                        <a:t>日志文件</a:t>
                      </a:r>
                      <a:endParaRPr lang="en-US" sz="1800" b="1" i="0" u="none" strike="noStrike" dirty="0">
                        <a:solidFill>
                          <a:srgbClr val="FFFFFF"/>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6699"/>
                    </a:solidFill>
                  </a:tcPr>
                </a:tc>
              </a:tr>
              <a:tr h="348876">
                <a:tc>
                  <a:txBody>
                    <a:bodyPr/>
                    <a:lstStyle/>
                    <a:p>
                      <a:pPr algn="l" fontAlgn="ctr"/>
                      <a:r>
                        <a:rPr lang="en-US" altLang="zh-CN" sz="1600" b="0" i="0" u="none" strike="noStrike" dirty="0" smtClean="0">
                          <a:solidFill>
                            <a:srgbClr val="000000"/>
                          </a:solidFill>
                          <a:latin typeface="+mn-ea"/>
                          <a:ea typeface="+mn-ea"/>
                        </a:rPr>
                        <a:t> </a:t>
                      </a:r>
                      <a:r>
                        <a:rPr lang="en-US" altLang="zh-CN" sz="1600" b="0" i="0" u="none" strike="noStrike" dirty="0" err="1" smtClean="0">
                          <a:solidFill>
                            <a:srgbClr val="000000"/>
                          </a:solidFill>
                          <a:latin typeface="+mn-ea"/>
                          <a:ea typeface="+mn-ea"/>
                        </a:rPr>
                        <a:t>HiveServer</a:t>
                      </a:r>
                      <a:r>
                        <a:rPr lang="zh-CN" altLang="en-US" sz="1600" b="0" i="0" u="none" strike="noStrike" dirty="0" smtClean="0">
                          <a:solidFill>
                            <a:srgbClr val="000000"/>
                          </a:solidFill>
                          <a:latin typeface="+mn-ea"/>
                          <a:ea typeface="+mn-ea"/>
                        </a:rPr>
                        <a:t>启动时日志</a:t>
                      </a:r>
                      <a:endParaRPr lang="en-US" sz="1600" b="0" i="0" u="none" strike="noStrike" dirty="0">
                        <a:solidFill>
                          <a:srgbClr val="000000"/>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1600" dirty="0" smtClean="0">
                          <a:latin typeface="+mn-ea"/>
                          <a:ea typeface="+mn-ea"/>
                        </a:rPr>
                        <a:t>/</a:t>
                      </a:r>
                      <a:r>
                        <a:rPr lang="en-US" altLang="zh-CN" sz="1600" kern="100" dirty="0" err="1" smtClean="0">
                          <a:latin typeface="+mn-ea"/>
                          <a:ea typeface="+mn-ea"/>
                          <a:cs typeface="Times New Roman"/>
                        </a:rPr>
                        <a:t>var</a:t>
                      </a:r>
                      <a:r>
                        <a:rPr lang="en-US" altLang="zh-CN" sz="1600" kern="100" dirty="0" smtClean="0">
                          <a:latin typeface="+mn-ea"/>
                          <a:ea typeface="+mn-ea"/>
                          <a:cs typeface="Times New Roman"/>
                        </a:rPr>
                        <a:t>/log/</a:t>
                      </a:r>
                      <a:r>
                        <a:rPr lang="en-US" altLang="zh-CN" sz="1600" kern="100" dirty="0" err="1" smtClean="0">
                          <a:latin typeface="+mn-ea"/>
                          <a:ea typeface="+mn-ea"/>
                          <a:cs typeface="Times New Roman"/>
                        </a:rPr>
                        <a:t>Bigdata</a:t>
                      </a:r>
                      <a:r>
                        <a:rPr lang="en-US" altLang="zh-CN" sz="1600" kern="100" dirty="0" smtClean="0">
                          <a:latin typeface="+mn-ea"/>
                          <a:ea typeface="+mn-ea"/>
                          <a:cs typeface="Times New Roman"/>
                        </a:rPr>
                        <a:t>/hive/</a:t>
                      </a:r>
                      <a:r>
                        <a:rPr lang="en-US" altLang="zh-CN" sz="1600" kern="100" dirty="0" err="1" smtClean="0">
                          <a:latin typeface="+mn-ea"/>
                          <a:ea typeface="+mn-ea"/>
                          <a:cs typeface="Times New Roman"/>
                        </a:rPr>
                        <a:t>hiveserver</a:t>
                      </a:r>
                      <a:r>
                        <a:rPr lang="en-US" altLang="zh-CN" sz="1600" kern="100" dirty="0" smtClean="0">
                          <a:latin typeface="+mn-ea"/>
                          <a:ea typeface="+mn-ea"/>
                          <a:cs typeface="Times New Roman"/>
                        </a:rPr>
                        <a:t>/startDetail.log</a:t>
                      </a:r>
                      <a:endParaRPr lang="zh-CN" altLang="en-US" sz="1600" b="0" i="0" u="none" strike="noStrike" dirty="0">
                        <a:solidFill>
                          <a:srgbClr val="000000"/>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6215">
                <a:tc>
                  <a:txBody>
                    <a:bodyPr/>
                    <a:lstStyle/>
                    <a:p>
                      <a:pPr algn="l" fontAlgn="ctr"/>
                      <a:r>
                        <a:rPr lang="en-US" altLang="zh-CN" sz="1600" b="0" i="0" u="none" strike="noStrike" dirty="0" smtClean="0">
                          <a:solidFill>
                            <a:srgbClr val="000000"/>
                          </a:solidFill>
                          <a:latin typeface="+mn-ea"/>
                          <a:ea typeface="+mn-ea"/>
                        </a:rPr>
                        <a:t> </a:t>
                      </a:r>
                      <a:r>
                        <a:rPr lang="en-US" altLang="zh-CN" sz="1600" b="0" i="0" u="none" strike="noStrike" dirty="0" err="1" smtClean="0">
                          <a:solidFill>
                            <a:srgbClr val="000000"/>
                          </a:solidFill>
                          <a:latin typeface="+mn-ea"/>
                          <a:ea typeface="+mn-ea"/>
                        </a:rPr>
                        <a:t>HiveServer</a:t>
                      </a:r>
                      <a:r>
                        <a:rPr lang="zh-CN" altLang="en-US" sz="1600" b="0" i="0" u="none" strike="noStrike" dirty="0" smtClean="0">
                          <a:solidFill>
                            <a:srgbClr val="000000"/>
                          </a:solidFill>
                          <a:latin typeface="+mn-ea"/>
                          <a:ea typeface="+mn-ea"/>
                        </a:rPr>
                        <a:t>停止时日志</a:t>
                      </a:r>
                      <a:endParaRPr lang="en-US" altLang="zh-CN" sz="1600" b="0" i="0" u="none" strike="noStrike" dirty="0">
                        <a:solidFill>
                          <a:srgbClr val="000000"/>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1600" kern="100" dirty="0" smtClean="0">
                          <a:latin typeface="+mn-ea"/>
                          <a:ea typeface="+mn-ea"/>
                          <a:cs typeface="Times New Roman"/>
                        </a:rPr>
                        <a:t>/</a:t>
                      </a:r>
                      <a:r>
                        <a:rPr lang="en-US" altLang="zh-CN" sz="1600" kern="100" dirty="0" err="1" smtClean="0">
                          <a:latin typeface="+mn-ea"/>
                          <a:ea typeface="+mn-ea"/>
                          <a:cs typeface="Times New Roman"/>
                        </a:rPr>
                        <a:t>var</a:t>
                      </a:r>
                      <a:r>
                        <a:rPr lang="en-US" altLang="zh-CN" sz="1600" kern="100" dirty="0" smtClean="0">
                          <a:latin typeface="+mn-ea"/>
                          <a:ea typeface="+mn-ea"/>
                          <a:cs typeface="Times New Roman"/>
                        </a:rPr>
                        <a:t>/log/</a:t>
                      </a:r>
                      <a:r>
                        <a:rPr lang="en-US" altLang="zh-CN" sz="1600" kern="100" dirty="0" err="1" smtClean="0">
                          <a:latin typeface="+mn-ea"/>
                          <a:ea typeface="+mn-ea"/>
                          <a:cs typeface="Times New Roman"/>
                        </a:rPr>
                        <a:t>Bigdata</a:t>
                      </a:r>
                      <a:r>
                        <a:rPr lang="en-US" altLang="zh-CN" sz="1600" kern="100" dirty="0" smtClean="0">
                          <a:latin typeface="+mn-ea"/>
                          <a:ea typeface="+mn-ea"/>
                          <a:cs typeface="Times New Roman"/>
                        </a:rPr>
                        <a:t>/hive/</a:t>
                      </a:r>
                      <a:r>
                        <a:rPr lang="en-US" altLang="zh-CN" sz="1600" kern="100" dirty="0" err="1" smtClean="0">
                          <a:latin typeface="+mn-ea"/>
                          <a:ea typeface="+mn-ea"/>
                          <a:cs typeface="Times New Roman"/>
                        </a:rPr>
                        <a:t>hiveserver</a:t>
                      </a:r>
                      <a:r>
                        <a:rPr lang="en-US" altLang="zh-CN" sz="1600" kern="100" dirty="0" smtClean="0">
                          <a:latin typeface="+mn-ea"/>
                          <a:ea typeface="+mn-ea"/>
                          <a:cs typeface="Times New Roman"/>
                        </a:rPr>
                        <a:t>/stopDetail.log</a:t>
                      </a:r>
                      <a:endParaRPr lang="zh-CN" altLang="en-US" sz="1600" b="0" i="0" u="none" strike="noStrike" dirty="0">
                        <a:solidFill>
                          <a:srgbClr val="000000"/>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5438">
                <a:tc>
                  <a:txBody>
                    <a:bodyPr/>
                    <a:lstStyle/>
                    <a:p>
                      <a:pPr algn="l" fontAlgn="ctr"/>
                      <a:r>
                        <a:rPr lang="en-US" altLang="zh-CN" sz="1600" b="0" i="0" u="none" strike="noStrike" dirty="0" smtClean="0">
                          <a:solidFill>
                            <a:srgbClr val="000000"/>
                          </a:solidFill>
                          <a:latin typeface="+mn-ea"/>
                          <a:ea typeface="+mn-ea"/>
                        </a:rPr>
                        <a:t> </a:t>
                      </a:r>
                      <a:r>
                        <a:rPr lang="en-US" altLang="zh-CN" sz="1600" b="0" i="0" u="none" strike="noStrike" dirty="0" err="1" smtClean="0">
                          <a:solidFill>
                            <a:srgbClr val="000000"/>
                          </a:solidFill>
                          <a:latin typeface="+mn-ea"/>
                          <a:ea typeface="+mn-ea"/>
                        </a:rPr>
                        <a:t>Hiveserver</a:t>
                      </a:r>
                      <a:r>
                        <a:rPr lang="zh-CN" altLang="en-US" sz="1600" b="0" i="0" u="none" strike="noStrike" dirty="0" smtClean="0">
                          <a:solidFill>
                            <a:srgbClr val="000000"/>
                          </a:solidFill>
                          <a:latin typeface="+mn-ea"/>
                          <a:ea typeface="+mn-ea"/>
                        </a:rPr>
                        <a:t>运行日志</a:t>
                      </a:r>
                      <a:endParaRPr lang="en-US" altLang="zh-CN" sz="1600" b="0" i="0" u="none" strike="noStrike" dirty="0">
                        <a:solidFill>
                          <a:srgbClr val="000000"/>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1600" kern="1200" dirty="0" smtClean="0">
                          <a:latin typeface="+mn-ea"/>
                          <a:ea typeface="+mn-ea"/>
                          <a:cs typeface="+mn-cs"/>
                        </a:rPr>
                        <a:t>/</a:t>
                      </a:r>
                      <a:r>
                        <a:rPr lang="en-US" altLang="zh-CN" sz="1600" kern="100" dirty="0" err="1" smtClean="0">
                          <a:latin typeface="+mn-ea"/>
                          <a:ea typeface="+mn-ea"/>
                          <a:cs typeface="Times New Roman"/>
                        </a:rPr>
                        <a:t>var</a:t>
                      </a:r>
                      <a:r>
                        <a:rPr lang="en-US" altLang="zh-CN" sz="1600" kern="100" dirty="0" smtClean="0">
                          <a:latin typeface="+mn-ea"/>
                          <a:ea typeface="+mn-ea"/>
                          <a:cs typeface="Times New Roman"/>
                        </a:rPr>
                        <a:t>/log/</a:t>
                      </a:r>
                      <a:r>
                        <a:rPr lang="en-US" altLang="zh-CN" sz="1600" kern="100" dirty="0" err="1" smtClean="0">
                          <a:latin typeface="+mn-ea"/>
                          <a:ea typeface="+mn-ea"/>
                          <a:cs typeface="Times New Roman"/>
                        </a:rPr>
                        <a:t>Bigdata</a:t>
                      </a:r>
                      <a:r>
                        <a:rPr lang="en-US" altLang="zh-CN" sz="1600" kern="100" dirty="0" smtClean="0">
                          <a:latin typeface="+mn-ea"/>
                          <a:ea typeface="+mn-ea"/>
                          <a:cs typeface="Times New Roman"/>
                        </a:rPr>
                        <a:t>/hive/</a:t>
                      </a:r>
                      <a:r>
                        <a:rPr lang="en-US" altLang="zh-CN" sz="1600" kern="100" dirty="0" err="1" smtClean="0">
                          <a:latin typeface="+mn-ea"/>
                          <a:ea typeface="+mn-ea"/>
                          <a:cs typeface="Times New Roman"/>
                        </a:rPr>
                        <a:t>hiveserver</a:t>
                      </a:r>
                      <a:r>
                        <a:rPr lang="en-US" altLang="zh-CN" sz="1600" kern="100" dirty="0" smtClean="0">
                          <a:latin typeface="+mn-ea"/>
                          <a:ea typeface="+mn-ea"/>
                          <a:cs typeface="Times New Roman"/>
                        </a:rPr>
                        <a:t>/hive.log</a:t>
                      </a:r>
                      <a:endParaRPr lang="zh-CN" altLang="en-US" sz="1600" b="0" i="0" u="none" strike="noStrike" dirty="0">
                        <a:solidFill>
                          <a:srgbClr val="000000"/>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9088">
                <a:tc>
                  <a:txBody>
                    <a:bodyPr/>
                    <a:lstStyle/>
                    <a:p>
                      <a:pPr algn="l" fontAlgn="ctr"/>
                      <a:r>
                        <a:rPr lang="en-US" altLang="zh-CN" sz="1600" b="0" i="0" u="none" strike="noStrike" dirty="0" smtClean="0">
                          <a:solidFill>
                            <a:srgbClr val="000000"/>
                          </a:solidFill>
                          <a:latin typeface="+mn-ea"/>
                          <a:ea typeface="+mn-ea"/>
                        </a:rPr>
                        <a:t> </a:t>
                      </a:r>
                      <a:r>
                        <a:rPr lang="en-US" altLang="zh-CN" sz="1600" b="0" i="0" u="none" strike="noStrike" dirty="0" err="1" smtClean="0">
                          <a:solidFill>
                            <a:srgbClr val="000000"/>
                          </a:solidFill>
                          <a:latin typeface="+mn-ea"/>
                          <a:ea typeface="+mn-ea"/>
                        </a:rPr>
                        <a:t>MetaStore</a:t>
                      </a:r>
                      <a:r>
                        <a:rPr lang="zh-CN" altLang="en-US" sz="1600" b="0" i="0" u="none" strike="noStrike" dirty="0" smtClean="0">
                          <a:solidFill>
                            <a:srgbClr val="000000"/>
                          </a:solidFill>
                          <a:latin typeface="+mn-ea"/>
                          <a:ea typeface="+mn-ea"/>
                        </a:rPr>
                        <a:t>启动时日志</a:t>
                      </a:r>
                      <a:endParaRPr lang="en-US" sz="1600" b="0" i="0" u="none" strike="noStrike" dirty="0">
                        <a:solidFill>
                          <a:srgbClr val="000000"/>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1600" dirty="0" smtClean="0">
                          <a:latin typeface="+mn-ea"/>
                          <a:ea typeface="+mn-ea"/>
                        </a:rPr>
                        <a:t>/</a:t>
                      </a:r>
                      <a:r>
                        <a:rPr lang="en-US" altLang="zh-CN" sz="1600" kern="100" dirty="0" err="1" smtClean="0">
                          <a:latin typeface="+mn-ea"/>
                          <a:ea typeface="+mn-ea"/>
                          <a:cs typeface="Times New Roman"/>
                        </a:rPr>
                        <a:t>var</a:t>
                      </a:r>
                      <a:r>
                        <a:rPr lang="en-US" altLang="zh-CN" sz="1600" kern="100" dirty="0" smtClean="0">
                          <a:latin typeface="+mn-ea"/>
                          <a:ea typeface="+mn-ea"/>
                          <a:cs typeface="Times New Roman"/>
                        </a:rPr>
                        <a:t>/log/</a:t>
                      </a:r>
                      <a:r>
                        <a:rPr lang="en-US" altLang="zh-CN" sz="1600" kern="100" dirty="0" err="1" smtClean="0">
                          <a:latin typeface="+mn-ea"/>
                          <a:ea typeface="+mn-ea"/>
                          <a:cs typeface="Times New Roman"/>
                        </a:rPr>
                        <a:t>Bigdata</a:t>
                      </a:r>
                      <a:r>
                        <a:rPr lang="en-US" altLang="zh-CN" sz="1600" kern="100" dirty="0" smtClean="0">
                          <a:latin typeface="+mn-ea"/>
                          <a:ea typeface="+mn-ea"/>
                          <a:cs typeface="Times New Roman"/>
                        </a:rPr>
                        <a:t>/hive/</a:t>
                      </a:r>
                      <a:r>
                        <a:rPr lang="zh-CN" altLang="en-US" sz="1600" b="0" i="0" u="none" strike="noStrike" kern="1200" dirty="0" smtClean="0">
                          <a:solidFill>
                            <a:srgbClr val="000000"/>
                          </a:solidFill>
                          <a:latin typeface="+mn-ea"/>
                          <a:ea typeface="+mn-ea"/>
                          <a:cs typeface="+mn-cs"/>
                        </a:rPr>
                        <a:t>ｍ</a:t>
                      </a:r>
                      <a:r>
                        <a:rPr lang="en-US" altLang="zh-CN" sz="1600" b="0" i="0" u="none" strike="noStrike" dirty="0" err="1" smtClean="0">
                          <a:solidFill>
                            <a:srgbClr val="000000"/>
                          </a:solidFill>
                          <a:latin typeface="+mn-ea"/>
                          <a:ea typeface="+mn-ea"/>
                        </a:rPr>
                        <a:t>etaStore</a:t>
                      </a:r>
                      <a:r>
                        <a:rPr lang="en-US" altLang="zh-CN" sz="1600" kern="100" dirty="0" smtClean="0">
                          <a:latin typeface="+mn-ea"/>
                          <a:ea typeface="+mn-ea"/>
                          <a:cs typeface="Times New Roman"/>
                        </a:rPr>
                        <a:t>/startDetail.log</a:t>
                      </a:r>
                      <a:endParaRPr lang="zh-CN" altLang="en-US" sz="1600" b="0" i="0" u="none" strike="noStrike" dirty="0">
                        <a:solidFill>
                          <a:srgbClr val="000000"/>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9088">
                <a:tc>
                  <a:txBody>
                    <a:bodyPr/>
                    <a:lstStyle/>
                    <a:p>
                      <a:pPr algn="l" fontAlgn="ctr"/>
                      <a:r>
                        <a:rPr lang="en-US" altLang="zh-CN" sz="1600" b="0" i="0" u="none" strike="noStrike" dirty="0" smtClean="0">
                          <a:solidFill>
                            <a:srgbClr val="000000"/>
                          </a:solidFill>
                          <a:latin typeface="+mn-ea"/>
                          <a:ea typeface="+mn-ea"/>
                        </a:rPr>
                        <a:t> </a:t>
                      </a:r>
                      <a:r>
                        <a:rPr lang="en-US" altLang="zh-CN" sz="1600" b="0" i="0" u="none" strike="noStrike" dirty="0" err="1" smtClean="0">
                          <a:solidFill>
                            <a:srgbClr val="000000"/>
                          </a:solidFill>
                          <a:latin typeface="+mn-ea"/>
                          <a:ea typeface="+mn-ea"/>
                        </a:rPr>
                        <a:t>MetaStore</a:t>
                      </a:r>
                      <a:r>
                        <a:rPr lang="zh-CN" altLang="en-US" sz="1600" b="0" i="0" u="none" strike="noStrike" dirty="0" smtClean="0">
                          <a:solidFill>
                            <a:srgbClr val="000000"/>
                          </a:solidFill>
                          <a:latin typeface="+mn-ea"/>
                          <a:ea typeface="+mn-ea"/>
                        </a:rPr>
                        <a:t>运行日志</a:t>
                      </a:r>
                      <a:endParaRPr lang="en-US" altLang="zh-CN" sz="1600" b="0" i="0" u="none" strike="noStrike" dirty="0">
                        <a:solidFill>
                          <a:srgbClr val="000000"/>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1600" kern="1200" dirty="0" smtClean="0">
                          <a:latin typeface="+mn-ea"/>
                          <a:ea typeface="+mn-ea"/>
                          <a:cs typeface="+mn-cs"/>
                        </a:rPr>
                        <a:t>/</a:t>
                      </a:r>
                      <a:r>
                        <a:rPr lang="en-US" altLang="zh-CN" sz="1600" kern="100" dirty="0" err="1" smtClean="0">
                          <a:latin typeface="+mn-ea"/>
                          <a:ea typeface="+mn-ea"/>
                          <a:cs typeface="Times New Roman"/>
                        </a:rPr>
                        <a:t>var</a:t>
                      </a:r>
                      <a:r>
                        <a:rPr lang="en-US" altLang="zh-CN" sz="1600" kern="100" dirty="0" smtClean="0">
                          <a:latin typeface="+mn-ea"/>
                          <a:ea typeface="+mn-ea"/>
                          <a:cs typeface="Times New Roman"/>
                        </a:rPr>
                        <a:t>/log/</a:t>
                      </a:r>
                      <a:r>
                        <a:rPr lang="en-US" altLang="zh-CN" sz="1600" kern="100" dirty="0" err="1" smtClean="0">
                          <a:latin typeface="+mn-ea"/>
                          <a:ea typeface="+mn-ea"/>
                          <a:cs typeface="Times New Roman"/>
                        </a:rPr>
                        <a:t>Bigdata</a:t>
                      </a:r>
                      <a:r>
                        <a:rPr lang="en-US" altLang="zh-CN" sz="1600" kern="100" dirty="0" smtClean="0">
                          <a:latin typeface="+mn-ea"/>
                          <a:ea typeface="+mn-ea"/>
                          <a:cs typeface="Times New Roman"/>
                        </a:rPr>
                        <a:t>/hive/</a:t>
                      </a:r>
                      <a:r>
                        <a:rPr lang="en-US" altLang="zh-CN" sz="1600" kern="100" dirty="0" err="1" smtClean="0">
                          <a:latin typeface="+mn-ea"/>
                          <a:ea typeface="+mn-ea"/>
                          <a:cs typeface="Times New Roman"/>
                        </a:rPr>
                        <a:t>metastore</a:t>
                      </a:r>
                      <a:r>
                        <a:rPr lang="en-US" altLang="zh-CN" sz="1600" kern="100" dirty="0" smtClean="0">
                          <a:latin typeface="+mn-ea"/>
                          <a:ea typeface="+mn-ea"/>
                          <a:cs typeface="Times New Roman"/>
                        </a:rPr>
                        <a:t>/metastore.log</a:t>
                      </a:r>
                      <a:endParaRPr lang="zh-CN" altLang="en-US" sz="1600" b="0" i="0" u="none" strike="noStrike" dirty="0">
                        <a:solidFill>
                          <a:srgbClr val="000000"/>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3884">
                <a:tc>
                  <a:txBody>
                    <a:bodyPr/>
                    <a:lstStyle/>
                    <a:p>
                      <a:pPr algn="l" fontAlgn="ctr"/>
                      <a:r>
                        <a:rPr lang="en-US" altLang="zh-CN" sz="1600" b="0" i="0" u="none" strike="noStrike" dirty="0" smtClean="0">
                          <a:solidFill>
                            <a:srgbClr val="000000"/>
                          </a:solidFill>
                          <a:latin typeface="+mn-ea"/>
                          <a:ea typeface="+mn-ea"/>
                        </a:rPr>
                        <a:t> </a:t>
                      </a:r>
                      <a:r>
                        <a:rPr lang="en-US" altLang="zh-CN" sz="1600" b="0" i="0" u="none" strike="noStrike" dirty="0" err="1" smtClean="0">
                          <a:solidFill>
                            <a:srgbClr val="000000"/>
                          </a:solidFill>
                          <a:latin typeface="+mn-ea"/>
                          <a:ea typeface="+mn-ea"/>
                        </a:rPr>
                        <a:t>MetaStore</a:t>
                      </a:r>
                      <a:r>
                        <a:rPr lang="zh-CN" altLang="en-US" sz="1600" b="0" i="0" u="none" strike="noStrike" dirty="0" smtClean="0">
                          <a:solidFill>
                            <a:srgbClr val="000000"/>
                          </a:solidFill>
                          <a:latin typeface="+mn-ea"/>
                          <a:ea typeface="+mn-ea"/>
                        </a:rPr>
                        <a:t>运行日志</a:t>
                      </a:r>
                      <a:endParaRPr lang="en-US" altLang="zh-CN" sz="1600" b="0" i="0" u="none" strike="noStrike" dirty="0">
                        <a:solidFill>
                          <a:srgbClr val="000000"/>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1600" kern="1200" dirty="0" smtClean="0">
                          <a:latin typeface="+mn-ea"/>
                          <a:ea typeface="+mn-ea"/>
                          <a:cs typeface="+mn-cs"/>
                        </a:rPr>
                        <a:t>/</a:t>
                      </a:r>
                      <a:r>
                        <a:rPr lang="en-US" altLang="zh-CN" sz="1600" kern="100" dirty="0" err="1" smtClean="0">
                          <a:latin typeface="+mn-ea"/>
                          <a:ea typeface="+mn-ea"/>
                          <a:cs typeface="Times New Roman"/>
                        </a:rPr>
                        <a:t>var</a:t>
                      </a:r>
                      <a:r>
                        <a:rPr lang="en-US" altLang="zh-CN" sz="1600" kern="100" dirty="0" smtClean="0">
                          <a:latin typeface="+mn-ea"/>
                          <a:ea typeface="+mn-ea"/>
                          <a:cs typeface="Times New Roman"/>
                        </a:rPr>
                        <a:t>/log/</a:t>
                      </a:r>
                      <a:r>
                        <a:rPr lang="en-US" altLang="zh-CN" sz="1600" kern="100" dirty="0" err="1" smtClean="0">
                          <a:latin typeface="+mn-ea"/>
                          <a:ea typeface="+mn-ea"/>
                          <a:cs typeface="Times New Roman"/>
                        </a:rPr>
                        <a:t>Bigdata</a:t>
                      </a:r>
                      <a:r>
                        <a:rPr lang="en-US" altLang="zh-CN" sz="1600" kern="100" dirty="0" smtClean="0">
                          <a:latin typeface="+mn-ea"/>
                          <a:ea typeface="+mn-ea"/>
                          <a:cs typeface="Times New Roman"/>
                        </a:rPr>
                        <a:t>/hive/</a:t>
                      </a:r>
                      <a:r>
                        <a:rPr lang="en-US" altLang="zh-CN" sz="1600" kern="100" dirty="0" err="1" smtClean="0">
                          <a:latin typeface="+mn-ea"/>
                          <a:ea typeface="+mn-ea"/>
                          <a:cs typeface="Times New Roman"/>
                        </a:rPr>
                        <a:t>metastore</a:t>
                      </a:r>
                      <a:r>
                        <a:rPr lang="en-US" altLang="zh-CN" sz="1600" kern="100" dirty="0" smtClean="0">
                          <a:latin typeface="+mn-ea"/>
                          <a:ea typeface="+mn-ea"/>
                          <a:cs typeface="Times New Roman"/>
                        </a:rPr>
                        <a:t>/metastore.log</a:t>
                      </a:r>
                      <a:endParaRPr lang="zh-CN" altLang="en-US" sz="1600" b="0" i="0" u="none" strike="noStrike" dirty="0">
                        <a:solidFill>
                          <a:srgbClr val="000000"/>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3884">
                <a:tc>
                  <a:txBody>
                    <a:bodyPr/>
                    <a:lstStyle/>
                    <a:p>
                      <a:pPr algn="l" fontAlgn="ctr"/>
                      <a:r>
                        <a:rPr lang="en-US" altLang="zh-CN" sz="1600" b="0" i="0" u="none" strike="noStrike" baseline="0" dirty="0" smtClean="0">
                          <a:solidFill>
                            <a:srgbClr val="000000"/>
                          </a:solidFill>
                          <a:latin typeface="+mn-ea"/>
                          <a:ea typeface="+mn-ea"/>
                        </a:rPr>
                        <a:t> Hive</a:t>
                      </a:r>
                      <a:r>
                        <a:rPr lang="zh-CN" altLang="en-US" sz="1600" b="0" i="0" u="none" strike="noStrike" baseline="0" dirty="0" smtClean="0">
                          <a:solidFill>
                            <a:srgbClr val="000000"/>
                          </a:solidFill>
                          <a:latin typeface="+mn-ea"/>
                          <a:ea typeface="+mn-ea"/>
                        </a:rPr>
                        <a:t>审计</a:t>
                      </a:r>
                      <a:r>
                        <a:rPr lang="zh-CN" altLang="en-US" sz="1600" b="0" i="0" u="none" strike="noStrike" dirty="0" smtClean="0">
                          <a:solidFill>
                            <a:srgbClr val="000000"/>
                          </a:solidFill>
                          <a:latin typeface="+mn-ea"/>
                          <a:ea typeface="+mn-ea"/>
                        </a:rPr>
                        <a:t>日志</a:t>
                      </a:r>
                      <a:endParaRPr lang="en-US" altLang="zh-CN" sz="1600" b="0" i="0" u="none" strike="noStrike" dirty="0">
                        <a:solidFill>
                          <a:srgbClr val="000000"/>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u-ZA" altLang="zh-CN" sz="1600" kern="100" dirty="0" smtClean="0">
                          <a:latin typeface="+mn-ea"/>
                          <a:ea typeface="+mn-ea"/>
                          <a:cs typeface="Times New Roman"/>
                        </a:rPr>
                        <a:t>/var/log/Bigdata/audit/hive/hiveserver/hive-audit.log</a:t>
                      </a: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3884">
                <a:tc>
                  <a:txBody>
                    <a:bodyPr/>
                    <a:lstStyle/>
                    <a:p>
                      <a:pPr algn="l" fontAlgn="ctr"/>
                      <a:r>
                        <a:rPr lang="en-US" altLang="zh-CN" sz="1600" b="0" i="0" u="none" strike="noStrike" baseline="0" dirty="0" smtClean="0">
                          <a:solidFill>
                            <a:srgbClr val="000000"/>
                          </a:solidFill>
                          <a:latin typeface="+mn-ea"/>
                          <a:ea typeface="+mn-ea"/>
                        </a:rPr>
                        <a:t> </a:t>
                      </a:r>
                      <a:r>
                        <a:rPr lang="en-US" altLang="zh-CN" sz="1600" b="0" i="0" u="none" strike="noStrike" baseline="0" dirty="0" err="1" smtClean="0">
                          <a:solidFill>
                            <a:srgbClr val="000000"/>
                          </a:solidFill>
                          <a:latin typeface="+mn-ea"/>
                          <a:ea typeface="+mn-ea"/>
                        </a:rPr>
                        <a:t>Metastore</a:t>
                      </a:r>
                      <a:r>
                        <a:rPr lang="zh-CN" altLang="en-US" sz="1600" b="0" i="0" u="none" strike="noStrike" baseline="0" dirty="0" smtClean="0">
                          <a:solidFill>
                            <a:srgbClr val="000000"/>
                          </a:solidFill>
                          <a:latin typeface="+mn-ea"/>
                          <a:ea typeface="+mn-ea"/>
                        </a:rPr>
                        <a:t>审计</a:t>
                      </a:r>
                      <a:r>
                        <a:rPr lang="zh-CN" altLang="en-US" sz="1600" b="0" i="0" u="none" strike="noStrike" dirty="0" smtClean="0">
                          <a:solidFill>
                            <a:srgbClr val="000000"/>
                          </a:solidFill>
                          <a:latin typeface="+mn-ea"/>
                          <a:ea typeface="+mn-ea"/>
                        </a:rPr>
                        <a:t>日志</a:t>
                      </a:r>
                      <a:endParaRPr lang="en-US" altLang="zh-CN" sz="1600" b="0" i="0" u="none" strike="noStrike" dirty="0">
                        <a:solidFill>
                          <a:srgbClr val="000000"/>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u-ZA" altLang="zh-CN" sz="1600" b="0" i="0" u="none" strike="noStrike" dirty="0" smtClean="0">
                          <a:solidFill>
                            <a:srgbClr val="000000"/>
                          </a:solidFill>
                          <a:latin typeface="+mn-ea"/>
                          <a:ea typeface="+mn-ea"/>
                        </a:rPr>
                        <a:t>/var/log/Bigdata/audit/hive/metastore/metastore-audit.log</a:t>
                      </a:r>
                      <a:endParaRPr lang="zh-CN" altLang="en-US" sz="1600" b="0" i="0" u="none" strike="noStrike" dirty="0">
                        <a:solidFill>
                          <a:srgbClr val="000000"/>
                        </a:solidFill>
                        <a:latin typeface="+mn-ea"/>
                        <a:ea typeface="+mn-ea"/>
                      </a:endParaRPr>
                    </a:p>
                  </a:txBody>
                  <a:tcPr marL="4850" marR="4850" marT="4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场景问题</a:t>
            </a:r>
            <a:r>
              <a:rPr lang="en-US" altLang="zh-CN" dirty="0" smtClean="0"/>
              <a:t>FAQ</a:t>
            </a:r>
            <a:endParaRPr lang="zh-CN" altLang="en-US" dirty="0"/>
          </a:p>
        </p:txBody>
      </p:sp>
      <p:graphicFrame>
        <p:nvGraphicFramePr>
          <p:cNvPr id="4" name="表格 3"/>
          <p:cNvGraphicFramePr>
            <a:graphicFrameLocks noGrp="1"/>
          </p:cNvGraphicFramePr>
          <p:nvPr/>
        </p:nvGraphicFramePr>
        <p:xfrm>
          <a:off x="1007604" y="1484784"/>
          <a:ext cx="7200800" cy="4602480"/>
        </p:xfrm>
        <a:graphic>
          <a:graphicData uri="http://schemas.openxmlformats.org/drawingml/2006/table">
            <a:tbl>
              <a:tblPr firstRow="1" bandRow="1"/>
              <a:tblGrid>
                <a:gridCol w="1728192"/>
                <a:gridCol w="5472608"/>
              </a:tblGrid>
              <a:tr h="301714">
                <a:tc gridSpan="2">
                  <a:txBody>
                    <a:bodyPr/>
                    <a:lstStyle>
                      <a:defPPr>
                        <a:defRPr lang="zh-CN"/>
                      </a:defPPr>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en-US" altLang="zh-CN" sz="2000" dirty="0" smtClean="0">
                          <a:solidFill>
                            <a:schemeClr val="tx1"/>
                          </a:solidFill>
                          <a:latin typeface="+mn-ea"/>
                          <a:ea typeface="+mn-ea"/>
                        </a:rPr>
                        <a:t>Beeline</a:t>
                      </a:r>
                      <a:r>
                        <a:rPr lang="zh-CN" altLang="en-US" sz="2000" dirty="0" smtClean="0">
                          <a:solidFill>
                            <a:schemeClr val="tx1"/>
                          </a:solidFill>
                          <a:latin typeface="+mn-ea"/>
                          <a:ea typeface="+mn-ea"/>
                        </a:rPr>
                        <a:t>下执行</a:t>
                      </a:r>
                      <a:r>
                        <a:rPr lang="en-US" altLang="zh-CN" sz="2000" dirty="0" smtClean="0">
                          <a:solidFill>
                            <a:schemeClr val="tx1"/>
                          </a:solidFill>
                          <a:latin typeface="+mn-ea"/>
                          <a:ea typeface="+mn-ea"/>
                        </a:rPr>
                        <a:t>set</a:t>
                      </a:r>
                      <a:r>
                        <a:rPr lang="zh-CN" altLang="en-US" sz="2000" dirty="0" smtClean="0">
                          <a:solidFill>
                            <a:schemeClr val="tx1"/>
                          </a:solidFill>
                          <a:latin typeface="+mn-ea"/>
                          <a:ea typeface="+mn-ea"/>
                        </a:rPr>
                        <a:t>命令报错</a:t>
                      </a:r>
                      <a:endParaRPr lang="zh-CN" altLang="en-US" sz="2000" dirty="0">
                        <a:solidFill>
                          <a:schemeClr val="tx1"/>
                        </a:solidFill>
                        <a:latin typeface="+mn-ea"/>
                        <a:ea typeface="+mn-ea"/>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CC66"/>
                    </a:solidFill>
                  </a:tcPr>
                </a:tc>
                <a:tc hMerge="1">
                  <a:txBody>
                    <a:bodyPr/>
                    <a:lstStyle/>
                    <a:p>
                      <a:endParaRPr lang="zh-CN" altLang="en-US" dirty="0"/>
                    </a:p>
                  </a:txBody>
                  <a:tcPr/>
                </a:tc>
              </a:tr>
              <a:tr h="595162">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zh-CN" altLang="en-US" sz="1800" dirty="0" smtClean="0">
                          <a:latin typeface="+mn-ea"/>
                          <a:ea typeface="+mn-ea"/>
                        </a:rPr>
                        <a:t>现象描述</a:t>
                      </a:r>
                      <a:endParaRPr lang="zh-CN" altLang="en-US" sz="1800" dirty="0">
                        <a:latin typeface="+mn-ea"/>
                        <a:ea typeface="+mn-ea"/>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在</a:t>
                      </a:r>
                      <a:r>
                        <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beeline</a:t>
                      </a:r>
                      <a:r>
                        <a:rPr kumimoji="0" lang="zh-CN" altLang="en-US"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下执行</a:t>
                      </a:r>
                      <a:r>
                        <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set</a:t>
                      </a:r>
                      <a:r>
                        <a:rPr kumimoji="0" lang="zh-CN" altLang="en-US"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命令时提示如下错误</a:t>
                      </a:r>
                      <a:endPar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&gt; set mapred.job.queue.name=</a:t>
                      </a:r>
                      <a:r>
                        <a:rPr kumimoji="0" lang="en-US" altLang="zh-CN" sz="1600" b="0" i="0" u="none" strike="noStrike" kern="1200" cap="none" spc="0" normalizeH="0" baseline="0" noProof="0" dirty="0" err="1" smtClean="0">
                          <a:ln>
                            <a:noFill/>
                          </a:ln>
                          <a:solidFill>
                            <a:srgbClr val="000000"/>
                          </a:solidFill>
                          <a:effectLst/>
                          <a:uLnTx/>
                          <a:uFillTx/>
                          <a:latin typeface="华文细黑"/>
                          <a:ea typeface="华文细黑"/>
                          <a:cs typeface="Courier New" pitchFamily="49" charset="0"/>
                        </a:rPr>
                        <a:t>QueueA</a:t>
                      </a:r>
                      <a:r>
                        <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Error: Error while processing statement: Cannot modify mapred.job.queue.name at runtime. It is not in list of </a:t>
                      </a:r>
                      <a:r>
                        <a:rPr kumimoji="0" lang="en-US" altLang="zh-CN" sz="1600" b="0" i="0" u="none" strike="noStrike" kern="1200" cap="none" spc="0" normalizeH="0" baseline="0" noProof="0" dirty="0" err="1" smtClean="0">
                          <a:ln>
                            <a:noFill/>
                          </a:ln>
                          <a:solidFill>
                            <a:srgbClr val="000000"/>
                          </a:solidFill>
                          <a:effectLst/>
                          <a:uLnTx/>
                          <a:uFillTx/>
                          <a:latin typeface="华文细黑"/>
                          <a:ea typeface="华文细黑"/>
                          <a:cs typeface="Courier New" pitchFamily="49" charset="0"/>
                        </a:rPr>
                        <a:t>params</a:t>
                      </a:r>
                      <a:r>
                        <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 that are allowed to be modified at runtime (state=42000,code=1)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40000"/>
                      </a:srgbClr>
                    </a:solidFill>
                  </a:tcPr>
                </a:tc>
              </a:tr>
              <a:tr h="639626">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zh-CN" altLang="en-US" sz="1800" dirty="0" smtClean="0">
                          <a:latin typeface="+mn-ea"/>
                          <a:ea typeface="+mn-ea"/>
                        </a:rPr>
                        <a:t>原因分析</a:t>
                      </a:r>
                      <a:endParaRPr lang="zh-CN" altLang="en-US" sz="1800" dirty="0">
                        <a:latin typeface="+mn-ea"/>
                        <a:ea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20000"/>
                      </a:srgbClr>
                    </a:solidFill>
                  </a:tcPr>
                </a:tc>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zh-CN" altLang="en-US" sz="1800" kern="1200" dirty="0" smtClean="0">
                          <a:solidFill>
                            <a:srgbClr val="000000"/>
                          </a:solidFill>
                          <a:latin typeface="+mn-ea"/>
                          <a:ea typeface="+mn-ea"/>
                          <a:cs typeface="Courier New" pitchFamily="49" charset="0"/>
                        </a:rPr>
                        <a:t>为了安全考虑</a:t>
                      </a:r>
                      <a:r>
                        <a:rPr lang="en-US" altLang="zh-CN" sz="1800" kern="1200" dirty="0" err="1" smtClean="0">
                          <a:solidFill>
                            <a:srgbClr val="000000"/>
                          </a:solidFill>
                          <a:latin typeface="+mn-ea"/>
                          <a:ea typeface="+mn-ea"/>
                          <a:cs typeface="Courier New" pitchFamily="49" charset="0"/>
                        </a:rPr>
                        <a:t>FusionInsight</a:t>
                      </a:r>
                      <a:r>
                        <a:rPr lang="zh-CN" altLang="en-US" sz="1800" kern="1200" dirty="0" smtClean="0">
                          <a:solidFill>
                            <a:srgbClr val="000000"/>
                          </a:solidFill>
                          <a:latin typeface="+mn-ea"/>
                          <a:ea typeface="+mn-ea"/>
                          <a:cs typeface="Courier New" pitchFamily="49" charset="0"/>
                        </a:rPr>
                        <a:t>中加入白名单机制，即只有加入白名单的参数才可以通过</a:t>
                      </a:r>
                      <a:r>
                        <a:rPr lang="en-US" altLang="zh-CN" sz="1800" kern="1200" dirty="0" smtClean="0">
                          <a:solidFill>
                            <a:srgbClr val="000000"/>
                          </a:solidFill>
                          <a:latin typeface="+mn-ea"/>
                          <a:ea typeface="+mn-ea"/>
                          <a:cs typeface="Courier New" pitchFamily="49" charset="0"/>
                        </a:rPr>
                        <a:t>set</a:t>
                      </a:r>
                      <a:r>
                        <a:rPr lang="zh-CN" altLang="en-US" sz="1800" kern="1200" dirty="0" smtClean="0">
                          <a:solidFill>
                            <a:srgbClr val="000000"/>
                          </a:solidFill>
                          <a:latin typeface="+mn-ea"/>
                          <a:ea typeface="+mn-ea"/>
                          <a:cs typeface="Courier New" pitchFamily="49" charset="0"/>
                        </a:rPr>
                        <a:t>命令修改，否则会报上述错误</a:t>
                      </a:r>
                      <a:endParaRPr lang="zh-CN" altLang="en-US" sz="1800" dirty="0">
                        <a:latin typeface="+mn-ea"/>
                        <a:ea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20000"/>
                      </a:srgbClr>
                    </a:solidFill>
                  </a:tcPr>
                </a:tc>
              </a:tr>
              <a:tr h="329744">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zh-CN" altLang="en-US" sz="1800" dirty="0" smtClean="0">
                          <a:latin typeface="+mn-ea"/>
                          <a:ea typeface="+mn-ea"/>
                        </a:rPr>
                        <a:t>解决方案</a:t>
                      </a:r>
                      <a:endParaRPr lang="zh-CN" altLang="en-US" sz="1800" dirty="0">
                        <a:latin typeface="+mn-ea"/>
                        <a:ea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zh-CN" altLang="en-US" sz="1800" kern="1200" dirty="0" smtClean="0">
                          <a:solidFill>
                            <a:srgbClr val="000000"/>
                          </a:solidFill>
                          <a:latin typeface="+mn-ea"/>
                          <a:ea typeface="+mn-ea"/>
                          <a:cs typeface="Courier New" pitchFamily="49" charset="0"/>
                        </a:rPr>
                        <a:t>在</a:t>
                      </a:r>
                      <a:r>
                        <a:rPr lang="en-US" altLang="zh-CN" sz="1800" kern="1200" dirty="0" smtClean="0">
                          <a:solidFill>
                            <a:srgbClr val="000000"/>
                          </a:solidFill>
                          <a:latin typeface="+mn-ea"/>
                          <a:ea typeface="+mn-ea"/>
                          <a:cs typeface="Courier New" pitchFamily="49" charset="0"/>
                        </a:rPr>
                        <a:t>OM</a:t>
                      </a:r>
                      <a:r>
                        <a:rPr lang="zh-CN" altLang="en-US" sz="1800" kern="1200" dirty="0" smtClean="0">
                          <a:solidFill>
                            <a:srgbClr val="000000"/>
                          </a:solidFill>
                          <a:latin typeface="+mn-ea"/>
                          <a:ea typeface="+mn-ea"/>
                          <a:cs typeface="Courier New" pitchFamily="49" charset="0"/>
                        </a:rPr>
                        <a:t>页面点击</a:t>
                      </a:r>
                      <a:r>
                        <a:rPr lang="en-US" altLang="zh-CN" sz="1800" kern="1200" dirty="0" smtClean="0">
                          <a:solidFill>
                            <a:srgbClr val="000000"/>
                          </a:solidFill>
                          <a:latin typeface="+mn-ea"/>
                          <a:ea typeface="+mn-ea"/>
                          <a:cs typeface="Courier New" pitchFamily="49" charset="0"/>
                        </a:rPr>
                        <a:t>Hive&gt;&gt;configuration</a:t>
                      </a:r>
                      <a:r>
                        <a:rPr lang="en-US" altLang="zh-CN" sz="1800" kern="1200" dirty="0" smtClean="0">
                          <a:solidFill>
                            <a:srgbClr val="000000"/>
                          </a:solidFill>
                          <a:latin typeface="+mn-ea"/>
                          <a:ea typeface="华文细黑"/>
                          <a:cs typeface="Courier New" pitchFamily="49" charset="0"/>
                        </a:rPr>
                        <a:t>&gt;&gt;</a:t>
                      </a:r>
                      <a:r>
                        <a:rPr lang="en-US" altLang="zh-CN" sz="1800" kern="1200" dirty="0" smtClean="0">
                          <a:solidFill>
                            <a:srgbClr val="000000"/>
                          </a:solidFill>
                          <a:latin typeface="+mn-ea"/>
                          <a:ea typeface="+mn-ea"/>
                          <a:cs typeface="Courier New" pitchFamily="49" charset="0"/>
                          <a:sym typeface="Wingdings" pitchFamily="2" charset="2"/>
                        </a:rPr>
                        <a:t>All</a:t>
                      </a:r>
                      <a:r>
                        <a:rPr lang="en-US" altLang="zh-CN" sz="1800" kern="1200" dirty="0" smtClean="0">
                          <a:solidFill>
                            <a:srgbClr val="000000"/>
                          </a:solidFill>
                          <a:latin typeface="+mn-ea"/>
                          <a:ea typeface="华文细黑"/>
                          <a:cs typeface="Courier New" pitchFamily="49" charset="0"/>
                        </a:rPr>
                        <a:t>&gt;&gt;</a:t>
                      </a:r>
                      <a:r>
                        <a:rPr lang="en-US" altLang="zh-CN" sz="1800" kern="1200" dirty="0" err="1" smtClean="0">
                          <a:solidFill>
                            <a:srgbClr val="000000"/>
                          </a:solidFill>
                          <a:latin typeface="+mn-ea"/>
                          <a:ea typeface="+mn-ea"/>
                          <a:cs typeface="Courier New" pitchFamily="49" charset="0"/>
                          <a:sym typeface="Wingdings" pitchFamily="2" charset="2"/>
                        </a:rPr>
                        <a:t>HiveServer</a:t>
                      </a:r>
                      <a:r>
                        <a:rPr lang="en-US" altLang="zh-CN" sz="1800" kern="1200" dirty="0" smtClean="0">
                          <a:solidFill>
                            <a:srgbClr val="000000"/>
                          </a:solidFill>
                          <a:latin typeface="+mn-ea"/>
                          <a:ea typeface="华文细黑"/>
                          <a:cs typeface="Courier New" pitchFamily="49" charset="0"/>
                        </a:rPr>
                        <a:t>&gt;&gt;</a:t>
                      </a:r>
                      <a:r>
                        <a:rPr lang="en-US" altLang="zh-CN" sz="1800" kern="1200" dirty="0" smtClean="0">
                          <a:solidFill>
                            <a:srgbClr val="000000"/>
                          </a:solidFill>
                          <a:latin typeface="+mn-ea"/>
                          <a:ea typeface="+mn-ea"/>
                          <a:cs typeface="Courier New" pitchFamily="49" charset="0"/>
                          <a:sym typeface="Wingdings" pitchFamily="2" charset="2"/>
                        </a:rPr>
                        <a:t>Security,</a:t>
                      </a:r>
                      <a:r>
                        <a:rPr lang="zh-CN" altLang="en-US" sz="1800" kern="1200" dirty="0" smtClean="0">
                          <a:solidFill>
                            <a:srgbClr val="000000"/>
                          </a:solidFill>
                          <a:latin typeface="+mn-ea"/>
                          <a:ea typeface="+mn-ea"/>
                          <a:cs typeface="Courier New" pitchFamily="49" charset="0"/>
                          <a:sym typeface="Wingdings" pitchFamily="2" charset="2"/>
                        </a:rPr>
                        <a:t>找到配置项</a:t>
                      </a:r>
                      <a:r>
                        <a:rPr lang="zu-ZA" altLang="zh-CN" sz="1800" kern="1200" dirty="0" smtClean="0">
                          <a:solidFill>
                            <a:srgbClr val="2B2B2B"/>
                          </a:solidFill>
                          <a:latin typeface="+mn-ea"/>
                          <a:ea typeface="+mn-ea"/>
                          <a:cs typeface="宋体"/>
                        </a:rPr>
                        <a:t>hive.security.authorization.sqlstd.confwhitelist</a:t>
                      </a:r>
                      <a:r>
                        <a:rPr lang="zh-CN" altLang="en-US" sz="1800" kern="1200" dirty="0" smtClean="0">
                          <a:solidFill>
                            <a:srgbClr val="2B2B2B"/>
                          </a:solidFill>
                          <a:latin typeface="+mn-ea"/>
                          <a:ea typeface="+mn-ea"/>
                          <a:cs typeface="宋体"/>
                        </a:rPr>
                        <a:t>，将</a:t>
                      </a:r>
                      <a:r>
                        <a:rPr lang="zh-CN" altLang="en-US" sz="1800" kern="1200" dirty="0" smtClean="0">
                          <a:solidFill>
                            <a:srgbClr val="000000"/>
                          </a:solidFill>
                          <a:latin typeface="+mn-ea"/>
                          <a:ea typeface="+mn-ea"/>
                          <a:cs typeface="Courier New" pitchFamily="49" charset="0"/>
                        </a:rPr>
                        <a:t>需要</a:t>
                      </a:r>
                      <a:r>
                        <a:rPr lang="en-US" altLang="zh-CN" sz="1800" kern="1200" dirty="0" smtClean="0">
                          <a:solidFill>
                            <a:srgbClr val="000000"/>
                          </a:solidFill>
                          <a:latin typeface="+mn-ea"/>
                          <a:ea typeface="+mn-ea"/>
                          <a:cs typeface="Courier New" pitchFamily="49" charset="0"/>
                        </a:rPr>
                        <a:t>set</a:t>
                      </a:r>
                      <a:r>
                        <a:rPr lang="zh-CN" altLang="en-US" sz="1800" kern="1200" dirty="0" smtClean="0">
                          <a:solidFill>
                            <a:srgbClr val="000000"/>
                          </a:solidFill>
                          <a:latin typeface="+mn-ea"/>
                          <a:ea typeface="+mn-ea"/>
                          <a:cs typeface="Courier New" pitchFamily="49" charset="0"/>
                        </a:rPr>
                        <a:t>的参数加入到配置项然后重启</a:t>
                      </a:r>
                      <a:r>
                        <a:rPr lang="en-US" altLang="zh-CN" sz="1800" kern="1200" dirty="0" err="1" smtClean="0">
                          <a:solidFill>
                            <a:srgbClr val="000000"/>
                          </a:solidFill>
                          <a:latin typeface="+mn-ea"/>
                          <a:ea typeface="+mn-ea"/>
                          <a:cs typeface="Courier New" pitchFamily="49" charset="0"/>
                        </a:rPr>
                        <a:t>hiveserver</a:t>
                      </a:r>
                      <a:r>
                        <a:rPr lang="zh-CN" altLang="en-US" sz="1800" kern="1200" dirty="0" smtClean="0">
                          <a:solidFill>
                            <a:srgbClr val="000000"/>
                          </a:solidFill>
                          <a:latin typeface="+mn-ea"/>
                          <a:ea typeface="+mn-ea"/>
                          <a:cs typeface="Courier New" pitchFamily="49" charset="0"/>
                        </a:rPr>
                        <a:t>即可。</a:t>
                      </a:r>
                      <a:endParaRPr lang="zh-CN" altLang="en-US" sz="1800" dirty="0">
                        <a:latin typeface="+mn-ea"/>
                        <a:ea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40000"/>
                      </a:srgbClr>
                    </a:solid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场景问题</a:t>
            </a:r>
            <a:r>
              <a:rPr lang="en-US" altLang="zh-CN" dirty="0" smtClean="0"/>
              <a:t>FAQ</a:t>
            </a:r>
            <a:endParaRPr lang="zh-CN" altLang="en-US" dirty="0"/>
          </a:p>
        </p:txBody>
      </p:sp>
      <p:graphicFrame>
        <p:nvGraphicFramePr>
          <p:cNvPr id="4" name="表格 3"/>
          <p:cNvGraphicFramePr>
            <a:graphicFrameLocks noGrp="1"/>
          </p:cNvGraphicFramePr>
          <p:nvPr/>
        </p:nvGraphicFramePr>
        <p:xfrm>
          <a:off x="1007604" y="1484784"/>
          <a:ext cx="7200800" cy="4023360"/>
        </p:xfrm>
        <a:graphic>
          <a:graphicData uri="http://schemas.openxmlformats.org/drawingml/2006/table">
            <a:tbl>
              <a:tblPr firstRow="1" bandRow="1"/>
              <a:tblGrid>
                <a:gridCol w="1728192"/>
                <a:gridCol w="5472608"/>
              </a:tblGrid>
              <a:tr h="301714">
                <a:tc gridSpan="2">
                  <a:txBody>
                    <a:bodyPr/>
                    <a:lstStyle>
                      <a:defPPr>
                        <a:defRPr lang="zh-CN"/>
                      </a:defPPr>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en-US" altLang="zh-CN" sz="2000" b="1" kern="1200" dirty="0" smtClean="0">
                          <a:solidFill>
                            <a:srgbClr val="000000"/>
                          </a:solidFill>
                          <a:latin typeface="+mn-ea"/>
                          <a:ea typeface="华文细黑"/>
                          <a:cs typeface="Courier New" pitchFamily="49" charset="0"/>
                        </a:rPr>
                        <a:t>load</a:t>
                      </a:r>
                      <a:r>
                        <a:rPr lang="zh-CN" altLang="en-US" sz="2000" b="1" kern="1200" dirty="0" smtClean="0">
                          <a:solidFill>
                            <a:srgbClr val="000000"/>
                          </a:solidFill>
                          <a:latin typeface="+mn-ea"/>
                          <a:ea typeface="华文细黑"/>
                          <a:cs typeface="Courier New" pitchFamily="49" charset="0"/>
                        </a:rPr>
                        <a:t>数据到</a:t>
                      </a:r>
                      <a:r>
                        <a:rPr lang="en-US" altLang="zh-CN" sz="2000" b="1" kern="1200" dirty="0" smtClean="0">
                          <a:solidFill>
                            <a:srgbClr val="000000"/>
                          </a:solidFill>
                          <a:latin typeface="+mn-ea"/>
                          <a:ea typeface="华文细黑"/>
                          <a:cs typeface="Courier New" pitchFamily="49" charset="0"/>
                        </a:rPr>
                        <a:t>hive</a:t>
                      </a:r>
                      <a:r>
                        <a:rPr lang="zh-CN" altLang="en-US" sz="2000" b="1" kern="1200" dirty="0" smtClean="0">
                          <a:solidFill>
                            <a:srgbClr val="000000"/>
                          </a:solidFill>
                          <a:latin typeface="+mn-ea"/>
                          <a:ea typeface="华文细黑"/>
                          <a:cs typeface="Courier New" pitchFamily="49" charset="0"/>
                        </a:rPr>
                        <a:t>表发生错误</a:t>
                      </a:r>
                      <a:endParaRPr lang="zh-CN" altLang="en-US" sz="2000" dirty="0">
                        <a:solidFill>
                          <a:schemeClr val="tx1"/>
                        </a:solidFill>
                        <a:latin typeface="+mn-ea"/>
                        <a:ea typeface="+mn-ea"/>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CC66"/>
                    </a:solidFill>
                  </a:tcPr>
                </a:tc>
                <a:tc hMerge="1">
                  <a:txBody>
                    <a:bodyPr/>
                    <a:lstStyle/>
                    <a:p>
                      <a:endParaRPr lang="zh-CN" altLang="en-US" dirty="0"/>
                    </a:p>
                  </a:txBody>
                  <a:tcPr/>
                </a:tc>
              </a:tr>
              <a:tr h="595162">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zh-CN" altLang="en-US" sz="1800" dirty="0" smtClean="0">
                          <a:latin typeface="+mn-ea"/>
                          <a:ea typeface="+mn-ea"/>
                        </a:rPr>
                        <a:t>现象描述</a:t>
                      </a:r>
                      <a:endParaRPr lang="zh-CN" altLang="en-US" sz="1800" dirty="0">
                        <a:latin typeface="+mn-ea"/>
                        <a:ea typeface="+mn-ea"/>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load data local </a:t>
                      </a:r>
                      <a:r>
                        <a:rPr kumimoji="0" lang="en-US" altLang="zh-CN" sz="1600" b="0" i="0" u="none" strike="noStrike" kern="1200" cap="none" spc="0" normalizeH="0" baseline="0" noProof="0" dirty="0" err="1" smtClean="0">
                          <a:ln>
                            <a:noFill/>
                          </a:ln>
                          <a:solidFill>
                            <a:srgbClr val="000000"/>
                          </a:solidFill>
                          <a:effectLst/>
                          <a:uLnTx/>
                          <a:uFillTx/>
                          <a:latin typeface="华文细黑"/>
                          <a:ea typeface="华文细黑"/>
                          <a:cs typeface="Courier New" pitchFamily="49" charset="0"/>
                        </a:rPr>
                        <a:t>inpath</a:t>
                      </a:r>
                      <a:r>
                        <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 '/opt/</a:t>
                      </a:r>
                      <a:r>
                        <a:rPr kumimoji="0" lang="en-US" altLang="zh-CN" sz="1600" b="0" i="0" u="none" strike="noStrike" kern="1200" cap="none" spc="0" normalizeH="0" baseline="0" noProof="0" dirty="0" err="1" smtClean="0">
                          <a:ln>
                            <a:noFill/>
                          </a:ln>
                          <a:solidFill>
                            <a:srgbClr val="000000"/>
                          </a:solidFill>
                          <a:effectLst/>
                          <a:uLnTx/>
                          <a:uFillTx/>
                          <a:latin typeface="华文细黑"/>
                          <a:ea typeface="华文细黑"/>
                          <a:cs typeface="Courier New" pitchFamily="49" charset="0"/>
                        </a:rPr>
                        <a:t>testdata</a:t>
                      </a:r>
                      <a:r>
                        <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/test.txt' overwrite into table test;</a:t>
                      </a:r>
                      <a:br>
                        <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br>
                      <a:r>
                        <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Error: Error while compiling statement: FAILED: </a:t>
                      </a:r>
                      <a:r>
                        <a:rPr kumimoji="0" lang="en-US" altLang="zh-CN" sz="1600" b="0" i="0" u="none" strike="noStrike" kern="1200" cap="none" spc="0" normalizeH="0" baseline="0" noProof="0" dirty="0" err="1" smtClean="0">
                          <a:ln>
                            <a:noFill/>
                          </a:ln>
                          <a:solidFill>
                            <a:srgbClr val="000000"/>
                          </a:solidFill>
                          <a:effectLst/>
                          <a:uLnTx/>
                          <a:uFillTx/>
                          <a:latin typeface="华文细黑"/>
                          <a:ea typeface="华文细黑"/>
                          <a:cs typeface="Courier New" pitchFamily="49" charset="0"/>
                        </a:rPr>
                        <a:t>SemanticException</a:t>
                      </a:r>
                      <a:r>
                        <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 Line 1:23 Invalid path ''/opt/</a:t>
                      </a:r>
                      <a:r>
                        <a:rPr kumimoji="0" lang="en-US" altLang="zh-CN" sz="1600" b="0" i="0" u="none" strike="noStrike" kern="1200" cap="none" spc="0" normalizeH="0" baseline="0" noProof="0" dirty="0" err="1" smtClean="0">
                          <a:ln>
                            <a:noFill/>
                          </a:ln>
                          <a:solidFill>
                            <a:srgbClr val="000000"/>
                          </a:solidFill>
                          <a:effectLst/>
                          <a:uLnTx/>
                          <a:uFillTx/>
                          <a:latin typeface="华文细黑"/>
                          <a:ea typeface="华文细黑"/>
                          <a:cs typeface="Courier New" pitchFamily="49" charset="0"/>
                        </a:rPr>
                        <a:t>testdata</a:t>
                      </a:r>
                      <a:r>
                        <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/test.txt'': No files matching path file:/opt/</a:t>
                      </a:r>
                      <a:r>
                        <a:rPr kumimoji="0" lang="en-US" altLang="zh-CN" sz="1600" b="0" i="0" u="none" strike="noStrike" kern="1200" cap="none" spc="0" normalizeH="0" baseline="0" noProof="0" dirty="0" err="1" smtClean="0">
                          <a:ln>
                            <a:noFill/>
                          </a:ln>
                          <a:solidFill>
                            <a:srgbClr val="000000"/>
                          </a:solidFill>
                          <a:effectLst/>
                          <a:uLnTx/>
                          <a:uFillTx/>
                          <a:latin typeface="华文细黑"/>
                          <a:ea typeface="华文细黑"/>
                          <a:cs typeface="Courier New" pitchFamily="49" charset="0"/>
                        </a:rPr>
                        <a:t>testdata</a:t>
                      </a:r>
                      <a:r>
                        <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rPr>
                        <a:t>/test.txt (state=42000,code=40000) </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40000"/>
                      </a:srgbClr>
                    </a:solidFill>
                  </a:tcPr>
                </a:tc>
              </a:tr>
              <a:tr h="639626">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zh-CN" altLang="en-US" sz="1800" dirty="0" smtClean="0">
                          <a:latin typeface="+mn-ea"/>
                          <a:ea typeface="+mn-ea"/>
                        </a:rPr>
                        <a:t>原因分析</a:t>
                      </a:r>
                      <a:endParaRPr lang="zh-CN" altLang="en-US" sz="1800" dirty="0">
                        <a:latin typeface="+mn-ea"/>
                        <a:ea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20000"/>
                      </a:srgbClr>
                    </a:solidFill>
                  </a:tcPr>
                </a:tc>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t>HiveServer</a:t>
                      </a:r>
                      <a:r>
                        <a:rPr lang="zh-CN" altLang="en-US" sz="1800" dirty="0" smtClean="0"/>
                        <a:t>进程是以操作系统上的</a:t>
                      </a:r>
                      <a:r>
                        <a:rPr lang="en-US" altLang="zh-CN" sz="1800" dirty="0" err="1" smtClean="0"/>
                        <a:t>omm</a:t>
                      </a:r>
                      <a:r>
                        <a:rPr lang="zh-CN" altLang="en-US" sz="1800" dirty="0" smtClean="0"/>
                        <a:t>用户启动的，所以要求</a:t>
                      </a:r>
                      <a:r>
                        <a:rPr lang="en-US" altLang="zh-CN" sz="1800" dirty="0" err="1" smtClean="0"/>
                        <a:t>omm</a:t>
                      </a:r>
                      <a:r>
                        <a:rPr lang="zh-CN" altLang="en-US" sz="1800" dirty="0" smtClean="0"/>
                        <a:t>用户对此文件有读权限，对此文件的目录有读、执行权限；同时本地文件应放在</a:t>
                      </a:r>
                      <a:r>
                        <a:rPr lang="en-US" altLang="zh-CN" sz="1800" dirty="0" err="1" smtClean="0"/>
                        <a:t>hiveserver</a:t>
                      </a:r>
                      <a:r>
                        <a:rPr lang="zh-CN" altLang="en-US" sz="1800" dirty="0" smtClean="0"/>
                        <a:t>所在节点上。</a:t>
                      </a:r>
                      <a:endParaRPr lang="en-US" altLang="zh-CN" sz="1800" kern="1200" dirty="0" smtClean="0">
                        <a:solidFill>
                          <a:srgbClr val="000000"/>
                        </a:solidFill>
                        <a:latin typeface="+mn-ea"/>
                        <a:ea typeface="华文细黑"/>
                        <a:cs typeface="Courier New" pitchFamily="49"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20000"/>
                      </a:srgbClr>
                    </a:solidFill>
                  </a:tcPr>
                </a:tc>
              </a:tr>
              <a:tr h="329744">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mn-ea"/>
                          <a:ea typeface="华文细黑"/>
                          <a:cs typeface="宋体"/>
                        </a:rPr>
                        <a:t>解决方案</a:t>
                      </a:r>
                    </a:p>
                    <a:p>
                      <a:endParaRPr lang="zh-CN" altLang="en-US" sz="1800" dirty="0">
                        <a:latin typeface="+mn-ea"/>
                        <a:ea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zh-CN" altLang="en-US" sz="1800" kern="1200" dirty="0" smtClean="0">
                          <a:solidFill>
                            <a:srgbClr val="000000"/>
                          </a:solidFill>
                          <a:latin typeface="+mn-ea"/>
                          <a:ea typeface="华文细黑"/>
                          <a:cs typeface="Courier New" pitchFamily="49" charset="0"/>
                        </a:rPr>
                        <a:t>按照以上权限要求修改权限即可。</a:t>
                      </a:r>
                      <a:endParaRPr lang="zh-CN" altLang="en-US" sz="1800" dirty="0">
                        <a:latin typeface="+mn-ea"/>
                        <a:ea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40000"/>
                      </a:srgbClr>
                    </a:solid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场景问题</a:t>
            </a:r>
            <a:r>
              <a:rPr lang="en-US" altLang="zh-CN" dirty="0" smtClean="0"/>
              <a:t>FAQ</a:t>
            </a:r>
            <a:endParaRPr lang="zh-CN" altLang="en-US" dirty="0"/>
          </a:p>
        </p:txBody>
      </p:sp>
      <p:graphicFrame>
        <p:nvGraphicFramePr>
          <p:cNvPr id="4" name="表格 3"/>
          <p:cNvGraphicFramePr>
            <a:graphicFrameLocks noGrp="1"/>
          </p:cNvGraphicFramePr>
          <p:nvPr/>
        </p:nvGraphicFramePr>
        <p:xfrm>
          <a:off x="1007604" y="1484784"/>
          <a:ext cx="7200800" cy="3564984"/>
        </p:xfrm>
        <a:graphic>
          <a:graphicData uri="http://schemas.openxmlformats.org/drawingml/2006/table">
            <a:tbl>
              <a:tblPr firstRow="1" bandRow="1"/>
              <a:tblGrid>
                <a:gridCol w="1728192"/>
                <a:gridCol w="5472608"/>
              </a:tblGrid>
              <a:tr h="301714">
                <a:tc gridSpan="2">
                  <a:txBody>
                    <a:bodyPr/>
                    <a:lstStyle>
                      <a:defPPr>
                        <a:defRPr lang="zh-CN"/>
                      </a:defPPr>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2000" b="1" kern="1200" dirty="0" smtClean="0">
                          <a:solidFill>
                            <a:srgbClr val="000000"/>
                          </a:solidFill>
                          <a:latin typeface="+mn-ea"/>
                          <a:ea typeface="华文细黑"/>
                          <a:cs typeface="Courier New" pitchFamily="49" charset="0"/>
                        </a:rPr>
                        <a:t>移动数据到</a:t>
                      </a:r>
                      <a:r>
                        <a:rPr lang="en-US" altLang="zh-CN" sz="2000" b="1" kern="1200" dirty="0" smtClean="0">
                          <a:solidFill>
                            <a:srgbClr val="000000"/>
                          </a:solidFill>
                          <a:latin typeface="+mn-ea"/>
                          <a:ea typeface="华文细黑"/>
                          <a:cs typeface="Courier New" pitchFamily="49" charset="0"/>
                        </a:rPr>
                        <a:t>Hive</a:t>
                      </a:r>
                      <a:r>
                        <a:rPr lang="zh-CN" altLang="en-US" sz="2000" b="1" kern="1200" dirty="0" smtClean="0">
                          <a:solidFill>
                            <a:srgbClr val="000000"/>
                          </a:solidFill>
                          <a:latin typeface="+mn-ea"/>
                          <a:ea typeface="华文细黑"/>
                          <a:cs typeface="Courier New" pitchFamily="49" charset="0"/>
                        </a:rPr>
                        <a:t>路径时发生错误</a:t>
                      </a:r>
                      <a:endParaRPr lang="zh-CN" altLang="en-US" sz="2000" dirty="0">
                        <a:solidFill>
                          <a:schemeClr val="tx1"/>
                        </a:solidFill>
                        <a:latin typeface="+mn-ea"/>
                        <a:ea typeface="+mn-ea"/>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CC66"/>
                    </a:solidFill>
                  </a:tcPr>
                </a:tc>
                <a:tc hMerge="1">
                  <a:txBody>
                    <a:bodyPr/>
                    <a:lstStyle/>
                    <a:p>
                      <a:endParaRPr lang="zh-CN" altLang="en-US" dirty="0"/>
                    </a:p>
                  </a:txBody>
                  <a:tcPr/>
                </a:tc>
              </a:tr>
              <a:tr h="595162">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zh-CN" altLang="en-US" sz="1800" dirty="0" smtClean="0">
                          <a:latin typeface="+mn-ea"/>
                          <a:ea typeface="+mn-ea"/>
                        </a:rPr>
                        <a:t>现象描述</a:t>
                      </a:r>
                      <a:endParaRPr lang="zh-CN" altLang="en-US" sz="1800" dirty="0">
                        <a:latin typeface="+mn-ea"/>
                        <a:ea typeface="+mn-ea"/>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lang="zh-CN" altLang="en-US" sz="1600" kern="1200" dirty="0" smtClean="0">
                          <a:solidFill>
                            <a:srgbClr val="000000"/>
                          </a:solidFill>
                          <a:latin typeface="+mn-ea"/>
                          <a:ea typeface="华文细黑"/>
                          <a:cs typeface="Courier New" pitchFamily="49" charset="0"/>
                        </a:rPr>
                        <a:t>当执行</a:t>
                      </a:r>
                      <a:r>
                        <a:rPr lang="en-US" altLang="zh-CN" sz="1600" kern="1200" dirty="0" err="1" smtClean="0">
                          <a:solidFill>
                            <a:srgbClr val="000000"/>
                          </a:solidFill>
                          <a:latin typeface="+mn-ea"/>
                          <a:ea typeface="华文细黑"/>
                          <a:cs typeface="Courier New" pitchFamily="49" charset="0"/>
                        </a:rPr>
                        <a:t>dfs</a:t>
                      </a:r>
                      <a:r>
                        <a:rPr lang="en-US" altLang="zh-CN" sz="1600" kern="1200" dirty="0" smtClean="0">
                          <a:solidFill>
                            <a:srgbClr val="000000"/>
                          </a:solidFill>
                          <a:latin typeface="+mn-ea"/>
                          <a:ea typeface="华文细黑"/>
                          <a:cs typeface="Courier New" pitchFamily="49" charset="0"/>
                        </a:rPr>
                        <a:t> put /opt/kv1.txt /</a:t>
                      </a:r>
                      <a:r>
                        <a:rPr lang="en-US" altLang="zh-CN" sz="1600" kern="1200" dirty="0" err="1" smtClean="0">
                          <a:solidFill>
                            <a:srgbClr val="000000"/>
                          </a:solidFill>
                          <a:latin typeface="+mn-ea"/>
                          <a:ea typeface="华文细黑"/>
                          <a:cs typeface="Courier New" pitchFamily="49" charset="0"/>
                        </a:rPr>
                        <a:t>tmp</a:t>
                      </a:r>
                      <a:r>
                        <a:rPr lang="en-US" altLang="zh-CN" sz="1600" kern="1200" dirty="0" smtClean="0">
                          <a:solidFill>
                            <a:srgbClr val="000000"/>
                          </a:solidFill>
                          <a:latin typeface="+mn-ea"/>
                          <a:ea typeface="华文细黑"/>
                          <a:cs typeface="Courier New" pitchFamily="49" charset="0"/>
                        </a:rPr>
                        <a:t>/kv1.txt</a:t>
                      </a:r>
                      <a:r>
                        <a:rPr lang="zh-CN" altLang="en-US" sz="1600" kern="1200" dirty="0" smtClean="0">
                          <a:solidFill>
                            <a:srgbClr val="000000"/>
                          </a:solidFill>
                          <a:latin typeface="+mn-ea"/>
                          <a:ea typeface="华文细黑"/>
                          <a:cs typeface="Courier New" pitchFamily="49" charset="0"/>
                        </a:rPr>
                        <a:t>类似的上传命令时报</a:t>
                      </a:r>
                      <a:r>
                        <a:rPr lang="en-US" altLang="zh-CN" sz="1600" kern="1200" dirty="0" smtClean="0">
                          <a:solidFill>
                            <a:srgbClr val="000000"/>
                          </a:solidFill>
                          <a:latin typeface="+mn-ea"/>
                          <a:ea typeface="华文细黑"/>
                          <a:cs typeface="Courier New" pitchFamily="49" charset="0"/>
                        </a:rPr>
                        <a:t>Permission denied. Principal [name=admin, type=USER] does not have following privileges     on  Object     [type=</a:t>
                      </a:r>
                      <a:r>
                        <a:rPr lang="en-US" altLang="zh-CN" sz="1600" kern="1200" dirty="0" err="1" smtClean="0">
                          <a:solidFill>
                            <a:srgbClr val="000000"/>
                          </a:solidFill>
                          <a:latin typeface="+mn-ea"/>
                          <a:ea typeface="华文细黑"/>
                          <a:cs typeface="Courier New" pitchFamily="49" charset="0"/>
                        </a:rPr>
                        <a:t>COMMAND_PARAMS,name</a:t>
                      </a:r>
                      <a:r>
                        <a:rPr lang="en-US" altLang="zh-CN" sz="1600" kern="1200" dirty="0" smtClean="0">
                          <a:solidFill>
                            <a:srgbClr val="000000"/>
                          </a:solidFill>
                          <a:latin typeface="+mn-ea"/>
                          <a:ea typeface="华文细黑"/>
                          <a:cs typeface="Courier New" pitchFamily="49" charset="0"/>
                        </a:rPr>
                        <a:t>=[put,    /opt/kv1.txt, /</a:t>
                      </a:r>
                      <a:r>
                        <a:rPr lang="en-US" altLang="zh-CN" sz="1600" kern="1200" dirty="0" err="1" smtClean="0">
                          <a:solidFill>
                            <a:srgbClr val="000000"/>
                          </a:solidFill>
                          <a:latin typeface="+mn-ea"/>
                          <a:ea typeface="华文细黑"/>
                          <a:cs typeface="Courier New" pitchFamily="49" charset="0"/>
                        </a:rPr>
                        <a:t>tmp</a:t>
                      </a:r>
                      <a:r>
                        <a:rPr lang="en-US" altLang="zh-CN" sz="1600" kern="1200" dirty="0" smtClean="0">
                          <a:solidFill>
                            <a:srgbClr val="000000"/>
                          </a:solidFill>
                          <a:latin typeface="+mn-ea"/>
                          <a:ea typeface="华文细黑"/>
                          <a:cs typeface="Courier New" pitchFamily="49" charset="0"/>
                        </a:rPr>
                        <a:t>/kv1.txt]] for operation DFS : [ADMIN PRIVILEGE] (state=,code=1</a:t>
                      </a:r>
                      <a:endPar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40000"/>
                      </a:srgbClr>
                    </a:solidFill>
                  </a:tcPr>
                </a:tc>
              </a:tr>
              <a:tr h="425544">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zh-CN" altLang="en-US" sz="1800" dirty="0" smtClean="0">
                          <a:latin typeface="+mn-ea"/>
                          <a:ea typeface="+mn-ea"/>
                        </a:rPr>
                        <a:t>原因分析</a:t>
                      </a:r>
                      <a:endParaRPr lang="zh-CN" altLang="en-US" sz="1800" dirty="0">
                        <a:latin typeface="+mn-ea"/>
                        <a:ea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20000"/>
                      </a:srgbClr>
                    </a:solidFill>
                  </a:tcPr>
                </a:tc>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当前登录的用户不具备操作此命令的权限。</a:t>
                      </a:r>
                      <a:endParaRPr lang="en-US" altLang="zh-CN" sz="1800" kern="1200" dirty="0" smtClean="0">
                        <a:solidFill>
                          <a:srgbClr val="000000"/>
                        </a:solidFill>
                        <a:latin typeface="+mn-ea"/>
                        <a:ea typeface="华文细黑"/>
                        <a:cs typeface="Courier New" pitchFamily="49"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20000"/>
                      </a:srgbClr>
                    </a:solidFill>
                  </a:tcPr>
                </a:tc>
              </a:tr>
              <a:tr h="329744">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zh-CN" altLang="en-US" sz="1800" dirty="0" smtClean="0">
                          <a:latin typeface="+mn-ea"/>
                          <a:ea typeface="+mn-ea"/>
                        </a:rPr>
                        <a:t>解决方案</a:t>
                      </a:r>
                      <a:endParaRPr lang="zh-CN" altLang="en-US" sz="1800" dirty="0">
                        <a:latin typeface="+mn-ea"/>
                        <a:ea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zh-CN" altLang="en-US" sz="1800" dirty="0" smtClean="0"/>
                        <a:t>如果登录的当前用户具有</a:t>
                      </a:r>
                      <a:r>
                        <a:rPr lang="en-US" altLang="zh-CN" sz="1800" dirty="0" smtClean="0"/>
                        <a:t>admin</a:t>
                      </a:r>
                      <a:r>
                        <a:rPr lang="zh-CN" altLang="en-US" sz="1800" dirty="0" smtClean="0"/>
                        <a:t>角色，请用</a:t>
                      </a:r>
                      <a:r>
                        <a:rPr lang="en-US" altLang="zh-CN" sz="1800" dirty="0" smtClean="0"/>
                        <a:t>set role admin</a:t>
                      </a:r>
                      <a:r>
                        <a:rPr lang="zh-CN" altLang="en-US" sz="1800" dirty="0" smtClean="0"/>
                        <a:t>来切换成</a:t>
                      </a:r>
                      <a:r>
                        <a:rPr lang="en-US" altLang="zh-CN" sz="1800" dirty="0" smtClean="0"/>
                        <a:t>admin</a:t>
                      </a:r>
                      <a:r>
                        <a:rPr lang="zh-CN" altLang="en-US" sz="1800" dirty="0" smtClean="0"/>
                        <a:t>角色操作。如果不具备</a:t>
                      </a:r>
                      <a:r>
                        <a:rPr lang="en-US" altLang="zh-CN" sz="1800" dirty="0" smtClean="0"/>
                        <a:t>admin</a:t>
                      </a:r>
                      <a:r>
                        <a:rPr lang="zh-CN" altLang="en-US" sz="1800" dirty="0" smtClean="0"/>
                        <a:t>角色，在</a:t>
                      </a:r>
                      <a:r>
                        <a:rPr lang="en-US" altLang="zh-CN" sz="1800" dirty="0" smtClean="0"/>
                        <a:t>OM</a:t>
                      </a:r>
                      <a:r>
                        <a:rPr lang="zh-CN" altLang="en-US" sz="1800" dirty="0" smtClean="0"/>
                        <a:t>管理界面</a:t>
                      </a:r>
                      <a:r>
                        <a:rPr lang="en-US" altLang="zh-CN" sz="1800" dirty="0" smtClean="0"/>
                        <a:t>System</a:t>
                      </a:r>
                      <a:r>
                        <a:rPr lang="zh-CN" altLang="en-US" sz="1800" dirty="0" smtClean="0"/>
                        <a:t>下</a:t>
                      </a:r>
                      <a:r>
                        <a:rPr lang="en-US" altLang="zh-CN" sz="1800" dirty="0" smtClean="0"/>
                        <a:t>Role Management </a:t>
                      </a:r>
                      <a:r>
                        <a:rPr lang="zh-CN" altLang="en-US" sz="1800" dirty="0" smtClean="0"/>
                        <a:t>中给对应的角色赋予对应的权限</a:t>
                      </a:r>
                      <a:endParaRPr lang="zh-CN" altLang="en-US" sz="1800" dirty="0">
                        <a:latin typeface="+mn-ea"/>
                        <a:ea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40000"/>
                      </a:srgbClr>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什么是</a:t>
            </a:r>
            <a:r>
              <a:rPr lang="en-US" altLang="zh-CN" dirty="0" smtClean="0"/>
              <a:t>Hive</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pPr>
              <a:lnSpc>
                <a:spcPct val="100000"/>
              </a:lnSpc>
            </a:pPr>
            <a:r>
              <a:rPr lang="en-US" altLang="zh-CN" dirty="0" smtClean="0">
                <a:latin typeface="+mn-ea"/>
              </a:rPr>
              <a:t>Hive</a:t>
            </a:r>
            <a:r>
              <a:rPr lang="zh-CN" altLang="en-US" dirty="0" smtClean="0">
                <a:latin typeface="+mn-ea"/>
              </a:rPr>
              <a:t>是基于</a:t>
            </a:r>
            <a:r>
              <a:rPr lang="zu-ZA" altLang="zh-CN" dirty="0" smtClean="0">
                <a:latin typeface="+mn-ea"/>
              </a:rPr>
              <a:t>Hadoop</a:t>
            </a:r>
            <a:r>
              <a:rPr lang="zh-CN" altLang="en-US" dirty="0" smtClean="0">
                <a:latin typeface="+mn-ea"/>
              </a:rPr>
              <a:t>的一个数据仓库工具，可以将结构化的数据文件映射为一张数据库表，并提供类</a:t>
            </a:r>
            <a:r>
              <a:rPr lang="en-US" altLang="zh-CN" dirty="0" smtClean="0">
                <a:latin typeface="+mn-ea"/>
              </a:rPr>
              <a:t>SQL</a:t>
            </a:r>
            <a:r>
              <a:rPr lang="zh-CN" altLang="en-US" dirty="0" smtClean="0">
                <a:latin typeface="+mn-ea"/>
              </a:rPr>
              <a:t>的查询功能。</a:t>
            </a:r>
            <a:endParaRPr lang="en-US" altLang="zh-CN" dirty="0" smtClean="0">
              <a:latin typeface="+mn-ea"/>
            </a:endParaRPr>
          </a:p>
          <a:p>
            <a:pPr>
              <a:lnSpc>
                <a:spcPct val="100000"/>
              </a:lnSpc>
            </a:pPr>
            <a:r>
              <a:rPr lang="zh-CN" altLang="en-US" dirty="0" smtClean="0">
                <a:latin typeface="+mn-ea"/>
              </a:rPr>
              <a:t>其基本原理是将</a:t>
            </a:r>
            <a:r>
              <a:rPr lang="en-US" altLang="zh-CN" dirty="0" smtClean="0">
                <a:latin typeface="+mn-ea"/>
              </a:rPr>
              <a:t>HQL</a:t>
            </a:r>
            <a:r>
              <a:rPr lang="zh-CN" altLang="en-US" dirty="0" smtClean="0">
                <a:latin typeface="+mn-ea"/>
              </a:rPr>
              <a:t>语句自动转换成</a:t>
            </a:r>
            <a:r>
              <a:rPr lang="zu-ZA" altLang="zh-CN" dirty="0" smtClean="0">
                <a:latin typeface="+mn-ea"/>
              </a:rPr>
              <a:t>MapReduce</a:t>
            </a:r>
            <a:r>
              <a:rPr lang="zh-CN" altLang="en-US" dirty="0" smtClean="0">
                <a:latin typeface="+mn-ea"/>
              </a:rPr>
              <a:t>任务。</a:t>
            </a:r>
            <a:endParaRPr lang="en-US" altLang="zh-CN" dirty="0" smtClean="0">
              <a:latin typeface="+mn-ea"/>
            </a:endParaRPr>
          </a:p>
          <a:p>
            <a:r>
              <a:rPr lang="zu-ZA" altLang="zh-CN" dirty="0" smtClean="0">
                <a:latin typeface="+mn-ea"/>
              </a:rPr>
              <a:t>Hive</a:t>
            </a:r>
            <a:r>
              <a:rPr lang="zh-CN" altLang="en-US" dirty="0" smtClean="0">
                <a:latin typeface="+mn-ea"/>
              </a:rPr>
              <a:t>建立在</a:t>
            </a:r>
            <a:r>
              <a:rPr lang="zu-ZA" altLang="zh-CN" dirty="0" smtClean="0">
                <a:latin typeface="+mn-ea"/>
              </a:rPr>
              <a:t>Hadoop</a:t>
            </a:r>
            <a:r>
              <a:rPr lang="zh-CN" altLang="en-US" dirty="0" smtClean="0">
                <a:latin typeface="+mn-ea"/>
              </a:rPr>
              <a:t>的其它组件之上</a:t>
            </a:r>
            <a:r>
              <a:rPr lang="en-US" altLang="zh-CN" dirty="0" smtClean="0">
                <a:latin typeface="+mn-ea"/>
              </a:rPr>
              <a:t>:</a:t>
            </a:r>
          </a:p>
          <a:p>
            <a:pPr lvl="1">
              <a:buFont typeface="Wingdings" pitchFamily="2" charset="2"/>
              <a:buChar char="Ø"/>
            </a:pPr>
            <a:r>
              <a:rPr lang="zh-CN" altLang="en-US" sz="2200" dirty="0" smtClean="0">
                <a:latin typeface="+mn-ea"/>
              </a:rPr>
              <a:t>依赖于</a:t>
            </a:r>
            <a:r>
              <a:rPr lang="en-US" altLang="zh-CN" sz="2200" dirty="0" smtClean="0">
                <a:latin typeface="+mn-ea"/>
              </a:rPr>
              <a:t>HDFS</a:t>
            </a:r>
            <a:r>
              <a:rPr lang="zh-CN" altLang="en-US" sz="2200" dirty="0" smtClean="0">
                <a:latin typeface="+mn-ea"/>
              </a:rPr>
              <a:t>进行数据存储。</a:t>
            </a:r>
          </a:p>
          <a:p>
            <a:pPr lvl="1">
              <a:buFont typeface="Wingdings" pitchFamily="2" charset="2"/>
              <a:buChar char="Ø"/>
            </a:pPr>
            <a:r>
              <a:rPr lang="zh-CN" altLang="en-US" sz="2200" dirty="0" smtClean="0">
                <a:latin typeface="+mn-ea"/>
              </a:rPr>
              <a:t>依赖于</a:t>
            </a:r>
            <a:r>
              <a:rPr lang="zu-ZA" altLang="zh-CN" sz="2200" dirty="0" smtClean="0">
                <a:latin typeface="+mn-ea"/>
              </a:rPr>
              <a:t>MapReduce</a:t>
            </a:r>
            <a:r>
              <a:rPr lang="zh-CN" altLang="en-US" sz="2200" dirty="0" smtClean="0">
                <a:latin typeface="+mn-ea"/>
              </a:rPr>
              <a:t>完成查询操作。</a:t>
            </a:r>
            <a:endParaRPr lang="en-US" altLang="zh-CN" sz="2200" dirty="0" smtClean="0">
              <a:latin typeface="+mn-ea"/>
            </a:endParaRPr>
          </a:p>
          <a:p>
            <a:r>
              <a:rPr lang="zh-CN" altLang="en-US" dirty="0" smtClean="0">
                <a:latin typeface="+mn-ea"/>
              </a:rPr>
              <a:t>谁在使用</a:t>
            </a:r>
            <a:r>
              <a:rPr lang="en-US" altLang="zh-CN" dirty="0" smtClean="0">
                <a:latin typeface="+mn-ea"/>
              </a:rPr>
              <a:t>Hive</a:t>
            </a:r>
            <a:r>
              <a:rPr lang="zh-CN" altLang="en-US" dirty="0" smtClean="0">
                <a:latin typeface="+mn-ea"/>
              </a:rPr>
              <a:t>？</a:t>
            </a:r>
            <a:endParaRPr lang="en-US" altLang="zh-CN" dirty="0" smtClean="0">
              <a:latin typeface="+mn-ea"/>
            </a:endParaRPr>
          </a:p>
          <a:p>
            <a:endParaRPr lang="zh-CN" altLang="en-US" dirty="0"/>
          </a:p>
        </p:txBody>
      </p:sp>
      <p:grpSp>
        <p:nvGrpSpPr>
          <p:cNvPr id="5" name="组合 4"/>
          <p:cNvGrpSpPr/>
          <p:nvPr/>
        </p:nvGrpSpPr>
        <p:grpSpPr>
          <a:xfrm>
            <a:off x="1007604" y="4905164"/>
            <a:ext cx="6690537" cy="406970"/>
            <a:chOff x="755576" y="4581128"/>
            <a:chExt cx="6690537" cy="406970"/>
          </a:xfrm>
        </p:grpSpPr>
        <p:pic>
          <p:nvPicPr>
            <p:cNvPr id="6" name="Picture 2" descr="Yahoo! logo.svg"/>
            <p:cNvPicPr>
              <a:picLocks noChangeAspect="1" noChangeArrowheads="1"/>
            </p:cNvPicPr>
            <p:nvPr/>
          </p:nvPicPr>
          <p:blipFill>
            <a:blip r:embed="rId2" cstate="print"/>
            <a:srcRect/>
            <a:stretch>
              <a:fillRect/>
            </a:stretch>
          </p:blipFill>
          <p:spPr bwMode="auto">
            <a:xfrm>
              <a:off x="2015716" y="4689140"/>
              <a:ext cx="1019038" cy="236882"/>
            </a:xfrm>
            <a:prstGeom prst="rect">
              <a:avLst/>
            </a:prstGeom>
            <a:noFill/>
          </p:spPr>
        </p:pic>
        <p:pic>
          <p:nvPicPr>
            <p:cNvPr id="7" name="Picture 4" descr="Facebook.svg"/>
            <p:cNvPicPr>
              <a:picLocks noChangeAspect="1" noChangeArrowheads="1"/>
            </p:cNvPicPr>
            <p:nvPr/>
          </p:nvPicPr>
          <p:blipFill>
            <a:blip r:embed="rId3" cstate="print"/>
            <a:srcRect/>
            <a:stretch>
              <a:fillRect/>
            </a:stretch>
          </p:blipFill>
          <p:spPr bwMode="auto">
            <a:xfrm>
              <a:off x="755576" y="4617132"/>
              <a:ext cx="983282" cy="370966"/>
            </a:xfrm>
            <a:prstGeom prst="rect">
              <a:avLst/>
            </a:prstGeom>
            <a:noFill/>
          </p:spPr>
        </p:pic>
        <p:pic>
          <p:nvPicPr>
            <p:cNvPr id="8" name="Picture 8" descr="Amazon.com-Logo.svg"/>
            <p:cNvPicPr>
              <a:picLocks noChangeAspect="1" noChangeArrowheads="1"/>
            </p:cNvPicPr>
            <p:nvPr/>
          </p:nvPicPr>
          <p:blipFill>
            <a:blip r:embed="rId4" cstate="print"/>
            <a:srcRect/>
            <a:stretch>
              <a:fillRect/>
            </a:stretch>
          </p:blipFill>
          <p:spPr bwMode="auto">
            <a:xfrm>
              <a:off x="3311860" y="4725144"/>
              <a:ext cx="1005628" cy="201126"/>
            </a:xfrm>
            <a:prstGeom prst="rect">
              <a:avLst/>
            </a:prstGeom>
            <a:noFill/>
          </p:spPr>
        </p:pic>
        <p:pic>
          <p:nvPicPr>
            <p:cNvPr id="9" name="Picture 14" descr="Taobao Logo.svg"/>
            <p:cNvPicPr>
              <a:picLocks noChangeAspect="1" noChangeArrowheads="1"/>
            </p:cNvPicPr>
            <p:nvPr/>
          </p:nvPicPr>
          <p:blipFill>
            <a:blip r:embed="rId5" cstate="print"/>
            <a:srcRect/>
            <a:stretch>
              <a:fillRect/>
            </a:stretch>
          </p:blipFill>
          <p:spPr bwMode="auto">
            <a:xfrm>
              <a:off x="6552220" y="4617132"/>
              <a:ext cx="893893" cy="370966"/>
            </a:xfrm>
            <a:prstGeom prst="rect">
              <a:avLst/>
            </a:prstGeom>
            <a:noFill/>
          </p:spPr>
        </p:pic>
        <p:pic>
          <p:nvPicPr>
            <p:cNvPr id="10" name="Picture 16" descr="IBM logo"/>
            <p:cNvPicPr>
              <a:picLocks noChangeAspect="1" noChangeArrowheads="1"/>
            </p:cNvPicPr>
            <p:nvPr/>
          </p:nvPicPr>
          <p:blipFill>
            <a:blip r:embed="rId6" cstate="print"/>
            <a:srcRect/>
            <a:stretch>
              <a:fillRect/>
            </a:stretch>
          </p:blipFill>
          <p:spPr bwMode="auto">
            <a:xfrm>
              <a:off x="5688124" y="4689140"/>
              <a:ext cx="670419" cy="268168"/>
            </a:xfrm>
            <a:prstGeom prst="rect">
              <a:avLst/>
            </a:prstGeom>
            <a:noFill/>
          </p:spPr>
        </p:pic>
        <p:pic>
          <p:nvPicPr>
            <p:cNvPr id="11" name="Picture 20" descr="Baidu.svg"/>
            <p:cNvPicPr>
              <a:picLocks noChangeAspect="1" noChangeArrowheads="1"/>
            </p:cNvPicPr>
            <p:nvPr/>
          </p:nvPicPr>
          <p:blipFill>
            <a:blip r:embed="rId7" cstate="print"/>
            <a:srcRect/>
            <a:stretch>
              <a:fillRect/>
            </a:stretch>
          </p:blipFill>
          <p:spPr bwMode="auto">
            <a:xfrm>
              <a:off x="4463988" y="4581128"/>
              <a:ext cx="1032446" cy="353088"/>
            </a:xfrm>
            <a:prstGeom prst="rect">
              <a:avLst/>
            </a:prstGeom>
            <a:noFill/>
          </p:spPr>
        </p:pic>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场景问题</a:t>
            </a:r>
            <a:r>
              <a:rPr lang="en-US" altLang="zh-CN" dirty="0" smtClean="0"/>
              <a:t>FAQ</a:t>
            </a:r>
            <a:endParaRPr lang="zh-CN" altLang="en-US" dirty="0"/>
          </a:p>
        </p:txBody>
      </p:sp>
      <p:graphicFrame>
        <p:nvGraphicFramePr>
          <p:cNvPr id="4" name="表格 3"/>
          <p:cNvGraphicFramePr>
            <a:graphicFrameLocks noGrp="1"/>
          </p:cNvGraphicFramePr>
          <p:nvPr/>
        </p:nvGraphicFramePr>
        <p:xfrm>
          <a:off x="1007604" y="1484784"/>
          <a:ext cx="7200800" cy="4175368"/>
        </p:xfrm>
        <a:graphic>
          <a:graphicData uri="http://schemas.openxmlformats.org/drawingml/2006/table">
            <a:tbl>
              <a:tblPr firstRow="1" bandRow="1"/>
              <a:tblGrid>
                <a:gridCol w="1728192"/>
                <a:gridCol w="5472608"/>
              </a:tblGrid>
              <a:tr h="301714">
                <a:tc gridSpan="2">
                  <a:txBody>
                    <a:bodyPr/>
                    <a:lstStyle>
                      <a:defPPr>
                        <a:defRPr lang="zh-CN"/>
                      </a:defPPr>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en-US" altLang="zh-CN" sz="2000" b="1" kern="1200" dirty="0" smtClean="0">
                          <a:solidFill>
                            <a:srgbClr val="000000"/>
                          </a:solidFill>
                          <a:latin typeface="+mn-ea"/>
                          <a:ea typeface="华文细黑"/>
                          <a:cs typeface="Courier New" pitchFamily="49" charset="0"/>
                        </a:rPr>
                        <a:t>Hive</a:t>
                      </a:r>
                      <a:r>
                        <a:rPr lang="zh-CN" altLang="en-US" sz="2000" b="1" kern="1200" dirty="0" smtClean="0">
                          <a:solidFill>
                            <a:srgbClr val="000000"/>
                          </a:solidFill>
                          <a:latin typeface="+mn-ea"/>
                          <a:ea typeface="华文细黑"/>
                          <a:cs typeface="Courier New" pitchFamily="49" charset="0"/>
                        </a:rPr>
                        <a:t>组件状态为</a:t>
                      </a:r>
                      <a:r>
                        <a:rPr lang="en-US" altLang="zh-CN" sz="2000" b="1" kern="1200" dirty="0" smtClean="0">
                          <a:solidFill>
                            <a:srgbClr val="000000"/>
                          </a:solidFill>
                          <a:latin typeface="+mn-ea"/>
                          <a:ea typeface="华文细黑"/>
                          <a:cs typeface="Courier New" pitchFamily="49" charset="0"/>
                        </a:rPr>
                        <a:t>Bad</a:t>
                      </a:r>
                      <a:endParaRPr lang="zh-CN" altLang="en-US" sz="2000" dirty="0">
                        <a:solidFill>
                          <a:schemeClr val="tx1"/>
                        </a:solidFill>
                        <a:latin typeface="+mn-ea"/>
                        <a:ea typeface="+mn-ea"/>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CC66"/>
                    </a:solidFill>
                  </a:tcPr>
                </a:tc>
                <a:tc hMerge="1">
                  <a:txBody>
                    <a:bodyPr/>
                    <a:lstStyle/>
                    <a:p>
                      <a:endParaRPr lang="zh-CN" altLang="en-US" dirty="0"/>
                    </a:p>
                  </a:txBody>
                  <a:tcPr/>
                </a:tc>
              </a:tr>
              <a:tr h="395848">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zh-CN" altLang="en-US" sz="1800" dirty="0" smtClean="0">
                          <a:latin typeface="+mn-ea"/>
                          <a:ea typeface="+mn-ea"/>
                        </a:rPr>
                        <a:t>现象描述</a:t>
                      </a:r>
                      <a:endParaRPr lang="zh-CN" altLang="en-US" sz="1800" dirty="0">
                        <a:latin typeface="+mn-ea"/>
                        <a:ea typeface="+mn-ea"/>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lang="zh-CN" altLang="en-US" sz="1600" kern="1200" dirty="0" smtClean="0">
                          <a:solidFill>
                            <a:srgbClr val="000000"/>
                          </a:solidFill>
                          <a:latin typeface="+mn-ea"/>
                          <a:ea typeface="华文细黑"/>
                          <a:cs typeface="Courier New" pitchFamily="49" charset="0"/>
                        </a:rPr>
                        <a:t>在</a:t>
                      </a:r>
                      <a:r>
                        <a:rPr lang="en-US" altLang="zh-CN" sz="1600" kern="1200" dirty="0" smtClean="0">
                          <a:solidFill>
                            <a:srgbClr val="000000"/>
                          </a:solidFill>
                          <a:latin typeface="+mn-ea"/>
                          <a:ea typeface="华文细黑"/>
                          <a:cs typeface="Courier New" pitchFamily="49" charset="0"/>
                        </a:rPr>
                        <a:t>OM</a:t>
                      </a:r>
                      <a:r>
                        <a:rPr lang="zh-CN" altLang="en-US" sz="1600" kern="1200" dirty="0" smtClean="0">
                          <a:solidFill>
                            <a:srgbClr val="000000"/>
                          </a:solidFill>
                          <a:latin typeface="+mn-ea"/>
                          <a:ea typeface="华文细黑"/>
                          <a:cs typeface="Courier New" pitchFamily="49" charset="0"/>
                        </a:rPr>
                        <a:t>页面发现</a:t>
                      </a:r>
                      <a:r>
                        <a:rPr lang="en-US" altLang="zh-CN" sz="1600" kern="1200" dirty="0" smtClean="0">
                          <a:solidFill>
                            <a:srgbClr val="000000"/>
                          </a:solidFill>
                          <a:latin typeface="+mn-ea"/>
                          <a:ea typeface="华文细黑"/>
                          <a:cs typeface="Courier New" pitchFamily="49" charset="0"/>
                        </a:rPr>
                        <a:t>Hive</a:t>
                      </a:r>
                      <a:r>
                        <a:rPr lang="zh-CN" altLang="en-US" sz="1600" kern="1200" dirty="0" smtClean="0">
                          <a:solidFill>
                            <a:srgbClr val="000000"/>
                          </a:solidFill>
                          <a:latin typeface="+mn-ea"/>
                          <a:ea typeface="华文细黑"/>
                          <a:cs typeface="Courier New" pitchFamily="49" charset="0"/>
                        </a:rPr>
                        <a:t>的状态为</a:t>
                      </a:r>
                      <a:r>
                        <a:rPr lang="en-US" altLang="zh-CN" sz="1600" kern="1200" dirty="0" smtClean="0">
                          <a:solidFill>
                            <a:srgbClr val="000000"/>
                          </a:solidFill>
                          <a:latin typeface="+mn-ea"/>
                          <a:ea typeface="华文细黑"/>
                          <a:cs typeface="Courier New" pitchFamily="49" charset="0"/>
                        </a:rPr>
                        <a:t>Bad</a:t>
                      </a:r>
                      <a:endParaRPr kumimoji="0" lang="en-US" altLang="zh-CN" sz="1600" b="0" i="0" u="none" strike="noStrike" kern="1200" cap="none" spc="0" normalizeH="0" baseline="0" noProof="0" dirty="0" smtClean="0">
                        <a:ln>
                          <a:noFill/>
                        </a:ln>
                        <a:solidFill>
                          <a:srgbClr val="000000"/>
                        </a:solidFill>
                        <a:effectLst/>
                        <a:uLnTx/>
                        <a:uFillTx/>
                        <a:latin typeface="华文细黑"/>
                        <a:ea typeface="华文细黑"/>
                        <a:cs typeface="Courier New" pitchFamily="49"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40000"/>
                      </a:srgbClr>
                    </a:solidFill>
                  </a:tcPr>
                </a:tc>
              </a:tr>
              <a:tr h="425544">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zh-CN" altLang="en-US" sz="1800" dirty="0" smtClean="0">
                          <a:latin typeface="+mn-ea"/>
                          <a:ea typeface="+mn-ea"/>
                        </a:rPr>
                        <a:t>可能原因</a:t>
                      </a:r>
                      <a:endParaRPr lang="zh-CN" altLang="en-US" sz="1800" dirty="0">
                        <a:latin typeface="+mn-ea"/>
                        <a:ea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20000"/>
                      </a:srgbClr>
                    </a:solidFill>
                  </a:tcPr>
                </a:tc>
                <a:tc>
                  <a:txBody>
                    <a:bodyPr/>
                    <a:lstStyle>
                      <a:defPPr>
                        <a:defRPr lang="zh-CN"/>
                      </a:defPPr>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l" defTabSz="914400" rtl="0" eaLnBrk="1" latinLnBrk="0" hangingPunct="1">
                        <a:lnSpc>
                          <a:spcPct val="150000"/>
                        </a:lnSpc>
                        <a:buFont typeface="Wingdings" pitchFamily="2" charset="2"/>
                        <a:buChar char="Ø"/>
                      </a:pPr>
                      <a:r>
                        <a:rPr lang="en-US" altLang="zh-CN" sz="1800" kern="1200" dirty="0" err="1" smtClean="0">
                          <a:solidFill>
                            <a:schemeClr val="dk1"/>
                          </a:solidFill>
                          <a:latin typeface="+mn-ea"/>
                          <a:ea typeface="+mn-ea"/>
                          <a:cs typeface="宋体"/>
                        </a:rPr>
                        <a:t>DBservice</a:t>
                      </a:r>
                      <a:r>
                        <a:rPr lang="en-US" altLang="zh-CN" sz="1800" kern="1200" dirty="0" smtClean="0">
                          <a:solidFill>
                            <a:schemeClr val="dk1"/>
                          </a:solidFill>
                          <a:latin typeface="+mn-ea"/>
                          <a:ea typeface="+mn-ea"/>
                          <a:cs typeface="宋体"/>
                        </a:rPr>
                        <a:t> </a:t>
                      </a:r>
                      <a:r>
                        <a:rPr lang="zh-CN" altLang="en-US" sz="1800" kern="1200" dirty="0" smtClean="0">
                          <a:solidFill>
                            <a:schemeClr val="dk1"/>
                          </a:solidFill>
                          <a:latin typeface="+mn-ea"/>
                          <a:ea typeface="+mn-ea"/>
                          <a:cs typeface="宋体"/>
                        </a:rPr>
                        <a:t>服务不可用。</a:t>
                      </a:r>
                    </a:p>
                    <a:p>
                      <a:pPr marL="0" algn="l" defTabSz="914400" rtl="0" eaLnBrk="1" latinLnBrk="0" hangingPunct="1">
                        <a:lnSpc>
                          <a:spcPct val="150000"/>
                        </a:lnSpc>
                        <a:buFont typeface="Wingdings" pitchFamily="2" charset="2"/>
                        <a:buChar char="Ø"/>
                      </a:pPr>
                      <a:r>
                        <a:rPr lang="en-US" altLang="zh-CN" sz="1800" kern="1200" dirty="0" smtClean="0">
                          <a:solidFill>
                            <a:schemeClr val="dk1"/>
                          </a:solidFill>
                          <a:latin typeface="+mn-ea"/>
                          <a:ea typeface="+mn-ea"/>
                          <a:cs typeface="宋体"/>
                        </a:rPr>
                        <a:t>Yarn </a:t>
                      </a:r>
                      <a:r>
                        <a:rPr lang="zh-CN" altLang="en-US" sz="1800" kern="1200" dirty="0" smtClean="0">
                          <a:solidFill>
                            <a:schemeClr val="dk1"/>
                          </a:solidFill>
                          <a:latin typeface="+mn-ea"/>
                          <a:ea typeface="+mn-ea"/>
                          <a:cs typeface="宋体"/>
                        </a:rPr>
                        <a:t>服务不可用。</a:t>
                      </a:r>
                    </a:p>
                    <a:p>
                      <a:pPr marL="0" algn="l" defTabSz="914400" rtl="0" eaLnBrk="1" latinLnBrk="0" hangingPunct="1">
                        <a:lnSpc>
                          <a:spcPct val="150000"/>
                        </a:lnSpc>
                        <a:buFont typeface="Wingdings" pitchFamily="2" charset="2"/>
                        <a:buChar char="Ø"/>
                      </a:pPr>
                      <a:r>
                        <a:rPr lang="en-US" altLang="zh-CN" sz="1800" kern="1200" dirty="0" smtClean="0">
                          <a:solidFill>
                            <a:schemeClr val="dk1"/>
                          </a:solidFill>
                          <a:latin typeface="+mn-ea"/>
                          <a:ea typeface="+mn-ea"/>
                          <a:cs typeface="宋体"/>
                        </a:rPr>
                        <a:t>HDFS </a:t>
                      </a:r>
                      <a:r>
                        <a:rPr lang="zh-CN" altLang="en-US" sz="1800" kern="1200" dirty="0" smtClean="0">
                          <a:solidFill>
                            <a:schemeClr val="dk1"/>
                          </a:solidFill>
                          <a:latin typeface="+mn-ea"/>
                          <a:ea typeface="+mn-ea"/>
                          <a:cs typeface="宋体"/>
                        </a:rPr>
                        <a:t>服务不可用。</a:t>
                      </a:r>
                    </a:p>
                    <a:p>
                      <a:pPr marL="0" algn="l" defTabSz="914400" rtl="0" eaLnBrk="1" latinLnBrk="0" hangingPunct="1">
                        <a:lnSpc>
                          <a:spcPct val="150000"/>
                        </a:lnSpc>
                        <a:buFont typeface="Wingdings" pitchFamily="2" charset="2"/>
                        <a:buChar char="Ø"/>
                      </a:pPr>
                      <a:r>
                        <a:rPr lang="en-US" altLang="zh-CN" sz="1800" kern="1200" dirty="0" smtClean="0">
                          <a:solidFill>
                            <a:schemeClr val="dk1"/>
                          </a:solidFill>
                          <a:latin typeface="+mn-ea"/>
                          <a:ea typeface="+mn-ea"/>
                          <a:cs typeface="宋体"/>
                        </a:rPr>
                        <a:t>Zookeeper </a:t>
                      </a:r>
                      <a:r>
                        <a:rPr lang="zh-CN" altLang="en-US" sz="1800" kern="1200" dirty="0" smtClean="0">
                          <a:solidFill>
                            <a:schemeClr val="dk1"/>
                          </a:solidFill>
                          <a:latin typeface="+mn-ea"/>
                          <a:ea typeface="+mn-ea"/>
                          <a:cs typeface="宋体"/>
                        </a:rPr>
                        <a:t>服务不可用。</a:t>
                      </a:r>
                    </a:p>
                    <a:p>
                      <a:pPr marL="0" algn="l" defTabSz="914400" rtl="0" eaLnBrk="1" latinLnBrk="0" hangingPunct="1">
                        <a:lnSpc>
                          <a:spcPct val="150000"/>
                        </a:lnSpc>
                        <a:buFont typeface="Wingdings" pitchFamily="2" charset="2"/>
                        <a:buChar char="Ø"/>
                      </a:pPr>
                      <a:r>
                        <a:rPr lang="en-US" altLang="zh-CN" sz="1800" kern="1200" dirty="0" smtClean="0">
                          <a:solidFill>
                            <a:schemeClr val="dk1"/>
                          </a:solidFill>
                          <a:latin typeface="+mn-ea"/>
                          <a:ea typeface="+mn-ea"/>
                          <a:cs typeface="宋体"/>
                        </a:rPr>
                        <a:t>LDAP/</a:t>
                      </a:r>
                      <a:r>
                        <a:rPr lang="en-US" altLang="zh-CN" sz="1800" kern="1200" dirty="0" err="1" smtClean="0">
                          <a:solidFill>
                            <a:schemeClr val="dk1"/>
                          </a:solidFill>
                          <a:latin typeface="+mn-ea"/>
                          <a:ea typeface="+mn-ea"/>
                          <a:cs typeface="宋体"/>
                        </a:rPr>
                        <a:t>KrbServer</a:t>
                      </a:r>
                      <a:r>
                        <a:rPr lang="en-US" altLang="zh-CN" sz="1800" kern="1200" dirty="0" smtClean="0">
                          <a:solidFill>
                            <a:schemeClr val="dk1"/>
                          </a:solidFill>
                          <a:latin typeface="+mn-ea"/>
                          <a:ea typeface="+mn-ea"/>
                          <a:cs typeface="宋体"/>
                        </a:rPr>
                        <a:t> </a:t>
                      </a:r>
                      <a:r>
                        <a:rPr lang="zh-CN" altLang="en-US" sz="1800" kern="1200" dirty="0" smtClean="0">
                          <a:solidFill>
                            <a:schemeClr val="dk1"/>
                          </a:solidFill>
                          <a:latin typeface="+mn-ea"/>
                          <a:ea typeface="+mn-ea"/>
                          <a:cs typeface="宋体"/>
                        </a:rPr>
                        <a:t>服务不可用。</a:t>
                      </a:r>
                    </a:p>
                    <a:p>
                      <a:pPr marL="0" algn="l" defTabSz="914400" rtl="0" eaLnBrk="1" latinLnBrk="0" hangingPunct="1">
                        <a:lnSpc>
                          <a:spcPct val="150000"/>
                        </a:lnSpc>
                        <a:buFont typeface="Wingdings" pitchFamily="2" charset="2"/>
                        <a:buChar char="Ø"/>
                      </a:pPr>
                      <a:r>
                        <a:rPr lang="en-US" altLang="zh-CN" sz="1800" kern="1200" dirty="0" err="1" smtClean="0">
                          <a:solidFill>
                            <a:schemeClr val="dk1"/>
                          </a:solidFill>
                          <a:latin typeface="+mn-ea"/>
                          <a:ea typeface="+mn-ea"/>
                          <a:cs typeface="宋体"/>
                        </a:rPr>
                        <a:t>metastore</a:t>
                      </a:r>
                      <a:r>
                        <a:rPr lang="en-US" altLang="zh-CN" sz="1800" kern="1200" dirty="0" smtClean="0">
                          <a:solidFill>
                            <a:schemeClr val="dk1"/>
                          </a:solidFill>
                          <a:latin typeface="+mn-ea"/>
                          <a:ea typeface="+mn-ea"/>
                          <a:cs typeface="宋体"/>
                        </a:rPr>
                        <a:t> </a:t>
                      </a:r>
                      <a:r>
                        <a:rPr lang="zh-CN" altLang="en-US" sz="1800" kern="1200" dirty="0" smtClean="0">
                          <a:solidFill>
                            <a:schemeClr val="dk1"/>
                          </a:solidFill>
                          <a:latin typeface="+mn-ea"/>
                          <a:ea typeface="+mn-ea"/>
                          <a:cs typeface="宋体"/>
                        </a:rPr>
                        <a:t>实例不可用。</a:t>
                      </a:r>
                      <a:endParaRPr lang="en-US" altLang="zh-CN" sz="1800" kern="1200" dirty="0" smtClean="0">
                        <a:solidFill>
                          <a:schemeClr val="dk1"/>
                        </a:solidFill>
                        <a:latin typeface="+mn-ea"/>
                        <a:ea typeface="+mn-ea"/>
                        <a:cs typeface="宋体"/>
                      </a:endParaRPr>
                    </a:p>
                    <a:p>
                      <a:pPr marL="0" algn="l" defTabSz="914400" rtl="0" eaLnBrk="1" latinLnBrk="0" hangingPunct="1">
                        <a:lnSpc>
                          <a:spcPct val="150000"/>
                        </a:lnSpc>
                      </a:pPr>
                      <a:r>
                        <a:rPr lang="zh-CN" altLang="en-US" sz="1800" kern="1200" dirty="0" smtClean="0">
                          <a:solidFill>
                            <a:schemeClr val="dk1"/>
                          </a:solidFill>
                          <a:latin typeface="+mn-ea"/>
                          <a:ea typeface="+mn-ea"/>
                          <a:cs typeface="宋体"/>
                        </a:rPr>
                        <a:t>注：</a:t>
                      </a:r>
                      <a:r>
                        <a:rPr lang="en-US" altLang="zh-CN" sz="1800" kern="1200" dirty="0" smtClean="0">
                          <a:solidFill>
                            <a:schemeClr val="dk1"/>
                          </a:solidFill>
                          <a:latin typeface="+mn-ea"/>
                          <a:ea typeface="+mn-ea"/>
                          <a:cs typeface="宋体"/>
                        </a:rPr>
                        <a:t>Hive</a:t>
                      </a:r>
                      <a:r>
                        <a:rPr lang="zh-CN" altLang="en-US" sz="1800" kern="1200" dirty="0" smtClean="0">
                          <a:solidFill>
                            <a:schemeClr val="dk1"/>
                          </a:solidFill>
                          <a:latin typeface="+mn-ea"/>
                          <a:ea typeface="+mn-ea"/>
                          <a:cs typeface="宋体"/>
                        </a:rPr>
                        <a:t>对</a:t>
                      </a:r>
                      <a:r>
                        <a:rPr lang="en-US" altLang="zh-CN" sz="1800" kern="1200" dirty="0" err="1" smtClean="0">
                          <a:solidFill>
                            <a:schemeClr val="dk1"/>
                          </a:solidFill>
                          <a:latin typeface="+mn-ea"/>
                          <a:ea typeface="+mn-ea"/>
                          <a:cs typeface="宋体"/>
                        </a:rPr>
                        <a:t>HBase</a:t>
                      </a:r>
                      <a:r>
                        <a:rPr lang="zh-CN" altLang="en-US" sz="1800" kern="1200" dirty="0" smtClean="0">
                          <a:solidFill>
                            <a:schemeClr val="dk1"/>
                          </a:solidFill>
                          <a:latin typeface="+mn-ea"/>
                          <a:ea typeface="+mn-ea"/>
                          <a:cs typeface="宋体"/>
                        </a:rPr>
                        <a:t>属于弱依赖，当</a:t>
                      </a:r>
                      <a:r>
                        <a:rPr lang="en-US" altLang="zh-CN" sz="1800" kern="1200" dirty="0" err="1" smtClean="0">
                          <a:solidFill>
                            <a:schemeClr val="dk1"/>
                          </a:solidFill>
                          <a:latin typeface="+mn-ea"/>
                          <a:ea typeface="+mn-ea"/>
                          <a:cs typeface="宋体"/>
                        </a:rPr>
                        <a:t>HBase</a:t>
                      </a:r>
                      <a:r>
                        <a:rPr lang="zh-CN" altLang="en-US" sz="1800" kern="1200" dirty="0" smtClean="0">
                          <a:solidFill>
                            <a:schemeClr val="dk1"/>
                          </a:solidFill>
                          <a:latin typeface="+mn-ea"/>
                          <a:ea typeface="+mn-ea"/>
                          <a:cs typeface="宋体"/>
                        </a:rPr>
                        <a:t>服务不可用时，</a:t>
                      </a:r>
                      <a:r>
                        <a:rPr lang="en-US" altLang="zh-CN" sz="1800" kern="1200" dirty="0" smtClean="0">
                          <a:solidFill>
                            <a:schemeClr val="dk1"/>
                          </a:solidFill>
                          <a:latin typeface="+mn-ea"/>
                          <a:ea typeface="+mn-ea"/>
                          <a:cs typeface="宋体"/>
                        </a:rPr>
                        <a:t>Hive</a:t>
                      </a:r>
                      <a:r>
                        <a:rPr lang="zh-CN" altLang="en-US" sz="1800" kern="1200" dirty="0" smtClean="0">
                          <a:solidFill>
                            <a:schemeClr val="dk1"/>
                          </a:solidFill>
                          <a:latin typeface="+mn-ea"/>
                          <a:ea typeface="+mn-ea"/>
                          <a:cs typeface="宋体"/>
                        </a:rPr>
                        <a:t>状态为</a:t>
                      </a:r>
                      <a:r>
                        <a:rPr lang="en-US" altLang="zh-CN" sz="1800" kern="1200" dirty="0" smtClean="0">
                          <a:solidFill>
                            <a:schemeClr val="dk1"/>
                          </a:solidFill>
                          <a:latin typeface="+mn-ea"/>
                          <a:ea typeface="+mn-ea"/>
                          <a:cs typeface="宋体"/>
                        </a:rPr>
                        <a:t>sub-health,</a:t>
                      </a:r>
                      <a:r>
                        <a:rPr lang="zh-CN" altLang="en-US" sz="1800" kern="1200" dirty="0" smtClean="0">
                          <a:solidFill>
                            <a:schemeClr val="dk1"/>
                          </a:solidFill>
                          <a:latin typeface="+mn-ea"/>
                          <a:ea typeface="+mn-ea"/>
                          <a:cs typeface="宋体"/>
                        </a:rPr>
                        <a:t>而非</a:t>
                      </a:r>
                      <a:r>
                        <a:rPr lang="en-US" altLang="zh-CN" sz="1800" kern="1200" dirty="0" smtClean="0">
                          <a:solidFill>
                            <a:schemeClr val="dk1"/>
                          </a:solidFill>
                          <a:latin typeface="+mn-ea"/>
                          <a:ea typeface="+mn-ea"/>
                          <a:cs typeface="宋体"/>
                        </a:rPr>
                        <a:t>Bad</a:t>
                      </a:r>
                      <a:r>
                        <a:rPr lang="zh-CN" altLang="en-US" sz="1800" kern="1200" dirty="0" smtClean="0">
                          <a:solidFill>
                            <a:schemeClr val="dk1"/>
                          </a:solidFill>
                          <a:latin typeface="+mn-ea"/>
                          <a:ea typeface="+mn-ea"/>
                          <a:cs typeface="宋体"/>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C66">
                        <a:tint val="20000"/>
                      </a:srgbClr>
                    </a:solid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2000" dirty="0" smtClean="0">
                <a:latin typeface="+mn-ea"/>
              </a:rPr>
              <a:t>当在</a:t>
            </a:r>
            <a:r>
              <a:rPr lang="en-US" altLang="zh-CN" sz="2000" dirty="0" smtClean="0">
                <a:latin typeface="+mn-ea"/>
              </a:rPr>
              <a:t>OM</a:t>
            </a:r>
            <a:r>
              <a:rPr lang="zh-CN" altLang="en-US" sz="2000" dirty="0" smtClean="0">
                <a:latin typeface="+mn-ea"/>
              </a:rPr>
              <a:t>页面显示</a:t>
            </a:r>
            <a:r>
              <a:rPr lang="en-US" altLang="zh-CN" sz="2000" dirty="0" smtClean="0">
                <a:latin typeface="+mn-ea"/>
              </a:rPr>
              <a:t>Hive</a:t>
            </a:r>
            <a:r>
              <a:rPr lang="zh-CN" altLang="en-US" sz="2000" dirty="0" smtClean="0">
                <a:latin typeface="+mn-ea"/>
              </a:rPr>
              <a:t>服务状态为</a:t>
            </a:r>
            <a:r>
              <a:rPr lang="en-US" altLang="zh-CN" sz="2000" dirty="0" smtClean="0">
                <a:latin typeface="+mn-ea"/>
              </a:rPr>
              <a:t>Bad</a:t>
            </a:r>
            <a:r>
              <a:rPr lang="zh-CN" altLang="en-US" sz="2000" dirty="0" smtClean="0">
                <a:latin typeface="+mn-ea"/>
              </a:rPr>
              <a:t>可能的原因有？（     ）</a:t>
            </a:r>
            <a:endParaRPr lang="en-US" altLang="zh-CN" sz="2000" dirty="0" smtClean="0">
              <a:latin typeface="+mn-ea"/>
            </a:endParaRPr>
          </a:p>
          <a:p>
            <a:pPr lvl="1"/>
            <a:r>
              <a:rPr lang="en-US" altLang="zh-CN" dirty="0" err="1" smtClean="0">
                <a:latin typeface="+mn-ea"/>
                <a:cs typeface="+mn-cs"/>
              </a:rPr>
              <a:t>DBService</a:t>
            </a:r>
            <a:r>
              <a:rPr lang="zh-CN" altLang="en-US" dirty="0" smtClean="0">
                <a:latin typeface="+mn-ea"/>
                <a:cs typeface="+mn-cs"/>
              </a:rPr>
              <a:t>服务不可用</a:t>
            </a:r>
            <a:endParaRPr lang="en-US" altLang="zh-CN" dirty="0" smtClean="0">
              <a:latin typeface="+mn-ea"/>
              <a:cs typeface="+mn-cs"/>
            </a:endParaRPr>
          </a:p>
          <a:p>
            <a:pPr lvl="1"/>
            <a:r>
              <a:rPr lang="en-US" altLang="zh-CN" dirty="0" smtClean="0">
                <a:latin typeface="+mn-ea"/>
                <a:cs typeface="+mn-cs"/>
              </a:rPr>
              <a:t>HDFS</a:t>
            </a:r>
            <a:r>
              <a:rPr lang="zh-CN" altLang="en-US" dirty="0" smtClean="0">
                <a:latin typeface="+mn-ea"/>
                <a:cs typeface="+mn-cs"/>
              </a:rPr>
              <a:t>服务不可用</a:t>
            </a:r>
            <a:endParaRPr lang="en-US" altLang="en-US" dirty="0" smtClean="0">
              <a:latin typeface="+mn-ea"/>
              <a:cs typeface="+mn-cs"/>
            </a:endParaRPr>
          </a:p>
          <a:p>
            <a:pPr lvl="1"/>
            <a:r>
              <a:rPr lang="en-US" altLang="zh-CN" dirty="0" err="1" smtClean="0">
                <a:latin typeface="+mn-ea"/>
                <a:cs typeface="+mn-cs"/>
              </a:rPr>
              <a:t>Metastore</a:t>
            </a:r>
            <a:r>
              <a:rPr lang="zh-CN" altLang="en-US" dirty="0" smtClean="0">
                <a:latin typeface="+mn-ea"/>
                <a:cs typeface="+mn-cs"/>
              </a:rPr>
              <a:t>实例不可用</a:t>
            </a:r>
            <a:endParaRPr lang="en-US" altLang="zh-CN" dirty="0" smtClean="0">
              <a:latin typeface="+mn-ea"/>
              <a:cs typeface="+mn-cs"/>
            </a:endParaRPr>
          </a:p>
          <a:p>
            <a:pPr lvl="1"/>
            <a:r>
              <a:rPr lang="en-US" altLang="zh-CN" dirty="0" err="1" smtClean="0">
                <a:latin typeface="+mn-ea"/>
              </a:rPr>
              <a:t>HBase</a:t>
            </a:r>
            <a:r>
              <a:rPr lang="zh-CN" altLang="en-US" dirty="0" smtClean="0">
                <a:latin typeface="+mn-ea"/>
              </a:rPr>
              <a:t>服务不可用</a:t>
            </a:r>
            <a:endParaRPr lang="en-US" altLang="zh-CN" dirty="0" smtClean="0">
              <a:latin typeface="+mn-ea"/>
            </a:endParaRPr>
          </a:p>
          <a:p>
            <a:pPr lvl="1"/>
            <a:endParaRPr lang="en-US" altLang="zh-CN" dirty="0" smtClean="0"/>
          </a:p>
          <a:p>
            <a:pPr>
              <a:buNone/>
            </a:pPr>
            <a:r>
              <a:rPr lang="en-US" altLang="zh-CN" dirty="0" smtClean="0"/>
              <a:t/>
            </a:r>
            <a:br>
              <a:rPr lang="en-US" altLang="zh-CN" dirty="0" smtClean="0"/>
            </a:b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29933091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smtClean="0">
                <a:latin typeface="+mn-ea"/>
              </a:rPr>
              <a:t>通过本章的学习，我们能够：</a:t>
            </a:r>
            <a:endParaRPr lang="en-US" altLang="zh-CN" dirty="0" smtClean="0">
              <a:latin typeface="+mn-ea"/>
            </a:endParaRPr>
          </a:p>
          <a:p>
            <a:pPr marL="650875" lvl="2" indent="-301625">
              <a:buClr>
                <a:srgbClr val="808080"/>
              </a:buClr>
              <a:buSzPct val="60000"/>
              <a:buFont typeface="Wingdings" pitchFamily="2" charset="2"/>
              <a:buChar char="p"/>
            </a:pPr>
            <a:r>
              <a:rPr lang="zh-CN" altLang="en-US" sz="2000" dirty="0" smtClean="0">
                <a:latin typeface="+mn-ea"/>
              </a:rPr>
              <a:t>了解</a:t>
            </a:r>
            <a:r>
              <a:rPr lang="en-US" altLang="zh-CN" sz="2000" dirty="0" smtClean="0">
                <a:latin typeface="+mn-ea"/>
              </a:rPr>
              <a:t>Hive</a:t>
            </a:r>
            <a:r>
              <a:rPr lang="zh-CN" altLang="en-US" sz="2000" dirty="0" smtClean="0">
                <a:latin typeface="+mn-ea"/>
              </a:rPr>
              <a:t>应用场景与基本原理；</a:t>
            </a:r>
            <a:endParaRPr lang="en-US" altLang="zh-CN" sz="2000" dirty="0" smtClean="0">
              <a:latin typeface="+mn-ea"/>
            </a:endParaRPr>
          </a:p>
          <a:p>
            <a:pPr marL="650875" lvl="2" indent="-301625">
              <a:buClr>
                <a:srgbClr val="808080"/>
              </a:buClr>
              <a:buSzPct val="60000"/>
              <a:buFont typeface="Wingdings" pitchFamily="2" charset="2"/>
              <a:buChar char="p"/>
            </a:pPr>
            <a:r>
              <a:rPr lang="zh-CN" altLang="en-US" sz="2000" dirty="0" smtClean="0">
                <a:latin typeface="+mn-ea"/>
              </a:rPr>
              <a:t>了解</a:t>
            </a:r>
            <a:r>
              <a:rPr lang="en-US" altLang="zh-CN" sz="2000" dirty="0" err="1" smtClean="0">
                <a:latin typeface="+mn-ea"/>
              </a:rPr>
              <a:t>FusionInsight</a:t>
            </a:r>
            <a:r>
              <a:rPr lang="zh-CN" altLang="en-US" sz="2000" dirty="0" smtClean="0">
                <a:latin typeface="+mn-ea"/>
              </a:rPr>
              <a:t>中</a:t>
            </a:r>
            <a:r>
              <a:rPr lang="en-US" altLang="zh-CN" sz="2000" dirty="0" smtClean="0">
                <a:latin typeface="+mn-ea"/>
              </a:rPr>
              <a:t>Hive</a:t>
            </a:r>
            <a:r>
              <a:rPr lang="zh-CN" altLang="en-US" sz="2000" dirty="0" smtClean="0">
                <a:latin typeface="+mn-ea"/>
              </a:rPr>
              <a:t>增强特性；</a:t>
            </a:r>
            <a:endParaRPr lang="en-US" altLang="zh-CN" sz="2000" dirty="0" smtClean="0">
              <a:latin typeface="+mn-ea"/>
            </a:endParaRPr>
          </a:p>
          <a:p>
            <a:pPr marL="650875" lvl="2" indent="-301625">
              <a:buClr>
                <a:srgbClr val="808080"/>
              </a:buClr>
              <a:buSzPct val="60000"/>
              <a:buFont typeface="Wingdings" pitchFamily="2" charset="2"/>
              <a:buChar char="p"/>
            </a:pPr>
            <a:r>
              <a:rPr lang="zh-CN" altLang="en-US" sz="2000" dirty="0" smtClean="0">
                <a:latin typeface="+mn-ea"/>
              </a:rPr>
              <a:t>熟悉常用</a:t>
            </a:r>
            <a:r>
              <a:rPr lang="en-US" altLang="zh-CN" sz="2000" dirty="0" smtClean="0">
                <a:latin typeface="+mn-ea"/>
              </a:rPr>
              <a:t>Hive SQL</a:t>
            </a:r>
            <a:r>
              <a:rPr lang="zh-CN" altLang="en-US" sz="2000" dirty="0" smtClean="0">
                <a:latin typeface="+mn-ea"/>
              </a:rPr>
              <a:t>语句；</a:t>
            </a:r>
            <a:endParaRPr lang="en-US" altLang="zh-CN" sz="2000" dirty="0" smtClean="0">
              <a:latin typeface="+mn-ea"/>
            </a:endParaRPr>
          </a:p>
          <a:p>
            <a:pPr marL="650875" lvl="2" indent="-301625">
              <a:buClr>
                <a:srgbClr val="808080"/>
              </a:buClr>
              <a:buSzPct val="60000"/>
              <a:buFont typeface="Wingdings" pitchFamily="2" charset="2"/>
              <a:buChar char="p"/>
            </a:pPr>
            <a:r>
              <a:rPr lang="zh-CN" altLang="en-US" sz="2000" dirty="0" smtClean="0">
                <a:latin typeface="+mn-ea"/>
              </a:rPr>
              <a:t>学会常见</a:t>
            </a:r>
            <a:r>
              <a:rPr lang="en-US" altLang="zh-CN" sz="2000" dirty="0" smtClean="0">
                <a:latin typeface="+mn-ea"/>
              </a:rPr>
              <a:t>Hive</a:t>
            </a:r>
            <a:r>
              <a:rPr lang="zh-CN" altLang="en-US" sz="2000" dirty="0" smtClean="0">
                <a:latin typeface="+mn-ea"/>
              </a:rPr>
              <a:t>故障分析、日志收集；</a:t>
            </a:r>
            <a:endParaRPr lang="en-US" altLang="zh-CN" sz="2000" dirty="0" smtClean="0">
              <a:latin typeface="+mn-ea"/>
            </a:endParaRPr>
          </a:p>
          <a:p>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r>
              <a:rPr lang="en-US" altLang="zh-CN" sz="2000" dirty="0" smtClean="0">
                <a:latin typeface="+mn-ea"/>
              </a:rPr>
              <a:t>Hive</a:t>
            </a:r>
            <a:r>
              <a:rPr lang="zh-CN" altLang="en-US" sz="2000" dirty="0" smtClean="0">
                <a:latin typeface="+mn-ea"/>
              </a:rPr>
              <a:t>社区</a:t>
            </a:r>
            <a:endParaRPr lang="en-US" altLang="zh-CN" sz="2000" dirty="0" smtClean="0">
              <a:latin typeface="+mn-ea"/>
            </a:endParaRPr>
          </a:p>
          <a:p>
            <a:pPr lvl="1"/>
            <a:r>
              <a:rPr lang="en-US" altLang="zh-CN" dirty="0" smtClean="0">
                <a:latin typeface="+mn-ea"/>
              </a:rPr>
              <a:t>https://cwiki.apache.org/confluence/display/Hive/GettingStarted</a:t>
            </a:r>
          </a:p>
          <a:p>
            <a:r>
              <a:rPr lang="zh-CN" altLang="en-US" sz="2000" dirty="0" smtClean="0">
                <a:latin typeface="+mn-ea"/>
              </a:rPr>
              <a:t>华为产品资料</a:t>
            </a:r>
            <a:endParaRPr lang="en-US" altLang="zh-CN" sz="2000" dirty="0" smtClean="0">
              <a:latin typeface="+mn-ea"/>
            </a:endParaRPr>
          </a:p>
          <a:p>
            <a:pPr lvl="1"/>
            <a:r>
              <a:rPr lang="en-US" altLang="zh-CN" dirty="0" smtClean="0">
                <a:latin typeface="+mn-ea"/>
              </a:rPr>
              <a:t>http://e.huawei.com/cn/products/cloud-computing-dc/cloud-computing/bigdata/fusioninsight</a:t>
            </a:r>
            <a:endParaRPr lang="zh-CN" altLang="en-US" dirty="0" smtClean="0">
              <a:latin typeface="+mn-ea"/>
            </a:endParaRPr>
          </a:p>
          <a:p>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prstGeom prst="rect">
            <a:avLst/>
          </a:prstGeom>
        </p:spPr>
        <p:txBody>
          <a:bodyPr/>
          <a:lstStyle/>
          <a:p>
            <a:r>
              <a:rPr lang="zh-CN" altLang="en-US" dirty="0" smtClean="0">
                <a:solidFill>
                  <a:schemeClr val="bg1"/>
                </a:solidFill>
              </a:rPr>
              <a:t>谢谢</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在</a:t>
            </a:r>
            <a:r>
              <a:rPr lang="en-US" altLang="zh-CN" dirty="0" err="1" smtClean="0"/>
              <a:t>Hadoop</a:t>
            </a:r>
            <a:r>
              <a:rPr lang="zh-CN" altLang="en-US" dirty="0" smtClean="0"/>
              <a:t>中的位置</a:t>
            </a:r>
            <a:endParaRPr lang="zh-CN" altLang="en-US" dirty="0"/>
          </a:p>
        </p:txBody>
      </p:sp>
      <p:grpSp>
        <p:nvGrpSpPr>
          <p:cNvPr id="12" name="文本占位符 11"/>
          <p:cNvGrpSpPr>
            <a:grpSpLocks noGrp="1"/>
          </p:cNvGrpSpPr>
          <p:nvPr/>
        </p:nvGrpSpPr>
        <p:grpSpPr>
          <a:xfrm>
            <a:off x="684213" y="1376363"/>
            <a:ext cx="7920037" cy="4500562"/>
            <a:chOff x="1007604" y="1520788"/>
            <a:chExt cx="6741106" cy="3528392"/>
          </a:xfrm>
        </p:grpSpPr>
        <p:grpSp>
          <p:nvGrpSpPr>
            <p:cNvPr id="13" name="组合 19"/>
            <p:cNvGrpSpPr/>
            <p:nvPr/>
          </p:nvGrpSpPr>
          <p:grpSpPr>
            <a:xfrm>
              <a:off x="1007604" y="1520788"/>
              <a:ext cx="6741106" cy="3528392"/>
              <a:chOff x="1007604" y="1520788"/>
              <a:chExt cx="6741106" cy="3528392"/>
            </a:xfrm>
          </p:grpSpPr>
          <p:grpSp>
            <p:nvGrpSpPr>
              <p:cNvPr id="16" name="组合 67"/>
              <p:cNvGrpSpPr/>
              <p:nvPr/>
            </p:nvGrpSpPr>
            <p:grpSpPr>
              <a:xfrm>
                <a:off x="1007604" y="1628800"/>
                <a:ext cx="4854224" cy="3420380"/>
                <a:chOff x="334517" y="1224906"/>
                <a:chExt cx="5427785" cy="3291060"/>
              </a:xfrm>
            </p:grpSpPr>
            <p:sp>
              <p:nvSpPr>
                <p:cNvPr id="18" name="Text Box 14"/>
                <p:cNvSpPr txBox="1">
                  <a:spLocks noChangeArrowheads="1"/>
                </p:cNvSpPr>
                <p:nvPr/>
              </p:nvSpPr>
              <p:spPr bwMode="auto">
                <a:xfrm>
                  <a:off x="2790262" y="3684540"/>
                  <a:ext cx="2664296" cy="325340"/>
                </a:xfrm>
                <a:prstGeom prst="rect">
                  <a:avLst/>
                </a:prstGeom>
                <a:noFill/>
                <a:ln w="0" algn="ctr">
                  <a:noFill/>
                  <a:miter lim="800000"/>
                  <a:headEnd/>
                  <a:tailEnd/>
                </a:ln>
              </p:spPr>
              <p:txBody>
                <a:bodyPr wrap="square" lIns="78355" tIns="39177" rIns="78355" bIns="39177">
                  <a:spAutoFit/>
                </a:bodyPr>
                <a:lstStyle/>
                <a:p>
                  <a:pPr defTabSz="784225"/>
                  <a:r>
                    <a:rPr lang="en-US" altLang="zh-CN" sz="1600" b="1" dirty="0" smtClean="0">
                      <a:solidFill>
                        <a:srgbClr val="B2B2B2"/>
                      </a:solidFill>
                      <a:latin typeface="微软雅黑" pitchFamily="34" charset="-122"/>
                      <a:ea typeface="微软雅黑" pitchFamily="34" charset="-122"/>
                    </a:rPr>
                    <a:t>HDFS</a:t>
                  </a:r>
                  <a:r>
                    <a:rPr lang="zh-CN" altLang="en-US" sz="1600" b="1" dirty="0">
                      <a:solidFill>
                        <a:srgbClr val="B2B2B2"/>
                      </a:solidFill>
                      <a:latin typeface="微软雅黑" pitchFamily="34" charset="-122"/>
                      <a:ea typeface="微软雅黑" pitchFamily="34" charset="-122"/>
                    </a:rPr>
                    <a:t>：分布式文件系</a:t>
                  </a:r>
                  <a:r>
                    <a:rPr lang="zh-CN" altLang="en-US" sz="1600" b="1" dirty="0" smtClean="0">
                      <a:solidFill>
                        <a:srgbClr val="B2B2B2"/>
                      </a:solidFill>
                      <a:latin typeface="微软雅黑" pitchFamily="34" charset="-122"/>
                      <a:ea typeface="微软雅黑" pitchFamily="34" charset="-122"/>
                    </a:rPr>
                    <a:t>统</a:t>
                  </a:r>
                  <a:endParaRPr lang="ko-KR" altLang="en-US" sz="1600" dirty="0">
                    <a:solidFill>
                      <a:srgbClr val="B2B2B2"/>
                    </a:solidFill>
                    <a:latin typeface="微软雅黑" pitchFamily="34" charset="-122"/>
                  </a:endParaRPr>
                </a:p>
              </p:txBody>
            </p:sp>
            <p:sp>
              <p:nvSpPr>
                <p:cNvPr id="19" name="AutoShape 15"/>
                <p:cNvSpPr>
                  <a:spLocks noChangeArrowheads="1"/>
                </p:cNvSpPr>
                <p:nvPr/>
              </p:nvSpPr>
              <p:spPr bwMode="auto">
                <a:xfrm>
                  <a:off x="334517" y="1224906"/>
                  <a:ext cx="1861219" cy="3291060"/>
                </a:xfrm>
                <a:prstGeom prst="roundRect">
                  <a:avLst>
                    <a:gd name="adj" fmla="val 16667"/>
                  </a:avLst>
                </a:prstGeom>
                <a:noFill/>
                <a:ln w="28575" algn="ctr">
                  <a:solidFill>
                    <a:srgbClr val="990000"/>
                  </a:solidFill>
                  <a:prstDash val="sysDash"/>
                  <a:round/>
                  <a:headEnd/>
                  <a:tailEnd/>
                </a:ln>
              </p:spPr>
              <p:txBody>
                <a:bodyPr wrap="none" lIns="78355" tIns="39177" rIns="78355" bIns="39177" anchor="ctr"/>
                <a:lstStyle/>
                <a:p>
                  <a:pPr algn="ctr" defTabSz="784225" eaLnBrk="0" hangingPunct="0"/>
                  <a:endParaRPr lang="en-US" altLang="ko-KR">
                    <a:latin typeface="微软雅黑" pitchFamily="34" charset="-122"/>
                    <a:ea typeface="微软雅黑" pitchFamily="34" charset="-122"/>
                  </a:endParaRPr>
                </a:p>
                <a:p>
                  <a:pPr algn="ctr" defTabSz="784225" eaLnBrk="0" hangingPunct="0"/>
                  <a:endParaRPr lang="en-US" altLang="ko-KR">
                    <a:latin typeface="微软雅黑" pitchFamily="34" charset="-122"/>
                    <a:ea typeface="微软雅黑" pitchFamily="34" charset="-122"/>
                  </a:endParaRPr>
                </a:p>
                <a:p>
                  <a:pPr algn="ctr" defTabSz="784225" eaLnBrk="0" hangingPunct="0"/>
                  <a:endParaRPr lang="ko-KR" altLang="en-US">
                    <a:latin typeface="微软雅黑" pitchFamily="34" charset="-122"/>
                    <a:ea typeface="Gulim" pitchFamily="34" charset="-127"/>
                  </a:endParaRPr>
                </a:p>
              </p:txBody>
            </p:sp>
            <p:sp>
              <p:nvSpPr>
                <p:cNvPr id="20" name="Text Box 16"/>
                <p:cNvSpPr txBox="1">
                  <a:spLocks noChangeArrowheads="1"/>
                </p:cNvSpPr>
                <p:nvPr/>
              </p:nvSpPr>
              <p:spPr bwMode="auto">
                <a:xfrm>
                  <a:off x="495550" y="1363477"/>
                  <a:ext cx="1607275" cy="2066189"/>
                </a:xfrm>
                <a:prstGeom prst="rect">
                  <a:avLst/>
                </a:prstGeom>
                <a:noFill/>
                <a:ln w="0" algn="ctr">
                  <a:noFill/>
                  <a:miter lim="800000"/>
                  <a:headEnd/>
                  <a:tailEnd/>
                </a:ln>
              </p:spPr>
              <p:txBody>
                <a:bodyPr wrap="square" lIns="78355" tIns="39177" rIns="78355" bIns="39177">
                  <a:spAutoFit/>
                </a:bodyPr>
                <a:lstStyle/>
                <a:p>
                  <a:pPr defTabSz="784225" eaLnBrk="0" hangingPunct="0">
                    <a:lnSpc>
                      <a:spcPct val="120000"/>
                    </a:lnSpc>
                  </a:pPr>
                  <a:r>
                    <a:rPr lang="en-US" altLang="zh-CN" sz="1600" b="1" dirty="0" smtClean="0">
                      <a:latin typeface="+mn-ea"/>
                      <a:ea typeface="+mn-ea"/>
                    </a:rPr>
                    <a:t>Hive</a:t>
                  </a:r>
                </a:p>
                <a:p>
                  <a:pPr defTabSz="784225" eaLnBrk="0" hangingPunct="0">
                    <a:lnSpc>
                      <a:spcPct val="120000"/>
                    </a:lnSpc>
                    <a:buFont typeface="Wingdings" pitchFamily="2" charset="2"/>
                    <a:buChar char="ü"/>
                  </a:pPr>
                  <a:r>
                    <a:rPr lang="zh-CN" altLang="en-US" sz="1600" dirty="0" smtClean="0">
                      <a:latin typeface="+mn-ea"/>
                      <a:ea typeface="+mn-ea"/>
                    </a:rPr>
                    <a:t>位于应用层</a:t>
                  </a:r>
                  <a:endParaRPr lang="en-US" altLang="zh-CN" sz="1600" dirty="0" smtClean="0">
                    <a:latin typeface="+mn-ea"/>
                    <a:ea typeface="+mn-ea"/>
                  </a:endParaRPr>
                </a:p>
                <a:p>
                  <a:pPr defTabSz="784225" eaLnBrk="0" hangingPunct="0">
                    <a:lnSpc>
                      <a:spcPct val="120000"/>
                    </a:lnSpc>
                    <a:buFont typeface="Wingdings" pitchFamily="2" charset="2"/>
                    <a:buChar char="ü"/>
                  </a:pPr>
                  <a:r>
                    <a:rPr lang="en-US" altLang="zh-CN" sz="1600" dirty="0" smtClean="0">
                      <a:latin typeface="+mn-ea"/>
                    </a:rPr>
                    <a:t>ETL</a:t>
                  </a:r>
                  <a:r>
                    <a:rPr lang="zh-CN" altLang="en-US" sz="1600" dirty="0" smtClean="0">
                      <a:latin typeface="+mn-ea"/>
                    </a:rPr>
                    <a:t>工具</a:t>
                  </a:r>
                  <a:endParaRPr lang="en-US" altLang="zh-CN" sz="1600" dirty="0" smtClean="0">
                    <a:latin typeface="+mn-ea"/>
                    <a:ea typeface="+mn-ea"/>
                  </a:endParaRPr>
                </a:p>
                <a:p>
                  <a:pPr defTabSz="784225" eaLnBrk="0" hangingPunct="0">
                    <a:lnSpc>
                      <a:spcPct val="120000"/>
                    </a:lnSpc>
                    <a:buFont typeface="Wingdings" pitchFamily="2" charset="2"/>
                    <a:buChar char="ü"/>
                  </a:pPr>
                  <a:r>
                    <a:rPr lang="zh-CN" altLang="en-US" sz="1600" dirty="0" smtClean="0">
                      <a:latin typeface="+mn-ea"/>
                      <a:ea typeface="+mn-ea"/>
                    </a:rPr>
                    <a:t>类</a:t>
                  </a:r>
                  <a:r>
                    <a:rPr lang="en-US" altLang="zh-CN" sz="1600" dirty="0" smtClean="0">
                      <a:latin typeface="+mn-ea"/>
                      <a:ea typeface="+mn-ea"/>
                    </a:rPr>
                    <a:t>SQL</a:t>
                  </a:r>
                </a:p>
                <a:p>
                  <a:pPr defTabSz="784225" eaLnBrk="0" hangingPunct="0">
                    <a:lnSpc>
                      <a:spcPct val="120000"/>
                    </a:lnSpc>
                    <a:buFont typeface="Wingdings" pitchFamily="2" charset="2"/>
                    <a:buChar char="ü"/>
                  </a:pPr>
                  <a:r>
                    <a:rPr lang="zh-CN" altLang="en-US" sz="1600" dirty="0" smtClean="0">
                      <a:latin typeface="+mn-ea"/>
                      <a:ea typeface="+mn-ea"/>
                    </a:rPr>
                    <a:t>数据仓库</a:t>
                  </a:r>
                  <a:endParaRPr lang="en-US" altLang="zh-CN" sz="1600" dirty="0" smtClean="0">
                    <a:latin typeface="+mn-ea"/>
                    <a:ea typeface="+mn-ea"/>
                  </a:endParaRPr>
                </a:p>
                <a:p>
                  <a:pPr defTabSz="784225" eaLnBrk="0" hangingPunct="0">
                    <a:lnSpc>
                      <a:spcPct val="120000"/>
                    </a:lnSpc>
                    <a:buFont typeface="Wingdings" pitchFamily="2" charset="2"/>
                    <a:buChar char="ü"/>
                  </a:pPr>
                  <a:r>
                    <a:rPr lang="zh-CN" altLang="en-US" sz="1600" dirty="0" smtClean="0">
                      <a:latin typeface="+mn-ea"/>
                      <a:ea typeface="+mn-ea"/>
                    </a:rPr>
                    <a:t>本质是</a:t>
                  </a:r>
                  <a:r>
                    <a:rPr lang="en-US" altLang="zh-CN" sz="1600" dirty="0" err="1" smtClean="0">
                      <a:latin typeface="+mn-ea"/>
                      <a:ea typeface="+mn-ea"/>
                    </a:rPr>
                    <a:t>MapReduce</a:t>
                  </a:r>
                  <a:endParaRPr lang="en-US" altLang="zh-CN" sz="1600" dirty="0" smtClean="0">
                    <a:latin typeface="+mn-ea"/>
                    <a:ea typeface="+mn-ea"/>
                  </a:endParaRPr>
                </a:p>
              </p:txBody>
            </p:sp>
            <p:sp>
              <p:nvSpPr>
                <p:cNvPr id="21" name="AutoShape 17"/>
                <p:cNvSpPr>
                  <a:spLocks noChangeArrowheads="1"/>
                </p:cNvSpPr>
                <p:nvPr/>
              </p:nvSpPr>
              <p:spPr bwMode="auto">
                <a:xfrm>
                  <a:off x="2629229" y="3615255"/>
                  <a:ext cx="3024138" cy="431006"/>
                </a:xfrm>
                <a:prstGeom prst="roundRect">
                  <a:avLst>
                    <a:gd name="adj" fmla="val 16667"/>
                  </a:avLst>
                </a:prstGeom>
                <a:noFill/>
                <a:ln w="28575" algn="ctr">
                  <a:solidFill>
                    <a:srgbClr val="990000"/>
                  </a:solidFill>
                  <a:round/>
                  <a:headEnd/>
                  <a:tailEnd/>
                </a:ln>
              </p:spPr>
              <p:txBody>
                <a:bodyPr wrap="none" lIns="78355" tIns="39177" rIns="78355" bIns="39177" anchor="ctr"/>
                <a:lstStyle/>
                <a:p>
                  <a:pPr algn="ctr" defTabSz="784225" eaLnBrk="0" hangingPunct="0"/>
                  <a:endParaRPr lang="en-US" altLang="ko-KR">
                    <a:latin typeface="微软雅黑" pitchFamily="34" charset="-122"/>
                    <a:ea typeface="微软雅黑" pitchFamily="34" charset="-122"/>
                  </a:endParaRPr>
                </a:p>
                <a:p>
                  <a:pPr algn="ctr" defTabSz="784225" eaLnBrk="0" hangingPunct="0"/>
                  <a:endParaRPr lang="en-US" altLang="ko-KR">
                    <a:latin typeface="微软雅黑" pitchFamily="34" charset="-122"/>
                    <a:ea typeface="微软雅黑" pitchFamily="34" charset="-122"/>
                  </a:endParaRPr>
                </a:p>
                <a:p>
                  <a:pPr algn="ctr" defTabSz="784225" eaLnBrk="0" hangingPunct="0"/>
                  <a:endParaRPr lang="ko-KR" altLang="en-US">
                    <a:latin typeface="微软雅黑" pitchFamily="34" charset="-122"/>
                    <a:ea typeface="Gulim" pitchFamily="34" charset="-127"/>
                  </a:endParaRPr>
                </a:p>
              </p:txBody>
            </p:sp>
            <p:grpSp>
              <p:nvGrpSpPr>
                <p:cNvPr id="22" name="组合 18"/>
                <p:cNvGrpSpPr/>
                <p:nvPr/>
              </p:nvGrpSpPr>
              <p:grpSpPr>
                <a:xfrm>
                  <a:off x="2195736" y="1635645"/>
                  <a:ext cx="3566566" cy="1889621"/>
                  <a:chOff x="2195736" y="1635645"/>
                  <a:chExt cx="3566566" cy="1889621"/>
                </a:xfrm>
              </p:grpSpPr>
              <p:grpSp>
                <p:nvGrpSpPr>
                  <p:cNvPr id="23" name="组合 17"/>
                  <p:cNvGrpSpPr/>
                  <p:nvPr/>
                </p:nvGrpSpPr>
                <p:grpSpPr>
                  <a:xfrm>
                    <a:off x="2195736" y="1635645"/>
                    <a:ext cx="3566566" cy="1889621"/>
                    <a:chOff x="2195736" y="1635645"/>
                    <a:chExt cx="3566566" cy="1889621"/>
                  </a:xfrm>
                </p:grpSpPr>
                <p:sp>
                  <p:nvSpPr>
                    <p:cNvPr id="25" name="AutoShape 4"/>
                    <p:cNvSpPr>
                      <a:spLocks noChangeArrowheads="1"/>
                    </p:cNvSpPr>
                    <p:nvPr/>
                  </p:nvSpPr>
                  <p:spPr bwMode="gray">
                    <a:xfrm>
                      <a:off x="3088830" y="2869778"/>
                      <a:ext cx="1812925" cy="350044"/>
                    </a:xfrm>
                    <a:prstGeom prst="can">
                      <a:avLst>
                        <a:gd name="adj" fmla="val 25000"/>
                      </a:avLst>
                    </a:prstGeom>
                    <a:solidFill>
                      <a:srgbClr val="C0C0C0"/>
                    </a:solidFill>
                    <a:ln w="9525">
                      <a:noFill/>
                      <a:round/>
                      <a:headEnd/>
                      <a:tailEnd/>
                    </a:ln>
                  </p:spPr>
                  <p:txBody>
                    <a:bodyPr wrap="none" lIns="78355" tIns="39177" rIns="78355" bIns="39177" anchor="ctr"/>
                    <a:lstStyle/>
                    <a:p>
                      <a:pPr algn="ctr" defTabSz="784225" eaLnBrk="0" hangingPunct="0"/>
                      <a:r>
                        <a:rPr lang="en-US" altLang="zh-CN" sz="1600" b="1" dirty="0" smtClean="0">
                          <a:solidFill>
                            <a:schemeClr val="tx1"/>
                          </a:solidFill>
                          <a:latin typeface="微软雅黑" pitchFamily="34" charset="-122"/>
                          <a:ea typeface="微软雅黑" pitchFamily="34" charset="-122"/>
                        </a:rPr>
                        <a:t>HDFS</a:t>
                      </a:r>
                      <a:endParaRPr lang="zh-CN" altLang="en-US" sz="1600" b="1" dirty="0">
                        <a:solidFill>
                          <a:schemeClr val="tx1"/>
                        </a:solidFill>
                        <a:latin typeface="微软雅黑" pitchFamily="34" charset="-122"/>
                        <a:ea typeface="微软雅黑" pitchFamily="34" charset="-122"/>
                      </a:endParaRPr>
                    </a:p>
                  </p:txBody>
                </p:sp>
                <p:sp>
                  <p:nvSpPr>
                    <p:cNvPr id="26" name="AutoShape 5"/>
                    <p:cNvSpPr>
                      <a:spLocks noChangeArrowheads="1"/>
                    </p:cNvSpPr>
                    <p:nvPr/>
                  </p:nvSpPr>
                  <p:spPr bwMode="gray">
                    <a:xfrm>
                      <a:off x="3131840" y="2139702"/>
                      <a:ext cx="1812925" cy="353615"/>
                    </a:xfrm>
                    <a:prstGeom prst="can">
                      <a:avLst>
                        <a:gd name="adj" fmla="val 25000"/>
                      </a:avLst>
                    </a:prstGeom>
                    <a:solidFill>
                      <a:srgbClr val="C0C0C0"/>
                    </a:solidFill>
                    <a:ln w="9525">
                      <a:noFill/>
                      <a:round/>
                      <a:headEnd/>
                      <a:tailEnd/>
                    </a:ln>
                  </p:spPr>
                  <p:txBody>
                    <a:bodyPr wrap="none" lIns="78355" tIns="39177" rIns="78355" bIns="39177" anchor="ctr"/>
                    <a:lstStyle/>
                    <a:p>
                      <a:pPr algn="ctr" defTabSz="784225" eaLnBrk="0" hangingPunct="0"/>
                      <a:r>
                        <a:rPr lang="en-US" altLang="zh-CN" sz="1600" b="1" dirty="0" err="1" smtClean="0">
                          <a:latin typeface="微软雅黑" pitchFamily="34" charset="-122"/>
                          <a:ea typeface="微软雅黑" pitchFamily="34" charset="-122"/>
                        </a:rPr>
                        <a:t>MapReduce</a:t>
                      </a:r>
                      <a:endParaRPr lang="zh-CN" altLang="en-US" sz="1600" b="1" dirty="0">
                        <a:latin typeface="微软雅黑" pitchFamily="34" charset="-122"/>
                        <a:ea typeface="微软雅黑" pitchFamily="34" charset="-122"/>
                      </a:endParaRPr>
                    </a:p>
                  </p:txBody>
                </p:sp>
                <p:sp>
                  <p:nvSpPr>
                    <p:cNvPr id="27" name="AutoShape 6"/>
                    <p:cNvSpPr>
                      <a:spLocks noChangeArrowheads="1"/>
                    </p:cNvSpPr>
                    <p:nvPr/>
                  </p:nvSpPr>
                  <p:spPr bwMode="gray">
                    <a:xfrm rot="-5400000">
                      <a:off x="1860575" y="1970807"/>
                      <a:ext cx="1460897" cy="790575"/>
                    </a:xfrm>
                    <a:prstGeom prst="upArrow">
                      <a:avLst>
                        <a:gd name="adj1" fmla="val 43843"/>
                        <a:gd name="adj2" fmla="val 63148"/>
                      </a:avLst>
                    </a:prstGeom>
                    <a:gradFill rotWithShape="1">
                      <a:gsLst>
                        <a:gs pos="0">
                          <a:srgbClr val="B2B2B2"/>
                        </a:gs>
                        <a:gs pos="100000">
                          <a:srgbClr val="B8B8B8">
                            <a:alpha val="0"/>
                          </a:srgbClr>
                        </a:gs>
                      </a:gsLst>
                      <a:lin ang="5400000" scaled="1"/>
                    </a:gradFill>
                    <a:ln w="9525" algn="ctr">
                      <a:noFill/>
                      <a:miter lim="800000"/>
                      <a:headEnd/>
                      <a:tailEnd/>
                    </a:ln>
                  </p:spPr>
                  <p:txBody>
                    <a:bodyPr wrap="none" anchor="ctr"/>
                    <a:lstStyle/>
                    <a:p>
                      <a:endParaRPr lang="zh-CN" altLang="zh-CN">
                        <a:latin typeface="微软雅黑" pitchFamily="34" charset="-122"/>
                        <a:ea typeface="微软雅黑" pitchFamily="34" charset="-122"/>
                      </a:endParaRPr>
                    </a:p>
                  </p:txBody>
                </p:sp>
                <p:sp>
                  <p:nvSpPr>
                    <p:cNvPr id="28" name="AutoShape 7"/>
                    <p:cNvSpPr>
                      <a:spLocks noChangeArrowheads="1"/>
                    </p:cNvSpPr>
                    <p:nvPr/>
                  </p:nvSpPr>
                  <p:spPr bwMode="gray">
                    <a:xfrm rot="5400000" flipH="1">
                      <a:off x="4616722" y="1950963"/>
                      <a:ext cx="1460897" cy="830262"/>
                    </a:xfrm>
                    <a:prstGeom prst="upArrow">
                      <a:avLst>
                        <a:gd name="adj1" fmla="val 46778"/>
                        <a:gd name="adj2" fmla="val 63495"/>
                      </a:avLst>
                    </a:prstGeom>
                    <a:gradFill rotWithShape="1">
                      <a:gsLst>
                        <a:gs pos="0">
                          <a:srgbClr val="B2B2B2"/>
                        </a:gs>
                        <a:gs pos="100000">
                          <a:srgbClr val="B8B8B8">
                            <a:alpha val="0"/>
                          </a:srgbClr>
                        </a:gs>
                      </a:gsLst>
                      <a:lin ang="5400000" scaled="1"/>
                    </a:gradFill>
                    <a:ln w="9525" algn="ctr">
                      <a:noFill/>
                      <a:miter lim="800000"/>
                      <a:headEnd/>
                      <a:tailEnd/>
                    </a:ln>
                  </p:spPr>
                  <p:txBody>
                    <a:bodyPr wrap="none" anchor="ctr"/>
                    <a:lstStyle/>
                    <a:p>
                      <a:endParaRPr lang="zh-CN" altLang="zh-CN">
                        <a:latin typeface="微软雅黑" pitchFamily="34" charset="-122"/>
                        <a:ea typeface="微软雅黑" pitchFamily="34" charset="-122"/>
                      </a:endParaRPr>
                    </a:p>
                  </p:txBody>
                </p:sp>
                <p:sp>
                  <p:nvSpPr>
                    <p:cNvPr id="29" name="AutoShape 8"/>
                    <p:cNvSpPr>
                      <a:spLocks noChangeArrowheads="1"/>
                    </p:cNvSpPr>
                    <p:nvPr/>
                  </p:nvSpPr>
                  <p:spPr bwMode="gray">
                    <a:xfrm rot="10800000">
                      <a:off x="3607942" y="2991866"/>
                      <a:ext cx="650875" cy="533400"/>
                    </a:xfrm>
                    <a:prstGeom prst="upArrow">
                      <a:avLst>
                        <a:gd name="adj1" fmla="val 43889"/>
                        <a:gd name="adj2" fmla="val 68025"/>
                      </a:avLst>
                    </a:prstGeom>
                    <a:gradFill rotWithShape="1">
                      <a:gsLst>
                        <a:gs pos="0">
                          <a:srgbClr val="B2B2B2"/>
                        </a:gs>
                        <a:gs pos="100000">
                          <a:srgbClr val="B8B8B8">
                            <a:alpha val="0"/>
                          </a:srgbClr>
                        </a:gs>
                      </a:gsLst>
                      <a:lin ang="5400000" scaled="1"/>
                    </a:gradFill>
                    <a:ln w="9525" algn="ctr">
                      <a:noFill/>
                      <a:miter lim="800000"/>
                      <a:headEnd/>
                      <a:tailEnd/>
                    </a:ln>
                  </p:spPr>
                  <p:txBody>
                    <a:bodyPr wrap="none" anchor="ctr"/>
                    <a:lstStyle/>
                    <a:p>
                      <a:endParaRPr lang="zh-CN" altLang="zh-CN">
                        <a:latin typeface="微软雅黑" pitchFamily="34" charset="-122"/>
                        <a:ea typeface="微软雅黑" pitchFamily="34" charset="-122"/>
                      </a:endParaRPr>
                    </a:p>
                  </p:txBody>
                </p:sp>
                <p:sp>
                  <p:nvSpPr>
                    <p:cNvPr id="30" name="AutoShape 9"/>
                    <p:cNvSpPr>
                      <a:spLocks noChangeArrowheads="1"/>
                    </p:cNvSpPr>
                    <p:nvPr/>
                  </p:nvSpPr>
                  <p:spPr bwMode="gray">
                    <a:xfrm>
                      <a:off x="3131840" y="1746808"/>
                      <a:ext cx="1811338" cy="350044"/>
                    </a:xfrm>
                    <a:prstGeom prst="can">
                      <a:avLst>
                        <a:gd name="adj" fmla="val 25000"/>
                      </a:avLst>
                    </a:prstGeom>
                    <a:solidFill>
                      <a:srgbClr val="FF9900"/>
                    </a:solidFill>
                    <a:ln w="9525">
                      <a:noFill/>
                      <a:round/>
                      <a:headEnd/>
                      <a:tailEnd/>
                    </a:ln>
                  </p:spPr>
                  <p:txBody>
                    <a:bodyPr wrap="none" lIns="78355" tIns="39177" rIns="78355" bIns="39177" anchor="ctr"/>
                    <a:lstStyle/>
                    <a:p>
                      <a:pPr algn="ctr" defTabSz="784225" eaLnBrk="0" hangingPunct="0"/>
                      <a:r>
                        <a:rPr lang="en-US" altLang="zh-CN" sz="1600" b="1" dirty="0" smtClean="0">
                          <a:latin typeface="微软雅黑" pitchFamily="34" charset="-122"/>
                          <a:ea typeface="微软雅黑" pitchFamily="34" charset="-122"/>
                        </a:rPr>
                        <a:t>Hive</a:t>
                      </a:r>
                      <a:endParaRPr lang="zh-CN" altLang="en-US" sz="1600" b="1" dirty="0">
                        <a:solidFill>
                          <a:schemeClr val="tx1"/>
                        </a:solidFill>
                        <a:latin typeface="微软雅黑" pitchFamily="34" charset="-122"/>
                        <a:ea typeface="微软雅黑" pitchFamily="34" charset="-122"/>
                      </a:endParaRPr>
                    </a:p>
                  </p:txBody>
                </p:sp>
              </p:grpSp>
              <p:sp>
                <p:nvSpPr>
                  <p:cNvPr id="24" name="AutoShape 4"/>
                  <p:cNvSpPr>
                    <a:spLocks noChangeArrowheads="1"/>
                  </p:cNvSpPr>
                  <p:nvPr/>
                </p:nvSpPr>
                <p:spPr bwMode="gray">
                  <a:xfrm>
                    <a:off x="3119115" y="2499742"/>
                    <a:ext cx="1812925" cy="350044"/>
                  </a:xfrm>
                  <a:prstGeom prst="can">
                    <a:avLst>
                      <a:gd name="adj" fmla="val 25000"/>
                    </a:avLst>
                  </a:prstGeom>
                  <a:solidFill>
                    <a:srgbClr val="C0C0C0"/>
                  </a:solidFill>
                  <a:ln w="9525">
                    <a:noFill/>
                    <a:round/>
                    <a:headEnd/>
                    <a:tailEnd/>
                  </a:ln>
                </p:spPr>
                <p:txBody>
                  <a:bodyPr wrap="none" lIns="78355" tIns="39177" rIns="78355" bIns="39177" anchor="ctr"/>
                  <a:lstStyle/>
                  <a:p>
                    <a:pPr algn="ctr" defTabSz="784225" eaLnBrk="0" hangingPunct="0"/>
                    <a:r>
                      <a:rPr lang="en-US" altLang="zh-CN" sz="1600" b="1" dirty="0" smtClean="0">
                        <a:solidFill>
                          <a:schemeClr val="tx1"/>
                        </a:solidFill>
                        <a:latin typeface="微软雅黑" pitchFamily="34" charset="-122"/>
                        <a:ea typeface="微软雅黑" pitchFamily="34" charset="-122"/>
                      </a:rPr>
                      <a:t>Yarn</a:t>
                    </a:r>
                    <a:endParaRPr lang="zh-CN" altLang="en-US" sz="1600" b="1" dirty="0">
                      <a:solidFill>
                        <a:schemeClr val="tx1"/>
                      </a:solidFill>
                      <a:latin typeface="微软雅黑" pitchFamily="34" charset="-122"/>
                      <a:ea typeface="微软雅黑" pitchFamily="34" charset="-122"/>
                    </a:endParaRPr>
                  </a:p>
                </p:txBody>
              </p:sp>
            </p:grpSp>
          </p:grpSp>
          <p:sp>
            <p:nvSpPr>
              <p:cNvPr id="17" name="AutoShape 15"/>
              <p:cNvSpPr>
                <a:spLocks noChangeArrowheads="1"/>
              </p:cNvSpPr>
              <p:nvPr/>
            </p:nvSpPr>
            <p:spPr bwMode="auto">
              <a:xfrm>
                <a:off x="6084168" y="1520788"/>
                <a:ext cx="1664542" cy="3420380"/>
              </a:xfrm>
              <a:prstGeom prst="roundRect">
                <a:avLst>
                  <a:gd name="adj" fmla="val 16667"/>
                </a:avLst>
              </a:prstGeom>
              <a:noFill/>
              <a:ln w="28575" algn="ctr">
                <a:solidFill>
                  <a:srgbClr val="990000"/>
                </a:solidFill>
                <a:prstDash val="sysDash"/>
                <a:round/>
                <a:headEnd/>
                <a:tailEnd/>
              </a:ln>
            </p:spPr>
            <p:txBody>
              <a:bodyPr wrap="none" lIns="78355" tIns="39177" rIns="78355" bIns="39177" anchor="ctr"/>
              <a:lstStyle/>
              <a:p>
                <a:pPr algn="ctr" defTabSz="784225" eaLnBrk="0" hangingPunct="0"/>
                <a:endParaRPr lang="en-US" altLang="ko-KR">
                  <a:latin typeface="微软雅黑" pitchFamily="34" charset="-122"/>
                  <a:ea typeface="微软雅黑" pitchFamily="34" charset="-122"/>
                </a:endParaRPr>
              </a:p>
              <a:p>
                <a:pPr algn="ctr" defTabSz="784225" eaLnBrk="0" hangingPunct="0"/>
                <a:endParaRPr lang="en-US" altLang="ko-KR">
                  <a:latin typeface="微软雅黑" pitchFamily="34" charset="-122"/>
                  <a:ea typeface="微软雅黑" pitchFamily="34" charset="-122"/>
                </a:endParaRPr>
              </a:p>
              <a:p>
                <a:pPr algn="ctr" defTabSz="784225" eaLnBrk="0" hangingPunct="0"/>
                <a:endParaRPr lang="ko-KR" altLang="en-US">
                  <a:latin typeface="微软雅黑" pitchFamily="34" charset="-122"/>
                  <a:ea typeface="Gulim" pitchFamily="34" charset="-127"/>
                </a:endParaRPr>
              </a:p>
            </p:txBody>
          </p:sp>
        </p:grpSp>
        <p:sp>
          <p:nvSpPr>
            <p:cNvPr id="14" name="Text Box 16"/>
            <p:cNvSpPr txBox="1">
              <a:spLocks noChangeArrowheads="1"/>
            </p:cNvSpPr>
            <p:nvPr/>
          </p:nvSpPr>
          <p:spPr bwMode="auto">
            <a:xfrm>
              <a:off x="6228184" y="1592796"/>
              <a:ext cx="1437432" cy="965516"/>
            </a:xfrm>
            <a:prstGeom prst="rect">
              <a:avLst/>
            </a:prstGeom>
            <a:noFill/>
            <a:ln w="0" algn="ctr">
              <a:noFill/>
              <a:miter lim="800000"/>
              <a:headEnd/>
              <a:tailEnd/>
            </a:ln>
          </p:spPr>
          <p:txBody>
            <a:bodyPr wrap="square" lIns="78355" tIns="39177" rIns="78355" bIns="39177">
              <a:spAutoFit/>
            </a:bodyPr>
            <a:lstStyle/>
            <a:p>
              <a:pPr defTabSz="784225" eaLnBrk="0" hangingPunct="0">
                <a:lnSpc>
                  <a:spcPct val="120000"/>
                </a:lnSpc>
              </a:pPr>
              <a:r>
                <a:rPr lang="en-US" altLang="zh-CN" sz="1600" b="1" dirty="0" err="1" smtClean="0">
                  <a:latin typeface="+mn-ea"/>
                  <a:ea typeface="+mn-ea"/>
                </a:rPr>
                <a:t>MapReduce</a:t>
              </a:r>
              <a:endParaRPr lang="en-US" altLang="zh-CN" sz="1600" b="1" dirty="0" smtClean="0">
                <a:latin typeface="+mn-ea"/>
                <a:ea typeface="+mn-ea"/>
              </a:endParaRPr>
            </a:p>
            <a:p>
              <a:pPr defTabSz="784225" eaLnBrk="0" hangingPunct="0">
                <a:lnSpc>
                  <a:spcPct val="120000"/>
                </a:lnSpc>
                <a:buFont typeface="Wingdings" pitchFamily="2" charset="2"/>
                <a:buChar char="ü"/>
              </a:pPr>
              <a:r>
                <a:rPr lang="zh-CN" altLang="en-US" sz="1600" dirty="0" smtClean="0">
                  <a:latin typeface="+mn-ea"/>
                </a:rPr>
                <a:t>分布式</a:t>
              </a:r>
              <a:endParaRPr lang="en-US" altLang="zh-CN" sz="1600" dirty="0" smtClean="0">
                <a:latin typeface="+mn-ea"/>
              </a:endParaRPr>
            </a:p>
            <a:p>
              <a:pPr defTabSz="784225" eaLnBrk="0" hangingPunct="0">
                <a:lnSpc>
                  <a:spcPct val="120000"/>
                </a:lnSpc>
                <a:buFont typeface="Wingdings" pitchFamily="2" charset="2"/>
                <a:buChar char="ü"/>
              </a:pPr>
              <a:r>
                <a:rPr lang="zh-CN" altLang="en-US" sz="1600" dirty="0" smtClean="0">
                  <a:latin typeface="+mn-ea"/>
                  <a:ea typeface="+mn-ea"/>
                </a:rPr>
                <a:t>并行计算</a:t>
              </a:r>
              <a:endParaRPr lang="en-US" altLang="zh-CN" sz="1600" dirty="0" smtClean="0">
                <a:latin typeface="+mn-ea"/>
                <a:ea typeface="+mn-ea"/>
              </a:endParaRPr>
            </a:p>
          </p:txBody>
        </p:sp>
        <p:sp>
          <p:nvSpPr>
            <p:cNvPr id="15" name="Text Box 16"/>
            <p:cNvSpPr txBox="1">
              <a:spLocks noChangeArrowheads="1"/>
            </p:cNvSpPr>
            <p:nvPr/>
          </p:nvSpPr>
          <p:spPr bwMode="auto">
            <a:xfrm>
              <a:off x="6228184" y="2636912"/>
              <a:ext cx="1437432" cy="965516"/>
            </a:xfrm>
            <a:prstGeom prst="rect">
              <a:avLst/>
            </a:prstGeom>
            <a:noFill/>
            <a:ln w="0" algn="ctr">
              <a:noFill/>
              <a:miter lim="800000"/>
              <a:headEnd/>
              <a:tailEnd/>
            </a:ln>
          </p:spPr>
          <p:txBody>
            <a:bodyPr wrap="square" lIns="78355" tIns="39177" rIns="78355" bIns="39177">
              <a:spAutoFit/>
            </a:bodyPr>
            <a:lstStyle/>
            <a:p>
              <a:pPr defTabSz="784225" eaLnBrk="0" hangingPunct="0">
                <a:lnSpc>
                  <a:spcPct val="120000"/>
                </a:lnSpc>
              </a:pPr>
              <a:r>
                <a:rPr lang="en-US" altLang="zh-CN" sz="1600" b="1" dirty="0" smtClean="0">
                  <a:latin typeface="+mn-ea"/>
                  <a:ea typeface="+mn-ea"/>
                </a:rPr>
                <a:t>YARN</a:t>
              </a:r>
            </a:p>
            <a:p>
              <a:pPr defTabSz="784225" eaLnBrk="0" hangingPunct="0">
                <a:lnSpc>
                  <a:spcPct val="120000"/>
                </a:lnSpc>
                <a:buFont typeface="Wingdings" pitchFamily="2" charset="2"/>
                <a:buChar char="ü"/>
              </a:pPr>
              <a:r>
                <a:rPr lang="zu-ZA" altLang="zh-CN" sz="1600" dirty="0" smtClean="0"/>
                <a:t>Hadoop </a:t>
              </a:r>
              <a:r>
                <a:rPr lang="zh-CN" altLang="en-US" sz="1600" dirty="0" smtClean="0"/>
                <a:t>资源管理器</a:t>
              </a:r>
              <a:endParaRPr lang="en-US" altLang="zh-CN" sz="1600" dirty="0" smtClean="0">
                <a:latin typeface="+mn-ea"/>
                <a:ea typeface="+mn-ea"/>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的优点及缺点</a:t>
            </a:r>
            <a:endParaRPr lang="zh-CN" altLang="en-US" dirty="0"/>
          </a:p>
        </p:txBody>
      </p:sp>
      <p:grpSp>
        <p:nvGrpSpPr>
          <p:cNvPr id="5" name="文本占位符 4"/>
          <p:cNvGrpSpPr>
            <a:grpSpLocks noGrp="1"/>
          </p:cNvGrpSpPr>
          <p:nvPr/>
        </p:nvGrpSpPr>
        <p:grpSpPr>
          <a:xfrm>
            <a:off x="684213" y="1376363"/>
            <a:ext cx="7920037" cy="4500562"/>
            <a:chOff x="828675" y="1609725"/>
            <a:chExt cx="7729538" cy="4189413"/>
          </a:xfrm>
        </p:grpSpPr>
        <p:cxnSp>
          <p:nvCxnSpPr>
            <p:cNvPr id="6" name="直接连接符 5"/>
            <p:cNvCxnSpPr/>
            <p:nvPr/>
          </p:nvCxnSpPr>
          <p:spPr>
            <a:xfrm rot="5400000">
              <a:off x="1524794" y="2859882"/>
              <a:ext cx="406400" cy="11112"/>
            </a:xfrm>
            <a:prstGeom prst="line">
              <a:avLst/>
            </a:prstGeom>
            <a:noFill/>
            <a:ln w="76200" cap="flat" cmpd="sng" algn="ctr">
              <a:solidFill>
                <a:sysClr val="window" lastClr="FFFFFF">
                  <a:lumMod val="75000"/>
                </a:sysClr>
              </a:solidFill>
              <a:prstDash val="solid"/>
            </a:ln>
            <a:effectLst/>
          </p:spPr>
        </p:cxnSp>
        <p:grpSp>
          <p:nvGrpSpPr>
            <p:cNvPr id="7" name="组合 42"/>
            <p:cNvGrpSpPr/>
            <p:nvPr/>
          </p:nvGrpSpPr>
          <p:grpSpPr>
            <a:xfrm>
              <a:off x="828675" y="1609725"/>
              <a:ext cx="7729538" cy="4189413"/>
              <a:chOff x="828675" y="1609725"/>
              <a:chExt cx="7729538" cy="4189413"/>
            </a:xfrm>
          </p:grpSpPr>
          <p:grpSp>
            <p:nvGrpSpPr>
              <p:cNvPr id="8" name="组合 10"/>
              <p:cNvGrpSpPr>
                <a:grpSpLocks/>
              </p:cNvGrpSpPr>
              <p:nvPr/>
            </p:nvGrpSpPr>
            <p:grpSpPr bwMode="auto">
              <a:xfrm>
                <a:off x="828675" y="3068638"/>
                <a:ext cx="1789113" cy="2717800"/>
                <a:chOff x="3336876" y="2908348"/>
                <a:chExt cx="1787857" cy="2715904"/>
              </a:xfrm>
            </p:grpSpPr>
            <p:grpSp>
              <p:nvGrpSpPr>
                <p:cNvPr id="36" name="组合 6"/>
                <p:cNvGrpSpPr>
                  <a:grpSpLocks/>
                </p:cNvGrpSpPr>
                <p:nvPr/>
              </p:nvGrpSpPr>
              <p:grpSpPr bwMode="auto">
                <a:xfrm>
                  <a:off x="3336876" y="2908348"/>
                  <a:ext cx="1787857" cy="2715904"/>
                  <a:chOff x="3336876" y="2908348"/>
                  <a:chExt cx="1787857" cy="2715904"/>
                </a:xfrm>
              </p:grpSpPr>
              <p:sp>
                <p:nvSpPr>
                  <p:cNvPr id="40" name="圆角矩形 3"/>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41" name="圆角矩形 4"/>
                  <p:cNvSpPr/>
                  <p:nvPr/>
                </p:nvSpPr>
                <p:spPr>
                  <a:xfrm>
                    <a:off x="3419368" y="2979735"/>
                    <a:ext cx="1622873" cy="923280"/>
                  </a:xfrm>
                  <a:prstGeom prst="roundRect">
                    <a:avLst>
                      <a:gd name="adj" fmla="val 24503"/>
                    </a:avLst>
                  </a:prstGeom>
                  <a:solidFill>
                    <a:srgbClr val="4F81BD"/>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42" name="矩形 5"/>
                  <p:cNvSpPr/>
                  <p:nvPr/>
                </p:nvSpPr>
                <p:spPr>
                  <a:xfrm>
                    <a:off x="3411437" y="3495313"/>
                    <a:ext cx="1638736" cy="1911602"/>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grpSp>
            <p:sp>
              <p:nvSpPr>
                <p:cNvPr id="37" name="TextBox 7"/>
                <p:cNvSpPr txBox="1">
                  <a:spLocks noChangeArrowheads="1"/>
                </p:cNvSpPr>
                <p:nvPr/>
              </p:nvSpPr>
              <p:spPr bwMode="auto">
                <a:xfrm>
                  <a:off x="3480179" y="3657601"/>
                  <a:ext cx="1582882" cy="1599321"/>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en-US" altLang="zh-CN" sz="1600" kern="0" dirty="0" err="1" smtClean="0">
                      <a:solidFill>
                        <a:sysClr val="windowText" lastClr="000000"/>
                      </a:solidFill>
                      <a:latin typeface="+mn-ea"/>
                      <a:ea typeface="+mn-ea"/>
                    </a:rPr>
                    <a:t>HiveServer</a:t>
                  </a:r>
                  <a:r>
                    <a:rPr lang="zh-CN" altLang="en-US" sz="1600" kern="0" dirty="0" smtClean="0">
                      <a:solidFill>
                        <a:sysClr val="windowText" lastClr="000000"/>
                      </a:solidFill>
                      <a:latin typeface="+mn-ea"/>
                      <a:ea typeface="+mn-ea"/>
                    </a:rPr>
                    <a:t>采用主备模式</a:t>
                  </a:r>
                  <a:endParaRPr lang="en-US" altLang="zh-CN" sz="1600" kern="0" dirty="0" smtClean="0">
                    <a:solidFill>
                      <a:sysClr val="windowText" lastClr="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kern="0" dirty="0" smtClean="0">
                      <a:solidFill>
                        <a:sysClr val="windowText" lastClr="000000"/>
                      </a:solidFill>
                      <a:latin typeface="+mn-ea"/>
                      <a:ea typeface="+mn-ea"/>
                    </a:rPr>
                    <a:t>双</a:t>
                  </a:r>
                  <a:r>
                    <a:rPr lang="en-US" altLang="zh-CN" sz="1600" kern="0" dirty="0" err="1" smtClean="0">
                      <a:solidFill>
                        <a:sysClr val="windowText" lastClr="000000"/>
                      </a:solidFill>
                      <a:latin typeface="+mn-ea"/>
                      <a:ea typeface="+mn-ea"/>
                    </a:rPr>
                    <a:t>MetaStore</a:t>
                  </a:r>
                  <a:endParaRPr lang="en-US" altLang="zh-CN" sz="1600" kern="0" dirty="0" smtClean="0">
                    <a:solidFill>
                      <a:sysClr val="windowText" lastClr="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kern="0" dirty="0" smtClean="0">
                      <a:solidFill>
                        <a:sysClr val="windowText" lastClr="000000"/>
                      </a:solidFill>
                      <a:latin typeface="+mn-ea"/>
                      <a:ea typeface="+mn-ea"/>
                    </a:rPr>
                    <a:t>超时重试</a:t>
                  </a:r>
                  <a:endParaRPr lang="en-US" altLang="zh-CN" sz="1600" kern="0" dirty="0" smtClean="0">
                    <a:solidFill>
                      <a:sysClr val="windowText" lastClr="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US" altLang="zh-CN" sz="1600" kern="0" dirty="0" smtClean="0">
                    <a:solidFill>
                      <a:sysClr val="windowText" lastClr="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Calibri" pitchFamily="34" charset="0"/>
                  </a:endParaRPr>
                </a:p>
              </p:txBody>
            </p:sp>
            <p:sp>
              <p:nvSpPr>
                <p:cNvPr id="38" name="TextBox 8"/>
                <p:cNvSpPr txBox="1">
                  <a:spLocks noChangeArrowheads="1"/>
                </p:cNvSpPr>
                <p:nvPr/>
              </p:nvSpPr>
              <p:spPr bwMode="auto">
                <a:xfrm>
                  <a:off x="3468806" y="3059374"/>
                  <a:ext cx="1594255" cy="300613"/>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500" b="1" kern="0" dirty="0" smtClean="0">
                      <a:solidFill>
                        <a:sysClr val="window" lastClr="FFFFFF"/>
                      </a:solidFill>
                      <a:latin typeface="+mn-ea"/>
                      <a:ea typeface="+mn-ea"/>
                    </a:rPr>
                    <a:t>高可靠、高容错</a:t>
                  </a:r>
                  <a:endParaRPr kumimoji="0" lang="en-US" altLang="zh-CN" sz="1500" b="1" i="0" u="none" strike="noStrike" kern="0" cap="none" spc="0" normalizeH="0" baseline="0" noProof="0" dirty="0" smtClean="0">
                    <a:ln>
                      <a:noFill/>
                    </a:ln>
                    <a:solidFill>
                      <a:sysClr val="window" lastClr="FFFFFF"/>
                    </a:solidFill>
                    <a:effectLst/>
                    <a:uLnTx/>
                    <a:uFillTx/>
                    <a:latin typeface="+mn-ea"/>
                    <a:ea typeface="+mn-ea"/>
                  </a:endParaRPr>
                </a:p>
              </p:txBody>
            </p:sp>
            <p:sp>
              <p:nvSpPr>
                <p:cNvPr id="39" name="TextBox 38"/>
                <p:cNvSpPr txBox="1"/>
                <p:nvPr/>
              </p:nvSpPr>
              <p:spPr>
                <a:xfrm>
                  <a:off x="3471719" y="5065842"/>
                  <a:ext cx="1500721"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BFBFBF"/>
                      </a:solidFill>
                      <a:effectLst/>
                      <a:uLnTx/>
                      <a:uFillTx/>
                      <a:latin typeface="微软雅黑" pitchFamily="34" charset="-122"/>
                      <a:ea typeface="微软雅黑" pitchFamily="34" charset="-122"/>
                    </a:rPr>
                    <a:t>1</a:t>
                  </a:r>
                </a:p>
              </p:txBody>
            </p:sp>
          </p:grpSp>
          <p:grpSp>
            <p:nvGrpSpPr>
              <p:cNvPr id="9" name="组合 11"/>
              <p:cNvGrpSpPr>
                <a:grpSpLocks/>
              </p:cNvGrpSpPr>
              <p:nvPr/>
            </p:nvGrpSpPr>
            <p:grpSpPr bwMode="auto">
              <a:xfrm>
                <a:off x="2854325" y="3081338"/>
                <a:ext cx="1789113" cy="2717800"/>
                <a:chOff x="3336876" y="2908348"/>
                <a:chExt cx="1787857" cy="2715904"/>
              </a:xfrm>
            </p:grpSpPr>
            <p:grpSp>
              <p:nvGrpSpPr>
                <p:cNvPr id="30" name="组合 6"/>
                <p:cNvGrpSpPr>
                  <a:grpSpLocks/>
                </p:cNvGrpSpPr>
                <p:nvPr/>
              </p:nvGrpSpPr>
              <p:grpSpPr bwMode="auto">
                <a:xfrm>
                  <a:off x="3336876" y="2908348"/>
                  <a:ext cx="1787857" cy="2715904"/>
                  <a:chOff x="3336876" y="2908348"/>
                  <a:chExt cx="1787857" cy="2715904"/>
                </a:xfrm>
              </p:grpSpPr>
              <p:sp>
                <p:nvSpPr>
                  <p:cNvPr id="33" name="圆角矩形 32"/>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34" name="圆角矩形 33"/>
                  <p:cNvSpPr/>
                  <p:nvPr/>
                </p:nvSpPr>
                <p:spPr>
                  <a:xfrm>
                    <a:off x="3419368" y="2979735"/>
                    <a:ext cx="1622873" cy="923280"/>
                  </a:xfrm>
                  <a:prstGeom prst="roundRect">
                    <a:avLst>
                      <a:gd name="adj" fmla="val 24503"/>
                    </a:avLst>
                  </a:prstGeom>
                  <a:solidFill>
                    <a:srgbClr val="9BBB59"/>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35" name="矩形 34"/>
                  <p:cNvSpPr/>
                  <p:nvPr/>
                </p:nvSpPr>
                <p:spPr>
                  <a:xfrm>
                    <a:off x="3411437" y="3495313"/>
                    <a:ext cx="1638736" cy="1911602"/>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grpSp>
            <p:sp>
              <p:nvSpPr>
                <p:cNvPr id="31" name="TextBox 14"/>
                <p:cNvSpPr txBox="1">
                  <a:spLocks noChangeArrowheads="1"/>
                </p:cNvSpPr>
                <p:nvPr/>
              </p:nvSpPr>
              <p:spPr bwMode="auto">
                <a:xfrm>
                  <a:off x="3468806" y="3059374"/>
                  <a:ext cx="1501254" cy="343558"/>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800" b="1" kern="0" dirty="0" smtClean="0">
                      <a:solidFill>
                        <a:sysClr val="window" lastClr="FFFFFF"/>
                      </a:solidFill>
                      <a:latin typeface="+mn-ea"/>
                      <a:ea typeface="+mn-ea"/>
                    </a:rPr>
                    <a:t>类</a:t>
                  </a:r>
                  <a:r>
                    <a:rPr lang="en-US" altLang="zh-CN" sz="1800" b="1" kern="0" dirty="0" smtClean="0">
                      <a:solidFill>
                        <a:sysClr val="window" lastClr="FFFFFF"/>
                      </a:solidFill>
                      <a:latin typeface="+mn-ea"/>
                      <a:ea typeface="+mn-ea"/>
                    </a:rPr>
                    <a:t>SQL</a:t>
                  </a:r>
                  <a:endParaRPr kumimoji="0" lang="en-US" altLang="zh-CN" sz="1800" b="1" i="0" u="none" strike="noStrike" kern="0" cap="none" spc="0" normalizeH="0" baseline="0" noProof="0" dirty="0" smtClean="0">
                    <a:ln>
                      <a:noFill/>
                    </a:ln>
                    <a:solidFill>
                      <a:sysClr val="window" lastClr="FFFFFF"/>
                    </a:solidFill>
                    <a:effectLst/>
                    <a:uLnTx/>
                    <a:uFillTx/>
                    <a:latin typeface="+mn-ea"/>
                    <a:ea typeface="+mn-ea"/>
                  </a:endParaRPr>
                </a:p>
              </p:txBody>
            </p:sp>
            <p:sp>
              <p:nvSpPr>
                <p:cNvPr id="32" name="TextBox 31"/>
                <p:cNvSpPr txBox="1"/>
                <p:nvPr/>
              </p:nvSpPr>
              <p:spPr>
                <a:xfrm>
                  <a:off x="3471719" y="5065842"/>
                  <a:ext cx="1500721"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BFBFBF"/>
                      </a:solidFill>
                      <a:effectLst/>
                      <a:uLnTx/>
                      <a:uFillTx/>
                      <a:latin typeface="微软雅黑" pitchFamily="34" charset="-122"/>
                      <a:ea typeface="微软雅黑" pitchFamily="34" charset="-122"/>
                    </a:rPr>
                    <a:t>2</a:t>
                  </a:r>
                </a:p>
              </p:txBody>
            </p:sp>
          </p:grpSp>
          <p:grpSp>
            <p:nvGrpSpPr>
              <p:cNvPr id="10" name="组合 19"/>
              <p:cNvGrpSpPr>
                <a:grpSpLocks/>
              </p:cNvGrpSpPr>
              <p:nvPr/>
            </p:nvGrpSpPr>
            <p:grpSpPr bwMode="auto">
              <a:xfrm>
                <a:off x="4786313" y="3081338"/>
                <a:ext cx="1787525" cy="2717800"/>
                <a:chOff x="3336876" y="2908348"/>
                <a:chExt cx="1787857" cy="2715904"/>
              </a:xfrm>
            </p:grpSpPr>
            <p:grpSp>
              <p:nvGrpSpPr>
                <p:cNvPr id="24" name="组合 6"/>
                <p:cNvGrpSpPr>
                  <a:grpSpLocks/>
                </p:cNvGrpSpPr>
                <p:nvPr/>
              </p:nvGrpSpPr>
              <p:grpSpPr bwMode="auto">
                <a:xfrm>
                  <a:off x="3336876" y="2908348"/>
                  <a:ext cx="1787857" cy="2715904"/>
                  <a:chOff x="3336876" y="2908348"/>
                  <a:chExt cx="1787857" cy="2715904"/>
                </a:xfrm>
              </p:grpSpPr>
              <p:sp>
                <p:nvSpPr>
                  <p:cNvPr id="27" name="圆角矩形 26"/>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28" name="圆角矩形 27"/>
                  <p:cNvSpPr/>
                  <p:nvPr/>
                </p:nvSpPr>
                <p:spPr>
                  <a:xfrm>
                    <a:off x="3419441" y="2979735"/>
                    <a:ext cx="1622726" cy="923280"/>
                  </a:xfrm>
                  <a:prstGeom prst="roundRect">
                    <a:avLst>
                      <a:gd name="adj" fmla="val 24503"/>
                    </a:avLst>
                  </a:prstGeom>
                  <a:solidFill>
                    <a:srgbClr val="F79646"/>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29" name="矩形 28"/>
                  <p:cNvSpPr/>
                  <p:nvPr/>
                </p:nvSpPr>
                <p:spPr>
                  <a:xfrm>
                    <a:off x="3411502" y="3495313"/>
                    <a:ext cx="1638604" cy="1911602"/>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grpSp>
            <p:sp>
              <p:nvSpPr>
                <p:cNvPr id="25" name="TextBox 22"/>
                <p:cNvSpPr txBox="1">
                  <a:spLocks noChangeArrowheads="1"/>
                </p:cNvSpPr>
                <p:nvPr/>
              </p:nvSpPr>
              <p:spPr bwMode="auto">
                <a:xfrm>
                  <a:off x="3468806" y="3059374"/>
                  <a:ext cx="1501254" cy="343558"/>
                </a:xfrm>
                <a:prstGeom prst="rect">
                  <a:avLst/>
                </a:prstGeom>
                <a:noFill/>
                <a:ln w="9525">
                  <a:noFill/>
                  <a:miter lim="800000"/>
                  <a:headEnd/>
                  <a:tailEnd/>
                </a:ln>
              </p:spPr>
              <p:txBody>
                <a:bodyPr>
                  <a:spAutoFit/>
                </a:bodyPr>
                <a:lstStyle/>
                <a:p>
                  <a:pPr algn="ctr" fontAlgn="auto">
                    <a:spcBef>
                      <a:spcPts val="0"/>
                    </a:spcBef>
                    <a:spcAft>
                      <a:spcPts val="0"/>
                    </a:spcAft>
                    <a:defRPr/>
                  </a:pPr>
                  <a:r>
                    <a:rPr lang="zh-CN" altLang="en-US" sz="1800" b="1" kern="0" dirty="0" smtClean="0">
                      <a:solidFill>
                        <a:sysClr val="window" lastClr="FFFFFF"/>
                      </a:solidFill>
                      <a:latin typeface="+mn-ea"/>
                      <a:ea typeface="+mn-ea"/>
                    </a:rPr>
                    <a:t>可扩展</a:t>
                  </a:r>
                  <a:endParaRPr lang="en-US" altLang="zh-CN" sz="1800" b="1" kern="0" dirty="0" smtClean="0">
                    <a:solidFill>
                      <a:sysClr val="window" lastClr="FFFFFF"/>
                    </a:solidFill>
                    <a:latin typeface="+mn-ea"/>
                    <a:ea typeface="+mn-ea"/>
                  </a:endParaRPr>
                </a:p>
              </p:txBody>
            </p:sp>
            <p:sp>
              <p:nvSpPr>
                <p:cNvPr id="26" name="TextBox 25"/>
                <p:cNvSpPr txBox="1"/>
                <p:nvPr/>
              </p:nvSpPr>
              <p:spPr>
                <a:xfrm>
                  <a:off x="3471838" y="5065842"/>
                  <a:ext cx="1500467"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BFBFBF"/>
                      </a:solidFill>
                      <a:effectLst/>
                      <a:uLnTx/>
                      <a:uFillTx/>
                      <a:latin typeface="微软雅黑" pitchFamily="34" charset="-122"/>
                      <a:ea typeface="微软雅黑" pitchFamily="34" charset="-122"/>
                    </a:rPr>
                    <a:t>3</a:t>
                  </a:r>
                </a:p>
              </p:txBody>
            </p:sp>
          </p:grpSp>
          <p:grpSp>
            <p:nvGrpSpPr>
              <p:cNvPr id="11" name="组合 27"/>
              <p:cNvGrpSpPr>
                <a:grpSpLocks/>
              </p:cNvGrpSpPr>
              <p:nvPr/>
            </p:nvGrpSpPr>
            <p:grpSpPr bwMode="auto">
              <a:xfrm>
                <a:off x="6770688" y="3068638"/>
                <a:ext cx="1787525" cy="2717800"/>
                <a:chOff x="3336876" y="2908348"/>
                <a:chExt cx="1787857" cy="2715904"/>
              </a:xfrm>
            </p:grpSpPr>
            <p:grpSp>
              <p:nvGrpSpPr>
                <p:cNvPr id="18" name="组合 6"/>
                <p:cNvGrpSpPr>
                  <a:grpSpLocks/>
                </p:cNvGrpSpPr>
                <p:nvPr/>
              </p:nvGrpSpPr>
              <p:grpSpPr bwMode="auto">
                <a:xfrm>
                  <a:off x="3336876" y="2908348"/>
                  <a:ext cx="1787857" cy="2715904"/>
                  <a:chOff x="3336876" y="2908348"/>
                  <a:chExt cx="1787857" cy="2715904"/>
                </a:xfrm>
              </p:grpSpPr>
              <p:sp>
                <p:nvSpPr>
                  <p:cNvPr id="21" name="圆角矩形 20"/>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22" name="圆角矩形 21"/>
                  <p:cNvSpPr/>
                  <p:nvPr/>
                </p:nvSpPr>
                <p:spPr>
                  <a:xfrm>
                    <a:off x="3419441" y="2979735"/>
                    <a:ext cx="1622726" cy="923280"/>
                  </a:xfrm>
                  <a:prstGeom prst="roundRect">
                    <a:avLst>
                      <a:gd name="adj" fmla="val 24503"/>
                    </a:avLst>
                  </a:prstGeom>
                  <a:solidFill>
                    <a:srgbClr val="8064A2"/>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23" name="矩形 22"/>
                  <p:cNvSpPr/>
                  <p:nvPr/>
                </p:nvSpPr>
                <p:spPr>
                  <a:xfrm>
                    <a:off x="3411502" y="3495313"/>
                    <a:ext cx="1638604" cy="1911602"/>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grpSp>
            <p:sp>
              <p:nvSpPr>
                <p:cNvPr id="19" name="TextBox 30"/>
                <p:cNvSpPr txBox="1">
                  <a:spLocks noChangeArrowheads="1"/>
                </p:cNvSpPr>
                <p:nvPr/>
              </p:nvSpPr>
              <p:spPr bwMode="auto">
                <a:xfrm>
                  <a:off x="3468806" y="3059374"/>
                  <a:ext cx="1501254" cy="343558"/>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800" b="1" kern="0" dirty="0" smtClean="0">
                      <a:solidFill>
                        <a:sysClr val="window" lastClr="FFFFFF"/>
                      </a:solidFill>
                      <a:latin typeface="+mn-ea"/>
                      <a:ea typeface="+mn-ea"/>
                    </a:rPr>
                    <a:t>多接口</a:t>
                  </a:r>
                  <a:endParaRPr lang="en-US" altLang="zh-CN" sz="1800" b="1" kern="0" dirty="0" smtClean="0">
                    <a:solidFill>
                      <a:sysClr val="window" lastClr="FFFFFF"/>
                    </a:solidFill>
                    <a:latin typeface="+mn-ea"/>
                    <a:ea typeface="+mn-ea"/>
                  </a:endParaRPr>
                </a:p>
              </p:txBody>
            </p:sp>
            <p:sp>
              <p:nvSpPr>
                <p:cNvPr id="20" name="TextBox 19"/>
                <p:cNvSpPr txBox="1"/>
                <p:nvPr/>
              </p:nvSpPr>
              <p:spPr>
                <a:xfrm>
                  <a:off x="3471838" y="5065842"/>
                  <a:ext cx="1500467"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BFBFBF"/>
                      </a:solidFill>
                      <a:effectLst/>
                      <a:uLnTx/>
                      <a:uFillTx/>
                      <a:latin typeface="微软雅黑" pitchFamily="34" charset="-122"/>
                      <a:ea typeface="微软雅黑" pitchFamily="34" charset="-122"/>
                    </a:rPr>
                    <a:t>4</a:t>
                  </a:r>
                </a:p>
              </p:txBody>
            </p:sp>
          </p:grpSp>
          <p:cxnSp>
            <p:nvCxnSpPr>
              <p:cNvPr id="12" name="直接连接符 11"/>
              <p:cNvCxnSpPr/>
              <p:nvPr/>
            </p:nvCxnSpPr>
            <p:spPr>
              <a:xfrm flipV="1">
                <a:off x="1720850" y="2649538"/>
                <a:ext cx="5868988" cy="26987"/>
              </a:xfrm>
              <a:prstGeom prst="line">
                <a:avLst/>
              </a:prstGeom>
              <a:noFill/>
              <a:ln w="76200" cap="flat" cmpd="sng" algn="ctr">
                <a:solidFill>
                  <a:sysClr val="window" lastClr="FFFFFF">
                    <a:lumMod val="75000"/>
                  </a:sysClr>
                </a:solidFill>
                <a:prstDash val="solid"/>
              </a:ln>
              <a:effectLst/>
            </p:spPr>
          </p:cxnSp>
          <p:cxnSp>
            <p:nvCxnSpPr>
              <p:cNvPr id="13" name="直接连接符 12"/>
              <p:cNvCxnSpPr/>
              <p:nvPr/>
            </p:nvCxnSpPr>
            <p:spPr>
              <a:xfrm rot="16200000" flipH="1">
                <a:off x="3462338" y="2898775"/>
                <a:ext cx="412750" cy="19050"/>
              </a:xfrm>
              <a:prstGeom prst="line">
                <a:avLst/>
              </a:prstGeom>
              <a:noFill/>
              <a:ln w="76200" cap="flat" cmpd="sng" algn="ctr">
                <a:solidFill>
                  <a:sysClr val="window" lastClr="FFFFFF">
                    <a:lumMod val="75000"/>
                  </a:sysClr>
                </a:solidFill>
                <a:prstDash val="solid"/>
              </a:ln>
              <a:effectLst/>
            </p:spPr>
          </p:cxnSp>
          <p:cxnSp>
            <p:nvCxnSpPr>
              <p:cNvPr id="14" name="直接连接符 13"/>
              <p:cNvCxnSpPr/>
              <p:nvPr/>
            </p:nvCxnSpPr>
            <p:spPr>
              <a:xfrm rot="16200000" flipH="1">
                <a:off x="5461794" y="2864644"/>
                <a:ext cx="431800" cy="1588"/>
              </a:xfrm>
              <a:prstGeom prst="line">
                <a:avLst/>
              </a:prstGeom>
              <a:noFill/>
              <a:ln w="76200" cap="flat" cmpd="sng" algn="ctr">
                <a:solidFill>
                  <a:sysClr val="window" lastClr="FFFFFF">
                    <a:lumMod val="75000"/>
                  </a:sysClr>
                </a:solidFill>
                <a:prstDash val="solid"/>
              </a:ln>
              <a:effectLst/>
            </p:spPr>
          </p:cxnSp>
          <p:cxnSp>
            <p:nvCxnSpPr>
              <p:cNvPr id="15" name="直接连接符 14"/>
              <p:cNvCxnSpPr/>
              <p:nvPr/>
            </p:nvCxnSpPr>
            <p:spPr>
              <a:xfrm rot="16200000" flipH="1">
                <a:off x="7349332" y="2866231"/>
                <a:ext cx="431800" cy="1587"/>
              </a:xfrm>
              <a:prstGeom prst="line">
                <a:avLst/>
              </a:prstGeom>
              <a:noFill/>
              <a:ln w="76200" cap="flat" cmpd="sng" algn="ctr">
                <a:solidFill>
                  <a:sysClr val="window" lastClr="FFFFFF">
                    <a:lumMod val="75000"/>
                  </a:sysClr>
                </a:solidFill>
                <a:prstDash val="solid"/>
              </a:ln>
              <a:effectLst/>
            </p:spPr>
          </p:cxnSp>
          <p:cxnSp>
            <p:nvCxnSpPr>
              <p:cNvPr id="16" name="直接连接符 15"/>
              <p:cNvCxnSpPr/>
              <p:nvPr/>
            </p:nvCxnSpPr>
            <p:spPr>
              <a:xfrm rot="16200000" flipH="1">
                <a:off x="4385469" y="2429669"/>
                <a:ext cx="433388" cy="0"/>
              </a:xfrm>
              <a:prstGeom prst="line">
                <a:avLst/>
              </a:prstGeom>
              <a:noFill/>
              <a:ln w="76200" cap="flat" cmpd="sng" algn="ctr">
                <a:solidFill>
                  <a:sysClr val="window" lastClr="FFFFFF">
                    <a:lumMod val="75000"/>
                  </a:sysClr>
                </a:solidFill>
                <a:prstDash val="solid"/>
              </a:ln>
              <a:effectLst/>
            </p:spPr>
          </p:cxnSp>
          <p:sp>
            <p:nvSpPr>
              <p:cNvPr id="17" name="圆角矩形 16"/>
              <p:cNvSpPr/>
              <p:nvPr/>
            </p:nvSpPr>
            <p:spPr>
              <a:xfrm>
                <a:off x="2511425" y="1609725"/>
                <a:ext cx="4298950" cy="615950"/>
              </a:xfrm>
              <a:prstGeom prst="roundRect">
                <a:avLst>
                  <a:gd name="adj" fmla="val 50000"/>
                </a:avLst>
              </a:prstGeom>
              <a:solidFill>
                <a:sysClr val="window" lastClr="FFFFFF">
                  <a:alpha val="79000"/>
                </a:sysClr>
              </a:solidFill>
              <a:ln w="38100" cap="flat" cmpd="sng" algn="ctr">
                <a:solidFill>
                  <a:srgbClr val="990000"/>
                </a:solidFill>
                <a:prstDash val="solid"/>
              </a:ln>
              <a:effectLst/>
            </p:spPr>
            <p:txBody>
              <a:bodyPr lIns="92382" tIns="46191" rIns="92382" bIns="46191"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200" b="1" kern="0" dirty="0" smtClean="0">
                    <a:solidFill>
                      <a:sysClr val="windowText" lastClr="000000"/>
                    </a:solidFill>
                    <a:latin typeface="+mn-ea"/>
                    <a:ea typeface="+mn-ea"/>
                  </a:rPr>
                  <a:t>Hive</a:t>
                </a:r>
                <a:r>
                  <a:rPr lang="zh-CN" altLang="en-US" sz="2200" b="1" kern="0" dirty="0" smtClean="0">
                    <a:solidFill>
                      <a:sysClr val="windowText" lastClr="000000"/>
                    </a:solidFill>
                    <a:latin typeface="+mn-ea"/>
                    <a:ea typeface="+mn-ea"/>
                  </a:rPr>
                  <a:t>的优点</a:t>
                </a:r>
                <a:endParaRPr kumimoji="0" lang="zh-CN" altLang="en-US" sz="2200" b="1" i="0" u="none" strike="noStrike" kern="0" cap="none" spc="0" normalizeH="0" baseline="0" noProof="0" dirty="0">
                  <a:ln>
                    <a:noFill/>
                  </a:ln>
                  <a:solidFill>
                    <a:sysClr val="windowText" lastClr="000000"/>
                  </a:solidFill>
                  <a:effectLst/>
                  <a:uLnTx/>
                  <a:uFillTx/>
                  <a:latin typeface="+mn-ea"/>
                  <a:ea typeface="+mn-ea"/>
                  <a:cs typeface="+mn-cs"/>
                </a:endParaRPr>
              </a:p>
            </p:txBody>
          </p:sp>
        </p:grpSp>
      </p:grpSp>
      <p:sp>
        <p:nvSpPr>
          <p:cNvPr id="43" name="TextBox 7"/>
          <p:cNvSpPr txBox="1">
            <a:spLocks noChangeArrowheads="1"/>
          </p:cNvSpPr>
          <p:nvPr/>
        </p:nvSpPr>
        <p:spPr bwMode="auto">
          <a:xfrm>
            <a:off x="2915816" y="3825044"/>
            <a:ext cx="1583994" cy="861774"/>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kern="0" dirty="0" smtClean="0">
                <a:solidFill>
                  <a:sysClr val="windowText" lastClr="000000"/>
                </a:solidFill>
                <a:latin typeface="+mn-ea"/>
                <a:ea typeface="+mn-ea"/>
              </a:rPr>
              <a:t>类似</a:t>
            </a:r>
            <a:r>
              <a:rPr lang="en-US" altLang="zh-CN" sz="1600" kern="0" dirty="0" smtClean="0">
                <a:solidFill>
                  <a:sysClr val="windowText" lastClr="000000"/>
                </a:solidFill>
                <a:latin typeface="+mn-ea"/>
                <a:ea typeface="+mn-ea"/>
              </a:rPr>
              <a:t>SQL</a:t>
            </a:r>
            <a:r>
              <a:rPr lang="zh-CN" altLang="en-US" sz="1600" kern="0" dirty="0" smtClean="0">
                <a:solidFill>
                  <a:sysClr val="windowText" lastClr="000000"/>
                </a:solidFill>
                <a:latin typeface="+mn-ea"/>
                <a:ea typeface="+mn-ea"/>
              </a:rPr>
              <a:t>语法</a:t>
            </a:r>
            <a:endParaRPr lang="en-US" altLang="zh-CN" sz="1600" kern="0" dirty="0" smtClean="0">
              <a:solidFill>
                <a:sysClr val="windowText" lastClr="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kern="0" dirty="0" smtClean="0">
                <a:solidFill>
                  <a:sysClr val="windowText" lastClr="000000"/>
                </a:solidFill>
                <a:latin typeface="+mn-ea"/>
                <a:ea typeface="+mn-ea"/>
              </a:rPr>
              <a:t>内置大量函数</a:t>
            </a:r>
            <a:endParaRPr lang="en-US" altLang="zh-CN" sz="1600" kern="0" dirty="0" smtClean="0">
              <a:solidFill>
                <a:sysClr val="windowText" lastClr="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Calibri" pitchFamily="34" charset="0"/>
            </a:endParaRPr>
          </a:p>
        </p:txBody>
      </p:sp>
      <p:sp>
        <p:nvSpPr>
          <p:cNvPr id="44" name="TextBox 7"/>
          <p:cNvSpPr txBox="1">
            <a:spLocks noChangeArrowheads="1"/>
          </p:cNvSpPr>
          <p:nvPr/>
        </p:nvSpPr>
        <p:spPr bwMode="auto">
          <a:xfrm>
            <a:off x="6984268" y="3825044"/>
            <a:ext cx="1583994" cy="1600438"/>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en-US" altLang="zh-CN" sz="1600" kern="0" dirty="0" smtClean="0">
                <a:solidFill>
                  <a:sysClr val="windowText" lastClr="000000"/>
                </a:solidFill>
                <a:latin typeface="+mn-ea"/>
                <a:ea typeface="+mn-ea"/>
              </a:rPr>
              <a:t>Beeline</a:t>
            </a: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en-US" altLang="zh-CN" sz="1600" kern="0" dirty="0" smtClean="0">
                <a:solidFill>
                  <a:sysClr val="windowText" lastClr="000000"/>
                </a:solidFill>
                <a:latin typeface="+mn-ea"/>
                <a:ea typeface="+mn-ea"/>
              </a:rPr>
              <a:t>JDBC</a:t>
            </a: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en-US" altLang="zh-CN" sz="1600" kern="0" dirty="0" smtClean="0">
                <a:solidFill>
                  <a:sysClr val="windowText" lastClr="000000"/>
                </a:solidFill>
                <a:latin typeface="+mn-ea"/>
                <a:ea typeface="+mn-ea"/>
              </a:rPr>
              <a:t>Thrift</a:t>
            </a: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en-US" altLang="zh-CN" sz="1600" kern="0" dirty="0" smtClean="0">
                <a:solidFill>
                  <a:sysClr val="windowText" lastClr="000000"/>
                </a:solidFill>
                <a:latin typeface="+mn-ea"/>
                <a:ea typeface="+mn-ea"/>
              </a:rPr>
              <a:t>Python</a:t>
            </a: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en-US" altLang="zh-CN" sz="1600" kern="0" dirty="0" smtClean="0">
                <a:solidFill>
                  <a:sysClr val="windowText" lastClr="000000"/>
                </a:solidFill>
                <a:latin typeface="+mn-ea"/>
                <a:ea typeface="+mn-ea"/>
              </a:rPr>
              <a:t>Rest</a:t>
            </a: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Calibri" pitchFamily="34" charset="0"/>
            </a:endParaRPr>
          </a:p>
        </p:txBody>
      </p:sp>
      <p:sp>
        <p:nvSpPr>
          <p:cNvPr id="45" name="TextBox 7"/>
          <p:cNvSpPr txBox="1">
            <a:spLocks noChangeArrowheads="1"/>
          </p:cNvSpPr>
          <p:nvPr/>
        </p:nvSpPr>
        <p:spPr bwMode="auto">
          <a:xfrm>
            <a:off x="4860032" y="3789040"/>
            <a:ext cx="1583994" cy="1600438"/>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kern="0" dirty="0" smtClean="0">
                <a:solidFill>
                  <a:sysClr val="windowText" lastClr="000000"/>
                </a:solidFill>
                <a:latin typeface="+mn-ea"/>
                <a:ea typeface="+mn-ea"/>
              </a:rPr>
              <a:t>自定义存储格式</a:t>
            </a:r>
            <a:endParaRPr lang="en-US" altLang="zh-CN" sz="1600" kern="0" dirty="0" smtClean="0">
              <a:solidFill>
                <a:sysClr val="windowText" lastClr="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kern="0" dirty="0" smtClean="0">
                <a:solidFill>
                  <a:sysClr val="windowText" lastClr="000000"/>
                </a:solidFill>
                <a:latin typeface="+mn-ea"/>
                <a:ea typeface="+mn-ea"/>
              </a:rPr>
              <a:t>自定义函数（</a:t>
            </a:r>
            <a:r>
              <a:rPr lang="en-US" altLang="zh-CN" sz="1600" kern="0" dirty="0" smtClean="0">
                <a:solidFill>
                  <a:sysClr val="windowText" lastClr="000000"/>
                </a:solidFill>
                <a:latin typeface="+mn-ea"/>
                <a:ea typeface="+mn-ea"/>
              </a:rPr>
              <a:t>UDF/UDAF/UDTF)</a:t>
            </a: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的优点及缺点</a:t>
            </a:r>
            <a:endParaRPr lang="zh-CN" altLang="en-US" dirty="0"/>
          </a:p>
        </p:txBody>
      </p:sp>
      <p:grpSp>
        <p:nvGrpSpPr>
          <p:cNvPr id="5" name="组合 84"/>
          <p:cNvGrpSpPr>
            <a:grpSpLocks noGrp="1"/>
          </p:cNvGrpSpPr>
          <p:nvPr/>
        </p:nvGrpSpPr>
        <p:grpSpPr>
          <a:xfrm>
            <a:off x="684213" y="1376363"/>
            <a:ext cx="7880705" cy="4498856"/>
            <a:chOff x="827881" y="1609725"/>
            <a:chExt cx="7738243" cy="4187825"/>
          </a:xfrm>
        </p:grpSpPr>
        <p:cxnSp>
          <p:nvCxnSpPr>
            <p:cNvPr id="6" name="直接连接符 5"/>
            <p:cNvCxnSpPr/>
            <p:nvPr/>
          </p:nvCxnSpPr>
          <p:spPr>
            <a:xfrm rot="5400000">
              <a:off x="1524794" y="2859882"/>
              <a:ext cx="406400" cy="11112"/>
            </a:xfrm>
            <a:prstGeom prst="line">
              <a:avLst/>
            </a:prstGeom>
            <a:noFill/>
            <a:ln w="76200" cap="flat" cmpd="sng" algn="ctr">
              <a:solidFill>
                <a:sysClr val="window" lastClr="FFFFFF">
                  <a:lumMod val="75000"/>
                </a:sysClr>
              </a:solidFill>
              <a:prstDash val="solid"/>
            </a:ln>
            <a:effectLst/>
          </p:spPr>
        </p:cxnSp>
        <p:grpSp>
          <p:nvGrpSpPr>
            <p:cNvPr id="7" name="组合 42"/>
            <p:cNvGrpSpPr/>
            <p:nvPr/>
          </p:nvGrpSpPr>
          <p:grpSpPr>
            <a:xfrm>
              <a:off x="827881" y="1609725"/>
              <a:ext cx="7738243" cy="4187825"/>
              <a:chOff x="827881" y="1609725"/>
              <a:chExt cx="7738243" cy="4187825"/>
            </a:xfrm>
          </p:grpSpPr>
          <p:grpSp>
            <p:nvGrpSpPr>
              <p:cNvPr id="8" name="组合 10"/>
              <p:cNvGrpSpPr>
                <a:grpSpLocks/>
              </p:cNvGrpSpPr>
              <p:nvPr/>
            </p:nvGrpSpPr>
            <p:grpSpPr bwMode="auto">
              <a:xfrm>
                <a:off x="827881" y="3068638"/>
                <a:ext cx="1789905" cy="2717800"/>
                <a:chOff x="3336084" y="2908348"/>
                <a:chExt cx="1788649" cy="2715904"/>
              </a:xfrm>
            </p:grpSpPr>
            <p:grpSp>
              <p:nvGrpSpPr>
                <p:cNvPr id="36" name="组合 6"/>
                <p:cNvGrpSpPr>
                  <a:grpSpLocks/>
                </p:cNvGrpSpPr>
                <p:nvPr/>
              </p:nvGrpSpPr>
              <p:grpSpPr bwMode="auto">
                <a:xfrm>
                  <a:off x="3336876" y="2908348"/>
                  <a:ext cx="1787857" cy="2715904"/>
                  <a:chOff x="3336876" y="2908348"/>
                  <a:chExt cx="1787857" cy="2715904"/>
                </a:xfrm>
              </p:grpSpPr>
              <p:sp>
                <p:nvSpPr>
                  <p:cNvPr id="40" name="圆角矩形 3"/>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41" name="圆角矩形 4"/>
                  <p:cNvSpPr/>
                  <p:nvPr/>
                </p:nvSpPr>
                <p:spPr>
                  <a:xfrm>
                    <a:off x="3419368" y="2979735"/>
                    <a:ext cx="1622873" cy="923280"/>
                  </a:xfrm>
                  <a:prstGeom prst="roundRect">
                    <a:avLst>
                      <a:gd name="adj" fmla="val 24503"/>
                    </a:avLst>
                  </a:prstGeom>
                  <a:solidFill>
                    <a:srgbClr val="4F81BD"/>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42" name="矩形 5"/>
                  <p:cNvSpPr/>
                  <p:nvPr/>
                </p:nvSpPr>
                <p:spPr>
                  <a:xfrm>
                    <a:off x="3411437" y="3495313"/>
                    <a:ext cx="1638736" cy="1911602"/>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grpSp>
            <p:sp>
              <p:nvSpPr>
                <p:cNvPr id="37" name="TextBox 7"/>
                <p:cNvSpPr txBox="1">
                  <a:spLocks noChangeArrowheads="1"/>
                </p:cNvSpPr>
                <p:nvPr/>
              </p:nvSpPr>
              <p:spPr bwMode="auto">
                <a:xfrm>
                  <a:off x="3336084" y="3644371"/>
                  <a:ext cx="1762958" cy="1337894"/>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kern="0" dirty="0" smtClean="0">
                      <a:solidFill>
                        <a:sysClr val="windowText" lastClr="000000"/>
                      </a:solidFill>
                      <a:latin typeface="+mn-ea"/>
                      <a:ea typeface="+mn-ea"/>
                    </a:rPr>
                    <a:t>默认</a:t>
                  </a:r>
                  <a:r>
                    <a:rPr lang="en-US" altLang="zh-CN" sz="1500" kern="0" dirty="0" smtClean="0">
                      <a:solidFill>
                        <a:sysClr val="windowText" lastClr="000000"/>
                      </a:solidFill>
                      <a:latin typeface="+mn-ea"/>
                      <a:ea typeface="+mn-ea"/>
                    </a:rPr>
                    <a:t>M/R</a:t>
                  </a:r>
                  <a:r>
                    <a:rPr lang="zh-CN" altLang="en-US" sz="1500" kern="0" dirty="0" smtClean="0">
                      <a:solidFill>
                        <a:sysClr val="windowText" lastClr="000000"/>
                      </a:solidFill>
                      <a:latin typeface="+mn-ea"/>
                      <a:ea typeface="+mn-ea"/>
                    </a:rPr>
                    <a:t>为执行引擎</a:t>
                  </a:r>
                  <a:endParaRPr lang="en-US" altLang="zh-CN" sz="1500" kern="0" dirty="0" smtClean="0">
                    <a:solidFill>
                      <a:sysClr val="windowText" lastClr="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en-US" altLang="zh-CN" sz="1600" kern="0" dirty="0" smtClean="0">
                      <a:solidFill>
                        <a:sysClr val="windowText" lastClr="000000"/>
                      </a:solidFill>
                      <a:latin typeface="+mn-ea"/>
                      <a:ea typeface="+mn-ea"/>
                    </a:rPr>
                    <a:t>M/R</a:t>
                  </a:r>
                  <a:r>
                    <a:rPr lang="zh-CN" altLang="en-US" sz="1600" kern="0" dirty="0" smtClean="0">
                      <a:solidFill>
                        <a:sysClr val="windowText" lastClr="000000"/>
                      </a:solidFill>
                      <a:latin typeface="+mn-ea"/>
                      <a:ea typeface="+mn-ea"/>
                    </a:rPr>
                    <a:t>启动有延迟</a:t>
                  </a:r>
                  <a:endParaRPr lang="en-US" altLang="zh-CN" sz="1600" kern="0" dirty="0" smtClean="0">
                    <a:solidFill>
                      <a:sysClr val="windowText" lastClr="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US" altLang="zh-CN" sz="1600" kern="0" dirty="0" smtClean="0">
                    <a:solidFill>
                      <a:sysClr val="windowText" lastClr="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Calibri" pitchFamily="34" charset="0"/>
                  </a:endParaRPr>
                </a:p>
              </p:txBody>
            </p:sp>
            <p:sp>
              <p:nvSpPr>
                <p:cNvPr id="38" name="TextBox 8"/>
                <p:cNvSpPr txBox="1">
                  <a:spLocks noChangeArrowheads="1"/>
                </p:cNvSpPr>
                <p:nvPr/>
              </p:nvSpPr>
              <p:spPr bwMode="auto">
                <a:xfrm>
                  <a:off x="3468806" y="3059374"/>
                  <a:ext cx="1594255" cy="343558"/>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800" b="1" kern="0" dirty="0" smtClean="0">
                      <a:solidFill>
                        <a:sysClr val="window" lastClr="FFFFFF"/>
                      </a:solidFill>
                      <a:latin typeface="+mn-ea"/>
                      <a:ea typeface="+mn-ea"/>
                    </a:rPr>
                    <a:t>延迟较高</a:t>
                  </a:r>
                  <a:endParaRPr lang="en-US" altLang="zh-CN" sz="1800" b="1" kern="0" dirty="0" smtClean="0">
                    <a:solidFill>
                      <a:sysClr val="window" lastClr="FFFFFF"/>
                    </a:solidFill>
                    <a:latin typeface="+mn-ea"/>
                    <a:ea typeface="+mn-ea"/>
                  </a:endParaRPr>
                </a:p>
              </p:txBody>
            </p:sp>
            <p:sp>
              <p:nvSpPr>
                <p:cNvPr id="39" name="TextBox 38"/>
                <p:cNvSpPr txBox="1"/>
                <p:nvPr/>
              </p:nvSpPr>
              <p:spPr>
                <a:xfrm>
                  <a:off x="3471719" y="5065842"/>
                  <a:ext cx="1500721"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BFBFBF"/>
                      </a:solidFill>
                      <a:effectLst/>
                      <a:uLnTx/>
                      <a:uFillTx/>
                      <a:latin typeface="微软雅黑" pitchFamily="34" charset="-122"/>
                      <a:ea typeface="微软雅黑" pitchFamily="34" charset="-122"/>
                    </a:rPr>
                    <a:t>1</a:t>
                  </a:r>
                </a:p>
              </p:txBody>
            </p:sp>
          </p:grpSp>
          <p:grpSp>
            <p:nvGrpSpPr>
              <p:cNvPr id="9" name="组合 11"/>
              <p:cNvGrpSpPr>
                <a:grpSpLocks/>
              </p:cNvGrpSpPr>
              <p:nvPr/>
            </p:nvGrpSpPr>
            <p:grpSpPr bwMode="auto">
              <a:xfrm>
                <a:off x="2854325" y="3081338"/>
                <a:ext cx="1789113" cy="2716212"/>
                <a:chOff x="3336876" y="2908348"/>
                <a:chExt cx="1787857" cy="2714317"/>
              </a:xfrm>
            </p:grpSpPr>
            <p:grpSp>
              <p:nvGrpSpPr>
                <p:cNvPr id="30" name="组合 6"/>
                <p:cNvGrpSpPr>
                  <a:grpSpLocks/>
                </p:cNvGrpSpPr>
                <p:nvPr/>
              </p:nvGrpSpPr>
              <p:grpSpPr bwMode="auto">
                <a:xfrm>
                  <a:off x="3336876" y="2908348"/>
                  <a:ext cx="1787857" cy="2714317"/>
                  <a:chOff x="3336876" y="2908348"/>
                  <a:chExt cx="1787857" cy="2714317"/>
                </a:xfrm>
              </p:grpSpPr>
              <p:sp>
                <p:nvSpPr>
                  <p:cNvPr id="33" name="圆角矩形 32"/>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34" name="圆角矩形 33"/>
                  <p:cNvSpPr/>
                  <p:nvPr/>
                </p:nvSpPr>
                <p:spPr>
                  <a:xfrm>
                    <a:off x="3419368" y="2979735"/>
                    <a:ext cx="1622873" cy="923280"/>
                  </a:xfrm>
                  <a:prstGeom prst="roundRect">
                    <a:avLst>
                      <a:gd name="adj" fmla="val 24503"/>
                    </a:avLst>
                  </a:prstGeom>
                  <a:solidFill>
                    <a:srgbClr val="9BBB59"/>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35" name="矩形 34"/>
                  <p:cNvSpPr/>
                  <p:nvPr/>
                </p:nvSpPr>
                <p:spPr>
                  <a:xfrm>
                    <a:off x="3411437" y="3495313"/>
                    <a:ext cx="1638737" cy="1911603"/>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grpSp>
            <p:sp>
              <p:nvSpPr>
                <p:cNvPr id="31" name="TextBox 14"/>
                <p:cNvSpPr txBox="1">
                  <a:spLocks noChangeArrowheads="1"/>
                </p:cNvSpPr>
                <p:nvPr/>
              </p:nvSpPr>
              <p:spPr bwMode="auto">
                <a:xfrm>
                  <a:off x="3468806" y="3059374"/>
                  <a:ext cx="1622547" cy="314928"/>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600" b="1" kern="0" dirty="0" smtClean="0">
                      <a:solidFill>
                        <a:sysClr val="window" lastClr="FFFFFF"/>
                      </a:solidFill>
                      <a:latin typeface="+mn-ea"/>
                      <a:ea typeface="+mn-ea"/>
                    </a:rPr>
                    <a:t>不支持物化视图</a:t>
                  </a:r>
                  <a:endParaRPr lang="en-US" altLang="zh-CN" sz="1600" b="1" kern="0" dirty="0" smtClean="0">
                    <a:solidFill>
                      <a:sysClr val="window" lastClr="FFFFFF"/>
                    </a:solidFill>
                    <a:latin typeface="+mn-ea"/>
                    <a:ea typeface="+mn-ea"/>
                  </a:endParaRPr>
                </a:p>
              </p:txBody>
            </p:sp>
            <p:sp>
              <p:nvSpPr>
                <p:cNvPr id="32" name="TextBox 31"/>
                <p:cNvSpPr txBox="1"/>
                <p:nvPr/>
              </p:nvSpPr>
              <p:spPr>
                <a:xfrm>
                  <a:off x="3471719" y="5065842"/>
                  <a:ext cx="1500721"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BFBFBF"/>
                      </a:solidFill>
                      <a:effectLst/>
                      <a:uLnTx/>
                      <a:uFillTx/>
                      <a:latin typeface="微软雅黑" pitchFamily="34" charset="-122"/>
                      <a:ea typeface="微软雅黑" pitchFamily="34" charset="-122"/>
                    </a:rPr>
                    <a:t>2</a:t>
                  </a:r>
                </a:p>
              </p:txBody>
            </p:sp>
          </p:grpSp>
          <p:grpSp>
            <p:nvGrpSpPr>
              <p:cNvPr id="10" name="组合 19"/>
              <p:cNvGrpSpPr>
                <a:grpSpLocks/>
              </p:cNvGrpSpPr>
              <p:nvPr/>
            </p:nvGrpSpPr>
            <p:grpSpPr bwMode="auto">
              <a:xfrm>
                <a:off x="4786313" y="3081338"/>
                <a:ext cx="1787525" cy="2716212"/>
                <a:chOff x="3336876" y="2908348"/>
                <a:chExt cx="1787857" cy="2714317"/>
              </a:xfrm>
            </p:grpSpPr>
            <p:grpSp>
              <p:nvGrpSpPr>
                <p:cNvPr id="24" name="组合 6"/>
                <p:cNvGrpSpPr>
                  <a:grpSpLocks/>
                </p:cNvGrpSpPr>
                <p:nvPr/>
              </p:nvGrpSpPr>
              <p:grpSpPr bwMode="auto">
                <a:xfrm>
                  <a:off x="3336876" y="2908348"/>
                  <a:ext cx="1787857" cy="2714317"/>
                  <a:chOff x="3336876" y="2908348"/>
                  <a:chExt cx="1787857" cy="2714317"/>
                </a:xfrm>
              </p:grpSpPr>
              <p:sp>
                <p:nvSpPr>
                  <p:cNvPr id="27" name="圆角矩形 26"/>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28" name="圆角矩形 27"/>
                  <p:cNvSpPr/>
                  <p:nvPr/>
                </p:nvSpPr>
                <p:spPr>
                  <a:xfrm>
                    <a:off x="3419441" y="2979735"/>
                    <a:ext cx="1622726" cy="923280"/>
                  </a:xfrm>
                  <a:prstGeom prst="roundRect">
                    <a:avLst>
                      <a:gd name="adj" fmla="val 24503"/>
                    </a:avLst>
                  </a:prstGeom>
                  <a:solidFill>
                    <a:srgbClr val="F79646"/>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29" name="矩形 28"/>
                  <p:cNvSpPr/>
                  <p:nvPr/>
                </p:nvSpPr>
                <p:spPr>
                  <a:xfrm>
                    <a:off x="3411502" y="3495313"/>
                    <a:ext cx="1638604" cy="1911602"/>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grpSp>
            <p:sp>
              <p:nvSpPr>
                <p:cNvPr id="25" name="TextBox 22"/>
                <p:cNvSpPr txBox="1">
                  <a:spLocks noChangeArrowheads="1"/>
                </p:cNvSpPr>
                <p:nvPr/>
              </p:nvSpPr>
              <p:spPr bwMode="auto">
                <a:xfrm>
                  <a:off x="3468806" y="3059374"/>
                  <a:ext cx="1501254" cy="343558"/>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00" b="1" kern="0" dirty="0" smtClean="0">
                      <a:solidFill>
                        <a:sysClr val="window" lastClr="FFFFFF"/>
                      </a:solidFill>
                      <a:latin typeface="+mn-ea"/>
                      <a:ea typeface="+mn-ea"/>
                    </a:rPr>
                    <a:t>不适用</a:t>
                  </a:r>
                  <a:r>
                    <a:rPr lang="en-US" altLang="zh-CN" sz="1800" b="1" kern="0" dirty="0" smtClean="0">
                      <a:solidFill>
                        <a:sysClr val="window" lastClr="FFFFFF"/>
                      </a:solidFill>
                      <a:latin typeface="+mn-ea"/>
                      <a:ea typeface="+mn-ea"/>
                    </a:rPr>
                    <a:t>OLTP</a:t>
                  </a:r>
                </a:p>
              </p:txBody>
            </p:sp>
            <p:sp>
              <p:nvSpPr>
                <p:cNvPr id="26" name="TextBox 25"/>
                <p:cNvSpPr txBox="1"/>
                <p:nvPr/>
              </p:nvSpPr>
              <p:spPr>
                <a:xfrm>
                  <a:off x="3471838" y="5065842"/>
                  <a:ext cx="1500467"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BFBFBF"/>
                      </a:solidFill>
                      <a:effectLst/>
                      <a:uLnTx/>
                      <a:uFillTx/>
                      <a:latin typeface="微软雅黑" pitchFamily="34" charset="-122"/>
                      <a:ea typeface="微软雅黑" pitchFamily="34" charset="-122"/>
                    </a:rPr>
                    <a:t>3</a:t>
                  </a:r>
                </a:p>
              </p:txBody>
            </p:sp>
          </p:grpSp>
          <p:grpSp>
            <p:nvGrpSpPr>
              <p:cNvPr id="11" name="组合 27"/>
              <p:cNvGrpSpPr>
                <a:grpSpLocks/>
              </p:cNvGrpSpPr>
              <p:nvPr/>
            </p:nvGrpSpPr>
            <p:grpSpPr bwMode="auto">
              <a:xfrm>
                <a:off x="6770692" y="3068638"/>
                <a:ext cx="1795432" cy="2716212"/>
                <a:chOff x="3336876" y="2908348"/>
                <a:chExt cx="1795764" cy="2714317"/>
              </a:xfrm>
            </p:grpSpPr>
            <p:grpSp>
              <p:nvGrpSpPr>
                <p:cNvPr id="18" name="组合 6"/>
                <p:cNvGrpSpPr>
                  <a:grpSpLocks/>
                </p:cNvGrpSpPr>
                <p:nvPr/>
              </p:nvGrpSpPr>
              <p:grpSpPr bwMode="auto">
                <a:xfrm>
                  <a:off x="3336876" y="2908348"/>
                  <a:ext cx="1787857" cy="2714317"/>
                  <a:chOff x="3336876" y="2908348"/>
                  <a:chExt cx="1787857" cy="2714317"/>
                </a:xfrm>
              </p:grpSpPr>
              <p:sp>
                <p:nvSpPr>
                  <p:cNvPr id="21" name="圆角矩形 20"/>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22" name="圆角矩形 21"/>
                  <p:cNvSpPr/>
                  <p:nvPr/>
                </p:nvSpPr>
                <p:spPr>
                  <a:xfrm>
                    <a:off x="3419438" y="3008922"/>
                    <a:ext cx="1622724" cy="743386"/>
                  </a:xfrm>
                  <a:prstGeom prst="roundRect">
                    <a:avLst>
                      <a:gd name="adj" fmla="val 24503"/>
                    </a:avLst>
                  </a:prstGeom>
                  <a:solidFill>
                    <a:srgbClr val="8064A2"/>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23" name="矩形 22"/>
                  <p:cNvSpPr/>
                  <p:nvPr/>
                </p:nvSpPr>
                <p:spPr>
                  <a:xfrm>
                    <a:off x="3411502" y="3495313"/>
                    <a:ext cx="1638604" cy="1911602"/>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grpSp>
            <p:sp>
              <p:nvSpPr>
                <p:cNvPr id="19" name="TextBox 30"/>
                <p:cNvSpPr txBox="1">
                  <a:spLocks noChangeArrowheads="1"/>
                </p:cNvSpPr>
                <p:nvPr/>
              </p:nvSpPr>
              <p:spPr bwMode="auto">
                <a:xfrm>
                  <a:off x="3368119" y="3111579"/>
                  <a:ext cx="1764521" cy="315251"/>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450" b="1" kern="0" noProof="0" dirty="0" smtClean="0">
                      <a:solidFill>
                        <a:sysClr val="window" lastClr="FFFFFF"/>
                      </a:solidFill>
                      <a:latin typeface="Calibri" pitchFamily="34" charset="0"/>
                    </a:rPr>
                    <a:t>暂不支持存储过程</a:t>
                  </a:r>
                  <a:endParaRPr kumimoji="0" lang="en-US" altLang="zh-CN" sz="1450" b="1" i="0" u="none" strike="noStrike" kern="0" cap="none" spc="0" normalizeH="0" baseline="0" noProof="0" dirty="0" smtClean="0">
                    <a:ln>
                      <a:noFill/>
                    </a:ln>
                    <a:solidFill>
                      <a:sysClr val="window" lastClr="FFFFFF"/>
                    </a:solidFill>
                    <a:effectLst/>
                    <a:uLnTx/>
                    <a:uFillTx/>
                    <a:latin typeface="Calibri" pitchFamily="34" charset="0"/>
                  </a:endParaRPr>
                </a:p>
              </p:txBody>
            </p:sp>
            <p:sp>
              <p:nvSpPr>
                <p:cNvPr id="20" name="TextBox 19"/>
                <p:cNvSpPr txBox="1"/>
                <p:nvPr/>
              </p:nvSpPr>
              <p:spPr>
                <a:xfrm>
                  <a:off x="3471838" y="5065842"/>
                  <a:ext cx="1500467"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BFBFBF"/>
                      </a:solidFill>
                      <a:effectLst/>
                      <a:uLnTx/>
                      <a:uFillTx/>
                      <a:latin typeface="微软雅黑" pitchFamily="34" charset="-122"/>
                      <a:ea typeface="微软雅黑" pitchFamily="34" charset="-122"/>
                    </a:rPr>
                    <a:t>4</a:t>
                  </a:r>
                </a:p>
              </p:txBody>
            </p:sp>
          </p:grpSp>
          <p:cxnSp>
            <p:nvCxnSpPr>
              <p:cNvPr id="12" name="直接连接符 11"/>
              <p:cNvCxnSpPr/>
              <p:nvPr/>
            </p:nvCxnSpPr>
            <p:spPr>
              <a:xfrm flipV="1">
                <a:off x="1720850" y="2649538"/>
                <a:ext cx="5868988" cy="26987"/>
              </a:xfrm>
              <a:prstGeom prst="line">
                <a:avLst/>
              </a:prstGeom>
              <a:noFill/>
              <a:ln w="76200" cap="flat" cmpd="sng" algn="ctr">
                <a:solidFill>
                  <a:sysClr val="window" lastClr="FFFFFF">
                    <a:lumMod val="75000"/>
                  </a:sysClr>
                </a:solidFill>
                <a:prstDash val="solid"/>
              </a:ln>
              <a:effectLst/>
            </p:spPr>
          </p:cxnSp>
          <p:cxnSp>
            <p:nvCxnSpPr>
              <p:cNvPr id="13" name="直接连接符 12"/>
              <p:cNvCxnSpPr/>
              <p:nvPr/>
            </p:nvCxnSpPr>
            <p:spPr>
              <a:xfrm rot="16200000" flipH="1">
                <a:off x="3462338" y="2898775"/>
                <a:ext cx="412750" cy="19050"/>
              </a:xfrm>
              <a:prstGeom prst="line">
                <a:avLst/>
              </a:prstGeom>
              <a:noFill/>
              <a:ln w="76200" cap="flat" cmpd="sng" algn="ctr">
                <a:solidFill>
                  <a:sysClr val="window" lastClr="FFFFFF">
                    <a:lumMod val="75000"/>
                  </a:sysClr>
                </a:solidFill>
                <a:prstDash val="solid"/>
              </a:ln>
              <a:effectLst/>
            </p:spPr>
          </p:cxnSp>
          <p:cxnSp>
            <p:nvCxnSpPr>
              <p:cNvPr id="14" name="直接连接符 13"/>
              <p:cNvCxnSpPr/>
              <p:nvPr/>
            </p:nvCxnSpPr>
            <p:spPr>
              <a:xfrm rot="16200000" flipH="1">
                <a:off x="5461794" y="2864644"/>
                <a:ext cx="431800" cy="1588"/>
              </a:xfrm>
              <a:prstGeom prst="line">
                <a:avLst/>
              </a:prstGeom>
              <a:noFill/>
              <a:ln w="76200" cap="flat" cmpd="sng" algn="ctr">
                <a:solidFill>
                  <a:sysClr val="window" lastClr="FFFFFF">
                    <a:lumMod val="75000"/>
                  </a:sysClr>
                </a:solidFill>
                <a:prstDash val="solid"/>
              </a:ln>
              <a:effectLst/>
            </p:spPr>
          </p:cxnSp>
          <p:cxnSp>
            <p:nvCxnSpPr>
              <p:cNvPr id="15" name="直接连接符 14"/>
              <p:cNvCxnSpPr/>
              <p:nvPr/>
            </p:nvCxnSpPr>
            <p:spPr>
              <a:xfrm rot="16200000" flipH="1">
                <a:off x="7349332" y="2866231"/>
                <a:ext cx="431800" cy="1587"/>
              </a:xfrm>
              <a:prstGeom prst="line">
                <a:avLst/>
              </a:prstGeom>
              <a:noFill/>
              <a:ln w="76200" cap="flat" cmpd="sng" algn="ctr">
                <a:solidFill>
                  <a:sysClr val="window" lastClr="FFFFFF">
                    <a:lumMod val="75000"/>
                  </a:sysClr>
                </a:solidFill>
                <a:prstDash val="solid"/>
              </a:ln>
              <a:effectLst/>
            </p:spPr>
          </p:cxnSp>
          <p:cxnSp>
            <p:nvCxnSpPr>
              <p:cNvPr id="16" name="直接连接符 15"/>
              <p:cNvCxnSpPr/>
              <p:nvPr/>
            </p:nvCxnSpPr>
            <p:spPr>
              <a:xfrm rot="16200000" flipH="1">
                <a:off x="4385469" y="2429669"/>
                <a:ext cx="433388" cy="0"/>
              </a:xfrm>
              <a:prstGeom prst="line">
                <a:avLst/>
              </a:prstGeom>
              <a:noFill/>
              <a:ln w="76200" cap="flat" cmpd="sng" algn="ctr">
                <a:solidFill>
                  <a:sysClr val="window" lastClr="FFFFFF">
                    <a:lumMod val="75000"/>
                  </a:sysClr>
                </a:solidFill>
                <a:prstDash val="solid"/>
              </a:ln>
              <a:effectLst/>
            </p:spPr>
          </p:cxnSp>
          <p:sp>
            <p:nvSpPr>
              <p:cNvPr id="17" name="圆角矩形 16"/>
              <p:cNvSpPr/>
              <p:nvPr/>
            </p:nvSpPr>
            <p:spPr>
              <a:xfrm>
                <a:off x="2511425" y="1609725"/>
                <a:ext cx="4298950" cy="615950"/>
              </a:xfrm>
              <a:prstGeom prst="roundRect">
                <a:avLst>
                  <a:gd name="adj" fmla="val 50000"/>
                </a:avLst>
              </a:prstGeom>
              <a:solidFill>
                <a:sysClr val="window" lastClr="FFFFFF">
                  <a:alpha val="79000"/>
                </a:sysClr>
              </a:solidFill>
              <a:ln w="38100" cap="flat" cmpd="sng" algn="ctr">
                <a:solidFill>
                  <a:srgbClr val="990000"/>
                </a:solidFill>
                <a:prstDash val="solid"/>
              </a:ln>
              <a:effectLst/>
            </p:spPr>
            <p:txBody>
              <a:bodyPr lIns="92382" tIns="46191" rIns="92382" bIns="46191"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200" b="1" kern="0" dirty="0" smtClean="0">
                    <a:solidFill>
                      <a:sysClr val="windowText" lastClr="000000"/>
                    </a:solidFill>
                    <a:latin typeface="+mn-ea"/>
                    <a:ea typeface="+mn-ea"/>
                  </a:rPr>
                  <a:t>Hive</a:t>
                </a:r>
                <a:r>
                  <a:rPr lang="zh-CN" altLang="en-US" sz="2200" b="1" kern="0" dirty="0" smtClean="0">
                    <a:solidFill>
                      <a:sysClr val="windowText" lastClr="000000"/>
                    </a:solidFill>
                    <a:latin typeface="+mn-ea"/>
                    <a:ea typeface="+mn-ea"/>
                  </a:rPr>
                  <a:t>的缺点</a:t>
                </a:r>
                <a:endParaRPr kumimoji="0" lang="zh-CN" altLang="en-US" sz="2200" b="1" i="0" u="none" strike="noStrike" kern="0" cap="none" spc="0" normalizeH="0" baseline="0" noProof="0" dirty="0">
                  <a:ln>
                    <a:noFill/>
                  </a:ln>
                  <a:solidFill>
                    <a:sysClr val="windowText" lastClr="000000"/>
                  </a:solidFill>
                  <a:effectLst/>
                  <a:uLnTx/>
                  <a:uFillTx/>
                  <a:latin typeface="+mn-ea"/>
                  <a:ea typeface="+mn-ea"/>
                  <a:cs typeface="+mn-cs"/>
                </a:endParaRPr>
              </a:p>
            </p:txBody>
          </p:sp>
        </p:grpSp>
      </p:grpSp>
      <p:sp>
        <p:nvSpPr>
          <p:cNvPr id="43" name="TextBox 7"/>
          <p:cNvSpPr txBox="1">
            <a:spLocks noChangeArrowheads="1"/>
          </p:cNvSpPr>
          <p:nvPr/>
        </p:nvSpPr>
        <p:spPr bwMode="auto">
          <a:xfrm>
            <a:off x="2879812" y="3789040"/>
            <a:ext cx="1583994" cy="2092881"/>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en-US" altLang="zh-CN" sz="1600" kern="0" dirty="0" smtClean="0">
                <a:solidFill>
                  <a:sysClr val="windowText" lastClr="000000"/>
                </a:solidFill>
                <a:latin typeface="+mn-ea"/>
                <a:ea typeface="+mn-ea"/>
              </a:rPr>
              <a:t>Hive</a:t>
            </a:r>
            <a:r>
              <a:rPr lang="zh-CN" altLang="en-US" sz="1600" kern="0" dirty="0" smtClean="0">
                <a:solidFill>
                  <a:sysClr val="windowText" lastClr="000000"/>
                </a:solidFill>
                <a:latin typeface="+mn-ea"/>
                <a:ea typeface="+mn-ea"/>
              </a:rPr>
              <a:t>虽然也提供了视图的概念；但还不能支持物化视图</a:t>
            </a:r>
            <a:endParaRPr lang="en-US" altLang="zh-CN" sz="1600" kern="0" dirty="0" smtClean="0">
              <a:solidFill>
                <a:sysClr val="windowText" lastClr="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kern="0" dirty="0" smtClean="0">
                <a:solidFill>
                  <a:sysClr val="windowText" lastClr="000000"/>
                </a:solidFill>
                <a:latin typeface="+mn-ea"/>
                <a:ea typeface="+mn-ea"/>
              </a:rPr>
              <a:t>不能在视图上更新、插入、删除数据</a:t>
            </a:r>
            <a:endParaRPr lang="en-US" altLang="zh-CN" sz="1600" kern="0" dirty="0" smtClean="0">
              <a:solidFill>
                <a:sysClr val="windowText" lastClr="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Calibri" pitchFamily="34" charset="0"/>
            </a:endParaRPr>
          </a:p>
        </p:txBody>
      </p:sp>
      <p:sp>
        <p:nvSpPr>
          <p:cNvPr id="44" name="TextBox 7"/>
          <p:cNvSpPr txBox="1">
            <a:spLocks noChangeArrowheads="1"/>
          </p:cNvSpPr>
          <p:nvPr/>
        </p:nvSpPr>
        <p:spPr bwMode="auto">
          <a:xfrm>
            <a:off x="4824028" y="3789040"/>
            <a:ext cx="1583994" cy="1077218"/>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kern="0" noProof="0" dirty="0" smtClean="0">
                <a:solidFill>
                  <a:sysClr val="windowText" lastClr="000000"/>
                </a:solidFill>
                <a:latin typeface="+mn-ea"/>
                <a:ea typeface="+mn-ea"/>
              </a:rPr>
              <a:t>暂不支持列级别的数据添加、更新、删除操作</a:t>
            </a:r>
            <a:endParaRPr kumimoji="0" lang="zh-CN" altLang="en-US" sz="1800" b="0" i="0" u="none" strike="noStrike" kern="0" cap="none" spc="0" normalizeH="0" baseline="0" noProof="0" dirty="0" smtClean="0">
              <a:ln>
                <a:noFill/>
              </a:ln>
              <a:solidFill>
                <a:sysClr val="windowText" lastClr="000000"/>
              </a:solidFill>
              <a:effectLst/>
              <a:uLnTx/>
              <a:uFillTx/>
              <a:latin typeface="Calibri" pitchFamily="34" charset="0"/>
            </a:endParaRPr>
          </a:p>
        </p:txBody>
      </p:sp>
      <p:sp>
        <p:nvSpPr>
          <p:cNvPr id="45" name="TextBox 7"/>
          <p:cNvSpPr txBox="1">
            <a:spLocks noChangeArrowheads="1"/>
          </p:cNvSpPr>
          <p:nvPr/>
        </p:nvSpPr>
        <p:spPr bwMode="auto">
          <a:xfrm>
            <a:off x="6840252" y="3789040"/>
            <a:ext cx="1583994" cy="1600438"/>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kern="0" dirty="0" smtClean="0">
                <a:solidFill>
                  <a:sysClr val="windowText" lastClr="000000"/>
                </a:solidFill>
                <a:latin typeface="+mn-ea"/>
                <a:ea typeface="+mn-ea"/>
              </a:rPr>
              <a:t>当前版本还不能支持存储过程，只能通过</a:t>
            </a:r>
            <a:r>
              <a:rPr lang="en-US" altLang="zh-CN" sz="1600" kern="0" dirty="0" smtClean="0">
                <a:solidFill>
                  <a:sysClr val="windowText" lastClr="000000"/>
                </a:solidFill>
                <a:latin typeface="+mn-ea"/>
                <a:ea typeface="+mn-ea"/>
              </a:rPr>
              <a:t>UDF</a:t>
            </a:r>
            <a:r>
              <a:rPr lang="zh-CN" altLang="en-US" sz="1600" kern="0" dirty="0" smtClean="0">
                <a:solidFill>
                  <a:sysClr val="windowText" lastClr="000000"/>
                </a:solidFill>
                <a:latin typeface="+mn-ea"/>
                <a:ea typeface="+mn-ea"/>
              </a:rPr>
              <a:t>来实现一些逻辑处理</a:t>
            </a:r>
            <a:endParaRPr lang="en-US" altLang="zh-CN" sz="1600" kern="0" dirty="0" smtClean="0">
              <a:solidFill>
                <a:sysClr val="windowText" lastClr="000000"/>
              </a:solidFill>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的应用场景</a:t>
            </a:r>
            <a:endParaRPr lang="zh-CN" altLang="en-US" dirty="0"/>
          </a:p>
        </p:txBody>
      </p:sp>
      <p:grpSp>
        <p:nvGrpSpPr>
          <p:cNvPr id="5" name="文本占位符 4"/>
          <p:cNvGrpSpPr>
            <a:grpSpLocks noGrp="1"/>
          </p:cNvGrpSpPr>
          <p:nvPr/>
        </p:nvGrpSpPr>
        <p:grpSpPr>
          <a:xfrm>
            <a:off x="683568" y="1340768"/>
            <a:ext cx="7920036" cy="4500562"/>
            <a:chOff x="684213" y="1781175"/>
            <a:chExt cx="8245474" cy="4322763"/>
          </a:xfrm>
        </p:grpSpPr>
        <p:grpSp>
          <p:nvGrpSpPr>
            <p:cNvPr id="6" name="组合 7"/>
            <p:cNvGrpSpPr>
              <a:grpSpLocks/>
            </p:cNvGrpSpPr>
            <p:nvPr/>
          </p:nvGrpSpPr>
          <p:grpSpPr bwMode="auto">
            <a:xfrm>
              <a:off x="3345536" y="1781175"/>
              <a:ext cx="5584151" cy="3149718"/>
              <a:chOff x="3560065" y="1628800"/>
              <a:chExt cx="5583935" cy="3148473"/>
            </a:xfrm>
          </p:grpSpPr>
          <p:sp>
            <p:nvSpPr>
              <p:cNvPr id="19" name="矩形​​ 5"/>
              <p:cNvSpPr/>
              <p:nvPr/>
            </p:nvSpPr>
            <p:spPr>
              <a:xfrm>
                <a:off x="5364308" y="1628800"/>
                <a:ext cx="3779692" cy="936255"/>
              </a:xfrm>
              <a:prstGeom prst="rect">
                <a:avLst/>
              </a:prstGeom>
              <a:gradFill flip="none" rotWithShape="1">
                <a:gsLst>
                  <a:gs pos="0">
                    <a:srgbClr val="9BBB59">
                      <a:lumMod val="40000"/>
                      <a:lumOff val="60000"/>
                      <a:alpha val="92000"/>
                    </a:srgbClr>
                  </a:gs>
                  <a:gs pos="100000">
                    <a:srgbClr val="9BBB59">
                      <a:lumMod val="20000"/>
                      <a:lumOff val="80000"/>
                      <a:alpha val="0"/>
                    </a:srgbClr>
                  </a:gs>
                </a:gsLst>
                <a:lin ang="0" scaled="1"/>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20" name="圆角矩形​​ 4"/>
              <p:cNvSpPr/>
              <p:nvPr/>
            </p:nvSpPr>
            <p:spPr>
              <a:xfrm>
                <a:off x="3995936" y="1628800"/>
                <a:ext cx="1584264" cy="936255"/>
              </a:xfrm>
              <a:prstGeom prst="roundRect">
                <a:avLst>
                  <a:gd name="adj" fmla="val 12760"/>
                </a:avLst>
              </a:prstGeom>
              <a:solidFill>
                <a:srgbClr val="9BBB59"/>
              </a:solidFill>
              <a:ln w="38100" cap="flat" cmpd="sng" algn="ctr">
                <a:noFill/>
                <a:prstDash val="solid"/>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00" kern="0" dirty="0" smtClean="0">
                    <a:solidFill>
                      <a:srgbClr val="FFFFFF"/>
                    </a:solidFill>
                    <a:latin typeface="Calibri"/>
                    <a:ea typeface="宋体"/>
                  </a:rPr>
                  <a:t>数据挖掘</a:t>
                </a:r>
                <a:endParaRPr kumimoji="0" lang="en-US" altLang="zh-CN" sz="1800" b="0" i="0" u="none" strike="noStrike" kern="0" cap="none" spc="0" normalizeH="0" baseline="0" noProof="0" dirty="0">
                  <a:ln>
                    <a:noFill/>
                  </a:ln>
                  <a:solidFill>
                    <a:srgbClr val="FFFFFF"/>
                  </a:solidFill>
                  <a:effectLst/>
                  <a:uLnTx/>
                  <a:uFillTx/>
                  <a:latin typeface="Calibri"/>
                  <a:ea typeface="宋体"/>
                  <a:cs typeface="+mn-cs"/>
                </a:endParaRPr>
              </a:p>
            </p:txBody>
          </p:sp>
          <p:sp>
            <p:nvSpPr>
              <p:cNvPr id="21" name="TextBox 6"/>
              <p:cNvSpPr txBox="1">
                <a:spLocks noChangeArrowheads="1"/>
              </p:cNvSpPr>
              <p:nvPr/>
            </p:nvSpPr>
            <p:spPr bwMode="auto">
              <a:xfrm>
                <a:off x="3560065" y="3979421"/>
                <a:ext cx="2378383" cy="79785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dirty="0" smtClean="0">
                    <a:latin typeface="+mn-ea"/>
                  </a:rPr>
                  <a:t>每天</a:t>
                </a:r>
                <a:r>
                  <a:rPr lang="en-US" altLang="zh-CN" sz="1600" dirty="0" smtClean="0">
                    <a:latin typeface="+mn-ea"/>
                  </a:rPr>
                  <a:t>/</a:t>
                </a:r>
                <a:r>
                  <a:rPr lang="zh-CN" altLang="en-US" sz="1600" dirty="0" smtClean="0">
                    <a:latin typeface="+mn-ea"/>
                  </a:rPr>
                  <a:t>每周用户点击数</a:t>
                </a:r>
                <a:endParaRPr lang="en-US" altLang="zh-CN" sz="1600" dirty="0" smtClean="0">
                  <a:latin typeface="+mn-ea"/>
                </a:endParaRP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dirty="0" smtClean="0">
                    <a:latin typeface="+mn-ea"/>
                  </a:rPr>
                  <a:t>流量统计</a:t>
                </a:r>
                <a:endParaRPr lang="en-US" altLang="zh-CN" sz="1600" dirty="0" smtClean="0">
                  <a:latin typeface="+mn-ea"/>
                </a:endParaRP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endParaRPr kumimoji="0" lang="en-US" altLang="zh-CN" sz="1600" b="0" i="0" u="none" strike="noStrike" kern="0" cap="none" spc="0" normalizeH="0" baseline="0" noProof="0" dirty="0" smtClean="0">
                  <a:ln>
                    <a:noFill/>
                  </a:ln>
                  <a:solidFill>
                    <a:sysClr val="windowText" lastClr="000000"/>
                  </a:solidFill>
                  <a:effectLst/>
                  <a:uLnTx/>
                  <a:uFillTx/>
                  <a:latin typeface="Calibri" pitchFamily="34" charset="0"/>
                </a:endParaRPr>
              </a:p>
            </p:txBody>
          </p:sp>
        </p:grpSp>
        <p:grpSp>
          <p:nvGrpSpPr>
            <p:cNvPr id="7" name="组合 9"/>
            <p:cNvGrpSpPr>
              <a:grpSpLocks/>
            </p:cNvGrpSpPr>
            <p:nvPr/>
          </p:nvGrpSpPr>
          <p:grpSpPr bwMode="auto">
            <a:xfrm>
              <a:off x="2790825" y="2870201"/>
              <a:ext cx="5148263" cy="935039"/>
              <a:chOff x="3995936" y="1628800"/>
              <a:chExt cx="5148064" cy="935927"/>
            </a:xfrm>
          </p:grpSpPr>
          <p:sp>
            <p:nvSpPr>
              <p:cNvPr id="16" name="矩形​​ 10"/>
              <p:cNvSpPr/>
              <p:nvPr/>
            </p:nvSpPr>
            <p:spPr>
              <a:xfrm>
                <a:off x="5364308" y="1628800"/>
                <a:ext cx="3779692" cy="935927"/>
              </a:xfrm>
              <a:prstGeom prst="rect">
                <a:avLst/>
              </a:prstGeom>
              <a:gradFill flip="none" rotWithShape="1">
                <a:gsLst>
                  <a:gs pos="0">
                    <a:srgbClr val="4BACC6">
                      <a:lumMod val="60000"/>
                      <a:lumOff val="40000"/>
                      <a:alpha val="67000"/>
                    </a:srgbClr>
                  </a:gs>
                  <a:gs pos="100000">
                    <a:srgbClr val="4BACC6">
                      <a:lumMod val="20000"/>
                      <a:lumOff val="80000"/>
                      <a:alpha val="0"/>
                    </a:srgbClr>
                  </a:gs>
                </a:gsLst>
                <a:lin ang="0" scaled="1"/>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17" name="圆角矩形​​ 11"/>
              <p:cNvSpPr/>
              <p:nvPr/>
            </p:nvSpPr>
            <p:spPr>
              <a:xfrm>
                <a:off x="3995936" y="1628800"/>
                <a:ext cx="1585852" cy="935926"/>
              </a:xfrm>
              <a:prstGeom prst="roundRect">
                <a:avLst>
                  <a:gd name="adj" fmla="val 12760"/>
                </a:avLst>
              </a:prstGeom>
              <a:solidFill>
                <a:srgbClr val="4F81BD"/>
              </a:solidFill>
              <a:ln w="38100" cap="flat" cmpd="sng" algn="ctr">
                <a:noFill/>
                <a:prstDash val="solid"/>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00" kern="0" dirty="0" smtClean="0">
                    <a:solidFill>
                      <a:srgbClr val="FFFFFF"/>
                    </a:solidFill>
                    <a:latin typeface="Calibri"/>
                    <a:ea typeface="宋体"/>
                  </a:rPr>
                  <a:t>非实时分析</a:t>
                </a:r>
                <a:endParaRPr kumimoji="0" lang="en-US" altLang="zh-CN" sz="1800" b="0" i="0" u="none" strike="noStrike" kern="0" cap="none" spc="0" normalizeH="0" baseline="0" noProof="0" dirty="0">
                  <a:ln>
                    <a:noFill/>
                  </a:ln>
                  <a:solidFill>
                    <a:srgbClr val="FFFFFF"/>
                  </a:solidFill>
                  <a:effectLst/>
                  <a:uLnTx/>
                  <a:uFillTx/>
                  <a:latin typeface="Calibri"/>
                  <a:ea typeface="宋体"/>
                  <a:cs typeface="+mn-cs"/>
                </a:endParaRPr>
              </a:p>
            </p:txBody>
          </p:sp>
          <p:sp>
            <p:nvSpPr>
              <p:cNvPr id="18" name="TextBox 12"/>
              <p:cNvSpPr txBox="1">
                <a:spLocks noChangeArrowheads="1"/>
              </p:cNvSpPr>
              <p:nvPr/>
            </p:nvSpPr>
            <p:spPr bwMode="auto">
              <a:xfrm>
                <a:off x="5554113" y="1681353"/>
                <a:ext cx="1168865" cy="58533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dirty="0" smtClean="0">
                    <a:latin typeface="+mn-ea"/>
                  </a:rPr>
                  <a:t>日志分析</a:t>
                </a:r>
                <a:endParaRPr lang="en-US" altLang="zh-CN" sz="1600" dirty="0" smtClean="0">
                  <a:latin typeface="+mn-ea"/>
                </a:endParaRP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dirty="0" smtClean="0">
                    <a:latin typeface="+mn-ea"/>
                  </a:rPr>
                  <a:t>文本分析</a:t>
                </a:r>
                <a:endParaRPr kumimoji="0" lang="en-US" altLang="zh-CN" sz="1600" b="0" i="0" u="none" strike="noStrike" kern="0" cap="none" spc="0" normalizeH="0" baseline="0" noProof="0" dirty="0" smtClean="0">
                  <a:ln>
                    <a:noFill/>
                  </a:ln>
                  <a:solidFill>
                    <a:sysClr val="windowText" lastClr="000000"/>
                  </a:solidFill>
                  <a:effectLst/>
                  <a:uLnTx/>
                  <a:uFillTx/>
                  <a:latin typeface="Calibri" pitchFamily="34" charset="0"/>
                </a:endParaRPr>
              </a:p>
            </p:txBody>
          </p:sp>
        </p:grpSp>
        <p:grpSp>
          <p:nvGrpSpPr>
            <p:cNvPr id="8" name="组合 13"/>
            <p:cNvGrpSpPr>
              <a:grpSpLocks/>
            </p:cNvGrpSpPr>
            <p:nvPr/>
          </p:nvGrpSpPr>
          <p:grpSpPr bwMode="auto">
            <a:xfrm>
              <a:off x="1758950" y="1853183"/>
              <a:ext cx="5403907" cy="3147005"/>
              <a:chOff x="3995936" y="-544643"/>
              <a:chExt cx="5403697" cy="3145757"/>
            </a:xfrm>
          </p:grpSpPr>
          <p:sp>
            <p:nvSpPr>
              <p:cNvPr id="14" name="圆角矩形​​ 15"/>
              <p:cNvSpPr/>
              <p:nvPr/>
            </p:nvSpPr>
            <p:spPr>
              <a:xfrm>
                <a:off x="3995936" y="1628800"/>
                <a:ext cx="1585852" cy="936254"/>
              </a:xfrm>
              <a:prstGeom prst="roundRect">
                <a:avLst>
                  <a:gd name="adj" fmla="val 12760"/>
                </a:avLst>
              </a:prstGeom>
              <a:solidFill>
                <a:srgbClr val="8064A2"/>
              </a:solidFill>
              <a:ln w="38100" cap="flat" cmpd="sng" algn="ctr">
                <a:noFill/>
                <a:prstDash val="solid"/>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00" kern="0" dirty="0" smtClean="0">
                    <a:solidFill>
                      <a:srgbClr val="FFFFFF"/>
                    </a:solidFill>
                    <a:latin typeface="Calibri"/>
                    <a:ea typeface="宋体"/>
                  </a:rPr>
                  <a:t>数据汇总</a:t>
                </a:r>
                <a:endParaRPr lang="zh-CN" altLang="en-US" sz="1800" kern="0" dirty="0">
                  <a:solidFill>
                    <a:srgbClr val="FFFFFF"/>
                  </a:solidFill>
                  <a:latin typeface="Calibri"/>
                  <a:ea typeface="宋体"/>
                </a:endParaRPr>
              </a:p>
            </p:txBody>
          </p:sp>
          <p:sp>
            <p:nvSpPr>
              <p:cNvPr id="15" name="TextBox 16"/>
              <p:cNvSpPr txBox="1">
                <a:spLocks noChangeArrowheads="1"/>
              </p:cNvSpPr>
              <p:nvPr/>
            </p:nvSpPr>
            <p:spPr bwMode="auto">
              <a:xfrm>
                <a:off x="7745590" y="-544643"/>
                <a:ext cx="1579217" cy="83066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dirty="0" smtClean="0">
                    <a:latin typeface="+mn-ea"/>
                  </a:rPr>
                  <a:t>用户行为分析</a:t>
                </a:r>
                <a:endParaRPr lang="en-US" altLang="zh-CN" sz="1600" dirty="0" smtClean="0">
                  <a:latin typeface="+mn-ea"/>
                </a:endParaRP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dirty="0" smtClean="0">
                    <a:latin typeface="+mn-ea"/>
                  </a:rPr>
                  <a:t>兴趣分区</a:t>
                </a:r>
                <a:endParaRPr lang="en-US" altLang="zh-CN" sz="1600" dirty="0" smtClean="0">
                  <a:latin typeface="+mn-ea"/>
                </a:endParaRP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dirty="0" smtClean="0">
                    <a:latin typeface="+mn-ea"/>
                  </a:rPr>
                  <a:t>区域展示</a:t>
                </a:r>
                <a:endParaRPr kumimoji="0" lang="zh-CN" altLang="en-US" sz="1600" b="0" i="0" u="none" strike="noStrike" kern="0" cap="none" spc="0" normalizeH="0" baseline="0" noProof="0" dirty="0" smtClean="0">
                  <a:ln>
                    <a:noFill/>
                  </a:ln>
                  <a:solidFill>
                    <a:sysClr val="windowText" lastClr="000000"/>
                  </a:solidFill>
                  <a:effectLst/>
                  <a:uLnTx/>
                  <a:uFillTx/>
                  <a:latin typeface="Calibri" pitchFamily="34" charset="0"/>
                </a:endParaRPr>
              </a:p>
            </p:txBody>
          </p:sp>
          <p:sp>
            <p:nvSpPr>
              <p:cNvPr id="13" name="矩形​​ 14"/>
              <p:cNvSpPr/>
              <p:nvPr/>
            </p:nvSpPr>
            <p:spPr>
              <a:xfrm>
                <a:off x="5619942" y="1664860"/>
                <a:ext cx="3779691" cy="936254"/>
              </a:xfrm>
              <a:prstGeom prst="rect">
                <a:avLst/>
              </a:prstGeom>
              <a:gradFill flip="none" rotWithShape="1">
                <a:gsLst>
                  <a:gs pos="0">
                    <a:srgbClr val="8064A2">
                      <a:lumMod val="40000"/>
                      <a:lumOff val="60000"/>
                      <a:alpha val="67000"/>
                    </a:srgbClr>
                  </a:gs>
                  <a:gs pos="100000">
                    <a:srgbClr val="8064A2">
                      <a:lumMod val="20000"/>
                      <a:lumOff val="80000"/>
                      <a:alpha val="0"/>
                    </a:srgbClr>
                  </a:gs>
                </a:gsLst>
                <a:lin ang="0" scaled="1"/>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a:ea typeface="宋体"/>
                  <a:cs typeface="+mn-cs"/>
                </a:endParaRPr>
              </a:p>
            </p:txBody>
          </p:sp>
        </p:grpSp>
        <p:grpSp>
          <p:nvGrpSpPr>
            <p:cNvPr id="9" name="组合 17"/>
            <p:cNvGrpSpPr>
              <a:grpSpLocks/>
            </p:cNvGrpSpPr>
            <p:nvPr/>
          </p:nvGrpSpPr>
          <p:grpSpPr bwMode="auto">
            <a:xfrm>
              <a:off x="684213" y="5167313"/>
              <a:ext cx="5148262" cy="936625"/>
              <a:chOff x="3995936" y="1628800"/>
              <a:chExt cx="5148064" cy="936254"/>
            </a:xfrm>
          </p:grpSpPr>
          <p:sp>
            <p:nvSpPr>
              <p:cNvPr id="10" name="矩形​​ 18"/>
              <p:cNvSpPr/>
              <p:nvPr/>
            </p:nvSpPr>
            <p:spPr>
              <a:xfrm>
                <a:off x="5364308" y="1628800"/>
                <a:ext cx="3779692" cy="936254"/>
              </a:xfrm>
              <a:prstGeom prst="rect">
                <a:avLst/>
              </a:prstGeom>
              <a:gradFill flip="none" rotWithShape="1">
                <a:gsLst>
                  <a:gs pos="0">
                    <a:srgbClr val="4BACC6">
                      <a:lumMod val="60000"/>
                      <a:lumOff val="40000"/>
                      <a:alpha val="67000"/>
                    </a:srgbClr>
                  </a:gs>
                  <a:gs pos="100000">
                    <a:srgbClr val="4BACC6">
                      <a:lumMod val="20000"/>
                      <a:lumOff val="80000"/>
                      <a:alpha val="0"/>
                    </a:srgbClr>
                  </a:gs>
                </a:gsLst>
                <a:lin ang="0" scaled="1"/>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cs typeface="+mn-cs"/>
                </a:endParaRPr>
              </a:p>
            </p:txBody>
          </p:sp>
          <p:sp>
            <p:nvSpPr>
              <p:cNvPr id="11" name="圆角矩形​​ 19"/>
              <p:cNvSpPr/>
              <p:nvPr/>
            </p:nvSpPr>
            <p:spPr>
              <a:xfrm>
                <a:off x="3995936" y="1628800"/>
                <a:ext cx="1585851" cy="936254"/>
              </a:xfrm>
              <a:prstGeom prst="roundRect">
                <a:avLst>
                  <a:gd name="adj" fmla="val 12760"/>
                </a:avLst>
              </a:prstGeom>
              <a:solidFill>
                <a:srgbClr val="4BACC6"/>
              </a:solidFill>
              <a:ln w="38100" cap="flat" cmpd="sng" algn="ctr">
                <a:noFill/>
                <a:prstDash val="solid"/>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00" kern="0" noProof="0" dirty="0" smtClean="0">
                    <a:solidFill>
                      <a:srgbClr val="FFFFFF"/>
                    </a:solidFill>
                    <a:latin typeface="Calibri"/>
                    <a:ea typeface="宋体"/>
                  </a:rPr>
                  <a:t>作为数据仓库</a:t>
                </a:r>
                <a:endParaRPr kumimoji="0" lang="en-US" altLang="zh-CN" sz="1800" b="0" i="0" u="none" strike="noStrike" kern="0" cap="none" spc="0" normalizeH="0" baseline="0" noProof="0" dirty="0">
                  <a:ln>
                    <a:noFill/>
                  </a:ln>
                  <a:solidFill>
                    <a:srgbClr val="FFFFFF"/>
                  </a:solidFill>
                  <a:effectLst/>
                  <a:uLnTx/>
                  <a:uFillTx/>
                  <a:latin typeface="Calibri"/>
                  <a:ea typeface="宋体"/>
                  <a:cs typeface="+mn-cs"/>
                </a:endParaRPr>
              </a:p>
            </p:txBody>
          </p:sp>
          <p:sp>
            <p:nvSpPr>
              <p:cNvPr id="12" name="TextBox 20"/>
              <p:cNvSpPr txBox="1">
                <a:spLocks noChangeArrowheads="1"/>
              </p:cNvSpPr>
              <p:nvPr/>
            </p:nvSpPr>
            <p:spPr bwMode="auto">
              <a:xfrm>
                <a:off x="5554113" y="1681353"/>
                <a:ext cx="1168865" cy="830668"/>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kern="0" noProof="0" dirty="0" smtClean="0">
                    <a:solidFill>
                      <a:sysClr val="windowText" lastClr="000000"/>
                    </a:solidFill>
                    <a:latin typeface="Calibri" pitchFamily="34" charset="0"/>
                  </a:rPr>
                  <a:t>数据抽取</a:t>
                </a:r>
                <a:endParaRPr lang="en-US" altLang="zh-CN" sz="1600" kern="0" noProof="0" dirty="0" smtClean="0">
                  <a:solidFill>
                    <a:sysClr val="windowText" lastClr="000000"/>
                  </a:solidFill>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1600" b="0" i="0" u="none" strike="noStrike" kern="0" cap="none" spc="0" normalizeH="0" baseline="0" dirty="0" smtClean="0">
                    <a:ln>
                      <a:noFill/>
                    </a:ln>
                    <a:solidFill>
                      <a:sysClr val="windowText" lastClr="000000"/>
                    </a:solidFill>
                    <a:effectLst/>
                    <a:uLnTx/>
                    <a:uFillTx/>
                    <a:latin typeface="Calibri" pitchFamily="34" charset="0"/>
                  </a:rPr>
                  <a:t>数据加载</a:t>
                </a:r>
                <a:endParaRPr kumimoji="0" lang="en-US" altLang="zh-CN" sz="1600" b="0" i="0" u="none" strike="noStrike" kern="0" cap="none" spc="0" normalizeH="0" baseline="0" dirty="0" smtClean="0">
                  <a:ln>
                    <a:noFill/>
                  </a:ln>
                  <a:solidFill>
                    <a:sysClr val="windowText" lastClr="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r>
                  <a:rPr lang="zh-CN" altLang="en-US" sz="1600" kern="0" noProof="0" dirty="0" smtClean="0">
                    <a:solidFill>
                      <a:sysClr val="windowText" lastClr="000000"/>
                    </a:solidFill>
                    <a:latin typeface="Calibri" pitchFamily="34" charset="0"/>
                  </a:rPr>
                  <a:t>数据转换</a:t>
                </a:r>
                <a:endParaRPr kumimoji="0" lang="zh-CN" altLang="en-US" sz="1600" b="0" i="0" u="none" strike="noStrike" kern="0" cap="none" spc="0" normalizeH="0" baseline="0" noProof="0" dirty="0" smtClean="0">
                  <a:ln>
                    <a:noFill/>
                  </a:ln>
                  <a:solidFill>
                    <a:sysClr val="windowText" lastClr="000000"/>
                  </a:solidFill>
                  <a:effectLst/>
                  <a:uLnTx/>
                  <a:uFillTx/>
                  <a:latin typeface="Calibri" pitchFamily="34" charset="0"/>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0BE1202CC3DAF42AAFFE9648F71336A" ma:contentTypeVersion="0" ma:contentTypeDescription="Create a new document." ma:contentTypeScope="" ma:versionID="ff402a10966a7c3efe65ea8226c748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2.xml><?xml version="1.0" encoding="utf-8"?>
<ds:datastoreItem xmlns:ds="http://schemas.openxmlformats.org/officeDocument/2006/customXml" ds:itemID="{EAE3093B-232B-4C15-AB25-7F1FBE134870}">
  <ds:schemaRefs>
    <ds:schemaRef ds:uri="http://schemas.microsoft.com/office/2006/metadata/properties"/>
  </ds:schemaRefs>
</ds:datastoreItem>
</file>

<file path=customXml/itemProps3.xml><?xml version="1.0" encoding="utf-8"?>
<ds:datastoreItem xmlns:ds="http://schemas.openxmlformats.org/officeDocument/2006/customXml" ds:itemID="{DB4C4B75-A36F-4276-991F-F688ED32E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64242</TotalTime>
  <Words>5289</Words>
  <Application>Microsoft Office PowerPoint</Application>
  <PresentationFormat>全屏显示(4:3)</PresentationFormat>
  <Paragraphs>911</Paragraphs>
  <Slides>54</Slides>
  <Notes>30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链接</vt:lpstr>
      </vt:variant>
      <vt:variant>
        <vt:i4>3</vt:i4>
      </vt:variant>
      <vt:variant>
        <vt:lpstr>幻灯片标题</vt:lpstr>
      </vt:variant>
      <vt:variant>
        <vt:i4>54</vt:i4>
      </vt:variant>
    </vt:vector>
  </HeadingPairs>
  <TitlesOfParts>
    <vt:vector size="73" baseType="lpstr">
      <vt:lpstr>Gulim</vt:lpstr>
      <vt:lpstr>MS PGothic</vt:lpstr>
      <vt:lpstr>黑体</vt:lpstr>
      <vt:lpstr>华文细黑</vt:lpstr>
      <vt:lpstr>宋体</vt:lpstr>
      <vt:lpstr>微软雅黑</vt:lpstr>
      <vt:lpstr>Arial</vt:lpstr>
      <vt:lpstr>Calibri</vt:lpstr>
      <vt:lpstr>Courier New</vt:lpstr>
      <vt:lpstr>FrutigerNext LT Light</vt:lpstr>
      <vt:lpstr>FrutigerNext LT Medium</vt:lpstr>
      <vt:lpstr>FrutigerNext LT Regular</vt:lpstr>
      <vt:lpstr>Times New Roman</vt:lpstr>
      <vt:lpstr>Wingdings</vt:lpstr>
      <vt:lpstr>1#UC&amp;C母版初稿</vt:lpstr>
      <vt:lpstr>End</vt:lpstr>
      <vt:lpstr>Drawing1\Drawing\~Page-1\Braces with text</vt:lpstr>
      <vt:lpstr>Drawing1\Drawing\~Page-1\Braces with text.9</vt:lpstr>
      <vt:lpstr>Drawing1\Drawing\~Page-1\Braces with text.7</vt:lpstr>
      <vt:lpstr>华为FusionInsight HD 2.6基础知识-Hive</vt:lpstr>
      <vt:lpstr>PowerPoint 演示文稿</vt:lpstr>
      <vt:lpstr>PowerPoint 演示文稿</vt:lpstr>
      <vt:lpstr>PowerPoint 演示文稿</vt:lpstr>
      <vt:lpstr>什么是Hive</vt:lpstr>
      <vt:lpstr>Hive在Hadoop中的位置</vt:lpstr>
      <vt:lpstr>Hive的优点及缺点</vt:lpstr>
      <vt:lpstr>Hive的优点及缺点</vt:lpstr>
      <vt:lpstr>Hive的应用场景</vt:lpstr>
      <vt:lpstr>Hive与传统数据仓库比较</vt:lpstr>
      <vt:lpstr>Hive与传统数据仓库比较</vt:lpstr>
      <vt:lpstr>PowerPoint 演示文稿</vt:lpstr>
      <vt:lpstr>PowerPoint 演示文稿</vt:lpstr>
      <vt:lpstr>Hive的架构</vt:lpstr>
      <vt:lpstr>FusionInsight HD中Hive的架构</vt:lpstr>
      <vt:lpstr>PowerPoint 演示文稿</vt:lpstr>
      <vt:lpstr>PowerPoint 演示文稿</vt:lpstr>
      <vt:lpstr>Hive权限管理</vt:lpstr>
      <vt:lpstr>Hive权限管理 -权限操作 </vt:lpstr>
      <vt:lpstr>Hive权限管理 -权限操作 </vt:lpstr>
      <vt:lpstr>Hive增强特性</vt:lpstr>
      <vt:lpstr>Hive增强特性 – Colocation简介</vt:lpstr>
      <vt:lpstr>Hive增强特性 – Colocation使用</vt:lpstr>
      <vt:lpstr>Hive增强特性 – 列加密</vt:lpstr>
      <vt:lpstr>Hive增强特性 – HBase记录批量删除</vt:lpstr>
      <vt:lpstr>Hive增强特性 – 流控特性</vt:lpstr>
      <vt:lpstr>Hive增强特性 – 指定行分割符</vt:lpstr>
      <vt:lpstr>Hive数据存储模型</vt:lpstr>
      <vt:lpstr>Hive数据存储模型-托管表和外部表</vt:lpstr>
      <vt:lpstr>Hive数据存储模型 – 分区和分桶</vt:lpstr>
      <vt:lpstr>PowerPoint 演示文稿</vt:lpstr>
      <vt:lpstr>PowerPoint 演示文稿</vt:lpstr>
      <vt:lpstr>Hive SQL介绍</vt:lpstr>
      <vt:lpstr>Hive基本操作 - DDL</vt:lpstr>
      <vt:lpstr>Hive基本操作 – DDL之创建表</vt:lpstr>
      <vt:lpstr>Hive基本操作 – DDL之创建外部表</vt:lpstr>
      <vt:lpstr>Hive基本操作 – DDL之修改表</vt:lpstr>
      <vt:lpstr>Hive基本操作-DML</vt:lpstr>
      <vt:lpstr>Hive基本操作-查询</vt:lpstr>
      <vt:lpstr>Hive基本操作-表连接</vt:lpstr>
      <vt:lpstr>Hive基本操作 – 函数</vt:lpstr>
      <vt:lpstr>Hive基本操作 – 函数使用举例</vt:lpstr>
      <vt:lpstr>PowerPoint 演示文稿</vt:lpstr>
      <vt:lpstr>PowerPoint 演示文稿</vt:lpstr>
      <vt:lpstr>Hive日志收集</vt:lpstr>
      <vt:lpstr>Hive日志路径</vt:lpstr>
      <vt:lpstr>Hive场景问题FAQ</vt:lpstr>
      <vt:lpstr>Hive场景问题FAQ</vt:lpstr>
      <vt:lpstr>Hive场景问题FAQ</vt:lpstr>
      <vt:lpstr>Hive场景问题FAQ</vt:lpstr>
      <vt:lpstr>PowerPoint 演示文稿</vt:lpstr>
      <vt:lpstr>PowerPoint 演示文稿</vt:lpstr>
      <vt:lpstr>PowerPoint 演示文稿</vt:lpstr>
      <vt:lpstr>谢谢</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Xiaoyanhua (IT Cloud MKT)</cp:lastModifiedBy>
  <cp:revision>2546</cp:revision>
  <dcterms:created xsi:type="dcterms:W3CDTF">2003-08-21T06:48:56Z</dcterms:created>
  <dcterms:modified xsi:type="dcterms:W3CDTF">2016-03-10T03:46:08Z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(4)sdSjA5lW9BsxepRyhOOjSBOjQaNUxPcqewp2p3mVWablLT22rgcuJkEtdV/tS0I9aZHlU9MJ
KQvx1qJEcBC+g7FWgr4wnXEdwpi+FUU0qpGs3Km7sbkIW5t1WBjDkGh99VPqIvLF55wz7MD0
xfywDjRvt4hZj47XswHIZT+ZWEApMRyjH1viQdAr3vyyu1eZHlOcBlFkQgiwNocRy08MJL2/
1rfk+iUmdFEr4g3yjI</vt:lpwstr>
  </property>
  <property fmtid="{D5CDD505-2E9C-101B-9397-08002B2CF9AE}" pid="14" name="_new_ms_pID_725431">
    <vt:lpwstr>M12RhA5CW7ReJ8dLMyXerkFHtBYj4i7H8B5e4pCGz9uYYo88AIAY/X
COZiflejnkCM+U9sY4dOWFu9lMy9sIMMzPfzsNg2twZB4iD9yEDNOQHVY0nIQisInCDW0EIx
W97TsuZQ90W2sXBRsECIlWVY/J02Owgmw13jyaSxNkW2LZil50ce+i8PdmnJftVcdIyatiTe
iYfQ6zTuFrYaxnIBEVXezC33IvWlTmZfC29E</vt:lpwstr>
  </property>
  <property fmtid="{D5CDD505-2E9C-101B-9397-08002B2CF9AE}" pid="15" name="_new_ms_pID_725432">
    <vt:lpwstr>zx8ox8Bwntn3ke9OzlIhyeGeSuwyKxBiGAeY
oYthcBOV1Z+XsRBN807HPW73kvdBv7NPHNEsT+49dYWGcZRUlpPZ3wDjnGyUflchKNMcQCTb
2OZFen6C7X/1c7+TQAfBEP9imEw583qJseTx0q9/8POIVavEhWjafgvqiof92bfB660WlAc4
USa3uAZCXNwjUIL6G90iNab4XYJ/AMcx8HVyGUqLqq/+FA79NFnp9D</vt:lpwstr>
  </property>
  <property fmtid="{D5CDD505-2E9C-101B-9397-08002B2CF9AE}" pid="16" name="_new_ms_pID_725433">
    <vt:lpwstr>wtP6n5jzAXgfrnMAlE
Lw9DQC1RDozk2dz9Ximn4JES1Co=</vt:lpwstr>
  </property>
  <property fmtid="{D5CDD505-2E9C-101B-9397-08002B2CF9AE}" pid="17" name="_2015_ms_pID_725343">
    <vt:lpwstr>(3)rNCZzLwkCjhLuga8mgY+w10ivZxAkmsY/9+wdSHDZh34P3dHlT1R6AyDjjmUSD55l3JE+3tc
J7kQlJKEeJDR27nk2SPoxsVovutvEgth6ifmBSL9uy347T7C73nspRZhbQPeZVkykWhdaix+
H2MQnaAP4Wz0g0XOxu1ZeIByoveRm5o3k0IE0fzNAc+Q84s5PdkBkB/X3DrQsGNtI2PBtcoZ
YGGVw0nf70K4ezrUnk</vt:lpwstr>
  </property>
  <property fmtid="{D5CDD505-2E9C-101B-9397-08002B2CF9AE}" pid="18" name="_2015_ms_pID_7253431">
    <vt:lpwstr>dlpbJedo0md+S8vtikFKAQbj1BDpqptRuBQIEUKjyO6MK8KwhHI0hM
zaznMaHQNnIChSqtftWb/0hNROGQ/V++1LW8OzPtCcpRxmF3jrapZR17aPrhxtyGGXGTjjQH
d6cAl8S09GCFqUkgnzfrEw0HTFYu7O8qMKPAHskH8HeI+KBsc0Rrm+9s1v7LMHX0FT6pxlKj
xn9DFm5fwEV9Y6NOqn8mIzfQELMCUScpjMGV</vt:lpwstr>
  </property>
  <property fmtid="{D5CDD505-2E9C-101B-9397-08002B2CF9AE}" pid="19" name="_2015_ms_pID_7253432">
    <vt:lpwstr>41ls/xwKNBx/pBI/cLq9i/q7oHgK0ZDcdiIr
8S8/SNms</vt:lpwstr>
  </property>
  <property fmtid="{D5CDD505-2E9C-101B-9397-08002B2CF9AE}" pid="20" name="_readonly">
    <vt:lpwstr/>
  </property>
  <property fmtid="{D5CDD505-2E9C-101B-9397-08002B2CF9AE}" pid="21" name="_change">
    <vt:lpwstr/>
  </property>
  <property fmtid="{D5CDD505-2E9C-101B-9397-08002B2CF9AE}" pid="22" name="_full-control">
    <vt:lpwstr/>
  </property>
  <property fmtid="{D5CDD505-2E9C-101B-9397-08002B2CF9AE}" pid="23" name="sflag">
    <vt:lpwstr>1457576823</vt:lpwstr>
  </property>
</Properties>
</file>