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38"/>
  </p:notesMasterIdLst>
  <p:handoutMasterIdLst>
    <p:handoutMasterId r:id="rId39"/>
  </p:handoutMasterIdLst>
  <p:sldIdLst>
    <p:sldId id="262" r:id="rId10"/>
    <p:sldId id="285" r:id="rId11"/>
    <p:sldId id="311" r:id="rId12"/>
    <p:sldId id="286" r:id="rId13"/>
    <p:sldId id="302" r:id="rId14"/>
    <p:sldId id="284" r:id="rId15"/>
    <p:sldId id="303" r:id="rId16"/>
    <p:sldId id="287" r:id="rId17"/>
    <p:sldId id="304" r:id="rId18"/>
    <p:sldId id="294" r:id="rId19"/>
    <p:sldId id="295" r:id="rId20"/>
    <p:sldId id="296" r:id="rId21"/>
    <p:sldId id="305" r:id="rId22"/>
    <p:sldId id="282" r:id="rId23"/>
    <p:sldId id="308" r:id="rId24"/>
    <p:sldId id="290" r:id="rId25"/>
    <p:sldId id="293" r:id="rId26"/>
    <p:sldId id="309" r:id="rId27"/>
    <p:sldId id="291" r:id="rId28"/>
    <p:sldId id="300" r:id="rId29"/>
    <p:sldId id="310" r:id="rId30"/>
    <p:sldId id="313" r:id="rId31"/>
    <p:sldId id="292" r:id="rId32"/>
    <p:sldId id="306" r:id="rId33"/>
    <p:sldId id="312" r:id="rId34"/>
    <p:sldId id="307" r:id="rId35"/>
    <p:sldId id="289" r:id="rId36"/>
    <p:sldId id="260"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521415D9-36F7-43E2-AB2F-B90AF26B5E84}">
      <p14:sectionLst xmlns:p14="http://schemas.microsoft.com/office/powerpoint/2010/main">
        <p14:section name="默认节" id="{117A8D95-50C0-40AC-892C-3C3F039F626D}">
          <p14:sldIdLst>
            <p14:sldId id="262"/>
            <p14:sldId id="285"/>
            <p14:sldId id="311"/>
            <p14:sldId id="286"/>
            <p14:sldId id="302"/>
            <p14:sldId id="284"/>
            <p14:sldId id="303"/>
            <p14:sldId id="287"/>
            <p14:sldId id="304"/>
            <p14:sldId id="294"/>
            <p14:sldId id="295"/>
            <p14:sldId id="296"/>
            <p14:sldId id="305"/>
            <p14:sldId id="282"/>
            <p14:sldId id="308"/>
            <p14:sldId id="290"/>
            <p14:sldId id="293"/>
            <p14:sldId id="309"/>
            <p14:sldId id="291"/>
            <p14:sldId id="300"/>
            <p14:sldId id="310"/>
            <p14:sldId id="313"/>
            <p14:sldId id="292"/>
            <p14:sldId id="306"/>
            <p14:sldId id="312"/>
            <p14:sldId id="307"/>
            <p14:sldId id="289"/>
            <p14:sldId id="260"/>
          </p14:sldIdLst>
        </p14:section>
      </p14:sectionLst>
    </p:ex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4424" autoAdjust="0"/>
  </p:normalViewPr>
  <p:slideViewPr>
    <p:cSldViewPr showGuides="1">
      <p:cViewPr varScale="1">
        <p:scale>
          <a:sx n="106" d="100"/>
          <a:sy n="106" d="100"/>
        </p:scale>
        <p:origin x="1386" y="8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CB560-5061-4D2B-89DA-61F4413BA105}" type="doc">
      <dgm:prSet loTypeId="urn:microsoft.com/office/officeart/2005/8/layout/chevron1" loCatId="process" qsTypeId="urn:microsoft.com/office/officeart/2005/8/quickstyle/simple1#4" qsCatId="simple" csTypeId="urn:microsoft.com/office/officeart/2005/8/colors/accent1_3" csCatId="accent1" phldr="1"/>
      <dgm:spPr/>
    </dgm:pt>
    <dgm:pt modelId="{B1FF6121-FDA5-4C5A-8B94-9544144EC0B7}">
      <dgm:prSet phldrT="[Text]" custT="1"/>
      <dgm:spPr>
        <a:solidFill>
          <a:schemeClr val="accent6">
            <a:lumMod val="75000"/>
          </a:schemeClr>
        </a:solidFill>
      </dgm:spPr>
      <dgm:t>
        <a:bodyPr/>
        <a:lstStyle/>
        <a:p>
          <a:r>
            <a:rPr lang="en-US" sz="1800" b="1" dirty="0" smtClean="0"/>
            <a:t>Step 1: </a:t>
          </a:r>
          <a:r>
            <a:rPr lang="zh-CN" altLang="en-US" sz="1800" b="1" dirty="0" smtClean="0"/>
            <a:t>攻击面识别</a:t>
          </a:r>
          <a:endParaRPr lang="en-US" sz="1800" dirty="0"/>
        </a:p>
      </dgm:t>
    </dgm:pt>
    <dgm:pt modelId="{B0CD18AE-FAB4-46FF-B161-FC6F7280B18C}" type="parTrans" cxnId="{4C562BE8-7A68-4D94-A02E-6B0D01364CCC}">
      <dgm:prSet/>
      <dgm:spPr/>
      <dgm:t>
        <a:bodyPr/>
        <a:lstStyle/>
        <a:p>
          <a:endParaRPr lang="en-US"/>
        </a:p>
      </dgm:t>
    </dgm:pt>
    <dgm:pt modelId="{782FAAC1-C27B-4DDC-997C-05A175C82EA3}" type="sibTrans" cxnId="{4C562BE8-7A68-4D94-A02E-6B0D01364CCC}">
      <dgm:prSet/>
      <dgm:spPr/>
      <dgm:t>
        <a:bodyPr/>
        <a:lstStyle/>
        <a:p>
          <a:endParaRPr lang="en-US"/>
        </a:p>
      </dgm:t>
    </dgm:pt>
    <dgm:pt modelId="{56DC5E63-6DCB-4B95-B382-45B492F4E1ED}">
      <dgm:prSet phldrT="[Text]" custT="1"/>
      <dgm:spPr>
        <a:solidFill>
          <a:schemeClr val="accent6">
            <a:lumMod val="75000"/>
          </a:schemeClr>
        </a:solidFill>
      </dgm:spPr>
      <dgm:t>
        <a:bodyPr/>
        <a:lstStyle/>
        <a:p>
          <a:r>
            <a:rPr lang="en-US" sz="1800" b="1" dirty="0" smtClean="0"/>
            <a:t>Step 2: </a:t>
          </a:r>
          <a:r>
            <a:rPr lang="zh-CN" altLang="en-US" sz="1800" b="1" dirty="0" smtClean="0"/>
            <a:t>攻击面分析</a:t>
          </a:r>
          <a:endParaRPr lang="en-US" sz="1800" dirty="0"/>
        </a:p>
      </dgm:t>
    </dgm:pt>
    <dgm:pt modelId="{D8909C7C-B734-489D-8D3F-41FA20B1BB60}" type="parTrans" cxnId="{7EF01CFB-5603-4513-9FC3-02FA9211FD1E}">
      <dgm:prSet/>
      <dgm:spPr/>
      <dgm:t>
        <a:bodyPr/>
        <a:lstStyle/>
        <a:p>
          <a:endParaRPr lang="en-US"/>
        </a:p>
      </dgm:t>
    </dgm:pt>
    <dgm:pt modelId="{8C0C93BE-ACC4-4847-8C65-31EFECF32712}" type="sibTrans" cxnId="{7EF01CFB-5603-4513-9FC3-02FA9211FD1E}">
      <dgm:prSet/>
      <dgm:spPr/>
      <dgm:t>
        <a:bodyPr/>
        <a:lstStyle/>
        <a:p>
          <a:endParaRPr lang="en-US"/>
        </a:p>
      </dgm:t>
    </dgm:pt>
    <dgm:pt modelId="{6D1C5C85-A5A4-4502-BE63-51EFF3D3DD17}">
      <dgm:prSet phldrT="[Text]" custT="1"/>
      <dgm:spPr>
        <a:solidFill>
          <a:schemeClr val="accent6">
            <a:lumMod val="75000"/>
          </a:schemeClr>
        </a:solidFill>
      </dgm:spPr>
      <dgm:t>
        <a:bodyPr/>
        <a:lstStyle/>
        <a:p>
          <a:r>
            <a:rPr lang="en-US" altLang="zh-CN" sz="1800" dirty="0" smtClean="0"/>
            <a:t>Step 3: </a:t>
          </a:r>
          <a:r>
            <a:rPr lang="zh-CN" altLang="en-US" sz="1800" dirty="0" smtClean="0"/>
            <a:t>攻击面最小化</a:t>
          </a:r>
          <a:endParaRPr lang="en-US" sz="1800" dirty="0"/>
        </a:p>
      </dgm:t>
    </dgm:pt>
    <dgm:pt modelId="{DEA093CB-F062-4591-AA1B-B93256FCDDF6}" type="parTrans" cxnId="{DBECDC12-5D96-4CEF-BB84-029F36B78345}">
      <dgm:prSet/>
      <dgm:spPr/>
      <dgm:t>
        <a:bodyPr/>
        <a:lstStyle/>
        <a:p>
          <a:endParaRPr lang="zh-CN" altLang="en-US"/>
        </a:p>
      </dgm:t>
    </dgm:pt>
    <dgm:pt modelId="{453C91FA-D91C-40ED-BE47-C8CD977305C5}" type="sibTrans" cxnId="{DBECDC12-5D96-4CEF-BB84-029F36B78345}">
      <dgm:prSet/>
      <dgm:spPr/>
      <dgm:t>
        <a:bodyPr/>
        <a:lstStyle/>
        <a:p>
          <a:endParaRPr lang="zh-CN" altLang="en-US"/>
        </a:p>
      </dgm:t>
    </dgm:pt>
    <dgm:pt modelId="{BA4EEA4D-A3F8-40F5-924A-AFEF7F5CCD6E}" type="pres">
      <dgm:prSet presAssocID="{A99CB560-5061-4D2B-89DA-61F4413BA105}" presName="Name0" presStyleCnt="0">
        <dgm:presLayoutVars>
          <dgm:dir/>
          <dgm:animLvl val="lvl"/>
          <dgm:resizeHandles val="exact"/>
        </dgm:presLayoutVars>
      </dgm:prSet>
      <dgm:spPr/>
    </dgm:pt>
    <dgm:pt modelId="{BA59447A-D9B4-44BE-8637-10D8372D96F5}" type="pres">
      <dgm:prSet presAssocID="{B1FF6121-FDA5-4C5A-8B94-9544144EC0B7}" presName="parTxOnly" presStyleLbl="node1" presStyleIdx="0" presStyleCnt="3">
        <dgm:presLayoutVars>
          <dgm:chMax val="0"/>
          <dgm:chPref val="0"/>
          <dgm:bulletEnabled val="1"/>
        </dgm:presLayoutVars>
      </dgm:prSet>
      <dgm:spPr/>
      <dgm:t>
        <a:bodyPr/>
        <a:lstStyle/>
        <a:p>
          <a:endParaRPr lang="en-US"/>
        </a:p>
      </dgm:t>
    </dgm:pt>
    <dgm:pt modelId="{AEA67FA9-5826-417E-A74C-F941055530B7}" type="pres">
      <dgm:prSet presAssocID="{782FAAC1-C27B-4DDC-997C-05A175C82EA3}" presName="parTxOnlySpace" presStyleCnt="0"/>
      <dgm:spPr/>
    </dgm:pt>
    <dgm:pt modelId="{0C7E4503-EE30-49CD-AACC-2060F13E40F4}" type="pres">
      <dgm:prSet presAssocID="{56DC5E63-6DCB-4B95-B382-45B492F4E1ED}" presName="parTxOnly" presStyleLbl="node1" presStyleIdx="1" presStyleCnt="3">
        <dgm:presLayoutVars>
          <dgm:chMax val="0"/>
          <dgm:chPref val="0"/>
          <dgm:bulletEnabled val="1"/>
        </dgm:presLayoutVars>
      </dgm:prSet>
      <dgm:spPr/>
      <dgm:t>
        <a:bodyPr/>
        <a:lstStyle/>
        <a:p>
          <a:endParaRPr lang="en-US"/>
        </a:p>
      </dgm:t>
    </dgm:pt>
    <dgm:pt modelId="{65F8B0F9-8C76-41D1-98BA-EE12FFAF2496}" type="pres">
      <dgm:prSet presAssocID="{8C0C93BE-ACC4-4847-8C65-31EFECF32712}" presName="parTxOnlySpace" presStyleCnt="0"/>
      <dgm:spPr/>
    </dgm:pt>
    <dgm:pt modelId="{7FE95A93-3BE3-4C39-B0E8-78828F393306}" type="pres">
      <dgm:prSet presAssocID="{6D1C5C85-A5A4-4502-BE63-51EFF3D3DD17}" presName="parTxOnly" presStyleLbl="node1" presStyleIdx="2" presStyleCnt="3">
        <dgm:presLayoutVars>
          <dgm:chMax val="0"/>
          <dgm:chPref val="0"/>
          <dgm:bulletEnabled val="1"/>
        </dgm:presLayoutVars>
      </dgm:prSet>
      <dgm:spPr/>
      <dgm:t>
        <a:bodyPr/>
        <a:lstStyle/>
        <a:p>
          <a:endParaRPr lang="zh-CN" altLang="en-US"/>
        </a:p>
      </dgm:t>
    </dgm:pt>
  </dgm:ptLst>
  <dgm:cxnLst>
    <dgm:cxn modelId="{DBECDC12-5D96-4CEF-BB84-029F36B78345}" srcId="{A99CB560-5061-4D2B-89DA-61F4413BA105}" destId="{6D1C5C85-A5A4-4502-BE63-51EFF3D3DD17}" srcOrd="2" destOrd="0" parTransId="{DEA093CB-F062-4591-AA1B-B93256FCDDF6}" sibTransId="{453C91FA-D91C-40ED-BE47-C8CD977305C5}"/>
    <dgm:cxn modelId="{4C562BE8-7A68-4D94-A02E-6B0D01364CCC}" srcId="{A99CB560-5061-4D2B-89DA-61F4413BA105}" destId="{B1FF6121-FDA5-4C5A-8B94-9544144EC0B7}" srcOrd="0" destOrd="0" parTransId="{B0CD18AE-FAB4-46FF-B161-FC6F7280B18C}" sibTransId="{782FAAC1-C27B-4DDC-997C-05A175C82EA3}"/>
    <dgm:cxn modelId="{C99DB7E8-6EB2-4D1E-B0CA-0D983094F4AD}" type="presOf" srcId="{6D1C5C85-A5A4-4502-BE63-51EFF3D3DD17}" destId="{7FE95A93-3BE3-4C39-B0E8-78828F393306}" srcOrd="0" destOrd="0" presId="urn:microsoft.com/office/officeart/2005/8/layout/chevron1"/>
    <dgm:cxn modelId="{A265CB09-729D-42F5-B5D2-9A2CB45191CD}" type="presOf" srcId="{A99CB560-5061-4D2B-89DA-61F4413BA105}" destId="{BA4EEA4D-A3F8-40F5-924A-AFEF7F5CCD6E}" srcOrd="0" destOrd="0" presId="urn:microsoft.com/office/officeart/2005/8/layout/chevron1"/>
    <dgm:cxn modelId="{7EF01CFB-5603-4513-9FC3-02FA9211FD1E}" srcId="{A99CB560-5061-4D2B-89DA-61F4413BA105}" destId="{56DC5E63-6DCB-4B95-B382-45B492F4E1ED}" srcOrd="1" destOrd="0" parTransId="{D8909C7C-B734-489D-8D3F-41FA20B1BB60}" sibTransId="{8C0C93BE-ACC4-4847-8C65-31EFECF32712}"/>
    <dgm:cxn modelId="{B41E3785-14D9-4C35-B8E2-36E4AE48B47B}" type="presOf" srcId="{56DC5E63-6DCB-4B95-B382-45B492F4E1ED}" destId="{0C7E4503-EE30-49CD-AACC-2060F13E40F4}" srcOrd="0" destOrd="0" presId="urn:microsoft.com/office/officeart/2005/8/layout/chevron1"/>
    <dgm:cxn modelId="{AB3DDCC6-3C09-43B9-9047-B3EA324C9153}" type="presOf" srcId="{B1FF6121-FDA5-4C5A-8B94-9544144EC0B7}" destId="{BA59447A-D9B4-44BE-8637-10D8372D96F5}" srcOrd="0" destOrd="0" presId="urn:microsoft.com/office/officeart/2005/8/layout/chevron1"/>
    <dgm:cxn modelId="{5A1BB84B-E64E-435B-A840-B9070416B4D6}" type="presParOf" srcId="{BA4EEA4D-A3F8-40F5-924A-AFEF7F5CCD6E}" destId="{BA59447A-D9B4-44BE-8637-10D8372D96F5}" srcOrd="0" destOrd="0" presId="urn:microsoft.com/office/officeart/2005/8/layout/chevron1"/>
    <dgm:cxn modelId="{3B3BFC48-FB9D-4941-96D3-E3A6BB0453FE}" type="presParOf" srcId="{BA4EEA4D-A3F8-40F5-924A-AFEF7F5CCD6E}" destId="{AEA67FA9-5826-417E-A74C-F941055530B7}" srcOrd="1" destOrd="0" presId="urn:microsoft.com/office/officeart/2005/8/layout/chevron1"/>
    <dgm:cxn modelId="{635E422D-BA93-416A-894B-EFDD6DA1D7E9}" type="presParOf" srcId="{BA4EEA4D-A3F8-40F5-924A-AFEF7F5CCD6E}" destId="{0C7E4503-EE30-49CD-AACC-2060F13E40F4}" srcOrd="2" destOrd="0" presId="urn:microsoft.com/office/officeart/2005/8/layout/chevron1"/>
    <dgm:cxn modelId="{71A81DC1-3AA1-48F3-84C3-D5F820095C6A}" type="presParOf" srcId="{BA4EEA4D-A3F8-40F5-924A-AFEF7F5CCD6E}" destId="{65F8B0F9-8C76-41D1-98BA-EE12FFAF2496}" srcOrd="3" destOrd="0" presId="urn:microsoft.com/office/officeart/2005/8/layout/chevron1"/>
    <dgm:cxn modelId="{9B19DF43-93DC-46A0-9F84-45AEDF90B142}" type="presParOf" srcId="{BA4EEA4D-A3F8-40F5-924A-AFEF7F5CCD6E}" destId="{7FE95A93-3BE3-4C39-B0E8-78828F393306}"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9447A-D9B4-44BE-8637-10D8372D96F5}">
      <dsp:nvSpPr>
        <dsp:cNvPr id="0" name=""/>
        <dsp:cNvSpPr/>
      </dsp:nvSpPr>
      <dsp:spPr>
        <a:xfrm>
          <a:off x="2046" y="293467"/>
          <a:ext cx="2493101" cy="99724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Step 1: </a:t>
          </a:r>
          <a:r>
            <a:rPr lang="zh-CN" altLang="en-US" sz="1800" b="1" kern="1200" dirty="0" smtClean="0"/>
            <a:t>攻击面识别</a:t>
          </a:r>
          <a:endParaRPr lang="en-US" sz="1800" kern="1200" dirty="0"/>
        </a:p>
      </dsp:txBody>
      <dsp:txXfrm>
        <a:off x="500666" y="293467"/>
        <a:ext cx="1495861" cy="997240"/>
      </dsp:txXfrm>
    </dsp:sp>
    <dsp:sp modelId="{0C7E4503-EE30-49CD-AACC-2060F13E40F4}">
      <dsp:nvSpPr>
        <dsp:cNvPr id="0" name=""/>
        <dsp:cNvSpPr/>
      </dsp:nvSpPr>
      <dsp:spPr>
        <a:xfrm>
          <a:off x="2245837" y="293467"/>
          <a:ext cx="2493101" cy="99724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t>Step 2: </a:t>
          </a:r>
          <a:r>
            <a:rPr lang="zh-CN" altLang="en-US" sz="1800" b="1" kern="1200" dirty="0" smtClean="0"/>
            <a:t>攻击面分析</a:t>
          </a:r>
          <a:endParaRPr lang="en-US" sz="1800" kern="1200" dirty="0"/>
        </a:p>
      </dsp:txBody>
      <dsp:txXfrm>
        <a:off x="2744457" y="293467"/>
        <a:ext cx="1495861" cy="997240"/>
      </dsp:txXfrm>
    </dsp:sp>
    <dsp:sp modelId="{7FE95A93-3BE3-4C39-B0E8-78828F393306}">
      <dsp:nvSpPr>
        <dsp:cNvPr id="0" name=""/>
        <dsp:cNvSpPr/>
      </dsp:nvSpPr>
      <dsp:spPr>
        <a:xfrm>
          <a:off x="4489628" y="293467"/>
          <a:ext cx="2493101" cy="99724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altLang="zh-CN" sz="1800" kern="1200" dirty="0" smtClean="0"/>
            <a:t>Step 3: </a:t>
          </a:r>
          <a:r>
            <a:rPr lang="zh-CN" altLang="en-US" sz="1800" kern="1200" dirty="0" smtClean="0"/>
            <a:t>攻击面最小化</a:t>
          </a:r>
          <a:endParaRPr lang="en-US" sz="1800" kern="1200" dirty="0"/>
        </a:p>
      </dsp:txBody>
      <dsp:txXfrm>
        <a:off x="4988248" y="293467"/>
        <a:ext cx="1495861" cy="9972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2014/3/20</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227C6D-82A2-4D28-B4B9-26B10C043F6E}" type="datetimeFigureOut">
              <a:rPr lang="zh-CN" altLang="en-US" smtClean="0"/>
              <a:pPr/>
              <a:t>2014/3/20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04D75-1CE8-4A44-A331-8A30DCA69AD8}" type="slidenum">
              <a:rPr lang="zh-CN" altLang="en-US" smtClean="0"/>
              <a:pPr/>
              <a:t>‹#›</a:t>
            </a:fld>
            <a:endParaRPr lang="zh-CN" altLang="en-US"/>
          </a:p>
        </p:txBody>
      </p:sp>
    </p:spTree>
    <p:extLst>
      <p:ext uri="{BB962C8B-B14F-4D97-AF65-F5344CB8AC3E}">
        <p14:creationId xmlns:p14="http://schemas.microsoft.com/office/powerpoint/2010/main" val="381075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1</a:t>
            </a:fld>
            <a:endParaRPr lang="zh-CN" altLang="en-US"/>
          </a:p>
        </p:txBody>
      </p:sp>
    </p:spTree>
    <p:extLst>
      <p:ext uri="{BB962C8B-B14F-4D97-AF65-F5344CB8AC3E}">
        <p14:creationId xmlns:p14="http://schemas.microsoft.com/office/powerpoint/2010/main" val="1183824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UFO</a:t>
            </a:r>
            <a:r>
              <a:rPr lang="zh-CN" altLang="en-US" dirty="0" smtClean="0"/>
              <a:t>产品介绍</a:t>
            </a:r>
            <a:r>
              <a:rPr lang="en-US" altLang="zh-CN" dirty="0" smtClean="0"/>
              <a:t>:</a:t>
            </a:r>
          </a:p>
          <a:p>
            <a:endParaRPr lang="en-US" altLang="zh-CN" dirty="0" smtClean="0"/>
          </a:p>
          <a:p>
            <a:r>
              <a:rPr lang="en-US" altLang="zh-CN" dirty="0" smtClean="0"/>
              <a:t>1</a:t>
            </a:r>
            <a:r>
              <a:rPr lang="zh-CN" altLang="en-US" dirty="0" smtClean="0"/>
              <a:t>、</a:t>
            </a:r>
            <a:r>
              <a:rPr lang="en-US" altLang="zh-CN" dirty="0" smtClean="0"/>
              <a:t>UFO Client</a:t>
            </a:r>
            <a:r>
              <a:rPr lang="zh-CN" altLang="en-US" dirty="0" smtClean="0"/>
              <a:t>是该产品客户端管理程序，使用</a:t>
            </a:r>
            <a:r>
              <a:rPr lang="en-US" altLang="zh-CN" dirty="0" smtClean="0"/>
              <a:t>TCP</a:t>
            </a:r>
            <a:r>
              <a:rPr lang="zh-CN" altLang="en-US" dirty="0" smtClean="0"/>
              <a:t>协议传输，同时兼容安全模式</a:t>
            </a:r>
            <a:r>
              <a:rPr lang="en-US" altLang="zh-CN" dirty="0" smtClean="0"/>
              <a:t>(</a:t>
            </a:r>
            <a:r>
              <a:rPr lang="zh-CN" altLang="en-US" dirty="0" smtClean="0"/>
              <a:t>即</a:t>
            </a:r>
            <a:r>
              <a:rPr lang="en-US" altLang="zh-CN" dirty="0" smtClean="0"/>
              <a:t>SSL)</a:t>
            </a:r>
            <a:r>
              <a:rPr lang="zh-CN" altLang="en-US" dirty="0" smtClean="0"/>
              <a:t>与非安全模式，用户使用口令登录认证</a:t>
            </a:r>
            <a:r>
              <a:rPr lang="en-US" altLang="zh-CN" dirty="0" smtClean="0"/>
              <a:t>;</a:t>
            </a:r>
          </a:p>
          <a:p>
            <a:r>
              <a:rPr lang="en-US" altLang="zh-CN" dirty="0" smtClean="0"/>
              <a:t>2</a:t>
            </a:r>
            <a:r>
              <a:rPr lang="zh-CN" altLang="en-US" dirty="0" smtClean="0"/>
              <a:t>、</a:t>
            </a:r>
            <a:r>
              <a:rPr lang="en-US" altLang="zh-CN" dirty="0" smtClean="0"/>
              <a:t>Web</a:t>
            </a:r>
            <a:r>
              <a:rPr lang="zh-CN" altLang="en-US" dirty="0" smtClean="0"/>
              <a:t>客户端是该产品的</a:t>
            </a:r>
            <a:r>
              <a:rPr lang="en-US" altLang="zh-CN" dirty="0" smtClean="0"/>
              <a:t>Web</a:t>
            </a:r>
            <a:r>
              <a:rPr lang="zh-CN" altLang="en-US" dirty="0" smtClean="0"/>
              <a:t>管理系统，支持</a:t>
            </a:r>
            <a:r>
              <a:rPr lang="en-US" altLang="zh-CN" dirty="0" smtClean="0"/>
              <a:t>HTTP</a:t>
            </a:r>
            <a:r>
              <a:rPr lang="zh-CN" altLang="en-US" dirty="0" smtClean="0"/>
              <a:t>、</a:t>
            </a:r>
            <a:r>
              <a:rPr lang="en-US" altLang="zh-CN" dirty="0" smtClean="0"/>
              <a:t>HTTPS</a:t>
            </a:r>
            <a:r>
              <a:rPr lang="zh-CN" altLang="en-US" dirty="0" smtClean="0"/>
              <a:t>，用户使用口令登录认证，支持所有管理员需要进行的操作，同时也支持软件包上传、升级功能</a:t>
            </a:r>
            <a:r>
              <a:rPr lang="en-US" altLang="zh-CN" dirty="0" smtClean="0"/>
              <a:t>;</a:t>
            </a:r>
          </a:p>
          <a:p>
            <a:r>
              <a:rPr lang="en-US" altLang="zh-CN" dirty="0" smtClean="0"/>
              <a:t>3</a:t>
            </a:r>
            <a:r>
              <a:rPr lang="zh-CN" altLang="en-US" dirty="0" smtClean="0"/>
              <a:t>、该产品操作系统支持</a:t>
            </a:r>
            <a:r>
              <a:rPr lang="en-US" altLang="zh-CN" dirty="0" smtClean="0"/>
              <a:t>Telnet</a:t>
            </a:r>
            <a:r>
              <a:rPr lang="zh-CN" altLang="en-US" dirty="0" smtClean="0"/>
              <a:t>远程连接，使用操作系统帐号密码进行认证；</a:t>
            </a:r>
          </a:p>
          <a:p>
            <a:r>
              <a:rPr lang="en-US" altLang="zh-CN" dirty="0" smtClean="0"/>
              <a:t>4</a:t>
            </a:r>
            <a:r>
              <a:rPr lang="zh-CN" altLang="en-US" dirty="0" smtClean="0"/>
              <a:t>、该产品同时可与其它网元一同部署，</a:t>
            </a:r>
            <a:r>
              <a:rPr lang="en-US" altLang="zh-CN" dirty="0" smtClean="0"/>
              <a:t>UFO</a:t>
            </a:r>
            <a:r>
              <a:rPr lang="zh-CN" altLang="en-US" dirty="0" smtClean="0"/>
              <a:t>默认开启监听端口，在产品部署时配置</a:t>
            </a:r>
            <a:r>
              <a:rPr lang="en-US" altLang="zh-CN" dirty="0" smtClean="0"/>
              <a:t>IP</a:t>
            </a:r>
            <a:r>
              <a:rPr lang="zh-CN" altLang="en-US" dirty="0" smtClean="0"/>
              <a:t>并将</a:t>
            </a:r>
            <a:r>
              <a:rPr lang="en-US" altLang="zh-CN" dirty="0" smtClean="0"/>
              <a:t>UFO</a:t>
            </a:r>
            <a:r>
              <a:rPr lang="zh-CN" altLang="en-US" dirty="0" smtClean="0"/>
              <a:t>与网元建立连接即可进行业务通信</a:t>
            </a:r>
            <a:r>
              <a:rPr lang="en-US" altLang="zh-CN" dirty="0" smtClean="0"/>
              <a:t>;</a:t>
            </a:r>
          </a:p>
          <a:p>
            <a:r>
              <a:rPr lang="en-US" altLang="zh-CN" dirty="0" smtClean="0"/>
              <a:t>5</a:t>
            </a:r>
            <a:r>
              <a:rPr lang="zh-CN" altLang="en-US" dirty="0" smtClean="0"/>
              <a:t>、</a:t>
            </a:r>
            <a:r>
              <a:rPr lang="en-US" altLang="zh-CN" dirty="0" smtClean="0"/>
              <a:t>FTP</a:t>
            </a:r>
            <a:r>
              <a:rPr lang="zh-CN" altLang="en-US" dirty="0" smtClean="0"/>
              <a:t>服务以</a:t>
            </a:r>
            <a:r>
              <a:rPr lang="en-US" altLang="zh-CN" dirty="0" err="1" smtClean="0"/>
              <a:t>UFOuser</a:t>
            </a:r>
            <a:r>
              <a:rPr lang="zh-CN" altLang="en-US" dirty="0" smtClean="0"/>
              <a:t>运行且支持</a:t>
            </a:r>
            <a:r>
              <a:rPr lang="en-US" altLang="zh-CN" dirty="0" smtClean="0"/>
              <a:t>FTP</a:t>
            </a:r>
            <a:r>
              <a:rPr lang="zh-CN" altLang="en-US" dirty="0" smtClean="0"/>
              <a:t>链接，默认开启，供上传升级包使用；</a:t>
            </a:r>
          </a:p>
          <a:p>
            <a:r>
              <a:rPr lang="en-US" altLang="zh-CN" dirty="0" smtClean="0"/>
              <a:t>6</a:t>
            </a:r>
            <a:r>
              <a:rPr lang="zh-CN" altLang="en-US" dirty="0" smtClean="0"/>
              <a:t>、</a:t>
            </a:r>
            <a:r>
              <a:rPr lang="en-US" altLang="zh-CN" dirty="0" smtClean="0"/>
              <a:t>DB</a:t>
            </a:r>
            <a:r>
              <a:rPr lang="zh-CN" altLang="en-US" dirty="0" smtClean="0"/>
              <a:t>采用</a:t>
            </a:r>
            <a:r>
              <a:rPr lang="en-US" altLang="zh-CN" dirty="0" smtClean="0"/>
              <a:t>Oracle</a:t>
            </a:r>
            <a:r>
              <a:rPr lang="zh-CN" altLang="en-US" dirty="0" smtClean="0"/>
              <a:t>数据库，默认未关闭远程访问功能，使用默认端口</a:t>
            </a:r>
            <a:r>
              <a:rPr lang="en-US" altLang="zh-CN" dirty="0" smtClean="0"/>
              <a:t>1521</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19</a:t>
            </a:fld>
            <a:endParaRPr lang="zh-CN" altLang="en-US"/>
          </a:p>
        </p:txBody>
      </p:sp>
    </p:spTree>
    <p:extLst>
      <p:ext uri="{BB962C8B-B14F-4D97-AF65-F5344CB8AC3E}">
        <p14:creationId xmlns:p14="http://schemas.microsoft.com/office/powerpoint/2010/main" val="331724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20</a:t>
            </a:fld>
            <a:endParaRPr lang="zh-CN" altLang="en-US"/>
          </a:p>
        </p:txBody>
      </p:sp>
    </p:spTree>
    <p:extLst>
      <p:ext uri="{BB962C8B-B14F-4D97-AF65-F5344CB8AC3E}">
        <p14:creationId xmlns:p14="http://schemas.microsoft.com/office/powerpoint/2010/main" val="146548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25</a:t>
            </a:fld>
            <a:endParaRPr lang="zh-CN" altLang="en-US"/>
          </a:p>
        </p:txBody>
      </p:sp>
    </p:spTree>
    <p:extLst>
      <p:ext uri="{BB962C8B-B14F-4D97-AF65-F5344CB8AC3E}">
        <p14:creationId xmlns:p14="http://schemas.microsoft.com/office/powerpoint/2010/main" val="237332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2</a:t>
            </a:fld>
            <a:endParaRPr lang="zh-CN" altLang="en-US"/>
          </a:p>
        </p:txBody>
      </p:sp>
    </p:spTree>
    <p:extLst>
      <p:ext uri="{BB962C8B-B14F-4D97-AF65-F5344CB8AC3E}">
        <p14:creationId xmlns:p14="http://schemas.microsoft.com/office/powerpoint/2010/main" val="117441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3</a:t>
            </a:fld>
            <a:endParaRPr lang="zh-CN" altLang="en-US"/>
          </a:p>
        </p:txBody>
      </p:sp>
    </p:spTree>
    <p:extLst>
      <p:ext uri="{BB962C8B-B14F-4D97-AF65-F5344CB8AC3E}">
        <p14:creationId xmlns:p14="http://schemas.microsoft.com/office/powerpoint/2010/main" val="97031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7</a:t>
            </a:fld>
            <a:endParaRPr lang="zh-CN" altLang="en-US"/>
          </a:p>
        </p:txBody>
      </p:sp>
    </p:spTree>
    <p:extLst>
      <p:ext uri="{BB962C8B-B14F-4D97-AF65-F5344CB8AC3E}">
        <p14:creationId xmlns:p14="http://schemas.microsoft.com/office/powerpoint/2010/main" val="1086092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8</a:t>
            </a:fld>
            <a:endParaRPr lang="zh-CN" altLang="en-US"/>
          </a:p>
        </p:txBody>
      </p:sp>
    </p:spTree>
    <p:extLst>
      <p:ext uri="{BB962C8B-B14F-4D97-AF65-F5344CB8AC3E}">
        <p14:creationId xmlns:p14="http://schemas.microsoft.com/office/powerpoint/2010/main" val="3331950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12</a:t>
            </a:fld>
            <a:endParaRPr lang="zh-CN" altLang="en-US"/>
          </a:p>
        </p:txBody>
      </p:sp>
    </p:spTree>
    <p:extLst>
      <p:ext uri="{BB962C8B-B14F-4D97-AF65-F5344CB8AC3E}">
        <p14:creationId xmlns:p14="http://schemas.microsoft.com/office/powerpoint/2010/main" val="16522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14</a:t>
            </a:fld>
            <a:endParaRPr lang="zh-CN" altLang="en-US"/>
          </a:p>
        </p:txBody>
      </p:sp>
    </p:spTree>
    <p:extLst>
      <p:ext uri="{BB962C8B-B14F-4D97-AF65-F5344CB8AC3E}">
        <p14:creationId xmlns:p14="http://schemas.microsoft.com/office/powerpoint/2010/main" val="458920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16</a:t>
            </a:fld>
            <a:endParaRPr lang="zh-CN" altLang="en-US"/>
          </a:p>
        </p:txBody>
      </p:sp>
    </p:spTree>
    <p:extLst>
      <p:ext uri="{BB962C8B-B14F-4D97-AF65-F5344CB8AC3E}">
        <p14:creationId xmlns:p14="http://schemas.microsoft.com/office/powerpoint/2010/main" val="4065727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04D75-1CE8-4A44-A331-8A30DCA69AD8}" type="slidenum">
              <a:rPr lang="zh-CN" altLang="en-US" smtClean="0"/>
              <a:pPr/>
              <a:t>17</a:t>
            </a:fld>
            <a:endParaRPr lang="zh-CN" altLang="en-US"/>
          </a:p>
        </p:txBody>
      </p:sp>
    </p:spTree>
    <p:extLst>
      <p:ext uri="{BB962C8B-B14F-4D97-AF65-F5344CB8AC3E}">
        <p14:creationId xmlns:p14="http://schemas.microsoft.com/office/powerpoint/2010/main" val="336803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owasp.org/index.php/Identify_attack_surface" TargetMode="External"/><Relationship Id="rId2" Type="http://schemas.openxmlformats.org/officeDocument/2006/relationships/hyperlink" Target="http://msdn.microsoft.com/en-us/magazine/cc163882.aspx" TargetMode="External"/><Relationship Id="rId1" Type="http://schemas.openxmlformats.org/officeDocument/2006/relationships/slideLayout" Target="../slideLayouts/slideLayout7.xml"/><Relationship Id="rId4" Type="http://schemas.openxmlformats.org/officeDocument/2006/relationships/hyperlink" Target="http://3ms.huawei.com/hi/group/974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39552" y="2175084"/>
            <a:ext cx="5976664" cy="586957"/>
          </a:xfrm>
        </p:spPr>
        <p:txBody>
          <a:bodyPr/>
          <a:lstStyle/>
          <a:p>
            <a:r>
              <a:rPr lang="zh-CN" altLang="en-US" dirty="0" smtClean="0"/>
              <a:t>攻击面分析及最小化</a:t>
            </a:r>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hu.li@huawei.com</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a:t>
            </a:r>
            <a:r>
              <a:rPr lang="en-US" altLang="zh-CN" sz="1400" dirty="0" smtClean="0">
                <a:solidFill>
                  <a:srgbClr val="B2B2B2">
                    <a:lumMod val="50000"/>
                  </a:srgbClr>
                </a:solidFill>
                <a:latin typeface="FrutigerNext LT Medium"/>
              </a:rPr>
              <a:t>V1.7(20140319)</a:t>
            </a:r>
            <a:endParaRPr lang="zh-CN" altLang="zh-CN" sz="1400" dirty="0" smtClean="0">
              <a:solidFill>
                <a:srgbClr val="B2B2B2">
                  <a:lumMod val="50000"/>
                </a:srgbClr>
              </a:solidFill>
              <a:latin typeface="FrutigerNext LT Medium"/>
            </a:endParaRPr>
          </a:p>
        </p:txBody>
      </p:sp>
      <p:sp>
        <p:nvSpPr>
          <p:cNvPr id="4" name="矩形 3"/>
          <p:cNvSpPr/>
          <p:nvPr/>
        </p:nvSpPr>
        <p:spPr>
          <a:xfrm>
            <a:off x="2987824" y="4005064"/>
            <a:ext cx="2505814" cy="369332"/>
          </a:xfrm>
          <a:prstGeom prst="rect">
            <a:avLst/>
          </a:prstGeom>
        </p:spPr>
        <p:txBody>
          <a:bodyPr wrap="none">
            <a:spAutoFit/>
          </a:bodyPr>
          <a:lstStyle/>
          <a:p>
            <a:r>
              <a:rPr lang="en-US" altLang="zh-CN" b="1" kern="0" dirty="0" smtClean="0">
                <a:solidFill>
                  <a:srgbClr val="FFFFFF"/>
                </a:solidFill>
                <a:latin typeface="FrutigerNext LT Medium"/>
                <a:ea typeface="黑体" pitchFamily="49" charset="-122"/>
              </a:rPr>
              <a:t>——</a:t>
            </a:r>
            <a:r>
              <a:rPr lang="zh-CN" altLang="en-US" b="1" dirty="0" smtClean="0">
                <a:solidFill>
                  <a:schemeClr val="bg1"/>
                </a:solidFill>
              </a:rPr>
              <a:t>网络安全能力中心</a:t>
            </a:r>
            <a:endParaRPr lang="zh-CN" altLang="en-US" b="1" dirty="0">
              <a:solidFill>
                <a:schemeClr val="bg1"/>
              </a:solidFill>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27384"/>
            <a:ext cx="7632700" cy="871537"/>
          </a:xfrm>
        </p:spPr>
        <p:txBody>
          <a:bodyPr/>
          <a:lstStyle/>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r>
              <a:rPr lang="en-US" altLang="zh-CN" dirty="0" smtClean="0">
                <a:latin typeface="黑体" panose="02010609060101010101" pitchFamily="49" charset="-122"/>
              </a:rPr>
              <a:t>(1/3)</a:t>
            </a:r>
            <a:endParaRPr lang="en-US" altLang="zh-CN" dirty="0">
              <a:latin typeface="黑体" panose="02010609060101010101" pitchFamily="49" charset="-122"/>
            </a:endParaRPr>
          </a:p>
        </p:txBody>
      </p:sp>
      <p:sp>
        <p:nvSpPr>
          <p:cNvPr id="14339" name="Rectangle 3"/>
          <p:cNvSpPr>
            <a:spLocks noGrp="1" noChangeArrowheads="1"/>
          </p:cNvSpPr>
          <p:nvPr>
            <p:ph idx="1"/>
          </p:nvPr>
        </p:nvSpPr>
        <p:spPr>
          <a:xfrm>
            <a:off x="611560" y="1124744"/>
            <a:ext cx="7632700" cy="4852422"/>
          </a:xfrm>
        </p:spPr>
        <p:txBody>
          <a:bodyPr/>
          <a:lstStyle/>
          <a:p>
            <a:pPr eaLnBrk="1" hangingPunct="1"/>
            <a:r>
              <a:rPr lang="zh-CN" altLang="en-US" dirty="0" smtClean="0"/>
              <a:t>可以通过减少</a:t>
            </a:r>
            <a:r>
              <a:rPr lang="zh-CN" altLang="zh-CN" dirty="0" smtClean="0"/>
              <a:t>默认运行</a:t>
            </a:r>
            <a:r>
              <a:rPr lang="zh-CN" altLang="en-US" dirty="0" smtClean="0"/>
              <a:t>的代码量来减少攻击面</a:t>
            </a:r>
            <a:endParaRPr lang="en-US" altLang="zh-CN" dirty="0" smtClean="0"/>
          </a:p>
          <a:p>
            <a:pPr lvl="1" eaLnBrk="1" hangingPunct="1"/>
            <a:r>
              <a:rPr lang="zh-CN" altLang="zh-CN" sz="1600" dirty="0" smtClean="0"/>
              <a:t>运用80/20法则</a:t>
            </a:r>
            <a:br>
              <a:rPr lang="zh-CN" altLang="zh-CN" sz="1600" dirty="0" smtClean="0"/>
            </a:br>
            <a:r>
              <a:rPr lang="zh-CN" altLang="zh-CN" sz="1600" dirty="0" smtClean="0"/>
              <a:t>- 问问自己</a:t>
            </a:r>
            <a:r>
              <a:rPr lang="en-US" altLang="zh-CN" sz="1600" dirty="0" smtClean="0"/>
              <a:t>,”</a:t>
            </a:r>
            <a:r>
              <a:rPr lang="zh-CN" altLang="zh-CN" sz="1600" dirty="0" smtClean="0"/>
              <a:t>难道80％的用户/客户使用此功能</a:t>
            </a:r>
            <a:r>
              <a:rPr lang="en-US" altLang="zh-CN" sz="1600" dirty="0" smtClean="0"/>
              <a:t>?”</a:t>
            </a:r>
            <a:r>
              <a:rPr lang="zh-CN" altLang="zh-CN" sz="1600" dirty="0" smtClean="0"/>
              <a:t/>
            </a:r>
            <a:br>
              <a:rPr lang="zh-CN" altLang="zh-CN" sz="1600" dirty="0" smtClean="0"/>
            </a:br>
            <a:r>
              <a:rPr lang="zh-CN" altLang="zh-CN" sz="1600" dirty="0" smtClean="0"/>
              <a:t>- 如果答案是否定的，那么将它关闭，并使其有意识地选择要重新打开它</a:t>
            </a:r>
            <a:endParaRPr lang="en-US" altLang="zh-CN" sz="1600" dirty="0" smtClean="0"/>
          </a:p>
          <a:p>
            <a:pPr lvl="1" eaLnBrk="1" hangingPunct="1"/>
            <a:r>
              <a:rPr lang="zh-CN" altLang="en-US" sz="1600" dirty="0" smtClean="0"/>
              <a:t>减少默认运行的服务</a:t>
            </a:r>
            <a:r>
              <a:rPr lang="zh-CN" altLang="zh-CN" sz="1600" dirty="0" smtClean="0"/>
              <a:t/>
            </a:r>
            <a:br>
              <a:rPr lang="zh-CN" altLang="zh-CN" sz="1600" dirty="0" smtClean="0"/>
            </a:br>
            <a:r>
              <a:rPr lang="zh-CN" altLang="zh-CN" sz="1600" dirty="0" smtClean="0"/>
              <a:t>- 只要有可能，关闭默认</a:t>
            </a:r>
            <a:r>
              <a:rPr lang="zh-CN" altLang="en-US" sz="1600" dirty="0" smtClean="0"/>
              <a:t>运行的服务</a:t>
            </a:r>
            <a:r>
              <a:rPr lang="zh-CN" altLang="zh-CN" sz="1600" dirty="0" smtClean="0"/>
              <a:t>，允许用户可以选择</a:t>
            </a:r>
            <a:r>
              <a:rPr lang="zh-CN" altLang="en-US" sz="1600" dirty="0" smtClean="0"/>
              <a:t>开启</a:t>
            </a:r>
            <a:r>
              <a:rPr lang="zh-CN" altLang="zh-CN" sz="1600" dirty="0" smtClean="0"/>
              <a:t>。</a:t>
            </a:r>
            <a:br>
              <a:rPr lang="zh-CN" altLang="zh-CN" sz="1600" dirty="0" smtClean="0"/>
            </a:br>
            <a:r>
              <a:rPr lang="zh-CN" altLang="zh-CN" sz="1600" dirty="0" smtClean="0"/>
              <a:t>- 如果应用程序</a:t>
            </a:r>
            <a:r>
              <a:rPr lang="zh-CN" altLang="en-US" sz="1600" dirty="0" smtClean="0"/>
              <a:t>的</a:t>
            </a:r>
            <a:r>
              <a:rPr lang="zh-CN" altLang="zh-CN" sz="1600" dirty="0" smtClean="0"/>
              <a:t>一个服务</a:t>
            </a:r>
            <a:r>
              <a:rPr lang="zh-CN" altLang="en-US" sz="1600" dirty="0" smtClean="0"/>
              <a:t>存在</a:t>
            </a:r>
            <a:r>
              <a:rPr lang="zh-CN" altLang="zh-CN" sz="1600" dirty="0" smtClean="0"/>
              <a:t>安全缺陷，</a:t>
            </a:r>
            <a:r>
              <a:rPr lang="zh-CN" altLang="en-US" sz="1600" dirty="0" smtClean="0"/>
              <a:t>确保</a:t>
            </a:r>
            <a:r>
              <a:rPr lang="zh-CN" altLang="zh-CN" sz="1600" dirty="0" smtClean="0"/>
              <a:t>只有运行的服务会受到影响。</a:t>
            </a:r>
            <a:endParaRPr lang="en-US" altLang="zh-CN" sz="1600" dirty="0" smtClean="0"/>
          </a:p>
          <a:p>
            <a:pPr lvl="1" eaLnBrk="1" hangingPunct="1"/>
            <a:r>
              <a:rPr lang="zh-CN" altLang="zh-CN" sz="1600" dirty="0" smtClean="0"/>
              <a:t>攻击面</a:t>
            </a:r>
            <a:r>
              <a:rPr lang="zh-CN" altLang="en-US" sz="1600" dirty="0" smtClean="0"/>
              <a:t>最小化</a:t>
            </a:r>
            <a:r>
              <a:rPr lang="zh-CN" altLang="zh-CN" sz="1600" dirty="0" smtClean="0"/>
              <a:t>不是</a:t>
            </a:r>
            <a:r>
              <a:rPr lang="zh-CN" altLang="en-US" sz="1600" dirty="0" smtClean="0"/>
              <a:t>简单的</a:t>
            </a:r>
            <a:r>
              <a:rPr lang="en-US" altLang="zh-CN" sz="1600" dirty="0" smtClean="0"/>
              <a:t>”</a:t>
            </a:r>
            <a:r>
              <a:rPr lang="zh-CN" altLang="zh-CN" sz="1600" dirty="0" smtClean="0"/>
              <a:t>打开或关闭</a:t>
            </a:r>
            <a:r>
              <a:rPr lang="en-US" altLang="zh-CN" sz="1600" dirty="0" smtClean="0"/>
              <a:t>”</a:t>
            </a:r>
            <a:r>
              <a:rPr lang="zh-CN" altLang="zh-CN" sz="1600" dirty="0" smtClean="0"/>
              <a:t> </a:t>
            </a:r>
            <a:r>
              <a:rPr lang="zh-CN" altLang="zh-CN" sz="1600" dirty="0" smtClean="0"/>
              <a:t>。可以</a:t>
            </a:r>
            <a:r>
              <a:rPr lang="zh-CN" altLang="zh-CN" sz="1600" dirty="0" smtClean="0"/>
              <a:t>通过限制</a:t>
            </a:r>
            <a:r>
              <a:rPr lang="zh-CN" altLang="en-US" sz="1600" dirty="0"/>
              <a:t>代码</a:t>
            </a:r>
            <a:r>
              <a:rPr lang="zh-CN" altLang="zh-CN" sz="1600" dirty="0" smtClean="0"/>
              <a:t>一旦运行谁可以访问来减少攻击面。这样一来，许多功能仍然可用，但无法被攻击</a:t>
            </a:r>
            <a:r>
              <a:rPr lang="zh-CN" altLang="zh-CN" dirty="0" smtClean="0"/>
              <a:t>。</a:t>
            </a:r>
            <a:endParaRPr lang="en-US" altLang="zh-CN" b="1" dirty="0" smtClean="0"/>
          </a:p>
          <a:p>
            <a:pPr eaLnBrk="1" hangingPunct="1"/>
            <a:endParaRPr lang="en-US" altLang="zh-CN" b="1" dirty="0" smtClean="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10552739"/>
      </p:ext>
    </p:extLst>
  </p:cSld>
  <p:clrMapOvr>
    <a:masterClrMapping/>
  </p:clrMapOvr>
  <p:transition advClick="0" advTm="8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27384"/>
            <a:ext cx="7632700" cy="871537"/>
          </a:xfrm>
        </p:spPr>
        <p:txBody>
          <a:bodyPr/>
          <a:lstStyle/>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r>
              <a:rPr lang="en-US" altLang="zh-CN" dirty="0" smtClean="0">
                <a:latin typeface="黑体" panose="02010609060101010101" pitchFamily="49" charset="-122"/>
              </a:rPr>
              <a:t>(2/3)</a:t>
            </a:r>
            <a:endParaRPr lang="en-US" altLang="zh-CN" dirty="0" smtClean="0"/>
          </a:p>
        </p:txBody>
      </p:sp>
      <p:sp>
        <p:nvSpPr>
          <p:cNvPr id="14339" name="Rectangle 3"/>
          <p:cNvSpPr>
            <a:spLocks noGrp="1" noChangeArrowheads="1"/>
          </p:cNvSpPr>
          <p:nvPr>
            <p:ph idx="1"/>
          </p:nvPr>
        </p:nvSpPr>
        <p:spPr>
          <a:xfrm>
            <a:off x="611564" y="980733"/>
            <a:ext cx="7632700" cy="4924430"/>
          </a:xfrm>
        </p:spPr>
        <p:txBody>
          <a:bodyPr/>
          <a:lstStyle/>
          <a:p>
            <a:pPr eaLnBrk="1" hangingPunct="1"/>
            <a:r>
              <a:rPr lang="zh-CN" altLang="zh-CN" dirty="0" smtClean="0"/>
              <a:t>可以</a:t>
            </a:r>
            <a:r>
              <a:rPr lang="zh-CN" altLang="zh-CN" dirty="0" smtClean="0"/>
              <a:t>通过</a:t>
            </a:r>
            <a:r>
              <a:rPr lang="zh-CN" altLang="en-US" dirty="0" smtClean="0"/>
              <a:t>限制</a:t>
            </a:r>
            <a:r>
              <a:rPr lang="zh-CN" altLang="zh-CN" dirty="0" smtClean="0"/>
              <a:t>不</a:t>
            </a:r>
            <a:r>
              <a:rPr lang="zh-CN" altLang="zh-CN" dirty="0" smtClean="0"/>
              <a:t>可信</a:t>
            </a:r>
            <a:r>
              <a:rPr lang="zh-CN" altLang="zh-CN" dirty="0" smtClean="0"/>
              <a:t>用户</a:t>
            </a:r>
            <a:r>
              <a:rPr lang="zh-CN" altLang="en-US" dirty="0"/>
              <a:t>及</a:t>
            </a:r>
            <a:r>
              <a:rPr lang="zh-CN" altLang="en-US" dirty="0" smtClean="0"/>
              <a:t>访问方式来</a:t>
            </a:r>
            <a:r>
              <a:rPr lang="zh-CN" altLang="zh-CN" dirty="0" smtClean="0"/>
              <a:t>减少攻击面</a:t>
            </a:r>
            <a:endParaRPr lang="en-US" altLang="zh-CN" b="1" dirty="0" smtClean="0"/>
          </a:p>
          <a:p>
            <a:pPr lvl="0"/>
            <a:r>
              <a:rPr lang="en-US" altLang="zh-CN" sz="1600" dirty="0" smtClean="0">
                <a:latin typeface="+mn-ea"/>
                <a:ea typeface="+mn-ea"/>
              </a:rPr>
              <a:t>Authentication Level:</a:t>
            </a:r>
            <a:endParaRPr lang="zh-CN" altLang="zh-CN" sz="1600" dirty="0" smtClean="0">
              <a:latin typeface="+mn-ea"/>
              <a:ea typeface="+mn-ea"/>
            </a:endParaRPr>
          </a:p>
          <a:p>
            <a:pPr lvl="1"/>
            <a:r>
              <a:rPr lang="en-US" altLang="zh-CN" sz="1600" dirty="0" smtClean="0">
                <a:latin typeface="+mn-ea"/>
              </a:rPr>
              <a:t>Admin</a:t>
            </a:r>
            <a:r>
              <a:rPr lang="zh-CN" altLang="en-US" sz="1600" dirty="0" smtClean="0">
                <a:latin typeface="+mn-ea"/>
              </a:rPr>
              <a:t>、</a:t>
            </a:r>
            <a:r>
              <a:rPr lang="en-US" altLang="zh-CN" sz="1600" dirty="0" smtClean="0">
                <a:latin typeface="+mn-ea"/>
              </a:rPr>
              <a:t>User</a:t>
            </a:r>
            <a:r>
              <a:rPr lang="zh-CN" altLang="en-US" sz="1600" dirty="0" smtClean="0">
                <a:latin typeface="+mn-ea"/>
              </a:rPr>
              <a:t>、</a:t>
            </a:r>
            <a:r>
              <a:rPr lang="en-US" altLang="zh-CN" sz="1600" dirty="0" smtClean="0">
                <a:latin typeface="+mn-ea"/>
              </a:rPr>
              <a:t>Anonymous</a:t>
            </a:r>
          </a:p>
          <a:p>
            <a:pPr lvl="0"/>
            <a:r>
              <a:rPr lang="en-US" altLang="zh-CN" sz="1600" dirty="0" smtClean="0">
                <a:latin typeface="+mn-ea"/>
                <a:ea typeface="+mn-ea"/>
              </a:rPr>
              <a:t>Access Level:</a:t>
            </a:r>
            <a:endParaRPr lang="zh-CN" altLang="zh-CN" sz="1600" dirty="0" smtClean="0">
              <a:latin typeface="+mn-ea"/>
              <a:ea typeface="+mn-ea"/>
            </a:endParaRPr>
          </a:p>
          <a:p>
            <a:pPr lvl="1"/>
            <a:r>
              <a:rPr lang="en-US" altLang="zh-CN" sz="1600" dirty="0" smtClean="0">
                <a:latin typeface="+mn-ea"/>
              </a:rPr>
              <a:t>Local</a:t>
            </a:r>
            <a:r>
              <a:rPr lang="zh-CN" altLang="en-US" sz="1600" dirty="0" smtClean="0">
                <a:latin typeface="+mn-ea"/>
              </a:rPr>
              <a:t>、</a:t>
            </a:r>
            <a:r>
              <a:rPr lang="en-US" altLang="zh-CN" sz="1600" dirty="0" smtClean="0">
                <a:latin typeface="+mn-ea"/>
              </a:rPr>
              <a:t>Subnet</a:t>
            </a:r>
            <a:r>
              <a:rPr lang="zh-CN" altLang="en-US" sz="1600" dirty="0" smtClean="0">
                <a:latin typeface="+mn-ea"/>
              </a:rPr>
              <a:t>、</a:t>
            </a:r>
            <a:r>
              <a:rPr lang="en-US" altLang="zh-CN" sz="1600" dirty="0" smtClean="0">
                <a:latin typeface="+mn-ea"/>
              </a:rPr>
              <a:t>Internet</a:t>
            </a:r>
          </a:p>
          <a:p>
            <a:pPr lvl="1"/>
            <a:endParaRPr lang="zh-CN" altLang="zh-CN" dirty="0" smtClean="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7" name="Straight Arrow Connector 6"/>
          <p:cNvCxnSpPr/>
          <p:nvPr/>
        </p:nvCxnSpPr>
        <p:spPr>
          <a:xfrm>
            <a:off x="2627784" y="5589240"/>
            <a:ext cx="3962400" cy="0"/>
          </a:xfrm>
          <a:prstGeom prst="straightConnector1">
            <a:avLst/>
          </a:prstGeom>
          <a:ln>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6"/>
          <p:cNvCxnSpPr/>
          <p:nvPr/>
        </p:nvCxnSpPr>
        <p:spPr>
          <a:xfrm flipV="1">
            <a:off x="2627784" y="3068960"/>
            <a:ext cx="0" cy="2520280"/>
          </a:xfrm>
          <a:prstGeom prst="straightConnector1">
            <a:avLst/>
          </a:prstGeom>
          <a:ln>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6"/>
          <p:cNvCxnSpPr/>
          <p:nvPr/>
        </p:nvCxnSpPr>
        <p:spPr>
          <a:xfrm flipV="1">
            <a:off x="3059832" y="3703527"/>
            <a:ext cx="2494061" cy="1440158"/>
          </a:xfrm>
          <a:prstGeom prst="straightConnector1">
            <a:avLst/>
          </a:prstGeom>
          <a:ln>
            <a:solidFill>
              <a:srgbClr val="0070C0"/>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p:cNvSpPr txBox="1"/>
          <p:nvPr/>
        </p:nvSpPr>
        <p:spPr>
          <a:xfrm>
            <a:off x="1763688" y="3573016"/>
            <a:ext cx="636456" cy="1745093"/>
          </a:xfrm>
          <a:prstGeom prst="rect">
            <a:avLst/>
          </a:prstGeom>
          <a:noFill/>
        </p:spPr>
        <p:txBody>
          <a:bodyPr wrap="none" lIns="0" tIns="0" rIns="0" bIns="0" rtlCol="0">
            <a:spAutoFit/>
          </a:bodyPr>
          <a:lstStyle/>
          <a:p>
            <a:pPr algn="r">
              <a:lnSpc>
                <a:spcPct val="90000"/>
              </a:lnSpc>
            </a:pPr>
            <a:r>
              <a:rPr lang="en-US" dirty="0" smtClean="0">
                <a:gradFill>
                  <a:gsLst>
                    <a:gs pos="0">
                      <a:schemeClr val="tx1">
                        <a:lumMod val="75000"/>
                        <a:lumOff val="25000"/>
                      </a:schemeClr>
                    </a:gs>
                    <a:gs pos="80000">
                      <a:schemeClr val="tx1">
                        <a:lumMod val="65000"/>
                        <a:lumOff val="35000"/>
                      </a:schemeClr>
                    </a:gs>
                  </a:gsLst>
                  <a:lin ang="16200000" scaled="0"/>
                </a:gradFill>
                <a:latin typeface="+mj-lt"/>
              </a:rPr>
              <a:t>Anon</a:t>
            </a:r>
          </a:p>
          <a:p>
            <a:pPr algn="r">
              <a:lnSpc>
                <a:spcPct val="90000"/>
              </a:lnSpc>
            </a:pPr>
            <a:endParaRPr lang="en-US" dirty="0" smtClean="0">
              <a:gradFill>
                <a:gsLst>
                  <a:gs pos="0">
                    <a:schemeClr val="tx1">
                      <a:lumMod val="75000"/>
                      <a:lumOff val="25000"/>
                    </a:schemeClr>
                  </a:gs>
                  <a:gs pos="80000">
                    <a:schemeClr val="tx1">
                      <a:lumMod val="65000"/>
                      <a:lumOff val="35000"/>
                    </a:schemeClr>
                  </a:gs>
                </a:gsLst>
                <a:lin ang="16200000" scaled="0"/>
              </a:gradFill>
              <a:latin typeface="+mj-lt"/>
            </a:endParaRPr>
          </a:p>
          <a:p>
            <a:pPr algn="r">
              <a:lnSpc>
                <a:spcPct val="90000"/>
              </a:lnSpc>
            </a:pPr>
            <a:endParaRPr lang="en-US" dirty="0" smtClean="0">
              <a:gradFill>
                <a:gsLst>
                  <a:gs pos="0">
                    <a:schemeClr val="tx1">
                      <a:lumMod val="75000"/>
                      <a:lumOff val="25000"/>
                    </a:schemeClr>
                  </a:gs>
                  <a:gs pos="80000">
                    <a:schemeClr val="tx1">
                      <a:lumMod val="65000"/>
                      <a:lumOff val="35000"/>
                    </a:schemeClr>
                  </a:gs>
                </a:gsLst>
                <a:lin ang="16200000" scaled="0"/>
              </a:gradFill>
              <a:latin typeface="+mj-lt"/>
            </a:endParaRPr>
          </a:p>
          <a:p>
            <a:pPr algn="r">
              <a:lnSpc>
                <a:spcPct val="90000"/>
              </a:lnSpc>
            </a:pPr>
            <a:r>
              <a:rPr lang="en-US" dirty="0" smtClean="0">
                <a:gradFill>
                  <a:gsLst>
                    <a:gs pos="0">
                      <a:schemeClr val="tx1">
                        <a:lumMod val="75000"/>
                        <a:lumOff val="25000"/>
                      </a:schemeClr>
                    </a:gs>
                    <a:gs pos="80000">
                      <a:schemeClr val="tx1">
                        <a:lumMod val="65000"/>
                        <a:lumOff val="35000"/>
                      </a:schemeClr>
                    </a:gs>
                  </a:gsLst>
                  <a:lin ang="16200000" scaled="0"/>
                </a:gradFill>
                <a:latin typeface="+mj-lt"/>
              </a:rPr>
              <a:t>User</a:t>
            </a:r>
          </a:p>
          <a:p>
            <a:pPr algn="r">
              <a:lnSpc>
                <a:spcPct val="90000"/>
              </a:lnSpc>
            </a:pPr>
            <a:endParaRPr lang="en-US" dirty="0">
              <a:gradFill>
                <a:gsLst>
                  <a:gs pos="0">
                    <a:schemeClr val="tx1">
                      <a:lumMod val="75000"/>
                      <a:lumOff val="25000"/>
                    </a:schemeClr>
                  </a:gs>
                  <a:gs pos="80000">
                    <a:schemeClr val="tx1">
                      <a:lumMod val="65000"/>
                      <a:lumOff val="35000"/>
                    </a:schemeClr>
                  </a:gs>
                </a:gsLst>
                <a:lin ang="16200000" scaled="0"/>
              </a:gradFill>
              <a:latin typeface="+mj-lt"/>
            </a:endParaRPr>
          </a:p>
          <a:p>
            <a:pPr algn="r">
              <a:lnSpc>
                <a:spcPct val="90000"/>
              </a:lnSpc>
            </a:pPr>
            <a:endParaRPr lang="en-US" dirty="0" smtClean="0">
              <a:gradFill>
                <a:gsLst>
                  <a:gs pos="0">
                    <a:schemeClr val="tx1">
                      <a:lumMod val="75000"/>
                      <a:lumOff val="25000"/>
                    </a:schemeClr>
                  </a:gs>
                  <a:gs pos="80000">
                    <a:schemeClr val="tx1">
                      <a:lumMod val="65000"/>
                      <a:lumOff val="35000"/>
                    </a:schemeClr>
                  </a:gs>
                </a:gsLst>
                <a:lin ang="16200000" scaled="0"/>
              </a:gradFill>
              <a:latin typeface="+mj-lt"/>
            </a:endParaRPr>
          </a:p>
          <a:p>
            <a:pPr algn="r">
              <a:lnSpc>
                <a:spcPct val="90000"/>
              </a:lnSpc>
            </a:pPr>
            <a:r>
              <a:rPr lang="en-US" dirty="0" smtClean="0">
                <a:gradFill>
                  <a:gsLst>
                    <a:gs pos="0">
                      <a:schemeClr val="tx1">
                        <a:lumMod val="75000"/>
                        <a:lumOff val="25000"/>
                      </a:schemeClr>
                    </a:gs>
                    <a:gs pos="80000">
                      <a:schemeClr val="tx1">
                        <a:lumMod val="65000"/>
                        <a:lumOff val="35000"/>
                      </a:schemeClr>
                    </a:gs>
                  </a:gsLst>
                  <a:lin ang="16200000" scaled="0"/>
                </a:gradFill>
                <a:latin typeface="+mj-lt"/>
              </a:rPr>
              <a:t>Admin</a:t>
            </a:r>
          </a:p>
        </p:txBody>
      </p:sp>
      <p:sp>
        <p:nvSpPr>
          <p:cNvPr id="26" name="TextBox 25"/>
          <p:cNvSpPr txBox="1"/>
          <p:nvPr/>
        </p:nvSpPr>
        <p:spPr>
          <a:xfrm>
            <a:off x="3059832" y="5733256"/>
            <a:ext cx="3051413" cy="249299"/>
          </a:xfrm>
          <a:prstGeom prst="rect">
            <a:avLst/>
          </a:prstGeom>
          <a:noFill/>
        </p:spPr>
        <p:txBody>
          <a:bodyPr wrap="none" lIns="0" tIns="0" rIns="0" bIns="0" rtlCol="0">
            <a:spAutoFit/>
          </a:bodyPr>
          <a:lstStyle/>
          <a:p>
            <a:pPr algn="r">
              <a:lnSpc>
                <a:spcPct val="90000"/>
              </a:lnSpc>
            </a:pPr>
            <a:r>
              <a:rPr lang="en-US" dirty="0" smtClean="0">
                <a:gradFill>
                  <a:gsLst>
                    <a:gs pos="0">
                      <a:schemeClr val="tx1">
                        <a:lumMod val="75000"/>
                        <a:lumOff val="25000"/>
                      </a:schemeClr>
                    </a:gs>
                    <a:gs pos="80000">
                      <a:schemeClr val="tx1">
                        <a:lumMod val="65000"/>
                        <a:lumOff val="35000"/>
                      </a:schemeClr>
                    </a:gs>
                  </a:gsLst>
                  <a:lin ang="16200000" scaled="0"/>
                </a:gradFill>
                <a:latin typeface="+mj-lt"/>
              </a:rPr>
              <a:t>Local         Subnet         Internet</a:t>
            </a:r>
          </a:p>
        </p:txBody>
      </p:sp>
      <p:sp>
        <p:nvSpPr>
          <p:cNvPr id="27" name="TextBox 26"/>
          <p:cNvSpPr txBox="1"/>
          <p:nvPr/>
        </p:nvSpPr>
        <p:spPr>
          <a:xfrm rot="19949801">
            <a:off x="3063745" y="4490423"/>
            <a:ext cx="2903150" cy="251713"/>
          </a:xfrm>
          <a:prstGeom prst="rect">
            <a:avLst/>
          </a:prstGeom>
          <a:noFill/>
        </p:spPr>
        <p:txBody>
          <a:bodyPr wrap="square" lIns="0" tIns="0" rIns="0" bIns="0" rtlCol="0">
            <a:spAutoFit/>
          </a:bodyPr>
          <a:lstStyle/>
          <a:p>
            <a:pPr>
              <a:lnSpc>
                <a:spcPct val="90000"/>
              </a:lnSpc>
            </a:pPr>
            <a:r>
              <a:rPr lang="en-US" b="1" dirty="0" smtClean="0">
                <a:solidFill>
                  <a:schemeClr val="tx1">
                    <a:lumMod val="65000"/>
                    <a:lumOff val="35000"/>
                  </a:schemeClr>
                </a:solidFill>
                <a:latin typeface="+mj-lt"/>
              </a:rPr>
              <a:t>Increasing Attack Surface</a:t>
            </a:r>
          </a:p>
        </p:txBody>
      </p:sp>
    </p:spTree>
    <p:extLst>
      <p:ext uri="{BB962C8B-B14F-4D97-AF65-F5344CB8AC3E}">
        <p14:creationId xmlns:p14="http://schemas.microsoft.com/office/powerpoint/2010/main" val="2376234835"/>
      </p:ext>
    </p:extLst>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27384"/>
            <a:ext cx="7632700" cy="871537"/>
          </a:xfrm>
        </p:spPr>
        <p:txBody>
          <a:bodyPr/>
          <a:lstStyle/>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r>
              <a:rPr lang="en-US" altLang="zh-CN" dirty="0" smtClean="0">
                <a:latin typeface="黑体" panose="02010609060101010101" pitchFamily="49" charset="-122"/>
              </a:rPr>
              <a:t>(3/3)</a:t>
            </a:r>
            <a:endParaRPr lang="en-US" altLang="zh-CN" dirty="0" smtClean="0"/>
          </a:p>
        </p:txBody>
      </p:sp>
      <p:sp>
        <p:nvSpPr>
          <p:cNvPr id="14339" name="Rectangle 3"/>
          <p:cNvSpPr>
            <a:spLocks noGrp="1" noChangeArrowheads="1"/>
          </p:cNvSpPr>
          <p:nvPr>
            <p:ph idx="1"/>
          </p:nvPr>
        </p:nvSpPr>
        <p:spPr>
          <a:xfrm>
            <a:off x="539552" y="1124744"/>
            <a:ext cx="7632700" cy="4924430"/>
          </a:xfrm>
        </p:spPr>
        <p:txBody>
          <a:bodyPr/>
          <a:lstStyle/>
          <a:p>
            <a:pPr eaLnBrk="1" hangingPunct="1"/>
            <a:r>
              <a:rPr lang="zh-CN" altLang="zh-CN" dirty="0" smtClean="0"/>
              <a:t>可以通过</a:t>
            </a:r>
            <a:r>
              <a:rPr lang="zh-CN" altLang="en-US" dirty="0" smtClean="0"/>
              <a:t>权限最小化来</a:t>
            </a:r>
            <a:r>
              <a:rPr lang="zh-CN" altLang="zh-CN" dirty="0" smtClean="0"/>
              <a:t>减少攻击面</a:t>
            </a:r>
            <a:endParaRPr lang="en-US" altLang="zh-CN" dirty="0" smtClean="0"/>
          </a:p>
          <a:p>
            <a:pPr lvl="1" eaLnBrk="1" hangingPunct="1"/>
            <a:r>
              <a:rPr lang="zh-CN" altLang="zh-CN" sz="1600" dirty="0" smtClean="0"/>
              <a:t>权限最小化即程序仅以完成工作所需的最小权限运行即可，避免滥用特权。</a:t>
            </a:r>
            <a:r>
              <a:rPr lang="zh-CN" altLang="en-US" sz="1600" dirty="0" smtClean="0"/>
              <a:t>即使系统存在漏洞，攻击者也仅能获取到有限的控制权限，从而减少潜在的威胁，降低恶意攻击的影响。</a:t>
            </a:r>
            <a:endParaRPr lang="en-US" altLang="zh-CN" sz="1600" dirty="0" smtClean="0"/>
          </a:p>
          <a:p>
            <a:pPr lvl="1" eaLnBrk="1" hangingPunct="1"/>
            <a:r>
              <a:rPr lang="zh-CN" altLang="zh-CN" sz="1600" dirty="0" smtClean="0"/>
              <a:t>永远不要</a:t>
            </a:r>
            <a:r>
              <a:rPr lang="zh-CN" altLang="en-US" sz="1600" dirty="0" smtClean="0"/>
              <a:t>以系统权限</a:t>
            </a:r>
            <a:r>
              <a:rPr lang="zh-CN" altLang="zh-CN" sz="1600" dirty="0" smtClean="0"/>
              <a:t>运行服务，</a:t>
            </a:r>
            <a:r>
              <a:rPr lang="zh-CN" altLang="en-US" sz="1600" dirty="0" smtClean="0"/>
              <a:t>尽量避免以</a:t>
            </a:r>
            <a:r>
              <a:rPr lang="en-US" altLang="zh-CN" sz="1600" dirty="0" smtClean="0"/>
              <a:t>Root</a:t>
            </a:r>
            <a:r>
              <a:rPr lang="zh-CN" altLang="en-US" sz="1600" dirty="0" smtClean="0"/>
              <a:t>权限</a:t>
            </a:r>
            <a:r>
              <a:rPr lang="zh-CN" altLang="zh-CN" sz="1600" dirty="0" smtClean="0"/>
              <a:t>或具有管理权限的用户帐户</a:t>
            </a:r>
            <a:r>
              <a:rPr lang="zh-CN" altLang="en-US" sz="1600" dirty="0" smtClean="0"/>
              <a:t>运行</a:t>
            </a:r>
            <a:r>
              <a:rPr lang="zh-CN" altLang="zh-CN" sz="1600" dirty="0" smtClean="0"/>
              <a:t>守护进程，</a:t>
            </a:r>
            <a:r>
              <a:rPr lang="zh-CN" altLang="zh-CN" sz="1600" dirty="0" smtClean="0"/>
              <a:t>除非</a:t>
            </a:r>
            <a:r>
              <a:rPr lang="zh-CN" altLang="en-US" sz="1600" dirty="0" smtClean="0"/>
              <a:t>业务需求或实在没有别的办法</a:t>
            </a:r>
            <a:r>
              <a:rPr lang="zh-CN" altLang="zh-CN" sz="1600" dirty="0" smtClean="0"/>
              <a:t>。</a:t>
            </a:r>
            <a:endParaRPr lang="en-US" altLang="zh-CN" b="1" dirty="0" smtClean="0"/>
          </a:p>
          <a:p>
            <a:pPr eaLnBrk="1" hangingPunct="1"/>
            <a:endParaRPr lang="en-US" altLang="zh-CN" b="1" dirty="0" smtClean="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30423626"/>
      </p:ext>
    </p:extLst>
  </p:cSld>
  <p:clrMapOvr>
    <a:masterClrMapping/>
  </p:clrMapOvr>
  <p:transition advClick="0" advTm="8000">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solidFill>
                  <a:srgbClr val="FF0000"/>
                </a:solidFill>
                <a:latin typeface="黑体" panose="02010609060101010101" pitchFamily="49" charset="-122"/>
              </a:rPr>
              <a:t>攻击面最小化</a:t>
            </a:r>
            <a:r>
              <a:rPr lang="zh-CN" altLang="en-US" dirty="0">
                <a:solidFill>
                  <a:srgbClr val="FF0000"/>
                </a:solidFill>
                <a:latin typeface="黑体" panose="02010609060101010101" pitchFamily="49" charset="-122"/>
              </a:rPr>
              <a:t>流程</a:t>
            </a:r>
            <a:endParaRPr lang="en-US" altLang="zh-CN" dirty="0" smtClean="0">
              <a:solidFill>
                <a:srgbClr val="FF0000"/>
              </a:solidFill>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a:latin typeface="黑体" panose="02010609060101010101" pitchFamily="49" charset="-122"/>
              </a:rPr>
              <a:t>参考</a:t>
            </a:r>
            <a:endParaRPr lang="en-US" altLang="zh-CN" dirty="0">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2" cstate="print"/>
          <a:srcRect/>
          <a:stretch>
            <a:fillRect/>
          </a:stretch>
        </p:blipFill>
        <p:spPr bwMode="auto">
          <a:xfrm rot="10800000">
            <a:off x="3338842" y="3126333"/>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3" cstate="print"/>
          <a:srcRect/>
          <a:stretch>
            <a:fillRect/>
          </a:stretch>
        </p:blipFill>
        <p:spPr bwMode="auto">
          <a:xfrm rot="10800000">
            <a:off x="4283968" y="2996952"/>
            <a:ext cx="2030412" cy="463550"/>
          </a:xfrm>
          <a:prstGeom prst="rect">
            <a:avLst/>
          </a:prstGeom>
          <a:noFill/>
          <a:ln w="9525">
            <a:noFill/>
            <a:miter lim="800000"/>
            <a:headEnd/>
            <a:tailEnd/>
          </a:ln>
        </p:spPr>
      </p:pic>
      <p:sp>
        <p:nvSpPr>
          <p:cNvPr id="8" name="矩形 35"/>
          <p:cNvSpPr>
            <a:spLocks noChangeArrowheads="1"/>
          </p:cNvSpPr>
          <p:nvPr/>
        </p:nvSpPr>
        <p:spPr bwMode="auto">
          <a:xfrm>
            <a:off x="4569718" y="2939802"/>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3338227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zh-CN" altLang="en-US" dirty="0" smtClean="0"/>
              <a:t>攻击面最小化流程</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467547" y="1052748"/>
            <a:ext cx="7938008" cy="4776697"/>
          </a:xfrm>
        </p:spPr>
        <p:txBody>
          <a:bodyPr/>
          <a:lstStyle/>
          <a:p>
            <a:pPr eaLnBrk="1" hangingPunct="1"/>
            <a:r>
              <a:rPr lang="zh-CN" altLang="en-US" sz="1600" dirty="0" smtClean="0">
                <a:latin typeface="+mn-ea"/>
                <a:ea typeface="+mn-ea"/>
              </a:rPr>
              <a:t>攻击面最小化需要先识别出攻击面。</a:t>
            </a:r>
            <a:r>
              <a:rPr lang="zh-CN" altLang="zh-CN" sz="1600" dirty="0" smtClean="0">
                <a:latin typeface="+mn-ea"/>
                <a:ea typeface="+mn-ea"/>
              </a:rPr>
              <a:t>在识别出</a:t>
            </a:r>
            <a:r>
              <a:rPr lang="zh-CN" altLang="zh-CN" sz="1600" dirty="0">
                <a:latin typeface="+mn-ea"/>
                <a:ea typeface="+mn-ea"/>
              </a:rPr>
              <a:t>攻击面之后，我们需要对攻击面</a:t>
            </a:r>
            <a:r>
              <a:rPr lang="zh-CN" altLang="zh-CN" sz="1600" dirty="0" smtClean="0">
                <a:latin typeface="+mn-ea"/>
                <a:ea typeface="+mn-ea"/>
              </a:rPr>
              <a:t>进行分析，</a:t>
            </a:r>
            <a:r>
              <a:rPr lang="zh-CN" altLang="zh-CN" sz="1600" dirty="0">
                <a:latin typeface="+mn-ea"/>
                <a:ea typeface="+mn-ea"/>
              </a:rPr>
              <a:t>并提出相应的</a:t>
            </a:r>
            <a:r>
              <a:rPr lang="zh-CN" altLang="zh-CN" sz="1600" dirty="0" smtClean="0">
                <a:latin typeface="+mn-ea"/>
                <a:ea typeface="+mn-ea"/>
              </a:rPr>
              <a:t>安全策略</a:t>
            </a:r>
            <a:r>
              <a:rPr lang="zh-CN" altLang="en-US" sz="1600" dirty="0" smtClean="0">
                <a:latin typeface="+mn-ea"/>
                <a:ea typeface="+mn-ea"/>
              </a:rPr>
              <a:t>或设计</a:t>
            </a:r>
            <a:r>
              <a:rPr lang="zh-CN" altLang="zh-CN" sz="1600" dirty="0" smtClean="0">
                <a:latin typeface="+mn-ea"/>
                <a:ea typeface="+mn-ea"/>
              </a:rPr>
              <a:t>需求</a:t>
            </a:r>
            <a:r>
              <a:rPr lang="zh-CN" altLang="en-US" sz="1600" dirty="0" smtClean="0">
                <a:latin typeface="+mn-ea"/>
                <a:ea typeface="+mn-ea"/>
              </a:rPr>
              <a:t>对攻击面进行最小化</a:t>
            </a:r>
            <a:r>
              <a:rPr lang="zh-CN" altLang="zh-CN" sz="1600" dirty="0" smtClean="0">
                <a:latin typeface="+mn-ea"/>
                <a:ea typeface="+mn-ea"/>
              </a:rPr>
              <a:t>。</a:t>
            </a:r>
            <a:r>
              <a:rPr lang="zh-CN" altLang="zh-CN" sz="1600" dirty="0">
                <a:latin typeface="+mn-ea"/>
                <a:ea typeface="+mn-ea"/>
              </a:rPr>
              <a:t>从而尽可能阻止利用潜在的安全缺陷进行攻击的攻击者，有助于降低系统的风险。</a:t>
            </a:r>
            <a:endParaRPr lang="en-US" altLang="zh-CN" sz="1600" dirty="0">
              <a:latin typeface="+mn-ea"/>
              <a:ea typeface="+mn-ea"/>
            </a:endParaRPr>
          </a:p>
          <a:p>
            <a:pPr eaLnBrk="1" hangingPunct="1"/>
            <a:endParaRPr lang="en-US" altLang="zh-CN" sz="1600" b="1" dirty="0" smtClean="0">
              <a:latin typeface="+mn-ea"/>
              <a:ea typeface="+mn-ea"/>
            </a:endParaRPr>
          </a:p>
          <a:p>
            <a:pPr eaLnBrk="1" hangingPunct="1"/>
            <a:endParaRPr lang="en-US" altLang="zh-CN" sz="1600" b="1" dirty="0">
              <a:latin typeface="+mn-ea"/>
              <a:ea typeface="+mn-ea"/>
            </a:endParaRPr>
          </a:p>
          <a:p>
            <a:pPr eaLnBrk="1" hangingPunct="1"/>
            <a:endParaRPr lang="en-US" altLang="zh-CN" sz="1600" b="1" dirty="0" smtClean="0">
              <a:latin typeface="+mn-ea"/>
              <a:ea typeface="+mn-ea"/>
            </a:endParaRPr>
          </a:p>
          <a:p>
            <a:pPr eaLnBrk="1" hangingPunct="1"/>
            <a:endParaRPr lang="en-US" altLang="zh-CN" sz="1600" b="1" dirty="0" smtClean="0">
              <a:latin typeface="+mn-ea"/>
              <a:ea typeface="+mn-ea"/>
            </a:endParaRPr>
          </a:p>
        </p:txBody>
      </p:sp>
      <p:graphicFrame>
        <p:nvGraphicFramePr>
          <p:cNvPr id="8" name="Diagram 6"/>
          <p:cNvGraphicFramePr/>
          <p:nvPr>
            <p:extLst>
              <p:ext uri="{D42A27DB-BD31-4B8C-83A1-F6EECF244321}">
                <p14:modId xmlns:p14="http://schemas.microsoft.com/office/powerpoint/2010/main" val="1166892077"/>
              </p:ext>
            </p:extLst>
          </p:nvPr>
        </p:nvGraphicFramePr>
        <p:xfrm>
          <a:off x="1043608" y="2132856"/>
          <a:ext cx="6984776"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组合 9"/>
          <p:cNvGrpSpPr/>
          <p:nvPr/>
        </p:nvGrpSpPr>
        <p:grpSpPr>
          <a:xfrm>
            <a:off x="2411760" y="3933056"/>
            <a:ext cx="6022115" cy="464114"/>
            <a:chOff x="1981628" y="58894"/>
            <a:chExt cx="6408712" cy="464114"/>
          </a:xfrm>
          <a:solidFill>
            <a:schemeClr val="accent6"/>
          </a:solidFill>
        </p:grpSpPr>
        <p:sp>
          <p:nvSpPr>
            <p:cNvPr id="27" name="同侧圆角矩形 26"/>
            <p:cNvSpPr/>
            <p:nvPr/>
          </p:nvSpPr>
          <p:spPr>
            <a:xfrm rot="5400000">
              <a:off x="4935232" y="-2894710"/>
              <a:ext cx="464114" cy="6371321"/>
            </a:xfrm>
            <a:prstGeom prst="round2SameRect">
              <a:avLst/>
            </a:prstGeom>
            <a:grp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28" name="同侧圆角矩形 4"/>
            <p:cNvSpPr/>
            <p:nvPr/>
          </p:nvSpPr>
          <p:spPr>
            <a:xfrm>
              <a:off x="2041675" y="81549"/>
              <a:ext cx="6348665" cy="4188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zh-CN" altLang="en-US" sz="1000" dirty="0"/>
                <a:t>攻击</a:t>
              </a:r>
              <a:r>
                <a:rPr lang="zh-CN" altLang="en-US" sz="1000" dirty="0" smtClean="0"/>
                <a:t>面是系统暴露给潜在攻击者的入口点的集合</a:t>
              </a:r>
              <a:endParaRPr lang="en-US" altLang="zh-CN" sz="1000" dirty="0" smtClean="0"/>
            </a:p>
            <a:p>
              <a:pPr marL="57150" lvl="1" indent="-57150" defTabSz="444500">
                <a:lnSpc>
                  <a:spcPct val="90000"/>
                </a:lnSpc>
                <a:spcAft>
                  <a:spcPct val="15000"/>
                </a:spcAft>
                <a:buFontTx/>
                <a:buChar char="••"/>
              </a:pPr>
              <a:r>
                <a:rPr lang="zh-CN" altLang="en-US" sz="1000" kern="1200" dirty="0"/>
                <a:t>攻击</a:t>
              </a:r>
              <a:r>
                <a:rPr lang="zh-CN" altLang="en-US" sz="1000" kern="1200" dirty="0" smtClean="0"/>
                <a:t>面最小化的目标是减少并</a:t>
              </a:r>
              <a:r>
                <a:rPr lang="zh-CN" altLang="zh-CN" sz="1000" dirty="0"/>
                <a:t>抵御未来的</a:t>
              </a:r>
              <a:r>
                <a:rPr lang="zh-CN" altLang="zh-CN" sz="1000" dirty="0" smtClean="0"/>
                <a:t>攻击</a:t>
              </a:r>
              <a:endParaRPr lang="en-US" altLang="zh-CN" sz="1000" dirty="0"/>
            </a:p>
          </p:txBody>
        </p:sp>
      </p:grpSp>
      <p:grpSp>
        <p:nvGrpSpPr>
          <p:cNvPr id="11" name="组合 10"/>
          <p:cNvGrpSpPr/>
          <p:nvPr/>
        </p:nvGrpSpPr>
        <p:grpSpPr>
          <a:xfrm>
            <a:off x="574126" y="3875041"/>
            <a:ext cx="1837634" cy="580142"/>
            <a:chOff x="143994" y="879"/>
            <a:chExt cx="1837634" cy="580142"/>
          </a:xfrm>
          <a:solidFill>
            <a:schemeClr val="accent2"/>
          </a:solidFill>
        </p:grpSpPr>
        <p:sp>
          <p:nvSpPr>
            <p:cNvPr id="25" name="圆角矩形 24"/>
            <p:cNvSpPr/>
            <p:nvPr/>
          </p:nvSpPr>
          <p:spPr>
            <a:xfrm>
              <a:off x="143994" y="879"/>
              <a:ext cx="1837634" cy="580142"/>
            </a:xfrm>
            <a:prstGeom prst="roundRect">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 name="圆角矩形 6"/>
            <p:cNvSpPr/>
            <p:nvPr/>
          </p:nvSpPr>
          <p:spPr>
            <a:xfrm>
              <a:off x="172314" y="29199"/>
              <a:ext cx="1780994" cy="523502"/>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altLang="zh-CN" sz="1200" b="1" kern="1200" dirty="0" smtClean="0"/>
                <a:t>What</a:t>
              </a:r>
              <a:endParaRPr lang="zh-CN" altLang="en-US" sz="1200" b="1" kern="1200" dirty="0"/>
            </a:p>
          </p:txBody>
        </p:sp>
      </p:grpSp>
      <p:grpSp>
        <p:nvGrpSpPr>
          <p:cNvPr id="12" name="组合 11"/>
          <p:cNvGrpSpPr/>
          <p:nvPr/>
        </p:nvGrpSpPr>
        <p:grpSpPr>
          <a:xfrm>
            <a:off x="2411791" y="4542205"/>
            <a:ext cx="6022084" cy="464114"/>
            <a:chOff x="1981659" y="668043"/>
            <a:chExt cx="6371266" cy="464114"/>
          </a:xfrm>
          <a:solidFill>
            <a:schemeClr val="accent6"/>
          </a:solidFill>
        </p:grpSpPr>
        <p:sp>
          <p:nvSpPr>
            <p:cNvPr id="23" name="同侧圆角矩形 22"/>
            <p:cNvSpPr/>
            <p:nvPr/>
          </p:nvSpPr>
          <p:spPr>
            <a:xfrm rot="5400000">
              <a:off x="4935235" y="-2285533"/>
              <a:ext cx="464114" cy="6371266"/>
            </a:xfrm>
            <a:prstGeom prst="round2SameRect">
              <a:avLst/>
            </a:prstGeom>
            <a:grp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24" name="同侧圆角矩形 8"/>
            <p:cNvSpPr/>
            <p:nvPr/>
          </p:nvSpPr>
          <p:spPr>
            <a:xfrm>
              <a:off x="1981659" y="690699"/>
              <a:ext cx="6348610" cy="4188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19050" rIns="38100" bIns="19050" numCol="1" spcCol="1270" anchor="ctr" anchorCtr="0">
              <a:noAutofit/>
            </a:bodyPr>
            <a:lstStyle/>
            <a:p>
              <a:pPr marL="57150" lvl="1" indent="-57150" algn="l" defTabSz="466725">
                <a:lnSpc>
                  <a:spcPct val="90000"/>
                </a:lnSpc>
                <a:spcBef>
                  <a:spcPct val="0"/>
                </a:spcBef>
                <a:spcAft>
                  <a:spcPct val="15000"/>
                </a:spcAft>
                <a:buChar char="••"/>
              </a:pPr>
              <a:r>
                <a:rPr lang="zh-CN" altLang="en-US" sz="1050" dirty="0" smtClean="0"/>
                <a:t>与产品设计同步进行，一般在</a:t>
              </a:r>
              <a:r>
                <a:rPr lang="en-US" altLang="zh-CN" sz="1050" dirty="0" smtClean="0"/>
                <a:t>TR2</a:t>
              </a:r>
              <a:r>
                <a:rPr lang="zh-CN" altLang="en-US" sz="1050" dirty="0" smtClean="0"/>
                <a:t>阶段结束前完成</a:t>
              </a:r>
              <a:endParaRPr lang="zh-CN" altLang="en-US" sz="1050" kern="1200" dirty="0"/>
            </a:p>
          </p:txBody>
        </p:sp>
      </p:grpSp>
      <p:grpSp>
        <p:nvGrpSpPr>
          <p:cNvPr id="13" name="组合 12"/>
          <p:cNvGrpSpPr/>
          <p:nvPr/>
        </p:nvGrpSpPr>
        <p:grpSpPr>
          <a:xfrm>
            <a:off x="574126" y="4484190"/>
            <a:ext cx="1837664" cy="580142"/>
            <a:chOff x="143994" y="610028"/>
            <a:chExt cx="1837664" cy="580142"/>
          </a:xfrm>
          <a:solidFill>
            <a:schemeClr val="accent6"/>
          </a:solidFill>
        </p:grpSpPr>
        <p:sp>
          <p:nvSpPr>
            <p:cNvPr id="21" name="圆角矩形 20"/>
            <p:cNvSpPr/>
            <p:nvPr/>
          </p:nvSpPr>
          <p:spPr>
            <a:xfrm>
              <a:off x="143994" y="610028"/>
              <a:ext cx="1837664" cy="580142"/>
            </a:xfrm>
            <a:prstGeom prst="roundRect">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 name="圆角矩形 10"/>
            <p:cNvSpPr/>
            <p:nvPr/>
          </p:nvSpPr>
          <p:spPr>
            <a:xfrm>
              <a:off x="172314" y="638348"/>
              <a:ext cx="1781024" cy="5235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altLang="zh-CN" sz="1200" b="1" kern="1200" dirty="0" smtClean="0"/>
                <a:t>When</a:t>
              </a:r>
              <a:endParaRPr lang="zh-CN" altLang="en-US" sz="1200" b="1" kern="1200" dirty="0"/>
            </a:p>
          </p:txBody>
        </p:sp>
      </p:grpSp>
      <p:grpSp>
        <p:nvGrpSpPr>
          <p:cNvPr id="14" name="组合 13"/>
          <p:cNvGrpSpPr/>
          <p:nvPr/>
        </p:nvGrpSpPr>
        <p:grpSpPr>
          <a:xfrm>
            <a:off x="2411760" y="5151355"/>
            <a:ext cx="6022115" cy="464114"/>
            <a:chOff x="1981628" y="1277193"/>
            <a:chExt cx="6371266" cy="464114"/>
          </a:xfrm>
          <a:solidFill>
            <a:schemeClr val="accent6"/>
          </a:solidFill>
        </p:grpSpPr>
        <p:sp>
          <p:nvSpPr>
            <p:cNvPr id="19" name="同侧圆角矩形 18"/>
            <p:cNvSpPr/>
            <p:nvPr/>
          </p:nvSpPr>
          <p:spPr>
            <a:xfrm rot="5400000">
              <a:off x="4935204" y="-1676383"/>
              <a:ext cx="464114" cy="6371266"/>
            </a:xfrm>
            <a:prstGeom prst="round2SameRect">
              <a:avLst/>
            </a:prstGeom>
            <a:grp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20" name="同侧圆角矩形 12"/>
            <p:cNvSpPr/>
            <p:nvPr/>
          </p:nvSpPr>
          <p:spPr>
            <a:xfrm>
              <a:off x="1981628" y="1299849"/>
              <a:ext cx="6348610" cy="4188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zh-CN" altLang="en-US" sz="1000" kern="1200" dirty="0" smtClean="0"/>
                <a:t>产品团队</a:t>
              </a:r>
              <a:r>
                <a:rPr lang="en-US" altLang="zh-CN" sz="1000" kern="1200" dirty="0" smtClean="0"/>
                <a:t>: </a:t>
              </a:r>
              <a:r>
                <a:rPr lang="zh-CN" altLang="en-US" sz="1000" kern="1200" dirty="0" smtClean="0"/>
                <a:t>系统架构师</a:t>
              </a:r>
              <a:r>
                <a:rPr lang="en-US" altLang="zh-CN" sz="1000" kern="1200" dirty="0" smtClean="0"/>
                <a:t>, </a:t>
              </a:r>
              <a:r>
                <a:rPr lang="zh-CN" altLang="en-US" sz="1000" kern="1200" dirty="0" smtClean="0"/>
                <a:t>特性</a:t>
              </a:r>
              <a:r>
                <a:rPr lang="en-US" altLang="zh-CN" sz="1000" kern="1200" dirty="0" smtClean="0"/>
                <a:t>SE</a:t>
              </a:r>
              <a:endParaRPr lang="zh-CN" altLang="en-US" sz="1000" kern="1200" dirty="0"/>
            </a:p>
            <a:p>
              <a:pPr marL="57150" lvl="1" indent="-57150" defTabSz="444500">
                <a:lnSpc>
                  <a:spcPct val="90000"/>
                </a:lnSpc>
                <a:spcAft>
                  <a:spcPct val="15000"/>
                </a:spcAft>
                <a:buChar char="••"/>
              </a:pPr>
              <a:r>
                <a:rPr lang="zh-CN" altLang="en-US" sz="1000" kern="1200" dirty="0" smtClean="0"/>
                <a:t>安全团队</a:t>
              </a:r>
              <a:r>
                <a:rPr lang="en-US" altLang="zh-CN" sz="1000" dirty="0" smtClean="0"/>
                <a:t>: </a:t>
              </a:r>
              <a:r>
                <a:rPr lang="zh-CN" altLang="en-US" sz="1000" kern="1200" dirty="0" smtClean="0"/>
                <a:t>安全顾问</a:t>
              </a:r>
              <a:endParaRPr lang="zh-CN" altLang="en-US" sz="1000" kern="1200" dirty="0"/>
            </a:p>
          </p:txBody>
        </p:sp>
      </p:grpSp>
      <p:grpSp>
        <p:nvGrpSpPr>
          <p:cNvPr id="15" name="组合 14"/>
          <p:cNvGrpSpPr/>
          <p:nvPr/>
        </p:nvGrpSpPr>
        <p:grpSpPr>
          <a:xfrm>
            <a:off x="574126" y="5093340"/>
            <a:ext cx="1837634" cy="580142"/>
            <a:chOff x="143994" y="1219178"/>
            <a:chExt cx="1837634" cy="580142"/>
          </a:xfrm>
          <a:solidFill>
            <a:schemeClr val="accent6"/>
          </a:solidFill>
        </p:grpSpPr>
        <p:sp>
          <p:nvSpPr>
            <p:cNvPr id="16" name="圆角矩形 15"/>
            <p:cNvSpPr/>
            <p:nvPr/>
          </p:nvSpPr>
          <p:spPr>
            <a:xfrm>
              <a:off x="143994" y="1219178"/>
              <a:ext cx="1837634" cy="580142"/>
            </a:xfrm>
            <a:prstGeom prst="roundRect">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7" name="圆角矩形 14"/>
            <p:cNvSpPr/>
            <p:nvPr/>
          </p:nvSpPr>
          <p:spPr>
            <a:xfrm>
              <a:off x="172314" y="1247498"/>
              <a:ext cx="1780994" cy="5235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altLang="zh-CN" sz="1200" b="1" kern="1200" dirty="0" smtClean="0"/>
                <a:t>Who</a:t>
              </a:r>
              <a:endParaRPr lang="zh-CN" altLang="en-US" sz="1200" b="1"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solidFill>
                  <a:srgbClr val="FF0000"/>
                </a:solidFill>
                <a:latin typeface="黑体" panose="02010609060101010101" pitchFamily="49" charset="-122"/>
              </a:rPr>
              <a:t>攻击面识别</a:t>
            </a:r>
            <a:endParaRPr lang="en-US" altLang="zh-CN" dirty="0" smtClean="0">
              <a:solidFill>
                <a:srgbClr val="FF0000"/>
              </a:solidFill>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a:latin typeface="黑体" panose="02010609060101010101" pitchFamily="49" charset="-122"/>
              </a:rPr>
              <a:t>参考</a:t>
            </a:r>
            <a:endParaRPr lang="en-US" altLang="zh-CN" dirty="0">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2" cstate="print"/>
          <a:srcRect/>
          <a:stretch>
            <a:fillRect/>
          </a:stretch>
        </p:blipFill>
        <p:spPr bwMode="auto">
          <a:xfrm rot="10800000">
            <a:off x="2906794" y="3558381"/>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3" cstate="print"/>
          <a:srcRect/>
          <a:stretch>
            <a:fillRect/>
          </a:stretch>
        </p:blipFill>
        <p:spPr bwMode="auto">
          <a:xfrm rot="10800000">
            <a:off x="3851920" y="3429000"/>
            <a:ext cx="2030412" cy="463550"/>
          </a:xfrm>
          <a:prstGeom prst="rect">
            <a:avLst/>
          </a:prstGeom>
          <a:noFill/>
          <a:ln w="9525">
            <a:noFill/>
            <a:miter lim="800000"/>
            <a:headEnd/>
            <a:tailEnd/>
          </a:ln>
        </p:spPr>
      </p:pic>
      <p:sp>
        <p:nvSpPr>
          <p:cNvPr id="8" name="矩形 35"/>
          <p:cNvSpPr>
            <a:spLocks noChangeArrowheads="1"/>
          </p:cNvSpPr>
          <p:nvPr/>
        </p:nvSpPr>
        <p:spPr bwMode="auto">
          <a:xfrm>
            <a:off x="4137670" y="3371850"/>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4031363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27384"/>
            <a:ext cx="7632700" cy="871537"/>
          </a:xfrm>
        </p:spPr>
        <p:txBody>
          <a:bodyPr/>
          <a:lstStyle/>
          <a:p>
            <a:pPr lvl="0"/>
            <a:r>
              <a:rPr lang="en-US" altLang="zh-CN" dirty="0"/>
              <a:t>Step 1: </a:t>
            </a:r>
            <a:r>
              <a:rPr lang="zh-CN" altLang="en-US" dirty="0"/>
              <a:t>攻击面识别</a:t>
            </a:r>
            <a:endParaRPr lang="en-US" altLang="zh-CN" dirty="0"/>
          </a:p>
        </p:txBody>
      </p:sp>
      <p:sp>
        <p:nvSpPr>
          <p:cNvPr id="14339" name="Rectangle 3"/>
          <p:cNvSpPr>
            <a:spLocks noGrp="1" noChangeArrowheads="1"/>
          </p:cNvSpPr>
          <p:nvPr>
            <p:ph idx="1"/>
          </p:nvPr>
        </p:nvSpPr>
        <p:spPr>
          <a:xfrm>
            <a:off x="611560" y="1124744"/>
            <a:ext cx="7632700" cy="4852422"/>
          </a:xfrm>
        </p:spPr>
        <p:txBody>
          <a:bodyPr/>
          <a:lstStyle/>
          <a:p>
            <a:pPr eaLnBrk="1" hangingPunct="1"/>
            <a:r>
              <a:rPr lang="zh-CN" altLang="zh-CN" sz="1600" dirty="0" smtClean="0">
                <a:latin typeface="+mn-ea"/>
                <a:ea typeface="+mn-ea"/>
              </a:rPr>
              <a:t>熟悉系统业务场景</a:t>
            </a:r>
            <a:r>
              <a:rPr lang="zh-CN" altLang="en-US" sz="1600" dirty="0" smtClean="0">
                <a:latin typeface="+mn-ea"/>
                <a:ea typeface="+mn-ea"/>
              </a:rPr>
              <a:t>及功能</a:t>
            </a:r>
            <a:r>
              <a:rPr lang="zh-CN" altLang="zh-CN" sz="1600" dirty="0" smtClean="0">
                <a:latin typeface="+mn-ea"/>
                <a:ea typeface="+mn-ea"/>
              </a:rPr>
              <a:t>是识别攻击</a:t>
            </a:r>
            <a:r>
              <a:rPr lang="zh-CN" altLang="zh-CN" sz="1600" dirty="0">
                <a:latin typeface="+mn-ea"/>
                <a:ea typeface="+mn-ea"/>
              </a:rPr>
              <a:t>面的前提</a:t>
            </a:r>
            <a:r>
              <a:rPr lang="zh-CN" altLang="zh-CN" sz="1600" dirty="0" smtClean="0">
                <a:latin typeface="+mn-ea"/>
                <a:ea typeface="+mn-ea"/>
              </a:rPr>
              <a:t>，数据流图</a:t>
            </a:r>
            <a:r>
              <a:rPr lang="zh-CN" altLang="zh-CN" sz="1600" dirty="0">
                <a:latin typeface="+mn-ea"/>
                <a:ea typeface="+mn-ea"/>
              </a:rPr>
              <a:t>正是通过熟悉业务场景，直观体现业务场景中实体之间的数据交互的流程图。所以攻击面</a:t>
            </a:r>
            <a:r>
              <a:rPr lang="zh-CN" altLang="zh-CN" sz="1600" dirty="0" smtClean="0">
                <a:latin typeface="+mn-ea"/>
                <a:ea typeface="+mn-ea"/>
              </a:rPr>
              <a:t>识别工作</a:t>
            </a:r>
            <a:r>
              <a:rPr lang="zh-CN" altLang="en-US" sz="1600" dirty="0" smtClean="0">
                <a:latin typeface="+mn-ea"/>
                <a:ea typeface="+mn-ea"/>
              </a:rPr>
              <a:t>是</a:t>
            </a:r>
            <a:r>
              <a:rPr lang="zh-CN" altLang="zh-CN" sz="1600" dirty="0" smtClean="0">
                <a:latin typeface="+mn-ea"/>
                <a:ea typeface="+mn-ea"/>
              </a:rPr>
              <a:t>建立在</a:t>
            </a:r>
            <a:r>
              <a:rPr lang="zh-CN" altLang="en-US" sz="1600" dirty="0" smtClean="0">
                <a:latin typeface="+mn-ea"/>
                <a:ea typeface="+mn-ea"/>
              </a:rPr>
              <a:t>正确、完整</a:t>
            </a:r>
            <a:r>
              <a:rPr lang="zh-CN" altLang="zh-CN" sz="1600" dirty="0" smtClean="0">
                <a:latin typeface="+mn-ea"/>
                <a:ea typeface="+mn-ea"/>
              </a:rPr>
              <a:t>的</a:t>
            </a:r>
            <a:r>
              <a:rPr lang="zh-CN" altLang="zh-CN" sz="1600" dirty="0">
                <a:latin typeface="+mn-ea"/>
                <a:ea typeface="+mn-ea"/>
              </a:rPr>
              <a:t>数据流图基础上来</a:t>
            </a:r>
            <a:r>
              <a:rPr lang="zh-CN" altLang="zh-CN" sz="1600" dirty="0" smtClean="0">
                <a:latin typeface="+mn-ea"/>
                <a:ea typeface="+mn-ea"/>
              </a:rPr>
              <a:t>完成</a:t>
            </a:r>
            <a:r>
              <a:rPr lang="zh-CN" altLang="en-US" sz="1600" dirty="0" smtClean="0">
                <a:latin typeface="+mn-ea"/>
                <a:ea typeface="+mn-ea"/>
              </a:rPr>
              <a:t>的</a:t>
            </a:r>
            <a:r>
              <a:rPr lang="zh-CN" altLang="en-US" sz="1600" dirty="0" smtClean="0"/>
              <a:t>。</a:t>
            </a:r>
            <a:endParaRPr lang="en-US" altLang="zh-CN" sz="1600" dirty="0" smtClean="0"/>
          </a:p>
          <a:p>
            <a:pPr lvl="1" eaLnBrk="1" hangingPunct="1"/>
            <a:r>
              <a:rPr lang="zh-CN" altLang="en-US" sz="1400" dirty="0" smtClean="0"/>
              <a:t>重点关注</a:t>
            </a:r>
            <a:r>
              <a:rPr lang="en-US" altLang="zh-CN" sz="1400" dirty="0" smtClean="0"/>
              <a:t>High Level</a:t>
            </a:r>
            <a:r>
              <a:rPr lang="zh-CN" altLang="en-US" sz="1400" dirty="0" smtClean="0"/>
              <a:t>数据流图并进行攻击面分析</a:t>
            </a:r>
            <a:endParaRPr lang="en-US" altLang="zh-CN" sz="1400" dirty="0" smtClean="0"/>
          </a:p>
          <a:p>
            <a:pPr lvl="1" eaLnBrk="1" hangingPunct="1"/>
            <a:r>
              <a:rPr lang="zh-CN" altLang="en-US" sz="1400" dirty="0" smtClean="0"/>
              <a:t>主要分析</a:t>
            </a:r>
            <a:r>
              <a:rPr lang="zh-CN" altLang="en-US" sz="1400" dirty="0" smtClean="0"/>
              <a:t>数据流图中跨越信任边界的数据流</a:t>
            </a:r>
            <a:endParaRPr lang="en-US" altLang="zh-CN" sz="1400" dirty="0" smtClean="0"/>
          </a:p>
          <a:p>
            <a:r>
              <a:rPr lang="zh-CN" altLang="en-US" sz="1600" dirty="0" smtClean="0">
                <a:solidFill>
                  <a:srgbClr val="000000"/>
                </a:solidFill>
                <a:latin typeface="+mn-ea"/>
                <a:ea typeface="+mn-ea"/>
                <a:cs typeface="Arial" pitchFamily="34" charset="0"/>
              </a:rPr>
              <a:t>攻击</a:t>
            </a:r>
            <a:r>
              <a:rPr lang="zh-CN" altLang="en-US" sz="1600" dirty="0">
                <a:solidFill>
                  <a:srgbClr val="000000"/>
                </a:solidFill>
                <a:latin typeface="+mn-ea"/>
                <a:ea typeface="+mn-ea"/>
                <a:cs typeface="Arial" pitchFamily="34" charset="0"/>
              </a:rPr>
              <a:t>面是系统暴露给潜在攻击者的入口点的</a:t>
            </a:r>
            <a:r>
              <a:rPr lang="zh-CN" altLang="en-US" sz="1600" dirty="0" smtClean="0">
                <a:solidFill>
                  <a:srgbClr val="000000"/>
                </a:solidFill>
                <a:latin typeface="+mn-ea"/>
                <a:ea typeface="+mn-ea"/>
                <a:cs typeface="Arial" pitchFamily="34" charset="0"/>
              </a:rPr>
              <a:t>集合，例如</a:t>
            </a:r>
            <a:r>
              <a:rPr lang="en-US" altLang="zh-CN" sz="1600" dirty="0" smtClean="0">
                <a:solidFill>
                  <a:srgbClr val="000000"/>
                </a:solidFill>
                <a:latin typeface="+mn-ea"/>
                <a:ea typeface="+mn-ea"/>
                <a:cs typeface="Arial" pitchFamily="34" charset="0"/>
              </a:rPr>
              <a:t>:</a:t>
            </a:r>
          </a:p>
          <a:p>
            <a:pPr lvl="1"/>
            <a:r>
              <a:rPr lang="zh-CN" altLang="zh-CN" sz="1400" dirty="0" smtClean="0">
                <a:latin typeface="+mn-ea"/>
                <a:ea typeface="+mn-ea"/>
              </a:rPr>
              <a:t>网络入口（</a:t>
            </a:r>
            <a:r>
              <a:rPr lang="en-US" altLang="zh-CN" sz="1400" dirty="0">
                <a:latin typeface="+mn-ea"/>
                <a:ea typeface="+mn-ea"/>
              </a:rPr>
              <a:t>HTTP</a:t>
            </a:r>
            <a:r>
              <a:rPr lang="zh-CN" altLang="zh-CN" sz="1400" dirty="0">
                <a:latin typeface="+mn-ea"/>
                <a:ea typeface="+mn-ea"/>
              </a:rPr>
              <a:t>、</a:t>
            </a:r>
            <a:r>
              <a:rPr lang="en-US" altLang="zh-CN" sz="1400" dirty="0">
                <a:latin typeface="+mn-ea"/>
                <a:ea typeface="+mn-ea"/>
              </a:rPr>
              <a:t>FTP</a:t>
            </a:r>
            <a:r>
              <a:rPr lang="zh-CN" altLang="zh-CN" sz="1400" dirty="0">
                <a:latin typeface="+mn-ea"/>
                <a:ea typeface="+mn-ea"/>
              </a:rPr>
              <a:t>、</a:t>
            </a:r>
            <a:r>
              <a:rPr lang="en-US" altLang="zh-CN" sz="1400" dirty="0">
                <a:latin typeface="+mn-ea"/>
                <a:ea typeface="+mn-ea"/>
              </a:rPr>
              <a:t>TELNET</a:t>
            </a:r>
            <a:r>
              <a:rPr lang="zh-CN" altLang="zh-CN" sz="1400" dirty="0">
                <a:latin typeface="+mn-ea"/>
                <a:ea typeface="+mn-ea"/>
              </a:rPr>
              <a:t>等</a:t>
            </a:r>
            <a:r>
              <a:rPr lang="zh-CN" altLang="zh-CN" sz="1400" dirty="0" smtClean="0">
                <a:latin typeface="+mn-ea"/>
                <a:ea typeface="+mn-ea"/>
              </a:rPr>
              <a:t>）</a:t>
            </a:r>
            <a:endParaRPr lang="en-US" altLang="zh-CN" sz="1400" dirty="0" smtClean="0">
              <a:latin typeface="+mn-ea"/>
              <a:ea typeface="+mn-ea"/>
            </a:endParaRPr>
          </a:p>
          <a:p>
            <a:pPr lvl="1"/>
            <a:r>
              <a:rPr lang="en-US" altLang="zh-CN" sz="1400" dirty="0" smtClean="0">
                <a:latin typeface="+mn-ea"/>
                <a:ea typeface="+mn-ea"/>
              </a:rPr>
              <a:t>Web</a:t>
            </a:r>
            <a:r>
              <a:rPr lang="zh-CN" altLang="en-US" sz="1400" dirty="0" smtClean="0">
                <a:latin typeface="+mn-ea"/>
                <a:ea typeface="+mn-ea"/>
              </a:rPr>
              <a:t>服务</a:t>
            </a:r>
            <a:endParaRPr lang="en-US" altLang="zh-CN" sz="1400" dirty="0" smtClean="0">
              <a:latin typeface="+mn-ea"/>
              <a:ea typeface="+mn-ea"/>
            </a:endParaRPr>
          </a:p>
          <a:p>
            <a:pPr lvl="1"/>
            <a:r>
              <a:rPr lang="zh-CN" altLang="zh-CN" sz="1400" dirty="0" smtClean="0">
                <a:latin typeface="+mn-ea"/>
                <a:ea typeface="+mn-ea"/>
              </a:rPr>
              <a:t>数据库</a:t>
            </a:r>
            <a:r>
              <a:rPr lang="zh-CN" altLang="zh-CN" sz="1400" dirty="0">
                <a:latin typeface="+mn-ea"/>
                <a:ea typeface="+mn-ea"/>
              </a:rPr>
              <a:t>访问</a:t>
            </a:r>
            <a:r>
              <a:rPr lang="zh-CN" altLang="zh-CN" sz="1400" dirty="0" smtClean="0">
                <a:latin typeface="+mn-ea"/>
                <a:ea typeface="+mn-ea"/>
              </a:rPr>
              <a:t>接口</a:t>
            </a:r>
            <a:endParaRPr lang="en-US" altLang="zh-CN" sz="1400" dirty="0" smtClean="0">
              <a:latin typeface="+mn-ea"/>
              <a:ea typeface="+mn-ea"/>
            </a:endParaRPr>
          </a:p>
          <a:p>
            <a:pPr lvl="1"/>
            <a:r>
              <a:rPr lang="zh-CN" altLang="zh-CN" sz="1400" dirty="0" smtClean="0">
                <a:latin typeface="+mn-ea"/>
                <a:ea typeface="+mn-ea"/>
              </a:rPr>
              <a:t>物理</a:t>
            </a:r>
            <a:r>
              <a:rPr lang="zh-CN" altLang="en-US" sz="1400" dirty="0" smtClean="0">
                <a:latin typeface="+mn-ea"/>
                <a:ea typeface="+mn-ea"/>
              </a:rPr>
              <a:t>接口</a:t>
            </a:r>
            <a:r>
              <a:rPr lang="zh-CN" altLang="zh-CN" sz="1400" dirty="0" smtClean="0">
                <a:latin typeface="+mn-ea"/>
                <a:ea typeface="+mn-ea"/>
              </a:rPr>
              <a:t>（</a:t>
            </a:r>
            <a:r>
              <a:rPr lang="en-US" altLang="zh-CN" sz="1400" dirty="0">
                <a:latin typeface="+mn-ea"/>
                <a:ea typeface="+mn-ea"/>
              </a:rPr>
              <a:t>USB</a:t>
            </a:r>
            <a:r>
              <a:rPr lang="zh-CN" altLang="zh-CN" sz="1400" dirty="0">
                <a:latin typeface="+mn-ea"/>
                <a:ea typeface="+mn-ea"/>
              </a:rPr>
              <a:t>接口，串口等</a:t>
            </a:r>
            <a:r>
              <a:rPr lang="zh-CN" altLang="zh-CN" sz="1400" dirty="0" smtClean="0">
                <a:latin typeface="+mn-ea"/>
                <a:ea typeface="+mn-ea"/>
              </a:rPr>
              <a:t>）</a:t>
            </a:r>
            <a:endParaRPr lang="en-US" altLang="zh-CN" sz="1400" dirty="0" smtClean="0">
              <a:latin typeface="+mn-ea"/>
              <a:ea typeface="+mn-ea"/>
            </a:endParaRPr>
          </a:p>
          <a:p>
            <a:pPr lvl="1"/>
            <a:r>
              <a:rPr lang="en-US" altLang="zh-CN" sz="1400" dirty="0" smtClean="0">
                <a:latin typeface="+mn-ea"/>
              </a:rPr>
              <a:t>…</a:t>
            </a:r>
            <a:endParaRPr lang="en-US" altLang="zh-CN" sz="1400" dirty="0" smtClean="0">
              <a:latin typeface="+mn-ea"/>
              <a:ea typeface="+mn-ea"/>
            </a:endParaRPr>
          </a:p>
          <a:p>
            <a:endParaRPr lang="zh-CN" altLang="zh-CN" sz="1600" dirty="0">
              <a:latin typeface="+mn-ea"/>
              <a:ea typeface="+mn-ea"/>
            </a:endParaRP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13095522"/>
      </p:ext>
    </p:extLst>
  </p:cSld>
  <p:clrMapOvr>
    <a:masterClrMapping/>
  </p:clrMapOvr>
  <p:transition advClick="0" advTm="800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27384"/>
            <a:ext cx="7632700" cy="871537"/>
          </a:xfrm>
        </p:spPr>
        <p:txBody>
          <a:bodyPr/>
          <a:lstStyle/>
          <a:p>
            <a:pPr lvl="0"/>
            <a:r>
              <a:rPr lang="en-US" altLang="zh-CN" dirty="0" smtClean="0"/>
              <a:t>Demo: </a:t>
            </a:r>
            <a:r>
              <a:rPr lang="zh-CN" altLang="en-US" dirty="0"/>
              <a:t>攻击面识别</a:t>
            </a:r>
            <a:endParaRPr lang="en-US" altLang="zh-CN" dirty="0"/>
          </a:p>
        </p:txBody>
      </p:sp>
      <p:sp>
        <p:nvSpPr>
          <p:cNvPr id="14339" name="Rectangle 3"/>
          <p:cNvSpPr>
            <a:spLocks noGrp="1" noChangeArrowheads="1"/>
          </p:cNvSpPr>
          <p:nvPr>
            <p:ph idx="1"/>
          </p:nvPr>
        </p:nvSpPr>
        <p:spPr>
          <a:xfrm>
            <a:off x="611560" y="1124744"/>
            <a:ext cx="7632700" cy="4852422"/>
          </a:xfrm>
        </p:spPr>
        <p:txBody>
          <a:bodyPr/>
          <a:lstStyle/>
          <a:p>
            <a:r>
              <a:rPr lang="zh-CN" altLang="en-US" sz="1600" dirty="0">
                <a:latin typeface="+mn-ea"/>
                <a:ea typeface="+mn-ea"/>
              </a:rPr>
              <a:t>攻击</a:t>
            </a:r>
            <a:r>
              <a:rPr lang="zh-CN" altLang="en-US" sz="1600" dirty="0" smtClean="0">
                <a:latin typeface="+mn-ea"/>
                <a:ea typeface="+mn-ea"/>
              </a:rPr>
              <a:t>面识别</a:t>
            </a:r>
            <a:r>
              <a:rPr lang="en-US" altLang="zh-CN" sz="1600" dirty="0" smtClean="0">
                <a:latin typeface="+mn-ea"/>
                <a:ea typeface="+mn-ea"/>
              </a:rPr>
              <a:t>Demo</a:t>
            </a:r>
            <a:r>
              <a:rPr lang="zh-CN" altLang="en-US" sz="1600" dirty="0" smtClean="0">
                <a:latin typeface="+mn-ea"/>
                <a:ea typeface="+mn-ea"/>
              </a:rPr>
              <a:t>，</a:t>
            </a:r>
            <a:r>
              <a:rPr lang="zh-CN" altLang="en-US" sz="1600" dirty="0" smtClean="0">
                <a:latin typeface="+mn-ea"/>
                <a:ea typeface="+mn-ea"/>
              </a:rPr>
              <a:t>如下列举</a:t>
            </a:r>
            <a:r>
              <a:rPr lang="zh-CN" altLang="en-US" sz="1600" dirty="0" smtClean="0">
                <a:latin typeface="+mn-ea"/>
                <a:ea typeface="+mn-ea"/>
              </a:rPr>
              <a:t>中</a:t>
            </a:r>
            <a:r>
              <a:rPr lang="zh-CN" altLang="en-US" sz="1600" dirty="0" smtClean="0">
                <a:latin typeface="+mn-ea"/>
                <a:ea typeface="+mn-ea"/>
              </a:rPr>
              <a:t>识别出的攻击面：</a:t>
            </a:r>
            <a:endParaRPr lang="en-US" altLang="zh-CN" sz="1600" dirty="0" smtClean="0">
              <a:latin typeface="+mn-ea"/>
              <a:ea typeface="+mn-ea"/>
            </a:endParaRPr>
          </a:p>
          <a:p>
            <a:endParaRPr lang="en-US" altLang="zh-CN" sz="1600" dirty="0" smtClean="0">
              <a:latin typeface="+mn-ea"/>
              <a:ea typeface="+mn-ea"/>
            </a:endParaRPr>
          </a:p>
          <a:p>
            <a:endParaRPr lang="en-US" altLang="zh-CN" sz="1600" dirty="0">
              <a:latin typeface="+mn-ea"/>
              <a:ea typeface="+mn-ea"/>
            </a:endParaRPr>
          </a:p>
          <a:p>
            <a:endParaRPr lang="en-US" altLang="zh-CN" sz="1600" dirty="0" smtClean="0">
              <a:latin typeface="+mn-ea"/>
              <a:ea typeface="+mn-ea"/>
            </a:endParaRPr>
          </a:p>
          <a:p>
            <a:endParaRPr lang="en-US" altLang="zh-CN" sz="1600" dirty="0">
              <a:latin typeface="+mn-ea"/>
              <a:ea typeface="+mn-ea"/>
            </a:endParaRPr>
          </a:p>
          <a:p>
            <a:endParaRPr lang="en-US" altLang="zh-CN" sz="1600" dirty="0" smtClean="0">
              <a:latin typeface="+mn-ea"/>
              <a:ea typeface="+mn-ea"/>
            </a:endParaRPr>
          </a:p>
          <a:p>
            <a:endParaRPr lang="en-US" altLang="zh-CN" sz="1600" dirty="0">
              <a:latin typeface="+mn-ea"/>
              <a:ea typeface="+mn-ea"/>
            </a:endParaRPr>
          </a:p>
          <a:p>
            <a:endParaRPr lang="en-US" altLang="zh-CN" sz="1600" dirty="0" smtClean="0">
              <a:latin typeface="+mn-ea"/>
              <a:ea typeface="+mn-ea"/>
            </a:endParaRPr>
          </a:p>
          <a:p>
            <a:endParaRPr lang="en-US" altLang="zh-CN" sz="1600" dirty="0">
              <a:latin typeface="+mn-ea"/>
              <a:ea typeface="+mn-ea"/>
            </a:endParaRPr>
          </a:p>
          <a:p>
            <a:endParaRPr lang="en-US" altLang="zh-CN" sz="1600" dirty="0" smtClean="0">
              <a:latin typeface="+mn-ea"/>
              <a:ea typeface="+mn-ea"/>
            </a:endParaRPr>
          </a:p>
          <a:p>
            <a:endParaRPr lang="en-US" altLang="zh-CN" sz="1600" dirty="0">
              <a:latin typeface="+mn-ea"/>
              <a:ea typeface="+mn-ea"/>
            </a:endParaRPr>
          </a:p>
          <a:p>
            <a:pPr lvl="1"/>
            <a:r>
              <a:rPr lang="en-US" altLang="zh-CN" sz="1400" dirty="0">
                <a:latin typeface="+mn-ea"/>
              </a:rPr>
              <a:t>UFO</a:t>
            </a:r>
            <a:r>
              <a:rPr lang="zh-CN" altLang="en-US" sz="1400" dirty="0">
                <a:latin typeface="+mn-ea"/>
              </a:rPr>
              <a:t>客户端访问</a:t>
            </a:r>
            <a:r>
              <a:rPr lang="zh-CN" altLang="en-US" sz="1400" dirty="0" smtClean="0">
                <a:latin typeface="+mn-ea"/>
              </a:rPr>
              <a:t>接口、</a:t>
            </a:r>
            <a:r>
              <a:rPr lang="en-US" altLang="zh-CN" sz="1400" dirty="0">
                <a:latin typeface="+mn-ea"/>
              </a:rPr>
              <a:t>Web</a:t>
            </a:r>
            <a:r>
              <a:rPr lang="zh-CN" altLang="en-US" sz="1400" dirty="0">
                <a:latin typeface="+mn-ea"/>
              </a:rPr>
              <a:t>访问</a:t>
            </a:r>
            <a:r>
              <a:rPr lang="zh-CN" altLang="en-US" sz="1400" dirty="0" smtClean="0">
                <a:latin typeface="+mn-ea"/>
              </a:rPr>
              <a:t>接口、</a:t>
            </a:r>
            <a:r>
              <a:rPr lang="en-US" altLang="zh-CN" sz="1400" dirty="0" smtClean="0">
                <a:latin typeface="+mn-ea"/>
              </a:rPr>
              <a:t>Telnet</a:t>
            </a:r>
            <a:r>
              <a:rPr lang="zh-CN" altLang="en-US" sz="1400" dirty="0" smtClean="0">
                <a:latin typeface="+mn-ea"/>
              </a:rPr>
              <a:t>接口、</a:t>
            </a:r>
            <a:r>
              <a:rPr lang="en-US" altLang="zh-CN" sz="1400" dirty="0" smtClean="0">
                <a:latin typeface="+mn-ea"/>
              </a:rPr>
              <a:t>FTP</a:t>
            </a:r>
            <a:r>
              <a:rPr lang="zh-CN" altLang="en-US" sz="1400" dirty="0" smtClean="0">
                <a:latin typeface="+mn-ea"/>
              </a:rPr>
              <a:t>接口、</a:t>
            </a:r>
            <a:r>
              <a:rPr lang="en-US" altLang="zh-CN" sz="1400" dirty="0">
                <a:latin typeface="+mn-ea"/>
              </a:rPr>
              <a:t>NE</a:t>
            </a:r>
            <a:r>
              <a:rPr lang="zh-CN" altLang="en-US" sz="1400" dirty="0">
                <a:latin typeface="+mn-ea"/>
              </a:rPr>
              <a:t>网</a:t>
            </a:r>
            <a:r>
              <a:rPr lang="zh-CN" altLang="en-US" sz="1400" dirty="0" smtClean="0">
                <a:latin typeface="+mn-ea"/>
              </a:rPr>
              <a:t>元</a:t>
            </a:r>
            <a:r>
              <a:rPr lang="zh-CN" altLang="en-US" sz="1400" dirty="0">
                <a:latin typeface="+mn-ea"/>
              </a:rPr>
              <a:t>接口、数据库</a:t>
            </a:r>
            <a:r>
              <a:rPr lang="en-US" altLang="zh-CN" sz="1400" dirty="0">
                <a:latin typeface="+mn-ea"/>
              </a:rPr>
              <a:t>(Oracle</a:t>
            </a:r>
            <a:r>
              <a:rPr lang="en-US" altLang="zh-CN" sz="1400" dirty="0" smtClean="0">
                <a:latin typeface="+mn-ea"/>
              </a:rPr>
              <a:t>)</a:t>
            </a:r>
            <a:r>
              <a:rPr lang="zh-CN" altLang="en-US" sz="1400" dirty="0" smtClean="0">
                <a:latin typeface="+mn-ea"/>
              </a:rPr>
              <a:t>远程访问接口</a:t>
            </a:r>
            <a:endParaRPr lang="zh-CN" altLang="zh-CN" sz="1400" dirty="0">
              <a:latin typeface="+mn-ea"/>
              <a:ea typeface="+mn-ea"/>
            </a:endParaRP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5" name="图片 4"/>
          <p:cNvPicPr>
            <a:picLocks noChangeAspect="1"/>
          </p:cNvPicPr>
          <p:nvPr/>
        </p:nvPicPr>
        <p:blipFill>
          <a:blip r:embed="rId3"/>
          <a:stretch>
            <a:fillRect/>
          </a:stretch>
        </p:blipFill>
        <p:spPr>
          <a:xfrm>
            <a:off x="1187624" y="1698172"/>
            <a:ext cx="6264000" cy="3084000"/>
          </a:xfrm>
          <a:prstGeom prst="rect">
            <a:avLst/>
          </a:prstGeom>
        </p:spPr>
      </p:pic>
    </p:spTree>
    <p:extLst>
      <p:ext uri="{BB962C8B-B14F-4D97-AF65-F5344CB8AC3E}">
        <p14:creationId xmlns:p14="http://schemas.microsoft.com/office/powerpoint/2010/main" val="3576810953"/>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pRg st="11" end="11"/>
                                            </p:txEl>
                                          </p:spTgt>
                                        </p:tgtEl>
                                        <p:attrNameLst>
                                          <p:attrName>style.visibility</p:attrName>
                                        </p:attrNameLst>
                                      </p:cBhvr>
                                      <p:to>
                                        <p:strVal val="visible"/>
                                      </p:to>
                                    </p:set>
                                    <p:animEffect transition="in" filter="fade">
                                      <p:cBhvr>
                                        <p:cTn id="7" dur="500"/>
                                        <p:tgtEl>
                                          <p:spTgt spid="143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solidFill>
                  <a:srgbClr val="FF0000"/>
                </a:solidFill>
                <a:latin typeface="黑体" panose="02010609060101010101" pitchFamily="49" charset="-122"/>
              </a:rPr>
              <a:t>攻击面分析</a:t>
            </a:r>
            <a:endParaRPr lang="en-US" altLang="zh-CN" dirty="0" smtClean="0">
              <a:solidFill>
                <a:srgbClr val="FF0000"/>
              </a:solidFill>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a:latin typeface="黑体" panose="02010609060101010101" pitchFamily="49" charset="-122"/>
              </a:rPr>
              <a:t>参考</a:t>
            </a:r>
            <a:endParaRPr lang="en-US" altLang="zh-CN" dirty="0">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2" cstate="print"/>
          <a:srcRect/>
          <a:stretch>
            <a:fillRect/>
          </a:stretch>
        </p:blipFill>
        <p:spPr bwMode="auto">
          <a:xfrm rot="10800000">
            <a:off x="2906794" y="3990429"/>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3" cstate="print"/>
          <a:srcRect/>
          <a:stretch>
            <a:fillRect/>
          </a:stretch>
        </p:blipFill>
        <p:spPr bwMode="auto">
          <a:xfrm rot="10800000">
            <a:off x="3851920" y="3861048"/>
            <a:ext cx="2030412" cy="463550"/>
          </a:xfrm>
          <a:prstGeom prst="rect">
            <a:avLst/>
          </a:prstGeom>
          <a:noFill/>
          <a:ln w="9525">
            <a:noFill/>
            <a:miter lim="800000"/>
            <a:headEnd/>
            <a:tailEnd/>
          </a:ln>
        </p:spPr>
      </p:pic>
      <p:sp>
        <p:nvSpPr>
          <p:cNvPr id="8" name="矩形 35"/>
          <p:cNvSpPr>
            <a:spLocks noChangeArrowheads="1"/>
          </p:cNvSpPr>
          <p:nvPr/>
        </p:nvSpPr>
        <p:spPr bwMode="auto">
          <a:xfrm>
            <a:off x="4137670" y="3803898"/>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1685567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27384"/>
            <a:ext cx="7632700" cy="871537"/>
          </a:xfrm>
        </p:spPr>
        <p:txBody>
          <a:bodyPr/>
          <a:lstStyle/>
          <a:p>
            <a:pPr lvl="0"/>
            <a:r>
              <a:rPr lang="en-US" altLang="zh-CN" dirty="0"/>
              <a:t>Step 2: </a:t>
            </a:r>
            <a:r>
              <a:rPr lang="zh-CN" altLang="en-US" dirty="0"/>
              <a:t>攻击面分析</a:t>
            </a:r>
            <a:endParaRPr lang="en-US" altLang="zh-CN" dirty="0"/>
          </a:p>
        </p:txBody>
      </p:sp>
      <p:sp>
        <p:nvSpPr>
          <p:cNvPr id="14339" name="Rectangle 3"/>
          <p:cNvSpPr>
            <a:spLocks noGrp="1" noChangeArrowheads="1"/>
          </p:cNvSpPr>
          <p:nvPr>
            <p:ph idx="1"/>
          </p:nvPr>
        </p:nvSpPr>
        <p:spPr>
          <a:xfrm>
            <a:off x="611560" y="1059325"/>
            <a:ext cx="7632700" cy="4852422"/>
          </a:xfrm>
        </p:spPr>
        <p:txBody>
          <a:bodyPr/>
          <a:lstStyle/>
          <a:p>
            <a:pPr eaLnBrk="1" hangingPunct="1"/>
            <a:r>
              <a:rPr lang="zh-CN" altLang="en-US" sz="1600" dirty="0">
                <a:latin typeface="+mn-ea"/>
              </a:rPr>
              <a:t>攻击面分析主要围绕以下问题展开</a:t>
            </a:r>
            <a:r>
              <a:rPr lang="en-US" altLang="zh-CN" sz="1600" dirty="0">
                <a:latin typeface="+mn-ea"/>
              </a:rPr>
              <a:t>:</a:t>
            </a:r>
          </a:p>
          <a:p>
            <a:pPr lvl="1" algn="just" eaLnBrk="1" hangingPunct="1"/>
            <a:r>
              <a:rPr lang="zh-CN" altLang="en-US" sz="1600" dirty="0">
                <a:latin typeface="+mn-ea"/>
              </a:rPr>
              <a:t>该功能是否必须的，默认是否开启？</a:t>
            </a:r>
            <a:endParaRPr lang="en-US" altLang="zh-CN" sz="1600" dirty="0">
              <a:latin typeface="+mn-ea"/>
            </a:endParaRPr>
          </a:p>
          <a:p>
            <a:pPr lvl="1" algn="just" eaLnBrk="1" hangingPunct="1"/>
            <a:r>
              <a:rPr lang="zh-CN" altLang="en-US" sz="1600" dirty="0">
                <a:latin typeface="+mn-ea"/>
              </a:rPr>
              <a:t>该功能访问控制方式？</a:t>
            </a:r>
            <a:r>
              <a:rPr lang="en-US" altLang="zh-CN" sz="1600" dirty="0">
                <a:latin typeface="+mn-ea"/>
              </a:rPr>
              <a:t>(</a:t>
            </a:r>
            <a:r>
              <a:rPr lang="zh-CN" altLang="en-US" sz="1600" dirty="0">
                <a:latin typeface="+mn-ea"/>
              </a:rPr>
              <a:t>互联网、</a:t>
            </a:r>
            <a:r>
              <a:rPr lang="zh-CN" altLang="en-US" sz="1600" dirty="0" smtClean="0">
                <a:latin typeface="+mn-ea"/>
              </a:rPr>
              <a:t>局域网、</a:t>
            </a:r>
            <a:r>
              <a:rPr lang="zh-CN" altLang="en-US" sz="1600" dirty="0">
                <a:latin typeface="+mn-ea"/>
              </a:rPr>
              <a:t>本地</a:t>
            </a:r>
            <a:r>
              <a:rPr lang="en-US" altLang="zh-CN" sz="1600" dirty="0">
                <a:latin typeface="+mn-ea"/>
              </a:rPr>
              <a:t>)</a:t>
            </a:r>
          </a:p>
          <a:p>
            <a:pPr lvl="1" algn="just" eaLnBrk="1" hangingPunct="1"/>
            <a:r>
              <a:rPr lang="zh-CN" altLang="en-US" sz="1600" dirty="0">
                <a:latin typeface="+mn-ea"/>
              </a:rPr>
              <a:t>该功能是否有认证机制？</a:t>
            </a:r>
            <a:r>
              <a:rPr lang="en-US" altLang="zh-CN" sz="1600" dirty="0">
                <a:latin typeface="+mn-ea"/>
              </a:rPr>
              <a:t>(</a:t>
            </a:r>
            <a:r>
              <a:rPr lang="zh-CN" altLang="en-US" sz="1600" dirty="0">
                <a:latin typeface="+mn-ea"/>
              </a:rPr>
              <a:t>匿名、认证</a:t>
            </a:r>
            <a:r>
              <a:rPr lang="en-US" altLang="zh-CN" sz="1600" dirty="0">
                <a:latin typeface="+mn-ea"/>
              </a:rPr>
              <a:t>)</a:t>
            </a:r>
          </a:p>
          <a:p>
            <a:pPr lvl="1" algn="just" eaLnBrk="1" hangingPunct="1"/>
            <a:r>
              <a:rPr lang="zh-CN" altLang="en-US" sz="1600" dirty="0">
                <a:latin typeface="+mn-ea"/>
              </a:rPr>
              <a:t>该功能访问的权限控制？</a:t>
            </a:r>
            <a:r>
              <a:rPr lang="en-US" altLang="zh-CN" sz="1600" dirty="0">
                <a:latin typeface="+mn-ea"/>
              </a:rPr>
              <a:t>(</a:t>
            </a:r>
            <a:r>
              <a:rPr lang="zh-CN" altLang="en-US" sz="1600" dirty="0">
                <a:latin typeface="+mn-ea"/>
              </a:rPr>
              <a:t>普通用户、管理员</a:t>
            </a:r>
            <a:r>
              <a:rPr lang="en-US" altLang="zh-CN" sz="1600" dirty="0">
                <a:latin typeface="+mn-ea"/>
              </a:rPr>
              <a:t>)</a:t>
            </a:r>
          </a:p>
          <a:p>
            <a:pPr lvl="1" algn="just" eaLnBrk="1" hangingPunct="1"/>
            <a:r>
              <a:rPr lang="zh-CN" altLang="en-US" sz="1600" dirty="0">
                <a:latin typeface="+mn-ea"/>
              </a:rPr>
              <a:t>该功能所使用的传输协议？</a:t>
            </a:r>
            <a:endParaRPr lang="en-US" altLang="zh-CN" sz="1600" dirty="0">
              <a:latin typeface="+mn-ea"/>
            </a:endParaRPr>
          </a:p>
          <a:p>
            <a:pPr lvl="1" algn="just" eaLnBrk="1" hangingPunct="1"/>
            <a:r>
              <a:rPr lang="zh-CN" altLang="en-US" sz="1600" dirty="0">
                <a:latin typeface="+mn-ea"/>
              </a:rPr>
              <a:t>提供该功能的进程或服务运行的权限</a:t>
            </a:r>
            <a:r>
              <a:rPr lang="zh-CN" altLang="en-US" sz="1600" dirty="0" smtClean="0">
                <a:latin typeface="+mn-ea"/>
              </a:rPr>
              <a:t>？</a:t>
            </a:r>
            <a:endParaRPr lang="en-US" altLang="zh-CN" sz="1600" dirty="0" smtClean="0">
              <a:latin typeface="+mn-ea"/>
              <a:ea typeface="+mn-ea"/>
            </a:endParaRPr>
          </a:p>
          <a:p>
            <a:pPr eaLnBrk="1" hangingPunct="1"/>
            <a:r>
              <a:rPr lang="zh-CN" altLang="en-US" sz="1600" dirty="0" smtClean="0">
                <a:latin typeface="+mn-ea"/>
                <a:ea typeface="+mn-ea"/>
              </a:rPr>
              <a:t>攻击面分析需要准确</a:t>
            </a:r>
            <a:r>
              <a:rPr lang="zh-CN" altLang="en-US" sz="1600" dirty="0" smtClean="0">
                <a:latin typeface="+mn-ea"/>
                <a:ea typeface="+mn-ea"/>
              </a:rPr>
              <a:t>了解客户业务需求及产品</a:t>
            </a:r>
            <a:r>
              <a:rPr lang="zh-CN" altLang="en-US" sz="1600" dirty="0" smtClean="0">
                <a:latin typeface="+mn-ea"/>
                <a:ea typeface="+mn-ea"/>
              </a:rPr>
              <a:t>当前的设计</a:t>
            </a:r>
            <a:r>
              <a:rPr lang="en-US" altLang="zh-CN" sz="1600" dirty="0" smtClean="0">
                <a:latin typeface="+mn-ea"/>
                <a:ea typeface="+mn-ea"/>
              </a:rPr>
              <a:t>,</a:t>
            </a:r>
            <a:r>
              <a:rPr lang="zh-CN" altLang="en-US" sz="1600" dirty="0" smtClean="0">
                <a:latin typeface="+mn-ea"/>
                <a:ea typeface="+mn-ea"/>
              </a:rPr>
              <a:t>列举出</a:t>
            </a:r>
            <a:r>
              <a:rPr lang="zh-CN" altLang="en-US" sz="1600" dirty="0" smtClean="0">
                <a:latin typeface="+mn-ea"/>
                <a:ea typeface="+mn-ea"/>
              </a:rPr>
              <a:t>当前的实际情况</a:t>
            </a:r>
            <a:r>
              <a:rPr lang="zh-CN" altLang="en-US" sz="1600" dirty="0" smtClean="0">
                <a:latin typeface="+mn-ea"/>
                <a:ea typeface="+mn-ea"/>
              </a:rPr>
              <a:t>并作为下一步攻击面最小化的基础</a:t>
            </a:r>
            <a:r>
              <a:rPr lang="zh-CN" altLang="en-US" sz="1600" dirty="0">
                <a:latin typeface="+mn-ea"/>
                <a:ea typeface="+mn-ea"/>
              </a:rPr>
              <a:t>。</a:t>
            </a:r>
            <a:endParaRPr lang="en-US" altLang="zh-CN" sz="1600" dirty="0" smtClean="0">
              <a:latin typeface="+mn-ea"/>
            </a:endParaRPr>
          </a:p>
          <a:p>
            <a:pPr marL="457200" lvl="1" indent="0" algn="just" eaLnBrk="1" hangingPunct="1">
              <a:buNone/>
            </a:pPr>
            <a:r>
              <a:rPr lang="en-US" altLang="zh-CN" sz="1400" dirty="0" smtClean="0">
                <a:latin typeface="+mn-ea"/>
              </a:rPr>
              <a:t>	</a:t>
            </a:r>
            <a:endParaRPr lang="en-US" altLang="zh-CN" sz="1400" dirty="0">
              <a:latin typeface="+mn-ea"/>
            </a:endParaRP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2" name="AutoShape 12" descr="http://imgt5.bdstatic.com/it/u=3336959637,425859926&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5096446" y="4028888"/>
            <a:ext cx="3147814" cy="1882859"/>
          </a:xfrm>
          <a:prstGeom prst="rect">
            <a:avLst/>
          </a:prstGeom>
        </p:spPr>
      </p:pic>
    </p:spTree>
    <p:extLst>
      <p:ext uri="{BB962C8B-B14F-4D97-AF65-F5344CB8AC3E}">
        <p14:creationId xmlns:p14="http://schemas.microsoft.com/office/powerpoint/2010/main" val="896567591"/>
      </p:ext>
    </p:extLst>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smtClean="0">
                <a:latin typeface="黑体" panose="02010609060101010101" pitchFamily="49" charset="-122"/>
              </a:rPr>
              <a:t>参考</a:t>
            </a:r>
            <a:endParaRPr lang="en-US" altLang="zh-CN" dirty="0">
              <a:latin typeface="黑体" panose="02010609060101010101" pitchFamily="49" charset="-122"/>
            </a:endParaRPr>
          </a:p>
        </p:txBody>
      </p:sp>
    </p:spTree>
    <p:extLst>
      <p:ext uri="{BB962C8B-B14F-4D97-AF65-F5344CB8AC3E}">
        <p14:creationId xmlns:p14="http://schemas.microsoft.com/office/powerpoint/2010/main" val="966375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27384"/>
            <a:ext cx="7632700" cy="871537"/>
          </a:xfrm>
        </p:spPr>
        <p:txBody>
          <a:bodyPr/>
          <a:lstStyle/>
          <a:p>
            <a:pPr lvl="0"/>
            <a:r>
              <a:rPr lang="en-US" altLang="zh-CN" dirty="0" smtClean="0"/>
              <a:t>Demo: </a:t>
            </a:r>
            <a:r>
              <a:rPr lang="zh-CN" altLang="en-US" dirty="0"/>
              <a:t>攻击面分析</a:t>
            </a:r>
            <a:endParaRPr lang="en-US" altLang="zh-CN" dirty="0"/>
          </a:p>
        </p:txBody>
      </p:sp>
      <p:sp>
        <p:nvSpPr>
          <p:cNvPr id="14339" name="Rectangle 3"/>
          <p:cNvSpPr>
            <a:spLocks noGrp="1" noChangeArrowheads="1"/>
          </p:cNvSpPr>
          <p:nvPr>
            <p:ph idx="1"/>
          </p:nvPr>
        </p:nvSpPr>
        <p:spPr>
          <a:xfrm>
            <a:off x="611560" y="1059325"/>
            <a:ext cx="7632700" cy="4852422"/>
          </a:xfrm>
        </p:spPr>
        <p:txBody>
          <a:bodyPr/>
          <a:lstStyle/>
          <a:p>
            <a:pPr eaLnBrk="1" hangingPunct="1"/>
            <a:r>
              <a:rPr lang="en-US" altLang="zh-CN" sz="1600" dirty="0" smtClean="0">
                <a:latin typeface="+mn-ea"/>
                <a:ea typeface="+mn-ea"/>
              </a:rPr>
              <a:t>UFO</a:t>
            </a:r>
            <a:r>
              <a:rPr lang="zh-CN" altLang="en-US" sz="1600" dirty="0" smtClean="0">
                <a:latin typeface="+mn-ea"/>
                <a:ea typeface="+mn-ea"/>
              </a:rPr>
              <a:t>产品攻击面分析</a:t>
            </a:r>
            <a:r>
              <a:rPr lang="en-US" altLang="zh-CN" sz="1600" dirty="0" smtClean="0">
                <a:latin typeface="+mn-ea"/>
                <a:ea typeface="+mn-ea"/>
              </a:rPr>
              <a:t>:</a:t>
            </a:r>
          </a:p>
          <a:p>
            <a:pPr lvl="1" algn="just" eaLnBrk="1" hangingPunct="1"/>
            <a:endParaRPr lang="en-US" altLang="zh-CN" sz="1400" dirty="0" smtClean="0">
              <a:latin typeface="+mn-ea"/>
            </a:endParaRPr>
          </a:p>
          <a:p>
            <a:pPr lvl="1" algn="just" eaLnBrk="1" hangingPunct="1"/>
            <a:endParaRPr lang="en-US" altLang="zh-CN" sz="1400" dirty="0">
              <a:latin typeface="+mn-ea"/>
            </a:endParaRPr>
          </a:p>
          <a:p>
            <a:pPr lvl="1" algn="just" eaLnBrk="1" hangingPunct="1"/>
            <a:endParaRPr lang="en-US" altLang="zh-CN" sz="1400" dirty="0" smtClean="0">
              <a:latin typeface="+mn-ea"/>
            </a:endParaRPr>
          </a:p>
          <a:p>
            <a:pPr lvl="1" algn="just" eaLnBrk="1" hangingPunct="1"/>
            <a:endParaRPr lang="en-US" altLang="zh-CN" sz="1400" dirty="0">
              <a:latin typeface="+mn-ea"/>
            </a:endParaRPr>
          </a:p>
          <a:p>
            <a:pPr lvl="1" algn="just" eaLnBrk="1" hangingPunct="1"/>
            <a:endParaRPr lang="en-US" altLang="zh-CN" sz="1400" dirty="0" smtClean="0">
              <a:latin typeface="+mn-ea"/>
            </a:endParaRPr>
          </a:p>
          <a:p>
            <a:pPr lvl="1" algn="just" eaLnBrk="1" hangingPunct="1"/>
            <a:endParaRPr lang="en-US" altLang="zh-CN" sz="1400" dirty="0">
              <a:latin typeface="+mn-ea"/>
            </a:endParaRPr>
          </a:p>
          <a:p>
            <a:pPr lvl="1" algn="just" eaLnBrk="1" hangingPunct="1"/>
            <a:endParaRPr lang="en-US" altLang="zh-CN" sz="1400" dirty="0" smtClean="0">
              <a:latin typeface="+mn-ea"/>
            </a:endParaRPr>
          </a:p>
          <a:p>
            <a:pPr lvl="1" algn="just" eaLnBrk="1" hangingPunct="1"/>
            <a:endParaRPr lang="en-US" altLang="zh-CN" sz="1400" dirty="0">
              <a:latin typeface="+mn-ea"/>
            </a:endParaRPr>
          </a:p>
          <a:p>
            <a:pPr lvl="1" algn="just" eaLnBrk="1" hangingPunct="1"/>
            <a:endParaRPr lang="en-US" altLang="zh-CN" sz="1400" dirty="0" smtClean="0">
              <a:latin typeface="+mn-ea"/>
            </a:endParaRPr>
          </a:p>
          <a:p>
            <a:pPr lvl="1" eaLnBrk="1" hangingPunct="1"/>
            <a:endParaRPr lang="en-US" altLang="zh-CN" sz="1400" dirty="0" smtClean="0">
              <a:latin typeface="+mn-ea"/>
            </a:endParaRP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563480084"/>
              </p:ext>
            </p:extLst>
          </p:nvPr>
        </p:nvGraphicFramePr>
        <p:xfrm>
          <a:off x="1115618" y="1556792"/>
          <a:ext cx="6840758" cy="4384696"/>
        </p:xfrm>
        <a:graphic>
          <a:graphicData uri="http://schemas.openxmlformats.org/drawingml/2006/table">
            <a:tbl>
              <a:tblPr>
                <a:tableStyleId>{5C22544A-7EE6-4342-B048-85BDC9FD1C3A}</a:tableStyleId>
              </a:tblPr>
              <a:tblGrid>
                <a:gridCol w="698796"/>
                <a:gridCol w="1062751"/>
                <a:gridCol w="1054664"/>
                <a:gridCol w="1216422"/>
                <a:gridCol w="1216422"/>
                <a:gridCol w="757029"/>
                <a:gridCol w="834674"/>
              </a:tblGrid>
              <a:tr h="795403">
                <a:tc>
                  <a:txBody>
                    <a:bodyPr/>
                    <a:lstStyle/>
                    <a:p>
                      <a:pPr algn="l" fontAlgn="ctr"/>
                      <a:r>
                        <a:rPr lang="zh-CN" altLang="en-US" sz="1200" b="1" u="none" strike="noStrike" dirty="0">
                          <a:effectLst/>
                        </a:rPr>
                        <a:t>攻击面（入口点）</a:t>
                      </a:r>
                      <a:endParaRPr lang="zh-CN" altLang="en-US" sz="1200" b="1" i="0" u="none" strike="noStrike" dirty="0">
                        <a:effectLst/>
                        <a:latin typeface="宋体" panose="02010600030101010101" pitchFamily="2" charset="-122"/>
                        <a:ea typeface="宋体" panose="02010600030101010101" pitchFamily="2" charset="-122"/>
                      </a:endParaRPr>
                    </a:p>
                  </a:txBody>
                  <a:tcPr marL="5416" marR="5416" marT="5416" marB="0" anchor="ctr">
                    <a:solidFill>
                      <a:schemeClr val="bg1">
                        <a:lumMod val="85000"/>
                      </a:schemeClr>
                    </a:solidFill>
                  </a:tcPr>
                </a:tc>
                <a:tc>
                  <a:txBody>
                    <a:bodyPr/>
                    <a:lstStyle/>
                    <a:p>
                      <a:pPr algn="l" fontAlgn="ctr"/>
                      <a:r>
                        <a:rPr lang="zh-CN" altLang="en-US" sz="1200" b="1" u="none" strike="noStrike" dirty="0">
                          <a:effectLst/>
                        </a:rPr>
                        <a:t>该功能是否必须的，默认是否开启？</a:t>
                      </a:r>
                      <a:endParaRPr lang="zh-CN" altLang="en-US" sz="1200" b="1" i="0" u="none" strike="noStrike" dirty="0">
                        <a:effectLst/>
                        <a:latin typeface="宋体" panose="02010600030101010101" pitchFamily="2" charset="-122"/>
                        <a:ea typeface="宋体" panose="02010600030101010101" pitchFamily="2" charset="-122"/>
                      </a:endParaRPr>
                    </a:p>
                  </a:txBody>
                  <a:tcPr marL="5416" marR="5416" marT="5416" marB="0" anchor="ctr">
                    <a:solidFill>
                      <a:schemeClr val="bg1">
                        <a:lumMod val="85000"/>
                      </a:schemeClr>
                    </a:solidFill>
                  </a:tcPr>
                </a:tc>
                <a:tc>
                  <a:txBody>
                    <a:bodyPr/>
                    <a:lstStyle/>
                    <a:p>
                      <a:pPr algn="l" fontAlgn="ctr"/>
                      <a:r>
                        <a:rPr lang="zh-CN" altLang="en-US" sz="1200" b="1" u="none" strike="noStrike" dirty="0">
                          <a:effectLst/>
                        </a:rPr>
                        <a:t>该功能访问控制方式？</a:t>
                      </a:r>
                      <a:r>
                        <a:rPr lang="en-US" altLang="zh-CN" sz="1200" b="1" u="none" strike="noStrike" dirty="0">
                          <a:effectLst/>
                        </a:rPr>
                        <a:t>(</a:t>
                      </a:r>
                      <a:r>
                        <a:rPr lang="zh-CN" altLang="en-US" sz="1200" b="1" u="none" strike="noStrike" dirty="0">
                          <a:effectLst/>
                        </a:rPr>
                        <a:t>互联网、局域网或指定</a:t>
                      </a:r>
                      <a:r>
                        <a:rPr lang="en-US" altLang="zh-CN" sz="1200" b="1" u="none" strike="noStrike" dirty="0">
                          <a:effectLst/>
                        </a:rPr>
                        <a:t>IP</a:t>
                      </a:r>
                      <a:r>
                        <a:rPr lang="zh-CN" altLang="en-US" sz="1200" b="1" u="none" strike="noStrike" dirty="0">
                          <a:effectLst/>
                        </a:rPr>
                        <a:t>段、本地</a:t>
                      </a:r>
                      <a:r>
                        <a:rPr lang="en-US" altLang="zh-CN" sz="1200" b="1" u="none" strike="noStrike" dirty="0">
                          <a:effectLst/>
                        </a:rPr>
                        <a:t>)</a:t>
                      </a:r>
                      <a:endParaRPr lang="en-US" altLang="zh-CN" sz="1200" b="1" i="0" u="none" strike="noStrike" dirty="0">
                        <a:effectLst/>
                        <a:latin typeface="宋体" panose="02010600030101010101" pitchFamily="2" charset="-122"/>
                        <a:ea typeface="宋体" panose="02010600030101010101" pitchFamily="2" charset="-122"/>
                      </a:endParaRPr>
                    </a:p>
                  </a:txBody>
                  <a:tcPr marL="5416" marR="5416" marT="5416" marB="0" anchor="ctr">
                    <a:solidFill>
                      <a:schemeClr val="bg1">
                        <a:lumMod val="85000"/>
                      </a:schemeClr>
                    </a:solidFill>
                  </a:tcPr>
                </a:tc>
                <a:tc>
                  <a:txBody>
                    <a:bodyPr/>
                    <a:lstStyle/>
                    <a:p>
                      <a:pPr algn="l" fontAlgn="ctr"/>
                      <a:r>
                        <a:rPr lang="zh-CN" altLang="en-US" sz="1200" b="1" u="none" strike="noStrike" dirty="0">
                          <a:effectLst/>
                        </a:rPr>
                        <a:t>该功能是否有认证机制？</a:t>
                      </a:r>
                      <a:r>
                        <a:rPr lang="en-US" altLang="zh-CN" sz="1200" b="1" u="none" strike="noStrike" dirty="0">
                          <a:effectLst/>
                        </a:rPr>
                        <a:t>(</a:t>
                      </a:r>
                      <a:r>
                        <a:rPr lang="zh-CN" altLang="en-US" sz="1200" b="1" u="none" strike="noStrike" dirty="0">
                          <a:effectLst/>
                        </a:rPr>
                        <a:t>匿名、认证</a:t>
                      </a:r>
                      <a:r>
                        <a:rPr lang="en-US" altLang="zh-CN" sz="1200" b="1" u="none" strike="noStrike" dirty="0">
                          <a:effectLst/>
                        </a:rPr>
                        <a:t>)</a:t>
                      </a:r>
                      <a:endParaRPr lang="en-US" altLang="zh-CN" sz="1200" b="1" i="0" u="none" strike="noStrike" dirty="0">
                        <a:effectLst/>
                        <a:latin typeface="宋体" panose="02010600030101010101" pitchFamily="2" charset="-122"/>
                        <a:ea typeface="宋体" panose="02010600030101010101" pitchFamily="2" charset="-122"/>
                      </a:endParaRPr>
                    </a:p>
                  </a:txBody>
                  <a:tcPr marL="5416" marR="5416" marT="5416" marB="0" anchor="ctr">
                    <a:solidFill>
                      <a:schemeClr val="bg1">
                        <a:lumMod val="85000"/>
                      </a:schemeClr>
                    </a:solidFill>
                  </a:tcPr>
                </a:tc>
                <a:tc>
                  <a:txBody>
                    <a:bodyPr/>
                    <a:lstStyle/>
                    <a:p>
                      <a:pPr algn="l" fontAlgn="ctr"/>
                      <a:r>
                        <a:rPr lang="zh-CN" altLang="en-US" sz="1200" b="1" u="none" strike="noStrike" dirty="0">
                          <a:effectLst/>
                        </a:rPr>
                        <a:t>该功能访问的权限控制</a:t>
                      </a:r>
                      <a:r>
                        <a:rPr lang="en-US" altLang="zh-CN" sz="1200" b="1" u="none" strike="noStrike" dirty="0">
                          <a:effectLst/>
                        </a:rPr>
                        <a:t>?(</a:t>
                      </a:r>
                      <a:r>
                        <a:rPr lang="zh-CN" altLang="en-US" sz="1200" b="1" u="none" strike="noStrike" dirty="0">
                          <a:effectLst/>
                        </a:rPr>
                        <a:t>普通用户、管理员</a:t>
                      </a:r>
                      <a:r>
                        <a:rPr lang="en-US" altLang="zh-CN" sz="1200" b="1" u="none" strike="noStrike" dirty="0">
                          <a:effectLst/>
                        </a:rPr>
                        <a:t>)</a:t>
                      </a:r>
                      <a:endParaRPr lang="en-US" altLang="zh-CN" sz="1200" b="1" i="0" u="none" strike="noStrike" dirty="0">
                        <a:effectLst/>
                        <a:latin typeface="宋体" panose="02010600030101010101" pitchFamily="2" charset="-122"/>
                        <a:ea typeface="宋体" panose="02010600030101010101" pitchFamily="2" charset="-122"/>
                      </a:endParaRPr>
                    </a:p>
                  </a:txBody>
                  <a:tcPr marL="5416" marR="5416" marT="5416" marB="0" anchor="ctr">
                    <a:solidFill>
                      <a:schemeClr val="bg1">
                        <a:lumMod val="85000"/>
                      </a:schemeClr>
                    </a:solidFill>
                  </a:tcPr>
                </a:tc>
                <a:tc>
                  <a:txBody>
                    <a:bodyPr/>
                    <a:lstStyle/>
                    <a:p>
                      <a:pPr algn="l" fontAlgn="ctr"/>
                      <a:r>
                        <a:rPr lang="zh-CN" altLang="en-US" sz="1200" b="1" u="none" strike="noStrike" dirty="0">
                          <a:effectLst/>
                        </a:rPr>
                        <a:t>该功能所使用的传输协议？</a:t>
                      </a:r>
                      <a:endParaRPr lang="zh-CN" altLang="en-US" sz="1200" b="1" i="0" u="none" strike="noStrike" dirty="0">
                        <a:effectLst/>
                        <a:latin typeface="宋体" panose="02010600030101010101" pitchFamily="2" charset="-122"/>
                        <a:ea typeface="宋体" panose="02010600030101010101" pitchFamily="2" charset="-122"/>
                      </a:endParaRPr>
                    </a:p>
                  </a:txBody>
                  <a:tcPr marL="5416" marR="5416" marT="5416" marB="0" anchor="ctr">
                    <a:solidFill>
                      <a:schemeClr val="bg1">
                        <a:lumMod val="85000"/>
                      </a:schemeClr>
                    </a:solidFill>
                  </a:tcPr>
                </a:tc>
                <a:tc>
                  <a:txBody>
                    <a:bodyPr/>
                    <a:lstStyle/>
                    <a:p>
                      <a:pPr algn="l" fontAlgn="ctr"/>
                      <a:r>
                        <a:rPr lang="zh-CN" altLang="en-US" sz="1200" b="1" u="none" strike="noStrike" dirty="0">
                          <a:effectLst/>
                        </a:rPr>
                        <a:t>提供该功能的服务或进程的运行权限？</a:t>
                      </a:r>
                      <a:endParaRPr lang="zh-CN" altLang="en-US" sz="1200" b="1" i="0" u="none" strike="noStrike" dirty="0">
                        <a:effectLst/>
                        <a:latin typeface="宋体" panose="02010600030101010101" pitchFamily="2" charset="-122"/>
                        <a:ea typeface="宋体" panose="02010600030101010101" pitchFamily="2" charset="-122"/>
                      </a:endParaRPr>
                    </a:p>
                  </a:txBody>
                  <a:tcPr marL="5416" marR="5416" marT="5416" marB="0" anchor="ctr">
                    <a:solidFill>
                      <a:schemeClr val="bg1">
                        <a:lumMod val="85000"/>
                      </a:schemeClr>
                    </a:solidFill>
                  </a:tcPr>
                </a:tc>
              </a:tr>
              <a:tr h="539186">
                <a:tc>
                  <a:txBody>
                    <a:bodyPr/>
                    <a:lstStyle/>
                    <a:p>
                      <a:pPr algn="l" fontAlgn="ctr"/>
                      <a:r>
                        <a:rPr lang="en-US" altLang="zh-CN" sz="1200" u="none" strike="noStrike">
                          <a:effectLst/>
                        </a:rPr>
                        <a:t>UFO</a:t>
                      </a:r>
                      <a:r>
                        <a:rPr lang="zh-CN" altLang="en-US" sz="1200" u="none" strike="noStrike">
                          <a:effectLst/>
                        </a:rPr>
                        <a:t>客户端访问接口</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属于必须功能，默认开启</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局域网</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dirty="0">
                          <a:effectLst/>
                        </a:rPr>
                        <a:t>口令认证</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a:effectLst/>
                        </a:rPr>
                        <a:t>UFO</a:t>
                      </a:r>
                      <a:r>
                        <a:rPr lang="zh-CN" altLang="en-US" sz="1200" u="none" strike="noStrike">
                          <a:effectLst/>
                        </a:rPr>
                        <a:t>管理员</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a:effectLst/>
                        </a:rPr>
                        <a:t>TCP+SSL</a:t>
                      </a:r>
                      <a:endParaRPr 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a:effectLst/>
                        </a:rPr>
                        <a:t>root</a:t>
                      </a:r>
                      <a:endParaRPr lang="en-US" sz="1200" b="0" i="0" u="none" strike="noStrike">
                        <a:effectLst/>
                        <a:latin typeface="宋体" panose="02010600030101010101" pitchFamily="2" charset="-122"/>
                        <a:ea typeface="宋体" panose="02010600030101010101" pitchFamily="2" charset="-122"/>
                      </a:endParaRPr>
                    </a:p>
                  </a:txBody>
                  <a:tcPr marL="5416" marR="5416" marT="5416" marB="0" anchor="ctr"/>
                </a:tc>
              </a:tr>
              <a:tr h="434988">
                <a:tc>
                  <a:txBody>
                    <a:bodyPr/>
                    <a:lstStyle/>
                    <a:p>
                      <a:pPr algn="l" fontAlgn="ctr"/>
                      <a:r>
                        <a:rPr lang="en-US" sz="1200" u="none" strike="noStrike">
                          <a:effectLst/>
                        </a:rPr>
                        <a:t>Web</a:t>
                      </a:r>
                      <a:r>
                        <a:rPr lang="zh-CN" altLang="en-US" sz="1200" u="none" strike="noStrike">
                          <a:effectLst/>
                        </a:rPr>
                        <a:t>访问接口</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属于必须功能，默认开启</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dirty="0">
                          <a:effectLst/>
                        </a:rPr>
                        <a:t>局域网</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dirty="0">
                          <a:effectLst/>
                        </a:rPr>
                        <a:t>口令认证</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a:effectLst/>
                        </a:rPr>
                        <a:t>UFO</a:t>
                      </a:r>
                      <a:r>
                        <a:rPr lang="zh-CN" altLang="en-US" sz="1200" u="none" strike="noStrike">
                          <a:effectLst/>
                        </a:rPr>
                        <a:t>管理员</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a:effectLst/>
                        </a:rPr>
                        <a:t>HTTP/HTTPS</a:t>
                      </a:r>
                      <a:endParaRPr 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dirty="0" err="1">
                          <a:effectLst/>
                        </a:rPr>
                        <a:t>UFOuser</a:t>
                      </a:r>
                      <a:endParaRPr 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r>
              <a:tr h="434988">
                <a:tc>
                  <a:txBody>
                    <a:bodyPr/>
                    <a:lstStyle/>
                    <a:p>
                      <a:pPr algn="l" fontAlgn="ctr"/>
                      <a:r>
                        <a:rPr lang="en-US" sz="1200" u="none" strike="noStrike" dirty="0" smtClean="0">
                          <a:effectLst/>
                        </a:rPr>
                        <a:t>Telnet</a:t>
                      </a:r>
                      <a:r>
                        <a:rPr lang="zh-CN" altLang="en-US" sz="1200" u="none" strike="noStrike" dirty="0" smtClean="0">
                          <a:effectLst/>
                        </a:rPr>
                        <a:t>访问接口</a:t>
                      </a:r>
                      <a:endParaRPr 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属于必须功能，默认开启</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局域网</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dirty="0">
                          <a:effectLst/>
                        </a:rPr>
                        <a:t>口令认证</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操作系统管理员</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a:effectLst/>
                        </a:rPr>
                        <a:t>Telnet</a:t>
                      </a:r>
                      <a:endParaRPr 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dirty="0" err="1">
                          <a:effectLst/>
                        </a:rPr>
                        <a:t>osuser</a:t>
                      </a:r>
                      <a:endParaRPr 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r>
              <a:tr h="539186">
                <a:tc>
                  <a:txBody>
                    <a:bodyPr/>
                    <a:lstStyle/>
                    <a:p>
                      <a:pPr algn="l" fontAlgn="ctr"/>
                      <a:r>
                        <a:rPr lang="en-US" sz="1200" u="none" strike="noStrike" dirty="0">
                          <a:effectLst/>
                        </a:rPr>
                        <a:t>NE</a:t>
                      </a:r>
                      <a:r>
                        <a:rPr lang="zh-CN" altLang="en-US" sz="1200" u="none" strike="noStrike" dirty="0">
                          <a:effectLst/>
                        </a:rPr>
                        <a:t>网</a:t>
                      </a:r>
                      <a:r>
                        <a:rPr lang="zh-CN" altLang="en-US" sz="1200" u="none" strike="noStrike" dirty="0" smtClean="0">
                          <a:effectLst/>
                        </a:rPr>
                        <a:t>元接口</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根据用户需求部署，默认开启</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局域网</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dirty="0">
                          <a:effectLst/>
                        </a:rPr>
                        <a:t>无</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altLang="zh-CN" sz="1200" u="none" strike="noStrike">
                          <a:effectLst/>
                        </a:rPr>
                        <a:t>NE</a:t>
                      </a:r>
                      <a:r>
                        <a:rPr lang="zh-CN" altLang="en-US" sz="1200" u="none" strike="noStrike">
                          <a:effectLst/>
                        </a:rPr>
                        <a:t>管理员</a:t>
                      </a:r>
                      <a:r>
                        <a:rPr lang="en-US" altLang="zh-CN" sz="1200" u="none" strike="noStrike">
                          <a:effectLst/>
                        </a:rPr>
                        <a:t>/UFO</a:t>
                      </a:r>
                      <a:r>
                        <a:rPr lang="zh-CN" altLang="en-US" sz="1200" u="none" strike="noStrike">
                          <a:effectLst/>
                        </a:rPr>
                        <a:t>管理员</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a:effectLst/>
                        </a:rPr>
                        <a:t>TCP</a:t>
                      </a:r>
                      <a:endParaRPr 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dirty="0">
                          <a:effectLst/>
                        </a:rPr>
                        <a:t>不涉及</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r>
              <a:tr h="902799">
                <a:tc>
                  <a:txBody>
                    <a:bodyPr/>
                    <a:lstStyle/>
                    <a:p>
                      <a:pPr algn="l" fontAlgn="ctr"/>
                      <a:r>
                        <a:rPr lang="en-US" sz="1200" u="none" strike="noStrike" dirty="0" smtClean="0">
                          <a:effectLst/>
                        </a:rPr>
                        <a:t>FTP</a:t>
                      </a:r>
                      <a:r>
                        <a:rPr lang="zh-CN" altLang="en-US" sz="1200" u="none" strike="noStrike" dirty="0" smtClean="0">
                          <a:effectLst/>
                        </a:rPr>
                        <a:t>访问接口</a:t>
                      </a:r>
                      <a:endParaRPr 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dirty="0">
                          <a:effectLst/>
                        </a:rPr>
                        <a:t>上传升级包时使用，默认开启</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dirty="0">
                          <a:effectLst/>
                        </a:rPr>
                        <a:t>局域网</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dirty="0">
                          <a:effectLst/>
                        </a:rPr>
                        <a:t>口令认证</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dirty="0">
                          <a:effectLst/>
                        </a:rPr>
                        <a:t>UFO</a:t>
                      </a:r>
                      <a:r>
                        <a:rPr lang="zh-CN" altLang="en-US" sz="1200" u="none" strike="noStrike" dirty="0">
                          <a:effectLst/>
                        </a:rPr>
                        <a:t>管理员</a:t>
                      </a:r>
                      <a:endParaRPr lang="zh-CN" alt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a:effectLst/>
                        </a:rPr>
                        <a:t>FTP</a:t>
                      </a:r>
                      <a:endParaRPr 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dirty="0" err="1">
                          <a:effectLst/>
                        </a:rPr>
                        <a:t>FTPuser</a:t>
                      </a:r>
                      <a:endParaRPr 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r>
              <a:tr h="708406">
                <a:tc>
                  <a:txBody>
                    <a:bodyPr/>
                    <a:lstStyle/>
                    <a:p>
                      <a:pPr algn="l" fontAlgn="ctr"/>
                      <a:r>
                        <a:rPr lang="zh-CN" altLang="en-US" sz="1200" u="none" strike="noStrike" dirty="0">
                          <a:effectLst/>
                        </a:rPr>
                        <a:t>数据库</a:t>
                      </a:r>
                      <a:r>
                        <a:rPr lang="en-US" altLang="zh-CN" sz="1200" u="none" strike="noStrike" dirty="0">
                          <a:effectLst/>
                        </a:rPr>
                        <a:t>(</a:t>
                      </a:r>
                      <a:r>
                        <a:rPr lang="en-US" sz="1200" u="none" strike="noStrike" dirty="0">
                          <a:effectLst/>
                        </a:rPr>
                        <a:t>Oracle</a:t>
                      </a:r>
                      <a:r>
                        <a:rPr lang="en-US" sz="1200" u="none" strike="noStrike" dirty="0" smtClean="0">
                          <a:effectLst/>
                        </a:rPr>
                        <a:t>)</a:t>
                      </a:r>
                      <a:r>
                        <a:rPr lang="zh-CN" altLang="en-US" sz="1200" u="none" strike="noStrike" dirty="0" smtClean="0">
                          <a:effectLst/>
                        </a:rPr>
                        <a:t>接口</a:t>
                      </a:r>
                      <a:endParaRPr 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属于必须功能，默认开启</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互联网</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口令认证</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数据库管理员</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zh-CN" altLang="en-US" sz="1200" u="none" strike="noStrike">
                          <a:effectLst/>
                        </a:rPr>
                        <a:t>不涉及</a:t>
                      </a:r>
                      <a:endParaRPr lang="zh-CN" altLang="en-US" sz="1200" b="0" i="0" u="none" strike="noStrike">
                        <a:effectLst/>
                        <a:latin typeface="宋体" panose="02010600030101010101" pitchFamily="2" charset="-122"/>
                        <a:ea typeface="宋体" panose="02010600030101010101" pitchFamily="2" charset="-122"/>
                      </a:endParaRPr>
                    </a:p>
                  </a:txBody>
                  <a:tcPr marL="5416" marR="5416" marT="5416" marB="0" anchor="ctr"/>
                </a:tc>
                <a:tc>
                  <a:txBody>
                    <a:bodyPr/>
                    <a:lstStyle/>
                    <a:p>
                      <a:pPr algn="l" fontAlgn="ctr"/>
                      <a:r>
                        <a:rPr lang="en-US" sz="1200" u="none" strike="noStrike" dirty="0" err="1">
                          <a:effectLst/>
                        </a:rPr>
                        <a:t>Dbuser</a:t>
                      </a:r>
                      <a:endParaRPr lang="en-US" sz="1200" b="0" i="0" u="none" strike="noStrike" dirty="0">
                        <a:effectLst/>
                        <a:latin typeface="宋体" panose="02010600030101010101" pitchFamily="2" charset="-122"/>
                        <a:ea typeface="宋体" panose="02010600030101010101" pitchFamily="2" charset="-122"/>
                      </a:endParaRPr>
                    </a:p>
                  </a:txBody>
                  <a:tcPr marL="5416" marR="5416" marT="5416" marB="0" anchor="ctr"/>
                </a:tc>
              </a:tr>
            </a:tbl>
          </a:graphicData>
        </a:graphic>
      </p:graphicFrame>
    </p:spTree>
    <p:extLst>
      <p:ext uri="{BB962C8B-B14F-4D97-AF65-F5344CB8AC3E}">
        <p14:creationId xmlns:p14="http://schemas.microsoft.com/office/powerpoint/2010/main" val="2575521218"/>
      </p:ext>
    </p:extLst>
  </p:cSld>
  <p:clrMapOvr>
    <a:masterClrMapping/>
  </p:clrMapOvr>
  <p:transition advClick="0" advTm="8000">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solidFill>
                  <a:srgbClr val="FF0000"/>
                </a:solidFill>
                <a:latin typeface="黑体" panose="02010609060101010101" pitchFamily="49" charset="-122"/>
              </a:rPr>
              <a:t>攻击</a:t>
            </a:r>
            <a:r>
              <a:rPr lang="zh-CN" altLang="en-US" dirty="0" smtClean="0">
                <a:solidFill>
                  <a:srgbClr val="FF0000"/>
                </a:solidFill>
                <a:latin typeface="黑体" panose="02010609060101010101" pitchFamily="49" charset="-122"/>
              </a:rPr>
              <a:t>面最小化</a:t>
            </a:r>
            <a:endParaRPr lang="en-US" altLang="zh-CN" dirty="0" smtClean="0">
              <a:solidFill>
                <a:srgbClr val="FF0000"/>
              </a:solidFill>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a:latin typeface="黑体" panose="02010609060101010101" pitchFamily="49" charset="-122"/>
              </a:rPr>
              <a:t>参考</a:t>
            </a:r>
            <a:endParaRPr lang="en-US" altLang="zh-CN" dirty="0">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2" cstate="print"/>
          <a:srcRect/>
          <a:stretch>
            <a:fillRect/>
          </a:stretch>
        </p:blipFill>
        <p:spPr bwMode="auto">
          <a:xfrm rot="10800000">
            <a:off x="2981084" y="4335611"/>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3" cstate="print"/>
          <a:srcRect/>
          <a:stretch>
            <a:fillRect/>
          </a:stretch>
        </p:blipFill>
        <p:spPr bwMode="auto">
          <a:xfrm rot="10800000">
            <a:off x="3926210" y="4206230"/>
            <a:ext cx="2030412" cy="463550"/>
          </a:xfrm>
          <a:prstGeom prst="rect">
            <a:avLst/>
          </a:prstGeom>
          <a:noFill/>
          <a:ln w="9525">
            <a:noFill/>
            <a:miter lim="800000"/>
            <a:headEnd/>
            <a:tailEnd/>
          </a:ln>
        </p:spPr>
      </p:pic>
      <p:sp>
        <p:nvSpPr>
          <p:cNvPr id="8" name="矩形 35"/>
          <p:cNvSpPr>
            <a:spLocks noChangeArrowheads="1"/>
          </p:cNvSpPr>
          <p:nvPr/>
        </p:nvSpPr>
        <p:spPr bwMode="auto">
          <a:xfrm>
            <a:off x="4211960" y="4149080"/>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1947409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27384"/>
            <a:ext cx="7632700" cy="871537"/>
          </a:xfrm>
        </p:spPr>
        <p:txBody>
          <a:bodyPr/>
          <a:lstStyle/>
          <a:p>
            <a:pPr lvl="0"/>
            <a:r>
              <a:rPr lang="en-US" altLang="zh-CN" dirty="0"/>
              <a:t>Step 3: </a:t>
            </a:r>
            <a:r>
              <a:rPr lang="zh-CN" altLang="en-US" dirty="0"/>
              <a:t>攻击面最小化</a:t>
            </a:r>
            <a:endParaRPr lang="en-US" altLang="zh-CN" dirty="0"/>
          </a:p>
        </p:txBody>
      </p:sp>
      <p:sp>
        <p:nvSpPr>
          <p:cNvPr id="14339" name="Rectangle 3"/>
          <p:cNvSpPr>
            <a:spLocks noGrp="1" noChangeArrowheads="1"/>
          </p:cNvSpPr>
          <p:nvPr>
            <p:ph idx="1"/>
          </p:nvPr>
        </p:nvSpPr>
        <p:spPr>
          <a:xfrm>
            <a:off x="611560" y="1124744"/>
            <a:ext cx="7632700" cy="4852422"/>
          </a:xfrm>
        </p:spPr>
        <p:txBody>
          <a:bodyPr/>
          <a:lstStyle/>
          <a:p>
            <a:pPr eaLnBrk="1" hangingPunct="1"/>
            <a:endParaRPr lang="en-US" altLang="zh-CN" b="1" dirty="0"/>
          </a:p>
          <a:p>
            <a:pPr marL="0" indent="0" eaLnBrk="1" hangingPunct="1">
              <a:buNone/>
            </a:pPr>
            <a:endParaRPr lang="en-US" altLang="zh-CN" sz="1600" dirty="0">
              <a:latin typeface="+mn-ea"/>
              <a:ea typeface="+mn-ea"/>
            </a:endParaRPr>
          </a:p>
          <a:p>
            <a:pPr eaLnBrk="1" hangingPunct="1"/>
            <a:endParaRPr lang="en-US" altLang="zh-CN" b="1" dirty="0" smtClean="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21" name="Picture 24" descr="H:\120\未标题-86.png"/>
          <p:cNvPicPr>
            <a:picLocks noChangeAspect="1" noChangeArrowheads="1"/>
          </p:cNvPicPr>
          <p:nvPr/>
        </p:nvPicPr>
        <p:blipFill>
          <a:blip r:embed="rId2" cstate="print"/>
          <a:srcRect/>
          <a:stretch>
            <a:fillRect/>
          </a:stretch>
        </p:blipFill>
        <p:spPr bwMode="auto">
          <a:xfrm>
            <a:off x="107503" y="1928813"/>
            <a:ext cx="8893621" cy="1720850"/>
          </a:xfrm>
          <a:prstGeom prst="rect">
            <a:avLst/>
          </a:prstGeom>
          <a:noFill/>
          <a:ln w="9525">
            <a:noFill/>
            <a:miter lim="800000"/>
            <a:headEnd/>
            <a:tailEnd/>
          </a:ln>
        </p:spPr>
      </p:pic>
      <p:pic>
        <p:nvPicPr>
          <p:cNvPr id="26" name="Picture 10" descr="F:\2012项目\美化图标\张郑宝\120\未标题-18.png"/>
          <p:cNvPicPr>
            <a:picLocks noChangeAspect="1" noChangeArrowheads="1"/>
          </p:cNvPicPr>
          <p:nvPr/>
        </p:nvPicPr>
        <p:blipFill>
          <a:blip r:embed="rId3" cstate="print"/>
          <a:srcRect/>
          <a:stretch>
            <a:fillRect/>
          </a:stretch>
        </p:blipFill>
        <p:spPr bwMode="auto">
          <a:xfrm>
            <a:off x="4675188" y="2209800"/>
            <a:ext cx="403225" cy="236538"/>
          </a:xfrm>
          <a:prstGeom prst="rect">
            <a:avLst/>
          </a:prstGeom>
          <a:noFill/>
          <a:ln w="9525">
            <a:noFill/>
            <a:miter lim="800000"/>
            <a:headEnd/>
            <a:tailEnd/>
          </a:ln>
        </p:spPr>
      </p:pic>
      <p:pic>
        <p:nvPicPr>
          <p:cNvPr id="27" name="Picture 11" descr="F:\2012项目\美化图标\张郑宝\120\未标题-19.png"/>
          <p:cNvPicPr>
            <a:picLocks noChangeAspect="1" noChangeArrowheads="1"/>
          </p:cNvPicPr>
          <p:nvPr/>
        </p:nvPicPr>
        <p:blipFill>
          <a:blip r:embed="rId4" cstate="print"/>
          <a:srcRect/>
          <a:stretch>
            <a:fillRect/>
          </a:stretch>
        </p:blipFill>
        <p:spPr bwMode="auto">
          <a:xfrm rot="678609">
            <a:off x="3585229" y="2249792"/>
            <a:ext cx="412750" cy="236537"/>
          </a:xfrm>
          <a:prstGeom prst="rect">
            <a:avLst/>
          </a:prstGeom>
          <a:noFill/>
          <a:ln w="9525">
            <a:noFill/>
            <a:miter lim="800000"/>
            <a:headEnd/>
            <a:tailEnd/>
          </a:ln>
        </p:spPr>
      </p:pic>
      <p:pic>
        <p:nvPicPr>
          <p:cNvPr id="28" name="Picture 12" descr="F:\2012项目\美化图标\张郑宝\120\未标题-20.png"/>
          <p:cNvPicPr>
            <a:picLocks noChangeAspect="1" noChangeArrowheads="1"/>
          </p:cNvPicPr>
          <p:nvPr/>
        </p:nvPicPr>
        <p:blipFill>
          <a:blip r:embed="rId5" cstate="print"/>
          <a:srcRect/>
          <a:stretch>
            <a:fillRect/>
          </a:stretch>
        </p:blipFill>
        <p:spPr bwMode="auto">
          <a:xfrm rot="719882">
            <a:off x="4143375" y="2246313"/>
            <a:ext cx="269875" cy="285750"/>
          </a:xfrm>
          <a:prstGeom prst="rect">
            <a:avLst/>
          </a:prstGeom>
          <a:noFill/>
          <a:ln w="9525">
            <a:noFill/>
            <a:miter lim="800000"/>
            <a:headEnd/>
            <a:tailEnd/>
          </a:ln>
        </p:spPr>
      </p:pic>
      <p:sp>
        <p:nvSpPr>
          <p:cNvPr id="29" name="Text Box 24"/>
          <p:cNvSpPr>
            <a:spLocks noChangeArrowheads="1"/>
          </p:cNvSpPr>
          <p:nvPr/>
        </p:nvSpPr>
        <p:spPr bwMode="auto">
          <a:xfrm>
            <a:off x="3350419" y="1450051"/>
            <a:ext cx="2649537" cy="361262"/>
          </a:xfrm>
          <a:prstGeom prst="rect">
            <a:avLst/>
          </a:prstGeom>
          <a:noFill/>
          <a:ln w="9525">
            <a:noFill/>
            <a:miter lim="800000"/>
            <a:headEnd/>
            <a:tailEnd/>
          </a:ln>
        </p:spPr>
        <p:txBody>
          <a:bodyPr lIns="83448" tIns="41724" rIns="83448" bIns="41724">
            <a:spAutoFit/>
          </a:bodyPr>
          <a:lstStyle/>
          <a:p>
            <a:r>
              <a:rPr lang="zh-CN" altLang="en-US" sz="1800" dirty="0" smtClean="0">
                <a:solidFill>
                  <a:srgbClr val="080808"/>
                </a:solidFill>
                <a:latin typeface="+mn-lt"/>
                <a:ea typeface="华文细黑" pitchFamily="2" charset="-122"/>
                <a:sym typeface="FrutigerNext LT Medium" pitchFamily="34" charset="0"/>
              </a:rPr>
              <a:t>攻击面最小化策略</a:t>
            </a:r>
            <a:endParaRPr lang="zh-CN" altLang="en-US" sz="1800" dirty="0">
              <a:solidFill>
                <a:srgbClr val="080808"/>
              </a:solidFill>
              <a:latin typeface="+mn-lt"/>
              <a:ea typeface="华文细黑" pitchFamily="2" charset="-122"/>
              <a:sym typeface="FrutigerNext LT Medium" pitchFamily="34" charset="0"/>
            </a:endParaRPr>
          </a:p>
        </p:txBody>
      </p:sp>
      <p:sp>
        <p:nvSpPr>
          <p:cNvPr id="39" name="Text Box 22"/>
          <p:cNvSpPr>
            <a:spLocks noChangeArrowheads="1"/>
          </p:cNvSpPr>
          <p:nvPr/>
        </p:nvSpPr>
        <p:spPr bwMode="auto">
          <a:xfrm>
            <a:off x="535478" y="3661604"/>
            <a:ext cx="1600200" cy="822854"/>
          </a:xfrm>
          <a:prstGeom prst="rect">
            <a:avLst/>
          </a:prstGeom>
          <a:noFill/>
          <a:ln w="9525">
            <a:noFill/>
            <a:miter lim="800000"/>
            <a:headEnd/>
            <a:tailEnd/>
          </a:ln>
        </p:spPr>
        <p:txBody>
          <a:bodyPr lIns="0" tIns="41688" rIns="0" bIns="41688">
            <a:spAutoFit/>
          </a:bodyPr>
          <a:lstStyle/>
          <a:p>
            <a:pPr marL="0" lvl="1">
              <a:lnSpc>
                <a:spcPct val="110000"/>
              </a:lnSpc>
              <a:spcBef>
                <a:spcPct val="50000"/>
              </a:spcBef>
              <a:buClr>
                <a:schemeClr val="accent2"/>
              </a:buClr>
              <a:buSzPct val="75000"/>
            </a:pPr>
            <a:r>
              <a:rPr lang="zh-CN" altLang="en-US" sz="1600" dirty="0" smtClean="0">
                <a:sym typeface="Symbol" panose="05050102010706020507" pitchFamily="18" charset="2"/>
              </a:rPr>
              <a:t>   </a:t>
            </a:r>
            <a:r>
              <a:rPr lang="zh-CN" altLang="zh-CN" sz="1600" dirty="0" smtClean="0"/>
              <a:t>减少</a:t>
            </a:r>
            <a:r>
              <a:rPr lang="zh-CN" altLang="zh-CN" sz="1600" dirty="0"/>
              <a:t>默认</a:t>
            </a:r>
            <a:r>
              <a:rPr lang="zh-CN" altLang="en-US" sz="1600" dirty="0"/>
              <a:t>执行的代码量</a:t>
            </a:r>
            <a:endParaRPr lang="en-US" altLang="zh-CN" sz="1600" dirty="0"/>
          </a:p>
          <a:p>
            <a:pPr>
              <a:lnSpc>
                <a:spcPct val="110000"/>
              </a:lnSpc>
              <a:spcBef>
                <a:spcPct val="50000"/>
              </a:spcBef>
              <a:buClr>
                <a:schemeClr val="accent2"/>
              </a:buClr>
              <a:buSzPct val="75000"/>
            </a:pPr>
            <a:endParaRPr lang="zh-CN" altLang="en-US" sz="800" dirty="0">
              <a:latin typeface="+mn-lt"/>
            </a:endParaRPr>
          </a:p>
        </p:txBody>
      </p:sp>
      <p:sp>
        <p:nvSpPr>
          <p:cNvPr id="2" name="矩形 1"/>
          <p:cNvSpPr/>
          <p:nvPr/>
        </p:nvSpPr>
        <p:spPr>
          <a:xfrm>
            <a:off x="1795090" y="3661604"/>
            <a:ext cx="2286000" cy="830997"/>
          </a:xfrm>
          <a:prstGeom prst="rect">
            <a:avLst/>
          </a:prstGeom>
        </p:spPr>
        <p:txBody>
          <a:bodyPr wrap="square">
            <a:spAutoFit/>
          </a:bodyPr>
          <a:lstStyle/>
          <a:p>
            <a:pPr lvl="1" eaLnBrk="1" hangingPunct="1"/>
            <a:r>
              <a:rPr lang="zh-CN" altLang="en-US" sz="1600" dirty="0" smtClean="0">
                <a:sym typeface="Symbol" panose="05050102010706020507" pitchFamily="18" charset="2"/>
              </a:rPr>
              <a:t>  </a:t>
            </a:r>
            <a:r>
              <a:rPr lang="zh-CN" altLang="zh-CN" sz="1600" dirty="0" smtClean="0"/>
              <a:t>减少</a:t>
            </a:r>
            <a:r>
              <a:rPr lang="zh-CN" altLang="zh-CN" sz="1600" dirty="0"/>
              <a:t>默认</a:t>
            </a:r>
            <a:r>
              <a:rPr lang="zh-CN" altLang="en-US" sz="1600" dirty="0"/>
              <a:t>情况下</a:t>
            </a:r>
            <a:r>
              <a:rPr lang="zh-CN" altLang="zh-CN" sz="1600" dirty="0"/>
              <a:t>不受信任用户</a:t>
            </a:r>
            <a:r>
              <a:rPr lang="zh-CN" altLang="en-US" sz="1600" dirty="0"/>
              <a:t>能够访问的代码量</a:t>
            </a:r>
            <a:endParaRPr lang="en-US" altLang="zh-CN" sz="1600" dirty="0"/>
          </a:p>
        </p:txBody>
      </p:sp>
      <p:sp>
        <p:nvSpPr>
          <p:cNvPr id="3" name="矩形 2"/>
          <p:cNvSpPr/>
          <p:nvPr/>
        </p:nvSpPr>
        <p:spPr>
          <a:xfrm>
            <a:off x="3721458" y="3653517"/>
            <a:ext cx="2137345" cy="1077218"/>
          </a:xfrm>
          <a:prstGeom prst="rect">
            <a:avLst/>
          </a:prstGeom>
        </p:spPr>
        <p:txBody>
          <a:bodyPr wrap="square">
            <a:spAutoFit/>
          </a:bodyPr>
          <a:lstStyle/>
          <a:p>
            <a:pPr lvl="1" eaLnBrk="1" hangingPunct="1"/>
            <a:r>
              <a:rPr lang="zh-CN" altLang="en-US" sz="1600" dirty="0" smtClean="0">
                <a:sym typeface="Symbol" panose="05050102010706020507" pitchFamily="18" charset="2"/>
              </a:rPr>
              <a:t>  </a:t>
            </a:r>
            <a:r>
              <a:rPr lang="zh-CN" altLang="zh-CN" sz="1600" dirty="0" smtClean="0"/>
              <a:t>关闭</a:t>
            </a:r>
            <a:r>
              <a:rPr lang="zh-CN" altLang="zh-CN" sz="1600" dirty="0"/>
              <a:t>可以很容易</a:t>
            </a:r>
            <a:r>
              <a:rPr lang="zh-CN" altLang="en-US" sz="1600" dirty="0"/>
              <a:t>被访问、恶意攻击的系统入口点</a:t>
            </a:r>
            <a:endParaRPr lang="en-US" altLang="zh-CN" sz="1600" dirty="0"/>
          </a:p>
        </p:txBody>
      </p:sp>
      <p:sp>
        <p:nvSpPr>
          <p:cNvPr id="14336" name="矩形 14335"/>
          <p:cNvSpPr/>
          <p:nvPr/>
        </p:nvSpPr>
        <p:spPr>
          <a:xfrm>
            <a:off x="5445512" y="3634027"/>
            <a:ext cx="2015444" cy="1077218"/>
          </a:xfrm>
          <a:prstGeom prst="rect">
            <a:avLst/>
          </a:prstGeom>
        </p:spPr>
        <p:txBody>
          <a:bodyPr wrap="square">
            <a:spAutoFit/>
          </a:bodyPr>
          <a:lstStyle/>
          <a:p>
            <a:pPr lvl="1" eaLnBrk="1" hangingPunct="1"/>
            <a:r>
              <a:rPr lang="zh-CN" altLang="en-US" sz="1600" dirty="0" smtClean="0">
                <a:sym typeface="Symbol" panose="05050102010706020507" pitchFamily="18" charset="2"/>
              </a:rPr>
              <a:t>  </a:t>
            </a:r>
            <a:r>
              <a:rPr lang="zh-CN" altLang="en-US" sz="1600" dirty="0" smtClean="0"/>
              <a:t>如果</a:t>
            </a:r>
            <a:r>
              <a:rPr lang="zh-CN" altLang="en-US" sz="1600" dirty="0"/>
              <a:t>系统入口点被攻击，确保将损失降到最低</a:t>
            </a:r>
            <a:endParaRPr lang="en-US" altLang="zh-CN" sz="1600" dirty="0"/>
          </a:p>
        </p:txBody>
      </p:sp>
      <p:sp>
        <p:nvSpPr>
          <p:cNvPr id="14337" name="矩形 14336"/>
          <p:cNvSpPr/>
          <p:nvPr/>
        </p:nvSpPr>
        <p:spPr>
          <a:xfrm>
            <a:off x="7002079" y="3645306"/>
            <a:ext cx="1815353" cy="584775"/>
          </a:xfrm>
          <a:prstGeom prst="rect">
            <a:avLst/>
          </a:prstGeom>
        </p:spPr>
        <p:txBody>
          <a:bodyPr wrap="square">
            <a:spAutoFit/>
          </a:bodyPr>
          <a:lstStyle/>
          <a:p>
            <a:pPr lvl="1" eaLnBrk="1" hangingPunct="1"/>
            <a:r>
              <a:rPr lang="zh-CN" altLang="en-US" sz="1600" dirty="0" smtClean="0">
                <a:sym typeface="Symbol" panose="05050102010706020507" pitchFamily="18" charset="2"/>
              </a:rPr>
              <a:t>  </a:t>
            </a:r>
            <a:r>
              <a:rPr lang="zh-CN" altLang="en-US" sz="1600" dirty="0" smtClean="0"/>
              <a:t>使用</a:t>
            </a:r>
            <a:r>
              <a:rPr lang="zh-CN" altLang="en-US" sz="1600" dirty="0"/>
              <a:t>安全的传输协议</a:t>
            </a:r>
            <a:endParaRPr lang="en-US" altLang="zh-CN" sz="1600" dirty="0"/>
          </a:p>
        </p:txBody>
      </p:sp>
      <p:pic>
        <p:nvPicPr>
          <p:cNvPr id="44" name="Picture 10" descr="F:\2012项目\美化图标\张郑宝\120\未标题-18.png"/>
          <p:cNvPicPr>
            <a:picLocks noChangeAspect="1" noChangeArrowheads="1"/>
          </p:cNvPicPr>
          <p:nvPr/>
        </p:nvPicPr>
        <p:blipFill>
          <a:blip r:embed="rId3" cstate="print"/>
          <a:srcRect/>
          <a:stretch>
            <a:fillRect/>
          </a:stretch>
        </p:blipFill>
        <p:spPr bwMode="auto">
          <a:xfrm rot="20600726">
            <a:off x="5153348" y="2123033"/>
            <a:ext cx="403225" cy="236538"/>
          </a:xfrm>
          <a:prstGeom prst="rect">
            <a:avLst/>
          </a:prstGeom>
          <a:noFill/>
          <a:ln w="9525">
            <a:noFill/>
            <a:miter lim="800000"/>
            <a:headEnd/>
            <a:tailEnd/>
          </a:ln>
        </p:spPr>
      </p:pic>
      <p:pic>
        <p:nvPicPr>
          <p:cNvPr id="45" name="Picture 11" descr="F:\2012项目\美化图标\张郑宝\120\未标题-19.png"/>
          <p:cNvPicPr>
            <a:picLocks noChangeAspect="1" noChangeArrowheads="1"/>
          </p:cNvPicPr>
          <p:nvPr/>
        </p:nvPicPr>
        <p:blipFill>
          <a:blip r:embed="rId4" cstate="print"/>
          <a:srcRect/>
          <a:stretch>
            <a:fillRect/>
          </a:stretch>
        </p:blipFill>
        <p:spPr bwMode="auto">
          <a:xfrm rot="1226460">
            <a:off x="3152630" y="2072726"/>
            <a:ext cx="412750" cy="236537"/>
          </a:xfrm>
          <a:prstGeom prst="rect">
            <a:avLst/>
          </a:prstGeom>
          <a:noFill/>
          <a:ln w="9525">
            <a:noFill/>
            <a:miter lim="800000"/>
            <a:headEnd/>
            <a:tailEnd/>
          </a:ln>
        </p:spPr>
      </p:pic>
    </p:spTree>
    <p:extLst>
      <p:ext uri="{BB962C8B-B14F-4D97-AF65-F5344CB8AC3E}">
        <p14:creationId xmlns:p14="http://schemas.microsoft.com/office/powerpoint/2010/main" val="4002385154"/>
      </p:ext>
    </p:extLst>
  </p:cSld>
  <p:clrMapOvr>
    <a:masterClrMapping/>
  </p:clrMapOvr>
  <p:transition advClick="0" advTm="8000">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27384"/>
            <a:ext cx="7632700" cy="871537"/>
          </a:xfrm>
        </p:spPr>
        <p:txBody>
          <a:bodyPr/>
          <a:lstStyle/>
          <a:p>
            <a:pPr lvl="0"/>
            <a:r>
              <a:rPr lang="en-US" altLang="zh-CN" dirty="0" smtClean="0"/>
              <a:t>Demo: </a:t>
            </a:r>
            <a:r>
              <a:rPr lang="zh-CN" altLang="en-US" dirty="0"/>
              <a:t>攻击面最小化</a:t>
            </a:r>
            <a:endParaRPr lang="en-US" altLang="zh-CN" dirty="0"/>
          </a:p>
        </p:txBody>
      </p:sp>
      <p:sp>
        <p:nvSpPr>
          <p:cNvPr id="14339" name="Rectangle 3"/>
          <p:cNvSpPr>
            <a:spLocks noGrp="1" noChangeArrowheads="1"/>
          </p:cNvSpPr>
          <p:nvPr>
            <p:ph idx="1"/>
          </p:nvPr>
        </p:nvSpPr>
        <p:spPr>
          <a:xfrm>
            <a:off x="611560" y="1124744"/>
            <a:ext cx="7632700" cy="4852422"/>
          </a:xfrm>
        </p:spPr>
        <p:txBody>
          <a:bodyPr/>
          <a:lstStyle/>
          <a:p>
            <a:pPr eaLnBrk="1" hangingPunct="1"/>
            <a:r>
              <a:rPr lang="en-US" altLang="zh-CN" sz="1600" dirty="0" smtClean="0">
                <a:latin typeface="+mn-ea"/>
                <a:ea typeface="+mn-ea"/>
              </a:rPr>
              <a:t>UFO</a:t>
            </a:r>
            <a:r>
              <a:rPr lang="zh-CN" altLang="en-US" sz="1600" dirty="0" smtClean="0">
                <a:latin typeface="+mn-ea"/>
                <a:ea typeface="+mn-ea"/>
              </a:rPr>
              <a:t>产品攻击面最小化</a:t>
            </a:r>
            <a:r>
              <a:rPr lang="zh-CN" altLang="en-US" sz="1600" dirty="0" smtClean="0">
                <a:latin typeface="+mn-ea"/>
                <a:ea typeface="+mn-ea"/>
              </a:rPr>
              <a:t>策略</a:t>
            </a:r>
            <a:r>
              <a:rPr lang="en-US" altLang="zh-CN" sz="1600" dirty="0" smtClean="0">
                <a:latin typeface="+mn-ea"/>
                <a:ea typeface="+mn-ea"/>
              </a:rPr>
              <a:t>:</a:t>
            </a:r>
            <a:endParaRPr lang="en-US" altLang="zh-CN" sz="1600" dirty="0" smtClean="0">
              <a:latin typeface="+mn-ea"/>
              <a:ea typeface="+mn-ea"/>
            </a:endParaRPr>
          </a:p>
          <a:p>
            <a:pPr eaLnBrk="1" hangingPunct="1"/>
            <a:endParaRPr lang="en-US" altLang="zh-CN" sz="1600" dirty="0">
              <a:latin typeface="+mn-ea"/>
              <a:ea typeface="+mn-ea"/>
            </a:endParaRPr>
          </a:p>
          <a:p>
            <a:pPr eaLnBrk="1" hangingPunct="1"/>
            <a:endParaRPr lang="en-US" altLang="zh-CN" sz="1600" dirty="0" smtClean="0">
              <a:latin typeface="+mn-ea"/>
              <a:ea typeface="+mn-ea"/>
            </a:endParaRPr>
          </a:p>
          <a:p>
            <a:pPr marL="0" indent="0" eaLnBrk="1" hangingPunct="1">
              <a:buNone/>
            </a:pPr>
            <a:endParaRPr lang="en-US" altLang="zh-CN" sz="1600" dirty="0" smtClean="0">
              <a:latin typeface="+mn-ea"/>
              <a:ea typeface="+mn-ea"/>
            </a:endParaRPr>
          </a:p>
          <a:p>
            <a:pPr eaLnBrk="1" hangingPunct="1"/>
            <a:r>
              <a:rPr lang="zh-CN" altLang="zh-CN" sz="1600" dirty="0" smtClean="0">
                <a:latin typeface="+mn-ea"/>
                <a:ea typeface="+mn-ea"/>
              </a:rPr>
              <a:t>攻击</a:t>
            </a:r>
            <a:r>
              <a:rPr lang="zh-CN" altLang="zh-CN" sz="1600" dirty="0">
                <a:latin typeface="+mn-ea"/>
                <a:ea typeface="+mn-ea"/>
              </a:rPr>
              <a:t>面最小化需要根据用户需求及系统功能特性进行综合分析、平衡</a:t>
            </a:r>
            <a:r>
              <a:rPr lang="zh-CN" altLang="en-US" sz="1600" dirty="0" smtClean="0">
                <a:latin typeface="+mn-ea"/>
                <a:ea typeface="+mn-ea"/>
              </a:rPr>
              <a:t>，</a:t>
            </a:r>
            <a:r>
              <a:rPr lang="zh-CN" altLang="en-US" sz="1600" dirty="0">
                <a:latin typeface="+mn-ea"/>
                <a:ea typeface="+mn-ea"/>
              </a:rPr>
              <a:t>提出合理的攻击面最小</a:t>
            </a:r>
            <a:r>
              <a:rPr lang="zh-CN" altLang="en-US" sz="1600" dirty="0" smtClean="0">
                <a:latin typeface="+mn-ea"/>
                <a:ea typeface="+mn-ea"/>
              </a:rPr>
              <a:t>化策略及需求</a:t>
            </a:r>
            <a:r>
              <a:rPr lang="zh-CN" altLang="en-US" sz="1600" dirty="0">
                <a:latin typeface="+mn-ea"/>
                <a:ea typeface="+mn-ea"/>
              </a:rPr>
              <a:t>。</a:t>
            </a:r>
            <a:endParaRPr lang="en-US" altLang="zh-CN" sz="1600" b="1" dirty="0">
              <a:latin typeface="+mn-ea"/>
              <a:ea typeface="+mn-ea"/>
            </a:endParaRPr>
          </a:p>
          <a:p>
            <a:pPr eaLnBrk="1" hangingPunct="1"/>
            <a:endParaRPr lang="en-US" altLang="zh-CN" sz="1600" dirty="0" smtClean="0">
              <a:latin typeface="+mn-ea"/>
              <a:ea typeface="+mn-ea"/>
            </a:endParaRPr>
          </a:p>
          <a:p>
            <a:pPr eaLnBrk="1" hangingPunct="1"/>
            <a:endParaRPr lang="en-US" altLang="zh-CN" sz="1600" dirty="0">
              <a:latin typeface="+mn-ea"/>
              <a:ea typeface="+mn-ea"/>
            </a:endParaRPr>
          </a:p>
          <a:p>
            <a:pPr eaLnBrk="1" hangingPunct="1"/>
            <a:endParaRPr lang="en-US" altLang="zh-CN" b="1" dirty="0" smtClean="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val="965833651"/>
              </p:ext>
            </p:extLst>
          </p:nvPr>
        </p:nvGraphicFramePr>
        <p:xfrm>
          <a:off x="2627784" y="1772816"/>
          <a:ext cx="914400" cy="828675"/>
        </p:xfrm>
        <a:graphic>
          <a:graphicData uri="http://schemas.openxmlformats.org/presentationml/2006/ole">
            <mc:AlternateContent xmlns:mc="http://schemas.openxmlformats.org/markup-compatibility/2006">
              <mc:Choice xmlns:v="urn:schemas-microsoft-com:vml" Requires="v">
                <p:oleObj spid="_x0000_s1198" name="工作表" showAsIcon="1" r:id="rId3" imgW="914400" imgH="828720" progId="Excel.Sheet.12">
                  <p:embed/>
                </p:oleObj>
              </mc:Choice>
              <mc:Fallback>
                <p:oleObj name="工作表" showAsIcon="1" r:id="rId3" imgW="914400" imgH="828720" progId="Excel.Sheet.12">
                  <p:embed/>
                  <p:pic>
                    <p:nvPicPr>
                      <p:cNvPr id="0" name=""/>
                      <p:cNvPicPr/>
                      <p:nvPr/>
                    </p:nvPicPr>
                    <p:blipFill>
                      <a:blip r:embed="rId4"/>
                      <a:stretch>
                        <a:fillRect/>
                      </a:stretch>
                    </p:blipFill>
                    <p:spPr>
                      <a:xfrm>
                        <a:off x="2627784" y="1772816"/>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1228490016"/>
      </p:ext>
    </p:extLst>
  </p:cSld>
  <p:clrMapOvr>
    <a:masterClrMapping/>
  </p:clrMapOvr>
  <p:transition advClick="0" advTm="8000">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solidFill>
                  <a:srgbClr val="FF0000"/>
                </a:solidFill>
                <a:latin typeface="黑体" panose="02010609060101010101" pitchFamily="49" charset="-122"/>
              </a:rPr>
              <a:t>F&amp;Q</a:t>
            </a:r>
          </a:p>
          <a:p>
            <a:pPr eaLnBrk="1" hangingPunct="1"/>
            <a:r>
              <a:rPr lang="zh-CN" altLang="en-US" dirty="0" smtClean="0">
                <a:latin typeface="黑体" panose="02010609060101010101" pitchFamily="49" charset="-122"/>
              </a:rPr>
              <a:t>参考</a:t>
            </a:r>
            <a:endParaRPr lang="en-US" altLang="zh-CN" dirty="0">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2" cstate="print"/>
          <a:srcRect/>
          <a:stretch>
            <a:fillRect/>
          </a:stretch>
        </p:blipFill>
        <p:spPr bwMode="auto">
          <a:xfrm rot="10800000">
            <a:off x="2042698" y="4710509"/>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3" cstate="print"/>
          <a:srcRect/>
          <a:stretch>
            <a:fillRect/>
          </a:stretch>
        </p:blipFill>
        <p:spPr bwMode="auto">
          <a:xfrm rot="10800000">
            <a:off x="2987824" y="4581128"/>
            <a:ext cx="2030412" cy="463550"/>
          </a:xfrm>
          <a:prstGeom prst="rect">
            <a:avLst/>
          </a:prstGeom>
          <a:noFill/>
          <a:ln w="9525">
            <a:noFill/>
            <a:miter lim="800000"/>
            <a:headEnd/>
            <a:tailEnd/>
          </a:ln>
        </p:spPr>
      </p:pic>
      <p:sp>
        <p:nvSpPr>
          <p:cNvPr id="8" name="矩形 35"/>
          <p:cNvSpPr>
            <a:spLocks noChangeArrowheads="1"/>
          </p:cNvSpPr>
          <p:nvPr/>
        </p:nvSpPr>
        <p:spPr bwMode="auto">
          <a:xfrm>
            <a:off x="3273574" y="4523978"/>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1948141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en-US" altLang="zh-CN" dirty="0">
                <a:solidFill>
                  <a:srgbClr val="FF0000"/>
                </a:solidFill>
                <a:latin typeface="黑体" panose="02010609060101010101" pitchFamily="49" charset="-122"/>
              </a:rPr>
              <a:t>F&amp;Q</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467544" y="1052736"/>
            <a:ext cx="7632700" cy="4963825"/>
          </a:xfrm>
        </p:spPr>
        <p:txBody>
          <a:bodyPr/>
          <a:lstStyle/>
          <a:p>
            <a:r>
              <a:rPr lang="zh-CN" altLang="en-US" sz="1600" dirty="0" smtClean="0">
                <a:latin typeface="+mn-ea"/>
                <a:ea typeface="+mn-ea"/>
              </a:rPr>
              <a:t>攻击面分析及最小</a:t>
            </a:r>
            <a:r>
              <a:rPr lang="zh-CN" altLang="en-US" sz="1600" dirty="0" smtClean="0">
                <a:latin typeface="+mn-ea"/>
                <a:ea typeface="+mn-ea"/>
              </a:rPr>
              <a:t>化在什么时间进行？</a:t>
            </a:r>
            <a:endParaRPr lang="en-US" altLang="zh-CN" sz="1600" dirty="0" smtClean="0">
              <a:latin typeface="+mn-ea"/>
              <a:ea typeface="+mn-ea"/>
            </a:endParaRPr>
          </a:p>
          <a:p>
            <a:pPr lvl="1"/>
            <a:r>
              <a:rPr lang="zh-CN" altLang="en-US" sz="1400" dirty="0">
                <a:solidFill>
                  <a:srgbClr val="0070C0"/>
                </a:solidFill>
              </a:rPr>
              <a:t>与产品设计同步进行，一般在</a:t>
            </a:r>
            <a:r>
              <a:rPr lang="en-US" altLang="zh-CN" sz="1400" dirty="0">
                <a:solidFill>
                  <a:srgbClr val="0070C0"/>
                </a:solidFill>
              </a:rPr>
              <a:t>TR2</a:t>
            </a:r>
            <a:r>
              <a:rPr lang="zh-CN" altLang="en-US" sz="1400" dirty="0">
                <a:solidFill>
                  <a:srgbClr val="0070C0"/>
                </a:solidFill>
              </a:rPr>
              <a:t>阶段结束前</a:t>
            </a:r>
            <a:r>
              <a:rPr lang="zh-CN" altLang="en-US" sz="1400" dirty="0" smtClean="0">
                <a:solidFill>
                  <a:srgbClr val="0070C0"/>
                </a:solidFill>
              </a:rPr>
              <a:t>完成</a:t>
            </a:r>
            <a:endParaRPr lang="en-US" altLang="zh-CN" sz="1400" dirty="0" smtClean="0">
              <a:solidFill>
                <a:srgbClr val="0070C0"/>
              </a:solidFill>
            </a:endParaRPr>
          </a:p>
          <a:p>
            <a:r>
              <a:rPr lang="zh-CN" altLang="en-US" sz="1600" dirty="0">
                <a:latin typeface="+mn-ea"/>
                <a:ea typeface="+mn-ea"/>
              </a:rPr>
              <a:t>攻击</a:t>
            </a:r>
            <a:r>
              <a:rPr lang="zh-CN" altLang="en-US" sz="1600" dirty="0" smtClean="0">
                <a:latin typeface="+mn-ea"/>
                <a:ea typeface="+mn-ea"/>
              </a:rPr>
              <a:t>面分析及最小化工作由哪些角色完成？</a:t>
            </a:r>
            <a:endParaRPr lang="en-US" altLang="zh-CN" sz="1600" dirty="0" smtClean="0">
              <a:latin typeface="+mn-ea"/>
              <a:ea typeface="+mn-ea"/>
            </a:endParaRPr>
          </a:p>
          <a:p>
            <a:pPr lvl="1"/>
            <a:r>
              <a:rPr lang="zh-CN" altLang="en-US" sz="1400" dirty="0" smtClean="0">
                <a:solidFill>
                  <a:srgbClr val="0070C0"/>
                </a:solidFill>
              </a:rPr>
              <a:t>系统架构师、特性</a:t>
            </a:r>
            <a:r>
              <a:rPr lang="en-US" altLang="zh-CN" sz="1400" dirty="0" smtClean="0">
                <a:solidFill>
                  <a:srgbClr val="0070C0"/>
                </a:solidFill>
              </a:rPr>
              <a:t>SE</a:t>
            </a:r>
            <a:r>
              <a:rPr lang="zh-CN" altLang="en-US" sz="1400" dirty="0" smtClean="0">
                <a:solidFill>
                  <a:srgbClr val="0070C0"/>
                </a:solidFill>
              </a:rPr>
              <a:t>、安全</a:t>
            </a:r>
            <a:r>
              <a:rPr lang="en-US" altLang="zh-CN" sz="1400" dirty="0" smtClean="0">
                <a:solidFill>
                  <a:srgbClr val="0070C0"/>
                </a:solidFill>
              </a:rPr>
              <a:t>SE/</a:t>
            </a:r>
            <a:r>
              <a:rPr lang="zh-CN" altLang="en-US" sz="1400" dirty="0" smtClean="0">
                <a:solidFill>
                  <a:srgbClr val="0070C0"/>
                </a:solidFill>
              </a:rPr>
              <a:t>安全顾问</a:t>
            </a:r>
            <a:endParaRPr lang="en-US" altLang="zh-CN" sz="1400" dirty="0" smtClean="0">
              <a:solidFill>
                <a:srgbClr val="0070C0"/>
              </a:solidFill>
            </a:endParaRPr>
          </a:p>
          <a:p>
            <a:r>
              <a:rPr lang="zh-CN" altLang="en-US" sz="1600" dirty="0">
                <a:latin typeface="+mn-ea"/>
                <a:ea typeface="+mn-ea"/>
              </a:rPr>
              <a:t>攻击</a:t>
            </a:r>
            <a:r>
              <a:rPr lang="zh-CN" altLang="en-US" sz="1600" dirty="0" smtClean="0">
                <a:latin typeface="+mn-ea"/>
                <a:ea typeface="+mn-ea"/>
              </a:rPr>
              <a:t>面分析与威胁建模的关系？</a:t>
            </a:r>
            <a:endParaRPr lang="en-US" altLang="zh-CN" sz="1600" dirty="0" smtClean="0">
              <a:latin typeface="+mn-ea"/>
              <a:ea typeface="+mn-ea"/>
            </a:endParaRPr>
          </a:p>
          <a:p>
            <a:pPr lvl="1"/>
            <a:r>
              <a:rPr lang="zh-CN" altLang="en-US" sz="1400" dirty="0">
                <a:solidFill>
                  <a:srgbClr val="0070C0"/>
                </a:solidFill>
              </a:rPr>
              <a:t>攻击</a:t>
            </a:r>
            <a:r>
              <a:rPr lang="zh-CN" altLang="en-US" sz="1400" dirty="0" smtClean="0">
                <a:solidFill>
                  <a:srgbClr val="0070C0"/>
                </a:solidFill>
              </a:rPr>
              <a:t>面分析与威胁建模是产品设计阶段两个独立的安全活动，攻击面分析在</a:t>
            </a:r>
            <a:r>
              <a:rPr lang="en-US" altLang="zh-CN" sz="1400" dirty="0" smtClean="0">
                <a:solidFill>
                  <a:srgbClr val="0070C0"/>
                </a:solidFill>
              </a:rPr>
              <a:t>High Level</a:t>
            </a:r>
            <a:r>
              <a:rPr lang="zh-CN" altLang="en-US" sz="1400" dirty="0" smtClean="0">
                <a:solidFill>
                  <a:srgbClr val="0070C0"/>
                </a:solidFill>
              </a:rPr>
              <a:t>数据流图基础上进行，而威胁建模主要对</a:t>
            </a:r>
            <a:r>
              <a:rPr lang="en-US" altLang="zh-CN" sz="1400" dirty="0" smtClean="0">
                <a:solidFill>
                  <a:srgbClr val="0070C0"/>
                </a:solidFill>
              </a:rPr>
              <a:t>Low Level</a:t>
            </a:r>
            <a:r>
              <a:rPr lang="zh-CN" altLang="en-US" sz="1400" dirty="0" smtClean="0">
                <a:solidFill>
                  <a:srgbClr val="0070C0"/>
                </a:solidFill>
              </a:rPr>
              <a:t>数据流图进行分析，威胁建模针对威胁来分析并制定针对特定威胁的消减措施。而攻击面分析重点关注</a:t>
            </a:r>
            <a:r>
              <a:rPr lang="zh-CN" altLang="en-US" sz="1400" dirty="0" smtClean="0">
                <a:solidFill>
                  <a:srgbClr val="0070C0"/>
                </a:solidFill>
                <a:latin typeface="+mn-ea"/>
                <a:cs typeface="Arial" pitchFamily="34" charset="0"/>
              </a:rPr>
              <a:t>暴露</a:t>
            </a:r>
            <a:r>
              <a:rPr lang="zh-CN" altLang="en-US" sz="1400" dirty="0">
                <a:solidFill>
                  <a:srgbClr val="0070C0"/>
                </a:solidFill>
                <a:latin typeface="+mn-ea"/>
                <a:cs typeface="Arial" pitchFamily="34" charset="0"/>
              </a:rPr>
              <a:t>给潜在攻击者的入口</a:t>
            </a:r>
            <a:r>
              <a:rPr lang="zh-CN" altLang="en-US" sz="1400" dirty="0" smtClean="0">
                <a:solidFill>
                  <a:srgbClr val="0070C0"/>
                </a:solidFill>
                <a:latin typeface="+mn-ea"/>
                <a:cs typeface="Arial" pitchFamily="34" charset="0"/>
              </a:rPr>
              <a:t>点分析</a:t>
            </a:r>
            <a:r>
              <a:rPr lang="zh-CN" altLang="en-US" sz="1400" dirty="0" smtClean="0">
                <a:solidFill>
                  <a:srgbClr val="0070C0"/>
                </a:solidFill>
              </a:rPr>
              <a:t>。</a:t>
            </a:r>
            <a:endParaRPr lang="en-US" altLang="zh-CN" sz="1400" dirty="0" smtClean="0">
              <a:solidFill>
                <a:srgbClr val="0070C0"/>
              </a:solidFill>
            </a:endParaRPr>
          </a:p>
          <a:p>
            <a:r>
              <a:rPr lang="zh-CN" altLang="en-US" sz="1600" dirty="0" smtClean="0">
                <a:latin typeface="+mn-ea"/>
                <a:ea typeface="+mn-ea"/>
              </a:rPr>
              <a:t>攻击面分析及最小化在哪些资源基础上进行？</a:t>
            </a:r>
            <a:endParaRPr lang="en-US" altLang="zh-CN" sz="1600" dirty="0" smtClean="0">
              <a:latin typeface="+mn-ea"/>
              <a:ea typeface="+mn-ea"/>
            </a:endParaRPr>
          </a:p>
          <a:p>
            <a:pPr lvl="1"/>
            <a:r>
              <a:rPr lang="zh-CN" altLang="en-US" sz="1400" dirty="0" smtClean="0">
                <a:solidFill>
                  <a:srgbClr val="0070C0"/>
                </a:solidFill>
              </a:rPr>
              <a:t>系统架构设计文档及</a:t>
            </a:r>
            <a:r>
              <a:rPr lang="en-US" altLang="zh-CN" sz="1400" dirty="0" smtClean="0">
                <a:solidFill>
                  <a:srgbClr val="0070C0"/>
                </a:solidFill>
              </a:rPr>
              <a:t>High Level </a:t>
            </a:r>
            <a:r>
              <a:rPr lang="zh-CN" altLang="en-US" sz="1400" dirty="0" smtClean="0">
                <a:solidFill>
                  <a:srgbClr val="0070C0"/>
                </a:solidFill>
              </a:rPr>
              <a:t>数据流图</a:t>
            </a:r>
            <a:endParaRPr lang="en-US" altLang="zh-CN" sz="1400" dirty="0" smtClean="0">
              <a:solidFill>
                <a:srgbClr val="0070C0"/>
              </a:solidFill>
            </a:endParaRPr>
          </a:p>
          <a:p>
            <a:r>
              <a:rPr lang="zh-CN" altLang="en-US" sz="1600" dirty="0" smtClean="0">
                <a:latin typeface="+mn-ea"/>
                <a:ea typeface="+mn-ea"/>
              </a:rPr>
              <a:t>攻击面最小化策略如何落地？</a:t>
            </a:r>
            <a:endParaRPr lang="en-US" altLang="zh-CN" sz="1600" dirty="0" smtClean="0">
              <a:latin typeface="+mn-ea"/>
              <a:ea typeface="+mn-ea"/>
            </a:endParaRPr>
          </a:p>
          <a:p>
            <a:pPr lvl="1"/>
            <a:r>
              <a:rPr lang="zh-CN" altLang="en-US" sz="1400" dirty="0" smtClean="0">
                <a:solidFill>
                  <a:srgbClr val="0070C0"/>
                </a:solidFill>
              </a:rPr>
              <a:t>与威胁建模提出的安全设计需求落地相同</a:t>
            </a:r>
            <a:endParaRPr lang="en-US" altLang="zh-CN" sz="1400" dirty="0" smtClean="0">
              <a:solidFill>
                <a:srgbClr val="0070C0"/>
              </a:solidFill>
            </a:endParaRPr>
          </a:p>
          <a:p>
            <a:pPr marL="457200" lvl="1" indent="0">
              <a:buNone/>
            </a:pPr>
            <a:endParaRPr lang="zh-CN" altLang="zh-CN" sz="1400" dirty="0"/>
          </a:p>
        </p:txBody>
      </p:sp>
    </p:spTree>
    <p:extLst>
      <p:ext uri="{BB962C8B-B14F-4D97-AF65-F5344CB8AC3E}">
        <p14:creationId xmlns:p14="http://schemas.microsoft.com/office/powerpoint/2010/main" val="2519328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smtClean="0">
                <a:solidFill>
                  <a:srgbClr val="FF0000"/>
                </a:solidFill>
                <a:latin typeface="黑体" panose="02010609060101010101" pitchFamily="49" charset="-122"/>
              </a:rPr>
              <a:t>参考</a:t>
            </a:r>
            <a:endParaRPr lang="en-US" altLang="zh-CN" dirty="0">
              <a:solidFill>
                <a:srgbClr val="FF0000"/>
              </a:solidFill>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2" cstate="print"/>
          <a:srcRect/>
          <a:stretch>
            <a:fillRect/>
          </a:stretch>
        </p:blipFill>
        <p:spPr bwMode="auto">
          <a:xfrm rot="10800000">
            <a:off x="1898682" y="5142557"/>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3" cstate="print"/>
          <a:srcRect/>
          <a:stretch>
            <a:fillRect/>
          </a:stretch>
        </p:blipFill>
        <p:spPr bwMode="auto">
          <a:xfrm rot="10800000">
            <a:off x="2843808" y="5013176"/>
            <a:ext cx="2030412" cy="463550"/>
          </a:xfrm>
          <a:prstGeom prst="rect">
            <a:avLst/>
          </a:prstGeom>
          <a:noFill/>
          <a:ln w="9525">
            <a:noFill/>
            <a:miter lim="800000"/>
            <a:headEnd/>
            <a:tailEnd/>
          </a:ln>
        </p:spPr>
      </p:pic>
      <p:sp>
        <p:nvSpPr>
          <p:cNvPr id="8" name="矩形 35"/>
          <p:cNvSpPr>
            <a:spLocks noChangeArrowheads="1"/>
          </p:cNvSpPr>
          <p:nvPr/>
        </p:nvSpPr>
        <p:spPr bwMode="auto">
          <a:xfrm>
            <a:off x="3129558" y="4956026"/>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2386181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zh-CN" altLang="en-US" dirty="0" smtClean="0"/>
              <a:t>参考</a:t>
            </a:r>
            <a:endParaRPr lang="zh-CN" altLang="zh-CN"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467549" y="1052740"/>
            <a:ext cx="7632700" cy="4963825"/>
          </a:xfrm>
        </p:spPr>
        <p:txBody>
          <a:bodyPr/>
          <a:lstStyle/>
          <a:p>
            <a:r>
              <a:rPr lang="en-US" altLang="zh-CN" sz="1600" u="sng" dirty="0" smtClean="0">
                <a:hlinkClick r:id="rId2"/>
              </a:rPr>
              <a:t>http</a:t>
            </a:r>
            <a:r>
              <a:rPr lang="en-US" altLang="zh-CN" sz="1600" u="sng" dirty="0">
                <a:hlinkClick r:id="rId2"/>
              </a:rPr>
              <a:t>://msdn.microsoft.com/en-us/magazine/cc163882.aspx</a:t>
            </a:r>
            <a:endParaRPr lang="zh-CN" altLang="zh-CN" sz="1600" dirty="0"/>
          </a:p>
          <a:p>
            <a:r>
              <a:rPr lang="en-US" altLang="zh-CN" sz="1600" u="sng" dirty="0" smtClean="0">
                <a:hlinkClick r:id="rId3"/>
              </a:rPr>
              <a:t>https</a:t>
            </a:r>
            <a:r>
              <a:rPr lang="en-US" altLang="zh-CN" sz="1600" u="sng" dirty="0">
                <a:hlinkClick r:id="rId3"/>
              </a:rPr>
              <a:t>://www.owasp.org/index.php/Identify_attack_surface</a:t>
            </a:r>
            <a:endParaRPr lang="zh-CN" altLang="zh-CN" sz="1600" dirty="0"/>
          </a:p>
          <a:p>
            <a:r>
              <a:rPr lang="en-US" altLang="zh-CN" sz="1600" dirty="0" smtClean="0">
                <a:hlinkClick r:id="rId4"/>
              </a:rPr>
              <a:t>http</a:t>
            </a:r>
            <a:r>
              <a:rPr lang="en-US" altLang="zh-CN" sz="1600" dirty="0">
                <a:hlinkClick r:id="rId4"/>
              </a:rPr>
              <a:t>://</a:t>
            </a:r>
            <a:r>
              <a:rPr lang="en-US" altLang="zh-CN" sz="1600" dirty="0" smtClean="0">
                <a:hlinkClick r:id="rId4"/>
              </a:rPr>
              <a:t>3ms.huawei.com/hi/group/9741</a:t>
            </a:r>
            <a:endParaRPr lang="en-US" altLang="zh-CN" sz="1600" dirty="0" smtClean="0"/>
          </a:p>
          <a:p>
            <a:endParaRPr lang="zh-CN" altLang="zh-CN" sz="1600" dirty="0"/>
          </a:p>
          <a:p>
            <a:endParaRPr lang="zh-CN" altLang="zh-CN" sz="1600" dirty="0"/>
          </a:p>
        </p:txBody>
      </p:sp>
    </p:spTree>
    <p:extLst>
      <p:ext uri="{BB962C8B-B14F-4D97-AF65-F5344CB8AC3E}">
        <p14:creationId xmlns:p14="http://schemas.microsoft.com/office/powerpoint/2010/main" val="3670940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solidFill>
                  <a:srgbClr val="FF0000"/>
                </a:solidFill>
                <a:latin typeface="黑体" panose="02010609060101010101" pitchFamily="49" charset="-122"/>
              </a:rPr>
              <a:t>课程目标</a:t>
            </a:r>
            <a:endParaRPr lang="en-US" altLang="zh-CN" dirty="0">
              <a:solidFill>
                <a:srgbClr val="FF0000"/>
              </a:solidFill>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a:latin typeface="黑体" panose="02010609060101010101" pitchFamily="49" charset="-122"/>
              </a:rPr>
              <a:t>参考</a:t>
            </a:r>
            <a:endParaRPr lang="en-US" altLang="zh-CN" dirty="0">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3" cstate="print"/>
          <a:srcRect/>
          <a:stretch>
            <a:fillRect/>
          </a:stretch>
        </p:blipFill>
        <p:spPr bwMode="auto">
          <a:xfrm rot="10800000">
            <a:off x="2618762" y="1430888"/>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4" cstate="print"/>
          <a:srcRect/>
          <a:stretch>
            <a:fillRect/>
          </a:stretch>
        </p:blipFill>
        <p:spPr bwMode="auto">
          <a:xfrm rot="10800000">
            <a:off x="3563888" y="1301507"/>
            <a:ext cx="2030412" cy="463550"/>
          </a:xfrm>
          <a:prstGeom prst="rect">
            <a:avLst/>
          </a:prstGeom>
          <a:noFill/>
          <a:ln w="9525">
            <a:noFill/>
            <a:miter lim="800000"/>
            <a:headEnd/>
            <a:tailEnd/>
          </a:ln>
        </p:spPr>
      </p:pic>
      <p:sp>
        <p:nvSpPr>
          <p:cNvPr id="8" name="矩形 35"/>
          <p:cNvSpPr>
            <a:spLocks noChangeArrowheads="1"/>
          </p:cNvSpPr>
          <p:nvPr/>
        </p:nvSpPr>
        <p:spPr bwMode="auto">
          <a:xfrm>
            <a:off x="3849638" y="1244357"/>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1423798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zh-CN" dirty="0" smtClean="0"/>
              <a:t>课程目标</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6" y="1268764"/>
            <a:ext cx="7632700" cy="4678209"/>
          </a:xfrm>
        </p:spPr>
        <p:txBody>
          <a:bodyPr/>
          <a:lstStyle/>
          <a:p>
            <a:pPr eaLnBrk="1" hangingPunct="1"/>
            <a:r>
              <a:rPr lang="zh-CN" altLang="zh-CN" sz="1800" dirty="0"/>
              <a:t>课程目标： </a:t>
            </a:r>
            <a:endParaRPr lang="en-US" altLang="zh-CN" sz="1800" dirty="0"/>
          </a:p>
          <a:p>
            <a:pPr lvl="1" eaLnBrk="1" hangingPunct="1"/>
            <a:r>
              <a:rPr lang="zh-CN" altLang="en-US" sz="1600" dirty="0">
                <a:latin typeface="+mn-ea"/>
              </a:rPr>
              <a:t>理解攻击面的</a:t>
            </a:r>
            <a:r>
              <a:rPr lang="zh-CN" altLang="en-US" sz="1600" dirty="0" smtClean="0">
                <a:latin typeface="+mn-ea"/>
              </a:rPr>
              <a:t>定义</a:t>
            </a:r>
            <a:endParaRPr lang="en-US" altLang="zh-CN" sz="1600" dirty="0" smtClean="0">
              <a:latin typeface="+mn-ea"/>
            </a:endParaRPr>
          </a:p>
          <a:p>
            <a:pPr lvl="1" eaLnBrk="1" hangingPunct="1"/>
            <a:r>
              <a:rPr lang="zh-CN" altLang="en-US" sz="1600" dirty="0" smtClean="0">
                <a:latin typeface="+mn-ea"/>
              </a:rPr>
              <a:t>了解攻击面最小化的目标</a:t>
            </a:r>
            <a:endParaRPr lang="en-US" altLang="zh-CN" sz="1600" dirty="0">
              <a:latin typeface="+mn-ea"/>
            </a:endParaRPr>
          </a:p>
          <a:p>
            <a:pPr lvl="1" eaLnBrk="1" hangingPunct="1"/>
            <a:r>
              <a:rPr lang="zh-CN" altLang="en-US" sz="1600" dirty="0">
                <a:latin typeface="+mn-ea"/>
              </a:rPr>
              <a:t>掌握</a:t>
            </a:r>
            <a:r>
              <a:rPr lang="zh-CN" altLang="zh-CN" sz="1600" dirty="0">
                <a:latin typeface="+mn-ea"/>
              </a:rPr>
              <a:t>如何</a:t>
            </a:r>
            <a:r>
              <a:rPr lang="zh-CN" altLang="en-US" sz="1600" dirty="0">
                <a:latin typeface="+mn-ea"/>
              </a:rPr>
              <a:t>进行</a:t>
            </a:r>
            <a:r>
              <a:rPr lang="zh-CN" altLang="zh-CN" sz="1600" dirty="0">
                <a:latin typeface="+mn-ea"/>
              </a:rPr>
              <a:t>攻击面</a:t>
            </a:r>
            <a:r>
              <a:rPr lang="zh-CN" altLang="en-US" sz="1600" dirty="0">
                <a:latin typeface="+mn-ea"/>
              </a:rPr>
              <a:t>最小化</a:t>
            </a:r>
            <a:r>
              <a:rPr lang="zh-CN" altLang="zh-CN" sz="1600" dirty="0">
                <a:latin typeface="+mn-ea"/>
              </a:rPr>
              <a:t>，以减少</a:t>
            </a:r>
            <a:r>
              <a:rPr lang="zh-CN" altLang="en-US" sz="1600" dirty="0">
                <a:latin typeface="+mn-ea"/>
              </a:rPr>
              <a:t>系统潜在</a:t>
            </a:r>
            <a:r>
              <a:rPr lang="zh-CN" altLang="zh-CN" sz="1600" dirty="0">
                <a:latin typeface="+mn-ea"/>
              </a:rPr>
              <a:t>的</a:t>
            </a:r>
            <a:r>
              <a:rPr lang="zh-CN" altLang="zh-CN" sz="1600" dirty="0" smtClean="0">
                <a:latin typeface="+mn-ea"/>
              </a:rPr>
              <a:t>风险</a:t>
            </a:r>
            <a:endParaRPr lang="en-US" altLang="zh-CN" sz="1600" dirty="0">
              <a:latin typeface="+mn-ea"/>
            </a:endParaRPr>
          </a:p>
        </p:txBody>
      </p:sp>
      <p:pic>
        <p:nvPicPr>
          <p:cNvPr id="5122" name="Picture 2" descr="http://imgt0.bdstatic.com/it/u=2050115859,1153966497&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852936"/>
            <a:ext cx="4829175" cy="2857500"/>
          </a:xfrm>
          <a:prstGeom prst="rect">
            <a:avLst/>
          </a:prstGeom>
          <a:noFill/>
        </p:spPr>
      </p:pic>
    </p:spTree>
    <p:extLst>
      <p:ext uri="{BB962C8B-B14F-4D97-AF65-F5344CB8AC3E}">
        <p14:creationId xmlns:p14="http://schemas.microsoft.com/office/powerpoint/2010/main" val="230848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solidFill>
                  <a:srgbClr val="FF0000"/>
                </a:solidFill>
                <a:latin typeface="黑体" panose="02010609060101010101" pitchFamily="49" charset="-122"/>
              </a:rPr>
              <a:t>攻击面的定义</a:t>
            </a:r>
            <a:endParaRPr lang="en-US" altLang="zh-CN" dirty="0">
              <a:solidFill>
                <a:srgbClr val="FF0000"/>
              </a:solidFill>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a:latin typeface="黑体" panose="02010609060101010101" pitchFamily="49" charset="-122"/>
              </a:rPr>
              <a:t>参考</a:t>
            </a:r>
            <a:endParaRPr lang="en-US" altLang="zh-CN" dirty="0">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2" cstate="print"/>
          <a:srcRect/>
          <a:stretch>
            <a:fillRect/>
          </a:stretch>
        </p:blipFill>
        <p:spPr bwMode="auto">
          <a:xfrm rot="10800000">
            <a:off x="2978802" y="1837630"/>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3" cstate="print"/>
          <a:srcRect/>
          <a:stretch>
            <a:fillRect/>
          </a:stretch>
        </p:blipFill>
        <p:spPr bwMode="auto">
          <a:xfrm rot="10800000">
            <a:off x="3923928" y="1708249"/>
            <a:ext cx="2030412" cy="463550"/>
          </a:xfrm>
          <a:prstGeom prst="rect">
            <a:avLst/>
          </a:prstGeom>
          <a:noFill/>
          <a:ln w="9525">
            <a:noFill/>
            <a:miter lim="800000"/>
            <a:headEnd/>
            <a:tailEnd/>
          </a:ln>
        </p:spPr>
      </p:pic>
      <p:sp>
        <p:nvSpPr>
          <p:cNvPr id="8" name="矩形 35"/>
          <p:cNvSpPr>
            <a:spLocks noChangeArrowheads="1"/>
          </p:cNvSpPr>
          <p:nvPr/>
        </p:nvSpPr>
        <p:spPr bwMode="auto">
          <a:xfrm>
            <a:off x="4209678" y="1651099"/>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2631308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124803"/>
            <a:ext cx="7632700" cy="610878"/>
          </a:xfrm>
        </p:spPr>
        <p:txBody>
          <a:bodyPr/>
          <a:lstStyle/>
          <a:p>
            <a:r>
              <a:rPr lang="zh-CN" altLang="en-US" dirty="0"/>
              <a:t>攻击面的定义</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6" name="Picture 2" descr="C:\Documents and Settings\EclipSec Kevin Lam\Local Settings\Temporary Internet Files\Content.IE5\2PCTDC3F\MPj04385130000[1].jpg"/>
          <p:cNvPicPr>
            <a:picLocks noChangeAspect="1" noChangeArrowheads="1"/>
          </p:cNvPicPr>
          <p:nvPr/>
        </p:nvPicPr>
        <p:blipFill>
          <a:blip r:embed="rId2" cstate="print"/>
          <a:srcRect/>
          <a:stretch>
            <a:fillRect/>
          </a:stretch>
        </p:blipFill>
        <p:spPr bwMode="auto">
          <a:xfrm>
            <a:off x="3923928" y="1423741"/>
            <a:ext cx="4876800" cy="4495800"/>
          </a:xfrm>
          <a:prstGeom prst="rect">
            <a:avLst/>
          </a:prstGeom>
          <a:noFill/>
          <a:ln w="9525">
            <a:noFill/>
            <a:miter lim="800000"/>
            <a:headEnd/>
            <a:tailEnd/>
          </a:ln>
        </p:spPr>
      </p:pic>
      <p:sp>
        <p:nvSpPr>
          <p:cNvPr id="7" name="Right Arrow 5"/>
          <p:cNvSpPr/>
          <p:nvPr/>
        </p:nvSpPr>
        <p:spPr>
          <a:xfrm>
            <a:off x="4716016" y="3439965"/>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8" name="Right Arrow 6"/>
          <p:cNvSpPr/>
          <p:nvPr/>
        </p:nvSpPr>
        <p:spPr>
          <a:xfrm rot="5913645">
            <a:off x="5536243" y="3320280"/>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9" name="Right Arrow 7"/>
          <p:cNvSpPr/>
          <p:nvPr/>
        </p:nvSpPr>
        <p:spPr>
          <a:xfrm rot="6162733">
            <a:off x="6126545" y="3400081"/>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0" name="Right Arrow 8"/>
          <p:cNvSpPr/>
          <p:nvPr/>
        </p:nvSpPr>
        <p:spPr>
          <a:xfrm rot="7607648">
            <a:off x="7050631" y="3561906"/>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1" name="Right Arrow 9"/>
          <p:cNvSpPr/>
          <p:nvPr/>
        </p:nvSpPr>
        <p:spPr>
          <a:xfrm rot="18673931">
            <a:off x="6408885" y="4424027"/>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2" name="Right Arrow 10"/>
          <p:cNvSpPr/>
          <p:nvPr/>
        </p:nvSpPr>
        <p:spPr>
          <a:xfrm rot="19879196">
            <a:off x="4833118" y="4107041"/>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3" name="Right Arrow 11"/>
          <p:cNvSpPr/>
          <p:nvPr/>
        </p:nvSpPr>
        <p:spPr>
          <a:xfrm rot="19338917">
            <a:off x="5409564" y="4412016"/>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4" name="Right Arrow 12"/>
          <p:cNvSpPr/>
          <p:nvPr/>
        </p:nvSpPr>
        <p:spPr>
          <a:xfrm rot="9463954">
            <a:off x="7997077" y="3443215"/>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5" name="Right Arrow 13"/>
          <p:cNvSpPr/>
          <p:nvPr/>
        </p:nvSpPr>
        <p:spPr>
          <a:xfrm rot="11836650">
            <a:off x="7919316" y="4005038"/>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6" name="Right Arrow 14"/>
          <p:cNvSpPr/>
          <p:nvPr/>
        </p:nvSpPr>
        <p:spPr>
          <a:xfrm rot="3339390">
            <a:off x="7406510" y="3490282"/>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7" name="Right Arrow 15"/>
          <p:cNvSpPr/>
          <p:nvPr/>
        </p:nvSpPr>
        <p:spPr>
          <a:xfrm rot="14427527">
            <a:off x="7541026" y="4425685"/>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8" name="Right Arrow 16"/>
          <p:cNvSpPr/>
          <p:nvPr/>
        </p:nvSpPr>
        <p:spPr>
          <a:xfrm rot="5400000">
            <a:off x="5719936" y="1211909"/>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9" name="Right Arrow 17"/>
          <p:cNvSpPr/>
          <p:nvPr/>
        </p:nvSpPr>
        <p:spPr>
          <a:xfrm rot="6162733">
            <a:off x="6558592" y="3472090"/>
            <a:ext cx="457200" cy="3048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3" name="矩形 2"/>
          <p:cNvSpPr/>
          <p:nvPr/>
        </p:nvSpPr>
        <p:spPr>
          <a:xfrm>
            <a:off x="587639" y="1145618"/>
            <a:ext cx="3608444" cy="1815882"/>
          </a:xfrm>
          <a:prstGeom prst="rect">
            <a:avLst/>
          </a:prstGeom>
        </p:spPr>
        <p:txBody>
          <a:bodyPr wrap="square">
            <a:spAutoFit/>
          </a:bodyPr>
          <a:lstStyle/>
          <a:p>
            <a:pPr marL="342900" indent="-342900">
              <a:lnSpc>
                <a:spcPct val="140000"/>
              </a:lnSpc>
              <a:buClr>
                <a:srgbClr val="808080"/>
              </a:buClr>
              <a:buSzPct val="60000"/>
              <a:buFont typeface="Wingdings" pitchFamily="2" charset="2"/>
              <a:buChar char="l"/>
            </a:pPr>
            <a:r>
              <a:rPr lang="zh-CN" altLang="en-US" sz="1600" kern="0" dirty="0" smtClean="0">
                <a:solidFill>
                  <a:srgbClr val="000000"/>
                </a:solidFill>
                <a:latin typeface="+mn-ea"/>
                <a:ea typeface="+mn-ea"/>
                <a:cs typeface="Arial" pitchFamily="34" charset="0"/>
              </a:rPr>
              <a:t>攻击面是系统暴露给潜在攻击者的入口点的集合，如：</a:t>
            </a:r>
            <a:r>
              <a:rPr lang="zh-CN" altLang="en-US" sz="1600" kern="0" dirty="0" smtClean="0">
                <a:solidFill>
                  <a:srgbClr val="000000"/>
                </a:solidFill>
                <a:latin typeface="+mn-ea"/>
                <a:ea typeface="+mn-ea"/>
                <a:cs typeface="Arial" pitchFamily="34" charset="0"/>
              </a:rPr>
              <a:t>用户访问、</a:t>
            </a:r>
            <a:r>
              <a:rPr lang="en-US" altLang="zh-CN" sz="1600" kern="0" dirty="0" smtClean="0">
                <a:solidFill>
                  <a:srgbClr val="000000"/>
                </a:solidFill>
                <a:latin typeface="+mn-ea"/>
                <a:ea typeface="+mn-ea"/>
                <a:cs typeface="Arial" pitchFamily="34" charset="0"/>
              </a:rPr>
              <a:t>Web</a:t>
            </a:r>
            <a:r>
              <a:rPr lang="zh-CN" altLang="en-US" sz="1600" kern="0" dirty="0" smtClean="0">
                <a:solidFill>
                  <a:srgbClr val="000000"/>
                </a:solidFill>
                <a:latin typeface="+mn-ea"/>
                <a:ea typeface="+mn-ea"/>
                <a:cs typeface="Arial" pitchFamily="34" charset="0"/>
              </a:rPr>
              <a:t>服务、数据库</a:t>
            </a:r>
            <a:r>
              <a:rPr lang="zh-CN" altLang="en-US" sz="1600" kern="0" dirty="0" smtClean="0">
                <a:solidFill>
                  <a:srgbClr val="000000"/>
                </a:solidFill>
                <a:latin typeface="+mn-ea"/>
                <a:ea typeface="+mn-ea"/>
                <a:cs typeface="Arial" pitchFamily="34" charset="0"/>
              </a:rPr>
              <a:t>访问接口等</a:t>
            </a:r>
            <a:r>
              <a:rPr lang="zh-CN" altLang="en-US" sz="1600" kern="0" dirty="0" smtClean="0">
                <a:solidFill>
                  <a:srgbClr val="000000"/>
                </a:solidFill>
                <a:latin typeface="+mn-ea"/>
                <a:ea typeface="+mn-ea"/>
                <a:cs typeface="Arial" pitchFamily="34" charset="0"/>
              </a:rPr>
              <a:t>。</a:t>
            </a:r>
            <a:r>
              <a:rPr lang="zh-CN" altLang="zh-CN" sz="1600" kern="0" dirty="0" smtClean="0">
                <a:solidFill>
                  <a:srgbClr val="000000"/>
                </a:solidFill>
                <a:latin typeface="+mn-ea"/>
                <a:ea typeface="+mn-ea"/>
                <a:cs typeface="Arial" pitchFamily="34" charset="0"/>
              </a:rPr>
              <a:t>其中每个入口点都可能被恶意</a:t>
            </a:r>
            <a:r>
              <a:rPr lang="zh-CN" altLang="en-US" sz="1600" kern="0" dirty="0" smtClean="0">
                <a:solidFill>
                  <a:srgbClr val="000000"/>
                </a:solidFill>
                <a:latin typeface="+mn-ea"/>
                <a:ea typeface="+mn-ea"/>
                <a:cs typeface="Arial" pitchFamily="34" charset="0"/>
              </a:rPr>
              <a:t>攻击者</a:t>
            </a:r>
            <a:r>
              <a:rPr lang="zh-CN" altLang="zh-CN" sz="1600" kern="0" dirty="0" smtClean="0">
                <a:solidFill>
                  <a:srgbClr val="000000"/>
                </a:solidFill>
                <a:latin typeface="+mn-ea"/>
                <a:ea typeface="+mn-ea"/>
                <a:cs typeface="Arial" pitchFamily="34" charset="0"/>
              </a:rPr>
              <a:t>用来攻击系统</a:t>
            </a:r>
            <a:r>
              <a:rPr lang="zh-CN" altLang="en-US" sz="1600" kern="0" dirty="0" smtClean="0">
                <a:solidFill>
                  <a:srgbClr val="000000"/>
                </a:solidFill>
                <a:latin typeface="+mn-ea"/>
                <a:ea typeface="+mn-ea"/>
                <a:cs typeface="Arial" pitchFamily="34" charset="0"/>
              </a:rPr>
              <a:t>。</a:t>
            </a:r>
            <a:endParaRPr lang="en-US" altLang="zh-CN" sz="1600" kern="0" dirty="0" smtClean="0">
              <a:solidFill>
                <a:srgbClr val="000000"/>
              </a:solidFill>
              <a:latin typeface="+mn-ea"/>
              <a:ea typeface="+mn-ea"/>
              <a:cs typeface="Arial" pitchFamily="34" charset="0"/>
            </a:endParaRPr>
          </a:p>
        </p:txBody>
      </p:sp>
    </p:spTree>
    <p:extLst>
      <p:ext uri="{BB962C8B-B14F-4D97-AF65-F5344CB8AC3E}">
        <p14:creationId xmlns:p14="http://schemas.microsoft.com/office/powerpoint/2010/main" val="12838888"/>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20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2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par>
                          <p:cTn id="47" fill="hold">
                            <p:stCondLst>
                              <p:cond delay="0"/>
                            </p:stCondLst>
                            <p:childTnLst>
                              <p:par>
                                <p:cTn id="48" presetID="10" presetClass="entr" presetSubtype="0"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2000"/>
                                        <p:tgtEl>
                                          <p:spTgt spid="15"/>
                                        </p:tgtEl>
                                      </p:cBhvr>
                                    </p:animEffect>
                                  </p:childTnLst>
                                </p:cTn>
                              </p:par>
                              <p:par>
                                <p:cTn id="51" presetID="10"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2000"/>
                                        <p:tgtEl>
                                          <p:spTgt spid="17"/>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20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2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additive="base">
                                        <p:cTn id="64" dur="500" fill="hold"/>
                                        <p:tgtEl>
                                          <p:spTgt spid="18"/>
                                        </p:tgtEl>
                                        <p:attrNameLst>
                                          <p:attrName>ppt_x</p:attrName>
                                        </p:attrNameLst>
                                      </p:cBhvr>
                                      <p:tavLst>
                                        <p:tav tm="0">
                                          <p:val>
                                            <p:strVal val="#ppt_x"/>
                                          </p:val>
                                        </p:tav>
                                        <p:tav tm="100000">
                                          <p:val>
                                            <p:strVal val="#ppt_x"/>
                                          </p:val>
                                        </p:tav>
                                      </p:tavLst>
                                    </p:anim>
                                    <p:anim calcmode="lin" valueType="num">
                                      <p:cBhvr additive="base">
                                        <p:cTn id="65" dur="500" fill="hold"/>
                                        <p:tgtEl>
                                          <p:spTgt spid="18"/>
                                        </p:tgtEl>
                                        <p:attrNameLst>
                                          <p:attrName>ppt_y</p:attrName>
                                        </p:attrNameLst>
                                      </p:cBhvr>
                                      <p:tavLst>
                                        <p:tav tm="0">
                                          <p:val>
                                            <p:strVal val="0-#ppt_h/2"/>
                                          </p:val>
                                        </p:tav>
                                        <p:tav tm="100000">
                                          <p:val>
                                            <p:strVal val="#ppt_y"/>
                                          </p:val>
                                        </p:tav>
                                      </p:tavLst>
                                    </p:anim>
                                  </p:childTnLst>
                                </p:cTn>
                              </p:par>
                              <p:par>
                                <p:cTn id="66" presetID="1" presetClass="exit" presetSubtype="0" fill="hold" nodeType="withEffect">
                                  <p:stCondLst>
                                    <p:cond delay="0"/>
                                  </p:stCondLst>
                                  <p:childTnLst>
                                    <p:set>
                                      <p:cBhvr>
                                        <p:cTn id="67" dur="1" fill="hold">
                                          <p:stCondLst>
                                            <p:cond delay="0"/>
                                          </p:stCondLst>
                                        </p:cTn>
                                        <p:tgtEl>
                                          <p:spTgt spid="15"/>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14"/>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6"/>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solidFill>
                  <a:srgbClr val="FF0000"/>
                </a:solidFill>
                <a:latin typeface="黑体" panose="02010609060101010101" pitchFamily="49" charset="-122"/>
              </a:rPr>
              <a:t>攻击面分析及最小化的</a:t>
            </a:r>
            <a:r>
              <a:rPr lang="zh-CN" altLang="en-US" dirty="0" smtClean="0">
                <a:solidFill>
                  <a:srgbClr val="FF0000"/>
                </a:solidFill>
                <a:latin typeface="黑体" panose="02010609060101010101" pitchFamily="49" charset="-122"/>
              </a:rPr>
              <a:t>目标</a:t>
            </a:r>
            <a:endParaRPr lang="en-US" altLang="zh-CN" dirty="0" smtClean="0">
              <a:solidFill>
                <a:srgbClr val="FF0000"/>
              </a:solidFill>
              <a:latin typeface="黑体" panose="02010609060101010101" pitchFamily="49" charset="-122"/>
            </a:endParaRPr>
          </a:p>
          <a:p>
            <a:pPr eaLnBrk="1" hangingPunct="1"/>
            <a:r>
              <a:rPr lang="zh-CN" altLang="en-US" dirty="0">
                <a:latin typeface="黑体" panose="02010609060101010101" pitchFamily="49" charset="-122"/>
              </a:rPr>
              <a:t>攻击面最小</a:t>
            </a:r>
            <a:r>
              <a:rPr lang="zh-CN" altLang="en-US" dirty="0" smtClean="0">
                <a:latin typeface="黑体" panose="02010609060101010101" pitchFamily="49" charset="-122"/>
              </a:rPr>
              <a:t>化方法</a:t>
            </a:r>
            <a:endParaRPr lang="en-US" altLang="zh-CN" dirty="0">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a:latin typeface="黑体" panose="02010609060101010101" pitchFamily="49" charset="-122"/>
              </a:rPr>
              <a:t>参考</a:t>
            </a:r>
            <a:endParaRPr lang="en-US" altLang="zh-CN" dirty="0">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3" cstate="print"/>
          <a:srcRect/>
          <a:stretch>
            <a:fillRect/>
          </a:stretch>
        </p:blipFill>
        <p:spPr bwMode="auto">
          <a:xfrm rot="10800000">
            <a:off x="4274946" y="2262237"/>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4" cstate="print"/>
          <a:srcRect/>
          <a:stretch>
            <a:fillRect/>
          </a:stretch>
        </p:blipFill>
        <p:spPr bwMode="auto">
          <a:xfrm rot="10800000">
            <a:off x="5220072" y="2132856"/>
            <a:ext cx="2030412" cy="463550"/>
          </a:xfrm>
          <a:prstGeom prst="rect">
            <a:avLst/>
          </a:prstGeom>
          <a:noFill/>
          <a:ln w="9525">
            <a:noFill/>
            <a:miter lim="800000"/>
            <a:headEnd/>
            <a:tailEnd/>
          </a:ln>
        </p:spPr>
      </p:pic>
      <p:sp>
        <p:nvSpPr>
          <p:cNvPr id="8" name="矩形 35"/>
          <p:cNvSpPr>
            <a:spLocks noChangeArrowheads="1"/>
          </p:cNvSpPr>
          <p:nvPr/>
        </p:nvSpPr>
        <p:spPr bwMode="auto">
          <a:xfrm>
            <a:off x="5505822" y="2075706"/>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362358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t>攻击面分析及最小化的目标</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6" y="1268764"/>
            <a:ext cx="7632700" cy="4678209"/>
          </a:xfrm>
        </p:spPr>
        <p:txBody>
          <a:bodyPr/>
          <a:lstStyle/>
          <a:p>
            <a:pPr eaLnBrk="1" hangingPunct="1"/>
            <a:r>
              <a:rPr lang="zh-CN" altLang="zh-CN" sz="1800" dirty="0">
                <a:latin typeface="+mn-ea"/>
                <a:ea typeface="+mn-ea"/>
              </a:rPr>
              <a:t>攻击面</a:t>
            </a:r>
            <a:r>
              <a:rPr lang="zh-CN" altLang="en-US" sz="1800" dirty="0">
                <a:latin typeface="+mn-ea"/>
                <a:ea typeface="+mn-ea"/>
              </a:rPr>
              <a:t>最小化</a:t>
            </a:r>
            <a:r>
              <a:rPr lang="zh-CN" altLang="zh-CN" sz="1800" dirty="0">
                <a:latin typeface="+mn-ea"/>
                <a:ea typeface="+mn-ea"/>
              </a:rPr>
              <a:t>的</a:t>
            </a:r>
            <a:r>
              <a:rPr lang="zh-CN" altLang="en-US" sz="1800" dirty="0">
                <a:latin typeface="+mn-ea"/>
                <a:ea typeface="+mn-ea"/>
              </a:rPr>
              <a:t>核心</a:t>
            </a:r>
            <a:r>
              <a:rPr lang="zh-CN" altLang="zh-CN" sz="1800" dirty="0">
                <a:latin typeface="+mn-ea"/>
                <a:ea typeface="+mn-ea"/>
              </a:rPr>
              <a:t>目标</a:t>
            </a:r>
            <a:r>
              <a:rPr lang="zh-CN" altLang="zh-CN" sz="1800" dirty="0" smtClean="0">
                <a:latin typeface="+mn-ea"/>
                <a:ea typeface="+mn-ea"/>
              </a:rPr>
              <a:t>是</a:t>
            </a:r>
            <a:r>
              <a:rPr lang="zh-CN" altLang="en-US" sz="1800" dirty="0" smtClean="0">
                <a:latin typeface="+mn-ea"/>
                <a:ea typeface="+mn-ea"/>
              </a:rPr>
              <a:t>：</a:t>
            </a:r>
            <a:endParaRPr lang="en-US" altLang="zh-CN" sz="1800" dirty="0" smtClean="0">
              <a:latin typeface="+mn-ea"/>
              <a:ea typeface="+mn-ea"/>
            </a:endParaRPr>
          </a:p>
          <a:p>
            <a:pPr lvl="1" eaLnBrk="1" hangingPunct="1"/>
            <a:r>
              <a:rPr lang="zh-CN" altLang="en-US" sz="1600" dirty="0"/>
              <a:t>减少</a:t>
            </a:r>
            <a:r>
              <a:rPr lang="zh-CN" altLang="en-US" sz="1600" dirty="0" smtClean="0"/>
              <a:t>系统被攻击的可能性，并将系统被潜在攻击者攻击的风险降到最低。</a:t>
            </a:r>
            <a:endParaRPr lang="en-US" altLang="zh-CN" sz="1600" dirty="0"/>
          </a:p>
          <a:p>
            <a:pPr eaLnBrk="1" hangingPunct="1"/>
            <a:r>
              <a:rPr lang="zh-CN" altLang="en-US" sz="1800" dirty="0" smtClean="0">
                <a:latin typeface="+mn-ea"/>
                <a:ea typeface="+mn-ea"/>
              </a:rPr>
              <a:t>在</a:t>
            </a:r>
            <a:r>
              <a:rPr lang="zh-CN" altLang="en-US" sz="1800" dirty="0">
                <a:latin typeface="+mn-ea"/>
                <a:ea typeface="+mn-ea"/>
              </a:rPr>
              <a:t>对产品进行攻击面</a:t>
            </a:r>
            <a:r>
              <a:rPr lang="zh-CN" altLang="en-US" sz="1800" dirty="0" smtClean="0">
                <a:latin typeface="+mn-ea"/>
                <a:ea typeface="+mn-ea"/>
              </a:rPr>
              <a:t>分析及最小化时</a:t>
            </a:r>
            <a:r>
              <a:rPr lang="zh-CN" altLang="en-US" sz="1800" dirty="0">
                <a:latin typeface="+mn-ea"/>
                <a:ea typeface="+mn-ea"/>
              </a:rPr>
              <a:t>，请记住以下关系</a:t>
            </a:r>
            <a:r>
              <a:rPr lang="zh-CN" altLang="en-US" sz="1800" dirty="0" smtClean="0">
                <a:latin typeface="+mn-ea"/>
                <a:ea typeface="+mn-ea"/>
              </a:rPr>
              <a:t>：</a:t>
            </a:r>
            <a:endParaRPr lang="en-US" altLang="zh-CN" sz="1800" dirty="0">
              <a:latin typeface="+mn-ea"/>
              <a:ea typeface="+mn-ea"/>
            </a:endParaRPr>
          </a:p>
          <a:p>
            <a:pPr lvl="1" eaLnBrk="1" hangingPunct="1"/>
            <a:r>
              <a:rPr lang="en-US" altLang="zh-CN" sz="1400" dirty="0" smtClean="0">
                <a:latin typeface="+mn-ea"/>
              </a:rPr>
              <a:t>Big </a:t>
            </a:r>
            <a:r>
              <a:rPr lang="en-US" altLang="zh-CN" sz="1400" dirty="0">
                <a:latin typeface="+mn-ea"/>
              </a:rPr>
              <a:t>Attack Surface = Big Security Work = Big Security </a:t>
            </a:r>
            <a:r>
              <a:rPr lang="en-US" altLang="zh-CN" sz="1400" dirty="0" smtClean="0">
                <a:latin typeface="+mn-ea"/>
              </a:rPr>
              <a:t>Problems</a:t>
            </a:r>
            <a:endParaRPr lang="en-US" altLang="zh-CN" dirty="0">
              <a:latin typeface="+mn-ea"/>
            </a:endParaRPr>
          </a:p>
          <a:p>
            <a:pPr eaLnBrk="1" hangingPunct="1"/>
            <a:endParaRPr lang="en-US" altLang="zh-CN" dirty="0"/>
          </a:p>
        </p:txBody>
      </p:sp>
      <p:pic>
        <p:nvPicPr>
          <p:cNvPr id="6" name="Picture 2" descr="C:\Users\dh\Desktop\分成\美化40\1.png"/>
          <p:cNvPicPr>
            <a:picLocks noChangeAspect="1" noChangeArrowheads="1"/>
          </p:cNvPicPr>
          <p:nvPr/>
        </p:nvPicPr>
        <p:blipFill>
          <a:blip r:embed="rId3" cstate="print"/>
          <a:srcRect/>
          <a:stretch>
            <a:fillRect/>
          </a:stretch>
        </p:blipFill>
        <p:spPr bwMode="auto">
          <a:xfrm>
            <a:off x="1462112" y="5172521"/>
            <a:ext cx="5240338" cy="631825"/>
          </a:xfrm>
          <a:prstGeom prst="rect">
            <a:avLst/>
          </a:prstGeom>
          <a:noFill/>
          <a:ln w="9525">
            <a:noFill/>
            <a:miter lim="800000"/>
            <a:headEnd/>
            <a:tailEnd/>
          </a:ln>
        </p:spPr>
      </p:pic>
      <p:pic>
        <p:nvPicPr>
          <p:cNvPr id="7" name="Picture 3" descr="C:\Users\dh\Desktop\分成\美化40\2.png"/>
          <p:cNvPicPr>
            <a:picLocks noChangeAspect="1" noChangeArrowheads="1"/>
          </p:cNvPicPr>
          <p:nvPr/>
        </p:nvPicPr>
        <p:blipFill>
          <a:blip r:embed="rId4" cstate="print"/>
          <a:srcRect/>
          <a:stretch>
            <a:fillRect/>
          </a:stretch>
        </p:blipFill>
        <p:spPr bwMode="auto">
          <a:xfrm>
            <a:off x="1574538" y="2502634"/>
            <a:ext cx="1728787" cy="1905000"/>
          </a:xfrm>
          <a:prstGeom prst="rect">
            <a:avLst/>
          </a:prstGeom>
          <a:noFill/>
          <a:ln w="9525">
            <a:noFill/>
            <a:miter lim="800000"/>
            <a:headEnd/>
            <a:tailEnd/>
          </a:ln>
          <a:effectLst>
            <a:outerShdw blurRad="76200" dist="50800" dir="5400000" algn="ctr" rotWithShape="0">
              <a:schemeClr val="accent6">
                <a:lumMod val="75000"/>
              </a:schemeClr>
            </a:outerShdw>
          </a:effectLst>
        </p:spPr>
      </p:pic>
      <p:pic>
        <p:nvPicPr>
          <p:cNvPr id="8" name="Picture 4" descr="C:\Users\dh\Desktop\分成\美化40\3.png"/>
          <p:cNvPicPr>
            <a:picLocks noChangeAspect="1" noChangeArrowheads="1"/>
          </p:cNvPicPr>
          <p:nvPr/>
        </p:nvPicPr>
        <p:blipFill>
          <a:blip r:embed="rId5" cstate="print"/>
          <a:srcRect/>
          <a:stretch>
            <a:fillRect/>
          </a:stretch>
        </p:blipFill>
        <p:spPr bwMode="auto">
          <a:xfrm>
            <a:off x="2784563" y="3371247"/>
            <a:ext cx="2149475" cy="2027237"/>
          </a:xfrm>
          <a:prstGeom prst="rect">
            <a:avLst/>
          </a:prstGeom>
          <a:noFill/>
          <a:ln w="9525">
            <a:noFill/>
            <a:miter lim="800000"/>
            <a:headEnd/>
            <a:tailEnd/>
          </a:ln>
        </p:spPr>
      </p:pic>
      <p:pic>
        <p:nvPicPr>
          <p:cNvPr id="9" name="Picture 3" descr="C:\Users\dh\Desktop\分成\美化40\2.png"/>
          <p:cNvPicPr>
            <a:picLocks noChangeAspect="1" noChangeArrowheads="1"/>
          </p:cNvPicPr>
          <p:nvPr/>
        </p:nvPicPr>
        <p:blipFill>
          <a:blip r:embed="rId6" cstate="print">
            <a:duotone>
              <a:prstClr val="black"/>
              <a:schemeClr val="accent4">
                <a:tint val="45000"/>
                <a:satMod val="400000"/>
              </a:schemeClr>
            </a:duotone>
            <a:extLst>
              <a:ext uri="{BEBA8EAE-BF5A-486C-A8C5-ECC9F3942E4B}">
                <a14:imgProps xmlns:a14="http://schemas.microsoft.com/office/drawing/2010/main">
                  <a14:imgLayer r:embed="rId7">
                    <a14:imgEffect>
                      <a14:colorTemperature colorTemp="6510"/>
                    </a14:imgEffect>
                    <a14:imgEffect>
                      <a14:saturation sat="400000"/>
                    </a14:imgEffect>
                  </a14:imgLayer>
                </a14:imgProps>
              </a:ext>
            </a:extLst>
          </a:blip>
          <a:srcRect/>
          <a:stretch>
            <a:fillRect/>
          </a:stretch>
        </p:blipFill>
        <p:spPr bwMode="auto">
          <a:xfrm>
            <a:off x="4625776" y="2581814"/>
            <a:ext cx="1910182" cy="2101007"/>
          </a:xfrm>
          <a:prstGeom prst="rect">
            <a:avLst/>
          </a:prstGeom>
          <a:noFill/>
          <a:ln w="9525">
            <a:noFill/>
            <a:miter lim="800000"/>
            <a:headEnd/>
            <a:tailEnd/>
          </a:ln>
          <a:effectLst>
            <a:outerShdw blurRad="50800" dist="50800" dir="5400000" algn="ctr" rotWithShape="0">
              <a:srgbClr val="C00000"/>
            </a:outerShdw>
          </a:effectLst>
        </p:spPr>
      </p:pic>
      <p:sp>
        <p:nvSpPr>
          <p:cNvPr id="11" name="Text Box 14"/>
          <p:cNvSpPr>
            <a:spLocks noChangeArrowheads="1"/>
          </p:cNvSpPr>
          <p:nvPr/>
        </p:nvSpPr>
        <p:spPr bwMode="auto">
          <a:xfrm>
            <a:off x="3100157" y="4048571"/>
            <a:ext cx="1661032" cy="584775"/>
          </a:xfrm>
          <a:prstGeom prst="rect">
            <a:avLst/>
          </a:prstGeom>
          <a:noFill/>
          <a:ln w="9525">
            <a:noFill/>
            <a:miter lim="800000"/>
            <a:headEnd/>
            <a:tailEnd/>
          </a:ln>
        </p:spPr>
        <p:txBody>
          <a:bodyPr wrap="none">
            <a:spAutoFit/>
          </a:bodyPr>
          <a:lstStyle/>
          <a:p>
            <a:pPr algn="ctr"/>
            <a:r>
              <a:rPr lang="en-US" altLang="zh-CN" sz="1600" dirty="0">
                <a:latin typeface="+mn-ea"/>
              </a:rPr>
              <a:t>Big </a:t>
            </a:r>
            <a:endParaRPr lang="en-US" altLang="zh-CN" sz="1600" dirty="0" smtClean="0">
              <a:latin typeface="+mn-ea"/>
            </a:endParaRPr>
          </a:p>
          <a:p>
            <a:pPr algn="ctr"/>
            <a:r>
              <a:rPr lang="en-US" altLang="zh-CN" sz="1600" dirty="0" smtClean="0">
                <a:latin typeface="+mn-ea"/>
              </a:rPr>
              <a:t>Attack </a:t>
            </a:r>
            <a:r>
              <a:rPr lang="en-US" altLang="zh-CN" sz="1600" dirty="0">
                <a:latin typeface="+mn-ea"/>
              </a:rPr>
              <a:t>Surface</a:t>
            </a:r>
            <a:endParaRPr lang="zh-CN" altLang="en-US" sz="1600" dirty="0">
              <a:latin typeface="+mn-lt"/>
            </a:endParaRPr>
          </a:p>
        </p:txBody>
      </p:sp>
      <p:sp>
        <p:nvSpPr>
          <p:cNvPr id="12" name="Text Box 14"/>
          <p:cNvSpPr>
            <a:spLocks noChangeArrowheads="1"/>
          </p:cNvSpPr>
          <p:nvPr/>
        </p:nvSpPr>
        <p:spPr bwMode="auto">
          <a:xfrm>
            <a:off x="1643562" y="3057971"/>
            <a:ext cx="1510350" cy="584775"/>
          </a:xfrm>
          <a:prstGeom prst="rect">
            <a:avLst/>
          </a:prstGeom>
          <a:noFill/>
          <a:ln w="9525">
            <a:noFill/>
            <a:miter lim="800000"/>
            <a:headEnd/>
            <a:tailEnd/>
          </a:ln>
        </p:spPr>
        <p:txBody>
          <a:bodyPr wrap="none">
            <a:spAutoFit/>
          </a:bodyPr>
          <a:lstStyle/>
          <a:p>
            <a:pPr algn="ctr"/>
            <a:r>
              <a:rPr lang="en-US" altLang="zh-CN" sz="1600" dirty="0">
                <a:latin typeface="+mn-ea"/>
              </a:rPr>
              <a:t>Big </a:t>
            </a:r>
            <a:endParaRPr lang="en-US" altLang="zh-CN" sz="1600" dirty="0" smtClean="0">
              <a:latin typeface="+mn-ea"/>
            </a:endParaRPr>
          </a:p>
          <a:p>
            <a:pPr algn="ctr"/>
            <a:r>
              <a:rPr lang="en-US" altLang="zh-CN" sz="1600" dirty="0" smtClean="0">
                <a:latin typeface="+mn-ea"/>
              </a:rPr>
              <a:t>Security </a:t>
            </a:r>
            <a:r>
              <a:rPr lang="en-US" altLang="zh-CN" sz="1600" dirty="0">
                <a:latin typeface="+mn-ea"/>
              </a:rPr>
              <a:t>Work</a:t>
            </a:r>
            <a:endParaRPr lang="zh-CN" altLang="en-US" sz="1600" dirty="0">
              <a:latin typeface="+mn-lt"/>
            </a:endParaRPr>
          </a:p>
        </p:txBody>
      </p:sp>
      <p:sp>
        <p:nvSpPr>
          <p:cNvPr id="13" name="Text Box 14"/>
          <p:cNvSpPr>
            <a:spLocks noChangeArrowheads="1"/>
          </p:cNvSpPr>
          <p:nvPr/>
        </p:nvSpPr>
        <p:spPr bwMode="auto">
          <a:xfrm>
            <a:off x="4609068" y="3155265"/>
            <a:ext cx="1970411" cy="954107"/>
          </a:xfrm>
          <a:prstGeom prst="rect">
            <a:avLst/>
          </a:prstGeom>
          <a:noFill/>
          <a:ln w="9525">
            <a:noFill/>
            <a:miter lim="800000"/>
            <a:headEnd/>
            <a:tailEnd/>
          </a:ln>
        </p:spPr>
        <p:txBody>
          <a:bodyPr wrap="none">
            <a:spAutoFit/>
          </a:bodyPr>
          <a:lstStyle/>
          <a:p>
            <a:pPr marL="0" lvl="1" algn="ctr"/>
            <a:r>
              <a:rPr lang="en-US" altLang="zh-CN" sz="1600" dirty="0" smtClean="0">
                <a:latin typeface="+mn-ea"/>
              </a:rPr>
              <a:t>Big</a:t>
            </a:r>
          </a:p>
          <a:p>
            <a:pPr marL="0" lvl="1" algn="ctr"/>
            <a:r>
              <a:rPr lang="en-US" altLang="zh-CN" sz="1600" dirty="0" smtClean="0">
                <a:latin typeface="+mn-ea"/>
              </a:rPr>
              <a:t> </a:t>
            </a:r>
            <a:r>
              <a:rPr lang="en-US" altLang="zh-CN" sz="1600" dirty="0">
                <a:latin typeface="+mn-ea"/>
              </a:rPr>
              <a:t>Security Problems</a:t>
            </a:r>
          </a:p>
          <a:p>
            <a:pPr algn="ctr"/>
            <a:endParaRPr lang="zh-CN" altLang="en-US" sz="2400" dirty="0">
              <a:latin typeface="+mn-lt"/>
            </a:endParaRPr>
          </a:p>
        </p:txBody>
      </p:sp>
      <p:sp>
        <p:nvSpPr>
          <p:cNvPr id="14" name="Text Box 14"/>
          <p:cNvSpPr>
            <a:spLocks noChangeArrowheads="1"/>
          </p:cNvSpPr>
          <p:nvPr/>
        </p:nvSpPr>
        <p:spPr bwMode="auto">
          <a:xfrm>
            <a:off x="6456387" y="3866009"/>
            <a:ext cx="755650" cy="460375"/>
          </a:xfrm>
          <a:prstGeom prst="rect">
            <a:avLst/>
          </a:prstGeom>
          <a:noFill/>
          <a:ln w="9525">
            <a:noFill/>
            <a:miter lim="800000"/>
            <a:headEnd/>
            <a:tailEnd/>
          </a:ln>
        </p:spPr>
        <p:txBody>
          <a:bodyPr wrap="none">
            <a:spAutoFit/>
          </a:bodyPr>
          <a:lstStyle/>
          <a:p>
            <a:pPr algn="ctr"/>
            <a:r>
              <a:rPr lang="en-US" altLang="zh-CN" sz="2400" dirty="0">
                <a:solidFill>
                  <a:schemeClr val="bg1"/>
                </a:solidFill>
                <a:latin typeface="+mn-lt"/>
                <a:sym typeface="Arial" pitchFamily="34" charset="0"/>
              </a:rPr>
              <a:t>Title</a:t>
            </a:r>
            <a:endParaRPr lang="zh-CN" altLang="en-US" sz="2400" dirty="0">
              <a:latin typeface="+mn-lt"/>
            </a:endParaRPr>
          </a:p>
        </p:txBody>
      </p:sp>
    </p:spTree>
    <p:extLst>
      <p:ext uri="{BB962C8B-B14F-4D97-AF65-F5344CB8AC3E}">
        <p14:creationId xmlns:p14="http://schemas.microsoft.com/office/powerpoint/2010/main" val="859749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pPr eaLnBrk="1" hangingPunct="1"/>
            <a:r>
              <a:rPr lang="zh-CN" altLang="en-US" dirty="0">
                <a:solidFill>
                  <a:schemeClr val="tx2"/>
                </a:solidFill>
              </a:rPr>
              <a:t>目录</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内容占位符 2"/>
          <p:cNvSpPr>
            <a:spLocks noGrp="1"/>
          </p:cNvSpPr>
          <p:nvPr>
            <p:ph idx="1"/>
          </p:nvPr>
        </p:nvSpPr>
        <p:spPr>
          <a:xfrm>
            <a:off x="539555" y="1268763"/>
            <a:ext cx="7632700" cy="4678209"/>
          </a:xfrm>
        </p:spPr>
        <p:txBody>
          <a:bodyPr/>
          <a:lstStyle/>
          <a:p>
            <a:pPr eaLnBrk="1" hangingPunct="1"/>
            <a:r>
              <a:rPr lang="zh-CN" altLang="zh-CN" dirty="0" smtClean="0">
                <a:latin typeface="黑体" panose="02010609060101010101" pitchFamily="49" charset="-122"/>
              </a:rPr>
              <a:t>课程目标</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攻击面的定义</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攻击面分析及最小化的</a:t>
            </a:r>
            <a:r>
              <a:rPr lang="zh-CN" altLang="en-US" dirty="0" smtClean="0">
                <a:latin typeface="黑体" panose="02010609060101010101" pitchFamily="49" charset="-122"/>
              </a:rPr>
              <a:t>目标</a:t>
            </a:r>
            <a:endParaRPr lang="en-US" altLang="zh-CN" dirty="0" smtClean="0">
              <a:latin typeface="黑体" panose="02010609060101010101" pitchFamily="49" charset="-122"/>
            </a:endParaRPr>
          </a:p>
          <a:p>
            <a:pPr eaLnBrk="1" hangingPunct="1"/>
            <a:r>
              <a:rPr lang="zh-CN" altLang="en-US" dirty="0">
                <a:solidFill>
                  <a:srgbClr val="FF0000"/>
                </a:solidFill>
                <a:latin typeface="黑体" panose="02010609060101010101" pitchFamily="49" charset="-122"/>
              </a:rPr>
              <a:t>攻击面最小</a:t>
            </a:r>
            <a:r>
              <a:rPr lang="zh-CN" altLang="en-US" dirty="0" smtClean="0">
                <a:solidFill>
                  <a:srgbClr val="FF0000"/>
                </a:solidFill>
                <a:latin typeface="黑体" panose="02010609060101010101" pitchFamily="49" charset="-122"/>
              </a:rPr>
              <a:t>化方法</a:t>
            </a:r>
            <a:endParaRPr lang="en-US" altLang="zh-CN" dirty="0">
              <a:solidFill>
                <a:srgbClr val="FF0000"/>
              </a:solidFill>
              <a:latin typeface="黑体" panose="02010609060101010101" pitchFamily="49" charset="-122"/>
            </a:endParaRPr>
          </a:p>
          <a:p>
            <a:pPr eaLnBrk="1" hangingPunct="1"/>
            <a:r>
              <a:rPr lang="zh-CN" altLang="en-US" dirty="0" smtClean="0">
                <a:latin typeface="黑体" panose="02010609060101010101" pitchFamily="49" charset="-122"/>
              </a:rPr>
              <a:t>攻击面最小化</a:t>
            </a:r>
            <a:r>
              <a:rPr lang="zh-CN" altLang="en-US" dirty="0">
                <a:latin typeface="黑体" panose="02010609060101010101" pitchFamily="49" charset="-122"/>
              </a:rPr>
              <a:t>流程</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攻击面识别</a:t>
            </a:r>
            <a:endParaRPr lang="en-US" altLang="zh-CN" dirty="0" smtClean="0">
              <a:latin typeface="黑体" panose="02010609060101010101" pitchFamily="49" charset="-122"/>
            </a:endParaRPr>
          </a:p>
          <a:p>
            <a:pPr lvl="1" eaLnBrk="1" hangingPunct="1"/>
            <a:r>
              <a:rPr lang="zh-CN" altLang="en-US" dirty="0" smtClean="0">
                <a:latin typeface="黑体" panose="02010609060101010101" pitchFamily="49" charset="-122"/>
              </a:rPr>
              <a:t>攻击面分析</a:t>
            </a:r>
            <a:endParaRPr lang="en-US" altLang="zh-CN" dirty="0" smtClean="0">
              <a:latin typeface="黑体" panose="02010609060101010101" pitchFamily="49" charset="-122"/>
            </a:endParaRPr>
          </a:p>
          <a:p>
            <a:pPr lvl="1" eaLnBrk="1" hangingPunct="1"/>
            <a:r>
              <a:rPr lang="zh-CN" altLang="en-US" dirty="0">
                <a:latin typeface="黑体" panose="02010609060101010101" pitchFamily="49" charset="-122"/>
              </a:rPr>
              <a:t>攻击</a:t>
            </a:r>
            <a:r>
              <a:rPr lang="zh-CN" altLang="en-US" dirty="0" smtClean="0">
                <a:latin typeface="黑体" panose="02010609060101010101" pitchFamily="49" charset="-122"/>
              </a:rPr>
              <a:t>面最小化</a:t>
            </a:r>
            <a:endParaRPr lang="en-US" altLang="zh-CN" dirty="0" smtClean="0">
              <a:latin typeface="黑体" panose="02010609060101010101" pitchFamily="49" charset="-122"/>
            </a:endParaRPr>
          </a:p>
          <a:p>
            <a:pPr eaLnBrk="1" hangingPunct="1"/>
            <a:r>
              <a:rPr lang="en-US" altLang="zh-CN" dirty="0">
                <a:latin typeface="黑体" panose="02010609060101010101" pitchFamily="49" charset="-122"/>
              </a:rPr>
              <a:t>F&amp;Q</a:t>
            </a:r>
          </a:p>
          <a:p>
            <a:pPr eaLnBrk="1" hangingPunct="1"/>
            <a:r>
              <a:rPr lang="zh-CN" altLang="en-US" dirty="0">
                <a:latin typeface="黑体" panose="02010609060101010101" pitchFamily="49" charset="-122"/>
              </a:rPr>
              <a:t>参考</a:t>
            </a:r>
            <a:endParaRPr lang="en-US" altLang="zh-CN" dirty="0">
              <a:latin typeface="黑体" panose="02010609060101010101" pitchFamily="49" charset="-122"/>
            </a:endParaRPr>
          </a:p>
        </p:txBody>
      </p:sp>
      <p:pic>
        <p:nvPicPr>
          <p:cNvPr id="6" name="Picture 49" descr="C:\Users\dh\Desktop\ppt\新文件夹\70\4.png"/>
          <p:cNvPicPr>
            <a:picLocks noChangeAspect="1" noChangeArrowheads="1"/>
          </p:cNvPicPr>
          <p:nvPr/>
        </p:nvPicPr>
        <p:blipFill>
          <a:blip r:embed="rId2" cstate="print"/>
          <a:srcRect/>
          <a:stretch>
            <a:fillRect/>
          </a:stretch>
        </p:blipFill>
        <p:spPr bwMode="auto">
          <a:xfrm rot="10800000">
            <a:off x="3194826" y="2694285"/>
            <a:ext cx="919163" cy="204788"/>
          </a:xfrm>
          <a:prstGeom prst="rect">
            <a:avLst/>
          </a:prstGeom>
          <a:noFill/>
          <a:ln w="9525">
            <a:noFill/>
            <a:miter lim="800000"/>
            <a:headEnd/>
            <a:tailEnd/>
          </a:ln>
        </p:spPr>
      </p:pic>
      <p:pic>
        <p:nvPicPr>
          <p:cNvPr id="7" name="Picture 88" descr="D:\My Documents\原系统桌面上的文件\png\8\未标题-84.png"/>
          <p:cNvPicPr>
            <a:picLocks noChangeAspect="1" noChangeArrowheads="1"/>
          </p:cNvPicPr>
          <p:nvPr/>
        </p:nvPicPr>
        <p:blipFill>
          <a:blip r:embed="rId3" cstate="print"/>
          <a:srcRect/>
          <a:stretch>
            <a:fillRect/>
          </a:stretch>
        </p:blipFill>
        <p:spPr bwMode="auto">
          <a:xfrm rot="10800000">
            <a:off x="4139952" y="2564904"/>
            <a:ext cx="2030412" cy="463550"/>
          </a:xfrm>
          <a:prstGeom prst="rect">
            <a:avLst/>
          </a:prstGeom>
          <a:noFill/>
          <a:ln w="9525">
            <a:noFill/>
            <a:miter lim="800000"/>
            <a:headEnd/>
            <a:tailEnd/>
          </a:ln>
        </p:spPr>
      </p:pic>
      <p:sp>
        <p:nvSpPr>
          <p:cNvPr id="8" name="矩形 35"/>
          <p:cNvSpPr>
            <a:spLocks noChangeArrowheads="1"/>
          </p:cNvSpPr>
          <p:nvPr/>
        </p:nvSpPr>
        <p:spPr bwMode="auto">
          <a:xfrm>
            <a:off x="4425702" y="2507754"/>
            <a:ext cx="1549400" cy="523875"/>
          </a:xfrm>
          <a:prstGeom prst="rect">
            <a:avLst/>
          </a:prstGeom>
          <a:noFill/>
          <a:ln w="9525">
            <a:noFill/>
            <a:miter lim="800000"/>
            <a:headEnd/>
            <a:tailEnd/>
          </a:ln>
        </p:spPr>
        <p:txBody>
          <a:bodyPr>
            <a:spAutoFit/>
          </a:bodyPr>
          <a:lstStyle/>
          <a:p>
            <a:pPr>
              <a:lnSpc>
                <a:spcPct val="140000"/>
              </a:lnSpc>
              <a:spcBef>
                <a:spcPct val="50000"/>
              </a:spcBef>
              <a:buClr>
                <a:schemeClr val="bg2"/>
              </a:buClr>
              <a:buSzPct val="60000"/>
              <a:defRPr/>
            </a:pPr>
            <a:r>
              <a:rPr lang="en-US" altLang="zh-CN" sz="2000" b="0" dirty="0">
                <a:solidFill>
                  <a:schemeClr val="bg1"/>
                </a:solidFill>
                <a:effectLst>
                  <a:outerShdw blurRad="50800" dist="38100" dir="10800000" algn="r" rotWithShape="0">
                    <a:prstClr val="black">
                      <a:alpha val="40000"/>
                    </a:prstClr>
                  </a:outerShdw>
                </a:effectLst>
                <a:latin typeface="+mn-lt"/>
                <a:ea typeface="华文细黑" pitchFamily="2" charset="-122"/>
              </a:rPr>
              <a:t>We’re Here</a:t>
            </a:r>
          </a:p>
        </p:txBody>
      </p:sp>
    </p:spTree>
    <p:extLst>
      <p:ext uri="{BB962C8B-B14F-4D97-AF65-F5344CB8AC3E}">
        <p14:creationId xmlns:p14="http://schemas.microsoft.com/office/powerpoint/2010/main" val="3128585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22820</TotalTime>
  <Words>1831</Words>
  <Application>Microsoft Office PowerPoint</Application>
  <PresentationFormat>全屏显示(4:3)</PresentationFormat>
  <Paragraphs>335</Paragraphs>
  <Slides>28</Slides>
  <Notes>12</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1</vt:i4>
      </vt:variant>
      <vt:variant>
        <vt:lpstr>幻灯片标题</vt:lpstr>
      </vt:variant>
      <vt:variant>
        <vt:i4>28</vt:i4>
      </vt:variant>
    </vt:vector>
  </HeadingPairs>
  <TitlesOfParts>
    <vt:vector size="50" baseType="lpstr">
      <vt:lpstr>MS PGothic</vt:lpstr>
      <vt:lpstr>MS PGothic</vt:lpstr>
      <vt:lpstr>黑体</vt:lpstr>
      <vt:lpstr>华文细黑</vt:lpstr>
      <vt:lpstr>宋体</vt:lpstr>
      <vt:lpstr>Arial</vt:lpstr>
      <vt:lpstr>Calibri</vt:lpstr>
      <vt:lpstr>FrutigerNext LT Bold</vt:lpstr>
      <vt:lpstr>FrutigerNext LT Medium</vt:lpstr>
      <vt:lpstr>FrutigerNext LT Regular</vt:lpstr>
      <vt:lpstr>Symbol</vt:lpstr>
      <vt:lpstr>Wingdings</vt:lpstr>
      <vt:lpstr>Blank</vt:lpstr>
      <vt:lpstr>1_主题1</vt:lpstr>
      <vt:lpstr>4_主题1</vt:lpstr>
      <vt:lpstr>5_主题1</vt:lpstr>
      <vt:lpstr>6_主题1</vt:lpstr>
      <vt:lpstr>7_主题1</vt:lpstr>
      <vt:lpstr>8_主题1</vt:lpstr>
      <vt:lpstr>9_主题1</vt:lpstr>
      <vt:lpstr>10_主题1</vt:lpstr>
      <vt:lpstr>Microsoft Excel 工作表</vt:lpstr>
      <vt:lpstr>攻击面分析及最小化</vt:lpstr>
      <vt:lpstr>目录</vt:lpstr>
      <vt:lpstr>目录</vt:lpstr>
      <vt:lpstr>课程目标</vt:lpstr>
      <vt:lpstr>目录</vt:lpstr>
      <vt:lpstr>攻击面的定义</vt:lpstr>
      <vt:lpstr>目录</vt:lpstr>
      <vt:lpstr>攻击面分析及最小化的目标</vt:lpstr>
      <vt:lpstr>目录</vt:lpstr>
      <vt:lpstr>攻击面最小化方法(1/3)</vt:lpstr>
      <vt:lpstr>攻击面最小化方法(2/3)</vt:lpstr>
      <vt:lpstr>攻击面最小化方法(3/3)</vt:lpstr>
      <vt:lpstr>目录</vt:lpstr>
      <vt:lpstr>攻击面最小化流程</vt:lpstr>
      <vt:lpstr>目录</vt:lpstr>
      <vt:lpstr>Step 1: 攻击面识别</vt:lpstr>
      <vt:lpstr>Demo: 攻击面识别</vt:lpstr>
      <vt:lpstr>目录</vt:lpstr>
      <vt:lpstr>Step 2: 攻击面分析</vt:lpstr>
      <vt:lpstr>Demo: 攻击面分析</vt:lpstr>
      <vt:lpstr>目录</vt:lpstr>
      <vt:lpstr>Step 3: 攻击面最小化</vt:lpstr>
      <vt:lpstr>Demo: 攻击面最小化</vt:lpstr>
      <vt:lpstr>目录</vt:lpstr>
      <vt:lpstr>F&amp;Q</vt:lpstr>
      <vt:lpstr>目录</vt:lpstr>
      <vt:lpstr>参考</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威胁分析角色定义及各阶段分工</dc:title>
  <dc:creator>g42872</dc:creator>
  <cp:lastModifiedBy>Lihu (Aaron)</cp:lastModifiedBy>
  <cp:revision>272</cp:revision>
  <dcterms:created xsi:type="dcterms:W3CDTF">2013-08-16T02:09:52Z</dcterms:created>
  <dcterms:modified xsi:type="dcterms:W3CDTF">2014-03-28T00:43:52Z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sflag">
    <vt:lpwstr>1395279148</vt:lpwstr>
  </property>
  <property fmtid="{D5CDD505-2E9C-101B-9397-08002B2CF9AE}" pid="7" name="_new_ms_pID_72543">
    <vt:lpwstr>(3)niVFhat6JgOpR6ytE2WTzm0GCKkr/8qSAqQ4o1UEy0jfrK/Sv691QDDNvf5W1DhdW8o+najJ
ckgWvWiT44FwDVjoO6L+dLkFLClvlbgsWMvulY/lWFKp2nctUMESxqCI1/usd8GXQLGSFMA5
EyKx9QNfG/+kJOitPJ7Iv29ZHQEJhu8jkfvBQn7zOp0U1eGQ69XJyjcX+dxg3/25ci4mww3N
TIAP0BPkLpUcX4KupX</vt:lpwstr>
  </property>
  <property fmtid="{D5CDD505-2E9C-101B-9397-08002B2CF9AE}" pid="8" name="_new_ms_pID_725431">
    <vt:lpwstr>G2U6rFNBtKwnUQOzF0lfjCL8HTbqqcNkP2X8ai7qqMzQhohyQynslo
I5umWEl/qBqNeyXnlPABvP/fAxr7+HQuh6P9iGooF7E5ZOT4nhwwazYGrJG1xIPpuzWNOksT
hRdrEe7HGLTTmETPaYLxzmBrg78+q1CAkc71IH/729bzAFhJfpR4s8KN5hdWfFtx5WLfHmfK
tDDofHbCdhI6Uzd1NnoQBK4vtHUNct3Nh6Wi</vt:lpwstr>
  </property>
  <property fmtid="{D5CDD505-2E9C-101B-9397-08002B2CF9AE}" pid="9" name="_new_ms_pID_725432">
    <vt:lpwstr>11X90fP7qDQzor2/cfQCExDw9325gozNv157
mKY8afSpOZSu2kVebNjo6qvk5gTMpg==</vt:lpwstr>
  </property>
</Properties>
</file>