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7.xml" ContentType="application/vnd.openxmlformats-officedocument.presentationml.slideLayout+xml"/>
  <Override PartName="/ppt/theme/theme9.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4" r:id="rId10"/>
    <p:sldMasterId id="2147483828" r:id="rId11"/>
    <p:sldMasterId id="2147483830" r:id="rId12"/>
    <p:sldMasterId id="2147483832" r:id="rId13"/>
  </p:sldMasterIdLst>
  <p:notesMasterIdLst>
    <p:notesMasterId r:id="rId47"/>
  </p:notesMasterIdLst>
  <p:handoutMasterIdLst>
    <p:handoutMasterId r:id="rId48"/>
  </p:handoutMasterIdLst>
  <p:sldIdLst>
    <p:sldId id="262" r:id="rId14"/>
    <p:sldId id="264" r:id="rId15"/>
    <p:sldId id="265" r:id="rId16"/>
    <p:sldId id="266" r:id="rId17"/>
    <p:sldId id="268" r:id="rId18"/>
    <p:sldId id="267" r:id="rId19"/>
    <p:sldId id="290" r:id="rId20"/>
    <p:sldId id="269" r:id="rId21"/>
    <p:sldId id="270" r:id="rId22"/>
    <p:sldId id="271" r:id="rId23"/>
    <p:sldId id="272" r:id="rId24"/>
    <p:sldId id="275" r:id="rId25"/>
    <p:sldId id="273" r:id="rId26"/>
    <p:sldId id="274" r:id="rId27"/>
    <p:sldId id="278" r:id="rId28"/>
    <p:sldId id="279" r:id="rId29"/>
    <p:sldId id="280" r:id="rId30"/>
    <p:sldId id="281" r:id="rId31"/>
    <p:sldId id="282" r:id="rId32"/>
    <p:sldId id="283" r:id="rId33"/>
    <p:sldId id="284" r:id="rId34"/>
    <p:sldId id="286" r:id="rId35"/>
    <p:sldId id="285" r:id="rId36"/>
    <p:sldId id="287" r:id="rId37"/>
    <p:sldId id="288" r:id="rId38"/>
    <p:sldId id="289" r:id="rId39"/>
    <p:sldId id="291" r:id="rId40"/>
    <p:sldId id="292" r:id="rId41"/>
    <p:sldId id="293" r:id="rId42"/>
    <p:sldId id="294" r:id="rId43"/>
    <p:sldId id="296" r:id="rId44"/>
    <p:sldId id="295" r:id="rId45"/>
    <p:sldId id="260"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6699"/>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5" autoAdjust="0"/>
    <p:restoredTop sz="73349" autoAdjust="0"/>
  </p:normalViewPr>
  <p:slideViewPr>
    <p:cSldViewPr showGuides="1">
      <p:cViewPr varScale="1">
        <p:scale>
          <a:sx n="86" d="100"/>
          <a:sy n="86" d="100"/>
        </p:scale>
        <p:origin x="1500" y="8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9DC99-3F6B-4CB1-B294-A2D5C305546B}" type="doc">
      <dgm:prSet loTypeId="urn:microsoft.com/office/officeart/2005/8/layout/hChevron3" loCatId="process" qsTypeId="urn:microsoft.com/office/officeart/2005/8/quickstyle/simple1" qsCatId="simple" csTypeId="urn:microsoft.com/office/officeart/2005/8/colors/accent2_2" csCatId="accent2" phldr="1"/>
      <dgm:spPr/>
      <dgm:t>
        <a:bodyPr/>
        <a:lstStyle/>
        <a:p>
          <a:endParaRPr lang="zh-CN" altLang="en-US"/>
        </a:p>
      </dgm:t>
    </dgm:pt>
    <dgm:pt modelId="{2E6A5D51-755C-4806-AB74-17B17044D418}">
      <dgm:prSet phldrT="[文本]" custT="1"/>
      <dgm:spPr/>
      <dgm:t>
        <a:bodyPr/>
        <a:lstStyle/>
        <a:p>
          <a:r>
            <a:rPr lang="en-US" altLang="zh-CN" sz="1100" b="1"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Charter</a:t>
          </a:r>
          <a:r>
            <a:rPr lang="zh-CN" altLang="en-US" sz="1100" b="1" dirty="0" smtClean="0">
              <a:solidFill>
                <a:schemeClr val="tx2"/>
              </a:solidFill>
              <a:latin typeface="+mn-ea"/>
              <a:ea typeface="+mn-ea"/>
            </a:rPr>
            <a:t>阶段</a:t>
          </a:r>
          <a:endParaRPr lang="zh-CN" altLang="en-US" sz="1100" b="1" dirty="0">
            <a:solidFill>
              <a:schemeClr val="tx2"/>
            </a:solidFill>
            <a:latin typeface="+mn-ea"/>
            <a:ea typeface="+mn-ea"/>
          </a:endParaRPr>
        </a:p>
      </dgm:t>
    </dgm:pt>
    <dgm:pt modelId="{CEE92DAA-D9DC-4421-8A23-94B39C90407A}" type="parTrans" cxnId="{99711984-B0AB-469E-8C8A-9603648F1EA3}">
      <dgm:prSet/>
      <dgm:spPr/>
      <dgm:t>
        <a:bodyPr/>
        <a:lstStyle/>
        <a:p>
          <a:endParaRPr lang="zh-CN" altLang="en-US" sz="1100" b="1">
            <a:solidFill>
              <a:schemeClr val="tx2"/>
            </a:solidFill>
            <a:latin typeface="+mn-ea"/>
            <a:ea typeface="+mn-ea"/>
          </a:endParaRPr>
        </a:p>
      </dgm:t>
    </dgm:pt>
    <dgm:pt modelId="{10F8D36D-0961-45DA-8A9B-5F1418136D6C}" type="sibTrans" cxnId="{99711984-B0AB-469E-8C8A-9603648F1EA3}">
      <dgm:prSet/>
      <dgm:spPr/>
      <dgm:t>
        <a:bodyPr/>
        <a:lstStyle/>
        <a:p>
          <a:endParaRPr lang="zh-CN" altLang="en-US" sz="1100" b="1">
            <a:solidFill>
              <a:schemeClr val="tx2"/>
            </a:solidFill>
            <a:latin typeface="+mn-ea"/>
            <a:ea typeface="+mn-ea"/>
          </a:endParaRPr>
        </a:p>
      </dgm:t>
    </dgm:pt>
    <dgm:pt modelId="{4CCDA00F-9647-488B-8D1C-123D40AB0805}">
      <dgm:prSet phldrT="[文本]" custT="1"/>
      <dgm:spPr/>
      <dgm:t>
        <a:bodyPr/>
        <a:lstStyle/>
        <a:p>
          <a:r>
            <a:rPr lang="zh-CN" altLang="en-US" sz="1100" b="1" dirty="0" smtClean="0">
              <a:solidFill>
                <a:schemeClr val="tx2"/>
              </a:solidFill>
              <a:latin typeface="+mn-ea"/>
              <a:ea typeface="+mn-ea"/>
            </a:rPr>
            <a:t>开发阶段</a:t>
          </a:r>
          <a:endParaRPr lang="zh-CN" altLang="en-US" sz="1100" b="1" dirty="0">
            <a:solidFill>
              <a:schemeClr val="tx2"/>
            </a:solidFill>
            <a:latin typeface="+mn-ea"/>
            <a:ea typeface="+mn-ea"/>
          </a:endParaRPr>
        </a:p>
      </dgm:t>
    </dgm:pt>
    <dgm:pt modelId="{B6E09F16-40D1-4271-8676-D346EA2C3D7D}" type="parTrans" cxnId="{C853401B-ECAF-4C9C-9CC2-EDF726198740}">
      <dgm:prSet/>
      <dgm:spPr/>
      <dgm:t>
        <a:bodyPr/>
        <a:lstStyle/>
        <a:p>
          <a:endParaRPr lang="zh-CN" altLang="en-US" sz="1100" b="1">
            <a:solidFill>
              <a:schemeClr val="tx2"/>
            </a:solidFill>
            <a:latin typeface="+mn-ea"/>
            <a:ea typeface="+mn-ea"/>
          </a:endParaRPr>
        </a:p>
      </dgm:t>
    </dgm:pt>
    <dgm:pt modelId="{11C4EFAD-0C4C-46C9-8C51-13F1D9C5DC51}" type="sibTrans" cxnId="{C853401B-ECAF-4C9C-9CC2-EDF726198740}">
      <dgm:prSet/>
      <dgm:spPr/>
      <dgm:t>
        <a:bodyPr/>
        <a:lstStyle/>
        <a:p>
          <a:endParaRPr lang="zh-CN" altLang="en-US" sz="1100" b="1">
            <a:solidFill>
              <a:schemeClr val="tx2"/>
            </a:solidFill>
            <a:latin typeface="+mn-ea"/>
            <a:ea typeface="+mn-ea"/>
          </a:endParaRPr>
        </a:p>
      </dgm:t>
    </dgm:pt>
    <dgm:pt modelId="{D9CFF88B-1A20-4CB8-B87F-6845D90B5606}">
      <dgm:prSet phldrT="[文本]" custT="1"/>
      <dgm:spPr/>
      <dgm:t>
        <a:bodyPr/>
        <a:lstStyle/>
        <a:p>
          <a:r>
            <a:rPr lang="zh-CN" altLang="en-US" sz="1100" b="1" dirty="0" smtClean="0">
              <a:solidFill>
                <a:schemeClr val="tx2"/>
              </a:solidFill>
              <a:latin typeface="+mn-ea"/>
              <a:ea typeface="+mn-ea"/>
            </a:rPr>
            <a:t>验证阶段</a:t>
          </a:r>
          <a:endParaRPr lang="zh-CN" altLang="en-US" sz="1100" b="1" dirty="0">
            <a:solidFill>
              <a:schemeClr val="tx2"/>
            </a:solidFill>
            <a:latin typeface="+mn-ea"/>
            <a:ea typeface="+mn-ea"/>
          </a:endParaRPr>
        </a:p>
      </dgm:t>
    </dgm:pt>
    <dgm:pt modelId="{904586FE-7092-4D1D-8FFC-EF39F343ED36}" type="parTrans" cxnId="{7677522C-FB46-4D9E-BE25-DA52FE6B553F}">
      <dgm:prSet/>
      <dgm:spPr/>
      <dgm:t>
        <a:bodyPr/>
        <a:lstStyle/>
        <a:p>
          <a:endParaRPr lang="zh-CN" altLang="en-US" sz="1100" b="1">
            <a:solidFill>
              <a:schemeClr val="tx2"/>
            </a:solidFill>
            <a:latin typeface="+mn-ea"/>
            <a:ea typeface="+mn-ea"/>
          </a:endParaRPr>
        </a:p>
      </dgm:t>
    </dgm:pt>
    <dgm:pt modelId="{3C8AE766-7EF9-449C-8413-D540D96CB676}" type="sibTrans" cxnId="{7677522C-FB46-4D9E-BE25-DA52FE6B553F}">
      <dgm:prSet/>
      <dgm:spPr/>
      <dgm:t>
        <a:bodyPr/>
        <a:lstStyle/>
        <a:p>
          <a:endParaRPr lang="zh-CN" altLang="en-US" sz="1100" b="1">
            <a:solidFill>
              <a:schemeClr val="tx2"/>
            </a:solidFill>
            <a:latin typeface="+mn-ea"/>
            <a:ea typeface="+mn-ea"/>
          </a:endParaRPr>
        </a:p>
      </dgm:t>
    </dgm:pt>
    <dgm:pt modelId="{FFE94CD8-F3F1-41FF-84DF-A7DE8DAE0871}">
      <dgm:prSet custT="1"/>
      <dgm:spPr/>
      <dgm:t>
        <a:bodyPr/>
        <a:lstStyle/>
        <a:p>
          <a:r>
            <a:rPr lang="zh-CN" altLang="en-US" sz="1100" b="1" dirty="0" smtClean="0">
              <a:solidFill>
                <a:schemeClr val="tx2"/>
              </a:solidFill>
              <a:latin typeface="+mn-ea"/>
              <a:ea typeface="+mn-ea"/>
            </a:rPr>
            <a:t>概念阶段</a:t>
          </a:r>
          <a:endParaRPr lang="zh-CN" altLang="en-US" sz="1100" b="1" dirty="0">
            <a:solidFill>
              <a:schemeClr val="tx2"/>
            </a:solidFill>
            <a:latin typeface="+mn-ea"/>
            <a:ea typeface="+mn-ea"/>
          </a:endParaRPr>
        </a:p>
      </dgm:t>
    </dgm:pt>
    <dgm:pt modelId="{1CEAFA46-A0E2-4F90-83CB-C9FC4E7B94FE}" type="parTrans" cxnId="{B98A59E7-A499-4175-BB7D-3A0CDD4F6399}">
      <dgm:prSet/>
      <dgm:spPr/>
      <dgm:t>
        <a:bodyPr/>
        <a:lstStyle/>
        <a:p>
          <a:endParaRPr lang="zh-CN" altLang="en-US" sz="1100" b="1">
            <a:solidFill>
              <a:schemeClr val="tx2"/>
            </a:solidFill>
            <a:latin typeface="+mn-ea"/>
            <a:ea typeface="+mn-ea"/>
          </a:endParaRPr>
        </a:p>
      </dgm:t>
    </dgm:pt>
    <dgm:pt modelId="{327F59E5-3E4A-4A1B-9E23-0F83D8B0F3C7}" type="sibTrans" cxnId="{B98A59E7-A499-4175-BB7D-3A0CDD4F6399}">
      <dgm:prSet/>
      <dgm:spPr/>
      <dgm:t>
        <a:bodyPr/>
        <a:lstStyle/>
        <a:p>
          <a:endParaRPr lang="zh-CN" altLang="en-US" sz="1100" b="1">
            <a:solidFill>
              <a:schemeClr val="tx2"/>
            </a:solidFill>
            <a:latin typeface="+mn-ea"/>
            <a:ea typeface="+mn-ea"/>
          </a:endParaRPr>
        </a:p>
      </dgm:t>
    </dgm:pt>
    <dgm:pt modelId="{D5066F21-92EA-43ED-B710-8C7D73667EC0}">
      <dgm:prSet custT="1"/>
      <dgm:spPr/>
      <dgm:t>
        <a:bodyPr/>
        <a:lstStyle/>
        <a:p>
          <a:r>
            <a:rPr lang="zh-CN" altLang="en-US" sz="1100" b="1" dirty="0" smtClean="0">
              <a:solidFill>
                <a:schemeClr val="tx2"/>
              </a:solidFill>
              <a:latin typeface="+mn-ea"/>
              <a:ea typeface="+mn-ea"/>
            </a:rPr>
            <a:t>计划阶段</a:t>
          </a:r>
          <a:endParaRPr lang="zh-CN" altLang="en-US" sz="1100" b="1" dirty="0">
            <a:solidFill>
              <a:schemeClr val="tx2"/>
            </a:solidFill>
            <a:latin typeface="+mn-ea"/>
            <a:ea typeface="+mn-ea"/>
          </a:endParaRPr>
        </a:p>
      </dgm:t>
    </dgm:pt>
    <dgm:pt modelId="{9AF9E075-3A3B-43E7-AAF4-B4687EF2D46A}" type="parTrans" cxnId="{30EA72D8-7377-4EA5-8FBE-FC76AAA78B64}">
      <dgm:prSet/>
      <dgm:spPr/>
      <dgm:t>
        <a:bodyPr/>
        <a:lstStyle/>
        <a:p>
          <a:endParaRPr lang="zh-CN" altLang="en-US" sz="1100" b="1">
            <a:solidFill>
              <a:schemeClr val="tx2"/>
            </a:solidFill>
            <a:latin typeface="+mn-ea"/>
            <a:ea typeface="+mn-ea"/>
          </a:endParaRPr>
        </a:p>
      </dgm:t>
    </dgm:pt>
    <dgm:pt modelId="{E6DB3A5A-78B0-42F3-9298-F5C88435BBAC}" type="sibTrans" cxnId="{30EA72D8-7377-4EA5-8FBE-FC76AAA78B64}">
      <dgm:prSet/>
      <dgm:spPr/>
      <dgm:t>
        <a:bodyPr/>
        <a:lstStyle/>
        <a:p>
          <a:endParaRPr lang="zh-CN" altLang="en-US" sz="1100" b="1">
            <a:solidFill>
              <a:schemeClr val="tx2"/>
            </a:solidFill>
            <a:latin typeface="+mn-ea"/>
            <a:ea typeface="+mn-ea"/>
          </a:endParaRPr>
        </a:p>
      </dgm:t>
    </dgm:pt>
    <dgm:pt modelId="{3EF99D4E-A321-4785-9D3C-838D88556626}">
      <dgm:prSet custT="1"/>
      <dgm:spPr/>
      <dgm:t>
        <a:bodyPr/>
        <a:lstStyle/>
        <a:p>
          <a:r>
            <a:rPr lang="zh-CN" altLang="en-US" sz="1100" b="1" dirty="0" smtClean="0">
              <a:solidFill>
                <a:schemeClr val="tx2"/>
              </a:solidFill>
              <a:latin typeface="+mn-ea"/>
              <a:ea typeface="+mn-ea"/>
            </a:rPr>
            <a:t>发布阶段</a:t>
          </a:r>
          <a:endParaRPr lang="zh-CN" altLang="en-US" sz="1100" b="1" dirty="0">
            <a:solidFill>
              <a:schemeClr val="tx2"/>
            </a:solidFill>
            <a:latin typeface="+mn-ea"/>
            <a:ea typeface="+mn-ea"/>
          </a:endParaRPr>
        </a:p>
      </dgm:t>
    </dgm:pt>
    <dgm:pt modelId="{13CD5452-7066-47BA-8742-2DE940217E43}" type="sibTrans" cxnId="{2FA43085-9759-4FE3-A694-ED11BF56052D}">
      <dgm:prSet/>
      <dgm:spPr/>
      <dgm:t>
        <a:bodyPr/>
        <a:lstStyle/>
        <a:p>
          <a:endParaRPr lang="zh-CN" altLang="en-US" sz="1100" b="1">
            <a:solidFill>
              <a:schemeClr val="tx2"/>
            </a:solidFill>
            <a:latin typeface="+mn-ea"/>
            <a:ea typeface="+mn-ea"/>
          </a:endParaRPr>
        </a:p>
      </dgm:t>
    </dgm:pt>
    <dgm:pt modelId="{E40BD334-D000-4FEA-B5A0-1528A3A669FC}" type="parTrans" cxnId="{2FA43085-9759-4FE3-A694-ED11BF56052D}">
      <dgm:prSet/>
      <dgm:spPr/>
      <dgm:t>
        <a:bodyPr/>
        <a:lstStyle/>
        <a:p>
          <a:endParaRPr lang="zh-CN" altLang="en-US" sz="1100" b="1">
            <a:solidFill>
              <a:schemeClr val="tx2"/>
            </a:solidFill>
            <a:latin typeface="+mn-ea"/>
            <a:ea typeface="+mn-ea"/>
          </a:endParaRPr>
        </a:p>
      </dgm:t>
    </dgm:pt>
    <dgm:pt modelId="{3B09C18C-060C-4ADB-B594-871CBE30EF10}">
      <dgm:prSet custT="1"/>
      <dgm:spPr/>
      <dgm:t>
        <a:bodyPr/>
        <a:lstStyle/>
        <a:p>
          <a:r>
            <a:rPr lang="zh-CN" altLang="en-US" sz="1100" b="1" dirty="0" smtClean="0">
              <a:solidFill>
                <a:schemeClr val="tx2"/>
              </a:solidFill>
              <a:latin typeface="+mn-ea"/>
              <a:ea typeface="+mn-ea"/>
            </a:rPr>
            <a:t>生命周期</a:t>
          </a:r>
          <a:endParaRPr lang="zh-CN" altLang="en-US" sz="1100" b="1" dirty="0">
            <a:solidFill>
              <a:schemeClr val="tx2"/>
            </a:solidFill>
            <a:latin typeface="+mn-ea"/>
            <a:ea typeface="+mn-ea"/>
          </a:endParaRPr>
        </a:p>
      </dgm:t>
    </dgm:pt>
    <dgm:pt modelId="{6AF478E2-A88D-4E0D-A485-C0CAE51F5387}" type="parTrans" cxnId="{45E255B3-57F6-47E5-B43A-77BCF1CCD597}">
      <dgm:prSet/>
      <dgm:spPr/>
      <dgm:t>
        <a:bodyPr/>
        <a:lstStyle/>
        <a:p>
          <a:endParaRPr lang="zh-CN" altLang="en-US" sz="1100" b="1">
            <a:solidFill>
              <a:schemeClr val="tx2"/>
            </a:solidFill>
            <a:latin typeface="+mn-ea"/>
            <a:ea typeface="+mn-ea"/>
          </a:endParaRPr>
        </a:p>
      </dgm:t>
    </dgm:pt>
    <dgm:pt modelId="{4C037731-1757-41EC-81DC-1F8B19B5BD2D}" type="sibTrans" cxnId="{45E255B3-57F6-47E5-B43A-77BCF1CCD597}">
      <dgm:prSet/>
      <dgm:spPr/>
      <dgm:t>
        <a:bodyPr/>
        <a:lstStyle/>
        <a:p>
          <a:endParaRPr lang="zh-CN" altLang="en-US" sz="1100" b="1">
            <a:solidFill>
              <a:schemeClr val="tx2"/>
            </a:solidFill>
            <a:latin typeface="+mn-ea"/>
            <a:ea typeface="+mn-ea"/>
          </a:endParaRPr>
        </a:p>
      </dgm:t>
    </dgm:pt>
    <dgm:pt modelId="{C9299A8D-4F0F-4A65-8763-3592630DE866}" type="pres">
      <dgm:prSet presAssocID="{44B9DC99-3F6B-4CB1-B294-A2D5C305546B}" presName="Name0" presStyleCnt="0">
        <dgm:presLayoutVars>
          <dgm:dir/>
          <dgm:resizeHandles val="exact"/>
        </dgm:presLayoutVars>
      </dgm:prSet>
      <dgm:spPr/>
      <dgm:t>
        <a:bodyPr/>
        <a:lstStyle/>
        <a:p>
          <a:endParaRPr lang="zh-CN" altLang="en-US"/>
        </a:p>
      </dgm:t>
    </dgm:pt>
    <dgm:pt modelId="{A01E3751-43A4-4776-A3CD-764E12A27C38}" type="pres">
      <dgm:prSet presAssocID="{2E6A5D51-755C-4806-AB74-17B17044D418}" presName="parTxOnly" presStyleLbl="node1" presStyleIdx="0" presStyleCnt="7">
        <dgm:presLayoutVars>
          <dgm:bulletEnabled val="1"/>
        </dgm:presLayoutVars>
      </dgm:prSet>
      <dgm:spPr/>
      <dgm:t>
        <a:bodyPr/>
        <a:lstStyle/>
        <a:p>
          <a:endParaRPr lang="zh-CN" altLang="en-US"/>
        </a:p>
      </dgm:t>
    </dgm:pt>
    <dgm:pt modelId="{9EF2E3D8-6B4F-4A07-B300-73609667C8E1}" type="pres">
      <dgm:prSet presAssocID="{10F8D36D-0961-45DA-8A9B-5F1418136D6C}" presName="parSpace" presStyleCnt="0"/>
      <dgm:spPr/>
    </dgm:pt>
    <dgm:pt modelId="{0CEC0D48-923B-44BB-9B6A-E34DE259DE15}" type="pres">
      <dgm:prSet presAssocID="{FFE94CD8-F3F1-41FF-84DF-A7DE8DAE0871}" presName="parTxOnly" presStyleLbl="node1" presStyleIdx="1" presStyleCnt="7">
        <dgm:presLayoutVars>
          <dgm:bulletEnabled val="1"/>
        </dgm:presLayoutVars>
      </dgm:prSet>
      <dgm:spPr/>
      <dgm:t>
        <a:bodyPr/>
        <a:lstStyle/>
        <a:p>
          <a:endParaRPr lang="zh-CN" altLang="en-US"/>
        </a:p>
      </dgm:t>
    </dgm:pt>
    <dgm:pt modelId="{0F752B21-F5B7-481D-A05E-007D501920A9}" type="pres">
      <dgm:prSet presAssocID="{327F59E5-3E4A-4A1B-9E23-0F83D8B0F3C7}" presName="parSpace" presStyleCnt="0"/>
      <dgm:spPr/>
    </dgm:pt>
    <dgm:pt modelId="{8AC7CF3B-3457-4FE8-A1D3-429E647D7FEE}" type="pres">
      <dgm:prSet presAssocID="{D5066F21-92EA-43ED-B710-8C7D73667EC0}" presName="parTxOnly" presStyleLbl="node1" presStyleIdx="2" presStyleCnt="7">
        <dgm:presLayoutVars>
          <dgm:bulletEnabled val="1"/>
        </dgm:presLayoutVars>
      </dgm:prSet>
      <dgm:spPr/>
      <dgm:t>
        <a:bodyPr/>
        <a:lstStyle/>
        <a:p>
          <a:endParaRPr lang="zh-CN" altLang="en-US"/>
        </a:p>
      </dgm:t>
    </dgm:pt>
    <dgm:pt modelId="{DC191F19-AD0F-4DB6-8045-613895D95775}" type="pres">
      <dgm:prSet presAssocID="{E6DB3A5A-78B0-42F3-9298-F5C88435BBAC}" presName="parSpace" presStyleCnt="0"/>
      <dgm:spPr/>
    </dgm:pt>
    <dgm:pt modelId="{A2575C94-FFC6-4C90-A1E3-8D436388C746}" type="pres">
      <dgm:prSet presAssocID="{4CCDA00F-9647-488B-8D1C-123D40AB0805}" presName="parTxOnly" presStyleLbl="node1" presStyleIdx="3" presStyleCnt="7">
        <dgm:presLayoutVars>
          <dgm:bulletEnabled val="1"/>
        </dgm:presLayoutVars>
      </dgm:prSet>
      <dgm:spPr/>
      <dgm:t>
        <a:bodyPr/>
        <a:lstStyle/>
        <a:p>
          <a:endParaRPr lang="zh-CN" altLang="en-US"/>
        </a:p>
      </dgm:t>
    </dgm:pt>
    <dgm:pt modelId="{999555ED-B303-4E11-BAD8-FF343BA135F2}" type="pres">
      <dgm:prSet presAssocID="{11C4EFAD-0C4C-46C9-8C51-13F1D9C5DC51}" presName="parSpace" presStyleCnt="0"/>
      <dgm:spPr/>
    </dgm:pt>
    <dgm:pt modelId="{AB397D74-3713-4BE7-BB3F-B4667D39409A}" type="pres">
      <dgm:prSet presAssocID="{D9CFF88B-1A20-4CB8-B87F-6845D90B5606}" presName="parTxOnly" presStyleLbl="node1" presStyleIdx="4" presStyleCnt="7">
        <dgm:presLayoutVars>
          <dgm:bulletEnabled val="1"/>
        </dgm:presLayoutVars>
      </dgm:prSet>
      <dgm:spPr/>
      <dgm:t>
        <a:bodyPr/>
        <a:lstStyle/>
        <a:p>
          <a:endParaRPr lang="zh-CN" altLang="en-US"/>
        </a:p>
      </dgm:t>
    </dgm:pt>
    <dgm:pt modelId="{CEDCE7E1-3FC4-44DA-84BE-A698F6D3E1B8}" type="pres">
      <dgm:prSet presAssocID="{3C8AE766-7EF9-449C-8413-D540D96CB676}" presName="parSpace" presStyleCnt="0"/>
      <dgm:spPr/>
    </dgm:pt>
    <dgm:pt modelId="{278C4581-857A-4BA3-8B13-67E9D967B12D}" type="pres">
      <dgm:prSet presAssocID="{3EF99D4E-A321-4785-9D3C-838D88556626}" presName="parTxOnly" presStyleLbl="node1" presStyleIdx="5" presStyleCnt="7">
        <dgm:presLayoutVars>
          <dgm:bulletEnabled val="1"/>
        </dgm:presLayoutVars>
      </dgm:prSet>
      <dgm:spPr/>
      <dgm:t>
        <a:bodyPr/>
        <a:lstStyle/>
        <a:p>
          <a:endParaRPr lang="zh-CN" altLang="en-US"/>
        </a:p>
      </dgm:t>
    </dgm:pt>
    <dgm:pt modelId="{0AB0BBCA-C38A-412D-B86D-04C2DD5127F4}" type="pres">
      <dgm:prSet presAssocID="{13CD5452-7066-47BA-8742-2DE940217E43}" presName="parSpace" presStyleCnt="0"/>
      <dgm:spPr/>
    </dgm:pt>
    <dgm:pt modelId="{1CE98D1A-A43A-4611-A9B1-245A735133A7}" type="pres">
      <dgm:prSet presAssocID="{3B09C18C-060C-4ADB-B594-871CBE30EF10}" presName="parTxOnly" presStyleLbl="node1" presStyleIdx="6" presStyleCnt="7">
        <dgm:presLayoutVars>
          <dgm:bulletEnabled val="1"/>
        </dgm:presLayoutVars>
      </dgm:prSet>
      <dgm:spPr/>
      <dgm:t>
        <a:bodyPr/>
        <a:lstStyle/>
        <a:p>
          <a:endParaRPr lang="zh-CN" altLang="en-US"/>
        </a:p>
      </dgm:t>
    </dgm:pt>
  </dgm:ptLst>
  <dgm:cxnLst>
    <dgm:cxn modelId="{86651C24-57EB-4979-ABFC-45A05939E839}" type="presOf" srcId="{D5066F21-92EA-43ED-B710-8C7D73667EC0}" destId="{8AC7CF3B-3457-4FE8-A1D3-429E647D7FEE}" srcOrd="0" destOrd="0" presId="urn:microsoft.com/office/officeart/2005/8/layout/hChevron3"/>
    <dgm:cxn modelId="{9DD95E6B-3E66-4AF7-B2BE-D15E2F91FCBE}" type="presOf" srcId="{44B9DC99-3F6B-4CB1-B294-A2D5C305546B}" destId="{C9299A8D-4F0F-4A65-8763-3592630DE866}" srcOrd="0" destOrd="0" presId="urn:microsoft.com/office/officeart/2005/8/layout/hChevron3"/>
    <dgm:cxn modelId="{C853401B-ECAF-4C9C-9CC2-EDF726198740}" srcId="{44B9DC99-3F6B-4CB1-B294-A2D5C305546B}" destId="{4CCDA00F-9647-488B-8D1C-123D40AB0805}" srcOrd="3" destOrd="0" parTransId="{B6E09F16-40D1-4271-8676-D346EA2C3D7D}" sibTransId="{11C4EFAD-0C4C-46C9-8C51-13F1D9C5DC51}"/>
    <dgm:cxn modelId="{9FF7C0F7-7A2F-4E0A-AD50-9CF48D8A4735}" type="presOf" srcId="{4CCDA00F-9647-488B-8D1C-123D40AB0805}" destId="{A2575C94-FFC6-4C90-A1E3-8D436388C746}" srcOrd="0" destOrd="0" presId="urn:microsoft.com/office/officeart/2005/8/layout/hChevron3"/>
    <dgm:cxn modelId="{0CA796D6-5D7A-450B-B91D-B202909CB723}" type="presOf" srcId="{3B09C18C-060C-4ADB-B594-871CBE30EF10}" destId="{1CE98D1A-A43A-4611-A9B1-245A735133A7}" srcOrd="0" destOrd="0" presId="urn:microsoft.com/office/officeart/2005/8/layout/hChevron3"/>
    <dgm:cxn modelId="{7677522C-FB46-4D9E-BE25-DA52FE6B553F}" srcId="{44B9DC99-3F6B-4CB1-B294-A2D5C305546B}" destId="{D9CFF88B-1A20-4CB8-B87F-6845D90B5606}" srcOrd="4" destOrd="0" parTransId="{904586FE-7092-4D1D-8FFC-EF39F343ED36}" sibTransId="{3C8AE766-7EF9-449C-8413-D540D96CB676}"/>
    <dgm:cxn modelId="{2FA43085-9759-4FE3-A694-ED11BF56052D}" srcId="{44B9DC99-3F6B-4CB1-B294-A2D5C305546B}" destId="{3EF99D4E-A321-4785-9D3C-838D88556626}" srcOrd="5" destOrd="0" parTransId="{E40BD334-D000-4FEA-B5A0-1528A3A669FC}" sibTransId="{13CD5452-7066-47BA-8742-2DE940217E43}"/>
    <dgm:cxn modelId="{45E255B3-57F6-47E5-B43A-77BCF1CCD597}" srcId="{44B9DC99-3F6B-4CB1-B294-A2D5C305546B}" destId="{3B09C18C-060C-4ADB-B594-871CBE30EF10}" srcOrd="6" destOrd="0" parTransId="{6AF478E2-A88D-4E0D-A485-C0CAE51F5387}" sibTransId="{4C037731-1757-41EC-81DC-1F8B19B5BD2D}"/>
    <dgm:cxn modelId="{30EA72D8-7377-4EA5-8FBE-FC76AAA78B64}" srcId="{44B9DC99-3F6B-4CB1-B294-A2D5C305546B}" destId="{D5066F21-92EA-43ED-B710-8C7D73667EC0}" srcOrd="2" destOrd="0" parTransId="{9AF9E075-3A3B-43E7-AAF4-B4687EF2D46A}" sibTransId="{E6DB3A5A-78B0-42F3-9298-F5C88435BBAC}"/>
    <dgm:cxn modelId="{51D21EC2-A7F4-4010-9455-3FA1D0209DF0}" type="presOf" srcId="{D9CFF88B-1A20-4CB8-B87F-6845D90B5606}" destId="{AB397D74-3713-4BE7-BB3F-B4667D39409A}" srcOrd="0" destOrd="0" presId="urn:microsoft.com/office/officeart/2005/8/layout/hChevron3"/>
    <dgm:cxn modelId="{D560764E-0D47-4E25-91A3-731D6258D334}" type="presOf" srcId="{2E6A5D51-755C-4806-AB74-17B17044D418}" destId="{A01E3751-43A4-4776-A3CD-764E12A27C38}" srcOrd="0" destOrd="0" presId="urn:microsoft.com/office/officeart/2005/8/layout/hChevron3"/>
    <dgm:cxn modelId="{B98A59E7-A499-4175-BB7D-3A0CDD4F6399}" srcId="{44B9DC99-3F6B-4CB1-B294-A2D5C305546B}" destId="{FFE94CD8-F3F1-41FF-84DF-A7DE8DAE0871}" srcOrd="1" destOrd="0" parTransId="{1CEAFA46-A0E2-4F90-83CB-C9FC4E7B94FE}" sibTransId="{327F59E5-3E4A-4A1B-9E23-0F83D8B0F3C7}"/>
    <dgm:cxn modelId="{22058271-3BCD-4538-A434-2B059FEB0B65}" type="presOf" srcId="{3EF99D4E-A321-4785-9D3C-838D88556626}" destId="{278C4581-857A-4BA3-8B13-67E9D967B12D}" srcOrd="0" destOrd="0" presId="urn:microsoft.com/office/officeart/2005/8/layout/hChevron3"/>
    <dgm:cxn modelId="{92CAEAAE-C5C2-4829-9A17-FD8B3A2DF8F4}" type="presOf" srcId="{FFE94CD8-F3F1-41FF-84DF-A7DE8DAE0871}" destId="{0CEC0D48-923B-44BB-9B6A-E34DE259DE15}" srcOrd="0" destOrd="0" presId="urn:microsoft.com/office/officeart/2005/8/layout/hChevron3"/>
    <dgm:cxn modelId="{99711984-B0AB-469E-8C8A-9603648F1EA3}" srcId="{44B9DC99-3F6B-4CB1-B294-A2D5C305546B}" destId="{2E6A5D51-755C-4806-AB74-17B17044D418}" srcOrd="0" destOrd="0" parTransId="{CEE92DAA-D9DC-4421-8A23-94B39C90407A}" sibTransId="{10F8D36D-0961-45DA-8A9B-5F1418136D6C}"/>
    <dgm:cxn modelId="{5D693F36-D3DC-4D4C-9EC3-EEED26C76786}" type="presParOf" srcId="{C9299A8D-4F0F-4A65-8763-3592630DE866}" destId="{A01E3751-43A4-4776-A3CD-764E12A27C38}" srcOrd="0" destOrd="0" presId="urn:microsoft.com/office/officeart/2005/8/layout/hChevron3"/>
    <dgm:cxn modelId="{A81FD848-6BA8-4037-9D2A-1061BDAB37FC}" type="presParOf" srcId="{C9299A8D-4F0F-4A65-8763-3592630DE866}" destId="{9EF2E3D8-6B4F-4A07-B300-73609667C8E1}" srcOrd="1" destOrd="0" presId="urn:microsoft.com/office/officeart/2005/8/layout/hChevron3"/>
    <dgm:cxn modelId="{4691EBB9-22A0-4C69-8C98-01FC3F87E670}" type="presParOf" srcId="{C9299A8D-4F0F-4A65-8763-3592630DE866}" destId="{0CEC0D48-923B-44BB-9B6A-E34DE259DE15}" srcOrd="2" destOrd="0" presId="urn:microsoft.com/office/officeart/2005/8/layout/hChevron3"/>
    <dgm:cxn modelId="{40E1B851-34A4-4F29-A398-0AD76397B520}" type="presParOf" srcId="{C9299A8D-4F0F-4A65-8763-3592630DE866}" destId="{0F752B21-F5B7-481D-A05E-007D501920A9}" srcOrd="3" destOrd="0" presId="urn:microsoft.com/office/officeart/2005/8/layout/hChevron3"/>
    <dgm:cxn modelId="{7B48E5A9-68E3-4F4B-813C-365DCCEF70E8}" type="presParOf" srcId="{C9299A8D-4F0F-4A65-8763-3592630DE866}" destId="{8AC7CF3B-3457-4FE8-A1D3-429E647D7FEE}" srcOrd="4" destOrd="0" presId="urn:microsoft.com/office/officeart/2005/8/layout/hChevron3"/>
    <dgm:cxn modelId="{40F2D29F-8EAB-48FD-89CC-F6525154B030}" type="presParOf" srcId="{C9299A8D-4F0F-4A65-8763-3592630DE866}" destId="{DC191F19-AD0F-4DB6-8045-613895D95775}" srcOrd="5" destOrd="0" presId="urn:microsoft.com/office/officeart/2005/8/layout/hChevron3"/>
    <dgm:cxn modelId="{83BA12B9-7378-4BEB-9FC8-063B61785D50}" type="presParOf" srcId="{C9299A8D-4F0F-4A65-8763-3592630DE866}" destId="{A2575C94-FFC6-4C90-A1E3-8D436388C746}" srcOrd="6" destOrd="0" presId="urn:microsoft.com/office/officeart/2005/8/layout/hChevron3"/>
    <dgm:cxn modelId="{EDDD2D87-DDA4-4B39-9651-F4D429C9E7BF}" type="presParOf" srcId="{C9299A8D-4F0F-4A65-8763-3592630DE866}" destId="{999555ED-B303-4E11-BAD8-FF343BA135F2}" srcOrd="7" destOrd="0" presId="urn:microsoft.com/office/officeart/2005/8/layout/hChevron3"/>
    <dgm:cxn modelId="{780D91A3-73EE-4B09-A4B7-073EDA00E45F}" type="presParOf" srcId="{C9299A8D-4F0F-4A65-8763-3592630DE866}" destId="{AB397D74-3713-4BE7-BB3F-B4667D39409A}" srcOrd="8" destOrd="0" presId="urn:microsoft.com/office/officeart/2005/8/layout/hChevron3"/>
    <dgm:cxn modelId="{AF2D5806-C39C-41D1-A5D6-F9ADA1ECA960}" type="presParOf" srcId="{C9299A8D-4F0F-4A65-8763-3592630DE866}" destId="{CEDCE7E1-3FC4-44DA-84BE-A698F6D3E1B8}" srcOrd="9" destOrd="0" presId="urn:microsoft.com/office/officeart/2005/8/layout/hChevron3"/>
    <dgm:cxn modelId="{8C1DC89D-8ACB-4490-8D58-FD5F73A61EDF}" type="presParOf" srcId="{C9299A8D-4F0F-4A65-8763-3592630DE866}" destId="{278C4581-857A-4BA3-8B13-67E9D967B12D}" srcOrd="10" destOrd="0" presId="urn:microsoft.com/office/officeart/2005/8/layout/hChevron3"/>
    <dgm:cxn modelId="{E6E83CB6-133F-4C07-8AB1-183FD8FF5882}" type="presParOf" srcId="{C9299A8D-4F0F-4A65-8763-3592630DE866}" destId="{0AB0BBCA-C38A-412D-B86D-04C2DD5127F4}" srcOrd="11" destOrd="0" presId="urn:microsoft.com/office/officeart/2005/8/layout/hChevron3"/>
    <dgm:cxn modelId="{2C53E00C-9E53-45D0-959F-8DD590AB6B34}" type="presParOf" srcId="{C9299A8D-4F0F-4A65-8763-3592630DE866}" destId="{1CE98D1A-A43A-4611-A9B1-245A735133A7}"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9838D90-9FEA-42E9-823B-83876ED0935A}"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zh-CN" altLang="en-US"/>
        </a:p>
      </dgm:t>
    </dgm:pt>
    <dgm:pt modelId="{01E6CB26-A4C9-4841-A7A5-63454979198A}">
      <dgm:prSet phldrT="[文本]" custT="1"/>
      <dgm:spPr>
        <a:xfrm>
          <a:off x="3384378" y="360710"/>
          <a:ext cx="808753" cy="808753"/>
        </a:xfr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gm:spPr>
      <dgm:t>
        <a:bodyPr/>
        <a:lstStyle/>
        <a:p>
          <a:r>
            <a:rPr lang="zh-CN" altLang="en-US" sz="1200" dirty="0" smtClean="0">
              <a:solidFill>
                <a:srgbClr val="FFFFFF"/>
              </a:solidFill>
              <a:latin typeface="FrutigerNext LT Medium"/>
              <a:ea typeface="华文细黑"/>
              <a:cs typeface="+mn-cs"/>
            </a:rPr>
            <a:t>识别关键元素</a:t>
          </a:r>
          <a:endParaRPr lang="zh-CN" altLang="en-US" sz="1200" dirty="0">
            <a:solidFill>
              <a:srgbClr val="FFFFFF"/>
            </a:solidFill>
            <a:latin typeface="FrutigerNext LT Medium"/>
            <a:ea typeface="华文细黑"/>
            <a:cs typeface="+mn-cs"/>
          </a:endParaRPr>
        </a:p>
      </dgm:t>
    </dgm:pt>
    <dgm:pt modelId="{0329E221-A676-4504-9B91-9FE2433B89FA}" type="parTrans" cxnId="{4E5732CA-EA6F-4340-B186-C3FCDC8EFDBB}">
      <dgm:prSet/>
      <dgm:spPr/>
      <dgm:t>
        <a:bodyPr/>
        <a:lstStyle/>
        <a:p>
          <a:endParaRPr lang="zh-CN" altLang="en-US" sz="1200">
            <a:latin typeface="+mn-lt"/>
          </a:endParaRPr>
        </a:p>
      </dgm:t>
    </dgm:pt>
    <dgm:pt modelId="{94BC1AC3-8058-41CC-8B91-F83FD64E753B}" type="sibTrans" cxnId="{4E5732CA-EA6F-4340-B186-C3FCDC8EFDBB}">
      <dgm:prSet custT="1"/>
      <dgm:spPr>
        <a:xfrm rot="5400015">
          <a:off x="3583442" y="1408743"/>
          <a:ext cx="410620" cy="272954"/>
        </a:xfrm>
        <a:solidFill>
          <a:srgbClr val="990000">
            <a:tint val="60000"/>
            <a:hueOff val="0"/>
            <a:satOff val="0"/>
            <a:lumOff val="0"/>
            <a:alphaOff val="0"/>
          </a:srgbClr>
        </a:solidFill>
        <a:ln>
          <a:noFill/>
        </a:ln>
        <a:effectLst/>
      </dgm:spPr>
      <dgm:t>
        <a:bodyPr/>
        <a:lstStyle/>
        <a:p>
          <a:endParaRPr lang="zh-CN" altLang="en-US" sz="1200">
            <a:solidFill>
              <a:srgbClr val="FFFFFF"/>
            </a:solidFill>
            <a:latin typeface="FrutigerNext LT Medium"/>
            <a:ea typeface="华文细黑"/>
            <a:cs typeface="+mn-cs"/>
          </a:endParaRPr>
        </a:p>
      </dgm:t>
    </dgm:pt>
    <dgm:pt modelId="{3C095B92-D7E5-4C72-AF5A-30E6A23FEA31}">
      <dgm:prSet phldrT="[文本]" custT="1"/>
      <dgm:spPr>
        <a:xfrm>
          <a:off x="3384372" y="1944219"/>
          <a:ext cx="808753" cy="808753"/>
        </a:xfr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gm:spPr>
      <dgm:t>
        <a:bodyPr/>
        <a:lstStyle/>
        <a:p>
          <a:r>
            <a:rPr lang="zh-CN" altLang="en-US" sz="1200" dirty="0" smtClean="0">
              <a:solidFill>
                <a:srgbClr val="FFFFFF"/>
              </a:solidFill>
              <a:latin typeface="FrutigerNext LT Medium"/>
              <a:ea typeface="华文细黑"/>
              <a:cs typeface="+mn-cs"/>
            </a:rPr>
            <a:t>威胁分析</a:t>
          </a:r>
          <a:endParaRPr lang="zh-CN" altLang="en-US" sz="1200" dirty="0">
            <a:solidFill>
              <a:srgbClr val="FFFFFF"/>
            </a:solidFill>
            <a:latin typeface="FrutigerNext LT Medium"/>
            <a:ea typeface="华文细黑"/>
            <a:cs typeface="+mn-cs"/>
          </a:endParaRPr>
        </a:p>
      </dgm:t>
    </dgm:pt>
    <dgm:pt modelId="{CFB9F83E-B034-48BB-8CC1-DAB3DC9041D7}" type="parTrans" cxnId="{272CF40E-4D24-42B8-936D-87A36622328D}">
      <dgm:prSet/>
      <dgm:spPr/>
      <dgm:t>
        <a:bodyPr/>
        <a:lstStyle/>
        <a:p>
          <a:endParaRPr lang="zh-CN" altLang="en-US" sz="1200">
            <a:latin typeface="+mn-lt"/>
          </a:endParaRPr>
        </a:p>
      </dgm:t>
    </dgm:pt>
    <dgm:pt modelId="{3C70E18F-3FC2-40B8-9F6A-1ECD35065855}" type="sibTrans" cxnId="{272CF40E-4D24-42B8-936D-87A36622328D}">
      <dgm:prSet custT="1"/>
      <dgm:spPr>
        <a:xfrm rot="10800012">
          <a:off x="2856815" y="2212116"/>
          <a:ext cx="372806" cy="272954"/>
        </a:xfrm>
        <a:solidFill>
          <a:srgbClr val="990000">
            <a:tint val="60000"/>
            <a:hueOff val="0"/>
            <a:satOff val="0"/>
            <a:lumOff val="0"/>
            <a:alphaOff val="0"/>
          </a:srgbClr>
        </a:solidFill>
        <a:ln>
          <a:noFill/>
        </a:ln>
        <a:effectLst/>
      </dgm:spPr>
      <dgm:t>
        <a:bodyPr/>
        <a:lstStyle/>
        <a:p>
          <a:endParaRPr lang="zh-CN" altLang="en-US" sz="1200">
            <a:solidFill>
              <a:srgbClr val="FFFFFF"/>
            </a:solidFill>
            <a:latin typeface="FrutigerNext LT Medium"/>
            <a:ea typeface="华文细黑"/>
            <a:cs typeface="+mn-cs"/>
          </a:endParaRPr>
        </a:p>
      </dgm:t>
    </dgm:pt>
    <dgm:pt modelId="{B2D0ED2F-D37F-46F8-97C1-C5A5AB9478E7}">
      <dgm:prSet phldrT="[文本]" custT="1"/>
      <dgm:spPr>
        <a:xfrm>
          <a:off x="432044" y="1944221"/>
          <a:ext cx="808753" cy="808753"/>
        </a:xfr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gm:spPr>
      <dgm:t>
        <a:bodyPr/>
        <a:lstStyle/>
        <a:p>
          <a:r>
            <a:rPr lang="zh-CN" altLang="en-US" sz="1200" dirty="0" smtClean="0">
              <a:solidFill>
                <a:srgbClr val="FFFFFF"/>
              </a:solidFill>
              <a:latin typeface="FrutigerNext LT Medium"/>
              <a:ea typeface="华文细黑"/>
              <a:cs typeface="+mn-cs"/>
            </a:rPr>
            <a:t>架构安全方案设计</a:t>
          </a:r>
          <a:endParaRPr lang="zh-CN" altLang="en-US" sz="1200" dirty="0">
            <a:solidFill>
              <a:srgbClr val="FFFFFF"/>
            </a:solidFill>
            <a:latin typeface="FrutigerNext LT Medium"/>
            <a:ea typeface="华文细黑"/>
            <a:cs typeface="+mn-cs"/>
          </a:endParaRPr>
        </a:p>
      </dgm:t>
    </dgm:pt>
    <dgm:pt modelId="{BE8A6A6A-F505-46CD-9199-F8299197DB24}" type="parTrans" cxnId="{99693DD4-983E-4216-AA1A-63A57EF24B3D}">
      <dgm:prSet/>
      <dgm:spPr/>
      <dgm:t>
        <a:bodyPr/>
        <a:lstStyle/>
        <a:p>
          <a:endParaRPr lang="zh-CN" altLang="en-US" sz="1200">
            <a:latin typeface="+mn-lt"/>
          </a:endParaRPr>
        </a:p>
      </dgm:t>
    </dgm:pt>
    <dgm:pt modelId="{26A1B02A-F0B0-4CBE-B69E-DACAED0BC9A0}" type="sibTrans" cxnId="{99693DD4-983E-4216-AA1A-63A57EF24B3D}">
      <dgm:prSet custT="1"/>
      <dgm:spPr>
        <a:xfrm rot="16200014">
          <a:off x="631115" y="1431989"/>
          <a:ext cx="410618" cy="272954"/>
        </a:xfrm>
        <a:noFill/>
        <a:ln>
          <a:noFill/>
        </a:ln>
        <a:effectLst/>
      </dgm:spPr>
      <dgm:t>
        <a:bodyPr/>
        <a:lstStyle/>
        <a:p>
          <a:endParaRPr lang="zh-CN" altLang="en-US" sz="1200">
            <a:solidFill>
              <a:srgbClr val="FFFFFF"/>
            </a:solidFill>
            <a:latin typeface="FrutigerNext LT Medium"/>
            <a:ea typeface="华文细黑"/>
            <a:cs typeface="+mn-cs"/>
          </a:endParaRPr>
        </a:p>
      </dgm:t>
    </dgm:pt>
    <dgm:pt modelId="{D7A11FE9-236C-4A65-BAE3-B0275432F9FC}">
      <dgm:prSet phldrT="[文本]" custT="1"/>
      <dgm:spPr>
        <a:xfrm>
          <a:off x="1944214" y="360711"/>
          <a:ext cx="808753" cy="808753"/>
        </a:xfr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gm:spPr>
      <dgm:t>
        <a:bodyPr/>
        <a:lstStyle/>
        <a:p>
          <a:r>
            <a:rPr lang="zh-CN" altLang="en-US" sz="1200" dirty="0" smtClean="0">
              <a:solidFill>
                <a:srgbClr val="FFFFFF"/>
              </a:solidFill>
              <a:latin typeface="FrutigerNext LT Medium"/>
              <a:ea typeface="华文细黑"/>
              <a:cs typeface="+mn-cs"/>
            </a:rPr>
            <a:t>绘制信任边界</a:t>
          </a:r>
          <a:endParaRPr lang="zh-CN" altLang="en-US" sz="1200" dirty="0">
            <a:solidFill>
              <a:srgbClr val="FFFFFF"/>
            </a:solidFill>
            <a:latin typeface="FrutigerNext LT Medium"/>
            <a:ea typeface="华文细黑"/>
            <a:cs typeface="+mn-cs"/>
          </a:endParaRPr>
        </a:p>
      </dgm:t>
    </dgm:pt>
    <dgm:pt modelId="{58C75067-1D2D-4308-AF9E-CAE6722C945F}" type="parTrans" cxnId="{3B7BD1F7-DA2E-42EC-BC6A-2169E57381F1}">
      <dgm:prSet/>
      <dgm:spPr/>
      <dgm:t>
        <a:bodyPr/>
        <a:lstStyle/>
        <a:p>
          <a:endParaRPr lang="zh-CN" altLang="en-US"/>
        </a:p>
      </dgm:t>
    </dgm:pt>
    <dgm:pt modelId="{974EE021-BDFB-46CD-B60A-F666EC8F4C2C}" type="sibTrans" cxnId="{3B7BD1F7-DA2E-42EC-BC6A-2169E57381F1}">
      <dgm:prSet custT="1"/>
      <dgm:spPr>
        <a:xfrm rot="21599997">
          <a:off x="2891878" y="628610"/>
          <a:ext cx="334647" cy="272954"/>
        </a:xfrm>
        <a:solidFill>
          <a:srgbClr val="990000">
            <a:tint val="60000"/>
            <a:hueOff val="0"/>
            <a:satOff val="0"/>
            <a:lumOff val="0"/>
            <a:alphaOff val="0"/>
          </a:srgbClr>
        </a:solidFill>
        <a:ln>
          <a:noFill/>
        </a:ln>
        <a:effectLst/>
      </dgm:spPr>
      <dgm:t>
        <a:bodyPr/>
        <a:lstStyle/>
        <a:p>
          <a:endParaRPr lang="zh-CN" altLang="en-US" sz="1200">
            <a:solidFill>
              <a:srgbClr val="FFFFFF"/>
            </a:solidFill>
            <a:latin typeface="FrutigerNext LT Medium"/>
            <a:ea typeface="华文细黑"/>
            <a:cs typeface="+mn-cs"/>
          </a:endParaRPr>
        </a:p>
      </dgm:t>
    </dgm:pt>
    <dgm:pt modelId="{AB69769F-6007-430C-AC41-C84A49088783}">
      <dgm:prSet phldrT="[文本]" custT="1"/>
      <dgm:spPr>
        <a:xfrm>
          <a:off x="432050" y="360715"/>
          <a:ext cx="808753" cy="808753"/>
        </a:xfr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gm:spPr>
      <dgm:t>
        <a:bodyPr/>
        <a:lstStyle/>
        <a:p>
          <a:r>
            <a:rPr lang="zh-CN" altLang="en-US" sz="1200" dirty="0" smtClean="0">
              <a:solidFill>
                <a:srgbClr val="FFFFFF"/>
              </a:solidFill>
              <a:latin typeface="FrutigerNext LT Medium"/>
              <a:ea typeface="华文细黑"/>
              <a:cs typeface="+mn-cs"/>
            </a:rPr>
            <a:t>选取</a:t>
          </a:r>
          <a:r>
            <a:rPr lang="en-US" altLang="zh-CN" sz="1200" dirty="0" smtClean="0">
              <a:solidFill>
                <a:srgbClr val="FFFFFF"/>
              </a:solidFill>
              <a:latin typeface="FrutigerNext LT Medium"/>
              <a:ea typeface="华文细黑"/>
              <a:cs typeface="+mn-cs"/>
            </a:rPr>
            <a:t>/</a:t>
          </a:r>
          <a:r>
            <a:rPr lang="zh-CN" altLang="en-US" sz="1200" dirty="0" smtClean="0">
              <a:solidFill>
                <a:srgbClr val="FFFFFF"/>
              </a:solidFill>
              <a:latin typeface="FrutigerNext LT Medium"/>
              <a:ea typeface="华文细黑"/>
              <a:cs typeface="+mn-cs"/>
            </a:rPr>
            <a:t>整合架构图</a:t>
          </a:r>
          <a:endParaRPr lang="zh-CN" altLang="en-US" sz="1200" dirty="0">
            <a:solidFill>
              <a:srgbClr val="FFFFFF"/>
            </a:solidFill>
            <a:latin typeface="FrutigerNext LT Medium"/>
            <a:ea typeface="华文细黑"/>
            <a:cs typeface="+mn-cs"/>
          </a:endParaRPr>
        </a:p>
      </dgm:t>
    </dgm:pt>
    <dgm:pt modelId="{07397DFF-A4CA-4E28-B765-140FD76F020E}" type="parTrans" cxnId="{0DA8BEF1-5FAF-466C-802C-737D224D7088}">
      <dgm:prSet/>
      <dgm:spPr/>
      <dgm:t>
        <a:bodyPr/>
        <a:lstStyle/>
        <a:p>
          <a:endParaRPr lang="zh-CN" altLang="en-US"/>
        </a:p>
      </dgm:t>
    </dgm:pt>
    <dgm:pt modelId="{931E9F8E-D130-4F12-BB76-94299E54E63E}" type="sibTrans" cxnId="{0DA8BEF1-5FAF-466C-802C-737D224D7088}">
      <dgm:prSet custT="1"/>
      <dgm:spPr>
        <a:xfrm rot="21599992">
          <a:off x="1395554" y="628613"/>
          <a:ext cx="372807" cy="272954"/>
        </a:xfrm>
        <a:solidFill>
          <a:srgbClr val="990000">
            <a:tint val="60000"/>
            <a:hueOff val="0"/>
            <a:satOff val="0"/>
            <a:lumOff val="0"/>
            <a:alphaOff val="0"/>
          </a:srgbClr>
        </a:solidFill>
        <a:ln>
          <a:noFill/>
        </a:ln>
        <a:effectLst/>
      </dgm:spPr>
      <dgm:t>
        <a:bodyPr/>
        <a:lstStyle/>
        <a:p>
          <a:endParaRPr lang="zh-CN" altLang="en-US" sz="1200">
            <a:solidFill>
              <a:srgbClr val="FFFFFF"/>
            </a:solidFill>
            <a:latin typeface="FrutigerNext LT Medium"/>
            <a:ea typeface="华文细黑"/>
            <a:cs typeface="+mn-cs"/>
          </a:endParaRPr>
        </a:p>
      </dgm:t>
    </dgm:pt>
    <dgm:pt modelId="{AB37D3E7-FF3D-4771-9496-A8B70365CB59}">
      <dgm:prSet phldrT="[文本]" custT="1"/>
      <dgm:spPr>
        <a:xfrm>
          <a:off x="1872209" y="1944214"/>
          <a:ext cx="808753" cy="808753"/>
        </a:xfr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gm:spPr>
      <dgm:t>
        <a:bodyPr/>
        <a:lstStyle/>
        <a:p>
          <a:r>
            <a:rPr lang="zh-CN" altLang="en-US" sz="1200" dirty="0" smtClean="0">
              <a:solidFill>
                <a:srgbClr val="FFFFFF"/>
              </a:solidFill>
              <a:latin typeface="FrutigerNext LT Medium"/>
              <a:ea typeface="华文细黑"/>
              <a:cs typeface="+mn-cs"/>
            </a:rPr>
            <a:t>风险评估</a:t>
          </a:r>
          <a:endParaRPr lang="zh-CN" altLang="en-US" sz="1200" dirty="0">
            <a:solidFill>
              <a:srgbClr val="FFFFFF"/>
            </a:solidFill>
            <a:latin typeface="FrutigerNext LT Medium"/>
            <a:ea typeface="华文细黑"/>
            <a:cs typeface="+mn-cs"/>
          </a:endParaRPr>
        </a:p>
      </dgm:t>
    </dgm:pt>
    <dgm:pt modelId="{DE368087-2B78-4C36-B7BF-5B009A0ED309}" type="parTrans" cxnId="{717EE528-3E00-481E-981F-E1F20BA7F49A}">
      <dgm:prSet/>
      <dgm:spPr/>
      <dgm:t>
        <a:bodyPr/>
        <a:lstStyle/>
        <a:p>
          <a:endParaRPr lang="zh-CN" altLang="en-US"/>
        </a:p>
      </dgm:t>
    </dgm:pt>
    <dgm:pt modelId="{5C276B33-E807-4B47-AC96-071C51C7F51F}" type="sibTrans" cxnId="{717EE528-3E00-481E-981F-E1F20BA7F49A}">
      <dgm:prSet custT="1"/>
      <dgm:spPr>
        <a:xfrm rot="10799984">
          <a:off x="1398650" y="2212117"/>
          <a:ext cx="334647" cy="272954"/>
        </a:xfrm>
        <a:solidFill>
          <a:srgbClr val="990000">
            <a:tint val="60000"/>
            <a:hueOff val="0"/>
            <a:satOff val="0"/>
            <a:lumOff val="0"/>
            <a:alphaOff val="0"/>
          </a:srgbClr>
        </a:solidFill>
        <a:ln>
          <a:noFill/>
        </a:ln>
        <a:effectLst/>
      </dgm:spPr>
      <dgm:t>
        <a:bodyPr/>
        <a:lstStyle/>
        <a:p>
          <a:endParaRPr lang="zh-CN" altLang="en-US" sz="1200">
            <a:solidFill>
              <a:srgbClr val="FFFFFF"/>
            </a:solidFill>
            <a:latin typeface="FrutigerNext LT Medium"/>
            <a:ea typeface="华文细黑"/>
            <a:cs typeface="+mn-cs"/>
          </a:endParaRPr>
        </a:p>
      </dgm:t>
    </dgm:pt>
    <dgm:pt modelId="{91A91A31-3AB7-4B6C-880E-FF9B10502550}">
      <dgm:prSet phldrT="[文本]"/>
      <dgm:spPr>
        <a:xfrm>
          <a:off x="432044" y="1944221"/>
          <a:ext cx="808753" cy="808753"/>
        </a:xfr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gm:spPr>
      <dgm:t>
        <a:bodyPr/>
        <a:lstStyle/>
        <a:p>
          <a:r>
            <a:rPr lang="zh-CN" altLang="en-US" dirty="0" smtClean="0">
              <a:solidFill>
                <a:srgbClr val="FFFFFF"/>
              </a:solidFill>
              <a:latin typeface="FrutigerNext LT Medium"/>
              <a:ea typeface="华文细黑"/>
              <a:cs typeface="+mn-cs"/>
            </a:rPr>
            <a:t>制定消减措施</a:t>
          </a:r>
          <a:endParaRPr lang="zh-CN" altLang="en-US" dirty="0">
            <a:solidFill>
              <a:srgbClr val="FFFFFF"/>
            </a:solidFill>
            <a:latin typeface="FrutigerNext LT Medium"/>
            <a:ea typeface="华文细黑"/>
            <a:cs typeface="+mn-cs"/>
          </a:endParaRPr>
        </a:p>
      </dgm:t>
    </dgm:pt>
    <dgm:pt modelId="{64E4D406-ED4A-4D25-8157-62B48599B952}" type="parTrans" cxnId="{66D9B18C-5017-47A5-BC16-65CB29DF611B}">
      <dgm:prSet/>
      <dgm:spPr/>
      <dgm:t>
        <a:bodyPr/>
        <a:lstStyle/>
        <a:p>
          <a:endParaRPr lang="zh-CN" altLang="en-US"/>
        </a:p>
      </dgm:t>
    </dgm:pt>
    <dgm:pt modelId="{1EF72A4A-44BC-4B3D-B821-EC00ABF285B4}" type="sibTrans" cxnId="{66D9B18C-5017-47A5-BC16-65CB29DF611B}">
      <dgm:prSet/>
      <dgm:spPr/>
      <dgm:t>
        <a:bodyPr/>
        <a:lstStyle/>
        <a:p>
          <a:endParaRPr lang="zh-CN" altLang="en-US"/>
        </a:p>
      </dgm:t>
    </dgm:pt>
    <dgm:pt modelId="{57CC1787-39B0-4A59-A5AB-958F5815E501}" type="pres">
      <dgm:prSet presAssocID="{69838D90-9FEA-42E9-823B-83876ED0935A}" presName="cycle" presStyleCnt="0">
        <dgm:presLayoutVars>
          <dgm:dir/>
          <dgm:resizeHandles val="exact"/>
        </dgm:presLayoutVars>
      </dgm:prSet>
      <dgm:spPr/>
      <dgm:t>
        <a:bodyPr/>
        <a:lstStyle/>
        <a:p>
          <a:endParaRPr lang="zh-CN" altLang="en-US"/>
        </a:p>
      </dgm:t>
    </dgm:pt>
    <dgm:pt modelId="{FC5BAB2B-3D68-4596-AB77-06ABAC715A86}" type="pres">
      <dgm:prSet presAssocID="{D7A11FE9-236C-4A65-BAE3-B0275432F9FC}" presName="node" presStyleLbl="node1" presStyleIdx="0" presStyleCnt="7" custScaleX="85922" custScaleY="85920" custRadScaleRad="100137" custRadScaleInc="-9272">
        <dgm:presLayoutVars>
          <dgm:bulletEnabled val="1"/>
        </dgm:presLayoutVars>
      </dgm:prSet>
      <dgm:spPr>
        <a:prstGeom prst="ellipse">
          <a:avLst/>
        </a:prstGeom>
      </dgm:spPr>
      <dgm:t>
        <a:bodyPr/>
        <a:lstStyle/>
        <a:p>
          <a:endParaRPr lang="zh-CN" altLang="en-US"/>
        </a:p>
      </dgm:t>
    </dgm:pt>
    <dgm:pt modelId="{A6147E4C-2F37-41C7-95AD-054720F7D82E}" type="pres">
      <dgm:prSet presAssocID="{974EE021-BDFB-46CD-B60A-F666EC8F4C2C}" presName="sibTrans" presStyleLbl="sibTrans2D1" presStyleIdx="0" presStyleCnt="7"/>
      <dgm:spPr>
        <a:prstGeom prst="rightArrow">
          <a:avLst>
            <a:gd name="adj1" fmla="val 60000"/>
            <a:gd name="adj2" fmla="val 50000"/>
          </a:avLst>
        </a:prstGeom>
      </dgm:spPr>
      <dgm:t>
        <a:bodyPr/>
        <a:lstStyle/>
        <a:p>
          <a:endParaRPr lang="zh-CN" altLang="en-US"/>
        </a:p>
      </dgm:t>
    </dgm:pt>
    <dgm:pt modelId="{68A4DF9E-7568-4154-B6A8-2DC4E55BB3E9}" type="pres">
      <dgm:prSet presAssocID="{974EE021-BDFB-46CD-B60A-F666EC8F4C2C}" presName="connectorText" presStyleLbl="sibTrans2D1" presStyleIdx="0" presStyleCnt="7"/>
      <dgm:spPr/>
      <dgm:t>
        <a:bodyPr/>
        <a:lstStyle/>
        <a:p>
          <a:endParaRPr lang="zh-CN" altLang="en-US"/>
        </a:p>
      </dgm:t>
    </dgm:pt>
    <dgm:pt modelId="{C292C385-FCA5-4F9D-B915-BF2ED25AEB15}" type="pres">
      <dgm:prSet presAssocID="{01E6CB26-A4C9-4841-A7A5-63454979198A}" presName="node" presStyleLbl="node1" presStyleIdx="1" presStyleCnt="7" custScaleX="81118" custScaleY="85943" custRadScaleRad="121489" custRadScaleInc="23392">
        <dgm:presLayoutVars>
          <dgm:bulletEnabled val="1"/>
        </dgm:presLayoutVars>
      </dgm:prSet>
      <dgm:spPr>
        <a:prstGeom prst="ellipse">
          <a:avLst/>
        </a:prstGeom>
      </dgm:spPr>
      <dgm:t>
        <a:bodyPr/>
        <a:lstStyle/>
        <a:p>
          <a:endParaRPr lang="zh-CN" altLang="en-US"/>
        </a:p>
      </dgm:t>
    </dgm:pt>
    <dgm:pt modelId="{8EB16A89-F350-47E6-BB43-00456E806188}" type="pres">
      <dgm:prSet presAssocID="{94BC1AC3-8058-41CC-8B91-F83FD64E753B}" presName="sibTrans" presStyleLbl="sibTrans2D1" presStyleIdx="1" presStyleCnt="7"/>
      <dgm:spPr>
        <a:prstGeom prst="rightArrow">
          <a:avLst>
            <a:gd name="adj1" fmla="val 60000"/>
            <a:gd name="adj2" fmla="val 50000"/>
          </a:avLst>
        </a:prstGeom>
      </dgm:spPr>
      <dgm:t>
        <a:bodyPr/>
        <a:lstStyle/>
        <a:p>
          <a:endParaRPr lang="zh-CN" altLang="en-US"/>
        </a:p>
      </dgm:t>
    </dgm:pt>
    <dgm:pt modelId="{6C75818F-2C36-4067-8455-19A3524EDA94}" type="pres">
      <dgm:prSet presAssocID="{94BC1AC3-8058-41CC-8B91-F83FD64E753B}" presName="connectorText" presStyleLbl="sibTrans2D1" presStyleIdx="1" presStyleCnt="7"/>
      <dgm:spPr/>
      <dgm:t>
        <a:bodyPr/>
        <a:lstStyle/>
        <a:p>
          <a:endParaRPr lang="zh-CN" altLang="en-US"/>
        </a:p>
      </dgm:t>
    </dgm:pt>
    <dgm:pt modelId="{2C4A94E1-96E1-47EC-8E92-50ECC8E4D390}" type="pres">
      <dgm:prSet presAssocID="{3C095B92-D7E5-4C72-AF5A-30E6A23FEA31}" presName="node" presStyleLbl="node1" presStyleIdx="2" presStyleCnt="7" custScaleX="85799" custScaleY="89420" custRadScaleRad="124005" custRadScaleInc="9155">
        <dgm:presLayoutVars>
          <dgm:bulletEnabled val="1"/>
        </dgm:presLayoutVars>
      </dgm:prSet>
      <dgm:spPr>
        <a:prstGeom prst="ellipse">
          <a:avLst/>
        </a:prstGeom>
      </dgm:spPr>
      <dgm:t>
        <a:bodyPr/>
        <a:lstStyle/>
        <a:p>
          <a:endParaRPr lang="zh-CN" altLang="en-US"/>
        </a:p>
      </dgm:t>
    </dgm:pt>
    <dgm:pt modelId="{EF83DF46-9DE4-4B21-9CFF-60B88B7CF419}" type="pres">
      <dgm:prSet presAssocID="{3C70E18F-3FC2-40B8-9F6A-1ECD35065855}" presName="sibTrans" presStyleLbl="sibTrans2D1" presStyleIdx="2" presStyleCnt="7"/>
      <dgm:spPr>
        <a:prstGeom prst="rightArrow">
          <a:avLst>
            <a:gd name="adj1" fmla="val 60000"/>
            <a:gd name="adj2" fmla="val 50000"/>
          </a:avLst>
        </a:prstGeom>
      </dgm:spPr>
      <dgm:t>
        <a:bodyPr/>
        <a:lstStyle/>
        <a:p>
          <a:endParaRPr lang="zh-CN" altLang="en-US"/>
        </a:p>
      </dgm:t>
    </dgm:pt>
    <dgm:pt modelId="{088451D3-8777-4B3E-A9B9-EACED66595FC}" type="pres">
      <dgm:prSet presAssocID="{3C70E18F-3FC2-40B8-9F6A-1ECD35065855}" presName="connectorText" presStyleLbl="sibTrans2D1" presStyleIdx="2" presStyleCnt="7"/>
      <dgm:spPr/>
      <dgm:t>
        <a:bodyPr/>
        <a:lstStyle/>
        <a:p>
          <a:endParaRPr lang="zh-CN" altLang="en-US"/>
        </a:p>
      </dgm:t>
    </dgm:pt>
    <dgm:pt modelId="{DE55FA77-983A-4205-A8B7-8D282B984F4C}" type="pres">
      <dgm:prSet presAssocID="{AB37D3E7-FF3D-4771-9496-A8B70365CB59}" presName="node" presStyleLbl="node1" presStyleIdx="3" presStyleCnt="7" custScaleX="90097" custScaleY="80698" custRadScaleRad="99985" custRadScaleInc="-1">
        <dgm:presLayoutVars>
          <dgm:bulletEnabled val="1"/>
        </dgm:presLayoutVars>
      </dgm:prSet>
      <dgm:spPr>
        <a:prstGeom prst="ellipse">
          <a:avLst/>
        </a:prstGeom>
      </dgm:spPr>
      <dgm:t>
        <a:bodyPr/>
        <a:lstStyle/>
        <a:p>
          <a:endParaRPr lang="zh-CN" altLang="en-US"/>
        </a:p>
      </dgm:t>
    </dgm:pt>
    <dgm:pt modelId="{C9A0EAA6-722A-409D-B7F9-1C597091D5E2}" type="pres">
      <dgm:prSet presAssocID="{5C276B33-E807-4B47-AC96-071C51C7F51F}" presName="sibTrans" presStyleLbl="sibTrans2D1" presStyleIdx="3" presStyleCnt="7"/>
      <dgm:spPr>
        <a:prstGeom prst="rightArrow">
          <a:avLst>
            <a:gd name="adj1" fmla="val 60000"/>
            <a:gd name="adj2" fmla="val 50000"/>
          </a:avLst>
        </a:prstGeom>
      </dgm:spPr>
      <dgm:t>
        <a:bodyPr/>
        <a:lstStyle/>
        <a:p>
          <a:endParaRPr lang="zh-CN" altLang="en-US"/>
        </a:p>
      </dgm:t>
    </dgm:pt>
    <dgm:pt modelId="{2B7953DC-B3FD-4DBD-8F05-5CE6F9AF3144}" type="pres">
      <dgm:prSet presAssocID="{5C276B33-E807-4B47-AC96-071C51C7F51F}" presName="connectorText" presStyleLbl="sibTrans2D1" presStyleIdx="3" presStyleCnt="7"/>
      <dgm:spPr/>
      <dgm:t>
        <a:bodyPr/>
        <a:lstStyle/>
        <a:p>
          <a:endParaRPr lang="zh-CN" altLang="en-US"/>
        </a:p>
      </dgm:t>
    </dgm:pt>
    <dgm:pt modelId="{247B63D3-8459-4E66-ACE2-1F8334374D17}" type="pres">
      <dgm:prSet presAssocID="{91A91A31-3AB7-4B6C-880E-FF9B10502550}" presName="node" presStyleLbl="node1" presStyleIdx="4" presStyleCnt="7" custScaleX="79622" custScaleY="73193" custRadScaleRad="129528" custRadScaleInc="8140">
        <dgm:presLayoutVars>
          <dgm:bulletEnabled val="1"/>
        </dgm:presLayoutVars>
      </dgm:prSet>
      <dgm:spPr>
        <a:prstGeom prst="ellipse">
          <a:avLst/>
        </a:prstGeom>
      </dgm:spPr>
      <dgm:t>
        <a:bodyPr/>
        <a:lstStyle/>
        <a:p>
          <a:endParaRPr lang="zh-CN" altLang="en-US"/>
        </a:p>
      </dgm:t>
    </dgm:pt>
    <dgm:pt modelId="{8F392074-EB9B-4F97-9EDC-93C07A621FC2}" type="pres">
      <dgm:prSet presAssocID="{1EF72A4A-44BC-4B3D-B821-EC00ABF285B4}" presName="sibTrans" presStyleLbl="sibTrans2D1" presStyleIdx="4" presStyleCnt="7"/>
      <dgm:spPr>
        <a:prstGeom prst="rightArrow">
          <a:avLst>
            <a:gd name="adj1" fmla="val 60000"/>
            <a:gd name="adj2" fmla="val 50000"/>
          </a:avLst>
        </a:prstGeom>
      </dgm:spPr>
      <dgm:t>
        <a:bodyPr/>
        <a:lstStyle/>
        <a:p>
          <a:endParaRPr lang="zh-CN" altLang="en-US"/>
        </a:p>
      </dgm:t>
    </dgm:pt>
    <dgm:pt modelId="{C01DA13E-1FEF-46E2-A447-A4239D7CCD53}" type="pres">
      <dgm:prSet presAssocID="{1EF72A4A-44BC-4B3D-B821-EC00ABF285B4}" presName="connectorText" presStyleLbl="sibTrans2D1" presStyleIdx="4" presStyleCnt="7"/>
      <dgm:spPr/>
      <dgm:t>
        <a:bodyPr/>
        <a:lstStyle/>
        <a:p>
          <a:endParaRPr lang="zh-CN" altLang="en-US"/>
        </a:p>
      </dgm:t>
    </dgm:pt>
    <dgm:pt modelId="{58EFF6DE-343C-4518-8BF0-C695035E2455}" type="pres">
      <dgm:prSet presAssocID="{B2D0ED2F-D37F-46F8-97C1-C5A5AB9478E7}" presName="node" presStyleLbl="node1" presStyleIdx="5" presStyleCnt="7" custScaleX="84434" custScaleY="87370" custRadScaleRad="129528" custRadScaleInc="8140">
        <dgm:presLayoutVars>
          <dgm:bulletEnabled val="1"/>
        </dgm:presLayoutVars>
      </dgm:prSet>
      <dgm:spPr>
        <a:prstGeom prst="ellipse">
          <a:avLst/>
        </a:prstGeom>
      </dgm:spPr>
      <dgm:t>
        <a:bodyPr/>
        <a:lstStyle/>
        <a:p>
          <a:endParaRPr lang="zh-CN" altLang="en-US"/>
        </a:p>
      </dgm:t>
    </dgm:pt>
    <dgm:pt modelId="{DDC602EC-59A0-4DBE-91C3-ED166CD6B768}" type="pres">
      <dgm:prSet presAssocID="{26A1B02A-F0B0-4CBE-B69E-DACAED0BC9A0}" presName="sibTrans" presStyleLbl="sibTrans2D1" presStyleIdx="5" presStyleCnt="7"/>
      <dgm:spPr>
        <a:prstGeom prst="rightArrow">
          <a:avLst>
            <a:gd name="adj1" fmla="val 60000"/>
            <a:gd name="adj2" fmla="val 50000"/>
          </a:avLst>
        </a:prstGeom>
      </dgm:spPr>
      <dgm:t>
        <a:bodyPr/>
        <a:lstStyle/>
        <a:p>
          <a:endParaRPr lang="zh-CN" altLang="en-US"/>
        </a:p>
      </dgm:t>
    </dgm:pt>
    <dgm:pt modelId="{D37F1111-1E2C-40E4-B950-98FFDD7D465A}" type="pres">
      <dgm:prSet presAssocID="{26A1B02A-F0B0-4CBE-B69E-DACAED0BC9A0}" presName="connectorText" presStyleLbl="sibTrans2D1" presStyleIdx="5" presStyleCnt="7"/>
      <dgm:spPr/>
      <dgm:t>
        <a:bodyPr/>
        <a:lstStyle/>
        <a:p>
          <a:endParaRPr lang="zh-CN" altLang="en-US"/>
        </a:p>
      </dgm:t>
    </dgm:pt>
    <dgm:pt modelId="{0D073804-B891-436C-8A30-3C78C57B0879}" type="pres">
      <dgm:prSet presAssocID="{AB69769F-6007-430C-AC41-C84A49088783}" presName="node" presStyleLbl="node1" presStyleIdx="6" presStyleCnt="7" custScaleX="80511" custScaleY="87630" custRadScaleRad="121016" custRadScaleInc="-40448">
        <dgm:presLayoutVars>
          <dgm:bulletEnabled val="1"/>
        </dgm:presLayoutVars>
      </dgm:prSet>
      <dgm:spPr>
        <a:prstGeom prst="ellipse">
          <a:avLst/>
        </a:prstGeom>
      </dgm:spPr>
      <dgm:t>
        <a:bodyPr/>
        <a:lstStyle/>
        <a:p>
          <a:endParaRPr lang="zh-CN" altLang="en-US"/>
        </a:p>
      </dgm:t>
    </dgm:pt>
    <dgm:pt modelId="{0CA23D95-C797-4D3E-A7B7-4ADAC006FBDA}" type="pres">
      <dgm:prSet presAssocID="{931E9F8E-D130-4F12-BB76-94299E54E63E}" presName="sibTrans" presStyleLbl="sibTrans2D1" presStyleIdx="6" presStyleCnt="7"/>
      <dgm:spPr>
        <a:prstGeom prst="rightArrow">
          <a:avLst>
            <a:gd name="adj1" fmla="val 60000"/>
            <a:gd name="adj2" fmla="val 50000"/>
          </a:avLst>
        </a:prstGeom>
      </dgm:spPr>
      <dgm:t>
        <a:bodyPr/>
        <a:lstStyle/>
        <a:p>
          <a:endParaRPr lang="zh-CN" altLang="en-US"/>
        </a:p>
      </dgm:t>
    </dgm:pt>
    <dgm:pt modelId="{B7C68BB5-741B-4647-A120-9E9058A11788}" type="pres">
      <dgm:prSet presAssocID="{931E9F8E-D130-4F12-BB76-94299E54E63E}" presName="connectorText" presStyleLbl="sibTrans2D1" presStyleIdx="6" presStyleCnt="7"/>
      <dgm:spPr/>
      <dgm:t>
        <a:bodyPr/>
        <a:lstStyle/>
        <a:p>
          <a:endParaRPr lang="zh-CN" altLang="en-US"/>
        </a:p>
      </dgm:t>
    </dgm:pt>
  </dgm:ptLst>
  <dgm:cxnLst>
    <dgm:cxn modelId="{6BCE5D2A-C8AE-42AE-B437-7395CC8E7870}" type="presOf" srcId="{26A1B02A-F0B0-4CBE-B69E-DACAED0BC9A0}" destId="{D37F1111-1E2C-40E4-B950-98FFDD7D465A}" srcOrd="1" destOrd="0" presId="urn:microsoft.com/office/officeart/2005/8/layout/cycle2"/>
    <dgm:cxn modelId="{75CB8ECE-CD3F-4F1B-80D3-5FA1F2E210B2}" type="presOf" srcId="{1EF72A4A-44BC-4B3D-B821-EC00ABF285B4}" destId="{C01DA13E-1FEF-46E2-A447-A4239D7CCD53}" srcOrd="1" destOrd="0" presId="urn:microsoft.com/office/officeart/2005/8/layout/cycle2"/>
    <dgm:cxn modelId="{B3273596-58FE-43F7-A611-CBAADE4D4619}" type="presOf" srcId="{974EE021-BDFB-46CD-B60A-F666EC8F4C2C}" destId="{A6147E4C-2F37-41C7-95AD-054720F7D82E}" srcOrd="0" destOrd="0" presId="urn:microsoft.com/office/officeart/2005/8/layout/cycle2"/>
    <dgm:cxn modelId="{887BBDA8-F75E-4182-AA18-684FDB9A45D1}" type="presOf" srcId="{94BC1AC3-8058-41CC-8B91-F83FD64E753B}" destId="{6C75818F-2C36-4067-8455-19A3524EDA94}" srcOrd="1" destOrd="0" presId="urn:microsoft.com/office/officeart/2005/8/layout/cycle2"/>
    <dgm:cxn modelId="{31E04BE5-0810-41B3-A6F0-CC6E7A6C803E}" type="presOf" srcId="{D7A11FE9-236C-4A65-BAE3-B0275432F9FC}" destId="{FC5BAB2B-3D68-4596-AB77-06ABAC715A86}" srcOrd="0" destOrd="0" presId="urn:microsoft.com/office/officeart/2005/8/layout/cycle2"/>
    <dgm:cxn modelId="{0DA8BEF1-5FAF-466C-802C-737D224D7088}" srcId="{69838D90-9FEA-42E9-823B-83876ED0935A}" destId="{AB69769F-6007-430C-AC41-C84A49088783}" srcOrd="6" destOrd="0" parTransId="{07397DFF-A4CA-4E28-B765-140FD76F020E}" sibTransId="{931E9F8E-D130-4F12-BB76-94299E54E63E}"/>
    <dgm:cxn modelId="{69D93E37-F16A-41C4-877A-8CE326A44DB8}" type="presOf" srcId="{94BC1AC3-8058-41CC-8B91-F83FD64E753B}" destId="{8EB16A89-F350-47E6-BB43-00456E806188}" srcOrd="0" destOrd="0" presId="urn:microsoft.com/office/officeart/2005/8/layout/cycle2"/>
    <dgm:cxn modelId="{161B0AE2-33C4-4942-A35E-0E92A3B72CE7}" type="presOf" srcId="{1EF72A4A-44BC-4B3D-B821-EC00ABF285B4}" destId="{8F392074-EB9B-4F97-9EDC-93C07A621FC2}" srcOrd="0" destOrd="0" presId="urn:microsoft.com/office/officeart/2005/8/layout/cycle2"/>
    <dgm:cxn modelId="{99693DD4-983E-4216-AA1A-63A57EF24B3D}" srcId="{69838D90-9FEA-42E9-823B-83876ED0935A}" destId="{B2D0ED2F-D37F-46F8-97C1-C5A5AB9478E7}" srcOrd="5" destOrd="0" parTransId="{BE8A6A6A-F505-46CD-9199-F8299197DB24}" sibTransId="{26A1B02A-F0B0-4CBE-B69E-DACAED0BC9A0}"/>
    <dgm:cxn modelId="{ECCC41B8-B287-4A2C-99B0-54130E217CE7}" type="presOf" srcId="{931E9F8E-D130-4F12-BB76-94299E54E63E}" destId="{0CA23D95-C797-4D3E-A7B7-4ADAC006FBDA}" srcOrd="0" destOrd="0" presId="urn:microsoft.com/office/officeart/2005/8/layout/cycle2"/>
    <dgm:cxn modelId="{E3DABE78-BE2F-4410-98E6-294EA28604FF}" type="presOf" srcId="{01E6CB26-A4C9-4841-A7A5-63454979198A}" destId="{C292C385-FCA5-4F9D-B915-BF2ED25AEB15}" srcOrd="0" destOrd="0" presId="urn:microsoft.com/office/officeart/2005/8/layout/cycle2"/>
    <dgm:cxn modelId="{3BCCBA45-4943-49BF-B7A6-A6D6638A3E52}" type="presOf" srcId="{26A1B02A-F0B0-4CBE-B69E-DACAED0BC9A0}" destId="{DDC602EC-59A0-4DBE-91C3-ED166CD6B768}" srcOrd="0" destOrd="0" presId="urn:microsoft.com/office/officeart/2005/8/layout/cycle2"/>
    <dgm:cxn modelId="{3B7BD1F7-DA2E-42EC-BC6A-2169E57381F1}" srcId="{69838D90-9FEA-42E9-823B-83876ED0935A}" destId="{D7A11FE9-236C-4A65-BAE3-B0275432F9FC}" srcOrd="0" destOrd="0" parTransId="{58C75067-1D2D-4308-AF9E-CAE6722C945F}" sibTransId="{974EE021-BDFB-46CD-B60A-F666EC8F4C2C}"/>
    <dgm:cxn modelId="{4E5732CA-EA6F-4340-B186-C3FCDC8EFDBB}" srcId="{69838D90-9FEA-42E9-823B-83876ED0935A}" destId="{01E6CB26-A4C9-4841-A7A5-63454979198A}" srcOrd="1" destOrd="0" parTransId="{0329E221-A676-4504-9B91-9FE2433B89FA}" sibTransId="{94BC1AC3-8058-41CC-8B91-F83FD64E753B}"/>
    <dgm:cxn modelId="{7C6A11F8-31CE-4373-82D3-5517CBC84BEA}" type="presOf" srcId="{3C70E18F-3FC2-40B8-9F6A-1ECD35065855}" destId="{EF83DF46-9DE4-4B21-9CFF-60B88B7CF419}" srcOrd="0" destOrd="0" presId="urn:microsoft.com/office/officeart/2005/8/layout/cycle2"/>
    <dgm:cxn modelId="{62AE2F7E-4B75-4B0C-912B-3D4D7CCD4A00}" type="presOf" srcId="{AB69769F-6007-430C-AC41-C84A49088783}" destId="{0D073804-B891-436C-8A30-3C78C57B0879}" srcOrd="0" destOrd="0" presId="urn:microsoft.com/office/officeart/2005/8/layout/cycle2"/>
    <dgm:cxn modelId="{66D9B18C-5017-47A5-BC16-65CB29DF611B}" srcId="{69838D90-9FEA-42E9-823B-83876ED0935A}" destId="{91A91A31-3AB7-4B6C-880E-FF9B10502550}" srcOrd="4" destOrd="0" parTransId="{64E4D406-ED4A-4D25-8157-62B48599B952}" sibTransId="{1EF72A4A-44BC-4B3D-B821-EC00ABF285B4}"/>
    <dgm:cxn modelId="{2ACE7A37-1424-4B63-A16E-2DD3AC04A011}" type="presOf" srcId="{91A91A31-3AB7-4B6C-880E-FF9B10502550}" destId="{247B63D3-8459-4E66-ACE2-1F8334374D17}" srcOrd="0" destOrd="0" presId="urn:microsoft.com/office/officeart/2005/8/layout/cycle2"/>
    <dgm:cxn modelId="{272CF40E-4D24-42B8-936D-87A36622328D}" srcId="{69838D90-9FEA-42E9-823B-83876ED0935A}" destId="{3C095B92-D7E5-4C72-AF5A-30E6A23FEA31}" srcOrd="2" destOrd="0" parTransId="{CFB9F83E-B034-48BB-8CC1-DAB3DC9041D7}" sibTransId="{3C70E18F-3FC2-40B8-9F6A-1ECD35065855}"/>
    <dgm:cxn modelId="{2FE52CD4-D1B4-4469-B30D-8877CE7F0379}" type="presOf" srcId="{5C276B33-E807-4B47-AC96-071C51C7F51F}" destId="{2B7953DC-B3FD-4DBD-8F05-5CE6F9AF3144}" srcOrd="1" destOrd="0" presId="urn:microsoft.com/office/officeart/2005/8/layout/cycle2"/>
    <dgm:cxn modelId="{FA59C680-85BF-462F-A59E-B9CCE02AEF8A}" type="presOf" srcId="{AB37D3E7-FF3D-4771-9496-A8B70365CB59}" destId="{DE55FA77-983A-4205-A8B7-8D282B984F4C}" srcOrd="0" destOrd="0" presId="urn:microsoft.com/office/officeart/2005/8/layout/cycle2"/>
    <dgm:cxn modelId="{83933871-46C8-43D3-9802-806221FD2FCB}" type="presOf" srcId="{5C276B33-E807-4B47-AC96-071C51C7F51F}" destId="{C9A0EAA6-722A-409D-B7F9-1C597091D5E2}" srcOrd="0" destOrd="0" presId="urn:microsoft.com/office/officeart/2005/8/layout/cycle2"/>
    <dgm:cxn modelId="{1F720645-5060-453B-872B-0F0EC231E233}" type="presOf" srcId="{974EE021-BDFB-46CD-B60A-F666EC8F4C2C}" destId="{68A4DF9E-7568-4154-B6A8-2DC4E55BB3E9}" srcOrd="1" destOrd="0" presId="urn:microsoft.com/office/officeart/2005/8/layout/cycle2"/>
    <dgm:cxn modelId="{F62EE62A-92BF-490C-A9BD-E99C0B1B15E1}" type="presOf" srcId="{3C095B92-D7E5-4C72-AF5A-30E6A23FEA31}" destId="{2C4A94E1-96E1-47EC-8E92-50ECC8E4D390}" srcOrd="0" destOrd="0" presId="urn:microsoft.com/office/officeart/2005/8/layout/cycle2"/>
    <dgm:cxn modelId="{DC0CF59F-C501-4B1E-9076-F826643A97E4}" type="presOf" srcId="{3C70E18F-3FC2-40B8-9F6A-1ECD35065855}" destId="{088451D3-8777-4B3E-A9B9-EACED66595FC}" srcOrd="1" destOrd="0" presId="urn:microsoft.com/office/officeart/2005/8/layout/cycle2"/>
    <dgm:cxn modelId="{717EE528-3E00-481E-981F-E1F20BA7F49A}" srcId="{69838D90-9FEA-42E9-823B-83876ED0935A}" destId="{AB37D3E7-FF3D-4771-9496-A8B70365CB59}" srcOrd="3" destOrd="0" parTransId="{DE368087-2B78-4C36-B7BF-5B009A0ED309}" sibTransId="{5C276B33-E807-4B47-AC96-071C51C7F51F}"/>
    <dgm:cxn modelId="{80CADBE4-653B-4CB8-AB8F-F4DDE62EA670}" type="presOf" srcId="{931E9F8E-D130-4F12-BB76-94299E54E63E}" destId="{B7C68BB5-741B-4647-A120-9E9058A11788}" srcOrd="1" destOrd="0" presId="urn:microsoft.com/office/officeart/2005/8/layout/cycle2"/>
    <dgm:cxn modelId="{B828C411-8F22-4145-838E-601BCC95407D}" type="presOf" srcId="{B2D0ED2F-D37F-46F8-97C1-C5A5AB9478E7}" destId="{58EFF6DE-343C-4518-8BF0-C695035E2455}" srcOrd="0" destOrd="0" presId="urn:microsoft.com/office/officeart/2005/8/layout/cycle2"/>
    <dgm:cxn modelId="{89750A05-0158-43EE-85BB-513A78CC0238}" type="presOf" srcId="{69838D90-9FEA-42E9-823B-83876ED0935A}" destId="{57CC1787-39B0-4A59-A5AB-958F5815E501}" srcOrd="0" destOrd="0" presId="urn:microsoft.com/office/officeart/2005/8/layout/cycle2"/>
    <dgm:cxn modelId="{ACA3C4A6-FEF4-4387-9B65-2C16779B157E}" type="presParOf" srcId="{57CC1787-39B0-4A59-A5AB-958F5815E501}" destId="{FC5BAB2B-3D68-4596-AB77-06ABAC715A86}" srcOrd="0" destOrd="0" presId="urn:microsoft.com/office/officeart/2005/8/layout/cycle2"/>
    <dgm:cxn modelId="{FEED6CCD-D2F2-4760-A535-91D22E4B1F49}" type="presParOf" srcId="{57CC1787-39B0-4A59-A5AB-958F5815E501}" destId="{A6147E4C-2F37-41C7-95AD-054720F7D82E}" srcOrd="1" destOrd="0" presId="urn:microsoft.com/office/officeart/2005/8/layout/cycle2"/>
    <dgm:cxn modelId="{7DC3FC78-754C-4016-8D9E-7511274EFAA1}" type="presParOf" srcId="{A6147E4C-2F37-41C7-95AD-054720F7D82E}" destId="{68A4DF9E-7568-4154-B6A8-2DC4E55BB3E9}" srcOrd="0" destOrd="0" presId="urn:microsoft.com/office/officeart/2005/8/layout/cycle2"/>
    <dgm:cxn modelId="{90928415-85B9-491A-9B73-DA9B38FA8514}" type="presParOf" srcId="{57CC1787-39B0-4A59-A5AB-958F5815E501}" destId="{C292C385-FCA5-4F9D-B915-BF2ED25AEB15}" srcOrd="2" destOrd="0" presId="urn:microsoft.com/office/officeart/2005/8/layout/cycle2"/>
    <dgm:cxn modelId="{CD03233B-385B-4E35-B0ED-0FB3E84C197D}" type="presParOf" srcId="{57CC1787-39B0-4A59-A5AB-958F5815E501}" destId="{8EB16A89-F350-47E6-BB43-00456E806188}" srcOrd="3" destOrd="0" presId="urn:microsoft.com/office/officeart/2005/8/layout/cycle2"/>
    <dgm:cxn modelId="{5E7B6A7E-212D-4EF4-A352-99A8DBB2D400}" type="presParOf" srcId="{8EB16A89-F350-47E6-BB43-00456E806188}" destId="{6C75818F-2C36-4067-8455-19A3524EDA94}" srcOrd="0" destOrd="0" presId="urn:microsoft.com/office/officeart/2005/8/layout/cycle2"/>
    <dgm:cxn modelId="{E5755345-2580-47BA-89D2-25CEE55D558D}" type="presParOf" srcId="{57CC1787-39B0-4A59-A5AB-958F5815E501}" destId="{2C4A94E1-96E1-47EC-8E92-50ECC8E4D390}" srcOrd="4" destOrd="0" presId="urn:microsoft.com/office/officeart/2005/8/layout/cycle2"/>
    <dgm:cxn modelId="{E6F1CF8B-6A57-42B5-9C6E-94472A36F0B5}" type="presParOf" srcId="{57CC1787-39B0-4A59-A5AB-958F5815E501}" destId="{EF83DF46-9DE4-4B21-9CFF-60B88B7CF419}" srcOrd="5" destOrd="0" presId="urn:microsoft.com/office/officeart/2005/8/layout/cycle2"/>
    <dgm:cxn modelId="{7072659D-22B2-4B64-8830-817B1A0D8A52}" type="presParOf" srcId="{EF83DF46-9DE4-4B21-9CFF-60B88B7CF419}" destId="{088451D3-8777-4B3E-A9B9-EACED66595FC}" srcOrd="0" destOrd="0" presId="urn:microsoft.com/office/officeart/2005/8/layout/cycle2"/>
    <dgm:cxn modelId="{6D6A63FD-F120-4CA4-9B88-6CA5477773C3}" type="presParOf" srcId="{57CC1787-39B0-4A59-A5AB-958F5815E501}" destId="{DE55FA77-983A-4205-A8B7-8D282B984F4C}" srcOrd="6" destOrd="0" presId="urn:microsoft.com/office/officeart/2005/8/layout/cycle2"/>
    <dgm:cxn modelId="{A62EC3D7-05D7-47D9-8A34-BBEBEF04E340}" type="presParOf" srcId="{57CC1787-39B0-4A59-A5AB-958F5815E501}" destId="{C9A0EAA6-722A-409D-B7F9-1C597091D5E2}" srcOrd="7" destOrd="0" presId="urn:microsoft.com/office/officeart/2005/8/layout/cycle2"/>
    <dgm:cxn modelId="{9EDF06B4-8672-4257-AC20-7C2E3C664C34}" type="presParOf" srcId="{C9A0EAA6-722A-409D-B7F9-1C597091D5E2}" destId="{2B7953DC-B3FD-4DBD-8F05-5CE6F9AF3144}" srcOrd="0" destOrd="0" presId="urn:microsoft.com/office/officeart/2005/8/layout/cycle2"/>
    <dgm:cxn modelId="{B8EE67F9-A6F7-4B26-A714-DC5075311FA9}" type="presParOf" srcId="{57CC1787-39B0-4A59-A5AB-958F5815E501}" destId="{247B63D3-8459-4E66-ACE2-1F8334374D17}" srcOrd="8" destOrd="0" presId="urn:microsoft.com/office/officeart/2005/8/layout/cycle2"/>
    <dgm:cxn modelId="{5646455A-6D54-475D-81C6-884DC7AD05DA}" type="presParOf" srcId="{57CC1787-39B0-4A59-A5AB-958F5815E501}" destId="{8F392074-EB9B-4F97-9EDC-93C07A621FC2}" srcOrd="9" destOrd="0" presId="urn:microsoft.com/office/officeart/2005/8/layout/cycle2"/>
    <dgm:cxn modelId="{70B45B8C-E754-47D1-8374-D9CC0CF827F4}" type="presParOf" srcId="{8F392074-EB9B-4F97-9EDC-93C07A621FC2}" destId="{C01DA13E-1FEF-46E2-A447-A4239D7CCD53}" srcOrd="0" destOrd="0" presId="urn:microsoft.com/office/officeart/2005/8/layout/cycle2"/>
    <dgm:cxn modelId="{F17F5DDC-F265-44DB-AE8C-2ACE52C8BD18}" type="presParOf" srcId="{57CC1787-39B0-4A59-A5AB-958F5815E501}" destId="{58EFF6DE-343C-4518-8BF0-C695035E2455}" srcOrd="10" destOrd="0" presId="urn:microsoft.com/office/officeart/2005/8/layout/cycle2"/>
    <dgm:cxn modelId="{A321FCCC-2D67-4CD8-B4DC-DCC5203B2792}" type="presParOf" srcId="{57CC1787-39B0-4A59-A5AB-958F5815E501}" destId="{DDC602EC-59A0-4DBE-91C3-ED166CD6B768}" srcOrd="11" destOrd="0" presId="urn:microsoft.com/office/officeart/2005/8/layout/cycle2"/>
    <dgm:cxn modelId="{5B69D4CA-3C09-4A10-87E9-FD0ADB661F8F}" type="presParOf" srcId="{DDC602EC-59A0-4DBE-91C3-ED166CD6B768}" destId="{D37F1111-1E2C-40E4-B950-98FFDD7D465A}" srcOrd="0" destOrd="0" presId="urn:microsoft.com/office/officeart/2005/8/layout/cycle2"/>
    <dgm:cxn modelId="{05087E69-B3A3-425D-9CC7-F48F179321B7}" type="presParOf" srcId="{57CC1787-39B0-4A59-A5AB-958F5815E501}" destId="{0D073804-B891-436C-8A30-3C78C57B0879}" srcOrd="12" destOrd="0" presId="urn:microsoft.com/office/officeart/2005/8/layout/cycle2"/>
    <dgm:cxn modelId="{99D5CFFE-9953-4833-8522-7DD83BA97571}" type="presParOf" srcId="{57CC1787-39B0-4A59-A5AB-958F5815E501}" destId="{0CA23D95-C797-4D3E-A7B7-4ADAC006FBDA}" srcOrd="13" destOrd="0" presId="urn:microsoft.com/office/officeart/2005/8/layout/cycle2"/>
    <dgm:cxn modelId="{EA2CD9C7-2FB3-427C-96FF-33531477CF85}" type="presParOf" srcId="{0CA23D95-C797-4D3E-A7B7-4ADAC006FBDA}" destId="{B7C68BB5-741B-4647-A120-9E9058A1178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BB11E4-55AE-4540-9217-5A50FB22B219}"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zh-CN" altLang="en-US"/>
        </a:p>
      </dgm:t>
    </dgm:pt>
    <dgm:pt modelId="{92668604-998C-422C-B9C1-1FB04D87087D}">
      <dgm:prSet phldrT="[文本]" custT="1"/>
      <dgm:spPr/>
      <dgm:t>
        <a:bodyPr/>
        <a:lstStyle/>
        <a:p>
          <a:r>
            <a:rPr lang="en-US" altLang="zh-CN" sz="1800" b="1" dirty="0" smtClean="0"/>
            <a:t>When</a:t>
          </a:r>
          <a:endParaRPr lang="zh-CN" altLang="en-US" sz="1800" b="1" dirty="0"/>
        </a:p>
      </dgm:t>
    </dgm:pt>
    <dgm:pt modelId="{FB6F5CAD-F00C-4611-9FF2-C5B51BB6693E}" type="parTrans" cxnId="{A1E1B196-F043-4A8E-A0BA-E69F85BBE094}">
      <dgm:prSet/>
      <dgm:spPr/>
      <dgm:t>
        <a:bodyPr/>
        <a:lstStyle/>
        <a:p>
          <a:endParaRPr lang="zh-CN" altLang="en-US"/>
        </a:p>
      </dgm:t>
    </dgm:pt>
    <dgm:pt modelId="{BF856A79-1FD0-444C-A54B-C26CD450278F}" type="sibTrans" cxnId="{A1E1B196-F043-4A8E-A0BA-E69F85BBE094}">
      <dgm:prSet/>
      <dgm:spPr/>
      <dgm:t>
        <a:bodyPr/>
        <a:lstStyle/>
        <a:p>
          <a:endParaRPr lang="zh-CN" altLang="en-US"/>
        </a:p>
      </dgm:t>
    </dgm:pt>
    <dgm:pt modelId="{4D4644AD-B70E-42C3-9B87-67D6E761F54A}">
      <dgm:prSet phldrT="[文本]" custT="1"/>
      <dgm:spPr/>
      <dgm:t>
        <a:bodyPr/>
        <a:lstStyle/>
        <a:p>
          <a:r>
            <a:rPr lang="zh-CN" altLang="zh-CN" sz="1200" dirty="0" smtClean="0"/>
            <a:t>与</a:t>
          </a:r>
          <a:r>
            <a:rPr lang="zh-CN" sz="1200" dirty="0" smtClean="0"/>
            <a:t>产品设计同步进行</a:t>
          </a:r>
          <a:r>
            <a:rPr lang="zh-CN" altLang="en-US" sz="1200" dirty="0" smtClean="0"/>
            <a:t>，一般在</a:t>
          </a:r>
          <a:r>
            <a:rPr lang="en-US" altLang="zh-CN" sz="1200" dirty="0" smtClean="0"/>
            <a:t>TR1</a:t>
          </a:r>
          <a:r>
            <a:rPr lang="zh-CN" altLang="en-US" sz="1200" dirty="0" smtClean="0"/>
            <a:t>前完成</a:t>
          </a:r>
          <a:r>
            <a:rPr lang="en-US" altLang="zh-CN" sz="1200" dirty="0" err="1" smtClean="0"/>
            <a:t>HighLevel</a:t>
          </a:r>
          <a:r>
            <a:rPr lang="zh-CN" altLang="en-US" sz="1200" dirty="0" smtClean="0"/>
            <a:t>威胁分析，产品需要做架构设计时，需进行</a:t>
          </a:r>
          <a:r>
            <a:rPr lang="en-US" altLang="zh-CN" sz="1200" dirty="0" smtClean="0"/>
            <a:t>ASTRIDE </a:t>
          </a:r>
          <a:r>
            <a:rPr lang="en-US" altLang="zh-CN" sz="1200" dirty="0" err="1" smtClean="0"/>
            <a:t>highlevel</a:t>
          </a:r>
          <a:r>
            <a:rPr lang="zh-CN" altLang="en-US" sz="1200" dirty="0" smtClean="0"/>
            <a:t>威胁分析。</a:t>
          </a:r>
          <a:endParaRPr lang="zh-CN" altLang="en-US" sz="1200" dirty="0"/>
        </a:p>
      </dgm:t>
    </dgm:pt>
    <dgm:pt modelId="{4BF4ACE0-89F3-4852-8153-BBE2760C1205}" type="parTrans" cxnId="{ABE5C53D-AB10-4170-BA20-213DEC250CDD}">
      <dgm:prSet/>
      <dgm:spPr/>
      <dgm:t>
        <a:bodyPr/>
        <a:lstStyle/>
        <a:p>
          <a:endParaRPr lang="zh-CN" altLang="en-US"/>
        </a:p>
      </dgm:t>
    </dgm:pt>
    <dgm:pt modelId="{6DE05A29-BD5A-46CF-86FB-110A12A2C490}" type="sibTrans" cxnId="{ABE5C53D-AB10-4170-BA20-213DEC250CDD}">
      <dgm:prSet/>
      <dgm:spPr/>
      <dgm:t>
        <a:bodyPr/>
        <a:lstStyle/>
        <a:p>
          <a:endParaRPr lang="zh-CN" altLang="en-US"/>
        </a:p>
      </dgm:t>
    </dgm:pt>
    <dgm:pt modelId="{54DB90FE-75F4-44AA-9B04-8C2022F25273}" type="pres">
      <dgm:prSet presAssocID="{5BBB11E4-55AE-4540-9217-5A50FB22B219}" presName="Name0" presStyleCnt="0">
        <dgm:presLayoutVars>
          <dgm:dir/>
          <dgm:animLvl val="lvl"/>
          <dgm:resizeHandles val="exact"/>
        </dgm:presLayoutVars>
      </dgm:prSet>
      <dgm:spPr/>
      <dgm:t>
        <a:bodyPr/>
        <a:lstStyle/>
        <a:p>
          <a:endParaRPr lang="zh-CN" altLang="en-US"/>
        </a:p>
      </dgm:t>
    </dgm:pt>
    <dgm:pt modelId="{4711AE12-C484-4922-8CFA-11521ABDD69A}" type="pres">
      <dgm:prSet presAssocID="{92668604-998C-422C-B9C1-1FB04D87087D}" presName="linNode" presStyleCnt="0"/>
      <dgm:spPr/>
    </dgm:pt>
    <dgm:pt modelId="{F4EBDED2-DF24-47DF-A19F-8BE59E72939E}" type="pres">
      <dgm:prSet presAssocID="{92668604-998C-422C-B9C1-1FB04D87087D}" presName="parentText" presStyleLbl="node1" presStyleIdx="0" presStyleCnt="1" custScaleX="37290" custLinFactNeighborY="0">
        <dgm:presLayoutVars>
          <dgm:chMax val="1"/>
          <dgm:bulletEnabled val="1"/>
        </dgm:presLayoutVars>
      </dgm:prSet>
      <dgm:spPr/>
      <dgm:t>
        <a:bodyPr/>
        <a:lstStyle/>
        <a:p>
          <a:endParaRPr lang="zh-CN" altLang="en-US"/>
        </a:p>
      </dgm:t>
    </dgm:pt>
    <dgm:pt modelId="{715112B7-AE43-40DE-8D29-FF1D44FA36D1}" type="pres">
      <dgm:prSet presAssocID="{92668604-998C-422C-B9C1-1FB04D87087D}" presName="descendantText" presStyleLbl="alignAccFollowNode1" presStyleIdx="0" presStyleCnt="1" custScaleX="135681" custLinFactNeighborY="0">
        <dgm:presLayoutVars>
          <dgm:bulletEnabled val="1"/>
        </dgm:presLayoutVars>
      </dgm:prSet>
      <dgm:spPr/>
      <dgm:t>
        <a:bodyPr/>
        <a:lstStyle/>
        <a:p>
          <a:endParaRPr lang="zh-CN" altLang="en-US"/>
        </a:p>
      </dgm:t>
    </dgm:pt>
  </dgm:ptLst>
  <dgm:cxnLst>
    <dgm:cxn modelId="{2A11EEB0-0BE3-44F4-96B5-9A3D3C77943A}" type="presOf" srcId="{5BBB11E4-55AE-4540-9217-5A50FB22B219}" destId="{54DB90FE-75F4-44AA-9B04-8C2022F25273}" srcOrd="0" destOrd="0" presId="urn:microsoft.com/office/officeart/2005/8/layout/vList5"/>
    <dgm:cxn modelId="{ABE5C53D-AB10-4170-BA20-213DEC250CDD}" srcId="{92668604-998C-422C-B9C1-1FB04D87087D}" destId="{4D4644AD-B70E-42C3-9B87-67D6E761F54A}" srcOrd="0" destOrd="0" parTransId="{4BF4ACE0-89F3-4852-8153-BBE2760C1205}" sibTransId="{6DE05A29-BD5A-46CF-86FB-110A12A2C490}"/>
    <dgm:cxn modelId="{87AC16F0-9DE8-451B-A15C-724B4C403B99}" type="presOf" srcId="{92668604-998C-422C-B9C1-1FB04D87087D}" destId="{F4EBDED2-DF24-47DF-A19F-8BE59E72939E}" srcOrd="0" destOrd="0" presId="urn:microsoft.com/office/officeart/2005/8/layout/vList5"/>
    <dgm:cxn modelId="{A1E1B196-F043-4A8E-A0BA-E69F85BBE094}" srcId="{5BBB11E4-55AE-4540-9217-5A50FB22B219}" destId="{92668604-998C-422C-B9C1-1FB04D87087D}" srcOrd="0" destOrd="0" parTransId="{FB6F5CAD-F00C-4611-9FF2-C5B51BB6693E}" sibTransId="{BF856A79-1FD0-444C-A54B-C26CD450278F}"/>
    <dgm:cxn modelId="{155906CB-5DBC-4B70-95AF-98E091D34C11}" type="presOf" srcId="{4D4644AD-B70E-42C3-9B87-67D6E761F54A}" destId="{715112B7-AE43-40DE-8D29-FF1D44FA36D1}" srcOrd="0" destOrd="0" presId="urn:microsoft.com/office/officeart/2005/8/layout/vList5"/>
    <dgm:cxn modelId="{E835942E-FD0D-4294-8B81-8FF7823AF89A}" type="presParOf" srcId="{54DB90FE-75F4-44AA-9B04-8C2022F25273}" destId="{4711AE12-C484-4922-8CFA-11521ABDD69A}" srcOrd="0" destOrd="0" presId="urn:microsoft.com/office/officeart/2005/8/layout/vList5"/>
    <dgm:cxn modelId="{B35451E4-92FC-4318-A208-6752BE09B7B6}" type="presParOf" srcId="{4711AE12-C484-4922-8CFA-11521ABDD69A}" destId="{F4EBDED2-DF24-47DF-A19F-8BE59E72939E}" srcOrd="0" destOrd="0" presId="urn:microsoft.com/office/officeart/2005/8/layout/vList5"/>
    <dgm:cxn modelId="{9DC85D49-9444-4E06-8F6D-3BF72BF9F477}" type="presParOf" srcId="{4711AE12-C484-4922-8CFA-11521ABDD69A}" destId="{715112B7-AE43-40DE-8D29-FF1D44FA36D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E3751-43A4-4776-A3CD-764E12A27C38}">
      <dsp:nvSpPr>
        <dsp:cNvPr id="0" name=""/>
        <dsp:cNvSpPr/>
      </dsp:nvSpPr>
      <dsp:spPr>
        <a:xfrm>
          <a:off x="1261" y="198469"/>
          <a:ext cx="1484151" cy="593660"/>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88950">
            <a:lnSpc>
              <a:spcPct val="90000"/>
            </a:lnSpc>
            <a:spcBef>
              <a:spcPct val="0"/>
            </a:spcBef>
            <a:spcAft>
              <a:spcPct val="35000"/>
            </a:spcAft>
          </a:pPr>
          <a:r>
            <a:rPr lang="en-US" altLang="zh-CN" sz="1100" b="1" kern="1200"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Charter</a:t>
          </a:r>
          <a:r>
            <a:rPr lang="zh-CN" altLang="en-US" sz="1100" b="1" kern="1200" dirty="0" smtClean="0">
              <a:solidFill>
                <a:schemeClr val="tx2"/>
              </a:solidFill>
              <a:latin typeface="+mn-ea"/>
              <a:ea typeface="+mn-ea"/>
            </a:rPr>
            <a:t>阶段</a:t>
          </a:r>
          <a:endParaRPr lang="zh-CN" altLang="en-US" sz="1100" b="1" kern="1200" dirty="0">
            <a:solidFill>
              <a:schemeClr val="tx2"/>
            </a:solidFill>
            <a:latin typeface="+mn-ea"/>
            <a:ea typeface="+mn-ea"/>
          </a:endParaRPr>
        </a:p>
      </dsp:txBody>
      <dsp:txXfrm>
        <a:off x="1261" y="198469"/>
        <a:ext cx="1335736" cy="593660"/>
      </dsp:txXfrm>
    </dsp:sp>
    <dsp:sp modelId="{0CEC0D48-923B-44BB-9B6A-E34DE259DE15}">
      <dsp:nvSpPr>
        <dsp:cNvPr id="0" name=""/>
        <dsp:cNvSpPr/>
      </dsp:nvSpPr>
      <dsp:spPr>
        <a:xfrm>
          <a:off x="1188582" y="198469"/>
          <a:ext cx="1484151" cy="59366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zh-CN" altLang="en-US" sz="1100" b="1" kern="1200" dirty="0" smtClean="0">
              <a:solidFill>
                <a:schemeClr val="tx2"/>
              </a:solidFill>
              <a:latin typeface="+mn-ea"/>
              <a:ea typeface="+mn-ea"/>
            </a:rPr>
            <a:t>概念阶段</a:t>
          </a:r>
          <a:endParaRPr lang="zh-CN" altLang="en-US" sz="1100" b="1" kern="1200" dirty="0">
            <a:solidFill>
              <a:schemeClr val="tx2"/>
            </a:solidFill>
            <a:latin typeface="+mn-ea"/>
            <a:ea typeface="+mn-ea"/>
          </a:endParaRPr>
        </a:p>
      </dsp:txBody>
      <dsp:txXfrm>
        <a:off x="1485412" y="198469"/>
        <a:ext cx="890491" cy="593660"/>
      </dsp:txXfrm>
    </dsp:sp>
    <dsp:sp modelId="{8AC7CF3B-3457-4FE8-A1D3-429E647D7FEE}">
      <dsp:nvSpPr>
        <dsp:cNvPr id="0" name=""/>
        <dsp:cNvSpPr/>
      </dsp:nvSpPr>
      <dsp:spPr>
        <a:xfrm>
          <a:off x="2375903" y="198469"/>
          <a:ext cx="1484151" cy="59366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zh-CN" altLang="en-US" sz="1100" b="1" kern="1200" dirty="0" smtClean="0">
              <a:solidFill>
                <a:schemeClr val="tx2"/>
              </a:solidFill>
              <a:latin typeface="+mn-ea"/>
              <a:ea typeface="+mn-ea"/>
            </a:rPr>
            <a:t>计划阶段</a:t>
          </a:r>
          <a:endParaRPr lang="zh-CN" altLang="en-US" sz="1100" b="1" kern="1200" dirty="0">
            <a:solidFill>
              <a:schemeClr val="tx2"/>
            </a:solidFill>
            <a:latin typeface="+mn-ea"/>
            <a:ea typeface="+mn-ea"/>
          </a:endParaRPr>
        </a:p>
      </dsp:txBody>
      <dsp:txXfrm>
        <a:off x="2672733" y="198469"/>
        <a:ext cx="890491" cy="593660"/>
      </dsp:txXfrm>
    </dsp:sp>
    <dsp:sp modelId="{A2575C94-FFC6-4C90-A1E3-8D436388C746}">
      <dsp:nvSpPr>
        <dsp:cNvPr id="0" name=""/>
        <dsp:cNvSpPr/>
      </dsp:nvSpPr>
      <dsp:spPr>
        <a:xfrm>
          <a:off x="3563224" y="198469"/>
          <a:ext cx="1484151" cy="59366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zh-CN" altLang="en-US" sz="1100" b="1" kern="1200" dirty="0" smtClean="0">
              <a:solidFill>
                <a:schemeClr val="tx2"/>
              </a:solidFill>
              <a:latin typeface="+mn-ea"/>
              <a:ea typeface="+mn-ea"/>
            </a:rPr>
            <a:t>开发阶段</a:t>
          </a:r>
          <a:endParaRPr lang="zh-CN" altLang="en-US" sz="1100" b="1" kern="1200" dirty="0">
            <a:solidFill>
              <a:schemeClr val="tx2"/>
            </a:solidFill>
            <a:latin typeface="+mn-ea"/>
            <a:ea typeface="+mn-ea"/>
          </a:endParaRPr>
        </a:p>
      </dsp:txBody>
      <dsp:txXfrm>
        <a:off x="3860054" y="198469"/>
        <a:ext cx="890491" cy="593660"/>
      </dsp:txXfrm>
    </dsp:sp>
    <dsp:sp modelId="{AB397D74-3713-4BE7-BB3F-B4667D39409A}">
      <dsp:nvSpPr>
        <dsp:cNvPr id="0" name=""/>
        <dsp:cNvSpPr/>
      </dsp:nvSpPr>
      <dsp:spPr>
        <a:xfrm>
          <a:off x="4750545" y="198469"/>
          <a:ext cx="1484151" cy="59366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zh-CN" altLang="en-US" sz="1100" b="1" kern="1200" dirty="0" smtClean="0">
              <a:solidFill>
                <a:schemeClr val="tx2"/>
              </a:solidFill>
              <a:latin typeface="+mn-ea"/>
              <a:ea typeface="+mn-ea"/>
            </a:rPr>
            <a:t>验证阶段</a:t>
          </a:r>
          <a:endParaRPr lang="zh-CN" altLang="en-US" sz="1100" b="1" kern="1200" dirty="0">
            <a:solidFill>
              <a:schemeClr val="tx2"/>
            </a:solidFill>
            <a:latin typeface="+mn-ea"/>
            <a:ea typeface="+mn-ea"/>
          </a:endParaRPr>
        </a:p>
      </dsp:txBody>
      <dsp:txXfrm>
        <a:off x="5047375" y="198469"/>
        <a:ext cx="890491" cy="593660"/>
      </dsp:txXfrm>
    </dsp:sp>
    <dsp:sp modelId="{278C4581-857A-4BA3-8B13-67E9D967B12D}">
      <dsp:nvSpPr>
        <dsp:cNvPr id="0" name=""/>
        <dsp:cNvSpPr/>
      </dsp:nvSpPr>
      <dsp:spPr>
        <a:xfrm>
          <a:off x="5937866" y="198469"/>
          <a:ext cx="1484151" cy="59366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zh-CN" altLang="en-US" sz="1100" b="1" kern="1200" dirty="0" smtClean="0">
              <a:solidFill>
                <a:schemeClr val="tx2"/>
              </a:solidFill>
              <a:latin typeface="+mn-ea"/>
              <a:ea typeface="+mn-ea"/>
            </a:rPr>
            <a:t>发布阶段</a:t>
          </a:r>
          <a:endParaRPr lang="zh-CN" altLang="en-US" sz="1100" b="1" kern="1200" dirty="0">
            <a:solidFill>
              <a:schemeClr val="tx2"/>
            </a:solidFill>
            <a:latin typeface="+mn-ea"/>
            <a:ea typeface="+mn-ea"/>
          </a:endParaRPr>
        </a:p>
      </dsp:txBody>
      <dsp:txXfrm>
        <a:off x="6234696" y="198469"/>
        <a:ext cx="890491" cy="593660"/>
      </dsp:txXfrm>
    </dsp:sp>
    <dsp:sp modelId="{1CE98D1A-A43A-4611-A9B1-245A735133A7}">
      <dsp:nvSpPr>
        <dsp:cNvPr id="0" name=""/>
        <dsp:cNvSpPr/>
      </dsp:nvSpPr>
      <dsp:spPr>
        <a:xfrm>
          <a:off x="7125187" y="198469"/>
          <a:ext cx="1484151" cy="593660"/>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88950">
            <a:lnSpc>
              <a:spcPct val="90000"/>
            </a:lnSpc>
            <a:spcBef>
              <a:spcPct val="0"/>
            </a:spcBef>
            <a:spcAft>
              <a:spcPct val="35000"/>
            </a:spcAft>
          </a:pPr>
          <a:r>
            <a:rPr lang="zh-CN" altLang="en-US" sz="1100" b="1" kern="1200" dirty="0" smtClean="0">
              <a:solidFill>
                <a:schemeClr val="tx2"/>
              </a:solidFill>
              <a:latin typeface="+mn-ea"/>
              <a:ea typeface="+mn-ea"/>
            </a:rPr>
            <a:t>生命周期</a:t>
          </a:r>
          <a:endParaRPr lang="zh-CN" altLang="en-US" sz="1100" b="1" kern="1200" dirty="0">
            <a:solidFill>
              <a:schemeClr val="tx2"/>
            </a:solidFill>
            <a:latin typeface="+mn-ea"/>
            <a:ea typeface="+mn-ea"/>
          </a:endParaRPr>
        </a:p>
      </dsp:txBody>
      <dsp:txXfrm>
        <a:off x="7422017" y="198469"/>
        <a:ext cx="890491" cy="593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BAB2B-3D68-4596-AB77-06ABAC715A86}">
      <dsp:nvSpPr>
        <dsp:cNvPr id="0" name=""/>
        <dsp:cNvSpPr/>
      </dsp:nvSpPr>
      <dsp:spPr>
        <a:xfrm>
          <a:off x="3542538" y="115561"/>
          <a:ext cx="836659" cy="836639"/>
        </a:xfrm>
        <a:prstGeom prst="ellipse">
          <a:avLst/>
        </a:prstGeo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latin typeface="FrutigerNext LT Medium"/>
              <a:ea typeface="华文细黑"/>
              <a:cs typeface="+mn-cs"/>
            </a:rPr>
            <a:t>绘制信任边界</a:t>
          </a:r>
          <a:endParaRPr lang="zh-CN" altLang="en-US" sz="1200" kern="1200" dirty="0">
            <a:solidFill>
              <a:srgbClr val="FFFFFF"/>
            </a:solidFill>
            <a:latin typeface="FrutigerNext LT Medium"/>
            <a:ea typeface="华文细黑"/>
            <a:cs typeface="+mn-cs"/>
          </a:endParaRPr>
        </a:p>
      </dsp:txBody>
      <dsp:txXfrm>
        <a:off x="3665064" y="238084"/>
        <a:ext cx="591607" cy="591593"/>
      </dsp:txXfrm>
    </dsp:sp>
    <dsp:sp modelId="{A6147E4C-2F37-41C7-95AD-054720F7D82E}">
      <dsp:nvSpPr>
        <dsp:cNvPr id="0" name=""/>
        <dsp:cNvSpPr/>
      </dsp:nvSpPr>
      <dsp:spPr>
        <a:xfrm rot="1081422">
          <a:off x="4568927" y="659814"/>
          <a:ext cx="567975" cy="328638"/>
        </a:xfrm>
        <a:prstGeom prst="rightArrow">
          <a:avLst>
            <a:gd name="adj1" fmla="val 60000"/>
            <a:gd name="adj2" fmla="val 50000"/>
          </a:avLst>
        </a:prstGeom>
        <a:solidFill>
          <a:srgbClr val="990000">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solidFill>
              <a:srgbClr val="FFFFFF"/>
            </a:solidFill>
            <a:latin typeface="FrutigerNext LT Medium"/>
            <a:ea typeface="华文细黑"/>
            <a:cs typeface="+mn-cs"/>
          </a:endParaRPr>
        </a:p>
      </dsp:txBody>
      <dsp:txXfrm>
        <a:off x="4571346" y="710289"/>
        <a:ext cx="469384" cy="197182"/>
      </dsp:txXfrm>
    </dsp:sp>
    <dsp:sp modelId="{C292C385-FCA5-4F9D-B915-BF2ED25AEB15}">
      <dsp:nvSpPr>
        <dsp:cNvPr id="0" name=""/>
        <dsp:cNvSpPr/>
      </dsp:nvSpPr>
      <dsp:spPr>
        <a:xfrm>
          <a:off x="5360330" y="699307"/>
          <a:ext cx="789880" cy="836863"/>
        </a:xfrm>
        <a:prstGeom prst="ellipse">
          <a:avLst/>
        </a:prstGeo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latin typeface="FrutigerNext LT Medium"/>
              <a:ea typeface="华文细黑"/>
              <a:cs typeface="+mn-cs"/>
            </a:rPr>
            <a:t>识别关键元素</a:t>
          </a:r>
          <a:endParaRPr lang="zh-CN" altLang="en-US" sz="1200" kern="1200" dirty="0">
            <a:solidFill>
              <a:srgbClr val="FFFFFF"/>
            </a:solidFill>
            <a:latin typeface="FrutigerNext LT Medium"/>
            <a:ea typeface="华文细黑"/>
            <a:cs typeface="+mn-cs"/>
          </a:endParaRPr>
        </a:p>
      </dsp:txBody>
      <dsp:txXfrm>
        <a:off x="5476005" y="821863"/>
        <a:ext cx="558530" cy="591751"/>
      </dsp:txXfrm>
    </dsp:sp>
    <dsp:sp modelId="{8EB16A89-F350-47E6-BB43-00456E806188}">
      <dsp:nvSpPr>
        <dsp:cNvPr id="0" name=""/>
        <dsp:cNvSpPr/>
      </dsp:nvSpPr>
      <dsp:spPr>
        <a:xfrm rot="4800095">
          <a:off x="5679228" y="1757208"/>
          <a:ext cx="435498" cy="328638"/>
        </a:xfrm>
        <a:prstGeom prst="rightArrow">
          <a:avLst>
            <a:gd name="adj1" fmla="val 60000"/>
            <a:gd name="adj2" fmla="val 50000"/>
          </a:avLst>
        </a:prstGeom>
        <a:solidFill>
          <a:srgbClr val="990000">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solidFill>
              <a:srgbClr val="FFFFFF"/>
            </a:solidFill>
            <a:latin typeface="FrutigerNext LT Medium"/>
            <a:ea typeface="华文细黑"/>
            <a:cs typeface="+mn-cs"/>
          </a:endParaRPr>
        </a:p>
      </dsp:txBody>
      <dsp:txXfrm>
        <a:off x="5719965" y="1774389"/>
        <a:ext cx="336907" cy="197182"/>
      </dsp:txXfrm>
    </dsp:sp>
    <dsp:sp modelId="{2C4A94E1-96E1-47EC-8E92-50ECC8E4D390}">
      <dsp:nvSpPr>
        <dsp:cNvPr id="0" name=""/>
        <dsp:cNvSpPr/>
      </dsp:nvSpPr>
      <dsp:spPr>
        <a:xfrm>
          <a:off x="5628207" y="2331105"/>
          <a:ext cx="835461" cy="870720"/>
        </a:xfrm>
        <a:prstGeom prst="ellipse">
          <a:avLst/>
        </a:prstGeo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latin typeface="FrutigerNext LT Medium"/>
              <a:ea typeface="华文细黑"/>
              <a:cs typeface="+mn-cs"/>
            </a:rPr>
            <a:t>威胁分析</a:t>
          </a:r>
          <a:endParaRPr lang="zh-CN" altLang="en-US" sz="1200" kern="1200" dirty="0">
            <a:solidFill>
              <a:srgbClr val="FFFFFF"/>
            </a:solidFill>
            <a:latin typeface="FrutigerNext LT Medium"/>
            <a:ea typeface="华文细黑"/>
            <a:cs typeface="+mn-cs"/>
          </a:endParaRPr>
        </a:p>
      </dsp:txBody>
      <dsp:txXfrm>
        <a:off x="5750557" y="2458619"/>
        <a:ext cx="590761" cy="615692"/>
      </dsp:txXfrm>
    </dsp:sp>
    <dsp:sp modelId="{EF83DF46-9DE4-4B21-9CFF-60B88B7CF419}">
      <dsp:nvSpPr>
        <dsp:cNvPr id="0" name=""/>
        <dsp:cNvSpPr/>
      </dsp:nvSpPr>
      <dsp:spPr>
        <a:xfrm rot="8578072">
          <a:off x="5208771" y="3080830"/>
          <a:ext cx="405348" cy="328638"/>
        </a:xfrm>
        <a:prstGeom prst="rightArrow">
          <a:avLst>
            <a:gd name="adj1" fmla="val 60000"/>
            <a:gd name="adj2" fmla="val 50000"/>
          </a:avLst>
        </a:prstGeom>
        <a:solidFill>
          <a:srgbClr val="990000">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solidFill>
              <a:srgbClr val="FFFFFF"/>
            </a:solidFill>
            <a:latin typeface="FrutigerNext LT Medium"/>
            <a:ea typeface="华文细黑"/>
            <a:cs typeface="+mn-cs"/>
          </a:endParaRPr>
        </a:p>
      </dsp:txBody>
      <dsp:txXfrm rot="10800000">
        <a:off x="5297419" y="3116869"/>
        <a:ext cx="306757" cy="197182"/>
      </dsp:txXfrm>
    </dsp:sp>
    <dsp:sp modelId="{DE55FA77-983A-4205-A8B7-8D282B984F4C}">
      <dsp:nvSpPr>
        <dsp:cNvPr id="0" name=""/>
        <dsp:cNvSpPr/>
      </dsp:nvSpPr>
      <dsp:spPr>
        <a:xfrm>
          <a:off x="4322857" y="3342583"/>
          <a:ext cx="877313" cy="785791"/>
        </a:xfrm>
        <a:prstGeom prst="ellipse">
          <a:avLst/>
        </a:prstGeo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latin typeface="FrutigerNext LT Medium"/>
              <a:ea typeface="华文细黑"/>
              <a:cs typeface="+mn-cs"/>
            </a:rPr>
            <a:t>风险评估</a:t>
          </a:r>
          <a:endParaRPr lang="zh-CN" altLang="en-US" sz="1200" kern="1200" dirty="0">
            <a:solidFill>
              <a:srgbClr val="FFFFFF"/>
            </a:solidFill>
            <a:latin typeface="FrutigerNext LT Medium"/>
            <a:ea typeface="华文细黑"/>
            <a:cs typeface="+mn-cs"/>
          </a:endParaRPr>
        </a:p>
      </dsp:txBody>
      <dsp:txXfrm>
        <a:off x="4451337" y="3457659"/>
        <a:ext cx="620353" cy="555639"/>
      </dsp:txXfrm>
    </dsp:sp>
    <dsp:sp modelId="{C9A0EAA6-722A-409D-B7F9-1C597091D5E2}">
      <dsp:nvSpPr>
        <dsp:cNvPr id="0" name=""/>
        <dsp:cNvSpPr/>
      </dsp:nvSpPr>
      <dsp:spPr>
        <a:xfrm rot="10633692">
          <a:off x="3631081" y="3614035"/>
          <a:ext cx="489678" cy="328638"/>
        </a:xfrm>
        <a:prstGeom prst="rightArrow">
          <a:avLst>
            <a:gd name="adj1" fmla="val 60000"/>
            <a:gd name="adj2" fmla="val 50000"/>
          </a:avLst>
        </a:prstGeom>
        <a:solidFill>
          <a:srgbClr val="990000">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solidFill>
              <a:srgbClr val="FFFFFF"/>
            </a:solidFill>
            <a:latin typeface="FrutigerNext LT Medium"/>
            <a:ea typeface="华文细黑"/>
            <a:cs typeface="+mn-cs"/>
          </a:endParaRPr>
        </a:p>
      </dsp:txBody>
      <dsp:txXfrm rot="10800000">
        <a:off x="3729614" y="3677379"/>
        <a:ext cx="391087" cy="197182"/>
      </dsp:txXfrm>
    </dsp:sp>
    <dsp:sp modelId="{247B63D3-8459-4E66-ACE2-1F8334374D17}">
      <dsp:nvSpPr>
        <dsp:cNvPr id="0" name=""/>
        <dsp:cNvSpPr/>
      </dsp:nvSpPr>
      <dsp:spPr>
        <a:xfrm>
          <a:off x="2625880" y="3463751"/>
          <a:ext cx="775313" cy="712711"/>
        </a:xfrm>
        <a:prstGeom prst="ellipse">
          <a:avLst/>
        </a:prstGeo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solidFill>
                <a:srgbClr val="FFFFFF"/>
              </a:solidFill>
              <a:latin typeface="FrutigerNext LT Medium"/>
              <a:ea typeface="华文细黑"/>
              <a:cs typeface="+mn-cs"/>
            </a:rPr>
            <a:t>制定消减措施</a:t>
          </a:r>
          <a:endParaRPr lang="zh-CN" altLang="en-US" sz="1300" kern="1200" dirty="0">
            <a:solidFill>
              <a:srgbClr val="FFFFFF"/>
            </a:solidFill>
            <a:latin typeface="FrutigerNext LT Medium"/>
            <a:ea typeface="华文细黑"/>
            <a:cs typeface="+mn-cs"/>
          </a:endParaRPr>
        </a:p>
      </dsp:txBody>
      <dsp:txXfrm>
        <a:off x="2739422" y="3568125"/>
        <a:ext cx="548229" cy="503963"/>
      </dsp:txXfrm>
    </dsp:sp>
    <dsp:sp modelId="{8F392074-EB9B-4F97-9EDC-93C07A621FC2}">
      <dsp:nvSpPr>
        <dsp:cNvPr id="0" name=""/>
        <dsp:cNvSpPr/>
      </dsp:nvSpPr>
      <dsp:spPr>
        <a:xfrm rot="13602144">
          <a:off x="2250442" y="3085614"/>
          <a:ext cx="451670" cy="32863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2333544" y="3187219"/>
        <a:ext cx="353079" cy="197182"/>
      </dsp:txXfrm>
    </dsp:sp>
    <dsp:sp modelId="{58EFF6DE-343C-4518-8BF0-C695035E2455}">
      <dsp:nvSpPr>
        <dsp:cNvPr id="0" name=""/>
        <dsp:cNvSpPr/>
      </dsp:nvSpPr>
      <dsp:spPr>
        <a:xfrm>
          <a:off x="1477225" y="2200565"/>
          <a:ext cx="822170" cy="850759"/>
        </a:xfrm>
        <a:prstGeom prst="ellipse">
          <a:avLst/>
        </a:prstGeo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latin typeface="FrutigerNext LT Medium"/>
              <a:ea typeface="华文细黑"/>
              <a:cs typeface="+mn-cs"/>
            </a:rPr>
            <a:t>架构安全方案设计</a:t>
          </a:r>
          <a:endParaRPr lang="zh-CN" altLang="en-US" sz="1200" kern="1200" dirty="0">
            <a:solidFill>
              <a:srgbClr val="FFFFFF"/>
            </a:solidFill>
            <a:latin typeface="FrutigerNext LT Medium"/>
            <a:ea typeface="华文细黑"/>
            <a:cs typeface="+mn-cs"/>
          </a:endParaRPr>
        </a:p>
      </dsp:txBody>
      <dsp:txXfrm>
        <a:off x="1597629" y="2325156"/>
        <a:ext cx="581362" cy="601577"/>
      </dsp:txXfrm>
    </dsp:sp>
    <dsp:sp modelId="{DDC602EC-59A0-4DBE-91C3-ED166CD6B768}">
      <dsp:nvSpPr>
        <dsp:cNvPr id="0" name=""/>
        <dsp:cNvSpPr/>
      </dsp:nvSpPr>
      <dsp:spPr>
        <a:xfrm rot="17051600">
          <a:off x="1910043" y="1785053"/>
          <a:ext cx="298764" cy="328638"/>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solidFill>
              <a:srgbClr val="FFFFFF"/>
            </a:solidFill>
            <a:latin typeface="FrutigerNext LT Medium"/>
            <a:ea typeface="华文细黑"/>
            <a:cs typeface="+mn-cs"/>
          </a:endParaRPr>
        </a:p>
      </dsp:txBody>
      <dsp:txXfrm>
        <a:off x="1943869" y="1894227"/>
        <a:ext cx="209135" cy="197182"/>
      </dsp:txXfrm>
    </dsp:sp>
    <dsp:sp modelId="{0D073804-B891-436C-8A30-3C78C57B0879}">
      <dsp:nvSpPr>
        <dsp:cNvPr id="0" name=""/>
        <dsp:cNvSpPr/>
      </dsp:nvSpPr>
      <dsp:spPr>
        <a:xfrm>
          <a:off x="1842657" y="829935"/>
          <a:ext cx="783970" cy="853290"/>
        </a:xfrm>
        <a:prstGeom prst="ellipse">
          <a:avLst/>
        </a:prstGeom>
        <a:solidFill>
          <a:srgbClr val="990000">
            <a:hueOff val="0"/>
            <a:satOff val="0"/>
            <a:lumOff val="0"/>
            <a:alphaOff val="0"/>
          </a:srgbClr>
        </a:solidFill>
        <a:ln w="25400" cap="flat" cmpd="sng" algn="ctr">
          <a:solidFill>
            <a:srgbClr val="B2B2B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rgbClr val="FFFFFF"/>
              </a:solidFill>
              <a:latin typeface="FrutigerNext LT Medium"/>
              <a:ea typeface="华文细黑"/>
              <a:cs typeface="+mn-cs"/>
            </a:rPr>
            <a:t>选取</a:t>
          </a:r>
          <a:r>
            <a:rPr lang="en-US" altLang="zh-CN" sz="1200" kern="1200" dirty="0" smtClean="0">
              <a:solidFill>
                <a:srgbClr val="FFFFFF"/>
              </a:solidFill>
              <a:latin typeface="FrutigerNext LT Medium"/>
              <a:ea typeface="华文细黑"/>
              <a:cs typeface="+mn-cs"/>
            </a:rPr>
            <a:t>/</a:t>
          </a:r>
          <a:r>
            <a:rPr lang="zh-CN" altLang="en-US" sz="1200" kern="1200" dirty="0" smtClean="0">
              <a:solidFill>
                <a:srgbClr val="FFFFFF"/>
              </a:solidFill>
              <a:latin typeface="FrutigerNext LT Medium"/>
              <a:ea typeface="华文细黑"/>
              <a:cs typeface="+mn-cs"/>
            </a:rPr>
            <a:t>整合架构图</a:t>
          </a:r>
          <a:endParaRPr lang="zh-CN" altLang="en-US" sz="1200" kern="1200" dirty="0">
            <a:solidFill>
              <a:srgbClr val="FFFFFF"/>
            </a:solidFill>
            <a:latin typeface="FrutigerNext LT Medium"/>
            <a:ea typeface="华文细黑"/>
            <a:cs typeface="+mn-cs"/>
          </a:endParaRPr>
        </a:p>
      </dsp:txBody>
      <dsp:txXfrm>
        <a:off x="1957467" y="954896"/>
        <a:ext cx="554350" cy="603368"/>
      </dsp:txXfrm>
    </dsp:sp>
    <dsp:sp modelId="{0CA23D95-C797-4D3E-A7B7-4ADAC006FBDA}">
      <dsp:nvSpPr>
        <dsp:cNvPr id="0" name=""/>
        <dsp:cNvSpPr/>
      </dsp:nvSpPr>
      <dsp:spPr>
        <a:xfrm rot="20236977">
          <a:off x="2793167" y="741223"/>
          <a:ext cx="559919" cy="328638"/>
        </a:xfrm>
        <a:prstGeom prst="rightArrow">
          <a:avLst>
            <a:gd name="adj1" fmla="val 60000"/>
            <a:gd name="adj2" fmla="val 50000"/>
          </a:avLst>
        </a:prstGeom>
        <a:solidFill>
          <a:srgbClr val="990000">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solidFill>
              <a:srgbClr val="FFFFFF"/>
            </a:solidFill>
            <a:latin typeface="FrutigerNext LT Medium"/>
            <a:ea typeface="华文细黑"/>
            <a:cs typeface="+mn-cs"/>
          </a:endParaRPr>
        </a:p>
      </dsp:txBody>
      <dsp:txXfrm>
        <a:off x="2796991" y="825988"/>
        <a:ext cx="461328" cy="1971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112B7-AE43-40DE-8D29-FF1D44FA36D1}">
      <dsp:nvSpPr>
        <dsp:cNvPr id="0" name=""/>
        <dsp:cNvSpPr/>
      </dsp:nvSpPr>
      <dsp:spPr>
        <a:xfrm rot="5400000">
          <a:off x="4313218" y="-3167315"/>
          <a:ext cx="517951" cy="698270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zh-CN" sz="1200" kern="1200" dirty="0" smtClean="0"/>
            <a:t>与</a:t>
          </a:r>
          <a:r>
            <a:rPr lang="zh-CN" sz="1200" kern="1200" dirty="0" smtClean="0"/>
            <a:t>产品设计同步进行</a:t>
          </a:r>
          <a:r>
            <a:rPr lang="zh-CN" altLang="en-US" sz="1200" kern="1200" dirty="0" smtClean="0"/>
            <a:t>，一般在</a:t>
          </a:r>
          <a:r>
            <a:rPr lang="en-US" altLang="zh-CN" sz="1200" kern="1200" dirty="0" smtClean="0"/>
            <a:t>TR1</a:t>
          </a:r>
          <a:r>
            <a:rPr lang="zh-CN" altLang="en-US" sz="1200" kern="1200" dirty="0" smtClean="0"/>
            <a:t>前完成</a:t>
          </a:r>
          <a:r>
            <a:rPr lang="en-US" altLang="zh-CN" sz="1200" kern="1200" dirty="0" err="1" smtClean="0"/>
            <a:t>HighLevel</a:t>
          </a:r>
          <a:r>
            <a:rPr lang="zh-CN" altLang="en-US" sz="1200" kern="1200" dirty="0" smtClean="0"/>
            <a:t>威胁分析，产品需要做架构设计时，需进行</a:t>
          </a:r>
          <a:r>
            <a:rPr lang="en-US" altLang="zh-CN" sz="1200" kern="1200" dirty="0" smtClean="0"/>
            <a:t>ASTRIDE </a:t>
          </a:r>
          <a:r>
            <a:rPr lang="en-US" altLang="zh-CN" sz="1200" kern="1200" dirty="0" err="1" smtClean="0"/>
            <a:t>highlevel</a:t>
          </a:r>
          <a:r>
            <a:rPr lang="zh-CN" altLang="en-US" sz="1200" kern="1200" dirty="0" smtClean="0"/>
            <a:t>威胁分析。</a:t>
          </a:r>
          <a:endParaRPr lang="zh-CN" altLang="en-US" sz="1200" kern="1200" dirty="0"/>
        </a:p>
      </dsp:txBody>
      <dsp:txXfrm rot="-5400000">
        <a:off x="1080843" y="90344"/>
        <a:ext cx="6957418" cy="467383"/>
      </dsp:txXfrm>
    </dsp:sp>
    <dsp:sp modelId="{F4EBDED2-DF24-47DF-A19F-8BE59E72939E}">
      <dsp:nvSpPr>
        <dsp:cNvPr id="0" name=""/>
        <dsp:cNvSpPr/>
      </dsp:nvSpPr>
      <dsp:spPr>
        <a:xfrm>
          <a:off x="1350" y="316"/>
          <a:ext cx="1079492" cy="64743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b="1" kern="1200" dirty="0" smtClean="0"/>
            <a:t>When</a:t>
          </a:r>
          <a:endParaRPr lang="zh-CN" altLang="en-US" sz="1800" b="1" kern="1200" dirty="0"/>
        </a:p>
      </dsp:txBody>
      <dsp:txXfrm>
        <a:off x="32955" y="31921"/>
        <a:ext cx="1016282" cy="58422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2016/7/11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8BFE1-AA6F-4F93-938C-F68B748E2991}" type="datetimeFigureOut">
              <a:rPr lang="zh-CN" altLang="en-US" smtClean="0"/>
              <a:t>2016/7/11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2925F-40AD-4606-A5DF-A0ACCF93BF6E}" type="slidenum">
              <a:rPr lang="zh-CN" altLang="en-US" smtClean="0"/>
              <a:t>‹#›</a:t>
            </a:fld>
            <a:endParaRPr lang="zh-CN" altLang="en-US"/>
          </a:p>
        </p:txBody>
      </p:sp>
    </p:spTree>
    <p:extLst>
      <p:ext uri="{BB962C8B-B14F-4D97-AF65-F5344CB8AC3E}">
        <p14:creationId xmlns:p14="http://schemas.microsoft.com/office/powerpoint/2010/main" val="71459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400" b="1" kern="1200" dirty="0" smtClean="0">
              <a:latin typeface="微软雅黑" pitchFamily="34" charset="-122"/>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10F1FD07-1E0F-4CD2-A734-9CFD4DE731DD}"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4157644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19</a:t>
            </a:fld>
            <a:endParaRPr lang="zh-CN" altLang="en-US"/>
          </a:p>
        </p:txBody>
      </p:sp>
    </p:spTree>
    <p:extLst>
      <p:ext uri="{BB962C8B-B14F-4D97-AF65-F5344CB8AC3E}">
        <p14:creationId xmlns:p14="http://schemas.microsoft.com/office/powerpoint/2010/main" val="553737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20</a:t>
            </a:fld>
            <a:endParaRPr lang="zh-CN" altLang="en-US"/>
          </a:p>
        </p:txBody>
      </p:sp>
    </p:spTree>
    <p:extLst>
      <p:ext uri="{BB962C8B-B14F-4D97-AF65-F5344CB8AC3E}">
        <p14:creationId xmlns:p14="http://schemas.microsoft.com/office/powerpoint/2010/main" val="4153290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21</a:t>
            </a:fld>
            <a:endParaRPr lang="zh-CN" altLang="en-US"/>
          </a:p>
        </p:txBody>
      </p:sp>
    </p:spTree>
    <p:extLst>
      <p:ext uri="{BB962C8B-B14F-4D97-AF65-F5344CB8AC3E}">
        <p14:creationId xmlns:p14="http://schemas.microsoft.com/office/powerpoint/2010/main" val="310811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22</a:t>
            </a:fld>
            <a:endParaRPr lang="zh-CN" altLang="en-US"/>
          </a:p>
        </p:txBody>
      </p:sp>
    </p:spTree>
    <p:extLst>
      <p:ext uri="{BB962C8B-B14F-4D97-AF65-F5344CB8AC3E}">
        <p14:creationId xmlns:p14="http://schemas.microsoft.com/office/powerpoint/2010/main" val="1708347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23</a:t>
            </a:fld>
            <a:endParaRPr lang="zh-CN" altLang="en-US"/>
          </a:p>
        </p:txBody>
      </p:sp>
    </p:spTree>
    <p:extLst>
      <p:ext uri="{BB962C8B-B14F-4D97-AF65-F5344CB8AC3E}">
        <p14:creationId xmlns:p14="http://schemas.microsoft.com/office/powerpoint/2010/main" val="3331295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24</a:t>
            </a:fld>
            <a:endParaRPr lang="zh-CN" altLang="en-US"/>
          </a:p>
        </p:txBody>
      </p:sp>
    </p:spTree>
    <p:extLst>
      <p:ext uri="{BB962C8B-B14F-4D97-AF65-F5344CB8AC3E}">
        <p14:creationId xmlns:p14="http://schemas.microsoft.com/office/powerpoint/2010/main" val="38592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25</a:t>
            </a:fld>
            <a:endParaRPr lang="zh-CN" altLang="en-US"/>
          </a:p>
        </p:txBody>
      </p:sp>
    </p:spTree>
    <p:extLst>
      <p:ext uri="{BB962C8B-B14F-4D97-AF65-F5344CB8AC3E}">
        <p14:creationId xmlns:p14="http://schemas.microsoft.com/office/powerpoint/2010/main" val="3067569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26</a:t>
            </a:fld>
            <a:endParaRPr lang="zh-CN" altLang="en-US"/>
          </a:p>
        </p:txBody>
      </p:sp>
    </p:spTree>
    <p:extLst>
      <p:ext uri="{BB962C8B-B14F-4D97-AF65-F5344CB8AC3E}">
        <p14:creationId xmlns:p14="http://schemas.microsoft.com/office/powerpoint/2010/main" val="466107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hangingPunct="0">
              <a:lnSpc>
                <a:spcPct val="140000"/>
              </a:lnSpc>
              <a:buSzPct val="60000"/>
              <a:defRPr/>
            </a:pPr>
            <a:r>
              <a:rPr lang="zh-CN" altLang="zh-CN" sz="1200" kern="0" dirty="0" smtClean="0">
                <a:latin typeface="宋体" panose="02010600030101010101" pitchFamily="2" charset="-122"/>
              </a:rPr>
              <a:t>（</a:t>
            </a:r>
            <a:r>
              <a:rPr lang="zh-CN" altLang="en-US" sz="1200" kern="0" dirty="0" smtClean="0">
                <a:latin typeface="宋体" panose="02010600030101010101" pitchFamily="2" charset="-122"/>
              </a:rPr>
              <a:t>中：</a:t>
            </a:r>
            <a:r>
              <a:rPr lang="zh-CN" altLang="zh-CN" sz="1200" kern="0" dirty="0" smtClean="0">
                <a:latin typeface="宋体" panose="02010600030101010101" pitchFamily="2" charset="-122"/>
              </a:rPr>
              <a:t>例如：在网络汇款业务中，如果</a:t>
            </a:r>
            <a:r>
              <a:rPr lang="en-US" altLang="zh-CN" sz="1200" kern="0" dirty="0" smtClean="0">
                <a:latin typeface="宋体" panose="02010600030101010101" pitchFamily="2" charset="-122"/>
              </a:rPr>
              <a:t>high level</a:t>
            </a:r>
            <a:r>
              <a:rPr lang="zh-CN" altLang="zh-CN" sz="1200" kern="0" dirty="0" smtClean="0">
                <a:latin typeface="宋体" panose="02010600030101010101" pitchFamily="2" charset="-122"/>
              </a:rPr>
              <a:t>只有支持账号口令的认证，我们认为账号口令认证技术上是正确应用了，但是账号口令通常由于人为原因，还是容易泄露，不足以完全消减</a:t>
            </a:r>
            <a:r>
              <a:rPr lang="en-US" altLang="zh-CN" sz="1200" kern="0" dirty="0" smtClean="0">
                <a:latin typeface="宋体" panose="02010600030101010101" pitchFamily="2" charset="-122"/>
              </a:rPr>
              <a:t>S</a:t>
            </a:r>
            <a:r>
              <a:rPr lang="zh-CN" altLang="zh-CN" sz="1200" kern="0" dirty="0" smtClean="0">
                <a:latin typeface="宋体" panose="02010600030101010101" pitchFamily="2" charset="-122"/>
              </a:rPr>
              <a:t>威胁，需要加入</a:t>
            </a:r>
            <a:r>
              <a:rPr lang="en-US" altLang="zh-CN" sz="1200" kern="0" dirty="0" smtClean="0">
                <a:latin typeface="宋体" panose="02010600030101010101" pitchFamily="2" charset="-122"/>
              </a:rPr>
              <a:t>U</a:t>
            </a:r>
            <a:r>
              <a:rPr lang="zh-CN" altLang="zh-CN" sz="1200" kern="0" dirty="0" smtClean="0">
                <a:latin typeface="宋体" panose="02010600030101010101" pitchFamily="2" charset="-122"/>
              </a:rPr>
              <a:t>盾等第二因素的认证）。</a:t>
            </a:r>
            <a:endParaRPr lang="en-US" altLang="zh-CN" sz="1200" kern="0" dirty="0" smtClean="0">
              <a:latin typeface="宋体" panose="02010600030101010101" pitchFamily="2" charset="-122"/>
            </a:endParaRPr>
          </a:p>
          <a:p>
            <a:pPr eaLnBrk="0" hangingPunct="0">
              <a:lnSpc>
                <a:spcPct val="140000"/>
              </a:lnSpc>
              <a:buSzPct val="60000"/>
              <a:defRPr/>
            </a:pPr>
            <a:endParaRPr lang="en-US" altLang="zh-CN" sz="1200" kern="0" dirty="0" smtClean="0">
              <a:latin typeface="宋体" panose="02010600030101010101" pitchFamily="2" charset="-122"/>
            </a:endParaRPr>
          </a:p>
          <a:p>
            <a:pPr eaLnBrk="0" hangingPunct="0">
              <a:lnSpc>
                <a:spcPct val="140000"/>
              </a:lnSpc>
              <a:buSzPct val="60000"/>
              <a:defRPr/>
            </a:pP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Confidentiality I = Integrity A=Availability</a:t>
            </a:r>
          </a:p>
          <a:p>
            <a:pPr eaLnBrk="0" hangingPunct="0">
              <a:lnSpc>
                <a:spcPct val="140000"/>
              </a:lnSpc>
              <a:buSzPct val="60000"/>
              <a:defRPr/>
            </a:pPr>
            <a:endParaRPr lang="en-US" altLang="zh-CN" sz="1200" b="0" i="0" kern="1200" dirty="0" smtClean="0">
              <a:solidFill>
                <a:schemeClr val="tx1"/>
              </a:solidFill>
              <a:effectLst/>
              <a:latin typeface="+mn-lt"/>
              <a:ea typeface="+mn-ea"/>
              <a:cs typeface="+mn-cs"/>
            </a:endParaRPr>
          </a:p>
          <a:p>
            <a:pPr eaLnBrk="0" hangingPunct="0">
              <a:lnSpc>
                <a:spcPct val="140000"/>
              </a:lnSpc>
              <a:buSzPct val="60000"/>
              <a:defRPr/>
            </a:pPr>
            <a:r>
              <a:rPr lang="zh-CN" altLang="en-US" sz="1400" b="1" kern="0" dirty="0" smtClean="0">
                <a:ea typeface="黑体" pitchFamily="49" charset="-122"/>
              </a:rPr>
              <a:t>影响说明：</a:t>
            </a:r>
            <a:r>
              <a:rPr lang="zh-CN" altLang="en-US" sz="1400" b="1" kern="0" dirty="0" smtClean="0">
                <a:solidFill>
                  <a:srgbClr val="C00000"/>
                </a:solidFill>
                <a:ea typeface="黑体" pitchFamily="49" charset="-122"/>
              </a:rPr>
              <a:t>对</a:t>
            </a:r>
            <a:r>
              <a:rPr lang="en-US" altLang="zh-CN" sz="1400" b="1" kern="0" dirty="0" smtClean="0">
                <a:solidFill>
                  <a:srgbClr val="C00000"/>
                </a:solidFill>
                <a:ea typeface="黑体" pitchFamily="49" charset="-122"/>
              </a:rPr>
              <a:t>CIA</a:t>
            </a:r>
            <a:r>
              <a:rPr lang="zh-CN" altLang="en-US" sz="1400" b="1" kern="0" dirty="0" smtClean="0">
                <a:solidFill>
                  <a:srgbClr val="C00000"/>
                </a:solidFill>
                <a:ea typeface="黑体" pitchFamily="49" charset="-122"/>
              </a:rPr>
              <a:t>的影响。</a:t>
            </a:r>
            <a:endParaRPr lang="en-US" altLang="zh-CN" sz="1400" b="1" kern="0" dirty="0" smtClean="0">
              <a:solidFill>
                <a:srgbClr val="C00000"/>
              </a:solidFill>
              <a:ea typeface="黑体" pitchFamily="49" charset="-122"/>
            </a:endParaRPr>
          </a:p>
          <a:p>
            <a:pPr marL="800100" lvl="2" indent="-342900" eaLnBrk="0" hangingPunct="0">
              <a:lnSpc>
                <a:spcPct val="140000"/>
              </a:lnSpc>
              <a:buSzPct val="60000"/>
              <a:buFont typeface="Wingdings" pitchFamily="2" charset="2"/>
              <a:buChar char="n"/>
              <a:defRPr/>
            </a:pPr>
            <a:r>
              <a:rPr lang="zh-CN" altLang="en-US" sz="1400" b="1" kern="0" dirty="0" smtClean="0">
                <a:ea typeface="黑体" pitchFamily="49" charset="-122"/>
              </a:rPr>
              <a:t>高：</a:t>
            </a:r>
            <a:r>
              <a:rPr lang="zh-CN" altLang="en-US" sz="1400" dirty="0" smtClean="0"/>
              <a:t>所有信息或部分机密信息泄露；任意信息或部分关键信息遭篡改；系统完全瘫痪或关键业务瘫痪</a:t>
            </a:r>
            <a:endParaRPr lang="en-US" altLang="zh-CN" sz="1400" dirty="0" smtClean="0"/>
          </a:p>
          <a:p>
            <a:pPr marL="800100" lvl="2" indent="-342900" eaLnBrk="0" hangingPunct="0">
              <a:lnSpc>
                <a:spcPct val="140000"/>
              </a:lnSpc>
              <a:buSzPct val="60000"/>
              <a:buFont typeface="Wingdings" pitchFamily="2" charset="2"/>
              <a:buChar char="n"/>
              <a:defRPr/>
            </a:pPr>
            <a:r>
              <a:rPr lang="zh-CN" altLang="en-US" sz="1400" b="1" kern="0" dirty="0" smtClean="0">
                <a:ea typeface="黑体" pitchFamily="49" charset="-122"/>
              </a:rPr>
              <a:t>中：</a:t>
            </a:r>
            <a:r>
              <a:rPr lang="zh-CN" altLang="en-US" sz="1400" dirty="0" smtClean="0"/>
              <a:t>少量或非关键敏感信息泄露；非关键数据遭篡改；系统性能下降或关键业务短时间不可用</a:t>
            </a:r>
            <a:endParaRPr lang="en-US" altLang="zh-CN" sz="1400" dirty="0" smtClean="0"/>
          </a:p>
          <a:p>
            <a:pPr marL="800100" lvl="2" indent="-342900" eaLnBrk="0" hangingPunct="0">
              <a:lnSpc>
                <a:spcPct val="140000"/>
              </a:lnSpc>
              <a:buSzPct val="60000"/>
              <a:buFont typeface="Wingdings" pitchFamily="2" charset="2"/>
              <a:buChar char="n"/>
              <a:defRPr/>
            </a:pPr>
            <a:r>
              <a:rPr lang="zh-CN" altLang="en-US" sz="1400" b="1" kern="0" dirty="0" smtClean="0">
                <a:ea typeface="黑体" pitchFamily="49" charset="-122"/>
              </a:rPr>
              <a:t>低：</a:t>
            </a:r>
            <a:r>
              <a:rPr lang="zh-CN" altLang="en-US" sz="1400" dirty="0" smtClean="0"/>
              <a:t>对业务功能和安全性（</a:t>
            </a:r>
            <a:r>
              <a:rPr lang="en-US" altLang="zh-CN" sz="1400" dirty="0" smtClean="0"/>
              <a:t>CIA</a:t>
            </a:r>
            <a:r>
              <a:rPr lang="zh-CN" altLang="en-US" sz="1400" dirty="0" smtClean="0"/>
              <a:t>）均无明显影响</a:t>
            </a:r>
            <a:endParaRPr lang="en-US" altLang="zh-CN" sz="1400" dirty="0" smtClean="0"/>
          </a:p>
          <a:p>
            <a:pPr eaLnBrk="0" hangingPunct="0">
              <a:lnSpc>
                <a:spcPct val="140000"/>
              </a:lnSpc>
              <a:buSzPct val="60000"/>
              <a:defRPr/>
            </a:pPr>
            <a:endParaRPr lang="zh-CN" altLang="zh-CN" sz="1200" kern="0"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fld id="{42C2925F-40AD-4606-A5DF-A0ACCF93BF6E}" type="slidenum">
              <a:rPr lang="zh-CN" altLang="en-US" smtClean="0"/>
              <a:t>27</a:t>
            </a:fld>
            <a:endParaRPr lang="zh-CN" altLang="en-US"/>
          </a:p>
        </p:txBody>
      </p:sp>
    </p:spTree>
    <p:extLst>
      <p:ext uri="{BB962C8B-B14F-4D97-AF65-F5344CB8AC3E}">
        <p14:creationId xmlns:p14="http://schemas.microsoft.com/office/powerpoint/2010/main" val="962908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hangingPunct="0">
              <a:lnSpc>
                <a:spcPct val="140000"/>
              </a:lnSpc>
              <a:buSzPct val="60000"/>
              <a:defRPr/>
            </a:pPr>
            <a:endParaRPr lang="zh-CN" altLang="zh-CN" sz="1200" kern="0"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fld id="{42C2925F-40AD-4606-A5DF-A0ACCF93BF6E}" type="slidenum">
              <a:rPr lang="zh-CN" altLang="en-US" smtClean="0"/>
              <a:t>28</a:t>
            </a:fld>
            <a:endParaRPr lang="zh-CN" altLang="en-US"/>
          </a:p>
        </p:txBody>
      </p:sp>
    </p:spTree>
    <p:extLst>
      <p:ext uri="{BB962C8B-B14F-4D97-AF65-F5344CB8AC3E}">
        <p14:creationId xmlns:p14="http://schemas.microsoft.com/office/powerpoint/2010/main" val="271124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400" b="1" kern="1200" dirty="0" smtClean="0">
              <a:latin typeface="微软雅黑" pitchFamily="34" charset="-122"/>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10F1FD07-1E0F-4CD2-A734-9CFD4DE731DD}"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560009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能力中心根据</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NIST SP800-53</a:t>
            </a:r>
            <a:r>
              <a:rPr lang="zh-CN" altLang="zh-CN" sz="1200" kern="1200" dirty="0" smtClean="0">
                <a:solidFill>
                  <a:schemeClr val="tx1"/>
                </a:solidFill>
                <a:effectLst/>
                <a:latin typeface="+mn-lt"/>
                <a:ea typeface="+mn-ea"/>
                <a:cs typeface="+mn-cs"/>
              </a:rPr>
              <a:t>将安全控制措施分成</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大类别：加密及密钥管理、访问控制、敏感数据保护、身份管理和认证、安全管理、系统可用性、隐私保护、安全审计与检测、会话管理、可信与完整性保护。详细的控制项内容，可以参见：架构级消减方案库</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xlsx</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2C2925F-40AD-4606-A5DF-A0ACCF93BF6E}" type="slidenum">
              <a:rPr lang="zh-CN" altLang="en-US" smtClean="0"/>
              <a:t>29</a:t>
            </a:fld>
            <a:endParaRPr lang="zh-CN" altLang="en-US"/>
          </a:p>
        </p:txBody>
      </p:sp>
    </p:spTree>
    <p:extLst>
      <p:ext uri="{BB962C8B-B14F-4D97-AF65-F5344CB8AC3E}">
        <p14:creationId xmlns:p14="http://schemas.microsoft.com/office/powerpoint/2010/main" val="3956900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能力中心根据</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NIST SP800-53</a:t>
            </a:r>
            <a:r>
              <a:rPr lang="zh-CN" altLang="zh-CN" sz="1200" kern="1200" dirty="0" smtClean="0">
                <a:solidFill>
                  <a:schemeClr val="tx1"/>
                </a:solidFill>
                <a:effectLst/>
                <a:latin typeface="+mn-lt"/>
                <a:ea typeface="+mn-ea"/>
                <a:cs typeface="+mn-cs"/>
              </a:rPr>
              <a:t>将安全控制措施分成</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大类别：加密及密钥管理、访问控制、敏感数据保护、身份管理和认证、安全管理、系统可用性、隐私保护、安全审计与检测、会话管理、可信与完整性保护。详细的控制项内容，可以参见：架构级消减方案库</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xlsx</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2C2925F-40AD-4606-A5DF-A0ACCF93BF6E}" type="slidenum">
              <a:rPr lang="zh-CN" altLang="en-US" smtClean="0"/>
              <a:t>30</a:t>
            </a:fld>
            <a:endParaRPr lang="zh-CN" altLang="en-US"/>
          </a:p>
        </p:txBody>
      </p:sp>
    </p:spTree>
    <p:extLst>
      <p:ext uri="{BB962C8B-B14F-4D97-AF65-F5344CB8AC3E}">
        <p14:creationId xmlns:p14="http://schemas.microsoft.com/office/powerpoint/2010/main" val="197647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能力中心根据</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NIST SP800-53</a:t>
            </a:r>
            <a:r>
              <a:rPr lang="zh-CN" altLang="zh-CN" sz="1200" kern="1200" dirty="0" smtClean="0">
                <a:solidFill>
                  <a:schemeClr val="tx1"/>
                </a:solidFill>
                <a:effectLst/>
                <a:latin typeface="+mn-lt"/>
                <a:ea typeface="+mn-ea"/>
                <a:cs typeface="+mn-cs"/>
              </a:rPr>
              <a:t>将安全控制措施分成</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大类别：加密及密钥管理、访问控制、敏感数据保护、身份管理和认证、安全管理、系统可用性、隐私保护、安全审计与检测、会话管理、可信与完整性保护。详细的控制项内容，可以参见：架构级消减方案库</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xlsx</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2C2925F-40AD-4606-A5DF-A0ACCF93BF6E}" type="slidenum">
              <a:rPr lang="zh-CN" altLang="en-US" smtClean="0"/>
              <a:t>31</a:t>
            </a:fld>
            <a:endParaRPr lang="zh-CN" altLang="en-US"/>
          </a:p>
        </p:txBody>
      </p:sp>
    </p:spTree>
    <p:extLst>
      <p:ext uri="{BB962C8B-B14F-4D97-AF65-F5344CB8AC3E}">
        <p14:creationId xmlns:p14="http://schemas.microsoft.com/office/powerpoint/2010/main" val="1154683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smtClean="0">
                <a:cs typeface="Times New Roman" panose="02020603050405020304" pitchFamily="18" charset="0"/>
              </a:rPr>
              <a:t>例如，在分析物理层服务器的信息泄漏风险时，考虑了硬盘加密的消减措施，但在分析虚拟层和业务层时，已经设计业务层对数据进行加密处理，物理层的业务数据泄漏风险也得到了消减，而硬盘加密的成本较高，对性能也有较大影响，因此，在做架构优化时，可以不要求物理层的硬盘加密。</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2C2925F-40AD-4606-A5DF-A0ACCF93BF6E}" type="slidenum">
              <a:rPr lang="zh-CN" altLang="en-US" smtClean="0"/>
              <a:t>32</a:t>
            </a:fld>
            <a:endParaRPr lang="zh-CN" altLang="en-US"/>
          </a:p>
        </p:txBody>
      </p:sp>
    </p:spTree>
    <p:extLst>
      <p:ext uri="{BB962C8B-B14F-4D97-AF65-F5344CB8AC3E}">
        <p14:creationId xmlns:p14="http://schemas.microsoft.com/office/powerpoint/2010/main" val="338316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400" b="1" kern="1200" dirty="0" smtClean="0">
              <a:latin typeface="微软雅黑" pitchFamily="34" charset="-122"/>
              <a:ea typeface="微软雅黑" pitchFamily="34" charset="-122"/>
              <a:cs typeface="Arial" pitchFamily="34" charset="0"/>
            </a:endParaRPr>
          </a:p>
        </p:txBody>
      </p:sp>
      <p:sp>
        <p:nvSpPr>
          <p:cNvPr id="4" name="灯片编号占位符 3"/>
          <p:cNvSpPr>
            <a:spLocks noGrp="1"/>
          </p:cNvSpPr>
          <p:nvPr>
            <p:ph type="sldNum" sz="quarter" idx="10"/>
          </p:nvPr>
        </p:nvSpPr>
        <p:spPr/>
        <p:txBody>
          <a:bodyPr/>
          <a:lstStyle/>
          <a:p>
            <a:fld id="{10F1FD07-1E0F-4CD2-A734-9CFD4DE731DD}"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3320990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10</a:t>
            </a:fld>
            <a:endParaRPr lang="zh-CN" altLang="en-US"/>
          </a:p>
        </p:txBody>
      </p:sp>
    </p:spTree>
    <p:extLst>
      <p:ext uri="{BB962C8B-B14F-4D97-AF65-F5344CB8AC3E}">
        <p14:creationId xmlns:p14="http://schemas.microsoft.com/office/powerpoint/2010/main" val="393330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spcAft>
                <a:spcPts val="0"/>
              </a:spcAft>
            </a:pPr>
            <a:r>
              <a:rPr lang="zh-CN" altLang="zh-CN" sz="1200" kern="100" dirty="0" smtClean="0">
                <a:effectLst/>
                <a:latin typeface="Calibri" panose="020F0502020204030204" pitchFamily="34" charset="0"/>
                <a:ea typeface="+mn-ea"/>
                <a:cs typeface="Times New Roman" panose="02020603050405020304" pitchFamily="18" charset="0"/>
              </a:rPr>
              <a:t>实际绘制权限（信任）边界的操作过程中，是对所有接口进行遍历，根据外部交互方和组件、组件和组件的权限的不同，进行绘制权限（信任）边界。常见存在权限（信任）边界的场景如下：</a:t>
            </a: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设备或系统的对外接口，包括管理面接口、控制面接口、不可信来源的用户面接口，存在</a:t>
            </a:r>
            <a:r>
              <a:rPr lang="zh-CN" altLang="zh-CN" sz="1200" kern="100" dirty="0" smtClean="0">
                <a:effectLst/>
                <a:latin typeface="Calibri" panose="020F0502020204030204" pitchFamily="34" charset="0"/>
                <a:ea typeface="+mn-ea"/>
                <a:cs typeface="Times New Roman" panose="02020603050405020304" pitchFamily="18" charset="0"/>
              </a:rPr>
              <a:t>权限（信任）边界。</a:t>
            </a: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设备或系统的对内、对外接口，传输或访问安全类信息（如认证、鉴权、重要控制、管理及敏感信息）的，存在</a:t>
            </a:r>
            <a:r>
              <a:rPr lang="zh-CN" altLang="zh-CN" sz="1200" kern="100" dirty="0" smtClean="0">
                <a:effectLst/>
                <a:latin typeface="Calibri" panose="020F0502020204030204" pitchFamily="34" charset="0"/>
                <a:ea typeface="+mn-ea"/>
                <a:cs typeface="Times New Roman" panose="02020603050405020304" pitchFamily="18" charset="0"/>
              </a:rPr>
              <a:t>权限（信任）边界。</a:t>
            </a: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具有上传、下载功能的接口，存在</a:t>
            </a:r>
            <a:r>
              <a:rPr lang="zh-CN" altLang="zh-CN" sz="1200" kern="100" dirty="0" smtClean="0">
                <a:effectLst/>
                <a:latin typeface="Calibri" panose="020F0502020204030204" pitchFamily="34" charset="0"/>
                <a:ea typeface="+mn-ea"/>
                <a:cs typeface="Times New Roman" panose="02020603050405020304" pitchFamily="18" charset="0"/>
              </a:rPr>
              <a:t>权限（信任）边界。</a:t>
            </a: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连接接口的任一端组件，能够被部署到不同的物理设备上，存在</a:t>
            </a:r>
            <a:r>
              <a:rPr lang="zh-CN" altLang="zh-CN" sz="1200" kern="100" dirty="0" smtClean="0">
                <a:effectLst/>
                <a:latin typeface="Calibri" panose="020F0502020204030204" pitchFamily="34" charset="0"/>
                <a:ea typeface="+mn-ea"/>
                <a:cs typeface="Times New Roman" panose="02020603050405020304" pitchFamily="18" charset="0"/>
              </a:rPr>
              <a:t>权限（信任）边界</a:t>
            </a: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连接接口的两组件组网部署在不同的信任域，存在</a:t>
            </a:r>
            <a:r>
              <a:rPr lang="zh-CN" altLang="zh-CN" sz="1200" kern="100" dirty="0" smtClean="0">
                <a:effectLst/>
                <a:latin typeface="Calibri" panose="020F0502020204030204" pitchFamily="34" charset="0"/>
                <a:ea typeface="+mn-ea"/>
                <a:cs typeface="Times New Roman" panose="02020603050405020304" pitchFamily="18" charset="0"/>
              </a:rPr>
              <a:t>权限（信任）边界</a:t>
            </a: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与管理和控制、设备主要业务处理、上下文维护的模块通信的接口，存在</a:t>
            </a:r>
            <a:r>
              <a:rPr lang="zh-CN" altLang="zh-CN" sz="1200" kern="100" dirty="0" smtClean="0">
                <a:effectLst/>
                <a:latin typeface="Calibri" panose="020F0502020204030204" pitchFamily="34" charset="0"/>
                <a:ea typeface="+mn-ea"/>
                <a:cs typeface="Times New Roman" panose="02020603050405020304" pitchFamily="18" charset="0"/>
              </a:rPr>
              <a:t>权限（信任）边界。</a:t>
            </a: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与对不可信来源的数据进行解析或处理的模块进行通信的接口，存在</a:t>
            </a:r>
            <a:r>
              <a:rPr lang="zh-CN" altLang="zh-CN" sz="1200" kern="100" dirty="0" smtClean="0">
                <a:effectLst/>
                <a:latin typeface="Calibri" panose="020F0502020204030204" pitchFamily="34" charset="0"/>
                <a:ea typeface="+mn-ea"/>
                <a:cs typeface="Times New Roman" panose="02020603050405020304" pitchFamily="18" charset="0"/>
              </a:rPr>
              <a:t>权限（信任）边界。</a:t>
            </a: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与安全相关类</a:t>
            </a:r>
            <a:r>
              <a:rPr lang="zh-CN" altLang="zh-CN" sz="1200" kern="100" dirty="0" smtClean="0">
                <a:effectLst/>
                <a:latin typeface="Calibri" panose="020F0502020204030204" pitchFamily="34" charset="0"/>
                <a:ea typeface="+mn-ea"/>
                <a:cs typeface="Times New Roman" panose="02020603050405020304" pitchFamily="18" charset="0"/>
              </a:rPr>
              <a:t>模块</a:t>
            </a: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(如，认证、授权、接入控制、加解密、密钥管理、日志审计、软件完整性保护等模块)</a:t>
            </a:r>
            <a:r>
              <a:rPr lang="zh-CN" altLang="zh-CN" sz="1200" kern="100" dirty="0" smtClean="0">
                <a:effectLst/>
                <a:latin typeface="Calibri" panose="020F0502020204030204" pitchFamily="34" charset="0"/>
                <a:ea typeface="+mn-ea"/>
                <a:cs typeface="Times New Roman" panose="02020603050405020304" pitchFamily="18" charset="0"/>
              </a:rPr>
              <a:t> </a:t>
            </a: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进行通信的接口，存在权限（信任）边界。</a:t>
            </a:r>
            <a:endParaRPr lang="zh-CN" altLang="zh-CN" sz="1200" kern="100" dirty="0" smtClean="0">
              <a:effectLst/>
              <a:latin typeface="Calibri" panose="020F0502020204030204" pitchFamily="34" charset="0"/>
              <a:ea typeface="+mn-ea"/>
              <a:cs typeface="Times New Roman" panose="02020603050405020304" pitchFamily="18" charset="0"/>
            </a:endParaRP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与集中处理或保存，个人数据或者敏感数据的模块（数据存储）进行通信的接口，存在权限（信任）边界。</a:t>
            </a:r>
            <a:endParaRPr lang="zh-CN" altLang="zh-CN" sz="1200" kern="100" dirty="0" smtClean="0">
              <a:effectLst/>
              <a:latin typeface="Calibri" panose="020F0502020204030204" pitchFamily="34" charset="0"/>
              <a:ea typeface="+mn-ea"/>
              <a:cs typeface="Times New Roman" panose="02020603050405020304" pitchFamily="18" charset="0"/>
            </a:endParaRPr>
          </a:p>
          <a:p>
            <a:pPr marL="342900" lvl="0" indent="-342900" algn="l">
              <a:lnSpc>
                <a:spcPct val="150000"/>
              </a:lnSpc>
              <a:spcAft>
                <a:spcPts val="0"/>
              </a:spcAft>
              <a:buFont typeface="+mj-lt"/>
              <a:buAutoNum type="arabicPeriod"/>
            </a:pPr>
            <a:r>
              <a:rPr lang="zh-CN" altLang="zh-CN" sz="1200" kern="100" dirty="0" smtClean="0">
                <a:solidFill>
                  <a:srgbClr val="000000"/>
                </a:solidFill>
                <a:effectLst/>
                <a:latin typeface="Calibri" panose="020F0502020204030204" pitchFamily="34" charset="0"/>
                <a:ea typeface="+mn-ea"/>
                <a:cs typeface="微软雅黑" panose="020B0503020204020204" pitchFamily="34" charset="-122"/>
              </a:rPr>
              <a:t>与WEB相关协议（HTTP、HTML）处理模块进行通信的接口，存在权限（信任）边界。</a:t>
            </a:r>
            <a:endParaRPr lang="zh-CN" altLang="zh-CN" sz="1200" kern="100" dirty="0" smtClean="0">
              <a:effectLst/>
              <a:latin typeface="Calibri" panose="020F0502020204030204" pitchFamily="34" charset="0"/>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13</a:t>
            </a:fld>
            <a:endParaRPr lang="zh-CN" altLang="en-US"/>
          </a:p>
        </p:txBody>
      </p:sp>
    </p:spTree>
    <p:extLst>
      <p:ext uri="{BB962C8B-B14F-4D97-AF65-F5344CB8AC3E}">
        <p14:creationId xmlns:p14="http://schemas.microsoft.com/office/powerpoint/2010/main" val="1419121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defTabSz="914400" fontAlgn="auto" hangingPunct="1">
              <a:lnSpc>
                <a:spcPct val="120000"/>
              </a:lnSpc>
              <a:spcBef>
                <a:spcPts val="600"/>
              </a:spcBef>
              <a:spcAft>
                <a:spcPts val="0"/>
              </a:spcAft>
              <a:buClrTx/>
              <a:buSzTx/>
              <a:buFont typeface="Wingdings" pitchFamily="2" charset="2"/>
              <a:buChar char="l"/>
            </a:pPr>
            <a:r>
              <a:rPr lang="zh-CN" altLang="en-US" sz="1200" b="1" kern="0" dirty="0" smtClean="0">
                <a:solidFill>
                  <a:sysClr val="windowText" lastClr="000000"/>
                </a:solidFill>
                <a:latin typeface="Arial" pitchFamily="34" charset="0"/>
                <a:cs typeface="Arial" pitchFamily="34" charset="0"/>
              </a:rPr>
              <a:t>接口识别原则</a:t>
            </a:r>
          </a:p>
          <a:p>
            <a:pPr marL="285750" marR="0" indent="-285750" defTabSz="914400" eaLnBrk="1" fontAlgn="auto" latinLnBrk="0" hangingPunct="1">
              <a:lnSpc>
                <a:spcPct val="120000"/>
              </a:lnSpc>
              <a:spcBef>
                <a:spcPts val="600"/>
              </a:spcBef>
              <a:spcAft>
                <a:spcPts val="0"/>
              </a:spcAft>
              <a:buClrTx/>
              <a:buSzTx/>
              <a:buFont typeface="Arial" panose="020B0604020202020204" pitchFamily="34" charset="0"/>
              <a:buChar char="•"/>
              <a:tabLst/>
            </a:pPr>
            <a:r>
              <a:rPr lang="zh-CN" altLang="en-US" sz="1200" kern="0" dirty="0" smtClean="0">
                <a:solidFill>
                  <a:sysClr val="windowText" lastClr="000000"/>
                </a:solidFill>
                <a:latin typeface="Arial" pitchFamily="34" charset="0"/>
                <a:ea typeface="+mn-ea"/>
                <a:cs typeface="Arial" pitchFamily="34" charset="0"/>
              </a:rPr>
              <a:t>全，此处不应局限于业务逻辑，需要针对信任边界进行全方位识别，可能会发现一些隐含通道；同时要注意出站，支持和系统级的接口；</a:t>
            </a:r>
            <a:endParaRPr lang="en-US" altLang="zh-CN" sz="1200" kern="0" dirty="0" smtClean="0">
              <a:solidFill>
                <a:sysClr val="windowText" lastClr="000000"/>
              </a:solidFill>
              <a:latin typeface="Arial" pitchFamily="34" charset="0"/>
              <a:ea typeface="+mn-ea"/>
              <a:cs typeface="Arial" pitchFamily="34" charset="0"/>
            </a:endParaRPr>
          </a:p>
          <a:p>
            <a:pPr marL="285750" marR="0" indent="-285750" defTabSz="914400" eaLnBrk="1" fontAlgn="auto" latinLnBrk="0" hangingPunct="1">
              <a:lnSpc>
                <a:spcPct val="120000"/>
              </a:lnSpc>
              <a:spcBef>
                <a:spcPts val="600"/>
              </a:spcBef>
              <a:spcAft>
                <a:spcPts val="0"/>
              </a:spcAft>
              <a:buClrTx/>
              <a:buSzTx/>
              <a:buFont typeface="Arial" panose="020B0604020202020204" pitchFamily="34" charset="0"/>
              <a:buChar char="•"/>
              <a:tabLst/>
            </a:pPr>
            <a:r>
              <a:rPr lang="zh-CN" altLang="en-US" sz="1200" kern="0" dirty="0" smtClean="0">
                <a:solidFill>
                  <a:sysClr val="windowText" lastClr="000000"/>
                </a:solidFill>
                <a:latin typeface="Arial" pitchFamily="34" charset="0"/>
                <a:ea typeface="+mn-ea"/>
                <a:cs typeface="Arial" pitchFamily="34" charset="0"/>
              </a:rPr>
              <a:t>接口权重（互联的系统损失没有下限，然选择控制成本时需要考虑）：</a:t>
            </a:r>
            <a:endParaRPr lang="en-US" altLang="zh-CN" sz="1200" kern="0" dirty="0" smtClean="0">
              <a:solidFill>
                <a:sysClr val="windowText" lastClr="000000"/>
              </a:solidFill>
              <a:latin typeface="Arial" pitchFamily="34" charset="0"/>
              <a:ea typeface="+mn-ea"/>
              <a:cs typeface="Arial" pitchFamily="34" charset="0"/>
            </a:endParaRPr>
          </a:p>
          <a:p>
            <a:pPr marL="1028700" lvl="1" defTabSz="914400" fontAlgn="auto" hangingPunct="1">
              <a:lnSpc>
                <a:spcPct val="120000"/>
              </a:lnSpc>
              <a:spcBef>
                <a:spcPts val="600"/>
              </a:spcBef>
              <a:spcAft>
                <a:spcPts val="0"/>
              </a:spcAft>
              <a:buClrTx/>
              <a:buSzTx/>
              <a:buFont typeface="Arial" panose="020B0604020202020204" pitchFamily="34" charset="0"/>
              <a:buChar char="•"/>
            </a:pPr>
            <a:r>
              <a:rPr lang="zh-CN" altLang="en-US" sz="1200" kern="0" dirty="0" smtClean="0">
                <a:solidFill>
                  <a:sysClr val="windowText" lastClr="000000"/>
                </a:solidFill>
                <a:latin typeface="Arial" pitchFamily="34" charset="0"/>
                <a:ea typeface="+mn-ea"/>
                <a:cs typeface="Arial" pitchFamily="34" charset="0"/>
              </a:rPr>
              <a:t>信任域跨度：要同时兼顾用户、网络和主机的信任级别的跨度，对于信任级别跨度巨大的，需要作为重点接口进行评估和保护；</a:t>
            </a:r>
            <a:endParaRPr lang="en-US" altLang="zh-CN" sz="1200" kern="0" dirty="0" smtClean="0">
              <a:solidFill>
                <a:sysClr val="windowText" lastClr="000000"/>
              </a:solidFill>
              <a:latin typeface="Arial" pitchFamily="34" charset="0"/>
              <a:ea typeface="+mn-ea"/>
              <a:cs typeface="Arial" pitchFamily="34" charset="0"/>
            </a:endParaRPr>
          </a:p>
          <a:p>
            <a:pPr marL="1028700" lvl="1" defTabSz="914400" fontAlgn="auto" hangingPunct="1">
              <a:lnSpc>
                <a:spcPct val="120000"/>
              </a:lnSpc>
              <a:spcBef>
                <a:spcPts val="600"/>
              </a:spcBef>
              <a:spcAft>
                <a:spcPts val="0"/>
              </a:spcAft>
              <a:buClrTx/>
              <a:buSzTx/>
              <a:buFont typeface="Arial" panose="020B0604020202020204" pitchFamily="34" charset="0"/>
              <a:buChar char="•"/>
            </a:pPr>
            <a:r>
              <a:rPr lang="zh-CN" altLang="en-US" sz="1200" kern="0" dirty="0" smtClean="0">
                <a:solidFill>
                  <a:sysClr val="windowText" lastClr="000000"/>
                </a:solidFill>
                <a:latin typeface="Arial" pitchFamily="34" charset="0"/>
                <a:ea typeface="+mn-ea"/>
                <a:cs typeface="Arial" pitchFamily="34" charset="0"/>
              </a:rPr>
              <a:t>影响的用户数量，系统的适配范围</a:t>
            </a:r>
            <a:endParaRPr lang="en-US" altLang="zh-CN" sz="1200" kern="0" dirty="0" smtClean="0">
              <a:solidFill>
                <a:sysClr val="windowText" lastClr="000000"/>
              </a:solidFill>
              <a:latin typeface="Arial" pitchFamily="34" charset="0"/>
              <a:ea typeface="+mn-ea"/>
              <a:cs typeface="Arial" pitchFamily="34" charset="0"/>
            </a:endParaRPr>
          </a:p>
          <a:p>
            <a:pPr marL="1028700" lvl="1" defTabSz="914400" fontAlgn="auto" hangingPunct="1">
              <a:lnSpc>
                <a:spcPct val="120000"/>
              </a:lnSpc>
              <a:spcBef>
                <a:spcPts val="600"/>
              </a:spcBef>
              <a:spcAft>
                <a:spcPts val="0"/>
              </a:spcAft>
              <a:buClrTx/>
              <a:buSzTx/>
              <a:buFont typeface="Arial" panose="020B0604020202020204" pitchFamily="34" charset="0"/>
              <a:buChar char="•"/>
            </a:pPr>
            <a:r>
              <a:rPr lang="zh-CN" altLang="en-US" sz="1200" kern="0" dirty="0" smtClean="0">
                <a:solidFill>
                  <a:sysClr val="windowText" lastClr="000000"/>
                </a:solidFill>
                <a:latin typeface="Arial" pitchFamily="34" charset="0"/>
                <a:ea typeface="+mn-ea"/>
                <a:cs typeface="Arial" pitchFamily="34" charset="0"/>
              </a:rPr>
              <a:t>处理的数据分类</a:t>
            </a:r>
            <a:endParaRPr lang="en-US" altLang="zh-CN" sz="1200" kern="0" dirty="0" smtClean="0">
              <a:solidFill>
                <a:sysClr val="windowText" lastClr="000000"/>
              </a:solidFill>
              <a:latin typeface="Arial" pitchFamily="34" charset="0"/>
              <a:ea typeface="+mn-ea"/>
              <a:cs typeface="Arial" pitchFamily="34" charset="0"/>
            </a:endParaRPr>
          </a:p>
          <a:p>
            <a:pPr marL="1028700" lvl="1" defTabSz="914400" fontAlgn="auto" hangingPunct="1">
              <a:lnSpc>
                <a:spcPct val="120000"/>
              </a:lnSpc>
              <a:spcBef>
                <a:spcPts val="600"/>
              </a:spcBef>
              <a:spcAft>
                <a:spcPts val="0"/>
              </a:spcAft>
              <a:buClrTx/>
              <a:buSzTx/>
              <a:buFont typeface="Arial" panose="020B0604020202020204" pitchFamily="34" charset="0"/>
              <a:buChar char="•"/>
            </a:pPr>
            <a:r>
              <a:rPr lang="zh-CN" altLang="en-US" sz="1200" kern="0" dirty="0" smtClean="0">
                <a:solidFill>
                  <a:sysClr val="windowText" lastClr="000000"/>
                </a:solidFill>
                <a:latin typeface="Arial" pitchFamily="34" charset="0"/>
                <a:ea typeface="+mn-ea"/>
                <a:cs typeface="Arial" pitchFamily="34" charset="0"/>
              </a:rPr>
              <a:t>系统本身的重要程度</a:t>
            </a:r>
            <a:endParaRPr lang="en-US" altLang="zh-CN" sz="1200" kern="0" dirty="0" smtClean="0">
              <a:solidFill>
                <a:sysClr val="windowText" lastClr="000000"/>
              </a:solidFill>
              <a:latin typeface="Arial" pitchFamily="34" charset="0"/>
              <a:ea typeface="+mn-ea"/>
              <a:cs typeface="Arial" pitchFamily="34" charset="0"/>
            </a:endParaRPr>
          </a:p>
          <a:p>
            <a:pPr marL="285750" marR="0" indent="-285750" defTabSz="914400" eaLnBrk="1" fontAlgn="auto" latinLnBrk="0" hangingPunct="1">
              <a:lnSpc>
                <a:spcPct val="120000"/>
              </a:lnSpc>
              <a:spcBef>
                <a:spcPts val="600"/>
              </a:spcBef>
              <a:spcAft>
                <a:spcPts val="0"/>
              </a:spcAft>
              <a:buClrTx/>
              <a:buSzTx/>
              <a:tabLst/>
            </a:pPr>
            <a:r>
              <a:rPr lang="zh-CN" altLang="en-US" sz="900" kern="0" dirty="0" smtClean="0">
                <a:solidFill>
                  <a:sysClr val="windowText" lastClr="000000"/>
                </a:solidFill>
                <a:latin typeface="Arial" pitchFamily="34" charset="0"/>
                <a:ea typeface="+mn-ea"/>
                <a:cs typeface="Arial" pitchFamily="34" charset="0"/>
              </a:rPr>
              <a:t>访问范围说明：</a:t>
            </a:r>
            <a:endParaRPr lang="en-US" altLang="zh-CN" sz="900" kern="0" dirty="0" smtClean="0">
              <a:solidFill>
                <a:sysClr val="windowText" lastClr="000000"/>
              </a:solidFill>
              <a:latin typeface="Arial" pitchFamily="34" charset="0"/>
              <a:ea typeface="+mn-ea"/>
              <a:cs typeface="Arial" pitchFamily="34" charset="0"/>
            </a:endParaRPr>
          </a:p>
          <a:p>
            <a:pPr marL="285750" marR="0" indent="-285750" defTabSz="914400" eaLnBrk="1" fontAlgn="auto" latinLnBrk="0" hangingPunct="1">
              <a:lnSpc>
                <a:spcPct val="120000"/>
              </a:lnSpc>
              <a:spcBef>
                <a:spcPts val="600"/>
              </a:spcBef>
              <a:spcAft>
                <a:spcPts val="0"/>
              </a:spcAft>
              <a:buClrTx/>
              <a:buSzTx/>
              <a:tabLst/>
            </a:pPr>
            <a:r>
              <a:rPr lang="zh-CN" altLang="en-US" sz="900" kern="0" dirty="0" smtClean="0">
                <a:solidFill>
                  <a:sysClr val="windowText" lastClr="000000"/>
                </a:solidFill>
                <a:latin typeface="Arial" pitchFamily="34" charset="0"/>
                <a:ea typeface="+mn-ea"/>
                <a:cs typeface="Arial" pitchFamily="34" charset="0"/>
              </a:rPr>
              <a:t>一类：内部组件（主机、服务信任域内）</a:t>
            </a:r>
            <a:endParaRPr lang="en-US" altLang="zh-CN" sz="900" kern="0" dirty="0" smtClean="0">
              <a:solidFill>
                <a:sysClr val="windowText" lastClr="000000"/>
              </a:solidFill>
              <a:latin typeface="Arial" pitchFamily="34" charset="0"/>
              <a:ea typeface="+mn-ea"/>
              <a:cs typeface="Arial" pitchFamily="34" charset="0"/>
            </a:endParaRPr>
          </a:p>
          <a:p>
            <a:pPr marL="285750" marR="0" indent="-285750" defTabSz="914400" eaLnBrk="1" fontAlgn="auto" latinLnBrk="0" hangingPunct="1">
              <a:lnSpc>
                <a:spcPct val="120000"/>
              </a:lnSpc>
              <a:spcBef>
                <a:spcPts val="600"/>
              </a:spcBef>
              <a:spcAft>
                <a:spcPts val="0"/>
              </a:spcAft>
              <a:buClrTx/>
              <a:buSzTx/>
              <a:tabLst/>
            </a:pPr>
            <a:r>
              <a:rPr lang="zh-CN" altLang="en-US" sz="900" kern="0" dirty="0" smtClean="0">
                <a:solidFill>
                  <a:sysClr val="windowText" lastClr="000000"/>
                </a:solidFill>
                <a:latin typeface="Arial" pitchFamily="34" charset="0"/>
                <a:ea typeface="+mn-ea"/>
                <a:cs typeface="Arial" pitchFamily="34" charset="0"/>
              </a:rPr>
              <a:t>二类：近端访问（相同网络信任域内）</a:t>
            </a:r>
            <a:endParaRPr lang="en-US" altLang="zh-CN" sz="900" kern="0" dirty="0" smtClean="0">
              <a:solidFill>
                <a:sysClr val="windowText" lastClr="000000"/>
              </a:solidFill>
              <a:latin typeface="Arial" pitchFamily="34" charset="0"/>
              <a:ea typeface="+mn-ea"/>
              <a:cs typeface="Arial" pitchFamily="34" charset="0"/>
            </a:endParaRPr>
          </a:p>
          <a:p>
            <a:pPr marL="285750" marR="0" indent="-285750" defTabSz="914400" eaLnBrk="1" fontAlgn="auto" latinLnBrk="0" hangingPunct="1">
              <a:lnSpc>
                <a:spcPct val="120000"/>
              </a:lnSpc>
              <a:spcBef>
                <a:spcPts val="600"/>
              </a:spcBef>
              <a:spcAft>
                <a:spcPts val="0"/>
              </a:spcAft>
              <a:buClrTx/>
              <a:buSzTx/>
              <a:tabLst/>
            </a:pPr>
            <a:r>
              <a:rPr lang="zh-CN" altLang="en-US" sz="900" kern="0" dirty="0" smtClean="0">
                <a:solidFill>
                  <a:sysClr val="windowText" lastClr="000000"/>
                </a:solidFill>
                <a:latin typeface="Arial" pitchFamily="34" charset="0"/>
                <a:ea typeface="+mn-ea"/>
                <a:cs typeface="Arial" pitchFamily="34" charset="0"/>
              </a:rPr>
              <a:t>三类：内部网络（物理内网）</a:t>
            </a:r>
            <a:endParaRPr lang="en-US" altLang="zh-CN" sz="900" kern="0" dirty="0" smtClean="0">
              <a:solidFill>
                <a:sysClr val="windowText" lastClr="000000"/>
              </a:solidFill>
              <a:latin typeface="Arial" pitchFamily="34" charset="0"/>
              <a:ea typeface="+mn-ea"/>
              <a:cs typeface="Arial" pitchFamily="34" charset="0"/>
            </a:endParaRPr>
          </a:p>
          <a:p>
            <a:pPr marL="285750" marR="0" indent="-285750" defTabSz="914400" eaLnBrk="1" fontAlgn="auto" latinLnBrk="0" hangingPunct="1">
              <a:lnSpc>
                <a:spcPct val="120000"/>
              </a:lnSpc>
              <a:spcBef>
                <a:spcPts val="600"/>
              </a:spcBef>
              <a:spcAft>
                <a:spcPts val="0"/>
              </a:spcAft>
              <a:buClrTx/>
              <a:buSzTx/>
              <a:tabLst/>
            </a:pPr>
            <a:r>
              <a:rPr lang="zh-CN" altLang="en-US" sz="900" kern="0" dirty="0" smtClean="0">
                <a:solidFill>
                  <a:sysClr val="windowText" lastClr="000000"/>
                </a:solidFill>
                <a:latin typeface="Arial" pitchFamily="34" charset="0"/>
                <a:ea typeface="+mn-ea"/>
                <a:cs typeface="Arial" pitchFamily="34" charset="0"/>
              </a:rPr>
              <a:t>四类：外部网络（</a:t>
            </a:r>
            <a:r>
              <a:rPr lang="en-US" altLang="zh-CN" sz="900" kern="0" dirty="0" smtClean="0">
                <a:solidFill>
                  <a:sysClr val="windowText" lastClr="000000"/>
                </a:solidFill>
                <a:latin typeface="Arial" pitchFamily="34" charset="0"/>
                <a:ea typeface="+mn-ea"/>
                <a:cs typeface="Arial" pitchFamily="34" charset="0"/>
              </a:rPr>
              <a:t>Internet</a:t>
            </a:r>
            <a:r>
              <a:rPr lang="zh-CN" altLang="en-US" sz="900" kern="0" dirty="0" smtClean="0">
                <a:solidFill>
                  <a:sysClr val="windowText" lastClr="000000"/>
                </a:solidFill>
                <a:latin typeface="Arial" pitchFamily="34" charset="0"/>
                <a:ea typeface="+mn-ea"/>
                <a:cs typeface="Arial" pitchFamily="34" charset="0"/>
              </a:rPr>
              <a:t>）</a:t>
            </a:r>
            <a:endParaRPr lang="en-US" altLang="zh-CN" sz="900" kern="0" dirty="0" smtClean="0">
              <a:solidFill>
                <a:sysClr val="windowText" lastClr="000000"/>
              </a:solidFill>
              <a:latin typeface="Arial" pitchFamily="34" charset="0"/>
              <a:ea typeface="+mn-ea"/>
              <a:cs typeface="Arial" pitchFamily="34" charset="0"/>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15</a:t>
            </a:fld>
            <a:endParaRPr lang="zh-CN" altLang="en-US"/>
          </a:p>
        </p:txBody>
      </p:sp>
    </p:spTree>
    <p:extLst>
      <p:ext uri="{BB962C8B-B14F-4D97-AF65-F5344CB8AC3E}">
        <p14:creationId xmlns:p14="http://schemas.microsoft.com/office/powerpoint/2010/main" val="301048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16</a:t>
            </a:fld>
            <a:endParaRPr lang="zh-CN" altLang="en-US"/>
          </a:p>
        </p:txBody>
      </p:sp>
    </p:spTree>
    <p:extLst>
      <p:ext uri="{BB962C8B-B14F-4D97-AF65-F5344CB8AC3E}">
        <p14:creationId xmlns:p14="http://schemas.microsoft.com/office/powerpoint/2010/main" val="2247557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17</a:t>
            </a:fld>
            <a:endParaRPr lang="zh-CN" altLang="en-US"/>
          </a:p>
        </p:txBody>
      </p:sp>
    </p:spTree>
    <p:extLst>
      <p:ext uri="{BB962C8B-B14F-4D97-AF65-F5344CB8AC3E}">
        <p14:creationId xmlns:p14="http://schemas.microsoft.com/office/powerpoint/2010/main" val="996646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此处可以对数据进行分类！访问权限处似乎可以商榷？</a:t>
            </a:r>
            <a:r>
              <a:rPr lang="zh-CN" altLang="en-US" baseline="0" dirty="0" smtClean="0"/>
              <a:t> </a:t>
            </a:r>
            <a:endParaRPr lang="en-US" altLang="zh-CN" baseline="0" dirty="0" smtClean="0"/>
          </a:p>
          <a:p>
            <a:r>
              <a:rPr lang="zh-CN" altLang="en-US" baseline="0" dirty="0" smtClean="0"/>
              <a:t>此处可以让学员自己提几个条目。我对某些内容也不太确定，需要给更多的样例进行确认</a:t>
            </a:r>
            <a:endParaRPr lang="en-US" altLang="zh-CN" baseline="0" dirty="0" smtClean="0"/>
          </a:p>
          <a:p>
            <a:pPr lvl="0"/>
            <a:r>
              <a:rPr lang="zh-CN" altLang="zh-CN" sz="1200" kern="1200" dirty="0" smtClean="0">
                <a:solidFill>
                  <a:srgbClr val="000000"/>
                </a:solidFill>
                <a:latin typeface="Times New Roman" pitchFamily="18" charset="0"/>
                <a:ea typeface="+mn-ea"/>
                <a:cs typeface="+mn-cs"/>
              </a:rPr>
              <a:t>数据的类型。包括系统运行数据和业务数据。系统运行数据包括：数据库连接字符串、关键系统配置参数、系统用户凭证、加密密钥等；业务数据时系统在处理业务的过程中产生的、需要保存下来的非公开数据，如，计费系统的计费话单，个人隐私数据、系统产生的审计日志等。</a:t>
            </a:r>
          </a:p>
          <a:p>
            <a:pPr lvl="0"/>
            <a:r>
              <a:rPr lang="zh-CN" altLang="zh-CN" sz="1200" kern="1200" dirty="0" smtClean="0">
                <a:solidFill>
                  <a:srgbClr val="000000"/>
                </a:solidFill>
                <a:latin typeface="Times New Roman" pitchFamily="18" charset="0"/>
                <a:ea typeface="+mn-ea"/>
                <a:cs typeface="+mn-cs"/>
              </a:rPr>
              <a:t>数据的作用。数据时做什么用的？</a:t>
            </a:r>
          </a:p>
          <a:p>
            <a:pPr lvl="0"/>
            <a:r>
              <a:rPr lang="zh-CN" altLang="zh-CN" sz="1200" kern="1200" dirty="0" smtClean="0">
                <a:solidFill>
                  <a:srgbClr val="000000"/>
                </a:solidFill>
                <a:latin typeface="Times New Roman" pitchFamily="18" charset="0"/>
                <a:ea typeface="+mn-ea"/>
                <a:cs typeface="+mn-cs"/>
              </a:rPr>
              <a:t>访问权限。谁能访问该数据？拥有什么样的访问权限？</a:t>
            </a:r>
          </a:p>
          <a:p>
            <a:pPr lvl="0"/>
            <a:r>
              <a:rPr lang="zh-CN" altLang="zh-CN" sz="1200" kern="1200" dirty="0" smtClean="0">
                <a:solidFill>
                  <a:srgbClr val="000000"/>
                </a:solidFill>
                <a:latin typeface="Times New Roman" pitchFamily="18" charset="0"/>
                <a:ea typeface="+mn-ea"/>
                <a:cs typeface="+mn-cs"/>
              </a:rPr>
              <a:t>数据存储的位置。</a:t>
            </a:r>
          </a:p>
          <a:p>
            <a:pPr lvl="0"/>
            <a:r>
              <a:rPr lang="zh-CN" altLang="zh-CN" sz="1200" kern="1200" dirty="0" smtClean="0">
                <a:solidFill>
                  <a:srgbClr val="000000"/>
                </a:solidFill>
                <a:latin typeface="Times New Roman" pitchFamily="18" charset="0"/>
                <a:ea typeface="+mn-ea"/>
                <a:cs typeface="+mn-cs"/>
              </a:rPr>
              <a:t>是否涉及个人隐私？</a:t>
            </a:r>
          </a:p>
          <a:p>
            <a:endParaRPr lang="en-US" altLang="zh-CN" dirty="0" smtClean="0"/>
          </a:p>
          <a:p>
            <a:r>
              <a:rPr lang="zh-CN" altLang="zh-CN" sz="1200" kern="1200" dirty="0" smtClean="0">
                <a:solidFill>
                  <a:srgbClr val="000000"/>
                </a:solidFill>
                <a:latin typeface="Times New Roman" pitchFamily="18" charset="0"/>
                <a:ea typeface="+mn-ea"/>
                <a:cs typeface="+mn-cs"/>
              </a:rPr>
              <a:t>注：数据类型可以参考知识库分类：</a:t>
            </a:r>
            <a:r>
              <a:rPr lang="zh-CN" altLang="zh-CN" sz="1200" b="1" kern="1200" dirty="0" smtClean="0">
                <a:solidFill>
                  <a:srgbClr val="000000"/>
                </a:solidFill>
                <a:latin typeface="Times New Roman" pitchFamily="18" charset="0"/>
                <a:ea typeface="+mn-ea"/>
                <a:cs typeface="+mn-cs"/>
              </a:rPr>
              <a:t>身份信任凭证</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密钥</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终端用户信息</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关键配置数据</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关键系统文件</a:t>
            </a:r>
            <a:r>
              <a:rPr lang="en-US" altLang="zh-CN" sz="1200" b="1" kern="1200" dirty="0" smtClean="0">
                <a:solidFill>
                  <a:srgbClr val="000000"/>
                </a:solidFill>
                <a:latin typeface="Times New Roman" pitchFamily="18" charset="0"/>
                <a:ea typeface="+mn-ea"/>
                <a:cs typeface="+mn-cs"/>
              </a:rPr>
              <a:t>/</a:t>
            </a:r>
            <a:r>
              <a:rPr lang="zh-CN" altLang="zh-CN" sz="1200" b="1" kern="1200" dirty="0" smtClean="0">
                <a:solidFill>
                  <a:srgbClr val="000000"/>
                </a:solidFill>
                <a:latin typeface="Times New Roman" pitchFamily="18" charset="0"/>
                <a:ea typeface="+mn-ea"/>
                <a:cs typeface="+mn-cs"/>
              </a:rPr>
              <a:t>日志 </a:t>
            </a:r>
            <a:endParaRPr lang="zh-CN" altLang="zh-CN" sz="1200" kern="1200" dirty="0" smtClean="0">
              <a:solidFill>
                <a:srgbClr val="000000"/>
              </a:solidFill>
              <a:latin typeface="Times New Roman" pitchFamily="18" charset="0"/>
              <a:ea typeface="+mn-ea"/>
              <a:cs typeface="+mn-cs"/>
            </a:endParaRPr>
          </a:p>
          <a:p>
            <a:r>
              <a:rPr lang="zh-CN" altLang="zh-CN" sz="1200" b="1" kern="1200" dirty="0" smtClean="0">
                <a:solidFill>
                  <a:srgbClr val="000000"/>
                </a:solidFill>
                <a:latin typeface="Times New Roman" pitchFamily="18" charset="0"/>
                <a:ea typeface="+mn-ea"/>
                <a:cs typeface="+mn-cs"/>
              </a:rPr>
              <a:t>具体内容参见：</a:t>
            </a:r>
            <a:r>
              <a:rPr lang="zh-CN" altLang="zh-CN" sz="1200" kern="1200" dirty="0" smtClean="0">
                <a:solidFill>
                  <a:srgbClr val="000000"/>
                </a:solidFill>
                <a:latin typeface="Times New Roman" pitchFamily="18" charset="0"/>
                <a:ea typeface="+mn-ea"/>
                <a:cs typeface="+mn-cs"/>
              </a:rPr>
              <a:t>（</a:t>
            </a:r>
            <a:r>
              <a:rPr lang="en-US" altLang="zh-CN" sz="1200" kern="1200" dirty="0" smtClean="0">
                <a:solidFill>
                  <a:srgbClr val="000000"/>
                </a:solidFill>
                <a:latin typeface="Times New Roman" pitchFamily="18" charset="0"/>
                <a:ea typeface="+mn-ea"/>
                <a:cs typeface="+mn-cs"/>
              </a:rPr>
              <a:t>http://rnd-skb.huawei.com/user/mitigationlib/tmlMitigationDetail/TML20141204191747520804</a:t>
            </a:r>
            <a:r>
              <a:rPr lang="zh-CN" altLang="zh-CN" sz="1200" kern="1200" dirty="0" smtClean="0">
                <a:solidFill>
                  <a:srgbClr val="000000"/>
                </a:solidFill>
                <a:latin typeface="Times New Roman" pitchFamily="18" charset="0"/>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C2925F-40AD-4606-A5DF-A0ACCF93BF6E}" type="slidenum">
              <a:rPr lang="zh-CN" altLang="en-US" smtClean="0"/>
              <a:t>18</a:t>
            </a:fld>
            <a:endParaRPr lang="zh-CN" altLang="en-US"/>
          </a:p>
        </p:txBody>
      </p:sp>
    </p:spTree>
    <p:extLst>
      <p:ext uri="{BB962C8B-B14F-4D97-AF65-F5344CB8AC3E}">
        <p14:creationId xmlns:p14="http://schemas.microsoft.com/office/powerpoint/2010/main" val="65316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6875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4350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843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882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361113" y="6489700"/>
            <a:ext cx="2097087" cy="455613"/>
          </a:xfrm>
          <a:prstGeom prst="rect">
            <a:avLst/>
          </a:prstGeom>
        </p:spPr>
        <p:txBody>
          <a:bodyPr/>
          <a:lstStyle>
            <a:lvl1pPr>
              <a:defRPr/>
            </a:lvl1pPr>
          </a:lstStyle>
          <a:p>
            <a:r>
              <a:rPr lang="de-DE">
                <a:solidFill>
                  <a:srgbClr val="000000"/>
                </a:solidFill>
              </a:rPr>
              <a:t>Page </a:t>
            </a:r>
            <a:fld id="{D0C2A94E-46DC-45B5-91FC-64F52099060D}"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17682624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srgbClr val="000000"/>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3842828001"/>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srgbClr val="000000"/>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1786219847"/>
      </p:ext>
    </p:extLst>
  </p:cSld>
  <p:clrMap bg1="lt1" tx1="dk1" bg2="lt2" tx2="dk2" accent1="accent1" accent2="accent2" accent3="accent3" accent4="accent4" accent5="accent5" accent6="accent6" hlink="hlink" folHlink="folHlink"/>
  <p:sldLayoutIdLst>
    <p:sldLayoutId id="214748382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srgbClr val="000000"/>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2632271884"/>
      </p:ext>
    </p:extLst>
  </p:cSld>
  <p:clrMap bg1="lt1" tx1="dk1" bg2="lt2" tx2="dk2" accent1="accent1" accent2="accent2" accent3="accent3" accent4="accent4" accent5="accent5" accent6="accent6" hlink="hlink" folHlink="folHlink"/>
  <p:sldLayoutIdLst>
    <p:sldLayoutId id="214748383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smtClean="0">
                <a:solidFill>
                  <a:srgbClr val="000000"/>
                </a:solidFill>
                <a:latin typeface="FrutigerNext LT Medium"/>
                <a:ea typeface="华文细黑"/>
              </a:rPr>
              <a:t>Huawei Confidential</a:t>
            </a:r>
            <a:endParaRPr lang="en-US" altLang="zh-CN" sz="1200" dirty="0">
              <a:solidFill>
                <a:srgbClr val="000000"/>
              </a:solidFill>
              <a:latin typeface="FrutigerNext LT Medium"/>
              <a:ea typeface="华文细黑"/>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719491435"/>
      </p:ext>
    </p:extLst>
  </p:cSld>
  <p:clrMap bg1="lt1" tx1="dk1" bg2="lt2" tx2="dk2" accent1="accent1" accent2="accent2" accent3="accent3" accent4="accent4" accent5="accent5" accent6="accent6" hlink="hlink" folHlink="folHlink"/>
  <p:sldLayoutIdLst>
    <p:sldLayoutId id="214748383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en-US" altLang="zh-CN" dirty="0" smtClean="0"/>
              <a:t>ASTRIDE High </a:t>
            </a:r>
            <a:r>
              <a:rPr lang="en-US" altLang="zh-CN" dirty="0"/>
              <a:t>Level</a:t>
            </a:r>
            <a:r>
              <a:rPr lang="zh-CN" altLang="en-US" dirty="0"/>
              <a:t>威胁分析</a:t>
            </a:r>
          </a:p>
        </p:txBody>
      </p:sp>
      <p:sp>
        <p:nvSpPr>
          <p:cNvPr id="12" name="副标题 11"/>
          <p:cNvSpPr>
            <a:spLocks noGrp="1"/>
          </p:cNvSpPr>
          <p:nvPr>
            <p:ph type="subTitle" idx="11"/>
          </p:nvPr>
        </p:nvSpPr>
        <p:spPr>
          <a:xfrm>
            <a:off x="755650" y="3471391"/>
            <a:ext cx="6400800" cy="461665"/>
          </a:xfrm>
        </p:spPr>
        <p:txBody>
          <a:bodyPr/>
          <a:lstStyle/>
          <a:p>
            <a:r>
              <a:rPr lang="en-US" altLang="zh-CN" dirty="0"/>
              <a:t>——</a:t>
            </a:r>
            <a:r>
              <a:rPr lang="zh-CN" altLang="en-US" dirty="0"/>
              <a:t>网络安全能力</a:t>
            </a:r>
            <a:r>
              <a:rPr lang="zh-CN" altLang="en-US" dirty="0" smtClean="0"/>
              <a:t>中心</a:t>
            </a:r>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smtClean="0"/>
              <a:t>ASTRIDE</a:t>
            </a:r>
            <a:r>
              <a:rPr lang="zh-CN" altLang="en-US" dirty="0" smtClean="0"/>
              <a:t>威胁建模过程</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6" name="图示 5"/>
          <p:cNvGraphicFramePr/>
          <p:nvPr>
            <p:extLst>
              <p:ext uri="{D42A27DB-BD31-4B8C-83A1-F6EECF244321}">
                <p14:modId xmlns:p14="http://schemas.microsoft.com/office/powerpoint/2010/main" val="128448582"/>
              </p:ext>
            </p:extLst>
          </p:nvPr>
        </p:nvGraphicFramePr>
        <p:xfrm>
          <a:off x="539552" y="1052737"/>
          <a:ext cx="7992888" cy="4176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1685557442"/>
              </p:ext>
            </p:extLst>
          </p:nvPr>
        </p:nvGraphicFramePr>
        <p:xfrm>
          <a:off x="611560" y="5445224"/>
          <a:ext cx="8064896" cy="648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28827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1</a:t>
            </a:r>
            <a:r>
              <a:rPr lang="zh-CN" altLang="en-US" dirty="0" smtClean="0"/>
              <a:t>：选取</a:t>
            </a:r>
            <a:r>
              <a:rPr lang="en-US" altLang="zh-CN" dirty="0" smtClean="0"/>
              <a:t>/</a:t>
            </a:r>
            <a:r>
              <a:rPr lang="zh-CN" altLang="en-US" dirty="0" smtClean="0"/>
              <a:t>绘制架构图</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7" name="图片 6"/>
          <p:cNvPicPr/>
          <p:nvPr/>
        </p:nvPicPr>
        <p:blipFill>
          <a:blip r:embed="rId2" cstate="print"/>
          <a:srcRect/>
          <a:stretch>
            <a:fillRect/>
          </a:stretch>
        </p:blipFill>
        <p:spPr bwMode="auto">
          <a:xfrm>
            <a:off x="4788024" y="2204864"/>
            <a:ext cx="4248472" cy="3384376"/>
          </a:xfrm>
          <a:prstGeom prst="rect">
            <a:avLst/>
          </a:prstGeom>
          <a:noFill/>
          <a:ln w="9525">
            <a:noFill/>
            <a:miter lim="800000"/>
            <a:headEnd/>
            <a:tailEnd/>
          </a:ln>
        </p:spPr>
      </p:pic>
      <p:sp>
        <p:nvSpPr>
          <p:cNvPr id="3" name="矩形 2"/>
          <p:cNvSpPr/>
          <p:nvPr/>
        </p:nvSpPr>
        <p:spPr>
          <a:xfrm>
            <a:off x="179512" y="1052736"/>
            <a:ext cx="1513876" cy="437043"/>
          </a:xfrm>
          <a:prstGeom prst="rect">
            <a:avLst/>
          </a:prstGeom>
        </p:spPr>
        <p:txBody>
          <a:bodyPr wrap="none">
            <a:spAutoFit/>
          </a:bodyPr>
          <a:lstStyle/>
          <a:p>
            <a:pPr marL="300038" lvl="0" indent="-300038" defTabSz="801688" hangingPunct="0">
              <a:lnSpc>
                <a:spcPct val="140000"/>
              </a:lnSpc>
              <a:buClr>
                <a:srgbClr val="B2B2B2"/>
              </a:buClr>
              <a:buSzPct val="60000"/>
              <a:buFont typeface="Wingdings" pitchFamily="2" charset="2"/>
              <a:buChar char="l"/>
              <a:defRPr/>
            </a:pPr>
            <a:r>
              <a:rPr lang="zh-CN" altLang="en-US" sz="1600" b="1" dirty="0">
                <a:solidFill>
                  <a:srgbClr val="990000"/>
                </a:solidFill>
                <a:latin typeface="微软雅黑" panose="020B0503020204020204" pitchFamily="34" charset="-122"/>
                <a:ea typeface="微软雅黑" panose="020B0503020204020204" pitchFamily="34" charset="-122"/>
                <a:cs typeface="Calibri" pitchFamily="34" charset="0"/>
              </a:rPr>
              <a:t>架构图类型</a:t>
            </a:r>
            <a:endParaRPr lang="en-US" altLang="zh-CN" sz="1050" b="1" dirty="0">
              <a:solidFill>
                <a:srgbClr val="990000"/>
              </a:solidFill>
              <a:latin typeface="微软雅黑" pitchFamily="34" charset="-122"/>
              <a:ea typeface="微软雅黑" pitchFamily="34" charset="-122"/>
            </a:endParaRPr>
          </a:p>
        </p:txBody>
      </p:sp>
      <p:sp>
        <p:nvSpPr>
          <p:cNvPr id="5" name="文本框 4"/>
          <p:cNvSpPr txBox="1"/>
          <p:nvPr/>
        </p:nvSpPr>
        <p:spPr>
          <a:xfrm>
            <a:off x="1619672" y="1700808"/>
            <a:ext cx="2016224" cy="369332"/>
          </a:xfrm>
          <a:prstGeom prst="rect">
            <a:avLst/>
          </a:prstGeom>
          <a:noFill/>
        </p:spPr>
        <p:txBody>
          <a:bodyPr wrap="square" rtlCol="0">
            <a:spAutoFit/>
          </a:bodyPr>
          <a:lstStyle/>
          <a:p>
            <a:r>
              <a:rPr lang="zh-CN" altLang="en-US" dirty="0" smtClean="0"/>
              <a:t>逻辑视图</a:t>
            </a:r>
            <a:endParaRPr lang="zh-CN" altLang="en-US" dirty="0"/>
          </a:p>
        </p:txBody>
      </p:sp>
      <p:sp>
        <p:nvSpPr>
          <p:cNvPr id="10" name="文本框 9"/>
          <p:cNvSpPr txBox="1"/>
          <p:nvPr/>
        </p:nvSpPr>
        <p:spPr>
          <a:xfrm>
            <a:off x="6228184" y="1763524"/>
            <a:ext cx="2016224" cy="369332"/>
          </a:xfrm>
          <a:prstGeom prst="rect">
            <a:avLst/>
          </a:prstGeom>
          <a:noFill/>
        </p:spPr>
        <p:txBody>
          <a:bodyPr wrap="square" rtlCol="0">
            <a:spAutoFit/>
          </a:bodyPr>
          <a:lstStyle/>
          <a:p>
            <a:r>
              <a:rPr lang="zh-CN" altLang="en-US" dirty="0" smtClean="0"/>
              <a:t>物理视图</a:t>
            </a:r>
            <a:endParaRPr lang="zh-CN" altLang="en-US" dirty="0"/>
          </a:p>
        </p:txBody>
      </p:sp>
      <p:pic>
        <p:nvPicPr>
          <p:cNvPr id="13" name="图片 12"/>
          <p:cNvPicPr/>
          <p:nvPr/>
        </p:nvPicPr>
        <p:blipFill>
          <a:blip r:embed="rId3" cstate="print"/>
          <a:stretch>
            <a:fillRect/>
          </a:stretch>
        </p:blipFill>
        <p:spPr>
          <a:xfrm>
            <a:off x="179512" y="2204864"/>
            <a:ext cx="4320480" cy="3456384"/>
          </a:xfrm>
          <a:prstGeom prst="rect">
            <a:avLst/>
          </a:prstGeom>
        </p:spPr>
      </p:pic>
    </p:spTree>
    <p:extLst>
      <p:ext uri="{BB962C8B-B14F-4D97-AF65-F5344CB8AC3E}">
        <p14:creationId xmlns:p14="http://schemas.microsoft.com/office/powerpoint/2010/main" val="1856464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1</a:t>
            </a:r>
            <a:r>
              <a:rPr lang="zh-CN" altLang="en-US" dirty="0" smtClean="0"/>
              <a:t>：选取</a:t>
            </a:r>
            <a:r>
              <a:rPr lang="en-US" altLang="zh-CN" dirty="0" smtClean="0"/>
              <a:t>/</a:t>
            </a:r>
            <a:r>
              <a:rPr lang="zh-CN" altLang="en-US" dirty="0"/>
              <a:t>整合</a:t>
            </a:r>
            <a:r>
              <a:rPr lang="zh-CN" altLang="en-US" dirty="0" smtClean="0"/>
              <a:t>架构图</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8" name="矩形 7"/>
          <p:cNvSpPr/>
          <p:nvPr/>
        </p:nvSpPr>
        <p:spPr>
          <a:xfrm>
            <a:off x="3851920" y="1124744"/>
            <a:ext cx="5040560" cy="3884140"/>
          </a:xfrm>
          <a:prstGeom prst="rect">
            <a:avLst/>
          </a:prstGeom>
        </p:spPr>
        <p:txBody>
          <a:bodyPr wrap="square">
            <a:spAutoFit/>
          </a:bodyPr>
          <a:lstStyle/>
          <a:p>
            <a:pPr defTabSz="801688">
              <a:lnSpc>
                <a:spcPct val="140000"/>
              </a:lnSpc>
              <a:buClr>
                <a:schemeClr val="bg2"/>
              </a:buClr>
              <a:buSzPct val="60000"/>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 </a:t>
            </a:r>
            <a:r>
              <a:rPr lang="zh-CN" altLang="en-US" sz="1600" b="1" dirty="0" smtClean="0">
                <a:solidFill>
                  <a:schemeClr val="tx2"/>
                </a:solidFill>
                <a:latin typeface="微软雅黑" panose="020B0503020204020204" pitchFamily="34" charset="-122"/>
                <a:ea typeface="微软雅黑" panose="020B0503020204020204" pitchFamily="34" charset="-122"/>
                <a:cs typeface="Calibri" pitchFamily="34" charset="0"/>
              </a:rPr>
              <a:t>      架构</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图的选择要求</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全： 要包含系统所有的组件、要素</a:t>
            </a:r>
            <a:r>
              <a:rPr lang="en-US" altLang="zh-CN" sz="1600" b="1" kern="0" dirty="0">
                <a:latin typeface="+mn-ea"/>
              </a:rPr>
              <a:t>-</a:t>
            </a:r>
            <a:r>
              <a:rPr lang="zh-CN" altLang="en-US" sz="1600" b="1" kern="0" dirty="0">
                <a:latin typeface="+mn-ea"/>
              </a:rPr>
              <a:t>包括内部的和外部的</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抽象：需要将相应的部件进行一定的抽象</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dirty="0"/>
              <a:t>平衡：往往是逻辑视图和物理视图的一种平衡</a:t>
            </a:r>
            <a:endParaRPr lang="en-US" altLang="zh-CN" sz="1600" b="1" kern="0" dirty="0">
              <a:latin typeface="+mn-ea"/>
            </a:endParaRPr>
          </a:p>
          <a:p>
            <a:pPr defTabSz="801688">
              <a:lnSpc>
                <a:spcPct val="140000"/>
              </a:lnSpc>
              <a:buClr>
                <a:schemeClr val="bg2"/>
              </a:buClr>
              <a:buSzPct val="60000"/>
              <a:defRPr/>
            </a:pPr>
            <a:r>
              <a:rPr lang="zh-CN" altLang="en-US" sz="1600" b="1" dirty="0" smtClean="0">
                <a:solidFill>
                  <a:schemeClr val="tx2"/>
                </a:solidFill>
                <a:latin typeface="微软雅黑" panose="020B0503020204020204" pitchFamily="34" charset="-122"/>
                <a:ea typeface="微软雅黑" panose="020B0503020204020204" pitchFamily="34" charset="-122"/>
                <a:cs typeface="Calibri" pitchFamily="34" charset="0"/>
              </a:rPr>
              <a:t>      架构</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图的构造方法</a:t>
            </a:r>
            <a:endPar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endParaRPr>
          </a:p>
          <a:p>
            <a:pPr marL="1042988" lvl="1" indent="-300038" defTabSz="801688">
              <a:lnSpc>
                <a:spcPct val="140000"/>
              </a:lnSpc>
              <a:buClr>
                <a:schemeClr val="bg2"/>
              </a:buClr>
              <a:buSzPct val="60000"/>
              <a:buFont typeface="Wingdings" pitchFamily="2" charset="2"/>
              <a:buChar char="l"/>
              <a:defRPr/>
            </a:pPr>
            <a:r>
              <a:rPr lang="zh-CN" altLang="en-US" sz="1600" b="1" dirty="0"/>
              <a:t>阅读产品设计文档、用户手册、管理运维手册，实际使用产品、请人讲解演示</a:t>
            </a:r>
            <a:r>
              <a:rPr lang="zh-CN" altLang="en-US" sz="1600" b="1"/>
              <a:t>产品</a:t>
            </a:r>
            <a:r>
              <a:rPr lang="zh-CN" altLang="en-US" sz="1600" b="1" smtClean="0"/>
              <a:t>；</a:t>
            </a:r>
            <a:endParaRPr lang="en-US" altLang="zh-CN" sz="1600" b="1" dirty="0"/>
          </a:p>
          <a:p>
            <a:pPr marL="1042988" lvl="1" indent="-300038" defTabSz="801688">
              <a:lnSpc>
                <a:spcPct val="140000"/>
              </a:lnSpc>
              <a:buClr>
                <a:schemeClr val="bg2"/>
              </a:buClr>
              <a:buSzPct val="60000"/>
              <a:buFont typeface="Wingdings" pitchFamily="2" charset="2"/>
              <a:buChar char="l"/>
              <a:defRPr/>
            </a:pPr>
            <a:r>
              <a:rPr lang="en-US" altLang="zh-CN" sz="1600" b="1" smtClean="0"/>
              <a:t>Review</a:t>
            </a:r>
            <a:r>
              <a:rPr lang="zh-CN" altLang="en-US" sz="1600" b="1" dirty="0"/>
              <a:t>所有的工作流图识别系统的数据流向、操作角色和涉及的系统</a:t>
            </a:r>
            <a:endParaRPr lang="en-US" altLang="zh-CN" sz="1600" b="1"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406378"/>
            <a:ext cx="4176464" cy="4067150"/>
          </a:xfrm>
          <a:prstGeom prst="rect">
            <a:avLst/>
          </a:prstGeom>
        </p:spPr>
      </p:pic>
    </p:spTree>
    <p:extLst>
      <p:ext uri="{BB962C8B-B14F-4D97-AF65-F5344CB8AC3E}">
        <p14:creationId xmlns:p14="http://schemas.microsoft.com/office/powerpoint/2010/main" val="1183992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2</a:t>
            </a:r>
            <a:r>
              <a:rPr lang="zh-CN" altLang="en-US" dirty="0" smtClean="0"/>
              <a:t>：绘制信任边界</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4788024" y="1833786"/>
            <a:ext cx="4248472" cy="3539430"/>
          </a:xfrm>
          <a:prstGeom prst="rect">
            <a:avLst/>
          </a:prstGeom>
          <a:noFill/>
        </p:spPr>
        <p:txBody>
          <a:bodyPr wrap="square" rtlCol="0">
            <a:spAutoFit/>
          </a:bodyPr>
          <a:lstStyle/>
          <a:p>
            <a:pPr defTabSz="801688">
              <a:lnSpc>
                <a:spcPct val="140000"/>
              </a:lnSpc>
              <a:buClr>
                <a:schemeClr val="bg2"/>
              </a:buClr>
              <a:buSzPct val="60000"/>
              <a:defRPr/>
            </a:pPr>
            <a:r>
              <a:rPr lang="zh-CN" altLang="en-US" sz="1600" b="1" dirty="0" smtClean="0">
                <a:solidFill>
                  <a:schemeClr val="tx2"/>
                </a:solidFill>
                <a:latin typeface="微软雅黑" panose="020B0503020204020204" pitchFamily="34" charset="-122"/>
                <a:ea typeface="微软雅黑" panose="020B0503020204020204" pitchFamily="34" charset="-122"/>
                <a:cs typeface="Calibri" pitchFamily="34" charset="0"/>
              </a:rPr>
              <a:t>        信任</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边界的类型</a:t>
            </a:r>
            <a:endPar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网络边界：不同网络分区，如办公区，</a:t>
            </a:r>
            <a:r>
              <a:rPr lang="en-US" altLang="zh-CN" sz="1600" b="1" kern="0" dirty="0">
                <a:latin typeface="+mn-ea"/>
              </a:rPr>
              <a:t>Internet</a:t>
            </a:r>
            <a:r>
              <a:rPr lang="zh-CN" altLang="en-US" sz="1600" b="1" kern="0" dirty="0">
                <a:latin typeface="+mn-ea"/>
              </a:rPr>
              <a:t>，红区，黄区；外部合作方接入 </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用户边界：针对一个系统或者服务，不同用户角色之间的边界，如普通用户，</a:t>
            </a:r>
            <a:r>
              <a:rPr lang="en-US" altLang="zh-CN" sz="1600" b="1" kern="0" dirty="0">
                <a:latin typeface="+mn-ea"/>
              </a:rPr>
              <a:t>root</a:t>
            </a:r>
            <a:r>
              <a:rPr lang="zh-CN" altLang="en-US" sz="1600" b="1" kern="0" dirty="0">
                <a:latin typeface="+mn-ea"/>
              </a:rPr>
              <a:t>超级用户，匿名用户；不要忽略水平权限边界；</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主机边界：通常以一个设备主机或者主机群为主体设立边界</a:t>
            </a:r>
            <a:endParaRPr lang="en-US" altLang="zh-CN" sz="1600" b="1" kern="0" dirty="0">
              <a:latin typeface="+mn-ea"/>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19" y="1387599"/>
            <a:ext cx="4939345" cy="4057625"/>
          </a:xfrm>
          <a:prstGeom prst="rect">
            <a:avLst/>
          </a:prstGeom>
        </p:spPr>
      </p:pic>
    </p:spTree>
    <p:extLst>
      <p:ext uri="{BB962C8B-B14F-4D97-AF65-F5344CB8AC3E}">
        <p14:creationId xmlns:p14="http://schemas.microsoft.com/office/powerpoint/2010/main" val="1430065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3</a:t>
            </a:r>
            <a:r>
              <a:rPr lang="zh-CN" altLang="en-US" dirty="0" smtClean="0"/>
              <a:t>：</a:t>
            </a:r>
            <a:r>
              <a:rPr lang="zh-CN" altLang="en-US" dirty="0"/>
              <a:t>识别关键元素</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4932040" y="2106487"/>
            <a:ext cx="4032448" cy="3194721"/>
          </a:xfrm>
          <a:prstGeom prst="rect">
            <a:avLst/>
          </a:prstGeom>
          <a:noFill/>
        </p:spPr>
        <p:txBody>
          <a:bodyPr wrap="square" rtlCol="0">
            <a:spAutoFit/>
          </a:bodyPr>
          <a:lstStyle/>
          <a:p>
            <a:pPr defTabSz="801688">
              <a:lnSpc>
                <a:spcPct val="140000"/>
              </a:lnSpc>
              <a:buClr>
                <a:schemeClr val="bg2"/>
              </a:buClr>
              <a:buSzPct val="60000"/>
              <a:defRPr/>
            </a:pPr>
            <a:r>
              <a:rPr lang="zh-CN" altLang="en-US" sz="1600" b="1" dirty="0" smtClean="0">
                <a:solidFill>
                  <a:schemeClr val="tx2"/>
                </a:solidFill>
                <a:latin typeface="微软雅黑" panose="020B0503020204020204" pitchFamily="34" charset="-122"/>
                <a:ea typeface="微软雅黑" panose="020B0503020204020204" pitchFamily="34" charset="-122"/>
                <a:cs typeface="Calibri" pitchFamily="34" charset="0"/>
              </a:rPr>
              <a:t>       关键</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元素包括</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外部接口：如各种控制台</a:t>
            </a:r>
            <a:r>
              <a:rPr lang="en-US" altLang="zh-CN" sz="1600" b="1" kern="0" dirty="0">
                <a:latin typeface="+mn-ea"/>
              </a:rPr>
              <a:t>Portal</a:t>
            </a:r>
            <a:r>
              <a:rPr lang="zh-CN" altLang="en-US" sz="1600" b="1" kern="0" dirty="0">
                <a:latin typeface="+mn-ea"/>
              </a:rPr>
              <a:t>：</a:t>
            </a:r>
            <a:r>
              <a:rPr lang="en-US" altLang="zh-CN" sz="1600" b="1" kern="0" dirty="0">
                <a:latin typeface="+mn-ea"/>
              </a:rPr>
              <a:t>web UI, API, </a:t>
            </a:r>
            <a:r>
              <a:rPr lang="zh-CN" altLang="en-US" sz="1600" b="1" kern="0" dirty="0">
                <a:latin typeface="+mn-ea"/>
              </a:rPr>
              <a:t>网络接口</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关键业务处理组件：如前端，核心处理，数据库</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包括系统处理的对象：数据，文件</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系统操作的主体：交互式用户或者调用服务</a:t>
            </a:r>
            <a:endParaRPr lang="en-US" altLang="zh-CN" sz="1600" b="1" kern="0" dirty="0">
              <a:latin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517327"/>
            <a:ext cx="4759590" cy="3927897"/>
          </a:xfrm>
          <a:prstGeom prst="rect">
            <a:avLst/>
          </a:prstGeom>
        </p:spPr>
      </p:pic>
    </p:spTree>
    <p:extLst>
      <p:ext uri="{BB962C8B-B14F-4D97-AF65-F5344CB8AC3E}">
        <p14:creationId xmlns:p14="http://schemas.microsoft.com/office/powerpoint/2010/main" val="2857157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3</a:t>
            </a:r>
            <a:r>
              <a:rPr lang="zh-CN" altLang="en-US" dirty="0" smtClean="0"/>
              <a:t>：</a:t>
            </a:r>
            <a:r>
              <a:rPr lang="zh-CN" altLang="en-US" dirty="0"/>
              <a:t>识别关键</a:t>
            </a:r>
            <a:r>
              <a:rPr lang="zh-CN" altLang="en-US" dirty="0" smtClean="0"/>
              <a:t>元素</a:t>
            </a:r>
            <a:r>
              <a:rPr lang="en-US" altLang="zh-CN" dirty="0" smtClean="0"/>
              <a:t>—</a:t>
            </a:r>
            <a:r>
              <a:rPr lang="zh-CN" altLang="en-US" dirty="0" smtClean="0">
                <a:latin typeface="华文新魏" pitchFamily="2" charset="-122"/>
                <a:ea typeface="华文新魏" pitchFamily="2" charset="-122"/>
              </a:rPr>
              <a:t>识别接口</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文本框 4"/>
          <p:cNvSpPr txBox="1"/>
          <p:nvPr/>
        </p:nvSpPr>
        <p:spPr>
          <a:xfrm>
            <a:off x="467544" y="1065510"/>
            <a:ext cx="8280920" cy="923330"/>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rtlCol="0">
            <a:spAutoFit/>
          </a:bodyPr>
          <a:lstStyle/>
          <a:p>
            <a:r>
              <a:rPr lang="zh-CN" altLang="zh-CN" dirty="0"/>
              <a:t>接口是攻击者攻击系统的入口</a:t>
            </a:r>
            <a:r>
              <a:rPr lang="zh-CN" altLang="en-US" dirty="0"/>
              <a:t>点</a:t>
            </a:r>
            <a:r>
              <a:rPr lang="zh-CN" altLang="zh-CN" dirty="0"/>
              <a:t>，架构视图中表现为系统暴露给周边的交互接口。接口有内部接口和外部接口，在</a:t>
            </a:r>
            <a:r>
              <a:rPr lang="en-US" altLang="zh-CN" dirty="0"/>
              <a:t>High Level</a:t>
            </a:r>
            <a:r>
              <a:rPr lang="zh-CN" altLang="zh-CN" dirty="0"/>
              <a:t>分析的阶段，需要关注所有攻击者能够接触到的内部接口和外部接口，穿越权限边界的接口需要重点</a:t>
            </a:r>
            <a:r>
              <a:rPr lang="zh-CN" altLang="zh-CN" dirty="0" smtClean="0"/>
              <a:t>分析</a:t>
            </a:r>
            <a:r>
              <a:rPr lang="zh-CN" altLang="en-US" dirty="0" smtClean="0"/>
              <a:t>。</a:t>
            </a:r>
            <a:endParaRPr lang="zh-CN" altLang="en-US" dirty="0">
              <a:solidFill>
                <a:schemeClr val="bg1"/>
              </a:solidFill>
              <a:latin typeface="微软雅黑" panose="020B0503020204020204" pitchFamily="34" charset="-122"/>
              <a:ea typeface="微软雅黑" panose="020B0503020204020204" pitchFamily="34" charset="-122"/>
              <a:cs typeface="Calibri"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718737708"/>
              </p:ext>
            </p:extLst>
          </p:nvPr>
        </p:nvGraphicFramePr>
        <p:xfrm>
          <a:off x="467546" y="2780928"/>
          <a:ext cx="8280918" cy="2800320"/>
        </p:xfrm>
        <a:graphic>
          <a:graphicData uri="http://schemas.openxmlformats.org/drawingml/2006/table">
            <a:tbl>
              <a:tblPr firstRow="1" bandRow="1">
                <a:tableStyleId>{5C22544A-7EE6-4342-B048-85BDC9FD1C3A}</a:tableStyleId>
              </a:tblPr>
              <a:tblGrid>
                <a:gridCol w="512975"/>
                <a:gridCol w="1071199"/>
                <a:gridCol w="2556285"/>
                <a:gridCol w="1380153"/>
                <a:gridCol w="1380153"/>
                <a:gridCol w="1380153"/>
              </a:tblGrid>
              <a:tr h="504056">
                <a:tc>
                  <a:txBody>
                    <a:bodyPr/>
                    <a:lstStyle/>
                    <a:p>
                      <a:r>
                        <a:rPr lang="en-US" altLang="zh-CN" dirty="0" smtClean="0"/>
                        <a:t>ID</a:t>
                      </a:r>
                      <a:endParaRPr lang="zh-CN" altLang="en-US" dirty="0"/>
                    </a:p>
                  </a:txBody>
                  <a:tcPr/>
                </a:tc>
                <a:tc>
                  <a:txBody>
                    <a:bodyPr/>
                    <a:lstStyle/>
                    <a:p>
                      <a:r>
                        <a:rPr lang="zh-CN" altLang="en-US" dirty="0" smtClean="0"/>
                        <a:t>接口名称</a:t>
                      </a:r>
                      <a:endParaRPr lang="zh-CN" altLang="en-US" dirty="0"/>
                    </a:p>
                  </a:txBody>
                  <a:tcPr/>
                </a:tc>
                <a:tc>
                  <a:txBody>
                    <a:bodyPr/>
                    <a:lstStyle/>
                    <a:p>
                      <a:r>
                        <a:rPr lang="zh-CN" altLang="en-US" dirty="0" smtClean="0"/>
                        <a:t>功能描述</a:t>
                      </a:r>
                      <a:endParaRPr lang="zh-CN" altLang="en-US" dirty="0"/>
                    </a:p>
                  </a:txBody>
                  <a:tcPr/>
                </a:tc>
                <a:tc>
                  <a:txBody>
                    <a:bodyPr/>
                    <a:lstStyle/>
                    <a:p>
                      <a:r>
                        <a:rPr lang="zh-CN" altLang="en-US" dirty="0" smtClean="0"/>
                        <a:t>访问范围</a:t>
                      </a:r>
                      <a:endParaRPr lang="zh-CN" altLang="en-US" dirty="0"/>
                    </a:p>
                  </a:txBody>
                  <a:tcPr/>
                </a:tc>
                <a:tc>
                  <a:txBody>
                    <a:bodyPr/>
                    <a:lstStyle/>
                    <a:p>
                      <a:r>
                        <a:rPr lang="zh-CN" altLang="en-US" dirty="0" smtClean="0"/>
                        <a:t>使用协议</a:t>
                      </a:r>
                      <a:endParaRPr lang="zh-CN" altLang="en-US" dirty="0"/>
                    </a:p>
                  </a:txBody>
                  <a:tcPr/>
                </a:tc>
                <a:tc>
                  <a:txBody>
                    <a:bodyPr/>
                    <a:lstStyle/>
                    <a:p>
                      <a:r>
                        <a:rPr lang="zh-CN" altLang="en-US" dirty="0" smtClean="0"/>
                        <a:t>是否默认开启</a:t>
                      </a:r>
                      <a:endParaRPr lang="zh-CN" altLang="en-US" dirty="0"/>
                    </a:p>
                  </a:txBody>
                  <a:tcPr/>
                </a:tc>
              </a:tr>
              <a:tr h="720080">
                <a:tc>
                  <a:txBody>
                    <a:bodyPr/>
                    <a:lstStyle/>
                    <a:p>
                      <a:r>
                        <a:rPr lang="en-US" altLang="zh-CN" sz="1200" dirty="0" smtClean="0"/>
                        <a:t>I1</a:t>
                      </a:r>
                      <a:endParaRPr lang="zh-CN" altLang="en-US" sz="1200" dirty="0"/>
                    </a:p>
                  </a:txBody>
                  <a:tcPr/>
                </a:tc>
                <a:tc>
                  <a:txBody>
                    <a:bodyPr/>
                    <a:lstStyle/>
                    <a:p>
                      <a:r>
                        <a:rPr lang="zh-CN" altLang="en-US" sz="1200" dirty="0" smtClean="0"/>
                        <a:t>互联网客户接入接口</a:t>
                      </a:r>
                      <a:endParaRPr lang="zh-CN" altLang="en-US" sz="1200" dirty="0"/>
                    </a:p>
                  </a:txBody>
                  <a:tcPr/>
                </a:tc>
                <a:tc>
                  <a:txBody>
                    <a:bodyPr/>
                    <a:lstStyle/>
                    <a:p>
                      <a:r>
                        <a:rPr lang="zh-CN" altLang="en-US" sz="1200" dirty="0" smtClean="0"/>
                        <a:t>操作人员通过</a:t>
                      </a:r>
                      <a:r>
                        <a:rPr lang="en-US" altLang="zh-CN" sz="1200" dirty="0" smtClean="0"/>
                        <a:t>https/http</a:t>
                      </a:r>
                      <a:r>
                        <a:rPr lang="zh-CN" altLang="en-US" sz="1200" dirty="0" smtClean="0"/>
                        <a:t>协议连接该接口，对系统进行访问。</a:t>
                      </a:r>
                      <a:endParaRPr lang="zh-CN" altLang="en-US" sz="1200" dirty="0"/>
                    </a:p>
                  </a:txBody>
                  <a:tcPr/>
                </a:tc>
                <a:tc>
                  <a:txBody>
                    <a:bodyPr/>
                    <a:lstStyle/>
                    <a:p>
                      <a:r>
                        <a:rPr lang="zh-CN" altLang="en-US" sz="1200" dirty="0" smtClean="0"/>
                        <a:t>外部网络访问</a:t>
                      </a:r>
                      <a:endParaRPr lang="zh-CN" altLang="en-US" sz="1200" dirty="0"/>
                    </a:p>
                  </a:txBody>
                  <a:tcPr/>
                </a:tc>
                <a:tc>
                  <a:txBody>
                    <a:bodyPr/>
                    <a:lstStyle/>
                    <a:p>
                      <a:r>
                        <a:rPr lang="en-US" altLang="zh-CN" sz="1200" dirty="0" smtClean="0"/>
                        <a:t>https/http</a:t>
                      </a:r>
                      <a:endParaRPr lang="zh-CN" altLang="en-US" sz="1200" dirty="0"/>
                    </a:p>
                  </a:txBody>
                  <a:tcPr/>
                </a:tc>
                <a:tc>
                  <a:txBody>
                    <a:bodyPr/>
                    <a:lstStyle/>
                    <a:p>
                      <a:r>
                        <a:rPr lang="zh-CN" altLang="en-US" sz="1200" dirty="0" smtClean="0"/>
                        <a:t>是</a:t>
                      </a:r>
                      <a:endParaRPr lang="zh-CN" altLang="en-US" sz="1200" dirty="0"/>
                    </a:p>
                  </a:txBody>
                  <a:tcPr/>
                </a:tc>
              </a:tr>
              <a:tr h="720080">
                <a:tc>
                  <a:txBody>
                    <a:bodyPr/>
                    <a:lstStyle/>
                    <a:p>
                      <a:r>
                        <a:rPr lang="en-US" altLang="zh-CN" sz="1200" dirty="0" smtClean="0"/>
                        <a:t>I2</a:t>
                      </a:r>
                      <a:endParaRPr lang="zh-CN" altLang="en-US" sz="1200" dirty="0"/>
                    </a:p>
                  </a:txBody>
                  <a:tcPr/>
                </a:tc>
                <a:tc>
                  <a:txBody>
                    <a:bodyPr/>
                    <a:lstStyle/>
                    <a:p>
                      <a:r>
                        <a:rPr lang="zh-CN" altLang="en-US" sz="1200" dirty="0" smtClean="0"/>
                        <a:t>操作人员接入接口</a:t>
                      </a:r>
                      <a:endParaRPr lang="zh-CN" altLang="en-US" sz="1200" dirty="0"/>
                    </a:p>
                  </a:txBody>
                  <a:tcPr/>
                </a:tc>
                <a:tc>
                  <a:txBody>
                    <a:bodyPr/>
                    <a:lstStyle/>
                    <a:p>
                      <a:r>
                        <a:rPr lang="zh-CN" altLang="en-US" sz="1200" dirty="0" smtClean="0"/>
                        <a:t>操作人员通过</a:t>
                      </a:r>
                      <a:r>
                        <a:rPr lang="en-US" altLang="zh-CN" sz="1200" dirty="0" smtClean="0"/>
                        <a:t>https/http</a:t>
                      </a:r>
                      <a:r>
                        <a:rPr lang="zh-CN" altLang="en-US" sz="1200" dirty="0" smtClean="0"/>
                        <a:t>协议连接该接口，对系统进行访问。</a:t>
                      </a:r>
                      <a:endParaRPr lang="zh-CN" altLang="en-US" sz="1200" dirty="0"/>
                    </a:p>
                  </a:txBody>
                  <a:tcPr/>
                </a:tc>
                <a:tc>
                  <a:txBody>
                    <a:bodyPr/>
                    <a:lstStyle/>
                    <a:p>
                      <a:r>
                        <a:rPr lang="zh-CN" altLang="en-US" sz="1200" dirty="0" smtClean="0"/>
                        <a:t>内部网络访问</a:t>
                      </a:r>
                      <a:endParaRPr lang="zh-CN" altLang="en-US" sz="1200" dirty="0"/>
                    </a:p>
                  </a:txBody>
                  <a:tcPr/>
                </a:tc>
                <a:tc>
                  <a:txBody>
                    <a:bodyPr/>
                    <a:lstStyle/>
                    <a:p>
                      <a:r>
                        <a:rPr lang="en-US" altLang="zh-CN" sz="1200" dirty="0" smtClean="0"/>
                        <a:t>https/http</a:t>
                      </a:r>
                      <a:endParaRPr lang="zh-CN" altLang="en-US" sz="1200" dirty="0"/>
                    </a:p>
                  </a:txBody>
                  <a:tcPr/>
                </a:tc>
                <a:tc>
                  <a:txBody>
                    <a:bodyPr/>
                    <a:lstStyle/>
                    <a:p>
                      <a:r>
                        <a:rPr lang="zh-CN" altLang="en-US" sz="1200" dirty="0" smtClean="0"/>
                        <a:t>是</a:t>
                      </a:r>
                      <a:endParaRPr lang="zh-CN" altLang="en-US" sz="1200" dirty="0"/>
                    </a:p>
                  </a:txBody>
                  <a:tcPr/>
                </a:tc>
              </a:tr>
              <a:tr h="720080">
                <a:tc>
                  <a:txBody>
                    <a:bodyPr/>
                    <a:lstStyle/>
                    <a:p>
                      <a:r>
                        <a:rPr lang="en-US" altLang="zh-CN" sz="1200" dirty="0" smtClean="0"/>
                        <a:t>I3</a:t>
                      </a:r>
                      <a:endParaRPr lang="zh-CN" altLang="en-US" sz="1200" dirty="0"/>
                    </a:p>
                  </a:txBody>
                  <a:tcPr/>
                </a:tc>
                <a:tc>
                  <a:txBody>
                    <a:bodyPr/>
                    <a:lstStyle/>
                    <a:p>
                      <a:r>
                        <a:rPr lang="en-US" altLang="zh-CN" sz="1200" dirty="0" err="1" smtClean="0"/>
                        <a:t>PaaS</a:t>
                      </a:r>
                      <a:r>
                        <a:rPr lang="zh-CN" altLang="en-US" sz="1200" dirty="0" smtClean="0"/>
                        <a:t>维护接口</a:t>
                      </a:r>
                      <a:endParaRPr lang="zh-CN" altLang="en-US" sz="1200" dirty="0"/>
                    </a:p>
                  </a:txBody>
                  <a:tcPr/>
                </a:tc>
                <a:tc>
                  <a:txBody>
                    <a:bodyPr/>
                    <a:lstStyle/>
                    <a:p>
                      <a:r>
                        <a:rPr lang="zh-CN" altLang="en-US" sz="1200" dirty="0" smtClean="0"/>
                        <a:t>通过此接口上报告警性能等数据到</a:t>
                      </a:r>
                      <a:r>
                        <a:rPr lang="en-US" altLang="zh-CN" sz="1200" dirty="0" err="1" smtClean="0"/>
                        <a:t>PaaS</a:t>
                      </a:r>
                      <a:r>
                        <a:rPr lang="zh-CN" altLang="en-US" sz="1200" dirty="0" smtClean="0"/>
                        <a:t>中，并进行维护。</a:t>
                      </a:r>
                      <a:endParaRPr lang="zh-CN" altLang="en-US" sz="1200" dirty="0"/>
                    </a:p>
                  </a:txBody>
                  <a:tcPr/>
                </a:tc>
                <a:tc>
                  <a:txBody>
                    <a:bodyPr/>
                    <a:lstStyle/>
                    <a:p>
                      <a:r>
                        <a:rPr lang="zh-CN" altLang="en-US" sz="1200" dirty="0" smtClean="0"/>
                        <a:t>内部网络访问</a:t>
                      </a:r>
                      <a:endParaRPr lang="zh-CN" altLang="en-US" sz="1200" dirty="0"/>
                    </a:p>
                  </a:txBody>
                  <a:tcPr/>
                </a:tc>
                <a:tc>
                  <a:txBody>
                    <a:bodyPr/>
                    <a:lstStyle/>
                    <a:p>
                      <a:r>
                        <a:rPr lang="en-US" altLang="zh-CN" sz="1200" dirty="0" smtClean="0"/>
                        <a:t>syslog</a:t>
                      </a:r>
                      <a:endParaRPr lang="zh-CN" altLang="en-US" sz="1200" dirty="0"/>
                    </a:p>
                  </a:txBody>
                  <a:tcPr/>
                </a:tc>
                <a:tc>
                  <a:txBody>
                    <a:bodyPr/>
                    <a:lstStyle/>
                    <a:p>
                      <a:r>
                        <a:rPr lang="zh-CN" altLang="en-US" sz="1200" dirty="0" smtClean="0"/>
                        <a:t>是</a:t>
                      </a:r>
                      <a:endParaRPr lang="zh-CN" altLang="en-US" sz="1200" dirty="0"/>
                    </a:p>
                  </a:txBody>
                  <a:tcPr/>
                </a:tc>
              </a:tr>
            </a:tbl>
          </a:graphicData>
        </a:graphic>
      </p:graphicFrame>
      <p:sp>
        <p:nvSpPr>
          <p:cNvPr id="6" name="文本框 5"/>
          <p:cNvSpPr txBox="1"/>
          <p:nvPr/>
        </p:nvSpPr>
        <p:spPr>
          <a:xfrm>
            <a:off x="467544" y="2276872"/>
            <a:ext cx="2520280" cy="369332"/>
          </a:xfrm>
          <a:prstGeom prst="rect">
            <a:avLst/>
          </a:prstGeom>
          <a:noFill/>
        </p:spPr>
        <p:txBody>
          <a:bodyPr wrap="square" rtlCol="0">
            <a:spAutoFit/>
          </a:bodyPr>
          <a:lstStyle/>
          <a:p>
            <a:r>
              <a:rPr lang="zh-CN" altLang="en-US" dirty="0" smtClean="0"/>
              <a:t>识别的接口如下：</a:t>
            </a:r>
            <a:endParaRPr lang="zh-CN" altLang="en-US" dirty="0"/>
          </a:p>
        </p:txBody>
      </p:sp>
    </p:spTree>
    <p:extLst>
      <p:ext uri="{BB962C8B-B14F-4D97-AF65-F5344CB8AC3E}">
        <p14:creationId xmlns:p14="http://schemas.microsoft.com/office/powerpoint/2010/main" val="3243067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3</a:t>
            </a:r>
            <a:r>
              <a:rPr lang="zh-CN" altLang="en-US" dirty="0" smtClean="0"/>
              <a:t>：</a:t>
            </a:r>
            <a:r>
              <a:rPr lang="zh-CN" altLang="en-US" dirty="0"/>
              <a:t>识别关键</a:t>
            </a:r>
            <a:r>
              <a:rPr lang="zh-CN" altLang="en-US" dirty="0" smtClean="0"/>
              <a:t>元素</a:t>
            </a:r>
            <a:r>
              <a:rPr lang="en-US" altLang="zh-CN" dirty="0" smtClean="0"/>
              <a:t>—</a:t>
            </a:r>
            <a:r>
              <a:rPr lang="zh-CN" altLang="en-US" dirty="0" smtClean="0">
                <a:latin typeface="华文新魏" pitchFamily="2" charset="-122"/>
                <a:ea typeface="华文新魏" pitchFamily="2" charset="-122"/>
              </a:rPr>
              <a:t>识别</a:t>
            </a:r>
            <a:r>
              <a:rPr lang="zh-CN" altLang="en-US" dirty="0">
                <a:latin typeface="华文新魏" pitchFamily="2" charset="-122"/>
                <a:ea typeface="华文新魏" pitchFamily="2" charset="-122"/>
              </a:rPr>
              <a:t>组件</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文本框 4"/>
          <p:cNvSpPr txBox="1"/>
          <p:nvPr/>
        </p:nvSpPr>
        <p:spPr>
          <a:xfrm>
            <a:off x="467544" y="980728"/>
            <a:ext cx="8280920" cy="923330"/>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rtlCol="0">
            <a:spAutoFit/>
          </a:bodyPr>
          <a:lstStyle/>
          <a:p>
            <a:pPr>
              <a:buNone/>
            </a:pPr>
            <a:r>
              <a:rPr lang="zh-CN" altLang="zh-CN" dirty="0"/>
              <a:t>业务组件接受外部输入的数据，对数据进行加工处理，然后输出。业务处理层在安全上需要解决如何正确处理数据以及对哪些数据有权限处理的问题。特别需要关注和识别敏感数据的处理，存储，以及访问控制</a:t>
            </a:r>
            <a:r>
              <a:rPr lang="zh-CN" altLang="en-US" dirty="0"/>
              <a:t>。</a:t>
            </a:r>
            <a:endParaRPr lang="zh-CN" altLang="en-US" dirty="0">
              <a:solidFill>
                <a:schemeClr val="bg1"/>
              </a:solidFill>
              <a:latin typeface="微软雅黑" panose="020B0503020204020204" pitchFamily="34" charset="-122"/>
              <a:ea typeface="微软雅黑" panose="020B0503020204020204" pitchFamily="34" charset="-122"/>
              <a:cs typeface="Calibri" pitchFamily="34" charset="0"/>
            </a:endParaRPr>
          </a:p>
        </p:txBody>
      </p:sp>
      <p:sp>
        <p:nvSpPr>
          <p:cNvPr id="6" name="文本框 5"/>
          <p:cNvSpPr txBox="1"/>
          <p:nvPr/>
        </p:nvSpPr>
        <p:spPr>
          <a:xfrm>
            <a:off x="467544" y="1988840"/>
            <a:ext cx="2520280" cy="369332"/>
          </a:xfrm>
          <a:prstGeom prst="rect">
            <a:avLst/>
          </a:prstGeom>
          <a:noFill/>
        </p:spPr>
        <p:txBody>
          <a:bodyPr wrap="square" rtlCol="0">
            <a:spAutoFit/>
          </a:bodyPr>
          <a:lstStyle/>
          <a:p>
            <a:r>
              <a:rPr lang="zh-CN" altLang="en-US" dirty="0" smtClean="0"/>
              <a:t>识别的组件如下：</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917078603"/>
              </p:ext>
            </p:extLst>
          </p:nvPr>
        </p:nvGraphicFramePr>
        <p:xfrm>
          <a:off x="323527" y="2420888"/>
          <a:ext cx="8496945" cy="3697434"/>
        </p:xfrm>
        <a:graphic>
          <a:graphicData uri="http://schemas.openxmlformats.org/drawingml/2006/table">
            <a:tbl>
              <a:tblPr firstRow="1" bandRow="1">
                <a:tableStyleId>{5C22544A-7EE6-4342-B048-85BDC9FD1C3A}</a:tableStyleId>
              </a:tblPr>
              <a:tblGrid>
                <a:gridCol w="720078"/>
                <a:gridCol w="936104"/>
                <a:gridCol w="1656184"/>
                <a:gridCol w="720080"/>
                <a:gridCol w="792088"/>
                <a:gridCol w="792088"/>
                <a:gridCol w="1080120"/>
                <a:gridCol w="1152128"/>
                <a:gridCol w="648075"/>
              </a:tblGrid>
              <a:tr h="1121190">
                <a:tc>
                  <a:txBody>
                    <a:bodyPr/>
                    <a:lstStyle/>
                    <a:p>
                      <a:r>
                        <a:rPr lang="en-US" altLang="zh-CN" dirty="0" smtClean="0"/>
                        <a:t>ID</a:t>
                      </a:r>
                      <a:endParaRPr lang="zh-CN" altLang="en-US" dirty="0"/>
                    </a:p>
                  </a:txBody>
                  <a:tcPr/>
                </a:tc>
                <a:tc>
                  <a:txBody>
                    <a:bodyPr/>
                    <a:lstStyle/>
                    <a:p>
                      <a:r>
                        <a:rPr lang="zh-CN" altLang="en-US" dirty="0" smtClean="0"/>
                        <a:t>组件名称</a:t>
                      </a:r>
                      <a:endParaRPr lang="zh-CN" altLang="en-US" dirty="0"/>
                    </a:p>
                  </a:txBody>
                  <a:tcPr/>
                </a:tc>
                <a:tc>
                  <a:txBody>
                    <a:bodyPr/>
                    <a:lstStyle/>
                    <a:p>
                      <a:r>
                        <a:rPr lang="zh-CN" altLang="en-US" dirty="0" smtClean="0"/>
                        <a:t>组件功能</a:t>
                      </a:r>
                      <a:endParaRPr lang="zh-CN" altLang="en-US" dirty="0"/>
                    </a:p>
                  </a:txBody>
                  <a:tcPr/>
                </a:tc>
                <a:tc>
                  <a:txBody>
                    <a:bodyPr/>
                    <a:lstStyle/>
                    <a:p>
                      <a:r>
                        <a:rPr lang="zh-CN" altLang="en-US" dirty="0" smtClean="0"/>
                        <a:t>运行权限</a:t>
                      </a:r>
                      <a:endParaRPr lang="zh-CN" altLang="en-US" dirty="0"/>
                    </a:p>
                  </a:txBody>
                  <a:tcPr/>
                </a:tc>
                <a:tc>
                  <a:txBody>
                    <a:bodyPr/>
                    <a:lstStyle/>
                    <a:p>
                      <a:r>
                        <a:rPr lang="zh-CN" altLang="en-US" dirty="0" smtClean="0"/>
                        <a:t>数据类型</a:t>
                      </a:r>
                      <a:endParaRPr lang="zh-CN" altLang="en-US" dirty="0"/>
                    </a:p>
                  </a:txBody>
                  <a:tcPr/>
                </a:tc>
                <a:tc>
                  <a:txBody>
                    <a:bodyPr/>
                    <a:lstStyle/>
                    <a:p>
                      <a:r>
                        <a:rPr lang="zh-CN" altLang="en-US" dirty="0" smtClean="0"/>
                        <a:t>数据作用</a:t>
                      </a:r>
                      <a:endParaRPr lang="zh-CN" altLang="en-US" dirty="0"/>
                    </a:p>
                  </a:txBody>
                  <a:tcPr/>
                </a:tc>
                <a:tc>
                  <a:txBody>
                    <a:bodyPr/>
                    <a:lstStyle/>
                    <a:p>
                      <a:r>
                        <a:rPr lang="zh-CN" altLang="en-US" dirty="0" smtClean="0"/>
                        <a:t>访问权限</a:t>
                      </a:r>
                      <a:endParaRPr lang="zh-CN" altLang="en-US" dirty="0"/>
                    </a:p>
                  </a:txBody>
                  <a:tcPr/>
                </a:tc>
                <a:tc>
                  <a:txBody>
                    <a:bodyPr/>
                    <a:lstStyle/>
                    <a:p>
                      <a:r>
                        <a:rPr lang="zh-CN" altLang="en-US" dirty="0" smtClean="0"/>
                        <a:t>存储位置</a:t>
                      </a:r>
                      <a:endParaRPr lang="zh-CN" altLang="en-US" dirty="0"/>
                    </a:p>
                  </a:txBody>
                  <a:tcPr/>
                </a:tc>
                <a:tc>
                  <a:txBody>
                    <a:bodyPr/>
                    <a:lstStyle/>
                    <a:p>
                      <a:r>
                        <a:rPr lang="zh-CN" altLang="en-US" dirty="0" smtClean="0"/>
                        <a:t>是否涉及个人隐私</a:t>
                      </a:r>
                      <a:endParaRPr lang="zh-CN" altLang="en-US" dirty="0"/>
                    </a:p>
                  </a:txBody>
                  <a:tcPr/>
                </a:tc>
              </a:tr>
              <a:tr h="462986">
                <a:tc>
                  <a:txBody>
                    <a:bodyPr/>
                    <a:lstStyle/>
                    <a:p>
                      <a:r>
                        <a:rPr lang="en-US" altLang="zh-CN" sz="1400" dirty="0" smtClean="0"/>
                        <a:t>M1</a:t>
                      </a:r>
                      <a:r>
                        <a:rPr lang="zh-CN" altLang="en-US" sz="1400" dirty="0" smtClean="0"/>
                        <a:t>、</a:t>
                      </a:r>
                      <a:r>
                        <a:rPr lang="en-US" altLang="zh-CN" sz="1400" dirty="0" smtClean="0"/>
                        <a:t>M2</a:t>
                      </a:r>
                      <a:endParaRPr lang="zh-CN" altLang="en-US" sz="1400" dirty="0"/>
                    </a:p>
                  </a:txBody>
                  <a:tcPr/>
                </a:tc>
                <a:tc>
                  <a:txBody>
                    <a:bodyPr/>
                    <a:lstStyle/>
                    <a:p>
                      <a:r>
                        <a:rPr lang="en-US" altLang="zh-CN" sz="1400" dirty="0" err="1" smtClean="0"/>
                        <a:t>xxPortal</a:t>
                      </a:r>
                      <a:endParaRPr lang="zh-CN" altLang="en-US" sz="1400" dirty="0"/>
                    </a:p>
                  </a:txBody>
                  <a:tcPr/>
                </a:tc>
                <a:tc>
                  <a:txBody>
                    <a:bodyPr/>
                    <a:lstStyle/>
                    <a:p>
                      <a:r>
                        <a:rPr lang="zh-CN" altLang="en-US" sz="1400" dirty="0" smtClean="0"/>
                        <a:t>提供</a:t>
                      </a:r>
                      <a:r>
                        <a:rPr lang="en-US" altLang="zh-CN" sz="1400" dirty="0" smtClean="0"/>
                        <a:t>portal</a:t>
                      </a:r>
                      <a:r>
                        <a:rPr lang="zh-CN" altLang="en-US" sz="1400" dirty="0" smtClean="0"/>
                        <a:t>界面服务的</a:t>
                      </a:r>
                      <a:r>
                        <a:rPr lang="en-US" altLang="zh-CN" sz="1400" dirty="0" smtClean="0"/>
                        <a:t>web</a:t>
                      </a:r>
                      <a:r>
                        <a:rPr lang="zh-CN" altLang="en-US" sz="1400" dirty="0" smtClean="0"/>
                        <a:t>服务器</a:t>
                      </a:r>
                      <a:endParaRPr lang="zh-CN" altLang="en-US" sz="1400" dirty="0"/>
                    </a:p>
                  </a:txBody>
                  <a:tcPr/>
                </a:tc>
                <a:tc>
                  <a:txBody>
                    <a:bodyPr/>
                    <a:lstStyle/>
                    <a:p>
                      <a:r>
                        <a:rPr lang="en-US" altLang="zh-CN" sz="1400" dirty="0" smtClean="0"/>
                        <a:t>Portal</a:t>
                      </a:r>
                      <a:r>
                        <a:rPr lang="en-US" altLang="zh-CN" sz="1400" baseline="0" dirty="0" smtClean="0"/>
                        <a:t> user</a:t>
                      </a:r>
                      <a:endParaRPr lang="zh-CN" altLang="en-US" sz="1400" dirty="0"/>
                    </a:p>
                  </a:txBody>
                  <a:tcPr/>
                </a:tc>
                <a:tc>
                  <a:txBody>
                    <a:bodyPr/>
                    <a:lstStyle/>
                    <a:p>
                      <a:r>
                        <a:rPr lang="zh-CN" altLang="en-US" sz="1400" dirty="0" smtClean="0"/>
                        <a:t>网页</a:t>
                      </a:r>
                      <a:endParaRPr lang="zh-CN" altLang="en-US" sz="1400" dirty="0"/>
                    </a:p>
                  </a:txBody>
                  <a:tcPr/>
                </a:tc>
                <a:tc>
                  <a:txBody>
                    <a:bodyPr/>
                    <a:lstStyle/>
                    <a:p>
                      <a:r>
                        <a:rPr lang="zh-CN" altLang="en-US" sz="1400" dirty="0" smtClean="0"/>
                        <a:t>提供界面</a:t>
                      </a:r>
                      <a:endParaRPr lang="zh-CN" altLang="en-US" sz="1400" dirty="0"/>
                    </a:p>
                  </a:txBody>
                  <a:tcPr/>
                </a:tc>
                <a:tc>
                  <a:txBody>
                    <a:bodyPr/>
                    <a:lstStyle/>
                    <a:p>
                      <a:r>
                        <a:rPr lang="en-US" altLang="zh-CN" sz="1400" dirty="0" smtClean="0"/>
                        <a:t>Portal user</a:t>
                      </a:r>
                      <a:r>
                        <a:rPr lang="zh-CN" altLang="en-US" sz="1400" dirty="0" smtClean="0"/>
                        <a:t>可进行增删改查</a:t>
                      </a:r>
                      <a:endParaRPr lang="zh-CN" altLang="en-US" sz="1400" dirty="0"/>
                    </a:p>
                  </a:txBody>
                  <a:tcPr/>
                </a:tc>
                <a:tc>
                  <a:txBody>
                    <a:bodyPr/>
                    <a:lstStyle/>
                    <a:p>
                      <a:r>
                        <a:rPr lang="en-US" altLang="zh-CN" sz="1400" dirty="0" smtClean="0"/>
                        <a:t>Tomcat</a:t>
                      </a:r>
                      <a:r>
                        <a:rPr lang="zh-CN" altLang="en-US" sz="1400" dirty="0" smtClean="0"/>
                        <a:t>服务器</a:t>
                      </a:r>
                      <a:endParaRPr lang="zh-CN" altLang="en-US" sz="1400" dirty="0"/>
                    </a:p>
                  </a:txBody>
                  <a:tcPr/>
                </a:tc>
                <a:tc>
                  <a:txBody>
                    <a:bodyPr/>
                    <a:lstStyle/>
                    <a:p>
                      <a:r>
                        <a:rPr lang="zh-CN" altLang="en-US" sz="1400" dirty="0" smtClean="0"/>
                        <a:t>否</a:t>
                      </a:r>
                      <a:endParaRPr lang="zh-CN" altLang="en-US" sz="1400" dirty="0"/>
                    </a:p>
                  </a:txBody>
                  <a:tcPr/>
                </a:tc>
              </a:tr>
              <a:tr h="349773">
                <a:tc>
                  <a:txBody>
                    <a:bodyPr/>
                    <a:lstStyle/>
                    <a:p>
                      <a:r>
                        <a:rPr lang="en-US" altLang="zh-CN" sz="1400" dirty="0" smtClean="0"/>
                        <a:t>M3</a:t>
                      </a:r>
                      <a:endParaRPr lang="zh-CN" altLang="en-US" sz="1400" dirty="0"/>
                    </a:p>
                  </a:txBody>
                  <a:tcPr/>
                </a:tc>
                <a:tc>
                  <a:txBody>
                    <a:bodyPr/>
                    <a:lstStyle/>
                    <a:p>
                      <a:r>
                        <a:rPr lang="en-US" altLang="zh-CN" sz="1400" dirty="0" smtClean="0"/>
                        <a:t>HA Proxy</a:t>
                      </a:r>
                      <a:endParaRPr lang="zh-CN" altLang="en-US" sz="1400" dirty="0"/>
                    </a:p>
                  </a:txBody>
                  <a:tcPr/>
                </a:tc>
                <a:tc>
                  <a:txBody>
                    <a:bodyPr/>
                    <a:lstStyle/>
                    <a:p>
                      <a:r>
                        <a:rPr lang="zh-CN" altLang="en-US" sz="1400" dirty="0" smtClean="0"/>
                        <a:t>提供消息转发</a:t>
                      </a:r>
                      <a:endParaRPr lang="zh-CN" altLang="en-US" sz="1400" dirty="0"/>
                    </a:p>
                  </a:txBody>
                  <a:tcPr/>
                </a:tc>
                <a:tc>
                  <a:txBody>
                    <a:bodyPr/>
                    <a:lstStyle/>
                    <a:p>
                      <a:r>
                        <a:rPr lang="en-US" altLang="zh-CN" sz="1400" dirty="0" smtClean="0"/>
                        <a:t>Proxy</a:t>
                      </a:r>
                      <a:r>
                        <a:rPr lang="en-US" altLang="zh-CN" sz="1400" baseline="0" dirty="0" smtClean="0"/>
                        <a:t> user</a:t>
                      </a:r>
                      <a:endParaRPr lang="zh-CN" altLang="en-US" sz="1400" dirty="0"/>
                    </a:p>
                  </a:txBody>
                  <a:tcPr/>
                </a:tc>
                <a:tc>
                  <a:txBody>
                    <a:bodyPr/>
                    <a:lstStyle/>
                    <a:p>
                      <a:r>
                        <a:rPr lang="zh-CN" altLang="en-US" sz="1400" dirty="0" smtClean="0"/>
                        <a:t>证书</a:t>
                      </a:r>
                      <a:r>
                        <a:rPr lang="en-US" altLang="zh-CN" sz="1400" dirty="0" smtClean="0"/>
                        <a:t>/</a:t>
                      </a:r>
                      <a:r>
                        <a:rPr lang="zh-CN" altLang="en-US" sz="1400" dirty="0" smtClean="0"/>
                        <a:t>私钥</a:t>
                      </a:r>
                      <a:endParaRPr lang="zh-CN" altLang="en-US" sz="1400" dirty="0"/>
                    </a:p>
                  </a:txBody>
                  <a:tcPr/>
                </a:tc>
                <a:tc>
                  <a:txBody>
                    <a:bodyPr/>
                    <a:lstStyle/>
                    <a:p>
                      <a:r>
                        <a:rPr lang="zh-CN" altLang="en-US" sz="1400" dirty="0" smtClean="0"/>
                        <a:t>提供</a:t>
                      </a:r>
                      <a:r>
                        <a:rPr lang="en-US" altLang="zh-CN" sz="1400" dirty="0" smtClean="0"/>
                        <a:t>https</a:t>
                      </a:r>
                      <a:r>
                        <a:rPr lang="zh-CN" altLang="en-US" sz="1400" dirty="0" smtClean="0"/>
                        <a:t>认证</a:t>
                      </a:r>
                      <a:endParaRPr lang="zh-CN" altLang="en-US" sz="1400" dirty="0"/>
                    </a:p>
                  </a:txBody>
                  <a:tcPr/>
                </a:tc>
                <a:tc>
                  <a:txBody>
                    <a:bodyPr/>
                    <a:lstStyle/>
                    <a:p>
                      <a:r>
                        <a:rPr lang="en-US" altLang="zh-CN" sz="1400" dirty="0" smtClean="0"/>
                        <a:t>600</a:t>
                      </a:r>
                      <a:endParaRPr lang="zh-CN" altLang="en-US" sz="1400" dirty="0"/>
                    </a:p>
                  </a:txBody>
                  <a:tcPr/>
                </a:tc>
                <a:tc>
                  <a:txBody>
                    <a:bodyPr/>
                    <a:lstStyle/>
                    <a:p>
                      <a:r>
                        <a:rPr lang="en-US" altLang="zh-CN" sz="1400" dirty="0" smtClean="0"/>
                        <a:t>HA Proxy</a:t>
                      </a:r>
                      <a:r>
                        <a:rPr lang="zh-CN" altLang="en-US" sz="1400" dirty="0" smtClean="0"/>
                        <a:t>服务器安装目录</a:t>
                      </a:r>
                      <a:endParaRPr lang="zh-CN" altLang="en-US" sz="1400" dirty="0"/>
                    </a:p>
                  </a:txBody>
                  <a:tcPr/>
                </a:tc>
                <a:tc>
                  <a:txBody>
                    <a:bodyPr/>
                    <a:lstStyle/>
                    <a:p>
                      <a:r>
                        <a:rPr lang="zh-CN" altLang="en-US" sz="1400" dirty="0" smtClean="0"/>
                        <a:t>否</a:t>
                      </a:r>
                      <a:endParaRPr lang="zh-CN" altLang="en-US" sz="1400" dirty="0"/>
                    </a:p>
                  </a:txBody>
                  <a:tcPr/>
                </a:tc>
              </a:tr>
              <a:tr h="349773">
                <a:tc>
                  <a:txBody>
                    <a:bodyPr/>
                    <a:lstStyle/>
                    <a:p>
                      <a:r>
                        <a:rPr lang="en-US" altLang="zh-CN" sz="1400" dirty="0" smtClean="0"/>
                        <a:t>M4</a:t>
                      </a:r>
                      <a:r>
                        <a:rPr lang="zh-CN" altLang="en-US" sz="1400" dirty="0" smtClean="0"/>
                        <a:t>、</a:t>
                      </a:r>
                      <a:r>
                        <a:rPr lang="en-US" altLang="zh-CN" sz="1400" dirty="0" smtClean="0"/>
                        <a:t>M5</a:t>
                      </a:r>
                      <a:r>
                        <a:rPr lang="zh-CN" altLang="en-US" sz="1400" dirty="0" smtClean="0"/>
                        <a:t>、</a:t>
                      </a:r>
                      <a:r>
                        <a:rPr lang="en-US" altLang="zh-CN" sz="1400" dirty="0" smtClean="0"/>
                        <a:t>M6</a:t>
                      </a:r>
                      <a:endParaRPr lang="zh-CN" altLang="en-US" sz="1400" dirty="0"/>
                    </a:p>
                  </a:txBody>
                  <a:tcPr/>
                </a:tc>
                <a:tc>
                  <a:txBody>
                    <a:bodyPr/>
                    <a:lstStyle/>
                    <a:p>
                      <a:r>
                        <a:rPr lang="en-US" altLang="zh-CN" sz="1400" dirty="0" smtClean="0"/>
                        <a:t>Xx</a:t>
                      </a:r>
                      <a:r>
                        <a:rPr lang="zh-CN" altLang="en-US" sz="1400" dirty="0" smtClean="0"/>
                        <a:t>管理</a:t>
                      </a:r>
                      <a:endParaRPr lang="zh-CN" altLang="en-US" sz="1400" dirty="0"/>
                    </a:p>
                  </a:txBody>
                  <a:tcPr/>
                </a:tc>
                <a:tc>
                  <a:txBody>
                    <a:bodyPr/>
                    <a:lstStyle/>
                    <a:p>
                      <a:r>
                        <a:rPr lang="zh-CN" altLang="en-US" sz="1400" dirty="0" smtClean="0"/>
                        <a:t>提供</a:t>
                      </a:r>
                      <a:r>
                        <a:rPr lang="en-US" altLang="zh-CN" sz="1400" dirty="0" smtClean="0"/>
                        <a:t>xx</a:t>
                      </a:r>
                      <a:r>
                        <a:rPr lang="zh-CN" altLang="en-US" sz="1400" dirty="0" smtClean="0"/>
                        <a:t>管理</a:t>
                      </a:r>
                      <a:endParaRPr lang="zh-CN" altLang="en-US" sz="1400" dirty="0"/>
                    </a:p>
                  </a:txBody>
                  <a:tcPr/>
                </a:tc>
                <a:tc>
                  <a:txBody>
                    <a:bodyPr/>
                    <a:lstStyle/>
                    <a:p>
                      <a:r>
                        <a:rPr lang="en-US" altLang="zh-CN" sz="1400" dirty="0" err="1" smtClean="0"/>
                        <a:t>xxuser</a:t>
                      </a:r>
                      <a:endParaRPr lang="zh-CN" altLang="en-US" sz="1400" dirty="0"/>
                    </a:p>
                  </a:txBody>
                  <a:tcPr/>
                </a:tc>
                <a:tc>
                  <a:txBody>
                    <a:bodyPr/>
                    <a:lstStyle/>
                    <a:p>
                      <a:r>
                        <a:rPr lang="zh-CN" altLang="en-US" sz="1400" dirty="0" smtClean="0"/>
                        <a:t>业务用户数据</a:t>
                      </a:r>
                      <a:endParaRPr lang="zh-CN" altLang="en-US" sz="1400" dirty="0"/>
                    </a:p>
                  </a:txBody>
                  <a:tcPr/>
                </a:tc>
                <a:tc>
                  <a:txBody>
                    <a:bodyPr/>
                    <a:lstStyle/>
                    <a:p>
                      <a:r>
                        <a:rPr lang="zh-CN" altLang="en-US" sz="1400" dirty="0" smtClean="0"/>
                        <a:t>业务运行</a:t>
                      </a:r>
                      <a:endParaRPr lang="zh-CN" altLang="en-US" sz="1400" dirty="0"/>
                    </a:p>
                  </a:txBody>
                  <a:tcPr/>
                </a:tc>
                <a:tc>
                  <a:txBody>
                    <a:bodyPr/>
                    <a:lstStyle/>
                    <a:p>
                      <a:r>
                        <a:rPr lang="en-US" altLang="zh-CN" sz="1400" dirty="0" err="1" smtClean="0"/>
                        <a:t>Xxuser</a:t>
                      </a:r>
                      <a:r>
                        <a:rPr lang="zh-CN" altLang="en-US" sz="1400" dirty="0" smtClean="0"/>
                        <a:t>增删改查</a:t>
                      </a:r>
                      <a:endParaRPr lang="zh-CN" altLang="en-US" sz="1400" dirty="0"/>
                    </a:p>
                  </a:txBody>
                  <a:tcPr/>
                </a:tc>
                <a:tc>
                  <a:txBody>
                    <a:bodyPr/>
                    <a:lstStyle/>
                    <a:p>
                      <a:r>
                        <a:rPr lang="zh-CN" altLang="en-US" sz="1400" dirty="0" smtClean="0"/>
                        <a:t>数据库</a:t>
                      </a:r>
                      <a:endParaRPr lang="zh-CN" altLang="en-US" sz="1400" dirty="0"/>
                    </a:p>
                  </a:txBody>
                  <a:tcPr/>
                </a:tc>
                <a:tc>
                  <a:txBody>
                    <a:bodyPr/>
                    <a:lstStyle/>
                    <a:p>
                      <a:r>
                        <a:rPr lang="zh-CN" altLang="en-US" sz="1400" dirty="0" smtClean="0"/>
                        <a:t>否</a:t>
                      </a:r>
                      <a:endParaRPr lang="zh-CN" altLang="en-US" sz="1400" dirty="0"/>
                    </a:p>
                  </a:txBody>
                  <a:tcPr/>
                </a:tc>
              </a:tr>
              <a:tr h="527514">
                <a:tc>
                  <a:txBody>
                    <a:bodyPr/>
                    <a:lstStyle/>
                    <a:p>
                      <a:r>
                        <a:rPr lang="en-US" altLang="zh-CN" sz="1400" dirty="0" smtClean="0"/>
                        <a:t>M7</a:t>
                      </a:r>
                      <a:endParaRPr lang="zh-CN" altLang="en-US" sz="1400" dirty="0"/>
                    </a:p>
                  </a:txBody>
                  <a:tcPr/>
                </a:tc>
                <a:tc>
                  <a:txBody>
                    <a:bodyPr/>
                    <a:lstStyle/>
                    <a:p>
                      <a:r>
                        <a:rPr lang="zh-CN" altLang="en-US" sz="1400" dirty="0" smtClean="0"/>
                        <a:t>鉴权</a:t>
                      </a:r>
                      <a:r>
                        <a:rPr lang="en-US" altLang="zh-CN" sz="1400" dirty="0" smtClean="0"/>
                        <a:t>DB</a:t>
                      </a:r>
                      <a:endParaRPr lang="zh-CN" altLang="en-US" sz="1400" dirty="0"/>
                    </a:p>
                  </a:txBody>
                  <a:tcPr/>
                </a:tc>
                <a:tc>
                  <a:txBody>
                    <a:bodyPr/>
                    <a:lstStyle/>
                    <a:p>
                      <a:r>
                        <a:rPr lang="zh-CN" altLang="en-US" sz="1400" dirty="0" smtClean="0"/>
                        <a:t>存储鉴权数据</a:t>
                      </a:r>
                      <a:endParaRPr lang="zh-CN" altLang="en-US" sz="1400" dirty="0"/>
                    </a:p>
                  </a:txBody>
                  <a:tcPr/>
                </a:tc>
                <a:tc>
                  <a:txBody>
                    <a:bodyPr/>
                    <a:lstStyle/>
                    <a:p>
                      <a:r>
                        <a:rPr lang="zh-CN" altLang="en-US" sz="1400" dirty="0" smtClean="0"/>
                        <a:t>不涉及</a:t>
                      </a:r>
                      <a:endParaRPr lang="zh-CN" altLang="en-US" sz="1400" dirty="0"/>
                    </a:p>
                  </a:txBody>
                  <a:tcPr/>
                </a:tc>
                <a:tc>
                  <a:txBody>
                    <a:bodyPr/>
                    <a:lstStyle/>
                    <a:p>
                      <a:r>
                        <a:rPr lang="zh-CN" altLang="en-US" sz="1400" dirty="0" smtClean="0"/>
                        <a:t>用户名</a:t>
                      </a:r>
                      <a:r>
                        <a:rPr lang="en-US" altLang="zh-CN" sz="1400" dirty="0" smtClean="0"/>
                        <a:t>/</a:t>
                      </a:r>
                      <a:r>
                        <a:rPr lang="zh-CN" altLang="en-US" sz="1400" dirty="0" smtClean="0"/>
                        <a:t>密码</a:t>
                      </a:r>
                      <a:endParaRPr lang="zh-CN" altLang="en-US" sz="1400" dirty="0"/>
                    </a:p>
                  </a:txBody>
                  <a:tcPr/>
                </a:tc>
                <a:tc>
                  <a:txBody>
                    <a:bodyPr/>
                    <a:lstStyle/>
                    <a:p>
                      <a:r>
                        <a:rPr lang="zh-CN" altLang="en-US" sz="1400" dirty="0" smtClean="0"/>
                        <a:t>认证</a:t>
                      </a:r>
                      <a:endParaRPr lang="zh-CN" altLang="en-US" sz="1400" dirty="0"/>
                    </a:p>
                  </a:txBody>
                  <a:tcPr/>
                </a:tc>
                <a:tc>
                  <a:txBody>
                    <a:bodyPr/>
                    <a:lstStyle/>
                    <a:p>
                      <a:r>
                        <a:rPr lang="en-US" altLang="zh-CN" sz="1400" dirty="0" err="1" smtClean="0"/>
                        <a:t>Xxuser</a:t>
                      </a:r>
                      <a:r>
                        <a:rPr lang="zh-CN" altLang="en-US" sz="1400" dirty="0" smtClean="0"/>
                        <a:t>增删改查</a:t>
                      </a:r>
                      <a:endParaRPr lang="zh-CN" altLang="en-US" sz="1400" dirty="0"/>
                    </a:p>
                  </a:txBody>
                  <a:tcPr/>
                </a:tc>
                <a:tc>
                  <a:txBody>
                    <a:bodyPr/>
                    <a:lstStyle/>
                    <a:p>
                      <a:r>
                        <a:rPr lang="zh-CN" altLang="en-US" sz="1400" dirty="0" smtClean="0"/>
                        <a:t>数据库</a:t>
                      </a:r>
                      <a:endParaRPr lang="zh-CN" altLang="en-US" sz="1400" dirty="0"/>
                    </a:p>
                  </a:txBody>
                  <a:tcPr/>
                </a:tc>
                <a:tc>
                  <a:txBody>
                    <a:bodyPr/>
                    <a:lstStyle/>
                    <a:p>
                      <a:r>
                        <a:rPr lang="zh-CN" altLang="en-US" sz="1400" dirty="0" smtClean="0"/>
                        <a:t>是</a:t>
                      </a:r>
                      <a:endParaRPr lang="zh-CN" altLang="en-US" sz="1400" dirty="0"/>
                    </a:p>
                  </a:txBody>
                  <a:tcPr/>
                </a:tc>
              </a:tr>
            </a:tbl>
          </a:graphicData>
        </a:graphic>
      </p:graphicFrame>
    </p:spTree>
    <p:extLst>
      <p:ext uri="{BB962C8B-B14F-4D97-AF65-F5344CB8AC3E}">
        <p14:creationId xmlns:p14="http://schemas.microsoft.com/office/powerpoint/2010/main" val="3948329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7" name="表格 6"/>
          <p:cNvGraphicFramePr>
            <a:graphicFrameLocks noGrp="1"/>
          </p:cNvGraphicFramePr>
          <p:nvPr>
            <p:extLst>
              <p:ext uri="{D42A27DB-BD31-4B8C-83A1-F6EECF244321}">
                <p14:modId xmlns:p14="http://schemas.microsoft.com/office/powerpoint/2010/main" val="2204470193"/>
              </p:ext>
            </p:extLst>
          </p:nvPr>
        </p:nvGraphicFramePr>
        <p:xfrm>
          <a:off x="899592" y="1052736"/>
          <a:ext cx="7488757" cy="936104"/>
        </p:xfrm>
        <a:graphic>
          <a:graphicData uri="http://schemas.openxmlformats.org/drawingml/2006/table">
            <a:tbl>
              <a:tblPr/>
              <a:tblGrid>
                <a:gridCol w="2160087"/>
                <a:gridCol w="983498"/>
                <a:gridCol w="984886"/>
                <a:gridCol w="984886"/>
                <a:gridCol w="791800"/>
                <a:gridCol w="791800"/>
                <a:gridCol w="791800"/>
              </a:tblGrid>
              <a:tr h="294291">
                <a:tc>
                  <a:txBody>
                    <a:bodyPr/>
                    <a:lstStyle/>
                    <a:p>
                      <a:pPr algn="just">
                        <a:spcAft>
                          <a:spcPts val="0"/>
                        </a:spcAft>
                      </a:pPr>
                      <a:r>
                        <a:rPr lang="zh-CN" altLang="en-US" sz="1600" kern="100" dirty="0" smtClean="0">
                          <a:latin typeface="Calibri"/>
                          <a:ea typeface="宋体"/>
                          <a:cs typeface="Times New Roman"/>
                        </a:rPr>
                        <a:t>架构图</a:t>
                      </a:r>
                      <a:r>
                        <a:rPr lang="zh-CN" sz="1600" kern="100" dirty="0" smtClean="0">
                          <a:latin typeface="Calibri"/>
                          <a:ea typeface="宋体"/>
                          <a:cs typeface="Times New Roman"/>
                        </a:rPr>
                        <a:t>元素</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S</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R</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I</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D</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E</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r>
              <a:tr h="294291">
                <a:tc>
                  <a:txBody>
                    <a:bodyPr/>
                    <a:lstStyle/>
                    <a:p>
                      <a:pPr algn="just">
                        <a:spcAft>
                          <a:spcPts val="0"/>
                        </a:spcAft>
                      </a:pPr>
                      <a:r>
                        <a:rPr lang="zh-CN" sz="1600" kern="100" dirty="0">
                          <a:latin typeface="Calibri"/>
                          <a:ea typeface="宋体"/>
                          <a:cs typeface="Times New Roman"/>
                        </a:rPr>
                        <a:t>接口</a:t>
                      </a: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r>
                        <a:rPr lang="en-US" sz="1600" kern="100" dirty="0">
                          <a:latin typeface="Calibri"/>
                          <a:ea typeface="宋体"/>
                          <a:cs typeface="Times New Roman"/>
                        </a:rPr>
                        <a:t> </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sym typeface="Webdings"/>
                        </a:rPr>
                        <a:t></a:t>
                      </a:r>
                      <a:endParaRPr lang="zh-CN" sz="1600" kern="10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522">
                <a:tc>
                  <a:txBody>
                    <a:bodyPr/>
                    <a:lstStyle/>
                    <a:p>
                      <a:pPr algn="just">
                        <a:spcAft>
                          <a:spcPts val="0"/>
                        </a:spcAft>
                      </a:pPr>
                      <a:r>
                        <a:rPr lang="zh-CN" sz="1600" kern="100" dirty="0">
                          <a:latin typeface="Calibri"/>
                          <a:ea typeface="宋体"/>
                          <a:cs typeface="Times New Roman"/>
                        </a:rPr>
                        <a:t>业务组件</a:t>
                      </a: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899592" y="2230120"/>
            <a:ext cx="7488758" cy="3647152"/>
          </a:xfrm>
          <a:prstGeom prst="rect">
            <a:avLst/>
          </a:prstGeom>
          <a:solidFill>
            <a:schemeClr val="accent2">
              <a:lumMod val="90000"/>
            </a:schemeClr>
          </a:solidFill>
          <a:effectLst>
            <a:outerShdw blurRad="63500" sx="102000" sy="102000" algn="ctr" rotWithShape="0">
              <a:prstClr val="black">
                <a:alpha val="40000"/>
              </a:prstClr>
            </a:outerShdw>
          </a:effectLst>
        </p:spPr>
        <p:txBody>
          <a:bodyPr wrap="square" rtlCol="0">
            <a:spAutoFit/>
          </a:bodyPr>
          <a:lstStyle/>
          <a:p>
            <a:pPr>
              <a:lnSpc>
                <a:spcPct val="150000"/>
              </a:lnSpc>
              <a:buFont typeface="Wingdings" pitchFamily="2" charset="2"/>
              <a:buChar char="Ø"/>
            </a:pPr>
            <a:r>
              <a:rPr lang="zh-CN" altLang="en-US" sz="1400" b="1" dirty="0">
                <a:latin typeface="+mn-ea"/>
              </a:rPr>
              <a:t>接口面临的攻击场景。</a:t>
            </a:r>
          </a:p>
          <a:p>
            <a:pPr lvl="1">
              <a:lnSpc>
                <a:spcPct val="150000"/>
              </a:lnSpc>
              <a:buFont typeface="Wingdings" pitchFamily="2" charset="2"/>
              <a:buChar char="l"/>
            </a:pPr>
            <a:r>
              <a:rPr lang="zh-CN" altLang="en-US" sz="1400" dirty="0">
                <a:latin typeface="+mn-ea"/>
              </a:rPr>
              <a:t>接口调用方和被调用方的仿冒</a:t>
            </a:r>
            <a:r>
              <a:rPr lang="en-US" altLang="zh-CN" sz="1400" dirty="0">
                <a:latin typeface="+mn-ea"/>
              </a:rPr>
              <a:t> 【 S 】</a:t>
            </a:r>
            <a:endParaRPr lang="zh-CN" altLang="en-US" sz="1400" dirty="0">
              <a:latin typeface="+mn-ea"/>
            </a:endParaRPr>
          </a:p>
          <a:p>
            <a:pPr lvl="1">
              <a:lnSpc>
                <a:spcPct val="150000"/>
              </a:lnSpc>
              <a:buFont typeface="Wingdings" pitchFamily="2" charset="2"/>
              <a:buChar char="l"/>
            </a:pPr>
            <a:r>
              <a:rPr lang="zh-CN" altLang="en-US" sz="1400" dirty="0">
                <a:latin typeface="+mn-ea"/>
              </a:rPr>
              <a:t>接口传输通道的数据没有完整性保护，被攻击者篡改</a:t>
            </a:r>
            <a:r>
              <a:rPr lang="en-US" altLang="zh-CN" sz="1400" dirty="0">
                <a:latin typeface="+mn-ea"/>
              </a:rPr>
              <a:t>  【 T 】</a:t>
            </a:r>
            <a:endParaRPr lang="zh-CN" altLang="en-US" sz="1400" dirty="0">
              <a:latin typeface="+mn-ea"/>
            </a:endParaRPr>
          </a:p>
          <a:p>
            <a:pPr lvl="1">
              <a:lnSpc>
                <a:spcPct val="150000"/>
              </a:lnSpc>
              <a:buFont typeface="Wingdings" pitchFamily="2" charset="2"/>
              <a:buChar char="l"/>
            </a:pPr>
            <a:r>
              <a:rPr lang="zh-CN" altLang="en-US" sz="1400" dirty="0">
                <a:latin typeface="+mn-ea"/>
              </a:rPr>
              <a:t>接口访问者和接口（提供方）的不承认做过的事情，进行抵赖 </a:t>
            </a:r>
            <a:r>
              <a:rPr lang="en-US" altLang="zh-CN" sz="1400" dirty="0">
                <a:latin typeface="+mn-ea"/>
              </a:rPr>
              <a:t> 【R 】</a:t>
            </a:r>
            <a:endParaRPr lang="zh-CN" altLang="en-US" sz="1400" dirty="0">
              <a:latin typeface="+mn-ea"/>
            </a:endParaRPr>
          </a:p>
          <a:p>
            <a:pPr lvl="1">
              <a:lnSpc>
                <a:spcPct val="150000"/>
              </a:lnSpc>
              <a:buFont typeface="Wingdings" pitchFamily="2" charset="2"/>
              <a:buChar char="l"/>
            </a:pPr>
            <a:r>
              <a:rPr lang="zh-CN" altLang="en-US" sz="1400" dirty="0">
                <a:latin typeface="+mn-ea"/>
              </a:rPr>
              <a:t>接口传输通道的的敏感没有加密保护，被攻击者通过嗅探的方式窃取 </a:t>
            </a:r>
            <a:r>
              <a:rPr lang="en-US" altLang="zh-CN" sz="1400" dirty="0">
                <a:latin typeface="+mn-ea"/>
              </a:rPr>
              <a:t>【 I 】</a:t>
            </a:r>
            <a:endParaRPr lang="zh-CN" altLang="en-US" sz="1400" dirty="0">
              <a:latin typeface="+mn-ea"/>
            </a:endParaRPr>
          </a:p>
          <a:p>
            <a:pPr lvl="1">
              <a:lnSpc>
                <a:spcPct val="150000"/>
              </a:lnSpc>
              <a:buFont typeface="Wingdings" pitchFamily="2" charset="2"/>
              <a:buChar char="l"/>
            </a:pPr>
            <a:r>
              <a:rPr lang="zh-CN" altLang="en-US" sz="1400" dirty="0">
                <a:latin typeface="+mn-ea"/>
              </a:rPr>
              <a:t>攻击者给接口发送大量报文，造成接口不能处理其它合法请求  </a:t>
            </a:r>
            <a:r>
              <a:rPr lang="en-US" altLang="zh-CN" sz="1400" dirty="0">
                <a:latin typeface="+mn-ea"/>
              </a:rPr>
              <a:t>【 D 】</a:t>
            </a:r>
          </a:p>
          <a:p>
            <a:pPr lvl="1">
              <a:lnSpc>
                <a:spcPct val="150000"/>
              </a:lnSpc>
              <a:buFont typeface="Wingdings" pitchFamily="2" charset="2"/>
              <a:buChar char="l"/>
            </a:pPr>
            <a:r>
              <a:rPr lang="zh-CN" altLang="en-US" sz="1400" dirty="0">
                <a:latin typeface="+mn-ea"/>
              </a:rPr>
              <a:t>接口没有做好访问权限控制，被攻击者利用进行提权 </a:t>
            </a:r>
            <a:r>
              <a:rPr lang="en-US" altLang="zh-CN" sz="1400" dirty="0">
                <a:latin typeface="+mn-ea"/>
              </a:rPr>
              <a:t> 【 E】</a:t>
            </a:r>
            <a:endParaRPr lang="zh-CN" altLang="en-US" sz="1400" dirty="0">
              <a:latin typeface="+mn-ea"/>
            </a:endParaRPr>
          </a:p>
          <a:p>
            <a:pPr>
              <a:lnSpc>
                <a:spcPct val="150000"/>
              </a:lnSpc>
              <a:buFont typeface="Wingdings" pitchFamily="2" charset="2"/>
              <a:buChar char="Ø"/>
            </a:pPr>
            <a:r>
              <a:rPr lang="zh-CN" altLang="en-US" sz="1400" b="1" dirty="0">
                <a:latin typeface="+mn-ea"/>
              </a:rPr>
              <a:t>业务组件面临的攻击场景</a:t>
            </a:r>
          </a:p>
          <a:p>
            <a:pPr lvl="1">
              <a:lnSpc>
                <a:spcPct val="150000"/>
              </a:lnSpc>
              <a:buFont typeface="Wingdings" pitchFamily="2" charset="2"/>
              <a:buChar char="l"/>
            </a:pPr>
            <a:r>
              <a:rPr lang="zh-CN" altLang="en-US" sz="1400" dirty="0">
                <a:latin typeface="+mn-ea"/>
              </a:rPr>
              <a:t>组件没有做好完整性保护，软件程序和组件涉及的存储数据，被攻击者篡改 </a:t>
            </a:r>
            <a:r>
              <a:rPr lang="en-US" altLang="zh-CN" sz="1400" dirty="0">
                <a:latin typeface="+mn-ea"/>
              </a:rPr>
              <a:t> 【 T 】</a:t>
            </a:r>
            <a:endParaRPr lang="zh-CN" altLang="en-US" sz="1400" dirty="0">
              <a:latin typeface="+mn-ea"/>
            </a:endParaRPr>
          </a:p>
          <a:p>
            <a:pPr lvl="1">
              <a:lnSpc>
                <a:spcPct val="150000"/>
              </a:lnSpc>
              <a:buFont typeface="Wingdings" pitchFamily="2" charset="2"/>
              <a:buChar char="l"/>
            </a:pPr>
            <a:r>
              <a:rPr lang="zh-CN" altLang="en-US" sz="1400" dirty="0">
                <a:latin typeface="+mn-ea"/>
              </a:rPr>
              <a:t>组件没有做好机密性保护，组件的处理的敏感信息被攻击者获取 </a:t>
            </a:r>
            <a:r>
              <a:rPr lang="en-US" altLang="zh-CN" sz="1400" dirty="0">
                <a:latin typeface="+mn-ea"/>
              </a:rPr>
              <a:t>【 I 】</a:t>
            </a:r>
            <a:endParaRPr lang="zh-CN" altLang="en-US" sz="1400" dirty="0">
              <a:latin typeface="+mn-ea"/>
            </a:endParaRPr>
          </a:p>
          <a:p>
            <a:pPr lvl="1">
              <a:lnSpc>
                <a:spcPct val="150000"/>
              </a:lnSpc>
              <a:buFont typeface="Wingdings" pitchFamily="2" charset="2"/>
              <a:buChar char="l"/>
            </a:pPr>
            <a:r>
              <a:rPr lang="zh-CN" altLang="en-US" sz="1400" dirty="0">
                <a:latin typeface="+mn-ea"/>
              </a:rPr>
              <a:t>组件运行权限没有最小化，被攻击者利用进行提权 </a:t>
            </a:r>
            <a:r>
              <a:rPr lang="en-US" altLang="zh-CN" sz="1400" dirty="0">
                <a:latin typeface="+mn-ea"/>
              </a:rPr>
              <a:t> 【 E </a:t>
            </a:r>
            <a:r>
              <a:rPr lang="en-US" altLang="zh-CN" sz="1400" dirty="0" smtClean="0">
                <a:latin typeface="+mn-ea"/>
              </a:rPr>
              <a:t>】</a:t>
            </a:r>
            <a:endParaRPr lang="zh-CN" altLang="en-US" sz="1400" dirty="0">
              <a:latin typeface="+mn-ea"/>
            </a:endParaRPr>
          </a:p>
        </p:txBody>
      </p:sp>
    </p:spTree>
    <p:extLst>
      <p:ext uri="{BB962C8B-B14F-4D97-AF65-F5344CB8AC3E}">
        <p14:creationId xmlns:p14="http://schemas.microsoft.com/office/powerpoint/2010/main" val="552323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124563"/>
            <a:ext cx="7848798" cy="4896725"/>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接口</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仿冒</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接口仿冒主要关注接口提供方和接口访问方之间相互欺骗的威胁。</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针对该类威胁主要的防护措施就是认证，从设计到实现上保证认证机制不容易被绕过或者绕过后能及时发现；评估问卷的目的是进一步了解业务逻辑，和现有的防护措施从而对安全需求和威胁进行凸显。</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问题样例：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是否属于管理</a:t>
            </a:r>
            <a:r>
              <a:rPr lang="zh-CN" altLang="en-US" sz="1600" b="1" kern="0" dirty="0" smtClean="0">
                <a:latin typeface="+mn-ea"/>
              </a:rPr>
              <a:t>接口</a:t>
            </a:r>
            <a:r>
              <a:rPr lang="zh-CN" altLang="en-US" sz="1600" b="1" kern="0" dirty="0">
                <a:latin typeface="+mn-ea"/>
              </a:rPr>
              <a:t>？</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人机接口还是机机</a:t>
            </a:r>
            <a:r>
              <a:rPr lang="zh-CN" altLang="en-US" sz="1600" b="1" kern="0" dirty="0" smtClean="0">
                <a:latin typeface="+mn-ea"/>
              </a:rPr>
              <a:t>接口？</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smtClean="0">
                <a:latin typeface="+mn-ea"/>
              </a:rPr>
              <a:t>是否需要双向认证？</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会话管理机制是怎样的？</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solidFill>
                  <a:schemeClr val="tx1">
                    <a:lumMod val="95000"/>
                    <a:lumOff val="5000"/>
                  </a:schemeClr>
                </a:solidFill>
                <a:latin typeface="+mn-ea"/>
              </a:rPr>
              <a:t>现有的认证机制是什么？用户及凭证的创建，发放，存储，找回机制是怎样？</a:t>
            </a:r>
            <a:endParaRPr lang="en-US" altLang="zh-CN" sz="1600" b="1" kern="0" dirty="0">
              <a:solidFill>
                <a:schemeClr val="tx1">
                  <a:lumMod val="95000"/>
                  <a:lumOff val="5000"/>
                </a:schemeClr>
              </a:solidFill>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smtClean="0">
                <a:latin typeface="+mn-ea"/>
              </a:rPr>
              <a:t>是否需要多因素认证？</a:t>
            </a:r>
            <a:endParaRPr lang="en-US" altLang="zh-CN" sz="1600" b="1" kern="0" dirty="0">
              <a:latin typeface="+mn-ea"/>
            </a:endParaRPr>
          </a:p>
          <a:p>
            <a:pPr>
              <a:lnSpc>
                <a:spcPct val="150000"/>
              </a:lnSpc>
            </a:pPr>
            <a:endParaRPr lang="zh-CN" altLang="en-US" sz="1400" dirty="0">
              <a:latin typeface="+mn-ea"/>
            </a:endParaRPr>
          </a:p>
        </p:txBody>
      </p:sp>
    </p:spTree>
    <p:extLst>
      <p:ext uri="{BB962C8B-B14F-4D97-AF65-F5344CB8AC3E}">
        <p14:creationId xmlns:p14="http://schemas.microsoft.com/office/powerpoint/2010/main" val="17656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438612"/>
            <a:ext cx="7848798" cy="3862596"/>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接口</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篡改</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接口篡改的威胁主要是指接口之间数据流的篡改威胁，</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核心是数据流经不可信任区域端到端的完整性防护机制</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问题样例：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数据是否跨越不可信任区域？</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通过接口传输的数据是否考虑了防范重放攻击？</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是否需要对传输通道进行完整性保护？</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是否需要对重要数据进行完整性保护？</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是否需要对接口信息进行监视和检测？</a:t>
            </a:r>
            <a:endParaRPr lang="en-US" altLang="zh-CN" sz="1600" b="1" kern="0" dirty="0">
              <a:latin typeface="+mn-ea"/>
            </a:endParaRPr>
          </a:p>
          <a:p>
            <a:pPr>
              <a:lnSpc>
                <a:spcPct val="150000"/>
              </a:lnSpc>
            </a:pPr>
            <a:endParaRPr lang="zh-CN" altLang="en-US" sz="1400" dirty="0">
              <a:latin typeface="+mn-ea"/>
            </a:endParaRPr>
          </a:p>
        </p:txBody>
      </p:sp>
    </p:spTree>
    <p:extLst>
      <p:ext uri="{BB962C8B-B14F-4D97-AF65-F5344CB8AC3E}">
        <p14:creationId xmlns:p14="http://schemas.microsoft.com/office/powerpoint/2010/main" val="2905926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598012" y="1428736"/>
            <a:ext cx="5688632" cy="4304520"/>
          </a:xfrm>
        </p:spPr>
        <p:txBody>
          <a:bodyPr/>
          <a:lstStyle/>
          <a:p>
            <a:pPr marL="142875" lvl="1" indent="169863">
              <a:lnSpc>
                <a:spcPct val="130000"/>
              </a:lnSpc>
              <a:buSzPct val="60000"/>
              <a:buFont typeface="Wingdings" pitchFamily="2" charset="2"/>
              <a:buChar char="l"/>
            </a:pPr>
            <a:r>
              <a:rPr lang="zh-CN" altLang="en-US" b="1" kern="1200" dirty="0">
                <a:solidFill>
                  <a:srgbClr val="FF0000"/>
                </a:solidFill>
                <a:latin typeface="微软雅黑" pitchFamily="34" charset="-122"/>
                <a:ea typeface="微软雅黑" pitchFamily="34" charset="-122"/>
                <a:cs typeface="Arial" pitchFamily="34" charset="0"/>
              </a:rPr>
              <a:t>威胁建模分析的目的和意义</a:t>
            </a:r>
            <a:endParaRPr lang="en-US" altLang="zh-CN" b="1" kern="1200" dirty="0">
              <a:solidFill>
                <a:srgbClr val="FF0000"/>
              </a:solidFill>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en-US" altLang="zh-CN" b="1" kern="1200" dirty="0">
                <a:solidFill>
                  <a:schemeClr val="tx1">
                    <a:lumMod val="95000"/>
                    <a:lumOff val="5000"/>
                  </a:schemeClr>
                </a:solidFill>
                <a:latin typeface="微软雅黑" pitchFamily="34" charset="-122"/>
                <a:ea typeface="微软雅黑" pitchFamily="34" charset="-122"/>
                <a:cs typeface="Arial" pitchFamily="34" charset="0"/>
              </a:rPr>
              <a:t>ASTRIDE</a:t>
            </a:r>
            <a:r>
              <a:rPr lang="zh-CN" altLang="en-US" b="1" kern="1200" dirty="0">
                <a:solidFill>
                  <a:schemeClr val="tx1">
                    <a:lumMod val="95000"/>
                    <a:lumOff val="5000"/>
                  </a:schemeClr>
                </a:solidFill>
                <a:latin typeface="微软雅黑" pitchFamily="34" charset="-122"/>
                <a:ea typeface="微软雅黑" pitchFamily="34" charset="-122"/>
                <a:cs typeface="Arial" pitchFamily="34" charset="0"/>
              </a:rPr>
              <a:t>威胁分析概述</a:t>
            </a:r>
            <a:endParaRPr lang="en-US" altLang="zh-CN" b="1" kern="1200" dirty="0">
              <a:solidFill>
                <a:schemeClr val="tx1">
                  <a:lumMod val="95000"/>
                  <a:lumOff val="5000"/>
                </a:schemeClr>
              </a:solidFill>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en-US" altLang="zh-CN" b="1" kern="1200" dirty="0">
                <a:latin typeface="微软雅黑" pitchFamily="34" charset="-122"/>
                <a:ea typeface="微软雅黑" pitchFamily="34" charset="-122"/>
                <a:cs typeface="Arial" pitchFamily="34" charset="0"/>
              </a:rPr>
              <a:t>ASTRIDE-</a:t>
            </a:r>
            <a:r>
              <a:rPr lang="en-US" altLang="zh-CN" b="1" kern="1200" dirty="0" err="1">
                <a:latin typeface="微软雅黑" pitchFamily="34" charset="-122"/>
                <a:ea typeface="微软雅黑" pitchFamily="34" charset="-122"/>
                <a:cs typeface="Arial" pitchFamily="34" charset="0"/>
              </a:rPr>
              <a:t>Highlevel</a:t>
            </a:r>
            <a:r>
              <a:rPr lang="zh-CN" altLang="en-US" b="1" kern="1200" dirty="0">
                <a:latin typeface="微软雅黑" pitchFamily="34" charset="-122"/>
                <a:ea typeface="微软雅黑" pitchFamily="34" charset="-122"/>
                <a:cs typeface="Arial" pitchFamily="34" charset="0"/>
              </a:rPr>
              <a:t>威胁分析过程</a:t>
            </a:r>
            <a:endParaRPr lang="en-US" altLang="zh-CN"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选取</a:t>
            </a:r>
            <a:r>
              <a:rPr lang="en-US" altLang="zh-CN" sz="1400" b="1" kern="1200" dirty="0">
                <a:latin typeface="微软雅黑" pitchFamily="34" charset="-122"/>
                <a:ea typeface="微软雅黑" pitchFamily="34" charset="-122"/>
                <a:cs typeface="Arial" pitchFamily="34" charset="0"/>
              </a:rPr>
              <a:t>/</a:t>
            </a:r>
            <a:r>
              <a:rPr lang="zh-CN" altLang="en-US" sz="1400" b="1" kern="1200" dirty="0">
                <a:latin typeface="微软雅黑" pitchFamily="34" charset="-122"/>
                <a:ea typeface="微软雅黑" pitchFamily="34" charset="-122"/>
                <a:cs typeface="Arial" pitchFamily="34" charset="0"/>
              </a:rPr>
              <a:t>整合架构图</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绘制信任边界</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识别关键元素</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威胁分析</a:t>
            </a: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风险评估</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制定消减措施</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架构安全方案设计</a:t>
            </a:r>
            <a:endParaRPr lang="en-US" altLang="zh-CN" sz="1400" b="1" kern="1200" dirty="0">
              <a:latin typeface="微软雅黑" pitchFamily="34" charset="-122"/>
              <a:ea typeface="微软雅黑" pitchFamily="34" charset="-122"/>
              <a:cs typeface="Arial" pitchFamily="34" charset="0"/>
            </a:endParaRPr>
          </a:p>
          <a:p>
            <a:pPr marL="142875" lvl="1" indent="169863" eaLnBrk="1" hangingPunct="1">
              <a:lnSpc>
                <a:spcPct val="130000"/>
              </a:lnSpc>
              <a:buClr>
                <a:schemeClr val="tx1"/>
              </a:buClr>
              <a:buSzPct val="60000"/>
              <a:buNone/>
            </a:pPr>
            <a:endParaRPr lang="en-US" altLang="zh-CN" b="1" kern="1200" dirty="0" smtClean="0">
              <a:latin typeface="微软雅黑" pitchFamily="34" charset="-122"/>
              <a:ea typeface="微软雅黑" pitchFamily="34" charset="-122"/>
              <a:cs typeface="Arial" pitchFamily="34" charset="0"/>
            </a:endParaRPr>
          </a:p>
        </p:txBody>
      </p:sp>
      <p:sp>
        <p:nvSpPr>
          <p:cNvPr id="13315" name="矩形 23"/>
          <p:cNvSpPr txBox="1">
            <a:spLocks noChangeArrowheads="1"/>
          </p:cNvSpPr>
          <p:nvPr/>
        </p:nvSpPr>
        <p:spPr bwMode="auto">
          <a:xfrm>
            <a:off x="899592" y="721539"/>
            <a:ext cx="76327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600" b="1" dirty="0" smtClean="0">
                <a:solidFill>
                  <a:srgbClr val="990000"/>
                </a:solidFill>
                <a:latin typeface="FrutigerNext LT Medium" pitchFamily="34" charset="0"/>
                <a:ea typeface="黑体" pitchFamily="49" charset="-122"/>
              </a:rPr>
              <a:t>目录</a:t>
            </a:r>
            <a:endParaRPr lang="zh-CN" altLang="en-US" sz="3600" b="1" dirty="0">
              <a:solidFill>
                <a:srgbClr val="990000"/>
              </a:solidFill>
              <a:latin typeface="FrutigerNext LT Medium" pitchFamily="34" charset="0"/>
              <a:ea typeface="黑体" pitchFamily="49" charset="-122"/>
            </a:endParaRPr>
          </a:p>
        </p:txBody>
      </p:sp>
    </p:spTree>
    <p:extLst>
      <p:ext uri="{BB962C8B-B14F-4D97-AF65-F5344CB8AC3E}">
        <p14:creationId xmlns:p14="http://schemas.microsoft.com/office/powerpoint/2010/main" val="1203606679"/>
      </p:ext>
    </p:extLst>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231704"/>
            <a:ext cx="7848798" cy="4573560"/>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接口</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抵赖</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接口抵赖的威胁主要关注接口访问者否认所做的接口访问操作带来的风险，好的日志审计系统是防抵赖主要措施，另外容易忽略的是良好的认证系统是防抵赖的基础。此外数字签名，防篡改技术也是重要的补充。对于服务运营商来说，防抵赖技术的运用也是免责的重要手段。分析应按照操作者权限和操作场景对抵赖行为以及应对手段进行列举分析。</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问题样例：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该接口是否允许匿名访问？</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该接口是否支持非查询类操作？</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各业务组件是否需要做时间同步？</a:t>
            </a: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是否需要考虑审计日志的存储容量能否达到要求？</a:t>
            </a:r>
          </a:p>
          <a:p>
            <a:pPr marL="1443038" lvl="2" indent="-300038" defTabSz="801688">
              <a:lnSpc>
                <a:spcPct val="140000"/>
              </a:lnSpc>
              <a:buClr>
                <a:schemeClr val="bg2"/>
              </a:buClr>
              <a:buSzPct val="60000"/>
              <a:buFont typeface="Wingdings" pitchFamily="2" charset="2"/>
              <a:buChar char="l"/>
              <a:defRPr/>
            </a:pPr>
            <a:r>
              <a:rPr lang="zh-CN" altLang="en-US" sz="1600" b="1" kern="0" dirty="0" smtClean="0">
                <a:latin typeface="+mn-ea"/>
              </a:rPr>
              <a:t>对</a:t>
            </a:r>
            <a:r>
              <a:rPr lang="zh-CN" altLang="en-US" sz="1600" b="1" kern="0" dirty="0">
                <a:latin typeface="+mn-ea"/>
              </a:rPr>
              <a:t>审计日志是否提供了删除或修改功能？</a:t>
            </a:r>
            <a:endParaRPr lang="en-US" altLang="zh-CN" sz="1600" b="1" kern="0" dirty="0">
              <a:latin typeface="+mn-ea"/>
            </a:endParaRPr>
          </a:p>
        </p:txBody>
      </p:sp>
    </p:spTree>
    <p:extLst>
      <p:ext uri="{BB962C8B-B14F-4D97-AF65-F5344CB8AC3E}">
        <p14:creationId xmlns:p14="http://schemas.microsoft.com/office/powerpoint/2010/main" val="2190102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345060"/>
            <a:ext cx="7848798" cy="3884140"/>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接口</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信息泄露</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接口信息泄露主要关注进出该接口的敏感信息泄露带来的</a:t>
            </a:r>
            <a:r>
              <a:rPr lang="zh-CN" altLang="en-US" sz="1600" b="1" kern="0" dirty="0" smtClean="0">
                <a:latin typeface="+mn-ea"/>
              </a:rPr>
              <a:t>风险。</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明确接口传输数据的最高安全等级是需求的关键，除业务数据外，支撑数据也不能忽略比如认证的凭证的传输，</a:t>
            </a:r>
            <a:r>
              <a:rPr lang="en-US" altLang="zh-CN" sz="1600" b="1" kern="0" dirty="0">
                <a:latin typeface="+mn-ea"/>
              </a:rPr>
              <a:t>SSL</a:t>
            </a:r>
            <a:r>
              <a:rPr lang="zh-CN" altLang="en-US" sz="1600" b="1" kern="0" dirty="0">
                <a:latin typeface="+mn-ea"/>
              </a:rPr>
              <a:t>是一个比较安全的方案。</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问题样例：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是否会通过该接口传输敏感数据？是否会通过该接口输出个人隐私数据？</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solidFill>
                  <a:schemeClr val="tx1">
                    <a:lumMod val="95000"/>
                    <a:lumOff val="5000"/>
                  </a:schemeClr>
                </a:solidFill>
                <a:latin typeface="+mn-ea"/>
              </a:rPr>
              <a:t>该接口是否需要认证，是否传输认证凭据？</a:t>
            </a:r>
            <a:endParaRPr lang="en-US" altLang="zh-CN" sz="1600" b="1" kern="0" dirty="0">
              <a:solidFill>
                <a:schemeClr val="tx1">
                  <a:lumMod val="95000"/>
                  <a:lumOff val="5000"/>
                </a:schemeClr>
              </a:solidFill>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该接口输出的错误信息是否需要做标准化处理？ </a:t>
            </a: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该接口是否会收集个人隐私数据，是否有隐私声明？ </a:t>
            </a:r>
          </a:p>
        </p:txBody>
      </p:sp>
    </p:spTree>
    <p:extLst>
      <p:ext uri="{BB962C8B-B14F-4D97-AF65-F5344CB8AC3E}">
        <p14:creationId xmlns:p14="http://schemas.microsoft.com/office/powerpoint/2010/main" val="459833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345060"/>
            <a:ext cx="7848798" cy="3194721"/>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接口</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拒绝服务</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zh-CN" sz="1600" b="1" kern="0" dirty="0">
                <a:latin typeface="+mn-ea"/>
              </a:rPr>
              <a:t>接口拒绝服务主要关注异常流量给直接处理外部数据的业务组件带来的风</a:t>
            </a:r>
            <a:r>
              <a:rPr lang="zh-CN" altLang="en-US" sz="1600" b="1" kern="0" dirty="0">
                <a:latin typeface="+mn-ea"/>
              </a:rPr>
              <a:t>险</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问题样例：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该接口模块是否会直接处理外部数据，在遭受到异常流量攻击时，是否设计了保护措施？ </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该接口模块是否有业务连续性要求？</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solidFill>
                  <a:schemeClr val="tx1">
                    <a:lumMod val="95000"/>
                    <a:lumOff val="5000"/>
                  </a:schemeClr>
                </a:solidFill>
                <a:latin typeface="+mn-ea"/>
              </a:rPr>
              <a:t>针对</a:t>
            </a:r>
            <a:r>
              <a:rPr lang="zh-CN" altLang="en-US" sz="1600" b="1" kern="0" dirty="0" smtClean="0">
                <a:solidFill>
                  <a:schemeClr val="tx1">
                    <a:lumMod val="95000"/>
                    <a:lumOff val="5000"/>
                  </a:schemeClr>
                </a:solidFill>
                <a:latin typeface="+mn-ea"/>
              </a:rPr>
              <a:t>该接口异常是否</a:t>
            </a:r>
            <a:r>
              <a:rPr lang="zh-CN" altLang="en-US" sz="1600" b="1" kern="0" dirty="0">
                <a:solidFill>
                  <a:schemeClr val="tx1">
                    <a:lumMod val="95000"/>
                    <a:lumOff val="5000"/>
                  </a:schemeClr>
                </a:solidFill>
                <a:latin typeface="+mn-ea"/>
              </a:rPr>
              <a:t>制定了应急响应计划？</a:t>
            </a:r>
            <a:endParaRPr lang="en-US" altLang="zh-CN" sz="1600" b="1" kern="0" dirty="0">
              <a:solidFill>
                <a:schemeClr val="tx1">
                  <a:lumMod val="95000"/>
                  <a:lumOff val="5000"/>
                </a:schemeClr>
              </a:solidFill>
              <a:latin typeface="+mn-ea"/>
            </a:endParaRPr>
          </a:p>
        </p:txBody>
      </p:sp>
    </p:spTree>
    <p:extLst>
      <p:ext uri="{BB962C8B-B14F-4D97-AF65-F5344CB8AC3E}">
        <p14:creationId xmlns:p14="http://schemas.microsoft.com/office/powerpoint/2010/main" val="142009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345060"/>
            <a:ext cx="7848798" cy="3539430"/>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接口</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权限提升</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接口权限提升主要关注未授权的接口访问带来的风险</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提权主要包括水平提权和垂直提权，明确接口相关的所有权限类型，授权策略和机制是评价提权威胁的重点。</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问题样例：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该接口需要什么样的权限才能访问？ </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该接口是否考虑了“三面隔离”？</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是否选择了合适的权限控制框架？</a:t>
            </a:r>
            <a:endParaRPr lang="en-US" altLang="zh-CN" sz="1600" b="1" kern="0" dirty="0">
              <a:latin typeface="+mn-ea"/>
            </a:endParaRPr>
          </a:p>
        </p:txBody>
      </p:sp>
    </p:spTree>
    <p:extLst>
      <p:ext uri="{BB962C8B-B14F-4D97-AF65-F5344CB8AC3E}">
        <p14:creationId xmlns:p14="http://schemas.microsoft.com/office/powerpoint/2010/main" val="4030226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124744"/>
            <a:ext cx="7848798" cy="4918269"/>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业务组件</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篡改</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业务组件的篡改威胁主要关注关键组件的软件包、可执行程序被篡改带来的风险。以及业务组件的数据篡改主要关注敏感数据存储的未授权修改带来的</a:t>
            </a:r>
            <a:r>
              <a:rPr lang="zh-CN" altLang="en-US" sz="1600" b="1" kern="0" dirty="0" smtClean="0">
                <a:latin typeface="+mn-ea"/>
              </a:rPr>
              <a:t>风险。</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问题样例：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软件包在分发的过程中是否有完整性保护的需求？</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业务组件在运行的过程中有没有完整性保护的需求？</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产品在安装、升级、加载软件</a:t>
            </a:r>
            <a:r>
              <a:rPr lang="en-US" altLang="zh-CN" sz="1600" b="1" kern="0" dirty="0">
                <a:latin typeface="+mn-ea"/>
              </a:rPr>
              <a:t>/</a:t>
            </a:r>
            <a:r>
              <a:rPr lang="zh-CN" altLang="en-US" sz="1600" b="1" kern="0" dirty="0">
                <a:latin typeface="+mn-ea"/>
              </a:rPr>
              <a:t>固件的过程中，是否有校验软件</a:t>
            </a:r>
            <a:r>
              <a:rPr lang="en-US" altLang="zh-CN" sz="1600" b="1" kern="0" dirty="0">
                <a:latin typeface="+mn-ea"/>
              </a:rPr>
              <a:t>/</a:t>
            </a:r>
            <a:r>
              <a:rPr lang="zh-CN" altLang="en-US" sz="1600" b="1" kern="0" dirty="0">
                <a:latin typeface="+mn-ea"/>
              </a:rPr>
              <a:t>固件发布者的需求？</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系统是否有安全启动（</a:t>
            </a:r>
            <a:r>
              <a:rPr lang="en-US" altLang="zh-CN" sz="1600" b="1" kern="0" dirty="0">
                <a:latin typeface="+mn-ea"/>
              </a:rPr>
              <a:t>Secure Boot</a:t>
            </a:r>
            <a:r>
              <a:rPr lang="zh-CN" altLang="en-US" sz="1600" b="1" kern="0" dirty="0">
                <a:latin typeface="+mn-ea"/>
              </a:rPr>
              <a:t>）的需求？</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有哪些通道可以访问到系统中的敏感数据，每个通道是否都做了访问控制？</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敏感数据在存取的过程中是否做了完整性校验？</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组件是否有不可修改的需求？</a:t>
            </a:r>
            <a:endParaRPr lang="en-US" altLang="zh-CN" sz="1600" b="1" kern="0" dirty="0">
              <a:latin typeface="+mn-ea"/>
            </a:endParaRPr>
          </a:p>
        </p:txBody>
      </p:sp>
    </p:spTree>
    <p:extLst>
      <p:ext uri="{BB962C8B-B14F-4D97-AF65-F5344CB8AC3E}">
        <p14:creationId xmlns:p14="http://schemas.microsoft.com/office/powerpoint/2010/main" val="631114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124744"/>
            <a:ext cx="7848798" cy="4573560"/>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业务组件</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信息泄露</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业务组件信息泄露主要关注敏感数据存储未授权访问带来的风险。</a:t>
            </a: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识别敏感数据，以及在业务组件内部的生成，传输，处理和存贮，以及相应的保护机制是防护的关键；除业务数据，运营敏感数据也不应遗漏，比如认证凭证，加密秘钥，证书等。另外运维人员后台数据访问也需要重视</a:t>
            </a:r>
            <a:r>
              <a:rPr lang="zh-CN" altLang="en-US" sz="1600" b="1" kern="0" dirty="0" smtClean="0">
                <a:latin typeface="+mn-ea"/>
              </a:rPr>
              <a:t>。</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smtClean="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smtClean="0">
                <a:latin typeface="+mn-ea"/>
              </a:rPr>
              <a:t>问题</a:t>
            </a:r>
            <a:r>
              <a:rPr lang="zh-CN" altLang="en-US" sz="1600" b="1" kern="0" dirty="0">
                <a:latin typeface="+mn-ea"/>
              </a:rPr>
              <a:t>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敏感信息在存储时是否做了访问控制？ </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敏感信息在存储时是否加密？有没有合适的根密钥保护方案？</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数据存储中是否含有个人隐私数据？</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闲置的信息是否有保护措施？</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smtClean="0">
                <a:solidFill>
                  <a:schemeClr val="tx1">
                    <a:lumMod val="95000"/>
                    <a:lumOff val="5000"/>
                  </a:schemeClr>
                </a:solidFill>
                <a:latin typeface="+mn-ea"/>
              </a:rPr>
              <a:t>是否</a:t>
            </a:r>
            <a:r>
              <a:rPr lang="zh-CN" altLang="en-US" sz="1600" b="1" kern="0" dirty="0">
                <a:solidFill>
                  <a:schemeClr val="tx1">
                    <a:lumMod val="95000"/>
                    <a:lumOff val="5000"/>
                  </a:schemeClr>
                </a:solidFill>
                <a:latin typeface="+mn-ea"/>
              </a:rPr>
              <a:t>将敏感数据保存在缓存，配置文件当中</a:t>
            </a:r>
            <a:r>
              <a:rPr lang="zh-CN" altLang="en-US" sz="1600" b="1" kern="0" dirty="0" smtClean="0">
                <a:solidFill>
                  <a:schemeClr val="tx1">
                    <a:lumMod val="95000"/>
                    <a:lumOff val="5000"/>
                  </a:schemeClr>
                </a:solidFill>
                <a:latin typeface="+mn-ea"/>
              </a:rPr>
              <a:t>？</a:t>
            </a:r>
            <a:endParaRPr lang="en-US" altLang="zh-CN" sz="1600" b="1" kern="0" dirty="0">
              <a:solidFill>
                <a:schemeClr val="tx1">
                  <a:lumMod val="95000"/>
                  <a:lumOff val="5000"/>
                </a:schemeClr>
              </a:solidFill>
              <a:latin typeface="+mn-ea"/>
            </a:endParaRPr>
          </a:p>
        </p:txBody>
      </p:sp>
    </p:spTree>
    <p:extLst>
      <p:ext uri="{BB962C8B-B14F-4D97-AF65-F5344CB8AC3E}">
        <p14:creationId xmlns:p14="http://schemas.microsoft.com/office/powerpoint/2010/main" val="533912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4</a:t>
            </a:r>
            <a:r>
              <a:rPr lang="zh-CN" altLang="en-US" dirty="0" smtClean="0"/>
              <a:t>：威胁分析</a:t>
            </a:r>
            <a:r>
              <a:rPr lang="en-US" altLang="zh-CN" dirty="0" smtClean="0"/>
              <a:t>—</a:t>
            </a:r>
            <a:r>
              <a:rPr lang="zh-CN" altLang="en-US" dirty="0" smtClean="0">
                <a:latin typeface="华文新魏" pitchFamily="2" charset="-122"/>
                <a:ea typeface="华文新魏" pitchFamily="2" charset="-122"/>
              </a:rPr>
              <a:t>评估问卷</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611634" y="1124744"/>
            <a:ext cx="7848798" cy="4228850"/>
          </a:xfrm>
          <a:prstGeom prst="rect">
            <a:avLst/>
          </a:prstGeom>
          <a:solidFill>
            <a:schemeClr val="accent6">
              <a:lumMod val="40000"/>
              <a:lumOff val="60000"/>
            </a:schemeClr>
          </a:solidFill>
          <a:effectLst>
            <a:outerShdw blurRad="63500" sx="102000" sy="102000" algn="ctr" rotWithShape="0">
              <a:prstClr val="black">
                <a:alpha val="40000"/>
              </a:prstClr>
            </a:outerShdw>
          </a:effectLst>
        </p:spPr>
        <p:txBody>
          <a:bodyPr wrap="square" rtlCol="0">
            <a:spAutoFit/>
          </a:bodyPr>
          <a:lstStyle/>
          <a:p>
            <a:pPr marL="300038" indent="-300038" defTabSz="801688">
              <a:lnSpc>
                <a:spcPct val="140000"/>
              </a:lnSpc>
              <a:buClr>
                <a:schemeClr val="bg2"/>
              </a:buClr>
              <a:buSzPct val="60000"/>
              <a:buFont typeface="Wingdings" pitchFamily="2" charset="2"/>
              <a:buChar char="l"/>
              <a:defRPr/>
            </a:pP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业务组件</a:t>
            </a:r>
            <a:r>
              <a:rPr lang="en-US" altLang="zh-CN" sz="1600" b="1" dirty="0">
                <a:solidFill>
                  <a:schemeClr val="tx2"/>
                </a:solidFill>
                <a:latin typeface="微软雅黑" panose="020B0503020204020204" pitchFamily="34" charset="-122"/>
                <a:ea typeface="微软雅黑" panose="020B0503020204020204" pitchFamily="34" charset="-122"/>
                <a:cs typeface="Calibri" pitchFamily="34" charset="0"/>
              </a:rPr>
              <a:t>-</a:t>
            </a:r>
            <a:r>
              <a:rPr lang="zh-CN" altLang="en-US" sz="1600" b="1" dirty="0">
                <a:solidFill>
                  <a:schemeClr val="tx2"/>
                </a:solidFill>
                <a:latin typeface="微软雅黑" panose="020B0503020204020204" pitchFamily="34" charset="-122"/>
                <a:ea typeface="微软雅黑" panose="020B0503020204020204" pitchFamily="34" charset="-122"/>
                <a:cs typeface="Calibri" pitchFamily="34" charset="0"/>
              </a:rPr>
              <a:t>权限提升</a:t>
            </a:r>
            <a:endParaRPr lang="en-US" altLang="zh-CN" sz="1050" b="1" dirty="0">
              <a:solidFill>
                <a:schemeClr val="tx2"/>
              </a:solidFill>
              <a:latin typeface="微软雅黑" pitchFamily="34" charset="-122"/>
              <a:ea typeface="微软雅黑" pitchFamily="34" charset="-122"/>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业务组件权限提升主要关注针对内部组件的未授权访问带来的</a:t>
            </a:r>
            <a:r>
              <a:rPr lang="zh-CN" altLang="en-US" sz="1600" b="1" kern="0" dirty="0" smtClean="0">
                <a:latin typeface="+mn-ea"/>
              </a:rPr>
              <a:t>风险。</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权限策略不清和实际控制机制不到位是产生提权漏洞的两大根本原因，明确权限矩阵，部署全局访问控制机制是业务组件内部重要安全措施。</a:t>
            </a: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endParaRPr lang="en-US" altLang="zh-CN" sz="1600" b="1" kern="0" dirty="0">
              <a:latin typeface="+mn-ea"/>
            </a:endParaRPr>
          </a:p>
          <a:p>
            <a:pPr marL="1042988" lvl="1" indent="-300038" defTabSz="801688">
              <a:lnSpc>
                <a:spcPct val="140000"/>
              </a:lnSpc>
              <a:buClr>
                <a:schemeClr val="bg2"/>
              </a:buClr>
              <a:buSzPct val="60000"/>
              <a:buFont typeface="Wingdings" pitchFamily="2" charset="2"/>
              <a:buChar char="l"/>
              <a:defRPr/>
            </a:pPr>
            <a:r>
              <a:rPr lang="zh-CN" altLang="en-US" sz="1600" b="1" kern="0" dirty="0">
                <a:latin typeface="+mn-ea"/>
              </a:rPr>
              <a:t>问题样例：</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如果该组件对内提供访问接口，是否对访问者做了访问控制？</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该组件对应的服务或进程需要什么样的运行权限？</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在设计系统架构时，有没有考虑权限分离的原则？</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latin typeface="+mn-ea"/>
              </a:rPr>
              <a:t>产品有哪些类型的用户？不同的用户在权限上是否有差别？采用什么样的模型对用户进行权限管理的？</a:t>
            </a:r>
            <a:endParaRPr lang="en-US" altLang="zh-CN" sz="1600" b="1" kern="0" dirty="0">
              <a:latin typeface="+mn-ea"/>
            </a:endParaRPr>
          </a:p>
          <a:p>
            <a:pPr marL="1443038" lvl="2" indent="-300038" defTabSz="801688">
              <a:lnSpc>
                <a:spcPct val="140000"/>
              </a:lnSpc>
              <a:buClr>
                <a:schemeClr val="bg2"/>
              </a:buClr>
              <a:buSzPct val="60000"/>
              <a:buFont typeface="Wingdings" pitchFamily="2" charset="2"/>
              <a:buChar char="l"/>
              <a:defRPr/>
            </a:pPr>
            <a:r>
              <a:rPr lang="zh-CN" altLang="en-US" sz="1600" b="1" kern="0" dirty="0">
                <a:solidFill>
                  <a:schemeClr val="tx1">
                    <a:lumMod val="95000"/>
                    <a:lumOff val="5000"/>
                  </a:schemeClr>
                </a:solidFill>
                <a:latin typeface="+mn-ea"/>
              </a:rPr>
              <a:t>权限申请，控制流程是如何实现的</a:t>
            </a:r>
            <a:r>
              <a:rPr lang="zh-CN" altLang="en-US" sz="1600" b="1" kern="0" dirty="0" smtClean="0">
                <a:solidFill>
                  <a:schemeClr val="tx1">
                    <a:lumMod val="95000"/>
                    <a:lumOff val="5000"/>
                  </a:schemeClr>
                </a:solidFill>
                <a:latin typeface="+mn-ea"/>
              </a:rPr>
              <a:t>？</a:t>
            </a:r>
            <a:endParaRPr lang="en-US" altLang="zh-CN" sz="1600" b="1" kern="0" dirty="0">
              <a:solidFill>
                <a:schemeClr val="tx1">
                  <a:lumMod val="95000"/>
                  <a:lumOff val="5000"/>
                </a:schemeClr>
              </a:solidFill>
              <a:latin typeface="+mn-ea"/>
            </a:endParaRPr>
          </a:p>
        </p:txBody>
      </p:sp>
    </p:spTree>
    <p:extLst>
      <p:ext uri="{BB962C8B-B14F-4D97-AF65-F5344CB8AC3E}">
        <p14:creationId xmlns:p14="http://schemas.microsoft.com/office/powerpoint/2010/main" val="3386540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5</a:t>
            </a:r>
            <a:r>
              <a:rPr lang="zh-CN" altLang="en-US" dirty="0" smtClean="0"/>
              <a:t>：风险评估</a:t>
            </a:r>
            <a:r>
              <a:rPr lang="en-US" altLang="zh-CN" dirty="0" smtClean="0"/>
              <a:t>—</a:t>
            </a:r>
            <a:r>
              <a:rPr lang="zh-CN" altLang="en-US" dirty="0" smtClean="0">
                <a:latin typeface="华文新魏" pitchFamily="2" charset="-122"/>
                <a:ea typeface="华文新魏" pitchFamily="2" charset="-122"/>
              </a:rPr>
              <a:t>定级规则</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5" name="文本框 4"/>
          <p:cNvSpPr txBox="1"/>
          <p:nvPr/>
        </p:nvSpPr>
        <p:spPr>
          <a:xfrm>
            <a:off x="352153" y="2856309"/>
            <a:ext cx="5832648" cy="1877437"/>
          </a:xfrm>
          <a:prstGeom prst="rect">
            <a:avLst/>
          </a:prstGeom>
          <a:noFill/>
        </p:spPr>
        <p:txBody>
          <a:bodyPr wrap="square" rtlCol="0">
            <a:spAutoFit/>
          </a:bodyPr>
          <a:lstStyle/>
          <a:p>
            <a:pPr marL="800100" lvl="2" indent="-342900" eaLnBrk="0" hangingPunct="0">
              <a:lnSpc>
                <a:spcPct val="140000"/>
              </a:lnSpc>
              <a:buSzPct val="60000"/>
              <a:buFont typeface="Wingdings" pitchFamily="2" charset="2"/>
              <a:buChar char="n"/>
              <a:defRPr/>
            </a:pPr>
            <a:r>
              <a:rPr lang="zh-CN" altLang="en-US" sz="1400" b="1" kern="0" dirty="0" smtClean="0">
                <a:ea typeface="黑体" pitchFamily="49" charset="-122"/>
              </a:rPr>
              <a:t>可能性</a:t>
            </a:r>
            <a:r>
              <a:rPr lang="zh-CN" altLang="en-US" sz="1400" b="1" kern="0" dirty="0">
                <a:ea typeface="黑体" pitchFamily="49" charset="-122"/>
              </a:rPr>
              <a:t>：</a:t>
            </a:r>
            <a:r>
              <a:rPr lang="zh-CN" altLang="en-US" sz="1400" kern="0" dirty="0">
                <a:latin typeface="宋体" panose="02010600030101010101" pitchFamily="2" charset="-122"/>
              </a:rPr>
              <a:t>指的是当前消减</a:t>
            </a:r>
            <a:r>
              <a:rPr lang="zh-CN" altLang="en-US" sz="1400" kern="0" dirty="0" smtClean="0">
                <a:latin typeface="宋体" panose="02010600030101010101" pitchFamily="2" charset="-122"/>
              </a:rPr>
              <a:t>措施</a:t>
            </a:r>
            <a:r>
              <a:rPr lang="zh-CN" altLang="en-US" sz="1400" kern="0" dirty="0">
                <a:latin typeface="宋体" panose="02010600030101010101" pitchFamily="2" charset="-122"/>
              </a:rPr>
              <a:t>可能</a:t>
            </a:r>
            <a:r>
              <a:rPr lang="zh-CN" altLang="en-US" sz="1400" kern="0" dirty="0" smtClean="0">
                <a:latin typeface="宋体" panose="02010600030101010101" pitchFamily="2" charset="-122"/>
              </a:rPr>
              <a:t>受到</a:t>
            </a:r>
            <a:r>
              <a:rPr lang="zh-CN" altLang="en-US" sz="1400" kern="0" dirty="0">
                <a:latin typeface="宋体" panose="02010600030101010101" pitchFamily="2" charset="-122"/>
              </a:rPr>
              <a:t>的</a:t>
            </a:r>
            <a:r>
              <a:rPr lang="zh-CN" altLang="en-US" sz="1400" b="1" kern="0" dirty="0" smtClean="0">
                <a:solidFill>
                  <a:srgbClr val="C00000"/>
                </a:solidFill>
                <a:latin typeface="宋体" panose="02010600030101010101" pitchFamily="2" charset="-122"/>
              </a:rPr>
              <a:t>攻击方式（途径），</a:t>
            </a:r>
            <a:r>
              <a:rPr lang="zh-CN" altLang="en-US" sz="1400" kern="0" dirty="0" smtClean="0">
                <a:latin typeface="宋体" panose="02010600030101010101" pitchFamily="2" charset="-122"/>
              </a:rPr>
              <a:t>以及</a:t>
            </a:r>
            <a:r>
              <a:rPr lang="zh-CN" altLang="en-US" sz="1400" b="1" kern="0" dirty="0" smtClean="0">
                <a:solidFill>
                  <a:srgbClr val="C00000"/>
                </a:solidFill>
                <a:latin typeface="宋体" panose="02010600030101010101" pitchFamily="2" charset="-122"/>
              </a:rPr>
              <a:t>被攻击的可能性大小</a:t>
            </a:r>
            <a:r>
              <a:rPr lang="zh-CN" altLang="en-US" sz="1400" kern="0" dirty="0" smtClean="0">
                <a:latin typeface="宋体" panose="02010600030101010101" pitchFamily="2" charset="-122"/>
              </a:rPr>
              <a:t>。</a:t>
            </a:r>
            <a:endParaRPr lang="en-US" altLang="zh-CN" sz="1400" kern="0" dirty="0">
              <a:latin typeface="宋体" panose="02010600030101010101" pitchFamily="2" charset="-122"/>
            </a:endParaRPr>
          </a:p>
          <a:p>
            <a:pPr marL="800100" lvl="2" indent="-342900" eaLnBrk="0" hangingPunct="0">
              <a:lnSpc>
                <a:spcPct val="140000"/>
              </a:lnSpc>
              <a:buSzPct val="60000"/>
              <a:buFont typeface="Wingdings" pitchFamily="2" charset="2"/>
              <a:buChar char="n"/>
              <a:defRPr/>
            </a:pPr>
            <a:r>
              <a:rPr lang="zh-CN" altLang="en-US" sz="1400" b="1" kern="0" dirty="0" smtClean="0">
                <a:ea typeface="黑体" pitchFamily="49" charset="-122"/>
              </a:rPr>
              <a:t>影响</a:t>
            </a:r>
            <a:r>
              <a:rPr lang="zh-CN" altLang="en-US" sz="1400" b="1" kern="0" dirty="0">
                <a:ea typeface="黑体" pitchFamily="49" charset="-122"/>
              </a:rPr>
              <a:t>：</a:t>
            </a:r>
            <a:r>
              <a:rPr lang="zh-CN" altLang="zh-CN" sz="1400" kern="0" dirty="0">
                <a:latin typeface="宋体" panose="02010600030101010101" pitchFamily="2" charset="-122"/>
              </a:rPr>
              <a:t>指的是如果该缺陷被利用，目标系统遭受的损失，</a:t>
            </a:r>
            <a:r>
              <a:rPr lang="zh-CN" altLang="zh-CN" sz="1400" kern="0" dirty="0" smtClean="0">
                <a:latin typeface="宋体" panose="02010600030101010101" pitchFamily="2" charset="-122"/>
              </a:rPr>
              <a:t>包括</a:t>
            </a:r>
            <a:r>
              <a:rPr lang="en-US" altLang="zh-CN" sz="1400" kern="0" dirty="0" smtClean="0">
                <a:latin typeface="宋体" panose="02010600030101010101" pitchFamily="2" charset="-122"/>
              </a:rPr>
              <a:t> </a:t>
            </a:r>
            <a:r>
              <a:rPr lang="en-US" altLang="zh-CN" sz="1400" b="1" kern="0" dirty="0" smtClean="0">
                <a:latin typeface="宋体" panose="02010600030101010101" pitchFamily="2" charset="-122"/>
              </a:rPr>
              <a:t>CIA</a:t>
            </a:r>
            <a:r>
              <a:rPr lang="en-US" altLang="zh-CN" sz="1400" kern="0" dirty="0" smtClean="0">
                <a:latin typeface="宋体" panose="02010600030101010101" pitchFamily="2" charset="-122"/>
              </a:rPr>
              <a:t> </a:t>
            </a:r>
            <a:r>
              <a:rPr lang="zh-CN" altLang="zh-CN" sz="1400" kern="0" dirty="0" smtClean="0">
                <a:latin typeface="宋体" panose="02010600030101010101" pitchFamily="2" charset="-122"/>
              </a:rPr>
              <a:t>所</a:t>
            </a:r>
            <a:r>
              <a:rPr lang="zh-CN" altLang="zh-CN" sz="1400" kern="0" dirty="0">
                <a:latin typeface="宋体" panose="02010600030101010101" pitchFamily="2" charset="-122"/>
              </a:rPr>
              <a:t>受到的影响</a:t>
            </a:r>
            <a:r>
              <a:rPr lang="zh-CN" altLang="en-US" sz="1400" kern="0" dirty="0">
                <a:latin typeface="宋体" panose="02010600030101010101" pitchFamily="2" charset="-122"/>
              </a:rPr>
              <a:t>。</a:t>
            </a:r>
            <a:r>
              <a:rPr lang="zh-CN" altLang="zh-CN" sz="1400" dirty="0">
                <a:latin typeface="宋体" panose="02010600030101010101" pitchFamily="2" charset="-122"/>
              </a:rPr>
              <a:t>缺陷</a:t>
            </a:r>
            <a:r>
              <a:rPr lang="zh-CN" altLang="zh-CN" sz="1400" b="1" dirty="0">
                <a:solidFill>
                  <a:srgbClr val="C00000"/>
                </a:solidFill>
                <a:latin typeface="宋体" panose="02010600030101010101" pitchFamily="2" charset="-122"/>
              </a:rPr>
              <a:t>被利用后</a:t>
            </a:r>
            <a:r>
              <a:rPr lang="zh-CN" altLang="zh-CN" sz="1400" dirty="0">
                <a:latin typeface="宋体" panose="02010600030101010101" pitchFamily="2" charset="-122"/>
              </a:rPr>
              <a:t>，对系统的</a:t>
            </a:r>
            <a:r>
              <a:rPr lang="zh-CN" altLang="zh-CN" sz="1400" b="1" dirty="0">
                <a:solidFill>
                  <a:srgbClr val="C00000"/>
                </a:solidFill>
                <a:latin typeface="宋体" panose="02010600030101010101" pitchFamily="2" charset="-122"/>
              </a:rPr>
              <a:t>影响越大</a:t>
            </a:r>
            <a:r>
              <a:rPr lang="zh-CN" altLang="zh-CN" sz="1400" dirty="0">
                <a:latin typeface="宋体" panose="02010600030101010101" pitchFamily="2" charset="-122"/>
              </a:rPr>
              <a:t>，</a:t>
            </a:r>
            <a:r>
              <a:rPr lang="zh-CN" altLang="zh-CN" sz="1400" b="1" dirty="0">
                <a:solidFill>
                  <a:srgbClr val="C00000"/>
                </a:solidFill>
                <a:latin typeface="宋体" panose="02010600030101010101" pitchFamily="2" charset="-122"/>
              </a:rPr>
              <a:t>风险越高</a:t>
            </a:r>
            <a:endParaRPr lang="en-US" altLang="zh-CN" sz="1400" b="1" kern="0" dirty="0">
              <a:solidFill>
                <a:srgbClr val="C00000"/>
              </a:solidFill>
              <a:latin typeface="宋体" panose="02010600030101010101" pitchFamily="2" charset="-122"/>
            </a:endParaRPr>
          </a:p>
          <a:p>
            <a:endParaRPr lang="zh-CN" altLang="en-US" dirty="0"/>
          </a:p>
        </p:txBody>
      </p:sp>
      <p:graphicFrame>
        <p:nvGraphicFramePr>
          <p:cNvPr id="6" name="表格 5"/>
          <p:cNvGraphicFramePr>
            <a:graphicFrameLocks noGrp="1"/>
          </p:cNvGraphicFramePr>
          <p:nvPr>
            <p:extLst/>
          </p:nvPr>
        </p:nvGraphicFramePr>
        <p:xfrm>
          <a:off x="6732240" y="2395544"/>
          <a:ext cx="1800201" cy="3409720"/>
        </p:xfrm>
        <a:graphic>
          <a:graphicData uri="http://schemas.openxmlformats.org/drawingml/2006/table">
            <a:tbl>
              <a:tblPr firstRow="1" firstCol="1" bandRow="1"/>
              <a:tblGrid>
                <a:gridCol w="504056"/>
                <a:gridCol w="720080"/>
                <a:gridCol w="576065"/>
              </a:tblGrid>
              <a:tr h="340972">
                <a:tc>
                  <a:txBody>
                    <a:bodyPr/>
                    <a:lstStyle/>
                    <a:p>
                      <a:pPr marL="0" indent="0" algn="l" defTabSz="914400" rtl="0" eaLnBrk="1" latinLnBrk="0" hangingPunct="1">
                        <a:lnSpc>
                          <a:spcPct val="150000"/>
                        </a:lnSpc>
                        <a:spcAft>
                          <a:spcPts val="0"/>
                        </a:spcAft>
                      </a:pPr>
                      <a:r>
                        <a:rPr lang="zh-CN" sz="1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indent="0" algn="l" defTabSz="914400" rtl="0" eaLnBrk="1" latinLnBrk="0" hangingPunct="1">
                        <a:lnSpc>
                          <a:spcPct val="150000"/>
                        </a:lnSpc>
                        <a:spcAft>
                          <a:spcPts val="0"/>
                        </a:spcAft>
                      </a:pPr>
                      <a:r>
                        <a:rPr lang="zh-CN" sz="1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可能性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indent="0" algn="l" defTabSz="914400" rtl="0" eaLnBrk="1" latinLnBrk="0" hangingPunct="1">
                        <a:lnSpc>
                          <a:spcPct val="150000"/>
                        </a:lnSpc>
                        <a:spcAft>
                          <a:spcPts val="0"/>
                        </a:spcAft>
                      </a:pPr>
                      <a:r>
                        <a:rPr lang="zh-CN"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风险</a:t>
                      </a:r>
                      <a:endParaRPr lang="zh-CN" sz="1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r>
              <a:tr h="340972">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72">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72">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72">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72">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72">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72">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72">
                <a:tc>
                  <a:txBody>
                    <a:bodyPr/>
                    <a:lstStyle/>
                    <a:p>
                      <a:pPr marL="0" indent="0" algn="l" defTabSz="914400" rtl="0" eaLnBrk="1" latinLnBrk="0" hangingPunct="1">
                        <a:lnSpc>
                          <a:spcPct val="150000"/>
                        </a:lnSpc>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72">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50000"/>
                        </a:lnSpc>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文本框 6"/>
          <p:cNvSpPr txBox="1"/>
          <p:nvPr/>
        </p:nvSpPr>
        <p:spPr>
          <a:xfrm>
            <a:off x="352153" y="4506447"/>
            <a:ext cx="5832648" cy="1298817"/>
          </a:xfrm>
          <a:prstGeom prst="rect">
            <a:avLst/>
          </a:prstGeom>
          <a:noFill/>
        </p:spPr>
        <p:txBody>
          <a:bodyPr wrap="square" rtlCol="0">
            <a:spAutoFit/>
          </a:bodyPr>
          <a:lstStyle/>
          <a:p>
            <a:pPr eaLnBrk="0" hangingPunct="0">
              <a:lnSpc>
                <a:spcPct val="140000"/>
              </a:lnSpc>
              <a:buSzPct val="60000"/>
              <a:defRPr/>
            </a:pPr>
            <a:r>
              <a:rPr lang="zh-CN" altLang="en-US" sz="1400" b="1" kern="0" dirty="0" smtClean="0">
                <a:ea typeface="黑体" pitchFamily="49" charset="-122"/>
              </a:rPr>
              <a:t>可能性说明：</a:t>
            </a:r>
            <a:endParaRPr lang="en-US" altLang="zh-CN" sz="1400" b="1" kern="0" dirty="0" smtClean="0">
              <a:ea typeface="黑体" pitchFamily="49" charset="-122"/>
            </a:endParaRPr>
          </a:p>
          <a:p>
            <a:pPr marL="800100" lvl="2" indent="-342900" eaLnBrk="0" hangingPunct="0">
              <a:lnSpc>
                <a:spcPct val="140000"/>
              </a:lnSpc>
              <a:buSzPct val="60000"/>
              <a:buFont typeface="Wingdings" pitchFamily="2" charset="2"/>
              <a:buChar char="n"/>
              <a:defRPr/>
            </a:pPr>
            <a:r>
              <a:rPr lang="zh-CN" altLang="en-US" sz="1400" b="1" kern="0" dirty="0">
                <a:ea typeface="黑体" pitchFamily="49" charset="-122"/>
              </a:rPr>
              <a:t>高</a:t>
            </a:r>
            <a:r>
              <a:rPr lang="zh-CN" altLang="en-US" sz="1400" b="1" kern="0" dirty="0" smtClean="0">
                <a:ea typeface="黑体" pitchFamily="49" charset="-122"/>
              </a:rPr>
              <a:t>：</a:t>
            </a:r>
            <a:r>
              <a:rPr lang="zh-CN" altLang="en-US" sz="1400" kern="0" dirty="0" smtClean="0">
                <a:latin typeface="宋体" panose="02010600030101010101" pitchFamily="2" charset="-122"/>
              </a:rPr>
              <a:t>无</a:t>
            </a:r>
            <a:r>
              <a:rPr lang="zh-CN" altLang="zh-CN" sz="1400" kern="0" dirty="0" smtClean="0">
                <a:latin typeface="宋体" panose="02010600030101010101" pitchFamily="2" charset="-122"/>
              </a:rPr>
              <a:t>消减</a:t>
            </a:r>
            <a:r>
              <a:rPr lang="zh-CN" altLang="zh-CN" sz="1400" kern="0" dirty="0">
                <a:latin typeface="宋体" panose="02010600030101010101" pitchFamily="2" charset="-122"/>
              </a:rPr>
              <a:t>措施，或</a:t>
            </a:r>
            <a:r>
              <a:rPr lang="zh-CN" altLang="en-US" sz="1400" kern="0" dirty="0">
                <a:latin typeface="宋体" panose="02010600030101010101" pitchFamily="2" charset="-122"/>
              </a:rPr>
              <a:t>消减</a:t>
            </a:r>
            <a:r>
              <a:rPr lang="zh-CN" altLang="zh-CN" sz="1400" kern="0" dirty="0" smtClean="0">
                <a:latin typeface="宋体" panose="02010600030101010101" pitchFamily="2" charset="-122"/>
              </a:rPr>
              <a:t>措施错误</a:t>
            </a:r>
            <a:endParaRPr lang="en-US" altLang="zh-CN" sz="1400" kern="0" dirty="0">
              <a:latin typeface="宋体" panose="02010600030101010101" pitchFamily="2" charset="-122"/>
            </a:endParaRPr>
          </a:p>
          <a:p>
            <a:pPr marL="800100" lvl="2" indent="-342900" eaLnBrk="0" hangingPunct="0">
              <a:lnSpc>
                <a:spcPct val="140000"/>
              </a:lnSpc>
              <a:buSzPct val="60000"/>
              <a:buFont typeface="Wingdings" pitchFamily="2" charset="2"/>
              <a:buChar char="n"/>
              <a:defRPr/>
            </a:pPr>
            <a:r>
              <a:rPr lang="zh-CN" altLang="zh-CN" sz="1400" b="1" kern="0" dirty="0">
                <a:ea typeface="黑体" pitchFamily="49" charset="-122"/>
              </a:rPr>
              <a:t>低</a:t>
            </a:r>
            <a:r>
              <a:rPr lang="zh-CN" altLang="en-US" sz="1400" b="1" kern="0" dirty="0" smtClean="0">
                <a:ea typeface="黑体" pitchFamily="49" charset="-122"/>
              </a:rPr>
              <a:t>：</a:t>
            </a:r>
            <a:r>
              <a:rPr lang="zh-CN" altLang="zh-CN" sz="1400" kern="0" dirty="0" smtClean="0">
                <a:latin typeface="宋体" panose="02010600030101010101" pitchFamily="2" charset="-122"/>
              </a:rPr>
              <a:t>有</a:t>
            </a:r>
            <a:r>
              <a:rPr lang="zh-CN" altLang="zh-CN" sz="1400" kern="0" dirty="0">
                <a:latin typeface="宋体" panose="02010600030101010101" pitchFamily="2" charset="-122"/>
              </a:rPr>
              <a:t>消减措施，</a:t>
            </a:r>
            <a:r>
              <a:rPr lang="zh-CN" altLang="zh-CN" sz="1400" kern="0" dirty="0" smtClean="0">
                <a:latin typeface="宋体" panose="02010600030101010101" pitchFamily="2" charset="-122"/>
              </a:rPr>
              <a:t>且足以消减到可接受的程度</a:t>
            </a:r>
            <a:endParaRPr lang="en-US" altLang="zh-CN" sz="1400" kern="0" dirty="0">
              <a:latin typeface="宋体" panose="02010600030101010101" pitchFamily="2" charset="-122"/>
            </a:endParaRPr>
          </a:p>
          <a:p>
            <a:pPr marL="800100" lvl="2" indent="-342900" eaLnBrk="0" hangingPunct="0">
              <a:lnSpc>
                <a:spcPct val="140000"/>
              </a:lnSpc>
              <a:buSzPct val="60000"/>
              <a:buFont typeface="Wingdings" pitchFamily="2" charset="2"/>
              <a:buChar char="n"/>
              <a:defRPr/>
            </a:pPr>
            <a:r>
              <a:rPr lang="zh-CN" altLang="en-US" sz="1400" b="1" kern="0" dirty="0">
                <a:ea typeface="黑体" pitchFamily="49" charset="-122"/>
              </a:rPr>
              <a:t>中</a:t>
            </a:r>
            <a:r>
              <a:rPr lang="zh-CN" altLang="en-US" sz="1400" b="1" kern="0" dirty="0" smtClean="0">
                <a:ea typeface="黑体" pitchFamily="49" charset="-122"/>
              </a:rPr>
              <a:t>：</a:t>
            </a:r>
            <a:r>
              <a:rPr lang="zh-CN" altLang="en-US" sz="1400" kern="0" dirty="0" smtClean="0">
                <a:latin typeface="宋体" panose="02010600030101010101" pitchFamily="2" charset="-122"/>
              </a:rPr>
              <a:t>高</a:t>
            </a:r>
            <a:r>
              <a:rPr lang="zh-CN" altLang="zh-CN" sz="1400" kern="0" dirty="0">
                <a:latin typeface="宋体" panose="02010600030101010101" pitchFamily="2" charset="-122"/>
              </a:rPr>
              <a:t>、</a:t>
            </a:r>
            <a:r>
              <a:rPr lang="zh-CN" altLang="en-US" sz="1400" kern="0" dirty="0">
                <a:latin typeface="宋体" panose="02010600030101010101" pitchFamily="2" charset="-122"/>
              </a:rPr>
              <a:t>低</a:t>
            </a:r>
            <a:r>
              <a:rPr lang="zh-CN" altLang="zh-CN" sz="1400" kern="0" dirty="0">
                <a:latin typeface="宋体" panose="02010600030101010101" pitchFamily="2" charset="-122"/>
              </a:rPr>
              <a:t>之间</a:t>
            </a:r>
            <a:r>
              <a:rPr lang="zh-CN" altLang="zh-CN" sz="1400" kern="0" dirty="0" smtClean="0">
                <a:latin typeface="宋体" panose="02010600030101010101" pitchFamily="2" charset="-122"/>
              </a:rPr>
              <a:t>，有</a:t>
            </a:r>
            <a:r>
              <a:rPr lang="zh-CN" altLang="zh-CN" sz="1400" kern="0" dirty="0">
                <a:latin typeface="宋体" panose="02010600030101010101" pitchFamily="2" charset="-122"/>
              </a:rPr>
              <a:t>消减措施，但</a:t>
            </a:r>
            <a:r>
              <a:rPr lang="zh-CN" altLang="zh-CN" sz="1400" kern="0" dirty="0" smtClean="0">
                <a:latin typeface="宋体" panose="02010600030101010101" pitchFamily="2" charset="-122"/>
              </a:rPr>
              <a:t>不</a:t>
            </a:r>
            <a:r>
              <a:rPr lang="zh-CN" altLang="en-US" sz="1400" kern="0" dirty="0" smtClean="0">
                <a:latin typeface="宋体" panose="02010600030101010101" pitchFamily="2" charset="-122"/>
              </a:rPr>
              <a:t>可</a:t>
            </a:r>
            <a:r>
              <a:rPr lang="zh-CN" altLang="zh-CN" sz="1400" kern="0" dirty="0" smtClean="0">
                <a:latin typeface="宋体" panose="02010600030101010101" pitchFamily="2" charset="-122"/>
              </a:rPr>
              <a:t>接受</a:t>
            </a:r>
            <a:endParaRPr lang="zh-CN" altLang="en-US" sz="1400" kern="0" dirty="0">
              <a:latin typeface="宋体" panose="02010600030101010101" pitchFamily="2" charset="-122"/>
            </a:endParaRPr>
          </a:p>
        </p:txBody>
      </p:sp>
      <p:sp>
        <p:nvSpPr>
          <p:cNvPr id="10" name="矩形 9"/>
          <p:cNvSpPr/>
          <p:nvPr/>
        </p:nvSpPr>
        <p:spPr>
          <a:xfrm>
            <a:off x="352153" y="2252500"/>
            <a:ext cx="4368504" cy="480131"/>
          </a:xfrm>
          <a:prstGeom prst="rect">
            <a:avLst/>
          </a:prstGeom>
        </p:spPr>
        <p:txBody>
          <a:bodyPr wrap="none">
            <a:spAutoFit/>
          </a:bodyPr>
          <a:lstStyle/>
          <a:p>
            <a:pPr eaLnBrk="0" hangingPunct="0">
              <a:lnSpc>
                <a:spcPct val="140000"/>
              </a:lnSpc>
              <a:buSzPct val="60000"/>
              <a:defRPr/>
            </a:pPr>
            <a:r>
              <a:rPr lang="zh-CN" altLang="en-US" b="1" kern="0" dirty="0">
                <a:ea typeface="黑体" pitchFamily="49" charset="-122"/>
              </a:rPr>
              <a:t>采用高、中、低定义不同威胁的</a:t>
            </a:r>
            <a:r>
              <a:rPr lang="zh-CN" altLang="en-US" b="1" kern="0" dirty="0">
                <a:solidFill>
                  <a:srgbClr val="C00000"/>
                </a:solidFill>
                <a:ea typeface="黑体" pitchFamily="49" charset="-122"/>
              </a:rPr>
              <a:t>剩余风险</a:t>
            </a:r>
            <a:endParaRPr lang="en-US" altLang="zh-CN" b="1" kern="0" dirty="0">
              <a:solidFill>
                <a:srgbClr val="C00000"/>
              </a:solidFill>
              <a:ea typeface="黑体" pitchFamily="49" charset="-122"/>
            </a:endParaRPr>
          </a:p>
        </p:txBody>
      </p:sp>
      <p:sp>
        <p:nvSpPr>
          <p:cNvPr id="11" name="矩形 10"/>
          <p:cNvSpPr/>
          <p:nvPr/>
        </p:nvSpPr>
        <p:spPr>
          <a:xfrm>
            <a:off x="2562475" y="1325637"/>
            <a:ext cx="4019049" cy="695575"/>
          </a:xfrm>
          <a:prstGeom prst="rect">
            <a:avLst/>
          </a:prstGeom>
        </p:spPr>
        <p:txBody>
          <a:bodyPr wrap="none">
            <a:spAutoFit/>
          </a:bodyPr>
          <a:lstStyle/>
          <a:p>
            <a:pPr eaLnBrk="0" hangingPunct="0">
              <a:lnSpc>
                <a:spcPct val="140000"/>
              </a:lnSpc>
              <a:buSzPct val="60000"/>
              <a:defRPr/>
            </a:pPr>
            <a:r>
              <a:rPr lang="zh-CN" altLang="en-US" sz="2800" b="1" kern="0" dirty="0">
                <a:ea typeface="黑体" pitchFamily="49" charset="-122"/>
              </a:rPr>
              <a:t>风险 </a:t>
            </a:r>
            <a:r>
              <a:rPr lang="zh-CN" altLang="en-US" sz="2800" kern="0" dirty="0">
                <a:ea typeface="黑体" pitchFamily="49" charset="-122"/>
              </a:rPr>
              <a:t> </a:t>
            </a:r>
            <a:r>
              <a:rPr lang="en-US" altLang="zh-CN" sz="2800" kern="0" dirty="0">
                <a:ea typeface="黑体" pitchFamily="49" charset="-122"/>
              </a:rPr>
              <a:t>=   </a:t>
            </a:r>
            <a:r>
              <a:rPr lang="zh-CN" altLang="en-US" sz="2800" b="1" dirty="0">
                <a:latin typeface="黑体" panose="02010609060101010101" pitchFamily="49" charset="-122"/>
                <a:ea typeface="黑体" panose="02010609060101010101" pitchFamily="49" charset="-122"/>
              </a:rPr>
              <a:t>影响 </a:t>
            </a:r>
            <a:r>
              <a:rPr lang="zh-CN" altLang="en-US" sz="2800" dirty="0">
                <a:latin typeface="黑体" panose="02010609060101010101" pitchFamily="49" charset="-122"/>
                <a:ea typeface="黑体" panose="02010609060101010101" pitchFamily="49" charset="-122"/>
              </a:rPr>
              <a:t>* </a:t>
            </a:r>
            <a:r>
              <a:rPr lang="zh-CN" altLang="en-US" sz="2800" b="1" kern="0" dirty="0">
                <a:latin typeface="黑体" panose="02010609060101010101" pitchFamily="49" charset="-122"/>
                <a:ea typeface="黑体" panose="02010609060101010101" pitchFamily="49" charset="-122"/>
              </a:rPr>
              <a:t>可能性 </a:t>
            </a:r>
            <a:endParaRPr lang="en-US" altLang="zh-CN" sz="2800" b="1"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77290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8280846" cy="871537"/>
          </a:xfrm>
        </p:spPr>
        <p:txBody>
          <a:bodyPr/>
          <a:lstStyle/>
          <a:p>
            <a:r>
              <a:rPr lang="en-US" altLang="zh-CN" dirty="0"/>
              <a:t>Step </a:t>
            </a:r>
            <a:r>
              <a:rPr lang="en-US" altLang="zh-CN" dirty="0" smtClean="0"/>
              <a:t>5</a:t>
            </a:r>
            <a:r>
              <a:rPr lang="zh-CN" altLang="en-US" dirty="0"/>
              <a:t>：风险评估</a:t>
            </a:r>
            <a:r>
              <a:rPr lang="en-US" altLang="zh-CN" dirty="0"/>
              <a:t>—</a:t>
            </a:r>
            <a:r>
              <a:rPr lang="zh-CN" altLang="en-US" dirty="0">
                <a:latin typeface="华文新魏" pitchFamily="2" charset="-122"/>
                <a:ea typeface="华文新魏" pitchFamily="2" charset="-122"/>
              </a:rPr>
              <a:t>对</a:t>
            </a:r>
            <a:r>
              <a:rPr lang="en-US" altLang="zh-CN" dirty="0">
                <a:latin typeface="华文新魏" pitchFamily="2" charset="-122"/>
                <a:ea typeface="华文新魏" pitchFamily="2" charset="-122"/>
              </a:rPr>
              <a:t>Low Level</a:t>
            </a:r>
            <a:r>
              <a:rPr lang="zh-CN" altLang="en-US" dirty="0">
                <a:latin typeface="华文新魏" pitchFamily="2" charset="-122"/>
                <a:ea typeface="华文新魏" pitchFamily="2" charset="-122"/>
              </a:rPr>
              <a:t>的</a:t>
            </a:r>
            <a:r>
              <a:rPr lang="zh-CN" altLang="en-US" dirty="0" smtClean="0">
                <a:latin typeface="华文新魏" pitchFamily="2" charset="-122"/>
                <a:ea typeface="华文新魏" pitchFamily="2" charset="-122"/>
              </a:rPr>
              <a:t>指导</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9" name="表格 8"/>
          <p:cNvGraphicFramePr>
            <a:graphicFrameLocks noGrp="1"/>
          </p:cNvGraphicFramePr>
          <p:nvPr>
            <p:extLst/>
          </p:nvPr>
        </p:nvGraphicFramePr>
        <p:xfrm>
          <a:off x="683567" y="1124744"/>
          <a:ext cx="7776865" cy="5090160"/>
        </p:xfrm>
        <a:graphic>
          <a:graphicData uri="http://schemas.openxmlformats.org/drawingml/2006/table">
            <a:tbl>
              <a:tblPr firstRow="1" bandRow="1">
                <a:tableStyleId>{5C22544A-7EE6-4342-B048-85BDC9FD1C3A}</a:tableStyleId>
              </a:tblPr>
              <a:tblGrid>
                <a:gridCol w="1407242"/>
                <a:gridCol w="740654"/>
                <a:gridCol w="1333177"/>
                <a:gridCol w="4295792"/>
              </a:tblGrid>
              <a:tr h="288032">
                <a:tc>
                  <a:txBody>
                    <a:bodyPr/>
                    <a:lstStyle/>
                    <a:p>
                      <a:pPr marL="0" marR="0" lvl="0" indent="0" algn="l" defTabSz="914400" rtl="0" eaLnBrk="1" fontAlgn="base" latinLnBrk="0" hangingPunct="1">
                        <a:lnSpc>
                          <a:spcPct val="100000"/>
                        </a:lnSpc>
                        <a:spcBef>
                          <a:spcPct val="40000"/>
                        </a:spcBef>
                        <a:spcAft>
                          <a:spcPct val="0"/>
                        </a:spcAft>
                        <a:buClr>
                          <a:schemeClr val="tx2"/>
                        </a:buClr>
                        <a:buSzPct val="85000"/>
                        <a:buFont typeface="Wingdings" panose="05000000000000000000" pitchFamily="2" charset="2"/>
                        <a:buNone/>
                        <a:tabLst/>
                      </a:pPr>
                      <a:r>
                        <a:rPr lang="en-US" sz="2000" b="1" kern="1200" dirty="0">
                          <a:solidFill>
                            <a:srgbClr val="990000"/>
                          </a:solidFill>
                          <a:effectLst/>
                          <a:latin typeface="Arial" pitchFamily="34" charset="0"/>
                          <a:ea typeface="黑体" pitchFamily="49" charset="-122"/>
                          <a:cs typeface="Arial" pitchFamily="34" charset="0"/>
                        </a:rPr>
                        <a:t>Low </a:t>
                      </a:r>
                      <a:r>
                        <a:rPr lang="en-US" sz="2000" b="1" kern="1200" dirty="0" smtClean="0">
                          <a:solidFill>
                            <a:srgbClr val="990000"/>
                          </a:solidFill>
                          <a:effectLst/>
                          <a:latin typeface="Arial" pitchFamily="34" charset="0"/>
                          <a:ea typeface="黑体" pitchFamily="49" charset="-122"/>
                          <a:cs typeface="Arial" pitchFamily="34" charset="0"/>
                        </a:rPr>
                        <a:t>Level</a:t>
                      </a:r>
                      <a:r>
                        <a:rPr lang="zh-CN" sz="2000" b="1" kern="1200" dirty="0" smtClean="0">
                          <a:solidFill>
                            <a:srgbClr val="990000"/>
                          </a:solidFill>
                          <a:effectLst/>
                          <a:latin typeface="Arial" pitchFamily="34" charset="0"/>
                          <a:ea typeface="黑体" pitchFamily="49" charset="-122"/>
                          <a:cs typeface="Arial" pitchFamily="34" charset="0"/>
                        </a:rPr>
                        <a:t>优先级</a:t>
                      </a:r>
                      <a:endParaRPr lang="zh-CN" sz="2000" b="1" kern="1200" dirty="0">
                        <a:solidFill>
                          <a:srgbClr val="990000"/>
                        </a:solidFill>
                        <a:effectLst/>
                        <a:latin typeface="Arial" pitchFamily="34" charset="0"/>
                        <a:ea typeface="黑体" pitchFamily="49" charset="-122"/>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40000"/>
                        </a:spcBef>
                        <a:spcAft>
                          <a:spcPct val="0"/>
                        </a:spcAft>
                        <a:buClr>
                          <a:schemeClr val="tx2"/>
                        </a:buClr>
                        <a:buSzPct val="85000"/>
                        <a:buFont typeface="Wingdings" panose="05000000000000000000" pitchFamily="2" charset="2"/>
                        <a:buNone/>
                        <a:tabLst/>
                      </a:pPr>
                      <a:r>
                        <a:rPr lang="zh-CN" sz="2000" b="1" kern="1200" dirty="0">
                          <a:solidFill>
                            <a:srgbClr val="990000"/>
                          </a:solidFill>
                          <a:effectLst/>
                          <a:latin typeface="Arial" pitchFamily="34" charset="0"/>
                          <a:ea typeface="黑体" pitchFamily="49" charset="-122"/>
                          <a:cs typeface="Arial" pitchFamily="34" charset="0"/>
                        </a:rPr>
                        <a:t>影响</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40000"/>
                        </a:spcBef>
                        <a:spcAft>
                          <a:spcPct val="0"/>
                        </a:spcAft>
                        <a:buClr>
                          <a:schemeClr val="tx2"/>
                        </a:buClr>
                        <a:buSzPct val="85000"/>
                        <a:buFont typeface="Wingdings" panose="05000000000000000000" pitchFamily="2" charset="2"/>
                        <a:buNone/>
                        <a:tabLst/>
                      </a:pPr>
                      <a:r>
                        <a:rPr lang="zh-CN" sz="2000" b="1" kern="1200" dirty="0">
                          <a:solidFill>
                            <a:srgbClr val="990000"/>
                          </a:solidFill>
                          <a:effectLst/>
                          <a:latin typeface="Arial" pitchFamily="34" charset="0"/>
                          <a:ea typeface="黑体" pitchFamily="49" charset="-122"/>
                          <a:cs typeface="Arial" pitchFamily="34" charset="0"/>
                        </a:rPr>
                        <a:t>安全风险</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40000"/>
                        </a:spcBef>
                        <a:spcAft>
                          <a:spcPct val="0"/>
                        </a:spcAft>
                        <a:buClr>
                          <a:schemeClr val="tx2"/>
                        </a:buClr>
                        <a:buSzPct val="85000"/>
                        <a:buFont typeface="Wingdings" panose="05000000000000000000" pitchFamily="2" charset="2"/>
                        <a:buNone/>
                        <a:tabLst/>
                      </a:pPr>
                      <a:r>
                        <a:rPr lang="zh-CN" sz="2000" b="1" kern="1200" dirty="0">
                          <a:solidFill>
                            <a:srgbClr val="990000"/>
                          </a:solidFill>
                          <a:effectLst/>
                          <a:latin typeface="Arial" pitchFamily="34" charset="0"/>
                          <a:ea typeface="黑体" pitchFamily="49" charset="-122"/>
                          <a:cs typeface="Arial" pitchFamily="34" charset="0"/>
                        </a:rPr>
                        <a:t>对</a:t>
                      </a:r>
                      <a:r>
                        <a:rPr lang="en-US" sz="2000" b="1" kern="1200" dirty="0">
                          <a:solidFill>
                            <a:srgbClr val="990000"/>
                          </a:solidFill>
                          <a:effectLst/>
                          <a:latin typeface="Arial" pitchFamily="34" charset="0"/>
                          <a:ea typeface="黑体" pitchFamily="49" charset="-122"/>
                          <a:cs typeface="Arial" pitchFamily="34" charset="0"/>
                        </a:rPr>
                        <a:t>Low level</a:t>
                      </a:r>
                      <a:r>
                        <a:rPr lang="zh-CN" sz="2000" b="1" kern="1200" dirty="0">
                          <a:solidFill>
                            <a:srgbClr val="990000"/>
                          </a:solidFill>
                          <a:effectLst/>
                          <a:latin typeface="Arial" pitchFamily="34" charset="0"/>
                          <a:ea typeface="黑体" pitchFamily="49" charset="-122"/>
                          <a:cs typeface="Arial" pitchFamily="34" charset="0"/>
                        </a:rPr>
                        <a:t>指导说明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lnSpc>
                          <a:spcPct val="150000"/>
                        </a:lnSpc>
                        <a:spcBef>
                          <a:spcPts val="0"/>
                        </a:spcBef>
                        <a:spcAft>
                          <a:spcPts val="0"/>
                        </a:spcAft>
                      </a:pPr>
                      <a:r>
                        <a:rPr lang="zh-CN" sz="2000" kern="10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高</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2000" kern="100" dirty="0">
                          <a:effectLst/>
                          <a:latin typeface="黑体" panose="02010609060101010101" pitchFamily="49" charset="-122"/>
                          <a:ea typeface="黑体" panose="02010609060101010101" pitchFamily="49" charset="-122"/>
                          <a:cs typeface="Times New Roman" panose="02020603050405020304" pitchFamily="18" charset="0"/>
                        </a:rPr>
                        <a:t>高</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2000" kern="100" dirty="0">
                          <a:effectLst/>
                          <a:latin typeface="黑体" panose="02010609060101010101" pitchFamily="49" charset="-122"/>
                          <a:ea typeface="黑体" panose="02010609060101010101" pitchFamily="49" charset="-122"/>
                          <a:cs typeface="Times New Roman" panose="02020603050405020304" pitchFamily="18" charset="0"/>
                        </a:rPr>
                        <a:t>高</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1.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设计</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部分要增加相关的消减措施</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2.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在</a:t>
                      </a:r>
                      <a:r>
                        <a:rPr lang="en-US" sz="1400" kern="100" dirty="0">
                          <a:effectLst/>
                          <a:latin typeface="宋体" panose="02010600030101010101" pitchFamily="2" charset="-122"/>
                          <a:ea typeface="宋体" panose="02010600030101010101" pitchFamily="2" charset="-122"/>
                          <a:cs typeface="Times New Roman" panose="02020603050405020304" pitchFamily="18" charset="0"/>
                        </a:rPr>
                        <a:t>low level</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分析中，应当重点优先分析</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3.</a:t>
                      </a:r>
                      <a:r>
                        <a:rPr lang="en-US" altLang="zh-CN" sz="1400" kern="100" baseline="0" dirty="0" smtClean="0">
                          <a:effectLst/>
                          <a:latin typeface="宋体" panose="02010600030101010101" pitchFamily="2" charset="-122"/>
                          <a:ea typeface="宋体" panose="02010600030101010101" pitchFamily="2" charset="-122"/>
                          <a:cs typeface="Times New Roman" panose="02020603050405020304" pitchFamily="18" charset="0"/>
                        </a:rPr>
                        <a:t>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排</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查其新设计的消减措施是否合理，有无漏洞，是否能被正确落地等。</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lnSpc>
                          <a:spcPct val="150000"/>
                        </a:lnSpc>
                        <a:spcBef>
                          <a:spcPts val="0"/>
                        </a:spcBef>
                        <a:spcAft>
                          <a:spcPts val="0"/>
                        </a:spcAft>
                      </a:pPr>
                      <a:r>
                        <a:rPr lang="zh-CN" sz="2000" kern="10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高</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2000" kern="100" dirty="0">
                          <a:effectLst/>
                          <a:latin typeface="黑体" panose="02010609060101010101" pitchFamily="49" charset="-122"/>
                          <a:ea typeface="黑体" panose="02010609060101010101" pitchFamily="49" charset="-122"/>
                          <a:cs typeface="Times New Roman" panose="02020603050405020304" pitchFamily="18" charset="0"/>
                        </a:rPr>
                        <a:t>高</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2000" kern="100" dirty="0">
                          <a:effectLst/>
                          <a:latin typeface="黑体" panose="02010609060101010101" pitchFamily="49" charset="-122"/>
                          <a:ea typeface="黑体" panose="02010609060101010101" pitchFamily="49" charset="-122"/>
                          <a:cs typeface="Times New Roman" panose="02020603050405020304" pitchFamily="18" charset="0"/>
                        </a:rPr>
                        <a:t>中、低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1.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重点</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排查已有消减是否无漏洞</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2.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重点</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排查增加的消减措施是否合理</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3.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当前</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的具体消减在设计层面是否能降低风险</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4.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由于</a:t>
                      </a:r>
                      <a:r>
                        <a:rPr lang="zh-CN" altLang="en-US" sz="1400" kern="100" dirty="0" smtClean="0">
                          <a:effectLst/>
                          <a:latin typeface="宋体" panose="02010600030101010101" pitchFamily="2" charset="-122"/>
                          <a:ea typeface="宋体" panose="02010600030101010101" pitchFamily="2" charset="-122"/>
                          <a:cs typeface="Times New Roman" panose="02020603050405020304" pitchFamily="18" charset="0"/>
                        </a:rPr>
                        <a:t>影响</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很</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高，消减措施是否到位将直接决定产品的整体风险。</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lnSpc>
                          <a:spcPct val="150000"/>
                        </a:lnSpc>
                        <a:spcBef>
                          <a:spcPts val="0"/>
                        </a:spcBef>
                        <a:spcAft>
                          <a:spcPts val="0"/>
                        </a:spcAft>
                      </a:pPr>
                      <a:r>
                        <a:rPr lang="zh-CN" sz="2000" kern="10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中</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2000" kern="100">
                          <a:effectLst/>
                          <a:latin typeface="黑体" panose="02010609060101010101" pitchFamily="49" charset="-122"/>
                          <a:ea typeface="黑体" panose="02010609060101010101" pitchFamily="49" charset="-122"/>
                          <a:cs typeface="Times New Roman" panose="02020603050405020304" pitchFamily="18" charset="0"/>
                        </a:rPr>
                        <a:t>中</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2000" kern="100" dirty="0">
                          <a:effectLst/>
                          <a:latin typeface="黑体" panose="02010609060101010101" pitchFamily="49" charset="-122"/>
                          <a:ea typeface="黑体" panose="02010609060101010101" pitchFamily="49" charset="-122"/>
                          <a:cs typeface="Times New Roman" panose="02020603050405020304" pitchFamily="18" charset="0"/>
                        </a:rPr>
                        <a:t>中、低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1.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排</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查已有消减是否无漏洞</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2.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排</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查增加的消减措施是否合理</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Bef>
                          <a:spcPts val="0"/>
                        </a:spcBef>
                        <a:spcAft>
                          <a:spcPts val="0"/>
                        </a:spcAft>
                      </a:pPr>
                      <a:r>
                        <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3. </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当前</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的具体消减在设计层面是否能降低风险</a:t>
                      </a:r>
                      <a:r>
                        <a:rPr lang="zh-CN" sz="1400" kern="100" dirty="0" smtClean="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400" kern="100" dirty="0" smtClean="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lnSpc>
                          <a:spcPct val="150000"/>
                        </a:lnSpc>
                        <a:spcBef>
                          <a:spcPts val="0"/>
                        </a:spcBef>
                        <a:spcAft>
                          <a:spcPts val="0"/>
                        </a:spcAft>
                      </a:pPr>
                      <a:r>
                        <a:rPr lang="zh-CN" sz="2000" kern="10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2000" kern="100">
                          <a:effectLst/>
                          <a:latin typeface="黑体" panose="02010609060101010101" pitchFamily="49" charset="-122"/>
                          <a:ea typeface="黑体" panose="02010609060101010101" pitchFamily="49" charset="-122"/>
                          <a:cs typeface="Times New Roman" panose="02020603050405020304" pitchFamily="18" charset="0"/>
                        </a:rPr>
                        <a:t>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0"/>
                        </a:spcBef>
                        <a:spcAft>
                          <a:spcPts val="0"/>
                        </a:spcAft>
                      </a:pPr>
                      <a:r>
                        <a:rPr lang="zh-CN" sz="2000" kern="100" dirty="0">
                          <a:effectLst/>
                          <a:latin typeface="黑体" panose="02010609060101010101" pitchFamily="49" charset="-122"/>
                          <a:ea typeface="黑体" panose="02010609060101010101" pitchFamily="49" charset="-122"/>
                          <a:cs typeface="Times New Roman" panose="02020603050405020304" pitchFamily="18" charset="0"/>
                        </a:rPr>
                        <a:t>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0"/>
                        </a:spcBef>
                        <a:spcAft>
                          <a:spcPts val="0"/>
                        </a:spcAft>
                      </a:pP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不用重点分析，使用安全基线</a:t>
                      </a:r>
                      <a:r>
                        <a:rPr lang="en-US" sz="1400" kern="100" dirty="0">
                          <a:effectLst/>
                          <a:latin typeface="宋体" panose="02010600030101010101" pitchFamily="2" charset="-122"/>
                          <a:ea typeface="宋体" panose="02010600030101010101" pitchFamily="2" charset="-122"/>
                          <a:cs typeface="Times New Roman" panose="02020603050405020304" pitchFamily="18" charset="0"/>
                        </a:rPr>
                        <a:t>/checklist</a:t>
                      </a:r>
                      <a:r>
                        <a:rPr lang="zh-CN" sz="1400" kern="100" dirty="0">
                          <a:effectLst/>
                          <a:latin typeface="宋体" panose="02010600030101010101" pitchFamily="2" charset="-122"/>
                          <a:ea typeface="宋体" panose="02010600030101010101" pitchFamily="2" charset="-122"/>
                          <a:cs typeface="Times New Roman" panose="02020603050405020304" pitchFamily="18" charset="0"/>
                        </a:rPr>
                        <a:t>等，排查设计实现方面容易被遗漏或忽略的点。</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71237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a:t>Step </a:t>
            </a:r>
            <a:r>
              <a:rPr lang="en-US" altLang="zh-CN" dirty="0" smtClean="0"/>
              <a:t>6</a:t>
            </a:r>
            <a:r>
              <a:rPr lang="zh-CN" altLang="en-US" dirty="0" smtClean="0"/>
              <a:t>：</a:t>
            </a:r>
            <a:r>
              <a:rPr lang="zh-CN" altLang="en-US" dirty="0"/>
              <a:t>制定消减措施</a:t>
            </a:r>
            <a:r>
              <a:rPr lang="en-US" altLang="zh-CN" dirty="0" smtClean="0"/>
              <a:t>-</a:t>
            </a:r>
            <a:r>
              <a:rPr lang="zh-CN" altLang="en-US" dirty="0">
                <a:latin typeface="华文新魏" pitchFamily="2" charset="-122"/>
                <a:ea typeface="华文新魏" pitchFamily="2" charset="-122"/>
              </a:rPr>
              <a:t>消减方案库</a:t>
            </a: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47" name="矩形 46"/>
          <p:cNvSpPr/>
          <p:nvPr/>
        </p:nvSpPr>
        <p:spPr bwMode="auto">
          <a:xfrm>
            <a:off x="791015" y="1052736"/>
            <a:ext cx="806273"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000" b="1" i="0" u="none" strike="noStrike" cap="none" normalizeH="0" baseline="0" dirty="0" smtClean="0">
                <a:ln>
                  <a:noFill/>
                </a:ln>
                <a:solidFill>
                  <a:schemeClr val="bg1"/>
                </a:solidFill>
                <a:effectLst/>
                <a:latin typeface="Arial" charset="0"/>
                <a:ea typeface="宋体" charset="-122"/>
              </a:rPr>
              <a:t>身份管理与认证</a:t>
            </a:r>
          </a:p>
        </p:txBody>
      </p:sp>
      <p:sp>
        <p:nvSpPr>
          <p:cNvPr id="48" name="矩形 47"/>
          <p:cNvSpPr/>
          <p:nvPr/>
        </p:nvSpPr>
        <p:spPr bwMode="auto">
          <a:xfrm>
            <a:off x="1623417" y="1052736"/>
            <a:ext cx="476692"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buClr>
                <a:srgbClr val="CC9900"/>
              </a:buClr>
            </a:pPr>
            <a:r>
              <a:rPr lang="zh-CN" altLang="en-US" sz="1000" b="1" dirty="0">
                <a:solidFill>
                  <a:schemeClr val="bg1"/>
                </a:solidFill>
                <a:latin typeface="Arial" charset="0"/>
                <a:ea typeface="宋体" charset="-122"/>
              </a:rPr>
              <a:t>访问控制</a:t>
            </a:r>
          </a:p>
        </p:txBody>
      </p:sp>
      <p:sp>
        <p:nvSpPr>
          <p:cNvPr id="49" name="矩形 48"/>
          <p:cNvSpPr/>
          <p:nvPr/>
        </p:nvSpPr>
        <p:spPr bwMode="auto">
          <a:xfrm>
            <a:off x="2127473" y="1052735"/>
            <a:ext cx="1120820"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buClr>
                <a:srgbClr val="CC9900"/>
              </a:buClr>
            </a:pPr>
            <a:r>
              <a:rPr lang="zh-CN" altLang="en-US" sz="1000" b="1" dirty="0">
                <a:solidFill>
                  <a:schemeClr val="bg1"/>
                </a:solidFill>
                <a:latin typeface="Arial" charset="0"/>
                <a:ea typeface="宋体" charset="-122"/>
              </a:rPr>
              <a:t>加密及密钥管理</a:t>
            </a:r>
          </a:p>
        </p:txBody>
      </p:sp>
      <p:sp>
        <p:nvSpPr>
          <p:cNvPr id="50" name="矩形 49"/>
          <p:cNvSpPr/>
          <p:nvPr/>
        </p:nvSpPr>
        <p:spPr bwMode="auto">
          <a:xfrm>
            <a:off x="3279601" y="1052734"/>
            <a:ext cx="961939"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buClr>
                <a:srgbClr val="CC9900"/>
              </a:buClr>
            </a:pPr>
            <a:r>
              <a:rPr lang="zh-CN" altLang="en-US" sz="1000" b="1" dirty="0">
                <a:solidFill>
                  <a:schemeClr val="bg1"/>
                </a:solidFill>
                <a:latin typeface="Arial" charset="0"/>
                <a:ea typeface="宋体" charset="-122"/>
              </a:rPr>
              <a:t>敏感数据保护</a:t>
            </a:r>
          </a:p>
        </p:txBody>
      </p:sp>
      <p:sp>
        <p:nvSpPr>
          <p:cNvPr id="51" name="矩形 50"/>
          <p:cNvSpPr/>
          <p:nvPr/>
        </p:nvSpPr>
        <p:spPr bwMode="auto">
          <a:xfrm>
            <a:off x="4287713" y="1052732"/>
            <a:ext cx="466723"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buClr>
                <a:srgbClr val="CC9900"/>
              </a:buClr>
            </a:pPr>
            <a:r>
              <a:rPr lang="zh-CN" altLang="en-US" sz="1000" b="1" dirty="0">
                <a:solidFill>
                  <a:schemeClr val="bg1"/>
                </a:solidFill>
                <a:latin typeface="Arial" charset="0"/>
                <a:ea typeface="宋体" charset="-122"/>
              </a:rPr>
              <a:t>会话管理</a:t>
            </a:r>
          </a:p>
        </p:txBody>
      </p:sp>
      <p:sp>
        <p:nvSpPr>
          <p:cNvPr id="52" name="矩形 51"/>
          <p:cNvSpPr/>
          <p:nvPr/>
        </p:nvSpPr>
        <p:spPr bwMode="auto">
          <a:xfrm>
            <a:off x="5332253" y="1041342"/>
            <a:ext cx="773481"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buClr>
                <a:srgbClr val="CC9900"/>
              </a:buClr>
            </a:pPr>
            <a:r>
              <a:rPr lang="zh-CN" altLang="en-US" sz="1000" b="1" dirty="0">
                <a:solidFill>
                  <a:schemeClr val="bg1"/>
                </a:solidFill>
                <a:latin typeface="Arial" charset="0"/>
                <a:ea typeface="宋体" charset="-122"/>
              </a:rPr>
              <a:t>安全审计与检测</a:t>
            </a:r>
          </a:p>
        </p:txBody>
      </p:sp>
      <p:sp>
        <p:nvSpPr>
          <p:cNvPr id="53" name="矩形 52"/>
          <p:cNvSpPr/>
          <p:nvPr/>
        </p:nvSpPr>
        <p:spPr bwMode="auto">
          <a:xfrm>
            <a:off x="4800609" y="1041343"/>
            <a:ext cx="481267"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buClr>
                <a:srgbClr val="CC9900"/>
              </a:buClr>
            </a:pPr>
            <a:r>
              <a:rPr lang="zh-CN" altLang="en-US" sz="1000" b="1" dirty="0">
                <a:solidFill>
                  <a:schemeClr val="bg1"/>
                </a:solidFill>
                <a:latin typeface="Arial" charset="0"/>
                <a:ea typeface="宋体" charset="-122"/>
              </a:rPr>
              <a:t>安全管理</a:t>
            </a:r>
          </a:p>
        </p:txBody>
      </p:sp>
      <p:sp>
        <p:nvSpPr>
          <p:cNvPr id="54" name="矩形 53"/>
          <p:cNvSpPr/>
          <p:nvPr/>
        </p:nvSpPr>
        <p:spPr bwMode="auto">
          <a:xfrm>
            <a:off x="6176445" y="1029273"/>
            <a:ext cx="820918"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buClr>
                <a:srgbClr val="CC9900"/>
              </a:buClr>
            </a:pPr>
            <a:r>
              <a:rPr lang="zh-CN" altLang="en-US" sz="1000" b="1" dirty="0">
                <a:solidFill>
                  <a:schemeClr val="bg1"/>
                </a:solidFill>
                <a:latin typeface="Arial" charset="0"/>
                <a:ea typeface="宋体" charset="-122"/>
              </a:rPr>
              <a:t>系统可用性</a:t>
            </a:r>
          </a:p>
        </p:txBody>
      </p:sp>
      <p:sp>
        <p:nvSpPr>
          <p:cNvPr id="55" name="矩形 54"/>
          <p:cNvSpPr/>
          <p:nvPr/>
        </p:nvSpPr>
        <p:spPr bwMode="auto">
          <a:xfrm>
            <a:off x="7024017" y="1029273"/>
            <a:ext cx="1204342"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buClr>
                <a:srgbClr val="CC9900"/>
              </a:buClr>
            </a:pPr>
            <a:r>
              <a:rPr lang="zh-CN" altLang="en-US" sz="1000" b="1" dirty="0">
                <a:solidFill>
                  <a:schemeClr val="bg1"/>
                </a:solidFill>
                <a:latin typeface="Arial" charset="0"/>
                <a:ea typeface="宋体" charset="-122"/>
              </a:rPr>
              <a:t>可信及完整性保护</a:t>
            </a:r>
          </a:p>
        </p:txBody>
      </p:sp>
      <p:sp>
        <p:nvSpPr>
          <p:cNvPr id="56" name="矩形 55"/>
          <p:cNvSpPr/>
          <p:nvPr/>
        </p:nvSpPr>
        <p:spPr bwMode="auto">
          <a:xfrm>
            <a:off x="8278672" y="1030989"/>
            <a:ext cx="506083" cy="455043"/>
          </a:xfrm>
          <a:prstGeom prst="rect">
            <a:avLst/>
          </a:prstGeom>
          <a:solidFill>
            <a:srgbClr val="C00000"/>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buClr>
                <a:srgbClr val="CC9900"/>
              </a:buClr>
            </a:pPr>
            <a:r>
              <a:rPr lang="zh-CN" altLang="en-US" sz="1000" b="1" dirty="0">
                <a:solidFill>
                  <a:schemeClr val="bg1"/>
                </a:solidFill>
                <a:latin typeface="Arial" charset="0"/>
                <a:ea typeface="宋体" charset="-122"/>
              </a:rPr>
              <a:t>隐私保护</a:t>
            </a:r>
          </a:p>
        </p:txBody>
      </p:sp>
      <p:sp>
        <p:nvSpPr>
          <p:cNvPr id="57" name="矩形 56"/>
          <p:cNvSpPr/>
          <p:nvPr/>
        </p:nvSpPr>
        <p:spPr bwMode="auto">
          <a:xfrm>
            <a:off x="2910081" y="1849230"/>
            <a:ext cx="1922732" cy="2797974"/>
          </a:xfrm>
          <a:prstGeom prst="rect">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buClr>
                <a:schemeClr val="tx2"/>
              </a:buClr>
              <a:buSzPct val="70000"/>
            </a:pPr>
            <a:r>
              <a:rPr lang="en-US" altLang="zh-CN" sz="1050" b="1" dirty="0" smtClean="0">
                <a:solidFill>
                  <a:schemeClr val="tx1"/>
                </a:solidFill>
                <a:latin typeface="+mn-ea"/>
              </a:rPr>
              <a:t>AC</a:t>
            </a:r>
            <a:r>
              <a:rPr lang="zh-CN" altLang="en-US" sz="1050" b="1" dirty="0" smtClean="0">
                <a:solidFill>
                  <a:schemeClr val="tx1"/>
                </a:solidFill>
                <a:latin typeface="+mn-ea"/>
              </a:rPr>
              <a:t>访问控制</a:t>
            </a:r>
            <a:r>
              <a:rPr lang="en-US" altLang="zh-CN" sz="1050" b="1" dirty="0" smtClean="0">
                <a:solidFill>
                  <a:schemeClr val="tx1"/>
                </a:solidFill>
                <a:latin typeface="+mn-ea"/>
              </a:rPr>
              <a:t>(18</a:t>
            </a:r>
            <a:r>
              <a:rPr lang="zh-CN" altLang="en-US" sz="1050" b="1" dirty="0" smtClean="0">
                <a:solidFill>
                  <a:schemeClr val="tx1"/>
                </a:solidFill>
                <a:latin typeface="+mn-ea"/>
              </a:rPr>
              <a:t>项</a:t>
            </a:r>
            <a:r>
              <a:rPr lang="en-US" altLang="zh-CN" sz="1050" b="1" dirty="0" smtClean="0">
                <a:solidFill>
                  <a:schemeClr val="tx1"/>
                </a:solidFill>
                <a:latin typeface="+mn-ea"/>
              </a:rPr>
              <a:t>)</a:t>
            </a:r>
            <a:r>
              <a:rPr lang="zh-CN" altLang="en-US" sz="1050" b="1" dirty="0" smtClean="0">
                <a:solidFill>
                  <a:schemeClr val="tx1"/>
                </a:solidFill>
                <a:latin typeface="+mn-ea"/>
              </a:rPr>
              <a:t>：</a:t>
            </a:r>
            <a:r>
              <a:rPr lang="en-US" altLang="zh-CN" sz="1050" b="1" dirty="0" smtClean="0">
                <a:solidFill>
                  <a:schemeClr val="tx1"/>
                </a:solidFill>
                <a:latin typeface="+mn-ea"/>
              </a:rPr>
              <a:t>+SC8</a:t>
            </a:r>
            <a:r>
              <a:rPr lang="zh-CN" altLang="en-US" sz="1050" b="1" dirty="0" smtClean="0">
                <a:solidFill>
                  <a:schemeClr val="tx1"/>
                </a:solidFill>
                <a:latin typeface="+mn-ea"/>
              </a:rPr>
              <a:t>项）：</a:t>
            </a:r>
            <a:endParaRPr lang="en-US" altLang="zh-CN" sz="1050" b="1"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AC-3</a:t>
            </a:r>
            <a:r>
              <a:rPr lang="zh-CN" altLang="en-US" sz="1050" dirty="0" smtClean="0">
                <a:solidFill>
                  <a:schemeClr val="tx1"/>
                </a:solidFill>
                <a:latin typeface="+mn-ea"/>
              </a:rPr>
              <a:t>访问执行</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AC-5</a:t>
            </a:r>
            <a:r>
              <a:rPr lang="zh-CN" altLang="en-US" sz="1050" dirty="0" smtClean="0">
                <a:solidFill>
                  <a:schemeClr val="tx1"/>
                </a:solidFill>
                <a:latin typeface="+mn-ea"/>
              </a:rPr>
              <a:t>职责分离</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AC-6</a:t>
            </a:r>
            <a:r>
              <a:rPr lang="zh-CN" altLang="en-US" sz="1050" dirty="0" smtClean="0">
                <a:solidFill>
                  <a:schemeClr val="tx1"/>
                </a:solidFill>
                <a:latin typeface="+mn-ea"/>
              </a:rPr>
              <a:t>最小特权</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AC-17</a:t>
            </a:r>
            <a:r>
              <a:rPr lang="zh-CN" altLang="en-US" sz="1050" dirty="0" smtClean="0">
                <a:solidFill>
                  <a:schemeClr val="tx1"/>
                </a:solidFill>
                <a:latin typeface="+mn-ea"/>
              </a:rPr>
              <a:t>远程访问</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t>
            </a:r>
          </a:p>
          <a:p>
            <a:pPr marL="180975" indent="-180975">
              <a:lnSpc>
                <a:spcPct val="110000"/>
              </a:lnSpc>
              <a:buClr>
                <a:schemeClr val="tx2"/>
              </a:buClr>
              <a:buSzPct val="70000"/>
            </a:pPr>
            <a:r>
              <a:rPr lang="en-US" altLang="zh-CN" sz="1050" b="1" dirty="0" smtClean="0">
                <a:solidFill>
                  <a:schemeClr val="tx1"/>
                </a:solidFill>
                <a:latin typeface="+mn-ea"/>
              </a:rPr>
              <a:t>SC</a:t>
            </a:r>
            <a:r>
              <a:rPr lang="zh-CN" altLang="en-US" sz="1050" b="1" dirty="0" smtClean="0">
                <a:solidFill>
                  <a:schemeClr val="tx1"/>
                </a:solidFill>
                <a:latin typeface="+mn-ea"/>
              </a:rPr>
              <a:t>系统和通信保护</a:t>
            </a:r>
            <a:r>
              <a:rPr lang="en-US" altLang="zh-CN" sz="1050" b="1" dirty="0" smtClean="0">
                <a:solidFill>
                  <a:schemeClr val="tx1"/>
                </a:solidFill>
                <a:latin typeface="+mn-ea"/>
              </a:rPr>
              <a:t>(8</a:t>
            </a:r>
            <a:r>
              <a:rPr lang="zh-CN" altLang="en-US" sz="1050" b="1" dirty="0" smtClean="0">
                <a:solidFill>
                  <a:schemeClr val="tx1"/>
                </a:solidFill>
                <a:latin typeface="+mn-ea"/>
              </a:rPr>
              <a:t>项</a:t>
            </a:r>
            <a:r>
              <a:rPr lang="en-US" altLang="zh-CN" sz="1050" b="1" dirty="0" smtClean="0">
                <a:solidFill>
                  <a:schemeClr val="tx1"/>
                </a:solidFill>
                <a:latin typeface="+mn-ea"/>
              </a:rPr>
              <a:t>)</a:t>
            </a:r>
            <a:endParaRPr lang="zh-CN" altLang="en-US" sz="1050" b="1"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SC-3</a:t>
            </a:r>
            <a:r>
              <a:rPr lang="zh-CN" altLang="en-US" sz="1050" dirty="0" smtClean="0">
                <a:solidFill>
                  <a:schemeClr val="tx1"/>
                </a:solidFill>
                <a:latin typeface="+mn-ea"/>
              </a:rPr>
              <a:t>安全功能隔离</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SC-7</a:t>
            </a:r>
            <a:r>
              <a:rPr lang="zh-CN" altLang="en-US" sz="1050" dirty="0" smtClean="0">
                <a:solidFill>
                  <a:schemeClr val="tx1"/>
                </a:solidFill>
                <a:latin typeface="+mn-ea"/>
              </a:rPr>
              <a:t>边界保护</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SC-39</a:t>
            </a:r>
            <a:r>
              <a:rPr lang="zh-CN" altLang="en-US" sz="1050" dirty="0" smtClean="0">
                <a:solidFill>
                  <a:schemeClr val="tx1"/>
                </a:solidFill>
                <a:latin typeface="+mn-ea"/>
              </a:rPr>
              <a:t>进程隔离</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SC-41</a:t>
            </a:r>
            <a:r>
              <a:rPr lang="zh-CN" altLang="en-US" sz="1050" dirty="0" smtClean="0">
                <a:solidFill>
                  <a:schemeClr val="tx1"/>
                </a:solidFill>
                <a:latin typeface="+mn-ea"/>
              </a:rPr>
              <a:t>端口和</a:t>
            </a:r>
            <a:r>
              <a:rPr lang="en-US" altLang="zh-CN" sz="1050" dirty="0" smtClean="0">
                <a:solidFill>
                  <a:schemeClr val="tx1"/>
                </a:solidFill>
                <a:latin typeface="+mn-ea"/>
              </a:rPr>
              <a:t>I/O</a:t>
            </a:r>
            <a:r>
              <a:rPr lang="zh-CN" altLang="en-US" sz="1050" dirty="0" smtClean="0">
                <a:solidFill>
                  <a:schemeClr val="tx1"/>
                </a:solidFill>
                <a:latin typeface="+mn-ea"/>
              </a:rPr>
              <a:t>设备访问</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t>
            </a:r>
            <a:endParaRPr lang="zh-CN" altLang="en-US" sz="1050" dirty="0" smtClean="0">
              <a:solidFill>
                <a:schemeClr val="tx1"/>
              </a:solidFill>
              <a:latin typeface="+mn-ea"/>
            </a:endParaRPr>
          </a:p>
        </p:txBody>
      </p:sp>
      <p:sp>
        <p:nvSpPr>
          <p:cNvPr id="58" name="矩形 57"/>
          <p:cNvSpPr/>
          <p:nvPr/>
        </p:nvSpPr>
        <p:spPr bwMode="auto">
          <a:xfrm>
            <a:off x="820642" y="1916779"/>
            <a:ext cx="2026912" cy="2730425"/>
          </a:xfrm>
          <a:prstGeom prst="rect">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buClr>
                <a:schemeClr val="tx2"/>
              </a:buClr>
              <a:buSzPct val="70000"/>
            </a:pPr>
            <a:r>
              <a:rPr lang="en-US" altLang="zh-CN" sz="1050" b="1" dirty="0" smtClean="0">
                <a:solidFill>
                  <a:schemeClr val="tx1"/>
                </a:solidFill>
                <a:latin typeface="+mn-ea"/>
              </a:rPr>
              <a:t>IA</a:t>
            </a:r>
            <a:r>
              <a:rPr lang="zh-CN" altLang="en-US" sz="1050" b="1" dirty="0" smtClean="0">
                <a:solidFill>
                  <a:schemeClr val="tx1"/>
                </a:solidFill>
                <a:latin typeface="+mn-ea"/>
              </a:rPr>
              <a:t>识别与认证</a:t>
            </a:r>
            <a:r>
              <a:rPr lang="en-US" altLang="zh-CN" sz="1050" b="1" dirty="0" smtClean="0">
                <a:solidFill>
                  <a:schemeClr val="tx1"/>
                </a:solidFill>
                <a:latin typeface="+mn-ea"/>
              </a:rPr>
              <a:t>(11</a:t>
            </a:r>
            <a:r>
              <a:rPr lang="zh-CN" altLang="en-US" sz="1050" b="1" dirty="0" smtClean="0">
                <a:solidFill>
                  <a:schemeClr val="tx1"/>
                </a:solidFill>
                <a:latin typeface="+mn-ea"/>
              </a:rPr>
              <a:t>项</a:t>
            </a:r>
            <a:r>
              <a:rPr lang="en-US" altLang="zh-CN" sz="1050" b="1" dirty="0" smtClean="0">
                <a:solidFill>
                  <a:schemeClr val="tx1"/>
                </a:solidFill>
                <a:latin typeface="+mn-ea"/>
              </a:rPr>
              <a:t>)</a:t>
            </a:r>
            <a:r>
              <a:rPr lang="zh-CN" altLang="en-US" sz="1050" b="1" dirty="0" smtClean="0">
                <a:solidFill>
                  <a:schemeClr val="tx1"/>
                </a:solidFill>
                <a:latin typeface="+mn-ea"/>
              </a:rPr>
              <a:t>：</a:t>
            </a:r>
            <a:endParaRPr lang="en-US" altLang="zh-CN" sz="1050" b="1"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IA-1</a:t>
            </a:r>
            <a:r>
              <a:rPr lang="zh-CN" altLang="en-US" sz="1050" dirty="0" smtClean="0">
                <a:solidFill>
                  <a:schemeClr val="tx1"/>
                </a:solidFill>
                <a:latin typeface="+mn-ea"/>
              </a:rPr>
              <a:t>识别和认证策略及程序</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IA-2</a:t>
            </a:r>
            <a:r>
              <a:rPr lang="zh-CN" altLang="en-US" sz="1050" dirty="0" smtClean="0">
                <a:solidFill>
                  <a:schemeClr val="tx1"/>
                </a:solidFill>
                <a:latin typeface="+mn-ea"/>
              </a:rPr>
              <a:t>识别和认证组织用户</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IA-3</a:t>
            </a:r>
            <a:r>
              <a:rPr lang="zh-CN" altLang="en-US" sz="1050" dirty="0" smtClean="0">
                <a:solidFill>
                  <a:schemeClr val="tx1"/>
                </a:solidFill>
                <a:latin typeface="+mn-ea"/>
              </a:rPr>
              <a:t>设备识别和认证</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AC-2</a:t>
            </a:r>
            <a:r>
              <a:rPr lang="zh-CN" altLang="en-US" sz="1050" dirty="0" smtClean="0">
                <a:solidFill>
                  <a:schemeClr val="tx1"/>
                </a:solidFill>
                <a:latin typeface="+mn-ea"/>
              </a:rPr>
              <a:t>账户管理</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IA-5</a:t>
            </a:r>
            <a:r>
              <a:rPr lang="zh-CN" altLang="en-US" sz="1050" dirty="0" smtClean="0">
                <a:solidFill>
                  <a:schemeClr val="tx1"/>
                </a:solidFill>
                <a:latin typeface="+mn-ea"/>
              </a:rPr>
              <a:t>验证凭据管理</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IA-9</a:t>
            </a:r>
            <a:r>
              <a:rPr lang="zh-CN" altLang="en-US" sz="1050" dirty="0" smtClean="0">
                <a:solidFill>
                  <a:schemeClr val="tx1"/>
                </a:solidFill>
                <a:latin typeface="+mn-ea"/>
              </a:rPr>
              <a:t>服务识别和认证</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IA-10</a:t>
            </a:r>
            <a:r>
              <a:rPr lang="zh-CN" altLang="en-US" sz="1050" dirty="0" smtClean="0">
                <a:solidFill>
                  <a:schemeClr val="tx1"/>
                </a:solidFill>
                <a:latin typeface="+mn-ea"/>
              </a:rPr>
              <a:t>自适应识别和认证</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IA-11</a:t>
            </a:r>
            <a:r>
              <a:rPr lang="zh-CN" altLang="en-US" sz="1050" dirty="0" smtClean="0">
                <a:solidFill>
                  <a:schemeClr val="tx1"/>
                </a:solidFill>
                <a:latin typeface="+mn-ea"/>
              </a:rPr>
              <a:t>重认证</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kumimoji="0" lang="en-US" altLang="zh-CN" sz="1050" b="0" i="0" u="none" strike="noStrike" cap="none" normalizeH="0" baseline="0" dirty="0" smtClean="0">
                <a:ln>
                  <a:noFill/>
                </a:ln>
                <a:solidFill>
                  <a:schemeClr val="tx1"/>
                </a:solidFill>
                <a:effectLst/>
                <a:latin typeface="+mn-ea"/>
              </a:rPr>
              <a:t>……</a:t>
            </a:r>
          </a:p>
          <a:p>
            <a:pPr marL="180975" indent="-180975">
              <a:lnSpc>
                <a:spcPct val="110000"/>
              </a:lnSpc>
              <a:buClr>
                <a:schemeClr val="tx2"/>
              </a:buClr>
              <a:buSzPct val="70000"/>
            </a:pPr>
            <a:r>
              <a:rPr kumimoji="0" lang="en-US" altLang="zh-CN" sz="1050" b="1" i="0" u="none" strike="noStrike" cap="none" normalizeH="0" baseline="0" dirty="0" smtClean="0">
                <a:ln>
                  <a:noFill/>
                </a:ln>
                <a:solidFill>
                  <a:schemeClr val="tx1"/>
                </a:solidFill>
                <a:effectLst/>
                <a:latin typeface="+mn-ea"/>
              </a:rPr>
              <a:t>AC</a:t>
            </a:r>
            <a:r>
              <a:rPr kumimoji="0" lang="zh-CN" altLang="en-US" sz="1050" b="1" i="0" u="none" strike="noStrike" cap="none" normalizeH="0" baseline="0" dirty="0" smtClean="0">
                <a:ln>
                  <a:noFill/>
                </a:ln>
                <a:solidFill>
                  <a:schemeClr val="tx1"/>
                </a:solidFill>
                <a:effectLst/>
                <a:latin typeface="+mn-ea"/>
              </a:rPr>
              <a:t>访问控制</a:t>
            </a:r>
            <a:r>
              <a:rPr kumimoji="0" lang="en-US" altLang="zh-CN" sz="1050" b="1" i="0" u="none" strike="noStrike" cap="none" normalizeH="0" baseline="0" dirty="0" smtClean="0">
                <a:ln>
                  <a:noFill/>
                </a:ln>
                <a:solidFill>
                  <a:schemeClr val="tx1"/>
                </a:solidFill>
                <a:effectLst/>
                <a:latin typeface="+mn-ea"/>
              </a:rPr>
              <a:t>(1</a:t>
            </a:r>
            <a:r>
              <a:rPr kumimoji="0" lang="zh-CN" altLang="en-US" sz="1050" b="1" i="0" u="none" strike="noStrike" cap="none" normalizeH="0" baseline="0" dirty="0" smtClean="0">
                <a:ln>
                  <a:noFill/>
                </a:ln>
                <a:solidFill>
                  <a:schemeClr val="tx1"/>
                </a:solidFill>
                <a:effectLst/>
                <a:latin typeface="+mn-ea"/>
              </a:rPr>
              <a:t>项</a:t>
            </a:r>
            <a:r>
              <a:rPr kumimoji="0" lang="en-US" altLang="zh-CN" sz="1050" b="1" i="0" u="none" strike="noStrike" cap="none" normalizeH="0" baseline="0" dirty="0" smtClean="0">
                <a:ln>
                  <a:noFill/>
                </a:ln>
                <a:solidFill>
                  <a:schemeClr val="tx1"/>
                </a:solidFill>
                <a:effectLst/>
                <a:latin typeface="+mn-ea"/>
              </a:rPr>
              <a:t>)</a:t>
            </a:r>
            <a:r>
              <a:rPr kumimoji="0" lang="zh-CN" altLang="en-US" sz="1050" b="1" i="0" u="none" strike="noStrike" cap="none" normalizeH="0" baseline="0" dirty="0" smtClean="0">
                <a:ln>
                  <a:noFill/>
                </a:ln>
                <a:solidFill>
                  <a:schemeClr val="tx1"/>
                </a:solidFill>
                <a:effectLst/>
                <a:latin typeface="+mn-ea"/>
              </a:rPr>
              <a:t>：</a:t>
            </a:r>
            <a:endParaRPr kumimoji="0" lang="en-US" altLang="zh-CN" sz="1050" b="1" i="0" u="none" strike="noStrike" cap="none" normalizeH="0" baseline="0" dirty="0" smtClean="0">
              <a:ln>
                <a:noFill/>
              </a:ln>
              <a:solidFill>
                <a:schemeClr val="tx1"/>
              </a:solidFill>
              <a:effectLst/>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AC-2</a:t>
            </a:r>
            <a:r>
              <a:rPr lang="zh-CN" altLang="en-US" sz="1050" dirty="0" smtClean="0">
                <a:solidFill>
                  <a:schemeClr val="tx1"/>
                </a:solidFill>
                <a:latin typeface="+mn-ea"/>
              </a:rPr>
              <a:t>账户管理</a:t>
            </a:r>
            <a:endParaRPr kumimoji="0" lang="zh-CN" altLang="en-US" sz="1050" b="0" i="0" u="none" strike="noStrike" cap="none" normalizeH="0" baseline="0" dirty="0" smtClean="0">
              <a:ln>
                <a:noFill/>
              </a:ln>
              <a:solidFill>
                <a:schemeClr val="tx1"/>
              </a:solidFill>
              <a:effectLst/>
              <a:latin typeface="+mn-ea"/>
            </a:endParaRPr>
          </a:p>
        </p:txBody>
      </p:sp>
      <p:sp>
        <p:nvSpPr>
          <p:cNvPr id="59" name="TextBox 68"/>
          <p:cNvSpPr txBox="1"/>
          <p:nvPr/>
        </p:nvSpPr>
        <p:spPr>
          <a:xfrm>
            <a:off x="-36512" y="1196752"/>
            <a:ext cx="800219" cy="461665"/>
          </a:xfrm>
          <a:prstGeom prst="rect">
            <a:avLst/>
          </a:prstGeom>
          <a:noFill/>
        </p:spPr>
        <p:txBody>
          <a:bodyPr vert="horz" wrap="none" rtlCol="0">
            <a:spAutoFit/>
          </a:bodyPr>
          <a:lstStyle/>
          <a:p>
            <a:pPr algn="ctr"/>
            <a:r>
              <a:rPr lang="zh-CN" altLang="en-US" sz="1200" b="1" dirty="0" smtClean="0">
                <a:solidFill>
                  <a:srgbClr val="C00000"/>
                </a:solidFill>
                <a:latin typeface="+mn-ea"/>
                <a:ea typeface="+mn-ea"/>
              </a:rPr>
              <a:t>十个安全</a:t>
            </a:r>
            <a:endParaRPr lang="en-US" altLang="zh-CN" sz="1200" b="1" dirty="0" smtClean="0">
              <a:solidFill>
                <a:srgbClr val="C00000"/>
              </a:solidFill>
              <a:latin typeface="+mn-ea"/>
              <a:ea typeface="+mn-ea"/>
            </a:endParaRPr>
          </a:p>
          <a:p>
            <a:pPr algn="ctr"/>
            <a:r>
              <a:rPr lang="zh-CN" altLang="en-US" sz="1200" b="1" dirty="0" smtClean="0">
                <a:solidFill>
                  <a:srgbClr val="C00000"/>
                </a:solidFill>
                <a:latin typeface="+mn-ea"/>
                <a:ea typeface="+mn-ea"/>
              </a:rPr>
              <a:t>维度</a:t>
            </a:r>
            <a:endParaRPr lang="en-US" altLang="zh-CN" sz="1200" b="1" dirty="0" smtClean="0">
              <a:solidFill>
                <a:srgbClr val="C00000"/>
              </a:solidFill>
              <a:latin typeface="+mn-ea"/>
              <a:ea typeface="+mn-ea"/>
            </a:endParaRPr>
          </a:p>
        </p:txBody>
      </p:sp>
      <p:sp>
        <p:nvSpPr>
          <p:cNvPr id="60" name="矩形 59"/>
          <p:cNvSpPr/>
          <p:nvPr/>
        </p:nvSpPr>
        <p:spPr bwMode="auto">
          <a:xfrm>
            <a:off x="4901442" y="1845324"/>
            <a:ext cx="1836133" cy="2805785"/>
          </a:xfrm>
          <a:prstGeom prst="rect">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buClr>
                <a:schemeClr val="tx2"/>
              </a:buClr>
              <a:buSzPct val="70000"/>
            </a:pPr>
            <a:r>
              <a:rPr lang="en-US" altLang="zh-CN" sz="1050" b="1" dirty="0" smtClean="0">
                <a:solidFill>
                  <a:schemeClr val="tx1"/>
                </a:solidFill>
                <a:latin typeface="+mn-ea"/>
              </a:rPr>
              <a:t>SC</a:t>
            </a:r>
            <a:r>
              <a:rPr lang="zh-CN" altLang="en-US" sz="1050" b="1" dirty="0" smtClean="0">
                <a:solidFill>
                  <a:schemeClr val="tx1"/>
                </a:solidFill>
                <a:latin typeface="+mn-ea"/>
              </a:rPr>
              <a:t>系统和通信保护</a:t>
            </a:r>
            <a:r>
              <a:rPr lang="en-US" altLang="zh-CN" sz="1050" b="1" dirty="0" smtClean="0">
                <a:solidFill>
                  <a:schemeClr val="tx1"/>
                </a:solidFill>
                <a:latin typeface="+mn-ea"/>
              </a:rPr>
              <a:t>(10</a:t>
            </a:r>
            <a:r>
              <a:rPr lang="zh-CN" altLang="en-US" sz="1050" b="1" dirty="0" smtClean="0">
                <a:solidFill>
                  <a:schemeClr val="tx1"/>
                </a:solidFill>
                <a:latin typeface="+mn-ea"/>
              </a:rPr>
              <a:t>项</a:t>
            </a:r>
            <a:r>
              <a:rPr lang="en-US" altLang="zh-CN" sz="1050" b="1" dirty="0" smtClean="0">
                <a:solidFill>
                  <a:schemeClr val="tx1"/>
                </a:solidFill>
                <a:latin typeface="+mn-ea"/>
              </a:rPr>
              <a:t>)+SI3+AC1</a:t>
            </a:r>
            <a:r>
              <a:rPr lang="zh-CN" altLang="en-US" sz="1050" b="1" dirty="0" smtClean="0">
                <a:solidFill>
                  <a:schemeClr val="tx1"/>
                </a:solidFill>
                <a:latin typeface="+mn-ea"/>
              </a:rPr>
              <a:t>项）：</a:t>
            </a:r>
            <a:endParaRPr lang="en-US" altLang="zh-CN" sz="1050" b="1"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SC-4</a:t>
            </a:r>
            <a:r>
              <a:rPr lang="zh-CN" altLang="en-US" sz="1050" dirty="0" smtClean="0">
                <a:solidFill>
                  <a:schemeClr val="tx1"/>
                </a:solidFill>
                <a:latin typeface="+mn-ea"/>
              </a:rPr>
              <a:t>共享资源信息</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SC-28</a:t>
            </a:r>
            <a:r>
              <a:rPr lang="zh-CN" altLang="en-US" sz="1050" dirty="0" smtClean="0">
                <a:solidFill>
                  <a:schemeClr val="tx1"/>
                </a:solidFill>
                <a:latin typeface="+mn-ea"/>
              </a:rPr>
              <a:t>闲置信息保护</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SC-31</a:t>
            </a:r>
            <a:r>
              <a:rPr lang="zh-CN" altLang="en-US" sz="1050" dirty="0" smtClean="0">
                <a:solidFill>
                  <a:schemeClr val="tx1"/>
                </a:solidFill>
                <a:latin typeface="+mn-ea"/>
              </a:rPr>
              <a:t>隐蔽信道分析</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SC-37</a:t>
            </a:r>
            <a:r>
              <a:rPr lang="zh-CN" altLang="en-US" sz="1050" dirty="0" smtClean="0">
                <a:solidFill>
                  <a:schemeClr val="tx1"/>
                </a:solidFill>
                <a:latin typeface="+mn-ea"/>
              </a:rPr>
              <a:t>带外信道</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SC-40</a:t>
            </a:r>
            <a:r>
              <a:rPr lang="zh-CN" altLang="en-US" sz="1050" dirty="0" smtClean="0">
                <a:solidFill>
                  <a:schemeClr val="tx1"/>
                </a:solidFill>
                <a:latin typeface="+mn-ea"/>
              </a:rPr>
              <a:t>无线链路保护</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SC-42</a:t>
            </a:r>
            <a:r>
              <a:rPr lang="zh-CN" altLang="en-US" sz="1050" dirty="0" smtClean="0">
                <a:solidFill>
                  <a:schemeClr val="tx1"/>
                </a:solidFill>
                <a:latin typeface="+mn-ea"/>
              </a:rPr>
              <a:t>传感器能力和数据</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t>
            </a:r>
          </a:p>
          <a:p>
            <a:pPr marL="180975" indent="-180975">
              <a:lnSpc>
                <a:spcPct val="110000"/>
              </a:lnSpc>
              <a:buClr>
                <a:schemeClr val="tx2"/>
              </a:buClr>
              <a:buSzPct val="70000"/>
            </a:pPr>
            <a:r>
              <a:rPr lang="en-US" altLang="zh-CN" sz="1050" b="1" dirty="0" smtClean="0">
                <a:solidFill>
                  <a:schemeClr val="tx1"/>
                </a:solidFill>
                <a:latin typeface="+mn-ea"/>
              </a:rPr>
              <a:t>SI</a:t>
            </a:r>
            <a:r>
              <a:rPr lang="zh-CN" altLang="en-US" sz="1050" b="1" dirty="0" smtClean="0">
                <a:solidFill>
                  <a:schemeClr val="tx1"/>
                </a:solidFill>
                <a:latin typeface="+mn-ea"/>
              </a:rPr>
              <a:t>系统和信息完整性</a:t>
            </a:r>
            <a:r>
              <a:rPr lang="en-US" altLang="zh-CN" sz="1050" b="1" dirty="0" smtClean="0">
                <a:solidFill>
                  <a:schemeClr val="tx1"/>
                </a:solidFill>
                <a:latin typeface="+mn-ea"/>
              </a:rPr>
              <a:t>(3</a:t>
            </a:r>
            <a:r>
              <a:rPr lang="zh-CN" altLang="en-US" sz="1050" b="1" dirty="0" smtClean="0">
                <a:solidFill>
                  <a:schemeClr val="tx1"/>
                </a:solidFill>
                <a:latin typeface="+mn-ea"/>
              </a:rPr>
              <a:t>项</a:t>
            </a:r>
            <a:r>
              <a:rPr lang="en-US" altLang="zh-CN" sz="1050" b="1" dirty="0" smtClean="0">
                <a:solidFill>
                  <a:schemeClr val="tx1"/>
                </a:solidFill>
                <a:latin typeface="+mn-ea"/>
              </a:rPr>
              <a:t>)</a:t>
            </a:r>
            <a:r>
              <a:rPr lang="zh-CN" altLang="en-US" sz="1050" b="1" dirty="0" smtClean="0">
                <a:solidFill>
                  <a:schemeClr val="tx1"/>
                </a:solidFill>
                <a:latin typeface="+mn-ea"/>
              </a:rPr>
              <a:t>：</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SI-12</a:t>
            </a:r>
            <a:r>
              <a:rPr lang="zh-CN" altLang="en-US" sz="1050" dirty="0" smtClean="0">
                <a:solidFill>
                  <a:schemeClr val="tx1"/>
                </a:solidFill>
                <a:latin typeface="+mn-ea"/>
              </a:rPr>
              <a:t>信息处理和保留</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SI-15</a:t>
            </a:r>
            <a:r>
              <a:rPr lang="zh-CN" altLang="en-US" sz="1050" dirty="0" smtClean="0">
                <a:solidFill>
                  <a:schemeClr val="tx1"/>
                </a:solidFill>
                <a:latin typeface="+mn-ea"/>
              </a:rPr>
              <a:t>信息输出过滤</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SI-16</a:t>
            </a:r>
            <a:r>
              <a:rPr lang="zh-CN" altLang="en-US" sz="1050" dirty="0" smtClean="0">
                <a:solidFill>
                  <a:schemeClr val="tx1"/>
                </a:solidFill>
                <a:latin typeface="+mn-ea"/>
              </a:rPr>
              <a:t>内存保护</a:t>
            </a:r>
            <a:endParaRPr lang="en-US" altLang="zh-CN" sz="1050" dirty="0" smtClean="0">
              <a:solidFill>
                <a:schemeClr val="tx1"/>
              </a:solidFill>
              <a:latin typeface="+mn-ea"/>
            </a:endParaRPr>
          </a:p>
          <a:p>
            <a:pPr marL="180975" indent="-180975">
              <a:lnSpc>
                <a:spcPct val="110000"/>
              </a:lnSpc>
              <a:buClr>
                <a:schemeClr val="tx2"/>
              </a:buClr>
              <a:buSzPct val="70000"/>
            </a:pPr>
            <a:r>
              <a:rPr lang="en-US" altLang="zh-CN" sz="1050" b="1" dirty="0" smtClean="0">
                <a:solidFill>
                  <a:schemeClr val="tx1"/>
                </a:solidFill>
                <a:latin typeface="+mn-ea"/>
              </a:rPr>
              <a:t>AC</a:t>
            </a:r>
            <a:r>
              <a:rPr lang="zh-CN" altLang="en-US" sz="1050" b="1" dirty="0" smtClean="0">
                <a:solidFill>
                  <a:schemeClr val="tx1"/>
                </a:solidFill>
                <a:latin typeface="+mn-ea"/>
              </a:rPr>
              <a:t>访问控制</a:t>
            </a:r>
            <a:r>
              <a:rPr lang="en-US" altLang="zh-CN" sz="1050" b="1" dirty="0" smtClean="0">
                <a:solidFill>
                  <a:schemeClr val="tx1"/>
                </a:solidFill>
                <a:latin typeface="+mn-ea"/>
              </a:rPr>
              <a:t>(1</a:t>
            </a:r>
            <a:r>
              <a:rPr lang="zh-CN" altLang="en-US" sz="1050" b="1" dirty="0" smtClean="0">
                <a:solidFill>
                  <a:schemeClr val="tx1"/>
                </a:solidFill>
                <a:latin typeface="+mn-ea"/>
              </a:rPr>
              <a:t>项</a:t>
            </a:r>
            <a:r>
              <a:rPr lang="en-US" altLang="zh-CN" sz="1050" b="1" dirty="0" smtClean="0">
                <a:solidFill>
                  <a:schemeClr val="tx1"/>
                </a:solidFill>
                <a:latin typeface="+mn-ea"/>
              </a:rPr>
              <a:t>)</a:t>
            </a:r>
            <a:endParaRPr lang="zh-CN" altLang="en-US" sz="1050" b="1"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AC-23</a:t>
            </a:r>
            <a:r>
              <a:rPr lang="zh-CN" altLang="en-US" sz="1050" dirty="0" smtClean="0">
                <a:solidFill>
                  <a:schemeClr val="tx1"/>
                </a:solidFill>
                <a:latin typeface="+mn-ea"/>
              </a:rPr>
              <a:t>数据挖掘保护</a:t>
            </a:r>
            <a:endParaRPr lang="en-US" altLang="zh-CN" sz="1050" dirty="0" smtClean="0">
              <a:solidFill>
                <a:schemeClr val="tx1"/>
              </a:solidFill>
              <a:latin typeface="+mn-ea"/>
            </a:endParaRPr>
          </a:p>
        </p:txBody>
      </p:sp>
      <p:sp>
        <p:nvSpPr>
          <p:cNvPr id="61" name="圆角矩形 60"/>
          <p:cNvSpPr/>
          <p:nvPr/>
        </p:nvSpPr>
        <p:spPr bwMode="auto">
          <a:xfrm>
            <a:off x="2908935" y="4887715"/>
            <a:ext cx="1923877" cy="1296810"/>
          </a:xfrm>
          <a:prstGeom prst="roundRect">
            <a:avLst>
              <a:gd name="adj" fmla="val 7808"/>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buClr>
                <a:srgbClr val="CC9900"/>
              </a:buClr>
            </a:pPr>
            <a:r>
              <a:rPr lang="en-US" altLang="zh-CN" sz="1000" b="1" dirty="0" smtClean="0">
                <a:solidFill>
                  <a:schemeClr val="tx1"/>
                </a:solidFill>
                <a:latin typeface="+mn-ea"/>
              </a:rPr>
              <a:t>SC-7</a:t>
            </a:r>
            <a:r>
              <a:rPr lang="zh-CN" altLang="en-US" sz="1000" b="1" dirty="0" smtClean="0">
                <a:solidFill>
                  <a:schemeClr val="tx1"/>
                </a:solidFill>
                <a:latin typeface="+mn-ea"/>
              </a:rPr>
              <a:t>边界保护（</a:t>
            </a:r>
            <a:r>
              <a:rPr lang="en-US" altLang="zh-CN" sz="1000" b="1" dirty="0" smtClean="0">
                <a:solidFill>
                  <a:schemeClr val="tx1"/>
                </a:solidFill>
                <a:latin typeface="+mn-ea"/>
              </a:rPr>
              <a:t>23</a:t>
            </a:r>
            <a:r>
              <a:rPr lang="zh-CN" altLang="en-US" sz="1000" b="1" dirty="0" smtClean="0">
                <a:solidFill>
                  <a:schemeClr val="tx1"/>
                </a:solidFill>
                <a:latin typeface="+mn-ea"/>
              </a:rPr>
              <a:t>项强化）</a:t>
            </a:r>
            <a:endParaRPr lang="en-US" altLang="zh-CN" sz="1000" b="1" dirty="0" smtClean="0">
              <a:solidFill>
                <a:schemeClr val="tx1"/>
              </a:solidFill>
              <a:latin typeface="+mn-ea"/>
            </a:endParaRPr>
          </a:p>
          <a:p>
            <a:pPr marL="85725" indent="-85725">
              <a:buClr>
                <a:srgbClr val="C00000"/>
              </a:buClr>
              <a:buFont typeface="Arial" pitchFamily="34" charset="0"/>
              <a:buChar char="•"/>
            </a:pPr>
            <a:r>
              <a:rPr lang="zh-CN" altLang="en-US" sz="1000" dirty="0" smtClean="0">
                <a:solidFill>
                  <a:schemeClr val="tx1"/>
                </a:solidFill>
                <a:latin typeface="+mn-ea"/>
              </a:rPr>
              <a:t>物理隔离的子网</a:t>
            </a:r>
          </a:p>
          <a:p>
            <a:pPr marL="85725" indent="-85725">
              <a:buClr>
                <a:srgbClr val="C00000"/>
              </a:buClr>
              <a:buFont typeface="Arial" pitchFamily="34" charset="0"/>
              <a:buChar char="•"/>
            </a:pPr>
            <a:r>
              <a:rPr lang="zh-CN" altLang="en-US" sz="1000" dirty="0" smtClean="0">
                <a:solidFill>
                  <a:schemeClr val="tx1"/>
                </a:solidFill>
                <a:latin typeface="+mn-ea"/>
              </a:rPr>
              <a:t>接入点</a:t>
            </a:r>
          </a:p>
          <a:p>
            <a:pPr marL="85725" indent="-85725">
              <a:buClr>
                <a:srgbClr val="C00000"/>
              </a:buClr>
              <a:buFont typeface="Arial" pitchFamily="34" charset="0"/>
              <a:buChar char="•"/>
            </a:pPr>
            <a:r>
              <a:rPr lang="zh-CN" altLang="en-US" sz="1000" dirty="0" smtClean="0">
                <a:solidFill>
                  <a:schemeClr val="tx1"/>
                </a:solidFill>
                <a:latin typeface="+mn-ea"/>
              </a:rPr>
              <a:t>基于主机的保护</a:t>
            </a:r>
          </a:p>
          <a:p>
            <a:pPr marL="85725" indent="-85725">
              <a:buClr>
                <a:srgbClr val="C00000"/>
              </a:buClr>
              <a:buFont typeface="Arial" pitchFamily="34" charset="0"/>
              <a:buChar char="•"/>
            </a:pPr>
            <a:r>
              <a:rPr lang="zh-CN" altLang="en-US" sz="1000" dirty="0" smtClean="0">
                <a:solidFill>
                  <a:schemeClr val="tx1"/>
                </a:solidFill>
                <a:latin typeface="+mn-ea"/>
              </a:rPr>
              <a:t>安全工具</a:t>
            </a:r>
            <a:r>
              <a:rPr lang="en-US" altLang="zh-CN" sz="1000" dirty="0" smtClean="0">
                <a:solidFill>
                  <a:schemeClr val="tx1"/>
                </a:solidFill>
                <a:latin typeface="+mn-ea"/>
              </a:rPr>
              <a:t>/</a:t>
            </a:r>
            <a:r>
              <a:rPr lang="zh-CN" altLang="en-US" sz="1000" dirty="0" smtClean="0">
                <a:solidFill>
                  <a:schemeClr val="tx1"/>
                </a:solidFill>
                <a:latin typeface="+mn-ea"/>
              </a:rPr>
              <a:t>机制</a:t>
            </a:r>
            <a:r>
              <a:rPr lang="en-US" altLang="zh-CN" sz="1000" dirty="0" smtClean="0">
                <a:solidFill>
                  <a:schemeClr val="tx1"/>
                </a:solidFill>
                <a:latin typeface="+mn-ea"/>
              </a:rPr>
              <a:t>/</a:t>
            </a:r>
            <a:r>
              <a:rPr lang="zh-CN" altLang="en-US" sz="1000" dirty="0" smtClean="0">
                <a:solidFill>
                  <a:schemeClr val="tx1"/>
                </a:solidFill>
                <a:latin typeface="+mn-ea"/>
              </a:rPr>
              <a:t>支撑组件的隔离</a:t>
            </a:r>
          </a:p>
          <a:p>
            <a:pPr marL="85725" indent="-85725">
              <a:buClr>
                <a:srgbClr val="C00000"/>
              </a:buClr>
              <a:buFont typeface="Arial" pitchFamily="34" charset="0"/>
              <a:buChar char="•"/>
            </a:pPr>
            <a:r>
              <a:rPr lang="zh-CN" altLang="en-US" sz="1000" dirty="0" smtClean="0">
                <a:solidFill>
                  <a:schemeClr val="tx1"/>
                </a:solidFill>
                <a:latin typeface="+mn-ea"/>
              </a:rPr>
              <a:t>动态隔离</a:t>
            </a:r>
            <a:r>
              <a:rPr lang="en-US" altLang="zh-CN" sz="1000" dirty="0" smtClean="0">
                <a:solidFill>
                  <a:schemeClr val="tx1"/>
                </a:solidFill>
                <a:latin typeface="+mn-ea"/>
              </a:rPr>
              <a:t>/</a:t>
            </a:r>
            <a:r>
              <a:rPr lang="zh-CN" altLang="en-US" sz="1000" dirty="0" smtClean="0">
                <a:solidFill>
                  <a:schemeClr val="tx1"/>
                </a:solidFill>
                <a:latin typeface="+mn-ea"/>
              </a:rPr>
              <a:t>分隔 </a:t>
            </a:r>
            <a:endParaRPr lang="en-US" altLang="zh-CN" sz="1000" dirty="0" smtClean="0">
              <a:solidFill>
                <a:schemeClr val="tx1"/>
              </a:solidFill>
              <a:latin typeface="+mn-ea"/>
            </a:endParaRPr>
          </a:p>
          <a:p>
            <a:pPr marL="85725" indent="-85725">
              <a:buClr>
                <a:srgbClr val="C00000"/>
              </a:buClr>
              <a:buFont typeface="Arial" pitchFamily="34" charset="0"/>
              <a:buChar char="•"/>
            </a:pPr>
            <a:r>
              <a:rPr lang="en-US" altLang="zh-CN" sz="1000" dirty="0" smtClean="0">
                <a:solidFill>
                  <a:schemeClr val="tx1"/>
                </a:solidFill>
                <a:latin typeface="+mn-ea"/>
              </a:rPr>
              <a:t> ……</a:t>
            </a:r>
            <a:endParaRPr lang="zh-CN" altLang="en-US" sz="1000" dirty="0" smtClean="0">
              <a:solidFill>
                <a:schemeClr val="tx1"/>
              </a:solidFill>
              <a:latin typeface="+mn-ea"/>
            </a:endParaRPr>
          </a:p>
        </p:txBody>
      </p:sp>
      <p:sp>
        <p:nvSpPr>
          <p:cNvPr id="62" name="矩形 61"/>
          <p:cNvSpPr/>
          <p:nvPr/>
        </p:nvSpPr>
        <p:spPr bwMode="auto">
          <a:xfrm>
            <a:off x="6839559" y="1828008"/>
            <a:ext cx="2104744" cy="2808565"/>
          </a:xfrm>
          <a:prstGeom prst="rect">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buClr>
                <a:schemeClr val="tx2"/>
              </a:buClr>
              <a:buSzPct val="70000"/>
            </a:pPr>
            <a:r>
              <a:rPr lang="en-US" altLang="zh-CN" sz="1050" b="1" dirty="0" smtClean="0">
                <a:solidFill>
                  <a:schemeClr val="tx1"/>
                </a:solidFill>
                <a:latin typeface="+mn-ea"/>
              </a:rPr>
              <a:t>AU</a:t>
            </a:r>
            <a:r>
              <a:rPr lang="zh-CN" altLang="en-US" sz="1050" b="1" dirty="0" smtClean="0">
                <a:solidFill>
                  <a:schemeClr val="tx1"/>
                </a:solidFill>
                <a:latin typeface="+mn-ea"/>
              </a:rPr>
              <a:t>审计与问责</a:t>
            </a:r>
            <a:r>
              <a:rPr lang="en-US" altLang="zh-CN" sz="1050" b="1" dirty="0" smtClean="0">
                <a:solidFill>
                  <a:schemeClr val="tx1"/>
                </a:solidFill>
                <a:latin typeface="+mn-ea"/>
              </a:rPr>
              <a:t>(16</a:t>
            </a:r>
            <a:r>
              <a:rPr lang="zh-CN" altLang="en-US" sz="1050" b="1" dirty="0" smtClean="0">
                <a:solidFill>
                  <a:schemeClr val="tx1"/>
                </a:solidFill>
                <a:latin typeface="+mn-ea"/>
              </a:rPr>
              <a:t>项</a:t>
            </a:r>
            <a:r>
              <a:rPr lang="en-US" altLang="zh-CN" sz="1050" b="1" dirty="0" smtClean="0">
                <a:solidFill>
                  <a:schemeClr val="tx1"/>
                </a:solidFill>
                <a:latin typeface="+mn-ea"/>
              </a:rPr>
              <a:t>)</a:t>
            </a:r>
            <a:r>
              <a:rPr lang="zh-CN" altLang="en-US" sz="1050" b="1" dirty="0" smtClean="0">
                <a:solidFill>
                  <a:schemeClr val="tx1"/>
                </a:solidFill>
                <a:latin typeface="+mn-ea"/>
              </a:rPr>
              <a:t>：</a:t>
            </a:r>
            <a:r>
              <a:rPr lang="en-US" altLang="zh-CN" sz="1050" b="1" dirty="0" smtClean="0">
                <a:solidFill>
                  <a:schemeClr val="tx1"/>
                </a:solidFill>
                <a:latin typeface="+mn-ea"/>
              </a:rPr>
              <a:t>+SI5</a:t>
            </a:r>
            <a:r>
              <a:rPr lang="zh-CN" altLang="en-US" sz="1050" b="1" dirty="0" smtClean="0">
                <a:solidFill>
                  <a:schemeClr val="tx1"/>
                </a:solidFill>
                <a:latin typeface="+mn-ea"/>
              </a:rPr>
              <a:t>项</a:t>
            </a:r>
            <a:r>
              <a:rPr lang="en-US" altLang="zh-CN" sz="1050" b="1" dirty="0" smtClean="0">
                <a:solidFill>
                  <a:schemeClr val="tx1"/>
                </a:solidFill>
                <a:latin typeface="+mn-ea"/>
              </a:rPr>
              <a:t>+SC2</a:t>
            </a:r>
            <a:r>
              <a:rPr lang="zh-CN" altLang="en-US" sz="1050" b="1" dirty="0" smtClean="0">
                <a:solidFill>
                  <a:schemeClr val="tx1"/>
                </a:solidFill>
                <a:latin typeface="+mn-ea"/>
              </a:rPr>
              <a:t>项）：</a:t>
            </a:r>
            <a:endParaRPr lang="en-US" altLang="zh-CN" sz="1050" b="1"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AU-2</a:t>
            </a:r>
            <a:r>
              <a:rPr lang="zh-CN" altLang="en-US" sz="1050" dirty="0" smtClean="0">
                <a:solidFill>
                  <a:schemeClr val="tx1"/>
                </a:solidFill>
                <a:latin typeface="+mn-ea"/>
              </a:rPr>
              <a:t>审计事件</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AU-4</a:t>
            </a:r>
            <a:r>
              <a:rPr lang="zh-CN" altLang="en-US" sz="1050" dirty="0" smtClean="0">
                <a:solidFill>
                  <a:schemeClr val="tx1"/>
                </a:solidFill>
                <a:latin typeface="+mn-ea"/>
              </a:rPr>
              <a:t>审计存储容量</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AU-6</a:t>
            </a:r>
            <a:r>
              <a:rPr lang="zh-CN" altLang="en-US" sz="1050" dirty="0" smtClean="0">
                <a:solidFill>
                  <a:schemeClr val="tx1"/>
                </a:solidFill>
                <a:latin typeface="+mn-ea"/>
              </a:rPr>
              <a:t>审计审核、分析与报告</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AU-9</a:t>
            </a:r>
            <a:r>
              <a:rPr lang="zh-CN" altLang="en-US" sz="1050" dirty="0" smtClean="0">
                <a:solidFill>
                  <a:schemeClr val="tx1"/>
                </a:solidFill>
                <a:latin typeface="+mn-ea"/>
              </a:rPr>
              <a:t>审计信息保护</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AU-15</a:t>
            </a:r>
            <a:r>
              <a:rPr lang="zh-CN" altLang="en-US" sz="1050" dirty="0" smtClean="0">
                <a:solidFill>
                  <a:schemeClr val="tx1"/>
                </a:solidFill>
                <a:latin typeface="+mn-ea"/>
              </a:rPr>
              <a:t>备选审计能力</a:t>
            </a: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AU-16</a:t>
            </a:r>
            <a:r>
              <a:rPr lang="zh-CN" altLang="en-US" sz="1050" dirty="0" smtClean="0">
                <a:solidFill>
                  <a:schemeClr val="tx1"/>
                </a:solidFill>
                <a:latin typeface="+mn-ea"/>
              </a:rPr>
              <a:t>跨组织审计</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a:t>
            </a:r>
          </a:p>
          <a:p>
            <a:pPr marL="180975" indent="-180975">
              <a:lnSpc>
                <a:spcPct val="110000"/>
              </a:lnSpc>
              <a:buClr>
                <a:schemeClr val="tx2"/>
              </a:buClr>
              <a:buSzPct val="70000"/>
            </a:pPr>
            <a:r>
              <a:rPr lang="en-US" altLang="zh-CN" sz="1050" b="1" dirty="0" smtClean="0">
                <a:solidFill>
                  <a:schemeClr val="tx1"/>
                </a:solidFill>
                <a:latin typeface="+mn-ea"/>
              </a:rPr>
              <a:t>SI</a:t>
            </a:r>
            <a:r>
              <a:rPr lang="zh-CN" altLang="en-US" sz="1050" b="1" dirty="0" smtClean="0">
                <a:solidFill>
                  <a:schemeClr val="tx1"/>
                </a:solidFill>
                <a:latin typeface="+mn-ea"/>
              </a:rPr>
              <a:t>系统和信息完整性</a:t>
            </a:r>
            <a:r>
              <a:rPr lang="en-US" altLang="zh-CN" sz="1050" b="1" dirty="0" smtClean="0">
                <a:solidFill>
                  <a:schemeClr val="tx1"/>
                </a:solidFill>
                <a:latin typeface="+mn-ea"/>
              </a:rPr>
              <a:t>(5</a:t>
            </a:r>
            <a:r>
              <a:rPr lang="zh-CN" altLang="en-US" sz="1050" b="1" dirty="0" smtClean="0">
                <a:solidFill>
                  <a:schemeClr val="tx1"/>
                </a:solidFill>
                <a:latin typeface="+mn-ea"/>
              </a:rPr>
              <a:t>项</a:t>
            </a:r>
            <a:r>
              <a:rPr lang="en-US" altLang="zh-CN" sz="1050" b="1" dirty="0" smtClean="0">
                <a:solidFill>
                  <a:schemeClr val="tx1"/>
                </a:solidFill>
                <a:latin typeface="+mn-ea"/>
              </a:rPr>
              <a:t>)</a:t>
            </a:r>
            <a:r>
              <a:rPr lang="zh-CN" altLang="en-US" sz="1050" b="1" dirty="0" smtClean="0">
                <a:solidFill>
                  <a:schemeClr val="tx1"/>
                </a:solidFill>
                <a:latin typeface="+mn-ea"/>
              </a:rPr>
              <a:t>：</a:t>
            </a:r>
            <a:endParaRPr lang="en-US" altLang="zh-CN" sz="1050" b="1"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en-US" altLang="zh-CN" sz="1050" dirty="0" smtClean="0">
                <a:solidFill>
                  <a:schemeClr val="tx1"/>
                </a:solidFill>
                <a:latin typeface="+mn-ea"/>
              </a:rPr>
              <a:t>SI-3</a:t>
            </a:r>
            <a:r>
              <a:rPr lang="zh-CN" altLang="en-US" sz="1050" dirty="0" smtClean="0">
                <a:solidFill>
                  <a:schemeClr val="tx1"/>
                </a:solidFill>
                <a:latin typeface="+mn-ea"/>
              </a:rPr>
              <a:t>恶意代码防护</a:t>
            </a:r>
            <a:endParaRPr lang="en-US" altLang="zh-CN" sz="1050"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kumimoji="0" lang="en-US" altLang="zh-CN" sz="1050" b="0" i="0" u="none" strike="noStrike" cap="none" normalizeH="0" baseline="0" dirty="0" smtClean="0">
                <a:ln>
                  <a:noFill/>
                </a:ln>
                <a:solidFill>
                  <a:schemeClr val="tx1"/>
                </a:solidFill>
                <a:effectLst/>
                <a:latin typeface="+mn-ea"/>
              </a:rPr>
              <a:t>……</a:t>
            </a:r>
          </a:p>
          <a:p>
            <a:pPr marL="180975" indent="-180975">
              <a:lnSpc>
                <a:spcPct val="110000"/>
              </a:lnSpc>
              <a:buClr>
                <a:schemeClr val="tx2"/>
              </a:buClr>
              <a:buSzPct val="70000"/>
            </a:pPr>
            <a:r>
              <a:rPr lang="en-US" altLang="zh-CN" sz="1050" b="1" dirty="0" smtClean="0">
                <a:solidFill>
                  <a:schemeClr val="tx1"/>
                </a:solidFill>
                <a:latin typeface="+mn-ea"/>
              </a:rPr>
              <a:t>SC</a:t>
            </a:r>
            <a:r>
              <a:rPr lang="zh-CN" altLang="en-US" sz="1050" b="1" dirty="0" smtClean="0">
                <a:solidFill>
                  <a:schemeClr val="tx1"/>
                </a:solidFill>
                <a:latin typeface="+mn-ea"/>
              </a:rPr>
              <a:t>系统和通信保护</a:t>
            </a:r>
            <a:r>
              <a:rPr lang="en-US" altLang="zh-CN" sz="1050" b="1" dirty="0" smtClean="0">
                <a:solidFill>
                  <a:schemeClr val="tx1"/>
                </a:solidFill>
                <a:latin typeface="+mn-ea"/>
              </a:rPr>
              <a:t>(2</a:t>
            </a:r>
            <a:r>
              <a:rPr lang="zh-CN" altLang="en-US" sz="1050" b="1" dirty="0" smtClean="0">
                <a:solidFill>
                  <a:schemeClr val="tx1"/>
                </a:solidFill>
                <a:latin typeface="+mn-ea"/>
              </a:rPr>
              <a:t>项</a:t>
            </a:r>
            <a:r>
              <a:rPr lang="en-US" altLang="zh-CN" sz="1050" b="1" dirty="0" smtClean="0">
                <a:solidFill>
                  <a:schemeClr val="tx1"/>
                </a:solidFill>
                <a:latin typeface="+mn-ea"/>
              </a:rPr>
              <a:t>)</a:t>
            </a:r>
            <a:r>
              <a:rPr lang="zh-CN" altLang="en-US" sz="1050" b="1" dirty="0" smtClean="0">
                <a:solidFill>
                  <a:schemeClr val="tx1"/>
                </a:solidFill>
                <a:latin typeface="+mn-ea"/>
              </a:rPr>
              <a:t>：</a:t>
            </a:r>
            <a:endParaRPr lang="en-US" altLang="zh-CN" sz="1050" b="1" dirty="0" smtClean="0">
              <a:solidFill>
                <a:schemeClr val="tx1"/>
              </a:solidFill>
              <a:latin typeface="+mn-ea"/>
            </a:endParaRPr>
          </a:p>
          <a:p>
            <a:pPr marL="180975" indent="-180975">
              <a:lnSpc>
                <a:spcPct val="110000"/>
              </a:lnSpc>
              <a:buClr>
                <a:schemeClr val="tx2"/>
              </a:buClr>
              <a:buSzPct val="70000"/>
              <a:buFont typeface="Wingdings" pitchFamily="2" charset="2"/>
              <a:buChar char="Ø"/>
            </a:pPr>
            <a:r>
              <a:rPr lang="zh-CN" altLang="en-US" sz="1050" dirty="0" smtClean="0">
                <a:solidFill>
                  <a:schemeClr val="tx1"/>
                </a:solidFill>
                <a:latin typeface="+mn-ea"/>
              </a:rPr>
              <a:t>蜜罐</a:t>
            </a:r>
            <a:endParaRPr kumimoji="0" lang="zh-CN" altLang="en-US" sz="1050" b="0" i="0" u="none" strike="noStrike" cap="none" normalizeH="0" baseline="0" dirty="0" smtClean="0">
              <a:ln>
                <a:noFill/>
              </a:ln>
              <a:solidFill>
                <a:schemeClr val="tx1"/>
              </a:solidFill>
              <a:effectLst/>
              <a:latin typeface="+mn-ea"/>
            </a:endParaRPr>
          </a:p>
        </p:txBody>
      </p:sp>
      <p:sp>
        <p:nvSpPr>
          <p:cNvPr id="63" name="TextBox 91"/>
          <p:cNvSpPr txBox="1"/>
          <p:nvPr/>
        </p:nvSpPr>
        <p:spPr>
          <a:xfrm>
            <a:off x="-9204" y="3115015"/>
            <a:ext cx="800219" cy="461665"/>
          </a:xfrm>
          <a:prstGeom prst="rect">
            <a:avLst/>
          </a:prstGeom>
          <a:noFill/>
        </p:spPr>
        <p:txBody>
          <a:bodyPr vert="horz" wrap="none" rtlCol="0">
            <a:spAutoFit/>
          </a:bodyPr>
          <a:lstStyle/>
          <a:p>
            <a:pPr algn="ctr"/>
            <a:r>
              <a:rPr lang="zh-CN" altLang="en-US" sz="1200" b="1" dirty="0" smtClean="0">
                <a:solidFill>
                  <a:srgbClr val="C00000"/>
                </a:solidFill>
                <a:latin typeface="+mn-ea"/>
                <a:ea typeface="+mn-ea"/>
              </a:rPr>
              <a:t>架构级</a:t>
            </a:r>
            <a:endParaRPr lang="en-US" altLang="zh-CN" sz="1200" b="1" dirty="0" smtClean="0">
              <a:solidFill>
                <a:srgbClr val="C00000"/>
              </a:solidFill>
              <a:latin typeface="+mn-ea"/>
              <a:ea typeface="+mn-ea"/>
            </a:endParaRPr>
          </a:p>
          <a:p>
            <a:pPr algn="ctr"/>
            <a:r>
              <a:rPr lang="zh-CN" altLang="en-US" sz="1200" b="1" dirty="0" smtClean="0">
                <a:solidFill>
                  <a:srgbClr val="C00000"/>
                </a:solidFill>
                <a:latin typeface="+mn-ea"/>
                <a:ea typeface="+mn-ea"/>
              </a:rPr>
              <a:t>消减方案</a:t>
            </a:r>
            <a:endParaRPr lang="en-US" altLang="zh-CN" sz="1200" b="1" dirty="0" smtClean="0">
              <a:solidFill>
                <a:srgbClr val="C00000"/>
              </a:solidFill>
              <a:latin typeface="+mn-ea"/>
              <a:ea typeface="+mn-ea"/>
            </a:endParaRPr>
          </a:p>
        </p:txBody>
      </p:sp>
      <p:sp>
        <p:nvSpPr>
          <p:cNvPr id="64" name="TextBox 92"/>
          <p:cNvSpPr txBox="1"/>
          <p:nvPr/>
        </p:nvSpPr>
        <p:spPr>
          <a:xfrm>
            <a:off x="166290" y="5298521"/>
            <a:ext cx="526012" cy="435760"/>
          </a:xfrm>
          <a:prstGeom prst="rect">
            <a:avLst/>
          </a:prstGeom>
          <a:noFill/>
        </p:spPr>
        <p:txBody>
          <a:bodyPr vert="horz" wrap="square" rtlCol="0">
            <a:spAutoFit/>
          </a:bodyPr>
          <a:lstStyle/>
          <a:p>
            <a:pPr algn="ctr"/>
            <a:r>
              <a:rPr lang="zh-CN" altLang="en-US" sz="1200" b="1" dirty="0" smtClean="0">
                <a:solidFill>
                  <a:srgbClr val="C00000"/>
                </a:solidFill>
                <a:latin typeface="+mn-ea"/>
                <a:ea typeface="+mn-ea"/>
              </a:rPr>
              <a:t>消减</a:t>
            </a:r>
            <a:endParaRPr lang="en-US" altLang="zh-CN" sz="1200" b="1" dirty="0" smtClean="0">
              <a:solidFill>
                <a:srgbClr val="C00000"/>
              </a:solidFill>
              <a:latin typeface="+mn-ea"/>
              <a:ea typeface="+mn-ea"/>
            </a:endParaRPr>
          </a:p>
          <a:p>
            <a:pPr algn="ctr"/>
            <a:r>
              <a:rPr lang="zh-CN" altLang="en-US" sz="1200" b="1" dirty="0" smtClean="0">
                <a:solidFill>
                  <a:srgbClr val="C00000"/>
                </a:solidFill>
                <a:latin typeface="+mn-ea"/>
                <a:ea typeface="+mn-ea"/>
              </a:rPr>
              <a:t>强化</a:t>
            </a:r>
            <a:endParaRPr lang="en-US" altLang="zh-CN" sz="1200" b="1" dirty="0" smtClean="0">
              <a:solidFill>
                <a:srgbClr val="C00000"/>
              </a:solidFill>
              <a:latin typeface="+mn-ea"/>
              <a:ea typeface="+mn-ea"/>
            </a:endParaRPr>
          </a:p>
        </p:txBody>
      </p:sp>
      <p:sp>
        <p:nvSpPr>
          <p:cNvPr id="65" name="圆角矩形 64"/>
          <p:cNvSpPr/>
          <p:nvPr/>
        </p:nvSpPr>
        <p:spPr bwMode="auto">
          <a:xfrm>
            <a:off x="791015" y="4864871"/>
            <a:ext cx="2056539" cy="1319654"/>
          </a:xfrm>
          <a:prstGeom prst="roundRect">
            <a:avLst>
              <a:gd name="adj" fmla="val 7808"/>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buClr>
                <a:srgbClr val="CC9900"/>
              </a:buClr>
            </a:pPr>
            <a:r>
              <a:rPr lang="en-US" altLang="zh-CN" sz="1000" b="1" dirty="0" smtClean="0">
                <a:solidFill>
                  <a:schemeClr val="tx1"/>
                </a:solidFill>
                <a:latin typeface="+mn-ea"/>
              </a:rPr>
              <a:t>IA-2</a:t>
            </a:r>
            <a:r>
              <a:rPr lang="zh-CN" altLang="en-US" sz="1000" b="1" dirty="0" smtClean="0">
                <a:solidFill>
                  <a:schemeClr val="tx1"/>
                </a:solidFill>
                <a:latin typeface="+mn-ea"/>
              </a:rPr>
              <a:t>识别和认证组织用户（</a:t>
            </a:r>
            <a:r>
              <a:rPr lang="en-US" altLang="zh-CN" sz="1000" b="1" dirty="0" smtClean="0">
                <a:solidFill>
                  <a:schemeClr val="tx1"/>
                </a:solidFill>
                <a:latin typeface="+mn-ea"/>
              </a:rPr>
              <a:t>13</a:t>
            </a:r>
            <a:r>
              <a:rPr lang="zh-CN" altLang="en-US" sz="1000" b="1" dirty="0" smtClean="0">
                <a:solidFill>
                  <a:schemeClr val="tx1"/>
                </a:solidFill>
                <a:latin typeface="+mn-ea"/>
              </a:rPr>
              <a:t>项强化）</a:t>
            </a:r>
            <a:endParaRPr lang="en-US" altLang="zh-CN" sz="1000" b="1" dirty="0" smtClean="0">
              <a:solidFill>
                <a:schemeClr val="tx1"/>
              </a:solidFill>
              <a:latin typeface="+mn-ea"/>
            </a:endParaRPr>
          </a:p>
          <a:p>
            <a:pPr marL="85725" indent="-85725">
              <a:buClr>
                <a:srgbClr val="C00000"/>
              </a:buClr>
              <a:buFont typeface="Arial" pitchFamily="34" charset="0"/>
              <a:buChar char="•"/>
            </a:pPr>
            <a:r>
              <a:rPr lang="zh-CN" altLang="en-US" sz="1000" dirty="0" smtClean="0">
                <a:solidFill>
                  <a:schemeClr val="tx1"/>
                </a:solidFill>
                <a:latin typeface="+mn-ea"/>
              </a:rPr>
              <a:t>对特权帐号的网络访问</a:t>
            </a:r>
          </a:p>
          <a:p>
            <a:pPr marL="85725" indent="-85725">
              <a:buClr>
                <a:srgbClr val="C00000"/>
              </a:buClr>
              <a:buFont typeface="Arial" pitchFamily="34" charset="0"/>
              <a:buChar char="•"/>
            </a:pPr>
            <a:r>
              <a:rPr lang="zh-CN" altLang="en-US" sz="1000" dirty="0" smtClean="0">
                <a:solidFill>
                  <a:schemeClr val="tx1"/>
                </a:solidFill>
                <a:latin typeface="+mn-ea"/>
              </a:rPr>
              <a:t>团体认证</a:t>
            </a:r>
          </a:p>
          <a:p>
            <a:pPr marL="85725" indent="-85725">
              <a:buClr>
                <a:srgbClr val="C00000"/>
              </a:buClr>
              <a:buFont typeface="Arial" pitchFamily="34" charset="0"/>
              <a:buChar char="•"/>
            </a:pPr>
            <a:r>
              <a:rPr lang="zh-CN" altLang="en-US" sz="1000" dirty="0" smtClean="0">
                <a:solidFill>
                  <a:schemeClr val="tx1"/>
                </a:solidFill>
                <a:latin typeface="+mn-ea"/>
              </a:rPr>
              <a:t>单点登录</a:t>
            </a:r>
          </a:p>
          <a:p>
            <a:pPr marL="85725" indent="-85725">
              <a:buClr>
                <a:srgbClr val="C00000"/>
              </a:buClr>
              <a:buFont typeface="Arial" pitchFamily="34" charset="0"/>
              <a:buChar char="•"/>
            </a:pPr>
            <a:r>
              <a:rPr lang="zh-CN" altLang="en-US" sz="1000" dirty="0" smtClean="0">
                <a:solidFill>
                  <a:schemeClr val="tx1"/>
                </a:solidFill>
                <a:latin typeface="+mn-ea"/>
              </a:rPr>
              <a:t>远程接入</a:t>
            </a:r>
            <a:r>
              <a:rPr lang="en-US" altLang="zh-CN" sz="1000" dirty="0" smtClean="0">
                <a:solidFill>
                  <a:schemeClr val="tx1"/>
                </a:solidFill>
                <a:latin typeface="+mn-ea"/>
              </a:rPr>
              <a:t>-</a:t>
            </a:r>
            <a:r>
              <a:rPr lang="zh-CN" altLang="en-US" sz="1000" dirty="0" smtClean="0">
                <a:solidFill>
                  <a:schemeClr val="tx1"/>
                </a:solidFill>
                <a:latin typeface="+mn-ea"/>
              </a:rPr>
              <a:t>单独的设备</a:t>
            </a:r>
          </a:p>
          <a:p>
            <a:pPr marL="85725" indent="-85725">
              <a:buClr>
                <a:srgbClr val="C00000"/>
              </a:buClr>
              <a:buFont typeface="Arial" pitchFamily="34" charset="0"/>
              <a:buChar char="•"/>
            </a:pPr>
            <a:r>
              <a:rPr lang="zh-CN" altLang="en-US" sz="1000" dirty="0" smtClean="0">
                <a:solidFill>
                  <a:schemeClr val="tx1"/>
                </a:solidFill>
                <a:latin typeface="+mn-ea"/>
              </a:rPr>
              <a:t>带外认证</a:t>
            </a:r>
            <a:endParaRPr lang="en-US" altLang="zh-CN" sz="1000" dirty="0" smtClean="0">
              <a:solidFill>
                <a:schemeClr val="tx1"/>
              </a:solidFill>
              <a:latin typeface="+mn-ea"/>
            </a:endParaRPr>
          </a:p>
          <a:p>
            <a:pPr marL="85725" indent="-85725">
              <a:buClr>
                <a:srgbClr val="C00000"/>
              </a:buClr>
              <a:buFont typeface="Arial" pitchFamily="34" charset="0"/>
              <a:buChar char="•"/>
            </a:pPr>
            <a:r>
              <a:rPr lang="en-US" altLang="zh-CN" sz="1000" dirty="0" smtClean="0">
                <a:solidFill>
                  <a:schemeClr val="tx1"/>
                </a:solidFill>
                <a:latin typeface="+mn-ea"/>
              </a:rPr>
              <a:t> ……</a:t>
            </a:r>
            <a:endParaRPr lang="zh-CN" altLang="en-US" sz="1000" dirty="0" smtClean="0">
              <a:solidFill>
                <a:schemeClr val="tx1"/>
              </a:solidFill>
              <a:latin typeface="+mn-ea"/>
            </a:endParaRPr>
          </a:p>
        </p:txBody>
      </p:sp>
      <p:sp>
        <p:nvSpPr>
          <p:cNvPr id="66" name="下箭头 65"/>
          <p:cNvSpPr/>
          <p:nvPr/>
        </p:nvSpPr>
        <p:spPr bwMode="auto">
          <a:xfrm>
            <a:off x="1716914" y="4680495"/>
            <a:ext cx="527526" cy="207675"/>
          </a:xfrm>
          <a:prstGeom prst="downArrow">
            <a:avLst/>
          </a:prstGeom>
          <a:solidFill>
            <a:schemeClr val="bg2">
              <a:lumMod val="60000"/>
              <a:lumOff val="40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7" name="下箭头 66"/>
          <p:cNvSpPr/>
          <p:nvPr/>
        </p:nvSpPr>
        <p:spPr bwMode="auto">
          <a:xfrm>
            <a:off x="3449294" y="4682912"/>
            <a:ext cx="538417" cy="207675"/>
          </a:xfrm>
          <a:prstGeom prst="downArrow">
            <a:avLst/>
          </a:prstGeom>
          <a:solidFill>
            <a:schemeClr val="bg2">
              <a:lumMod val="60000"/>
              <a:lumOff val="40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68" name="下箭头 67"/>
          <p:cNvSpPr/>
          <p:nvPr/>
        </p:nvSpPr>
        <p:spPr bwMode="auto">
          <a:xfrm>
            <a:off x="5530571" y="4653136"/>
            <a:ext cx="538417" cy="207675"/>
          </a:xfrm>
          <a:prstGeom prst="downArrow">
            <a:avLst/>
          </a:prstGeom>
          <a:solidFill>
            <a:schemeClr val="bg2">
              <a:lumMod val="60000"/>
              <a:lumOff val="40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9" name="下箭头 68"/>
          <p:cNvSpPr/>
          <p:nvPr/>
        </p:nvSpPr>
        <p:spPr bwMode="auto">
          <a:xfrm>
            <a:off x="7278399" y="4664905"/>
            <a:ext cx="543202" cy="215366"/>
          </a:xfrm>
          <a:prstGeom prst="downArrow">
            <a:avLst/>
          </a:prstGeom>
          <a:solidFill>
            <a:schemeClr val="bg2">
              <a:lumMod val="60000"/>
              <a:lumOff val="40000"/>
            </a:schemeClr>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70" name="圆角矩形 69"/>
          <p:cNvSpPr/>
          <p:nvPr/>
        </p:nvSpPr>
        <p:spPr bwMode="auto">
          <a:xfrm>
            <a:off x="4908863" y="4875451"/>
            <a:ext cx="1828712" cy="1338497"/>
          </a:xfrm>
          <a:prstGeom prst="roundRect">
            <a:avLst>
              <a:gd name="adj" fmla="val 7808"/>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buClr>
                <a:srgbClr val="CC9900"/>
              </a:buClr>
            </a:pPr>
            <a:r>
              <a:rPr lang="en-US" altLang="zh-CN" sz="1000" b="1" dirty="0" smtClean="0">
                <a:solidFill>
                  <a:schemeClr val="tx1"/>
                </a:solidFill>
                <a:latin typeface="+mn-ea"/>
              </a:rPr>
              <a:t>SC-31</a:t>
            </a:r>
            <a:r>
              <a:rPr lang="zh-CN" altLang="en-US" sz="1000" b="1" dirty="0" smtClean="0">
                <a:solidFill>
                  <a:schemeClr val="tx1"/>
                </a:solidFill>
                <a:latin typeface="+mn-ea"/>
              </a:rPr>
              <a:t>隐蔽信道分析（</a:t>
            </a:r>
            <a:r>
              <a:rPr lang="en-US" altLang="zh-CN" sz="1000" b="1" dirty="0" smtClean="0">
                <a:solidFill>
                  <a:schemeClr val="tx1"/>
                </a:solidFill>
                <a:latin typeface="+mn-ea"/>
              </a:rPr>
              <a:t>3</a:t>
            </a:r>
            <a:r>
              <a:rPr lang="zh-CN" altLang="en-US" sz="1000" b="1" dirty="0" smtClean="0">
                <a:solidFill>
                  <a:schemeClr val="tx1"/>
                </a:solidFill>
                <a:latin typeface="+mn-ea"/>
              </a:rPr>
              <a:t>项强化）</a:t>
            </a:r>
            <a:endParaRPr lang="en-US" altLang="zh-CN" sz="1000" b="1" dirty="0" smtClean="0">
              <a:solidFill>
                <a:schemeClr val="tx1"/>
              </a:solidFill>
              <a:latin typeface="+mn-ea"/>
            </a:endParaRPr>
          </a:p>
          <a:p>
            <a:pPr marL="85725" indent="-85725">
              <a:lnSpc>
                <a:spcPct val="110000"/>
              </a:lnSpc>
              <a:buClr>
                <a:srgbClr val="C00000"/>
              </a:buClr>
              <a:buFont typeface="Arial" pitchFamily="34" charset="0"/>
              <a:buChar char="•"/>
            </a:pPr>
            <a:r>
              <a:rPr lang="zh-CN" altLang="en-US" sz="1000" dirty="0" smtClean="0">
                <a:solidFill>
                  <a:schemeClr val="tx1"/>
                </a:solidFill>
                <a:latin typeface="+mn-ea"/>
              </a:rPr>
              <a:t>测试隐蔽通道的可利用性</a:t>
            </a:r>
          </a:p>
          <a:p>
            <a:pPr marL="85725" indent="-85725">
              <a:lnSpc>
                <a:spcPct val="110000"/>
              </a:lnSpc>
              <a:buClr>
                <a:srgbClr val="C00000"/>
              </a:buClr>
              <a:buFont typeface="Arial" pitchFamily="34" charset="0"/>
              <a:buChar char="•"/>
            </a:pPr>
            <a:r>
              <a:rPr lang="zh-CN" altLang="en-US" sz="1000" dirty="0" smtClean="0">
                <a:solidFill>
                  <a:schemeClr val="tx1"/>
                </a:solidFill>
                <a:latin typeface="+mn-ea"/>
              </a:rPr>
              <a:t>最大带宽</a:t>
            </a:r>
          </a:p>
          <a:p>
            <a:pPr marL="85725" indent="-85725">
              <a:lnSpc>
                <a:spcPct val="110000"/>
              </a:lnSpc>
              <a:buClr>
                <a:srgbClr val="C00000"/>
              </a:buClr>
              <a:buFont typeface="Arial" pitchFamily="34" charset="0"/>
              <a:buChar char="•"/>
            </a:pPr>
            <a:r>
              <a:rPr lang="zh-CN" altLang="en-US" sz="1000" dirty="0" smtClean="0">
                <a:solidFill>
                  <a:schemeClr val="tx1"/>
                </a:solidFill>
                <a:latin typeface="+mn-ea"/>
              </a:rPr>
              <a:t>在运行环境中测量带宽</a:t>
            </a:r>
            <a:endParaRPr lang="en-US" altLang="zh-CN" sz="1000" dirty="0" smtClean="0">
              <a:solidFill>
                <a:schemeClr val="tx1"/>
              </a:solidFill>
              <a:latin typeface="+mn-ea"/>
            </a:endParaRPr>
          </a:p>
        </p:txBody>
      </p:sp>
      <p:sp>
        <p:nvSpPr>
          <p:cNvPr id="71" name="圆角矩形 70"/>
          <p:cNvSpPr/>
          <p:nvPr/>
        </p:nvSpPr>
        <p:spPr bwMode="auto">
          <a:xfrm>
            <a:off x="6813626" y="4892029"/>
            <a:ext cx="2130677" cy="1345283"/>
          </a:xfrm>
          <a:prstGeom prst="roundRect">
            <a:avLst>
              <a:gd name="adj" fmla="val 7808"/>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buClr>
                <a:srgbClr val="CC9900"/>
              </a:buClr>
            </a:pPr>
            <a:r>
              <a:rPr lang="en-US" altLang="zh-CN" sz="1000" b="1" dirty="0" smtClean="0">
                <a:solidFill>
                  <a:schemeClr val="tx1"/>
                </a:solidFill>
                <a:latin typeface="+mn-ea"/>
              </a:rPr>
              <a:t>AU-6</a:t>
            </a:r>
            <a:r>
              <a:rPr lang="zh-CN" altLang="en-US" sz="1000" b="1" dirty="0" smtClean="0">
                <a:solidFill>
                  <a:schemeClr val="tx1"/>
                </a:solidFill>
                <a:latin typeface="+mn-ea"/>
              </a:rPr>
              <a:t>审计审核、分析与报告（</a:t>
            </a:r>
            <a:r>
              <a:rPr lang="en-US" altLang="zh-CN" sz="1000" b="1" dirty="0" smtClean="0">
                <a:solidFill>
                  <a:schemeClr val="tx1"/>
                </a:solidFill>
                <a:latin typeface="+mn-ea"/>
              </a:rPr>
              <a:t>10</a:t>
            </a:r>
            <a:r>
              <a:rPr lang="zh-CN" altLang="en-US" sz="1000" b="1" dirty="0" smtClean="0">
                <a:solidFill>
                  <a:schemeClr val="tx1"/>
                </a:solidFill>
                <a:latin typeface="+mn-ea"/>
              </a:rPr>
              <a:t>项强化）</a:t>
            </a:r>
            <a:endParaRPr lang="en-US" altLang="zh-CN" sz="1000" b="1" dirty="0" smtClean="0">
              <a:solidFill>
                <a:schemeClr val="tx1"/>
              </a:solidFill>
              <a:latin typeface="+mn-ea"/>
            </a:endParaRPr>
          </a:p>
          <a:p>
            <a:pPr marL="85725" indent="-85725">
              <a:lnSpc>
                <a:spcPct val="110000"/>
              </a:lnSpc>
              <a:buClr>
                <a:srgbClr val="C00000"/>
              </a:buClr>
              <a:buFont typeface="Arial" pitchFamily="34" charset="0"/>
              <a:buChar char="•"/>
            </a:pPr>
            <a:r>
              <a:rPr lang="zh-CN" altLang="en-US" sz="1000" dirty="0" smtClean="0">
                <a:solidFill>
                  <a:schemeClr val="tx1"/>
                </a:solidFill>
                <a:latin typeface="+mn-ea"/>
              </a:rPr>
              <a:t>流程整合</a:t>
            </a:r>
          </a:p>
          <a:p>
            <a:pPr marL="85725" indent="-85725">
              <a:lnSpc>
                <a:spcPct val="110000"/>
              </a:lnSpc>
              <a:buClr>
                <a:srgbClr val="C00000"/>
              </a:buClr>
              <a:buFont typeface="Arial" pitchFamily="34" charset="0"/>
              <a:buChar char="•"/>
            </a:pPr>
            <a:r>
              <a:rPr lang="zh-CN" altLang="en-US" sz="1000" dirty="0" smtClean="0">
                <a:solidFill>
                  <a:schemeClr val="tx1"/>
                </a:solidFill>
                <a:latin typeface="+mn-ea"/>
              </a:rPr>
              <a:t>关联审计库</a:t>
            </a:r>
          </a:p>
          <a:p>
            <a:pPr marL="85725" indent="-85725">
              <a:lnSpc>
                <a:spcPct val="110000"/>
              </a:lnSpc>
              <a:buClr>
                <a:srgbClr val="C00000"/>
              </a:buClr>
              <a:buFont typeface="Arial" pitchFamily="34" charset="0"/>
              <a:buChar char="•"/>
            </a:pPr>
            <a:r>
              <a:rPr lang="zh-CN" altLang="en-US" sz="1000" dirty="0" smtClean="0">
                <a:solidFill>
                  <a:schemeClr val="tx1"/>
                </a:solidFill>
                <a:latin typeface="+mn-ea"/>
              </a:rPr>
              <a:t>集中审核和分析</a:t>
            </a:r>
          </a:p>
          <a:p>
            <a:pPr marL="85725" indent="-85725">
              <a:lnSpc>
                <a:spcPct val="110000"/>
              </a:lnSpc>
              <a:buClr>
                <a:srgbClr val="C00000"/>
              </a:buClr>
              <a:buFont typeface="Arial" pitchFamily="34" charset="0"/>
              <a:buChar char="•"/>
            </a:pPr>
            <a:r>
              <a:rPr lang="zh-CN" altLang="en-US" sz="1000" dirty="0" smtClean="0">
                <a:solidFill>
                  <a:schemeClr val="tx1"/>
                </a:solidFill>
                <a:latin typeface="+mn-ea"/>
              </a:rPr>
              <a:t>特权命令全文分析</a:t>
            </a:r>
          </a:p>
          <a:p>
            <a:pPr marL="85725" indent="-85725">
              <a:lnSpc>
                <a:spcPct val="110000"/>
              </a:lnSpc>
              <a:buClr>
                <a:srgbClr val="C00000"/>
              </a:buClr>
              <a:buFont typeface="Arial" pitchFamily="34" charset="0"/>
              <a:buChar char="•"/>
            </a:pPr>
            <a:r>
              <a:rPr lang="zh-CN" altLang="en-US" sz="1000" dirty="0" smtClean="0">
                <a:solidFill>
                  <a:schemeClr val="tx1"/>
                </a:solidFill>
                <a:latin typeface="+mn-ea"/>
              </a:rPr>
              <a:t>审计水平调整</a:t>
            </a:r>
            <a:endParaRPr lang="en-US" altLang="zh-CN" sz="1000" dirty="0" smtClean="0">
              <a:solidFill>
                <a:schemeClr val="tx1"/>
              </a:solidFill>
              <a:latin typeface="+mn-ea"/>
            </a:endParaRPr>
          </a:p>
          <a:p>
            <a:pPr marL="85725" indent="-85725">
              <a:lnSpc>
                <a:spcPct val="110000"/>
              </a:lnSpc>
              <a:buClr>
                <a:srgbClr val="C00000"/>
              </a:buClr>
              <a:buFont typeface="Arial" pitchFamily="34" charset="0"/>
              <a:buChar char="•"/>
            </a:pPr>
            <a:r>
              <a:rPr lang="en-US" altLang="zh-CN" sz="1000" dirty="0" smtClean="0">
                <a:solidFill>
                  <a:schemeClr val="tx1"/>
                </a:solidFill>
                <a:latin typeface="+mn-ea"/>
              </a:rPr>
              <a:t>……</a:t>
            </a:r>
            <a:endParaRPr lang="zh-CN" altLang="en-US" sz="1000" dirty="0" smtClean="0">
              <a:solidFill>
                <a:schemeClr val="tx1"/>
              </a:solidFill>
              <a:latin typeface="+mn-ea"/>
            </a:endParaRPr>
          </a:p>
        </p:txBody>
      </p:sp>
      <p:cxnSp>
        <p:nvCxnSpPr>
          <p:cNvPr id="72" name="直接箭头连接符 71"/>
          <p:cNvCxnSpPr/>
          <p:nvPr/>
        </p:nvCxnSpPr>
        <p:spPr bwMode="auto">
          <a:xfrm flipH="1">
            <a:off x="1224434" y="1496008"/>
            <a:ext cx="8897" cy="451052"/>
          </a:xfrm>
          <a:prstGeom prst="straightConnector1">
            <a:avLst/>
          </a:prstGeom>
          <a:ln w="19050">
            <a:solidFill>
              <a:srgbClr val="00B0F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3" name="肘形连接符 72"/>
          <p:cNvCxnSpPr>
            <a:stCxn id="48" idx="2"/>
            <a:endCxn id="57" idx="0"/>
          </p:cNvCxnSpPr>
          <p:nvPr/>
        </p:nvCxnSpPr>
        <p:spPr bwMode="auto">
          <a:xfrm rot="16200000" flipH="1">
            <a:off x="2695880" y="673662"/>
            <a:ext cx="341451" cy="2009684"/>
          </a:xfrm>
          <a:prstGeom prst="bentConnector3">
            <a:avLst>
              <a:gd name="adj1" fmla="val 50000"/>
            </a:avLst>
          </a:prstGeom>
          <a:ln w="19050">
            <a:solidFill>
              <a:srgbClr val="7030A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4" name="肘形连接符 73"/>
          <p:cNvCxnSpPr>
            <a:stCxn id="50" idx="2"/>
            <a:endCxn id="60" idx="0"/>
          </p:cNvCxnSpPr>
          <p:nvPr/>
        </p:nvCxnSpPr>
        <p:spPr bwMode="auto">
          <a:xfrm rot="16200000" flipH="1">
            <a:off x="4621267" y="647081"/>
            <a:ext cx="337547" cy="2058938"/>
          </a:xfrm>
          <a:prstGeom prst="bentConnector3">
            <a:avLst>
              <a:gd name="adj1" fmla="val 36622"/>
            </a:avLst>
          </a:prstGeom>
          <a:ln w="19050">
            <a:solidFill>
              <a:schemeClr val="tx2"/>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肘形连接符 74"/>
          <p:cNvCxnSpPr>
            <a:stCxn id="52" idx="2"/>
            <a:endCxn id="62" idx="0"/>
          </p:cNvCxnSpPr>
          <p:nvPr/>
        </p:nvCxnSpPr>
        <p:spPr bwMode="auto">
          <a:xfrm rot="16200000" flipH="1">
            <a:off x="6639651" y="575727"/>
            <a:ext cx="331623" cy="2172937"/>
          </a:xfrm>
          <a:prstGeom prst="bentConnector3">
            <a:avLst>
              <a:gd name="adj1" fmla="val 22767"/>
            </a:avLst>
          </a:prstGeom>
          <a:ln w="19050">
            <a:solidFill>
              <a:schemeClr val="accent1">
                <a:lumMod val="50000"/>
              </a:schemeClr>
            </a:solidFill>
            <a:tailEnd type="arrow"/>
          </a:ln>
          <a:ex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67398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605" y="0"/>
            <a:ext cx="7632700" cy="871537"/>
          </a:xfrm>
        </p:spPr>
        <p:txBody>
          <a:bodyPr/>
          <a:lstStyle/>
          <a:p>
            <a:r>
              <a:rPr lang="zh-CN" altLang="en-US" dirty="0" smtClean="0"/>
              <a:t>安全问题的引入与解决</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11" name="图示 10"/>
          <p:cNvGraphicFramePr/>
          <p:nvPr>
            <p:extLst/>
          </p:nvPr>
        </p:nvGraphicFramePr>
        <p:xfrm>
          <a:off x="304800" y="914400"/>
          <a:ext cx="86106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等腰三角形 11"/>
          <p:cNvSpPr/>
          <p:nvPr/>
        </p:nvSpPr>
        <p:spPr bwMode="auto">
          <a:xfrm>
            <a:off x="770605" y="1709870"/>
            <a:ext cx="304800" cy="304800"/>
          </a:xfrm>
          <a:prstGeom prst="triangle">
            <a:avLst/>
          </a:prstGeom>
          <a:solidFill>
            <a:schemeClr val="tx2">
              <a:lumMod val="60000"/>
              <a:lumOff val="40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14" name="等腰三角形 13"/>
          <p:cNvSpPr/>
          <p:nvPr/>
        </p:nvSpPr>
        <p:spPr bwMode="auto">
          <a:xfrm>
            <a:off x="2057400" y="1726250"/>
            <a:ext cx="304800" cy="304800"/>
          </a:xfrm>
          <a:prstGeom prst="triangle">
            <a:avLst/>
          </a:prstGeom>
          <a:solidFill>
            <a:schemeClr val="tx2">
              <a:lumMod val="60000"/>
              <a:lumOff val="40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15" name="等腰三角形 14"/>
          <p:cNvSpPr/>
          <p:nvPr/>
        </p:nvSpPr>
        <p:spPr bwMode="auto">
          <a:xfrm>
            <a:off x="3310427" y="1752600"/>
            <a:ext cx="304800" cy="304800"/>
          </a:xfrm>
          <a:prstGeom prst="triangle">
            <a:avLst/>
          </a:prstGeom>
          <a:solidFill>
            <a:schemeClr val="tx2">
              <a:lumMod val="60000"/>
              <a:lumOff val="40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16" name="等腰三角形 15"/>
          <p:cNvSpPr/>
          <p:nvPr/>
        </p:nvSpPr>
        <p:spPr bwMode="auto">
          <a:xfrm>
            <a:off x="4563454" y="1752600"/>
            <a:ext cx="304800" cy="304800"/>
          </a:xfrm>
          <a:prstGeom prst="triangle">
            <a:avLst/>
          </a:prstGeom>
          <a:solidFill>
            <a:schemeClr val="tx2">
              <a:lumMod val="60000"/>
              <a:lumOff val="40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17" name="等腰三角形 16"/>
          <p:cNvSpPr/>
          <p:nvPr/>
        </p:nvSpPr>
        <p:spPr bwMode="auto">
          <a:xfrm>
            <a:off x="8001000" y="1749823"/>
            <a:ext cx="304800" cy="304800"/>
          </a:xfrm>
          <a:prstGeom prst="triangle">
            <a:avLst/>
          </a:prstGeom>
          <a:solidFill>
            <a:schemeClr val="tx2">
              <a:lumMod val="60000"/>
              <a:lumOff val="40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18" name="矩形 17"/>
          <p:cNvSpPr/>
          <p:nvPr/>
        </p:nvSpPr>
        <p:spPr bwMode="auto">
          <a:xfrm>
            <a:off x="304800" y="2133601"/>
            <a:ext cx="2057400" cy="609600"/>
          </a:xfrm>
          <a:prstGeom prst="rect">
            <a:avLst/>
          </a:prstGeom>
          <a:solidFill>
            <a:srgbClr val="99CCFF"/>
          </a:solidFill>
          <a:ln>
            <a:solidFill>
              <a:schemeClr val="accent3">
                <a:lumMod val="75000"/>
              </a:schemeClr>
            </a:solidFill>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50000"/>
              </a:lnSpc>
              <a:buClr>
                <a:srgbClr val="CC9900"/>
              </a:buClr>
            </a:pPr>
            <a:r>
              <a:rPr lang="zh-CN" altLang="en-US" sz="1200" dirty="0" smtClean="0">
                <a:solidFill>
                  <a:srgbClr val="000000"/>
                </a:solidFill>
                <a:latin typeface="Arial" charset="0"/>
                <a:ea typeface="宋体" charset="-122"/>
              </a:rPr>
              <a:t>目标市场安全准入要求</a:t>
            </a:r>
            <a:endParaRPr lang="en-US" altLang="zh-CN" sz="1200" dirty="0" smtClean="0">
              <a:solidFill>
                <a:srgbClr val="000000"/>
              </a:solidFill>
              <a:latin typeface="Arial" charset="0"/>
              <a:ea typeface="宋体" charset="-122"/>
            </a:endParaRPr>
          </a:p>
          <a:p>
            <a:pPr>
              <a:lnSpc>
                <a:spcPct val="150000"/>
              </a:lnSpc>
              <a:buClr>
                <a:srgbClr val="CC9900"/>
              </a:buClr>
            </a:pPr>
            <a:r>
              <a:rPr lang="zh-CN" altLang="en-US" sz="1200" dirty="0" smtClean="0">
                <a:solidFill>
                  <a:srgbClr val="000000"/>
                </a:solidFill>
                <a:latin typeface="Arial" charset="0"/>
                <a:ea typeface="宋体" charset="-122"/>
              </a:rPr>
              <a:t>违背安全准则的需求</a:t>
            </a:r>
          </a:p>
        </p:txBody>
      </p:sp>
      <p:sp>
        <p:nvSpPr>
          <p:cNvPr id="19" name="矩形 18"/>
          <p:cNvSpPr/>
          <p:nvPr/>
        </p:nvSpPr>
        <p:spPr bwMode="auto">
          <a:xfrm>
            <a:off x="2514600" y="2133599"/>
            <a:ext cx="1828800" cy="376081"/>
          </a:xfrm>
          <a:prstGeom prst="rect">
            <a:avLst/>
          </a:prstGeom>
          <a:solidFill>
            <a:srgbClr val="99CCFF"/>
          </a:solidFill>
          <a:ln>
            <a:solidFill>
              <a:schemeClr val="accent3">
                <a:lumMod val="75000"/>
              </a:schemeClr>
            </a:solidFill>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50000"/>
              </a:lnSpc>
              <a:buClr>
                <a:srgbClr val="CC9900"/>
              </a:buClr>
            </a:pPr>
            <a:r>
              <a:rPr lang="zh-CN" altLang="en-US" sz="1200" dirty="0" smtClean="0">
                <a:solidFill>
                  <a:srgbClr val="000000"/>
                </a:solidFill>
                <a:latin typeface="Arial" charset="0"/>
                <a:ea typeface="宋体" charset="-122"/>
              </a:rPr>
              <a:t>存在安全漏洞的设计</a:t>
            </a:r>
          </a:p>
        </p:txBody>
      </p:sp>
      <p:sp>
        <p:nvSpPr>
          <p:cNvPr id="20" name="矩形 19"/>
          <p:cNvSpPr/>
          <p:nvPr/>
        </p:nvSpPr>
        <p:spPr bwMode="auto">
          <a:xfrm>
            <a:off x="4495800" y="2128678"/>
            <a:ext cx="1837346" cy="381002"/>
          </a:xfrm>
          <a:prstGeom prst="rect">
            <a:avLst/>
          </a:prstGeom>
          <a:solidFill>
            <a:srgbClr val="99CCFF"/>
          </a:solidFill>
          <a:ln>
            <a:solidFill>
              <a:schemeClr val="accent3">
                <a:lumMod val="75000"/>
              </a:schemeClr>
            </a:solidFill>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50000"/>
              </a:lnSpc>
              <a:buClr>
                <a:srgbClr val="CC9900"/>
              </a:buClr>
            </a:pPr>
            <a:r>
              <a:rPr lang="zh-CN" altLang="en-US" sz="1200" dirty="0" smtClean="0">
                <a:solidFill>
                  <a:srgbClr val="000000"/>
                </a:solidFill>
                <a:latin typeface="Arial" charset="0"/>
                <a:ea typeface="宋体" charset="-122"/>
              </a:rPr>
              <a:t>存在安全漏洞的代码</a:t>
            </a:r>
          </a:p>
        </p:txBody>
      </p:sp>
      <p:sp>
        <p:nvSpPr>
          <p:cNvPr id="21" name="矩形 20"/>
          <p:cNvSpPr/>
          <p:nvPr/>
        </p:nvSpPr>
        <p:spPr bwMode="auto">
          <a:xfrm>
            <a:off x="6858000" y="2133597"/>
            <a:ext cx="1905000" cy="609603"/>
          </a:xfrm>
          <a:prstGeom prst="rect">
            <a:avLst/>
          </a:prstGeom>
          <a:solidFill>
            <a:srgbClr val="99CCFF"/>
          </a:solidFill>
          <a:ln>
            <a:solidFill>
              <a:schemeClr val="accent3">
                <a:lumMod val="75000"/>
              </a:schemeClr>
            </a:solidFill>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50000"/>
              </a:lnSpc>
              <a:buClr>
                <a:srgbClr val="CC9900"/>
              </a:buClr>
            </a:pPr>
            <a:r>
              <a:rPr lang="zh-CN" altLang="en-US" sz="1200" dirty="0" smtClean="0">
                <a:solidFill>
                  <a:srgbClr val="000000"/>
                </a:solidFill>
                <a:latin typeface="Arial" charset="0"/>
                <a:ea typeface="宋体" charset="-122"/>
              </a:rPr>
              <a:t>存在安全漏洞的配置</a:t>
            </a:r>
            <a:endParaRPr lang="en-US" altLang="zh-CN" sz="1200" dirty="0" smtClean="0">
              <a:solidFill>
                <a:srgbClr val="000000"/>
              </a:solidFill>
              <a:latin typeface="Arial" charset="0"/>
              <a:ea typeface="宋体" charset="-122"/>
            </a:endParaRPr>
          </a:p>
          <a:p>
            <a:pPr>
              <a:lnSpc>
                <a:spcPct val="150000"/>
              </a:lnSpc>
              <a:buClr>
                <a:srgbClr val="CC9900"/>
              </a:buClr>
            </a:pPr>
            <a:r>
              <a:rPr lang="en-US" altLang="zh-CN" sz="1200" dirty="0" smtClean="0">
                <a:solidFill>
                  <a:srgbClr val="000000"/>
                </a:solidFill>
                <a:latin typeface="Arial" charset="0"/>
                <a:ea typeface="宋体" charset="-122"/>
              </a:rPr>
              <a:t>0Day</a:t>
            </a:r>
            <a:r>
              <a:rPr lang="zh-CN" altLang="en-US" sz="1200" dirty="0" smtClean="0">
                <a:solidFill>
                  <a:srgbClr val="000000"/>
                </a:solidFill>
                <a:latin typeface="Arial" charset="0"/>
                <a:ea typeface="宋体" charset="-122"/>
              </a:rPr>
              <a:t>漏洞</a:t>
            </a:r>
          </a:p>
        </p:txBody>
      </p:sp>
      <p:graphicFrame>
        <p:nvGraphicFramePr>
          <p:cNvPr id="23" name="表格 22"/>
          <p:cNvGraphicFramePr>
            <a:graphicFrameLocks noGrp="1"/>
          </p:cNvGraphicFramePr>
          <p:nvPr>
            <p:extLst/>
          </p:nvPr>
        </p:nvGraphicFramePr>
        <p:xfrm>
          <a:off x="357678" y="3806564"/>
          <a:ext cx="8276244" cy="1903516"/>
        </p:xfrm>
        <a:graphic>
          <a:graphicData uri="http://schemas.openxmlformats.org/drawingml/2006/table">
            <a:tbl>
              <a:tblPr firstRow="1" bandRow="1">
                <a:tableStyleId>{69C7853C-536D-4A76-A0AE-DD22124D55A5}</a:tableStyleId>
              </a:tblPr>
              <a:tblGrid>
                <a:gridCol w="1379374"/>
                <a:gridCol w="1379374"/>
                <a:gridCol w="1379374"/>
                <a:gridCol w="1379374"/>
                <a:gridCol w="1379374"/>
                <a:gridCol w="1379374"/>
              </a:tblGrid>
              <a:tr h="475879">
                <a:tc>
                  <a:txBody>
                    <a:bodyPr/>
                    <a:lstStyle/>
                    <a:p>
                      <a:pPr algn="ctr"/>
                      <a:r>
                        <a:rPr lang="zh-CN" altLang="en-US" sz="1200" dirty="0" smtClean="0">
                          <a:solidFill>
                            <a:schemeClr val="tx1"/>
                          </a:solidFill>
                        </a:rPr>
                        <a:t>问题引入阶段</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zh-CN" altLang="en-US" sz="1200" dirty="0" smtClean="0">
                          <a:solidFill>
                            <a:schemeClr val="tx2"/>
                          </a:solidFill>
                        </a:rPr>
                        <a:t>需求阶段</a:t>
                      </a:r>
                      <a:endParaRPr lang="zh-CN" altLang="en-US" sz="1200"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zh-CN" altLang="en-US" sz="1200" dirty="0" smtClean="0">
                          <a:solidFill>
                            <a:schemeClr val="tx2"/>
                          </a:solidFill>
                        </a:rPr>
                        <a:t>设计阶段</a:t>
                      </a:r>
                      <a:endParaRPr lang="zh-CN" altLang="en-US" sz="1200"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zh-CN" altLang="en-US" sz="1200" dirty="0" smtClean="0">
                          <a:solidFill>
                            <a:schemeClr val="tx2"/>
                          </a:solidFill>
                        </a:rPr>
                        <a:t>实现阶段</a:t>
                      </a:r>
                      <a:endParaRPr lang="zh-CN" altLang="en-US" sz="1200"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zh-CN" altLang="en-US" sz="1200" dirty="0" smtClean="0">
                          <a:solidFill>
                            <a:schemeClr val="tx2"/>
                          </a:solidFill>
                        </a:rPr>
                        <a:t>验证阶段</a:t>
                      </a:r>
                      <a:endParaRPr lang="zh-CN" altLang="en-US" sz="1200"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zh-CN" altLang="en-US" sz="1200" dirty="0" smtClean="0">
                          <a:solidFill>
                            <a:schemeClr val="tx2"/>
                          </a:solidFill>
                        </a:rPr>
                        <a:t>发布之后</a:t>
                      </a:r>
                      <a:endParaRPr lang="zh-CN" altLang="en-US" sz="1200" dirty="0">
                        <a:solidFill>
                          <a:schemeClr val="tx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475879">
                <a:tc>
                  <a:txBody>
                    <a:bodyPr/>
                    <a:lstStyle/>
                    <a:p>
                      <a:pPr algn="ctr"/>
                      <a:r>
                        <a:rPr lang="zh-CN" altLang="en-US" sz="1200" dirty="0" smtClean="0"/>
                        <a:t>需求</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3</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5~10</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10</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10-100</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475879">
                <a:tc>
                  <a:txBody>
                    <a:bodyPr/>
                    <a:lstStyle/>
                    <a:p>
                      <a:pPr algn="ctr"/>
                      <a:r>
                        <a:rPr lang="zh-CN" altLang="en-US" sz="1200" dirty="0" smtClean="0"/>
                        <a:t>设计</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N/A</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10</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15</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25-100</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r h="475879">
                <a:tc>
                  <a:txBody>
                    <a:bodyPr/>
                    <a:lstStyle/>
                    <a:p>
                      <a:pPr algn="ctr"/>
                      <a:r>
                        <a:rPr lang="zh-CN" altLang="en-US" sz="1200" dirty="0" smtClean="0"/>
                        <a:t>实现</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N/A</a:t>
                      </a:r>
                      <a:endParaRPr lang="zh-CN"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N/A</a:t>
                      </a:r>
                      <a:endParaRPr lang="zh-CN"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10</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c>
                  <a:txBody>
                    <a:bodyPr/>
                    <a:lstStyle/>
                    <a:p>
                      <a:pPr algn="ctr"/>
                      <a:r>
                        <a:rPr lang="en-US" altLang="zh-CN" sz="1200" dirty="0" smtClean="0"/>
                        <a:t>10-25</a:t>
                      </a:r>
                      <a:endParaRPr lang="zh-CN"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schemeClr>
                    </a:solidFill>
                  </a:tcPr>
                </a:tc>
              </a:tr>
            </a:tbl>
          </a:graphicData>
        </a:graphic>
      </p:graphicFrame>
      <p:sp>
        <p:nvSpPr>
          <p:cNvPr id="24" name="文本框 23"/>
          <p:cNvSpPr txBox="1"/>
          <p:nvPr/>
        </p:nvSpPr>
        <p:spPr>
          <a:xfrm>
            <a:off x="3710970" y="3457775"/>
            <a:ext cx="1569660" cy="276999"/>
          </a:xfrm>
          <a:prstGeom prst="rect">
            <a:avLst/>
          </a:prstGeom>
          <a:noFill/>
        </p:spPr>
        <p:txBody>
          <a:bodyPr wrap="none" rtlCol="0">
            <a:spAutoFit/>
          </a:bodyPr>
          <a:lstStyle/>
          <a:p>
            <a:r>
              <a:rPr lang="zh-CN" altLang="en-US" sz="1200" b="1" dirty="0" smtClean="0">
                <a:solidFill>
                  <a:srgbClr val="990000"/>
                </a:solidFill>
              </a:rPr>
              <a:t>解决安全问题的成本</a:t>
            </a:r>
            <a:endParaRPr lang="zh-CN" altLang="en-US" sz="1200" b="1" dirty="0">
              <a:solidFill>
                <a:srgbClr val="990000"/>
              </a:solidFill>
            </a:endParaRPr>
          </a:p>
        </p:txBody>
      </p:sp>
    </p:spTree>
    <p:extLst>
      <p:ext uri="{BB962C8B-B14F-4D97-AF65-F5344CB8AC3E}">
        <p14:creationId xmlns:p14="http://schemas.microsoft.com/office/powerpoint/2010/main" val="2867043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pPr lvl="0"/>
            <a:r>
              <a:rPr lang="en-US" altLang="zh-CN" dirty="0" smtClean="0"/>
              <a:t>Step 6</a:t>
            </a:r>
            <a:r>
              <a:rPr lang="zh-CN" altLang="en-US" dirty="0" smtClean="0"/>
              <a:t>：</a:t>
            </a:r>
            <a:r>
              <a:rPr lang="zh-CN" altLang="en-US" dirty="0"/>
              <a:t>制定消减</a:t>
            </a:r>
            <a:r>
              <a:rPr lang="zh-CN" altLang="en-US" dirty="0" smtClean="0"/>
              <a:t>措施</a:t>
            </a:r>
            <a:endParaRPr lang="zh-CN" altLang="en-US" dirty="0">
              <a:solidFill>
                <a:srgbClr val="C00000"/>
              </a:solidFill>
            </a:endParaRP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12" name="Group 56"/>
          <p:cNvGraphicFramePr>
            <a:graphicFrameLocks/>
          </p:cNvGraphicFramePr>
          <p:nvPr>
            <p:extLst/>
          </p:nvPr>
        </p:nvGraphicFramePr>
        <p:xfrm>
          <a:off x="754411" y="1896643"/>
          <a:ext cx="7632848" cy="3541041"/>
        </p:xfrm>
        <a:graphic>
          <a:graphicData uri="http://schemas.openxmlformats.org/drawingml/2006/table">
            <a:tbl>
              <a:tblPr/>
              <a:tblGrid>
                <a:gridCol w="2952328"/>
                <a:gridCol w="4680520"/>
              </a:tblGrid>
              <a:tr h="422051">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lang="zh-CN" altLang="en-US" sz="2000" b="1" kern="1200" dirty="0" smtClean="0">
                          <a:solidFill>
                            <a:srgbClr val="990000"/>
                          </a:solidFill>
                          <a:effectLst/>
                          <a:latin typeface="Arial" pitchFamily="34" charset="0"/>
                          <a:ea typeface="黑体" pitchFamily="49" charset="-122"/>
                          <a:cs typeface="Arial" pitchFamily="34" charset="0"/>
                        </a:rPr>
                        <a:t>威胁</a:t>
                      </a:r>
                      <a:endParaRPr lang="en-US" altLang="en-US" sz="2000" b="1" kern="1200" dirty="0" smtClean="0">
                        <a:solidFill>
                          <a:srgbClr val="990000"/>
                        </a:solidFill>
                        <a:effectLst/>
                        <a:latin typeface="Arial" pitchFamily="34" charset="0"/>
                        <a:ea typeface="黑体" pitchFamily="49" charset="-122"/>
                        <a:cs typeface="Arial" pitchFamily="34" charset="0"/>
                      </a:endParaRP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lang="zh-CN" altLang="en-US" sz="2000" b="1" kern="1200" dirty="0" smtClean="0">
                          <a:solidFill>
                            <a:srgbClr val="990000"/>
                          </a:solidFill>
                          <a:effectLst/>
                          <a:latin typeface="Arial" pitchFamily="34" charset="0"/>
                          <a:ea typeface="黑体" pitchFamily="49" charset="-122"/>
                          <a:cs typeface="Arial" pitchFamily="34" charset="0"/>
                        </a:rPr>
                        <a:t>消减措施</a:t>
                      </a:r>
                      <a:endParaRPr lang="en-US" altLang="en-US" sz="2000" b="1" kern="1200" dirty="0" smtClean="0">
                        <a:solidFill>
                          <a:srgbClr val="990000"/>
                        </a:solidFill>
                        <a:effectLst/>
                        <a:latin typeface="Arial" pitchFamily="34" charset="0"/>
                        <a:ea typeface="黑体" pitchFamily="49" charset="-122"/>
                        <a:cs typeface="Arial" pitchFamily="34" charset="0"/>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51377">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cap="none" normalizeH="0" baseline="0" dirty="0" smtClean="0">
                          <a:ln>
                            <a:noFill/>
                          </a:ln>
                          <a:solidFill>
                            <a:schemeClr val="tx1"/>
                          </a:solidFill>
                          <a:effectLst/>
                          <a:latin typeface="+mn-lt"/>
                        </a:rPr>
                        <a:t>Spoofing</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cap="none" normalizeH="0" baseline="0" dirty="0" smtClean="0">
                          <a:ln>
                            <a:noFill/>
                          </a:ln>
                          <a:solidFill>
                            <a:schemeClr val="tx1"/>
                          </a:solidFill>
                          <a:effectLst/>
                          <a:latin typeface="+mn-lt"/>
                        </a:rPr>
                        <a:t>身份管理和认证（密码认证、多因素认证、单点登录、带外认证、</a:t>
                      </a:r>
                      <a:r>
                        <a:rPr kumimoji="0" lang="en-US" altLang="zh-CN" sz="1800" b="1" i="0" u="none" strike="noStrike" cap="none" normalizeH="0" baseline="0" dirty="0" smtClean="0">
                          <a:ln>
                            <a:noFill/>
                          </a:ln>
                          <a:solidFill>
                            <a:schemeClr val="tx1"/>
                          </a:solidFill>
                          <a:effectLst/>
                          <a:latin typeface="+mn-lt"/>
                        </a:rPr>
                        <a:t>SSL</a:t>
                      </a:r>
                      <a:r>
                        <a:rPr kumimoji="0" lang="zh-CN" altLang="en-US" sz="1800" b="1" i="0" u="none" strike="noStrike" cap="none" normalizeH="0" baseline="0" dirty="0" smtClean="0">
                          <a:ln>
                            <a:noFill/>
                          </a:ln>
                          <a:solidFill>
                            <a:schemeClr val="tx1"/>
                          </a:solidFill>
                          <a:effectLst/>
                          <a:latin typeface="+mn-lt"/>
                        </a:rPr>
                        <a:t>、</a:t>
                      </a:r>
                      <a:r>
                        <a:rPr kumimoji="0" lang="en-US" altLang="zh-CN" sz="1800" b="1" i="0" u="none" strike="noStrike" cap="none" normalizeH="0" baseline="0" dirty="0" err="1" smtClean="0">
                          <a:ln>
                            <a:noFill/>
                          </a:ln>
                          <a:solidFill>
                            <a:schemeClr val="tx1"/>
                          </a:solidFill>
                          <a:effectLst/>
                          <a:latin typeface="+mn-lt"/>
                        </a:rPr>
                        <a:t>IPSec</a:t>
                      </a:r>
                      <a:r>
                        <a:rPr kumimoji="0" lang="zh-CN" altLang="en-US" sz="1800" b="1" i="0" u="none" strike="noStrike" cap="none" normalizeH="0" baseline="0" dirty="0" smtClean="0">
                          <a:ln>
                            <a:noFill/>
                          </a:ln>
                          <a:solidFill>
                            <a:schemeClr val="tx1"/>
                          </a:solidFill>
                          <a:effectLst/>
                          <a:latin typeface="+mn-lt"/>
                        </a:rPr>
                        <a:t>等）、会话管理（会话锁定、并发控制），安全管理</a:t>
                      </a:r>
                      <a:endParaRPr kumimoji="0" lang="en-US" sz="1800" b="1"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42527">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Tampering</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可信与完整性保护，访问控制，安全管理</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22051">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Repudiation</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安全审计与检测，安全管理</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22051">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Information Disclosure</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敏感数据保护、隐私保护、访问控制，加密及密钥管理，安全管理</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38101">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Denial of Service</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系统可用性，安全管理</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67603">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pPr>
                      <a:r>
                        <a:rPr kumimoji="0" lang="en-US" sz="1800" b="1" i="0" u="none" strike="noStrike" kern="1200" cap="none" normalizeH="0" baseline="0" dirty="0" smtClean="0">
                          <a:ln>
                            <a:noFill/>
                          </a:ln>
                          <a:solidFill>
                            <a:schemeClr val="tx1"/>
                          </a:solidFill>
                          <a:effectLst/>
                          <a:latin typeface="+mn-lt"/>
                          <a:ea typeface="+mn-ea"/>
                          <a:cs typeface="+mn-cs"/>
                        </a:rPr>
                        <a:t>Elevation of Privilege</a:t>
                      </a:r>
                    </a:p>
                  </a:txBody>
                  <a:tcPr marT="45712" marB="4571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l">
                        <a:lnSpc>
                          <a:spcPct val="85000"/>
                        </a:lnSpc>
                        <a:spcBef>
                          <a:spcPct val="40000"/>
                        </a:spcBef>
                        <a:buClr>
                          <a:schemeClr val="tx2"/>
                        </a:buClr>
                        <a:buSzPct val="8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marL="409575" algn="l">
                        <a:lnSpc>
                          <a:spcPct val="85000"/>
                        </a:lnSpc>
                        <a:spcBef>
                          <a:spcPct val="40000"/>
                        </a:spcBef>
                        <a:buClr>
                          <a:schemeClr val="tx2"/>
                        </a:buClr>
                        <a:buSzPct val="85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marL="692150"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marL="97472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4pPr>
                      <a:lvl5pPr marL="1247775" algn="l">
                        <a:lnSpc>
                          <a:spcPct val="85000"/>
                        </a:lnSpc>
                        <a:spcBef>
                          <a:spcPct val="40000"/>
                        </a:spcBef>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5pPr>
                      <a:lvl6pPr marL="17049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6pPr>
                      <a:lvl7pPr marL="21621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7pPr>
                      <a:lvl8pPr marL="26193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8pPr>
                      <a:lvl9pPr marL="3076575" fontAlgn="base">
                        <a:lnSpc>
                          <a:spcPct val="85000"/>
                        </a:lnSpc>
                        <a:spcBef>
                          <a:spcPct val="40000"/>
                        </a:spcBef>
                        <a:spcAft>
                          <a:spcPct val="0"/>
                        </a:spcAft>
                        <a:buClr>
                          <a:schemeClr val="tx2"/>
                        </a:buClr>
                        <a:buSzPct val="8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85000"/>
                        </a:lnSpc>
                        <a:spcBef>
                          <a:spcPct val="40000"/>
                        </a:spcBef>
                        <a:spcAft>
                          <a:spcPct val="0"/>
                        </a:spcAft>
                        <a:buClr>
                          <a:schemeClr val="tx2"/>
                        </a:buClr>
                        <a:buSzPct val="85000"/>
                        <a:buFont typeface="Wingdings" panose="05000000000000000000" pitchFamily="2" charset="2"/>
                        <a:buNone/>
                        <a:tabLst/>
                        <a:defRPr/>
                      </a:pPr>
                      <a:r>
                        <a:rPr kumimoji="0" lang="zh-CN" altLang="en-US" sz="1800" b="1" i="0" u="none" strike="noStrike" kern="1200" cap="none" normalizeH="0" baseline="0" dirty="0" smtClean="0">
                          <a:ln>
                            <a:noFill/>
                          </a:ln>
                          <a:solidFill>
                            <a:schemeClr val="tx1"/>
                          </a:solidFill>
                          <a:effectLst/>
                          <a:latin typeface="+mn-lt"/>
                          <a:ea typeface="+mn-ea"/>
                          <a:cs typeface="+mn-cs"/>
                        </a:rPr>
                        <a:t>访问控制，身份管理和认证，安全管理</a:t>
                      </a:r>
                      <a:endParaRPr kumimoji="0" lang="en-US" altLang="en-US" sz="1800" b="1" i="0" u="none" strike="noStrike" kern="1200" cap="none" normalizeH="0" baseline="0" dirty="0" smtClean="0">
                        <a:ln>
                          <a:noFill/>
                        </a:ln>
                        <a:solidFill>
                          <a:schemeClr val="tx1"/>
                        </a:solidFill>
                        <a:effectLst/>
                        <a:latin typeface="+mn-lt"/>
                        <a:ea typeface="+mn-ea"/>
                        <a:cs typeface="+mn-cs"/>
                      </a:endParaRPr>
                    </a:p>
                  </a:txBody>
                  <a:tcPr marT="45712" marB="45712"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bl>
          </a:graphicData>
        </a:graphic>
      </p:graphicFrame>
      <p:cxnSp>
        <p:nvCxnSpPr>
          <p:cNvPr id="13" name="直接连接符 12"/>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矩形 2"/>
          <p:cNvSpPr/>
          <p:nvPr/>
        </p:nvSpPr>
        <p:spPr>
          <a:xfrm>
            <a:off x="691384" y="1075459"/>
            <a:ext cx="5176759" cy="480131"/>
          </a:xfrm>
          <a:prstGeom prst="rect">
            <a:avLst/>
          </a:prstGeom>
        </p:spPr>
        <p:txBody>
          <a:bodyPr wrap="square">
            <a:spAutoFit/>
          </a:bodyPr>
          <a:lstStyle/>
          <a:p>
            <a:pPr marL="342900" indent="-342900" eaLnBrk="0" hangingPunct="0">
              <a:lnSpc>
                <a:spcPct val="140000"/>
              </a:lnSpc>
              <a:buClr>
                <a:srgbClr val="777777"/>
              </a:buClr>
              <a:buSzPct val="60000"/>
              <a:buFont typeface="Wingdings" pitchFamily="2" charset="2"/>
              <a:buChar char="l"/>
            </a:pPr>
            <a:r>
              <a:rPr lang="en-US" altLang="zh-CN" kern="0" dirty="0">
                <a:ea typeface="黑体" pitchFamily="49" charset="-122"/>
              </a:rPr>
              <a:t>STRIDE</a:t>
            </a:r>
            <a:r>
              <a:rPr lang="zh-CN" altLang="zh-CN" kern="0" dirty="0">
                <a:ea typeface="黑体" pitchFamily="49" charset="-122"/>
              </a:rPr>
              <a:t>威胁和</a:t>
            </a:r>
            <a:r>
              <a:rPr lang="en-US" altLang="zh-CN" kern="0" dirty="0">
                <a:ea typeface="黑体" pitchFamily="49" charset="-122"/>
              </a:rPr>
              <a:t>10</a:t>
            </a:r>
            <a:r>
              <a:rPr lang="zh-CN" altLang="zh-CN" kern="0" dirty="0">
                <a:ea typeface="黑体" pitchFamily="49" charset="-122"/>
              </a:rPr>
              <a:t>大控制集的对应关系如下</a:t>
            </a:r>
            <a:r>
              <a:rPr lang="zh-CN" altLang="zh-CN" kern="0" dirty="0" smtClean="0">
                <a:ea typeface="黑体" pitchFamily="49" charset="-122"/>
              </a:rPr>
              <a:t>表</a:t>
            </a:r>
            <a:r>
              <a:rPr lang="zh-CN" altLang="en-US" kern="0" dirty="0" smtClean="0">
                <a:ea typeface="黑体" pitchFamily="49" charset="-122"/>
              </a:rPr>
              <a:t>：</a:t>
            </a:r>
            <a:endParaRPr lang="zh-CN" altLang="en-US" kern="0" dirty="0">
              <a:ea typeface="黑体" pitchFamily="49" charset="-122"/>
            </a:endParaRPr>
          </a:p>
        </p:txBody>
      </p:sp>
    </p:spTree>
    <p:extLst>
      <p:ext uri="{BB962C8B-B14F-4D97-AF65-F5344CB8AC3E}">
        <p14:creationId xmlns:p14="http://schemas.microsoft.com/office/powerpoint/2010/main" val="1309998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pPr lvl="0"/>
            <a:r>
              <a:rPr lang="zh-CN" altLang="en-US" dirty="0" smtClean="0"/>
              <a:t>分析过程样例</a:t>
            </a:r>
            <a:endParaRPr lang="zh-CN" altLang="en-US" dirty="0">
              <a:solidFill>
                <a:srgbClr val="C00000"/>
              </a:solidFill>
            </a:endParaRP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6" name="表格 5"/>
          <p:cNvGraphicFramePr>
            <a:graphicFrameLocks noGrp="1"/>
          </p:cNvGraphicFramePr>
          <p:nvPr>
            <p:extLst>
              <p:ext uri="{D42A27DB-BD31-4B8C-83A1-F6EECF244321}">
                <p14:modId xmlns:p14="http://schemas.microsoft.com/office/powerpoint/2010/main" val="2517618978"/>
              </p:ext>
            </p:extLst>
          </p:nvPr>
        </p:nvGraphicFramePr>
        <p:xfrm>
          <a:off x="179512" y="1052736"/>
          <a:ext cx="8784976" cy="5069004"/>
        </p:xfrm>
        <a:graphic>
          <a:graphicData uri="http://schemas.openxmlformats.org/drawingml/2006/table">
            <a:tbl>
              <a:tblPr firstRow="1" firstCol="1" bandRow="1"/>
              <a:tblGrid>
                <a:gridCol w="864096"/>
                <a:gridCol w="1584176"/>
                <a:gridCol w="4536504"/>
                <a:gridCol w="1800200"/>
              </a:tblGrid>
              <a:tr h="330008">
                <a:tc>
                  <a:txBody>
                    <a:bodyPr/>
                    <a:lstStyle/>
                    <a:p>
                      <a:pPr>
                        <a:spcAft>
                          <a:spcPts val="600"/>
                        </a:spcAft>
                      </a:pPr>
                      <a:r>
                        <a:rPr lang="zh-CN" sz="1400" dirty="0">
                          <a:effectLst/>
                          <a:latin typeface="Calibri" panose="020F0502020204030204" pitchFamily="34" charset="0"/>
                          <a:ea typeface="宋体" panose="02010600030101010101" pitchFamily="2" charset="-122"/>
                        </a:rPr>
                        <a:t>元素名称</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spcAft>
                          <a:spcPts val="600"/>
                        </a:spcAft>
                      </a:pPr>
                      <a:r>
                        <a:rPr lang="zh-CN" altLang="en-US" sz="1400" dirty="0" smtClean="0">
                          <a:effectLst/>
                          <a:latin typeface="Times New Roman" panose="02020603050405020304" pitchFamily="18" charset="0"/>
                          <a:ea typeface="宋体" panose="02010600030101010101" pitchFamily="2" charset="-122"/>
                        </a:rPr>
                        <a:t>操作员接入接口</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50411">
                <a:tc>
                  <a:txBody>
                    <a:bodyPr/>
                    <a:lstStyle/>
                    <a:p>
                      <a:pPr>
                        <a:spcAft>
                          <a:spcPts val="0"/>
                        </a:spcAft>
                      </a:pPr>
                      <a:r>
                        <a:rPr lang="zh-CN" sz="1400" dirty="0">
                          <a:effectLst/>
                          <a:latin typeface="Calibri" panose="020F0502020204030204" pitchFamily="34" charset="0"/>
                          <a:ea typeface="宋体" panose="02010600030101010101" pitchFamily="2" charset="-122"/>
                        </a:rPr>
                        <a:t>元素概述</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操作人员通过</a:t>
                      </a:r>
                      <a:r>
                        <a:rPr lang="en-US" altLang="zh-CN" sz="1400" dirty="0" smtClean="0"/>
                        <a:t>https/http</a:t>
                      </a:r>
                      <a:r>
                        <a:rPr lang="zh-CN" altLang="en-US" sz="1400" dirty="0" smtClean="0"/>
                        <a:t>协议连接该接口，对系统进行访问。</a:t>
                      </a:r>
                    </a:p>
                    <a:p>
                      <a:pPr>
                        <a:spcAft>
                          <a:spcPts val="0"/>
                        </a:spcAft>
                      </a:pP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60726">
                <a:tc>
                  <a:txBody>
                    <a:bodyPr/>
                    <a:lstStyle/>
                    <a:p>
                      <a:pPr>
                        <a:spcAft>
                          <a:spcPts val="600"/>
                        </a:spcAft>
                      </a:pPr>
                      <a:r>
                        <a:rPr lang="zh-CN" sz="1400">
                          <a:effectLst/>
                          <a:latin typeface="Calibri" panose="020F0502020204030204" pitchFamily="34" charset="0"/>
                          <a:ea typeface="宋体" panose="02010600030101010101" pitchFamily="2" charset="-122"/>
                        </a:rPr>
                        <a:t>威胁</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spcAft>
                          <a:spcPts val="600"/>
                        </a:spcAft>
                      </a:pPr>
                      <a:r>
                        <a:rPr lang="en-US" sz="1400" dirty="0">
                          <a:effectLst/>
                          <a:latin typeface="Times New Roman" panose="02020603050405020304" pitchFamily="18" charset="0"/>
                          <a:ea typeface="宋体" panose="02010600030101010101" pitchFamily="2" charset="-122"/>
                        </a:rPr>
                        <a:t>STRIDE</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68837">
                <a:tc rowSpan="6">
                  <a:txBody>
                    <a:bodyPr/>
                    <a:lstStyle/>
                    <a:p>
                      <a:pPr>
                        <a:lnSpc>
                          <a:spcPct val="125000"/>
                        </a:lnSpc>
                        <a:spcAft>
                          <a:spcPts val="600"/>
                        </a:spcAft>
                      </a:pPr>
                      <a:r>
                        <a:rPr lang="en-US" sz="1400" dirty="0">
                          <a:effectLst/>
                          <a:latin typeface="Times New Roman" panose="02020603050405020304" pitchFamily="18" charset="0"/>
                          <a:ea typeface="宋体" panose="02010600030101010101" pitchFamily="2" charset="-122"/>
                          <a:cs typeface="Arial" panose="020B0604020202020204" pitchFamily="34" charset="0"/>
                        </a:rPr>
                        <a:t/>
                      </a:r>
                      <a:br>
                        <a:rPr lang="en-US" sz="1400" dirty="0">
                          <a:effectLst/>
                          <a:latin typeface="Times New Roman" panose="02020603050405020304" pitchFamily="18" charset="0"/>
                          <a:ea typeface="宋体" panose="02010600030101010101" pitchFamily="2" charset="-122"/>
                          <a:cs typeface="Arial" panose="020B0604020202020204" pitchFamily="34" charset="0"/>
                        </a:rPr>
                      </a:br>
                      <a:r>
                        <a:rPr lang="zh-CN" sz="1400" dirty="0">
                          <a:effectLst/>
                          <a:latin typeface="Times New Roman" panose="02020603050405020304" pitchFamily="18" charset="0"/>
                          <a:ea typeface="宋体" panose="02010600030101010101" pitchFamily="2" charset="-122"/>
                          <a:cs typeface="Arial" panose="020B0604020202020204" pitchFamily="34" charset="0"/>
                        </a:rPr>
                        <a:t>仿冒（</a:t>
                      </a:r>
                      <a:r>
                        <a:rPr lang="en-US" sz="1400" dirty="0">
                          <a:effectLst/>
                          <a:latin typeface="Times New Roman" panose="02020603050405020304" pitchFamily="18" charset="0"/>
                          <a:ea typeface="宋体" panose="02010600030101010101" pitchFamily="2" charset="-122"/>
                          <a:cs typeface="Arial" panose="020B0604020202020204" pitchFamily="34" charset="0"/>
                        </a:rPr>
                        <a:t>S</a:t>
                      </a:r>
                      <a:r>
                        <a:rPr lang="zh-CN" sz="1400" dirty="0">
                          <a:effectLst/>
                          <a:latin typeface="Times New Roman" panose="02020603050405020304" pitchFamily="18" charset="0"/>
                          <a:ea typeface="宋体" panose="02010600030101010101" pitchFamily="2" charset="-122"/>
                          <a:cs typeface="Arial" panose="020B0604020202020204" pitchFamily="34" charset="0"/>
                        </a:rPr>
                        <a:t>）</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1560"/>
                        </a:spcAft>
                      </a:pPr>
                      <a:r>
                        <a:rPr lang="zh-CN" sz="1400" dirty="0">
                          <a:effectLst/>
                          <a:latin typeface="Times New Roman" panose="02020603050405020304" pitchFamily="18" charset="0"/>
                          <a:ea typeface="宋体" panose="02010600030101010101" pitchFamily="2" charset="-122"/>
                          <a:cs typeface="Arial" panose="020B0604020202020204" pitchFamily="34" charset="0"/>
                        </a:rPr>
                        <a:t>风险级别</a:t>
                      </a:r>
                      <a:r>
                        <a:rPr lang="en-US" sz="1400" dirty="0">
                          <a:effectLst/>
                          <a:latin typeface="Times New Roman" panose="02020603050405020304" pitchFamily="18" charset="0"/>
                          <a:ea typeface="宋体" panose="02010600030101010101" pitchFamily="2" charset="-122"/>
                          <a:cs typeface="Arial" panose="020B0604020202020204" pitchFamily="34" charset="0"/>
                        </a:rPr>
                        <a:t>    (Risk Level)</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600"/>
                        </a:spcAft>
                      </a:pPr>
                      <a:r>
                        <a:rPr lang="en-US" sz="1400" dirty="0">
                          <a:effectLst/>
                          <a:latin typeface="Times New Roman" panose="02020603050405020304" pitchFamily="18" charset="0"/>
                          <a:ea typeface="宋体" panose="02010600030101010101" pitchFamily="2" charset="-122"/>
                          <a:cs typeface="Arial" panose="020B0604020202020204" pitchFamily="34" charset="0"/>
                        </a:rPr>
                        <a:t> </a:t>
                      </a:r>
                      <a:r>
                        <a:rPr lang="zh-CN" altLang="en-US" sz="1400" dirty="0" smtClean="0">
                          <a:effectLst/>
                          <a:latin typeface="Times New Roman" panose="02020603050405020304" pitchFamily="18" charset="0"/>
                          <a:ea typeface="宋体" panose="02010600030101010101" pitchFamily="2" charset="-122"/>
                          <a:cs typeface="Arial" panose="020B0604020202020204" pitchFamily="34" charset="0"/>
                        </a:rPr>
                        <a:t>高</a:t>
                      </a:r>
                      <a:endParaRPr lang="zh-CN" sz="1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87193">
                <a:tc vMerge="1">
                  <a:txBody>
                    <a:bodyPr/>
                    <a:lstStyle/>
                    <a:p>
                      <a:endParaRPr lang="zh-CN" altLang="en-US"/>
                    </a:p>
                  </a:txBody>
                  <a:tcPr/>
                </a:tc>
                <a:tc>
                  <a:txBody>
                    <a:bodyPr/>
                    <a:lstStyle/>
                    <a:p>
                      <a:pPr>
                        <a:lnSpc>
                          <a:spcPct val="125000"/>
                        </a:lnSpc>
                        <a:spcAft>
                          <a:spcPts val="1560"/>
                        </a:spcAft>
                      </a:pPr>
                      <a:r>
                        <a:rPr lang="zh-CN" sz="1400" dirty="0">
                          <a:effectLst/>
                          <a:latin typeface="Times New Roman" panose="02020603050405020304" pitchFamily="18" charset="0"/>
                          <a:ea typeface="宋体" panose="02010600030101010101" pitchFamily="2" charset="-122"/>
                          <a:cs typeface="Arial" panose="020B0604020202020204" pitchFamily="34" charset="0"/>
                        </a:rPr>
                        <a:t>影响（</a:t>
                      </a:r>
                      <a:r>
                        <a:rPr lang="en-US" sz="1400" dirty="0">
                          <a:effectLst/>
                          <a:latin typeface="Times New Roman" panose="02020603050405020304" pitchFamily="18" charset="0"/>
                          <a:ea typeface="宋体" panose="02010600030101010101" pitchFamily="2" charset="-122"/>
                          <a:cs typeface="Arial" panose="020B0604020202020204" pitchFamily="34" charset="0"/>
                        </a:rPr>
                        <a:t>Impacts</a:t>
                      </a:r>
                      <a:r>
                        <a:rPr lang="zh-CN" sz="1400" dirty="0">
                          <a:effectLst/>
                          <a:latin typeface="Times New Roman" panose="02020603050405020304" pitchFamily="18" charset="0"/>
                          <a:ea typeface="宋体" panose="02010600030101010101" pitchFamily="2" charset="-122"/>
                          <a:cs typeface="Arial" panose="020B0604020202020204" pitchFamily="34" charset="0"/>
                        </a:rPr>
                        <a:t>）</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600"/>
                        </a:spcAft>
                      </a:pPr>
                      <a:r>
                        <a:rPr lang="en-US" sz="1400" i="0" dirty="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 </a:t>
                      </a:r>
                      <a:r>
                        <a:rPr lang="zh-CN" altLang="en-US"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操作员被仿冒，可以对系统数据进行恶意修改。查看互联网客户的个人信息。</a:t>
                      </a:r>
                      <a:endParaRPr lang="zh-CN" sz="1400" i="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25908">
                <a:tc vMerge="1">
                  <a:txBody>
                    <a:bodyPr/>
                    <a:lstStyle/>
                    <a:p>
                      <a:endParaRPr lang="zh-CN" altLang="en-US"/>
                    </a:p>
                  </a:txBody>
                  <a:tcPr/>
                </a:tc>
                <a:tc>
                  <a:txBody>
                    <a:bodyPr/>
                    <a:lstStyle/>
                    <a:p>
                      <a:pPr marL="66675" indent="-66675">
                        <a:lnSpc>
                          <a:spcPct val="125000"/>
                        </a:lnSpc>
                        <a:spcAft>
                          <a:spcPts val="1560"/>
                        </a:spcAft>
                      </a:pPr>
                      <a:r>
                        <a:rPr lang="zh-CN" sz="1400" dirty="0">
                          <a:effectLst/>
                          <a:latin typeface="Times New Roman" panose="02020603050405020304" pitchFamily="18" charset="0"/>
                          <a:ea typeface="宋体" panose="02010600030101010101" pitchFamily="2" charset="-122"/>
                          <a:cs typeface="Arial" panose="020B0604020202020204" pitchFamily="34" charset="0"/>
                        </a:rPr>
                        <a:t>可能性</a:t>
                      </a:r>
                      <a:r>
                        <a:rPr lang="en-US" sz="1400" dirty="0">
                          <a:effectLst/>
                          <a:latin typeface="Times New Roman" panose="02020603050405020304" pitchFamily="18" charset="0"/>
                          <a:ea typeface="宋体" panose="02010600030101010101" pitchFamily="2" charset="-122"/>
                          <a:cs typeface="Arial" panose="020B0604020202020204" pitchFamily="34" charset="0"/>
                        </a:rPr>
                        <a:t>(Exploitability)</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25000"/>
                        </a:lnSpc>
                        <a:spcAft>
                          <a:spcPts val="600"/>
                        </a:spcAft>
                      </a:pPr>
                      <a:r>
                        <a:rPr lang="en-US" sz="1400" i="0" dirty="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 </a:t>
                      </a:r>
                      <a:r>
                        <a:rPr lang="en-US"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1.</a:t>
                      </a:r>
                      <a:r>
                        <a:rPr lang="zh-CN" altLang="en-US"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有操作人员接入接口通过用户名口令对管理员进行身份认证，但操作员连续登录不成功没有锁定及验证码。攻击者可以通过暴力破解账户或者撞库破解账户，可能性大。</a:t>
                      </a:r>
                      <a:endPar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endParaRPr>
                    </a:p>
                    <a:p>
                      <a:pPr>
                        <a:lnSpc>
                          <a:spcPct val="125000"/>
                        </a:lnSpc>
                        <a:spcAft>
                          <a:spcPts val="600"/>
                        </a:spcAft>
                      </a:pPr>
                      <a:r>
                        <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2.</a:t>
                      </a:r>
                      <a:r>
                        <a:rPr lang="zh-CN" altLang="en-US"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对操作人员通过浏览器与系统之间的通信进行了会话管理，暴力破解会话标示仿冒其他在线用户的可能性小。</a:t>
                      </a:r>
                      <a:endPar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endParaRPr>
                    </a:p>
                    <a:p>
                      <a:pPr>
                        <a:lnSpc>
                          <a:spcPct val="125000"/>
                        </a:lnSpc>
                        <a:spcAft>
                          <a:spcPts val="600"/>
                        </a:spcAft>
                      </a:pPr>
                      <a:r>
                        <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3.</a:t>
                      </a:r>
                      <a:r>
                        <a:rPr lang="zh-CN" altLang="en-US"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由于使用了</a:t>
                      </a:r>
                      <a:r>
                        <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HTTPS</a:t>
                      </a:r>
                      <a:r>
                        <a:rPr lang="zh-CN" altLang="en-US"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进行通道加密，口令在传输中被泄露导致仿冒的可能性小。</a:t>
                      </a:r>
                      <a:endPar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endParaRPr>
                    </a:p>
                    <a:p>
                      <a:pPr>
                        <a:lnSpc>
                          <a:spcPct val="125000"/>
                        </a:lnSpc>
                        <a:spcAft>
                          <a:spcPts val="600"/>
                        </a:spcAft>
                      </a:pPr>
                      <a:r>
                        <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41198">
                <a:tc vMerge="1">
                  <a:txBody>
                    <a:bodyPr/>
                    <a:lstStyle/>
                    <a:p>
                      <a:endParaRPr lang="zh-CN" altLang="en-US"/>
                    </a:p>
                  </a:txBody>
                  <a:tcPr/>
                </a:tc>
                <a:tc rowSpan="3">
                  <a:txBody>
                    <a:bodyPr/>
                    <a:lstStyle/>
                    <a:p>
                      <a:pPr>
                        <a:lnSpc>
                          <a:spcPct val="125000"/>
                        </a:lnSpc>
                        <a:spcAft>
                          <a:spcPts val="600"/>
                        </a:spcAft>
                      </a:pPr>
                      <a:r>
                        <a:rPr lang="zh-CN" sz="1400" dirty="0">
                          <a:effectLst/>
                          <a:latin typeface="Times New Roman" panose="02020603050405020304" pitchFamily="18" charset="0"/>
                          <a:ea typeface="宋体" panose="02010600030101010101" pitchFamily="2" charset="-122"/>
                          <a:cs typeface="Arial" panose="020B0604020202020204" pitchFamily="34" charset="0"/>
                        </a:rPr>
                        <a:t>建议消减措施</a:t>
                      </a:r>
                      <a:r>
                        <a:rPr lang="en-US" sz="1400" dirty="0">
                          <a:effectLst/>
                          <a:latin typeface="Times New Roman" panose="02020603050405020304" pitchFamily="18" charset="0"/>
                          <a:ea typeface="宋体" panose="02010600030101010101" pitchFamily="2" charset="-122"/>
                          <a:cs typeface="Arial" panose="020B0604020202020204" pitchFamily="34" charset="0"/>
                        </a:rPr>
                        <a:t> (Recommendations)</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600"/>
                        </a:spcAft>
                      </a:pPr>
                      <a:r>
                        <a:rPr lang="zh-CN" sz="1400" dirty="0">
                          <a:effectLst/>
                          <a:latin typeface="Times New Roman" panose="02020603050405020304" pitchFamily="18" charset="0"/>
                          <a:ea typeface="宋体" panose="02010600030101010101" pitchFamily="2" charset="-122"/>
                          <a:cs typeface="Arial" panose="020B0604020202020204" pitchFamily="34" charset="0"/>
                        </a:rPr>
                        <a:t>措施</a:t>
                      </a:r>
                      <a:endParaRPr lang="zh-CN" sz="14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600"/>
                        </a:spcAft>
                      </a:pPr>
                      <a:r>
                        <a:rPr lang="zh-CN" sz="1400">
                          <a:effectLst/>
                          <a:latin typeface="Times New Roman" panose="02020603050405020304" pitchFamily="18" charset="0"/>
                          <a:ea typeface="宋体" panose="02010600030101010101" pitchFamily="2" charset="-122"/>
                          <a:cs typeface="Arial" panose="020B0604020202020204" pitchFamily="34" charset="0"/>
                        </a:rPr>
                        <a:t>落地计划</a:t>
                      </a:r>
                      <a:endParaRPr lang="zh-CN" sz="14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219">
                <a:tc vMerge="1">
                  <a:txBody>
                    <a:bodyPr/>
                    <a:lstStyle/>
                    <a:p>
                      <a:endParaRPr lang="zh-CN" altLang="en-US"/>
                    </a:p>
                  </a:txBody>
                  <a:tcPr/>
                </a:tc>
                <a:tc vMerge="1">
                  <a:txBody>
                    <a:bodyPr/>
                    <a:lstStyle/>
                    <a:p>
                      <a:endParaRPr lang="zh-CN" altLang="en-US"/>
                    </a:p>
                  </a:txBody>
                  <a:tcPr/>
                </a:tc>
                <a:tc>
                  <a:txBody>
                    <a:bodyPr/>
                    <a:lstStyle/>
                    <a:p>
                      <a:pPr>
                        <a:lnSpc>
                          <a:spcPct val="125000"/>
                        </a:lnSpc>
                        <a:spcAft>
                          <a:spcPts val="600"/>
                        </a:spcAft>
                      </a:pPr>
                      <a:r>
                        <a:rPr lang="en-US" sz="1400" i="0" dirty="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 </a:t>
                      </a:r>
                      <a:r>
                        <a:rPr lang="zh-CN" altLang="en-US"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对多次登录不成功的账号进行账号锁定</a:t>
                      </a:r>
                      <a:endParaRPr lang="zh-CN" sz="1400" i="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600"/>
                        </a:spcAft>
                      </a:pPr>
                      <a:r>
                        <a:rPr lang="en-US" sz="1400" i="0" dirty="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 </a:t>
                      </a:r>
                      <a:r>
                        <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V100R100C00</a:t>
                      </a:r>
                      <a:endParaRPr lang="zh-CN" sz="1400" i="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vMerge="1">
                  <a:txBody>
                    <a:bodyPr/>
                    <a:lstStyle/>
                    <a:p>
                      <a:endParaRPr lang="zh-CN" altLang="en-US"/>
                    </a:p>
                  </a:txBody>
                  <a:tcPr/>
                </a:tc>
                <a:tc vMerge="1">
                  <a:txBody>
                    <a:bodyPr/>
                    <a:lstStyle/>
                    <a:p>
                      <a:endParaRPr lang="zh-CN" altLang="en-US"/>
                    </a:p>
                  </a:txBody>
                  <a:tcPr/>
                </a:tc>
                <a:tc>
                  <a:txBody>
                    <a:bodyPr/>
                    <a:lstStyle/>
                    <a:p>
                      <a:pPr>
                        <a:lnSpc>
                          <a:spcPct val="125000"/>
                        </a:lnSpc>
                        <a:spcAft>
                          <a:spcPts val="600"/>
                        </a:spcAft>
                      </a:pPr>
                      <a:r>
                        <a:rPr lang="en-US" sz="1400" i="0" dirty="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 </a:t>
                      </a:r>
                      <a:r>
                        <a:rPr lang="zh-CN" altLang="en-US"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提供验证码防暴力破解</a:t>
                      </a:r>
                      <a:endParaRPr lang="zh-CN" sz="1400" i="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25000"/>
                        </a:lnSpc>
                        <a:spcAft>
                          <a:spcPts val="600"/>
                        </a:spcAft>
                      </a:pPr>
                      <a:r>
                        <a:rPr lang="en-US" sz="1400" i="0" dirty="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 </a:t>
                      </a:r>
                      <a:r>
                        <a:rPr lang="en-US" altLang="zh-CN" sz="1400" i="0" dirty="0" smtClean="0">
                          <a:solidFill>
                            <a:srgbClr val="0000FF"/>
                          </a:solidFill>
                          <a:effectLst/>
                          <a:latin typeface="Times New Roman" panose="02020603050405020304" pitchFamily="18" charset="0"/>
                          <a:ea typeface="宋体" panose="02010600030101010101" pitchFamily="2" charset="-122"/>
                          <a:cs typeface="Arial" panose="020B0604020202020204" pitchFamily="34" charset="0"/>
                        </a:rPr>
                        <a:t>V100R100C00</a:t>
                      </a:r>
                      <a:endParaRPr lang="zh-CN" sz="1400" i="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1772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pPr lvl="0"/>
            <a:r>
              <a:rPr lang="en-US" altLang="zh-CN" dirty="0" smtClean="0"/>
              <a:t>Step 7</a:t>
            </a:r>
            <a:r>
              <a:rPr lang="zh-CN" altLang="en-US" dirty="0" smtClean="0"/>
              <a:t>：架构级安全方案设计</a:t>
            </a:r>
            <a:endParaRPr lang="zh-CN" altLang="en-US" dirty="0">
              <a:solidFill>
                <a:srgbClr val="C00000"/>
              </a:solidFill>
            </a:endParaRPr>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3" name="矩形 2"/>
          <p:cNvSpPr/>
          <p:nvPr/>
        </p:nvSpPr>
        <p:spPr>
          <a:xfrm>
            <a:off x="179512" y="1201640"/>
            <a:ext cx="5176759" cy="609398"/>
          </a:xfrm>
          <a:prstGeom prst="rect">
            <a:avLst/>
          </a:prstGeom>
        </p:spPr>
        <p:txBody>
          <a:bodyPr wrap="square">
            <a:spAutoFit/>
          </a:bodyPr>
          <a:lstStyle/>
          <a:p>
            <a:pPr eaLnBrk="0" hangingPunct="0">
              <a:lnSpc>
                <a:spcPct val="140000"/>
              </a:lnSpc>
              <a:buClr>
                <a:srgbClr val="777777"/>
              </a:buClr>
              <a:buSzPct val="60000"/>
            </a:pPr>
            <a:r>
              <a:rPr lang="zh-CN" altLang="en-US" sz="2400" b="1" kern="0" dirty="0" smtClean="0">
                <a:ea typeface="黑体" pitchFamily="49" charset="-122"/>
              </a:rPr>
              <a:t>关注要点：</a:t>
            </a:r>
            <a:endParaRPr lang="zh-CN" altLang="en-US" sz="2400" b="1" kern="0" dirty="0">
              <a:ea typeface="黑体" pitchFamily="49" charset="-122"/>
            </a:endParaRPr>
          </a:p>
        </p:txBody>
      </p:sp>
      <p:sp>
        <p:nvSpPr>
          <p:cNvPr id="5" name="矩形 4"/>
          <p:cNvSpPr/>
          <p:nvPr/>
        </p:nvSpPr>
        <p:spPr>
          <a:xfrm>
            <a:off x="683568" y="1988840"/>
            <a:ext cx="7974632" cy="2308324"/>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zh-CN" b="1" kern="100" smtClean="0">
                <a:latin typeface="黑体" panose="02010609060101010101" pitchFamily="49" charset="-122"/>
                <a:ea typeface="黑体" panose="02010609060101010101" pitchFamily="49" charset="-122"/>
                <a:cs typeface="Times New Roman" panose="02020603050405020304" pitchFamily="18" charset="0"/>
              </a:rPr>
              <a:t>多</a:t>
            </a: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点</a:t>
            </a:r>
            <a:r>
              <a:rPr lang="zh-CN" altLang="zh-CN" b="1" kern="100" dirty="0">
                <a:latin typeface="黑体" panose="02010609060101010101" pitchFamily="49" charset="-122"/>
                <a:ea typeface="黑体" panose="02010609060101010101" pitchFamily="49" charset="-122"/>
                <a:cs typeface="Times New Roman" panose="02020603050405020304" pitchFamily="18" charset="0"/>
              </a:rPr>
              <a:t>消减</a:t>
            </a: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措施相同</a:t>
            </a:r>
            <a:r>
              <a:rPr lang="zh-CN" altLang="zh-CN" b="1" kern="100" dirty="0">
                <a:latin typeface="黑体" panose="02010609060101010101" pitchFamily="49" charset="-122"/>
                <a:ea typeface="黑体" panose="02010609060101010101" pitchFamily="49" charset="-122"/>
                <a:cs typeface="Times New Roman" panose="02020603050405020304" pitchFamily="18" charset="0"/>
              </a:rPr>
              <a:t>或</a:t>
            </a: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类似时，要</a:t>
            </a:r>
            <a:r>
              <a:rPr lang="zh-CN" altLang="zh-CN" b="1" kern="100" dirty="0">
                <a:latin typeface="黑体" panose="02010609060101010101" pitchFamily="49" charset="-122"/>
                <a:ea typeface="黑体" panose="02010609060101010101" pitchFamily="49" charset="-122"/>
                <a:cs typeface="Times New Roman" panose="02020603050405020304" pitchFamily="18" charset="0"/>
              </a:rPr>
              <a:t>从</a:t>
            </a: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架构</a:t>
            </a:r>
            <a:r>
              <a:rPr lang="zh-CN" altLang="en-US" b="1" kern="100" dirty="0" smtClean="0">
                <a:latin typeface="黑体" panose="02010609060101010101" pitchFamily="49" charset="-122"/>
                <a:ea typeface="黑体" panose="02010609060101010101" pitchFamily="49" charset="-122"/>
                <a:cs typeface="Times New Roman" panose="02020603050405020304" pitchFamily="18" charset="0"/>
              </a:rPr>
              <a:t>层面</a:t>
            </a: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考虑，</a:t>
            </a:r>
            <a:r>
              <a:rPr lang="zh-CN" altLang="en-US" b="1" kern="100" dirty="0" smtClean="0">
                <a:latin typeface="黑体" panose="02010609060101010101" pitchFamily="49" charset="-122"/>
                <a:ea typeface="黑体" panose="02010609060101010101" pitchFamily="49" charset="-122"/>
                <a:cs typeface="Times New Roman" panose="02020603050405020304" pitchFamily="18" charset="0"/>
              </a:rPr>
              <a:t>是否需要</a:t>
            </a: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整体</a:t>
            </a:r>
            <a:r>
              <a:rPr lang="zh-CN" altLang="zh-CN" b="1" kern="100" dirty="0">
                <a:latin typeface="黑体" panose="02010609060101010101" pitchFamily="49" charset="-122"/>
                <a:ea typeface="黑体" panose="02010609060101010101" pitchFamily="49" charset="-122"/>
                <a:cs typeface="Times New Roman" panose="02020603050405020304" pitchFamily="18" charset="0"/>
              </a:rPr>
              <a:t>方案</a:t>
            </a: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实现</a:t>
            </a:r>
            <a:r>
              <a:rPr lang="zh-CN" altLang="en-US" b="1" kern="1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zh-CN" b="1" kern="100" dirty="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50000"/>
              </a:lnSpc>
              <a:spcAft>
                <a:spcPts val="0"/>
              </a:spcAft>
              <a:buFont typeface="Wingdings" panose="05000000000000000000" pitchFamily="2" charset="2"/>
              <a:buChar char=""/>
            </a:pP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存在安全</a:t>
            </a:r>
            <a:r>
              <a:rPr lang="zh-CN" altLang="zh-CN" b="1" kern="100" dirty="0">
                <a:latin typeface="黑体" panose="02010609060101010101" pitchFamily="49" charset="-122"/>
                <a:ea typeface="黑体" panose="02010609060101010101" pitchFamily="49" charset="-122"/>
                <a:cs typeface="Times New Roman" panose="02020603050405020304" pitchFamily="18" charset="0"/>
              </a:rPr>
              <a:t>依赖关系时，是否</a:t>
            </a:r>
            <a:r>
              <a:rPr lang="zh-CN" altLang="zh-CN" b="1" kern="100" dirty="0" smtClean="0">
                <a:latin typeface="黑体" panose="02010609060101010101" pitchFamily="49" charset="-122"/>
                <a:ea typeface="黑体" panose="02010609060101010101" pitchFamily="49" charset="-122"/>
                <a:cs typeface="Times New Roman" panose="02020603050405020304" pitchFamily="18" charset="0"/>
              </a:rPr>
              <a:t>需要调整消减方案</a:t>
            </a:r>
            <a:r>
              <a:rPr lang="zh-CN" altLang="en-US" b="1" kern="1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zh-CN" sz="1400" kern="100" dirty="0">
                <a:cs typeface="Times New Roman" panose="02020603050405020304" pitchFamily="18" charset="0"/>
              </a:rPr>
              <a:t>例如，在分析物理层服务器的信息泄漏风险时，考虑了硬盘加密的消减措施，但在分析虚拟层和业务层时，已经设计业务层对数据进行加密处理，物理层的业务数据泄漏风险也得到了消减，而硬盘加密的成本较高，对性能也有较大影响，因此，在做架构优化时，可以不要求物理层的硬盘加密。</a:t>
            </a:r>
          </a:p>
          <a:p>
            <a:pPr marL="342900" lvl="0" indent="-342900" algn="just">
              <a:lnSpc>
                <a:spcPct val="150000"/>
              </a:lnSpc>
              <a:spcAft>
                <a:spcPts val="0"/>
              </a:spcAft>
              <a:buFont typeface="Wingdings" panose="05000000000000000000" pitchFamily="2" charset="2"/>
              <a:buChar char=""/>
            </a:pPr>
            <a:endParaRPr lang="en-US" altLang="zh-CN" kern="100" dirty="0" smtClean="0">
              <a:cs typeface="Times New Roman" panose="02020603050405020304" pitchFamily="18" charset="0"/>
            </a:endParaRPr>
          </a:p>
        </p:txBody>
      </p:sp>
      <p:sp>
        <p:nvSpPr>
          <p:cNvPr id="6" name="矩形 5"/>
          <p:cNvSpPr/>
          <p:nvPr/>
        </p:nvSpPr>
        <p:spPr>
          <a:xfrm>
            <a:off x="6333525" y="5229200"/>
            <a:ext cx="2324675" cy="276999"/>
          </a:xfrm>
          <a:prstGeom prst="rect">
            <a:avLst/>
          </a:prstGeom>
        </p:spPr>
        <p:txBody>
          <a:bodyPr wrap="none">
            <a:spAutoFit/>
          </a:bodyPr>
          <a:lstStyle/>
          <a:p>
            <a:r>
              <a:rPr lang="en-US" altLang="zh-CN" sz="1200" dirty="0" smtClean="0"/>
              <a:t>—</a:t>
            </a:r>
            <a:r>
              <a:rPr lang="zh-CN" altLang="en-US" sz="1200" dirty="0" smtClean="0"/>
              <a:t>详细参考安全架构与设计原则</a:t>
            </a:r>
            <a:endParaRPr lang="zh-CN" altLang="en-US" sz="1200" dirty="0"/>
          </a:p>
        </p:txBody>
      </p:sp>
    </p:spTree>
    <p:extLst>
      <p:ext uri="{BB962C8B-B14F-4D97-AF65-F5344CB8AC3E}">
        <p14:creationId xmlns:p14="http://schemas.microsoft.com/office/powerpoint/2010/main" val="3679833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27584" y="0"/>
            <a:ext cx="7632700" cy="844153"/>
          </a:xfrm>
        </p:spPr>
        <p:txBody>
          <a:bodyPr/>
          <a:lstStyle/>
          <a:p>
            <a:pPr eaLnBrk="1" hangingPunct="1"/>
            <a:r>
              <a:rPr lang="zh-CN" altLang="en-US" dirty="0" smtClean="0"/>
              <a:t>威胁建模的价值</a:t>
            </a:r>
          </a:p>
        </p:txBody>
      </p:sp>
      <p:cxnSp>
        <p:nvCxnSpPr>
          <p:cNvPr id="24" name="直接连接符 2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sp>
        <p:nvSpPr>
          <p:cNvPr id="44" name="Freeform 3"/>
          <p:cNvSpPr>
            <a:spLocks/>
          </p:cNvSpPr>
          <p:nvPr/>
        </p:nvSpPr>
        <p:spPr bwMode="gray">
          <a:xfrm>
            <a:off x="765175" y="1749425"/>
            <a:ext cx="3659188" cy="1879600"/>
          </a:xfrm>
          <a:custGeom>
            <a:avLst/>
            <a:gdLst>
              <a:gd name="T0" fmla="*/ 2147483647 w 2305"/>
              <a:gd name="T1" fmla="*/ 2147483647 h 1184"/>
              <a:gd name="T2" fmla="*/ 2147483647 w 2305"/>
              <a:gd name="T3" fmla="*/ 2147483647 h 1184"/>
              <a:gd name="T4" fmla="*/ 2147483647 w 2305"/>
              <a:gd name="T5" fmla="*/ 2147483647 h 1184"/>
              <a:gd name="T6" fmla="*/ 0 w 2305"/>
              <a:gd name="T7" fmla="*/ 2147483647 h 1184"/>
              <a:gd name="T8" fmla="*/ 0 w 2305"/>
              <a:gd name="T9" fmla="*/ 2147483647 h 1184"/>
              <a:gd name="T10" fmla="*/ 2147483647 w 2305"/>
              <a:gd name="T11" fmla="*/ 0 h 1184"/>
              <a:gd name="T12" fmla="*/ 2147483647 w 2305"/>
              <a:gd name="T13" fmla="*/ 2147483647 h 1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5" h="1184">
                <a:moveTo>
                  <a:pt x="2304" y="691"/>
                </a:moveTo>
                <a:cubicBezTo>
                  <a:pt x="2183" y="700"/>
                  <a:pt x="2056" y="766"/>
                  <a:pt x="1991" y="833"/>
                </a:cubicBezTo>
                <a:cubicBezTo>
                  <a:pt x="1926" y="900"/>
                  <a:pt x="1835" y="1007"/>
                  <a:pt x="1817" y="1184"/>
                </a:cubicBezTo>
                <a:lnTo>
                  <a:pt x="0" y="1184"/>
                </a:lnTo>
                <a:lnTo>
                  <a:pt x="0" y="1"/>
                </a:lnTo>
                <a:lnTo>
                  <a:pt x="2305" y="0"/>
                </a:lnTo>
                <a:lnTo>
                  <a:pt x="2304" y="691"/>
                </a:lnTo>
                <a:close/>
              </a:path>
            </a:pathLst>
          </a:custGeom>
          <a:solidFill>
            <a:srgbClr val="C0504D">
              <a:alpha val="14902"/>
            </a:srgbClr>
          </a:solidFill>
          <a:ln w="9525">
            <a:round/>
            <a:headEnd/>
            <a:tailEnd/>
          </a:ln>
          <a:effectLst/>
          <a:scene3d>
            <a:camera prst="legacyPerspectiveFront"/>
            <a:lightRig rig="legacyFlat3" dir="b"/>
          </a:scene3d>
          <a:sp3d extrusionH="176200" prstMaterial="legacyMatte">
            <a:bevelT w="13500" h="13500" prst="angle"/>
            <a:bevelB w="13500" h="13500" prst="angle"/>
            <a:extrusionClr>
              <a:srgbClr val="B2B2B2"/>
            </a:extrusionClr>
            <a:contourClr>
              <a:srgbClr val="C0504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fontAlgn="auto">
              <a:spcBef>
                <a:spcPts val="0"/>
              </a:spcBef>
              <a:spcAft>
                <a:spcPts val="0"/>
              </a:spcAft>
              <a:defRPr/>
            </a:pPr>
            <a:endParaRPr lang="zh-CN" altLang="en-US" kern="0" smtClean="0">
              <a:solidFill>
                <a:prstClr val="black"/>
              </a:solidFill>
              <a:latin typeface="Arial" panose="020B0604020202020204" pitchFamily="34" charset="0"/>
            </a:endParaRPr>
          </a:p>
        </p:txBody>
      </p:sp>
      <p:sp>
        <p:nvSpPr>
          <p:cNvPr id="45" name="Rectangle 4"/>
          <p:cNvSpPr>
            <a:spLocks noChangeArrowheads="1"/>
          </p:cNvSpPr>
          <p:nvPr/>
        </p:nvSpPr>
        <p:spPr bwMode="gray">
          <a:xfrm>
            <a:off x="765175" y="1868488"/>
            <a:ext cx="3652838" cy="422275"/>
          </a:xfrm>
          <a:prstGeom prst="rect">
            <a:avLst/>
          </a:prstGeom>
          <a:gradFill rotWithShape="1">
            <a:gsLst>
              <a:gs pos="0">
                <a:srgbClr val="C0504D">
                  <a:alpha val="80000"/>
                </a:srgbClr>
              </a:gs>
              <a:gs pos="50000">
                <a:srgbClr val="C0504D">
                  <a:gamma/>
                  <a:shade val="89020"/>
                  <a:invGamma/>
                </a:srgbClr>
              </a:gs>
              <a:gs pos="100000">
                <a:srgbClr val="C0504D">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prstClr val="black"/>
              </a:solidFill>
              <a:latin typeface="Arial" charset="0"/>
            </a:endParaRPr>
          </a:p>
        </p:txBody>
      </p:sp>
      <p:sp>
        <p:nvSpPr>
          <p:cNvPr id="46" name="Freeform 5"/>
          <p:cNvSpPr>
            <a:spLocks/>
          </p:cNvSpPr>
          <p:nvPr/>
        </p:nvSpPr>
        <p:spPr bwMode="gray">
          <a:xfrm>
            <a:off x="4567238" y="1752600"/>
            <a:ext cx="3659187" cy="1879600"/>
          </a:xfrm>
          <a:custGeom>
            <a:avLst/>
            <a:gdLst>
              <a:gd name="T0" fmla="*/ 2147483647 w 2305"/>
              <a:gd name="T1" fmla="*/ 2147483647 h 1184"/>
              <a:gd name="T2" fmla="*/ 2147483647 w 2305"/>
              <a:gd name="T3" fmla="*/ 2147483647 h 1184"/>
              <a:gd name="T4" fmla="*/ 2147483647 w 2305"/>
              <a:gd name="T5" fmla="*/ 2147483647 h 1184"/>
              <a:gd name="T6" fmla="*/ 2147483647 w 2305"/>
              <a:gd name="T7" fmla="*/ 2147483647 h 1184"/>
              <a:gd name="T8" fmla="*/ 2147483647 w 2305"/>
              <a:gd name="T9" fmla="*/ 2147483647 h 1184"/>
              <a:gd name="T10" fmla="*/ 0 w 2305"/>
              <a:gd name="T11" fmla="*/ 0 h 1184"/>
              <a:gd name="T12" fmla="*/ 2147483647 w 2305"/>
              <a:gd name="T13" fmla="*/ 2147483647 h 1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5" h="1184">
                <a:moveTo>
                  <a:pt x="1" y="691"/>
                </a:moveTo>
                <a:cubicBezTo>
                  <a:pt x="122" y="700"/>
                  <a:pt x="249" y="766"/>
                  <a:pt x="314" y="833"/>
                </a:cubicBezTo>
                <a:cubicBezTo>
                  <a:pt x="379" y="900"/>
                  <a:pt x="463" y="1005"/>
                  <a:pt x="481" y="1182"/>
                </a:cubicBezTo>
                <a:lnTo>
                  <a:pt x="2305" y="1184"/>
                </a:lnTo>
                <a:lnTo>
                  <a:pt x="2305" y="1"/>
                </a:lnTo>
                <a:lnTo>
                  <a:pt x="0" y="0"/>
                </a:lnTo>
                <a:lnTo>
                  <a:pt x="1" y="691"/>
                </a:lnTo>
                <a:close/>
              </a:path>
            </a:pathLst>
          </a:custGeom>
          <a:solidFill>
            <a:srgbClr val="800080">
              <a:alpha val="14902"/>
            </a:srgbClr>
          </a:solidFill>
          <a:ln w="9525">
            <a:round/>
            <a:headEnd/>
            <a:tailEnd/>
          </a:ln>
          <a:effectLst/>
          <a:scene3d>
            <a:camera prst="legacyPerspectiveFront"/>
            <a:lightRig rig="legacyFlat3" dir="b"/>
          </a:scene3d>
          <a:sp3d extrusionH="176200" prstMaterial="legacyMatte">
            <a:bevelT w="13500" h="13500" prst="angle"/>
            <a:bevelB w="13500" h="13500" prst="angle"/>
            <a:extrusionClr>
              <a:srgbClr val="B2B2B2"/>
            </a:extrusionClr>
            <a:contourClr>
              <a:srgbClr val="800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fontAlgn="auto">
              <a:spcBef>
                <a:spcPts val="0"/>
              </a:spcBef>
              <a:spcAft>
                <a:spcPts val="0"/>
              </a:spcAft>
              <a:defRPr/>
            </a:pPr>
            <a:endParaRPr lang="zh-CN" altLang="en-US" kern="0" smtClean="0">
              <a:solidFill>
                <a:prstClr val="black"/>
              </a:solidFill>
              <a:latin typeface="Arial" panose="020B0604020202020204" pitchFamily="34" charset="0"/>
            </a:endParaRPr>
          </a:p>
        </p:txBody>
      </p:sp>
      <p:sp>
        <p:nvSpPr>
          <p:cNvPr id="47" name="Rectangle 6"/>
          <p:cNvSpPr>
            <a:spLocks noChangeArrowheads="1"/>
          </p:cNvSpPr>
          <p:nvPr/>
        </p:nvSpPr>
        <p:spPr bwMode="ltGray">
          <a:xfrm flipH="1">
            <a:off x="4559300" y="1871663"/>
            <a:ext cx="3663950" cy="422275"/>
          </a:xfrm>
          <a:prstGeom prst="rect">
            <a:avLst/>
          </a:prstGeom>
          <a:gradFill rotWithShape="1">
            <a:gsLst>
              <a:gs pos="0">
                <a:srgbClr val="800080">
                  <a:alpha val="80000"/>
                </a:srgbClr>
              </a:gs>
              <a:gs pos="50000">
                <a:srgbClr val="800080">
                  <a:gamma/>
                  <a:shade val="89020"/>
                  <a:invGamma/>
                </a:srgbClr>
              </a:gs>
              <a:gs pos="100000">
                <a:srgbClr val="800080">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prstClr val="black"/>
              </a:solidFill>
              <a:latin typeface="Arial" charset="0"/>
            </a:endParaRPr>
          </a:p>
        </p:txBody>
      </p:sp>
      <p:sp>
        <p:nvSpPr>
          <p:cNvPr id="48" name="Freeform 7"/>
          <p:cNvSpPr>
            <a:spLocks/>
          </p:cNvSpPr>
          <p:nvPr/>
        </p:nvSpPr>
        <p:spPr bwMode="blackGray">
          <a:xfrm>
            <a:off x="762000" y="3759200"/>
            <a:ext cx="3659188" cy="1879600"/>
          </a:xfrm>
          <a:custGeom>
            <a:avLst/>
            <a:gdLst>
              <a:gd name="T0" fmla="*/ 2147483647 w 2305"/>
              <a:gd name="T1" fmla="*/ 2147483647 h 1184"/>
              <a:gd name="T2" fmla="*/ 2147483647 w 2305"/>
              <a:gd name="T3" fmla="*/ 2147483647 h 1184"/>
              <a:gd name="T4" fmla="*/ 2147483647 w 2305"/>
              <a:gd name="T5" fmla="*/ 2147483647 h 1184"/>
              <a:gd name="T6" fmla="*/ 0 w 2305"/>
              <a:gd name="T7" fmla="*/ 0 h 1184"/>
              <a:gd name="T8" fmla="*/ 0 w 2305"/>
              <a:gd name="T9" fmla="*/ 2147483647 h 1184"/>
              <a:gd name="T10" fmla="*/ 2147483647 w 2305"/>
              <a:gd name="T11" fmla="*/ 2147483647 h 1184"/>
              <a:gd name="T12" fmla="*/ 2147483647 w 2305"/>
              <a:gd name="T13" fmla="*/ 2147483647 h 1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5" h="1184">
                <a:moveTo>
                  <a:pt x="2304" y="493"/>
                </a:moveTo>
                <a:cubicBezTo>
                  <a:pt x="2183" y="484"/>
                  <a:pt x="2056" y="418"/>
                  <a:pt x="1991" y="351"/>
                </a:cubicBezTo>
                <a:cubicBezTo>
                  <a:pt x="1926" y="284"/>
                  <a:pt x="1831" y="178"/>
                  <a:pt x="1813" y="1"/>
                </a:cubicBezTo>
                <a:lnTo>
                  <a:pt x="0" y="0"/>
                </a:lnTo>
                <a:lnTo>
                  <a:pt x="0" y="1183"/>
                </a:lnTo>
                <a:lnTo>
                  <a:pt x="2305" y="1184"/>
                </a:lnTo>
                <a:lnTo>
                  <a:pt x="2304" y="493"/>
                </a:lnTo>
                <a:close/>
              </a:path>
            </a:pathLst>
          </a:custGeom>
          <a:solidFill>
            <a:srgbClr val="4F81BD">
              <a:alpha val="14902"/>
            </a:srgbClr>
          </a:solidFill>
          <a:ln w="9525">
            <a:round/>
            <a:headEnd/>
            <a:tailEnd/>
          </a:ln>
          <a:effectLst/>
          <a:scene3d>
            <a:camera prst="legacyPerspectiveFront"/>
            <a:lightRig rig="legacyFlat3" dir="b"/>
          </a:scene3d>
          <a:sp3d extrusionH="176200" prstMaterial="legacyMatte">
            <a:bevelT w="13500" h="13500" prst="angle"/>
            <a:bevelB w="13500" h="13500" prst="angle"/>
            <a:extrusionClr>
              <a:srgbClr val="B2B2B2"/>
            </a:extrusionClr>
            <a:contourClr>
              <a:srgbClr val="4F81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fontAlgn="auto">
              <a:spcBef>
                <a:spcPts val="0"/>
              </a:spcBef>
              <a:spcAft>
                <a:spcPts val="0"/>
              </a:spcAft>
              <a:defRPr/>
            </a:pPr>
            <a:endParaRPr lang="zh-CN" altLang="en-US" kern="0" smtClean="0">
              <a:solidFill>
                <a:prstClr val="black"/>
              </a:solidFill>
              <a:latin typeface="Arial" panose="020B0604020202020204" pitchFamily="34" charset="0"/>
            </a:endParaRPr>
          </a:p>
        </p:txBody>
      </p:sp>
      <p:sp>
        <p:nvSpPr>
          <p:cNvPr id="49" name="Freeform 8"/>
          <p:cNvSpPr>
            <a:spLocks/>
          </p:cNvSpPr>
          <p:nvPr/>
        </p:nvSpPr>
        <p:spPr bwMode="gray">
          <a:xfrm>
            <a:off x="4564063" y="3749675"/>
            <a:ext cx="3659187" cy="1881188"/>
          </a:xfrm>
          <a:custGeom>
            <a:avLst/>
            <a:gdLst>
              <a:gd name="T0" fmla="*/ 2147483647 w 2305"/>
              <a:gd name="T1" fmla="*/ 2147483647 h 1185"/>
              <a:gd name="T2" fmla="*/ 2147483647 w 2305"/>
              <a:gd name="T3" fmla="*/ 2147483647 h 1185"/>
              <a:gd name="T4" fmla="*/ 2147483647 w 2305"/>
              <a:gd name="T5" fmla="*/ 0 h 1185"/>
              <a:gd name="T6" fmla="*/ 2147483647 w 2305"/>
              <a:gd name="T7" fmla="*/ 2147483647 h 1185"/>
              <a:gd name="T8" fmla="*/ 2147483647 w 2305"/>
              <a:gd name="T9" fmla="*/ 2147483647 h 1185"/>
              <a:gd name="T10" fmla="*/ 0 w 2305"/>
              <a:gd name="T11" fmla="*/ 2147483647 h 1185"/>
              <a:gd name="T12" fmla="*/ 2147483647 w 2305"/>
              <a:gd name="T13" fmla="*/ 2147483647 h 1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5" h="1185">
                <a:moveTo>
                  <a:pt x="1" y="494"/>
                </a:moveTo>
                <a:cubicBezTo>
                  <a:pt x="122" y="485"/>
                  <a:pt x="249" y="419"/>
                  <a:pt x="314" y="352"/>
                </a:cubicBezTo>
                <a:cubicBezTo>
                  <a:pt x="379" y="285"/>
                  <a:pt x="465" y="177"/>
                  <a:pt x="483" y="0"/>
                </a:cubicBezTo>
                <a:lnTo>
                  <a:pt x="2305" y="1"/>
                </a:lnTo>
                <a:lnTo>
                  <a:pt x="2305" y="1184"/>
                </a:lnTo>
                <a:lnTo>
                  <a:pt x="0" y="1185"/>
                </a:lnTo>
                <a:lnTo>
                  <a:pt x="1" y="494"/>
                </a:lnTo>
                <a:close/>
              </a:path>
            </a:pathLst>
          </a:custGeom>
          <a:solidFill>
            <a:srgbClr val="0000FF">
              <a:alpha val="14902"/>
            </a:srgbClr>
          </a:solidFill>
          <a:ln w="9525">
            <a:round/>
            <a:headEnd/>
            <a:tailEnd/>
          </a:ln>
          <a:effectLst/>
          <a:scene3d>
            <a:camera prst="legacyPerspectiveFront"/>
            <a:lightRig rig="legacyFlat3" dir="b"/>
          </a:scene3d>
          <a:sp3d extrusionH="176200" prstMaterial="legacyMatte">
            <a:bevelT w="13500" h="13500" prst="angle"/>
            <a:bevelB w="13500" h="13500" prst="angle"/>
            <a:extrusionClr>
              <a:srgbClr val="B2B2B2"/>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fontAlgn="auto">
              <a:spcBef>
                <a:spcPts val="0"/>
              </a:spcBef>
              <a:spcAft>
                <a:spcPts val="0"/>
              </a:spcAft>
              <a:defRPr/>
            </a:pPr>
            <a:endParaRPr lang="zh-CN" altLang="en-US" kern="0" smtClean="0">
              <a:solidFill>
                <a:prstClr val="black"/>
              </a:solidFill>
              <a:latin typeface="Arial" panose="020B0604020202020204" pitchFamily="34" charset="0"/>
            </a:endParaRPr>
          </a:p>
        </p:txBody>
      </p:sp>
      <p:sp>
        <p:nvSpPr>
          <p:cNvPr id="50" name="Freeform 9"/>
          <p:cNvSpPr>
            <a:spLocks/>
          </p:cNvSpPr>
          <p:nvPr/>
        </p:nvSpPr>
        <p:spPr bwMode="ltGray">
          <a:xfrm>
            <a:off x="5026025" y="3889375"/>
            <a:ext cx="3186113" cy="461963"/>
          </a:xfrm>
          <a:custGeom>
            <a:avLst/>
            <a:gdLst>
              <a:gd name="T0" fmla="*/ 176 w 2007"/>
              <a:gd name="T1" fmla="*/ 3 h 291"/>
              <a:gd name="T2" fmla="*/ 0 w 2007"/>
              <a:gd name="T3" fmla="*/ 291 h 291"/>
              <a:gd name="T4" fmla="*/ 2007 w 2007"/>
              <a:gd name="T5" fmla="*/ 291 h 291"/>
              <a:gd name="T6" fmla="*/ 2007 w 2007"/>
              <a:gd name="T7" fmla="*/ 0 h 291"/>
              <a:gd name="T8" fmla="*/ 176 w 2007"/>
              <a:gd name="T9" fmla="*/ 3 h 291"/>
            </a:gdLst>
            <a:ahLst/>
            <a:cxnLst>
              <a:cxn ang="0">
                <a:pos x="T0" y="T1"/>
              </a:cxn>
              <a:cxn ang="0">
                <a:pos x="T2" y="T3"/>
              </a:cxn>
              <a:cxn ang="0">
                <a:pos x="T4" y="T5"/>
              </a:cxn>
              <a:cxn ang="0">
                <a:pos x="T6" y="T7"/>
              </a:cxn>
              <a:cxn ang="0">
                <a:pos x="T8" y="T9"/>
              </a:cxn>
            </a:cxnLst>
            <a:rect l="0" t="0" r="r" b="b"/>
            <a:pathLst>
              <a:path w="2007" h="291">
                <a:moveTo>
                  <a:pt x="176" y="3"/>
                </a:moveTo>
                <a:cubicBezTo>
                  <a:pt x="133" y="163"/>
                  <a:pt x="72" y="214"/>
                  <a:pt x="0" y="291"/>
                </a:cubicBezTo>
                <a:lnTo>
                  <a:pt x="2007" y="291"/>
                </a:lnTo>
                <a:lnTo>
                  <a:pt x="2007" y="0"/>
                </a:lnTo>
                <a:lnTo>
                  <a:pt x="176" y="3"/>
                </a:lnTo>
                <a:close/>
              </a:path>
            </a:pathLst>
          </a:custGeom>
          <a:gradFill rotWithShape="1">
            <a:gsLst>
              <a:gs pos="0">
                <a:srgbClr val="0000FF">
                  <a:alpha val="80000"/>
                </a:srgbClr>
              </a:gs>
              <a:gs pos="50000">
                <a:srgbClr val="0000FF">
                  <a:gamma/>
                  <a:shade val="89020"/>
                  <a:invGamma/>
                </a:srgbClr>
              </a:gs>
              <a:gs pos="100000">
                <a:srgbClr val="0000FF">
                  <a:alpha val="80000"/>
                </a:srgb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prstClr val="black"/>
              </a:solidFill>
              <a:latin typeface="Arial" charset="0"/>
            </a:endParaRPr>
          </a:p>
        </p:txBody>
      </p:sp>
      <p:sp>
        <p:nvSpPr>
          <p:cNvPr id="51" name="Freeform 10"/>
          <p:cNvSpPr>
            <a:spLocks/>
          </p:cNvSpPr>
          <p:nvPr/>
        </p:nvSpPr>
        <p:spPr bwMode="gray">
          <a:xfrm flipH="1">
            <a:off x="762000" y="3865563"/>
            <a:ext cx="3165475" cy="461962"/>
          </a:xfrm>
          <a:custGeom>
            <a:avLst/>
            <a:gdLst>
              <a:gd name="T0" fmla="*/ 176 w 2007"/>
              <a:gd name="T1" fmla="*/ 3 h 291"/>
              <a:gd name="T2" fmla="*/ 0 w 2007"/>
              <a:gd name="T3" fmla="*/ 291 h 291"/>
              <a:gd name="T4" fmla="*/ 2007 w 2007"/>
              <a:gd name="T5" fmla="*/ 291 h 291"/>
              <a:gd name="T6" fmla="*/ 2007 w 2007"/>
              <a:gd name="T7" fmla="*/ 0 h 291"/>
              <a:gd name="T8" fmla="*/ 176 w 2007"/>
              <a:gd name="T9" fmla="*/ 3 h 291"/>
            </a:gdLst>
            <a:ahLst/>
            <a:cxnLst>
              <a:cxn ang="0">
                <a:pos x="T0" y="T1"/>
              </a:cxn>
              <a:cxn ang="0">
                <a:pos x="T2" y="T3"/>
              </a:cxn>
              <a:cxn ang="0">
                <a:pos x="T4" y="T5"/>
              </a:cxn>
              <a:cxn ang="0">
                <a:pos x="T6" y="T7"/>
              </a:cxn>
              <a:cxn ang="0">
                <a:pos x="T8" y="T9"/>
              </a:cxn>
            </a:cxnLst>
            <a:rect l="0" t="0" r="r" b="b"/>
            <a:pathLst>
              <a:path w="2007" h="291">
                <a:moveTo>
                  <a:pt x="176" y="3"/>
                </a:moveTo>
                <a:cubicBezTo>
                  <a:pt x="133" y="163"/>
                  <a:pt x="72" y="214"/>
                  <a:pt x="0" y="291"/>
                </a:cubicBezTo>
                <a:lnTo>
                  <a:pt x="2007" y="291"/>
                </a:lnTo>
                <a:lnTo>
                  <a:pt x="2007" y="0"/>
                </a:lnTo>
                <a:lnTo>
                  <a:pt x="176" y="3"/>
                </a:lnTo>
                <a:close/>
              </a:path>
            </a:pathLst>
          </a:custGeom>
          <a:gradFill rotWithShape="1">
            <a:gsLst>
              <a:gs pos="0">
                <a:srgbClr val="4F81BD">
                  <a:alpha val="80000"/>
                </a:srgbClr>
              </a:gs>
              <a:gs pos="50000">
                <a:srgbClr val="4F81BD">
                  <a:gamma/>
                  <a:shade val="89020"/>
                  <a:invGamma/>
                </a:srgbClr>
              </a:gs>
              <a:gs pos="100000">
                <a:srgbClr val="4F81BD">
                  <a:alpha val="80000"/>
                </a:srgb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prstClr val="black"/>
              </a:solidFill>
              <a:latin typeface="Arial" charset="0"/>
            </a:endParaRPr>
          </a:p>
        </p:txBody>
      </p:sp>
      <p:sp>
        <p:nvSpPr>
          <p:cNvPr id="52" name="Rectangle 11"/>
          <p:cNvSpPr>
            <a:spLocks noChangeArrowheads="1"/>
          </p:cNvSpPr>
          <p:nvPr/>
        </p:nvSpPr>
        <p:spPr bwMode="gray">
          <a:xfrm>
            <a:off x="911225" y="1871663"/>
            <a:ext cx="2257425" cy="396875"/>
          </a:xfrm>
          <a:prstGeom prst="rect">
            <a:avLst/>
          </a:prstGeom>
          <a:noFill/>
          <a:ln>
            <a:noFill/>
          </a:ln>
          <a:effectLst>
            <a:outerShdw dist="17961" dir="2700000" algn="ctr" rotWithShape="0">
              <a:srgbClr val="4D4D4D">
                <a:alpha val="50000"/>
              </a:srgbClr>
            </a:outerShdw>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000" b="1" kern="0" dirty="0" smtClean="0">
                <a:solidFill>
                  <a:srgbClr val="FFFFFF"/>
                </a:solidFill>
              </a:rPr>
              <a:t>风险管理</a:t>
            </a:r>
            <a:endParaRPr lang="en-US" altLang="zh-CN" sz="2000" b="1" kern="0" dirty="0" smtClean="0">
              <a:solidFill>
                <a:srgbClr val="FFFFFF"/>
              </a:solidFill>
            </a:endParaRPr>
          </a:p>
        </p:txBody>
      </p:sp>
      <p:sp>
        <p:nvSpPr>
          <p:cNvPr id="53" name="Rectangle 12"/>
          <p:cNvSpPr>
            <a:spLocks noChangeArrowheads="1"/>
          </p:cNvSpPr>
          <p:nvPr/>
        </p:nvSpPr>
        <p:spPr bwMode="gray">
          <a:xfrm>
            <a:off x="911225" y="3894138"/>
            <a:ext cx="2257425" cy="396875"/>
          </a:xfrm>
          <a:prstGeom prst="rect">
            <a:avLst/>
          </a:prstGeom>
          <a:noFill/>
          <a:ln>
            <a:noFill/>
          </a:ln>
          <a:effectLst>
            <a:outerShdw dist="17961" dir="2700000" algn="ctr" rotWithShape="0">
              <a:srgbClr val="4D4D4D">
                <a:alpha val="50000"/>
              </a:srgbClr>
            </a:outerShdw>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r>
              <a:rPr lang="zh-CN" altLang="en-US" sz="2000" b="1" kern="0" dirty="0" smtClean="0">
                <a:solidFill>
                  <a:srgbClr val="FFFFFF"/>
                </a:solidFill>
              </a:rPr>
              <a:t>降低攻击面</a:t>
            </a:r>
            <a:endParaRPr lang="en-US" altLang="zh-CN" sz="2000" b="1" kern="0" dirty="0" smtClean="0">
              <a:solidFill>
                <a:srgbClr val="FFFFFF"/>
              </a:solidFill>
            </a:endParaRPr>
          </a:p>
        </p:txBody>
      </p:sp>
      <p:sp>
        <p:nvSpPr>
          <p:cNvPr id="54" name="Rectangle 13"/>
          <p:cNvSpPr>
            <a:spLocks noChangeArrowheads="1"/>
          </p:cNvSpPr>
          <p:nvPr/>
        </p:nvSpPr>
        <p:spPr bwMode="gray">
          <a:xfrm>
            <a:off x="5816600" y="1882775"/>
            <a:ext cx="2257425" cy="396875"/>
          </a:xfrm>
          <a:prstGeom prst="rect">
            <a:avLst/>
          </a:prstGeom>
          <a:noFill/>
          <a:ln>
            <a:noFill/>
          </a:ln>
          <a:effectLst>
            <a:outerShdw dist="17961" dir="2700000" algn="ctr" rotWithShape="0">
              <a:srgbClr val="4D4D4D">
                <a:alpha val="50000"/>
              </a:srgbClr>
            </a:outerShdw>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auto" hangingPunct="1">
              <a:spcBef>
                <a:spcPts val="0"/>
              </a:spcBef>
              <a:spcAft>
                <a:spcPts val="0"/>
              </a:spcAft>
              <a:defRPr/>
            </a:pPr>
            <a:r>
              <a:rPr lang="zh-CN" altLang="en-US" sz="2000" b="1" kern="0" dirty="0" smtClean="0">
                <a:solidFill>
                  <a:srgbClr val="FFFFFF"/>
                </a:solidFill>
              </a:rPr>
              <a:t>安全设计</a:t>
            </a:r>
            <a:endParaRPr lang="en-US" altLang="zh-CN" sz="2000" b="1" kern="0" dirty="0" smtClean="0">
              <a:solidFill>
                <a:srgbClr val="FFFFFF"/>
              </a:solidFill>
            </a:endParaRPr>
          </a:p>
        </p:txBody>
      </p:sp>
      <p:sp>
        <p:nvSpPr>
          <p:cNvPr id="55" name="Rectangle 14"/>
          <p:cNvSpPr>
            <a:spLocks noChangeArrowheads="1"/>
          </p:cNvSpPr>
          <p:nvPr/>
        </p:nvSpPr>
        <p:spPr bwMode="gray">
          <a:xfrm>
            <a:off x="5816600" y="3917950"/>
            <a:ext cx="2257425" cy="396875"/>
          </a:xfrm>
          <a:prstGeom prst="rect">
            <a:avLst/>
          </a:prstGeom>
          <a:noFill/>
          <a:ln>
            <a:noFill/>
          </a:ln>
          <a:effectLst>
            <a:outerShdw dist="17961" dir="2700000" algn="ctr" rotWithShape="0">
              <a:srgbClr val="4D4D4D">
                <a:alpha val="50000"/>
              </a:srgbClr>
            </a:outerShdw>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auto" hangingPunct="1">
              <a:spcBef>
                <a:spcPts val="0"/>
              </a:spcBef>
              <a:spcAft>
                <a:spcPts val="0"/>
              </a:spcAft>
              <a:defRPr/>
            </a:pPr>
            <a:r>
              <a:rPr lang="zh-CN" altLang="en-US" sz="2000" b="1" kern="0" dirty="0" smtClean="0">
                <a:solidFill>
                  <a:srgbClr val="FFFFFF"/>
                </a:solidFill>
              </a:rPr>
              <a:t>指导测试</a:t>
            </a:r>
            <a:endParaRPr lang="en-US" altLang="zh-CN" sz="2000" b="1" kern="0" dirty="0" smtClean="0">
              <a:solidFill>
                <a:srgbClr val="FFFFFF"/>
              </a:solidFill>
            </a:endParaRPr>
          </a:p>
        </p:txBody>
      </p:sp>
      <p:sp>
        <p:nvSpPr>
          <p:cNvPr id="56" name="Rectangle 15"/>
          <p:cNvSpPr>
            <a:spLocks noChangeArrowheads="1"/>
          </p:cNvSpPr>
          <p:nvPr/>
        </p:nvSpPr>
        <p:spPr bwMode="black">
          <a:xfrm>
            <a:off x="893763" y="2495550"/>
            <a:ext cx="3258854" cy="738664"/>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50000"/>
              </a:lnSpc>
              <a:spcBef>
                <a:spcPct val="50000"/>
              </a:spcBef>
              <a:buFontTx/>
              <a:buChar char="•"/>
              <a:defRPr/>
            </a:pPr>
            <a:r>
              <a:rPr lang="zh-CN" altLang="en-US" sz="1200" dirty="0">
                <a:solidFill>
                  <a:prstClr val="black"/>
                </a:solidFill>
              </a:rPr>
              <a:t>有助于整个研发过程的风险</a:t>
            </a:r>
            <a:r>
              <a:rPr lang="zh-CN" altLang="en-US" sz="1200" dirty="0" smtClean="0">
                <a:solidFill>
                  <a:prstClr val="black"/>
                </a:solidFill>
              </a:rPr>
              <a:t>管理</a:t>
            </a:r>
            <a:endParaRPr lang="en-US" altLang="zh-CN" sz="1200" dirty="0" smtClean="0">
              <a:solidFill>
                <a:prstClr val="black"/>
              </a:solidFill>
            </a:endParaRPr>
          </a:p>
          <a:p>
            <a:pPr marL="285750" indent="-285750">
              <a:lnSpc>
                <a:spcPct val="150000"/>
              </a:lnSpc>
              <a:spcBef>
                <a:spcPct val="50000"/>
              </a:spcBef>
              <a:buFontTx/>
              <a:buChar char="•"/>
              <a:defRPr/>
            </a:pPr>
            <a:r>
              <a:rPr lang="zh-CN" altLang="en-US" sz="1200" dirty="0" smtClean="0">
                <a:solidFill>
                  <a:prstClr val="black"/>
                </a:solidFill>
              </a:rPr>
              <a:t>有助于对发现的安全威胁进行跟踪管理</a:t>
            </a:r>
            <a:endParaRPr lang="en-US" altLang="zh-CN" sz="1200" dirty="0">
              <a:solidFill>
                <a:prstClr val="black"/>
              </a:solidFill>
            </a:endParaRPr>
          </a:p>
        </p:txBody>
      </p:sp>
      <p:sp>
        <p:nvSpPr>
          <p:cNvPr id="57" name="Rectangle 16"/>
          <p:cNvSpPr>
            <a:spLocks noChangeArrowheads="1"/>
          </p:cNvSpPr>
          <p:nvPr/>
        </p:nvSpPr>
        <p:spPr bwMode="black">
          <a:xfrm>
            <a:off x="5116513" y="2286000"/>
            <a:ext cx="2989262" cy="1292662"/>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1450" indent="-171450">
              <a:lnSpc>
                <a:spcPct val="150000"/>
              </a:lnSpc>
              <a:spcBef>
                <a:spcPct val="50000"/>
              </a:spcBef>
              <a:buFontTx/>
              <a:buChar char="•"/>
              <a:defRPr/>
            </a:pPr>
            <a:r>
              <a:rPr lang="zh-CN" altLang="en-US" sz="1200" dirty="0">
                <a:solidFill>
                  <a:prstClr val="black"/>
                </a:solidFill>
              </a:rPr>
              <a:t>在系统进行编码之前发现</a:t>
            </a:r>
            <a:r>
              <a:rPr lang="zh-CN" altLang="en-US" sz="1200" dirty="0" smtClean="0">
                <a:solidFill>
                  <a:prstClr val="black"/>
                </a:solidFill>
              </a:rPr>
              <a:t>威胁并设计有效的消减措施</a:t>
            </a:r>
            <a:endParaRPr lang="en-US" altLang="zh-CN" sz="1200" dirty="0">
              <a:solidFill>
                <a:prstClr val="black"/>
              </a:solidFill>
            </a:endParaRPr>
          </a:p>
          <a:p>
            <a:pPr marL="171450" indent="-171450">
              <a:lnSpc>
                <a:spcPct val="150000"/>
              </a:lnSpc>
              <a:spcBef>
                <a:spcPct val="50000"/>
              </a:spcBef>
              <a:buFontTx/>
              <a:buChar char="•"/>
              <a:defRPr/>
            </a:pPr>
            <a:r>
              <a:rPr lang="zh-CN" altLang="en-US" sz="1200" dirty="0">
                <a:solidFill>
                  <a:prstClr val="black"/>
                </a:solidFill>
              </a:rPr>
              <a:t>在设计阶段对系统设计进行安全审视，减少设计引入的安全问题，降低成本</a:t>
            </a:r>
            <a:endParaRPr lang="en-US" altLang="zh-CN" sz="1200" dirty="0">
              <a:solidFill>
                <a:prstClr val="black"/>
              </a:solidFill>
            </a:endParaRPr>
          </a:p>
        </p:txBody>
      </p:sp>
      <p:sp>
        <p:nvSpPr>
          <p:cNvPr id="58" name="Text Box 17"/>
          <p:cNvSpPr txBox="1">
            <a:spLocks noChangeArrowheads="1"/>
          </p:cNvSpPr>
          <p:nvPr/>
        </p:nvSpPr>
        <p:spPr bwMode="black">
          <a:xfrm>
            <a:off x="835025" y="4675188"/>
            <a:ext cx="3352800" cy="92333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buFontTx/>
              <a:buChar char="•"/>
            </a:pPr>
            <a:r>
              <a:rPr lang="zh-CN" altLang="en-US" sz="1200" dirty="0" smtClean="0">
                <a:solidFill>
                  <a:prstClr val="black"/>
                </a:solidFill>
                <a:latin typeface="Calibri" panose="020F0502020204030204" pitchFamily="34" charset="0"/>
              </a:rPr>
              <a:t> 分析系统面临威胁及可能受到的攻击，有助于降低系统的攻击面，从而降低系统被攻击的可能性及影响</a:t>
            </a:r>
            <a:endParaRPr lang="en-US" altLang="zh-CN" sz="1200" dirty="0" smtClean="0">
              <a:solidFill>
                <a:prstClr val="black"/>
              </a:solidFill>
              <a:latin typeface="Calibri" panose="020F0502020204030204" pitchFamily="34" charset="0"/>
            </a:endParaRPr>
          </a:p>
        </p:txBody>
      </p:sp>
      <p:sp>
        <p:nvSpPr>
          <p:cNvPr id="59" name="Text Box 18"/>
          <p:cNvSpPr txBox="1">
            <a:spLocks noChangeArrowheads="1"/>
          </p:cNvSpPr>
          <p:nvPr/>
        </p:nvSpPr>
        <p:spPr bwMode="black">
          <a:xfrm>
            <a:off x="4732338" y="4675188"/>
            <a:ext cx="3352800" cy="707053"/>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B4434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buFontTx/>
              <a:buChar char="•"/>
            </a:pPr>
            <a:r>
              <a:rPr lang="zh-CN" altLang="en-US" sz="1200" dirty="0" smtClean="0">
                <a:solidFill>
                  <a:prstClr val="black"/>
                </a:solidFill>
                <a:latin typeface="Calibri" panose="020F0502020204030204" pitchFamily="34" charset="0"/>
              </a:rPr>
              <a:t> 有助于进行代码的安全审核</a:t>
            </a:r>
            <a:endParaRPr lang="en-US" altLang="zh-CN" sz="1200" dirty="0" smtClean="0">
              <a:solidFill>
                <a:prstClr val="black"/>
              </a:solidFill>
              <a:latin typeface="Calibri" panose="020F0502020204030204" pitchFamily="34" charset="0"/>
            </a:endParaRPr>
          </a:p>
          <a:p>
            <a:pPr eaLnBrk="1" hangingPunct="1">
              <a:lnSpc>
                <a:spcPct val="150000"/>
              </a:lnSpc>
              <a:spcBef>
                <a:spcPct val="50000"/>
              </a:spcBef>
              <a:buFontTx/>
              <a:buChar char="•"/>
            </a:pPr>
            <a:r>
              <a:rPr lang="en-US" altLang="zh-CN" sz="1200" dirty="0" smtClean="0">
                <a:solidFill>
                  <a:prstClr val="black"/>
                </a:solidFill>
                <a:latin typeface="Calibri" panose="020F0502020204030204" pitchFamily="34" charset="0"/>
              </a:rPr>
              <a:t> </a:t>
            </a:r>
            <a:r>
              <a:rPr lang="zh-CN" altLang="en-US" sz="1200" dirty="0" smtClean="0">
                <a:solidFill>
                  <a:prstClr val="black"/>
                </a:solidFill>
                <a:latin typeface="Calibri" panose="020F0502020204030204" pitchFamily="34" charset="0"/>
              </a:rPr>
              <a:t>有助于指导渗透测试</a:t>
            </a:r>
            <a:endParaRPr lang="en-US" altLang="zh-CN" sz="1200" dirty="0" smtClean="0">
              <a:solidFill>
                <a:prstClr val="black"/>
              </a:solidFill>
              <a:latin typeface="Calibri" panose="020F0502020204030204" pitchFamily="34" charset="0"/>
            </a:endParaRPr>
          </a:p>
        </p:txBody>
      </p:sp>
      <p:grpSp>
        <p:nvGrpSpPr>
          <p:cNvPr id="60" name="Group 19"/>
          <p:cNvGrpSpPr>
            <a:grpSpLocks/>
          </p:cNvGrpSpPr>
          <p:nvPr/>
        </p:nvGrpSpPr>
        <p:grpSpPr bwMode="auto">
          <a:xfrm>
            <a:off x="3651250" y="2849563"/>
            <a:ext cx="1682750" cy="1682750"/>
            <a:chOff x="2350" y="2010"/>
            <a:chExt cx="1060" cy="1060"/>
          </a:xfrm>
        </p:grpSpPr>
        <p:sp>
          <p:nvSpPr>
            <p:cNvPr id="61" name="Oval 20"/>
            <p:cNvSpPr>
              <a:spLocks noChangeArrowheads="1"/>
            </p:cNvSpPr>
            <p:nvPr/>
          </p:nvSpPr>
          <p:spPr bwMode="gray">
            <a:xfrm>
              <a:off x="2350" y="2010"/>
              <a:ext cx="1060" cy="1060"/>
            </a:xfrm>
            <a:prstGeom prst="ellipse">
              <a:avLst/>
            </a:prstGeom>
            <a:gradFill rotWithShape="1">
              <a:gsLst>
                <a:gs pos="0">
                  <a:srgbClr val="8A8A8A"/>
                </a:gs>
                <a:gs pos="50000">
                  <a:srgbClr val="FFFFFF"/>
                </a:gs>
                <a:gs pos="100000">
                  <a:srgbClr val="8A8A8A"/>
                </a:gs>
              </a:gsLst>
              <a:lin ang="18900000" scaled="1"/>
            </a:gradFill>
            <a:ln w="9525">
              <a:solidFill>
                <a:srgbClr val="DDDDDD"/>
              </a:solidFill>
              <a:round/>
              <a:headEnd/>
              <a:tailEnd/>
            </a:ln>
            <a:effectLst>
              <a:outerShdw dist="35921" dir="2700000" algn="ctr" rotWithShape="0">
                <a:srgbClr val="EEECE1">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zh-CN" altLang="en-US" kern="0" smtClean="0">
                <a:solidFill>
                  <a:prstClr val="black"/>
                </a:solidFill>
              </a:endParaRPr>
            </a:p>
          </p:txBody>
        </p:sp>
        <p:grpSp>
          <p:nvGrpSpPr>
            <p:cNvPr id="62" name="Group 21"/>
            <p:cNvGrpSpPr>
              <a:grpSpLocks/>
            </p:cNvGrpSpPr>
            <p:nvPr/>
          </p:nvGrpSpPr>
          <p:grpSpPr bwMode="auto">
            <a:xfrm rot="-2288454">
              <a:off x="2439" y="2081"/>
              <a:ext cx="887" cy="907"/>
              <a:chOff x="887" y="2040"/>
              <a:chExt cx="433" cy="422"/>
            </a:xfrm>
          </p:grpSpPr>
          <p:pic>
            <p:nvPicPr>
              <p:cNvPr id="64" name="Picture 22" descr="circuler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Oval 23"/>
              <p:cNvSpPr>
                <a:spLocks noChangeArrowheads="1"/>
              </p:cNvSpPr>
              <p:nvPr/>
            </p:nvSpPr>
            <p:spPr bwMode="gray">
              <a:xfrm>
                <a:off x="887" y="2040"/>
                <a:ext cx="433" cy="422"/>
              </a:xfrm>
              <a:prstGeom prst="ellipse">
                <a:avLst/>
              </a:prstGeom>
              <a:solidFill>
                <a:srgbClr val="FF6600">
                  <a:alpha val="74901"/>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zh-CN" altLang="en-US" kern="0" smtClean="0">
                  <a:solidFill>
                    <a:prstClr val="black"/>
                  </a:solidFill>
                </a:endParaRPr>
              </a:p>
            </p:txBody>
          </p:sp>
          <p:pic>
            <p:nvPicPr>
              <p:cNvPr id="66" name="Picture 24"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 name="Picture 25"/>
            <p:cNvPicPr>
              <a:picLocks noChangeAspect="1" noChangeArrowheads="1"/>
            </p:cNvPicPr>
            <p:nvPr/>
          </p:nvPicPr>
          <p:blipFill>
            <a:blip r:embed="rId4">
              <a:extLst>
                <a:ext uri="{28A0092B-C50C-407E-A947-70E740481C1C}">
                  <a14:useLocalDpi xmlns:a14="http://schemas.microsoft.com/office/drawing/2010/main" val="0"/>
                </a:ext>
              </a:extLst>
            </a:blip>
            <a:srcRect l="12015" t="9302" r="12404" b="12598"/>
            <a:stretch>
              <a:fillRect/>
            </a:stretch>
          </p:blipFill>
          <p:spPr bwMode="gray">
            <a:xfrm>
              <a:off x="2428" y="2053"/>
              <a:ext cx="915" cy="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7" name="Text Box 26"/>
          <p:cNvSpPr txBox="1">
            <a:spLocks noChangeArrowheads="1"/>
          </p:cNvSpPr>
          <p:nvPr/>
        </p:nvSpPr>
        <p:spPr bwMode="white">
          <a:xfrm>
            <a:off x="3894138" y="3390900"/>
            <a:ext cx="1219200" cy="579438"/>
          </a:xfrm>
          <a:prstGeom prst="rect">
            <a:avLst/>
          </a:prstGeom>
          <a:noFill/>
          <a:ln>
            <a:noFill/>
          </a:ln>
          <a:effectLst>
            <a:outerShdw dist="35921" dir="2700000" algn="ctr" rotWithShape="0">
              <a:srgbClr val="EEECE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ct val="50000"/>
              </a:spcBef>
              <a:spcAft>
                <a:spcPts val="0"/>
              </a:spcAft>
              <a:defRPr/>
            </a:pPr>
            <a:r>
              <a:rPr lang="zh-CN" altLang="en-US" sz="3200" b="1" kern="0"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价值</a:t>
            </a:r>
            <a:endParaRPr lang="en-US" altLang="zh-CN" sz="3200" b="1" kern="0" dirty="0" smtClean="0">
              <a:solidFill>
                <a:srgbClr val="99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273153" y="1015099"/>
            <a:ext cx="8587393"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b="1" dirty="0" smtClean="0">
                <a:solidFill>
                  <a:srgbClr val="990000"/>
                </a:solidFill>
                <a:latin typeface="华文细黑"/>
                <a:ea typeface="华文细黑"/>
              </a:rPr>
              <a:t>威胁建模的目的就是帮助理解系统中潜在的安全威胁、明确风险并建立相应的消减机制</a:t>
            </a:r>
            <a:endParaRPr lang="zh-CN" altLang="en-US" sz="1600" b="1" dirty="0">
              <a:solidFill>
                <a:srgbClr val="990000"/>
              </a:solidFill>
              <a:latin typeface="华文细黑"/>
              <a:ea typeface="华文细黑"/>
            </a:endParaRPr>
          </a:p>
        </p:txBody>
      </p:sp>
    </p:spTree>
    <p:extLst>
      <p:ext uri="{BB962C8B-B14F-4D97-AF65-F5344CB8AC3E}">
        <p14:creationId xmlns:p14="http://schemas.microsoft.com/office/powerpoint/2010/main" val="2982644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598012" y="1500744"/>
            <a:ext cx="5688632" cy="4304520"/>
          </a:xfrm>
        </p:spPr>
        <p:txBody>
          <a:bodyPr/>
          <a:lstStyle/>
          <a:p>
            <a:pPr marL="142875" lvl="1" indent="169863">
              <a:lnSpc>
                <a:spcPct val="130000"/>
              </a:lnSpc>
              <a:buSzPct val="60000"/>
              <a:buFont typeface="Wingdings" pitchFamily="2" charset="2"/>
              <a:buChar char="l"/>
            </a:pPr>
            <a:r>
              <a:rPr lang="zh-CN" altLang="en-US" b="1" kern="1200" dirty="0">
                <a:solidFill>
                  <a:schemeClr val="tx1">
                    <a:lumMod val="95000"/>
                    <a:lumOff val="5000"/>
                  </a:schemeClr>
                </a:solidFill>
                <a:latin typeface="微软雅黑" pitchFamily="34" charset="-122"/>
                <a:ea typeface="微软雅黑" pitchFamily="34" charset="-122"/>
                <a:cs typeface="Arial" pitchFamily="34" charset="0"/>
              </a:rPr>
              <a:t>威胁建模分析的目的和意义</a:t>
            </a:r>
            <a:endParaRPr lang="en-US" altLang="zh-CN" b="1" kern="1200" dirty="0">
              <a:solidFill>
                <a:schemeClr val="tx1">
                  <a:lumMod val="95000"/>
                  <a:lumOff val="5000"/>
                </a:schemeClr>
              </a:solidFill>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en-US" altLang="zh-CN" b="1" kern="1200" dirty="0">
                <a:solidFill>
                  <a:srgbClr val="FF0000"/>
                </a:solidFill>
                <a:latin typeface="微软雅黑" pitchFamily="34" charset="-122"/>
                <a:ea typeface="微软雅黑" pitchFamily="34" charset="-122"/>
                <a:cs typeface="Arial" pitchFamily="34" charset="0"/>
              </a:rPr>
              <a:t>ASTRIDE</a:t>
            </a:r>
            <a:r>
              <a:rPr lang="zh-CN" altLang="en-US" b="1" kern="1200" dirty="0">
                <a:solidFill>
                  <a:srgbClr val="FF0000"/>
                </a:solidFill>
                <a:latin typeface="微软雅黑" pitchFamily="34" charset="-122"/>
                <a:ea typeface="微软雅黑" pitchFamily="34" charset="-122"/>
                <a:cs typeface="Arial" pitchFamily="34" charset="0"/>
              </a:rPr>
              <a:t>威胁分析概述</a:t>
            </a:r>
            <a:endParaRPr lang="en-US" altLang="zh-CN" b="1" kern="1200" dirty="0">
              <a:solidFill>
                <a:srgbClr val="FF0000"/>
              </a:solidFill>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en-US" altLang="zh-CN" b="1" kern="1200" dirty="0">
                <a:latin typeface="微软雅黑" pitchFamily="34" charset="-122"/>
                <a:ea typeface="微软雅黑" pitchFamily="34" charset="-122"/>
                <a:cs typeface="Arial" pitchFamily="34" charset="0"/>
              </a:rPr>
              <a:t>ASTRIDE-</a:t>
            </a:r>
            <a:r>
              <a:rPr lang="en-US" altLang="zh-CN" b="1" kern="1200" dirty="0" err="1">
                <a:latin typeface="微软雅黑" pitchFamily="34" charset="-122"/>
                <a:ea typeface="微软雅黑" pitchFamily="34" charset="-122"/>
                <a:cs typeface="Arial" pitchFamily="34" charset="0"/>
              </a:rPr>
              <a:t>Highlevel</a:t>
            </a:r>
            <a:r>
              <a:rPr lang="zh-CN" altLang="en-US" b="1" kern="1200" dirty="0">
                <a:latin typeface="微软雅黑" pitchFamily="34" charset="-122"/>
                <a:ea typeface="微软雅黑" pitchFamily="34" charset="-122"/>
                <a:cs typeface="Arial" pitchFamily="34" charset="0"/>
              </a:rPr>
              <a:t>威胁分析过程</a:t>
            </a:r>
            <a:endParaRPr lang="en-US" altLang="zh-CN"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选取</a:t>
            </a:r>
            <a:r>
              <a:rPr lang="en-US" altLang="zh-CN" sz="1400" b="1" kern="1200" dirty="0">
                <a:latin typeface="微软雅黑" pitchFamily="34" charset="-122"/>
                <a:ea typeface="微软雅黑" pitchFamily="34" charset="-122"/>
                <a:cs typeface="Arial" pitchFamily="34" charset="0"/>
              </a:rPr>
              <a:t>/</a:t>
            </a:r>
            <a:r>
              <a:rPr lang="zh-CN" altLang="en-US" sz="1400" b="1" kern="1200" dirty="0">
                <a:latin typeface="微软雅黑" pitchFamily="34" charset="-122"/>
                <a:ea typeface="微软雅黑" pitchFamily="34" charset="-122"/>
                <a:cs typeface="Arial" pitchFamily="34" charset="0"/>
              </a:rPr>
              <a:t>整合架构图</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绘制信任边界</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识别关键元素</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威胁分析</a:t>
            </a: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风险评估</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制定消减措施</a:t>
            </a:r>
            <a:endParaRPr lang="en-US" altLang="zh-CN" sz="1400" b="1" kern="1200" dirty="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a:latin typeface="微软雅黑" pitchFamily="34" charset="-122"/>
                <a:ea typeface="微软雅黑" pitchFamily="34" charset="-122"/>
                <a:cs typeface="Arial" pitchFamily="34" charset="0"/>
              </a:rPr>
              <a:t>架构安全方案设计</a:t>
            </a:r>
            <a:endParaRPr lang="en-US" altLang="zh-CN" sz="1400" b="1" kern="1200" dirty="0">
              <a:latin typeface="微软雅黑" pitchFamily="34" charset="-122"/>
              <a:ea typeface="微软雅黑" pitchFamily="34" charset="-122"/>
              <a:cs typeface="Arial" pitchFamily="34" charset="0"/>
            </a:endParaRPr>
          </a:p>
          <a:p>
            <a:pPr marL="142875" lvl="1" indent="169863" eaLnBrk="1" hangingPunct="1">
              <a:lnSpc>
                <a:spcPct val="130000"/>
              </a:lnSpc>
              <a:buClr>
                <a:schemeClr val="tx1"/>
              </a:buClr>
              <a:buSzPct val="60000"/>
              <a:buNone/>
            </a:pPr>
            <a:endParaRPr lang="en-US" altLang="zh-CN" b="1" kern="1200" dirty="0" smtClean="0">
              <a:latin typeface="微软雅黑" pitchFamily="34" charset="-122"/>
              <a:ea typeface="微软雅黑" pitchFamily="34" charset="-122"/>
              <a:cs typeface="Arial" pitchFamily="34" charset="0"/>
            </a:endParaRPr>
          </a:p>
        </p:txBody>
      </p:sp>
      <p:sp>
        <p:nvSpPr>
          <p:cNvPr id="13315" name="矩形 23"/>
          <p:cNvSpPr txBox="1">
            <a:spLocks noChangeArrowheads="1"/>
          </p:cNvSpPr>
          <p:nvPr/>
        </p:nvSpPr>
        <p:spPr bwMode="auto">
          <a:xfrm>
            <a:off x="899592" y="721539"/>
            <a:ext cx="76327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600" b="1" dirty="0" smtClean="0">
                <a:solidFill>
                  <a:srgbClr val="990000"/>
                </a:solidFill>
                <a:latin typeface="FrutigerNext LT Medium" pitchFamily="34" charset="0"/>
                <a:ea typeface="黑体" pitchFamily="49" charset="-122"/>
              </a:rPr>
              <a:t>目录</a:t>
            </a:r>
            <a:endParaRPr lang="zh-CN" altLang="en-US" sz="3600" b="1" dirty="0">
              <a:solidFill>
                <a:srgbClr val="990000"/>
              </a:solidFill>
              <a:latin typeface="FrutigerNext LT Medium" pitchFamily="34" charset="0"/>
              <a:ea typeface="黑体" pitchFamily="49" charset="-122"/>
            </a:endParaRPr>
          </a:p>
        </p:txBody>
      </p:sp>
    </p:spTree>
    <p:extLst>
      <p:ext uri="{BB962C8B-B14F-4D97-AF65-F5344CB8AC3E}">
        <p14:creationId xmlns:p14="http://schemas.microsoft.com/office/powerpoint/2010/main" val="1880284466"/>
      </p:ext>
    </p:extLst>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zh-CN" altLang="en-US" dirty="0" smtClean="0"/>
              <a:t>常见的威胁建模方法</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5" name="内容占位符 4"/>
          <p:cNvGraphicFramePr>
            <a:graphicFrameLocks/>
          </p:cNvGraphicFramePr>
          <p:nvPr>
            <p:extLst/>
          </p:nvPr>
        </p:nvGraphicFramePr>
        <p:xfrm>
          <a:off x="323528" y="1141209"/>
          <a:ext cx="8496943" cy="4649991"/>
        </p:xfrm>
        <a:graphic>
          <a:graphicData uri="http://schemas.openxmlformats.org/drawingml/2006/table">
            <a:tbl>
              <a:tblPr firstRow="1" bandRow="1">
                <a:tableStyleId>{5C22544A-7EE6-4342-B048-85BDC9FD1C3A}</a:tableStyleId>
              </a:tblPr>
              <a:tblGrid>
                <a:gridCol w="1152128"/>
                <a:gridCol w="2592288"/>
                <a:gridCol w="2600704"/>
                <a:gridCol w="2151823"/>
              </a:tblGrid>
              <a:tr h="418826">
                <a:tc>
                  <a:txBody>
                    <a:bodyPr/>
                    <a:lstStyle/>
                    <a:p>
                      <a:pPr algn="ctr"/>
                      <a:endParaRPr lang="zh-CN" altLang="en-US" sz="1400" dirty="0">
                        <a:solidFill>
                          <a:schemeClr val="tx2"/>
                        </a:solidFill>
                        <a:latin typeface="微软雅黑" pitchFamily="34" charset="-122"/>
                        <a:ea typeface="微软雅黑" pitchFamily="34" charset="-122"/>
                      </a:endParaRPr>
                    </a:p>
                  </a:txBody>
                  <a:tcPr anchor="ctr"/>
                </a:tc>
                <a:tc>
                  <a:txBody>
                    <a:bodyPr/>
                    <a:lstStyle/>
                    <a:p>
                      <a:pPr algn="ctr"/>
                      <a:r>
                        <a:rPr lang="zh-CN" altLang="en-US" sz="1400" dirty="0" smtClean="0">
                          <a:solidFill>
                            <a:schemeClr val="tx2"/>
                          </a:solidFill>
                          <a:latin typeface="微软雅黑" pitchFamily="34" charset="-122"/>
                          <a:ea typeface="微软雅黑" pitchFamily="34" charset="-122"/>
                        </a:rPr>
                        <a:t>攻击树</a:t>
                      </a:r>
                      <a:endParaRPr lang="zh-CN" altLang="en-US" sz="1400" dirty="0">
                        <a:solidFill>
                          <a:schemeClr val="tx2"/>
                        </a:solidFill>
                        <a:latin typeface="微软雅黑" pitchFamily="34" charset="-122"/>
                        <a:ea typeface="微软雅黑" pitchFamily="34" charset="-122"/>
                      </a:endParaRPr>
                    </a:p>
                  </a:txBody>
                  <a:tcPr anchor="ctr"/>
                </a:tc>
                <a:tc>
                  <a:txBody>
                    <a:bodyPr/>
                    <a:lstStyle/>
                    <a:p>
                      <a:pPr algn="ctr"/>
                      <a:r>
                        <a:rPr lang="en-US" altLang="zh-CN" sz="1400" dirty="0" smtClean="0">
                          <a:solidFill>
                            <a:schemeClr val="tx2"/>
                          </a:solidFill>
                          <a:latin typeface="微软雅黑" pitchFamily="34" charset="-122"/>
                          <a:ea typeface="微软雅黑" pitchFamily="34" charset="-122"/>
                        </a:rPr>
                        <a:t>TVRA</a:t>
                      </a:r>
                      <a:endParaRPr lang="zh-CN" altLang="en-US" sz="1400" dirty="0">
                        <a:solidFill>
                          <a:schemeClr val="tx2"/>
                        </a:solidFill>
                        <a:latin typeface="微软雅黑" pitchFamily="34" charset="-122"/>
                        <a:ea typeface="微软雅黑" pitchFamily="34" charset="-122"/>
                      </a:endParaRPr>
                    </a:p>
                  </a:txBody>
                  <a:tcPr anchor="ctr"/>
                </a:tc>
                <a:tc>
                  <a:txBody>
                    <a:bodyPr/>
                    <a:lstStyle/>
                    <a:p>
                      <a:pPr algn="ctr"/>
                      <a:r>
                        <a:rPr lang="en-US" altLang="zh-CN" sz="1400" dirty="0" smtClean="0">
                          <a:solidFill>
                            <a:schemeClr val="tx2"/>
                          </a:solidFill>
                          <a:latin typeface="微软雅黑" pitchFamily="34" charset="-122"/>
                          <a:ea typeface="微软雅黑" pitchFamily="34" charset="-122"/>
                        </a:rPr>
                        <a:t>STRIDE</a:t>
                      </a:r>
                      <a:endParaRPr lang="zh-CN" altLang="en-US" sz="1400" dirty="0">
                        <a:solidFill>
                          <a:schemeClr val="tx2"/>
                        </a:solidFill>
                        <a:latin typeface="微软雅黑" pitchFamily="34" charset="-122"/>
                        <a:ea typeface="微软雅黑" pitchFamily="34" charset="-122"/>
                      </a:endParaRPr>
                    </a:p>
                  </a:txBody>
                  <a:tcPr anchor="ctr"/>
                </a:tc>
              </a:tr>
              <a:tr h="715059">
                <a:tc>
                  <a:txBody>
                    <a:bodyPr/>
                    <a:lstStyle/>
                    <a:p>
                      <a:pPr algn="ctr">
                        <a:lnSpc>
                          <a:spcPct val="120000"/>
                        </a:lnSpc>
                      </a:pPr>
                      <a:r>
                        <a:rPr lang="zh-CN" altLang="en-US" sz="1200" b="1" dirty="0" smtClean="0">
                          <a:latin typeface="微软雅黑" pitchFamily="34" charset="-122"/>
                          <a:ea typeface="微软雅黑" pitchFamily="34" charset="-122"/>
                        </a:rPr>
                        <a:t>基本思路</a:t>
                      </a:r>
                      <a:endParaRPr lang="zh-CN" altLang="en-US" sz="1200" b="1" dirty="0">
                        <a:latin typeface="微软雅黑" pitchFamily="34" charset="-122"/>
                        <a:ea typeface="微软雅黑" pitchFamily="34" charset="-122"/>
                      </a:endParaRPr>
                    </a:p>
                  </a:txBody>
                  <a:tcPr anchor="ctr"/>
                </a:tc>
                <a:tc>
                  <a:txBody>
                    <a:bodyPr/>
                    <a:lstStyle/>
                    <a:p>
                      <a:pPr>
                        <a:lnSpc>
                          <a:spcPct val="120000"/>
                        </a:lnSpc>
                      </a:pPr>
                      <a:r>
                        <a:rPr lang="zh-CN" altLang="en-US" sz="1100" dirty="0" smtClean="0">
                          <a:latin typeface="微软雅黑" pitchFamily="34" charset="-122"/>
                          <a:ea typeface="微软雅黑" pitchFamily="34" charset="-122"/>
                        </a:rPr>
                        <a:t>从攻击者的角度，通过树状图来描述攻击路径，是典型的黑客逆向思维的模式</a:t>
                      </a:r>
                      <a:endParaRPr lang="zh-CN" altLang="en-US" sz="1100" dirty="0">
                        <a:latin typeface="微软雅黑" pitchFamily="34" charset="-122"/>
                        <a:ea typeface="微软雅黑" pitchFamily="34" charset="-122"/>
                      </a:endParaRPr>
                    </a:p>
                  </a:txBody>
                  <a:tcPr anchor="ctr"/>
                </a:tc>
                <a:tc>
                  <a:txBody>
                    <a:bodyPr/>
                    <a:lstStyle/>
                    <a:p>
                      <a:pPr>
                        <a:lnSpc>
                          <a:spcPct val="120000"/>
                        </a:lnSpc>
                      </a:pPr>
                      <a:r>
                        <a:rPr lang="zh-CN" altLang="en-US" sz="1100" dirty="0" smtClean="0">
                          <a:latin typeface="微软雅黑" pitchFamily="34" charset="-122"/>
                          <a:ea typeface="微软雅黑" pitchFamily="34" charset="-122"/>
                        </a:rPr>
                        <a:t>通过资产被攻击的可能性及分攻击的后果来分析安全风险</a:t>
                      </a:r>
                      <a:endParaRPr lang="zh-CN" altLang="en-US" sz="1100" dirty="0">
                        <a:latin typeface="微软雅黑" pitchFamily="34" charset="-122"/>
                        <a:ea typeface="微软雅黑" pitchFamily="34" charset="-122"/>
                      </a:endParaRPr>
                    </a:p>
                  </a:txBody>
                  <a:tcPr anchor="ctr"/>
                </a:tc>
                <a:tc>
                  <a:txBody>
                    <a:bodyPr/>
                    <a:lstStyle/>
                    <a:p>
                      <a:pPr>
                        <a:lnSpc>
                          <a:spcPct val="120000"/>
                        </a:lnSpc>
                      </a:pPr>
                      <a:r>
                        <a:rPr lang="zh-CN" altLang="en-US" sz="1100" dirty="0" smtClean="0">
                          <a:latin typeface="微软雅黑" pitchFamily="34" charset="-122"/>
                          <a:ea typeface="微软雅黑" pitchFamily="34" charset="-122"/>
                        </a:rPr>
                        <a:t>将业务进行数据流化处理，再根据</a:t>
                      </a:r>
                      <a:r>
                        <a:rPr lang="en-US" altLang="zh-CN" sz="1100" dirty="0" smtClean="0">
                          <a:latin typeface="微软雅黑" pitchFamily="34" charset="-122"/>
                          <a:ea typeface="微软雅黑" pitchFamily="34" charset="-122"/>
                        </a:rPr>
                        <a:t>6</a:t>
                      </a:r>
                      <a:r>
                        <a:rPr lang="zh-CN" altLang="en-US" sz="1100" dirty="0" smtClean="0">
                          <a:latin typeface="微软雅黑" pitchFamily="34" charset="-122"/>
                          <a:ea typeface="微软雅黑" pitchFamily="34" charset="-122"/>
                        </a:rPr>
                        <a:t>个安全维度对系统进行威胁建模</a:t>
                      </a:r>
                      <a:endParaRPr lang="zh-CN" altLang="en-US" sz="1100" dirty="0">
                        <a:latin typeface="微软雅黑" pitchFamily="34" charset="-122"/>
                        <a:ea typeface="微软雅黑" pitchFamily="34" charset="-122"/>
                      </a:endParaRPr>
                    </a:p>
                  </a:txBody>
                  <a:tcPr anchor="ctr"/>
                </a:tc>
              </a:tr>
              <a:tr h="340584">
                <a:tc>
                  <a:txBody>
                    <a:bodyPr/>
                    <a:lstStyle/>
                    <a:p>
                      <a:pPr algn="ctr">
                        <a:lnSpc>
                          <a:spcPct val="120000"/>
                        </a:lnSpc>
                      </a:pPr>
                      <a:r>
                        <a:rPr lang="zh-CN" altLang="en-US" sz="1200" b="1" dirty="0" smtClean="0">
                          <a:latin typeface="微软雅黑" pitchFamily="34" charset="-122"/>
                          <a:ea typeface="微软雅黑" pitchFamily="34" charset="-122"/>
                        </a:rPr>
                        <a:t>标准化</a:t>
                      </a:r>
                      <a:endParaRPr lang="zh-CN" altLang="en-US" sz="1200" b="1" dirty="0">
                        <a:latin typeface="微软雅黑" pitchFamily="34" charset="-122"/>
                        <a:ea typeface="微软雅黑" pitchFamily="34" charset="-122"/>
                      </a:endParaRPr>
                    </a:p>
                  </a:txBody>
                  <a:tcPr anchor="ctr">
                    <a:solidFill>
                      <a:srgbClr val="F3F9FA"/>
                    </a:solidFill>
                  </a:tcPr>
                </a:tc>
                <a:tc>
                  <a:txBody>
                    <a:bodyPr/>
                    <a:lstStyle/>
                    <a:p>
                      <a:pPr algn="l">
                        <a:lnSpc>
                          <a:spcPct val="120000"/>
                        </a:lnSpc>
                      </a:pPr>
                      <a:r>
                        <a:rPr lang="zh-CN" altLang="en-US" sz="1100" dirty="0" smtClean="0">
                          <a:latin typeface="微软雅黑" pitchFamily="34" charset="-122"/>
                          <a:ea typeface="微软雅黑" pitchFamily="34" charset="-122"/>
                        </a:rPr>
                        <a:t>无，面向攻击，为达目的不择手段</a:t>
                      </a:r>
                      <a:endParaRPr lang="zh-CN" altLang="en-US" sz="1100" dirty="0">
                        <a:latin typeface="微软雅黑" pitchFamily="34" charset="-122"/>
                        <a:ea typeface="微软雅黑" pitchFamily="34" charset="-122"/>
                      </a:endParaRPr>
                    </a:p>
                  </a:txBody>
                  <a:tcPr anchor="ctr">
                    <a:solidFill>
                      <a:srgbClr val="F3F9FA"/>
                    </a:solidFill>
                  </a:tcPr>
                </a:tc>
                <a:tc>
                  <a:txBody>
                    <a:bodyPr/>
                    <a:lstStyle/>
                    <a:p>
                      <a:pPr algn="l">
                        <a:lnSpc>
                          <a:spcPct val="120000"/>
                        </a:lnSpc>
                      </a:pPr>
                      <a:r>
                        <a:rPr lang="en-US" altLang="zh-CN" sz="1100" dirty="0" err="1" smtClean="0">
                          <a:latin typeface="微软雅黑" pitchFamily="34" charset="-122"/>
                          <a:ea typeface="微软雅黑" pitchFamily="34" charset="-122"/>
                        </a:rPr>
                        <a:t>eTVRA</a:t>
                      </a:r>
                      <a:endParaRPr lang="zh-CN" altLang="en-US" sz="1100" dirty="0">
                        <a:latin typeface="微软雅黑" pitchFamily="34" charset="-122"/>
                        <a:ea typeface="微软雅黑" pitchFamily="34" charset="-122"/>
                      </a:endParaRPr>
                    </a:p>
                  </a:txBody>
                  <a:tcPr anchor="ctr">
                    <a:solidFill>
                      <a:srgbClr val="F3F9FA"/>
                    </a:solidFill>
                  </a:tcPr>
                </a:tc>
                <a:tc>
                  <a:txBody>
                    <a:bodyPr/>
                    <a:lstStyle/>
                    <a:p>
                      <a:pPr algn="l">
                        <a:lnSpc>
                          <a:spcPct val="120000"/>
                        </a:lnSpc>
                      </a:pPr>
                      <a:r>
                        <a:rPr lang="zh-CN" altLang="en-US" sz="1100" dirty="0" smtClean="0">
                          <a:latin typeface="微软雅黑" pitchFamily="34" charset="-122"/>
                          <a:ea typeface="微软雅黑" pitchFamily="34" charset="-122"/>
                        </a:rPr>
                        <a:t>面向防御，有分析模型。微软</a:t>
                      </a:r>
                      <a:endParaRPr lang="zh-CN" altLang="en-US" sz="1100" dirty="0">
                        <a:latin typeface="微软雅黑" pitchFamily="34" charset="-122"/>
                        <a:ea typeface="微软雅黑" pitchFamily="34" charset="-122"/>
                      </a:endParaRPr>
                    </a:p>
                  </a:txBody>
                  <a:tcPr anchor="ctr">
                    <a:solidFill>
                      <a:srgbClr val="F3F9FA"/>
                    </a:solidFill>
                  </a:tcPr>
                </a:tc>
              </a:tr>
              <a:tr h="455713">
                <a:tc>
                  <a:txBody>
                    <a:bodyPr/>
                    <a:lstStyle/>
                    <a:p>
                      <a:pPr algn="ctr">
                        <a:lnSpc>
                          <a:spcPct val="120000"/>
                        </a:lnSpc>
                      </a:pPr>
                      <a:r>
                        <a:rPr lang="zh-CN" altLang="en-US" sz="1200" b="1" dirty="0" smtClean="0">
                          <a:latin typeface="微软雅黑" pitchFamily="34" charset="-122"/>
                          <a:ea typeface="微软雅黑" pitchFamily="34" charset="-122"/>
                        </a:rPr>
                        <a:t>自动化程度</a:t>
                      </a:r>
                      <a:endParaRPr lang="zh-CN" altLang="en-US" sz="1200" b="1"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较低</a:t>
                      </a:r>
                      <a:endParaRPr lang="zh-CN" altLang="en-US" sz="1100"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较低</a:t>
                      </a:r>
                      <a:endParaRPr lang="zh-CN" altLang="en-US" sz="1100"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较高</a:t>
                      </a:r>
                      <a:endParaRPr lang="zh-CN" altLang="en-US" sz="1100" dirty="0">
                        <a:latin typeface="微软雅黑" pitchFamily="34" charset="-122"/>
                        <a:ea typeface="微软雅黑" pitchFamily="34" charset="-122"/>
                      </a:endParaRPr>
                    </a:p>
                  </a:txBody>
                  <a:tcPr anchor="ctr">
                    <a:solidFill>
                      <a:srgbClr val="F3F9FA"/>
                    </a:solidFill>
                  </a:tcPr>
                </a:tc>
              </a:tr>
              <a:tr h="455713">
                <a:tc>
                  <a:txBody>
                    <a:bodyPr/>
                    <a:lstStyle/>
                    <a:p>
                      <a:pPr algn="ctr">
                        <a:lnSpc>
                          <a:spcPct val="120000"/>
                        </a:lnSpc>
                      </a:pPr>
                      <a:r>
                        <a:rPr lang="zh-CN" altLang="en-US" sz="1200" b="1" dirty="0" smtClean="0">
                          <a:latin typeface="微软雅黑" pitchFamily="34" charset="-122"/>
                          <a:ea typeface="微软雅黑" pitchFamily="34" charset="-122"/>
                        </a:rPr>
                        <a:t>规范化</a:t>
                      </a:r>
                      <a:endParaRPr lang="zh-CN" altLang="en-US" sz="1200" b="1"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较低</a:t>
                      </a:r>
                      <a:r>
                        <a:rPr lang="zh-CN" altLang="en-US" sz="1100" baseline="0" dirty="0" smtClean="0">
                          <a:latin typeface="微软雅黑" pitchFamily="34" charset="-122"/>
                          <a:ea typeface="微软雅黑" pitchFamily="34" charset="-122"/>
                        </a:rPr>
                        <a:t>（主要依赖于经验和头脑风暴）</a:t>
                      </a:r>
                      <a:endParaRPr lang="zh-CN" altLang="en-US" sz="1100"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一般</a:t>
                      </a:r>
                      <a:endParaRPr lang="zh-CN" altLang="en-US" sz="1100"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较高</a:t>
                      </a:r>
                      <a:endParaRPr lang="zh-CN" altLang="en-US" sz="1100" dirty="0">
                        <a:latin typeface="微软雅黑" pitchFamily="34" charset="-122"/>
                        <a:ea typeface="微软雅黑" pitchFamily="34" charset="-122"/>
                      </a:endParaRPr>
                    </a:p>
                  </a:txBody>
                  <a:tcPr anchor="ctr">
                    <a:solidFill>
                      <a:srgbClr val="F3F9FA"/>
                    </a:solidFill>
                  </a:tcPr>
                </a:tc>
              </a:tr>
              <a:tr h="308301">
                <a:tc>
                  <a:txBody>
                    <a:bodyPr/>
                    <a:lstStyle/>
                    <a:p>
                      <a:pPr algn="ctr">
                        <a:lnSpc>
                          <a:spcPct val="120000"/>
                        </a:lnSpc>
                      </a:pPr>
                      <a:r>
                        <a:rPr lang="zh-CN" altLang="en-US" sz="1200" b="1" dirty="0" smtClean="0">
                          <a:latin typeface="微软雅黑" pitchFamily="34" charset="-122"/>
                          <a:ea typeface="微软雅黑" pitchFamily="34" charset="-122"/>
                        </a:rPr>
                        <a:t>业界应用</a:t>
                      </a:r>
                      <a:endParaRPr lang="zh-CN" altLang="en-US" sz="1200" b="1"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英国政府、安全研究机构</a:t>
                      </a:r>
                      <a:endParaRPr lang="zh-CN" altLang="en-US" sz="1100"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爱立信</a:t>
                      </a:r>
                      <a:endParaRPr lang="zh-CN" altLang="en-US" sz="1100" dirty="0">
                        <a:latin typeface="微软雅黑" pitchFamily="34" charset="-122"/>
                        <a:ea typeface="微软雅黑" pitchFamily="34" charset="-122"/>
                      </a:endParaRPr>
                    </a:p>
                  </a:txBody>
                  <a:tcPr anchor="ctr">
                    <a:solidFill>
                      <a:srgbClr val="F3F9FA"/>
                    </a:solidFill>
                  </a:tcPr>
                </a:tc>
                <a:tc>
                  <a:txBody>
                    <a:bodyPr/>
                    <a:lstStyle/>
                    <a:p>
                      <a:pPr>
                        <a:lnSpc>
                          <a:spcPct val="120000"/>
                        </a:lnSpc>
                      </a:pPr>
                      <a:r>
                        <a:rPr lang="zh-CN" altLang="en-US" sz="1100" dirty="0" smtClean="0">
                          <a:latin typeface="微软雅黑" pitchFamily="34" charset="-122"/>
                          <a:ea typeface="微软雅黑" pitchFamily="34" charset="-122"/>
                        </a:rPr>
                        <a:t>微软及业界较多公司</a:t>
                      </a:r>
                      <a:endParaRPr lang="zh-CN" altLang="en-US" sz="1100" dirty="0">
                        <a:latin typeface="微软雅黑" pitchFamily="34" charset="-122"/>
                        <a:ea typeface="微软雅黑" pitchFamily="34" charset="-122"/>
                      </a:endParaRPr>
                    </a:p>
                  </a:txBody>
                  <a:tcPr anchor="ctr">
                    <a:solidFill>
                      <a:srgbClr val="F3F9FA"/>
                    </a:solidFill>
                  </a:tcPr>
                </a:tc>
              </a:tr>
              <a:tr h="502872">
                <a:tc>
                  <a:txBody>
                    <a:bodyPr/>
                    <a:lstStyle/>
                    <a:p>
                      <a:pPr algn="ctr">
                        <a:lnSpc>
                          <a:spcPct val="120000"/>
                        </a:lnSpc>
                      </a:pPr>
                      <a:r>
                        <a:rPr lang="zh-CN" altLang="en-US" sz="1200" b="1" dirty="0" smtClean="0">
                          <a:latin typeface="微软雅黑" pitchFamily="34" charset="-122"/>
                          <a:ea typeface="微软雅黑" pitchFamily="34" charset="-122"/>
                        </a:rPr>
                        <a:t>输出结果</a:t>
                      </a:r>
                      <a:endParaRPr lang="zh-CN" altLang="en-US" sz="1200" b="1" dirty="0">
                        <a:latin typeface="微软雅黑" pitchFamily="34" charset="-122"/>
                        <a:ea typeface="微软雅黑" pitchFamily="34" charset="-122"/>
                      </a:endParaRPr>
                    </a:p>
                  </a:txBody>
                  <a:tcPr anchor="ctr">
                    <a:solidFill>
                      <a:srgbClr val="E7F3F4"/>
                    </a:solidFill>
                  </a:tcPr>
                </a:tc>
                <a:tc>
                  <a:txBody>
                    <a:bodyPr/>
                    <a:lstStyle/>
                    <a:p>
                      <a:pPr>
                        <a:lnSpc>
                          <a:spcPct val="120000"/>
                        </a:lnSpc>
                      </a:pPr>
                      <a:r>
                        <a:rPr lang="zh-CN" altLang="en-US" sz="1100" dirty="0" smtClean="0">
                          <a:latin typeface="微软雅黑" pitchFamily="34" charset="-122"/>
                          <a:ea typeface="微软雅黑" pitchFamily="34" charset="-122"/>
                        </a:rPr>
                        <a:t>列举对系统可能的攻击</a:t>
                      </a:r>
                      <a:endParaRPr lang="zh-CN" altLang="en-US" sz="1100" dirty="0">
                        <a:latin typeface="微软雅黑" pitchFamily="34" charset="-122"/>
                        <a:ea typeface="微软雅黑" pitchFamily="34" charset="-122"/>
                      </a:endParaRPr>
                    </a:p>
                  </a:txBody>
                  <a:tcPr anchor="ctr">
                    <a:solidFill>
                      <a:srgbClr val="E7F3F4"/>
                    </a:solidFill>
                  </a:tcPr>
                </a:tc>
                <a:tc>
                  <a:txBody>
                    <a:bodyPr/>
                    <a:lstStyle/>
                    <a:p>
                      <a:pPr>
                        <a:lnSpc>
                          <a:spcPct val="120000"/>
                        </a:lnSpc>
                      </a:pPr>
                      <a:r>
                        <a:rPr lang="zh-CN" altLang="en-US" sz="1100" dirty="0" smtClean="0">
                          <a:latin typeface="微软雅黑" pitchFamily="34" charset="-122"/>
                          <a:ea typeface="微软雅黑" pitchFamily="34" charset="-122"/>
                        </a:rPr>
                        <a:t>列举系统的弱点及风险</a:t>
                      </a:r>
                      <a:endParaRPr lang="zh-CN" altLang="en-US" sz="1100" dirty="0">
                        <a:latin typeface="微软雅黑" pitchFamily="34" charset="-122"/>
                        <a:ea typeface="微软雅黑" pitchFamily="34" charset="-122"/>
                      </a:endParaRPr>
                    </a:p>
                  </a:txBody>
                  <a:tcPr anchor="ctr">
                    <a:solidFill>
                      <a:srgbClr val="E7F3F4"/>
                    </a:solidFill>
                  </a:tcPr>
                </a:tc>
                <a:tc>
                  <a:txBody>
                    <a:bodyPr/>
                    <a:lstStyle/>
                    <a:p>
                      <a:pPr>
                        <a:lnSpc>
                          <a:spcPct val="120000"/>
                        </a:lnSpc>
                      </a:pPr>
                      <a:r>
                        <a:rPr lang="zh-CN" altLang="en-US" sz="1100" dirty="0" smtClean="0">
                          <a:latin typeface="微软雅黑" pitchFamily="34" charset="-122"/>
                          <a:ea typeface="微软雅黑" pitchFamily="34" charset="-122"/>
                        </a:rPr>
                        <a:t>列举威胁，评估风险，制定对应措施</a:t>
                      </a:r>
                      <a:endParaRPr lang="zh-CN" altLang="en-US" sz="1100" dirty="0">
                        <a:latin typeface="微软雅黑" pitchFamily="34" charset="-122"/>
                        <a:ea typeface="微软雅黑" pitchFamily="34" charset="-122"/>
                      </a:endParaRPr>
                    </a:p>
                  </a:txBody>
                  <a:tcPr anchor="ctr">
                    <a:solidFill>
                      <a:srgbClr val="E7F3F4"/>
                    </a:solidFill>
                  </a:tcPr>
                </a:tc>
              </a:tr>
              <a:tr h="308301">
                <a:tc>
                  <a:txBody>
                    <a:bodyPr/>
                    <a:lstStyle/>
                    <a:p>
                      <a:pPr algn="ctr">
                        <a:lnSpc>
                          <a:spcPct val="120000"/>
                        </a:lnSpc>
                      </a:pPr>
                      <a:r>
                        <a:rPr lang="zh-CN" altLang="en-US" sz="1200" b="1" dirty="0" smtClean="0">
                          <a:latin typeface="微软雅黑" pitchFamily="34" charset="-122"/>
                          <a:ea typeface="微软雅黑" pitchFamily="34" charset="-122"/>
                        </a:rPr>
                        <a:t>人员技能要求</a:t>
                      </a:r>
                      <a:endParaRPr lang="zh-CN" altLang="en-US" sz="1200" b="1" dirty="0">
                        <a:latin typeface="微软雅黑" pitchFamily="34" charset="-122"/>
                        <a:ea typeface="微软雅黑" pitchFamily="34" charset="-122"/>
                      </a:endParaRPr>
                    </a:p>
                  </a:txBody>
                  <a:tcPr anchor="ctr">
                    <a:solidFill>
                      <a:srgbClr val="E7F3F4"/>
                    </a:solidFill>
                  </a:tcPr>
                </a:tc>
                <a:tc>
                  <a:txBody>
                    <a:bodyPr/>
                    <a:lstStyle/>
                    <a:p>
                      <a:pPr algn="l">
                        <a:lnSpc>
                          <a:spcPct val="120000"/>
                        </a:lnSpc>
                      </a:pPr>
                      <a:r>
                        <a:rPr lang="zh-CN" altLang="en-US" sz="1100" dirty="0" smtClean="0">
                          <a:latin typeface="微软雅黑" pitchFamily="34" charset="-122"/>
                          <a:ea typeface="微软雅黑" pitchFamily="34" charset="-122"/>
                        </a:rPr>
                        <a:t>高</a:t>
                      </a:r>
                      <a:endParaRPr lang="zh-CN" altLang="en-US" sz="1100" dirty="0">
                        <a:latin typeface="微软雅黑" pitchFamily="34" charset="-122"/>
                        <a:ea typeface="微软雅黑" pitchFamily="34" charset="-122"/>
                      </a:endParaRPr>
                    </a:p>
                  </a:txBody>
                  <a:tcPr anchor="ctr">
                    <a:solidFill>
                      <a:srgbClr val="E7F3F4"/>
                    </a:solidFill>
                  </a:tcPr>
                </a:tc>
                <a:tc>
                  <a:txBody>
                    <a:bodyPr/>
                    <a:lstStyle/>
                    <a:p>
                      <a:pPr algn="l">
                        <a:lnSpc>
                          <a:spcPct val="120000"/>
                        </a:lnSpc>
                      </a:pPr>
                      <a:r>
                        <a:rPr lang="zh-CN" altLang="en-US" sz="1100" dirty="0" smtClean="0">
                          <a:latin typeface="微软雅黑" pitchFamily="34" charset="-122"/>
                          <a:ea typeface="微软雅黑" pitchFamily="34" charset="-122"/>
                        </a:rPr>
                        <a:t>较高</a:t>
                      </a:r>
                      <a:endParaRPr lang="zh-CN" altLang="en-US" sz="1100" dirty="0">
                        <a:latin typeface="微软雅黑" pitchFamily="34" charset="-122"/>
                        <a:ea typeface="微软雅黑" pitchFamily="34" charset="-122"/>
                      </a:endParaRPr>
                    </a:p>
                  </a:txBody>
                  <a:tcPr anchor="ctr">
                    <a:solidFill>
                      <a:srgbClr val="E7F3F4"/>
                    </a:solidFill>
                  </a:tcPr>
                </a:tc>
                <a:tc>
                  <a:txBody>
                    <a:bodyPr/>
                    <a:lstStyle/>
                    <a:p>
                      <a:pPr algn="l">
                        <a:lnSpc>
                          <a:spcPct val="120000"/>
                        </a:lnSpc>
                      </a:pPr>
                      <a:r>
                        <a:rPr lang="zh-CN" altLang="en-US" sz="1100" dirty="0" smtClean="0">
                          <a:latin typeface="微软雅黑" pitchFamily="34" charset="-122"/>
                          <a:ea typeface="微软雅黑" pitchFamily="34" charset="-122"/>
                        </a:rPr>
                        <a:t>较高</a:t>
                      </a:r>
                      <a:endParaRPr lang="zh-CN" altLang="en-US" sz="1100" dirty="0">
                        <a:latin typeface="微软雅黑" pitchFamily="34" charset="-122"/>
                        <a:ea typeface="微软雅黑" pitchFamily="34" charset="-122"/>
                      </a:endParaRPr>
                    </a:p>
                  </a:txBody>
                  <a:tcPr anchor="ctr">
                    <a:solidFill>
                      <a:srgbClr val="E7F3F4"/>
                    </a:solidFill>
                  </a:tcPr>
                </a:tc>
              </a:tr>
              <a:tr h="1139432">
                <a:tc>
                  <a:txBody>
                    <a:bodyPr/>
                    <a:lstStyle/>
                    <a:p>
                      <a:pPr algn="ctr">
                        <a:lnSpc>
                          <a:spcPct val="120000"/>
                        </a:lnSpc>
                      </a:pPr>
                      <a:r>
                        <a:rPr lang="zh-CN" altLang="en-US" sz="1200" b="1" dirty="0" smtClean="0">
                          <a:latin typeface="微软雅黑" pitchFamily="34" charset="-122"/>
                          <a:ea typeface="微软雅黑" pitchFamily="34" charset="-122"/>
                        </a:rPr>
                        <a:t>优劣分析</a:t>
                      </a:r>
                      <a:endParaRPr lang="zh-CN" altLang="en-US" sz="1200" b="1" dirty="0">
                        <a:latin typeface="微软雅黑" pitchFamily="34" charset="-122"/>
                        <a:ea typeface="微软雅黑" pitchFamily="34" charset="-122"/>
                      </a:endParaRPr>
                    </a:p>
                  </a:txBody>
                  <a:tcPr anchor="ctr">
                    <a:solidFill>
                      <a:srgbClr val="FFFFCC"/>
                    </a:solidFill>
                  </a:tcPr>
                </a:tc>
                <a:tc>
                  <a:txBody>
                    <a:bodyPr/>
                    <a:lstStyle/>
                    <a:p>
                      <a:pPr>
                        <a:lnSpc>
                          <a:spcPct val="120000"/>
                        </a:lnSpc>
                      </a:pPr>
                      <a:r>
                        <a:rPr lang="zh-CN" altLang="en-US" sz="1100" dirty="0" smtClean="0">
                          <a:latin typeface="微软雅黑" pitchFamily="34" charset="-122"/>
                          <a:ea typeface="微软雅黑" pitchFamily="34" charset="-122"/>
                        </a:rPr>
                        <a:t>优势：能对某个威胁点进行深入全面的攻击路径分析</a:t>
                      </a:r>
                      <a:endParaRPr lang="en-US" altLang="zh-CN" sz="1100" dirty="0" smtClean="0">
                        <a:latin typeface="微软雅黑" pitchFamily="34" charset="-122"/>
                        <a:ea typeface="微软雅黑" pitchFamily="34" charset="-122"/>
                      </a:endParaRPr>
                    </a:p>
                    <a:p>
                      <a:pPr>
                        <a:lnSpc>
                          <a:spcPct val="120000"/>
                        </a:lnSpc>
                      </a:pPr>
                      <a:r>
                        <a:rPr lang="zh-CN" altLang="en-US" sz="1100" dirty="0" smtClean="0">
                          <a:latin typeface="微软雅黑" pitchFamily="34" charset="-122"/>
                          <a:ea typeface="微软雅黑" pitchFamily="34" charset="-122"/>
                        </a:rPr>
                        <a:t>劣势：标准化呈度低，对人员安全攻击背景和技能要求高，</a:t>
                      </a:r>
                      <a:r>
                        <a:rPr lang="zh-CN" altLang="en-US" sz="1100" b="1" dirty="0" smtClean="0">
                          <a:solidFill>
                            <a:srgbClr val="FF0000"/>
                          </a:solidFill>
                          <a:latin typeface="微软雅黑" pitchFamily="34" charset="-122"/>
                          <a:ea typeface="微软雅黑" pitchFamily="34" charset="-122"/>
                        </a:rPr>
                        <a:t>适合安全专业研究组织</a:t>
                      </a:r>
                      <a:r>
                        <a:rPr lang="en-US" altLang="zh-CN" sz="1100" b="1" dirty="0" smtClean="0">
                          <a:solidFill>
                            <a:srgbClr val="FF0000"/>
                          </a:solidFill>
                          <a:latin typeface="微软雅黑" pitchFamily="34" charset="-122"/>
                          <a:ea typeface="微软雅黑" pitchFamily="34" charset="-122"/>
                        </a:rPr>
                        <a:t>/</a:t>
                      </a:r>
                      <a:r>
                        <a:rPr lang="zh-CN" altLang="en-US" sz="1100" b="1" dirty="0" smtClean="0">
                          <a:solidFill>
                            <a:srgbClr val="FF0000"/>
                          </a:solidFill>
                          <a:latin typeface="微软雅黑" pitchFamily="34" charset="-122"/>
                          <a:ea typeface="微软雅黑" pitchFamily="34" charset="-122"/>
                        </a:rPr>
                        <a:t>个人使用</a:t>
                      </a:r>
                      <a:endParaRPr lang="zh-CN" altLang="en-US" sz="1100" b="1" dirty="0">
                        <a:solidFill>
                          <a:srgbClr val="FF0000"/>
                        </a:solidFill>
                        <a:latin typeface="微软雅黑" pitchFamily="34" charset="-122"/>
                        <a:ea typeface="微软雅黑" pitchFamily="34" charset="-122"/>
                      </a:endParaRPr>
                    </a:p>
                  </a:txBody>
                  <a:tcPr anchor="ctr">
                    <a:solidFill>
                      <a:srgbClr val="FFFFCC"/>
                    </a:solidFill>
                  </a:tcPr>
                </a:tc>
                <a:tc>
                  <a:txBody>
                    <a:bodyPr/>
                    <a:lstStyle/>
                    <a:p>
                      <a:pPr>
                        <a:lnSpc>
                          <a:spcPct val="120000"/>
                        </a:lnSpc>
                      </a:pPr>
                      <a:r>
                        <a:rPr lang="zh-CN" altLang="en-US" sz="1100" dirty="0" smtClean="0">
                          <a:latin typeface="微软雅黑" pitchFamily="34" charset="-122"/>
                          <a:ea typeface="微软雅黑" pitchFamily="34" charset="-122"/>
                        </a:rPr>
                        <a:t>优势：目标明确，以资产的纬度进行风险管理，比较适合对复杂系统在宏观上的分析</a:t>
                      </a:r>
                      <a:endParaRPr lang="en-US" altLang="zh-CN" sz="1100" dirty="0" smtClean="0">
                        <a:latin typeface="微软雅黑" pitchFamily="34" charset="-122"/>
                        <a:ea typeface="微软雅黑" pitchFamily="34" charset="-122"/>
                      </a:endParaRPr>
                    </a:p>
                    <a:p>
                      <a:pPr>
                        <a:lnSpc>
                          <a:spcPct val="120000"/>
                        </a:lnSpc>
                      </a:pPr>
                      <a:r>
                        <a:rPr lang="zh-CN" altLang="en-US" sz="1100" dirty="0" smtClean="0">
                          <a:latin typeface="微软雅黑" pitchFamily="34" charset="-122"/>
                          <a:ea typeface="微软雅黑" pitchFamily="34" charset="-122"/>
                        </a:rPr>
                        <a:t>劣势：</a:t>
                      </a:r>
                      <a:r>
                        <a:rPr lang="zh-CN" altLang="en-US" sz="1100" b="1" dirty="0" smtClean="0">
                          <a:solidFill>
                            <a:srgbClr val="FF0000"/>
                          </a:solidFill>
                          <a:latin typeface="微软雅黑" pitchFamily="34" charset="-122"/>
                          <a:ea typeface="微软雅黑" pitchFamily="34" charset="-122"/>
                        </a:rPr>
                        <a:t>对分析人员的产品熟悉度要求较高，具备一定的安全背景；</a:t>
                      </a:r>
                      <a:endParaRPr lang="zh-CN" altLang="en-US" sz="1100" dirty="0">
                        <a:latin typeface="微软雅黑" pitchFamily="34" charset="-122"/>
                        <a:ea typeface="微软雅黑" pitchFamily="34" charset="-122"/>
                      </a:endParaRPr>
                    </a:p>
                  </a:txBody>
                  <a:tcPr anchor="ctr">
                    <a:solidFill>
                      <a:srgbClr val="FFFFCC"/>
                    </a:solidFill>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1100" dirty="0" smtClean="0">
                          <a:latin typeface="微软雅黑" pitchFamily="34" charset="-122"/>
                          <a:ea typeface="微软雅黑" pitchFamily="34" charset="-122"/>
                        </a:rPr>
                        <a:t>优势：流程比较规范，自动化程度高，对人要技能要求相对较低</a:t>
                      </a:r>
                      <a:endParaRPr lang="en-US" altLang="zh-CN" sz="1100" dirty="0" smtClean="0">
                        <a:latin typeface="微软雅黑" pitchFamily="34" charset="-122"/>
                        <a:ea typeface="微软雅黑" pitchFamily="34" charset="-122"/>
                      </a:endParaRPr>
                    </a:p>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1100" dirty="0" smtClean="0">
                          <a:latin typeface="微软雅黑" pitchFamily="34" charset="-122"/>
                          <a:ea typeface="微软雅黑" pitchFamily="34" charset="-122"/>
                        </a:rPr>
                        <a:t>劣势：基于数据流的分析，</a:t>
                      </a:r>
                      <a:r>
                        <a:rPr lang="zh-CN" altLang="en-US" sz="1100" b="1" dirty="0" smtClean="0">
                          <a:solidFill>
                            <a:srgbClr val="FF0000"/>
                          </a:solidFill>
                          <a:latin typeface="微软雅黑" pitchFamily="34" charset="-122"/>
                          <a:ea typeface="微软雅黑" pitchFamily="34" charset="-122"/>
                        </a:rPr>
                        <a:t>对分析人员的产品熟悉度要求较高，具备一定的安全背景；</a:t>
                      </a:r>
                    </a:p>
                  </a:txBody>
                  <a:tcPr anchor="ctr">
                    <a:solidFill>
                      <a:srgbClr val="FFFFCC"/>
                    </a:solidFill>
                  </a:tcPr>
                </a:tc>
              </a:tr>
            </a:tbl>
          </a:graphicData>
        </a:graphic>
      </p:graphicFrame>
    </p:spTree>
    <p:extLst>
      <p:ext uri="{BB962C8B-B14F-4D97-AF65-F5344CB8AC3E}">
        <p14:creationId xmlns:p14="http://schemas.microsoft.com/office/powerpoint/2010/main" val="1810246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smtClean="0"/>
              <a:t>STRIDE</a:t>
            </a:r>
            <a:r>
              <a:rPr lang="zh-CN" altLang="en-US" dirty="0" smtClean="0"/>
              <a:t>模型介绍</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graphicFrame>
        <p:nvGraphicFramePr>
          <p:cNvPr id="8" name="表格 7"/>
          <p:cNvGraphicFramePr>
            <a:graphicFrameLocks noGrp="1"/>
          </p:cNvGraphicFramePr>
          <p:nvPr>
            <p:extLst/>
          </p:nvPr>
        </p:nvGraphicFramePr>
        <p:xfrm>
          <a:off x="755650" y="1700808"/>
          <a:ext cx="7992814" cy="4248468"/>
        </p:xfrm>
        <a:graphic>
          <a:graphicData uri="http://schemas.openxmlformats.org/drawingml/2006/table">
            <a:tbl>
              <a:tblPr firstRow="1" bandRow="1">
                <a:effectLst>
                  <a:innerShdw blurRad="63500" dist="50800" dir="2700000">
                    <a:prstClr val="black">
                      <a:alpha val="50000"/>
                    </a:prstClr>
                  </a:innerShdw>
                </a:effectLst>
                <a:tableStyleId>{5C22544A-7EE6-4342-B048-85BDC9FD1C3A}</a:tableStyleId>
              </a:tblPr>
              <a:tblGrid>
                <a:gridCol w="2179804"/>
                <a:gridCol w="3560469"/>
                <a:gridCol w="2252541"/>
              </a:tblGrid>
              <a:tr h="519697">
                <a:tc>
                  <a:txBody>
                    <a:bodyPr/>
                    <a:lstStyle/>
                    <a:p>
                      <a:r>
                        <a:rPr lang="zh-CN" altLang="en-US" dirty="0" smtClean="0"/>
                        <a:t>威胁类型</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安全属性</a:t>
                      </a:r>
                      <a:endParaRPr lang="zh-CN" altLang="en-US" dirty="0"/>
                    </a:p>
                  </a:txBody>
                  <a:tcPr/>
                </a:tc>
              </a:tr>
              <a:tr h="602540">
                <a:tc>
                  <a:txBody>
                    <a:bodyPr/>
                    <a:lstStyle/>
                    <a:p>
                      <a:r>
                        <a:rPr lang="en-US" altLang="zh-CN" sz="1400" dirty="0" smtClean="0"/>
                        <a:t>Spoofing</a:t>
                      </a:r>
                    </a:p>
                    <a:p>
                      <a:r>
                        <a:rPr lang="en-US" altLang="zh-CN" sz="1400" dirty="0" smtClean="0"/>
                        <a:t>(</a:t>
                      </a:r>
                      <a:r>
                        <a:rPr lang="zh-CN" altLang="en-US" sz="1400" dirty="0" smtClean="0"/>
                        <a:t>仿冒</a:t>
                      </a:r>
                      <a:r>
                        <a:rPr lang="en-US" altLang="zh-CN" sz="1400" dirty="0" smtClean="0"/>
                        <a:t>)</a:t>
                      </a:r>
                      <a:endParaRPr lang="zh-CN" altLang="en-US" sz="1400" dirty="0"/>
                    </a:p>
                  </a:txBody>
                  <a:tcPr/>
                </a:tc>
                <a:tc>
                  <a:txBody>
                    <a:bodyPr/>
                    <a:lstStyle/>
                    <a:p>
                      <a:r>
                        <a:rPr lang="zh-CN" altLang="en-US" sz="1400" dirty="0" smtClean="0"/>
                        <a:t>攻击者仿冒用户或处理过程</a:t>
                      </a:r>
                      <a:endParaRPr lang="zh-CN" altLang="en-US" sz="1400" dirty="0"/>
                    </a:p>
                  </a:txBody>
                  <a:tcPr/>
                </a:tc>
                <a:tc>
                  <a:txBody>
                    <a:bodyPr/>
                    <a:lstStyle/>
                    <a:p>
                      <a:r>
                        <a:rPr lang="zh-CN" altLang="en-US" sz="1400" dirty="0" smtClean="0"/>
                        <a:t>身份认证</a:t>
                      </a:r>
                      <a:endParaRPr lang="zh-CN" altLang="en-US" sz="1400" dirty="0"/>
                    </a:p>
                  </a:txBody>
                  <a:tcPr/>
                </a:tc>
              </a:tr>
              <a:tr h="576819">
                <a:tc>
                  <a:txBody>
                    <a:bodyPr/>
                    <a:lstStyle/>
                    <a:p>
                      <a:r>
                        <a:rPr lang="en-US" altLang="zh-CN" sz="1400" dirty="0" smtClean="0"/>
                        <a:t>Tampering</a:t>
                      </a:r>
                    </a:p>
                    <a:p>
                      <a:r>
                        <a:rPr lang="en-US" altLang="zh-CN" sz="1400" dirty="0" smtClean="0"/>
                        <a:t>(</a:t>
                      </a:r>
                      <a:r>
                        <a:rPr lang="zh-CN" altLang="en-US" sz="1400" dirty="0" smtClean="0"/>
                        <a:t>篡改</a:t>
                      </a:r>
                      <a:r>
                        <a:rPr lang="en-US" altLang="zh-CN" sz="1400" dirty="0" smtClean="0"/>
                        <a:t>)</a:t>
                      </a:r>
                      <a:endParaRPr lang="zh-CN" altLang="en-US" sz="1400" dirty="0"/>
                    </a:p>
                  </a:txBody>
                  <a:tcPr/>
                </a:tc>
                <a:tc>
                  <a:txBody>
                    <a:bodyPr/>
                    <a:lstStyle/>
                    <a:p>
                      <a:r>
                        <a:rPr lang="zh-CN" altLang="en-US" sz="1400" dirty="0" smtClean="0"/>
                        <a:t>攻击者恶意修改数据</a:t>
                      </a:r>
                      <a:endParaRPr lang="zh-CN" altLang="en-US" sz="1400" dirty="0"/>
                    </a:p>
                  </a:txBody>
                  <a:tcPr/>
                </a:tc>
                <a:tc>
                  <a:txBody>
                    <a:bodyPr/>
                    <a:lstStyle/>
                    <a:p>
                      <a:r>
                        <a:rPr lang="zh-CN" altLang="en-US" sz="1400" dirty="0" smtClean="0"/>
                        <a:t>完整性</a:t>
                      </a:r>
                      <a:endParaRPr lang="zh-CN" altLang="en-US" sz="1400" dirty="0"/>
                    </a:p>
                  </a:txBody>
                  <a:tcPr/>
                </a:tc>
              </a:tr>
              <a:tr h="625578">
                <a:tc>
                  <a:txBody>
                    <a:bodyPr/>
                    <a:lstStyle/>
                    <a:p>
                      <a:r>
                        <a:rPr lang="en-US" altLang="zh-CN" sz="1400" dirty="0" smtClean="0"/>
                        <a:t>Repudiation</a:t>
                      </a:r>
                    </a:p>
                    <a:p>
                      <a:r>
                        <a:rPr lang="en-US" altLang="zh-CN" sz="1400" dirty="0" smtClean="0"/>
                        <a:t>(</a:t>
                      </a:r>
                      <a:r>
                        <a:rPr lang="zh-CN" altLang="en-US" sz="1400" dirty="0" smtClean="0"/>
                        <a:t>抵赖</a:t>
                      </a:r>
                      <a:r>
                        <a:rPr lang="en-US" altLang="zh-CN" sz="1400" dirty="0" smtClean="0"/>
                        <a:t>)</a:t>
                      </a:r>
                      <a:endParaRPr lang="zh-CN" altLang="en-US" sz="1400" dirty="0"/>
                    </a:p>
                  </a:txBody>
                  <a:tcPr/>
                </a:tc>
                <a:tc>
                  <a:txBody>
                    <a:bodyPr/>
                    <a:lstStyle/>
                    <a:p>
                      <a:r>
                        <a:rPr lang="zh-CN" altLang="en-US" sz="1400" dirty="0" smtClean="0"/>
                        <a:t>攻击者拒绝承认从事一项活动</a:t>
                      </a:r>
                      <a:endParaRPr lang="zh-CN" altLang="en-US" sz="1400" dirty="0"/>
                    </a:p>
                  </a:txBody>
                  <a:tcPr/>
                </a:tc>
                <a:tc>
                  <a:txBody>
                    <a:bodyPr/>
                    <a:lstStyle/>
                    <a:p>
                      <a:r>
                        <a:rPr lang="zh-CN" altLang="en-US" sz="1400" dirty="0" smtClean="0"/>
                        <a:t>审计</a:t>
                      </a:r>
                      <a:endParaRPr lang="zh-CN" altLang="en-US" sz="1400" dirty="0"/>
                    </a:p>
                  </a:txBody>
                  <a:tcPr/>
                </a:tc>
              </a:tr>
              <a:tr h="641278">
                <a:tc>
                  <a:txBody>
                    <a:bodyPr/>
                    <a:lstStyle/>
                    <a:p>
                      <a:r>
                        <a:rPr lang="en-US" altLang="zh-CN" sz="1400" dirty="0" smtClean="0"/>
                        <a:t>Information Disclosure</a:t>
                      </a:r>
                    </a:p>
                    <a:p>
                      <a:r>
                        <a:rPr lang="zh-CN" altLang="en-US" sz="1400" dirty="0" smtClean="0"/>
                        <a:t>信息泄露）</a:t>
                      </a:r>
                      <a:endParaRPr lang="zh-CN" altLang="en-US" sz="1400" dirty="0"/>
                    </a:p>
                  </a:txBody>
                  <a:tcPr/>
                </a:tc>
                <a:tc>
                  <a:txBody>
                    <a:bodyPr/>
                    <a:lstStyle/>
                    <a:p>
                      <a:r>
                        <a:rPr lang="zh-CN" altLang="en-US" sz="1400" dirty="0" smtClean="0"/>
                        <a:t>信息被未授权的访问或获取</a:t>
                      </a:r>
                      <a:endParaRPr lang="zh-CN" altLang="en-US" sz="1400" dirty="0"/>
                    </a:p>
                  </a:txBody>
                  <a:tcPr/>
                </a:tc>
                <a:tc>
                  <a:txBody>
                    <a:bodyPr/>
                    <a:lstStyle/>
                    <a:p>
                      <a:r>
                        <a:rPr lang="zh-CN" altLang="en-US" sz="1400" dirty="0" smtClean="0"/>
                        <a:t>机密性</a:t>
                      </a:r>
                      <a:endParaRPr lang="zh-CN" altLang="en-US" sz="1400" dirty="0"/>
                    </a:p>
                  </a:txBody>
                  <a:tcPr/>
                </a:tc>
              </a:tr>
              <a:tr h="641278">
                <a:tc>
                  <a:txBody>
                    <a:bodyPr/>
                    <a:lstStyle/>
                    <a:p>
                      <a:r>
                        <a:rPr lang="en-US" altLang="zh-CN" sz="1400" dirty="0" smtClean="0"/>
                        <a:t>Denial of Service</a:t>
                      </a:r>
                    </a:p>
                    <a:p>
                      <a:r>
                        <a:rPr lang="en-US" altLang="zh-CN" sz="1400" dirty="0" smtClean="0"/>
                        <a:t>(</a:t>
                      </a:r>
                      <a:r>
                        <a:rPr lang="zh-CN" altLang="en-US" sz="1400" dirty="0" smtClean="0"/>
                        <a:t>拒绝服务</a:t>
                      </a:r>
                      <a:r>
                        <a:rPr lang="en-US" altLang="zh-CN" sz="1400" dirty="0" smtClean="0"/>
                        <a:t>)</a:t>
                      </a:r>
                      <a:endParaRPr lang="zh-CN" altLang="en-US" sz="1400" dirty="0"/>
                    </a:p>
                  </a:txBody>
                  <a:tcPr/>
                </a:tc>
                <a:tc>
                  <a:txBody>
                    <a:bodyPr/>
                    <a:lstStyle/>
                    <a:p>
                      <a:r>
                        <a:rPr lang="zh-CN" altLang="en-US" sz="1400" dirty="0" smtClean="0"/>
                        <a:t>无法正常提供服务</a:t>
                      </a:r>
                      <a:endParaRPr lang="zh-CN" altLang="en-US" sz="1400" dirty="0"/>
                    </a:p>
                  </a:txBody>
                  <a:tcPr/>
                </a:tc>
                <a:tc>
                  <a:txBody>
                    <a:bodyPr/>
                    <a:lstStyle/>
                    <a:p>
                      <a:r>
                        <a:rPr lang="zh-CN" altLang="en-US" sz="1400" dirty="0" smtClean="0"/>
                        <a:t>可用性</a:t>
                      </a:r>
                      <a:endParaRPr lang="zh-CN" altLang="en-US" sz="1400" dirty="0"/>
                    </a:p>
                  </a:txBody>
                  <a:tcPr/>
                </a:tc>
              </a:tr>
              <a:tr h="641278">
                <a:tc>
                  <a:txBody>
                    <a:bodyPr/>
                    <a:lstStyle/>
                    <a:p>
                      <a:r>
                        <a:rPr lang="en-US" altLang="zh-CN" sz="1400" dirty="0" smtClean="0"/>
                        <a:t>Elevation of Privilege</a:t>
                      </a:r>
                    </a:p>
                    <a:p>
                      <a:r>
                        <a:rPr lang="en-US" altLang="zh-CN" sz="1400" dirty="0" smtClean="0"/>
                        <a:t>(</a:t>
                      </a:r>
                      <a:r>
                        <a:rPr lang="zh-CN" altLang="en-US" sz="1400" dirty="0" smtClean="0"/>
                        <a:t>权限提升</a:t>
                      </a:r>
                      <a:r>
                        <a:rPr lang="en-US" altLang="zh-CN" sz="1400" dirty="0" smtClean="0"/>
                        <a:t>)</a:t>
                      </a:r>
                      <a:endParaRPr lang="zh-CN" altLang="en-US" sz="1400" dirty="0"/>
                    </a:p>
                  </a:txBody>
                  <a:tcPr/>
                </a:tc>
                <a:tc>
                  <a:txBody>
                    <a:bodyPr/>
                    <a:lstStyle/>
                    <a:p>
                      <a:r>
                        <a:rPr lang="zh-CN" altLang="en-US" sz="1400" dirty="0" smtClean="0"/>
                        <a:t>处理过程拥有的权限高于实际需要的权限</a:t>
                      </a:r>
                      <a:endParaRPr lang="zh-CN" altLang="en-US" sz="1400" dirty="0"/>
                    </a:p>
                  </a:txBody>
                  <a:tcPr/>
                </a:tc>
                <a:tc>
                  <a:txBody>
                    <a:bodyPr/>
                    <a:lstStyle/>
                    <a:p>
                      <a:r>
                        <a:rPr lang="zh-CN" altLang="en-US" sz="1400" dirty="0" smtClean="0"/>
                        <a:t>授权</a:t>
                      </a:r>
                      <a:endParaRPr lang="zh-CN" altLang="en-US" sz="1400" dirty="0"/>
                    </a:p>
                  </a:txBody>
                  <a:tcPr/>
                </a:tc>
              </a:tr>
            </a:tbl>
          </a:graphicData>
        </a:graphic>
      </p:graphicFrame>
      <p:sp>
        <p:nvSpPr>
          <p:cNvPr id="11" name="文本框 10"/>
          <p:cNvSpPr txBox="1"/>
          <p:nvPr/>
        </p:nvSpPr>
        <p:spPr>
          <a:xfrm>
            <a:off x="683568" y="1196752"/>
            <a:ext cx="7704782" cy="369332"/>
          </a:xfrm>
          <a:prstGeom prst="rect">
            <a:avLst/>
          </a:prstGeom>
          <a:noFill/>
        </p:spPr>
        <p:txBody>
          <a:bodyPr wrap="square" rtlCol="0">
            <a:spAutoFit/>
          </a:bodyPr>
          <a:lstStyle/>
          <a:p>
            <a:r>
              <a:rPr lang="en-US" altLang="zh-CN" dirty="0"/>
              <a:t>STRIDE</a:t>
            </a:r>
            <a:r>
              <a:rPr lang="zh-CN" altLang="en-US" dirty="0"/>
              <a:t>模型从攻击者的角度考虑威胁，并将威胁划分为六个</a:t>
            </a:r>
            <a:r>
              <a:rPr lang="zh-CN" altLang="en-US" dirty="0" smtClean="0"/>
              <a:t>类别</a:t>
            </a:r>
            <a:r>
              <a:rPr lang="zh-CN" altLang="en-US" dirty="0"/>
              <a:t>：</a:t>
            </a:r>
          </a:p>
        </p:txBody>
      </p:sp>
    </p:spTree>
    <p:extLst>
      <p:ext uri="{BB962C8B-B14F-4D97-AF65-F5344CB8AC3E}">
        <p14:creationId xmlns:p14="http://schemas.microsoft.com/office/powerpoint/2010/main" val="2729662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0"/>
            <a:ext cx="7632700" cy="871537"/>
          </a:xfrm>
        </p:spPr>
        <p:txBody>
          <a:bodyPr/>
          <a:lstStyle/>
          <a:p>
            <a:r>
              <a:rPr lang="en-US" altLang="zh-CN" dirty="0" smtClean="0"/>
              <a:t>ASTRIDE</a:t>
            </a:r>
            <a:r>
              <a:rPr lang="zh-CN" altLang="en-US" dirty="0"/>
              <a:t> </a:t>
            </a:r>
            <a:r>
              <a:rPr lang="en-US" altLang="zh-CN" dirty="0" err="1" smtClean="0"/>
              <a:t>highlevel</a:t>
            </a:r>
            <a:r>
              <a:rPr lang="zh-CN" altLang="en-US" dirty="0" smtClean="0"/>
              <a:t>基本原理</a:t>
            </a:r>
            <a:endParaRPr lang="zh-CN" altLang="en-US" dirty="0"/>
          </a:p>
        </p:txBody>
      </p:sp>
      <p:cxnSp>
        <p:nvCxnSpPr>
          <p:cNvPr id="4" name="直接连接符 3"/>
          <p:cNvCxnSpPr/>
          <p:nvPr/>
        </p:nvCxnSpPr>
        <p:spPr bwMode="auto">
          <a:xfrm>
            <a:off x="0" y="836712"/>
            <a:ext cx="9144000" cy="0"/>
          </a:xfrm>
          <a:prstGeom prst="line">
            <a:avLst/>
          </a:prstGeom>
          <a:ln>
            <a:solidFill>
              <a:srgbClr val="99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0">
            <a:schemeClr val="dk1"/>
          </a:fillRef>
          <a:effectRef idx="1">
            <a:schemeClr val="dk1"/>
          </a:effectRef>
          <a:fontRef idx="minor">
            <a:schemeClr val="tx1"/>
          </a:fontRef>
        </p:style>
      </p:cxnSp>
      <p:pic>
        <p:nvPicPr>
          <p:cNvPr id="6" name="图片 5"/>
          <p:cNvPicPr/>
          <p:nvPr/>
        </p:nvPicPr>
        <p:blipFill>
          <a:blip r:embed="rId2" cstate="print"/>
          <a:stretch>
            <a:fillRect/>
          </a:stretch>
        </p:blipFill>
        <p:spPr>
          <a:xfrm>
            <a:off x="251520" y="980728"/>
            <a:ext cx="5112568" cy="3888432"/>
          </a:xfrm>
          <a:prstGeom prst="rect">
            <a:avLst/>
          </a:prstGeom>
        </p:spPr>
      </p:pic>
      <p:sp>
        <p:nvSpPr>
          <p:cNvPr id="3" name="文本框 2"/>
          <p:cNvSpPr txBox="1"/>
          <p:nvPr/>
        </p:nvSpPr>
        <p:spPr>
          <a:xfrm>
            <a:off x="5508104" y="1556792"/>
            <a:ext cx="3240360" cy="3139321"/>
          </a:xfrm>
          <a:prstGeom prst="rect">
            <a:avLst/>
          </a:prstGeom>
          <a:solidFill>
            <a:schemeClr val="accent6">
              <a:lumMod val="40000"/>
              <a:lumOff val="60000"/>
            </a:schemeClr>
          </a:solidFill>
          <a:effectLst/>
        </p:spPr>
        <p:txBody>
          <a:bodyPr wrap="square" rtlCol="0">
            <a:spAutoFit/>
          </a:bodyPr>
          <a:lstStyle/>
          <a:p>
            <a:r>
              <a:rPr lang="zh-CN" altLang="zh-CN" dirty="0" smtClean="0">
                <a:latin typeface="宋体" panose="02010600030101010101" pitchFamily="2" charset="-122"/>
                <a:cs typeface="Calibri" pitchFamily="34" charset="0"/>
              </a:rPr>
              <a:t>针对常见</a:t>
            </a:r>
            <a:r>
              <a:rPr lang="zh-CN" altLang="zh-CN" dirty="0">
                <a:latin typeface="宋体" panose="02010600030101010101" pitchFamily="2" charset="-122"/>
                <a:cs typeface="Calibri" pitchFamily="34" charset="0"/>
              </a:rPr>
              <a:t>的黑客攻击路径，然后根据纵深防御的思想，</a:t>
            </a:r>
            <a:r>
              <a:rPr lang="en-US" altLang="zh-CN" dirty="0">
                <a:latin typeface="宋体" panose="02010600030101010101" pitchFamily="2" charset="-122"/>
                <a:cs typeface="Calibri" pitchFamily="34" charset="0"/>
              </a:rPr>
              <a:t>ASTRIDE</a:t>
            </a:r>
            <a:r>
              <a:rPr lang="zh-CN" altLang="zh-CN" dirty="0">
                <a:latin typeface="宋体" panose="02010600030101010101" pitchFamily="2" charset="-122"/>
                <a:cs typeface="Calibri" pitchFamily="34" charset="0"/>
              </a:rPr>
              <a:t>方法从攻击者的角度出发，由外及里，层层分析，以发掘系统架构层面的安全问题，并在系统架构的基础上（需要产品的逻辑架构或实现架构），综合考虑</a:t>
            </a:r>
            <a:r>
              <a:rPr lang="en-US" altLang="zh-CN" dirty="0">
                <a:latin typeface="宋体" panose="02010600030101010101" pitchFamily="2" charset="-122"/>
                <a:cs typeface="Calibri" pitchFamily="34" charset="0"/>
              </a:rPr>
              <a:t>STRIDE</a:t>
            </a:r>
            <a:r>
              <a:rPr lang="zh-CN" altLang="zh-CN" dirty="0">
                <a:latin typeface="宋体" panose="02010600030101010101" pitchFamily="2" charset="-122"/>
                <a:cs typeface="Calibri" pitchFamily="34" charset="0"/>
              </a:rPr>
              <a:t>六种威胁的风险，根据风险的大小制定粗</a:t>
            </a:r>
            <a:r>
              <a:rPr lang="zh-CN" altLang="en-US" dirty="0">
                <a:latin typeface="宋体" panose="02010600030101010101" pitchFamily="2" charset="-122"/>
                <a:cs typeface="Calibri" pitchFamily="34" charset="0"/>
              </a:rPr>
              <a:t>粒</a:t>
            </a:r>
            <a:r>
              <a:rPr lang="zh-CN" altLang="zh-CN" dirty="0">
                <a:latin typeface="宋体" panose="02010600030101010101" pitchFamily="2" charset="-122"/>
                <a:cs typeface="Calibri" pitchFamily="34" charset="0"/>
              </a:rPr>
              <a:t>度的消减</a:t>
            </a:r>
            <a:r>
              <a:rPr lang="zh-CN" altLang="zh-CN" dirty="0" smtClean="0">
                <a:latin typeface="宋体" panose="02010600030101010101" pitchFamily="2" charset="-122"/>
                <a:cs typeface="Calibri" pitchFamily="34" charset="0"/>
              </a:rPr>
              <a:t>措施</a:t>
            </a:r>
            <a:r>
              <a:rPr lang="zh-CN" altLang="en-US" dirty="0" smtClean="0">
                <a:latin typeface="宋体" panose="02010600030101010101" pitchFamily="2" charset="-122"/>
                <a:cs typeface="Calibri" pitchFamily="34" charset="0"/>
              </a:rPr>
              <a:t>。</a:t>
            </a:r>
            <a:endParaRPr lang="en-US" altLang="zh-CN" dirty="0">
              <a:latin typeface="宋体" panose="02010600030101010101" pitchFamily="2" charset="-122"/>
              <a:cs typeface="Calibri" pitchFamily="34" charset="0"/>
            </a:endParaRPr>
          </a:p>
          <a:p>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556332162"/>
              </p:ext>
            </p:extLst>
          </p:nvPr>
        </p:nvGraphicFramePr>
        <p:xfrm>
          <a:off x="755649" y="5013176"/>
          <a:ext cx="7848799" cy="936104"/>
        </p:xfrm>
        <a:graphic>
          <a:graphicData uri="http://schemas.openxmlformats.org/drawingml/2006/table">
            <a:tbl>
              <a:tblPr/>
              <a:tblGrid>
                <a:gridCol w="2200442"/>
                <a:gridCol w="1001872"/>
                <a:gridCol w="1003286"/>
                <a:gridCol w="1003286"/>
                <a:gridCol w="806592"/>
                <a:gridCol w="806592"/>
                <a:gridCol w="1026729"/>
              </a:tblGrid>
              <a:tr h="294291">
                <a:tc>
                  <a:txBody>
                    <a:bodyPr/>
                    <a:lstStyle/>
                    <a:p>
                      <a:pPr algn="just">
                        <a:spcAft>
                          <a:spcPts val="0"/>
                        </a:spcAft>
                      </a:pPr>
                      <a:r>
                        <a:rPr lang="zh-CN" altLang="en-US" sz="1600" kern="100" dirty="0" smtClean="0">
                          <a:latin typeface="Calibri"/>
                          <a:ea typeface="宋体"/>
                          <a:cs typeface="Times New Roman"/>
                        </a:rPr>
                        <a:t>架构图</a:t>
                      </a:r>
                      <a:r>
                        <a:rPr lang="zh-CN" sz="1600" kern="100" dirty="0" smtClean="0">
                          <a:latin typeface="Calibri"/>
                          <a:ea typeface="宋体"/>
                          <a:cs typeface="Times New Roman"/>
                        </a:rPr>
                        <a:t>元素</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S</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R</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I</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D</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just">
                        <a:spcAft>
                          <a:spcPts val="0"/>
                        </a:spcAft>
                      </a:pPr>
                      <a:r>
                        <a:rPr lang="en-US" sz="1600" kern="100" dirty="0">
                          <a:latin typeface="Calibri"/>
                          <a:ea typeface="宋体"/>
                          <a:cs typeface="Times New Roman"/>
                        </a:rPr>
                        <a:t>E</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r>
              <a:tr h="294291">
                <a:tc>
                  <a:txBody>
                    <a:bodyPr/>
                    <a:lstStyle/>
                    <a:p>
                      <a:pPr algn="just">
                        <a:spcAft>
                          <a:spcPts val="0"/>
                        </a:spcAft>
                      </a:pPr>
                      <a:r>
                        <a:rPr lang="zh-CN" sz="1600" kern="100" dirty="0">
                          <a:latin typeface="Calibri"/>
                          <a:ea typeface="宋体"/>
                          <a:cs typeface="Times New Roman"/>
                        </a:rPr>
                        <a:t>接口</a:t>
                      </a: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r>
                        <a:rPr lang="en-US" sz="1600" kern="100" dirty="0">
                          <a:latin typeface="Calibri"/>
                          <a:ea typeface="宋体"/>
                          <a:cs typeface="Times New Roman"/>
                        </a:rPr>
                        <a:t> </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Times New Roman"/>
                          <a:sym typeface="Webdings"/>
                        </a:rPr>
                        <a:t></a:t>
                      </a:r>
                      <a:endParaRPr lang="zh-CN" sz="1600" kern="10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522">
                <a:tc>
                  <a:txBody>
                    <a:bodyPr/>
                    <a:lstStyle/>
                    <a:p>
                      <a:pPr algn="just">
                        <a:spcAft>
                          <a:spcPts val="0"/>
                        </a:spcAft>
                      </a:pPr>
                      <a:r>
                        <a:rPr lang="zh-CN" sz="1600" kern="100" dirty="0">
                          <a:latin typeface="Calibri"/>
                          <a:ea typeface="宋体"/>
                          <a:cs typeface="Times New Roman"/>
                        </a:rPr>
                        <a:t>业务组件</a:t>
                      </a: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Calibri"/>
                          <a:ea typeface="宋体"/>
                          <a:cs typeface="Times New Roman"/>
                          <a:sym typeface="Webdings"/>
                        </a:rPr>
                        <a:t></a:t>
                      </a:r>
                      <a:endParaRPr lang="zh-CN" sz="1600" kern="100" dirty="0">
                        <a:latin typeface="Calibri"/>
                        <a:ea typeface="宋体"/>
                        <a:cs typeface="Times New Roman"/>
                      </a:endParaRPr>
                    </a:p>
                  </a:txBody>
                  <a:tcPr marL="91464" marR="914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2445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598012" y="1428736"/>
            <a:ext cx="5688632" cy="4304520"/>
          </a:xfrm>
        </p:spPr>
        <p:txBody>
          <a:bodyPr/>
          <a:lstStyle/>
          <a:p>
            <a:pPr marL="142875" lvl="1" indent="169863">
              <a:lnSpc>
                <a:spcPct val="130000"/>
              </a:lnSpc>
              <a:buSzPct val="60000"/>
              <a:buFont typeface="Wingdings" pitchFamily="2" charset="2"/>
              <a:buChar char="l"/>
            </a:pPr>
            <a:r>
              <a:rPr lang="zh-CN" altLang="en-US" b="1" kern="1200" dirty="0" smtClean="0">
                <a:latin typeface="微软雅黑" pitchFamily="34" charset="-122"/>
                <a:ea typeface="微软雅黑" pitchFamily="34" charset="-122"/>
                <a:cs typeface="Arial" pitchFamily="34" charset="0"/>
              </a:rPr>
              <a:t>威胁建模分析的目的和意义</a:t>
            </a:r>
            <a:endParaRPr lang="en-US" altLang="zh-CN" b="1" kern="1200" dirty="0" smtClean="0">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en-US" altLang="zh-CN" b="1" kern="1200" dirty="0" smtClean="0">
                <a:solidFill>
                  <a:schemeClr val="tx1">
                    <a:lumMod val="95000"/>
                    <a:lumOff val="5000"/>
                  </a:schemeClr>
                </a:solidFill>
                <a:latin typeface="微软雅黑" pitchFamily="34" charset="-122"/>
                <a:ea typeface="微软雅黑" pitchFamily="34" charset="-122"/>
                <a:cs typeface="Arial" pitchFamily="34" charset="0"/>
              </a:rPr>
              <a:t>ASTRIDE</a:t>
            </a:r>
            <a:r>
              <a:rPr lang="zh-CN" altLang="en-US" b="1" kern="1200" dirty="0" smtClean="0">
                <a:solidFill>
                  <a:schemeClr val="tx1">
                    <a:lumMod val="95000"/>
                    <a:lumOff val="5000"/>
                  </a:schemeClr>
                </a:solidFill>
                <a:latin typeface="微软雅黑" pitchFamily="34" charset="-122"/>
                <a:ea typeface="微软雅黑" pitchFamily="34" charset="-122"/>
                <a:cs typeface="Arial" pitchFamily="34" charset="0"/>
              </a:rPr>
              <a:t>威胁分析概述</a:t>
            </a:r>
            <a:endParaRPr lang="en-US" altLang="zh-CN" b="1" kern="1200" dirty="0" smtClean="0">
              <a:solidFill>
                <a:schemeClr val="tx1">
                  <a:lumMod val="95000"/>
                  <a:lumOff val="5000"/>
                </a:schemeClr>
              </a:solidFill>
              <a:latin typeface="微软雅黑" pitchFamily="34" charset="-122"/>
              <a:ea typeface="微软雅黑" pitchFamily="34" charset="-122"/>
              <a:cs typeface="Arial" pitchFamily="34" charset="0"/>
            </a:endParaRPr>
          </a:p>
          <a:p>
            <a:pPr marL="142875" lvl="1" indent="169863">
              <a:lnSpc>
                <a:spcPct val="130000"/>
              </a:lnSpc>
              <a:buSzPct val="60000"/>
              <a:buFont typeface="Wingdings" pitchFamily="2" charset="2"/>
              <a:buChar char="l"/>
            </a:pPr>
            <a:r>
              <a:rPr lang="en-US" altLang="zh-CN" b="1" kern="1200" dirty="0" smtClean="0">
                <a:solidFill>
                  <a:srgbClr val="FF0000"/>
                </a:solidFill>
                <a:latin typeface="微软雅黑" pitchFamily="34" charset="-122"/>
                <a:ea typeface="微软雅黑" pitchFamily="34" charset="-122"/>
                <a:cs typeface="Arial" pitchFamily="34" charset="0"/>
              </a:rPr>
              <a:t>ASTRIDE-</a:t>
            </a:r>
            <a:r>
              <a:rPr lang="en-US" altLang="zh-CN" b="1" kern="1200" dirty="0" err="1" smtClean="0">
                <a:solidFill>
                  <a:srgbClr val="FF0000"/>
                </a:solidFill>
                <a:latin typeface="微软雅黑" pitchFamily="34" charset="-122"/>
                <a:ea typeface="微软雅黑" pitchFamily="34" charset="-122"/>
                <a:cs typeface="Arial" pitchFamily="34" charset="0"/>
              </a:rPr>
              <a:t>Highlevel</a:t>
            </a:r>
            <a:r>
              <a:rPr lang="zh-CN" altLang="en-US" b="1" kern="1200" dirty="0" smtClean="0">
                <a:solidFill>
                  <a:srgbClr val="FF0000"/>
                </a:solidFill>
                <a:latin typeface="微软雅黑" pitchFamily="34" charset="-122"/>
                <a:ea typeface="微软雅黑" pitchFamily="34" charset="-122"/>
                <a:cs typeface="Arial" pitchFamily="34" charset="0"/>
              </a:rPr>
              <a:t>威胁分析过程</a:t>
            </a:r>
            <a:endParaRPr lang="en-US" altLang="zh-CN" b="1" kern="1200" dirty="0">
              <a:solidFill>
                <a:srgbClr val="FF0000"/>
              </a:solidFill>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选取</a:t>
            </a:r>
            <a:r>
              <a:rPr lang="en-US" altLang="zh-CN" sz="1400" b="1" kern="1200" dirty="0" smtClean="0">
                <a:latin typeface="微软雅黑" pitchFamily="34" charset="-122"/>
                <a:ea typeface="微软雅黑" pitchFamily="34" charset="-122"/>
                <a:cs typeface="Arial" pitchFamily="34" charset="0"/>
              </a:rPr>
              <a:t>/</a:t>
            </a:r>
            <a:r>
              <a:rPr lang="zh-CN" altLang="en-US" sz="1400" b="1" kern="1200" dirty="0" smtClean="0">
                <a:latin typeface="微软雅黑" pitchFamily="34" charset="-122"/>
                <a:ea typeface="微软雅黑" pitchFamily="34" charset="-122"/>
                <a:cs typeface="Arial" pitchFamily="34" charset="0"/>
              </a:rPr>
              <a:t>整合架构图</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绘制信任边界</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识别关键元素</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威胁分析</a:t>
            </a: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风险评估</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制定消减措施</a:t>
            </a:r>
            <a:endParaRPr lang="en-US" altLang="zh-CN" sz="1400" b="1" kern="1200" dirty="0" smtClean="0">
              <a:latin typeface="微软雅黑" pitchFamily="34" charset="-122"/>
              <a:ea typeface="微软雅黑" pitchFamily="34" charset="-122"/>
              <a:cs typeface="Arial" pitchFamily="34" charset="0"/>
            </a:endParaRPr>
          </a:p>
          <a:p>
            <a:pPr marL="808038" lvl="2" indent="-265113">
              <a:lnSpc>
                <a:spcPct val="130000"/>
              </a:lnSpc>
              <a:buClr>
                <a:schemeClr val="tx1"/>
              </a:buClr>
              <a:buSzPct val="85000"/>
              <a:buFont typeface="Wingdings" pitchFamily="2" charset="2"/>
              <a:buChar char="Ø"/>
            </a:pPr>
            <a:r>
              <a:rPr lang="zh-CN" altLang="en-US" sz="1400" b="1" kern="1200" dirty="0" smtClean="0">
                <a:latin typeface="微软雅黑" pitchFamily="34" charset="-122"/>
                <a:ea typeface="微软雅黑" pitchFamily="34" charset="-122"/>
                <a:cs typeface="Arial" pitchFamily="34" charset="0"/>
              </a:rPr>
              <a:t>架构安全方案设计</a:t>
            </a:r>
            <a:endParaRPr lang="en-US" altLang="zh-CN" sz="1400" b="1" kern="1200" dirty="0" smtClean="0">
              <a:latin typeface="微软雅黑" pitchFamily="34" charset="-122"/>
              <a:ea typeface="微软雅黑" pitchFamily="34" charset="-122"/>
              <a:cs typeface="Arial" pitchFamily="34" charset="0"/>
            </a:endParaRPr>
          </a:p>
        </p:txBody>
      </p:sp>
      <p:sp>
        <p:nvSpPr>
          <p:cNvPr id="13315" name="矩形 23"/>
          <p:cNvSpPr txBox="1">
            <a:spLocks noChangeArrowheads="1"/>
          </p:cNvSpPr>
          <p:nvPr/>
        </p:nvSpPr>
        <p:spPr bwMode="auto">
          <a:xfrm>
            <a:off x="899592" y="721539"/>
            <a:ext cx="76327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600" b="1" dirty="0" smtClean="0">
                <a:solidFill>
                  <a:srgbClr val="990000"/>
                </a:solidFill>
                <a:latin typeface="FrutigerNext LT Medium" pitchFamily="34" charset="0"/>
                <a:ea typeface="黑体" pitchFamily="49" charset="-122"/>
              </a:rPr>
              <a:t>目录</a:t>
            </a:r>
            <a:endParaRPr lang="zh-CN" altLang="en-US" sz="3600" b="1" dirty="0">
              <a:solidFill>
                <a:srgbClr val="990000"/>
              </a:solidFill>
              <a:latin typeface="FrutigerNext LT Medium" pitchFamily="34" charset="0"/>
              <a:ea typeface="黑体" pitchFamily="49" charset="-122"/>
            </a:endParaRPr>
          </a:p>
        </p:txBody>
      </p:sp>
    </p:spTree>
    <p:extLst>
      <p:ext uri="{BB962C8B-B14F-4D97-AF65-F5344CB8AC3E}">
        <p14:creationId xmlns:p14="http://schemas.microsoft.com/office/powerpoint/2010/main" val="2212747544"/>
      </p:ext>
    </p:extLst>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975</TotalTime>
  <Words>6820</Words>
  <Application>Microsoft Office PowerPoint</Application>
  <PresentationFormat>全屏显示(4:3)</PresentationFormat>
  <Paragraphs>783</Paragraphs>
  <Slides>33</Slides>
  <Notes>23</Notes>
  <HiddenSlides>0</HiddenSlides>
  <MMClips>0</MMClips>
  <ScaleCrop>false</ScaleCrop>
  <HeadingPairs>
    <vt:vector size="6" baseType="variant">
      <vt:variant>
        <vt:lpstr>已用的字体</vt:lpstr>
      </vt:variant>
      <vt:variant>
        <vt:i4>16</vt:i4>
      </vt:variant>
      <vt:variant>
        <vt:lpstr>主题</vt:lpstr>
      </vt:variant>
      <vt:variant>
        <vt:i4>13</vt:i4>
      </vt:variant>
      <vt:variant>
        <vt:lpstr>幻灯片标题</vt:lpstr>
      </vt:variant>
      <vt:variant>
        <vt:i4>33</vt:i4>
      </vt:variant>
    </vt:vector>
  </HeadingPairs>
  <TitlesOfParts>
    <vt:vector size="62" baseType="lpstr">
      <vt:lpstr>Arial Unicode MS</vt:lpstr>
      <vt:lpstr>FrutigerNext LT Medium</vt:lpstr>
      <vt:lpstr>MS PGothic</vt:lpstr>
      <vt:lpstr>MS PGothic</vt:lpstr>
      <vt:lpstr>黑体</vt:lpstr>
      <vt:lpstr>华文细黑</vt:lpstr>
      <vt:lpstr>华文新魏</vt:lpstr>
      <vt:lpstr>宋体</vt:lpstr>
      <vt:lpstr>微软雅黑</vt:lpstr>
      <vt:lpstr>Arial</vt:lpstr>
      <vt:lpstr>Calibri</vt:lpstr>
      <vt:lpstr>FrutigerNext LT Bold</vt:lpstr>
      <vt:lpstr>FrutigerNext LT Regular</vt:lpstr>
      <vt:lpstr>Times New Roman</vt:lpstr>
      <vt:lpstr>Webdings</vt:lpstr>
      <vt:lpstr>Wingdings</vt:lpstr>
      <vt:lpstr>Blank</vt:lpstr>
      <vt:lpstr>1_主题1</vt:lpstr>
      <vt:lpstr>4_主题1</vt:lpstr>
      <vt:lpstr>5_主题1</vt:lpstr>
      <vt:lpstr>6_主题1</vt:lpstr>
      <vt:lpstr>7_主题1</vt:lpstr>
      <vt:lpstr>8_主题1</vt:lpstr>
      <vt:lpstr>9_主题1</vt:lpstr>
      <vt:lpstr>10_主题1</vt:lpstr>
      <vt:lpstr>11_主题1</vt:lpstr>
      <vt:lpstr>12_主题1</vt:lpstr>
      <vt:lpstr>13_主题1</vt:lpstr>
      <vt:lpstr>14_主题1</vt:lpstr>
      <vt:lpstr>ASTRIDE High Level威胁分析</vt:lpstr>
      <vt:lpstr>PowerPoint 演示文稿</vt:lpstr>
      <vt:lpstr>安全问题的引入与解决</vt:lpstr>
      <vt:lpstr>威胁建模的价值</vt:lpstr>
      <vt:lpstr>PowerPoint 演示文稿</vt:lpstr>
      <vt:lpstr>常见的威胁建模方法</vt:lpstr>
      <vt:lpstr>STRIDE模型介绍</vt:lpstr>
      <vt:lpstr>ASTRIDE highlevel基本原理</vt:lpstr>
      <vt:lpstr>PowerPoint 演示文稿</vt:lpstr>
      <vt:lpstr>ASTRIDE威胁建模过程</vt:lpstr>
      <vt:lpstr>Step 1：选取/绘制架构图</vt:lpstr>
      <vt:lpstr>Step 1：选取/整合架构图</vt:lpstr>
      <vt:lpstr>Step 2：绘制信任边界</vt:lpstr>
      <vt:lpstr>Step 3：识别关键元素</vt:lpstr>
      <vt:lpstr>Step 3：识别关键元素—识别接口</vt:lpstr>
      <vt:lpstr>Step 3：识别关键元素—识别组件</vt:lpstr>
      <vt:lpstr>Step 4：威胁分析</vt:lpstr>
      <vt:lpstr>Step 4：威胁分析—评估问卷</vt:lpstr>
      <vt:lpstr>Step 4：威胁分析—评估问卷</vt:lpstr>
      <vt:lpstr>Step 4：威胁分析—评估问卷</vt:lpstr>
      <vt:lpstr>Step 4：威胁分析—评估问卷</vt:lpstr>
      <vt:lpstr>Step 4：威胁分析—评估问卷</vt:lpstr>
      <vt:lpstr>Step 4：威胁分析—评估问卷</vt:lpstr>
      <vt:lpstr>Step 4：威胁分析—评估问卷</vt:lpstr>
      <vt:lpstr>Step 4：威胁分析—评估问卷</vt:lpstr>
      <vt:lpstr>Step 4：威胁分析—评估问卷</vt:lpstr>
      <vt:lpstr>Step 5：风险评估—定级规则</vt:lpstr>
      <vt:lpstr>Step 5：风险评估—对Low Level的指导</vt:lpstr>
      <vt:lpstr>Step 6：制定消减措施-消减方案库</vt:lpstr>
      <vt:lpstr>Step 6：制定消减措施</vt:lpstr>
      <vt:lpstr>分析过程样例</vt:lpstr>
      <vt:lpstr>Step 7：架构级安全方案设计</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ASTRIDE High Level威胁分析</dc:title>
  <dc:creator>luoyun (C)</dc:creator>
  <cp:lastModifiedBy>luoyun (C)</cp:lastModifiedBy>
  <cp:revision>65</cp:revision>
  <dcterms:created xsi:type="dcterms:W3CDTF">2011-12-01T07:18:24Z</dcterms:created>
  <dcterms:modified xsi:type="dcterms:W3CDTF">2016-07-11T08:50:09Z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1468226862</vt:lpwstr>
  </property>
</Properties>
</file>