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ink/ink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54"/>
  </p:notesMasterIdLst>
  <p:handoutMasterIdLst>
    <p:handoutMasterId r:id="rId55"/>
  </p:handoutMasterIdLst>
  <p:sldIdLst>
    <p:sldId id="262" r:id="rId10"/>
    <p:sldId id="377" r:id="rId11"/>
    <p:sldId id="398" r:id="rId12"/>
    <p:sldId id="397" r:id="rId13"/>
    <p:sldId id="336" r:id="rId14"/>
    <p:sldId id="332" r:id="rId15"/>
    <p:sldId id="417" r:id="rId16"/>
    <p:sldId id="399" r:id="rId17"/>
    <p:sldId id="400" r:id="rId18"/>
    <p:sldId id="431" r:id="rId19"/>
    <p:sldId id="402" r:id="rId20"/>
    <p:sldId id="403" r:id="rId21"/>
    <p:sldId id="404" r:id="rId22"/>
    <p:sldId id="406" r:id="rId23"/>
    <p:sldId id="427" r:id="rId24"/>
    <p:sldId id="428" r:id="rId25"/>
    <p:sldId id="430" r:id="rId26"/>
    <p:sldId id="429" r:id="rId27"/>
    <p:sldId id="407" r:id="rId28"/>
    <p:sldId id="408" r:id="rId29"/>
    <p:sldId id="409" r:id="rId30"/>
    <p:sldId id="410" r:id="rId31"/>
    <p:sldId id="411" r:id="rId32"/>
    <p:sldId id="412" r:id="rId33"/>
    <p:sldId id="413" r:id="rId34"/>
    <p:sldId id="422" r:id="rId35"/>
    <p:sldId id="418" r:id="rId36"/>
    <p:sldId id="414" r:id="rId37"/>
    <p:sldId id="432" r:id="rId38"/>
    <p:sldId id="426" r:id="rId39"/>
    <p:sldId id="416" r:id="rId40"/>
    <p:sldId id="419" r:id="rId41"/>
    <p:sldId id="384" r:id="rId42"/>
    <p:sldId id="385" r:id="rId43"/>
    <p:sldId id="386" r:id="rId44"/>
    <p:sldId id="387" r:id="rId45"/>
    <p:sldId id="388" r:id="rId46"/>
    <p:sldId id="389" r:id="rId47"/>
    <p:sldId id="390" r:id="rId48"/>
    <p:sldId id="420" r:id="rId49"/>
    <p:sldId id="363" r:id="rId50"/>
    <p:sldId id="433" r:id="rId51"/>
    <p:sldId id="424" r:id="rId52"/>
    <p:sldId id="375"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90006904" initials="syl" lastIdx="15" clrIdx="0"/>
  <p:cmAuthor id="1" name="wtest222" initials="w"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ECBCB"/>
    <a:srgbClr val="0000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28" autoAdjust="0"/>
    <p:restoredTop sz="93508" autoAdjust="0"/>
  </p:normalViewPr>
  <p:slideViewPr>
    <p:cSldViewPr showGuides="1">
      <p:cViewPr varScale="1">
        <p:scale>
          <a:sx n="110" d="100"/>
          <a:sy n="110" d="100"/>
        </p:scale>
        <p:origin x="1422" y="114"/>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81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commentAuthors" Target="commentAuthor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B11E4-55AE-4540-9217-5A50FB22B219}"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zh-CN" altLang="en-US"/>
        </a:p>
      </dgm:t>
    </dgm:pt>
    <dgm:pt modelId="{D574AA28-77E0-492E-B60C-BA51C1A6EBA9}">
      <dgm:prSet phldrT="[文本]" custT="1"/>
      <dgm:spPr/>
      <dgm:t>
        <a:bodyPr/>
        <a:lstStyle/>
        <a:p>
          <a:r>
            <a:rPr lang="en-US" altLang="zh-CN" sz="1800" b="1" dirty="0" smtClean="0"/>
            <a:t>What</a:t>
          </a:r>
          <a:endParaRPr lang="zh-CN" altLang="en-US" sz="1800" b="1" dirty="0"/>
        </a:p>
      </dgm:t>
    </dgm:pt>
    <dgm:pt modelId="{CD566647-9DE0-431B-99A3-9D174B3D749D}" type="parTrans" cxnId="{8CBB86A2-C916-4331-90C9-477D38B543EB}">
      <dgm:prSet/>
      <dgm:spPr/>
      <dgm:t>
        <a:bodyPr/>
        <a:lstStyle/>
        <a:p>
          <a:endParaRPr lang="zh-CN" altLang="en-US"/>
        </a:p>
      </dgm:t>
    </dgm:pt>
    <dgm:pt modelId="{E8E56306-6046-4571-876C-D720F05B481B}" type="sibTrans" cxnId="{8CBB86A2-C916-4331-90C9-477D38B543EB}">
      <dgm:prSet/>
      <dgm:spPr/>
      <dgm:t>
        <a:bodyPr/>
        <a:lstStyle/>
        <a:p>
          <a:endParaRPr lang="zh-CN" altLang="en-US"/>
        </a:p>
      </dgm:t>
    </dgm:pt>
    <dgm:pt modelId="{09FEB0E5-EFF3-4D46-82AE-69DEF6DA1537}">
      <dgm:prSet phldrT="[文本]" custT="1"/>
      <dgm:spPr/>
      <dgm:t>
        <a:bodyPr/>
        <a:lstStyle/>
        <a:p>
          <a:r>
            <a:rPr lang="zh-CN" sz="1200" dirty="0" smtClean="0"/>
            <a:t>威胁建模是一种结构化的方法，帮助产品通过威胁建模识别产品存在的潜在威胁，提高设计的安全性</a:t>
          </a:r>
          <a:r>
            <a:rPr lang="zh-CN" altLang="en-US" sz="1200" dirty="0" smtClean="0"/>
            <a:t>。</a:t>
          </a:r>
          <a:r>
            <a:rPr lang="en-US" sz="1200" dirty="0" smtClean="0"/>
            <a:t> </a:t>
          </a:r>
          <a:endParaRPr lang="zh-CN" altLang="en-US" sz="1200" dirty="0"/>
        </a:p>
      </dgm:t>
    </dgm:pt>
    <dgm:pt modelId="{BB3C45DB-BF3D-479C-8B25-565FFFB6AB1D}" type="parTrans" cxnId="{EBF13D2A-B92C-41B1-A1F2-950AB2CDA7B9}">
      <dgm:prSet/>
      <dgm:spPr/>
      <dgm:t>
        <a:bodyPr/>
        <a:lstStyle/>
        <a:p>
          <a:endParaRPr lang="zh-CN" altLang="en-US"/>
        </a:p>
      </dgm:t>
    </dgm:pt>
    <dgm:pt modelId="{E06E9A75-CBF8-4DA0-B503-7F7B6D397F32}" type="sibTrans" cxnId="{EBF13D2A-B92C-41B1-A1F2-950AB2CDA7B9}">
      <dgm:prSet/>
      <dgm:spPr/>
      <dgm:t>
        <a:bodyPr/>
        <a:lstStyle/>
        <a:p>
          <a:endParaRPr lang="zh-CN" altLang="en-US"/>
        </a:p>
      </dgm:t>
    </dgm:pt>
    <dgm:pt modelId="{D66D11E3-C8C2-4B02-9880-9A07C5AB85C1}">
      <dgm:prSet phldrT="[文本]" custT="1"/>
      <dgm:spPr/>
      <dgm:t>
        <a:bodyPr/>
        <a:lstStyle/>
        <a:p>
          <a:r>
            <a:rPr lang="zh-CN" altLang="en-US" sz="1200" dirty="0" smtClean="0"/>
            <a:t>目标是评估产品设计的安全性，并不能识别编码级的安全问题</a:t>
          </a:r>
          <a:endParaRPr lang="zh-CN" altLang="en-US" sz="1200" dirty="0"/>
        </a:p>
      </dgm:t>
    </dgm:pt>
    <dgm:pt modelId="{7342904F-A843-49D3-AEE8-682A22D75EF0}" type="parTrans" cxnId="{1F616E0C-25AF-4C5F-8567-E4725E8F22B6}">
      <dgm:prSet/>
      <dgm:spPr/>
      <dgm:t>
        <a:bodyPr/>
        <a:lstStyle/>
        <a:p>
          <a:endParaRPr lang="zh-CN" altLang="en-US"/>
        </a:p>
      </dgm:t>
    </dgm:pt>
    <dgm:pt modelId="{6BEE26DD-8E97-4B71-84B9-38639FD3D1CB}" type="sibTrans" cxnId="{1F616E0C-25AF-4C5F-8567-E4725E8F22B6}">
      <dgm:prSet/>
      <dgm:spPr/>
      <dgm:t>
        <a:bodyPr/>
        <a:lstStyle/>
        <a:p>
          <a:endParaRPr lang="zh-CN" altLang="en-US"/>
        </a:p>
      </dgm:t>
    </dgm:pt>
    <dgm:pt modelId="{92668604-998C-422C-B9C1-1FB04D87087D}">
      <dgm:prSet phldrT="[文本]" custT="1"/>
      <dgm:spPr/>
      <dgm:t>
        <a:bodyPr/>
        <a:lstStyle/>
        <a:p>
          <a:r>
            <a:rPr lang="en-US" altLang="zh-CN" sz="1800" b="1" dirty="0" smtClean="0"/>
            <a:t>When</a:t>
          </a:r>
          <a:endParaRPr lang="zh-CN" altLang="en-US" sz="1800" b="1" dirty="0"/>
        </a:p>
      </dgm:t>
    </dgm:pt>
    <dgm:pt modelId="{FB6F5CAD-F00C-4611-9FF2-C5B51BB6693E}" type="parTrans" cxnId="{A1E1B196-F043-4A8E-A0BA-E69F85BBE094}">
      <dgm:prSet/>
      <dgm:spPr/>
      <dgm:t>
        <a:bodyPr/>
        <a:lstStyle/>
        <a:p>
          <a:endParaRPr lang="zh-CN" altLang="en-US"/>
        </a:p>
      </dgm:t>
    </dgm:pt>
    <dgm:pt modelId="{BF856A79-1FD0-444C-A54B-C26CD450278F}" type="sibTrans" cxnId="{A1E1B196-F043-4A8E-A0BA-E69F85BBE094}">
      <dgm:prSet/>
      <dgm:spPr/>
      <dgm:t>
        <a:bodyPr/>
        <a:lstStyle/>
        <a:p>
          <a:endParaRPr lang="zh-CN" altLang="en-US"/>
        </a:p>
      </dgm:t>
    </dgm:pt>
    <dgm:pt modelId="{4D4644AD-B70E-42C3-9B87-67D6E761F54A}">
      <dgm:prSet phldrT="[文本]" custT="1"/>
      <dgm:spPr/>
      <dgm:t>
        <a:bodyPr/>
        <a:lstStyle/>
        <a:p>
          <a:r>
            <a:rPr lang="zh-CN" altLang="zh-CN" sz="1200" dirty="0" smtClean="0"/>
            <a:t>与</a:t>
          </a:r>
          <a:r>
            <a:rPr lang="zh-CN" sz="1200" dirty="0" smtClean="0"/>
            <a:t>产品设计同步进行</a:t>
          </a:r>
          <a:r>
            <a:rPr lang="zh-CN" altLang="en-US" sz="1200" dirty="0" smtClean="0"/>
            <a:t>，一般在</a:t>
          </a:r>
          <a:r>
            <a:rPr lang="en-US" altLang="zh-CN" sz="1200" dirty="0" smtClean="0"/>
            <a:t>TR1</a:t>
          </a:r>
          <a:r>
            <a:rPr lang="zh-CN" altLang="en-US" sz="1200" dirty="0" smtClean="0"/>
            <a:t>前完成</a:t>
          </a:r>
          <a:r>
            <a:rPr lang="en-US" altLang="zh-CN" sz="1200" dirty="0" err="1" smtClean="0"/>
            <a:t>HighLevel</a:t>
          </a:r>
          <a:r>
            <a:rPr lang="zh-CN" altLang="en-US" sz="1200" dirty="0" smtClean="0"/>
            <a:t>威胁分析，在</a:t>
          </a:r>
          <a:r>
            <a:rPr lang="en-US" altLang="zh-CN" sz="1200" dirty="0" smtClean="0"/>
            <a:t>TR2</a:t>
          </a:r>
          <a:r>
            <a:rPr lang="zh-CN" altLang="zh-CN" sz="1200" dirty="0" smtClean="0"/>
            <a:t>阶段</a:t>
          </a:r>
          <a:r>
            <a:rPr lang="zh-CN" altLang="en-US" sz="1200" dirty="0" smtClean="0"/>
            <a:t>结束前前完成</a:t>
          </a:r>
          <a:r>
            <a:rPr lang="en-US" altLang="zh-CN" sz="1200" dirty="0" err="1" smtClean="0"/>
            <a:t>Lowlevel</a:t>
          </a:r>
          <a:r>
            <a:rPr lang="zh-CN" altLang="en-US" sz="1200" dirty="0" smtClean="0"/>
            <a:t>威胁分析</a:t>
          </a:r>
          <a:endParaRPr lang="zh-CN" altLang="en-US" sz="1200" dirty="0"/>
        </a:p>
      </dgm:t>
    </dgm:pt>
    <dgm:pt modelId="{4BF4ACE0-89F3-4852-8153-BBE2760C1205}" type="parTrans" cxnId="{ABE5C53D-AB10-4170-BA20-213DEC250CDD}">
      <dgm:prSet/>
      <dgm:spPr/>
      <dgm:t>
        <a:bodyPr/>
        <a:lstStyle/>
        <a:p>
          <a:endParaRPr lang="zh-CN" altLang="en-US"/>
        </a:p>
      </dgm:t>
    </dgm:pt>
    <dgm:pt modelId="{6DE05A29-BD5A-46CF-86FB-110A12A2C490}" type="sibTrans" cxnId="{ABE5C53D-AB10-4170-BA20-213DEC250CDD}">
      <dgm:prSet/>
      <dgm:spPr/>
      <dgm:t>
        <a:bodyPr/>
        <a:lstStyle/>
        <a:p>
          <a:endParaRPr lang="zh-CN" altLang="en-US"/>
        </a:p>
      </dgm:t>
    </dgm:pt>
    <dgm:pt modelId="{B8833F0B-91FC-4F59-BAA7-E4793187241E}">
      <dgm:prSet phldrT="[文本]" custT="1"/>
      <dgm:spPr/>
      <dgm:t>
        <a:bodyPr/>
        <a:lstStyle/>
        <a:p>
          <a:r>
            <a:rPr lang="en-US" altLang="zh-CN" sz="1800" b="1" dirty="0" smtClean="0"/>
            <a:t>Who</a:t>
          </a:r>
          <a:endParaRPr lang="zh-CN" altLang="en-US" sz="1800" b="1" dirty="0"/>
        </a:p>
      </dgm:t>
    </dgm:pt>
    <dgm:pt modelId="{59FE2193-92A5-4510-82B5-105539E898B2}" type="parTrans" cxnId="{CC5FEE7D-A2E4-4123-8158-FC0CB565E95B}">
      <dgm:prSet/>
      <dgm:spPr/>
      <dgm:t>
        <a:bodyPr/>
        <a:lstStyle/>
        <a:p>
          <a:endParaRPr lang="zh-CN" altLang="en-US"/>
        </a:p>
      </dgm:t>
    </dgm:pt>
    <dgm:pt modelId="{5715F02F-9A5A-4CC3-ADA1-F83B3032F196}" type="sibTrans" cxnId="{CC5FEE7D-A2E4-4123-8158-FC0CB565E95B}">
      <dgm:prSet/>
      <dgm:spPr/>
      <dgm:t>
        <a:bodyPr/>
        <a:lstStyle/>
        <a:p>
          <a:endParaRPr lang="zh-CN" altLang="en-US"/>
        </a:p>
      </dgm:t>
    </dgm:pt>
    <dgm:pt modelId="{DD23664B-B8AD-43FC-927C-87FDE6EBF014}">
      <dgm:prSet phldrT="[文本]" custT="1"/>
      <dgm:spPr/>
      <dgm:t>
        <a:bodyPr/>
        <a:lstStyle/>
        <a:p>
          <a:r>
            <a:rPr lang="zh-CN" altLang="en-US" sz="1200" dirty="0" smtClean="0"/>
            <a:t>产品团队</a:t>
          </a:r>
          <a:r>
            <a:rPr lang="en-US" altLang="zh-CN" sz="1200" dirty="0" smtClean="0"/>
            <a:t>: </a:t>
          </a:r>
          <a:r>
            <a:rPr lang="zh-CN" altLang="en-US" sz="1200" dirty="0" smtClean="0"/>
            <a:t>系统架构师</a:t>
          </a:r>
          <a:r>
            <a:rPr lang="en-US" altLang="zh-CN" sz="1200" dirty="0" smtClean="0"/>
            <a:t>, </a:t>
          </a:r>
          <a:r>
            <a:rPr lang="zh-CN" altLang="en-US" sz="1200" dirty="0" smtClean="0"/>
            <a:t>特性</a:t>
          </a:r>
          <a:r>
            <a:rPr lang="en-US" altLang="zh-CN" sz="1200" dirty="0" smtClean="0"/>
            <a:t>SE</a:t>
          </a:r>
          <a:endParaRPr lang="zh-CN" altLang="en-US" sz="1200" dirty="0"/>
        </a:p>
      </dgm:t>
    </dgm:pt>
    <dgm:pt modelId="{E5E52ACC-2C04-4D20-86DC-7A964BE3AF85}" type="parTrans" cxnId="{BBD62E75-E132-4E50-94AF-2A30119BC02B}">
      <dgm:prSet/>
      <dgm:spPr/>
      <dgm:t>
        <a:bodyPr/>
        <a:lstStyle/>
        <a:p>
          <a:endParaRPr lang="zh-CN" altLang="en-US"/>
        </a:p>
      </dgm:t>
    </dgm:pt>
    <dgm:pt modelId="{84FCE9FE-8FC8-4DF4-AA3B-7C1DEE4C9645}" type="sibTrans" cxnId="{BBD62E75-E132-4E50-94AF-2A30119BC02B}">
      <dgm:prSet/>
      <dgm:spPr/>
      <dgm:t>
        <a:bodyPr/>
        <a:lstStyle/>
        <a:p>
          <a:endParaRPr lang="zh-CN" altLang="en-US"/>
        </a:p>
      </dgm:t>
    </dgm:pt>
    <dgm:pt modelId="{C7268D56-4F3C-4264-83A1-2F5DCD4C42B5}">
      <dgm:prSet phldrT="[文本]" custT="1"/>
      <dgm:spPr/>
      <dgm:t>
        <a:bodyPr/>
        <a:lstStyle/>
        <a:p>
          <a:r>
            <a:rPr lang="zh-CN" altLang="en-US" sz="1200" dirty="0" smtClean="0"/>
            <a:t>安全团队：安全顾问</a:t>
          </a:r>
          <a:endParaRPr lang="zh-CN" altLang="en-US" sz="1200" dirty="0"/>
        </a:p>
      </dgm:t>
    </dgm:pt>
    <dgm:pt modelId="{1B959463-B6F8-470F-9CF3-C2C40215AC79}" type="parTrans" cxnId="{F2EA6345-7261-4F29-A9E8-ACA2291DA86B}">
      <dgm:prSet/>
      <dgm:spPr/>
      <dgm:t>
        <a:bodyPr/>
        <a:lstStyle/>
        <a:p>
          <a:endParaRPr lang="zh-CN" altLang="en-US"/>
        </a:p>
      </dgm:t>
    </dgm:pt>
    <dgm:pt modelId="{F7EC87B0-CC8A-4006-9848-CD7C044B94C7}" type="sibTrans" cxnId="{F2EA6345-7261-4F29-A9E8-ACA2291DA86B}">
      <dgm:prSet/>
      <dgm:spPr/>
      <dgm:t>
        <a:bodyPr/>
        <a:lstStyle/>
        <a:p>
          <a:endParaRPr lang="zh-CN" altLang="en-US"/>
        </a:p>
      </dgm:t>
    </dgm:pt>
    <dgm:pt modelId="{54DB90FE-75F4-44AA-9B04-8C2022F25273}" type="pres">
      <dgm:prSet presAssocID="{5BBB11E4-55AE-4540-9217-5A50FB22B219}" presName="Name0" presStyleCnt="0">
        <dgm:presLayoutVars>
          <dgm:dir/>
          <dgm:animLvl val="lvl"/>
          <dgm:resizeHandles val="exact"/>
        </dgm:presLayoutVars>
      </dgm:prSet>
      <dgm:spPr/>
      <dgm:t>
        <a:bodyPr/>
        <a:lstStyle/>
        <a:p>
          <a:endParaRPr lang="zh-CN" altLang="en-US"/>
        </a:p>
      </dgm:t>
    </dgm:pt>
    <dgm:pt modelId="{3E808C29-D2BF-4149-B48D-D644C7E8D354}" type="pres">
      <dgm:prSet presAssocID="{D574AA28-77E0-492E-B60C-BA51C1A6EBA9}" presName="linNode" presStyleCnt="0"/>
      <dgm:spPr/>
    </dgm:pt>
    <dgm:pt modelId="{ABB3488F-AE5A-412A-A1FE-931621466D0A}" type="pres">
      <dgm:prSet presAssocID="{D574AA28-77E0-492E-B60C-BA51C1A6EBA9}" presName="parentText" presStyleLbl="node1" presStyleIdx="0" presStyleCnt="3" custScaleX="60075">
        <dgm:presLayoutVars>
          <dgm:chMax val="1"/>
          <dgm:bulletEnabled val="1"/>
        </dgm:presLayoutVars>
      </dgm:prSet>
      <dgm:spPr/>
      <dgm:t>
        <a:bodyPr/>
        <a:lstStyle/>
        <a:p>
          <a:endParaRPr lang="zh-CN" altLang="en-US"/>
        </a:p>
      </dgm:t>
    </dgm:pt>
    <dgm:pt modelId="{78DD3028-0071-4631-BD04-7EA7092C81BF}" type="pres">
      <dgm:prSet presAssocID="{D574AA28-77E0-492E-B60C-BA51C1A6EBA9}" presName="descendantText" presStyleLbl="alignAccFollowNode1" presStyleIdx="0" presStyleCnt="3" custScaleX="223816">
        <dgm:presLayoutVars>
          <dgm:bulletEnabled val="1"/>
        </dgm:presLayoutVars>
      </dgm:prSet>
      <dgm:spPr/>
      <dgm:t>
        <a:bodyPr/>
        <a:lstStyle/>
        <a:p>
          <a:endParaRPr lang="zh-CN" altLang="en-US"/>
        </a:p>
      </dgm:t>
    </dgm:pt>
    <dgm:pt modelId="{8B8DED89-AE45-4F7A-A9B6-2B99FEF38C69}" type="pres">
      <dgm:prSet presAssocID="{E8E56306-6046-4571-876C-D720F05B481B}" presName="sp" presStyleCnt="0"/>
      <dgm:spPr/>
    </dgm:pt>
    <dgm:pt modelId="{4711AE12-C484-4922-8CFA-11521ABDD69A}" type="pres">
      <dgm:prSet presAssocID="{92668604-998C-422C-B9C1-1FB04D87087D}" presName="linNode" presStyleCnt="0"/>
      <dgm:spPr/>
    </dgm:pt>
    <dgm:pt modelId="{F4EBDED2-DF24-47DF-A19F-8BE59E72939E}" type="pres">
      <dgm:prSet presAssocID="{92668604-998C-422C-B9C1-1FB04D87087D}" presName="parentText" presStyleLbl="node1" presStyleIdx="1" presStyleCnt="3" custScaleX="37290" custLinFactNeighborY="0">
        <dgm:presLayoutVars>
          <dgm:chMax val="1"/>
          <dgm:bulletEnabled val="1"/>
        </dgm:presLayoutVars>
      </dgm:prSet>
      <dgm:spPr/>
      <dgm:t>
        <a:bodyPr/>
        <a:lstStyle/>
        <a:p>
          <a:endParaRPr lang="zh-CN" altLang="en-US"/>
        </a:p>
      </dgm:t>
    </dgm:pt>
    <dgm:pt modelId="{715112B7-AE43-40DE-8D29-FF1D44FA36D1}" type="pres">
      <dgm:prSet presAssocID="{92668604-998C-422C-B9C1-1FB04D87087D}" presName="descendantText" presStyleLbl="alignAccFollowNode1" presStyleIdx="1" presStyleCnt="3" custScaleX="135681" custLinFactNeighborY="0">
        <dgm:presLayoutVars>
          <dgm:bulletEnabled val="1"/>
        </dgm:presLayoutVars>
      </dgm:prSet>
      <dgm:spPr/>
      <dgm:t>
        <a:bodyPr/>
        <a:lstStyle/>
        <a:p>
          <a:endParaRPr lang="zh-CN" altLang="en-US"/>
        </a:p>
      </dgm:t>
    </dgm:pt>
    <dgm:pt modelId="{E3E431C8-FB7A-4C41-8897-0E99EEB785F5}" type="pres">
      <dgm:prSet presAssocID="{BF856A79-1FD0-444C-A54B-C26CD450278F}" presName="sp" presStyleCnt="0"/>
      <dgm:spPr/>
    </dgm:pt>
    <dgm:pt modelId="{79EB74B5-5D4B-4E49-BE2E-0530647A7D9A}" type="pres">
      <dgm:prSet presAssocID="{B8833F0B-91FC-4F59-BAA7-E4793187241E}" presName="linNode" presStyleCnt="0"/>
      <dgm:spPr/>
    </dgm:pt>
    <dgm:pt modelId="{1FA99FA2-359A-41AD-8966-77CFF514C832}" type="pres">
      <dgm:prSet presAssocID="{B8833F0B-91FC-4F59-BAA7-E4793187241E}" presName="parentText" presStyleLbl="node1" presStyleIdx="2" presStyleCnt="3" custScaleX="37504">
        <dgm:presLayoutVars>
          <dgm:chMax val="1"/>
          <dgm:bulletEnabled val="1"/>
        </dgm:presLayoutVars>
      </dgm:prSet>
      <dgm:spPr/>
      <dgm:t>
        <a:bodyPr/>
        <a:lstStyle/>
        <a:p>
          <a:endParaRPr lang="zh-CN" altLang="en-US"/>
        </a:p>
      </dgm:t>
    </dgm:pt>
    <dgm:pt modelId="{61B5A237-9C04-4DF5-A6ED-517776D592C8}" type="pres">
      <dgm:prSet presAssocID="{B8833F0B-91FC-4F59-BAA7-E4793187241E}" presName="descendantText" presStyleLbl="alignAccFollowNode1" presStyleIdx="2" presStyleCnt="3" custScaleX="136027">
        <dgm:presLayoutVars>
          <dgm:bulletEnabled val="1"/>
        </dgm:presLayoutVars>
      </dgm:prSet>
      <dgm:spPr/>
      <dgm:t>
        <a:bodyPr/>
        <a:lstStyle/>
        <a:p>
          <a:endParaRPr lang="zh-CN" altLang="en-US"/>
        </a:p>
      </dgm:t>
    </dgm:pt>
  </dgm:ptLst>
  <dgm:cxnLst>
    <dgm:cxn modelId="{2EABA1DD-77DC-4C49-A5CF-CF02FDB83175}" type="presOf" srcId="{4D4644AD-B70E-42C3-9B87-67D6E761F54A}" destId="{715112B7-AE43-40DE-8D29-FF1D44FA36D1}" srcOrd="0" destOrd="0" presId="urn:microsoft.com/office/officeart/2005/8/layout/vList5"/>
    <dgm:cxn modelId="{633CC961-641F-4CA6-B13B-50A756A593D7}" type="presOf" srcId="{92668604-998C-422C-B9C1-1FB04D87087D}" destId="{F4EBDED2-DF24-47DF-A19F-8BE59E72939E}" srcOrd="0" destOrd="0" presId="urn:microsoft.com/office/officeart/2005/8/layout/vList5"/>
    <dgm:cxn modelId="{A1E1B196-F043-4A8E-A0BA-E69F85BBE094}" srcId="{5BBB11E4-55AE-4540-9217-5A50FB22B219}" destId="{92668604-998C-422C-B9C1-1FB04D87087D}" srcOrd="1" destOrd="0" parTransId="{FB6F5CAD-F00C-4611-9FF2-C5B51BB6693E}" sibTransId="{BF856A79-1FD0-444C-A54B-C26CD450278F}"/>
    <dgm:cxn modelId="{0335FFA1-62D3-4F77-A5DA-3872AB76D212}" type="presOf" srcId="{D66D11E3-C8C2-4B02-9880-9A07C5AB85C1}" destId="{78DD3028-0071-4631-BD04-7EA7092C81BF}" srcOrd="0" destOrd="1" presId="urn:microsoft.com/office/officeart/2005/8/layout/vList5"/>
    <dgm:cxn modelId="{A923A990-D53F-4091-B08F-21691C168104}" type="presOf" srcId="{D574AA28-77E0-492E-B60C-BA51C1A6EBA9}" destId="{ABB3488F-AE5A-412A-A1FE-931621466D0A}" srcOrd="0" destOrd="0" presId="urn:microsoft.com/office/officeart/2005/8/layout/vList5"/>
    <dgm:cxn modelId="{BC37CE22-45E7-4262-BABF-48CE30633F8B}" type="presOf" srcId="{09FEB0E5-EFF3-4D46-82AE-69DEF6DA1537}" destId="{78DD3028-0071-4631-BD04-7EA7092C81BF}" srcOrd="0" destOrd="0" presId="urn:microsoft.com/office/officeart/2005/8/layout/vList5"/>
    <dgm:cxn modelId="{EF7D7CAD-6928-4A44-BC7D-498F899F1A47}" type="presOf" srcId="{DD23664B-B8AD-43FC-927C-87FDE6EBF014}" destId="{61B5A237-9C04-4DF5-A6ED-517776D592C8}" srcOrd="0" destOrd="0" presId="urn:microsoft.com/office/officeart/2005/8/layout/vList5"/>
    <dgm:cxn modelId="{1F616E0C-25AF-4C5F-8567-E4725E8F22B6}" srcId="{D574AA28-77E0-492E-B60C-BA51C1A6EBA9}" destId="{D66D11E3-C8C2-4B02-9880-9A07C5AB85C1}" srcOrd="1" destOrd="0" parTransId="{7342904F-A843-49D3-AEE8-682A22D75EF0}" sibTransId="{6BEE26DD-8E97-4B71-84B9-38639FD3D1CB}"/>
    <dgm:cxn modelId="{3CBCB71F-872F-477B-84E9-DDE41C070C6A}" type="presOf" srcId="{C7268D56-4F3C-4264-83A1-2F5DCD4C42B5}" destId="{61B5A237-9C04-4DF5-A6ED-517776D592C8}" srcOrd="0" destOrd="1" presId="urn:microsoft.com/office/officeart/2005/8/layout/vList5"/>
    <dgm:cxn modelId="{BBD62E75-E132-4E50-94AF-2A30119BC02B}" srcId="{B8833F0B-91FC-4F59-BAA7-E4793187241E}" destId="{DD23664B-B8AD-43FC-927C-87FDE6EBF014}" srcOrd="0" destOrd="0" parTransId="{E5E52ACC-2C04-4D20-86DC-7A964BE3AF85}" sibTransId="{84FCE9FE-8FC8-4DF4-AA3B-7C1DEE4C9645}"/>
    <dgm:cxn modelId="{CC5FEE7D-A2E4-4123-8158-FC0CB565E95B}" srcId="{5BBB11E4-55AE-4540-9217-5A50FB22B219}" destId="{B8833F0B-91FC-4F59-BAA7-E4793187241E}" srcOrd="2" destOrd="0" parTransId="{59FE2193-92A5-4510-82B5-105539E898B2}" sibTransId="{5715F02F-9A5A-4CC3-ADA1-F83B3032F196}"/>
    <dgm:cxn modelId="{ABE5C53D-AB10-4170-BA20-213DEC250CDD}" srcId="{92668604-998C-422C-B9C1-1FB04D87087D}" destId="{4D4644AD-B70E-42C3-9B87-67D6E761F54A}" srcOrd="0" destOrd="0" parTransId="{4BF4ACE0-89F3-4852-8153-BBE2760C1205}" sibTransId="{6DE05A29-BD5A-46CF-86FB-110A12A2C490}"/>
    <dgm:cxn modelId="{F2EA6345-7261-4F29-A9E8-ACA2291DA86B}" srcId="{B8833F0B-91FC-4F59-BAA7-E4793187241E}" destId="{C7268D56-4F3C-4264-83A1-2F5DCD4C42B5}" srcOrd="1" destOrd="0" parTransId="{1B959463-B6F8-470F-9CF3-C2C40215AC79}" sibTransId="{F7EC87B0-CC8A-4006-9848-CD7C044B94C7}"/>
    <dgm:cxn modelId="{B75C7144-8CDE-41A7-B292-AE2630ADDC06}" type="presOf" srcId="{B8833F0B-91FC-4F59-BAA7-E4793187241E}" destId="{1FA99FA2-359A-41AD-8966-77CFF514C832}" srcOrd="0" destOrd="0" presId="urn:microsoft.com/office/officeart/2005/8/layout/vList5"/>
    <dgm:cxn modelId="{EBF13D2A-B92C-41B1-A1F2-950AB2CDA7B9}" srcId="{D574AA28-77E0-492E-B60C-BA51C1A6EBA9}" destId="{09FEB0E5-EFF3-4D46-82AE-69DEF6DA1537}" srcOrd="0" destOrd="0" parTransId="{BB3C45DB-BF3D-479C-8B25-565FFFB6AB1D}" sibTransId="{E06E9A75-CBF8-4DA0-B503-7F7B6D397F32}"/>
    <dgm:cxn modelId="{8CBB86A2-C916-4331-90C9-477D38B543EB}" srcId="{5BBB11E4-55AE-4540-9217-5A50FB22B219}" destId="{D574AA28-77E0-492E-B60C-BA51C1A6EBA9}" srcOrd="0" destOrd="0" parTransId="{CD566647-9DE0-431B-99A3-9D174B3D749D}" sibTransId="{E8E56306-6046-4571-876C-D720F05B481B}"/>
    <dgm:cxn modelId="{DF479A81-0B5A-4EF4-B71E-B697E8568D0D}" type="presOf" srcId="{5BBB11E4-55AE-4540-9217-5A50FB22B219}" destId="{54DB90FE-75F4-44AA-9B04-8C2022F25273}" srcOrd="0" destOrd="0" presId="urn:microsoft.com/office/officeart/2005/8/layout/vList5"/>
    <dgm:cxn modelId="{A381DCFF-E37F-4A5D-8B0F-C0C6CBA2E84A}" type="presParOf" srcId="{54DB90FE-75F4-44AA-9B04-8C2022F25273}" destId="{3E808C29-D2BF-4149-B48D-D644C7E8D354}" srcOrd="0" destOrd="0" presId="urn:microsoft.com/office/officeart/2005/8/layout/vList5"/>
    <dgm:cxn modelId="{2FD0BE62-F66C-4D9D-8A3E-408E58FDFAED}" type="presParOf" srcId="{3E808C29-D2BF-4149-B48D-D644C7E8D354}" destId="{ABB3488F-AE5A-412A-A1FE-931621466D0A}" srcOrd="0" destOrd="0" presId="urn:microsoft.com/office/officeart/2005/8/layout/vList5"/>
    <dgm:cxn modelId="{6BA7BBDD-D525-478D-A778-DE8E4954D2BC}" type="presParOf" srcId="{3E808C29-D2BF-4149-B48D-D644C7E8D354}" destId="{78DD3028-0071-4631-BD04-7EA7092C81BF}" srcOrd="1" destOrd="0" presId="urn:microsoft.com/office/officeart/2005/8/layout/vList5"/>
    <dgm:cxn modelId="{13C909FC-79C6-4E60-9DC8-48DCC3013D52}" type="presParOf" srcId="{54DB90FE-75F4-44AA-9B04-8C2022F25273}" destId="{8B8DED89-AE45-4F7A-A9B6-2B99FEF38C69}" srcOrd="1" destOrd="0" presId="urn:microsoft.com/office/officeart/2005/8/layout/vList5"/>
    <dgm:cxn modelId="{D7A01302-9821-4FD3-9548-CF048AA2AB50}" type="presParOf" srcId="{54DB90FE-75F4-44AA-9B04-8C2022F25273}" destId="{4711AE12-C484-4922-8CFA-11521ABDD69A}" srcOrd="2" destOrd="0" presId="urn:microsoft.com/office/officeart/2005/8/layout/vList5"/>
    <dgm:cxn modelId="{A1FB67E3-A9EF-484C-8128-5FAA2757718E}" type="presParOf" srcId="{4711AE12-C484-4922-8CFA-11521ABDD69A}" destId="{F4EBDED2-DF24-47DF-A19F-8BE59E72939E}" srcOrd="0" destOrd="0" presId="urn:microsoft.com/office/officeart/2005/8/layout/vList5"/>
    <dgm:cxn modelId="{A4EBA308-5AE6-488D-8DF1-4BA0655ED674}" type="presParOf" srcId="{4711AE12-C484-4922-8CFA-11521ABDD69A}" destId="{715112B7-AE43-40DE-8D29-FF1D44FA36D1}" srcOrd="1" destOrd="0" presId="urn:microsoft.com/office/officeart/2005/8/layout/vList5"/>
    <dgm:cxn modelId="{6E78E29D-D5F5-48E0-BA38-7F5B29F63CFA}" type="presParOf" srcId="{54DB90FE-75F4-44AA-9B04-8C2022F25273}" destId="{E3E431C8-FB7A-4C41-8897-0E99EEB785F5}" srcOrd="3" destOrd="0" presId="urn:microsoft.com/office/officeart/2005/8/layout/vList5"/>
    <dgm:cxn modelId="{D742891D-4196-442B-A61E-86C9B7235CED}" type="presParOf" srcId="{54DB90FE-75F4-44AA-9B04-8C2022F25273}" destId="{79EB74B5-5D4B-4E49-BE2E-0530647A7D9A}" srcOrd="4" destOrd="0" presId="urn:microsoft.com/office/officeart/2005/8/layout/vList5"/>
    <dgm:cxn modelId="{E82CB48B-A938-49A0-B245-25826F6687DA}" type="presParOf" srcId="{79EB74B5-5D4B-4E49-BE2E-0530647A7D9A}" destId="{1FA99FA2-359A-41AD-8966-77CFF514C832}" srcOrd="0" destOrd="0" presId="urn:microsoft.com/office/officeart/2005/8/layout/vList5"/>
    <dgm:cxn modelId="{FA3000E6-14A5-41D6-8610-B52712E6F89D}" type="presParOf" srcId="{79EB74B5-5D4B-4E49-BE2E-0530647A7D9A}" destId="{61B5A237-9C04-4DF5-A6ED-517776D592C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838D90-9FEA-42E9-823B-83876ED0935A}" type="doc">
      <dgm:prSet loTypeId="urn:microsoft.com/office/officeart/2005/8/layout/cycle2" loCatId="cycle" qsTypeId="urn:microsoft.com/office/officeart/2005/8/quickstyle/simple1" qsCatId="simple" csTypeId="urn:microsoft.com/office/officeart/2005/8/colors/accent0_3" csCatId="mainScheme" phldr="1"/>
      <dgm:spPr/>
      <dgm:t>
        <a:bodyPr/>
        <a:lstStyle/>
        <a:p>
          <a:endParaRPr lang="zh-CN" altLang="en-US"/>
        </a:p>
      </dgm:t>
    </dgm:pt>
    <dgm:pt modelId="{01E6CB26-A4C9-4841-A7A5-63454979198A}">
      <dgm:prSet phldrT="[文本]" custT="1"/>
      <dgm:spPr/>
      <dgm:t>
        <a:bodyPr/>
        <a:lstStyle/>
        <a:p>
          <a:r>
            <a:rPr lang="zh-CN" altLang="en-US" sz="1200" b="1" dirty="0" smtClean="0">
              <a:latin typeface="+mn-lt"/>
            </a:rPr>
            <a:t>风险评估</a:t>
          </a:r>
          <a:endParaRPr lang="zh-CN" altLang="en-US" sz="1200" b="1" dirty="0">
            <a:latin typeface="+mn-lt"/>
          </a:endParaRPr>
        </a:p>
      </dgm:t>
    </dgm:pt>
    <dgm:pt modelId="{0329E221-A676-4504-9B91-9FE2433B89FA}" type="parTrans" cxnId="{4E5732CA-EA6F-4340-B186-C3FCDC8EFDBB}">
      <dgm:prSet/>
      <dgm:spPr/>
      <dgm:t>
        <a:bodyPr/>
        <a:lstStyle/>
        <a:p>
          <a:endParaRPr lang="zh-CN" altLang="en-US" sz="1200">
            <a:latin typeface="+mn-lt"/>
          </a:endParaRPr>
        </a:p>
      </dgm:t>
    </dgm:pt>
    <dgm:pt modelId="{94BC1AC3-8058-41CC-8B91-F83FD64E753B}" type="sibTrans" cxnId="{4E5732CA-EA6F-4340-B186-C3FCDC8EFDBB}">
      <dgm:prSet custT="1"/>
      <dgm:spPr/>
      <dgm:t>
        <a:bodyPr/>
        <a:lstStyle/>
        <a:p>
          <a:endParaRPr lang="zh-CN" altLang="en-US" sz="1200">
            <a:latin typeface="+mn-lt"/>
          </a:endParaRPr>
        </a:p>
      </dgm:t>
    </dgm:pt>
    <dgm:pt modelId="{3C095B92-D7E5-4C72-AF5A-30E6A23FEA31}">
      <dgm:prSet phldrT="[文本]" custT="1"/>
      <dgm:spPr/>
      <dgm:t>
        <a:bodyPr/>
        <a:lstStyle/>
        <a:p>
          <a:r>
            <a:rPr lang="zh-CN" altLang="en-US" sz="1200" b="1" dirty="0" smtClean="0">
              <a:latin typeface="+mn-lt"/>
            </a:rPr>
            <a:t>制定消减措施</a:t>
          </a:r>
          <a:endParaRPr lang="zh-CN" altLang="en-US" sz="1200" b="1" dirty="0">
            <a:latin typeface="+mn-lt"/>
          </a:endParaRPr>
        </a:p>
      </dgm:t>
    </dgm:pt>
    <dgm:pt modelId="{CFB9F83E-B034-48BB-8CC1-DAB3DC9041D7}" type="parTrans" cxnId="{272CF40E-4D24-42B8-936D-87A36622328D}">
      <dgm:prSet/>
      <dgm:spPr/>
      <dgm:t>
        <a:bodyPr/>
        <a:lstStyle/>
        <a:p>
          <a:endParaRPr lang="zh-CN" altLang="en-US" sz="1200">
            <a:latin typeface="+mn-lt"/>
          </a:endParaRPr>
        </a:p>
      </dgm:t>
    </dgm:pt>
    <dgm:pt modelId="{3C70E18F-3FC2-40B8-9F6A-1ECD35065855}" type="sibTrans" cxnId="{272CF40E-4D24-42B8-936D-87A36622328D}">
      <dgm:prSet custT="1"/>
      <dgm:spPr/>
      <dgm:t>
        <a:bodyPr/>
        <a:lstStyle/>
        <a:p>
          <a:endParaRPr lang="zh-CN" altLang="en-US" sz="1200">
            <a:latin typeface="+mn-lt"/>
          </a:endParaRPr>
        </a:p>
      </dgm:t>
    </dgm:pt>
    <dgm:pt modelId="{B2D0ED2F-D37F-46F8-97C1-C5A5AB9478E7}">
      <dgm:prSet phldrT="[文本]" custT="1"/>
      <dgm:spPr/>
      <dgm:t>
        <a:bodyPr/>
        <a:lstStyle/>
        <a:p>
          <a:r>
            <a:rPr lang="zh-CN" altLang="en-US" sz="1200" b="1" dirty="0" smtClean="0">
              <a:latin typeface="+mn-lt"/>
            </a:rPr>
            <a:t>产品响应</a:t>
          </a:r>
          <a:endParaRPr lang="zh-CN" altLang="en-US" sz="1200" b="1" dirty="0">
            <a:latin typeface="+mn-lt"/>
          </a:endParaRPr>
        </a:p>
      </dgm:t>
    </dgm:pt>
    <dgm:pt modelId="{BE8A6A6A-F505-46CD-9199-F8299197DB24}" type="parTrans" cxnId="{99693DD4-983E-4216-AA1A-63A57EF24B3D}">
      <dgm:prSet/>
      <dgm:spPr/>
      <dgm:t>
        <a:bodyPr/>
        <a:lstStyle/>
        <a:p>
          <a:endParaRPr lang="zh-CN" altLang="en-US" sz="1200">
            <a:latin typeface="+mn-lt"/>
          </a:endParaRPr>
        </a:p>
      </dgm:t>
    </dgm:pt>
    <dgm:pt modelId="{26A1B02A-F0B0-4CBE-B69E-DACAED0BC9A0}" type="sibTrans" cxnId="{99693DD4-983E-4216-AA1A-63A57EF24B3D}">
      <dgm:prSet custT="1"/>
      <dgm:spPr>
        <a:noFill/>
      </dgm:spPr>
      <dgm:t>
        <a:bodyPr/>
        <a:lstStyle/>
        <a:p>
          <a:endParaRPr lang="zh-CN" altLang="en-US" sz="1200">
            <a:latin typeface="+mn-lt"/>
          </a:endParaRPr>
        </a:p>
      </dgm:t>
    </dgm:pt>
    <dgm:pt modelId="{D7A11FE9-236C-4A65-BAE3-B0275432F9FC}">
      <dgm:prSet phldrT="[文本]" custT="1"/>
      <dgm:spPr/>
      <dgm:t>
        <a:bodyPr/>
        <a:lstStyle/>
        <a:p>
          <a:r>
            <a:rPr lang="zh-CN" altLang="en-US" sz="1200" b="1" dirty="0" smtClean="0">
              <a:latin typeface="+mn-lt"/>
            </a:rPr>
            <a:t>威胁分析</a:t>
          </a:r>
          <a:endParaRPr lang="zh-CN" altLang="en-US" sz="1200" b="1" dirty="0">
            <a:latin typeface="+mn-lt"/>
          </a:endParaRPr>
        </a:p>
      </dgm:t>
    </dgm:pt>
    <dgm:pt modelId="{58C75067-1D2D-4308-AF9E-CAE6722C945F}" type="parTrans" cxnId="{3B7BD1F7-DA2E-42EC-BC6A-2169E57381F1}">
      <dgm:prSet/>
      <dgm:spPr/>
      <dgm:t>
        <a:bodyPr/>
        <a:lstStyle/>
        <a:p>
          <a:endParaRPr lang="zh-CN" altLang="en-US" sz="1200"/>
        </a:p>
      </dgm:t>
    </dgm:pt>
    <dgm:pt modelId="{974EE021-BDFB-46CD-B60A-F666EC8F4C2C}" type="sibTrans" cxnId="{3B7BD1F7-DA2E-42EC-BC6A-2169E57381F1}">
      <dgm:prSet custT="1"/>
      <dgm:spPr/>
      <dgm:t>
        <a:bodyPr/>
        <a:lstStyle/>
        <a:p>
          <a:endParaRPr lang="zh-CN" altLang="en-US" sz="1200"/>
        </a:p>
      </dgm:t>
    </dgm:pt>
    <dgm:pt modelId="{AB69769F-6007-430C-AC41-C84A49088783}">
      <dgm:prSet phldrT="[文本]" custT="1"/>
      <dgm:spPr/>
      <dgm:t>
        <a:bodyPr/>
        <a:lstStyle/>
        <a:p>
          <a:r>
            <a:rPr lang="zh-CN" altLang="en-US" sz="1200" b="1" dirty="0" smtClean="0">
              <a:latin typeface="+mn-lt"/>
            </a:rPr>
            <a:t>绘制数据流图</a:t>
          </a:r>
          <a:endParaRPr lang="zh-CN" altLang="en-US" sz="1200" b="1" dirty="0">
            <a:latin typeface="+mn-lt"/>
          </a:endParaRPr>
        </a:p>
      </dgm:t>
    </dgm:pt>
    <dgm:pt modelId="{07397DFF-A4CA-4E28-B765-140FD76F020E}" type="parTrans" cxnId="{0DA8BEF1-5FAF-466C-802C-737D224D7088}">
      <dgm:prSet/>
      <dgm:spPr/>
      <dgm:t>
        <a:bodyPr/>
        <a:lstStyle/>
        <a:p>
          <a:endParaRPr lang="zh-CN" altLang="en-US" sz="1200"/>
        </a:p>
      </dgm:t>
    </dgm:pt>
    <dgm:pt modelId="{931E9F8E-D130-4F12-BB76-94299E54E63E}" type="sibTrans" cxnId="{0DA8BEF1-5FAF-466C-802C-737D224D7088}">
      <dgm:prSet custT="1"/>
      <dgm:spPr/>
      <dgm:t>
        <a:bodyPr/>
        <a:lstStyle/>
        <a:p>
          <a:endParaRPr lang="zh-CN" altLang="en-US" sz="1200"/>
        </a:p>
      </dgm:t>
    </dgm:pt>
    <dgm:pt modelId="{57CC1787-39B0-4A59-A5AB-958F5815E501}" type="pres">
      <dgm:prSet presAssocID="{69838D90-9FEA-42E9-823B-83876ED0935A}" presName="cycle" presStyleCnt="0">
        <dgm:presLayoutVars>
          <dgm:dir/>
          <dgm:resizeHandles val="exact"/>
        </dgm:presLayoutVars>
      </dgm:prSet>
      <dgm:spPr/>
      <dgm:t>
        <a:bodyPr/>
        <a:lstStyle/>
        <a:p>
          <a:endParaRPr lang="zh-CN" altLang="en-US"/>
        </a:p>
      </dgm:t>
    </dgm:pt>
    <dgm:pt modelId="{FC5BAB2B-3D68-4596-AB77-06ABAC715A86}" type="pres">
      <dgm:prSet presAssocID="{D7A11FE9-236C-4A65-BAE3-B0275432F9FC}" presName="node" presStyleLbl="node1" presStyleIdx="0" presStyleCnt="5">
        <dgm:presLayoutVars>
          <dgm:bulletEnabled val="1"/>
        </dgm:presLayoutVars>
      </dgm:prSet>
      <dgm:spPr/>
      <dgm:t>
        <a:bodyPr/>
        <a:lstStyle/>
        <a:p>
          <a:endParaRPr lang="zh-CN" altLang="en-US"/>
        </a:p>
      </dgm:t>
    </dgm:pt>
    <dgm:pt modelId="{A6147E4C-2F37-41C7-95AD-054720F7D82E}" type="pres">
      <dgm:prSet presAssocID="{974EE021-BDFB-46CD-B60A-F666EC8F4C2C}" presName="sibTrans" presStyleLbl="sibTrans2D1" presStyleIdx="0" presStyleCnt="5"/>
      <dgm:spPr/>
      <dgm:t>
        <a:bodyPr/>
        <a:lstStyle/>
        <a:p>
          <a:endParaRPr lang="zh-CN" altLang="en-US"/>
        </a:p>
      </dgm:t>
    </dgm:pt>
    <dgm:pt modelId="{68A4DF9E-7568-4154-B6A8-2DC4E55BB3E9}" type="pres">
      <dgm:prSet presAssocID="{974EE021-BDFB-46CD-B60A-F666EC8F4C2C}" presName="connectorText" presStyleLbl="sibTrans2D1" presStyleIdx="0" presStyleCnt="5"/>
      <dgm:spPr/>
      <dgm:t>
        <a:bodyPr/>
        <a:lstStyle/>
        <a:p>
          <a:endParaRPr lang="zh-CN" altLang="en-US"/>
        </a:p>
      </dgm:t>
    </dgm:pt>
    <dgm:pt modelId="{C292C385-FCA5-4F9D-B915-BF2ED25AEB15}" type="pres">
      <dgm:prSet presAssocID="{01E6CB26-A4C9-4841-A7A5-63454979198A}" presName="node" presStyleLbl="node1" presStyleIdx="1" presStyleCnt="5">
        <dgm:presLayoutVars>
          <dgm:bulletEnabled val="1"/>
        </dgm:presLayoutVars>
      </dgm:prSet>
      <dgm:spPr/>
      <dgm:t>
        <a:bodyPr/>
        <a:lstStyle/>
        <a:p>
          <a:endParaRPr lang="zh-CN" altLang="en-US"/>
        </a:p>
      </dgm:t>
    </dgm:pt>
    <dgm:pt modelId="{8EB16A89-F350-47E6-BB43-00456E806188}" type="pres">
      <dgm:prSet presAssocID="{94BC1AC3-8058-41CC-8B91-F83FD64E753B}" presName="sibTrans" presStyleLbl="sibTrans2D1" presStyleIdx="1" presStyleCnt="5"/>
      <dgm:spPr/>
      <dgm:t>
        <a:bodyPr/>
        <a:lstStyle/>
        <a:p>
          <a:endParaRPr lang="zh-CN" altLang="en-US"/>
        </a:p>
      </dgm:t>
    </dgm:pt>
    <dgm:pt modelId="{6C75818F-2C36-4067-8455-19A3524EDA94}" type="pres">
      <dgm:prSet presAssocID="{94BC1AC3-8058-41CC-8B91-F83FD64E753B}" presName="connectorText" presStyleLbl="sibTrans2D1" presStyleIdx="1" presStyleCnt="5"/>
      <dgm:spPr/>
      <dgm:t>
        <a:bodyPr/>
        <a:lstStyle/>
        <a:p>
          <a:endParaRPr lang="zh-CN" altLang="en-US"/>
        </a:p>
      </dgm:t>
    </dgm:pt>
    <dgm:pt modelId="{2C4A94E1-96E1-47EC-8E92-50ECC8E4D390}" type="pres">
      <dgm:prSet presAssocID="{3C095B92-D7E5-4C72-AF5A-30E6A23FEA31}" presName="node" presStyleLbl="node1" presStyleIdx="2" presStyleCnt="5">
        <dgm:presLayoutVars>
          <dgm:bulletEnabled val="1"/>
        </dgm:presLayoutVars>
      </dgm:prSet>
      <dgm:spPr/>
      <dgm:t>
        <a:bodyPr/>
        <a:lstStyle/>
        <a:p>
          <a:endParaRPr lang="zh-CN" altLang="en-US"/>
        </a:p>
      </dgm:t>
    </dgm:pt>
    <dgm:pt modelId="{EF83DF46-9DE4-4B21-9CFF-60B88B7CF419}" type="pres">
      <dgm:prSet presAssocID="{3C70E18F-3FC2-40B8-9F6A-1ECD35065855}" presName="sibTrans" presStyleLbl="sibTrans2D1" presStyleIdx="2" presStyleCnt="5"/>
      <dgm:spPr/>
      <dgm:t>
        <a:bodyPr/>
        <a:lstStyle/>
        <a:p>
          <a:endParaRPr lang="zh-CN" altLang="en-US"/>
        </a:p>
      </dgm:t>
    </dgm:pt>
    <dgm:pt modelId="{088451D3-8777-4B3E-A9B9-EACED66595FC}" type="pres">
      <dgm:prSet presAssocID="{3C70E18F-3FC2-40B8-9F6A-1ECD35065855}" presName="connectorText" presStyleLbl="sibTrans2D1" presStyleIdx="2" presStyleCnt="5"/>
      <dgm:spPr/>
      <dgm:t>
        <a:bodyPr/>
        <a:lstStyle/>
        <a:p>
          <a:endParaRPr lang="zh-CN" altLang="en-US"/>
        </a:p>
      </dgm:t>
    </dgm:pt>
    <dgm:pt modelId="{58EFF6DE-343C-4518-8BF0-C695035E2455}" type="pres">
      <dgm:prSet presAssocID="{B2D0ED2F-D37F-46F8-97C1-C5A5AB9478E7}" presName="node" presStyleLbl="node1" presStyleIdx="3" presStyleCnt="5">
        <dgm:presLayoutVars>
          <dgm:bulletEnabled val="1"/>
        </dgm:presLayoutVars>
      </dgm:prSet>
      <dgm:spPr/>
      <dgm:t>
        <a:bodyPr/>
        <a:lstStyle/>
        <a:p>
          <a:endParaRPr lang="zh-CN" altLang="en-US"/>
        </a:p>
      </dgm:t>
    </dgm:pt>
    <dgm:pt modelId="{DDC602EC-59A0-4DBE-91C3-ED166CD6B768}" type="pres">
      <dgm:prSet presAssocID="{26A1B02A-F0B0-4CBE-B69E-DACAED0BC9A0}" presName="sibTrans" presStyleLbl="sibTrans2D1" presStyleIdx="3" presStyleCnt="5"/>
      <dgm:spPr/>
      <dgm:t>
        <a:bodyPr/>
        <a:lstStyle/>
        <a:p>
          <a:endParaRPr lang="zh-CN" altLang="en-US"/>
        </a:p>
      </dgm:t>
    </dgm:pt>
    <dgm:pt modelId="{D37F1111-1E2C-40E4-B950-98FFDD7D465A}" type="pres">
      <dgm:prSet presAssocID="{26A1B02A-F0B0-4CBE-B69E-DACAED0BC9A0}" presName="connectorText" presStyleLbl="sibTrans2D1" presStyleIdx="3" presStyleCnt="5"/>
      <dgm:spPr/>
      <dgm:t>
        <a:bodyPr/>
        <a:lstStyle/>
        <a:p>
          <a:endParaRPr lang="zh-CN" altLang="en-US"/>
        </a:p>
      </dgm:t>
    </dgm:pt>
    <dgm:pt modelId="{0D073804-B891-436C-8A30-3C78C57B0879}" type="pres">
      <dgm:prSet presAssocID="{AB69769F-6007-430C-AC41-C84A49088783}" presName="node" presStyleLbl="node1" presStyleIdx="4" presStyleCnt="5">
        <dgm:presLayoutVars>
          <dgm:bulletEnabled val="1"/>
        </dgm:presLayoutVars>
      </dgm:prSet>
      <dgm:spPr/>
      <dgm:t>
        <a:bodyPr/>
        <a:lstStyle/>
        <a:p>
          <a:endParaRPr lang="zh-CN" altLang="en-US"/>
        </a:p>
      </dgm:t>
    </dgm:pt>
    <dgm:pt modelId="{0CA23D95-C797-4D3E-A7B7-4ADAC006FBDA}" type="pres">
      <dgm:prSet presAssocID="{931E9F8E-D130-4F12-BB76-94299E54E63E}" presName="sibTrans" presStyleLbl="sibTrans2D1" presStyleIdx="4" presStyleCnt="5"/>
      <dgm:spPr/>
      <dgm:t>
        <a:bodyPr/>
        <a:lstStyle/>
        <a:p>
          <a:endParaRPr lang="zh-CN" altLang="en-US"/>
        </a:p>
      </dgm:t>
    </dgm:pt>
    <dgm:pt modelId="{B7C68BB5-741B-4647-A120-9E9058A11788}" type="pres">
      <dgm:prSet presAssocID="{931E9F8E-D130-4F12-BB76-94299E54E63E}" presName="connectorText" presStyleLbl="sibTrans2D1" presStyleIdx="4" presStyleCnt="5"/>
      <dgm:spPr/>
      <dgm:t>
        <a:bodyPr/>
        <a:lstStyle/>
        <a:p>
          <a:endParaRPr lang="zh-CN" altLang="en-US"/>
        </a:p>
      </dgm:t>
    </dgm:pt>
  </dgm:ptLst>
  <dgm:cxnLst>
    <dgm:cxn modelId="{AFBF11F6-E9DF-4467-94DC-5FBC41049794}" type="presOf" srcId="{931E9F8E-D130-4F12-BB76-94299E54E63E}" destId="{B7C68BB5-741B-4647-A120-9E9058A11788}" srcOrd="1" destOrd="0" presId="urn:microsoft.com/office/officeart/2005/8/layout/cycle2"/>
    <dgm:cxn modelId="{FB3DB296-FBDF-4518-9DF4-3DEBE13CCA68}" type="presOf" srcId="{3C70E18F-3FC2-40B8-9F6A-1ECD35065855}" destId="{EF83DF46-9DE4-4B21-9CFF-60B88B7CF419}" srcOrd="0" destOrd="0" presId="urn:microsoft.com/office/officeart/2005/8/layout/cycle2"/>
    <dgm:cxn modelId="{22CB2510-FCF1-4D31-9D59-80D7EE7A1969}" type="presOf" srcId="{94BC1AC3-8058-41CC-8B91-F83FD64E753B}" destId="{8EB16A89-F350-47E6-BB43-00456E806188}" srcOrd="0" destOrd="0" presId="urn:microsoft.com/office/officeart/2005/8/layout/cycle2"/>
    <dgm:cxn modelId="{1B2A35F9-81C0-42B1-8C3F-A185B17EE462}" type="presOf" srcId="{974EE021-BDFB-46CD-B60A-F666EC8F4C2C}" destId="{A6147E4C-2F37-41C7-95AD-054720F7D82E}" srcOrd="0" destOrd="0" presId="urn:microsoft.com/office/officeart/2005/8/layout/cycle2"/>
    <dgm:cxn modelId="{6258C08A-CB14-4BB8-9B79-B532CB9DC015}" type="presOf" srcId="{974EE021-BDFB-46CD-B60A-F666EC8F4C2C}" destId="{68A4DF9E-7568-4154-B6A8-2DC4E55BB3E9}" srcOrd="1" destOrd="0" presId="urn:microsoft.com/office/officeart/2005/8/layout/cycle2"/>
    <dgm:cxn modelId="{317977CB-9A4A-4DC2-85E1-A8FA1CAC8EAB}" type="presOf" srcId="{01E6CB26-A4C9-4841-A7A5-63454979198A}" destId="{C292C385-FCA5-4F9D-B915-BF2ED25AEB15}" srcOrd="0" destOrd="0" presId="urn:microsoft.com/office/officeart/2005/8/layout/cycle2"/>
    <dgm:cxn modelId="{ECDA44B2-CE62-466E-BF67-4EADF426268C}" type="presOf" srcId="{AB69769F-6007-430C-AC41-C84A49088783}" destId="{0D073804-B891-436C-8A30-3C78C57B0879}" srcOrd="0" destOrd="0" presId="urn:microsoft.com/office/officeart/2005/8/layout/cycle2"/>
    <dgm:cxn modelId="{99693DD4-983E-4216-AA1A-63A57EF24B3D}" srcId="{69838D90-9FEA-42E9-823B-83876ED0935A}" destId="{B2D0ED2F-D37F-46F8-97C1-C5A5AB9478E7}" srcOrd="3" destOrd="0" parTransId="{BE8A6A6A-F505-46CD-9199-F8299197DB24}" sibTransId="{26A1B02A-F0B0-4CBE-B69E-DACAED0BC9A0}"/>
    <dgm:cxn modelId="{2F4D7E7D-875F-4F30-8067-CBF7FAA0E680}" type="presOf" srcId="{B2D0ED2F-D37F-46F8-97C1-C5A5AB9478E7}" destId="{58EFF6DE-343C-4518-8BF0-C695035E2455}" srcOrd="0" destOrd="0" presId="urn:microsoft.com/office/officeart/2005/8/layout/cycle2"/>
    <dgm:cxn modelId="{3B7BD1F7-DA2E-42EC-BC6A-2169E57381F1}" srcId="{69838D90-9FEA-42E9-823B-83876ED0935A}" destId="{D7A11FE9-236C-4A65-BAE3-B0275432F9FC}" srcOrd="0" destOrd="0" parTransId="{58C75067-1D2D-4308-AF9E-CAE6722C945F}" sibTransId="{974EE021-BDFB-46CD-B60A-F666EC8F4C2C}"/>
    <dgm:cxn modelId="{E6294E05-0E33-4E9B-B17E-5E8A721852F9}" type="presOf" srcId="{3C095B92-D7E5-4C72-AF5A-30E6A23FEA31}" destId="{2C4A94E1-96E1-47EC-8E92-50ECC8E4D390}" srcOrd="0" destOrd="0" presId="urn:microsoft.com/office/officeart/2005/8/layout/cycle2"/>
    <dgm:cxn modelId="{22D5CF75-5C73-4321-9FBF-49AD3A4E2DA7}" type="presOf" srcId="{69838D90-9FEA-42E9-823B-83876ED0935A}" destId="{57CC1787-39B0-4A59-A5AB-958F5815E501}" srcOrd="0" destOrd="0" presId="urn:microsoft.com/office/officeart/2005/8/layout/cycle2"/>
    <dgm:cxn modelId="{A25463C7-7DFC-46BD-BE24-353675719874}" type="presOf" srcId="{94BC1AC3-8058-41CC-8B91-F83FD64E753B}" destId="{6C75818F-2C36-4067-8455-19A3524EDA94}" srcOrd="1" destOrd="0" presId="urn:microsoft.com/office/officeart/2005/8/layout/cycle2"/>
    <dgm:cxn modelId="{F2512C8D-0260-404F-B2DF-8733CB3F7E3F}" type="presOf" srcId="{26A1B02A-F0B0-4CBE-B69E-DACAED0BC9A0}" destId="{DDC602EC-59A0-4DBE-91C3-ED166CD6B768}" srcOrd="0" destOrd="0" presId="urn:microsoft.com/office/officeart/2005/8/layout/cycle2"/>
    <dgm:cxn modelId="{2BC6A936-6FD5-4B1D-9901-B965A1DB6C80}" type="presOf" srcId="{3C70E18F-3FC2-40B8-9F6A-1ECD35065855}" destId="{088451D3-8777-4B3E-A9B9-EACED66595FC}" srcOrd="1" destOrd="0" presId="urn:microsoft.com/office/officeart/2005/8/layout/cycle2"/>
    <dgm:cxn modelId="{272CF40E-4D24-42B8-936D-87A36622328D}" srcId="{69838D90-9FEA-42E9-823B-83876ED0935A}" destId="{3C095B92-D7E5-4C72-AF5A-30E6A23FEA31}" srcOrd="2" destOrd="0" parTransId="{CFB9F83E-B034-48BB-8CC1-DAB3DC9041D7}" sibTransId="{3C70E18F-3FC2-40B8-9F6A-1ECD35065855}"/>
    <dgm:cxn modelId="{A4059957-9E61-44B1-B305-026C182593E7}" type="presOf" srcId="{26A1B02A-F0B0-4CBE-B69E-DACAED0BC9A0}" destId="{D37F1111-1E2C-40E4-B950-98FFDD7D465A}" srcOrd="1" destOrd="0" presId="urn:microsoft.com/office/officeart/2005/8/layout/cycle2"/>
    <dgm:cxn modelId="{B43B2195-0CD9-411C-9FDF-4D0DB6B40D8D}" type="presOf" srcId="{D7A11FE9-236C-4A65-BAE3-B0275432F9FC}" destId="{FC5BAB2B-3D68-4596-AB77-06ABAC715A86}" srcOrd="0" destOrd="0" presId="urn:microsoft.com/office/officeart/2005/8/layout/cycle2"/>
    <dgm:cxn modelId="{139FD84A-24D9-41FC-A5AB-A2C1807AC9DD}" type="presOf" srcId="{931E9F8E-D130-4F12-BB76-94299E54E63E}" destId="{0CA23D95-C797-4D3E-A7B7-4ADAC006FBDA}" srcOrd="0" destOrd="0" presId="urn:microsoft.com/office/officeart/2005/8/layout/cycle2"/>
    <dgm:cxn modelId="{4E5732CA-EA6F-4340-B186-C3FCDC8EFDBB}" srcId="{69838D90-9FEA-42E9-823B-83876ED0935A}" destId="{01E6CB26-A4C9-4841-A7A5-63454979198A}" srcOrd="1" destOrd="0" parTransId="{0329E221-A676-4504-9B91-9FE2433B89FA}" sibTransId="{94BC1AC3-8058-41CC-8B91-F83FD64E753B}"/>
    <dgm:cxn modelId="{0DA8BEF1-5FAF-466C-802C-737D224D7088}" srcId="{69838D90-9FEA-42E9-823B-83876ED0935A}" destId="{AB69769F-6007-430C-AC41-C84A49088783}" srcOrd="4" destOrd="0" parTransId="{07397DFF-A4CA-4E28-B765-140FD76F020E}" sibTransId="{931E9F8E-D130-4F12-BB76-94299E54E63E}"/>
    <dgm:cxn modelId="{C357138D-0898-43CE-9789-8202073B2CC7}" type="presParOf" srcId="{57CC1787-39B0-4A59-A5AB-958F5815E501}" destId="{FC5BAB2B-3D68-4596-AB77-06ABAC715A86}" srcOrd="0" destOrd="0" presId="urn:microsoft.com/office/officeart/2005/8/layout/cycle2"/>
    <dgm:cxn modelId="{17C109B5-3FA0-4C1A-A554-F9D0CCB3746E}" type="presParOf" srcId="{57CC1787-39B0-4A59-A5AB-958F5815E501}" destId="{A6147E4C-2F37-41C7-95AD-054720F7D82E}" srcOrd="1" destOrd="0" presId="urn:microsoft.com/office/officeart/2005/8/layout/cycle2"/>
    <dgm:cxn modelId="{80DA2042-CD74-4BF4-988E-A6C67E20A185}" type="presParOf" srcId="{A6147E4C-2F37-41C7-95AD-054720F7D82E}" destId="{68A4DF9E-7568-4154-B6A8-2DC4E55BB3E9}" srcOrd="0" destOrd="0" presId="urn:microsoft.com/office/officeart/2005/8/layout/cycle2"/>
    <dgm:cxn modelId="{A9B0E4DC-2461-4ED6-9297-9630EE664D76}" type="presParOf" srcId="{57CC1787-39B0-4A59-A5AB-958F5815E501}" destId="{C292C385-FCA5-4F9D-B915-BF2ED25AEB15}" srcOrd="2" destOrd="0" presId="urn:microsoft.com/office/officeart/2005/8/layout/cycle2"/>
    <dgm:cxn modelId="{111F81CD-9DD3-4F0D-B2ED-92FFD6A82050}" type="presParOf" srcId="{57CC1787-39B0-4A59-A5AB-958F5815E501}" destId="{8EB16A89-F350-47E6-BB43-00456E806188}" srcOrd="3" destOrd="0" presId="urn:microsoft.com/office/officeart/2005/8/layout/cycle2"/>
    <dgm:cxn modelId="{0710A735-AA30-4DB2-89E0-5C2AFBBA2CC9}" type="presParOf" srcId="{8EB16A89-F350-47E6-BB43-00456E806188}" destId="{6C75818F-2C36-4067-8455-19A3524EDA94}" srcOrd="0" destOrd="0" presId="urn:microsoft.com/office/officeart/2005/8/layout/cycle2"/>
    <dgm:cxn modelId="{36525F73-D66A-4135-A099-3CB1953976D2}" type="presParOf" srcId="{57CC1787-39B0-4A59-A5AB-958F5815E501}" destId="{2C4A94E1-96E1-47EC-8E92-50ECC8E4D390}" srcOrd="4" destOrd="0" presId="urn:microsoft.com/office/officeart/2005/8/layout/cycle2"/>
    <dgm:cxn modelId="{6057AB98-9847-4E0B-9184-38639C1736AE}" type="presParOf" srcId="{57CC1787-39B0-4A59-A5AB-958F5815E501}" destId="{EF83DF46-9DE4-4B21-9CFF-60B88B7CF419}" srcOrd="5" destOrd="0" presId="urn:microsoft.com/office/officeart/2005/8/layout/cycle2"/>
    <dgm:cxn modelId="{B262D0FD-9862-48A9-A060-05C586F23AA2}" type="presParOf" srcId="{EF83DF46-9DE4-4B21-9CFF-60B88B7CF419}" destId="{088451D3-8777-4B3E-A9B9-EACED66595FC}" srcOrd="0" destOrd="0" presId="urn:microsoft.com/office/officeart/2005/8/layout/cycle2"/>
    <dgm:cxn modelId="{9617D537-6953-4E4F-B7AD-D003AA07981F}" type="presParOf" srcId="{57CC1787-39B0-4A59-A5AB-958F5815E501}" destId="{58EFF6DE-343C-4518-8BF0-C695035E2455}" srcOrd="6" destOrd="0" presId="urn:microsoft.com/office/officeart/2005/8/layout/cycle2"/>
    <dgm:cxn modelId="{73AE4AE7-F0D6-49CB-A47A-9F4E7896ECF7}" type="presParOf" srcId="{57CC1787-39B0-4A59-A5AB-958F5815E501}" destId="{DDC602EC-59A0-4DBE-91C3-ED166CD6B768}" srcOrd="7" destOrd="0" presId="urn:microsoft.com/office/officeart/2005/8/layout/cycle2"/>
    <dgm:cxn modelId="{BB5CA894-BBD0-4120-AF0B-51332F070D5C}" type="presParOf" srcId="{DDC602EC-59A0-4DBE-91C3-ED166CD6B768}" destId="{D37F1111-1E2C-40E4-B950-98FFDD7D465A}" srcOrd="0" destOrd="0" presId="urn:microsoft.com/office/officeart/2005/8/layout/cycle2"/>
    <dgm:cxn modelId="{678D19B9-0D24-48A7-8B75-203EB1E02DB9}" type="presParOf" srcId="{57CC1787-39B0-4A59-A5AB-958F5815E501}" destId="{0D073804-B891-436C-8A30-3C78C57B0879}" srcOrd="8" destOrd="0" presId="urn:microsoft.com/office/officeart/2005/8/layout/cycle2"/>
    <dgm:cxn modelId="{D0C8D9A2-EFEC-46F4-A1E0-A5365CE65734}" type="presParOf" srcId="{57CC1787-39B0-4A59-A5AB-958F5815E501}" destId="{0CA23D95-C797-4D3E-A7B7-4ADAC006FBDA}" srcOrd="9" destOrd="0" presId="urn:microsoft.com/office/officeart/2005/8/layout/cycle2"/>
    <dgm:cxn modelId="{6D654F95-3D3A-49C9-AE58-8704B74C6253}" type="presParOf" srcId="{0CA23D95-C797-4D3E-A7B7-4ADAC006FBDA}" destId="{B7C68BB5-741B-4647-A120-9E9058A11788}"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B5AD51-E311-4515-BC8F-41385EE90C7B}"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4063F0A9-AD4B-4644-8B22-1B377A33CADF}">
      <dgm:prSet phldrT="[文本]"/>
      <dgm:spPr>
        <a:solidFill>
          <a:schemeClr val="bg1"/>
        </a:solidFill>
        <a:ln>
          <a:solidFill>
            <a:srgbClr val="777777"/>
          </a:solidFill>
        </a:ln>
        <a:effectLst>
          <a:outerShdw blurRad="50800" dist="38100" dir="2700000" algn="tl" rotWithShape="0">
            <a:prstClr val="black">
              <a:alpha val="40000"/>
            </a:prstClr>
          </a:outerShdw>
        </a:effectLst>
      </dgm:spPr>
      <dgm:t>
        <a:bodyPr/>
        <a:lstStyle/>
        <a:p>
          <a:r>
            <a:rPr lang="zh-CN" altLang="en-US" dirty="0" smtClean="0">
              <a:solidFill>
                <a:srgbClr val="C00000"/>
              </a:solidFill>
            </a:rPr>
            <a:t>绘制数据流图</a:t>
          </a:r>
          <a:endParaRPr lang="zh-CN" altLang="en-US" dirty="0">
            <a:solidFill>
              <a:srgbClr val="C00000"/>
            </a:solidFill>
          </a:endParaRPr>
        </a:p>
      </dgm:t>
    </dgm:pt>
    <dgm:pt modelId="{74C8E826-5EFF-4F0D-8307-7CE92D230A52}" type="parTrans" cxnId="{CC6E0BA6-1242-40FD-87A0-9F063526F821}">
      <dgm:prSet/>
      <dgm:spPr/>
      <dgm:t>
        <a:bodyPr/>
        <a:lstStyle/>
        <a:p>
          <a:endParaRPr lang="zh-CN" altLang="en-US"/>
        </a:p>
      </dgm:t>
    </dgm:pt>
    <dgm:pt modelId="{8319968B-821B-487F-9B4C-E9D779109D66}" type="sibTrans" cxnId="{CC6E0BA6-1242-40FD-87A0-9F063526F821}">
      <dgm:prSet>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zh-CN" altLang="en-US"/>
        </a:p>
      </dgm:t>
    </dgm:pt>
    <dgm:pt modelId="{917BE6C5-E154-445E-8C96-1806B39E33E2}">
      <dgm:prSet phldrT="[文本]" custT="1">
        <dgm:style>
          <a:lnRef idx="3">
            <a:schemeClr val="lt1"/>
          </a:lnRef>
          <a:fillRef idx="1">
            <a:schemeClr val="accent3"/>
          </a:fillRef>
          <a:effectRef idx="1">
            <a:schemeClr val="accent3"/>
          </a:effectRef>
          <a:fontRef idx="minor">
            <a:schemeClr val="lt1"/>
          </a:fontRef>
        </dgm:style>
      </dgm:prSet>
      <dgm:spPr>
        <a:ln/>
      </dgm:spPr>
      <dgm:t>
        <a:bodyPr/>
        <a:lstStyle/>
        <a:p>
          <a:r>
            <a:rPr lang="zh-CN" altLang="en-US" sz="1200" kern="1200" dirty="0" smtClean="0">
              <a:solidFill>
                <a:srgbClr val="000000"/>
              </a:solidFill>
              <a:latin typeface="微软雅黑" pitchFamily="34" charset="-122"/>
              <a:ea typeface="微软雅黑" pitchFamily="34" charset="-122"/>
              <a:cs typeface="+mn-cs"/>
            </a:rPr>
            <a:t>梳理业务</a:t>
          </a:r>
        </a:p>
      </dgm:t>
    </dgm:pt>
    <dgm:pt modelId="{03179EB3-DC45-4FDF-AE7D-DCB71C571BA0}" type="parTrans" cxnId="{7BE13772-17B7-4939-A7C5-BCDC1346F773}">
      <dgm:prSet/>
      <dgm:spPr/>
      <dgm:t>
        <a:bodyPr/>
        <a:lstStyle/>
        <a:p>
          <a:endParaRPr lang="zh-CN" altLang="en-US"/>
        </a:p>
      </dgm:t>
    </dgm:pt>
    <dgm:pt modelId="{D331E955-8641-49EE-A979-D980DFEE67B7}" type="sibTrans" cxnId="{7BE13772-17B7-4939-A7C5-BCDC1346F773}">
      <dgm:prSet/>
      <dgm:spPr/>
      <dgm:t>
        <a:bodyPr/>
        <a:lstStyle/>
        <a:p>
          <a:endParaRPr lang="zh-CN" altLang="en-US"/>
        </a:p>
      </dgm:t>
    </dgm:pt>
    <dgm:pt modelId="{4603AF9E-5B42-4CE5-B99C-42A37020ED27}">
      <dgm:prSet phldrT="[文本]"/>
      <dgm:spPr>
        <a:solidFill>
          <a:schemeClr val="bg1"/>
        </a:solidFill>
        <a:ln>
          <a:solidFill>
            <a:srgbClr val="777777"/>
          </a:solidFill>
        </a:ln>
        <a:effectLst>
          <a:outerShdw blurRad="50800" dist="38100" dir="2700000" algn="tl" rotWithShape="0">
            <a:prstClr val="black">
              <a:alpha val="40000"/>
            </a:prstClr>
          </a:outerShdw>
        </a:effectLst>
      </dgm:spPr>
      <dgm:t>
        <a:bodyPr/>
        <a:lstStyle/>
        <a:p>
          <a:pPr algn="ctr"/>
          <a:r>
            <a:rPr lang="zh-CN" altLang="en-US" dirty="0" smtClean="0">
              <a:solidFill>
                <a:srgbClr val="C00000"/>
              </a:solidFill>
            </a:rPr>
            <a:t>列举威胁</a:t>
          </a:r>
          <a:endParaRPr lang="zh-CN" altLang="en-US" dirty="0">
            <a:solidFill>
              <a:srgbClr val="C00000"/>
            </a:solidFill>
          </a:endParaRPr>
        </a:p>
      </dgm:t>
    </dgm:pt>
    <dgm:pt modelId="{BD862295-B600-4FAA-B566-B12585AF7F33}" type="parTrans" cxnId="{0C625136-D400-4414-9B01-4DA3955FF08E}">
      <dgm:prSet/>
      <dgm:spPr/>
      <dgm:t>
        <a:bodyPr/>
        <a:lstStyle/>
        <a:p>
          <a:endParaRPr lang="zh-CN" altLang="en-US"/>
        </a:p>
      </dgm:t>
    </dgm:pt>
    <dgm:pt modelId="{1186C57A-3834-4C99-98D1-8AAD678EEED1}" type="sibTrans" cxnId="{0C625136-D400-4414-9B01-4DA3955FF08E}">
      <dgm:prSet>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zh-CN" altLang="en-US"/>
        </a:p>
      </dgm:t>
    </dgm:pt>
    <dgm:pt modelId="{592C8FF5-1D99-429B-AB18-35B707994EF9}">
      <dgm:prSet phldrT="[文本]" custT="1">
        <dgm:style>
          <a:lnRef idx="3">
            <a:schemeClr val="lt1"/>
          </a:lnRef>
          <a:fillRef idx="1">
            <a:schemeClr val="accent3"/>
          </a:fillRef>
          <a:effectRef idx="1">
            <a:schemeClr val="accent3"/>
          </a:effectRef>
          <a:fontRef idx="minor">
            <a:schemeClr val="lt1"/>
          </a:fontRef>
        </dgm:style>
      </dgm:prSet>
      <dgm:spPr/>
      <dgm:t>
        <a:bodyPr/>
        <a:lstStyle/>
        <a:p>
          <a:r>
            <a:rPr lang="en-US" altLang="zh-CN" sz="1200" dirty="0" smtClean="0"/>
            <a:t>ASTRIDE</a:t>
          </a:r>
          <a:r>
            <a:rPr lang="zh-CN" altLang="en-US" sz="1200" dirty="0" smtClean="0"/>
            <a:t>模型</a:t>
          </a:r>
          <a:endParaRPr lang="zh-CN" altLang="en-US" sz="1200" dirty="0"/>
        </a:p>
      </dgm:t>
    </dgm:pt>
    <dgm:pt modelId="{6C4BB45D-0F11-4D30-AEC7-E10997DE6DCE}" type="parTrans" cxnId="{A933AC27-3035-44F8-9C19-80622786D7C7}">
      <dgm:prSet/>
      <dgm:spPr/>
      <dgm:t>
        <a:bodyPr/>
        <a:lstStyle/>
        <a:p>
          <a:endParaRPr lang="zh-CN" altLang="en-US"/>
        </a:p>
      </dgm:t>
    </dgm:pt>
    <dgm:pt modelId="{700A4402-727A-4BEE-8B15-3ACE96E09C53}" type="sibTrans" cxnId="{A933AC27-3035-44F8-9C19-80622786D7C7}">
      <dgm:prSet/>
      <dgm:spPr/>
      <dgm:t>
        <a:bodyPr/>
        <a:lstStyle/>
        <a:p>
          <a:endParaRPr lang="zh-CN" altLang="en-US"/>
        </a:p>
      </dgm:t>
    </dgm:pt>
    <dgm:pt modelId="{8323773C-0722-45F9-85BA-0CBBF28C3C78}">
      <dgm:prSet phldrT="[文本]"/>
      <dgm:spPr>
        <a:solidFill>
          <a:schemeClr val="bg1"/>
        </a:solidFill>
        <a:ln>
          <a:solidFill>
            <a:srgbClr val="777777"/>
          </a:solidFill>
        </a:ln>
        <a:effectLst>
          <a:outerShdw blurRad="50800" dist="38100" dir="2700000" algn="tl" rotWithShape="0">
            <a:prstClr val="black">
              <a:alpha val="40000"/>
            </a:prstClr>
          </a:outerShdw>
        </a:effectLst>
      </dgm:spPr>
      <dgm:t>
        <a:bodyPr/>
        <a:lstStyle/>
        <a:p>
          <a:pPr algn="ctr"/>
          <a:r>
            <a:rPr lang="zh-CN" altLang="en-US" dirty="0" smtClean="0">
              <a:solidFill>
                <a:srgbClr val="C00000"/>
              </a:solidFill>
            </a:rPr>
            <a:t>理解风险</a:t>
          </a:r>
          <a:endParaRPr lang="zh-CN" altLang="en-US" dirty="0">
            <a:solidFill>
              <a:srgbClr val="C00000"/>
            </a:solidFill>
          </a:endParaRPr>
        </a:p>
      </dgm:t>
    </dgm:pt>
    <dgm:pt modelId="{09DBFB43-88CD-48E3-B84D-54B3544E7F6F}" type="parTrans" cxnId="{89E6DB73-E929-4D8C-B1D7-B31BE9248C63}">
      <dgm:prSet/>
      <dgm:spPr/>
      <dgm:t>
        <a:bodyPr/>
        <a:lstStyle/>
        <a:p>
          <a:endParaRPr lang="zh-CN" altLang="en-US"/>
        </a:p>
      </dgm:t>
    </dgm:pt>
    <dgm:pt modelId="{36A60289-FB83-4034-9BAA-FE8C8831D07E}" type="sibTrans" cxnId="{89E6DB73-E929-4D8C-B1D7-B31BE9248C63}">
      <dgm:prSet>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zh-CN" altLang="en-US"/>
        </a:p>
      </dgm:t>
    </dgm:pt>
    <dgm:pt modelId="{717E1654-78AE-4E2C-80C9-636BC5D6B743}">
      <dgm:prSet phldrT="[文本]" custT="1">
        <dgm:style>
          <a:lnRef idx="3">
            <a:schemeClr val="lt1"/>
          </a:lnRef>
          <a:fillRef idx="1">
            <a:schemeClr val="accent3"/>
          </a:fillRef>
          <a:effectRef idx="1">
            <a:schemeClr val="accent3"/>
          </a:effectRef>
          <a:fontRef idx="minor">
            <a:schemeClr val="lt1"/>
          </a:fontRef>
        </dgm:style>
      </dgm:prSet>
      <dgm:spPr/>
      <dgm:t>
        <a:bodyPr/>
        <a:lstStyle/>
        <a:p>
          <a:r>
            <a:rPr lang="zh-CN" altLang="en-US" sz="1200" dirty="0" smtClean="0"/>
            <a:t>攻击可能性</a:t>
          </a:r>
          <a:endParaRPr lang="zh-CN" altLang="en-US" sz="1200" dirty="0"/>
        </a:p>
      </dgm:t>
    </dgm:pt>
    <dgm:pt modelId="{94B7EF02-CF39-46F5-8DDF-1A531D3BE265}" type="parTrans" cxnId="{D75DE02E-5C24-414F-9B7F-2E86E29C5ABD}">
      <dgm:prSet/>
      <dgm:spPr/>
      <dgm:t>
        <a:bodyPr/>
        <a:lstStyle/>
        <a:p>
          <a:endParaRPr lang="zh-CN" altLang="en-US"/>
        </a:p>
      </dgm:t>
    </dgm:pt>
    <dgm:pt modelId="{215701D8-7731-46ED-9343-5F92B031C55B}" type="sibTrans" cxnId="{D75DE02E-5C24-414F-9B7F-2E86E29C5ABD}">
      <dgm:prSet/>
      <dgm:spPr/>
      <dgm:t>
        <a:bodyPr/>
        <a:lstStyle/>
        <a:p>
          <a:endParaRPr lang="zh-CN" altLang="en-US"/>
        </a:p>
      </dgm:t>
    </dgm:pt>
    <dgm:pt modelId="{B2037598-8D8A-42FC-A7E3-24CA7B1DBD5E}">
      <dgm:prSet phldrT="[文本]" custT="1">
        <dgm:style>
          <a:lnRef idx="3">
            <a:schemeClr val="lt1"/>
          </a:lnRef>
          <a:fillRef idx="1">
            <a:schemeClr val="accent3"/>
          </a:fillRef>
          <a:effectRef idx="1">
            <a:schemeClr val="accent3"/>
          </a:effectRef>
          <a:fontRef idx="minor">
            <a:schemeClr val="lt1"/>
          </a:fontRef>
        </dgm:style>
      </dgm:prSet>
      <dgm:spPr/>
      <dgm:t>
        <a:bodyPr/>
        <a:lstStyle/>
        <a:p>
          <a:r>
            <a:rPr lang="zh-CN" altLang="en-US" sz="1200" dirty="0" smtClean="0"/>
            <a:t>业务到安全的映射</a:t>
          </a:r>
          <a:endParaRPr lang="zh-CN" altLang="en-US" sz="1200" dirty="0"/>
        </a:p>
      </dgm:t>
    </dgm:pt>
    <dgm:pt modelId="{7B79592A-CAD2-4DBB-9883-CA253AC9DBF5}" type="parTrans" cxnId="{C25C199D-652F-42F8-A803-04E0244626A9}">
      <dgm:prSet/>
      <dgm:spPr/>
      <dgm:t>
        <a:bodyPr/>
        <a:lstStyle/>
        <a:p>
          <a:endParaRPr lang="zh-CN" altLang="en-US"/>
        </a:p>
      </dgm:t>
    </dgm:pt>
    <dgm:pt modelId="{7382075F-E5EE-4739-A056-D8FF8C82F68D}" type="sibTrans" cxnId="{C25C199D-652F-42F8-A803-04E0244626A9}">
      <dgm:prSet/>
      <dgm:spPr/>
      <dgm:t>
        <a:bodyPr/>
        <a:lstStyle/>
        <a:p>
          <a:endParaRPr lang="zh-CN" altLang="en-US"/>
        </a:p>
      </dgm:t>
    </dgm:pt>
    <dgm:pt modelId="{2EE21FFF-6B79-4284-A67A-9CF94EB65A3E}">
      <dgm:prSet phldrT="[文本]" custT="1">
        <dgm:style>
          <a:lnRef idx="3">
            <a:schemeClr val="lt1"/>
          </a:lnRef>
          <a:fillRef idx="1">
            <a:schemeClr val="accent3"/>
          </a:fillRef>
          <a:effectRef idx="1">
            <a:schemeClr val="accent3"/>
          </a:effectRef>
          <a:fontRef idx="minor">
            <a:schemeClr val="lt1"/>
          </a:fontRef>
        </dgm:style>
      </dgm:prSet>
      <dgm:spPr/>
      <dgm:t>
        <a:bodyPr/>
        <a:lstStyle/>
        <a:p>
          <a:r>
            <a:rPr lang="zh-CN" altLang="en-US" sz="1200" dirty="0" smtClean="0"/>
            <a:t>影响</a:t>
          </a:r>
          <a:endParaRPr lang="zh-CN" altLang="en-US" sz="1200" dirty="0"/>
        </a:p>
      </dgm:t>
    </dgm:pt>
    <dgm:pt modelId="{E516C613-77E0-455B-851D-41E258E19919}" type="parTrans" cxnId="{DDA6B164-A603-492B-BA73-1DFF73042738}">
      <dgm:prSet/>
      <dgm:spPr/>
      <dgm:t>
        <a:bodyPr/>
        <a:lstStyle/>
        <a:p>
          <a:endParaRPr lang="zh-CN" altLang="en-US"/>
        </a:p>
      </dgm:t>
    </dgm:pt>
    <dgm:pt modelId="{95F90EF0-8A58-4A11-ACA5-0E269FB9ACB4}" type="sibTrans" cxnId="{DDA6B164-A603-492B-BA73-1DFF73042738}">
      <dgm:prSet/>
      <dgm:spPr/>
      <dgm:t>
        <a:bodyPr/>
        <a:lstStyle/>
        <a:p>
          <a:endParaRPr lang="zh-CN" altLang="en-US"/>
        </a:p>
      </dgm:t>
    </dgm:pt>
    <dgm:pt modelId="{C090706B-D09C-437C-8B75-EE1D9C0AA570}">
      <dgm:prSet phldrT="[文本]"/>
      <dgm:spPr>
        <a:solidFill>
          <a:schemeClr val="bg1"/>
        </a:solidFill>
        <a:ln>
          <a:solidFill>
            <a:srgbClr val="777777"/>
          </a:solidFill>
        </a:ln>
        <a:effectLst>
          <a:outerShdw blurRad="50800" dist="38100" dir="2700000" algn="tl" rotWithShape="0">
            <a:prstClr val="black">
              <a:alpha val="40000"/>
            </a:prstClr>
          </a:outerShdw>
        </a:effectLst>
      </dgm:spPr>
      <dgm:t>
        <a:bodyPr/>
        <a:lstStyle/>
        <a:p>
          <a:r>
            <a:rPr lang="zh-CN" altLang="en-US" dirty="0" smtClean="0">
              <a:solidFill>
                <a:srgbClr val="C00000"/>
              </a:solidFill>
            </a:rPr>
            <a:t>设计消减方案</a:t>
          </a:r>
          <a:endParaRPr lang="zh-CN" altLang="en-US" dirty="0">
            <a:solidFill>
              <a:srgbClr val="C00000"/>
            </a:solidFill>
          </a:endParaRPr>
        </a:p>
      </dgm:t>
    </dgm:pt>
    <dgm:pt modelId="{1772BFCA-CF53-416D-BCB6-CC00D4223849}" type="parTrans" cxnId="{60409514-FB24-4FFD-8930-529BB66CFE8E}">
      <dgm:prSet/>
      <dgm:spPr/>
      <dgm:t>
        <a:bodyPr/>
        <a:lstStyle/>
        <a:p>
          <a:endParaRPr lang="zh-CN" altLang="en-US"/>
        </a:p>
      </dgm:t>
    </dgm:pt>
    <dgm:pt modelId="{27150566-B4DF-4C37-B94C-33B8A6778820}" type="sibTrans" cxnId="{60409514-FB24-4FFD-8930-529BB66CFE8E}">
      <dgm:prSet/>
      <dgm:spPr/>
      <dgm:t>
        <a:bodyPr/>
        <a:lstStyle/>
        <a:p>
          <a:endParaRPr lang="zh-CN" altLang="en-US"/>
        </a:p>
      </dgm:t>
    </dgm:pt>
    <dgm:pt modelId="{810EBA90-62E6-4415-B578-43235A81F8B4}">
      <dgm:prSet phldrT="[文本]" custT="1">
        <dgm:style>
          <a:lnRef idx="3">
            <a:schemeClr val="lt1"/>
          </a:lnRef>
          <a:fillRef idx="1">
            <a:schemeClr val="accent3"/>
          </a:fillRef>
          <a:effectRef idx="1">
            <a:schemeClr val="accent3"/>
          </a:effectRef>
          <a:fontRef idx="minor">
            <a:schemeClr val="lt1"/>
          </a:fontRef>
        </dgm:style>
      </dgm:prSet>
      <dgm:spPr/>
      <dgm:t>
        <a:bodyPr/>
        <a:lstStyle/>
        <a:p>
          <a:r>
            <a:rPr lang="zh-CN" altLang="en-US" sz="1200" dirty="0" smtClean="0"/>
            <a:t>根据风险设计方案</a:t>
          </a:r>
          <a:endParaRPr lang="zh-CN" altLang="en-US" sz="1200" dirty="0"/>
        </a:p>
      </dgm:t>
    </dgm:pt>
    <dgm:pt modelId="{847227DC-2D96-479E-9C04-7DEAE57BD692}" type="parTrans" cxnId="{4E7A7F3B-F4CC-40DD-9748-7B12B1A91175}">
      <dgm:prSet/>
      <dgm:spPr/>
      <dgm:t>
        <a:bodyPr/>
        <a:lstStyle/>
        <a:p>
          <a:endParaRPr lang="zh-CN" altLang="en-US"/>
        </a:p>
      </dgm:t>
    </dgm:pt>
    <dgm:pt modelId="{E10D6453-A63F-4E74-AF6B-FE9782E00E0C}" type="sibTrans" cxnId="{4E7A7F3B-F4CC-40DD-9748-7B12B1A91175}">
      <dgm:prSet/>
      <dgm:spPr/>
      <dgm:t>
        <a:bodyPr/>
        <a:lstStyle/>
        <a:p>
          <a:endParaRPr lang="zh-CN" altLang="en-US"/>
        </a:p>
      </dgm:t>
    </dgm:pt>
    <dgm:pt modelId="{1D9EF19B-E757-4C07-999D-A430A4312C47}" type="pres">
      <dgm:prSet presAssocID="{47B5AD51-E311-4515-BC8F-41385EE90C7B}" presName="linearFlow" presStyleCnt="0">
        <dgm:presLayoutVars>
          <dgm:dir/>
          <dgm:animLvl val="lvl"/>
          <dgm:resizeHandles val="exact"/>
        </dgm:presLayoutVars>
      </dgm:prSet>
      <dgm:spPr/>
      <dgm:t>
        <a:bodyPr/>
        <a:lstStyle/>
        <a:p>
          <a:endParaRPr lang="zh-CN" altLang="en-US"/>
        </a:p>
      </dgm:t>
    </dgm:pt>
    <dgm:pt modelId="{E28B00AA-FD31-4EE8-A62F-08BC9688B9E1}" type="pres">
      <dgm:prSet presAssocID="{4063F0A9-AD4B-4644-8B22-1B377A33CADF}" presName="composite" presStyleCnt="0"/>
      <dgm:spPr/>
    </dgm:pt>
    <dgm:pt modelId="{4838A995-CEF5-4890-9729-427387B70DDE}" type="pres">
      <dgm:prSet presAssocID="{4063F0A9-AD4B-4644-8B22-1B377A33CADF}" presName="parTx" presStyleLbl="node1" presStyleIdx="0" presStyleCnt="4">
        <dgm:presLayoutVars>
          <dgm:chMax val="0"/>
          <dgm:chPref val="0"/>
          <dgm:bulletEnabled val="1"/>
        </dgm:presLayoutVars>
      </dgm:prSet>
      <dgm:spPr/>
      <dgm:t>
        <a:bodyPr/>
        <a:lstStyle/>
        <a:p>
          <a:endParaRPr lang="zh-CN" altLang="en-US"/>
        </a:p>
      </dgm:t>
    </dgm:pt>
    <dgm:pt modelId="{26AE3DEF-4793-4DE5-99A2-08C5F66382D1}" type="pres">
      <dgm:prSet presAssocID="{4063F0A9-AD4B-4644-8B22-1B377A33CADF}" presName="parSh" presStyleLbl="node1" presStyleIdx="0" presStyleCnt="4"/>
      <dgm:spPr/>
      <dgm:t>
        <a:bodyPr/>
        <a:lstStyle/>
        <a:p>
          <a:endParaRPr lang="zh-CN" altLang="en-US"/>
        </a:p>
      </dgm:t>
    </dgm:pt>
    <dgm:pt modelId="{953D584D-1315-4CA2-A534-20C24983BD6B}" type="pres">
      <dgm:prSet presAssocID="{4063F0A9-AD4B-4644-8B22-1B377A33CADF}" presName="desTx" presStyleLbl="fgAcc1" presStyleIdx="0" presStyleCnt="4">
        <dgm:presLayoutVars>
          <dgm:bulletEnabled val="1"/>
        </dgm:presLayoutVars>
      </dgm:prSet>
      <dgm:spPr/>
      <dgm:t>
        <a:bodyPr/>
        <a:lstStyle/>
        <a:p>
          <a:endParaRPr lang="zh-CN" altLang="en-US"/>
        </a:p>
      </dgm:t>
    </dgm:pt>
    <dgm:pt modelId="{7029C1A3-DC20-4472-8249-A6527BEBE6C3}" type="pres">
      <dgm:prSet presAssocID="{8319968B-821B-487F-9B4C-E9D779109D66}" presName="sibTrans" presStyleLbl="sibTrans2D1" presStyleIdx="0" presStyleCnt="3"/>
      <dgm:spPr/>
      <dgm:t>
        <a:bodyPr/>
        <a:lstStyle/>
        <a:p>
          <a:endParaRPr lang="zh-CN" altLang="en-US"/>
        </a:p>
      </dgm:t>
    </dgm:pt>
    <dgm:pt modelId="{11973F05-AF48-4E31-9267-756C8D9E6112}" type="pres">
      <dgm:prSet presAssocID="{8319968B-821B-487F-9B4C-E9D779109D66}" presName="connTx" presStyleLbl="sibTrans2D1" presStyleIdx="0" presStyleCnt="3"/>
      <dgm:spPr/>
      <dgm:t>
        <a:bodyPr/>
        <a:lstStyle/>
        <a:p>
          <a:endParaRPr lang="zh-CN" altLang="en-US"/>
        </a:p>
      </dgm:t>
    </dgm:pt>
    <dgm:pt modelId="{C3C16D06-7D97-4729-9104-D74C93D49485}" type="pres">
      <dgm:prSet presAssocID="{4603AF9E-5B42-4CE5-B99C-42A37020ED27}" presName="composite" presStyleCnt="0"/>
      <dgm:spPr/>
    </dgm:pt>
    <dgm:pt modelId="{93D65164-FF0A-491B-B21E-3CD786D83D30}" type="pres">
      <dgm:prSet presAssocID="{4603AF9E-5B42-4CE5-B99C-42A37020ED27}" presName="parTx" presStyleLbl="node1" presStyleIdx="0" presStyleCnt="4">
        <dgm:presLayoutVars>
          <dgm:chMax val="0"/>
          <dgm:chPref val="0"/>
          <dgm:bulletEnabled val="1"/>
        </dgm:presLayoutVars>
      </dgm:prSet>
      <dgm:spPr/>
      <dgm:t>
        <a:bodyPr/>
        <a:lstStyle/>
        <a:p>
          <a:endParaRPr lang="zh-CN" altLang="en-US"/>
        </a:p>
      </dgm:t>
    </dgm:pt>
    <dgm:pt modelId="{7A8BCB4C-B4AF-49AF-9F0E-12AAACF882DA}" type="pres">
      <dgm:prSet presAssocID="{4603AF9E-5B42-4CE5-B99C-42A37020ED27}" presName="parSh" presStyleLbl="node1" presStyleIdx="1" presStyleCnt="4"/>
      <dgm:spPr/>
      <dgm:t>
        <a:bodyPr/>
        <a:lstStyle/>
        <a:p>
          <a:endParaRPr lang="zh-CN" altLang="en-US"/>
        </a:p>
      </dgm:t>
    </dgm:pt>
    <dgm:pt modelId="{1428E5EB-6C27-4732-87F7-5EE72D01C6BF}" type="pres">
      <dgm:prSet presAssocID="{4603AF9E-5B42-4CE5-B99C-42A37020ED27}" presName="desTx" presStyleLbl="fgAcc1" presStyleIdx="1" presStyleCnt="4" custScaleX="107345">
        <dgm:presLayoutVars>
          <dgm:bulletEnabled val="1"/>
        </dgm:presLayoutVars>
      </dgm:prSet>
      <dgm:spPr/>
      <dgm:t>
        <a:bodyPr/>
        <a:lstStyle/>
        <a:p>
          <a:endParaRPr lang="zh-CN" altLang="en-US"/>
        </a:p>
      </dgm:t>
    </dgm:pt>
    <dgm:pt modelId="{6BFF4756-9264-498D-AE3F-10F63760FE55}" type="pres">
      <dgm:prSet presAssocID="{1186C57A-3834-4C99-98D1-8AAD678EEED1}" presName="sibTrans" presStyleLbl="sibTrans2D1" presStyleIdx="1" presStyleCnt="3"/>
      <dgm:spPr/>
      <dgm:t>
        <a:bodyPr/>
        <a:lstStyle/>
        <a:p>
          <a:endParaRPr lang="zh-CN" altLang="en-US"/>
        </a:p>
      </dgm:t>
    </dgm:pt>
    <dgm:pt modelId="{1D1BA13C-00E7-45A1-AEDD-A1DD7F79491A}" type="pres">
      <dgm:prSet presAssocID="{1186C57A-3834-4C99-98D1-8AAD678EEED1}" presName="connTx" presStyleLbl="sibTrans2D1" presStyleIdx="1" presStyleCnt="3"/>
      <dgm:spPr/>
      <dgm:t>
        <a:bodyPr/>
        <a:lstStyle/>
        <a:p>
          <a:endParaRPr lang="zh-CN" altLang="en-US"/>
        </a:p>
      </dgm:t>
    </dgm:pt>
    <dgm:pt modelId="{572DD599-0608-4FE4-817B-F0A03C2D3391}" type="pres">
      <dgm:prSet presAssocID="{8323773C-0722-45F9-85BA-0CBBF28C3C78}" presName="composite" presStyleCnt="0"/>
      <dgm:spPr/>
    </dgm:pt>
    <dgm:pt modelId="{D1A81773-09B2-48A2-B205-03F3223955A8}" type="pres">
      <dgm:prSet presAssocID="{8323773C-0722-45F9-85BA-0CBBF28C3C78}" presName="parTx" presStyleLbl="node1" presStyleIdx="1" presStyleCnt="4">
        <dgm:presLayoutVars>
          <dgm:chMax val="0"/>
          <dgm:chPref val="0"/>
          <dgm:bulletEnabled val="1"/>
        </dgm:presLayoutVars>
      </dgm:prSet>
      <dgm:spPr/>
      <dgm:t>
        <a:bodyPr/>
        <a:lstStyle/>
        <a:p>
          <a:endParaRPr lang="zh-CN" altLang="en-US"/>
        </a:p>
      </dgm:t>
    </dgm:pt>
    <dgm:pt modelId="{41AF0633-4CC6-4186-A494-B86257F56B2A}" type="pres">
      <dgm:prSet presAssocID="{8323773C-0722-45F9-85BA-0CBBF28C3C78}" presName="parSh" presStyleLbl="node1" presStyleIdx="2" presStyleCnt="4"/>
      <dgm:spPr/>
      <dgm:t>
        <a:bodyPr/>
        <a:lstStyle/>
        <a:p>
          <a:endParaRPr lang="zh-CN" altLang="en-US"/>
        </a:p>
      </dgm:t>
    </dgm:pt>
    <dgm:pt modelId="{81696A10-CD51-4D41-9F0D-B32B28DC2741}" type="pres">
      <dgm:prSet presAssocID="{8323773C-0722-45F9-85BA-0CBBF28C3C78}" presName="desTx" presStyleLbl="fgAcc1" presStyleIdx="2" presStyleCnt="4">
        <dgm:presLayoutVars>
          <dgm:bulletEnabled val="1"/>
        </dgm:presLayoutVars>
      </dgm:prSet>
      <dgm:spPr/>
      <dgm:t>
        <a:bodyPr/>
        <a:lstStyle/>
        <a:p>
          <a:endParaRPr lang="zh-CN" altLang="en-US"/>
        </a:p>
      </dgm:t>
    </dgm:pt>
    <dgm:pt modelId="{654E74EF-482B-4BAD-A48C-EDF842564B3D}" type="pres">
      <dgm:prSet presAssocID="{36A60289-FB83-4034-9BAA-FE8C8831D07E}" presName="sibTrans" presStyleLbl="sibTrans2D1" presStyleIdx="2" presStyleCnt="3"/>
      <dgm:spPr/>
      <dgm:t>
        <a:bodyPr/>
        <a:lstStyle/>
        <a:p>
          <a:endParaRPr lang="zh-CN" altLang="en-US"/>
        </a:p>
      </dgm:t>
    </dgm:pt>
    <dgm:pt modelId="{6F0D7063-0CAB-43C0-A152-2C20147329C5}" type="pres">
      <dgm:prSet presAssocID="{36A60289-FB83-4034-9BAA-FE8C8831D07E}" presName="connTx" presStyleLbl="sibTrans2D1" presStyleIdx="2" presStyleCnt="3"/>
      <dgm:spPr/>
      <dgm:t>
        <a:bodyPr/>
        <a:lstStyle/>
        <a:p>
          <a:endParaRPr lang="zh-CN" altLang="en-US"/>
        </a:p>
      </dgm:t>
    </dgm:pt>
    <dgm:pt modelId="{A4095F65-7E07-46FE-8363-C3FF680F5A61}" type="pres">
      <dgm:prSet presAssocID="{C090706B-D09C-437C-8B75-EE1D9C0AA570}" presName="composite" presStyleCnt="0"/>
      <dgm:spPr/>
    </dgm:pt>
    <dgm:pt modelId="{E3259DF0-B142-44D1-87E7-5B53654F45BD}" type="pres">
      <dgm:prSet presAssocID="{C090706B-D09C-437C-8B75-EE1D9C0AA570}" presName="parTx" presStyleLbl="node1" presStyleIdx="2" presStyleCnt="4">
        <dgm:presLayoutVars>
          <dgm:chMax val="0"/>
          <dgm:chPref val="0"/>
          <dgm:bulletEnabled val="1"/>
        </dgm:presLayoutVars>
      </dgm:prSet>
      <dgm:spPr/>
      <dgm:t>
        <a:bodyPr/>
        <a:lstStyle/>
        <a:p>
          <a:endParaRPr lang="zh-CN" altLang="en-US"/>
        </a:p>
      </dgm:t>
    </dgm:pt>
    <dgm:pt modelId="{5D292A22-B649-4DB3-A663-0F213EB462E9}" type="pres">
      <dgm:prSet presAssocID="{C090706B-D09C-437C-8B75-EE1D9C0AA570}" presName="parSh" presStyleLbl="node1" presStyleIdx="3" presStyleCnt="4"/>
      <dgm:spPr/>
      <dgm:t>
        <a:bodyPr/>
        <a:lstStyle/>
        <a:p>
          <a:endParaRPr lang="zh-CN" altLang="en-US"/>
        </a:p>
      </dgm:t>
    </dgm:pt>
    <dgm:pt modelId="{3C9853F3-DFA3-4618-BE8D-2A0B05D27A85}" type="pres">
      <dgm:prSet presAssocID="{C090706B-D09C-437C-8B75-EE1D9C0AA570}" presName="desTx" presStyleLbl="fgAcc1" presStyleIdx="3" presStyleCnt="4">
        <dgm:presLayoutVars>
          <dgm:bulletEnabled val="1"/>
        </dgm:presLayoutVars>
      </dgm:prSet>
      <dgm:spPr/>
      <dgm:t>
        <a:bodyPr/>
        <a:lstStyle/>
        <a:p>
          <a:endParaRPr lang="zh-CN" altLang="en-US"/>
        </a:p>
      </dgm:t>
    </dgm:pt>
  </dgm:ptLst>
  <dgm:cxnLst>
    <dgm:cxn modelId="{4A294E29-2984-48B1-8E37-F72430ED5DCB}" type="presOf" srcId="{8323773C-0722-45F9-85BA-0CBBF28C3C78}" destId="{41AF0633-4CC6-4186-A494-B86257F56B2A}" srcOrd="1" destOrd="0" presId="urn:microsoft.com/office/officeart/2005/8/layout/process3"/>
    <dgm:cxn modelId="{E1A9E3FF-C81A-47C2-AF40-1EA9F690CE75}" type="presOf" srcId="{47B5AD51-E311-4515-BC8F-41385EE90C7B}" destId="{1D9EF19B-E757-4C07-999D-A430A4312C47}" srcOrd="0" destOrd="0" presId="urn:microsoft.com/office/officeart/2005/8/layout/process3"/>
    <dgm:cxn modelId="{B64D1256-0710-43E5-AD69-19EDDC41E6A8}" type="presOf" srcId="{1186C57A-3834-4C99-98D1-8AAD678EEED1}" destId="{1D1BA13C-00E7-45A1-AEDD-A1DD7F79491A}" srcOrd="1" destOrd="0" presId="urn:microsoft.com/office/officeart/2005/8/layout/process3"/>
    <dgm:cxn modelId="{4F5D8BAB-9C1F-40C3-8E1C-8132CD85BFE5}" type="presOf" srcId="{810EBA90-62E6-4415-B578-43235A81F8B4}" destId="{3C9853F3-DFA3-4618-BE8D-2A0B05D27A85}" srcOrd="0" destOrd="0" presId="urn:microsoft.com/office/officeart/2005/8/layout/process3"/>
    <dgm:cxn modelId="{B49BB0CE-F684-4945-B94D-E5AE3F43E34D}" type="presOf" srcId="{2EE21FFF-6B79-4284-A67A-9CF94EB65A3E}" destId="{81696A10-CD51-4D41-9F0D-B32B28DC2741}" srcOrd="0" destOrd="1" presId="urn:microsoft.com/office/officeart/2005/8/layout/process3"/>
    <dgm:cxn modelId="{DDA6B164-A603-492B-BA73-1DFF73042738}" srcId="{8323773C-0722-45F9-85BA-0CBBF28C3C78}" destId="{2EE21FFF-6B79-4284-A67A-9CF94EB65A3E}" srcOrd="1" destOrd="0" parTransId="{E516C613-77E0-455B-851D-41E258E19919}" sibTransId="{95F90EF0-8A58-4A11-ACA5-0E269FB9ACB4}"/>
    <dgm:cxn modelId="{89B4760E-77F2-4968-B1C6-134D846014C0}" type="presOf" srcId="{4603AF9E-5B42-4CE5-B99C-42A37020ED27}" destId="{7A8BCB4C-B4AF-49AF-9F0E-12AAACF882DA}" srcOrd="1" destOrd="0" presId="urn:microsoft.com/office/officeart/2005/8/layout/process3"/>
    <dgm:cxn modelId="{6078633C-C978-4B5F-8393-29F3B128AF75}" type="presOf" srcId="{592C8FF5-1D99-429B-AB18-35B707994EF9}" destId="{1428E5EB-6C27-4732-87F7-5EE72D01C6BF}" srcOrd="0" destOrd="0" presId="urn:microsoft.com/office/officeart/2005/8/layout/process3"/>
    <dgm:cxn modelId="{CB80F386-C0B4-4CF3-B40E-8A6947E0E285}" type="presOf" srcId="{4603AF9E-5B42-4CE5-B99C-42A37020ED27}" destId="{93D65164-FF0A-491B-B21E-3CD786D83D30}" srcOrd="0" destOrd="0" presId="urn:microsoft.com/office/officeart/2005/8/layout/process3"/>
    <dgm:cxn modelId="{CC6E0BA6-1242-40FD-87A0-9F063526F821}" srcId="{47B5AD51-E311-4515-BC8F-41385EE90C7B}" destId="{4063F0A9-AD4B-4644-8B22-1B377A33CADF}" srcOrd="0" destOrd="0" parTransId="{74C8E826-5EFF-4F0D-8307-7CE92D230A52}" sibTransId="{8319968B-821B-487F-9B4C-E9D779109D66}"/>
    <dgm:cxn modelId="{C956D407-F36D-44F2-9209-8C60300E59E9}" type="presOf" srcId="{717E1654-78AE-4E2C-80C9-636BC5D6B743}" destId="{81696A10-CD51-4D41-9F0D-B32B28DC2741}" srcOrd="0" destOrd="0" presId="urn:microsoft.com/office/officeart/2005/8/layout/process3"/>
    <dgm:cxn modelId="{DB34E1D5-6B2F-4375-BC94-3A0843DECB2E}" type="presOf" srcId="{36A60289-FB83-4034-9BAA-FE8C8831D07E}" destId="{654E74EF-482B-4BAD-A48C-EDF842564B3D}" srcOrd="0" destOrd="0" presId="urn:microsoft.com/office/officeart/2005/8/layout/process3"/>
    <dgm:cxn modelId="{CB611EEA-7F45-4DA7-BAFE-5CA7F2FD5E05}" type="presOf" srcId="{8319968B-821B-487F-9B4C-E9D779109D66}" destId="{7029C1A3-DC20-4472-8249-A6527BEBE6C3}" srcOrd="0" destOrd="0" presId="urn:microsoft.com/office/officeart/2005/8/layout/process3"/>
    <dgm:cxn modelId="{2DCC1C4F-8C24-4D2B-9E2C-091072BEDF67}" type="presOf" srcId="{B2037598-8D8A-42FC-A7E3-24CA7B1DBD5E}" destId="{1428E5EB-6C27-4732-87F7-5EE72D01C6BF}" srcOrd="0" destOrd="1" presId="urn:microsoft.com/office/officeart/2005/8/layout/process3"/>
    <dgm:cxn modelId="{C13FC53E-EC30-4D60-BDA2-FEEE7D7E33F9}" type="presOf" srcId="{8319968B-821B-487F-9B4C-E9D779109D66}" destId="{11973F05-AF48-4E31-9267-756C8D9E6112}" srcOrd="1" destOrd="0" presId="urn:microsoft.com/office/officeart/2005/8/layout/process3"/>
    <dgm:cxn modelId="{8C98DE15-AAFD-44DC-B3AA-039EE7F6AEBA}" type="presOf" srcId="{4063F0A9-AD4B-4644-8B22-1B377A33CADF}" destId="{4838A995-CEF5-4890-9729-427387B70DDE}" srcOrd="0" destOrd="0" presId="urn:microsoft.com/office/officeart/2005/8/layout/process3"/>
    <dgm:cxn modelId="{8849DF60-1B7C-42AF-AD95-32F912693AEB}" type="presOf" srcId="{C090706B-D09C-437C-8B75-EE1D9C0AA570}" destId="{5D292A22-B649-4DB3-A663-0F213EB462E9}" srcOrd="1" destOrd="0" presId="urn:microsoft.com/office/officeart/2005/8/layout/process3"/>
    <dgm:cxn modelId="{B6426BA7-69F4-4249-8832-C1F6BC33D0F7}" type="presOf" srcId="{917BE6C5-E154-445E-8C96-1806B39E33E2}" destId="{953D584D-1315-4CA2-A534-20C24983BD6B}" srcOrd="0" destOrd="0" presId="urn:microsoft.com/office/officeart/2005/8/layout/process3"/>
    <dgm:cxn modelId="{4E7A7F3B-F4CC-40DD-9748-7B12B1A91175}" srcId="{C090706B-D09C-437C-8B75-EE1D9C0AA570}" destId="{810EBA90-62E6-4415-B578-43235A81F8B4}" srcOrd="0" destOrd="0" parTransId="{847227DC-2D96-479E-9C04-7DEAE57BD692}" sibTransId="{E10D6453-A63F-4E74-AF6B-FE9782E00E0C}"/>
    <dgm:cxn modelId="{60409514-FB24-4FFD-8930-529BB66CFE8E}" srcId="{47B5AD51-E311-4515-BC8F-41385EE90C7B}" destId="{C090706B-D09C-437C-8B75-EE1D9C0AA570}" srcOrd="3" destOrd="0" parTransId="{1772BFCA-CF53-416D-BCB6-CC00D4223849}" sibTransId="{27150566-B4DF-4C37-B94C-33B8A6778820}"/>
    <dgm:cxn modelId="{3F3A383C-3FB3-4957-B66B-A751623184A7}" type="presOf" srcId="{4063F0A9-AD4B-4644-8B22-1B377A33CADF}" destId="{26AE3DEF-4793-4DE5-99A2-08C5F66382D1}" srcOrd="1" destOrd="0" presId="urn:microsoft.com/office/officeart/2005/8/layout/process3"/>
    <dgm:cxn modelId="{D49B1867-7E86-49CD-B413-ECFE47CB9F0C}" type="presOf" srcId="{8323773C-0722-45F9-85BA-0CBBF28C3C78}" destId="{D1A81773-09B2-48A2-B205-03F3223955A8}" srcOrd="0" destOrd="0" presId="urn:microsoft.com/office/officeart/2005/8/layout/process3"/>
    <dgm:cxn modelId="{C25C199D-652F-42F8-A803-04E0244626A9}" srcId="{4603AF9E-5B42-4CE5-B99C-42A37020ED27}" destId="{B2037598-8D8A-42FC-A7E3-24CA7B1DBD5E}" srcOrd="1" destOrd="0" parTransId="{7B79592A-CAD2-4DBB-9883-CA253AC9DBF5}" sibTransId="{7382075F-E5EE-4739-A056-D8FF8C82F68D}"/>
    <dgm:cxn modelId="{0C625136-D400-4414-9B01-4DA3955FF08E}" srcId="{47B5AD51-E311-4515-BC8F-41385EE90C7B}" destId="{4603AF9E-5B42-4CE5-B99C-42A37020ED27}" srcOrd="1" destOrd="0" parTransId="{BD862295-B600-4FAA-B566-B12585AF7F33}" sibTransId="{1186C57A-3834-4C99-98D1-8AAD678EEED1}"/>
    <dgm:cxn modelId="{D75DE02E-5C24-414F-9B7F-2E86E29C5ABD}" srcId="{8323773C-0722-45F9-85BA-0CBBF28C3C78}" destId="{717E1654-78AE-4E2C-80C9-636BC5D6B743}" srcOrd="0" destOrd="0" parTransId="{94B7EF02-CF39-46F5-8DDF-1A531D3BE265}" sibTransId="{215701D8-7731-46ED-9343-5F92B031C55B}"/>
    <dgm:cxn modelId="{89E6DB73-E929-4D8C-B1D7-B31BE9248C63}" srcId="{47B5AD51-E311-4515-BC8F-41385EE90C7B}" destId="{8323773C-0722-45F9-85BA-0CBBF28C3C78}" srcOrd="2" destOrd="0" parTransId="{09DBFB43-88CD-48E3-B84D-54B3544E7F6F}" sibTransId="{36A60289-FB83-4034-9BAA-FE8C8831D07E}"/>
    <dgm:cxn modelId="{A7AE4E85-6BB1-4A4C-AC80-EE67FF035AD7}" type="presOf" srcId="{C090706B-D09C-437C-8B75-EE1D9C0AA570}" destId="{E3259DF0-B142-44D1-87E7-5B53654F45BD}" srcOrd="0" destOrd="0" presId="urn:microsoft.com/office/officeart/2005/8/layout/process3"/>
    <dgm:cxn modelId="{7BE13772-17B7-4939-A7C5-BCDC1346F773}" srcId="{4063F0A9-AD4B-4644-8B22-1B377A33CADF}" destId="{917BE6C5-E154-445E-8C96-1806B39E33E2}" srcOrd="0" destOrd="0" parTransId="{03179EB3-DC45-4FDF-AE7D-DCB71C571BA0}" sibTransId="{D331E955-8641-49EE-A979-D980DFEE67B7}"/>
    <dgm:cxn modelId="{A933AC27-3035-44F8-9C19-80622786D7C7}" srcId="{4603AF9E-5B42-4CE5-B99C-42A37020ED27}" destId="{592C8FF5-1D99-429B-AB18-35B707994EF9}" srcOrd="0" destOrd="0" parTransId="{6C4BB45D-0F11-4D30-AEC7-E10997DE6DCE}" sibTransId="{700A4402-727A-4BEE-8B15-3ACE96E09C53}"/>
    <dgm:cxn modelId="{5359DF16-1C23-40D1-A8E0-78D8B56F85A3}" type="presOf" srcId="{1186C57A-3834-4C99-98D1-8AAD678EEED1}" destId="{6BFF4756-9264-498D-AE3F-10F63760FE55}" srcOrd="0" destOrd="0" presId="urn:microsoft.com/office/officeart/2005/8/layout/process3"/>
    <dgm:cxn modelId="{8EE310C0-431E-4D1E-8B3F-97DF3F4BF156}" type="presOf" srcId="{36A60289-FB83-4034-9BAA-FE8C8831D07E}" destId="{6F0D7063-0CAB-43C0-A152-2C20147329C5}" srcOrd="1" destOrd="0" presId="urn:microsoft.com/office/officeart/2005/8/layout/process3"/>
    <dgm:cxn modelId="{E74C8E95-470F-4763-9AEE-8BFA4A2D4921}" type="presParOf" srcId="{1D9EF19B-E757-4C07-999D-A430A4312C47}" destId="{E28B00AA-FD31-4EE8-A62F-08BC9688B9E1}" srcOrd="0" destOrd="0" presId="urn:microsoft.com/office/officeart/2005/8/layout/process3"/>
    <dgm:cxn modelId="{89D05E85-039F-4482-A888-355D1E67184F}" type="presParOf" srcId="{E28B00AA-FD31-4EE8-A62F-08BC9688B9E1}" destId="{4838A995-CEF5-4890-9729-427387B70DDE}" srcOrd="0" destOrd="0" presId="urn:microsoft.com/office/officeart/2005/8/layout/process3"/>
    <dgm:cxn modelId="{E27DDBA6-8010-4762-B7E0-74D9E1643B59}" type="presParOf" srcId="{E28B00AA-FD31-4EE8-A62F-08BC9688B9E1}" destId="{26AE3DEF-4793-4DE5-99A2-08C5F66382D1}" srcOrd="1" destOrd="0" presId="urn:microsoft.com/office/officeart/2005/8/layout/process3"/>
    <dgm:cxn modelId="{8EA7DE87-5CE5-4989-928C-D95A5EEB8714}" type="presParOf" srcId="{E28B00AA-FD31-4EE8-A62F-08BC9688B9E1}" destId="{953D584D-1315-4CA2-A534-20C24983BD6B}" srcOrd="2" destOrd="0" presId="urn:microsoft.com/office/officeart/2005/8/layout/process3"/>
    <dgm:cxn modelId="{AEF8E4B4-AD89-440E-932B-8D4ABC5DC98F}" type="presParOf" srcId="{1D9EF19B-E757-4C07-999D-A430A4312C47}" destId="{7029C1A3-DC20-4472-8249-A6527BEBE6C3}" srcOrd="1" destOrd="0" presId="urn:microsoft.com/office/officeart/2005/8/layout/process3"/>
    <dgm:cxn modelId="{5DA06703-089D-4F62-8D4D-D5963DD47844}" type="presParOf" srcId="{7029C1A3-DC20-4472-8249-A6527BEBE6C3}" destId="{11973F05-AF48-4E31-9267-756C8D9E6112}" srcOrd="0" destOrd="0" presId="urn:microsoft.com/office/officeart/2005/8/layout/process3"/>
    <dgm:cxn modelId="{4A467604-C6A8-4783-807E-4EF535CFCE59}" type="presParOf" srcId="{1D9EF19B-E757-4C07-999D-A430A4312C47}" destId="{C3C16D06-7D97-4729-9104-D74C93D49485}" srcOrd="2" destOrd="0" presId="urn:microsoft.com/office/officeart/2005/8/layout/process3"/>
    <dgm:cxn modelId="{620BC6D2-A30C-483D-91FF-030689A15405}" type="presParOf" srcId="{C3C16D06-7D97-4729-9104-D74C93D49485}" destId="{93D65164-FF0A-491B-B21E-3CD786D83D30}" srcOrd="0" destOrd="0" presId="urn:microsoft.com/office/officeart/2005/8/layout/process3"/>
    <dgm:cxn modelId="{688CD441-A591-46D9-87CE-26FA2901E139}" type="presParOf" srcId="{C3C16D06-7D97-4729-9104-D74C93D49485}" destId="{7A8BCB4C-B4AF-49AF-9F0E-12AAACF882DA}" srcOrd="1" destOrd="0" presId="urn:microsoft.com/office/officeart/2005/8/layout/process3"/>
    <dgm:cxn modelId="{253E11F6-9BA9-4721-924B-6A5D2518119B}" type="presParOf" srcId="{C3C16D06-7D97-4729-9104-D74C93D49485}" destId="{1428E5EB-6C27-4732-87F7-5EE72D01C6BF}" srcOrd="2" destOrd="0" presId="urn:microsoft.com/office/officeart/2005/8/layout/process3"/>
    <dgm:cxn modelId="{CCE396D9-C715-444B-A8FE-9A0278E7D9F7}" type="presParOf" srcId="{1D9EF19B-E757-4C07-999D-A430A4312C47}" destId="{6BFF4756-9264-498D-AE3F-10F63760FE55}" srcOrd="3" destOrd="0" presId="urn:microsoft.com/office/officeart/2005/8/layout/process3"/>
    <dgm:cxn modelId="{6CDD2668-C4CD-49CE-8633-D65C627D584A}" type="presParOf" srcId="{6BFF4756-9264-498D-AE3F-10F63760FE55}" destId="{1D1BA13C-00E7-45A1-AEDD-A1DD7F79491A}" srcOrd="0" destOrd="0" presId="urn:microsoft.com/office/officeart/2005/8/layout/process3"/>
    <dgm:cxn modelId="{ACA2748F-4748-48FA-8587-EDF7B5BAD291}" type="presParOf" srcId="{1D9EF19B-E757-4C07-999D-A430A4312C47}" destId="{572DD599-0608-4FE4-817B-F0A03C2D3391}" srcOrd="4" destOrd="0" presId="urn:microsoft.com/office/officeart/2005/8/layout/process3"/>
    <dgm:cxn modelId="{34261AFB-F407-4941-B2D8-4A1269D5CD4E}" type="presParOf" srcId="{572DD599-0608-4FE4-817B-F0A03C2D3391}" destId="{D1A81773-09B2-48A2-B205-03F3223955A8}" srcOrd="0" destOrd="0" presId="urn:microsoft.com/office/officeart/2005/8/layout/process3"/>
    <dgm:cxn modelId="{E1C363BC-1154-4924-A657-85252CBBF567}" type="presParOf" srcId="{572DD599-0608-4FE4-817B-F0A03C2D3391}" destId="{41AF0633-4CC6-4186-A494-B86257F56B2A}" srcOrd="1" destOrd="0" presId="urn:microsoft.com/office/officeart/2005/8/layout/process3"/>
    <dgm:cxn modelId="{4B19F81C-D8A3-4998-A73D-1EAEA281CC44}" type="presParOf" srcId="{572DD599-0608-4FE4-817B-F0A03C2D3391}" destId="{81696A10-CD51-4D41-9F0D-B32B28DC2741}" srcOrd="2" destOrd="0" presId="urn:microsoft.com/office/officeart/2005/8/layout/process3"/>
    <dgm:cxn modelId="{384E5C08-1C40-4E8C-B315-42CBF3420BAA}" type="presParOf" srcId="{1D9EF19B-E757-4C07-999D-A430A4312C47}" destId="{654E74EF-482B-4BAD-A48C-EDF842564B3D}" srcOrd="5" destOrd="0" presId="urn:microsoft.com/office/officeart/2005/8/layout/process3"/>
    <dgm:cxn modelId="{416683B1-1C5E-4DA4-90FE-01800F4FB7A9}" type="presParOf" srcId="{654E74EF-482B-4BAD-A48C-EDF842564B3D}" destId="{6F0D7063-0CAB-43C0-A152-2C20147329C5}" srcOrd="0" destOrd="0" presId="urn:microsoft.com/office/officeart/2005/8/layout/process3"/>
    <dgm:cxn modelId="{0FEFCDCC-5C6A-4A11-ABDC-7531D9464836}" type="presParOf" srcId="{1D9EF19B-E757-4C07-999D-A430A4312C47}" destId="{A4095F65-7E07-46FE-8363-C3FF680F5A61}" srcOrd="6" destOrd="0" presId="urn:microsoft.com/office/officeart/2005/8/layout/process3"/>
    <dgm:cxn modelId="{BC8A9F06-3809-4A4D-A74A-BFD9FDE46BA9}" type="presParOf" srcId="{A4095F65-7E07-46FE-8363-C3FF680F5A61}" destId="{E3259DF0-B142-44D1-87E7-5B53654F45BD}" srcOrd="0" destOrd="0" presId="urn:microsoft.com/office/officeart/2005/8/layout/process3"/>
    <dgm:cxn modelId="{8EDD97FB-FB74-42F3-A44F-15B5FA94281D}" type="presParOf" srcId="{A4095F65-7E07-46FE-8363-C3FF680F5A61}" destId="{5D292A22-B649-4DB3-A663-0F213EB462E9}" srcOrd="1" destOrd="0" presId="urn:microsoft.com/office/officeart/2005/8/layout/process3"/>
    <dgm:cxn modelId="{E246AFBF-02F3-4122-8CE0-8D4FF4018204}" type="presParOf" srcId="{A4095F65-7E07-46FE-8363-C3FF680F5A61}" destId="{3C9853F3-DFA3-4618-BE8D-2A0B05D27A8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B5AD51-E311-4515-BC8F-41385EE90C7B}"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4063F0A9-AD4B-4644-8B22-1B377A33CADF}">
      <dgm:prSet phldrT="[文本]">
        <dgm:style>
          <a:lnRef idx="1">
            <a:schemeClr val="accent3"/>
          </a:lnRef>
          <a:fillRef idx="2">
            <a:schemeClr val="accent3"/>
          </a:fillRef>
          <a:effectRef idx="1">
            <a:schemeClr val="accent3"/>
          </a:effectRef>
          <a:fontRef idx="minor">
            <a:schemeClr val="dk1"/>
          </a:fontRef>
        </dgm:style>
      </dgm:prSet>
      <dgm:spPr>
        <a:solidFill>
          <a:schemeClr val="bg1"/>
        </a:solidFill>
        <a:ln w="25400">
          <a:solidFill>
            <a:srgbClr val="777777"/>
          </a:solidFill>
        </a:ln>
        <a:effectLst>
          <a:outerShdw blurRad="50800" dist="38100" dir="2700000" algn="tl" rotWithShape="0">
            <a:prstClr val="black">
              <a:alpha val="40000"/>
            </a:prstClr>
          </a:outerShdw>
        </a:effectLst>
      </dgm:spPr>
      <dgm:t>
        <a:bodyPr/>
        <a:lstStyle/>
        <a:p>
          <a:r>
            <a:rPr lang="zh-CN" altLang="en-US" dirty="0" smtClean="0">
              <a:solidFill>
                <a:srgbClr val="C00000"/>
              </a:solidFill>
            </a:rPr>
            <a:t>绘制数据流图</a:t>
          </a:r>
          <a:endParaRPr lang="zh-CN" altLang="en-US" dirty="0">
            <a:solidFill>
              <a:srgbClr val="C00000"/>
            </a:solidFill>
          </a:endParaRPr>
        </a:p>
      </dgm:t>
    </dgm:pt>
    <dgm:pt modelId="{74C8E826-5EFF-4F0D-8307-7CE92D230A52}" type="parTrans" cxnId="{CC6E0BA6-1242-40FD-87A0-9F063526F821}">
      <dgm:prSet/>
      <dgm:spPr/>
      <dgm:t>
        <a:bodyPr/>
        <a:lstStyle/>
        <a:p>
          <a:endParaRPr lang="zh-CN" altLang="en-US"/>
        </a:p>
      </dgm:t>
    </dgm:pt>
    <dgm:pt modelId="{8319968B-821B-487F-9B4C-E9D779109D66}" type="sibTrans" cxnId="{CC6E0BA6-1242-40FD-87A0-9F063526F821}">
      <dgm:prSet>
        <dgm:style>
          <a:lnRef idx="2">
            <a:schemeClr val="accent3">
              <a:shade val="50000"/>
            </a:schemeClr>
          </a:lnRef>
          <a:fillRef idx="1">
            <a:schemeClr val="accent3"/>
          </a:fillRef>
          <a:effectRef idx="0">
            <a:schemeClr val="accent3"/>
          </a:effectRef>
          <a:fontRef idx="minor">
            <a:schemeClr val="lt1"/>
          </a:fontRef>
        </dgm:style>
      </dgm:prSet>
      <dgm:spPr>
        <a:ln/>
      </dgm:spPr>
      <dgm:t>
        <a:bodyPr/>
        <a:lstStyle/>
        <a:p>
          <a:endParaRPr lang="zh-CN" altLang="en-US"/>
        </a:p>
      </dgm:t>
    </dgm:pt>
    <dgm:pt modelId="{917BE6C5-E154-445E-8C96-1806B39E33E2}">
      <dgm:prSet phldrT="[文本]" custT="1">
        <dgm:style>
          <a:lnRef idx="3">
            <a:schemeClr val="lt1"/>
          </a:lnRef>
          <a:fillRef idx="1">
            <a:schemeClr val="accent3"/>
          </a:fillRef>
          <a:effectRef idx="1">
            <a:schemeClr val="accent3"/>
          </a:effectRef>
          <a:fontRef idx="minor">
            <a:schemeClr val="lt1"/>
          </a:fontRef>
        </dgm:style>
      </dgm:prSet>
      <dgm:spPr>
        <a:ln/>
      </dgm:spPr>
      <dgm:t>
        <a:bodyPr/>
        <a:lstStyle/>
        <a:p>
          <a:r>
            <a:rPr lang="zh-CN" altLang="en-US" sz="1200" kern="1200" dirty="0" smtClean="0">
              <a:solidFill>
                <a:srgbClr val="000000"/>
              </a:solidFill>
              <a:latin typeface="微软雅黑" pitchFamily="34" charset="-122"/>
              <a:ea typeface="微软雅黑" pitchFamily="34" charset="-122"/>
              <a:cs typeface="+mn-cs"/>
            </a:rPr>
            <a:t>梳理业务</a:t>
          </a:r>
        </a:p>
      </dgm:t>
    </dgm:pt>
    <dgm:pt modelId="{03179EB3-DC45-4FDF-AE7D-DCB71C571BA0}" type="parTrans" cxnId="{7BE13772-17B7-4939-A7C5-BCDC1346F773}">
      <dgm:prSet/>
      <dgm:spPr/>
      <dgm:t>
        <a:bodyPr/>
        <a:lstStyle/>
        <a:p>
          <a:endParaRPr lang="zh-CN" altLang="en-US"/>
        </a:p>
      </dgm:t>
    </dgm:pt>
    <dgm:pt modelId="{D331E955-8641-49EE-A979-D980DFEE67B7}" type="sibTrans" cxnId="{7BE13772-17B7-4939-A7C5-BCDC1346F773}">
      <dgm:prSet/>
      <dgm:spPr/>
      <dgm:t>
        <a:bodyPr/>
        <a:lstStyle/>
        <a:p>
          <a:endParaRPr lang="zh-CN" altLang="en-US"/>
        </a:p>
      </dgm:t>
    </dgm:pt>
    <dgm:pt modelId="{4603AF9E-5B42-4CE5-B99C-42A37020ED27}">
      <dgm:prSet phldrT="[文本]"/>
      <dgm:spPr>
        <a:solidFill>
          <a:schemeClr val="bg1"/>
        </a:solidFill>
        <a:ln>
          <a:solidFill>
            <a:srgbClr val="777777"/>
          </a:solidFill>
        </a:ln>
        <a:effectLst>
          <a:outerShdw blurRad="50800" dist="38100" dir="2700000" algn="tl" rotWithShape="0">
            <a:prstClr val="black">
              <a:alpha val="40000"/>
            </a:prstClr>
          </a:outerShdw>
        </a:effectLst>
      </dgm:spPr>
      <dgm:t>
        <a:bodyPr/>
        <a:lstStyle/>
        <a:p>
          <a:r>
            <a:rPr lang="zh-CN" altLang="en-US" dirty="0" smtClean="0">
              <a:solidFill>
                <a:srgbClr val="C00000"/>
              </a:solidFill>
            </a:rPr>
            <a:t>列举威胁</a:t>
          </a:r>
          <a:endParaRPr lang="zh-CN" altLang="en-US" dirty="0">
            <a:solidFill>
              <a:srgbClr val="C00000"/>
            </a:solidFill>
          </a:endParaRPr>
        </a:p>
      </dgm:t>
    </dgm:pt>
    <dgm:pt modelId="{BD862295-B600-4FAA-B566-B12585AF7F33}" type="parTrans" cxnId="{0C625136-D400-4414-9B01-4DA3955FF08E}">
      <dgm:prSet/>
      <dgm:spPr/>
      <dgm:t>
        <a:bodyPr/>
        <a:lstStyle/>
        <a:p>
          <a:endParaRPr lang="zh-CN" altLang="en-US"/>
        </a:p>
      </dgm:t>
    </dgm:pt>
    <dgm:pt modelId="{1186C57A-3834-4C99-98D1-8AAD678EEED1}" type="sibTrans" cxnId="{0C625136-D400-4414-9B01-4DA3955FF08E}">
      <dgm:prSet>
        <dgm:style>
          <a:lnRef idx="2">
            <a:schemeClr val="accent3">
              <a:shade val="50000"/>
            </a:schemeClr>
          </a:lnRef>
          <a:fillRef idx="1">
            <a:schemeClr val="accent3"/>
          </a:fillRef>
          <a:effectRef idx="0">
            <a:schemeClr val="accent3"/>
          </a:effectRef>
          <a:fontRef idx="minor">
            <a:schemeClr val="lt1"/>
          </a:fontRef>
        </dgm:style>
      </dgm:prSet>
      <dgm:spPr>
        <a:ln/>
      </dgm:spPr>
      <dgm:t>
        <a:bodyPr/>
        <a:lstStyle/>
        <a:p>
          <a:endParaRPr lang="zh-CN" altLang="en-US"/>
        </a:p>
      </dgm:t>
    </dgm:pt>
    <dgm:pt modelId="{592C8FF5-1D99-429B-AB18-35B707994EF9}">
      <dgm:prSet phldrT="[文本]" custT="1">
        <dgm:style>
          <a:lnRef idx="3">
            <a:schemeClr val="lt1"/>
          </a:lnRef>
          <a:fillRef idx="1">
            <a:schemeClr val="accent3"/>
          </a:fillRef>
          <a:effectRef idx="1">
            <a:schemeClr val="accent3"/>
          </a:effectRef>
          <a:fontRef idx="minor">
            <a:schemeClr val="lt1"/>
          </a:fontRef>
        </dgm:style>
      </dgm:prSet>
      <dgm:spPr>
        <a:ln/>
      </dgm:spPr>
      <dgm:t>
        <a:bodyPr/>
        <a:lstStyle/>
        <a:p>
          <a:r>
            <a:rPr lang="en-US" altLang="zh-CN" sz="1200" dirty="0" smtClean="0"/>
            <a:t>STRIDE</a:t>
          </a:r>
          <a:r>
            <a:rPr lang="zh-CN" altLang="en-US" sz="1200" dirty="0" smtClean="0"/>
            <a:t>模型</a:t>
          </a:r>
          <a:endParaRPr lang="zh-CN" altLang="en-US" sz="1200" dirty="0"/>
        </a:p>
      </dgm:t>
    </dgm:pt>
    <dgm:pt modelId="{6C4BB45D-0F11-4D30-AEC7-E10997DE6DCE}" type="parTrans" cxnId="{A933AC27-3035-44F8-9C19-80622786D7C7}">
      <dgm:prSet/>
      <dgm:spPr/>
      <dgm:t>
        <a:bodyPr/>
        <a:lstStyle/>
        <a:p>
          <a:endParaRPr lang="zh-CN" altLang="en-US"/>
        </a:p>
      </dgm:t>
    </dgm:pt>
    <dgm:pt modelId="{700A4402-727A-4BEE-8B15-3ACE96E09C53}" type="sibTrans" cxnId="{A933AC27-3035-44F8-9C19-80622786D7C7}">
      <dgm:prSet/>
      <dgm:spPr/>
      <dgm:t>
        <a:bodyPr/>
        <a:lstStyle/>
        <a:p>
          <a:endParaRPr lang="zh-CN" altLang="en-US"/>
        </a:p>
      </dgm:t>
    </dgm:pt>
    <dgm:pt modelId="{8323773C-0722-45F9-85BA-0CBBF28C3C78}">
      <dgm:prSet phldrT="[文本]"/>
      <dgm:spPr>
        <a:solidFill>
          <a:schemeClr val="bg1"/>
        </a:solidFill>
        <a:ln>
          <a:solidFill>
            <a:srgbClr val="777777"/>
          </a:solidFill>
        </a:ln>
        <a:effectLst>
          <a:outerShdw blurRad="50800" dist="38100" dir="2700000" algn="tl" rotWithShape="0">
            <a:prstClr val="black">
              <a:alpha val="40000"/>
            </a:prstClr>
          </a:outerShdw>
        </a:effectLst>
      </dgm:spPr>
      <dgm:t>
        <a:bodyPr/>
        <a:lstStyle/>
        <a:p>
          <a:r>
            <a:rPr lang="zh-CN" altLang="en-US" dirty="0" smtClean="0">
              <a:solidFill>
                <a:srgbClr val="C00000"/>
              </a:solidFill>
            </a:rPr>
            <a:t>理解风险</a:t>
          </a:r>
          <a:endParaRPr lang="zh-CN" altLang="en-US" dirty="0">
            <a:solidFill>
              <a:srgbClr val="C00000"/>
            </a:solidFill>
          </a:endParaRPr>
        </a:p>
      </dgm:t>
    </dgm:pt>
    <dgm:pt modelId="{09DBFB43-88CD-48E3-B84D-54B3544E7F6F}" type="parTrans" cxnId="{89E6DB73-E929-4D8C-B1D7-B31BE9248C63}">
      <dgm:prSet/>
      <dgm:spPr/>
      <dgm:t>
        <a:bodyPr/>
        <a:lstStyle/>
        <a:p>
          <a:endParaRPr lang="zh-CN" altLang="en-US"/>
        </a:p>
      </dgm:t>
    </dgm:pt>
    <dgm:pt modelId="{36A60289-FB83-4034-9BAA-FE8C8831D07E}" type="sibTrans" cxnId="{89E6DB73-E929-4D8C-B1D7-B31BE9248C63}">
      <dgm:prSet>
        <dgm:style>
          <a:lnRef idx="2">
            <a:schemeClr val="accent3">
              <a:shade val="50000"/>
            </a:schemeClr>
          </a:lnRef>
          <a:fillRef idx="1">
            <a:schemeClr val="accent3"/>
          </a:fillRef>
          <a:effectRef idx="0">
            <a:schemeClr val="accent3"/>
          </a:effectRef>
          <a:fontRef idx="minor">
            <a:schemeClr val="lt1"/>
          </a:fontRef>
        </dgm:style>
      </dgm:prSet>
      <dgm:spPr>
        <a:ln/>
      </dgm:spPr>
      <dgm:t>
        <a:bodyPr/>
        <a:lstStyle/>
        <a:p>
          <a:endParaRPr lang="zh-CN" altLang="en-US"/>
        </a:p>
      </dgm:t>
    </dgm:pt>
    <dgm:pt modelId="{717E1654-78AE-4E2C-80C9-636BC5D6B743}">
      <dgm:prSet phldrT="[文本]" custT="1">
        <dgm:style>
          <a:lnRef idx="3">
            <a:schemeClr val="lt1"/>
          </a:lnRef>
          <a:fillRef idx="1">
            <a:schemeClr val="accent3"/>
          </a:fillRef>
          <a:effectRef idx="1">
            <a:schemeClr val="accent3"/>
          </a:effectRef>
          <a:fontRef idx="minor">
            <a:schemeClr val="lt1"/>
          </a:fontRef>
        </dgm:style>
      </dgm:prSet>
      <dgm:spPr>
        <a:ln/>
      </dgm:spPr>
      <dgm:t>
        <a:bodyPr/>
        <a:lstStyle/>
        <a:p>
          <a:r>
            <a:rPr lang="zh-CN" altLang="en-US" sz="1200" dirty="0" smtClean="0"/>
            <a:t>攻击可能性</a:t>
          </a:r>
          <a:endParaRPr lang="zh-CN" altLang="en-US" sz="1200" dirty="0"/>
        </a:p>
      </dgm:t>
    </dgm:pt>
    <dgm:pt modelId="{94B7EF02-CF39-46F5-8DDF-1A531D3BE265}" type="parTrans" cxnId="{D75DE02E-5C24-414F-9B7F-2E86E29C5ABD}">
      <dgm:prSet/>
      <dgm:spPr/>
      <dgm:t>
        <a:bodyPr/>
        <a:lstStyle/>
        <a:p>
          <a:endParaRPr lang="zh-CN" altLang="en-US"/>
        </a:p>
      </dgm:t>
    </dgm:pt>
    <dgm:pt modelId="{215701D8-7731-46ED-9343-5F92B031C55B}" type="sibTrans" cxnId="{D75DE02E-5C24-414F-9B7F-2E86E29C5ABD}">
      <dgm:prSet/>
      <dgm:spPr/>
      <dgm:t>
        <a:bodyPr/>
        <a:lstStyle/>
        <a:p>
          <a:endParaRPr lang="zh-CN" altLang="en-US"/>
        </a:p>
      </dgm:t>
    </dgm:pt>
    <dgm:pt modelId="{B2037598-8D8A-42FC-A7E3-24CA7B1DBD5E}">
      <dgm:prSet phldrT="[文本]" custT="1">
        <dgm:style>
          <a:lnRef idx="3">
            <a:schemeClr val="lt1"/>
          </a:lnRef>
          <a:fillRef idx="1">
            <a:schemeClr val="accent3"/>
          </a:fillRef>
          <a:effectRef idx="1">
            <a:schemeClr val="accent3"/>
          </a:effectRef>
          <a:fontRef idx="minor">
            <a:schemeClr val="lt1"/>
          </a:fontRef>
        </dgm:style>
      </dgm:prSet>
      <dgm:spPr>
        <a:ln/>
      </dgm:spPr>
      <dgm:t>
        <a:bodyPr/>
        <a:lstStyle/>
        <a:p>
          <a:r>
            <a:rPr lang="zh-CN" altLang="en-US" sz="1200" dirty="0" smtClean="0"/>
            <a:t>业务到安全的映射</a:t>
          </a:r>
          <a:endParaRPr lang="zh-CN" altLang="en-US" sz="1200" dirty="0"/>
        </a:p>
      </dgm:t>
    </dgm:pt>
    <dgm:pt modelId="{7B79592A-CAD2-4DBB-9883-CA253AC9DBF5}" type="parTrans" cxnId="{C25C199D-652F-42F8-A803-04E0244626A9}">
      <dgm:prSet/>
      <dgm:spPr/>
      <dgm:t>
        <a:bodyPr/>
        <a:lstStyle/>
        <a:p>
          <a:endParaRPr lang="zh-CN" altLang="en-US"/>
        </a:p>
      </dgm:t>
    </dgm:pt>
    <dgm:pt modelId="{7382075F-E5EE-4739-A056-D8FF8C82F68D}" type="sibTrans" cxnId="{C25C199D-652F-42F8-A803-04E0244626A9}">
      <dgm:prSet/>
      <dgm:spPr/>
      <dgm:t>
        <a:bodyPr/>
        <a:lstStyle/>
        <a:p>
          <a:endParaRPr lang="zh-CN" altLang="en-US"/>
        </a:p>
      </dgm:t>
    </dgm:pt>
    <dgm:pt modelId="{2EE21FFF-6B79-4284-A67A-9CF94EB65A3E}">
      <dgm:prSet phldrT="[文本]" custT="1">
        <dgm:style>
          <a:lnRef idx="3">
            <a:schemeClr val="lt1"/>
          </a:lnRef>
          <a:fillRef idx="1">
            <a:schemeClr val="accent3"/>
          </a:fillRef>
          <a:effectRef idx="1">
            <a:schemeClr val="accent3"/>
          </a:effectRef>
          <a:fontRef idx="minor">
            <a:schemeClr val="lt1"/>
          </a:fontRef>
        </dgm:style>
      </dgm:prSet>
      <dgm:spPr>
        <a:ln/>
      </dgm:spPr>
      <dgm:t>
        <a:bodyPr/>
        <a:lstStyle/>
        <a:p>
          <a:r>
            <a:rPr lang="zh-CN" altLang="en-US" sz="1200" dirty="0" smtClean="0"/>
            <a:t>影响</a:t>
          </a:r>
          <a:endParaRPr lang="zh-CN" altLang="en-US" sz="1200" dirty="0"/>
        </a:p>
      </dgm:t>
    </dgm:pt>
    <dgm:pt modelId="{E516C613-77E0-455B-851D-41E258E19919}" type="parTrans" cxnId="{DDA6B164-A603-492B-BA73-1DFF73042738}">
      <dgm:prSet/>
      <dgm:spPr/>
      <dgm:t>
        <a:bodyPr/>
        <a:lstStyle/>
        <a:p>
          <a:endParaRPr lang="zh-CN" altLang="en-US"/>
        </a:p>
      </dgm:t>
    </dgm:pt>
    <dgm:pt modelId="{95F90EF0-8A58-4A11-ACA5-0E269FB9ACB4}" type="sibTrans" cxnId="{DDA6B164-A603-492B-BA73-1DFF73042738}">
      <dgm:prSet/>
      <dgm:spPr/>
      <dgm:t>
        <a:bodyPr/>
        <a:lstStyle/>
        <a:p>
          <a:endParaRPr lang="zh-CN" altLang="en-US"/>
        </a:p>
      </dgm:t>
    </dgm:pt>
    <dgm:pt modelId="{C090706B-D09C-437C-8B75-EE1D9C0AA570}">
      <dgm:prSet phldrT="[文本]"/>
      <dgm:spPr>
        <a:solidFill>
          <a:schemeClr val="bg1"/>
        </a:solidFill>
        <a:ln>
          <a:solidFill>
            <a:srgbClr val="777777"/>
          </a:solidFill>
        </a:ln>
        <a:effectLst>
          <a:outerShdw blurRad="50800" dist="38100" dir="2700000" algn="tl" rotWithShape="0">
            <a:prstClr val="black">
              <a:alpha val="40000"/>
            </a:prstClr>
          </a:outerShdw>
        </a:effectLst>
      </dgm:spPr>
      <dgm:t>
        <a:bodyPr/>
        <a:lstStyle/>
        <a:p>
          <a:r>
            <a:rPr lang="zh-CN" altLang="en-US" dirty="0" smtClean="0">
              <a:solidFill>
                <a:srgbClr val="C00000"/>
              </a:solidFill>
            </a:rPr>
            <a:t>设计消减方案</a:t>
          </a:r>
          <a:endParaRPr lang="zh-CN" altLang="en-US" dirty="0">
            <a:solidFill>
              <a:srgbClr val="C00000"/>
            </a:solidFill>
          </a:endParaRPr>
        </a:p>
      </dgm:t>
    </dgm:pt>
    <dgm:pt modelId="{1772BFCA-CF53-416D-BCB6-CC00D4223849}" type="parTrans" cxnId="{60409514-FB24-4FFD-8930-529BB66CFE8E}">
      <dgm:prSet/>
      <dgm:spPr/>
      <dgm:t>
        <a:bodyPr/>
        <a:lstStyle/>
        <a:p>
          <a:endParaRPr lang="zh-CN" altLang="en-US"/>
        </a:p>
      </dgm:t>
    </dgm:pt>
    <dgm:pt modelId="{27150566-B4DF-4C37-B94C-33B8A6778820}" type="sibTrans" cxnId="{60409514-FB24-4FFD-8930-529BB66CFE8E}">
      <dgm:prSet/>
      <dgm:spPr/>
      <dgm:t>
        <a:bodyPr/>
        <a:lstStyle/>
        <a:p>
          <a:endParaRPr lang="zh-CN" altLang="en-US"/>
        </a:p>
      </dgm:t>
    </dgm:pt>
    <dgm:pt modelId="{810EBA90-62E6-4415-B578-43235A81F8B4}">
      <dgm:prSet phldrT="[文本]" custT="1">
        <dgm:style>
          <a:lnRef idx="3">
            <a:schemeClr val="lt1"/>
          </a:lnRef>
          <a:fillRef idx="1">
            <a:schemeClr val="accent3"/>
          </a:fillRef>
          <a:effectRef idx="1">
            <a:schemeClr val="accent3"/>
          </a:effectRef>
          <a:fontRef idx="minor">
            <a:schemeClr val="lt1"/>
          </a:fontRef>
        </dgm:style>
      </dgm:prSet>
      <dgm:spPr>
        <a:ln/>
      </dgm:spPr>
      <dgm:t>
        <a:bodyPr/>
        <a:lstStyle/>
        <a:p>
          <a:r>
            <a:rPr lang="zh-CN" altLang="en-US" sz="1200" dirty="0" smtClean="0"/>
            <a:t>根据风险设计方案</a:t>
          </a:r>
          <a:endParaRPr lang="zh-CN" altLang="en-US" sz="1200" dirty="0"/>
        </a:p>
      </dgm:t>
    </dgm:pt>
    <dgm:pt modelId="{847227DC-2D96-479E-9C04-7DEAE57BD692}" type="parTrans" cxnId="{4E7A7F3B-F4CC-40DD-9748-7B12B1A91175}">
      <dgm:prSet/>
      <dgm:spPr/>
      <dgm:t>
        <a:bodyPr/>
        <a:lstStyle/>
        <a:p>
          <a:endParaRPr lang="zh-CN" altLang="en-US"/>
        </a:p>
      </dgm:t>
    </dgm:pt>
    <dgm:pt modelId="{E10D6453-A63F-4E74-AF6B-FE9782E00E0C}" type="sibTrans" cxnId="{4E7A7F3B-F4CC-40DD-9748-7B12B1A91175}">
      <dgm:prSet/>
      <dgm:spPr/>
      <dgm:t>
        <a:bodyPr/>
        <a:lstStyle/>
        <a:p>
          <a:endParaRPr lang="zh-CN" altLang="en-US"/>
        </a:p>
      </dgm:t>
    </dgm:pt>
    <dgm:pt modelId="{1D9EF19B-E757-4C07-999D-A430A4312C47}" type="pres">
      <dgm:prSet presAssocID="{47B5AD51-E311-4515-BC8F-41385EE90C7B}" presName="linearFlow" presStyleCnt="0">
        <dgm:presLayoutVars>
          <dgm:dir/>
          <dgm:animLvl val="lvl"/>
          <dgm:resizeHandles val="exact"/>
        </dgm:presLayoutVars>
      </dgm:prSet>
      <dgm:spPr/>
      <dgm:t>
        <a:bodyPr/>
        <a:lstStyle/>
        <a:p>
          <a:endParaRPr lang="zh-CN" altLang="en-US"/>
        </a:p>
      </dgm:t>
    </dgm:pt>
    <dgm:pt modelId="{E28B00AA-FD31-4EE8-A62F-08BC9688B9E1}" type="pres">
      <dgm:prSet presAssocID="{4063F0A9-AD4B-4644-8B22-1B377A33CADF}" presName="composite" presStyleCnt="0"/>
      <dgm:spPr/>
    </dgm:pt>
    <dgm:pt modelId="{4838A995-CEF5-4890-9729-427387B70DDE}" type="pres">
      <dgm:prSet presAssocID="{4063F0A9-AD4B-4644-8B22-1B377A33CADF}" presName="parTx" presStyleLbl="node1" presStyleIdx="0" presStyleCnt="4">
        <dgm:presLayoutVars>
          <dgm:chMax val="0"/>
          <dgm:chPref val="0"/>
          <dgm:bulletEnabled val="1"/>
        </dgm:presLayoutVars>
      </dgm:prSet>
      <dgm:spPr/>
      <dgm:t>
        <a:bodyPr/>
        <a:lstStyle/>
        <a:p>
          <a:endParaRPr lang="zh-CN" altLang="en-US"/>
        </a:p>
      </dgm:t>
    </dgm:pt>
    <dgm:pt modelId="{26AE3DEF-4793-4DE5-99A2-08C5F66382D1}" type="pres">
      <dgm:prSet presAssocID="{4063F0A9-AD4B-4644-8B22-1B377A33CADF}" presName="parSh" presStyleLbl="node1" presStyleIdx="0" presStyleCnt="4"/>
      <dgm:spPr/>
      <dgm:t>
        <a:bodyPr/>
        <a:lstStyle/>
        <a:p>
          <a:endParaRPr lang="zh-CN" altLang="en-US"/>
        </a:p>
      </dgm:t>
    </dgm:pt>
    <dgm:pt modelId="{953D584D-1315-4CA2-A534-20C24983BD6B}" type="pres">
      <dgm:prSet presAssocID="{4063F0A9-AD4B-4644-8B22-1B377A33CADF}" presName="desTx" presStyleLbl="fgAcc1" presStyleIdx="0" presStyleCnt="4">
        <dgm:presLayoutVars>
          <dgm:bulletEnabled val="1"/>
        </dgm:presLayoutVars>
      </dgm:prSet>
      <dgm:spPr/>
      <dgm:t>
        <a:bodyPr/>
        <a:lstStyle/>
        <a:p>
          <a:endParaRPr lang="zh-CN" altLang="en-US"/>
        </a:p>
      </dgm:t>
    </dgm:pt>
    <dgm:pt modelId="{7029C1A3-DC20-4472-8249-A6527BEBE6C3}" type="pres">
      <dgm:prSet presAssocID="{8319968B-821B-487F-9B4C-E9D779109D66}" presName="sibTrans" presStyleLbl="sibTrans2D1" presStyleIdx="0" presStyleCnt="3"/>
      <dgm:spPr/>
      <dgm:t>
        <a:bodyPr/>
        <a:lstStyle/>
        <a:p>
          <a:endParaRPr lang="zh-CN" altLang="en-US"/>
        </a:p>
      </dgm:t>
    </dgm:pt>
    <dgm:pt modelId="{11973F05-AF48-4E31-9267-756C8D9E6112}" type="pres">
      <dgm:prSet presAssocID="{8319968B-821B-487F-9B4C-E9D779109D66}" presName="connTx" presStyleLbl="sibTrans2D1" presStyleIdx="0" presStyleCnt="3"/>
      <dgm:spPr/>
      <dgm:t>
        <a:bodyPr/>
        <a:lstStyle/>
        <a:p>
          <a:endParaRPr lang="zh-CN" altLang="en-US"/>
        </a:p>
      </dgm:t>
    </dgm:pt>
    <dgm:pt modelId="{C3C16D06-7D97-4729-9104-D74C93D49485}" type="pres">
      <dgm:prSet presAssocID="{4603AF9E-5B42-4CE5-B99C-42A37020ED27}" presName="composite" presStyleCnt="0"/>
      <dgm:spPr/>
    </dgm:pt>
    <dgm:pt modelId="{93D65164-FF0A-491B-B21E-3CD786D83D30}" type="pres">
      <dgm:prSet presAssocID="{4603AF9E-5B42-4CE5-B99C-42A37020ED27}" presName="parTx" presStyleLbl="node1" presStyleIdx="0" presStyleCnt="4">
        <dgm:presLayoutVars>
          <dgm:chMax val="0"/>
          <dgm:chPref val="0"/>
          <dgm:bulletEnabled val="1"/>
        </dgm:presLayoutVars>
      </dgm:prSet>
      <dgm:spPr/>
      <dgm:t>
        <a:bodyPr/>
        <a:lstStyle/>
        <a:p>
          <a:endParaRPr lang="zh-CN" altLang="en-US"/>
        </a:p>
      </dgm:t>
    </dgm:pt>
    <dgm:pt modelId="{7A8BCB4C-B4AF-49AF-9F0E-12AAACF882DA}" type="pres">
      <dgm:prSet presAssocID="{4603AF9E-5B42-4CE5-B99C-42A37020ED27}" presName="parSh" presStyleLbl="node1" presStyleIdx="1" presStyleCnt="4"/>
      <dgm:spPr/>
      <dgm:t>
        <a:bodyPr/>
        <a:lstStyle/>
        <a:p>
          <a:endParaRPr lang="zh-CN" altLang="en-US"/>
        </a:p>
      </dgm:t>
    </dgm:pt>
    <dgm:pt modelId="{1428E5EB-6C27-4732-87F7-5EE72D01C6BF}" type="pres">
      <dgm:prSet presAssocID="{4603AF9E-5B42-4CE5-B99C-42A37020ED27}" presName="desTx" presStyleLbl="fgAcc1" presStyleIdx="1" presStyleCnt="4" custScaleX="107345">
        <dgm:presLayoutVars>
          <dgm:bulletEnabled val="1"/>
        </dgm:presLayoutVars>
      </dgm:prSet>
      <dgm:spPr/>
      <dgm:t>
        <a:bodyPr/>
        <a:lstStyle/>
        <a:p>
          <a:endParaRPr lang="zh-CN" altLang="en-US"/>
        </a:p>
      </dgm:t>
    </dgm:pt>
    <dgm:pt modelId="{6BFF4756-9264-498D-AE3F-10F63760FE55}" type="pres">
      <dgm:prSet presAssocID="{1186C57A-3834-4C99-98D1-8AAD678EEED1}" presName="sibTrans" presStyleLbl="sibTrans2D1" presStyleIdx="1" presStyleCnt="3"/>
      <dgm:spPr/>
      <dgm:t>
        <a:bodyPr/>
        <a:lstStyle/>
        <a:p>
          <a:endParaRPr lang="zh-CN" altLang="en-US"/>
        </a:p>
      </dgm:t>
    </dgm:pt>
    <dgm:pt modelId="{1D1BA13C-00E7-45A1-AEDD-A1DD7F79491A}" type="pres">
      <dgm:prSet presAssocID="{1186C57A-3834-4C99-98D1-8AAD678EEED1}" presName="connTx" presStyleLbl="sibTrans2D1" presStyleIdx="1" presStyleCnt="3"/>
      <dgm:spPr/>
      <dgm:t>
        <a:bodyPr/>
        <a:lstStyle/>
        <a:p>
          <a:endParaRPr lang="zh-CN" altLang="en-US"/>
        </a:p>
      </dgm:t>
    </dgm:pt>
    <dgm:pt modelId="{572DD599-0608-4FE4-817B-F0A03C2D3391}" type="pres">
      <dgm:prSet presAssocID="{8323773C-0722-45F9-85BA-0CBBF28C3C78}" presName="composite" presStyleCnt="0"/>
      <dgm:spPr/>
    </dgm:pt>
    <dgm:pt modelId="{D1A81773-09B2-48A2-B205-03F3223955A8}" type="pres">
      <dgm:prSet presAssocID="{8323773C-0722-45F9-85BA-0CBBF28C3C78}" presName="parTx" presStyleLbl="node1" presStyleIdx="1" presStyleCnt="4">
        <dgm:presLayoutVars>
          <dgm:chMax val="0"/>
          <dgm:chPref val="0"/>
          <dgm:bulletEnabled val="1"/>
        </dgm:presLayoutVars>
      </dgm:prSet>
      <dgm:spPr/>
      <dgm:t>
        <a:bodyPr/>
        <a:lstStyle/>
        <a:p>
          <a:endParaRPr lang="zh-CN" altLang="en-US"/>
        </a:p>
      </dgm:t>
    </dgm:pt>
    <dgm:pt modelId="{41AF0633-4CC6-4186-A494-B86257F56B2A}" type="pres">
      <dgm:prSet presAssocID="{8323773C-0722-45F9-85BA-0CBBF28C3C78}" presName="parSh" presStyleLbl="node1" presStyleIdx="2" presStyleCnt="4"/>
      <dgm:spPr/>
      <dgm:t>
        <a:bodyPr/>
        <a:lstStyle/>
        <a:p>
          <a:endParaRPr lang="zh-CN" altLang="en-US"/>
        </a:p>
      </dgm:t>
    </dgm:pt>
    <dgm:pt modelId="{81696A10-CD51-4D41-9F0D-B32B28DC2741}" type="pres">
      <dgm:prSet presAssocID="{8323773C-0722-45F9-85BA-0CBBF28C3C78}" presName="desTx" presStyleLbl="fgAcc1" presStyleIdx="2" presStyleCnt="4">
        <dgm:presLayoutVars>
          <dgm:bulletEnabled val="1"/>
        </dgm:presLayoutVars>
      </dgm:prSet>
      <dgm:spPr/>
      <dgm:t>
        <a:bodyPr/>
        <a:lstStyle/>
        <a:p>
          <a:endParaRPr lang="zh-CN" altLang="en-US"/>
        </a:p>
      </dgm:t>
    </dgm:pt>
    <dgm:pt modelId="{654E74EF-482B-4BAD-A48C-EDF842564B3D}" type="pres">
      <dgm:prSet presAssocID="{36A60289-FB83-4034-9BAA-FE8C8831D07E}" presName="sibTrans" presStyleLbl="sibTrans2D1" presStyleIdx="2" presStyleCnt="3"/>
      <dgm:spPr/>
      <dgm:t>
        <a:bodyPr/>
        <a:lstStyle/>
        <a:p>
          <a:endParaRPr lang="zh-CN" altLang="en-US"/>
        </a:p>
      </dgm:t>
    </dgm:pt>
    <dgm:pt modelId="{6F0D7063-0CAB-43C0-A152-2C20147329C5}" type="pres">
      <dgm:prSet presAssocID="{36A60289-FB83-4034-9BAA-FE8C8831D07E}" presName="connTx" presStyleLbl="sibTrans2D1" presStyleIdx="2" presStyleCnt="3"/>
      <dgm:spPr/>
      <dgm:t>
        <a:bodyPr/>
        <a:lstStyle/>
        <a:p>
          <a:endParaRPr lang="zh-CN" altLang="en-US"/>
        </a:p>
      </dgm:t>
    </dgm:pt>
    <dgm:pt modelId="{A4095F65-7E07-46FE-8363-C3FF680F5A61}" type="pres">
      <dgm:prSet presAssocID="{C090706B-D09C-437C-8B75-EE1D9C0AA570}" presName="composite" presStyleCnt="0"/>
      <dgm:spPr/>
    </dgm:pt>
    <dgm:pt modelId="{E3259DF0-B142-44D1-87E7-5B53654F45BD}" type="pres">
      <dgm:prSet presAssocID="{C090706B-D09C-437C-8B75-EE1D9C0AA570}" presName="parTx" presStyleLbl="node1" presStyleIdx="2" presStyleCnt="4">
        <dgm:presLayoutVars>
          <dgm:chMax val="0"/>
          <dgm:chPref val="0"/>
          <dgm:bulletEnabled val="1"/>
        </dgm:presLayoutVars>
      </dgm:prSet>
      <dgm:spPr/>
      <dgm:t>
        <a:bodyPr/>
        <a:lstStyle/>
        <a:p>
          <a:endParaRPr lang="zh-CN" altLang="en-US"/>
        </a:p>
      </dgm:t>
    </dgm:pt>
    <dgm:pt modelId="{5D292A22-B649-4DB3-A663-0F213EB462E9}" type="pres">
      <dgm:prSet presAssocID="{C090706B-D09C-437C-8B75-EE1D9C0AA570}" presName="parSh" presStyleLbl="node1" presStyleIdx="3" presStyleCnt="4"/>
      <dgm:spPr/>
      <dgm:t>
        <a:bodyPr/>
        <a:lstStyle/>
        <a:p>
          <a:endParaRPr lang="zh-CN" altLang="en-US"/>
        </a:p>
      </dgm:t>
    </dgm:pt>
    <dgm:pt modelId="{3C9853F3-DFA3-4618-BE8D-2A0B05D27A85}" type="pres">
      <dgm:prSet presAssocID="{C090706B-D09C-437C-8B75-EE1D9C0AA570}" presName="desTx" presStyleLbl="fgAcc1" presStyleIdx="3" presStyleCnt="4">
        <dgm:presLayoutVars>
          <dgm:bulletEnabled val="1"/>
        </dgm:presLayoutVars>
      </dgm:prSet>
      <dgm:spPr/>
      <dgm:t>
        <a:bodyPr/>
        <a:lstStyle/>
        <a:p>
          <a:endParaRPr lang="zh-CN" altLang="en-US"/>
        </a:p>
      </dgm:t>
    </dgm:pt>
  </dgm:ptLst>
  <dgm:cxnLst>
    <dgm:cxn modelId="{FD31E5FD-A915-4F15-A9A8-E4508EC50287}" type="presOf" srcId="{8319968B-821B-487F-9B4C-E9D779109D66}" destId="{7029C1A3-DC20-4472-8249-A6527BEBE6C3}" srcOrd="0" destOrd="0" presId="urn:microsoft.com/office/officeart/2005/8/layout/process3"/>
    <dgm:cxn modelId="{A5FE0687-33A2-4162-9929-6A43963454B9}" type="presOf" srcId="{917BE6C5-E154-445E-8C96-1806B39E33E2}" destId="{953D584D-1315-4CA2-A534-20C24983BD6B}" srcOrd="0" destOrd="0" presId="urn:microsoft.com/office/officeart/2005/8/layout/process3"/>
    <dgm:cxn modelId="{978DED9F-499A-4B56-9C27-1A8707892998}" type="presOf" srcId="{B2037598-8D8A-42FC-A7E3-24CA7B1DBD5E}" destId="{1428E5EB-6C27-4732-87F7-5EE72D01C6BF}" srcOrd="0" destOrd="1" presId="urn:microsoft.com/office/officeart/2005/8/layout/process3"/>
    <dgm:cxn modelId="{B8A7C0F7-5B6D-4D2B-BFB9-6445DA6933FF}" type="presOf" srcId="{8319968B-821B-487F-9B4C-E9D779109D66}" destId="{11973F05-AF48-4E31-9267-756C8D9E6112}" srcOrd="1" destOrd="0" presId="urn:microsoft.com/office/officeart/2005/8/layout/process3"/>
    <dgm:cxn modelId="{DDA6B164-A603-492B-BA73-1DFF73042738}" srcId="{8323773C-0722-45F9-85BA-0CBBF28C3C78}" destId="{2EE21FFF-6B79-4284-A67A-9CF94EB65A3E}" srcOrd="1" destOrd="0" parTransId="{E516C613-77E0-455B-851D-41E258E19919}" sibTransId="{95F90EF0-8A58-4A11-ACA5-0E269FB9ACB4}"/>
    <dgm:cxn modelId="{06021FF3-7B91-42E3-AF34-49D923711725}" type="presOf" srcId="{4063F0A9-AD4B-4644-8B22-1B377A33CADF}" destId="{4838A995-CEF5-4890-9729-427387B70DDE}" srcOrd="0" destOrd="0" presId="urn:microsoft.com/office/officeart/2005/8/layout/process3"/>
    <dgm:cxn modelId="{5317511C-607A-43CB-8204-C935AA3A761D}" type="presOf" srcId="{4063F0A9-AD4B-4644-8B22-1B377A33CADF}" destId="{26AE3DEF-4793-4DE5-99A2-08C5F66382D1}" srcOrd="1" destOrd="0" presId="urn:microsoft.com/office/officeart/2005/8/layout/process3"/>
    <dgm:cxn modelId="{73F4B0F1-CA19-4EC6-A5D6-0EC44B86B7A0}" type="presOf" srcId="{717E1654-78AE-4E2C-80C9-636BC5D6B743}" destId="{81696A10-CD51-4D41-9F0D-B32B28DC2741}" srcOrd="0" destOrd="0" presId="urn:microsoft.com/office/officeart/2005/8/layout/process3"/>
    <dgm:cxn modelId="{2A93B6B3-C437-46F5-9DF1-5958086CBD02}" type="presOf" srcId="{4603AF9E-5B42-4CE5-B99C-42A37020ED27}" destId="{93D65164-FF0A-491B-B21E-3CD786D83D30}" srcOrd="0" destOrd="0" presId="urn:microsoft.com/office/officeart/2005/8/layout/process3"/>
    <dgm:cxn modelId="{CC6E0BA6-1242-40FD-87A0-9F063526F821}" srcId="{47B5AD51-E311-4515-BC8F-41385EE90C7B}" destId="{4063F0A9-AD4B-4644-8B22-1B377A33CADF}" srcOrd="0" destOrd="0" parTransId="{74C8E826-5EFF-4F0D-8307-7CE92D230A52}" sibTransId="{8319968B-821B-487F-9B4C-E9D779109D66}"/>
    <dgm:cxn modelId="{628B8D91-72A1-4B78-B8BE-2535B3E825B9}" type="presOf" srcId="{1186C57A-3834-4C99-98D1-8AAD678EEED1}" destId="{1D1BA13C-00E7-45A1-AEDD-A1DD7F79491A}" srcOrd="1" destOrd="0" presId="urn:microsoft.com/office/officeart/2005/8/layout/process3"/>
    <dgm:cxn modelId="{8E0B65CA-A33D-486F-8856-27381A7D429C}" type="presOf" srcId="{8323773C-0722-45F9-85BA-0CBBF28C3C78}" destId="{D1A81773-09B2-48A2-B205-03F3223955A8}" srcOrd="0" destOrd="0" presId="urn:microsoft.com/office/officeart/2005/8/layout/process3"/>
    <dgm:cxn modelId="{06A0AF3F-7B72-48BF-A9E2-2C49363FB8E7}" type="presOf" srcId="{47B5AD51-E311-4515-BC8F-41385EE90C7B}" destId="{1D9EF19B-E757-4C07-999D-A430A4312C47}" srcOrd="0" destOrd="0" presId="urn:microsoft.com/office/officeart/2005/8/layout/process3"/>
    <dgm:cxn modelId="{F47232DF-FC27-4259-BCB0-2780654C7B3E}" type="presOf" srcId="{36A60289-FB83-4034-9BAA-FE8C8831D07E}" destId="{6F0D7063-0CAB-43C0-A152-2C20147329C5}" srcOrd="1" destOrd="0" presId="urn:microsoft.com/office/officeart/2005/8/layout/process3"/>
    <dgm:cxn modelId="{4E7A7F3B-F4CC-40DD-9748-7B12B1A91175}" srcId="{C090706B-D09C-437C-8B75-EE1D9C0AA570}" destId="{810EBA90-62E6-4415-B578-43235A81F8B4}" srcOrd="0" destOrd="0" parTransId="{847227DC-2D96-479E-9C04-7DEAE57BD692}" sibTransId="{E10D6453-A63F-4E74-AF6B-FE9782E00E0C}"/>
    <dgm:cxn modelId="{9C3E0145-CA23-4819-93B5-5135787EC177}" type="presOf" srcId="{810EBA90-62E6-4415-B578-43235A81F8B4}" destId="{3C9853F3-DFA3-4618-BE8D-2A0B05D27A85}" srcOrd="0" destOrd="0" presId="urn:microsoft.com/office/officeart/2005/8/layout/process3"/>
    <dgm:cxn modelId="{60409514-FB24-4FFD-8930-529BB66CFE8E}" srcId="{47B5AD51-E311-4515-BC8F-41385EE90C7B}" destId="{C090706B-D09C-437C-8B75-EE1D9C0AA570}" srcOrd="3" destOrd="0" parTransId="{1772BFCA-CF53-416D-BCB6-CC00D4223849}" sibTransId="{27150566-B4DF-4C37-B94C-33B8A6778820}"/>
    <dgm:cxn modelId="{6E2EA924-17B6-4264-A3BB-9250B0DBD4B7}" type="presOf" srcId="{C090706B-D09C-437C-8B75-EE1D9C0AA570}" destId="{E3259DF0-B142-44D1-87E7-5B53654F45BD}" srcOrd="0" destOrd="0" presId="urn:microsoft.com/office/officeart/2005/8/layout/process3"/>
    <dgm:cxn modelId="{982B881A-A4E8-4E8D-B21F-8A6ED03A1ED7}" type="presOf" srcId="{8323773C-0722-45F9-85BA-0CBBF28C3C78}" destId="{41AF0633-4CC6-4186-A494-B86257F56B2A}" srcOrd="1" destOrd="0" presId="urn:microsoft.com/office/officeart/2005/8/layout/process3"/>
    <dgm:cxn modelId="{C25C199D-652F-42F8-A803-04E0244626A9}" srcId="{4603AF9E-5B42-4CE5-B99C-42A37020ED27}" destId="{B2037598-8D8A-42FC-A7E3-24CA7B1DBD5E}" srcOrd="1" destOrd="0" parTransId="{7B79592A-CAD2-4DBB-9883-CA253AC9DBF5}" sibTransId="{7382075F-E5EE-4739-A056-D8FF8C82F68D}"/>
    <dgm:cxn modelId="{C9860A80-7930-45AE-A2FE-0DFFA63B312D}" type="presOf" srcId="{4603AF9E-5B42-4CE5-B99C-42A37020ED27}" destId="{7A8BCB4C-B4AF-49AF-9F0E-12AAACF882DA}" srcOrd="1" destOrd="0" presId="urn:microsoft.com/office/officeart/2005/8/layout/process3"/>
    <dgm:cxn modelId="{0C625136-D400-4414-9B01-4DA3955FF08E}" srcId="{47B5AD51-E311-4515-BC8F-41385EE90C7B}" destId="{4603AF9E-5B42-4CE5-B99C-42A37020ED27}" srcOrd="1" destOrd="0" parTransId="{BD862295-B600-4FAA-B566-B12585AF7F33}" sibTransId="{1186C57A-3834-4C99-98D1-8AAD678EEED1}"/>
    <dgm:cxn modelId="{D63E3A0E-C4A3-4DA6-8CCD-84396FF9CA5C}" type="presOf" srcId="{1186C57A-3834-4C99-98D1-8AAD678EEED1}" destId="{6BFF4756-9264-498D-AE3F-10F63760FE55}" srcOrd="0" destOrd="0" presId="urn:microsoft.com/office/officeart/2005/8/layout/process3"/>
    <dgm:cxn modelId="{C1D3B3CB-0604-44B8-A980-E2654C426ED4}" type="presOf" srcId="{2EE21FFF-6B79-4284-A67A-9CF94EB65A3E}" destId="{81696A10-CD51-4D41-9F0D-B32B28DC2741}" srcOrd="0" destOrd="1" presId="urn:microsoft.com/office/officeart/2005/8/layout/process3"/>
    <dgm:cxn modelId="{D75DE02E-5C24-414F-9B7F-2E86E29C5ABD}" srcId="{8323773C-0722-45F9-85BA-0CBBF28C3C78}" destId="{717E1654-78AE-4E2C-80C9-636BC5D6B743}" srcOrd="0" destOrd="0" parTransId="{94B7EF02-CF39-46F5-8DDF-1A531D3BE265}" sibTransId="{215701D8-7731-46ED-9343-5F92B031C55B}"/>
    <dgm:cxn modelId="{89E6DB73-E929-4D8C-B1D7-B31BE9248C63}" srcId="{47B5AD51-E311-4515-BC8F-41385EE90C7B}" destId="{8323773C-0722-45F9-85BA-0CBBF28C3C78}" srcOrd="2" destOrd="0" parTransId="{09DBFB43-88CD-48E3-B84D-54B3544E7F6F}" sibTransId="{36A60289-FB83-4034-9BAA-FE8C8831D07E}"/>
    <dgm:cxn modelId="{7BE13772-17B7-4939-A7C5-BCDC1346F773}" srcId="{4063F0A9-AD4B-4644-8B22-1B377A33CADF}" destId="{917BE6C5-E154-445E-8C96-1806B39E33E2}" srcOrd="0" destOrd="0" parTransId="{03179EB3-DC45-4FDF-AE7D-DCB71C571BA0}" sibTransId="{D331E955-8641-49EE-A979-D980DFEE67B7}"/>
    <dgm:cxn modelId="{0EED511C-57F6-42B0-A851-0BF2C6289D86}" type="presOf" srcId="{36A60289-FB83-4034-9BAA-FE8C8831D07E}" destId="{654E74EF-482B-4BAD-A48C-EDF842564B3D}" srcOrd="0" destOrd="0" presId="urn:microsoft.com/office/officeart/2005/8/layout/process3"/>
    <dgm:cxn modelId="{B13E07F5-C0F2-40F1-9804-B920401895EA}" type="presOf" srcId="{592C8FF5-1D99-429B-AB18-35B707994EF9}" destId="{1428E5EB-6C27-4732-87F7-5EE72D01C6BF}" srcOrd="0" destOrd="0" presId="urn:microsoft.com/office/officeart/2005/8/layout/process3"/>
    <dgm:cxn modelId="{A933AC27-3035-44F8-9C19-80622786D7C7}" srcId="{4603AF9E-5B42-4CE5-B99C-42A37020ED27}" destId="{592C8FF5-1D99-429B-AB18-35B707994EF9}" srcOrd="0" destOrd="0" parTransId="{6C4BB45D-0F11-4D30-AEC7-E10997DE6DCE}" sibTransId="{700A4402-727A-4BEE-8B15-3ACE96E09C53}"/>
    <dgm:cxn modelId="{C2EE1D3D-7643-47C0-99A3-734B2FB227EC}" type="presOf" srcId="{C090706B-D09C-437C-8B75-EE1D9C0AA570}" destId="{5D292A22-B649-4DB3-A663-0F213EB462E9}" srcOrd="1" destOrd="0" presId="urn:microsoft.com/office/officeart/2005/8/layout/process3"/>
    <dgm:cxn modelId="{20751574-8870-45B2-9D12-FB125831E56C}" type="presParOf" srcId="{1D9EF19B-E757-4C07-999D-A430A4312C47}" destId="{E28B00AA-FD31-4EE8-A62F-08BC9688B9E1}" srcOrd="0" destOrd="0" presId="urn:microsoft.com/office/officeart/2005/8/layout/process3"/>
    <dgm:cxn modelId="{53652027-AD26-4A1E-A195-00D979DDD6A0}" type="presParOf" srcId="{E28B00AA-FD31-4EE8-A62F-08BC9688B9E1}" destId="{4838A995-CEF5-4890-9729-427387B70DDE}" srcOrd="0" destOrd="0" presId="urn:microsoft.com/office/officeart/2005/8/layout/process3"/>
    <dgm:cxn modelId="{C4115C74-4FD5-4176-A835-391E5FC2CC29}" type="presParOf" srcId="{E28B00AA-FD31-4EE8-A62F-08BC9688B9E1}" destId="{26AE3DEF-4793-4DE5-99A2-08C5F66382D1}" srcOrd="1" destOrd="0" presId="urn:microsoft.com/office/officeart/2005/8/layout/process3"/>
    <dgm:cxn modelId="{0811DD69-FFBC-4C64-84D7-3D55F33CBE0C}" type="presParOf" srcId="{E28B00AA-FD31-4EE8-A62F-08BC9688B9E1}" destId="{953D584D-1315-4CA2-A534-20C24983BD6B}" srcOrd="2" destOrd="0" presId="urn:microsoft.com/office/officeart/2005/8/layout/process3"/>
    <dgm:cxn modelId="{B9C4DA8C-C2D0-4A87-80BD-7F818722E89A}" type="presParOf" srcId="{1D9EF19B-E757-4C07-999D-A430A4312C47}" destId="{7029C1A3-DC20-4472-8249-A6527BEBE6C3}" srcOrd="1" destOrd="0" presId="urn:microsoft.com/office/officeart/2005/8/layout/process3"/>
    <dgm:cxn modelId="{0463ABD5-06FA-4814-B4C7-ECD9147FB834}" type="presParOf" srcId="{7029C1A3-DC20-4472-8249-A6527BEBE6C3}" destId="{11973F05-AF48-4E31-9267-756C8D9E6112}" srcOrd="0" destOrd="0" presId="urn:microsoft.com/office/officeart/2005/8/layout/process3"/>
    <dgm:cxn modelId="{58F71CED-5E1C-418C-A20A-BFD98D60F26F}" type="presParOf" srcId="{1D9EF19B-E757-4C07-999D-A430A4312C47}" destId="{C3C16D06-7D97-4729-9104-D74C93D49485}" srcOrd="2" destOrd="0" presId="urn:microsoft.com/office/officeart/2005/8/layout/process3"/>
    <dgm:cxn modelId="{6432ECE1-B4E2-496E-85CA-5189F436B503}" type="presParOf" srcId="{C3C16D06-7D97-4729-9104-D74C93D49485}" destId="{93D65164-FF0A-491B-B21E-3CD786D83D30}" srcOrd="0" destOrd="0" presId="urn:microsoft.com/office/officeart/2005/8/layout/process3"/>
    <dgm:cxn modelId="{F8C6C0BC-F53E-4D27-8D79-5C009EC545F0}" type="presParOf" srcId="{C3C16D06-7D97-4729-9104-D74C93D49485}" destId="{7A8BCB4C-B4AF-49AF-9F0E-12AAACF882DA}" srcOrd="1" destOrd="0" presId="urn:microsoft.com/office/officeart/2005/8/layout/process3"/>
    <dgm:cxn modelId="{10691B74-F12F-467E-8E29-D0B528E0D921}" type="presParOf" srcId="{C3C16D06-7D97-4729-9104-D74C93D49485}" destId="{1428E5EB-6C27-4732-87F7-5EE72D01C6BF}" srcOrd="2" destOrd="0" presId="urn:microsoft.com/office/officeart/2005/8/layout/process3"/>
    <dgm:cxn modelId="{76B0A2EA-21C9-4718-9ECF-17552F97A751}" type="presParOf" srcId="{1D9EF19B-E757-4C07-999D-A430A4312C47}" destId="{6BFF4756-9264-498D-AE3F-10F63760FE55}" srcOrd="3" destOrd="0" presId="urn:microsoft.com/office/officeart/2005/8/layout/process3"/>
    <dgm:cxn modelId="{CE73D4C2-670C-40C9-9770-5524EBB5F4E1}" type="presParOf" srcId="{6BFF4756-9264-498D-AE3F-10F63760FE55}" destId="{1D1BA13C-00E7-45A1-AEDD-A1DD7F79491A}" srcOrd="0" destOrd="0" presId="urn:microsoft.com/office/officeart/2005/8/layout/process3"/>
    <dgm:cxn modelId="{8360FD39-9FE7-40E1-9416-1E619A7EDB2E}" type="presParOf" srcId="{1D9EF19B-E757-4C07-999D-A430A4312C47}" destId="{572DD599-0608-4FE4-817B-F0A03C2D3391}" srcOrd="4" destOrd="0" presId="urn:microsoft.com/office/officeart/2005/8/layout/process3"/>
    <dgm:cxn modelId="{12E7B52C-F95C-4E3C-BF6F-815A7BC5DEDB}" type="presParOf" srcId="{572DD599-0608-4FE4-817B-F0A03C2D3391}" destId="{D1A81773-09B2-48A2-B205-03F3223955A8}" srcOrd="0" destOrd="0" presId="urn:microsoft.com/office/officeart/2005/8/layout/process3"/>
    <dgm:cxn modelId="{837B3C88-CCE0-417E-9777-16F9FCF8CB24}" type="presParOf" srcId="{572DD599-0608-4FE4-817B-F0A03C2D3391}" destId="{41AF0633-4CC6-4186-A494-B86257F56B2A}" srcOrd="1" destOrd="0" presId="urn:microsoft.com/office/officeart/2005/8/layout/process3"/>
    <dgm:cxn modelId="{6AE2A09B-8C1F-4AB6-8FE2-EDF36B31936C}" type="presParOf" srcId="{572DD599-0608-4FE4-817B-F0A03C2D3391}" destId="{81696A10-CD51-4D41-9F0D-B32B28DC2741}" srcOrd="2" destOrd="0" presId="urn:microsoft.com/office/officeart/2005/8/layout/process3"/>
    <dgm:cxn modelId="{02D80EBC-D31B-4617-9459-1B361D7B0FE6}" type="presParOf" srcId="{1D9EF19B-E757-4C07-999D-A430A4312C47}" destId="{654E74EF-482B-4BAD-A48C-EDF842564B3D}" srcOrd="5" destOrd="0" presId="urn:microsoft.com/office/officeart/2005/8/layout/process3"/>
    <dgm:cxn modelId="{1A26C389-BD51-4824-8878-DD7F3D410517}" type="presParOf" srcId="{654E74EF-482B-4BAD-A48C-EDF842564B3D}" destId="{6F0D7063-0CAB-43C0-A152-2C20147329C5}" srcOrd="0" destOrd="0" presId="urn:microsoft.com/office/officeart/2005/8/layout/process3"/>
    <dgm:cxn modelId="{6A0D97E0-590B-4E46-A360-713075426646}" type="presParOf" srcId="{1D9EF19B-E757-4C07-999D-A430A4312C47}" destId="{A4095F65-7E07-46FE-8363-C3FF680F5A61}" srcOrd="6" destOrd="0" presId="urn:microsoft.com/office/officeart/2005/8/layout/process3"/>
    <dgm:cxn modelId="{9711D068-E5B3-4307-A106-3005FA89A7B3}" type="presParOf" srcId="{A4095F65-7E07-46FE-8363-C3FF680F5A61}" destId="{E3259DF0-B142-44D1-87E7-5B53654F45BD}" srcOrd="0" destOrd="0" presId="urn:microsoft.com/office/officeart/2005/8/layout/process3"/>
    <dgm:cxn modelId="{7C792C8B-D578-4BB7-B5A9-3C306CB9BB35}" type="presParOf" srcId="{A4095F65-7E07-46FE-8363-C3FF680F5A61}" destId="{5D292A22-B649-4DB3-A663-0F213EB462E9}" srcOrd="1" destOrd="0" presId="urn:microsoft.com/office/officeart/2005/8/layout/process3"/>
    <dgm:cxn modelId="{9B55E337-068F-4BAA-A98F-90EDD4819BB8}" type="presParOf" srcId="{A4095F65-7E07-46FE-8363-C3FF680F5A61}" destId="{3C9853F3-DFA3-4618-BE8D-2A0B05D27A8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D3028-0071-4631-BD04-7EA7092C81BF}">
      <dsp:nvSpPr>
        <dsp:cNvPr id="0" name=""/>
        <dsp:cNvSpPr/>
      </dsp:nvSpPr>
      <dsp:spPr>
        <a:xfrm rot="5400000">
          <a:off x="4655079" y="-3462189"/>
          <a:ext cx="464114" cy="7506279"/>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sz="1200" kern="1200" dirty="0" smtClean="0"/>
            <a:t>威胁建模是一种结构化的方法，帮助产品通过威胁建模识别产品存在的潜在威胁，提高设计的安全性</a:t>
          </a:r>
          <a:r>
            <a:rPr lang="zh-CN" altLang="en-US" sz="1200" kern="1200" dirty="0" smtClean="0"/>
            <a:t>。</a:t>
          </a:r>
          <a:r>
            <a:rPr lang="en-US" sz="1200" kern="1200" dirty="0" smtClean="0"/>
            <a:t> </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目标是评估产品设计的安全性，并不能识别编码级的安全问题</a:t>
          </a:r>
          <a:endParaRPr lang="zh-CN" altLang="en-US" sz="1200" kern="1200" dirty="0"/>
        </a:p>
      </dsp:txBody>
      <dsp:txXfrm rot="-5400000">
        <a:off x="1133997" y="81549"/>
        <a:ext cx="7483623" cy="418802"/>
      </dsp:txXfrm>
    </dsp:sp>
    <dsp:sp modelId="{ABB3488F-AE5A-412A-A1FE-931621466D0A}">
      <dsp:nvSpPr>
        <dsp:cNvPr id="0" name=""/>
        <dsp:cNvSpPr/>
      </dsp:nvSpPr>
      <dsp:spPr>
        <a:xfrm>
          <a:off x="683" y="879"/>
          <a:ext cx="1133313" cy="58014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zh-CN" sz="1800" b="1" kern="1200" dirty="0" smtClean="0"/>
            <a:t>What</a:t>
          </a:r>
          <a:endParaRPr lang="zh-CN" altLang="en-US" sz="1800" b="1" kern="1200" dirty="0"/>
        </a:p>
      </dsp:txBody>
      <dsp:txXfrm>
        <a:off x="29003" y="29199"/>
        <a:ext cx="1076673" cy="523502"/>
      </dsp:txXfrm>
    </dsp:sp>
    <dsp:sp modelId="{715112B7-AE43-40DE-8D29-FF1D44FA36D1}">
      <dsp:nvSpPr>
        <dsp:cNvPr id="0" name=""/>
        <dsp:cNvSpPr/>
      </dsp:nvSpPr>
      <dsp:spPr>
        <a:xfrm rot="5400000">
          <a:off x="4665958" y="-2840633"/>
          <a:ext cx="464114" cy="7481467"/>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zh-CN" sz="1200" kern="1200" dirty="0" smtClean="0"/>
            <a:t>与</a:t>
          </a:r>
          <a:r>
            <a:rPr lang="zh-CN" sz="1200" kern="1200" dirty="0" smtClean="0"/>
            <a:t>产品设计同步进行</a:t>
          </a:r>
          <a:r>
            <a:rPr lang="zh-CN" altLang="en-US" sz="1200" kern="1200" dirty="0" smtClean="0"/>
            <a:t>，一般在</a:t>
          </a:r>
          <a:r>
            <a:rPr lang="en-US" altLang="zh-CN" sz="1200" kern="1200" dirty="0" smtClean="0"/>
            <a:t>TR1</a:t>
          </a:r>
          <a:r>
            <a:rPr lang="zh-CN" altLang="en-US" sz="1200" kern="1200" dirty="0" smtClean="0"/>
            <a:t>前完成</a:t>
          </a:r>
          <a:r>
            <a:rPr lang="en-US" altLang="zh-CN" sz="1200" kern="1200" dirty="0" err="1" smtClean="0"/>
            <a:t>HighLevel</a:t>
          </a:r>
          <a:r>
            <a:rPr lang="zh-CN" altLang="en-US" sz="1200" kern="1200" dirty="0" smtClean="0"/>
            <a:t>威胁分析，在</a:t>
          </a:r>
          <a:r>
            <a:rPr lang="en-US" altLang="zh-CN" sz="1200" kern="1200" dirty="0" smtClean="0"/>
            <a:t>TR2</a:t>
          </a:r>
          <a:r>
            <a:rPr lang="zh-CN" altLang="zh-CN" sz="1200" kern="1200" dirty="0" smtClean="0"/>
            <a:t>阶段</a:t>
          </a:r>
          <a:r>
            <a:rPr lang="zh-CN" altLang="en-US" sz="1200" kern="1200" dirty="0" smtClean="0"/>
            <a:t>结束前前完成</a:t>
          </a:r>
          <a:r>
            <a:rPr lang="en-US" altLang="zh-CN" sz="1200" kern="1200" dirty="0" err="1" smtClean="0"/>
            <a:t>Lowlevel</a:t>
          </a:r>
          <a:r>
            <a:rPr lang="zh-CN" altLang="en-US" sz="1200" kern="1200" dirty="0" smtClean="0"/>
            <a:t>威胁分析</a:t>
          </a:r>
          <a:endParaRPr lang="zh-CN" altLang="en-US" sz="1200" kern="1200" dirty="0"/>
        </a:p>
      </dsp:txBody>
      <dsp:txXfrm rot="-5400000">
        <a:off x="1157282" y="690699"/>
        <a:ext cx="7458811" cy="418802"/>
      </dsp:txXfrm>
    </dsp:sp>
    <dsp:sp modelId="{F4EBDED2-DF24-47DF-A19F-8BE59E72939E}">
      <dsp:nvSpPr>
        <dsp:cNvPr id="0" name=""/>
        <dsp:cNvSpPr/>
      </dsp:nvSpPr>
      <dsp:spPr>
        <a:xfrm>
          <a:off x="683" y="610028"/>
          <a:ext cx="1156598" cy="58014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zh-CN" sz="1800" b="1" kern="1200" dirty="0" smtClean="0"/>
            <a:t>When</a:t>
          </a:r>
          <a:endParaRPr lang="zh-CN" altLang="en-US" sz="1800" b="1" kern="1200" dirty="0"/>
        </a:p>
      </dsp:txBody>
      <dsp:txXfrm>
        <a:off x="29003" y="638348"/>
        <a:ext cx="1099958" cy="523502"/>
      </dsp:txXfrm>
    </dsp:sp>
    <dsp:sp modelId="{61B5A237-9C04-4DF5-A6ED-517776D592C8}">
      <dsp:nvSpPr>
        <dsp:cNvPr id="0" name=""/>
        <dsp:cNvSpPr/>
      </dsp:nvSpPr>
      <dsp:spPr>
        <a:xfrm rot="5400000">
          <a:off x="4667698" y="-2230003"/>
          <a:ext cx="464114" cy="7478507"/>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smtClean="0"/>
            <a:t>产品团队</a:t>
          </a:r>
          <a:r>
            <a:rPr lang="en-US" altLang="zh-CN" sz="1200" kern="1200" dirty="0" smtClean="0"/>
            <a:t>: </a:t>
          </a:r>
          <a:r>
            <a:rPr lang="zh-CN" altLang="en-US" sz="1200" kern="1200" dirty="0" smtClean="0"/>
            <a:t>系统架构师</a:t>
          </a:r>
          <a:r>
            <a:rPr lang="en-US" altLang="zh-CN" sz="1200" kern="1200" dirty="0" smtClean="0"/>
            <a:t>, </a:t>
          </a:r>
          <a:r>
            <a:rPr lang="zh-CN" altLang="en-US" sz="1200" kern="1200" dirty="0" smtClean="0"/>
            <a:t>特性</a:t>
          </a:r>
          <a:r>
            <a:rPr lang="en-US" altLang="zh-CN" sz="1200" kern="1200" dirty="0" smtClean="0"/>
            <a:t>SE</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安全团队：安全顾问</a:t>
          </a:r>
          <a:endParaRPr lang="zh-CN" altLang="en-US" sz="1200" kern="1200" dirty="0"/>
        </a:p>
      </dsp:txBody>
      <dsp:txXfrm rot="-5400000">
        <a:off x="1160502" y="1299849"/>
        <a:ext cx="7455851" cy="418802"/>
      </dsp:txXfrm>
    </dsp:sp>
    <dsp:sp modelId="{1FA99FA2-359A-41AD-8966-77CFF514C832}">
      <dsp:nvSpPr>
        <dsp:cNvPr id="0" name=""/>
        <dsp:cNvSpPr/>
      </dsp:nvSpPr>
      <dsp:spPr>
        <a:xfrm>
          <a:off x="683" y="1219178"/>
          <a:ext cx="1159818" cy="58014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zh-CN" sz="1800" b="1" kern="1200" dirty="0" smtClean="0"/>
            <a:t>Who</a:t>
          </a:r>
          <a:endParaRPr lang="zh-CN" altLang="en-US" sz="1800" b="1" kern="1200" dirty="0"/>
        </a:p>
      </dsp:txBody>
      <dsp:txXfrm>
        <a:off x="29003" y="1247498"/>
        <a:ext cx="1103178" cy="5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BAB2B-3D68-4596-AB77-06ABAC715A86}">
      <dsp:nvSpPr>
        <dsp:cNvPr id="0" name=""/>
        <dsp:cNvSpPr/>
      </dsp:nvSpPr>
      <dsp:spPr>
        <a:xfrm>
          <a:off x="1563220" y="177"/>
          <a:ext cx="978014" cy="978014"/>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mn-lt"/>
            </a:rPr>
            <a:t>威胁分析</a:t>
          </a:r>
          <a:endParaRPr lang="zh-CN" altLang="en-US" sz="1200" b="1" kern="1200" dirty="0">
            <a:latin typeface="+mn-lt"/>
          </a:endParaRPr>
        </a:p>
      </dsp:txBody>
      <dsp:txXfrm>
        <a:off x="1706447" y="143404"/>
        <a:ext cx="691560" cy="691560"/>
      </dsp:txXfrm>
    </dsp:sp>
    <dsp:sp modelId="{A6147E4C-2F37-41C7-95AD-054720F7D82E}">
      <dsp:nvSpPr>
        <dsp:cNvPr id="0" name=""/>
        <dsp:cNvSpPr/>
      </dsp:nvSpPr>
      <dsp:spPr>
        <a:xfrm rot="2160000">
          <a:off x="2510500" y="751809"/>
          <a:ext cx="260714" cy="33008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517969" y="794838"/>
        <a:ext cx="182500" cy="198048"/>
      </dsp:txXfrm>
    </dsp:sp>
    <dsp:sp modelId="{C292C385-FCA5-4F9D-B915-BF2ED25AEB15}">
      <dsp:nvSpPr>
        <dsp:cNvPr id="0" name=""/>
        <dsp:cNvSpPr/>
      </dsp:nvSpPr>
      <dsp:spPr>
        <a:xfrm>
          <a:off x="2752418" y="864180"/>
          <a:ext cx="978014" cy="978014"/>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mn-lt"/>
            </a:rPr>
            <a:t>风险评估</a:t>
          </a:r>
          <a:endParaRPr lang="zh-CN" altLang="en-US" sz="1200" b="1" kern="1200" dirty="0">
            <a:latin typeface="+mn-lt"/>
          </a:endParaRPr>
        </a:p>
      </dsp:txBody>
      <dsp:txXfrm>
        <a:off x="2895645" y="1007407"/>
        <a:ext cx="691560" cy="691560"/>
      </dsp:txXfrm>
    </dsp:sp>
    <dsp:sp modelId="{8EB16A89-F350-47E6-BB43-00456E806188}">
      <dsp:nvSpPr>
        <dsp:cNvPr id="0" name=""/>
        <dsp:cNvSpPr/>
      </dsp:nvSpPr>
      <dsp:spPr>
        <a:xfrm rot="6480000">
          <a:off x="2886232" y="1880123"/>
          <a:ext cx="260714" cy="33008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latin typeface="+mn-lt"/>
          </a:endParaRPr>
        </a:p>
      </dsp:txBody>
      <dsp:txXfrm rot="10800000">
        <a:off x="2937424" y="1908946"/>
        <a:ext cx="182500" cy="198048"/>
      </dsp:txXfrm>
    </dsp:sp>
    <dsp:sp modelId="{2C4A94E1-96E1-47EC-8E92-50ECC8E4D390}">
      <dsp:nvSpPr>
        <dsp:cNvPr id="0" name=""/>
        <dsp:cNvSpPr/>
      </dsp:nvSpPr>
      <dsp:spPr>
        <a:xfrm>
          <a:off x="2298185" y="2262167"/>
          <a:ext cx="978014" cy="978014"/>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mn-lt"/>
            </a:rPr>
            <a:t>制定消减措施</a:t>
          </a:r>
          <a:endParaRPr lang="zh-CN" altLang="en-US" sz="1200" b="1" kern="1200" dirty="0">
            <a:latin typeface="+mn-lt"/>
          </a:endParaRPr>
        </a:p>
      </dsp:txBody>
      <dsp:txXfrm>
        <a:off x="2441412" y="2405394"/>
        <a:ext cx="691560" cy="691560"/>
      </dsp:txXfrm>
    </dsp:sp>
    <dsp:sp modelId="{EF83DF46-9DE4-4B21-9CFF-60B88B7CF419}">
      <dsp:nvSpPr>
        <dsp:cNvPr id="0" name=""/>
        <dsp:cNvSpPr/>
      </dsp:nvSpPr>
      <dsp:spPr>
        <a:xfrm rot="10800000">
          <a:off x="1929249" y="2586134"/>
          <a:ext cx="260714" cy="33008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latin typeface="+mn-lt"/>
          </a:endParaRPr>
        </a:p>
      </dsp:txBody>
      <dsp:txXfrm rot="10800000">
        <a:off x="2007463" y="2652150"/>
        <a:ext cx="182500" cy="198048"/>
      </dsp:txXfrm>
    </dsp:sp>
    <dsp:sp modelId="{58EFF6DE-343C-4518-8BF0-C695035E2455}">
      <dsp:nvSpPr>
        <dsp:cNvPr id="0" name=""/>
        <dsp:cNvSpPr/>
      </dsp:nvSpPr>
      <dsp:spPr>
        <a:xfrm>
          <a:off x="828255" y="2262167"/>
          <a:ext cx="978014" cy="978014"/>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mn-lt"/>
            </a:rPr>
            <a:t>产品响应</a:t>
          </a:r>
          <a:endParaRPr lang="zh-CN" altLang="en-US" sz="1200" b="1" kern="1200" dirty="0">
            <a:latin typeface="+mn-lt"/>
          </a:endParaRPr>
        </a:p>
      </dsp:txBody>
      <dsp:txXfrm>
        <a:off x="971482" y="2405394"/>
        <a:ext cx="691560" cy="691560"/>
      </dsp:txXfrm>
    </dsp:sp>
    <dsp:sp modelId="{DDC602EC-59A0-4DBE-91C3-ED166CD6B768}">
      <dsp:nvSpPr>
        <dsp:cNvPr id="0" name=""/>
        <dsp:cNvSpPr/>
      </dsp:nvSpPr>
      <dsp:spPr>
        <a:xfrm rot="15120000">
          <a:off x="962069" y="1894159"/>
          <a:ext cx="260714" cy="33008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latin typeface="+mn-lt"/>
          </a:endParaRPr>
        </a:p>
      </dsp:txBody>
      <dsp:txXfrm rot="10800000">
        <a:off x="1013261" y="1997368"/>
        <a:ext cx="182500" cy="198048"/>
      </dsp:txXfrm>
    </dsp:sp>
    <dsp:sp modelId="{0D073804-B891-436C-8A30-3C78C57B0879}">
      <dsp:nvSpPr>
        <dsp:cNvPr id="0" name=""/>
        <dsp:cNvSpPr/>
      </dsp:nvSpPr>
      <dsp:spPr>
        <a:xfrm>
          <a:off x="374022" y="864180"/>
          <a:ext cx="978014" cy="978014"/>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mn-lt"/>
            </a:rPr>
            <a:t>绘制数据流图</a:t>
          </a:r>
          <a:endParaRPr lang="zh-CN" altLang="en-US" sz="1200" b="1" kern="1200" dirty="0">
            <a:latin typeface="+mn-lt"/>
          </a:endParaRPr>
        </a:p>
      </dsp:txBody>
      <dsp:txXfrm>
        <a:off x="517249" y="1007407"/>
        <a:ext cx="691560" cy="691560"/>
      </dsp:txXfrm>
    </dsp:sp>
    <dsp:sp modelId="{0CA23D95-C797-4D3E-A7B7-4ADAC006FBDA}">
      <dsp:nvSpPr>
        <dsp:cNvPr id="0" name=""/>
        <dsp:cNvSpPr/>
      </dsp:nvSpPr>
      <dsp:spPr>
        <a:xfrm rot="19440000">
          <a:off x="1321301" y="760483"/>
          <a:ext cx="260714" cy="33008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328770" y="849486"/>
        <a:ext cx="182500" cy="1980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E3DEF-4793-4DE5-99A2-08C5F66382D1}">
      <dsp:nvSpPr>
        <dsp:cNvPr id="0" name=""/>
        <dsp:cNvSpPr/>
      </dsp:nvSpPr>
      <dsp:spPr>
        <a:xfrm>
          <a:off x="1217" y="668484"/>
          <a:ext cx="1296177" cy="604800"/>
        </a:xfrm>
        <a:prstGeom prst="roundRect">
          <a:avLst>
            <a:gd name="adj" fmla="val 10000"/>
          </a:avLst>
        </a:prstGeom>
        <a:solidFill>
          <a:schemeClr val="bg1"/>
        </a:solidFill>
        <a:ln w="25400" cap="flat" cmpd="sng" algn="ctr">
          <a:solidFill>
            <a:srgbClr val="777777"/>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zh-CN" altLang="en-US" sz="1400" kern="1200" dirty="0" smtClean="0">
              <a:solidFill>
                <a:srgbClr val="C00000"/>
              </a:solidFill>
            </a:rPr>
            <a:t>绘制数据流图</a:t>
          </a:r>
          <a:endParaRPr lang="zh-CN" altLang="en-US" sz="1400" kern="1200" dirty="0">
            <a:solidFill>
              <a:srgbClr val="C00000"/>
            </a:solidFill>
          </a:endParaRPr>
        </a:p>
      </dsp:txBody>
      <dsp:txXfrm>
        <a:off x="1217" y="668484"/>
        <a:ext cx="1296177" cy="403200"/>
      </dsp:txXfrm>
    </dsp:sp>
    <dsp:sp modelId="{953D584D-1315-4CA2-A534-20C24983BD6B}">
      <dsp:nvSpPr>
        <dsp:cNvPr id="0" name=""/>
        <dsp:cNvSpPr/>
      </dsp:nvSpPr>
      <dsp:spPr>
        <a:xfrm>
          <a:off x="266699" y="1071684"/>
          <a:ext cx="1296177" cy="831600"/>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solidFill>
                <a:srgbClr val="000000"/>
              </a:solidFill>
              <a:latin typeface="微软雅黑" pitchFamily="34" charset="-122"/>
              <a:ea typeface="微软雅黑" pitchFamily="34" charset="-122"/>
              <a:cs typeface="+mn-cs"/>
            </a:rPr>
            <a:t>梳理业务</a:t>
          </a:r>
        </a:p>
      </dsp:txBody>
      <dsp:txXfrm>
        <a:off x="291056" y="1096041"/>
        <a:ext cx="1247463" cy="782886"/>
      </dsp:txXfrm>
    </dsp:sp>
    <dsp:sp modelId="{7029C1A3-DC20-4472-8249-A6527BEBE6C3}">
      <dsp:nvSpPr>
        <dsp:cNvPr id="0" name=""/>
        <dsp:cNvSpPr/>
      </dsp:nvSpPr>
      <dsp:spPr>
        <a:xfrm>
          <a:off x="1493891" y="708728"/>
          <a:ext cx="416571" cy="322710"/>
        </a:xfrm>
        <a:prstGeom prst="rightArrow">
          <a:avLst>
            <a:gd name="adj1" fmla="val 60000"/>
            <a:gd name="adj2" fmla="val 5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493891" y="773270"/>
        <a:ext cx="319758" cy="193626"/>
      </dsp:txXfrm>
    </dsp:sp>
    <dsp:sp modelId="{7A8BCB4C-B4AF-49AF-9F0E-12AAACF882DA}">
      <dsp:nvSpPr>
        <dsp:cNvPr id="0" name=""/>
        <dsp:cNvSpPr/>
      </dsp:nvSpPr>
      <dsp:spPr>
        <a:xfrm>
          <a:off x="2083378" y="668484"/>
          <a:ext cx="1296177" cy="604800"/>
        </a:xfrm>
        <a:prstGeom prst="roundRect">
          <a:avLst>
            <a:gd name="adj" fmla="val 10000"/>
          </a:avLst>
        </a:prstGeom>
        <a:solidFill>
          <a:schemeClr val="bg1"/>
        </a:solidFill>
        <a:ln w="25400" cap="flat" cmpd="sng" algn="ctr">
          <a:solidFill>
            <a:srgbClr val="777777"/>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ctr" defTabSz="622300">
            <a:lnSpc>
              <a:spcPct val="90000"/>
            </a:lnSpc>
            <a:spcBef>
              <a:spcPct val="0"/>
            </a:spcBef>
            <a:spcAft>
              <a:spcPct val="35000"/>
            </a:spcAft>
          </a:pPr>
          <a:r>
            <a:rPr lang="zh-CN" altLang="en-US" sz="1400" kern="1200" dirty="0" smtClean="0">
              <a:solidFill>
                <a:srgbClr val="C00000"/>
              </a:solidFill>
            </a:rPr>
            <a:t>列举威胁</a:t>
          </a:r>
          <a:endParaRPr lang="zh-CN" altLang="en-US" sz="1400" kern="1200" dirty="0">
            <a:solidFill>
              <a:srgbClr val="C00000"/>
            </a:solidFill>
          </a:endParaRPr>
        </a:p>
      </dsp:txBody>
      <dsp:txXfrm>
        <a:off x="2083378" y="668484"/>
        <a:ext cx="1296177" cy="403200"/>
      </dsp:txXfrm>
    </dsp:sp>
    <dsp:sp modelId="{1428E5EB-6C27-4732-87F7-5EE72D01C6BF}">
      <dsp:nvSpPr>
        <dsp:cNvPr id="0" name=""/>
        <dsp:cNvSpPr/>
      </dsp:nvSpPr>
      <dsp:spPr>
        <a:xfrm>
          <a:off x="2301258" y="1071684"/>
          <a:ext cx="1391381" cy="831600"/>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altLang="zh-CN" sz="1200" kern="1200" dirty="0" smtClean="0"/>
            <a:t>ASTRIDE</a:t>
          </a:r>
          <a:r>
            <a:rPr lang="zh-CN" altLang="en-US" sz="1200" kern="1200" dirty="0" smtClean="0"/>
            <a:t>模型</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业务到安全的映射</a:t>
          </a:r>
          <a:endParaRPr lang="zh-CN" altLang="en-US" sz="1200" kern="1200" dirty="0"/>
        </a:p>
      </dsp:txBody>
      <dsp:txXfrm>
        <a:off x="2325615" y="1096041"/>
        <a:ext cx="1342667" cy="782886"/>
      </dsp:txXfrm>
    </dsp:sp>
    <dsp:sp modelId="{6BFF4756-9264-498D-AE3F-10F63760FE55}">
      <dsp:nvSpPr>
        <dsp:cNvPr id="0" name=""/>
        <dsp:cNvSpPr/>
      </dsp:nvSpPr>
      <dsp:spPr>
        <a:xfrm>
          <a:off x="3587952" y="708728"/>
          <a:ext cx="441800" cy="322710"/>
        </a:xfrm>
        <a:prstGeom prst="rightArrow">
          <a:avLst>
            <a:gd name="adj1" fmla="val 60000"/>
            <a:gd name="adj2" fmla="val 5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3587952" y="773270"/>
        <a:ext cx="344987" cy="193626"/>
      </dsp:txXfrm>
    </dsp:sp>
    <dsp:sp modelId="{41AF0633-4CC6-4186-A494-B86257F56B2A}">
      <dsp:nvSpPr>
        <dsp:cNvPr id="0" name=""/>
        <dsp:cNvSpPr/>
      </dsp:nvSpPr>
      <dsp:spPr>
        <a:xfrm>
          <a:off x="4213141" y="668484"/>
          <a:ext cx="1296177" cy="604800"/>
        </a:xfrm>
        <a:prstGeom prst="roundRect">
          <a:avLst>
            <a:gd name="adj" fmla="val 10000"/>
          </a:avLst>
        </a:prstGeom>
        <a:solidFill>
          <a:schemeClr val="bg1"/>
        </a:solidFill>
        <a:ln w="25400" cap="flat" cmpd="sng" algn="ctr">
          <a:solidFill>
            <a:srgbClr val="777777"/>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ctr" defTabSz="622300">
            <a:lnSpc>
              <a:spcPct val="90000"/>
            </a:lnSpc>
            <a:spcBef>
              <a:spcPct val="0"/>
            </a:spcBef>
            <a:spcAft>
              <a:spcPct val="35000"/>
            </a:spcAft>
          </a:pPr>
          <a:r>
            <a:rPr lang="zh-CN" altLang="en-US" sz="1400" kern="1200" dirty="0" smtClean="0">
              <a:solidFill>
                <a:srgbClr val="C00000"/>
              </a:solidFill>
            </a:rPr>
            <a:t>理解风险</a:t>
          </a:r>
          <a:endParaRPr lang="zh-CN" altLang="en-US" sz="1400" kern="1200" dirty="0">
            <a:solidFill>
              <a:srgbClr val="C00000"/>
            </a:solidFill>
          </a:endParaRPr>
        </a:p>
      </dsp:txBody>
      <dsp:txXfrm>
        <a:off x="4213141" y="668484"/>
        <a:ext cx="1296177" cy="403200"/>
      </dsp:txXfrm>
    </dsp:sp>
    <dsp:sp modelId="{81696A10-CD51-4D41-9F0D-B32B28DC2741}">
      <dsp:nvSpPr>
        <dsp:cNvPr id="0" name=""/>
        <dsp:cNvSpPr/>
      </dsp:nvSpPr>
      <dsp:spPr>
        <a:xfrm>
          <a:off x="4478623" y="1071684"/>
          <a:ext cx="1296177" cy="831600"/>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t>攻击可能性</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影响</a:t>
          </a:r>
          <a:endParaRPr lang="zh-CN" altLang="en-US" sz="1200" kern="1200" dirty="0"/>
        </a:p>
      </dsp:txBody>
      <dsp:txXfrm>
        <a:off x="4502980" y="1096041"/>
        <a:ext cx="1247463" cy="782886"/>
      </dsp:txXfrm>
    </dsp:sp>
    <dsp:sp modelId="{654E74EF-482B-4BAD-A48C-EDF842564B3D}">
      <dsp:nvSpPr>
        <dsp:cNvPr id="0" name=""/>
        <dsp:cNvSpPr/>
      </dsp:nvSpPr>
      <dsp:spPr>
        <a:xfrm>
          <a:off x="5705815" y="708728"/>
          <a:ext cx="416571" cy="322710"/>
        </a:xfrm>
        <a:prstGeom prst="rightArrow">
          <a:avLst>
            <a:gd name="adj1" fmla="val 60000"/>
            <a:gd name="adj2" fmla="val 5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5705815" y="773270"/>
        <a:ext cx="319758" cy="193626"/>
      </dsp:txXfrm>
    </dsp:sp>
    <dsp:sp modelId="{5D292A22-B649-4DB3-A663-0F213EB462E9}">
      <dsp:nvSpPr>
        <dsp:cNvPr id="0" name=""/>
        <dsp:cNvSpPr/>
      </dsp:nvSpPr>
      <dsp:spPr>
        <a:xfrm>
          <a:off x="6295302" y="668484"/>
          <a:ext cx="1296177" cy="604800"/>
        </a:xfrm>
        <a:prstGeom prst="roundRect">
          <a:avLst>
            <a:gd name="adj" fmla="val 10000"/>
          </a:avLst>
        </a:prstGeom>
        <a:solidFill>
          <a:schemeClr val="bg1"/>
        </a:solidFill>
        <a:ln w="25400" cap="flat" cmpd="sng" algn="ctr">
          <a:solidFill>
            <a:srgbClr val="777777"/>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zh-CN" altLang="en-US" sz="1400" kern="1200" dirty="0" smtClean="0">
              <a:solidFill>
                <a:srgbClr val="C00000"/>
              </a:solidFill>
            </a:rPr>
            <a:t>设计消减方案</a:t>
          </a:r>
          <a:endParaRPr lang="zh-CN" altLang="en-US" sz="1400" kern="1200" dirty="0">
            <a:solidFill>
              <a:srgbClr val="C00000"/>
            </a:solidFill>
          </a:endParaRPr>
        </a:p>
      </dsp:txBody>
      <dsp:txXfrm>
        <a:off x="6295302" y="668484"/>
        <a:ext cx="1296177" cy="403200"/>
      </dsp:txXfrm>
    </dsp:sp>
    <dsp:sp modelId="{3C9853F3-DFA3-4618-BE8D-2A0B05D27A85}">
      <dsp:nvSpPr>
        <dsp:cNvPr id="0" name=""/>
        <dsp:cNvSpPr/>
      </dsp:nvSpPr>
      <dsp:spPr>
        <a:xfrm>
          <a:off x="6560784" y="1071684"/>
          <a:ext cx="1296177" cy="831600"/>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t>根据风险设计方案</a:t>
          </a:r>
          <a:endParaRPr lang="zh-CN" altLang="en-US" sz="1200" kern="1200" dirty="0"/>
        </a:p>
      </dsp:txBody>
      <dsp:txXfrm>
        <a:off x="6585141" y="1096041"/>
        <a:ext cx="1247463" cy="7828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E3DEF-4793-4DE5-99A2-08C5F66382D1}">
      <dsp:nvSpPr>
        <dsp:cNvPr id="0" name=""/>
        <dsp:cNvSpPr/>
      </dsp:nvSpPr>
      <dsp:spPr>
        <a:xfrm>
          <a:off x="1217" y="204136"/>
          <a:ext cx="1296177" cy="604800"/>
        </a:xfrm>
        <a:prstGeom prst="roundRect">
          <a:avLst>
            <a:gd name="adj" fmla="val 10000"/>
          </a:avLst>
        </a:prstGeom>
        <a:solidFill>
          <a:schemeClr val="bg1"/>
        </a:solidFill>
        <a:ln w="25400" cap="flat" cmpd="sng" algn="ctr">
          <a:solidFill>
            <a:srgbClr val="777777"/>
          </a:solidFill>
          <a:prstDash val="solid"/>
        </a:ln>
        <a:effectLst>
          <a:outerShdw blurRad="50800" dist="38100" dir="2700000" algn="tl" rotWithShape="0">
            <a:prstClr val="black">
              <a:alpha val="40000"/>
            </a:prst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zh-CN" altLang="en-US" sz="1400" kern="1200" dirty="0" smtClean="0">
              <a:solidFill>
                <a:srgbClr val="C00000"/>
              </a:solidFill>
            </a:rPr>
            <a:t>绘制数据流图</a:t>
          </a:r>
          <a:endParaRPr lang="zh-CN" altLang="en-US" sz="1400" kern="1200" dirty="0">
            <a:solidFill>
              <a:srgbClr val="C00000"/>
            </a:solidFill>
          </a:endParaRPr>
        </a:p>
      </dsp:txBody>
      <dsp:txXfrm>
        <a:off x="1217" y="204136"/>
        <a:ext cx="1296177" cy="403200"/>
      </dsp:txXfrm>
    </dsp:sp>
    <dsp:sp modelId="{953D584D-1315-4CA2-A534-20C24983BD6B}">
      <dsp:nvSpPr>
        <dsp:cNvPr id="0" name=""/>
        <dsp:cNvSpPr/>
      </dsp:nvSpPr>
      <dsp:spPr>
        <a:xfrm>
          <a:off x="266699" y="607337"/>
          <a:ext cx="1296177" cy="831600"/>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solidFill>
                <a:srgbClr val="000000"/>
              </a:solidFill>
              <a:latin typeface="微软雅黑" pitchFamily="34" charset="-122"/>
              <a:ea typeface="微软雅黑" pitchFamily="34" charset="-122"/>
              <a:cs typeface="+mn-cs"/>
            </a:rPr>
            <a:t>梳理业务</a:t>
          </a:r>
        </a:p>
      </dsp:txBody>
      <dsp:txXfrm>
        <a:off x="291056" y="631694"/>
        <a:ext cx="1247463" cy="782886"/>
      </dsp:txXfrm>
    </dsp:sp>
    <dsp:sp modelId="{7029C1A3-DC20-4472-8249-A6527BEBE6C3}">
      <dsp:nvSpPr>
        <dsp:cNvPr id="0" name=""/>
        <dsp:cNvSpPr/>
      </dsp:nvSpPr>
      <dsp:spPr>
        <a:xfrm>
          <a:off x="1493891" y="244381"/>
          <a:ext cx="416571" cy="322710"/>
        </a:xfrm>
        <a:prstGeom prst="rightArrow">
          <a:avLst>
            <a:gd name="adj1" fmla="val 60000"/>
            <a:gd name="adj2" fmla="val 5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493891" y="308923"/>
        <a:ext cx="319758" cy="193626"/>
      </dsp:txXfrm>
    </dsp:sp>
    <dsp:sp modelId="{7A8BCB4C-B4AF-49AF-9F0E-12AAACF882DA}">
      <dsp:nvSpPr>
        <dsp:cNvPr id="0" name=""/>
        <dsp:cNvSpPr/>
      </dsp:nvSpPr>
      <dsp:spPr>
        <a:xfrm>
          <a:off x="2083378" y="204136"/>
          <a:ext cx="1296177" cy="604800"/>
        </a:xfrm>
        <a:prstGeom prst="roundRect">
          <a:avLst>
            <a:gd name="adj" fmla="val 10000"/>
          </a:avLst>
        </a:prstGeom>
        <a:solidFill>
          <a:schemeClr val="bg1"/>
        </a:solidFill>
        <a:ln w="25400" cap="flat" cmpd="sng" algn="ctr">
          <a:solidFill>
            <a:srgbClr val="777777"/>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zh-CN" altLang="en-US" sz="1400" kern="1200" dirty="0" smtClean="0">
              <a:solidFill>
                <a:srgbClr val="C00000"/>
              </a:solidFill>
            </a:rPr>
            <a:t>列举威胁</a:t>
          </a:r>
          <a:endParaRPr lang="zh-CN" altLang="en-US" sz="1400" kern="1200" dirty="0">
            <a:solidFill>
              <a:srgbClr val="C00000"/>
            </a:solidFill>
          </a:endParaRPr>
        </a:p>
      </dsp:txBody>
      <dsp:txXfrm>
        <a:off x="2083378" y="204136"/>
        <a:ext cx="1296177" cy="403200"/>
      </dsp:txXfrm>
    </dsp:sp>
    <dsp:sp modelId="{1428E5EB-6C27-4732-87F7-5EE72D01C6BF}">
      <dsp:nvSpPr>
        <dsp:cNvPr id="0" name=""/>
        <dsp:cNvSpPr/>
      </dsp:nvSpPr>
      <dsp:spPr>
        <a:xfrm>
          <a:off x="2301258" y="607337"/>
          <a:ext cx="1391381" cy="831600"/>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altLang="zh-CN" sz="1200" kern="1200" dirty="0" smtClean="0"/>
            <a:t>STRIDE</a:t>
          </a:r>
          <a:r>
            <a:rPr lang="zh-CN" altLang="en-US" sz="1200" kern="1200" dirty="0" smtClean="0"/>
            <a:t>模型</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业务到安全的映射</a:t>
          </a:r>
          <a:endParaRPr lang="zh-CN" altLang="en-US" sz="1200" kern="1200" dirty="0"/>
        </a:p>
      </dsp:txBody>
      <dsp:txXfrm>
        <a:off x="2325615" y="631694"/>
        <a:ext cx="1342667" cy="782886"/>
      </dsp:txXfrm>
    </dsp:sp>
    <dsp:sp modelId="{6BFF4756-9264-498D-AE3F-10F63760FE55}">
      <dsp:nvSpPr>
        <dsp:cNvPr id="0" name=""/>
        <dsp:cNvSpPr/>
      </dsp:nvSpPr>
      <dsp:spPr>
        <a:xfrm>
          <a:off x="3587952" y="244381"/>
          <a:ext cx="441800" cy="322710"/>
        </a:xfrm>
        <a:prstGeom prst="rightArrow">
          <a:avLst>
            <a:gd name="adj1" fmla="val 60000"/>
            <a:gd name="adj2" fmla="val 5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3587952" y="308923"/>
        <a:ext cx="344987" cy="193626"/>
      </dsp:txXfrm>
    </dsp:sp>
    <dsp:sp modelId="{41AF0633-4CC6-4186-A494-B86257F56B2A}">
      <dsp:nvSpPr>
        <dsp:cNvPr id="0" name=""/>
        <dsp:cNvSpPr/>
      </dsp:nvSpPr>
      <dsp:spPr>
        <a:xfrm>
          <a:off x="4213141" y="204136"/>
          <a:ext cx="1296177" cy="604800"/>
        </a:xfrm>
        <a:prstGeom prst="roundRect">
          <a:avLst>
            <a:gd name="adj" fmla="val 10000"/>
          </a:avLst>
        </a:prstGeom>
        <a:solidFill>
          <a:schemeClr val="bg1"/>
        </a:solidFill>
        <a:ln w="25400" cap="flat" cmpd="sng" algn="ctr">
          <a:solidFill>
            <a:srgbClr val="777777"/>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zh-CN" altLang="en-US" sz="1400" kern="1200" dirty="0" smtClean="0">
              <a:solidFill>
                <a:srgbClr val="C00000"/>
              </a:solidFill>
            </a:rPr>
            <a:t>理解风险</a:t>
          </a:r>
          <a:endParaRPr lang="zh-CN" altLang="en-US" sz="1400" kern="1200" dirty="0">
            <a:solidFill>
              <a:srgbClr val="C00000"/>
            </a:solidFill>
          </a:endParaRPr>
        </a:p>
      </dsp:txBody>
      <dsp:txXfrm>
        <a:off x="4213141" y="204136"/>
        <a:ext cx="1296177" cy="403200"/>
      </dsp:txXfrm>
    </dsp:sp>
    <dsp:sp modelId="{81696A10-CD51-4D41-9F0D-B32B28DC2741}">
      <dsp:nvSpPr>
        <dsp:cNvPr id="0" name=""/>
        <dsp:cNvSpPr/>
      </dsp:nvSpPr>
      <dsp:spPr>
        <a:xfrm>
          <a:off x="4478623" y="607337"/>
          <a:ext cx="1296177" cy="831600"/>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t>攻击可能性</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影响</a:t>
          </a:r>
          <a:endParaRPr lang="zh-CN" altLang="en-US" sz="1200" kern="1200" dirty="0"/>
        </a:p>
      </dsp:txBody>
      <dsp:txXfrm>
        <a:off x="4502980" y="631694"/>
        <a:ext cx="1247463" cy="782886"/>
      </dsp:txXfrm>
    </dsp:sp>
    <dsp:sp modelId="{654E74EF-482B-4BAD-A48C-EDF842564B3D}">
      <dsp:nvSpPr>
        <dsp:cNvPr id="0" name=""/>
        <dsp:cNvSpPr/>
      </dsp:nvSpPr>
      <dsp:spPr>
        <a:xfrm>
          <a:off x="5705815" y="244381"/>
          <a:ext cx="416571" cy="322710"/>
        </a:xfrm>
        <a:prstGeom prst="rightArrow">
          <a:avLst>
            <a:gd name="adj1" fmla="val 60000"/>
            <a:gd name="adj2" fmla="val 5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5705815" y="308923"/>
        <a:ext cx="319758" cy="193626"/>
      </dsp:txXfrm>
    </dsp:sp>
    <dsp:sp modelId="{5D292A22-B649-4DB3-A663-0F213EB462E9}">
      <dsp:nvSpPr>
        <dsp:cNvPr id="0" name=""/>
        <dsp:cNvSpPr/>
      </dsp:nvSpPr>
      <dsp:spPr>
        <a:xfrm>
          <a:off x="6295302" y="204136"/>
          <a:ext cx="1296177" cy="604800"/>
        </a:xfrm>
        <a:prstGeom prst="roundRect">
          <a:avLst>
            <a:gd name="adj" fmla="val 10000"/>
          </a:avLst>
        </a:prstGeom>
        <a:solidFill>
          <a:schemeClr val="bg1"/>
        </a:solidFill>
        <a:ln w="25400" cap="flat" cmpd="sng" algn="ctr">
          <a:solidFill>
            <a:srgbClr val="777777"/>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zh-CN" altLang="en-US" sz="1400" kern="1200" dirty="0" smtClean="0">
              <a:solidFill>
                <a:srgbClr val="C00000"/>
              </a:solidFill>
            </a:rPr>
            <a:t>设计消减方案</a:t>
          </a:r>
          <a:endParaRPr lang="zh-CN" altLang="en-US" sz="1400" kern="1200" dirty="0">
            <a:solidFill>
              <a:srgbClr val="C00000"/>
            </a:solidFill>
          </a:endParaRPr>
        </a:p>
      </dsp:txBody>
      <dsp:txXfrm>
        <a:off x="6295302" y="204136"/>
        <a:ext cx="1296177" cy="403200"/>
      </dsp:txXfrm>
    </dsp:sp>
    <dsp:sp modelId="{3C9853F3-DFA3-4618-BE8D-2A0B05D27A85}">
      <dsp:nvSpPr>
        <dsp:cNvPr id="0" name=""/>
        <dsp:cNvSpPr/>
      </dsp:nvSpPr>
      <dsp:spPr>
        <a:xfrm>
          <a:off x="6560784" y="607337"/>
          <a:ext cx="1296177" cy="831600"/>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t>根据风险设计方案</a:t>
          </a:r>
          <a:endParaRPr lang="zh-CN" altLang="en-US" sz="1200" kern="1200" dirty="0"/>
        </a:p>
      </dsp:txBody>
      <dsp:txXfrm>
        <a:off x="6585141" y="631694"/>
        <a:ext cx="1247463" cy="78288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2016/7/11</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30" units="1/cm"/>
          <inkml:channelProperty channel="Y" name="resolution" value="30" units="1/cm"/>
        </inkml:channelProperties>
      </inkml:inkSource>
      <inkml:timestamp xml:id="ts0" timeString="2013-11-25T02:57:16.236"/>
    </inkml:context>
    <inkml:brush xml:id="br0">
      <inkml:brushProperty name="width" value="0.03528" units="cm"/>
      <inkml:brushProperty name="height" value="0.03528" units="cm"/>
      <inkml:brushProperty name="color" value="#FF0000"/>
      <inkml:brushProperty name="fitToCurve" value="1"/>
      <inkml:brushProperty name="ignorePressure" value="1"/>
    </inkml:brush>
  </inkml:definitions>
  <inkml:trace contextRef="#ctx0" brushRef="#br0">2593 24,'17'0,"1"0,17 0,1 0,-1 0,18 0,-18 0,0 0,1 17,-1-17,-17 0,17 0,-18 0,1 0,0 0,-1 0,19 0,-19 0,1 0,0 0,-1 0,1 0,-1 0,1 0,0 0,-1 0,1 0,0 0,-1 0,1 0,0 0,-1 0,1 0,-1 0,1 17,0-17,-1 0,1 0,0 0,-1 0,1 0,0 0,-1 0,1 0,-1 0,-17 17,18-17,0 0,-1 0,1 0,0 0,-1 0,-17 17,18-17,0 0,-1 0,1 0,-1 0,1 0,0 0,-1 0,1 0,0 0,-1 0,1 0,0 0,-1 0,1 0,-1 0,1 0,0 0,-1 0,1 0,0 0,-1 0,1 0,0 0,-1 0,1 0,-1 0,1 0,0 0,-1 0,1 0,17 0,-17-17,0 17,-1 0,1 0,-1 0,1 0,0 0,-1 0,-17-17,18 17,0 0,-1 0,1 0,0 0,-36-17,36 17,-1 0,1 0,-18-17,0 17</inkml:trace>
  <inkml:trace contextRef="#ctx0" brushRef="#br0" timeOffset="5472">5468 41,'17'0,"1"0,-1 0,1 0,0 0,-1 0,1 0,0 0,-1 0,1 0,0 0,-1 0,1 0,0 0,-1 0,1 0,-1 0,1 0,0 0,-1 0,1 0,0 0,-1 0,1 0,0 0,-1 0,1 0,-1 0,1 0,0 0,-1 0,1 0,0 0,-1 0,1 0,0 0,-1 0,1 0,-1 0,1 0,0 0,-1 0,1 0,0 0,-1 0,1 0,0 0,-1 0,1 0,-1 0,1 0,0 0,-1 0,1 0,0 0,-1 0,1 0,0 0,-1 0,1 0,17 0,-17 0,-1 0,1 0,0 0,-1 0,1 0,0 0,-1 0,1 0,-1 0,1 0,0 0,-1 0,1 0,0 0,-1 0,1 0,0 0,-1 0,1 0,-1 0,1 0,0 0,-1 0,1 0,0 0,-1 0,1 0,0 0,-1 0,1 0,-1 0,1 0,0 0,-1 0,1 0,0 0,-1 0,1-17,0 17,-1 0,1 0,-1 0,1 0,0 0,-1 0,1 0,0 0,-1 0,1 0,0 0,-1 0,1 0,-1 0,1 0,0 0,17 0,-17 0,-1 0,1 0,0 0,-1 0,1 0,-1 0,1 0,0 0,-1 0,1 0,0 0,-1 0,1 0,0 0,-1 0,1 0,-1 0,1 0,0 0,-1 0,1 0,0 0,-1 0,1-17,0 17,-1 0,18 0,-17 0,0 0,-1 0,19 0,-19 0,1 0,0 0,-1 0,1 0,-1 0,1 0,0 0,-1 0,1 0,0 0,-1 0,1 0,0 0,-1 0,1 0,-1 0,1 0,0 0,-1 0,1 0,0 0,-1 0,-17 0</inkml:trace>
  <inkml:trace contextRef="#ctx0" brushRef="#br0" timeOffset="31418">0 263,'0'-17,"18"17,-1-17,1 17,0 0,-1 0,1 0,0 0,-1 0,1 0,0 0,-1 0,1 0,-1 0,1 0,0 0,-1 0,1 0,0 0,-1 0,1 0,0 0,-1 0,1 0,-1 0,1 0,0 0,-1 0,1 0,0 17,-1-17,1 0,0 0,-1 0,1 17,-1-17,1 0,0 0,-1 0,1 0,-18 17,18-17,-1 0,1 0,0 0,-1 0,1 0,-1 0,-17-17,18 17,0 0,-36-17,18 17</inkml:trace>
  <inkml:trace contextRef="#ctx0" brushRef="#br0" timeOffset="44988">2998 280,'0'-17,"18"17,0 0,-1 0,1 0,0 0,-1 0,1 0,0 0,-1 0,1 0,-1 0,1 0,0 0,-1 0,1 0,0 0,-1 0,1 0,0 0,-1 0,1 0,-1 0,1 0,0 0,-1 0,1 0,0 0,-1 0,1 0,0 0,-1 0,1 0,-1 0,1 0,0 0,-1 0,1 0,0 0,-1 0,1 0,0 0,-1 0,1 0,-1 0,1 0,0 0,-1 0,19 0,-19 0,1 0,17 0,-17 0,-1 0,1 0,0 0,-1 0,1 0,0 0,-1 0,1 0,0 0,-1 0,1 0,-1 0,1 0,0 0,-1 0,1 0,0 0,-1 0,1 0,0 0,-1 0,1 0,-1 0,1 0,0 0,-1 0,1 0,-18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30" units="1/cm"/>
          <inkml:channelProperty channel="Y" name="resolution" value="30" units="1/cm"/>
        </inkml:channelProperties>
      </inkml:inkSource>
      <inkml:timestamp xml:id="ts0" timeString="2013-11-25T02:57:36.838"/>
    </inkml:context>
    <inkml:brush xml:id="br0">
      <inkml:brushProperty name="width" value="0.03528" units="cm"/>
      <inkml:brushProperty name="height" value="0.03528" units="cm"/>
      <inkml:brushProperty name="color" value="#FF0000"/>
      <inkml:brushProperty name="fitToCurve" value="1"/>
      <inkml:brushProperty name="ignorePressure" value="1"/>
    </inkml:brush>
  </inkml:definitions>
  <inkml:trace contextRef="#ctx0" brushRef="#br0">0 57,'17'0,"19"0,-1 17,0-17,0 0,1 0,-1 0,0 16,-17-16,0 0,-1 0,1 0,-1 0,1 0,0 0,-1 0,1 0,0 0,-1 0,1 0,0 0,-1 0,1 0,0 0,-1 0,18 0,-17 0,0 0,-1 0,1 0,0 0,-1 0,1 0,0 0,-1 0,1 0,-1 0,1 0,0 0,-1 0,1 0,0 0,-1 0,1 0,0 0,-1 0,1 0,-1 0,1 0,0 0,-1 0,1 0,0 0,-1 0,1 0,0 0,-1 0,1 0,0 0,-1 0,1 0,-1 0,1 0,0 0,-1 0,1 0,0 0,-1 0,1 0,0 0,-1 0,1 0,-1 0,1-16,0 16,-1 0,1 0,0 0,-1 0,1 0,0 0,-1 0,1 0,-1 0,1 0,0-17,-1 17,1 0,0 0,-1 0,1 0,0 0,-1 0,1 0,0 0,-1 0,1 0,-1 0,1-16,0 16,-1 0,-17 0</inkml:trace>
  <inkml:trace contextRef="#ctx0" brushRef="#br0" timeOffset="4800">2187 57,'18'0,"-1"0,1 0,-1 0,1 0,17 0,-17 0,0 0,-1 0,1 0,0 0,-1 0,1 0,0 0,-1 0,1 0,-1 0,1 0,0 0,-1 0,1 0,0-16,-1 16,1 0,0 0,-1 0,1 0,-1 0,1 0,0 0,-1 0,1 0,0 0,-1 0,1 0,0 0,17 0,-18 0,1 0,0 0,-1 0,1-15,0 15,17 0,-17 0,-1 0,1 0,0 0,-1 0,1 0,-1 0,1 0,0 0,-1 0,1 0,0 0,-1 0,1 0,0 0,-1 0,1 0,-1 0,1 0,0 0,-1 0,1 0,0 0,-1 0,1 0,0 0,-1 0,1-16,-1 16,1 0,0 0,-1 0,1 0,0 0,-1 0,1 0,0 0,-1 0,1 0,0 0,-1 0,1 0,-1 0,1 0,0 0,-1 0,1 0,0 0,-1 0,1 0,17 0,-17 0,-1 0,1 0,0 0,-1 0,1 0,0 0,-1 0,1 0,0 0,-1 0,1 0,-1 0,1 0,0 0,-1 0,1 0,0 0,-1 0,1 16,0-16,-1 0,1 0,0 0,-1 0,1 0,-1 0,1 0,0 0,-1 0,1 0,0 0,-1 0,1 0,0 0,17 15,-18-15,1 0,0 0,-1 16,1-16,0 0,-18 17,17-17,1 0,0 0,-1 0,1 0,-18 16,17-16,1 0,0 0,-18 15,17-15,1 0,17 16,-17-16,0 0,-1 0,1 0,0 0,-1 16,1-16,-1 0,1 0,0 0,-1 0,1 0,0 0,-1 0,19 0,-19 0,1 0,-1 0,1 0,0 0,-1-16,1 16,0 0,-1-16,1 16,0 0,-1 0,1 0,-1 0,1 0,0 0,-1-15,1 15,0 0,-1 0,1 0,0 0,-1 0,1 0,0 0,-1 0,1 0,-1 0,-17-16,18 16,0 0,-1 0,1 0,0 0,-1 0,1 0,0 0,-1 0,1 0,-1 0,-17-17,18 17,0 0,-1 0,1 0,0 0,-1 0,1 0,0-16,-1 16,-17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9914BB-AC4B-404A-B513-968D1AB8154F}" type="datetimeFigureOut">
              <a:rPr lang="zh-CN" altLang="en-US" smtClean="0"/>
              <a:pPr/>
              <a:t>2016/7/11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A8D60A-7D98-4F9B-8B93-3500A9A80E6F}" type="slidenum">
              <a:rPr lang="zh-CN" altLang="en-US" smtClean="0"/>
              <a:pPr/>
              <a:t>‹#›</a:t>
            </a:fld>
            <a:endParaRPr lang="zh-CN" altLang="en-US"/>
          </a:p>
        </p:txBody>
      </p:sp>
    </p:spTree>
    <p:extLst>
      <p:ext uri="{BB962C8B-B14F-4D97-AF65-F5344CB8AC3E}">
        <p14:creationId xmlns:p14="http://schemas.microsoft.com/office/powerpoint/2010/main" val="1645191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sz="1400" b="1" kern="1200" dirty="0" smtClean="0">
              <a:latin typeface="微软雅黑" pitchFamily="34" charset="-122"/>
              <a:ea typeface="微软雅黑" pitchFamily="34" charset="-122"/>
              <a:cs typeface="Arial" pitchFamily="34" charset="0"/>
            </a:endParaRPr>
          </a:p>
        </p:txBody>
      </p:sp>
      <p:sp>
        <p:nvSpPr>
          <p:cNvPr id="4" name="灯片编号占位符 3"/>
          <p:cNvSpPr>
            <a:spLocks noGrp="1"/>
          </p:cNvSpPr>
          <p:nvPr>
            <p:ph type="sldNum" sz="quarter" idx="10"/>
          </p:nvPr>
        </p:nvSpPr>
        <p:spPr/>
        <p:txBody>
          <a:bodyPr/>
          <a:lstStyle/>
          <a:p>
            <a:fld id="{10F1FD07-1E0F-4CD2-A734-9CFD4DE731DD}"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71068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换图</a:t>
            </a:r>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12</a:t>
            </a:fld>
            <a:endParaRPr lang="zh-CN" altLang="en-US"/>
          </a:p>
        </p:txBody>
      </p:sp>
    </p:spTree>
    <p:extLst>
      <p:ext uri="{BB962C8B-B14F-4D97-AF65-F5344CB8AC3E}">
        <p14:creationId xmlns:p14="http://schemas.microsoft.com/office/powerpoint/2010/main" val="1529801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13</a:t>
            </a:fld>
            <a:endParaRPr lang="zh-CN" altLang="en-US"/>
          </a:p>
        </p:txBody>
      </p:sp>
    </p:spTree>
    <p:extLst>
      <p:ext uri="{BB962C8B-B14F-4D97-AF65-F5344CB8AC3E}">
        <p14:creationId xmlns:p14="http://schemas.microsoft.com/office/powerpoint/2010/main" val="1318522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14</a:t>
            </a:fld>
            <a:endParaRPr lang="zh-CN" altLang="en-US"/>
          </a:p>
        </p:txBody>
      </p:sp>
    </p:spTree>
    <p:extLst>
      <p:ext uri="{BB962C8B-B14F-4D97-AF65-F5344CB8AC3E}">
        <p14:creationId xmlns:p14="http://schemas.microsoft.com/office/powerpoint/2010/main" val="2019013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15</a:t>
            </a:fld>
            <a:endParaRPr lang="zh-CN" altLang="en-US"/>
          </a:p>
        </p:txBody>
      </p:sp>
    </p:spTree>
    <p:extLst>
      <p:ext uri="{BB962C8B-B14F-4D97-AF65-F5344CB8AC3E}">
        <p14:creationId xmlns:p14="http://schemas.microsoft.com/office/powerpoint/2010/main" val="98414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16</a:t>
            </a:fld>
            <a:endParaRPr lang="zh-CN" altLang="en-US"/>
          </a:p>
        </p:txBody>
      </p:sp>
    </p:spTree>
    <p:extLst>
      <p:ext uri="{BB962C8B-B14F-4D97-AF65-F5344CB8AC3E}">
        <p14:creationId xmlns:p14="http://schemas.microsoft.com/office/powerpoint/2010/main" val="2947611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不需要</a:t>
            </a:r>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17</a:t>
            </a:fld>
            <a:endParaRPr lang="zh-CN" altLang="en-US"/>
          </a:p>
        </p:txBody>
      </p:sp>
    </p:spTree>
    <p:extLst>
      <p:ext uri="{BB962C8B-B14F-4D97-AF65-F5344CB8AC3E}">
        <p14:creationId xmlns:p14="http://schemas.microsoft.com/office/powerpoint/2010/main" val="2276751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OpenSSH</a:t>
            </a:r>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18</a:t>
            </a:fld>
            <a:endParaRPr lang="zh-CN" altLang="en-US"/>
          </a:p>
        </p:txBody>
      </p:sp>
    </p:spTree>
    <p:extLst>
      <p:ext uri="{BB962C8B-B14F-4D97-AF65-F5344CB8AC3E}">
        <p14:creationId xmlns:p14="http://schemas.microsoft.com/office/powerpoint/2010/main" val="3333825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C056E6E-CB7C-4A22-86FC-AC70CBF4917F}"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1986047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数据流的完整性保护是指对通道或路径做完整性保护，当通道或路径更改时，能够立即发现。</a:t>
            </a:r>
            <a:r>
              <a:rPr lang="en-US" altLang="zh-CN" dirty="0" smtClean="0"/>
              <a:t>SSL</a:t>
            </a:r>
            <a:r>
              <a:rPr lang="zh-CN" altLang="en-US" dirty="0" smtClean="0"/>
              <a:t>可实现数据流的完整性保护。</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21</a:t>
            </a:fld>
            <a:endParaRPr lang="zh-CN" altLang="en-US"/>
          </a:p>
        </p:txBody>
      </p:sp>
    </p:spTree>
    <p:extLst>
      <p:ext uri="{BB962C8B-B14F-4D97-AF65-F5344CB8AC3E}">
        <p14:creationId xmlns:p14="http://schemas.microsoft.com/office/powerpoint/2010/main" val="197836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处理过程抵赖</a:t>
            </a:r>
            <a:r>
              <a:rPr lang="en-US" altLang="zh-CN" dirty="0" smtClean="0"/>
              <a:t>——</a:t>
            </a:r>
            <a:r>
              <a:rPr lang="zh-CN" altLang="en-US" dirty="0" smtClean="0"/>
              <a:t>对目标系统造成抵赖的影响</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22</a:t>
            </a:fld>
            <a:endParaRPr lang="zh-CN" altLang="en-US"/>
          </a:p>
        </p:txBody>
      </p:sp>
    </p:spTree>
    <p:extLst>
      <p:ext uri="{BB962C8B-B14F-4D97-AF65-F5344CB8AC3E}">
        <p14:creationId xmlns:p14="http://schemas.microsoft.com/office/powerpoint/2010/main" val="57186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多家知名连锁酒店、高端品牌酒店存在严重安全漏洞，海量开房信息存泄露风险</a:t>
            </a:r>
          </a:p>
          <a:p>
            <a:r>
              <a:rPr lang="en-US" altLang="zh-CN" dirty="0" smtClean="0"/>
              <a:t> --</a:t>
            </a:r>
            <a:r>
              <a:rPr lang="en-US" altLang="zh-CN" baseline="0" dirty="0" smtClean="0"/>
              <a:t> </a:t>
            </a:r>
            <a:r>
              <a:rPr lang="en-US" altLang="zh-CN" dirty="0" smtClean="0"/>
              <a:t>http://www.freebuf.com/news/special/58843.html</a:t>
            </a:r>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3</a:t>
            </a:fld>
            <a:endParaRPr lang="zh-CN" altLang="en-US"/>
          </a:p>
        </p:txBody>
      </p:sp>
    </p:spTree>
    <p:extLst>
      <p:ext uri="{BB962C8B-B14F-4D97-AF65-F5344CB8AC3E}">
        <p14:creationId xmlns:p14="http://schemas.microsoft.com/office/powerpoint/2010/main" val="1938082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举例：</a:t>
            </a:r>
            <a:r>
              <a:rPr lang="en-US" altLang="zh-CN" dirty="0" smtClean="0"/>
              <a:t>Process</a:t>
            </a:r>
            <a:r>
              <a:rPr lang="zh-CN" altLang="en-US" dirty="0" smtClean="0"/>
              <a:t>信息泄露</a:t>
            </a:r>
            <a:endParaRPr lang="en-US" altLang="zh-CN" dirty="0" smtClean="0"/>
          </a:p>
          <a:p>
            <a:r>
              <a:rPr lang="zh-CN" altLang="en-US" dirty="0" smtClean="0"/>
              <a:t>代码被未授权访问，代码中含敏感信息。</a:t>
            </a:r>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23</a:t>
            </a:fld>
            <a:endParaRPr lang="zh-CN" altLang="en-US"/>
          </a:p>
        </p:txBody>
      </p:sp>
    </p:spTree>
    <p:extLst>
      <p:ext uri="{BB962C8B-B14F-4D97-AF65-F5344CB8AC3E}">
        <p14:creationId xmlns:p14="http://schemas.microsoft.com/office/powerpoint/2010/main" val="1044135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DOS</a:t>
            </a:r>
            <a:r>
              <a:rPr lang="zh-CN" altLang="en-US" dirty="0" smtClean="0"/>
              <a:t>处理过程</a:t>
            </a:r>
            <a:endParaRPr lang="en-US" altLang="zh-CN" dirty="0" smtClean="0"/>
          </a:p>
          <a:p>
            <a:r>
              <a:rPr lang="zh-CN" altLang="en-US" dirty="0" smtClean="0"/>
              <a:t>场景</a:t>
            </a:r>
            <a:r>
              <a:rPr lang="en-US" altLang="zh-CN" dirty="0" smtClean="0"/>
              <a:t>1</a:t>
            </a:r>
            <a:r>
              <a:rPr lang="zh-CN" altLang="en-US" dirty="0" smtClean="0"/>
              <a:t>常用消减：流量控制；负载均衡</a:t>
            </a:r>
            <a:endParaRPr lang="en-US" altLang="zh-CN" dirty="0" smtClean="0"/>
          </a:p>
          <a:p>
            <a:r>
              <a:rPr lang="zh-CN" altLang="en-US" dirty="0" smtClean="0"/>
              <a:t>场景</a:t>
            </a:r>
            <a:r>
              <a:rPr lang="en-US" altLang="zh-CN" dirty="0" smtClean="0"/>
              <a:t>2</a:t>
            </a:r>
            <a:r>
              <a:rPr lang="zh-CN" altLang="en-US" dirty="0" smtClean="0"/>
              <a:t>常用消减：主备倒换；心跳监控</a:t>
            </a:r>
            <a:endParaRPr lang="en-US" altLang="zh-CN" dirty="0" smtClean="0"/>
          </a:p>
          <a:p>
            <a:endParaRPr lang="en-US" altLang="zh-CN" dirty="0" smtClean="0"/>
          </a:p>
          <a:p>
            <a:r>
              <a:rPr lang="en-US" altLang="zh-CN" dirty="0" smtClean="0"/>
              <a:t>Dos</a:t>
            </a:r>
            <a:r>
              <a:rPr lang="zh-CN" altLang="en-US" dirty="0" smtClean="0"/>
              <a:t>数据存储</a:t>
            </a:r>
            <a:r>
              <a:rPr lang="en-US" altLang="zh-CN" dirty="0" smtClean="0"/>
              <a:t>——</a:t>
            </a:r>
            <a:r>
              <a:rPr lang="zh-CN" altLang="en-US" dirty="0" smtClean="0"/>
              <a:t>不可写；不可读</a:t>
            </a:r>
            <a:endParaRPr lang="en-US" altLang="zh-CN" dirty="0" smtClean="0"/>
          </a:p>
          <a:p>
            <a:endParaRPr lang="en-US" altLang="zh-CN" dirty="0" smtClean="0"/>
          </a:p>
          <a:p>
            <a:r>
              <a:rPr lang="en-US" altLang="zh-CN" dirty="0" smtClean="0"/>
              <a:t>Dos</a:t>
            </a:r>
            <a:r>
              <a:rPr lang="zh-CN" altLang="en-US" dirty="0" smtClean="0"/>
              <a:t>数据流</a:t>
            </a:r>
            <a:r>
              <a:rPr lang="en-US" altLang="zh-CN" dirty="0" smtClean="0"/>
              <a:t>——</a:t>
            </a:r>
            <a:r>
              <a:rPr lang="zh-CN" altLang="en-US" dirty="0" smtClean="0"/>
              <a:t>网络中断（网线被拔出、光纤被剪断）；实际流量超过网络的额定流量</a:t>
            </a:r>
            <a:endParaRPr lang="en-US" altLang="zh-CN" dirty="0" smtClean="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24</a:t>
            </a:fld>
            <a:endParaRPr lang="zh-CN" altLang="en-US"/>
          </a:p>
        </p:txBody>
      </p:sp>
    </p:spTree>
    <p:extLst>
      <p:ext uri="{BB962C8B-B14F-4D97-AF65-F5344CB8AC3E}">
        <p14:creationId xmlns:p14="http://schemas.microsoft.com/office/powerpoint/2010/main" val="290409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27</a:t>
            </a:fld>
            <a:endParaRPr lang="zh-CN" altLang="en-US"/>
          </a:p>
        </p:txBody>
      </p:sp>
    </p:spTree>
    <p:extLst>
      <p:ext uri="{BB962C8B-B14F-4D97-AF65-F5344CB8AC3E}">
        <p14:creationId xmlns:p14="http://schemas.microsoft.com/office/powerpoint/2010/main" val="3667665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zh-CN" altLang="en-US" dirty="0" smtClean="0"/>
              <a:t>绝对风险：不考虑当前消减措施。</a:t>
            </a:r>
            <a:endParaRPr lang="en-US" altLang="zh-CN" dirty="0" smtClean="0"/>
          </a:p>
          <a:p>
            <a:r>
              <a:rPr lang="zh-CN" altLang="en-US" dirty="0" smtClean="0"/>
              <a:t>举例：银行金库和垃圾回收站</a:t>
            </a:r>
            <a:endParaRPr lang="en-US" altLang="zh-CN" dirty="0" smtClean="0"/>
          </a:p>
          <a:p>
            <a:r>
              <a:rPr lang="zh-CN" altLang="zh-CN" sz="1200" kern="1200" dirty="0" smtClean="0">
                <a:solidFill>
                  <a:schemeClr val="tx1"/>
                </a:solidFill>
                <a:effectLst/>
                <a:latin typeface="+mn-lt"/>
                <a:ea typeface="+mn-ea"/>
                <a:cs typeface="+mn-cs"/>
              </a:rPr>
              <a:t>指的是攻击者发动针对目标系统的攻击时需要具备的接入条件。这个度量维度考虑的是攻击者需要具备什么样的接入条件才能利用某个安全缺陷进行攻击。</a:t>
            </a:r>
          </a:p>
          <a:p>
            <a:r>
              <a:rPr lang="zh-CN" altLang="zh-CN" sz="1200" kern="1200" dirty="0" smtClean="0">
                <a:solidFill>
                  <a:schemeClr val="tx1"/>
                </a:solidFill>
                <a:effectLst/>
                <a:latin typeface="+mn-lt"/>
                <a:ea typeface="+mn-ea"/>
                <a:cs typeface="+mn-cs"/>
              </a:rPr>
              <a:t>攻击者的接入位置与目标系统部署环境和用户访问环境相关。首先，部署环境决定了物理接触和近端访问的难度。部署环境越开放，风险越高；部署环境越封闭，风险越低；例如，核心网的设备，部署在运营商的专用机房中，被物理接触或是近端访问的难度较大，那么对于需要进行物理接触或近端访问才能利用的缺陷，风险就较低。另外，用户访问环境决定了访问系统的难度。例如，缺陷可以直接被用户面利用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如直接处理用户数据的进程采用</a:t>
            </a:r>
            <a:r>
              <a:rPr lang="en-US" altLang="zh-CN" sz="1200" kern="1200" dirty="0" smtClean="0">
                <a:solidFill>
                  <a:schemeClr val="tx1"/>
                </a:solidFill>
                <a:effectLst/>
                <a:latin typeface="+mn-lt"/>
                <a:ea typeface="+mn-ea"/>
                <a:cs typeface="+mn-cs"/>
              </a:rPr>
              <a:t>root</a:t>
            </a:r>
            <a:r>
              <a:rPr lang="zh-CN" altLang="zh-CN" sz="1200" kern="1200" dirty="0" smtClean="0">
                <a:solidFill>
                  <a:schemeClr val="tx1"/>
                </a:solidFill>
                <a:effectLst/>
                <a:latin typeface="+mn-lt"/>
                <a:ea typeface="+mn-ea"/>
                <a:cs typeface="+mn-cs"/>
              </a:rPr>
              <a:t>权限运行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风险较高，无法直接被用户面利用的（如仅处理内部数据的进程以</a:t>
            </a:r>
            <a:r>
              <a:rPr lang="en-US" altLang="zh-CN" sz="1200" kern="1200" dirty="0" smtClean="0">
                <a:solidFill>
                  <a:schemeClr val="tx1"/>
                </a:solidFill>
                <a:effectLst/>
                <a:latin typeface="+mn-lt"/>
                <a:ea typeface="+mn-ea"/>
                <a:cs typeface="+mn-cs"/>
              </a:rPr>
              <a:t>root</a:t>
            </a:r>
            <a:r>
              <a:rPr lang="zh-CN" altLang="zh-CN" sz="1200" kern="1200" dirty="0" smtClean="0">
                <a:solidFill>
                  <a:schemeClr val="tx1"/>
                </a:solidFill>
                <a:effectLst/>
                <a:latin typeface="+mn-lt"/>
                <a:ea typeface="+mn-ea"/>
                <a:cs typeface="+mn-cs"/>
              </a:rPr>
              <a:t>权限运行）风险就相对较低。</a:t>
            </a:r>
          </a:p>
          <a:p>
            <a:r>
              <a:rPr lang="zh-CN" altLang="zh-CN" sz="1200" kern="1200" dirty="0" smtClean="0">
                <a:solidFill>
                  <a:schemeClr val="tx1"/>
                </a:solidFill>
                <a:effectLst/>
                <a:latin typeface="+mn-lt"/>
                <a:ea typeface="+mn-ea"/>
                <a:cs typeface="+mn-cs"/>
              </a:rPr>
              <a:t>攻击者接入位置可以分为下面几类：</a:t>
            </a:r>
          </a:p>
          <a:p>
            <a:r>
              <a:rPr lang="zh-CN" altLang="zh-CN" sz="1200" b="1" kern="1200" dirty="0" smtClean="0">
                <a:solidFill>
                  <a:schemeClr val="tx1"/>
                </a:solidFill>
                <a:effectLst/>
                <a:latin typeface="+mn-lt"/>
                <a:ea typeface="+mn-ea"/>
                <a:cs typeface="+mn-cs"/>
              </a:rPr>
              <a:t>第一类：近端访问</a:t>
            </a:r>
            <a:r>
              <a:rPr lang="zh-CN" altLang="zh-CN" sz="1200" kern="1200" dirty="0" smtClean="0">
                <a:solidFill>
                  <a:schemeClr val="tx1"/>
                </a:solidFill>
                <a:effectLst/>
                <a:latin typeface="+mn-lt"/>
                <a:ea typeface="+mn-ea"/>
                <a:cs typeface="+mn-cs"/>
              </a:rPr>
              <a:t>。攻击者需要从本地端口接入或者物理接触才能利用该安全缺陷。常见的有本地串口、</a:t>
            </a:r>
            <a:r>
              <a:rPr lang="en-US" altLang="zh-CN" sz="1200" kern="1200" dirty="0" smtClean="0">
                <a:solidFill>
                  <a:schemeClr val="tx1"/>
                </a:solidFill>
                <a:effectLst/>
                <a:latin typeface="+mn-lt"/>
                <a:ea typeface="+mn-ea"/>
                <a:cs typeface="+mn-cs"/>
              </a:rPr>
              <a:t>USB</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NFC</a:t>
            </a:r>
            <a:r>
              <a:rPr lang="zh-CN" altLang="zh-CN" sz="1200" kern="1200" dirty="0" smtClean="0">
                <a:solidFill>
                  <a:schemeClr val="tx1"/>
                </a:solidFill>
                <a:effectLst/>
                <a:latin typeface="+mn-lt"/>
                <a:ea typeface="+mn-ea"/>
                <a:cs typeface="+mn-cs"/>
              </a:rPr>
              <a:t>、控制台、本地桌面等。近端访问的环境需要区分物理部署环境（物理接触作为近端访问的一种），常见的部署环境，可以分为下面几类：</a:t>
            </a:r>
          </a:p>
          <a:p>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专用机房（如运营商专用机房）；</a:t>
            </a:r>
          </a:p>
          <a:p>
            <a:r>
              <a:rPr lang="en-US" altLang="zh-CN" sz="1200" kern="1200" dirty="0" smtClean="0">
                <a:solidFill>
                  <a:schemeClr val="tx1"/>
                </a:solidFill>
                <a:effectLst/>
                <a:latin typeface="+mn-lt"/>
                <a:ea typeface="+mn-ea"/>
                <a:cs typeface="+mn-cs"/>
              </a:rPr>
              <a:t>(2) </a:t>
            </a:r>
            <a:r>
              <a:rPr lang="zh-CN" altLang="zh-CN" sz="1200" kern="1200" dirty="0" smtClean="0">
                <a:solidFill>
                  <a:schemeClr val="tx1"/>
                </a:solidFill>
                <a:effectLst/>
                <a:latin typeface="+mn-lt"/>
                <a:ea typeface="+mn-ea"/>
                <a:cs typeface="+mn-cs"/>
              </a:rPr>
              <a:t>公共机房（如托管机房</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数据中心</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云系统（家庭终端环境等同于托管机房））；</a:t>
            </a:r>
          </a:p>
          <a:p>
            <a:r>
              <a:rPr lang="en-US" altLang="zh-CN" sz="1200" kern="1200" dirty="0" smtClean="0">
                <a:solidFill>
                  <a:schemeClr val="tx1"/>
                </a:solidFill>
                <a:effectLst/>
                <a:latin typeface="+mn-lt"/>
                <a:ea typeface="+mn-ea"/>
                <a:cs typeface="+mn-cs"/>
              </a:rPr>
              <a:t>(3) </a:t>
            </a:r>
            <a:r>
              <a:rPr lang="zh-CN" altLang="zh-CN" sz="1200" kern="1200" dirty="0" smtClean="0">
                <a:solidFill>
                  <a:schemeClr val="tx1"/>
                </a:solidFill>
                <a:effectLst/>
                <a:latin typeface="+mn-lt"/>
                <a:ea typeface="+mn-ea"/>
                <a:cs typeface="+mn-cs"/>
              </a:rPr>
              <a:t>开放环境（如路边</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小区等容易接触到的环境）；</a:t>
            </a:r>
          </a:p>
          <a:p>
            <a:r>
              <a:rPr lang="zh-CN" altLang="zh-CN" sz="1200" b="1" kern="1200" dirty="0" smtClean="0">
                <a:solidFill>
                  <a:schemeClr val="tx1"/>
                </a:solidFill>
                <a:effectLst/>
                <a:latin typeface="+mn-lt"/>
                <a:ea typeface="+mn-ea"/>
                <a:cs typeface="+mn-cs"/>
              </a:rPr>
              <a:t>第二类：内部网络可访问。</a:t>
            </a:r>
            <a:r>
              <a:rPr lang="zh-CN" altLang="zh-CN" sz="1200" kern="1200" dirty="0" smtClean="0">
                <a:solidFill>
                  <a:schemeClr val="tx1"/>
                </a:solidFill>
                <a:effectLst/>
                <a:latin typeface="+mn-lt"/>
                <a:ea typeface="+mn-ea"/>
                <a:cs typeface="+mn-cs"/>
              </a:rPr>
              <a:t>攻击者需要从企业、组织、运营商等机构的内部局域网络接入才能利用该安全缺陷，攻击者无法穿透</a:t>
            </a:r>
            <a:r>
              <a:rPr lang="en-US" altLang="zh-CN" sz="1200" kern="1200" dirty="0" smtClean="0">
                <a:solidFill>
                  <a:schemeClr val="tx1"/>
                </a:solidFill>
                <a:effectLst/>
                <a:latin typeface="+mn-lt"/>
                <a:ea typeface="+mn-ea"/>
                <a:cs typeface="+mn-cs"/>
              </a:rPr>
              <a:t>OSI 3</a:t>
            </a:r>
            <a:r>
              <a:rPr lang="zh-CN" altLang="zh-CN" sz="1200" kern="1200" dirty="0" smtClean="0">
                <a:solidFill>
                  <a:schemeClr val="tx1"/>
                </a:solidFill>
                <a:effectLst/>
                <a:latin typeface="+mn-lt"/>
                <a:ea typeface="+mn-ea"/>
                <a:cs typeface="+mn-cs"/>
              </a:rPr>
              <a:t>层网络的边界来利用该安全缺陷。典型的内部网络有：本地</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子网、</a:t>
            </a:r>
            <a:r>
              <a:rPr lang="en-US" altLang="zh-CN" sz="1200" kern="1200" dirty="0" smtClean="0">
                <a:solidFill>
                  <a:schemeClr val="tx1"/>
                </a:solidFill>
                <a:effectLst/>
                <a:latin typeface="+mn-lt"/>
                <a:ea typeface="+mn-ea"/>
                <a:cs typeface="+mn-cs"/>
              </a:rPr>
              <a:t>IEEE802.11</a:t>
            </a:r>
            <a:r>
              <a:rPr lang="zh-CN" altLang="zh-CN" sz="1200" kern="1200" dirty="0" smtClean="0">
                <a:solidFill>
                  <a:schemeClr val="tx1"/>
                </a:solidFill>
                <a:effectLst/>
                <a:latin typeface="+mn-lt"/>
                <a:ea typeface="+mn-ea"/>
                <a:cs typeface="+mn-cs"/>
              </a:rPr>
              <a:t>网络、蓝牙网络等。例如，某产品的控制面和管理面端口只在运营商内部网络可以访问，如果该产品的管理面存在一个安全缺陷，攻击者必须接入运营商内部网络才能利用该安全缺陷进行攻击。</a:t>
            </a:r>
          </a:p>
          <a:p>
            <a:r>
              <a:rPr lang="zh-CN" altLang="zh-CN" sz="1200" b="1" kern="1200" dirty="0" smtClean="0">
                <a:solidFill>
                  <a:schemeClr val="tx1"/>
                </a:solidFill>
                <a:effectLst/>
                <a:latin typeface="+mn-lt"/>
                <a:ea typeface="+mn-ea"/>
                <a:cs typeface="+mn-cs"/>
              </a:rPr>
              <a:t>第三类：外部网络可访问。</a:t>
            </a:r>
            <a:r>
              <a:rPr lang="zh-CN" altLang="zh-CN" sz="1200" kern="1200" dirty="0" smtClean="0">
                <a:solidFill>
                  <a:schemeClr val="tx1"/>
                </a:solidFill>
                <a:effectLst/>
                <a:latin typeface="+mn-lt"/>
                <a:ea typeface="+mn-ea"/>
                <a:cs typeface="+mn-cs"/>
              </a:rPr>
              <a:t>攻击者从广域网（相对于企业、组织、运营商等机构的内部局域网）接入就可以利用该安全缺陷，也就是说攻击者可以穿透</a:t>
            </a:r>
            <a:r>
              <a:rPr lang="en-US" altLang="zh-CN" sz="1200" kern="1200" dirty="0" smtClean="0">
                <a:solidFill>
                  <a:schemeClr val="tx1"/>
                </a:solidFill>
                <a:effectLst/>
                <a:latin typeface="+mn-lt"/>
                <a:ea typeface="+mn-ea"/>
                <a:cs typeface="+mn-cs"/>
              </a:rPr>
              <a:t>OSI 3</a:t>
            </a:r>
            <a:r>
              <a:rPr lang="zh-CN" altLang="zh-CN" sz="1200" kern="1200" dirty="0" smtClean="0">
                <a:solidFill>
                  <a:schemeClr val="tx1"/>
                </a:solidFill>
                <a:effectLst/>
                <a:latin typeface="+mn-lt"/>
                <a:ea typeface="+mn-ea"/>
                <a:cs typeface="+mn-cs"/>
              </a:rPr>
              <a:t>层网络的边界来利用该安全缺陷。例如，某网络设备的用户面端口开放给所有使用该设备的用户，那么攻击者也可以从广域网发起攻击。注意，如果某系统在设计之初就没有做网络范围的限制，那么接入位置就是外部网络可访问。</a:t>
            </a:r>
          </a:p>
          <a:p>
            <a:endParaRPr lang="en-US" altLang="zh-CN" dirty="0" smtClean="0"/>
          </a:p>
          <a:p>
            <a:r>
              <a:rPr lang="zh-CN" altLang="zh-CN" sz="1200" b="1" u="sng" kern="1200" dirty="0" smtClean="0">
                <a:solidFill>
                  <a:schemeClr val="tx1"/>
                </a:solidFill>
                <a:effectLst/>
                <a:latin typeface="+mn-lt"/>
                <a:ea typeface="+mn-ea"/>
                <a:cs typeface="+mn-cs"/>
              </a:rPr>
              <a:t>缺陷利用的技术条件</a:t>
            </a:r>
            <a:r>
              <a:rPr lang="zh-CN" altLang="zh-CN" sz="1200" kern="1200" dirty="0" smtClean="0">
                <a:solidFill>
                  <a:schemeClr val="tx1"/>
                </a:solidFill>
                <a:effectLst/>
                <a:latin typeface="+mn-lt"/>
                <a:ea typeface="+mn-ea"/>
                <a:cs typeface="+mn-cs"/>
              </a:rPr>
              <a:t> 指的是攻击者利用该缺陷时，必须具备的、技术上的前提条件。这个度量维度考虑的是漏洞利用条件的苛刻程度。设计缺陷能被攻击者利用的条件越简单，风险越高，利用条件越苛刻，风险越低。这些条件可以分为几类：</a:t>
            </a:r>
          </a:p>
          <a:p>
            <a:pPr lvl="0"/>
            <a:r>
              <a:rPr lang="zh-CN" altLang="zh-CN" sz="1200" b="1" kern="1200" dirty="0" smtClean="0">
                <a:solidFill>
                  <a:schemeClr val="tx1"/>
                </a:solidFill>
                <a:effectLst/>
                <a:latin typeface="+mn-lt"/>
                <a:ea typeface="+mn-ea"/>
                <a:cs typeface="+mn-cs"/>
              </a:rPr>
              <a:t>技术资源</a:t>
            </a:r>
            <a:r>
              <a:rPr lang="zh-CN" altLang="zh-CN" sz="1200" kern="1200" dirty="0" smtClean="0">
                <a:solidFill>
                  <a:schemeClr val="tx1"/>
                </a:solidFill>
                <a:effectLst/>
                <a:latin typeface="+mn-lt"/>
                <a:ea typeface="+mn-ea"/>
                <a:cs typeface="+mn-cs"/>
              </a:rPr>
              <a:t>。包括关于目标系统的非公开信息（如，配置文件、序列号、共享密钥等）、攻击者能操控的软件、硬件和网络资源（如，实施中间人攻击操控网络流量）；</a:t>
            </a:r>
          </a:p>
          <a:p>
            <a:pPr lvl="0"/>
            <a:r>
              <a:rPr lang="zh-CN" altLang="zh-CN" sz="1200" b="1" kern="1200" dirty="0" smtClean="0">
                <a:solidFill>
                  <a:schemeClr val="tx1"/>
                </a:solidFill>
                <a:effectLst/>
                <a:latin typeface="+mn-lt"/>
                <a:ea typeface="+mn-ea"/>
                <a:cs typeface="+mn-cs"/>
              </a:rPr>
              <a:t>权限</a:t>
            </a:r>
            <a:r>
              <a:rPr lang="zh-CN" altLang="zh-CN" sz="1200" kern="1200" dirty="0" smtClean="0">
                <a:solidFill>
                  <a:schemeClr val="tx1"/>
                </a:solidFill>
                <a:effectLst/>
                <a:latin typeface="+mn-lt"/>
                <a:ea typeface="+mn-ea"/>
                <a:cs typeface="+mn-cs"/>
              </a:rPr>
              <a:t>。对目标系统的访问权限，包括匿名访问权限、普通用户权限和特权用户权限；</a:t>
            </a:r>
          </a:p>
          <a:p>
            <a:pPr lvl="0"/>
            <a:r>
              <a:rPr lang="zh-CN" altLang="zh-CN" sz="1200" b="1" kern="1200" dirty="0" smtClean="0">
                <a:solidFill>
                  <a:schemeClr val="tx1"/>
                </a:solidFill>
                <a:effectLst/>
                <a:latin typeface="+mn-lt"/>
                <a:ea typeface="+mn-ea"/>
                <a:cs typeface="+mn-cs"/>
              </a:rPr>
              <a:t>攻击时间窗</a:t>
            </a:r>
            <a:r>
              <a:rPr lang="zh-CN" altLang="zh-CN" sz="1200" kern="1200" dirty="0" smtClean="0">
                <a:solidFill>
                  <a:schemeClr val="tx1"/>
                </a:solidFill>
                <a:effectLst/>
                <a:latin typeface="+mn-lt"/>
                <a:ea typeface="+mn-ea"/>
                <a:cs typeface="+mn-cs"/>
              </a:rPr>
              <a:t>。存在竟态条件，需要影响目标系统的环境，构造竟态条件；或者只能在特定的时间窗才能进行攻击；</a:t>
            </a:r>
          </a:p>
          <a:p>
            <a:pPr lvl="0"/>
            <a:r>
              <a:rPr lang="zh-CN" altLang="zh-CN" sz="1200" b="1" kern="1200" dirty="0" smtClean="0">
                <a:solidFill>
                  <a:schemeClr val="tx1"/>
                </a:solidFill>
                <a:effectLst/>
                <a:latin typeface="+mn-lt"/>
                <a:ea typeface="+mn-ea"/>
                <a:cs typeface="+mn-cs"/>
              </a:rPr>
              <a:t>用户交互</a:t>
            </a:r>
            <a:r>
              <a:rPr lang="zh-CN" altLang="zh-CN" sz="1200" kern="1200" dirty="0" smtClean="0">
                <a:solidFill>
                  <a:schemeClr val="tx1"/>
                </a:solidFill>
                <a:effectLst/>
                <a:latin typeface="+mn-lt"/>
                <a:ea typeface="+mn-ea"/>
                <a:cs typeface="+mn-cs"/>
              </a:rPr>
              <a:t>。利用该漏洞需要系统用户交互的参与。例如，触发该漏洞需要用户执行恶意程序；反射型</a:t>
            </a:r>
            <a:r>
              <a:rPr lang="en-US" altLang="zh-CN" sz="1200" kern="1200" dirty="0" smtClean="0">
                <a:solidFill>
                  <a:schemeClr val="tx1"/>
                </a:solidFill>
                <a:effectLst/>
                <a:latin typeface="+mn-lt"/>
                <a:ea typeface="+mn-ea"/>
                <a:cs typeface="+mn-cs"/>
              </a:rPr>
              <a:t>XSS</a:t>
            </a:r>
            <a:r>
              <a:rPr lang="zh-CN" altLang="zh-CN" sz="1200" kern="1200" dirty="0" smtClean="0">
                <a:solidFill>
                  <a:schemeClr val="tx1"/>
                </a:solidFill>
                <a:effectLst/>
                <a:latin typeface="+mn-lt"/>
                <a:ea typeface="+mn-ea"/>
                <a:cs typeface="+mn-cs"/>
              </a:rPr>
              <a:t>的利用需要用户点击恶意链接等；</a:t>
            </a:r>
            <a:endParaRPr lang="en-US"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r>
              <a:rPr lang="zh-CN" altLang="zh-CN" sz="1200" b="1" u="sng" kern="1200" dirty="0" smtClean="0">
                <a:solidFill>
                  <a:schemeClr val="tx1"/>
                </a:solidFill>
                <a:effectLst/>
                <a:latin typeface="+mn-lt"/>
                <a:ea typeface="+mn-ea"/>
                <a:cs typeface="+mn-cs"/>
              </a:rPr>
              <a:t>影响</a:t>
            </a:r>
            <a:r>
              <a:rPr lang="zh-CN" altLang="zh-CN" sz="1200" kern="1200" dirty="0" smtClean="0">
                <a:solidFill>
                  <a:schemeClr val="tx1"/>
                </a:solidFill>
                <a:effectLst/>
                <a:latin typeface="+mn-lt"/>
                <a:ea typeface="+mn-ea"/>
                <a:cs typeface="+mn-cs"/>
              </a:rPr>
              <a:t> 指的是如果该缺陷被利用，目标系统遭受的损失，包括完整性、机密性、可用性所受到的影响。这个度量维度考虑的是漏洞触发后对目标系统的冲击。</a:t>
            </a:r>
          </a:p>
          <a:p>
            <a:r>
              <a:rPr lang="zh-CN" altLang="zh-CN" sz="1200" kern="1200" dirty="0" smtClean="0">
                <a:solidFill>
                  <a:schemeClr val="tx1"/>
                </a:solidFill>
                <a:effectLst/>
                <a:latin typeface="+mn-lt"/>
                <a:ea typeface="+mn-ea"/>
                <a:cs typeface="+mn-cs"/>
              </a:rPr>
              <a:t>当该缺陷被利用后，对系统的影响越大，风险越高；对系统影响越小，风险越低。这里的影响是从整个业务系统或系统用户的角度考虑，参考了</a:t>
            </a:r>
            <a:r>
              <a:rPr lang="en-US" altLang="zh-CN" sz="1200" kern="1200" dirty="0" smtClean="0">
                <a:solidFill>
                  <a:schemeClr val="tx1"/>
                </a:solidFill>
                <a:effectLst/>
                <a:latin typeface="+mn-lt"/>
                <a:ea typeface="+mn-ea"/>
                <a:cs typeface="+mn-cs"/>
              </a:rPr>
              <a:t>CVSS 3.0</a:t>
            </a:r>
            <a:r>
              <a:rPr lang="zh-CN" altLang="zh-CN" sz="1200" kern="1200" dirty="0" smtClean="0">
                <a:solidFill>
                  <a:schemeClr val="tx1"/>
                </a:solidFill>
                <a:effectLst/>
                <a:latin typeface="+mn-lt"/>
                <a:ea typeface="+mn-ea"/>
                <a:cs typeface="+mn-cs"/>
              </a:rPr>
              <a:t>的做法，从影响的程度上对度量指标进行分级：高，低，无影响。</a:t>
            </a:r>
          </a:p>
          <a:p>
            <a:r>
              <a:rPr lang="zh-CN" altLang="zh-CN" sz="1200" b="1" kern="1200" dirty="0" smtClean="0">
                <a:solidFill>
                  <a:schemeClr val="tx1"/>
                </a:solidFill>
                <a:effectLst/>
                <a:latin typeface="+mn-lt"/>
                <a:ea typeface="+mn-ea"/>
                <a:cs typeface="+mn-cs"/>
              </a:rPr>
              <a:t>高：如果该缺陷被利用，对系统的机密性、完整性、可用性中任何一个方面的有较高程度的影响，那么对系统的影响程度就为“高</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。例如，系统所有的信息都被泄露了或者部分关键信息被泄露了；攻击者可以篡改系统中的任何信息或者部分关键信息；系统完全瘫痪或者部分关键业务不可用。</a:t>
            </a:r>
            <a:endParaRPr lang="en-US" altLang="zh-CN" sz="1200" b="1"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低：如果该缺陷被利用，对系统的机密性、完整性、可用性中任何一个有一定程度的影响，那么对系统的影响程度就为“低</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。例如，系统中部分信息被泄露但不涉及关键信息；系统关键业务性能显著下降或者非关键业务短时间不可用。</a:t>
            </a:r>
            <a:endParaRPr lang="en-US" altLang="zh-CN" sz="1200" b="1"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无影响：该缺陷被利用，对系统的完整性、机密性、可用性均没有明显的影响。</a:t>
            </a:r>
            <a:endParaRPr lang="zh-CN"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endParaRPr lang="en-US" altLang="zh-CN" dirty="0" smtClean="0"/>
          </a:p>
          <a:p>
            <a:endParaRPr lang="en-US" altLang="zh-CN"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28</a:t>
            </a:fld>
            <a:endParaRPr lang="zh-CN" altLang="en-US"/>
          </a:p>
        </p:txBody>
      </p:sp>
    </p:spTree>
    <p:extLst>
      <p:ext uri="{BB962C8B-B14F-4D97-AF65-F5344CB8AC3E}">
        <p14:creationId xmlns:p14="http://schemas.microsoft.com/office/powerpoint/2010/main" val="1772202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29</a:t>
            </a:fld>
            <a:endParaRPr lang="zh-CN" altLang="en-US"/>
          </a:p>
        </p:txBody>
      </p:sp>
    </p:spTree>
    <p:extLst>
      <p:ext uri="{BB962C8B-B14F-4D97-AF65-F5344CB8AC3E}">
        <p14:creationId xmlns:p14="http://schemas.microsoft.com/office/powerpoint/2010/main" val="741703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30</a:t>
            </a:fld>
            <a:endParaRPr lang="zh-CN" altLang="en-US"/>
          </a:p>
        </p:txBody>
      </p:sp>
    </p:spTree>
    <p:extLst>
      <p:ext uri="{BB962C8B-B14F-4D97-AF65-F5344CB8AC3E}">
        <p14:creationId xmlns:p14="http://schemas.microsoft.com/office/powerpoint/2010/main" val="4110086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sz="1400" b="1" kern="1200" dirty="0" smtClean="0">
              <a:latin typeface="微软雅黑" pitchFamily="34" charset="-122"/>
              <a:ea typeface="微软雅黑" pitchFamily="34" charset="-122"/>
              <a:cs typeface="Arial" pitchFamily="34" charset="0"/>
            </a:endParaRPr>
          </a:p>
        </p:txBody>
      </p:sp>
      <p:sp>
        <p:nvSpPr>
          <p:cNvPr id="4" name="灯片编号占位符 3"/>
          <p:cNvSpPr>
            <a:spLocks noGrp="1"/>
          </p:cNvSpPr>
          <p:nvPr>
            <p:ph type="sldNum" sz="quarter" idx="10"/>
          </p:nvPr>
        </p:nvSpPr>
        <p:spPr/>
        <p:txBody>
          <a:bodyPr/>
          <a:lstStyle/>
          <a:p>
            <a:fld id="{10F1FD07-1E0F-4CD2-A734-9CFD4DE731DD}"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3674880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内容：就是问卷</a:t>
            </a:r>
            <a:endParaRPr lang="en-US" altLang="zh-CN" dirty="0" smtClean="0"/>
          </a:p>
          <a:p>
            <a:r>
              <a:rPr lang="zh-CN" altLang="en-US" dirty="0" smtClean="0"/>
              <a:t>问卷怎么来的：攻击方式、脆弱点、历史安全问题，总结提炼成问卷。</a:t>
            </a:r>
            <a:endParaRPr lang="en-US" altLang="zh-CN" dirty="0" smtClean="0"/>
          </a:p>
          <a:p>
            <a:r>
              <a:rPr lang="zh-CN" altLang="en-US" dirty="0" smtClean="0"/>
              <a:t>组织方式：按照安全特性进行组织的</a:t>
            </a:r>
            <a:endParaRPr lang="en-US" altLang="zh-CN" dirty="0" smtClean="0"/>
          </a:p>
          <a:p>
            <a:endParaRPr lang="en-US" altLang="zh-CN" dirty="0" smtClean="0"/>
          </a:p>
          <a:p>
            <a:r>
              <a:rPr lang="zh-CN" altLang="en-US" dirty="0" smtClean="0"/>
              <a:t>拿认证举例子：有没有做认证？用的什么认证方法？口令认证有没有防爆破？忘记口令功能是怎么实现的？</a:t>
            </a:r>
            <a:endParaRPr lang="en-US" altLang="zh-CN" dirty="0" smtClean="0"/>
          </a:p>
          <a:p>
            <a:endParaRPr lang="en-US" altLang="zh-CN" dirty="0" smtClean="0"/>
          </a:p>
          <a:p>
            <a:r>
              <a:rPr lang="zh-CN" altLang="en-US" dirty="0" smtClean="0"/>
              <a:t>威胁分析强调逆向思维，从攻击者的角度思考。威胁评估库从攻击者的角度，提供攻击思路和可利用的脆弱点。</a:t>
            </a:r>
            <a:endParaRPr lang="zh-CN" altLang="en-US" dirty="0"/>
          </a:p>
        </p:txBody>
      </p:sp>
      <p:sp>
        <p:nvSpPr>
          <p:cNvPr id="4" name="灯片编号占位符 3"/>
          <p:cNvSpPr>
            <a:spLocks noGrp="1"/>
          </p:cNvSpPr>
          <p:nvPr>
            <p:ph type="sldNum" sz="quarter" idx="10"/>
          </p:nvPr>
        </p:nvSpPr>
        <p:spPr/>
        <p:txBody>
          <a:bodyPr/>
          <a:lstStyle/>
          <a:p>
            <a:fld id="{ADB3F7CE-6E49-49A3-873F-E2E23ADF843D}" type="slidenum">
              <a:rPr lang="zh-CN" altLang="en-US" smtClean="0"/>
              <a:pPr/>
              <a:t>34</a:t>
            </a:fld>
            <a:endParaRPr lang="en-US" altLang="zh-CN"/>
          </a:p>
        </p:txBody>
      </p:sp>
    </p:spTree>
    <p:extLst>
      <p:ext uri="{BB962C8B-B14F-4D97-AF65-F5344CB8AC3E}">
        <p14:creationId xmlns:p14="http://schemas.microsoft.com/office/powerpoint/2010/main" val="2769791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内容：就是问卷</a:t>
            </a:r>
            <a:endParaRPr lang="en-US" altLang="zh-CN" dirty="0" smtClean="0"/>
          </a:p>
          <a:p>
            <a:r>
              <a:rPr lang="zh-CN" altLang="en-US" dirty="0" smtClean="0"/>
              <a:t>问卷怎么来的：攻击方式、脆弱点、历史安全问题，总结提炼成问卷。</a:t>
            </a:r>
            <a:endParaRPr lang="en-US" altLang="zh-CN" dirty="0" smtClean="0"/>
          </a:p>
          <a:p>
            <a:r>
              <a:rPr lang="zh-CN" altLang="en-US" dirty="0" smtClean="0"/>
              <a:t>组织方式：按照安全特性进行组织的</a:t>
            </a:r>
            <a:endParaRPr lang="en-US" altLang="zh-CN" dirty="0" smtClean="0"/>
          </a:p>
          <a:p>
            <a:endParaRPr lang="en-US" altLang="zh-CN" dirty="0" smtClean="0"/>
          </a:p>
          <a:p>
            <a:r>
              <a:rPr lang="zh-CN" altLang="en-US" dirty="0" smtClean="0"/>
              <a:t>拿认证举例子：有没有做认证？用的什么认证方法？口令认证有没有防爆破？忘记口令功能是怎么实现的？</a:t>
            </a:r>
            <a:endParaRPr lang="en-US" altLang="zh-CN" dirty="0" smtClean="0"/>
          </a:p>
          <a:p>
            <a:endParaRPr lang="en-US" altLang="zh-CN" dirty="0" smtClean="0"/>
          </a:p>
          <a:p>
            <a:r>
              <a:rPr lang="zh-CN" altLang="en-US" dirty="0" smtClean="0"/>
              <a:t>威胁分析强调逆向思维，从攻击者的角度思考。威胁评估库从攻击者的角度，提供攻击思路和可利用的脆弱点。</a:t>
            </a:r>
            <a:endParaRPr lang="zh-CN" altLang="en-US" dirty="0"/>
          </a:p>
        </p:txBody>
      </p:sp>
      <p:sp>
        <p:nvSpPr>
          <p:cNvPr id="4" name="灯片编号占位符 3"/>
          <p:cNvSpPr>
            <a:spLocks noGrp="1"/>
          </p:cNvSpPr>
          <p:nvPr>
            <p:ph type="sldNum" sz="quarter" idx="10"/>
          </p:nvPr>
        </p:nvSpPr>
        <p:spPr/>
        <p:txBody>
          <a:bodyPr/>
          <a:lstStyle/>
          <a:p>
            <a:fld id="{ADB3F7CE-6E49-49A3-873F-E2E23ADF843D}" type="slidenum">
              <a:rPr lang="zh-CN" altLang="en-US" smtClean="0"/>
              <a:pPr/>
              <a:t>35</a:t>
            </a:fld>
            <a:endParaRPr lang="en-US" altLang="zh-CN"/>
          </a:p>
        </p:txBody>
      </p:sp>
    </p:spTree>
    <p:extLst>
      <p:ext uri="{BB962C8B-B14F-4D97-AF65-F5344CB8AC3E}">
        <p14:creationId xmlns:p14="http://schemas.microsoft.com/office/powerpoint/2010/main" val="3685210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DB3F7CE-6E49-49A3-873F-E2E23ADF843D}" type="slidenum">
              <a:rPr lang="zh-CN" altLang="en-US" smtClean="0"/>
              <a:pPr/>
              <a:t>36</a:t>
            </a:fld>
            <a:endParaRPr lang="en-US" altLang="zh-CN"/>
          </a:p>
        </p:txBody>
      </p:sp>
    </p:spTree>
    <p:extLst>
      <p:ext uri="{BB962C8B-B14F-4D97-AF65-F5344CB8AC3E}">
        <p14:creationId xmlns:p14="http://schemas.microsoft.com/office/powerpoint/2010/main" val="2008075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点击漏洞可查看具体漏洞攻击细节</a:t>
            </a:r>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4</a:t>
            </a:fld>
            <a:endParaRPr lang="zh-CN" altLang="en-US"/>
          </a:p>
        </p:txBody>
      </p:sp>
    </p:spTree>
    <p:extLst>
      <p:ext uri="{BB962C8B-B14F-4D97-AF65-F5344CB8AC3E}">
        <p14:creationId xmlns:p14="http://schemas.microsoft.com/office/powerpoint/2010/main" val="2419469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温故一下威胁分析过程</a:t>
            </a:r>
            <a:endParaRPr lang="en-US" altLang="zh-CN" dirty="0" smtClean="0"/>
          </a:p>
          <a:p>
            <a:r>
              <a:rPr lang="en-US" altLang="zh-CN" dirty="0" smtClean="0"/>
              <a:t>2.</a:t>
            </a:r>
            <a:r>
              <a:rPr lang="zh-CN" altLang="en-US" dirty="0" smtClean="0"/>
              <a:t>风险</a:t>
            </a:r>
            <a:r>
              <a:rPr lang="zh-CN" altLang="en-US" baseline="0" dirty="0" smtClean="0"/>
              <a:t> </a:t>
            </a:r>
            <a:r>
              <a:rPr lang="en-US" altLang="zh-CN" baseline="0" dirty="0" smtClean="0"/>
              <a:t>= </a:t>
            </a:r>
            <a:r>
              <a:rPr lang="zh-CN" altLang="en-US" baseline="0" dirty="0" smtClean="0"/>
              <a:t>攻击的可能性 </a:t>
            </a:r>
            <a:r>
              <a:rPr lang="en-US" altLang="zh-CN" baseline="0" dirty="0" smtClean="0"/>
              <a:t>* </a:t>
            </a:r>
            <a:r>
              <a:rPr lang="zh-CN" altLang="en-US" baseline="0" dirty="0" smtClean="0"/>
              <a:t>对业务的影响。不管是使用</a:t>
            </a:r>
            <a:r>
              <a:rPr lang="en-US" altLang="zh-CN" baseline="0" dirty="0" smtClean="0"/>
              <a:t>CVSS</a:t>
            </a:r>
            <a:r>
              <a:rPr lang="zh-CN" altLang="en-US" baseline="0" dirty="0" smtClean="0"/>
              <a:t>还是按照经验拍一个，都需要了解攻击的条件，也就是攻击手段、脆弱点。</a:t>
            </a:r>
            <a:endParaRPr lang="zh-CN" altLang="en-US" dirty="0"/>
          </a:p>
        </p:txBody>
      </p:sp>
      <p:sp>
        <p:nvSpPr>
          <p:cNvPr id="4" name="灯片编号占位符 3"/>
          <p:cNvSpPr>
            <a:spLocks noGrp="1"/>
          </p:cNvSpPr>
          <p:nvPr>
            <p:ph type="sldNum" sz="quarter" idx="10"/>
          </p:nvPr>
        </p:nvSpPr>
        <p:spPr/>
        <p:txBody>
          <a:bodyPr/>
          <a:lstStyle/>
          <a:p>
            <a:fld id="{ADB3F7CE-6E49-49A3-873F-E2E23ADF843D}" type="slidenum">
              <a:rPr lang="zh-CN" altLang="en-US" smtClean="0"/>
              <a:pPr/>
              <a:t>37</a:t>
            </a:fld>
            <a:endParaRPr lang="en-US" altLang="zh-CN"/>
          </a:p>
        </p:txBody>
      </p:sp>
    </p:spTree>
    <p:extLst>
      <p:ext uri="{BB962C8B-B14F-4D97-AF65-F5344CB8AC3E}">
        <p14:creationId xmlns:p14="http://schemas.microsoft.com/office/powerpoint/2010/main" val="4057049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理解威胁可以分为三个步骤</a:t>
            </a:r>
            <a:endParaRPr lang="en-US" altLang="zh-CN" dirty="0" smtClean="0"/>
          </a:p>
          <a:p>
            <a:r>
              <a:rPr lang="en-US" altLang="zh-CN" dirty="0" smtClean="0"/>
              <a:t>2.</a:t>
            </a:r>
            <a:r>
              <a:rPr lang="zh-CN" altLang="en-US" dirty="0" smtClean="0"/>
              <a:t>举例。用户在淘宝购物的场景。</a:t>
            </a:r>
            <a:r>
              <a:rPr lang="en-US" altLang="zh-CN" dirty="0" smtClean="0"/>
              <a:t>Spoofing</a:t>
            </a:r>
            <a:r>
              <a:rPr lang="zh-CN" altLang="en-US" dirty="0" smtClean="0"/>
              <a:t>的含义。</a:t>
            </a:r>
            <a:endParaRPr lang="zh-CN" altLang="en-US" dirty="0"/>
          </a:p>
        </p:txBody>
      </p:sp>
      <p:sp>
        <p:nvSpPr>
          <p:cNvPr id="4" name="灯片编号占位符 3"/>
          <p:cNvSpPr>
            <a:spLocks noGrp="1"/>
          </p:cNvSpPr>
          <p:nvPr>
            <p:ph type="sldNum" sz="quarter" idx="10"/>
          </p:nvPr>
        </p:nvSpPr>
        <p:spPr/>
        <p:txBody>
          <a:bodyPr/>
          <a:lstStyle/>
          <a:p>
            <a:fld id="{ADB3F7CE-6E49-49A3-873F-E2E23ADF843D}" type="slidenum">
              <a:rPr lang="zh-CN" altLang="en-US" smtClean="0"/>
              <a:pPr/>
              <a:t>38</a:t>
            </a:fld>
            <a:endParaRPr lang="en-US" altLang="zh-CN"/>
          </a:p>
        </p:txBody>
      </p:sp>
    </p:spTree>
    <p:extLst>
      <p:ext uri="{BB962C8B-B14F-4D97-AF65-F5344CB8AC3E}">
        <p14:creationId xmlns:p14="http://schemas.microsoft.com/office/powerpoint/2010/main" val="1075308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威胁分析强调逆向思维，从攻击者的角度思考。威胁评估库从攻击者的角度，提供攻击思路和可利用的脆弱点。</a:t>
            </a:r>
            <a:endParaRPr lang="zh-CN" altLang="en-US" dirty="0"/>
          </a:p>
        </p:txBody>
      </p:sp>
      <p:sp>
        <p:nvSpPr>
          <p:cNvPr id="4" name="灯片编号占位符 3"/>
          <p:cNvSpPr>
            <a:spLocks noGrp="1"/>
          </p:cNvSpPr>
          <p:nvPr>
            <p:ph type="sldNum" sz="quarter" idx="10"/>
          </p:nvPr>
        </p:nvSpPr>
        <p:spPr/>
        <p:txBody>
          <a:bodyPr/>
          <a:lstStyle/>
          <a:p>
            <a:fld id="{ADB3F7CE-6E49-49A3-873F-E2E23ADF843D}" type="slidenum">
              <a:rPr lang="zh-CN" altLang="en-US" smtClean="0"/>
              <a:pPr/>
              <a:t>39</a:t>
            </a:fld>
            <a:endParaRPr lang="en-US" altLang="zh-CN"/>
          </a:p>
        </p:txBody>
      </p:sp>
    </p:spTree>
    <p:extLst>
      <p:ext uri="{BB962C8B-B14F-4D97-AF65-F5344CB8AC3E}">
        <p14:creationId xmlns:p14="http://schemas.microsoft.com/office/powerpoint/2010/main" val="33884326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sz="1400" b="1" kern="1200" dirty="0" smtClean="0">
              <a:latin typeface="微软雅黑" pitchFamily="34" charset="-122"/>
              <a:ea typeface="微软雅黑" pitchFamily="34" charset="-122"/>
              <a:cs typeface="Arial" pitchFamily="34" charset="0"/>
            </a:endParaRPr>
          </a:p>
        </p:txBody>
      </p:sp>
      <p:sp>
        <p:nvSpPr>
          <p:cNvPr id="4" name="灯片编号占位符 3"/>
          <p:cNvSpPr>
            <a:spLocks noGrp="1"/>
          </p:cNvSpPr>
          <p:nvPr>
            <p:ph type="sldNum" sz="quarter" idx="10"/>
          </p:nvPr>
        </p:nvSpPr>
        <p:spPr/>
        <p:txBody>
          <a:bodyPr/>
          <a:lstStyle/>
          <a:p>
            <a:fld id="{10F1FD07-1E0F-4CD2-A734-9CFD4DE731DD}"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1886043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AC4C1FE3-BBC7-4A89-A587-EDBA30E18072}" type="slidenum">
              <a:rPr lang="zh-CN" altLang="en-US" smtClean="0"/>
              <a:pPr/>
              <a:t>41</a:t>
            </a:fld>
            <a:endParaRPr lang="zh-CN" altLang="en-US"/>
          </a:p>
        </p:txBody>
      </p:sp>
    </p:spTree>
    <p:extLst>
      <p:ext uri="{BB962C8B-B14F-4D97-AF65-F5344CB8AC3E}">
        <p14:creationId xmlns:p14="http://schemas.microsoft.com/office/powerpoint/2010/main" val="10193458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685800" lvl="1" indent="-228600">
              <a:buFont typeface="Arial" pitchFamily="34" charset="0"/>
              <a:buChar cha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AC4C1FE3-BBC7-4A89-A587-EDBA30E18072}" type="slidenum">
              <a:rPr lang="zh-CN" altLang="en-US" smtClean="0"/>
              <a:pPr/>
              <a:t>42</a:t>
            </a:fld>
            <a:endParaRPr lang="zh-CN" altLang="en-US"/>
          </a:p>
        </p:txBody>
      </p:sp>
    </p:spTree>
    <p:extLst>
      <p:ext uri="{BB962C8B-B14F-4D97-AF65-F5344CB8AC3E}">
        <p14:creationId xmlns:p14="http://schemas.microsoft.com/office/powerpoint/2010/main" val="3427886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685800" lvl="1" indent="-228600">
              <a:buFont typeface="Arial" pitchFamily="34" charset="0"/>
              <a:buChar cha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AC4C1FE3-BBC7-4A89-A587-EDBA30E18072}" type="slidenum">
              <a:rPr lang="zh-CN" altLang="en-US" smtClean="0"/>
              <a:pPr/>
              <a:t>43</a:t>
            </a:fld>
            <a:endParaRPr lang="zh-CN" altLang="en-US"/>
          </a:p>
        </p:txBody>
      </p:sp>
    </p:spTree>
    <p:extLst>
      <p:ext uri="{BB962C8B-B14F-4D97-AF65-F5344CB8AC3E}">
        <p14:creationId xmlns:p14="http://schemas.microsoft.com/office/powerpoint/2010/main" val="2504527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dirty="0" smtClean="0"/>
              <a:t>1.</a:t>
            </a:r>
            <a:r>
              <a:rPr lang="zh-CN" altLang="en-US" dirty="0" smtClean="0"/>
              <a:t>红线要求：使用单独的操作系统的非管理员权限帐号来运行数据库；</a:t>
            </a:r>
            <a:r>
              <a:rPr lang="en-US" altLang="zh-CN" dirty="0" smtClean="0"/>
              <a:t>Why</a:t>
            </a:r>
            <a:r>
              <a:rPr lang="zh-CN" altLang="en-US" dirty="0" smtClean="0"/>
              <a:t>？</a:t>
            </a:r>
            <a:endParaRPr lang="en-US" altLang="zh-CN" dirty="0" smtClean="0"/>
          </a:p>
          <a:p>
            <a:r>
              <a:rPr lang="zh-CN" altLang="en-US" dirty="0" smtClean="0"/>
              <a:t>威胁建模就是让大家想清楚为什么要做安全措施？</a:t>
            </a:r>
            <a:endParaRPr lang="en-US" altLang="zh-CN" dirty="0" smtClean="0"/>
          </a:p>
          <a:p>
            <a:endParaRPr lang="en-US" altLang="zh-CN" dirty="0" smtClean="0"/>
          </a:p>
          <a:p>
            <a:r>
              <a:rPr lang="en-US" altLang="zh-CN" dirty="0" smtClean="0"/>
              <a:t>2.WIFI</a:t>
            </a:r>
            <a:r>
              <a:rPr lang="zh-CN" altLang="en-US" dirty="0" smtClean="0"/>
              <a:t>维护的例子</a:t>
            </a:r>
            <a:endParaRPr lang="en-US" altLang="zh-CN" dirty="0" smtClean="0"/>
          </a:p>
          <a:p>
            <a:endParaRPr lang="en-US" altLang="zh-CN" dirty="0" smtClean="0"/>
          </a:p>
          <a:p>
            <a:r>
              <a:rPr lang="zh-CN" altLang="en-US" dirty="0" smtClean="0"/>
              <a:t>想清楚了别人会怎么攻击我，才能有针对性的去防守。</a:t>
            </a:r>
            <a:endParaRPr lang="en-US" altLang="zh-CN" dirty="0" smtClean="0"/>
          </a:p>
          <a:p>
            <a:endParaRPr lang="en-US" altLang="zh-CN" dirty="0" smtClean="0"/>
          </a:p>
          <a:p>
            <a:r>
              <a:rPr lang="zh-CN" altLang="en-US" dirty="0" smtClean="0"/>
              <a:t>攻击树</a:t>
            </a:r>
            <a:endParaRPr lang="en-US" altLang="zh-CN" dirty="0" smtClean="0"/>
          </a:p>
          <a:p>
            <a:r>
              <a:rPr lang="en-US" altLang="zh-CN" dirty="0" smtClean="0"/>
              <a:t>TVRA</a:t>
            </a:r>
          </a:p>
          <a:p>
            <a:r>
              <a:rPr lang="en-US" altLang="zh-CN" dirty="0" smtClean="0"/>
              <a:t>STRIDE</a:t>
            </a:r>
          </a:p>
          <a:p>
            <a:endParaRPr lang="en-US" altLang="zh-CN" dirty="0" smtClean="0"/>
          </a:p>
          <a:p>
            <a:pPr lvl="1" indent="-228600">
              <a:lnSpc>
                <a:spcPct val="115000"/>
              </a:lnSpc>
              <a:spcBef>
                <a:spcPts val="500"/>
              </a:spcBef>
              <a:spcAft>
                <a:spcPts val="500"/>
              </a:spcAft>
              <a:buFont typeface="Arial" pitchFamily="34" charset="0"/>
              <a:buChar char="•"/>
              <a:tabLst>
                <a:tab pos="228600" algn="l"/>
              </a:tabLst>
            </a:pPr>
            <a:r>
              <a:rPr lang="zh-CN" altLang="en-US" sz="1600" dirty="0" smtClean="0">
                <a:solidFill>
                  <a:srgbClr val="000000"/>
                </a:solidFill>
                <a:latin typeface="微软雅黑" pitchFamily="34" charset="-122"/>
                <a:ea typeface="微软雅黑" pitchFamily="34" charset="-122"/>
              </a:rPr>
              <a:t>红线要求：口令不能明文传输。于是，口令</a:t>
            </a:r>
            <a:r>
              <a:rPr lang="en-US" altLang="zh-CN" sz="1600" dirty="0" smtClean="0">
                <a:solidFill>
                  <a:srgbClr val="000000"/>
                </a:solidFill>
                <a:latin typeface="微软雅黑" pitchFamily="34" charset="-122"/>
                <a:ea typeface="微软雅黑" pitchFamily="34" charset="-122"/>
              </a:rPr>
              <a:t>(</a:t>
            </a:r>
            <a:r>
              <a:rPr lang="en-US" altLang="zh-CN" sz="1600" dirty="0" err="1" smtClean="0">
                <a:solidFill>
                  <a:srgbClr val="000000"/>
                </a:solidFill>
                <a:latin typeface="微软雅黑" pitchFamily="34" charset="-122"/>
                <a:ea typeface="微软雅黑" pitchFamily="34" charset="-122"/>
              </a:rPr>
              <a:t>passwd</a:t>
            </a:r>
            <a:r>
              <a:rPr lang="en-US" altLang="zh-CN" sz="1600" dirty="0" smtClean="0">
                <a:solidFill>
                  <a:srgbClr val="000000"/>
                </a:solidFill>
                <a:latin typeface="微软雅黑" pitchFamily="34" charset="-122"/>
                <a:ea typeface="微软雅黑" pitchFamily="34" charset="-122"/>
              </a:rPr>
              <a:t>)</a:t>
            </a:r>
            <a:r>
              <a:rPr lang="zh-CN" altLang="en-US" sz="1600" dirty="0" smtClean="0">
                <a:solidFill>
                  <a:srgbClr val="000000"/>
                </a:solidFill>
                <a:latin typeface="微软雅黑" pitchFamily="34" charset="-122"/>
                <a:ea typeface="微软雅黑" pitchFamily="34" charset="-122"/>
              </a:rPr>
              <a:t>使用</a:t>
            </a:r>
            <a:r>
              <a:rPr lang="en-US" altLang="zh-CN" sz="1600" dirty="0" smtClean="0">
                <a:solidFill>
                  <a:srgbClr val="000000"/>
                </a:solidFill>
                <a:latin typeface="微软雅黑" pitchFamily="34" charset="-122"/>
                <a:ea typeface="微软雅黑" pitchFamily="34" charset="-122"/>
              </a:rPr>
              <a:t>SHA512(</a:t>
            </a:r>
            <a:r>
              <a:rPr lang="en-US" altLang="zh-CN" sz="1600" dirty="0" err="1" smtClean="0">
                <a:solidFill>
                  <a:srgbClr val="000000"/>
                </a:solidFill>
                <a:latin typeface="微软雅黑" pitchFamily="34" charset="-122"/>
                <a:ea typeface="微软雅黑" pitchFamily="34" charset="-122"/>
              </a:rPr>
              <a:t>passwd</a:t>
            </a:r>
            <a:r>
              <a:rPr lang="en-US" altLang="zh-CN" sz="1600" dirty="0" smtClean="0">
                <a:solidFill>
                  <a:srgbClr val="000000"/>
                </a:solidFill>
                <a:latin typeface="微软雅黑" pitchFamily="34" charset="-122"/>
                <a:ea typeface="微软雅黑" pitchFamily="34" charset="-122"/>
              </a:rPr>
              <a:t>)</a:t>
            </a:r>
            <a:r>
              <a:rPr lang="zh-CN" altLang="en-US" sz="1600" dirty="0" smtClean="0">
                <a:solidFill>
                  <a:srgbClr val="000000"/>
                </a:solidFill>
                <a:latin typeface="微软雅黑" pitchFamily="34" charset="-122"/>
                <a:ea typeface="微软雅黑" pitchFamily="34" charset="-122"/>
              </a:rPr>
              <a:t>哈希后传输？安全吗？ </a:t>
            </a:r>
            <a:endParaRPr lang="en-US" altLang="zh-CN" sz="16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600" dirty="0" smtClean="0">
                <a:solidFill>
                  <a:srgbClr val="000000"/>
                </a:solidFill>
                <a:latin typeface="微软雅黑" pitchFamily="34" charset="-122"/>
                <a:ea typeface="微软雅黑" pitchFamily="34" charset="-122"/>
              </a:rPr>
              <a:t>红线要求：使用单独的操作系统的非管理员账号来运行数据库？为什么？</a:t>
            </a:r>
            <a:endParaRPr lang="en-US" altLang="zh-CN" sz="16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600" dirty="0" smtClean="0">
                <a:solidFill>
                  <a:srgbClr val="000000"/>
                </a:solidFill>
                <a:latin typeface="微软雅黑" pitchFamily="34" charset="-122"/>
                <a:ea typeface="微软雅黑" pitchFamily="34" charset="-122"/>
              </a:rPr>
              <a:t>在</a:t>
            </a:r>
            <a:r>
              <a:rPr lang="en-US" altLang="zh-CN" sz="1600" dirty="0" err="1" smtClean="0">
                <a:solidFill>
                  <a:srgbClr val="000000"/>
                </a:solidFill>
                <a:latin typeface="微软雅黑" pitchFamily="34" charset="-122"/>
                <a:ea typeface="微软雅黑" pitchFamily="34" charset="-122"/>
              </a:rPr>
              <a:t>linux</a:t>
            </a:r>
            <a:r>
              <a:rPr lang="zh-CN" altLang="en-US" sz="1600" dirty="0" smtClean="0">
                <a:solidFill>
                  <a:srgbClr val="000000"/>
                </a:solidFill>
                <a:latin typeface="微软雅黑" pitchFamily="34" charset="-122"/>
                <a:ea typeface="微软雅黑" pitchFamily="34" charset="-122"/>
              </a:rPr>
              <a:t>系统中，</a:t>
            </a:r>
            <a:r>
              <a:rPr lang="en-US" altLang="zh-CN" sz="1600" dirty="0" smtClean="0">
                <a:solidFill>
                  <a:srgbClr val="000000"/>
                </a:solidFill>
                <a:latin typeface="微软雅黑" pitchFamily="34" charset="-122"/>
                <a:ea typeface="微软雅黑" pitchFamily="34" charset="-122"/>
              </a:rPr>
              <a:t>root</a:t>
            </a:r>
            <a:r>
              <a:rPr lang="zh-CN" altLang="en-US" sz="1600" dirty="0" smtClean="0">
                <a:solidFill>
                  <a:srgbClr val="000000"/>
                </a:solidFill>
                <a:latin typeface="微软雅黑" pitchFamily="34" charset="-122"/>
                <a:ea typeface="微软雅黑" pitchFamily="34" charset="-122"/>
              </a:rPr>
              <a:t>用户修改口令不需要旧口令</a:t>
            </a:r>
            <a:r>
              <a:rPr lang="en-US" altLang="zh-CN" sz="1600" dirty="0" smtClean="0">
                <a:solidFill>
                  <a:srgbClr val="000000"/>
                </a:solidFill>
                <a:latin typeface="微软雅黑" pitchFamily="34" charset="-122"/>
                <a:ea typeface="微软雅黑" pitchFamily="34" charset="-122"/>
              </a:rPr>
              <a:t>?  </a:t>
            </a:r>
            <a:r>
              <a:rPr lang="zh-CN" altLang="en-US" sz="1600" dirty="0" smtClean="0">
                <a:solidFill>
                  <a:srgbClr val="000000"/>
                </a:solidFill>
                <a:latin typeface="微软雅黑" pitchFamily="34" charset="-122"/>
                <a:ea typeface="微软雅黑" pitchFamily="34" charset="-122"/>
              </a:rPr>
              <a:t>为什么？</a:t>
            </a:r>
            <a:endParaRPr lang="en-US" altLang="zh-CN" sz="16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en-US" altLang="zh-CN" sz="1600" dirty="0" smtClean="0">
                <a:solidFill>
                  <a:srgbClr val="000000"/>
                </a:solidFill>
                <a:latin typeface="微软雅黑" pitchFamily="34" charset="-122"/>
                <a:ea typeface="微软雅黑" pitchFamily="34" charset="-122"/>
              </a:rPr>
              <a:t>WEB</a:t>
            </a:r>
            <a:r>
              <a:rPr lang="zh-CN" altLang="en-US" sz="1600" dirty="0" smtClean="0">
                <a:solidFill>
                  <a:srgbClr val="000000"/>
                </a:solidFill>
                <a:latin typeface="微软雅黑" pitchFamily="34" charset="-122"/>
                <a:ea typeface="微软雅黑" pitchFamily="34" charset="-122"/>
              </a:rPr>
              <a:t>场景中，会话</a:t>
            </a:r>
            <a:r>
              <a:rPr lang="en-US" altLang="zh-CN" sz="1600" dirty="0" smtClean="0">
                <a:solidFill>
                  <a:srgbClr val="000000"/>
                </a:solidFill>
                <a:latin typeface="微软雅黑" pitchFamily="34" charset="-122"/>
                <a:ea typeface="微软雅黑" pitchFamily="34" charset="-122"/>
              </a:rPr>
              <a:t>ID</a:t>
            </a:r>
            <a:r>
              <a:rPr lang="zh-CN" altLang="en-US" sz="1600" dirty="0" smtClean="0">
                <a:solidFill>
                  <a:srgbClr val="000000"/>
                </a:solidFill>
                <a:latin typeface="微软雅黑" pitchFamily="34" charset="-122"/>
                <a:ea typeface="微软雅黑" pitchFamily="34" charset="-122"/>
              </a:rPr>
              <a:t>要用安全的随机数生成，并且还有长度要求。为什么？</a:t>
            </a:r>
            <a:endParaRPr lang="en-US" altLang="zh-CN" sz="16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en-US" altLang="zh-CN" sz="1600" dirty="0" smtClean="0">
                <a:solidFill>
                  <a:srgbClr val="000000"/>
                </a:solidFill>
                <a:latin typeface="微软雅黑" pitchFamily="34" charset="-122"/>
                <a:ea typeface="微软雅黑" pitchFamily="34" charset="-122"/>
              </a:rPr>
              <a:t>WEB</a:t>
            </a:r>
            <a:r>
              <a:rPr lang="zh-CN" altLang="en-US" sz="1600" dirty="0" smtClean="0">
                <a:solidFill>
                  <a:srgbClr val="000000"/>
                </a:solidFill>
                <a:latin typeface="微软雅黑" pitchFamily="34" charset="-122"/>
                <a:ea typeface="微软雅黑" pitchFamily="34" charset="-122"/>
              </a:rPr>
              <a:t>场景中，</a:t>
            </a:r>
            <a:r>
              <a:rPr lang="en-US" altLang="zh-CN" sz="1600" dirty="0" smtClean="0">
                <a:solidFill>
                  <a:srgbClr val="000000"/>
                </a:solidFill>
                <a:latin typeface="微软雅黑" pitchFamily="34" charset="-122"/>
                <a:ea typeface="微软雅黑" pitchFamily="34" charset="-122"/>
              </a:rPr>
              <a:t>CSRF</a:t>
            </a:r>
            <a:r>
              <a:rPr lang="zh-CN" altLang="en-US" sz="1600" dirty="0" smtClean="0">
                <a:solidFill>
                  <a:srgbClr val="000000"/>
                </a:solidFill>
                <a:latin typeface="微软雅黑" pitchFamily="34" charset="-122"/>
                <a:ea typeface="微软雅黑" pitchFamily="34" charset="-122"/>
              </a:rPr>
              <a:t>采用安全随机数防护，是否就真的万无一失了？</a:t>
            </a:r>
            <a:endParaRPr lang="en-US" altLang="zh-CN" sz="16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600" dirty="0" smtClean="0">
                <a:solidFill>
                  <a:srgbClr val="000000"/>
                </a:solidFill>
                <a:latin typeface="微软雅黑" pitchFamily="34" charset="-122"/>
                <a:ea typeface="微软雅黑" pitchFamily="34" charset="-122"/>
              </a:rPr>
              <a:t>系统采用了用户名口令认证，是否就安全？</a:t>
            </a:r>
            <a:endParaRPr lang="en-US" altLang="zh-CN" sz="16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600" dirty="0" smtClean="0">
                <a:solidFill>
                  <a:srgbClr val="000000"/>
                </a:solidFill>
                <a:latin typeface="微软雅黑" pitchFamily="34" charset="-122"/>
                <a:ea typeface="微软雅黑" pitchFamily="34" charset="-122"/>
              </a:rPr>
              <a:t>系统使用了</a:t>
            </a:r>
            <a:r>
              <a:rPr lang="en-US" altLang="zh-CN" sz="1600" dirty="0" smtClean="0">
                <a:solidFill>
                  <a:srgbClr val="000000"/>
                </a:solidFill>
                <a:latin typeface="微软雅黑" pitchFamily="34" charset="-122"/>
                <a:ea typeface="微软雅黑" pitchFamily="34" charset="-122"/>
              </a:rPr>
              <a:t>TLS</a:t>
            </a:r>
            <a:r>
              <a:rPr lang="zh-CN" altLang="en-US" sz="1600" dirty="0" smtClean="0">
                <a:solidFill>
                  <a:srgbClr val="000000"/>
                </a:solidFill>
                <a:latin typeface="微软雅黑" pitchFamily="34" charset="-122"/>
                <a:ea typeface="微软雅黑" pitchFamily="34" charset="-122"/>
              </a:rPr>
              <a:t>，是否就安全？</a:t>
            </a:r>
            <a:endParaRPr lang="en-US" altLang="zh-CN" sz="1600" dirty="0" smtClean="0">
              <a:solidFill>
                <a:srgbClr val="000000"/>
              </a:solidFill>
              <a:latin typeface="微软雅黑" pitchFamily="34" charset="-122"/>
              <a:ea typeface="微软雅黑" pitchFamily="34" charset="-122"/>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0F1FD07-1E0F-4CD2-A734-9CFD4DE731DD}" type="slidenum">
              <a:rPr lang="zh-CN" altLang="en-US" smtClean="0"/>
              <a:pPr/>
              <a:t>5</a:t>
            </a:fld>
            <a:endParaRPr lang="zh-CN" altLang="en-US"/>
          </a:p>
        </p:txBody>
      </p:sp>
    </p:spTree>
    <p:extLst>
      <p:ext uri="{BB962C8B-B14F-4D97-AF65-F5344CB8AC3E}">
        <p14:creationId xmlns:p14="http://schemas.microsoft.com/office/powerpoint/2010/main" val="257114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6</a:t>
            </a:fld>
            <a:endParaRPr lang="zh-CN" altLang="en-US"/>
          </a:p>
        </p:txBody>
      </p:sp>
    </p:spTree>
    <p:extLst>
      <p:ext uri="{BB962C8B-B14F-4D97-AF65-F5344CB8AC3E}">
        <p14:creationId xmlns:p14="http://schemas.microsoft.com/office/powerpoint/2010/main" val="1151172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sz="1400" b="1" kern="1200" dirty="0" smtClean="0">
              <a:latin typeface="微软雅黑" pitchFamily="34" charset="-122"/>
              <a:ea typeface="微软雅黑" pitchFamily="34" charset="-122"/>
              <a:cs typeface="Arial" pitchFamily="34" charset="0"/>
            </a:endParaRPr>
          </a:p>
        </p:txBody>
      </p:sp>
      <p:sp>
        <p:nvSpPr>
          <p:cNvPr id="4" name="灯片编号占位符 3"/>
          <p:cNvSpPr>
            <a:spLocks noGrp="1"/>
          </p:cNvSpPr>
          <p:nvPr>
            <p:ph type="sldNum" sz="quarter" idx="10"/>
          </p:nvPr>
        </p:nvSpPr>
        <p:spPr/>
        <p:txBody>
          <a:bodyPr/>
          <a:lstStyle/>
          <a:p>
            <a:fld id="{10F1FD07-1E0F-4CD2-A734-9CFD4DE731DD}"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504655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8</a:t>
            </a:fld>
            <a:endParaRPr lang="zh-CN" altLang="en-US"/>
          </a:p>
        </p:txBody>
      </p:sp>
    </p:spTree>
    <p:extLst>
      <p:ext uri="{BB962C8B-B14F-4D97-AF65-F5344CB8AC3E}">
        <p14:creationId xmlns:p14="http://schemas.microsoft.com/office/powerpoint/2010/main" val="1678667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处理过程的粒度，由大到小：</a:t>
            </a:r>
            <a:endParaRPr lang="en-US" altLang="zh-CN" dirty="0" smtClean="0"/>
          </a:p>
          <a:p>
            <a:r>
              <a:rPr lang="zh-CN" altLang="en-US" dirty="0" smtClean="0"/>
              <a:t>网元</a:t>
            </a:r>
            <a:r>
              <a:rPr lang="en-US" altLang="zh-CN" dirty="0" smtClean="0"/>
              <a:t>-&gt;</a:t>
            </a:r>
            <a:r>
              <a:rPr lang="zh-CN" altLang="en-US" dirty="0" smtClean="0"/>
              <a:t>单板</a:t>
            </a:r>
            <a:r>
              <a:rPr lang="en-US" altLang="zh-CN" dirty="0" smtClean="0"/>
              <a:t>-&gt;</a:t>
            </a:r>
            <a:r>
              <a:rPr lang="zh-CN" altLang="en-US" dirty="0" smtClean="0"/>
              <a:t>业务模块</a:t>
            </a:r>
            <a:r>
              <a:rPr lang="en-US" altLang="zh-CN" dirty="0" smtClean="0"/>
              <a:t>-&gt;</a:t>
            </a:r>
            <a:r>
              <a:rPr lang="zh-CN" altLang="en-US" dirty="0" smtClean="0"/>
              <a:t>进程</a:t>
            </a:r>
            <a:endParaRPr lang="en-US" altLang="zh-CN" dirty="0" smtClean="0"/>
          </a:p>
          <a:p>
            <a:endParaRPr lang="en-US" altLang="zh-CN" dirty="0" smtClean="0"/>
          </a:p>
          <a:p>
            <a:r>
              <a:rPr lang="zh-CN" altLang="en-US" dirty="0" smtClean="0"/>
              <a:t>数据存储</a:t>
            </a:r>
            <a:endParaRPr lang="en-US" altLang="zh-CN" dirty="0" smtClean="0"/>
          </a:p>
          <a:p>
            <a:r>
              <a:rPr lang="en-US" altLang="zh-CN" dirty="0" smtClean="0"/>
              <a:t>1.</a:t>
            </a:r>
            <a:r>
              <a:rPr lang="zh-CN" altLang="en-US" dirty="0" smtClean="0"/>
              <a:t>内存：通常指共享内存，进程的内存不包含在内。</a:t>
            </a:r>
            <a:endParaRPr lang="en-US" altLang="zh-CN" dirty="0" smtClean="0"/>
          </a:p>
          <a:p>
            <a:r>
              <a:rPr lang="en-US" altLang="zh-CN" dirty="0" smtClean="0"/>
              <a:t>2.</a:t>
            </a:r>
            <a:r>
              <a:rPr lang="zh-CN" altLang="en-US" dirty="0" smtClean="0"/>
              <a:t>数据库：指存储的数据时，为数据存储，如果是要分析数据库本身的设计，则为处理过程。</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10</a:t>
            </a:fld>
            <a:endParaRPr lang="zh-CN" altLang="en-US"/>
          </a:p>
        </p:txBody>
      </p:sp>
    </p:spTree>
    <p:extLst>
      <p:ext uri="{BB962C8B-B14F-4D97-AF65-F5344CB8AC3E}">
        <p14:creationId xmlns:p14="http://schemas.microsoft.com/office/powerpoint/2010/main" val="369265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处理过程与数据存储间的信任边界是无意义的。因为数据存储无运行权限的概念。</a:t>
            </a:r>
            <a:endParaRPr lang="zh-CN" altLang="en-US"/>
          </a:p>
        </p:txBody>
      </p:sp>
      <p:sp>
        <p:nvSpPr>
          <p:cNvPr id="4" name="灯片编号占位符 3"/>
          <p:cNvSpPr>
            <a:spLocks noGrp="1"/>
          </p:cNvSpPr>
          <p:nvPr>
            <p:ph type="sldNum" sz="quarter" idx="10"/>
          </p:nvPr>
        </p:nvSpPr>
        <p:spPr/>
        <p:txBody>
          <a:bodyPr/>
          <a:lstStyle/>
          <a:p>
            <a:fld id="{0EA8D60A-7D98-4F9B-8B93-3500A9A80E6F}" type="slidenum">
              <a:rPr lang="zh-CN" altLang="en-US" smtClean="0"/>
              <a:pPr/>
              <a:t>11</a:t>
            </a:fld>
            <a:endParaRPr lang="zh-CN" altLang="en-US"/>
          </a:p>
        </p:txBody>
      </p:sp>
    </p:spTree>
    <p:extLst>
      <p:ext uri="{BB962C8B-B14F-4D97-AF65-F5344CB8AC3E}">
        <p14:creationId xmlns:p14="http://schemas.microsoft.com/office/powerpoint/2010/main" val="403837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361113" y="6489700"/>
            <a:ext cx="2097087" cy="455613"/>
          </a:xfrm>
          <a:prstGeom prst="rect">
            <a:avLst/>
          </a:prstGeom>
        </p:spPr>
        <p:txBody>
          <a:bodyPr/>
          <a:lstStyle>
            <a:lvl1pPr>
              <a:defRPr/>
            </a:lvl1pPr>
          </a:lstStyle>
          <a:p>
            <a:r>
              <a:rPr lang="de-DE"/>
              <a:t>Page </a:t>
            </a:r>
            <a:fld id="{D0C2A94E-46DC-45B5-91FC-64F52099060D}" type="slidenum">
              <a:rPr lang="de-D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6.emf"/><Relationship Id="rId5" Type="http://schemas.openxmlformats.org/officeDocument/2006/relationships/oleObject" Target="../embeddings/oleObject1.bin"/><Relationship Id="rId4" Type="http://schemas.openxmlformats.org/officeDocument/2006/relationships/hyperlink" Target="http://zh.wikipedia.org/wiki/%E7%B3%BB%E7%B5%B1"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30.png"/><Relationship Id="rId7" Type="http://schemas.openxmlformats.org/officeDocument/2006/relationships/customXml" Target="../ink/ink2.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8.emf"/><Relationship Id="rId5" Type="http://schemas.openxmlformats.org/officeDocument/2006/relationships/customXml" Target="../ink/ink1.xml"/><Relationship Id="rId4" Type="http://schemas.openxmlformats.org/officeDocument/2006/relationships/image" Target="../media/image31.png"/><Relationship Id="rId9"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8.e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wooyun.org/bugs/wooyun-2015-0140067" TargetMode="External"/><Relationship Id="rId7" Type="http://schemas.openxmlformats.org/officeDocument/2006/relationships/hyperlink" Target="http://www.wooyun.org/bugs/wooyun-2015-0124697"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www.wooyun.org/bugs/wooyun-2015-0125504" TargetMode="External"/><Relationship Id="rId5" Type="http://schemas.openxmlformats.org/officeDocument/2006/relationships/hyperlink" Target="http://www.wooyun.org/bugs/wooyun-2015-0157506" TargetMode="External"/><Relationship Id="rId4" Type="http://schemas.openxmlformats.org/officeDocument/2006/relationships/hyperlink" Target="http://www.wooyun.org/bugs/wooyun-2015-0128679"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8.emf"/><Relationship Id="rId5" Type="http://schemas.openxmlformats.org/officeDocument/2006/relationships/oleObject" Target="../embeddings/oleObject3.bin"/><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hyperlink" Target="mailto:11233544@163.com-"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r>
              <a:rPr lang="en-US" altLang="zh-CN" dirty="0" smtClean="0"/>
              <a:t>ASTRIDE </a:t>
            </a:r>
            <a:r>
              <a:rPr lang="en-US" altLang="zh-CN" dirty="0"/>
              <a:t>Low Level</a:t>
            </a:r>
            <a:r>
              <a:rPr lang="zh-CN" altLang="en-US" dirty="0" smtClean="0"/>
              <a:t>威胁分析</a:t>
            </a:r>
            <a:endParaRPr lang="zh-CN" altLang="en-US" dirty="0"/>
          </a:p>
        </p:txBody>
      </p:sp>
      <p:sp>
        <p:nvSpPr>
          <p:cNvPr id="12" name="副标题 11"/>
          <p:cNvSpPr>
            <a:spLocks noGrp="1"/>
          </p:cNvSpPr>
          <p:nvPr>
            <p:ph type="subTitle" idx="11"/>
          </p:nvPr>
        </p:nvSpPr>
        <p:spPr>
          <a:xfrm>
            <a:off x="755650" y="3068638"/>
            <a:ext cx="6400800" cy="461665"/>
          </a:xfrm>
        </p:spPr>
        <p:txBody>
          <a:bodyPr/>
          <a:lstStyle/>
          <a:p>
            <a:r>
              <a:rPr lang="en-US" altLang="zh-CN" dirty="0" smtClean="0"/>
              <a:t>——</a:t>
            </a:r>
            <a:r>
              <a:rPr lang="zh-CN" altLang="en-US" dirty="0" smtClean="0"/>
              <a:t>网络安全能力中心</a:t>
            </a:r>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27584" y="0"/>
            <a:ext cx="7632700" cy="844153"/>
          </a:xfrm>
        </p:spPr>
        <p:txBody>
          <a:bodyPr/>
          <a:lstStyle/>
          <a:p>
            <a:pPr eaLnBrk="1" hangingPunct="1"/>
            <a:r>
              <a:rPr lang="en-US" altLang="zh-CN" dirty="0" smtClean="0"/>
              <a:t>Step 1</a:t>
            </a:r>
            <a:r>
              <a:rPr lang="zh-CN" altLang="en-US" dirty="0" smtClean="0"/>
              <a:t>：绘制数据流图</a:t>
            </a:r>
            <a:r>
              <a:rPr lang="en-US" altLang="zh-CN" sz="2400" dirty="0" smtClean="0"/>
              <a:t>—</a:t>
            </a:r>
            <a:r>
              <a:rPr lang="zh-CN" altLang="en-US" sz="2400" dirty="0" smtClean="0">
                <a:latin typeface="华文新魏" pitchFamily="2" charset="-122"/>
                <a:ea typeface="华文新魏" pitchFamily="2" charset="-122"/>
              </a:rPr>
              <a:t>元素介绍</a:t>
            </a:r>
            <a:endParaRPr lang="zh-CN" altLang="en-US" dirty="0" smtClean="0">
              <a:latin typeface="华文新魏" pitchFamily="2" charset="-122"/>
              <a:ea typeface="华文新魏" pitchFamily="2" charset="-122"/>
            </a:endParaRPr>
          </a:p>
        </p:txBody>
      </p:sp>
      <p:cxnSp>
        <p:nvCxnSpPr>
          <p:cNvPr id="24" name="直接连接符 2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25" name="矩形 24"/>
          <p:cNvSpPr/>
          <p:nvPr/>
        </p:nvSpPr>
        <p:spPr>
          <a:xfrm>
            <a:off x="323850" y="1050381"/>
            <a:ext cx="8496622" cy="923330"/>
          </a:xfrm>
          <a:prstGeom prst="rect">
            <a:avLst/>
          </a:prstGeom>
          <a:solidFill>
            <a:schemeClr val="bg2">
              <a:lumMod val="75000"/>
            </a:schemeClr>
          </a:solidFill>
        </p:spPr>
        <p:style>
          <a:lnRef idx="3">
            <a:schemeClr val="lt1"/>
          </a:lnRef>
          <a:fillRef idx="1">
            <a:schemeClr val="accent6"/>
          </a:fillRef>
          <a:effectRef idx="1">
            <a:schemeClr val="accent6"/>
          </a:effectRef>
          <a:fontRef idx="minor">
            <a:schemeClr val="lt1"/>
          </a:fontRef>
        </p:style>
        <p:txBody>
          <a:bodyPr wrap="square">
            <a:spAutoFit/>
          </a:bodyPr>
          <a:lstStyle/>
          <a:p>
            <a:r>
              <a:rPr lang="zh-CN" altLang="zh-CN" b="1" dirty="0" smtClean="0"/>
              <a:t>Data Flow Diagram</a:t>
            </a:r>
            <a:r>
              <a:rPr lang="zh-CN" altLang="zh-CN" dirty="0" smtClean="0"/>
              <a:t>，缩写为DFD</a:t>
            </a:r>
            <a:r>
              <a:rPr lang="zh-CN" altLang="en-US" dirty="0" smtClean="0"/>
              <a:t>，</a:t>
            </a:r>
            <a:r>
              <a:rPr lang="zh-CN" altLang="zh-CN" dirty="0" smtClean="0"/>
              <a:t>数据流图DFD</a:t>
            </a:r>
            <a:r>
              <a:rPr lang="zh-CN" altLang="en-US" dirty="0" smtClean="0"/>
              <a:t>的作用是</a:t>
            </a:r>
            <a:r>
              <a:rPr lang="zh-CN" altLang="zh-CN" dirty="0" smtClean="0"/>
              <a:t>描述</a:t>
            </a:r>
            <a:r>
              <a:rPr lang="zh-CN" altLang="zh-CN" dirty="0" smtClean="0">
                <a:hlinkClick r:id="rId4" action="ppaction://hlinkfile" tooltip="系统"/>
              </a:rPr>
              <a:t>系统</a:t>
            </a:r>
            <a:r>
              <a:rPr lang="zh-CN" altLang="zh-CN" dirty="0" smtClean="0"/>
              <a:t>中</a:t>
            </a:r>
            <a:r>
              <a:rPr lang="zh-CN" altLang="en-US" dirty="0" smtClean="0"/>
              <a:t>的</a:t>
            </a:r>
            <a:r>
              <a:rPr lang="zh-CN" altLang="zh-CN" dirty="0" smtClean="0"/>
              <a:t>数据流程，它标志了一个系统的逻辑输入和逻辑输出，以及把逻辑输入转换逻辑输出所需的加工处理。</a:t>
            </a:r>
            <a:endParaRPr lang="zh-CN" altLang="zh-CN" dirty="0"/>
          </a:p>
        </p:txBody>
      </p:sp>
      <p:graphicFrame>
        <p:nvGraphicFramePr>
          <p:cNvPr id="26" name="内容占位符 5"/>
          <p:cNvGraphicFramePr>
            <a:graphicFrameLocks noGrp="1"/>
          </p:cNvGraphicFramePr>
          <p:nvPr>
            <p:ph idx="1"/>
            <p:extLst>
              <p:ext uri="{D42A27DB-BD31-4B8C-83A1-F6EECF244321}">
                <p14:modId xmlns:p14="http://schemas.microsoft.com/office/powerpoint/2010/main" val="1341291591"/>
              </p:ext>
            </p:extLst>
          </p:nvPr>
        </p:nvGraphicFramePr>
        <p:xfrm>
          <a:off x="323850" y="2172500"/>
          <a:ext cx="8496622" cy="3773735"/>
        </p:xfrm>
        <a:graphic>
          <a:graphicData uri="http://schemas.openxmlformats.org/drawingml/2006/table">
            <a:tbl>
              <a:tblPr firstRow="1" bandRow="1">
                <a:tableStyleId>{5C22544A-7EE6-4342-B048-85BDC9FD1C3A}</a:tableStyleId>
              </a:tblPr>
              <a:tblGrid>
                <a:gridCol w="1151806"/>
                <a:gridCol w="1512168"/>
                <a:gridCol w="5832648"/>
              </a:tblGrid>
              <a:tr h="311255">
                <a:tc>
                  <a:txBody>
                    <a:bodyPr/>
                    <a:lstStyle/>
                    <a:p>
                      <a:pPr algn="ctr"/>
                      <a:r>
                        <a:rPr lang="zh-CN" altLang="en-US" sz="1200" dirty="0" smtClean="0">
                          <a:solidFill>
                            <a:schemeClr val="tx2"/>
                          </a:solidFill>
                          <a:latin typeface="微软雅黑" pitchFamily="34" charset="-122"/>
                          <a:ea typeface="微软雅黑" pitchFamily="34" charset="-122"/>
                        </a:rPr>
                        <a:t>元素</a:t>
                      </a:r>
                      <a:endParaRPr lang="zh-CN" altLang="en-US" sz="1200" dirty="0">
                        <a:solidFill>
                          <a:schemeClr val="tx2"/>
                        </a:solidFill>
                        <a:latin typeface="微软雅黑" pitchFamily="34" charset="-122"/>
                        <a:ea typeface="微软雅黑" pitchFamily="34" charset="-122"/>
                      </a:endParaRPr>
                    </a:p>
                  </a:txBody>
                  <a:tcPr/>
                </a:tc>
                <a:tc>
                  <a:txBody>
                    <a:bodyPr/>
                    <a:lstStyle/>
                    <a:p>
                      <a:pPr algn="ctr"/>
                      <a:r>
                        <a:rPr lang="zh-CN" altLang="en-US" sz="1200" dirty="0" smtClean="0">
                          <a:solidFill>
                            <a:schemeClr val="tx2"/>
                          </a:solidFill>
                          <a:latin typeface="微软雅黑" pitchFamily="34" charset="-122"/>
                          <a:ea typeface="微软雅黑" pitchFamily="34" charset="-122"/>
                        </a:rPr>
                        <a:t>符号</a:t>
                      </a:r>
                      <a:endParaRPr lang="zh-CN" altLang="en-US" sz="1200" dirty="0">
                        <a:solidFill>
                          <a:schemeClr val="tx2"/>
                        </a:solidFill>
                        <a:latin typeface="微软雅黑" pitchFamily="34" charset="-122"/>
                        <a:ea typeface="微软雅黑" pitchFamily="34" charset="-122"/>
                      </a:endParaRPr>
                    </a:p>
                  </a:txBody>
                  <a:tcPr/>
                </a:tc>
                <a:tc>
                  <a:txBody>
                    <a:bodyPr/>
                    <a:lstStyle/>
                    <a:p>
                      <a:pPr algn="ctr"/>
                      <a:r>
                        <a:rPr lang="zh-CN" altLang="en-US" sz="1200" dirty="0" smtClean="0">
                          <a:solidFill>
                            <a:schemeClr val="tx2"/>
                          </a:solidFill>
                          <a:latin typeface="微软雅黑" pitchFamily="34" charset="-122"/>
                          <a:ea typeface="微软雅黑" pitchFamily="34" charset="-122"/>
                        </a:rPr>
                        <a:t>描述</a:t>
                      </a:r>
                      <a:endParaRPr lang="zh-CN" altLang="en-US" sz="1200" dirty="0">
                        <a:solidFill>
                          <a:schemeClr val="tx2"/>
                        </a:solidFill>
                        <a:latin typeface="微软雅黑" pitchFamily="34" charset="-122"/>
                        <a:ea typeface="微软雅黑" pitchFamily="34" charset="-122"/>
                      </a:endParaRPr>
                    </a:p>
                  </a:txBody>
                  <a:tcPr/>
                </a:tc>
              </a:tr>
              <a:tr h="637271">
                <a:tc>
                  <a:txBody>
                    <a:bodyPr/>
                    <a:lstStyle/>
                    <a:p>
                      <a:pPr algn="ctr"/>
                      <a:r>
                        <a:rPr lang="zh-CN" altLang="en-US" sz="1200" dirty="0" smtClean="0">
                          <a:latin typeface="微软雅黑" pitchFamily="34" charset="-122"/>
                          <a:ea typeface="微软雅黑" pitchFamily="34" charset="-122"/>
                        </a:rPr>
                        <a:t>外部交互方</a:t>
                      </a:r>
                      <a:endParaRPr lang="zh-CN" altLang="en-US" sz="1200" dirty="0">
                        <a:latin typeface="微软雅黑" pitchFamily="34" charset="-122"/>
                        <a:ea typeface="微软雅黑"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dirty="0">
                        <a:latin typeface="微软雅黑" pitchFamily="34" charset="-122"/>
                        <a:ea typeface="微软雅黑" pitchFamily="34" charset="-122"/>
                      </a:endParaRPr>
                    </a:p>
                  </a:txBody>
                  <a:tcPr/>
                </a:tc>
                <a:tc>
                  <a:txBody>
                    <a:bodyPr/>
                    <a:lstStyle/>
                    <a:p>
                      <a:pPr algn="l"/>
                      <a:r>
                        <a:rPr lang="zh-CN" altLang="en-US" sz="1200" dirty="0" smtClean="0">
                          <a:latin typeface="微软雅黑" pitchFamily="34" charset="-122"/>
                          <a:ea typeface="微软雅黑" pitchFamily="34" charset="-122"/>
                        </a:rPr>
                        <a:t>能驱动系统业务，但不受系统控制的人和物</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如用户，管理员，第三方系统等</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通常表示目标系统的输入</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输出。</a:t>
                      </a:r>
                      <a:r>
                        <a:rPr lang="zh-CN" altLang="en-US" sz="1200" b="0" dirty="0" smtClean="0">
                          <a:solidFill>
                            <a:srgbClr val="C00000"/>
                          </a:solidFill>
                          <a:latin typeface="微软雅黑" pitchFamily="34" charset="-122"/>
                          <a:ea typeface="微软雅黑" pitchFamily="34" charset="-122"/>
                        </a:rPr>
                        <a:t>涉及到</a:t>
                      </a:r>
                      <a:r>
                        <a:rPr lang="zh-CN" altLang="en-US" sz="1200" b="1" dirty="0" smtClean="0">
                          <a:solidFill>
                            <a:srgbClr val="C00000"/>
                          </a:solidFill>
                          <a:latin typeface="微软雅黑" pitchFamily="34" charset="-122"/>
                          <a:ea typeface="微软雅黑" pitchFamily="34" charset="-122"/>
                        </a:rPr>
                        <a:t>个人数据</a:t>
                      </a:r>
                      <a:r>
                        <a:rPr lang="zh-CN" altLang="en-US" sz="1200" b="0" dirty="0" smtClean="0">
                          <a:solidFill>
                            <a:srgbClr val="C00000"/>
                          </a:solidFill>
                          <a:latin typeface="微软雅黑" pitchFamily="34" charset="-122"/>
                          <a:ea typeface="微软雅黑" pitchFamily="34" charset="-122"/>
                        </a:rPr>
                        <a:t>需要在元素概述中详细列举元素涉及的高、中、低影响的个人数据。</a:t>
                      </a:r>
                      <a:endParaRPr lang="zh-CN" altLang="en-US" sz="1200" b="0" dirty="0">
                        <a:solidFill>
                          <a:srgbClr val="C00000"/>
                        </a:solidFill>
                        <a:latin typeface="微软雅黑" pitchFamily="34" charset="-122"/>
                        <a:ea typeface="微软雅黑" pitchFamily="34" charset="-122"/>
                      </a:endParaRPr>
                    </a:p>
                  </a:txBody>
                  <a:tcPr/>
                </a:tc>
              </a:tr>
              <a:tr h="775778">
                <a:tc>
                  <a:txBody>
                    <a:bodyPr/>
                    <a:lstStyle/>
                    <a:p>
                      <a:pPr algn="ctr"/>
                      <a:r>
                        <a:rPr lang="zh-CN" altLang="en-US" sz="1200" dirty="0" smtClean="0">
                          <a:latin typeface="微软雅黑" pitchFamily="34" charset="-122"/>
                          <a:ea typeface="微软雅黑" pitchFamily="34" charset="-122"/>
                        </a:rPr>
                        <a:t>处理过程</a:t>
                      </a:r>
                      <a:endParaRPr lang="zh-CN" altLang="en-US" sz="1200" dirty="0">
                        <a:latin typeface="微软雅黑" pitchFamily="34" charset="-122"/>
                        <a:ea typeface="微软雅黑" pitchFamily="34" charset="-122"/>
                      </a:endParaRPr>
                    </a:p>
                  </a:txBody>
                  <a:tcPr anchor="ctr"/>
                </a:tc>
                <a:tc>
                  <a:txBody>
                    <a:bodyPr/>
                    <a:lstStyle/>
                    <a:p>
                      <a:endParaRPr lang="zh-CN" altLang="en-US" sz="1200" dirty="0">
                        <a:latin typeface="微软雅黑" pitchFamily="34" charset="-122"/>
                        <a:ea typeface="微软雅黑" pitchFamily="34" charset="-122"/>
                      </a:endParaRPr>
                    </a:p>
                  </a:txBody>
                  <a:tcPr/>
                </a:tc>
                <a:tc>
                  <a:txBody>
                    <a:bodyPr/>
                    <a:lstStyle/>
                    <a:p>
                      <a:pPr algn="l"/>
                      <a:r>
                        <a:rPr lang="zh-CN" altLang="zh-CN" sz="1200" kern="1200" dirty="0" smtClean="0">
                          <a:solidFill>
                            <a:schemeClr val="dk1"/>
                          </a:solidFill>
                          <a:latin typeface="微软雅黑" pitchFamily="34" charset="-122"/>
                          <a:ea typeface="微软雅黑" pitchFamily="34" charset="-122"/>
                          <a:cs typeface="+mn-cs"/>
                        </a:rPr>
                        <a:t>一个过程执行一个任务时的逻辑表示，例如</a:t>
                      </a:r>
                      <a:r>
                        <a:rPr lang="en-US" altLang="zh-CN" sz="1200" kern="1200" dirty="0" smtClean="0">
                          <a:solidFill>
                            <a:schemeClr val="dk1"/>
                          </a:solidFill>
                          <a:latin typeface="微软雅黑" pitchFamily="34" charset="-122"/>
                          <a:ea typeface="微软雅黑" pitchFamily="34" charset="-122"/>
                          <a:cs typeface="+mn-cs"/>
                        </a:rPr>
                        <a:t>Web Server </a:t>
                      </a:r>
                      <a:r>
                        <a:rPr lang="zh-CN" altLang="zh-CN" sz="1200" kern="1200" dirty="0" smtClean="0">
                          <a:solidFill>
                            <a:schemeClr val="dk1"/>
                          </a:solidFill>
                          <a:latin typeface="微软雅黑" pitchFamily="34" charset="-122"/>
                          <a:ea typeface="微软雅黑" pitchFamily="34" charset="-122"/>
                          <a:cs typeface="+mn-cs"/>
                        </a:rPr>
                        <a:t>、</a:t>
                      </a:r>
                      <a:r>
                        <a:rPr lang="en-US" altLang="zh-CN" sz="1200" kern="1200" dirty="0" smtClean="0">
                          <a:solidFill>
                            <a:schemeClr val="dk1"/>
                          </a:solidFill>
                          <a:latin typeface="微软雅黑" pitchFamily="34" charset="-122"/>
                          <a:ea typeface="微软雅黑" pitchFamily="34" charset="-122"/>
                          <a:cs typeface="+mn-cs"/>
                        </a:rPr>
                        <a:t>ftp server</a:t>
                      </a:r>
                      <a:r>
                        <a:rPr lang="zh-CN" altLang="zh-CN" sz="1200" kern="1200" dirty="0" smtClean="0">
                          <a:solidFill>
                            <a:schemeClr val="dk1"/>
                          </a:solidFill>
                          <a:latin typeface="微软雅黑" pitchFamily="34" charset="-122"/>
                          <a:ea typeface="微软雅黑" pitchFamily="34" charset="-122"/>
                          <a:cs typeface="+mn-cs"/>
                        </a:rPr>
                        <a:t>、</a:t>
                      </a:r>
                      <a:r>
                        <a:rPr lang="en-US" altLang="zh-CN" sz="1200" kern="1200" dirty="0" smtClean="0">
                          <a:solidFill>
                            <a:schemeClr val="dk1"/>
                          </a:solidFill>
                          <a:latin typeface="微软雅黑" pitchFamily="34" charset="-122"/>
                          <a:ea typeface="微软雅黑" pitchFamily="34" charset="-122"/>
                          <a:cs typeface="+mn-cs"/>
                        </a:rPr>
                        <a:t>LMT server</a:t>
                      </a:r>
                      <a:endParaRPr lang="zh-CN" altLang="en-US" sz="1200" kern="1200" dirty="0">
                        <a:solidFill>
                          <a:schemeClr val="dk1"/>
                        </a:solidFill>
                        <a:latin typeface="微软雅黑" pitchFamily="34" charset="-122"/>
                        <a:ea typeface="微软雅黑" pitchFamily="34" charset="-122"/>
                        <a:cs typeface="+mn-cs"/>
                      </a:endParaRPr>
                    </a:p>
                  </a:txBody>
                  <a:tcPr/>
                </a:tc>
              </a:tr>
              <a:tr h="634728">
                <a:tc>
                  <a:txBody>
                    <a:bodyPr/>
                    <a:lstStyle/>
                    <a:p>
                      <a:pPr algn="ctr"/>
                      <a:r>
                        <a:rPr lang="zh-CN" altLang="en-US" sz="1200" dirty="0" smtClean="0">
                          <a:latin typeface="微软雅黑" pitchFamily="34" charset="-122"/>
                          <a:ea typeface="微软雅黑" pitchFamily="34" charset="-122"/>
                        </a:rPr>
                        <a:t>数据存储</a:t>
                      </a:r>
                      <a:endParaRPr lang="zh-CN" altLang="en-US" sz="1200" dirty="0">
                        <a:latin typeface="微软雅黑" pitchFamily="34" charset="-122"/>
                        <a:ea typeface="微软雅黑" pitchFamily="34" charset="-122"/>
                      </a:endParaRPr>
                    </a:p>
                  </a:txBody>
                  <a:tcPr anchor="ctr"/>
                </a:tc>
                <a:tc>
                  <a:txBody>
                    <a:bodyPr/>
                    <a:lstStyle/>
                    <a:p>
                      <a:endParaRPr lang="zh-CN" altLang="en-US" sz="1200"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dk1"/>
                          </a:solidFill>
                          <a:latin typeface="+mn-lt"/>
                          <a:ea typeface="+mn-ea"/>
                          <a:cs typeface="+mn-cs"/>
                        </a:rPr>
                        <a:t>数据存储表示文件、数据库、注册表项</a:t>
                      </a:r>
                      <a:r>
                        <a:rPr lang="zh-CN" altLang="en-US" sz="1200" kern="1200" dirty="0" smtClean="0">
                          <a:solidFill>
                            <a:schemeClr val="dk1"/>
                          </a:solidFill>
                          <a:latin typeface="+mn-lt"/>
                          <a:ea typeface="+mn-ea"/>
                          <a:cs typeface="+mn-cs"/>
                        </a:rPr>
                        <a:t>、内存等。</a:t>
                      </a:r>
                      <a:r>
                        <a:rPr lang="zh-CN" altLang="en-US" sz="1200" b="0" dirty="0" smtClean="0">
                          <a:solidFill>
                            <a:srgbClr val="C00000"/>
                          </a:solidFill>
                          <a:latin typeface="微软雅黑" pitchFamily="34" charset="-122"/>
                          <a:ea typeface="微软雅黑" pitchFamily="34" charset="-122"/>
                        </a:rPr>
                        <a:t>涉及到</a:t>
                      </a:r>
                      <a:r>
                        <a:rPr lang="zh-CN" altLang="en-US" sz="1200" b="1" dirty="0" smtClean="0">
                          <a:solidFill>
                            <a:srgbClr val="C00000"/>
                          </a:solidFill>
                          <a:latin typeface="微软雅黑" pitchFamily="34" charset="-122"/>
                          <a:ea typeface="微软雅黑" pitchFamily="34" charset="-122"/>
                        </a:rPr>
                        <a:t>个人数据</a:t>
                      </a:r>
                      <a:r>
                        <a:rPr lang="zh-CN" altLang="en-US" sz="1200" b="0" dirty="0" smtClean="0">
                          <a:solidFill>
                            <a:srgbClr val="C00000"/>
                          </a:solidFill>
                          <a:latin typeface="微软雅黑" pitchFamily="34" charset="-122"/>
                          <a:ea typeface="微软雅黑" pitchFamily="34" charset="-122"/>
                        </a:rPr>
                        <a:t>需要在元素概述中详细列举元素涉及的高、中、低影响的个人数据。</a:t>
                      </a:r>
                    </a:p>
                    <a:p>
                      <a:pPr algn="l"/>
                      <a:endParaRPr lang="zh-CN" altLang="en-US" sz="1200" dirty="0">
                        <a:latin typeface="微软雅黑" pitchFamily="34" charset="-122"/>
                        <a:ea typeface="微软雅黑" pitchFamily="34" charset="-122"/>
                      </a:endParaRPr>
                    </a:p>
                  </a:txBody>
                  <a:tcPr/>
                </a:tc>
              </a:tr>
              <a:tr h="697668">
                <a:tc>
                  <a:txBody>
                    <a:bodyPr/>
                    <a:lstStyle/>
                    <a:p>
                      <a:pPr algn="ctr"/>
                      <a:r>
                        <a:rPr lang="zh-CN" altLang="en-US" sz="1200" dirty="0" smtClean="0">
                          <a:latin typeface="微软雅黑" pitchFamily="34" charset="-122"/>
                          <a:ea typeface="微软雅黑" pitchFamily="34" charset="-122"/>
                        </a:rPr>
                        <a:t>数据流</a:t>
                      </a:r>
                      <a:endParaRPr lang="zh-CN" altLang="en-US" sz="1200" dirty="0">
                        <a:latin typeface="微软雅黑" pitchFamily="34" charset="-122"/>
                        <a:ea typeface="微软雅黑" pitchFamily="34" charset="-122"/>
                      </a:endParaRPr>
                    </a:p>
                  </a:txBody>
                  <a:tcPr anchor="ctr"/>
                </a:tc>
                <a:tc>
                  <a:txBody>
                    <a:bodyPr/>
                    <a:lstStyle/>
                    <a:p>
                      <a:endParaRPr lang="zh-CN" altLang="en-US" sz="1200"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dk1"/>
                          </a:solidFill>
                          <a:latin typeface="微软雅黑" pitchFamily="34" charset="-122"/>
                          <a:ea typeface="微软雅黑" pitchFamily="34" charset="-122"/>
                          <a:cs typeface="+mn-cs"/>
                        </a:rPr>
                        <a:t>数据在系统中的移动方向，如网络通讯、共享内存、函数调用等。</a:t>
                      </a:r>
                      <a:r>
                        <a:rPr lang="zh-CN" altLang="en-US" sz="1200" b="0" dirty="0" smtClean="0">
                          <a:solidFill>
                            <a:srgbClr val="C00000"/>
                          </a:solidFill>
                          <a:latin typeface="微软雅黑" pitchFamily="34" charset="-122"/>
                          <a:ea typeface="微软雅黑" pitchFamily="34" charset="-122"/>
                        </a:rPr>
                        <a:t>涉及到</a:t>
                      </a:r>
                      <a:r>
                        <a:rPr lang="zh-CN" altLang="en-US" sz="1200" b="1" dirty="0" smtClean="0">
                          <a:solidFill>
                            <a:srgbClr val="C00000"/>
                          </a:solidFill>
                          <a:latin typeface="微软雅黑" pitchFamily="34" charset="-122"/>
                          <a:ea typeface="微软雅黑" pitchFamily="34" charset="-122"/>
                        </a:rPr>
                        <a:t>个人数据</a:t>
                      </a:r>
                      <a:r>
                        <a:rPr lang="zh-CN" altLang="en-US" sz="1200" b="0" dirty="0" smtClean="0">
                          <a:solidFill>
                            <a:srgbClr val="C00000"/>
                          </a:solidFill>
                          <a:latin typeface="微软雅黑" pitchFamily="34" charset="-122"/>
                          <a:ea typeface="微软雅黑" pitchFamily="34" charset="-122"/>
                        </a:rPr>
                        <a:t>需要在元素概述中详细列举元素涉及的高、中、低影响的个人数据。</a:t>
                      </a:r>
                      <a:endParaRPr lang="zh-CN" altLang="en-US" sz="1200" kern="1200" dirty="0">
                        <a:solidFill>
                          <a:schemeClr val="dk1"/>
                        </a:solidFill>
                        <a:latin typeface="微软雅黑" pitchFamily="34" charset="-122"/>
                        <a:ea typeface="微软雅黑" pitchFamily="34" charset="-122"/>
                        <a:cs typeface="+mn-cs"/>
                      </a:endParaRPr>
                    </a:p>
                  </a:txBody>
                  <a:tcPr/>
                </a:tc>
              </a:tr>
              <a:tr h="708874">
                <a:tc>
                  <a:txBody>
                    <a:bodyPr/>
                    <a:lstStyle/>
                    <a:p>
                      <a:pPr algn="ctr"/>
                      <a:r>
                        <a:rPr lang="zh-CN" altLang="en-US" sz="1200" dirty="0" smtClean="0">
                          <a:latin typeface="微软雅黑" pitchFamily="34" charset="-122"/>
                          <a:ea typeface="微软雅黑" pitchFamily="34" charset="-122"/>
                        </a:rPr>
                        <a:t>信任边界</a:t>
                      </a:r>
                      <a:endParaRPr lang="zh-CN" altLang="en-US" sz="1200" dirty="0">
                        <a:latin typeface="微软雅黑" pitchFamily="34" charset="-122"/>
                        <a:ea typeface="微软雅黑" pitchFamily="34" charset="-122"/>
                      </a:endParaRPr>
                    </a:p>
                  </a:txBody>
                  <a:tcPr anchor="ctr"/>
                </a:tc>
                <a:tc>
                  <a:txBody>
                    <a:bodyPr/>
                    <a:lstStyle/>
                    <a:p>
                      <a:endParaRPr lang="zh-CN" altLang="en-US" sz="1200"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dk1"/>
                          </a:solidFill>
                          <a:latin typeface="微软雅黑" pitchFamily="34" charset="-122"/>
                          <a:ea typeface="微软雅黑" pitchFamily="34" charset="-122"/>
                          <a:cs typeface="+mn-cs"/>
                        </a:rPr>
                        <a:t>当数据流穿越不同的信任级别</a:t>
                      </a:r>
                      <a:r>
                        <a:rPr lang="en-US" altLang="zh-CN" sz="1200" kern="1200" dirty="0" smtClean="0">
                          <a:solidFill>
                            <a:schemeClr val="dk1"/>
                          </a:solidFill>
                          <a:latin typeface="微软雅黑" pitchFamily="34" charset="-122"/>
                          <a:ea typeface="微软雅黑" pitchFamily="34" charset="-122"/>
                          <a:cs typeface="+mn-cs"/>
                        </a:rPr>
                        <a:t>(</a:t>
                      </a:r>
                      <a:r>
                        <a:rPr lang="zh-CN" altLang="en-US" sz="1200" kern="1200" dirty="0" smtClean="0">
                          <a:solidFill>
                            <a:schemeClr val="dk1"/>
                          </a:solidFill>
                          <a:latin typeface="微软雅黑" pitchFamily="34" charset="-122"/>
                          <a:ea typeface="微软雅黑" pitchFamily="34" charset="-122"/>
                          <a:cs typeface="+mn-cs"/>
                        </a:rPr>
                        <a:t>区域</a:t>
                      </a:r>
                      <a:r>
                        <a:rPr lang="en-US" altLang="zh-CN" sz="1200" kern="1200" dirty="0" smtClean="0">
                          <a:solidFill>
                            <a:schemeClr val="dk1"/>
                          </a:solidFill>
                          <a:latin typeface="微软雅黑" pitchFamily="34" charset="-122"/>
                          <a:ea typeface="微软雅黑" pitchFamily="34" charset="-122"/>
                          <a:cs typeface="+mn-cs"/>
                        </a:rPr>
                        <a:t>)</a:t>
                      </a:r>
                      <a:r>
                        <a:rPr lang="zh-CN" altLang="en-US" sz="1200" kern="1200" dirty="0" smtClean="0">
                          <a:solidFill>
                            <a:schemeClr val="dk1"/>
                          </a:solidFill>
                          <a:latin typeface="微软雅黑" pitchFamily="34" charset="-122"/>
                          <a:ea typeface="微软雅黑" pitchFamily="34" charset="-122"/>
                          <a:cs typeface="+mn-cs"/>
                        </a:rPr>
                        <a:t>时，就存在信任边界，例如从用户态到内核态，从客户端到服务端等。</a:t>
                      </a:r>
                      <a:endParaRPr lang="zh-CN" altLang="en-US" sz="1200" kern="1200" dirty="0">
                        <a:solidFill>
                          <a:schemeClr val="dk1"/>
                        </a:solidFill>
                        <a:latin typeface="微软雅黑" pitchFamily="34" charset="-122"/>
                        <a:ea typeface="微软雅黑" pitchFamily="34" charset="-122"/>
                        <a:cs typeface="+mn-cs"/>
                      </a:endParaRPr>
                    </a:p>
                  </a:txBody>
                  <a:tcPr/>
                </a:tc>
              </a:tr>
            </a:tbl>
          </a:graphicData>
        </a:graphic>
      </p:graphicFrame>
      <p:sp>
        <p:nvSpPr>
          <p:cNvPr id="27" name="矩形 26"/>
          <p:cNvSpPr/>
          <p:nvPr/>
        </p:nvSpPr>
        <p:spPr bwMode="auto">
          <a:xfrm>
            <a:off x="1852311" y="2576680"/>
            <a:ext cx="720080" cy="424721"/>
          </a:xfrm>
          <a:prstGeom prst="rect">
            <a:avLst/>
          </a:prstGeom>
          <a:solidFill>
            <a:srgbClr val="0099CC"/>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8" name="椭圆 27"/>
          <p:cNvSpPr/>
          <p:nvPr/>
        </p:nvSpPr>
        <p:spPr bwMode="auto">
          <a:xfrm>
            <a:off x="1866019" y="3200190"/>
            <a:ext cx="663277" cy="612094"/>
          </a:xfrm>
          <a:prstGeom prst="ellipse">
            <a:avLst/>
          </a:prstGeom>
          <a:solidFill>
            <a:srgbClr val="0099CC"/>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aphicFrame>
        <p:nvGraphicFramePr>
          <p:cNvPr id="5121" name="Object 1"/>
          <p:cNvGraphicFramePr>
            <a:graphicFrameLocks noChangeAspect="1"/>
          </p:cNvGraphicFramePr>
          <p:nvPr>
            <p:extLst/>
          </p:nvPr>
        </p:nvGraphicFramePr>
        <p:xfrm>
          <a:off x="1856756" y="4066986"/>
          <a:ext cx="716235" cy="375730"/>
        </p:xfrm>
        <a:graphic>
          <a:graphicData uri="http://schemas.openxmlformats.org/presentationml/2006/ole">
            <mc:AlternateContent xmlns:mc="http://schemas.openxmlformats.org/markup-compatibility/2006">
              <mc:Choice xmlns:v="urn:schemas-microsoft-com:vml" Requires="v">
                <p:oleObj spid="_x0000_s7181" name="Visio" r:id="rId5" imgW="577475" imgH="306254" progId="Visio.Drawing.11">
                  <p:embed/>
                </p:oleObj>
              </mc:Choice>
              <mc:Fallback>
                <p:oleObj name="Visio" r:id="rId5" imgW="577475" imgH="306254"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6756" y="4066986"/>
                        <a:ext cx="716235" cy="375730"/>
                      </a:xfrm>
                      <a:prstGeom prst="rect">
                        <a:avLst/>
                      </a:prstGeom>
                      <a:noFill/>
                      <a:extLst/>
                    </p:spPr>
                  </p:pic>
                </p:oleObj>
              </mc:Fallback>
            </mc:AlternateContent>
          </a:graphicData>
        </a:graphic>
      </p:graphicFrame>
      <p:sp>
        <p:nvSpPr>
          <p:cNvPr id="29" name="弧形 28"/>
          <p:cNvSpPr/>
          <p:nvPr/>
        </p:nvSpPr>
        <p:spPr bwMode="auto">
          <a:xfrm rot="19029721">
            <a:off x="1644365" y="4798452"/>
            <a:ext cx="1106581" cy="1132400"/>
          </a:xfrm>
          <a:prstGeom prst="arc">
            <a:avLst/>
          </a:prstGeom>
          <a:ln w="15875">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30" name="Straight Connector 6"/>
          <p:cNvCxnSpPr/>
          <p:nvPr/>
        </p:nvCxnSpPr>
        <p:spPr>
          <a:xfrm>
            <a:off x="1782825" y="5366194"/>
            <a:ext cx="864096" cy="42477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811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37183"/>
            <a:ext cx="8280846" cy="871537"/>
          </a:xfrm>
        </p:spPr>
        <p:txBody>
          <a:bodyPr/>
          <a:lstStyle/>
          <a:p>
            <a:pPr lvl="0"/>
            <a:r>
              <a:rPr lang="en-US" altLang="zh-CN" dirty="0" smtClean="0"/>
              <a:t>Step 1</a:t>
            </a:r>
            <a:r>
              <a:rPr lang="zh-CN" altLang="en-US" dirty="0" smtClean="0"/>
              <a:t>：绘制数据流图</a:t>
            </a:r>
            <a:r>
              <a:rPr lang="en-US" altLang="zh-CN" sz="2400" dirty="0" smtClean="0"/>
              <a:t>—</a:t>
            </a:r>
            <a:r>
              <a:rPr lang="zh-CN" altLang="en-US" sz="2400" dirty="0" smtClean="0">
                <a:latin typeface="华文新魏" pitchFamily="2" charset="-122"/>
                <a:ea typeface="华文新魏" pitchFamily="2" charset="-122"/>
              </a:rPr>
              <a:t>划分信任边界</a:t>
            </a:r>
            <a:endParaRPr lang="zh-CN" altLang="en-US" sz="2400" dirty="0">
              <a:latin typeface="华文新魏" pitchFamily="2" charset="-122"/>
              <a:ea typeface="华文新魏" pitchFamily="2" charset="-122"/>
            </a:endParaRPr>
          </a:p>
        </p:txBody>
      </p:sp>
      <p:sp>
        <p:nvSpPr>
          <p:cNvPr id="17" name="TextBox 16"/>
          <p:cNvSpPr txBox="1"/>
          <p:nvPr/>
        </p:nvSpPr>
        <p:spPr>
          <a:xfrm>
            <a:off x="10147909" y="2636912"/>
            <a:ext cx="184731" cy="369332"/>
          </a:xfrm>
          <a:prstGeom prst="rect">
            <a:avLst/>
          </a:prstGeom>
          <a:noFill/>
        </p:spPr>
        <p:txBody>
          <a:bodyPr wrap="none" rtlCol="0">
            <a:spAutoFit/>
          </a:bodyPr>
          <a:lstStyle/>
          <a:p>
            <a:endParaRPr lang="zh-CN" altLang="en-US" dirty="0">
              <a:solidFill>
                <a:srgbClr val="000000"/>
              </a:solidFill>
            </a:endParaRPr>
          </a:p>
        </p:txBody>
      </p:sp>
      <p:sp>
        <p:nvSpPr>
          <p:cNvPr id="18" name="TextBox 17"/>
          <p:cNvSpPr txBox="1"/>
          <p:nvPr/>
        </p:nvSpPr>
        <p:spPr>
          <a:xfrm>
            <a:off x="9968397" y="2996952"/>
            <a:ext cx="184731" cy="369332"/>
          </a:xfrm>
          <a:prstGeom prst="rect">
            <a:avLst/>
          </a:prstGeom>
          <a:noFill/>
        </p:spPr>
        <p:txBody>
          <a:bodyPr wrap="none" rtlCol="0">
            <a:spAutoFit/>
          </a:bodyPr>
          <a:lstStyle/>
          <a:p>
            <a:endParaRPr lang="zh-CN" altLang="en-US" dirty="0">
              <a:solidFill>
                <a:srgbClr val="000000"/>
              </a:solidFill>
            </a:endParaRPr>
          </a:p>
        </p:txBody>
      </p:sp>
      <p:grpSp>
        <p:nvGrpSpPr>
          <p:cNvPr id="3" name="组合 35"/>
          <p:cNvGrpSpPr/>
          <p:nvPr/>
        </p:nvGrpSpPr>
        <p:grpSpPr>
          <a:xfrm>
            <a:off x="5148064" y="1988840"/>
            <a:ext cx="2880320" cy="1224136"/>
            <a:chOff x="4063741" y="2060848"/>
            <a:chExt cx="2880320" cy="1224136"/>
          </a:xfrm>
        </p:grpSpPr>
        <p:sp>
          <p:nvSpPr>
            <p:cNvPr id="4" name="椭圆 3"/>
            <p:cNvSpPr/>
            <p:nvPr/>
          </p:nvSpPr>
          <p:spPr bwMode="auto">
            <a:xfrm>
              <a:off x="4063741" y="2060848"/>
              <a:ext cx="2880320" cy="1152128"/>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cxnSp>
          <p:nvCxnSpPr>
            <p:cNvPr id="6" name="曲线连接符 5"/>
            <p:cNvCxnSpPr/>
            <p:nvPr/>
          </p:nvCxnSpPr>
          <p:spPr bwMode="auto">
            <a:xfrm rot="16200000" flipH="1">
              <a:off x="4891833" y="2312876"/>
              <a:ext cx="1152128" cy="648072"/>
            </a:xfrm>
            <a:prstGeom prst="curvedConnector3">
              <a:avLst>
                <a:gd name="adj1" fmla="val 45555"/>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351773" y="2204864"/>
              <a:ext cx="1008112" cy="276999"/>
            </a:xfrm>
            <a:prstGeom prst="rect">
              <a:avLst/>
            </a:prstGeom>
            <a:noFill/>
          </p:spPr>
          <p:txBody>
            <a:bodyPr wrap="square" rtlCol="0">
              <a:spAutoFit/>
            </a:bodyPr>
            <a:lstStyle/>
            <a:p>
              <a:r>
                <a:rPr lang="en-US" altLang="zh-CN" sz="1200" dirty="0" smtClean="0">
                  <a:solidFill>
                    <a:srgbClr val="000000"/>
                  </a:solidFill>
                </a:rPr>
                <a:t>User space</a:t>
              </a:r>
              <a:endParaRPr lang="zh-CN" altLang="en-US" sz="1200" dirty="0">
                <a:solidFill>
                  <a:srgbClr val="000000"/>
                </a:solidFill>
              </a:endParaRPr>
            </a:p>
          </p:txBody>
        </p:sp>
        <p:sp>
          <p:nvSpPr>
            <p:cNvPr id="13" name="TextBox 12"/>
            <p:cNvSpPr txBox="1"/>
            <p:nvPr/>
          </p:nvSpPr>
          <p:spPr>
            <a:xfrm>
              <a:off x="5575909" y="2204864"/>
              <a:ext cx="1008112" cy="276999"/>
            </a:xfrm>
            <a:prstGeom prst="rect">
              <a:avLst/>
            </a:prstGeom>
            <a:noFill/>
          </p:spPr>
          <p:txBody>
            <a:bodyPr wrap="square" rtlCol="0">
              <a:spAutoFit/>
            </a:bodyPr>
            <a:lstStyle/>
            <a:p>
              <a:r>
                <a:rPr lang="en-US" altLang="zh-CN" sz="1200" dirty="0" smtClean="0">
                  <a:solidFill>
                    <a:srgbClr val="000000"/>
                  </a:solidFill>
                </a:rPr>
                <a:t>Kernel space</a:t>
              </a:r>
              <a:endParaRPr lang="zh-CN" altLang="en-US" sz="1200" dirty="0">
                <a:solidFill>
                  <a:srgbClr val="000000"/>
                </a:solidFill>
              </a:endParaRPr>
            </a:p>
          </p:txBody>
        </p:sp>
        <p:sp>
          <p:nvSpPr>
            <p:cNvPr id="14" name="椭圆 13"/>
            <p:cNvSpPr/>
            <p:nvPr/>
          </p:nvSpPr>
          <p:spPr bwMode="auto">
            <a:xfrm>
              <a:off x="4639805" y="2708920"/>
              <a:ext cx="432048" cy="432048"/>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a:buClr>
                  <a:srgbClr val="CC9900"/>
                </a:buClr>
              </a:pPr>
              <a:endParaRPr lang="en-US" altLang="zh-CN" sz="700" dirty="0" smtClean="0">
                <a:solidFill>
                  <a:srgbClr val="000000"/>
                </a:solidFill>
                <a:latin typeface="Arial" charset="0"/>
                <a:ea typeface="宋体" charset="-122"/>
              </a:endParaRPr>
            </a:p>
          </p:txBody>
        </p:sp>
        <p:sp>
          <p:nvSpPr>
            <p:cNvPr id="15" name="椭圆 14"/>
            <p:cNvSpPr/>
            <p:nvPr/>
          </p:nvSpPr>
          <p:spPr bwMode="auto">
            <a:xfrm>
              <a:off x="6079965" y="2636912"/>
              <a:ext cx="432048" cy="432048"/>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sp>
          <p:nvSpPr>
            <p:cNvPr id="19" name="TextBox 18"/>
            <p:cNvSpPr txBox="1"/>
            <p:nvPr/>
          </p:nvSpPr>
          <p:spPr>
            <a:xfrm>
              <a:off x="4567797" y="2780928"/>
              <a:ext cx="792088" cy="261610"/>
            </a:xfrm>
            <a:prstGeom prst="rect">
              <a:avLst/>
            </a:prstGeom>
            <a:noFill/>
          </p:spPr>
          <p:txBody>
            <a:bodyPr wrap="square" rtlCol="0">
              <a:spAutoFit/>
            </a:bodyPr>
            <a:lstStyle/>
            <a:p>
              <a:r>
                <a:rPr lang="en-US" altLang="zh-CN" sz="1050" dirty="0" smtClean="0">
                  <a:solidFill>
                    <a:srgbClr val="FF0000"/>
                  </a:solidFill>
                </a:rPr>
                <a:t>Process 1</a:t>
              </a:r>
              <a:endParaRPr lang="zh-CN" altLang="en-US" sz="1050" dirty="0">
                <a:solidFill>
                  <a:srgbClr val="FF0000"/>
                </a:solidFill>
              </a:endParaRPr>
            </a:p>
          </p:txBody>
        </p:sp>
        <p:sp>
          <p:nvSpPr>
            <p:cNvPr id="20" name="TextBox 19"/>
            <p:cNvSpPr txBox="1"/>
            <p:nvPr/>
          </p:nvSpPr>
          <p:spPr>
            <a:xfrm>
              <a:off x="6007957" y="2708920"/>
              <a:ext cx="792088" cy="261610"/>
            </a:xfrm>
            <a:prstGeom prst="rect">
              <a:avLst/>
            </a:prstGeom>
            <a:noFill/>
          </p:spPr>
          <p:txBody>
            <a:bodyPr wrap="square" rtlCol="0">
              <a:spAutoFit/>
            </a:bodyPr>
            <a:lstStyle/>
            <a:p>
              <a:r>
                <a:rPr lang="en-US" altLang="zh-CN" sz="1050" dirty="0" smtClean="0">
                  <a:solidFill>
                    <a:srgbClr val="FF0000"/>
                  </a:solidFill>
                </a:rPr>
                <a:t>Process 2</a:t>
              </a:r>
              <a:endParaRPr lang="zh-CN" altLang="en-US" sz="1050" dirty="0">
                <a:solidFill>
                  <a:srgbClr val="FF0000"/>
                </a:solidFill>
              </a:endParaRPr>
            </a:p>
          </p:txBody>
        </p:sp>
        <p:sp>
          <p:nvSpPr>
            <p:cNvPr id="23" name="任意多边形 22"/>
            <p:cNvSpPr/>
            <p:nvPr/>
          </p:nvSpPr>
          <p:spPr bwMode="auto">
            <a:xfrm>
              <a:off x="5049215" y="2758598"/>
              <a:ext cx="1060704" cy="382370"/>
            </a:xfrm>
            <a:custGeom>
              <a:avLst/>
              <a:gdLst>
                <a:gd name="connsiteX0" fmla="*/ 0 w 1060704"/>
                <a:gd name="connsiteY0" fmla="*/ 218237 h 298705"/>
                <a:gd name="connsiteX1" fmla="*/ 599846 w 1060704"/>
                <a:gd name="connsiteY1" fmla="*/ 269444 h 298705"/>
                <a:gd name="connsiteX2" fmla="*/ 892454 w 1060704"/>
                <a:gd name="connsiteY2" fmla="*/ 42672 h 298705"/>
                <a:gd name="connsiteX3" fmla="*/ 1060704 w 1060704"/>
                <a:gd name="connsiteY3" fmla="*/ 13412 h 298705"/>
              </a:gdLst>
              <a:ahLst/>
              <a:cxnLst>
                <a:cxn ang="0">
                  <a:pos x="connsiteX0" y="connsiteY0"/>
                </a:cxn>
                <a:cxn ang="0">
                  <a:pos x="connsiteX1" y="connsiteY1"/>
                </a:cxn>
                <a:cxn ang="0">
                  <a:pos x="connsiteX2" y="connsiteY2"/>
                </a:cxn>
                <a:cxn ang="0">
                  <a:pos x="connsiteX3" y="connsiteY3"/>
                </a:cxn>
              </a:cxnLst>
              <a:rect l="l" t="t" r="r" b="b"/>
              <a:pathLst>
                <a:path w="1060704" h="298705">
                  <a:moveTo>
                    <a:pt x="0" y="218237"/>
                  </a:moveTo>
                  <a:cubicBezTo>
                    <a:pt x="225552" y="258471"/>
                    <a:pt x="451104" y="298705"/>
                    <a:pt x="599846" y="269444"/>
                  </a:cubicBezTo>
                  <a:cubicBezTo>
                    <a:pt x="748588" y="240183"/>
                    <a:pt x="815644" y="85344"/>
                    <a:pt x="892454" y="42672"/>
                  </a:cubicBezTo>
                  <a:cubicBezTo>
                    <a:pt x="969264" y="0"/>
                    <a:pt x="1014984" y="6706"/>
                    <a:pt x="1060704" y="13412"/>
                  </a:cubicBezTo>
                </a:path>
              </a:pathLst>
            </a:custGeom>
            <a:ln>
              <a:headEnd type="triangle"/>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rgbClr val="000000"/>
                </a:solidFill>
              </a:endParaRPr>
            </a:p>
          </p:txBody>
        </p:sp>
        <p:cxnSp>
          <p:nvCxnSpPr>
            <p:cNvPr id="25" name="直接连接符 24"/>
            <p:cNvCxnSpPr/>
            <p:nvPr/>
          </p:nvCxnSpPr>
          <p:spPr bwMode="auto">
            <a:xfrm>
              <a:off x="5503901" y="2636912"/>
              <a:ext cx="0" cy="648072"/>
            </a:xfrm>
            <a:prstGeom prst="line">
              <a:avLst/>
            </a:prstGeom>
            <a:ln w="28575">
              <a:prstDash val="sys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grpSp>
        <p:nvGrpSpPr>
          <p:cNvPr id="5" name="组合 37"/>
          <p:cNvGrpSpPr/>
          <p:nvPr/>
        </p:nvGrpSpPr>
        <p:grpSpPr>
          <a:xfrm>
            <a:off x="5076056" y="3573016"/>
            <a:ext cx="3168352" cy="792088"/>
            <a:chOff x="2987824" y="3789040"/>
            <a:chExt cx="3168352" cy="792088"/>
          </a:xfrm>
        </p:grpSpPr>
        <p:sp>
          <p:nvSpPr>
            <p:cNvPr id="40" name="椭圆 39"/>
            <p:cNvSpPr/>
            <p:nvPr/>
          </p:nvSpPr>
          <p:spPr bwMode="auto">
            <a:xfrm>
              <a:off x="4644008" y="3789040"/>
              <a:ext cx="1512168" cy="792088"/>
            </a:xfrm>
            <a:prstGeom prst="ellipse">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sp>
          <p:nvSpPr>
            <p:cNvPr id="44" name="椭圆 43"/>
            <p:cNvSpPr/>
            <p:nvPr/>
          </p:nvSpPr>
          <p:spPr bwMode="auto">
            <a:xfrm>
              <a:off x="5220072" y="4077072"/>
              <a:ext cx="432048" cy="432048"/>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a:buClr>
                  <a:srgbClr val="CC9900"/>
                </a:buClr>
              </a:pPr>
              <a:endParaRPr lang="en-US" altLang="zh-CN" sz="700" dirty="0" smtClean="0">
                <a:solidFill>
                  <a:srgbClr val="000000"/>
                </a:solidFill>
                <a:latin typeface="Arial" charset="0"/>
                <a:ea typeface="宋体" charset="-122"/>
              </a:endParaRPr>
            </a:p>
          </p:txBody>
        </p:sp>
        <p:sp>
          <p:nvSpPr>
            <p:cNvPr id="48" name="TextBox 47"/>
            <p:cNvSpPr txBox="1"/>
            <p:nvPr/>
          </p:nvSpPr>
          <p:spPr>
            <a:xfrm>
              <a:off x="5148064" y="4149080"/>
              <a:ext cx="792088" cy="261610"/>
            </a:xfrm>
            <a:prstGeom prst="rect">
              <a:avLst/>
            </a:prstGeom>
            <a:noFill/>
          </p:spPr>
          <p:txBody>
            <a:bodyPr wrap="square" rtlCol="0">
              <a:spAutoFit/>
            </a:bodyPr>
            <a:lstStyle/>
            <a:p>
              <a:r>
                <a:rPr lang="en-US" altLang="zh-CN" sz="1050" dirty="0" smtClean="0">
                  <a:solidFill>
                    <a:srgbClr val="FF0000"/>
                  </a:solidFill>
                </a:rPr>
                <a:t>Process 1</a:t>
              </a:r>
              <a:endParaRPr lang="zh-CN" altLang="en-US" sz="1050" dirty="0">
                <a:solidFill>
                  <a:srgbClr val="FF0000"/>
                </a:solidFill>
              </a:endParaRPr>
            </a:p>
          </p:txBody>
        </p:sp>
        <p:sp>
          <p:nvSpPr>
            <p:cNvPr id="50" name="任意多边形 49"/>
            <p:cNvSpPr/>
            <p:nvPr/>
          </p:nvSpPr>
          <p:spPr bwMode="auto">
            <a:xfrm>
              <a:off x="3779912" y="4293096"/>
              <a:ext cx="1440160" cy="45719"/>
            </a:xfrm>
            <a:custGeom>
              <a:avLst/>
              <a:gdLst>
                <a:gd name="connsiteX0" fmla="*/ 0 w 1060704"/>
                <a:gd name="connsiteY0" fmla="*/ 218237 h 298705"/>
                <a:gd name="connsiteX1" fmla="*/ 599846 w 1060704"/>
                <a:gd name="connsiteY1" fmla="*/ 269444 h 298705"/>
                <a:gd name="connsiteX2" fmla="*/ 892454 w 1060704"/>
                <a:gd name="connsiteY2" fmla="*/ 42672 h 298705"/>
                <a:gd name="connsiteX3" fmla="*/ 1060704 w 1060704"/>
                <a:gd name="connsiteY3" fmla="*/ 13412 h 298705"/>
              </a:gdLst>
              <a:ahLst/>
              <a:cxnLst>
                <a:cxn ang="0">
                  <a:pos x="connsiteX0" y="connsiteY0"/>
                </a:cxn>
                <a:cxn ang="0">
                  <a:pos x="connsiteX1" y="connsiteY1"/>
                </a:cxn>
                <a:cxn ang="0">
                  <a:pos x="connsiteX2" y="connsiteY2"/>
                </a:cxn>
                <a:cxn ang="0">
                  <a:pos x="connsiteX3" y="connsiteY3"/>
                </a:cxn>
              </a:cxnLst>
              <a:rect l="l" t="t" r="r" b="b"/>
              <a:pathLst>
                <a:path w="1060704" h="298705">
                  <a:moveTo>
                    <a:pt x="0" y="218237"/>
                  </a:moveTo>
                  <a:cubicBezTo>
                    <a:pt x="225552" y="258471"/>
                    <a:pt x="451104" y="298705"/>
                    <a:pt x="599846" y="269444"/>
                  </a:cubicBezTo>
                  <a:cubicBezTo>
                    <a:pt x="748588" y="240183"/>
                    <a:pt x="815644" y="85344"/>
                    <a:pt x="892454" y="42672"/>
                  </a:cubicBezTo>
                  <a:cubicBezTo>
                    <a:pt x="969264" y="0"/>
                    <a:pt x="1014984" y="6706"/>
                    <a:pt x="1060704" y="13412"/>
                  </a:cubicBezTo>
                </a:path>
              </a:pathLst>
            </a:custGeom>
            <a:ln>
              <a:headEnd type="triangle"/>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rgbClr val="000000"/>
                </a:solidFill>
              </a:endParaRPr>
            </a:p>
          </p:txBody>
        </p:sp>
        <p:sp>
          <p:nvSpPr>
            <p:cNvPr id="52" name="矩形 51"/>
            <p:cNvSpPr/>
            <p:nvPr/>
          </p:nvSpPr>
          <p:spPr bwMode="auto">
            <a:xfrm>
              <a:off x="2987824" y="4005064"/>
              <a:ext cx="792088" cy="504056"/>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endParaRPr lang="zh-CN" altLang="en-US" dirty="0" smtClean="0">
                <a:solidFill>
                  <a:srgbClr val="000000"/>
                </a:solidFill>
                <a:latin typeface="Arial" charset="0"/>
                <a:ea typeface="宋体" charset="-122"/>
              </a:endParaRPr>
            </a:p>
          </p:txBody>
        </p:sp>
        <p:sp>
          <p:nvSpPr>
            <p:cNvPr id="53" name="TextBox 52"/>
            <p:cNvSpPr txBox="1"/>
            <p:nvPr/>
          </p:nvSpPr>
          <p:spPr>
            <a:xfrm>
              <a:off x="2987824" y="4077072"/>
              <a:ext cx="720080" cy="415498"/>
            </a:xfrm>
            <a:prstGeom prst="rect">
              <a:avLst/>
            </a:prstGeom>
            <a:noFill/>
          </p:spPr>
          <p:txBody>
            <a:bodyPr wrap="square" rtlCol="0">
              <a:spAutoFit/>
            </a:bodyPr>
            <a:lstStyle/>
            <a:p>
              <a:r>
                <a:rPr lang="en-US" altLang="zh-CN" sz="1050" dirty="0" smtClean="0">
                  <a:solidFill>
                    <a:srgbClr val="FF0000"/>
                  </a:solidFill>
                </a:rPr>
                <a:t>External entity</a:t>
              </a:r>
              <a:endParaRPr lang="zh-CN" altLang="en-US" sz="1050" dirty="0">
                <a:solidFill>
                  <a:srgbClr val="FF0000"/>
                </a:solidFill>
              </a:endParaRPr>
            </a:p>
          </p:txBody>
        </p:sp>
        <p:cxnSp>
          <p:nvCxnSpPr>
            <p:cNvPr id="54" name="直接连接符 53"/>
            <p:cNvCxnSpPr/>
            <p:nvPr/>
          </p:nvCxnSpPr>
          <p:spPr bwMode="auto">
            <a:xfrm>
              <a:off x="4283968" y="3933056"/>
              <a:ext cx="0" cy="648072"/>
            </a:xfrm>
            <a:prstGeom prst="line">
              <a:avLst/>
            </a:prstGeom>
            <a:ln w="28575">
              <a:prstDash val="sys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55" name="椭圆 54"/>
          <p:cNvSpPr/>
          <p:nvPr/>
        </p:nvSpPr>
        <p:spPr bwMode="auto">
          <a:xfrm>
            <a:off x="5508104" y="5085184"/>
            <a:ext cx="2520280" cy="1080120"/>
          </a:xfrm>
          <a:prstGeom prst="ellipse">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sp>
        <p:nvSpPr>
          <p:cNvPr id="56" name="椭圆 55"/>
          <p:cNvSpPr/>
          <p:nvPr/>
        </p:nvSpPr>
        <p:spPr bwMode="auto">
          <a:xfrm>
            <a:off x="6012160" y="5445224"/>
            <a:ext cx="432048" cy="432048"/>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a:buClr>
                <a:srgbClr val="CC9900"/>
              </a:buClr>
            </a:pPr>
            <a:endParaRPr lang="en-US" altLang="zh-CN" sz="700" dirty="0" smtClean="0">
              <a:solidFill>
                <a:srgbClr val="000000"/>
              </a:solidFill>
              <a:latin typeface="Arial" charset="0"/>
              <a:ea typeface="宋体" charset="-122"/>
            </a:endParaRPr>
          </a:p>
        </p:txBody>
      </p:sp>
      <p:sp>
        <p:nvSpPr>
          <p:cNvPr id="57" name="TextBox 56"/>
          <p:cNvSpPr txBox="1"/>
          <p:nvPr/>
        </p:nvSpPr>
        <p:spPr>
          <a:xfrm>
            <a:off x="5940152" y="5517232"/>
            <a:ext cx="792088" cy="261610"/>
          </a:xfrm>
          <a:prstGeom prst="rect">
            <a:avLst/>
          </a:prstGeom>
          <a:noFill/>
        </p:spPr>
        <p:txBody>
          <a:bodyPr wrap="square" rtlCol="0">
            <a:spAutoFit/>
          </a:bodyPr>
          <a:lstStyle/>
          <a:p>
            <a:r>
              <a:rPr lang="en-US" altLang="zh-CN" sz="1050" dirty="0" smtClean="0">
                <a:solidFill>
                  <a:srgbClr val="FF0000"/>
                </a:solidFill>
              </a:rPr>
              <a:t>Process 1</a:t>
            </a:r>
            <a:endParaRPr lang="zh-CN" altLang="en-US" sz="1050" dirty="0">
              <a:solidFill>
                <a:srgbClr val="FF0000"/>
              </a:solidFill>
            </a:endParaRPr>
          </a:p>
        </p:txBody>
      </p:sp>
      <p:sp>
        <p:nvSpPr>
          <p:cNvPr id="58" name="椭圆 57"/>
          <p:cNvSpPr/>
          <p:nvPr/>
        </p:nvSpPr>
        <p:spPr bwMode="auto">
          <a:xfrm>
            <a:off x="7092280" y="5445224"/>
            <a:ext cx="432048" cy="432048"/>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sp>
        <p:nvSpPr>
          <p:cNvPr id="59" name="TextBox 58"/>
          <p:cNvSpPr txBox="1"/>
          <p:nvPr/>
        </p:nvSpPr>
        <p:spPr>
          <a:xfrm>
            <a:off x="7020272" y="5517232"/>
            <a:ext cx="792088" cy="261610"/>
          </a:xfrm>
          <a:prstGeom prst="rect">
            <a:avLst/>
          </a:prstGeom>
          <a:noFill/>
        </p:spPr>
        <p:txBody>
          <a:bodyPr wrap="square" rtlCol="0">
            <a:spAutoFit/>
          </a:bodyPr>
          <a:lstStyle/>
          <a:p>
            <a:r>
              <a:rPr lang="en-US" altLang="zh-CN" sz="1050" dirty="0" smtClean="0">
                <a:solidFill>
                  <a:srgbClr val="FF0000"/>
                </a:solidFill>
              </a:rPr>
              <a:t>Process 2</a:t>
            </a:r>
            <a:endParaRPr lang="zh-CN" altLang="en-US" sz="1050" dirty="0">
              <a:solidFill>
                <a:srgbClr val="FF0000"/>
              </a:solidFill>
            </a:endParaRPr>
          </a:p>
        </p:txBody>
      </p:sp>
      <p:sp>
        <p:nvSpPr>
          <p:cNvPr id="60" name="任意多边形 59"/>
          <p:cNvSpPr/>
          <p:nvPr/>
        </p:nvSpPr>
        <p:spPr bwMode="auto">
          <a:xfrm>
            <a:off x="6444208" y="5661248"/>
            <a:ext cx="648072" cy="72008"/>
          </a:xfrm>
          <a:custGeom>
            <a:avLst/>
            <a:gdLst>
              <a:gd name="connsiteX0" fmla="*/ 0 w 1060704"/>
              <a:gd name="connsiteY0" fmla="*/ 218237 h 298705"/>
              <a:gd name="connsiteX1" fmla="*/ 599846 w 1060704"/>
              <a:gd name="connsiteY1" fmla="*/ 269444 h 298705"/>
              <a:gd name="connsiteX2" fmla="*/ 892454 w 1060704"/>
              <a:gd name="connsiteY2" fmla="*/ 42672 h 298705"/>
              <a:gd name="connsiteX3" fmla="*/ 1060704 w 1060704"/>
              <a:gd name="connsiteY3" fmla="*/ 13412 h 298705"/>
            </a:gdLst>
            <a:ahLst/>
            <a:cxnLst>
              <a:cxn ang="0">
                <a:pos x="connsiteX0" y="connsiteY0"/>
              </a:cxn>
              <a:cxn ang="0">
                <a:pos x="connsiteX1" y="connsiteY1"/>
              </a:cxn>
              <a:cxn ang="0">
                <a:pos x="connsiteX2" y="connsiteY2"/>
              </a:cxn>
              <a:cxn ang="0">
                <a:pos x="connsiteX3" y="connsiteY3"/>
              </a:cxn>
            </a:cxnLst>
            <a:rect l="l" t="t" r="r" b="b"/>
            <a:pathLst>
              <a:path w="1060704" h="298705">
                <a:moveTo>
                  <a:pt x="0" y="218237"/>
                </a:moveTo>
                <a:cubicBezTo>
                  <a:pt x="225552" y="258471"/>
                  <a:pt x="451104" y="298705"/>
                  <a:pt x="599846" y="269444"/>
                </a:cubicBezTo>
                <a:cubicBezTo>
                  <a:pt x="748588" y="240183"/>
                  <a:pt x="815644" y="85344"/>
                  <a:pt x="892454" y="42672"/>
                </a:cubicBezTo>
                <a:cubicBezTo>
                  <a:pt x="969264" y="0"/>
                  <a:pt x="1014984" y="6706"/>
                  <a:pt x="1060704" y="13412"/>
                </a:cubicBezTo>
              </a:path>
            </a:pathLst>
          </a:custGeom>
          <a:ln>
            <a:headEnd type="triangle"/>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rgbClr val="000000"/>
              </a:solidFill>
            </a:endParaRPr>
          </a:p>
        </p:txBody>
      </p:sp>
      <p:cxnSp>
        <p:nvCxnSpPr>
          <p:cNvPr id="61" name="直接连接符 60"/>
          <p:cNvCxnSpPr/>
          <p:nvPr/>
        </p:nvCxnSpPr>
        <p:spPr bwMode="auto">
          <a:xfrm>
            <a:off x="6804248" y="5373216"/>
            <a:ext cx="0" cy="648072"/>
          </a:xfrm>
          <a:prstGeom prst="line">
            <a:avLst/>
          </a:prstGeom>
          <a:ln w="28575">
            <a:prstDash val="sys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2" name="任意多边形 61"/>
          <p:cNvSpPr/>
          <p:nvPr/>
        </p:nvSpPr>
        <p:spPr bwMode="auto">
          <a:xfrm>
            <a:off x="7524328" y="5589240"/>
            <a:ext cx="1080120" cy="144016"/>
          </a:xfrm>
          <a:custGeom>
            <a:avLst/>
            <a:gdLst>
              <a:gd name="connsiteX0" fmla="*/ 0 w 1060704"/>
              <a:gd name="connsiteY0" fmla="*/ 218237 h 298705"/>
              <a:gd name="connsiteX1" fmla="*/ 599846 w 1060704"/>
              <a:gd name="connsiteY1" fmla="*/ 269444 h 298705"/>
              <a:gd name="connsiteX2" fmla="*/ 892454 w 1060704"/>
              <a:gd name="connsiteY2" fmla="*/ 42672 h 298705"/>
              <a:gd name="connsiteX3" fmla="*/ 1060704 w 1060704"/>
              <a:gd name="connsiteY3" fmla="*/ 13412 h 298705"/>
            </a:gdLst>
            <a:ahLst/>
            <a:cxnLst>
              <a:cxn ang="0">
                <a:pos x="connsiteX0" y="connsiteY0"/>
              </a:cxn>
              <a:cxn ang="0">
                <a:pos x="connsiteX1" y="connsiteY1"/>
              </a:cxn>
              <a:cxn ang="0">
                <a:pos x="connsiteX2" y="connsiteY2"/>
              </a:cxn>
              <a:cxn ang="0">
                <a:pos x="connsiteX3" y="connsiteY3"/>
              </a:cxn>
            </a:cxnLst>
            <a:rect l="l" t="t" r="r" b="b"/>
            <a:pathLst>
              <a:path w="1060704" h="298705">
                <a:moveTo>
                  <a:pt x="0" y="218237"/>
                </a:moveTo>
                <a:cubicBezTo>
                  <a:pt x="225552" y="258471"/>
                  <a:pt x="451104" y="298705"/>
                  <a:pt x="599846" y="269444"/>
                </a:cubicBezTo>
                <a:cubicBezTo>
                  <a:pt x="748588" y="240183"/>
                  <a:pt x="815644" y="85344"/>
                  <a:pt x="892454" y="42672"/>
                </a:cubicBezTo>
                <a:cubicBezTo>
                  <a:pt x="969264" y="0"/>
                  <a:pt x="1014984" y="6706"/>
                  <a:pt x="1060704" y="13412"/>
                </a:cubicBezTo>
              </a:path>
            </a:pathLst>
          </a:custGeom>
          <a:ln>
            <a:headEnd type="triangle"/>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rgbClr val="000000"/>
              </a:solidFill>
            </a:endParaRPr>
          </a:p>
        </p:txBody>
      </p:sp>
      <p:sp>
        <p:nvSpPr>
          <p:cNvPr id="63" name="任意多边形 62"/>
          <p:cNvSpPr/>
          <p:nvPr/>
        </p:nvSpPr>
        <p:spPr bwMode="auto">
          <a:xfrm>
            <a:off x="5004048" y="5661248"/>
            <a:ext cx="1008112" cy="72008"/>
          </a:xfrm>
          <a:custGeom>
            <a:avLst/>
            <a:gdLst>
              <a:gd name="connsiteX0" fmla="*/ 0 w 1060704"/>
              <a:gd name="connsiteY0" fmla="*/ 218237 h 298705"/>
              <a:gd name="connsiteX1" fmla="*/ 599846 w 1060704"/>
              <a:gd name="connsiteY1" fmla="*/ 269444 h 298705"/>
              <a:gd name="connsiteX2" fmla="*/ 892454 w 1060704"/>
              <a:gd name="connsiteY2" fmla="*/ 42672 h 298705"/>
              <a:gd name="connsiteX3" fmla="*/ 1060704 w 1060704"/>
              <a:gd name="connsiteY3" fmla="*/ 13412 h 298705"/>
            </a:gdLst>
            <a:ahLst/>
            <a:cxnLst>
              <a:cxn ang="0">
                <a:pos x="connsiteX0" y="connsiteY0"/>
              </a:cxn>
              <a:cxn ang="0">
                <a:pos x="connsiteX1" y="connsiteY1"/>
              </a:cxn>
              <a:cxn ang="0">
                <a:pos x="connsiteX2" y="connsiteY2"/>
              </a:cxn>
              <a:cxn ang="0">
                <a:pos x="connsiteX3" y="connsiteY3"/>
              </a:cxn>
            </a:cxnLst>
            <a:rect l="l" t="t" r="r" b="b"/>
            <a:pathLst>
              <a:path w="1060704" h="298705">
                <a:moveTo>
                  <a:pt x="0" y="218237"/>
                </a:moveTo>
                <a:cubicBezTo>
                  <a:pt x="225552" y="258471"/>
                  <a:pt x="451104" y="298705"/>
                  <a:pt x="599846" y="269444"/>
                </a:cubicBezTo>
                <a:cubicBezTo>
                  <a:pt x="748588" y="240183"/>
                  <a:pt x="815644" y="85344"/>
                  <a:pt x="892454" y="42672"/>
                </a:cubicBezTo>
                <a:cubicBezTo>
                  <a:pt x="969264" y="0"/>
                  <a:pt x="1014984" y="6706"/>
                  <a:pt x="1060704" y="13412"/>
                </a:cubicBezTo>
              </a:path>
            </a:pathLst>
          </a:custGeom>
          <a:ln>
            <a:headEnd type="triangle"/>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rgbClr val="000000"/>
              </a:solidFill>
            </a:endParaRPr>
          </a:p>
        </p:txBody>
      </p:sp>
      <p:sp>
        <p:nvSpPr>
          <p:cNvPr id="64" name="TextBox 63"/>
          <p:cNvSpPr txBox="1"/>
          <p:nvPr/>
        </p:nvSpPr>
        <p:spPr>
          <a:xfrm>
            <a:off x="7740352" y="5301208"/>
            <a:ext cx="1008112" cy="430887"/>
          </a:xfrm>
          <a:prstGeom prst="rect">
            <a:avLst/>
          </a:prstGeom>
          <a:noFill/>
        </p:spPr>
        <p:txBody>
          <a:bodyPr wrap="square" rtlCol="0">
            <a:spAutoFit/>
          </a:bodyPr>
          <a:lstStyle/>
          <a:p>
            <a:r>
              <a:rPr lang="en-US" altLang="zh-CN" sz="1050" dirty="0" smtClean="0">
                <a:solidFill>
                  <a:srgbClr val="000000"/>
                </a:solidFill>
              </a:rPr>
              <a:t>Management  message</a:t>
            </a:r>
            <a:endParaRPr lang="zh-CN" altLang="en-US" sz="1050" dirty="0">
              <a:solidFill>
                <a:srgbClr val="000000"/>
              </a:solidFill>
            </a:endParaRPr>
          </a:p>
        </p:txBody>
      </p:sp>
      <p:sp>
        <p:nvSpPr>
          <p:cNvPr id="65" name="TextBox 64"/>
          <p:cNvSpPr txBox="1"/>
          <p:nvPr/>
        </p:nvSpPr>
        <p:spPr>
          <a:xfrm>
            <a:off x="4860032" y="5301208"/>
            <a:ext cx="1224136" cy="415498"/>
          </a:xfrm>
          <a:prstGeom prst="rect">
            <a:avLst/>
          </a:prstGeom>
          <a:noFill/>
        </p:spPr>
        <p:txBody>
          <a:bodyPr wrap="square" rtlCol="0">
            <a:spAutoFit/>
          </a:bodyPr>
          <a:lstStyle/>
          <a:p>
            <a:r>
              <a:rPr lang="en-US" altLang="zh-CN" sz="1050" dirty="0" smtClean="0">
                <a:solidFill>
                  <a:srgbClr val="000000"/>
                </a:solidFill>
              </a:rPr>
              <a:t>Control Message/</a:t>
            </a:r>
          </a:p>
          <a:p>
            <a:r>
              <a:rPr lang="en-US" altLang="zh-CN" sz="1050" dirty="0" smtClean="0">
                <a:solidFill>
                  <a:srgbClr val="000000"/>
                </a:solidFill>
              </a:rPr>
              <a:t>user data</a:t>
            </a:r>
            <a:endParaRPr lang="zh-CN" altLang="en-US" sz="1050" dirty="0">
              <a:solidFill>
                <a:srgbClr val="000000"/>
              </a:solidFill>
            </a:endParaRPr>
          </a:p>
        </p:txBody>
      </p:sp>
      <p:sp>
        <p:nvSpPr>
          <p:cNvPr id="34" name="TextBox 33"/>
          <p:cNvSpPr txBox="1"/>
          <p:nvPr/>
        </p:nvSpPr>
        <p:spPr>
          <a:xfrm>
            <a:off x="683568" y="1043444"/>
            <a:ext cx="8136904" cy="646331"/>
          </a:xfrm>
          <a:prstGeom prst="rect">
            <a:avLst/>
          </a:prstGeom>
          <a:solidFill>
            <a:schemeClr val="bg2">
              <a:lumMod val="75000"/>
            </a:schemeClr>
          </a:solidFill>
        </p:spPr>
        <p:style>
          <a:lnRef idx="3">
            <a:schemeClr val="lt1"/>
          </a:lnRef>
          <a:fillRef idx="1">
            <a:schemeClr val="accent6"/>
          </a:fillRef>
          <a:effectRef idx="1">
            <a:schemeClr val="accent6"/>
          </a:effectRef>
          <a:fontRef idx="minor">
            <a:schemeClr val="lt1"/>
          </a:fontRef>
        </p:style>
        <p:txBody>
          <a:bodyPr wrap="square">
            <a:spAutoFit/>
          </a:bodyPr>
          <a:lstStyle>
            <a:defPPr>
              <a:defRPr lang="zh-CN"/>
            </a:defPPr>
            <a:lvl1pPr>
              <a:defRPr sz="1400" b="1"/>
            </a:lvl1pPr>
          </a:lstStyle>
          <a:p>
            <a:pPr marL="0" lvl="1"/>
            <a:r>
              <a:rPr lang="zh-CN" altLang="en-US" dirty="0"/>
              <a:t>当数据流穿越不同的信任级别</a:t>
            </a:r>
            <a:r>
              <a:rPr lang="en-US" altLang="zh-CN" dirty="0"/>
              <a:t>(</a:t>
            </a:r>
            <a:r>
              <a:rPr lang="zh-CN" altLang="en-US" dirty="0"/>
              <a:t>区域</a:t>
            </a:r>
            <a:r>
              <a:rPr lang="en-US" altLang="zh-CN" dirty="0"/>
              <a:t>)</a:t>
            </a:r>
            <a:r>
              <a:rPr lang="zh-CN" altLang="en-US" dirty="0"/>
              <a:t>时，就存在信任边界，常见的有以下三种场景：</a:t>
            </a:r>
          </a:p>
        </p:txBody>
      </p:sp>
      <p:sp>
        <p:nvSpPr>
          <p:cNvPr id="35" name="TextBox 34"/>
          <p:cNvSpPr txBox="1"/>
          <p:nvPr/>
        </p:nvSpPr>
        <p:spPr>
          <a:xfrm>
            <a:off x="683568" y="2204864"/>
            <a:ext cx="3456384"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0" lvl="1">
              <a:lnSpc>
                <a:spcPct val="150000"/>
              </a:lnSpc>
            </a:pPr>
            <a:r>
              <a:rPr lang="zh-CN" altLang="en-US" sz="1200" b="1" dirty="0" smtClean="0">
                <a:solidFill>
                  <a:srgbClr val="000000"/>
                </a:solidFill>
              </a:rPr>
              <a:t>场景</a:t>
            </a:r>
            <a:r>
              <a:rPr lang="en-US" altLang="zh-CN" sz="1200" b="1" dirty="0" smtClean="0">
                <a:solidFill>
                  <a:srgbClr val="000000"/>
                </a:solidFill>
              </a:rPr>
              <a:t> 1: </a:t>
            </a:r>
            <a:r>
              <a:rPr lang="zh-CN" altLang="en-US" sz="1200" dirty="0" smtClean="0">
                <a:solidFill>
                  <a:srgbClr val="000000"/>
                </a:solidFill>
                <a:latin typeface="微软雅黑" pitchFamily="34" charset="-122"/>
                <a:ea typeface="微软雅黑" pitchFamily="34" charset="-122"/>
              </a:rPr>
              <a:t>用户态与内核态之间的数据交互，比如在一个用户态的进程与内核态的进程之间就需要划信任边界</a:t>
            </a:r>
            <a:endParaRPr lang="en-US" altLang="zh-CN" sz="1200" dirty="0" smtClean="0">
              <a:solidFill>
                <a:srgbClr val="000000"/>
              </a:solidFill>
              <a:latin typeface="微软雅黑" pitchFamily="34" charset="-122"/>
              <a:ea typeface="微软雅黑" pitchFamily="34" charset="-122"/>
            </a:endParaRPr>
          </a:p>
        </p:txBody>
      </p:sp>
      <p:sp>
        <p:nvSpPr>
          <p:cNvPr id="37" name="TextBox 36"/>
          <p:cNvSpPr txBox="1"/>
          <p:nvPr/>
        </p:nvSpPr>
        <p:spPr>
          <a:xfrm>
            <a:off x="683568" y="3524815"/>
            <a:ext cx="3456384"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0" lvl="1" indent="-457200">
              <a:lnSpc>
                <a:spcPct val="150000"/>
              </a:lnSpc>
            </a:pPr>
            <a:r>
              <a:rPr lang="zh-CN" altLang="en-US" sz="1200" b="1" dirty="0" smtClean="0">
                <a:solidFill>
                  <a:srgbClr val="000000"/>
                </a:solidFill>
              </a:rPr>
              <a:t>场景 </a:t>
            </a:r>
            <a:r>
              <a:rPr lang="en-US" altLang="zh-CN" sz="1200" b="1" dirty="0" smtClean="0">
                <a:solidFill>
                  <a:srgbClr val="000000"/>
                </a:solidFill>
              </a:rPr>
              <a:t>2: </a:t>
            </a:r>
            <a:r>
              <a:rPr lang="zh-CN" altLang="en-US" sz="1200" dirty="0" smtClean="0">
                <a:solidFill>
                  <a:srgbClr val="000000"/>
                </a:solidFill>
                <a:latin typeface="微软雅黑" pitchFamily="34" charset="-122"/>
                <a:ea typeface="微软雅黑" pitchFamily="34" charset="-122"/>
              </a:rPr>
              <a:t>一个低信任级别的外部交互方与一个高信任级别的处理过程之间需要划信任边界，此规则通常用于跨网络</a:t>
            </a:r>
            <a:r>
              <a:rPr lang="en-US" altLang="zh-CN" sz="1200" dirty="0" smtClean="0">
                <a:solidFill>
                  <a:srgbClr val="000000"/>
                </a:solidFill>
                <a:latin typeface="微软雅黑" pitchFamily="34" charset="-122"/>
                <a:ea typeface="微软雅黑" pitchFamily="34" charset="-122"/>
              </a:rPr>
              <a:t>(</a:t>
            </a:r>
            <a:r>
              <a:rPr lang="zh-CN" altLang="en-US" sz="1200" dirty="0" smtClean="0">
                <a:solidFill>
                  <a:srgbClr val="000000"/>
                </a:solidFill>
                <a:latin typeface="微软雅黑" pitchFamily="34" charset="-122"/>
                <a:ea typeface="微软雅黑" pitchFamily="34" charset="-122"/>
              </a:rPr>
              <a:t>客户端与服务端之间</a:t>
            </a:r>
            <a:r>
              <a:rPr lang="en-US" altLang="zh-CN" sz="1200" dirty="0" smtClean="0">
                <a:solidFill>
                  <a:srgbClr val="000000"/>
                </a:solidFill>
                <a:latin typeface="微软雅黑" pitchFamily="34" charset="-122"/>
                <a:ea typeface="微软雅黑" pitchFamily="34" charset="-122"/>
              </a:rPr>
              <a:t>)</a:t>
            </a:r>
            <a:r>
              <a:rPr lang="zh-CN" altLang="en-US" sz="1200" dirty="0" smtClean="0">
                <a:solidFill>
                  <a:srgbClr val="000000"/>
                </a:solidFill>
                <a:latin typeface="微软雅黑" pitchFamily="34" charset="-122"/>
                <a:ea typeface="微软雅黑" pitchFamily="34" charset="-122"/>
              </a:rPr>
              <a:t>的输入输出</a:t>
            </a:r>
            <a:endParaRPr lang="en-US" altLang="zh-CN" sz="1200" dirty="0" smtClean="0">
              <a:solidFill>
                <a:srgbClr val="000000"/>
              </a:solidFill>
              <a:latin typeface="微软雅黑" pitchFamily="34" charset="-122"/>
              <a:ea typeface="微软雅黑" pitchFamily="34" charset="-122"/>
            </a:endParaRPr>
          </a:p>
        </p:txBody>
      </p:sp>
      <p:sp>
        <p:nvSpPr>
          <p:cNvPr id="39" name="TextBox 38"/>
          <p:cNvSpPr txBox="1"/>
          <p:nvPr/>
        </p:nvSpPr>
        <p:spPr>
          <a:xfrm>
            <a:off x="683568" y="5130595"/>
            <a:ext cx="3456384"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0" lvl="1" indent="-457200">
              <a:lnSpc>
                <a:spcPct val="150000"/>
              </a:lnSpc>
            </a:pPr>
            <a:r>
              <a:rPr lang="zh-CN" altLang="en-US" sz="1200" b="1" dirty="0" smtClean="0">
                <a:solidFill>
                  <a:srgbClr val="000000"/>
                </a:solidFill>
              </a:rPr>
              <a:t>场景 </a:t>
            </a:r>
            <a:r>
              <a:rPr lang="en-US" altLang="zh-CN" sz="1200" b="1" dirty="0" smtClean="0">
                <a:solidFill>
                  <a:srgbClr val="000000"/>
                </a:solidFill>
                <a:latin typeface="微软雅黑" pitchFamily="34" charset="-122"/>
                <a:ea typeface="微软雅黑" pitchFamily="34" charset="-122"/>
              </a:rPr>
              <a:t>3: </a:t>
            </a:r>
            <a:r>
              <a:rPr lang="zh-CN" altLang="en-US" sz="1200" dirty="0" smtClean="0">
                <a:solidFill>
                  <a:srgbClr val="000000"/>
                </a:solidFill>
                <a:latin typeface="微软雅黑" pitchFamily="34" charset="-122"/>
                <a:ea typeface="微软雅黑" pitchFamily="34" charset="-122"/>
              </a:rPr>
              <a:t>当数据流穿越不同平面时，因为不同平面的信任级别不一样</a:t>
            </a:r>
            <a:r>
              <a:rPr lang="en-US" altLang="zh-CN" sz="1200" dirty="0" smtClean="0">
                <a:solidFill>
                  <a:srgbClr val="000000"/>
                </a:solidFill>
                <a:latin typeface="微软雅黑" pitchFamily="34" charset="-122"/>
                <a:ea typeface="微软雅黑" pitchFamily="34" charset="-122"/>
              </a:rPr>
              <a:t>(</a:t>
            </a:r>
            <a:r>
              <a:rPr lang="zh-CN" altLang="en-US" sz="1200" dirty="0" smtClean="0">
                <a:solidFill>
                  <a:srgbClr val="000000"/>
                </a:solidFill>
                <a:latin typeface="微软雅黑" pitchFamily="34" charset="-122"/>
                <a:ea typeface="微软雅黑" pitchFamily="34" charset="-122"/>
              </a:rPr>
              <a:t>三面隔离要求</a:t>
            </a:r>
            <a:r>
              <a:rPr lang="en-US" altLang="zh-CN" sz="1200" dirty="0" smtClean="0">
                <a:solidFill>
                  <a:srgbClr val="000000"/>
                </a:solidFill>
                <a:latin typeface="微软雅黑" pitchFamily="34" charset="-122"/>
                <a:ea typeface="微软雅黑" pitchFamily="34" charset="-122"/>
              </a:rPr>
              <a:t>)</a:t>
            </a:r>
            <a:r>
              <a:rPr lang="zh-CN" altLang="en-US" sz="1200" dirty="0" smtClean="0">
                <a:solidFill>
                  <a:srgbClr val="000000"/>
                </a:solidFill>
                <a:latin typeface="微软雅黑" pitchFamily="34" charset="-122"/>
                <a:ea typeface="微软雅黑" pitchFamily="34" charset="-122"/>
              </a:rPr>
              <a:t>，不同平面间就需要划信任边界，如从用户面穿越到管理面</a:t>
            </a:r>
            <a:endParaRPr lang="en-US" altLang="zh-CN" sz="1200" dirty="0" smtClean="0">
              <a:solidFill>
                <a:srgbClr val="000000"/>
              </a:solidFill>
              <a:latin typeface="微软雅黑" pitchFamily="34" charset="-122"/>
              <a:ea typeface="微软雅黑" pitchFamily="34" charset="-122"/>
            </a:endParaRPr>
          </a:p>
        </p:txBody>
      </p:sp>
      <p:sp>
        <p:nvSpPr>
          <p:cNvPr id="42" name="右箭头 41"/>
          <p:cNvSpPr/>
          <p:nvPr/>
        </p:nvSpPr>
        <p:spPr bwMode="auto">
          <a:xfrm>
            <a:off x="4427984" y="2492896"/>
            <a:ext cx="360040" cy="216024"/>
          </a:xfrm>
          <a:prstGeom prst="rightArrow">
            <a:avLst/>
          </a:prstGeom>
          <a:solidFill>
            <a:schemeClr val="tx2"/>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sp>
        <p:nvSpPr>
          <p:cNvPr id="47" name="右箭头 46"/>
          <p:cNvSpPr/>
          <p:nvPr/>
        </p:nvSpPr>
        <p:spPr bwMode="auto">
          <a:xfrm>
            <a:off x="4427984" y="4005064"/>
            <a:ext cx="360040" cy="216024"/>
          </a:xfrm>
          <a:prstGeom prst="rightArrow">
            <a:avLst/>
          </a:prstGeom>
          <a:solidFill>
            <a:schemeClr val="tx2"/>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sp>
        <p:nvSpPr>
          <p:cNvPr id="49" name="右箭头 48"/>
          <p:cNvSpPr/>
          <p:nvPr/>
        </p:nvSpPr>
        <p:spPr bwMode="auto">
          <a:xfrm>
            <a:off x="4427984" y="5373216"/>
            <a:ext cx="360040" cy="216024"/>
          </a:xfrm>
          <a:prstGeom prst="rightArrow">
            <a:avLst/>
          </a:prstGeom>
          <a:solidFill>
            <a:schemeClr val="tx2"/>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cxnSp>
        <p:nvCxnSpPr>
          <p:cNvPr id="43" name="直接连接符 42"/>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85547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r>
              <a:rPr lang="en-US" altLang="zh-CN" dirty="0" smtClean="0"/>
              <a:t>Step 1</a:t>
            </a:r>
            <a:r>
              <a:rPr lang="zh-CN" altLang="en-US" dirty="0" smtClean="0"/>
              <a:t>：绘制数据流图</a:t>
            </a:r>
            <a:r>
              <a:rPr lang="en-US" altLang="zh-CN" sz="2400" dirty="0" smtClean="0"/>
              <a:t>— DFD</a:t>
            </a:r>
            <a:r>
              <a:rPr lang="zh-CN" altLang="en-US" sz="2400" dirty="0" smtClean="0"/>
              <a:t>举例</a:t>
            </a:r>
            <a:endParaRPr lang="zh-CN" altLang="en-US" sz="2400" dirty="0"/>
          </a:p>
        </p:txBody>
      </p:sp>
      <p:cxnSp>
        <p:nvCxnSpPr>
          <p:cNvPr id="5" name="直接连接符 4"/>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6" name="Rectangle 4"/>
          <p:cNvSpPr>
            <a:spLocks noChangeArrowheads="1"/>
          </p:cNvSpPr>
          <p:nvPr/>
        </p:nvSpPr>
        <p:spPr bwMode="auto">
          <a:xfrm>
            <a:off x="745780" y="980727"/>
            <a:ext cx="107674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stretch>
            <a:fillRect/>
          </a:stretch>
        </p:blipFill>
        <p:spPr>
          <a:xfrm>
            <a:off x="1528762" y="1281112"/>
            <a:ext cx="6086475" cy="4295775"/>
          </a:xfrm>
          <a:prstGeom prst="rect">
            <a:avLst/>
          </a:prstGeom>
        </p:spPr>
      </p:pic>
    </p:spTree>
    <p:extLst>
      <p:ext uri="{BB962C8B-B14F-4D97-AF65-F5344CB8AC3E}">
        <p14:creationId xmlns:p14="http://schemas.microsoft.com/office/powerpoint/2010/main" val="617827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r>
              <a:rPr lang="en-US" altLang="zh-CN" dirty="0" smtClean="0"/>
              <a:t>Step 1</a:t>
            </a:r>
            <a:r>
              <a:rPr lang="zh-CN" altLang="en-US" dirty="0" smtClean="0"/>
              <a:t>：绘制数据流图</a:t>
            </a:r>
            <a:r>
              <a:rPr lang="en-US" altLang="zh-CN" sz="2400" dirty="0" smtClean="0"/>
              <a:t>—DFD Review 1/2</a:t>
            </a:r>
            <a:endParaRPr lang="zh-CN" altLang="en-US" dirty="0"/>
          </a:p>
        </p:txBody>
      </p:sp>
      <p:cxnSp>
        <p:nvCxnSpPr>
          <p:cNvPr id="5" name="直接连接符 4"/>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4" name="Content Placeholder 2"/>
          <p:cNvSpPr>
            <a:spLocks noGrp="1"/>
          </p:cNvSpPr>
          <p:nvPr>
            <p:ph idx="1"/>
          </p:nvPr>
        </p:nvSpPr>
        <p:spPr>
          <a:xfrm>
            <a:off x="0" y="893590"/>
            <a:ext cx="9144000" cy="1023242"/>
          </a:xfrm>
        </p:spPr>
        <p:txBody>
          <a:bodyPr/>
          <a:lstStyle/>
          <a:p>
            <a:pPr marL="342900" lvl="1" indent="-347472">
              <a:buClr>
                <a:schemeClr val="bg1"/>
              </a:buClr>
              <a:buSzPct val="70000"/>
              <a:buNone/>
              <a:defRPr/>
            </a:pPr>
            <a:endParaRPr lang="en-US" sz="2400" dirty="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endParaRPr lang="en-US" dirty="0" smtClean="0">
              <a:solidFill>
                <a:schemeClr val="tx1"/>
              </a:solidFill>
            </a:endParaRPr>
          </a:p>
          <a:p>
            <a:pPr marL="457200" lvl="1" indent="-457200">
              <a:spcBef>
                <a:spcPct val="0"/>
              </a:spcBef>
              <a:buNone/>
            </a:pPr>
            <a:endParaRPr lang="en-US" sz="2400" dirty="0">
              <a:solidFill>
                <a:schemeClr val="tx1"/>
              </a:solidFill>
              <a:cs typeface="Arial" charset="0"/>
            </a:endParaRPr>
          </a:p>
          <a:p>
            <a:pPr marL="457200" lvl="1" indent="-457200">
              <a:spcBef>
                <a:spcPct val="0"/>
              </a:spcBef>
              <a:buNone/>
            </a:pPr>
            <a:endParaRPr lang="en-US" sz="2400" dirty="0">
              <a:solidFill>
                <a:schemeClr val="tx1"/>
              </a:solidFill>
              <a:cs typeface="Arial" charset="0"/>
            </a:endParaRPr>
          </a:p>
        </p:txBody>
      </p:sp>
      <p:sp>
        <p:nvSpPr>
          <p:cNvPr id="43" name="Content Placeholder 2"/>
          <p:cNvSpPr txBox="1">
            <a:spLocks/>
          </p:cNvSpPr>
          <p:nvPr/>
        </p:nvSpPr>
        <p:spPr bwMode="auto">
          <a:xfrm>
            <a:off x="1403648" y="5733256"/>
            <a:ext cx="7239000" cy="323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marL="742950" marR="0" lvl="1" indent="-285750" algn="l" defTabSz="914400" rtl="0" eaLnBrk="0" fontAlgn="base" latinLnBrk="0" hangingPunct="0">
              <a:lnSpc>
                <a:spcPct val="140000"/>
              </a:lnSpc>
              <a:spcBef>
                <a:spcPct val="0"/>
              </a:spcBef>
              <a:spcAft>
                <a:spcPct val="0"/>
              </a:spcAft>
              <a:buClrTx/>
              <a:buSzPct val="50000"/>
              <a:buFont typeface="Wingdings" pitchFamily="2" charset="2"/>
              <a:buChar char="p"/>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40000"/>
              </a:lnSpc>
              <a:spcBef>
                <a:spcPct val="0"/>
              </a:spcBef>
              <a:spcAft>
                <a:spcPct val="0"/>
              </a:spcAft>
              <a:buClrTx/>
              <a:buSzPct val="50000"/>
              <a:buFont typeface="Wingdings" pitchFamily="2" charset="2"/>
              <a:buChar char="p"/>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40000"/>
              </a:lnSpc>
              <a:spcBef>
                <a:spcPct val="0"/>
              </a:spcBef>
              <a:spcAft>
                <a:spcPct val="0"/>
              </a:spcAft>
              <a:buClrTx/>
              <a:buSzPct val="50000"/>
              <a:buFont typeface="Wingdings" pitchFamily="2" charset="2"/>
              <a:buChar char="p"/>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40000"/>
              </a:lnSpc>
              <a:spcBef>
                <a:spcPct val="0"/>
              </a:spcBef>
              <a:spcAft>
                <a:spcPct val="0"/>
              </a:spcAft>
              <a:buClrTx/>
              <a:buSzPct val="50000"/>
              <a:buFont typeface="Wingdings" pitchFamily="2" charset="2"/>
              <a:buChar char="p"/>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40000"/>
              </a:lnSpc>
              <a:spcBef>
                <a:spcPct val="0"/>
              </a:spcBef>
              <a:spcAft>
                <a:spcPct val="0"/>
              </a:spcAft>
              <a:buClrTx/>
              <a:buSzPct val="50000"/>
              <a:buFont typeface="Wingdings" pitchFamily="2" charset="2"/>
              <a:buChar char="p"/>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457200" marR="0" lvl="1" indent="-457200" algn="l" defTabSz="914400" rtl="0" eaLnBrk="0" fontAlgn="base" latinLnBrk="0" hangingPunct="0">
              <a:lnSpc>
                <a:spcPct val="140000"/>
              </a:lnSpc>
              <a:spcBef>
                <a:spcPct val="0"/>
              </a:spcBef>
              <a:spcAft>
                <a:spcPct val="0"/>
              </a:spcAft>
              <a:buClrTx/>
              <a:buSzPct val="5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Arial" charset="0"/>
            </a:endParaRPr>
          </a:p>
          <a:p>
            <a:pPr marL="457200" marR="0" lvl="1" indent="-457200" algn="l" defTabSz="914400" rtl="0" eaLnBrk="0" fontAlgn="base" latinLnBrk="0" hangingPunct="0">
              <a:lnSpc>
                <a:spcPct val="140000"/>
              </a:lnSpc>
              <a:spcBef>
                <a:spcPct val="0"/>
              </a:spcBef>
              <a:spcAft>
                <a:spcPct val="0"/>
              </a:spcAft>
              <a:buClrTx/>
              <a:buSzPct val="50000"/>
              <a:buFont typeface="Wingdings" pitchFamily="2" charset="2"/>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Arial" charset="0"/>
            </a:endParaRPr>
          </a:p>
          <a:p>
            <a:pPr marL="457200" marR="0" lvl="1" indent="-457200" algn="l" defTabSz="914400" rtl="0" eaLnBrk="0" fontAlgn="base" latinLnBrk="0" hangingPunct="0">
              <a:lnSpc>
                <a:spcPct val="140000"/>
              </a:lnSpc>
              <a:spcBef>
                <a:spcPct val="0"/>
              </a:spcBef>
              <a:spcAft>
                <a:spcPct val="0"/>
              </a:spcAft>
              <a:buClrTx/>
              <a:buSzPct val="50000"/>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Arial" charset="0"/>
              </a:rPr>
              <a:t>Data comes from external entities or data stores</a:t>
            </a:r>
            <a:endParaRPr kumimoji="0" lang="en-US" sz="2400" b="0" i="0" u="none" strike="noStrike" kern="0" cap="none" spc="0" normalizeH="0" baseline="0" noProof="0" dirty="0">
              <a:ln>
                <a:noFill/>
              </a:ln>
              <a:solidFill>
                <a:schemeClr val="tx1"/>
              </a:solidFill>
              <a:effectLst/>
              <a:uLnTx/>
              <a:uFillTx/>
              <a:latin typeface="+mn-lt"/>
              <a:ea typeface="+mn-ea"/>
              <a:cs typeface="Arial" charset="0"/>
            </a:endParaRPr>
          </a:p>
        </p:txBody>
      </p:sp>
      <p:sp>
        <p:nvSpPr>
          <p:cNvPr id="63" name="矩形 62"/>
          <p:cNvSpPr/>
          <p:nvPr/>
        </p:nvSpPr>
        <p:spPr>
          <a:xfrm>
            <a:off x="503040" y="980729"/>
            <a:ext cx="8640960" cy="553998"/>
          </a:xfrm>
          <a:prstGeom prst="rect">
            <a:avLst/>
          </a:prstGeom>
          <a:solidFill>
            <a:schemeClr val="bg2">
              <a:lumMod val="75000"/>
            </a:schemeClr>
          </a:solidFill>
        </p:spPr>
        <p:style>
          <a:lnRef idx="3">
            <a:schemeClr val="lt1"/>
          </a:lnRef>
          <a:fillRef idx="1">
            <a:schemeClr val="accent6"/>
          </a:fillRef>
          <a:effectRef idx="1">
            <a:schemeClr val="accent6"/>
          </a:effectRef>
          <a:fontRef idx="minor">
            <a:schemeClr val="lt1"/>
          </a:fontRef>
        </p:style>
        <p:txBody>
          <a:bodyPr wrap="square">
            <a:spAutoFit/>
          </a:bodyPr>
          <a:lstStyle/>
          <a:p>
            <a:pPr marL="0" lvl="1"/>
            <a:r>
              <a:rPr lang="zh-CN" altLang="en-US" kern="0" dirty="0" smtClean="0">
                <a:solidFill>
                  <a:schemeClr val="bg1"/>
                </a:solidFill>
              </a:rPr>
              <a:t>原则：</a:t>
            </a:r>
            <a:r>
              <a:rPr lang="en-US" altLang="zh-CN" kern="0" dirty="0" smtClean="0">
                <a:solidFill>
                  <a:schemeClr val="bg1"/>
                </a:solidFill>
              </a:rPr>
              <a:t>1</a:t>
            </a:r>
            <a:r>
              <a:rPr lang="zh-CN" altLang="en-US" kern="0" dirty="0" smtClean="0"/>
              <a:t>、数据不会无缘无故的出现，数据来源于外部实体或者数据存储介质</a:t>
            </a:r>
            <a:endParaRPr lang="en-US" altLang="zh-CN" kern="0" dirty="0" smtClean="0"/>
          </a:p>
          <a:p>
            <a:endParaRPr lang="zh-CN" altLang="zh-CN" sz="1200" dirty="0"/>
          </a:p>
        </p:txBody>
      </p:sp>
      <p:pic>
        <p:nvPicPr>
          <p:cNvPr id="47113" name="Picture 9"/>
          <p:cNvPicPr>
            <a:picLocks noChangeAspect="1" noChangeArrowheads="1"/>
          </p:cNvPicPr>
          <p:nvPr/>
        </p:nvPicPr>
        <p:blipFill>
          <a:blip r:embed="rId3" cstate="print"/>
          <a:srcRect/>
          <a:stretch>
            <a:fillRect/>
          </a:stretch>
        </p:blipFill>
        <p:spPr bwMode="auto">
          <a:xfrm>
            <a:off x="755650" y="4365104"/>
            <a:ext cx="5558791" cy="1717680"/>
          </a:xfrm>
          <a:prstGeom prst="rect">
            <a:avLst/>
          </a:prstGeom>
          <a:noFill/>
          <a:ln w="9525">
            <a:noFill/>
            <a:miter lim="800000"/>
            <a:headEnd/>
            <a:tailEnd/>
          </a:ln>
        </p:spPr>
      </p:pic>
      <p:pic>
        <p:nvPicPr>
          <p:cNvPr id="6" name="图片 5"/>
          <p:cNvPicPr>
            <a:picLocks noChangeAspect="1"/>
          </p:cNvPicPr>
          <p:nvPr/>
        </p:nvPicPr>
        <p:blipFill>
          <a:blip r:embed="rId4"/>
          <a:stretch>
            <a:fillRect/>
          </a:stretch>
        </p:blipFill>
        <p:spPr>
          <a:xfrm>
            <a:off x="755650" y="2100166"/>
            <a:ext cx="3912000" cy="1560000"/>
          </a:xfrm>
          <a:prstGeom prst="rect">
            <a:avLst/>
          </a:prstGeom>
        </p:spPr>
      </p:pic>
      <p:sp>
        <p:nvSpPr>
          <p:cNvPr id="7" name="矩形 6"/>
          <p:cNvSpPr/>
          <p:nvPr/>
        </p:nvSpPr>
        <p:spPr>
          <a:xfrm>
            <a:off x="6402034" y="4439114"/>
            <a:ext cx="1415772" cy="1569660"/>
          </a:xfrm>
          <a:prstGeom prst="rect">
            <a:avLst/>
          </a:prstGeom>
        </p:spPr>
        <p:txBody>
          <a:bodyPr wrap="none">
            <a:spAutoFit/>
          </a:bodyPr>
          <a:lstStyle/>
          <a:p>
            <a:r>
              <a:rPr lang="en-US" altLang="zh-CN" sz="9600" dirty="0">
                <a:solidFill>
                  <a:srgbClr val="65BC46"/>
                </a:solidFill>
                <a:latin typeface="Segoe UI Light"/>
                <a:sym typeface="Webdings"/>
              </a:rPr>
              <a:t></a:t>
            </a:r>
            <a:endParaRPr lang="zh-CN" altLang="en-US" sz="9600" dirty="0"/>
          </a:p>
        </p:txBody>
      </p:sp>
      <p:sp>
        <p:nvSpPr>
          <p:cNvPr id="8" name="矩形 7"/>
          <p:cNvSpPr/>
          <p:nvPr/>
        </p:nvSpPr>
        <p:spPr>
          <a:xfrm>
            <a:off x="6407546" y="2090506"/>
            <a:ext cx="1420582" cy="1569660"/>
          </a:xfrm>
          <a:prstGeom prst="rect">
            <a:avLst/>
          </a:prstGeom>
        </p:spPr>
        <p:txBody>
          <a:bodyPr wrap="none">
            <a:spAutoFit/>
          </a:bodyPr>
          <a:lstStyle/>
          <a:p>
            <a:r>
              <a:rPr lang="en-US" altLang="zh-CN" sz="9600" b="1" dirty="0">
                <a:solidFill>
                  <a:srgbClr val="C00000"/>
                </a:solidFill>
                <a:effectLst>
                  <a:outerShdw blurRad="38100" dist="38100" dir="2700000" algn="tl">
                    <a:srgbClr val="000000">
                      <a:alpha val="43137"/>
                    </a:srgbClr>
                  </a:outerShdw>
                </a:effectLst>
                <a:latin typeface="Segoe UI Light"/>
              </a:rPr>
              <a:t>×</a:t>
            </a:r>
            <a:endParaRPr lang="zh-CN" altLang="en-US" sz="9600" b="1" dirty="0">
              <a:solidFill>
                <a:srgbClr val="C00000"/>
              </a:solidFill>
              <a:effectLst>
                <a:outerShdw blurRad="38100" dist="38100" dir="2700000" algn="tl">
                  <a:srgbClr val="000000">
                    <a:alpha val="43137"/>
                  </a:srgbClr>
                </a:outerShdw>
              </a:effectLst>
              <a:latin typeface="Segoe UI Light"/>
            </a:endParaRPr>
          </a:p>
        </p:txBody>
      </p:sp>
    </p:spTree>
    <p:extLst>
      <p:ext uri="{BB962C8B-B14F-4D97-AF65-F5344CB8AC3E}">
        <p14:creationId xmlns:p14="http://schemas.microsoft.com/office/powerpoint/2010/main" val="542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3">
                                            <p:txEl>
                                              <p:pRg st="7" end="7"/>
                                            </p:txEl>
                                          </p:spTgt>
                                        </p:tgtEl>
                                        <p:attrNameLst>
                                          <p:attrName>style.visibility</p:attrName>
                                        </p:attrNameLst>
                                      </p:cBhvr>
                                      <p:to>
                                        <p:strVal val="visible"/>
                                      </p:to>
                                    </p:set>
                                    <p:anim calcmode="lin" valueType="num">
                                      <p:cBhvr>
                                        <p:cTn id="7" dur="500" fill="hold"/>
                                        <p:tgtEl>
                                          <p:spTgt spid="43">
                                            <p:txEl>
                                              <p:pRg st="7" end="7"/>
                                            </p:txEl>
                                          </p:spTgt>
                                        </p:tgtEl>
                                        <p:attrNameLst>
                                          <p:attrName>ppt_w</p:attrName>
                                        </p:attrNameLst>
                                      </p:cBhvr>
                                      <p:tavLst>
                                        <p:tav tm="0">
                                          <p:val>
                                            <p:fltVal val="0"/>
                                          </p:val>
                                        </p:tav>
                                        <p:tav tm="100000">
                                          <p:val>
                                            <p:strVal val="#ppt_w"/>
                                          </p:val>
                                        </p:tav>
                                      </p:tavLst>
                                    </p:anim>
                                    <p:anim calcmode="lin" valueType="num">
                                      <p:cBhvr>
                                        <p:cTn id="8" dur="500" fill="hold"/>
                                        <p:tgtEl>
                                          <p:spTgt spid="43">
                                            <p:txEl>
                                              <p:pRg st="7" end="7"/>
                                            </p:txEl>
                                          </p:spTgt>
                                        </p:tgtEl>
                                        <p:attrNameLst>
                                          <p:attrName>ppt_h</p:attrName>
                                        </p:attrNameLst>
                                      </p:cBhvr>
                                      <p:tavLst>
                                        <p:tav tm="0">
                                          <p:val>
                                            <p:fltVal val="0"/>
                                          </p:val>
                                        </p:tav>
                                        <p:tav tm="100000">
                                          <p:val>
                                            <p:strVal val="#ppt_h"/>
                                          </p:val>
                                        </p:tav>
                                      </p:tavLst>
                                    </p:anim>
                                    <p:animEffect transition="in" filter="fade">
                                      <p:cBhvr>
                                        <p:cTn id="9" dur="500"/>
                                        <p:tgtEl>
                                          <p:spTgt spid="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r>
              <a:rPr lang="en-US" altLang="zh-CN" dirty="0" smtClean="0"/>
              <a:t>Step 1</a:t>
            </a:r>
            <a:r>
              <a:rPr lang="zh-CN" altLang="en-US" dirty="0" smtClean="0"/>
              <a:t>：绘制数据流图</a:t>
            </a:r>
            <a:r>
              <a:rPr lang="en-US" altLang="zh-CN" sz="2400" dirty="0" smtClean="0"/>
              <a:t>—DFD Review 2/2</a:t>
            </a:r>
            <a:endParaRPr lang="zh-CN" altLang="en-US" dirty="0"/>
          </a:p>
        </p:txBody>
      </p:sp>
      <p:cxnSp>
        <p:nvCxnSpPr>
          <p:cNvPr id="5" name="直接连接符 4"/>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6" name="矩形 35"/>
          <p:cNvSpPr/>
          <p:nvPr/>
        </p:nvSpPr>
        <p:spPr>
          <a:xfrm>
            <a:off x="323528" y="980728"/>
            <a:ext cx="8640960" cy="830997"/>
          </a:xfrm>
          <a:prstGeom prst="rect">
            <a:avLst/>
          </a:prstGeom>
          <a:solidFill>
            <a:schemeClr val="bg2">
              <a:lumMod val="75000"/>
            </a:schemeClr>
          </a:solidFill>
        </p:spPr>
        <p:style>
          <a:lnRef idx="3">
            <a:schemeClr val="lt1"/>
          </a:lnRef>
          <a:fillRef idx="1">
            <a:schemeClr val="accent6"/>
          </a:fillRef>
          <a:effectRef idx="1">
            <a:schemeClr val="accent6"/>
          </a:effectRef>
          <a:fontRef idx="minor">
            <a:schemeClr val="lt1"/>
          </a:fontRef>
        </p:style>
        <p:txBody>
          <a:bodyPr wrap="square">
            <a:spAutoFit/>
          </a:bodyPr>
          <a:lstStyle/>
          <a:p>
            <a:pPr marL="0" lvl="1"/>
            <a:r>
              <a:rPr lang="zh-CN" altLang="en-US" kern="0" dirty="0" smtClean="0">
                <a:solidFill>
                  <a:schemeClr val="bg1"/>
                </a:solidFill>
              </a:rPr>
              <a:t>原则：</a:t>
            </a:r>
            <a:r>
              <a:rPr lang="en-US" altLang="zh-CN" kern="0" dirty="0" smtClean="0">
                <a:solidFill>
                  <a:schemeClr val="bg1"/>
                </a:solidFill>
              </a:rPr>
              <a:t>2</a:t>
            </a:r>
            <a:r>
              <a:rPr lang="zh-CN" altLang="en-US" kern="0" dirty="0" smtClean="0"/>
              <a:t>、数据不会自动从一个数据存储流向另一个数据存储，它会从通过一个处理过程再流向另一个数据存储。</a:t>
            </a:r>
            <a:endParaRPr lang="en-US" altLang="zh-CN" kern="0" dirty="0" smtClean="0"/>
          </a:p>
          <a:p>
            <a:endParaRPr lang="zh-CN" altLang="zh-CN" sz="1200" dirty="0"/>
          </a:p>
        </p:txBody>
      </p:sp>
      <p:pic>
        <p:nvPicPr>
          <p:cNvPr id="43010" name="Picture 2"/>
          <p:cNvPicPr>
            <a:picLocks noChangeAspect="1" noChangeArrowheads="1"/>
          </p:cNvPicPr>
          <p:nvPr/>
        </p:nvPicPr>
        <p:blipFill>
          <a:blip r:embed="rId3" cstate="print"/>
          <a:srcRect/>
          <a:stretch>
            <a:fillRect/>
          </a:stretch>
        </p:blipFill>
        <p:spPr bwMode="auto">
          <a:xfrm>
            <a:off x="5796136" y="1988840"/>
            <a:ext cx="2304256" cy="3957309"/>
          </a:xfrm>
          <a:prstGeom prst="rect">
            <a:avLst/>
          </a:prstGeom>
          <a:noFill/>
          <a:ln w="9525">
            <a:noFill/>
            <a:miter lim="800000"/>
            <a:headEnd/>
            <a:tailEnd/>
          </a:ln>
        </p:spPr>
      </p:pic>
      <p:pic>
        <p:nvPicPr>
          <p:cNvPr id="43011" name="Picture 3"/>
          <p:cNvPicPr>
            <a:picLocks noChangeAspect="1" noChangeArrowheads="1"/>
          </p:cNvPicPr>
          <p:nvPr/>
        </p:nvPicPr>
        <p:blipFill>
          <a:blip r:embed="rId4" cstate="print"/>
          <a:srcRect/>
          <a:stretch>
            <a:fillRect/>
          </a:stretch>
        </p:blipFill>
        <p:spPr bwMode="auto">
          <a:xfrm>
            <a:off x="1475656" y="2420888"/>
            <a:ext cx="2016224" cy="3225958"/>
          </a:xfrm>
          <a:prstGeom prst="rect">
            <a:avLst/>
          </a:prstGeom>
          <a:noFill/>
          <a:ln w="9525">
            <a:noFill/>
            <a:miter lim="800000"/>
            <a:headEnd/>
            <a:tailEnd/>
          </a:ln>
        </p:spPr>
      </p:pic>
      <p:sp>
        <p:nvSpPr>
          <p:cNvPr id="7" name="矩形 6"/>
          <p:cNvSpPr/>
          <p:nvPr/>
        </p:nvSpPr>
        <p:spPr>
          <a:xfrm>
            <a:off x="3151418" y="3249037"/>
            <a:ext cx="1420582" cy="1569660"/>
          </a:xfrm>
          <a:prstGeom prst="rect">
            <a:avLst/>
          </a:prstGeom>
        </p:spPr>
        <p:txBody>
          <a:bodyPr wrap="none">
            <a:spAutoFit/>
          </a:bodyPr>
          <a:lstStyle/>
          <a:p>
            <a:r>
              <a:rPr lang="en-US" altLang="zh-CN" sz="9600" b="1" dirty="0">
                <a:solidFill>
                  <a:srgbClr val="C00000"/>
                </a:solidFill>
                <a:effectLst>
                  <a:outerShdw blurRad="38100" dist="38100" dir="2700000" algn="tl">
                    <a:srgbClr val="000000">
                      <a:alpha val="43137"/>
                    </a:srgbClr>
                  </a:outerShdw>
                </a:effectLst>
                <a:latin typeface="Segoe UI Light"/>
              </a:rPr>
              <a:t>×</a:t>
            </a:r>
            <a:endParaRPr lang="zh-CN" altLang="en-US" sz="9600" b="1" dirty="0">
              <a:solidFill>
                <a:srgbClr val="C00000"/>
              </a:solidFill>
              <a:effectLst>
                <a:outerShdw blurRad="38100" dist="38100" dir="2700000" algn="tl">
                  <a:srgbClr val="000000">
                    <a:alpha val="43137"/>
                  </a:srgbClr>
                </a:outerShdw>
              </a:effectLst>
              <a:latin typeface="Segoe UI Light"/>
            </a:endParaRPr>
          </a:p>
        </p:txBody>
      </p:sp>
      <p:sp>
        <p:nvSpPr>
          <p:cNvPr id="8" name="矩形 7"/>
          <p:cNvSpPr/>
          <p:nvPr/>
        </p:nvSpPr>
        <p:spPr>
          <a:xfrm>
            <a:off x="7728228" y="3180774"/>
            <a:ext cx="1415772" cy="1569660"/>
          </a:xfrm>
          <a:prstGeom prst="rect">
            <a:avLst/>
          </a:prstGeom>
        </p:spPr>
        <p:txBody>
          <a:bodyPr wrap="none">
            <a:spAutoFit/>
          </a:bodyPr>
          <a:lstStyle/>
          <a:p>
            <a:r>
              <a:rPr lang="en-US" altLang="zh-CN" sz="9600" dirty="0">
                <a:solidFill>
                  <a:srgbClr val="65BC46"/>
                </a:solidFill>
                <a:latin typeface="Segoe UI Light"/>
                <a:sym typeface="Webdings"/>
              </a:rPr>
              <a:t></a:t>
            </a:r>
            <a:endParaRPr lang="zh-CN" altLang="en-US" sz="9600" dirty="0"/>
          </a:p>
        </p:txBody>
      </p:sp>
    </p:spTree>
    <p:extLst>
      <p:ext uri="{BB962C8B-B14F-4D97-AF65-F5344CB8AC3E}">
        <p14:creationId xmlns:p14="http://schemas.microsoft.com/office/powerpoint/2010/main" val="3348633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r>
              <a:rPr lang="en-US" altLang="zh-CN" dirty="0" smtClean="0"/>
              <a:t>Step 1</a:t>
            </a:r>
            <a:r>
              <a:rPr lang="zh-CN" altLang="en-US" dirty="0" smtClean="0"/>
              <a:t>：绘制数据流图常见错误</a:t>
            </a:r>
            <a:r>
              <a:rPr lang="en-US" altLang="zh-CN" dirty="0" smtClean="0"/>
              <a:t>1</a:t>
            </a:r>
            <a:endParaRPr lang="zh-CN" altLang="en-US" dirty="0"/>
          </a:p>
        </p:txBody>
      </p:sp>
      <p:cxnSp>
        <p:nvCxnSpPr>
          <p:cNvPr id="5" name="直接连接符 4"/>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6" name="矩形 35"/>
          <p:cNvSpPr/>
          <p:nvPr/>
        </p:nvSpPr>
        <p:spPr>
          <a:xfrm>
            <a:off x="323528" y="980728"/>
            <a:ext cx="8640960" cy="923330"/>
          </a:xfrm>
          <a:prstGeom prst="rect">
            <a:avLst/>
          </a:prstGeom>
          <a:solidFill>
            <a:schemeClr val="bg2">
              <a:lumMod val="75000"/>
            </a:schemeClr>
          </a:solidFill>
        </p:spPr>
        <p:style>
          <a:lnRef idx="3">
            <a:schemeClr val="lt1"/>
          </a:lnRef>
          <a:fillRef idx="1">
            <a:schemeClr val="accent6"/>
          </a:fillRef>
          <a:effectRef idx="1">
            <a:schemeClr val="accent6"/>
          </a:effectRef>
          <a:fontRef idx="minor">
            <a:schemeClr val="lt1"/>
          </a:fontRef>
        </p:style>
        <p:txBody>
          <a:bodyPr wrap="square">
            <a:spAutoFit/>
          </a:bodyPr>
          <a:lstStyle/>
          <a:p>
            <a:pPr marL="0" lvl="1"/>
            <a:r>
              <a:rPr lang="zh-CN" altLang="en-US" b="1" kern="0" dirty="0">
                <a:solidFill>
                  <a:schemeClr val="bg1"/>
                </a:solidFill>
                <a:latin typeface="黑体" panose="02010609060101010101" pitchFamily="49" charset="-122"/>
                <a:ea typeface="黑体" panose="02010609060101010101" pitchFamily="49" charset="-122"/>
              </a:rPr>
              <a:t>错误</a:t>
            </a:r>
            <a:r>
              <a:rPr lang="en-US" altLang="zh-CN" b="1" kern="0" dirty="0">
                <a:solidFill>
                  <a:schemeClr val="bg1"/>
                </a:solidFill>
                <a:latin typeface="黑体" panose="02010609060101010101" pitchFamily="49" charset="-122"/>
                <a:ea typeface="黑体" panose="02010609060101010101" pitchFamily="49" charset="-122"/>
              </a:rPr>
              <a:t>1</a:t>
            </a:r>
            <a:r>
              <a:rPr lang="zh-CN" altLang="en-US" b="1" kern="0" dirty="0">
                <a:solidFill>
                  <a:schemeClr val="bg1"/>
                </a:solidFill>
                <a:latin typeface="黑体" panose="02010609060101010101" pitchFamily="49" charset="-122"/>
                <a:ea typeface="黑体" panose="02010609060101010101" pitchFamily="49" charset="-122"/>
              </a:rPr>
              <a:t>：</a:t>
            </a:r>
            <a:r>
              <a:rPr lang="zh-CN" altLang="en-US" b="1" kern="0" dirty="0" smtClean="0">
                <a:solidFill>
                  <a:schemeClr val="bg1"/>
                </a:solidFill>
                <a:latin typeface="黑体" panose="02010609060101010101" pitchFamily="49" charset="-122"/>
                <a:ea typeface="黑体" panose="02010609060101010101" pitchFamily="49" charset="-122"/>
              </a:rPr>
              <a:t>外部交互方和</a:t>
            </a:r>
            <a:r>
              <a:rPr lang="zh-CN" altLang="en-US" b="1" kern="0" dirty="0">
                <a:solidFill>
                  <a:schemeClr val="bg1"/>
                </a:solidFill>
                <a:latin typeface="黑体" panose="02010609060101010101" pitchFamily="49" charset="-122"/>
                <a:ea typeface="黑体" panose="02010609060101010101" pitchFamily="49" charset="-122"/>
              </a:rPr>
              <a:t>处理过程之间无信任边界。</a:t>
            </a:r>
            <a:endParaRPr lang="en-US" altLang="zh-CN" b="1" kern="0" dirty="0">
              <a:solidFill>
                <a:schemeClr val="bg1"/>
              </a:solidFill>
              <a:latin typeface="黑体" panose="02010609060101010101" pitchFamily="49" charset="-122"/>
              <a:ea typeface="黑体" panose="02010609060101010101" pitchFamily="49" charset="-122"/>
            </a:endParaRPr>
          </a:p>
          <a:p>
            <a:pPr marL="0" lvl="1"/>
            <a:r>
              <a:rPr lang="zh-CN" altLang="en-US" kern="0" dirty="0">
                <a:solidFill>
                  <a:schemeClr val="bg1"/>
                </a:solidFill>
              </a:rPr>
              <a:t>注：外部实体之所以为外部实体，是因为其不可信任</a:t>
            </a:r>
            <a:r>
              <a:rPr lang="zh-CN" altLang="en-US" kern="0" dirty="0" smtClean="0">
                <a:solidFill>
                  <a:schemeClr val="bg1"/>
                </a:solidFill>
              </a:rPr>
              <a:t>。</a:t>
            </a:r>
            <a:endParaRPr lang="en-US" altLang="zh-CN" kern="0" dirty="0" smtClean="0">
              <a:solidFill>
                <a:schemeClr val="bg1"/>
              </a:solidFill>
            </a:endParaRPr>
          </a:p>
          <a:p>
            <a:pPr marL="0" lvl="1"/>
            <a:endParaRPr lang="en-US" altLang="zh-CN" kern="0" dirty="0">
              <a:solidFill>
                <a:schemeClr val="bg1"/>
              </a:solidFill>
            </a:endParaRPr>
          </a:p>
        </p:txBody>
      </p:sp>
      <p:pic>
        <p:nvPicPr>
          <p:cNvPr id="3" name="图片 2"/>
          <p:cNvPicPr>
            <a:picLocks noChangeAspect="1"/>
          </p:cNvPicPr>
          <p:nvPr/>
        </p:nvPicPr>
        <p:blipFill>
          <a:blip r:embed="rId3"/>
          <a:stretch>
            <a:fillRect/>
          </a:stretch>
        </p:blipFill>
        <p:spPr>
          <a:xfrm>
            <a:off x="971600" y="2294463"/>
            <a:ext cx="6972000" cy="984000"/>
          </a:xfrm>
          <a:prstGeom prst="rect">
            <a:avLst/>
          </a:prstGeom>
        </p:spPr>
      </p:pic>
      <p:pic>
        <p:nvPicPr>
          <p:cNvPr id="7" name="图片 6"/>
          <p:cNvPicPr>
            <a:picLocks noChangeAspect="1"/>
          </p:cNvPicPr>
          <p:nvPr/>
        </p:nvPicPr>
        <p:blipFill>
          <a:blip r:embed="rId4"/>
          <a:stretch>
            <a:fillRect/>
          </a:stretch>
        </p:blipFill>
        <p:spPr>
          <a:xfrm>
            <a:off x="971600" y="4149080"/>
            <a:ext cx="6972000" cy="1788000"/>
          </a:xfrm>
          <a:prstGeom prst="rect">
            <a:avLst/>
          </a:prstGeom>
        </p:spPr>
      </p:pic>
      <p:sp>
        <p:nvSpPr>
          <p:cNvPr id="11" name="矩形 10"/>
          <p:cNvSpPr/>
          <p:nvPr/>
        </p:nvSpPr>
        <p:spPr>
          <a:xfrm>
            <a:off x="2627784" y="1838560"/>
            <a:ext cx="1420582" cy="1569660"/>
          </a:xfrm>
          <a:prstGeom prst="rect">
            <a:avLst/>
          </a:prstGeom>
        </p:spPr>
        <p:txBody>
          <a:bodyPr wrap="none">
            <a:spAutoFit/>
          </a:bodyPr>
          <a:lstStyle/>
          <a:p>
            <a:r>
              <a:rPr lang="en-US" altLang="zh-CN" sz="9600" b="1" dirty="0">
                <a:solidFill>
                  <a:srgbClr val="C00000"/>
                </a:solidFill>
                <a:effectLst>
                  <a:outerShdw blurRad="38100" dist="38100" dir="2700000" algn="tl">
                    <a:srgbClr val="000000">
                      <a:alpha val="43137"/>
                    </a:srgbClr>
                  </a:outerShdw>
                </a:effectLst>
                <a:latin typeface="Segoe UI Light"/>
              </a:rPr>
              <a:t>×</a:t>
            </a:r>
            <a:endParaRPr lang="zh-CN" altLang="en-US" sz="9600" b="1" dirty="0">
              <a:solidFill>
                <a:srgbClr val="C00000"/>
              </a:solidFill>
              <a:effectLst>
                <a:outerShdw blurRad="38100" dist="38100" dir="2700000" algn="tl">
                  <a:srgbClr val="000000">
                    <a:alpha val="43137"/>
                  </a:srgbClr>
                </a:outerShdw>
              </a:effectLst>
              <a:latin typeface="Segoe UI Light"/>
            </a:endParaRPr>
          </a:p>
        </p:txBody>
      </p:sp>
      <p:sp>
        <p:nvSpPr>
          <p:cNvPr id="12" name="矩形 11"/>
          <p:cNvSpPr/>
          <p:nvPr/>
        </p:nvSpPr>
        <p:spPr>
          <a:xfrm>
            <a:off x="2810850" y="3537976"/>
            <a:ext cx="1415772" cy="1569660"/>
          </a:xfrm>
          <a:prstGeom prst="rect">
            <a:avLst/>
          </a:prstGeom>
        </p:spPr>
        <p:txBody>
          <a:bodyPr wrap="none">
            <a:spAutoFit/>
          </a:bodyPr>
          <a:lstStyle/>
          <a:p>
            <a:r>
              <a:rPr lang="en-US" altLang="zh-CN" sz="9600" dirty="0">
                <a:solidFill>
                  <a:srgbClr val="65BC46"/>
                </a:solidFill>
                <a:latin typeface="Segoe UI Light"/>
                <a:sym typeface="Webdings"/>
              </a:rPr>
              <a:t></a:t>
            </a:r>
            <a:endParaRPr lang="zh-CN" altLang="en-US" sz="9600" dirty="0"/>
          </a:p>
        </p:txBody>
      </p:sp>
    </p:spTree>
    <p:extLst>
      <p:ext uri="{BB962C8B-B14F-4D97-AF65-F5344CB8AC3E}">
        <p14:creationId xmlns:p14="http://schemas.microsoft.com/office/powerpoint/2010/main" val="1267974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r>
              <a:rPr lang="en-US" altLang="zh-CN" dirty="0" smtClean="0"/>
              <a:t>Step 1</a:t>
            </a:r>
            <a:r>
              <a:rPr lang="zh-CN" altLang="en-US" dirty="0" smtClean="0"/>
              <a:t>：绘制数据流图常见错误</a:t>
            </a:r>
            <a:r>
              <a:rPr lang="en-US" altLang="zh-CN" dirty="0" smtClean="0"/>
              <a:t>2</a:t>
            </a:r>
            <a:endParaRPr lang="zh-CN" altLang="en-US" dirty="0"/>
          </a:p>
        </p:txBody>
      </p:sp>
      <p:cxnSp>
        <p:nvCxnSpPr>
          <p:cNvPr id="5" name="直接连接符 4"/>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6" name="矩形 35"/>
          <p:cNvSpPr/>
          <p:nvPr/>
        </p:nvSpPr>
        <p:spPr>
          <a:xfrm>
            <a:off x="323528" y="980728"/>
            <a:ext cx="8640960" cy="1200329"/>
          </a:xfrm>
          <a:prstGeom prst="rect">
            <a:avLst/>
          </a:prstGeom>
          <a:solidFill>
            <a:schemeClr val="bg2">
              <a:lumMod val="75000"/>
            </a:schemeClr>
          </a:solidFill>
        </p:spPr>
        <p:style>
          <a:lnRef idx="3">
            <a:schemeClr val="lt1"/>
          </a:lnRef>
          <a:fillRef idx="1">
            <a:schemeClr val="accent6"/>
          </a:fillRef>
          <a:effectRef idx="1">
            <a:schemeClr val="accent6"/>
          </a:effectRef>
          <a:fontRef idx="minor">
            <a:schemeClr val="lt1"/>
          </a:fontRef>
        </p:style>
        <p:txBody>
          <a:bodyPr wrap="square">
            <a:spAutoFit/>
          </a:bodyPr>
          <a:lstStyle/>
          <a:p>
            <a:pPr marL="0" lvl="1"/>
            <a:r>
              <a:rPr lang="zh-CN" altLang="en-US" b="1" kern="0" dirty="0">
                <a:solidFill>
                  <a:schemeClr val="bg1"/>
                </a:solidFill>
                <a:latin typeface="黑体" panose="02010609060101010101" pitchFamily="49" charset="-122"/>
                <a:ea typeface="黑体" panose="02010609060101010101" pitchFamily="49" charset="-122"/>
              </a:rPr>
              <a:t>错误</a:t>
            </a:r>
            <a:r>
              <a:rPr lang="en-US" altLang="zh-CN" b="1" kern="0" dirty="0">
                <a:solidFill>
                  <a:schemeClr val="bg1"/>
                </a:solidFill>
                <a:latin typeface="黑体" panose="02010609060101010101" pitchFamily="49" charset="-122"/>
                <a:ea typeface="黑体" panose="02010609060101010101" pitchFamily="49" charset="-122"/>
              </a:rPr>
              <a:t>2</a:t>
            </a:r>
            <a:r>
              <a:rPr lang="zh-CN" altLang="en-US" b="1" kern="0" dirty="0">
                <a:solidFill>
                  <a:schemeClr val="bg1"/>
                </a:solidFill>
                <a:latin typeface="黑体" panose="02010609060101010101" pitchFamily="49" charset="-122"/>
                <a:ea typeface="黑体" panose="02010609060101010101" pitchFamily="49" charset="-122"/>
              </a:rPr>
              <a:t>：数据存储在信任边界外。</a:t>
            </a:r>
            <a:endParaRPr lang="en-US" altLang="zh-CN" b="1" kern="0" dirty="0">
              <a:solidFill>
                <a:schemeClr val="bg1"/>
              </a:solidFill>
              <a:latin typeface="黑体" panose="02010609060101010101" pitchFamily="49" charset="-122"/>
              <a:ea typeface="黑体" panose="02010609060101010101" pitchFamily="49" charset="-122"/>
            </a:endParaRPr>
          </a:p>
          <a:p>
            <a:pPr marL="0" lvl="1"/>
            <a:r>
              <a:rPr lang="zh-CN" altLang="en-US" kern="0" dirty="0">
                <a:solidFill>
                  <a:schemeClr val="bg1"/>
                </a:solidFill>
              </a:rPr>
              <a:t>注</a:t>
            </a:r>
            <a:r>
              <a:rPr lang="zh-CN" altLang="en-US" kern="0" dirty="0" smtClean="0">
                <a:solidFill>
                  <a:schemeClr val="bg1"/>
                </a:solidFill>
              </a:rPr>
              <a:t>：当使用第三方存储时，必然是使用了其存储服务（如</a:t>
            </a:r>
            <a:r>
              <a:rPr lang="zh-CN" altLang="en-US" kern="0" dirty="0">
                <a:solidFill>
                  <a:schemeClr val="bg1"/>
                </a:solidFill>
              </a:rPr>
              <a:t>网盘</a:t>
            </a:r>
            <a:r>
              <a:rPr lang="zh-CN" altLang="en-US" kern="0" dirty="0" smtClean="0">
                <a:solidFill>
                  <a:schemeClr val="bg1"/>
                </a:solidFill>
              </a:rPr>
              <a:t>），此时，存储应该做</a:t>
            </a:r>
            <a:r>
              <a:rPr lang="zh-CN" altLang="en-US" b="1" kern="0" dirty="0" smtClean="0">
                <a:solidFill>
                  <a:srgbClr val="C00000"/>
                </a:solidFill>
              </a:rPr>
              <a:t>外部交互方</a:t>
            </a:r>
            <a:r>
              <a:rPr lang="zh-CN" altLang="en-US" kern="0" dirty="0" smtClean="0">
                <a:solidFill>
                  <a:schemeClr val="bg1"/>
                </a:solidFill>
              </a:rPr>
              <a:t>处理。</a:t>
            </a:r>
            <a:endParaRPr lang="en-US" altLang="zh-CN" kern="0" dirty="0" smtClean="0">
              <a:solidFill>
                <a:schemeClr val="bg1"/>
              </a:solidFill>
            </a:endParaRPr>
          </a:p>
          <a:p>
            <a:pPr marL="0" lvl="1"/>
            <a:endParaRPr lang="en-US" altLang="zh-CN" kern="0" dirty="0">
              <a:solidFill>
                <a:schemeClr val="bg1"/>
              </a:solidFill>
            </a:endParaRPr>
          </a:p>
        </p:txBody>
      </p:sp>
      <p:sp>
        <p:nvSpPr>
          <p:cNvPr id="11" name="矩形 10"/>
          <p:cNvSpPr/>
          <p:nvPr/>
        </p:nvSpPr>
        <p:spPr>
          <a:xfrm>
            <a:off x="1763688" y="4119688"/>
            <a:ext cx="1420582" cy="1569660"/>
          </a:xfrm>
          <a:prstGeom prst="rect">
            <a:avLst/>
          </a:prstGeom>
        </p:spPr>
        <p:txBody>
          <a:bodyPr wrap="none">
            <a:spAutoFit/>
          </a:bodyPr>
          <a:lstStyle/>
          <a:p>
            <a:r>
              <a:rPr lang="en-US" altLang="zh-CN" sz="9600" b="1" dirty="0">
                <a:solidFill>
                  <a:srgbClr val="C00000"/>
                </a:solidFill>
                <a:effectLst>
                  <a:outerShdw blurRad="38100" dist="38100" dir="2700000" algn="tl">
                    <a:srgbClr val="000000">
                      <a:alpha val="43137"/>
                    </a:srgbClr>
                  </a:outerShdw>
                </a:effectLst>
                <a:latin typeface="Segoe UI Light"/>
              </a:rPr>
              <a:t>×</a:t>
            </a:r>
            <a:endParaRPr lang="zh-CN" altLang="en-US" sz="9600" b="1" dirty="0">
              <a:solidFill>
                <a:srgbClr val="C00000"/>
              </a:solidFill>
              <a:effectLst>
                <a:outerShdw blurRad="38100" dist="38100" dir="2700000" algn="tl">
                  <a:srgbClr val="000000">
                    <a:alpha val="43137"/>
                  </a:srgbClr>
                </a:outerShdw>
              </a:effectLst>
              <a:latin typeface="Segoe UI Light"/>
            </a:endParaRPr>
          </a:p>
        </p:txBody>
      </p:sp>
      <p:pic>
        <p:nvPicPr>
          <p:cNvPr id="8" name="图片 7"/>
          <p:cNvPicPr>
            <a:picLocks noChangeAspect="1"/>
          </p:cNvPicPr>
          <p:nvPr/>
        </p:nvPicPr>
        <p:blipFill>
          <a:blip r:embed="rId3"/>
          <a:stretch>
            <a:fillRect/>
          </a:stretch>
        </p:blipFill>
        <p:spPr>
          <a:xfrm>
            <a:off x="755650" y="2564904"/>
            <a:ext cx="7404000" cy="3468000"/>
          </a:xfrm>
          <a:prstGeom prst="rect">
            <a:avLst/>
          </a:prstGeom>
        </p:spPr>
      </p:pic>
    </p:spTree>
    <p:extLst>
      <p:ext uri="{BB962C8B-B14F-4D97-AF65-F5344CB8AC3E}">
        <p14:creationId xmlns:p14="http://schemas.microsoft.com/office/powerpoint/2010/main" val="4023530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r>
              <a:rPr lang="en-US" altLang="zh-CN" dirty="0" smtClean="0"/>
              <a:t>Step 1</a:t>
            </a:r>
            <a:r>
              <a:rPr lang="zh-CN" altLang="en-US" dirty="0" smtClean="0"/>
              <a:t>：绘制数据流图常见错误</a:t>
            </a:r>
            <a:r>
              <a:rPr lang="en-US" altLang="zh-CN" dirty="0" smtClean="0"/>
              <a:t>3</a:t>
            </a:r>
            <a:endParaRPr lang="zh-CN" altLang="en-US" dirty="0"/>
          </a:p>
        </p:txBody>
      </p:sp>
      <p:cxnSp>
        <p:nvCxnSpPr>
          <p:cNvPr id="5" name="直接连接符 4"/>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6" name="矩形 35"/>
          <p:cNvSpPr/>
          <p:nvPr/>
        </p:nvSpPr>
        <p:spPr>
          <a:xfrm>
            <a:off x="323528" y="980728"/>
            <a:ext cx="8640960" cy="1200329"/>
          </a:xfrm>
          <a:prstGeom prst="rect">
            <a:avLst/>
          </a:prstGeom>
          <a:solidFill>
            <a:schemeClr val="bg2">
              <a:lumMod val="75000"/>
            </a:schemeClr>
          </a:solidFill>
        </p:spPr>
        <p:style>
          <a:lnRef idx="3">
            <a:schemeClr val="lt1"/>
          </a:lnRef>
          <a:fillRef idx="1">
            <a:schemeClr val="accent6"/>
          </a:fillRef>
          <a:effectRef idx="1">
            <a:schemeClr val="accent6"/>
          </a:effectRef>
          <a:fontRef idx="minor">
            <a:schemeClr val="lt1"/>
          </a:fontRef>
        </p:style>
        <p:txBody>
          <a:bodyPr wrap="square">
            <a:spAutoFit/>
          </a:bodyPr>
          <a:lstStyle/>
          <a:p>
            <a:pPr marL="0" lvl="1"/>
            <a:r>
              <a:rPr lang="zh-CN" altLang="en-US" b="1" kern="0" dirty="0" smtClean="0">
                <a:solidFill>
                  <a:schemeClr val="bg1"/>
                </a:solidFill>
                <a:latin typeface="黑体" panose="02010609060101010101" pitchFamily="49" charset="-122"/>
                <a:ea typeface="黑体" panose="02010609060101010101" pitchFamily="49" charset="-122"/>
              </a:rPr>
              <a:t>错误</a:t>
            </a:r>
            <a:r>
              <a:rPr lang="en-US" altLang="zh-CN" b="1" kern="0" dirty="0" smtClean="0">
                <a:solidFill>
                  <a:schemeClr val="bg1"/>
                </a:solidFill>
                <a:latin typeface="黑体" panose="02010609060101010101" pitchFamily="49" charset="-122"/>
                <a:ea typeface="黑体" panose="02010609060101010101" pitchFamily="49" charset="-122"/>
              </a:rPr>
              <a:t>3</a:t>
            </a:r>
            <a:r>
              <a:rPr lang="zh-CN" altLang="en-US" b="1" kern="0" dirty="0" smtClean="0">
                <a:solidFill>
                  <a:schemeClr val="bg1"/>
                </a:solidFill>
                <a:latin typeface="黑体" panose="02010609060101010101" pitchFamily="49" charset="-122"/>
                <a:ea typeface="黑体" panose="02010609060101010101" pitchFamily="49" charset="-122"/>
              </a:rPr>
              <a:t>：外部交互方直接使用内部存储</a:t>
            </a:r>
            <a:r>
              <a:rPr lang="zh-CN" altLang="en-US" kern="0" dirty="0" smtClean="0">
                <a:solidFill>
                  <a:schemeClr val="bg1"/>
                </a:solidFill>
              </a:rPr>
              <a:t>。</a:t>
            </a:r>
            <a:endParaRPr lang="en-US" altLang="zh-CN" kern="0" dirty="0">
              <a:solidFill>
                <a:schemeClr val="bg1"/>
              </a:solidFill>
            </a:endParaRPr>
          </a:p>
          <a:p>
            <a:pPr marL="0" lvl="1"/>
            <a:r>
              <a:rPr lang="zh-CN" altLang="en-US" kern="0" dirty="0">
                <a:solidFill>
                  <a:schemeClr val="bg1"/>
                </a:solidFill>
              </a:rPr>
              <a:t>注</a:t>
            </a:r>
            <a:r>
              <a:rPr lang="zh-CN" altLang="en-US" kern="0" dirty="0" smtClean="0">
                <a:solidFill>
                  <a:schemeClr val="bg1"/>
                </a:solidFill>
              </a:rPr>
              <a:t>：外部交互方要使用系统内部存储，必须通过处理过程。如果外部交互方可以直接使用存储，其系统的风险极大。如</a:t>
            </a:r>
            <a:r>
              <a:rPr lang="en-US" altLang="zh-CN" kern="0" dirty="0" err="1" smtClean="0">
                <a:solidFill>
                  <a:schemeClr val="bg1"/>
                </a:solidFill>
              </a:rPr>
              <a:t>sftp</a:t>
            </a:r>
            <a:r>
              <a:rPr lang="en-US" altLang="zh-CN" kern="0" dirty="0" smtClean="0">
                <a:solidFill>
                  <a:schemeClr val="bg1"/>
                </a:solidFill>
              </a:rPr>
              <a:t>,</a:t>
            </a:r>
            <a:r>
              <a:rPr lang="zh-CN" altLang="en-US" kern="0" dirty="0" smtClean="0">
                <a:solidFill>
                  <a:schemeClr val="bg1"/>
                </a:solidFill>
              </a:rPr>
              <a:t>无需认证，即可上传下载文件。</a:t>
            </a:r>
            <a:endParaRPr lang="en-US" altLang="zh-CN" kern="0" dirty="0" smtClean="0">
              <a:solidFill>
                <a:schemeClr val="bg1"/>
              </a:solidFill>
            </a:endParaRPr>
          </a:p>
          <a:p>
            <a:pPr marL="0" lvl="1"/>
            <a:endParaRPr lang="en-US" altLang="zh-CN" kern="0" dirty="0">
              <a:solidFill>
                <a:schemeClr val="bg1"/>
              </a:solidFill>
            </a:endParaRPr>
          </a:p>
        </p:txBody>
      </p:sp>
      <p:sp>
        <p:nvSpPr>
          <p:cNvPr id="11" name="矩形 10"/>
          <p:cNvSpPr/>
          <p:nvPr/>
        </p:nvSpPr>
        <p:spPr>
          <a:xfrm>
            <a:off x="3464730" y="2211972"/>
            <a:ext cx="1420582" cy="1569660"/>
          </a:xfrm>
          <a:prstGeom prst="rect">
            <a:avLst/>
          </a:prstGeom>
        </p:spPr>
        <p:txBody>
          <a:bodyPr wrap="none">
            <a:spAutoFit/>
          </a:bodyPr>
          <a:lstStyle/>
          <a:p>
            <a:r>
              <a:rPr lang="en-US" altLang="zh-CN" sz="9600" b="1" dirty="0">
                <a:solidFill>
                  <a:srgbClr val="C00000"/>
                </a:solidFill>
                <a:effectLst>
                  <a:outerShdw blurRad="38100" dist="38100" dir="2700000" algn="tl">
                    <a:srgbClr val="000000">
                      <a:alpha val="43137"/>
                    </a:srgbClr>
                  </a:outerShdw>
                </a:effectLst>
                <a:latin typeface="Segoe UI Light"/>
              </a:rPr>
              <a:t>×</a:t>
            </a:r>
            <a:endParaRPr lang="zh-CN" altLang="en-US" sz="9600" b="1" dirty="0">
              <a:solidFill>
                <a:srgbClr val="C00000"/>
              </a:solidFill>
              <a:effectLst>
                <a:outerShdw blurRad="38100" dist="38100" dir="2700000" algn="tl">
                  <a:srgbClr val="000000">
                    <a:alpha val="43137"/>
                  </a:srgbClr>
                </a:outerShdw>
              </a:effectLst>
              <a:latin typeface="Segoe UI Light"/>
            </a:endParaRPr>
          </a:p>
        </p:txBody>
      </p:sp>
      <p:pic>
        <p:nvPicPr>
          <p:cNvPr id="6" name="图片 5"/>
          <p:cNvPicPr>
            <a:picLocks noChangeAspect="1"/>
          </p:cNvPicPr>
          <p:nvPr/>
        </p:nvPicPr>
        <p:blipFill>
          <a:blip r:embed="rId3"/>
          <a:stretch>
            <a:fillRect/>
          </a:stretch>
        </p:blipFill>
        <p:spPr>
          <a:xfrm>
            <a:off x="1075288" y="2317632"/>
            <a:ext cx="5160000" cy="1464000"/>
          </a:xfrm>
          <a:prstGeom prst="rect">
            <a:avLst/>
          </a:prstGeom>
        </p:spPr>
      </p:pic>
      <p:sp>
        <p:nvSpPr>
          <p:cNvPr id="12" name="矩形 11"/>
          <p:cNvSpPr/>
          <p:nvPr/>
        </p:nvSpPr>
        <p:spPr>
          <a:xfrm>
            <a:off x="3936122" y="4869160"/>
            <a:ext cx="1415772" cy="1569660"/>
          </a:xfrm>
          <a:prstGeom prst="rect">
            <a:avLst/>
          </a:prstGeom>
        </p:spPr>
        <p:txBody>
          <a:bodyPr wrap="none">
            <a:spAutoFit/>
          </a:bodyPr>
          <a:lstStyle/>
          <a:p>
            <a:r>
              <a:rPr lang="en-US" altLang="zh-CN" sz="9600" dirty="0">
                <a:solidFill>
                  <a:srgbClr val="65BC46"/>
                </a:solidFill>
                <a:latin typeface="Segoe UI Light"/>
                <a:sym typeface="Webdings"/>
              </a:rPr>
              <a:t></a:t>
            </a:r>
            <a:endParaRPr lang="zh-CN" altLang="en-US" sz="9600" dirty="0"/>
          </a:p>
        </p:txBody>
      </p:sp>
      <p:pic>
        <p:nvPicPr>
          <p:cNvPr id="3" name="图片 2"/>
          <p:cNvPicPr>
            <a:picLocks noChangeAspect="1"/>
          </p:cNvPicPr>
          <p:nvPr/>
        </p:nvPicPr>
        <p:blipFill>
          <a:blip r:embed="rId4"/>
          <a:stretch>
            <a:fillRect/>
          </a:stretch>
        </p:blipFill>
        <p:spPr>
          <a:xfrm>
            <a:off x="1074400" y="4149080"/>
            <a:ext cx="6072000" cy="1644000"/>
          </a:xfrm>
          <a:prstGeom prst="rect">
            <a:avLst/>
          </a:prstGeom>
        </p:spPr>
      </p:pic>
    </p:spTree>
    <p:extLst>
      <p:ext uri="{BB962C8B-B14F-4D97-AF65-F5344CB8AC3E}">
        <p14:creationId xmlns:p14="http://schemas.microsoft.com/office/powerpoint/2010/main" val="3380226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900122" y="2325072"/>
            <a:ext cx="6072000" cy="1644000"/>
          </a:xfrm>
          <a:prstGeom prst="rect">
            <a:avLst/>
          </a:prstGeom>
        </p:spPr>
      </p:pic>
      <p:sp>
        <p:nvSpPr>
          <p:cNvPr id="2" name="标题 1"/>
          <p:cNvSpPr>
            <a:spLocks noGrp="1"/>
          </p:cNvSpPr>
          <p:nvPr>
            <p:ph type="title"/>
          </p:nvPr>
        </p:nvSpPr>
        <p:spPr>
          <a:xfrm>
            <a:off x="755650" y="-27384"/>
            <a:ext cx="7632700" cy="871537"/>
          </a:xfrm>
        </p:spPr>
        <p:txBody>
          <a:bodyPr/>
          <a:lstStyle/>
          <a:p>
            <a:r>
              <a:rPr lang="en-US" altLang="zh-CN" dirty="0" smtClean="0"/>
              <a:t>Step 1</a:t>
            </a:r>
            <a:r>
              <a:rPr lang="zh-CN" altLang="en-US" dirty="0" smtClean="0"/>
              <a:t>：绘制数据流图常见错误</a:t>
            </a:r>
            <a:r>
              <a:rPr lang="en-US" altLang="zh-CN" dirty="0" smtClean="0"/>
              <a:t>4</a:t>
            </a:r>
            <a:endParaRPr lang="zh-CN" altLang="en-US" dirty="0"/>
          </a:p>
        </p:txBody>
      </p:sp>
      <p:cxnSp>
        <p:nvCxnSpPr>
          <p:cNvPr id="5" name="直接连接符 4"/>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6" name="矩形 35"/>
          <p:cNvSpPr/>
          <p:nvPr/>
        </p:nvSpPr>
        <p:spPr>
          <a:xfrm>
            <a:off x="323528" y="980728"/>
            <a:ext cx="8640960" cy="1200329"/>
          </a:xfrm>
          <a:prstGeom prst="rect">
            <a:avLst/>
          </a:prstGeom>
          <a:solidFill>
            <a:schemeClr val="bg2">
              <a:lumMod val="75000"/>
            </a:schemeClr>
          </a:solidFill>
        </p:spPr>
        <p:style>
          <a:lnRef idx="3">
            <a:schemeClr val="lt1"/>
          </a:lnRef>
          <a:fillRef idx="1">
            <a:schemeClr val="accent6"/>
          </a:fillRef>
          <a:effectRef idx="1">
            <a:schemeClr val="accent6"/>
          </a:effectRef>
          <a:fontRef idx="minor">
            <a:schemeClr val="lt1"/>
          </a:fontRef>
        </p:style>
        <p:txBody>
          <a:bodyPr wrap="square">
            <a:spAutoFit/>
          </a:bodyPr>
          <a:lstStyle/>
          <a:p>
            <a:pPr marL="0" lvl="1"/>
            <a:r>
              <a:rPr lang="zh-CN" altLang="en-US" b="1" kern="0" dirty="0" smtClean="0">
                <a:solidFill>
                  <a:schemeClr val="bg1"/>
                </a:solidFill>
                <a:latin typeface="黑体" panose="02010609060101010101" pitchFamily="49" charset="-122"/>
                <a:ea typeface="黑体" panose="02010609060101010101" pitchFamily="49" charset="-122"/>
              </a:rPr>
              <a:t>错误</a:t>
            </a:r>
            <a:r>
              <a:rPr lang="en-US" altLang="zh-CN" b="1" kern="0" dirty="0" smtClean="0">
                <a:solidFill>
                  <a:schemeClr val="bg1"/>
                </a:solidFill>
                <a:latin typeface="黑体" panose="02010609060101010101" pitchFamily="49" charset="-122"/>
                <a:ea typeface="黑体" panose="02010609060101010101" pitchFamily="49" charset="-122"/>
              </a:rPr>
              <a:t>4</a:t>
            </a:r>
            <a:r>
              <a:rPr lang="zh-CN" altLang="en-US" b="1" kern="0" dirty="0" smtClean="0">
                <a:solidFill>
                  <a:schemeClr val="bg1"/>
                </a:solidFill>
                <a:latin typeface="黑体" panose="02010609060101010101" pitchFamily="49" charset="-122"/>
                <a:ea typeface="黑体" panose="02010609060101010101" pitchFamily="49" charset="-122"/>
              </a:rPr>
              <a:t>：系统内部处理过程表示为外部实体</a:t>
            </a:r>
            <a:r>
              <a:rPr lang="zh-CN" altLang="en-US" kern="0" dirty="0" smtClean="0">
                <a:solidFill>
                  <a:schemeClr val="bg1"/>
                </a:solidFill>
              </a:rPr>
              <a:t>。</a:t>
            </a:r>
            <a:endParaRPr lang="en-US" altLang="zh-CN" kern="0" dirty="0">
              <a:solidFill>
                <a:schemeClr val="bg1"/>
              </a:solidFill>
            </a:endParaRPr>
          </a:p>
          <a:p>
            <a:pPr marL="0" lvl="1"/>
            <a:r>
              <a:rPr lang="zh-CN" altLang="en-US" kern="0" dirty="0">
                <a:solidFill>
                  <a:schemeClr val="bg1"/>
                </a:solidFill>
              </a:rPr>
              <a:t>注</a:t>
            </a:r>
            <a:r>
              <a:rPr lang="zh-CN" altLang="en-US" kern="0" dirty="0" smtClean="0">
                <a:solidFill>
                  <a:schemeClr val="bg1"/>
                </a:solidFill>
              </a:rPr>
              <a:t>：系统内部的第三方抵赖，如</a:t>
            </a:r>
            <a:r>
              <a:rPr lang="en-US" altLang="zh-CN" kern="0" dirty="0" smtClean="0">
                <a:solidFill>
                  <a:schemeClr val="bg1"/>
                </a:solidFill>
              </a:rPr>
              <a:t>kernel</a:t>
            </a:r>
            <a:r>
              <a:rPr lang="zh-CN" altLang="en-US" kern="0" dirty="0" smtClean="0">
                <a:solidFill>
                  <a:schemeClr val="bg1"/>
                </a:solidFill>
              </a:rPr>
              <a:t>、解决方案内的平台部件、开源组件，属于系统内部，在信任域内，应表示为处理过程。</a:t>
            </a:r>
            <a:endParaRPr lang="en-US" altLang="zh-CN" kern="0" dirty="0" smtClean="0">
              <a:solidFill>
                <a:schemeClr val="bg1"/>
              </a:solidFill>
            </a:endParaRPr>
          </a:p>
          <a:p>
            <a:pPr marL="0" lvl="1"/>
            <a:endParaRPr lang="en-US" altLang="zh-CN" kern="0" dirty="0">
              <a:solidFill>
                <a:schemeClr val="bg1"/>
              </a:solidFill>
            </a:endParaRPr>
          </a:p>
        </p:txBody>
      </p:sp>
      <p:sp>
        <p:nvSpPr>
          <p:cNvPr id="11" name="矩形 10"/>
          <p:cNvSpPr/>
          <p:nvPr/>
        </p:nvSpPr>
        <p:spPr>
          <a:xfrm>
            <a:off x="3911384" y="3036381"/>
            <a:ext cx="1420582" cy="1569660"/>
          </a:xfrm>
          <a:prstGeom prst="rect">
            <a:avLst/>
          </a:prstGeom>
        </p:spPr>
        <p:txBody>
          <a:bodyPr wrap="none">
            <a:spAutoFit/>
          </a:bodyPr>
          <a:lstStyle/>
          <a:p>
            <a:r>
              <a:rPr lang="en-US" altLang="zh-CN" sz="9600" b="1" dirty="0">
                <a:solidFill>
                  <a:srgbClr val="C00000"/>
                </a:solidFill>
                <a:effectLst>
                  <a:outerShdw blurRad="38100" dist="38100" dir="2700000" algn="tl">
                    <a:srgbClr val="000000">
                      <a:alpha val="43137"/>
                    </a:srgbClr>
                  </a:outerShdw>
                </a:effectLst>
                <a:latin typeface="Segoe UI Light"/>
              </a:rPr>
              <a:t>×</a:t>
            </a:r>
            <a:endParaRPr lang="zh-CN" altLang="en-US" sz="9600" b="1" dirty="0">
              <a:solidFill>
                <a:srgbClr val="C00000"/>
              </a:solidFill>
              <a:effectLst>
                <a:outerShdw blurRad="38100" dist="38100" dir="2700000" algn="tl">
                  <a:srgbClr val="000000">
                    <a:alpha val="43137"/>
                  </a:srgbClr>
                </a:outerShdw>
              </a:effectLst>
              <a:latin typeface="Segoe UI Light"/>
            </a:endParaRPr>
          </a:p>
        </p:txBody>
      </p:sp>
      <p:sp>
        <p:nvSpPr>
          <p:cNvPr id="12" name="矩形 11"/>
          <p:cNvSpPr/>
          <p:nvPr/>
        </p:nvSpPr>
        <p:spPr>
          <a:xfrm>
            <a:off x="3936122" y="4797512"/>
            <a:ext cx="1415772" cy="1569660"/>
          </a:xfrm>
          <a:prstGeom prst="rect">
            <a:avLst/>
          </a:prstGeom>
        </p:spPr>
        <p:txBody>
          <a:bodyPr wrap="none">
            <a:spAutoFit/>
          </a:bodyPr>
          <a:lstStyle/>
          <a:p>
            <a:r>
              <a:rPr lang="en-US" altLang="zh-CN" sz="9600" dirty="0">
                <a:solidFill>
                  <a:srgbClr val="65BC46"/>
                </a:solidFill>
                <a:latin typeface="Segoe UI Light"/>
                <a:sym typeface="Webdings"/>
              </a:rPr>
              <a:t></a:t>
            </a:r>
            <a:endParaRPr lang="zh-CN" altLang="en-US" sz="9600" dirty="0"/>
          </a:p>
        </p:txBody>
      </p:sp>
      <p:pic>
        <p:nvPicPr>
          <p:cNvPr id="14" name="图片 13"/>
          <p:cNvPicPr>
            <a:picLocks noChangeAspect="1"/>
          </p:cNvPicPr>
          <p:nvPr/>
        </p:nvPicPr>
        <p:blipFill>
          <a:blip r:embed="rId4"/>
          <a:stretch>
            <a:fillRect/>
          </a:stretch>
        </p:blipFill>
        <p:spPr>
          <a:xfrm>
            <a:off x="904850" y="4147863"/>
            <a:ext cx="6072000" cy="1644000"/>
          </a:xfrm>
          <a:prstGeom prst="rect">
            <a:avLst/>
          </a:prstGeom>
        </p:spPr>
      </p:pic>
    </p:spTree>
    <p:extLst>
      <p:ext uri="{BB962C8B-B14F-4D97-AF65-F5344CB8AC3E}">
        <p14:creationId xmlns:p14="http://schemas.microsoft.com/office/powerpoint/2010/main" val="1903978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r>
              <a:rPr lang="en-US" altLang="zh-CN" dirty="0" smtClean="0"/>
              <a:t>Step 2</a:t>
            </a:r>
            <a:r>
              <a:rPr lang="zh-CN" altLang="en-US" dirty="0" smtClean="0"/>
              <a:t>：威胁分析</a:t>
            </a:r>
            <a:r>
              <a:rPr lang="en-US" altLang="zh-CN" dirty="0" smtClean="0"/>
              <a:t>— </a:t>
            </a:r>
            <a:r>
              <a:rPr lang="en-US" altLang="zh-CN" sz="2400" dirty="0" smtClean="0"/>
              <a:t>STRIDE</a:t>
            </a:r>
            <a:r>
              <a:rPr lang="zh-CN" altLang="en-US" sz="2400" dirty="0" smtClean="0"/>
              <a:t>威胁表</a:t>
            </a:r>
            <a:endParaRPr lang="zh-CN" altLang="en-US" sz="2400" dirty="0"/>
          </a:p>
        </p:txBody>
      </p:sp>
      <p:cxnSp>
        <p:nvCxnSpPr>
          <p:cNvPr id="45" name="直接连接符 44"/>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903894983"/>
              </p:ext>
            </p:extLst>
          </p:nvPr>
        </p:nvGraphicFramePr>
        <p:xfrm>
          <a:off x="251520" y="1196752"/>
          <a:ext cx="8734935" cy="4119807"/>
        </p:xfrm>
        <a:graphic>
          <a:graphicData uri="http://schemas.openxmlformats.org/drawingml/2006/table">
            <a:tbl>
              <a:tblPr firstRow="1" bandRow="1">
                <a:tableStyleId>{F5AB1C69-6EDB-4FF4-983F-18BD219EF322}</a:tableStyleId>
              </a:tblPr>
              <a:tblGrid>
                <a:gridCol w="1318110"/>
                <a:gridCol w="1080120"/>
                <a:gridCol w="1080120"/>
                <a:gridCol w="1080120"/>
                <a:gridCol w="1152128"/>
                <a:gridCol w="1080120"/>
                <a:gridCol w="1008112"/>
                <a:gridCol w="936105"/>
              </a:tblGrid>
              <a:tr h="386164">
                <a:tc>
                  <a:txBody>
                    <a:bodyPr/>
                    <a:lstStyle/>
                    <a:p>
                      <a:pPr algn="ctr"/>
                      <a:r>
                        <a:rPr lang="zh-CN" altLang="en-US" dirty="0" smtClean="0">
                          <a:solidFill>
                            <a:srgbClr val="FF0000"/>
                          </a:solidFill>
                          <a:latin typeface="黑体" panose="02010609060101010101" pitchFamily="49" charset="-122"/>
                          <a:ea typeface="黑体" panose="02010609060101010101" pitchFamily="49" charset="-122"/>
                        </a:rPr>
                        <a:t>元素</a:t>
                      </a:r>
                      <a:endParaRPr lang="zh-CN" altLang="en-US" dirty="0">
                        <a:solidFill>
                          <a:srgbClr val="FF0000"/>
                        </a:solidFill>
                        <a:latin typeface="黑体" panose="02010609060101010101" pitchFamily="49" charset="-122"/>
                        <a:ea typeface="黑体" panose="02010609060101010101" pitchFamily="49" charset="-122"/>
                      </a:endParaRPr>
                    </a:p>
                  </a:txBody>
                  <a:tcP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i="0" dirty="0" smtClean="0">
                          <a:solidFill>
                            <a:schemeClr val="tx1">
                              <a:lumMod val="95000"/>
                              <a:lumOff val="5000"/>
                            </a:schemeClr>
                          </a:solidFill>
                          <a:latin typeface="黑体" panose="02010609060101010101" pitchFamily="49" charset="-122"/>
                          <a:ea typeface="黑体" panose="02010609060101010101" pitchFamily="49" charset="-122"/>
                        </a:rPr>
                        <a:t>S</a:t>
                      </a:r>
                      <a:endParaRPr lang="zh-CN" altLang="en-US" sz="2000" i="0" dirty="0">
                        <a:solidFill>
                          <a:schemeClr val="tx1">
                            <a:lumMod val="95000"/>
                            <a:lumOff val="5000"/>
                          </a:schemeClr>
                        </a:solidFill>
                        <a:latin typeface="黑体" panose="02010609060101010101" pitchFamily="49" charset="-122"/>
                        <a:ea typeface="黑体" panose="02010609060101010101" pitchFamily="49" charset="-122"/>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000" b="1" i="0" kern="1200" dirty="0" smtClean="0">
                          <a:solidFill>
                            <a:schemeClr val="tx1">
                              <a:lumMod val="95000"/>
                              <a:lumOff val="5000"/>
                            </a:schemeClr>
                          </a:solidFill>
                          <a:latin typeface="黑体" panose="02010609060101010101" pitchFamily="49" charset="-122"/>
                          <a:ea typeface="黑体" panose="02010609060101010101" pitchFamily="49" charset="-122"/>
                          <a:cs typeface="+mn-cs"/>
                        </a:rPr>
                        <a:t>T</a:t>
                      </a:r>
                      <a:endParaRPr lang="zh-CN" altLang="en-US" sz="2000" b="1" i="0" kern="1200" dirty="0">
                        <a:solidFill>
                          <a:schemeClr val="tx1">
                            <a:lumMod val="95000"/>
                            <a:lumOff val="5000"/>
                          </a:schemeClr>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000" b="1" i="0" kern="1200" dirty="0" smtClean="0">
                          <a:solidFill>
                            <a:schemeClr val="tx1">
                              <a:lumMod val="95000"/>
                              <a:lumOff val="5000"/>
                            </a:schemeClr>
                          </a:solidFill>
                          <a:latin typeface="黑体" panose="02010609060101010101" pitchFamily="49" charset="-122"/>
                          <a:ea typeface="黑体" panose="02010609060101010101" pitchFamily="49" charset="-122"/>
                          <a:cs typeface="+mn-cs"/>
                        </a:rPr>
                        <a:t>R</a:t>
                      </a:r>
                      <a:endParaRPr lang="zh-CN" altLang="en-US" sz="2000" b="1" i="0" kern="1200" dirty="0">
                        <a:solidFill>
                          <a:schemeClr val="tx1">
                            <a:lumMod val="95000"/>
                            <a:lumOff val="5000"/>
                          </a:schemeClr>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000" b="1" i="0" kern="1200" dirty="0" smtClean="0">
                          <a:solidFill>
                            <a:schemeClr val="tx1">
                              <a:lumMod val="95000"/>
                              <a:lumOff val="5000"/>
                            </a:schemeClr>
                          </a:solidFill>
                          <a:latin typeface="黑体" panose="02010609060101010101" pitchFamily="49" charset="-122"/>
                          <a:ea typeface="黑体" panose="02010609060101010101" pitchFamily="49" charset="-122"/>
                          <a:cs typeface="+mn-cs"/>
                        </a:rPr>
                        <a:t>I</a:t>
                      </a:r>
                      <a:endParaRPr lang="zh-CN" altLang="en-US" sz="2000" b="1" i="0" kern="1200" dirty="0">
                        <a:solidFill>
                          <a:schemeClr val="tx1">
                            <a:lumMod val="95000"/>
                            <a:lumOff val="5000"/>
                          </a:schemeClr>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000" b="1" i="0" kern="1200" dirty="0" smtClean="0">
                          <a:solidFill>
                            <a:schemeClr val="tx1">
                              <a:lumMod val="95000"/>
                              <a:lumOff val="5000"/>
                            </a:schemeClr>
                          </a:solidFill>
                          <a:latin typeface="黑体" panose="02010609060101010101" pitchFamily="49" charset="-122"/>
                          <a:ea typeface="黑体" panose="02010609060101010101" pitchFamily="49" charset="-122"/>
                          <a:cs typeface="+mn-cs"/>
                        </a:rPr>
                        <a:t>D</a:t>
                      </a:r>
                      <a:endParaRPr lang="zh-CN" altLang="en-US" sz="2000" b="1" i="0" kern="1200" dirty="0">
                        <a:solidFill>
                          <a:schemeClr val="tx1">
                            <a:lumMod val="95000"/>
                            <a:lumOff val="5000"/>
                          </a:schemeClr>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000" b="1" i="0" kern="1200" dirty="0" smtClean="0">
                          <a:solidFill>
                            <a:schemeClr val="tx1">
                              <a:lumMod val="95000"/>
                              <a:lumOff val="5000"/>
                            </a:schemeClr>
                          </a:solidFill>
                          <a:latin typeface="黑体" panose="02010609060101010101" pitchFamily="49" charset="-122"/>
                          <a:ea typeface="黑体" panose="02010609060101010101" pitchFamily="49" charset="-122"/>
                          <a:cs typeface="+mn-cs"/>
                        </a:rPr>
                        <a:t>E</a:t>
                      </a:r>
                      <a:endParaRPr lang="zh-CN" altLang="en-US" sz="2000" b="1" i="0" kern="1200" dirty="0">
                        <a:solidFill>
                          <a:schemeClr val="tx1">
                            <a:lumMod val="95000"/>
                            <a:lumOff val="5000"/>
                          </a:schemeClr>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000" b="1" i="0" kern="1200" dirty="0" smtClean="0">
                          <a:solidFill>
                            <a:schemeClr val="tx1">
                              <a:lumMod val="95000"/>
                              <a:lumOff val="5000"/>
                            </a:schemeClr>
                          </a:solidFill>
                          <a:latin typeface="黑体" panose="02010609060101010101" pitchFamily="49" charset="-122"/>
                          <a:ea typeface="黑体" panose="02010609060101010101" pitchFamily="49" charset="-122"/>
                          <a:cs typeface="+mn-cs"/>
                        </a:rPr>
                        <a:t>P</a:t>
                      </a:r>
                      <a:endParaRPr lang="zh-CN" altLang="en-US" sz="2000" b="1" i="0" kern="1200" dirty="0">
                        <a:solidFill>
                          <a:schemeClr val="tx1">
                            <a:lumMod val="95000"/>
                            <a:lumOff val="5000"/>
                          </a:schemeClr>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929007">
                <a:tc>
                  <a:txBody>
                    <a:bodyPr/>
                    <a:lstStyle/>
                    <a:p>
                      <a:pPr marL="0" algn="l" defTabSz="914400" rtl="0" eaLnBrk="1" latinLnBrk="0" hangingPunct="1"/>
                      <a:endParaRPr lang="en-US" altLang="zh-CN" sz="1800" b="1" kern="1200" dirty="0" smtClean="0">
                        <a:solidFill>
                          <a:schemeClr val="tx1">
                            <a:lumMod val="95000"/>
                            <a:lumOff val="5000"/>
                          </a:schemeClr>
                        </a:solidFill>
                        <a:latin typeface="+mn-lt"/>
                        <a:ea typeface="+mn-ea"/>
                        <a:cs typeface="+mn-cs"/>
                      </a:endParaRPr>
                    </a:p>
                    <a:p>
                      <a:pPr marL="0" algn="l" defTabSz="914400" rtl="0" eaLnBrk="1" latinLnBrk="0" hangingPunct="1"/>
                      <a:endParaRPr lang="en-US" altLang="zh-CN" sz="1800" b="1" kern="1200" dirty="0" smtClean="0">
                        <a:solidFill>
                          <a:schemeClr val="tx1">
                            <a:lumMod val="95000"/>
                            <a:lumOff val="5000"/>
                          </a:schemeClr>
                        </a:solidFill>
                        <a:latin typeface="+mn-lt"/>
                        <a:ea typeface="+mn-ea"/>
                        <a:cs typeface="+mn-cs"/>
                      </a:endParaRPr>
                    </a:p>
                    <a:p>
                      <a:pPr marL="0" algn="ctr" defTabSz="914400" rtl="0" eaLnBrk="1" latinLnBrk="0" hangingPunct="1"/>
                      <a:r>
                        <a:rPr lang="zh-CN" altLang="en-US" sz="1400" b="0" kern="1200" dirty="0" smtClean="0">
                          <a:solidFill>
                            <a:schemeClr val="tx1">
                              <a:lumMod val="95000"/>
                              <a:lumOff val="5000"/>
                            </a:schemeClr>
                          </a:solidFill>
                          <a:latin typeface="黑体" panose="02010609060101010101" pitchFamily="49" charset="-122"/>
                          <a:ea typeface="黑体" panose="02010609060101010101" pitchFamily="49" charset="-122"/>
                          <a:cs typeface="+mn-cs"/>
                        </a:rPr>
                        <a:t>外部交互方</a:t>
                      </a:r>
                      <a:endParaRPr lang="en-US" altLang="zh-CN" sz="1400" b="0" kern="1200" dirty="0" smtClean="0">
                        <a:solidFill>
                          <a:schemeClr val="tx1">
                            <a:lumMod val="95000"/>
                            <a:lumOff val="5000"/>
                          </a:schemeClr>
                        </a:solidFill>
                        <a:latin typeface="黑体" panose="02010609060101010101" pitchFamily="49" charset="-122"/>
                        <a:ea typeface="黑体" panose="02010609060101010101" pitchFamily="49" charset="-122"/>
                        <a:cs typeface="+mn-cs"/>
                      </a:endParaRPr>
                    </a:p>
                  </a:txBody>
                  <a:tcP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zh-CN" altLang="en-US" sz="1800" b="1" kern="1200" dirty="0">
                        <a:solidFill>
                          <a:schemeClr val="tx1">
                            <a:lumMod val="95000"/>
                            <a:lumOff val="5000"/>
                          </a:schemeClr>
                        </a:solidFill>
                        <a:latin typeface="+mn-l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zh-CN" altLang="en-US" sz="1800" b="1" kern="1200" dirty="0">
                        <a:solidFill>
                          <a:schemeClr val="tx1">
                            <a:lumMod val="95000"/>
                            <a:lumOff val="5000"/>
                          </a:schemeClr>
                        </a:solidFill>
                        <a:latin typeface="+mn-l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smtClean="0">
                          <a:ln>
                            <a:noFill/>
                          </a:ln>
                          <a:solidFill>
                            <a:srgbClr val="C00000"/>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931520">
                <a:tc>
                  <a:txBody>
                    <a:bodyPr/>
                    <a:lstStyle/>
                    <a:p>
                      <a:pPr marL="0" algn="l" defTabSz="914400" rtl="0" eaLnBrk="1" latinLnBrk="0" hangingPunct="1"/>
                      <a:endParaRPr lang="en-US" altLang="zh-CN" sz="1800" b="1" kern="1200" dirty="0" smtClean="0">
                        <a:solidFill>
                          <a:schemeClr val="tx1">
                            <a:lumMod val="95000"/>
                            <a:lumOff val="5000"/>
                          </a:schemeClr>
                        </a:solidFill>
                        <a:latin typeface="+mn-lt"/>
                        <a:ea typeface="+mn-ea"/>
                        <a:cs typeface="+mn-cs"/>
                      </a:endParaRPr>
                    </a:p>
                    <a:p>
                      <a:pPr marL="0" algn="l" defTabSz="914400" rtl="0" eaLnBrk="1" latinLnBrk="0" hangingPunct="1"/>
                      <a:endParaRPr lang="en-US" altLang="zh-CN" sz="1800" b="1" kern="1200" dirty="0" smtClean="0">
                        <a:solidFill>
                          <a:schemeClr val="tx1">
                            <a:lumMod val="95000"/>
                            <a:lumOff val="5000"/>
                          </a:schemeClr>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rPr>
                        <a:t>处理过程</a:t>
                      </a:r>
                      <a:endParaRPr kumimoji="0" lang="en-US" altLang="zh-CN" sz="1400" b="0" i="0" u="none" strike="noStrike" kern="1200" cap="none" spc="0" normalizeH="0" baseline="0" noProof="0" dirty="0" smtClean="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a:txBody>
                  <a:tcP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931520">
                <a:tc>
                  <a:txBody>
                    <a:bodyPr/>
                    <a:lstStyle/>
                    <a:p>
                      <a:pPr marL="0" algn="l" defTabSz="914400" rtl="0" eaLnBrk="1" latinLnBrk="0" hangingPunct="1"/>
                      <a:endParaRPr lang="en-US" altLang="zh-CN" sz="1800" b="1" kern="1200" dirty="0" smtClean="0">
                        <a:solidFill>
                          <a:schemeClr val="tx1">
                            <a:lumMod val="95000"/>
                            <a:lumOff val="5000"/>
                          </a:schemeClr>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rPr>
                        <a:t>数据存储</a:t>
                      </a:r>
                      <a:endParaRPr kumimoji="0" lang="en-US" altLang="zh-CN" sz="1400" b="0" i="0" u="none" strike="noStrike" kern="1200" cap="none" spc="0" normalizeH="0" baseline="0" noProof="0" dirty="0" smtClean="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a:txBody>
                  <a:tcP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zh-CN" altLang="en-US" sz="1800" b="1" kern="1200" dirty="0">
                        <a:solidFill>
                          <a:schemeClr val="tx1">
                            <a:lumMod val="95000"/>
                            <a:lumOff val="5000"/>
                          </a:schemeClr>
                        </a:solidFill>
                        <a:latin typeface="+mn-l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smtClean="0">
                          <a:ln>
                            <a:noFill/>
                          </a:ln>
                          <a:solidFill>
                            <a:srgbClr val="C00000"/>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C00000"/>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zh-CN" altLang="en-US" sz="1800" b="1" kern="1200" dirty="0">
                        <a:solidFill>
                          <a:schemeClr val="tx1">
                            <a:lumMod val="95000"/>
                            <a:lumOff val="5000"/>
                          </a:schemeClr>
                        </a:solidFill>
                        <a:latin typeface="+mn-l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smtClean="0">
                          <a:ln>
                            <a:noFill/>
                          </a:ln>
                          <a:solidFill>
                            <a:srgbClr val="C00000"/>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931520">
                <a:tc>
                  <a:txBody>
                    <a:bodyPr/>
                    <a:lstStyle/>
                    <a:p>
                      <a:pPr marL="0" algn="l" defTabSz="914400" rtl="0" eaLnBrk="1" latinLnBrk="0" hangingPunct="1"/>
                      <a:endParaRPr lang="en-US" altLang="zh-CN" sz="1800" b="1" kern="1200" dirty="0" smtClean="0">
                        <a:solidFill>
                          <a:schemeClr val="tx1">
                            <a:lumMod val="95000"/>
                            <a:lumOff val="5000"/>
                          </a:schemeClr>
                        </a:solidFill>
                        <a:latin typeface="+mn-lt"/>
                        <a:ea typeface="+mn-ea"/>
                        <a:cs typeface="+mn-cs"/>
                      </a:endParaRPr>
                    </a:p>
                    <a:p>
                      <a:pPr marL="0" algn="l" defTabSz="914400" rtl="0" eaLnBrk="1" latinLnBrk="0" hangingPunct="1"/>
                      <a:endParaRPr lang="en-US" altLang="zh-CN" sz="1800" b="1" kern="1200" dirty="0" smtClean="0">
                        <a:solidFill>
                          <a:schemeClr val="tx1">
                            <a:lumMod val="95000"/>
                            <a:lumOff val="5000"/>
                          </a:schemeClr>
                        </a:solidFill>
                        <a:latin typeface="+mn-lt"/>
                        <a:ea typeface="+mn-ea"/>
                        <a:cs typeface="+mn-cs"/>
                      </a:endParaRPr>
                    </a:p>
                    <a:p>
                      <a:pPr marL="0" algn="ctr" defTabSz="914400" rtl="0" eaLnBrk="1" latinLnBrk="0" hangingPunct="1"/>
                      <a:r>
                        <a:rPr lang="zh-CN" altLang="en-US" sz="1400" b="0" kern="1200" dirty="0" smtClean="0">
                          <a:solidFill>
                            <a:schemeClr val="tx1">
                              <a:lumMod val="95000"/>
                              <a:lumOff val="5000"/>
                            </a:schemeClr>
                          </a:solidFill>
                          <a:latin typeface="黑体" panose="02010609060101010101" pitchFamily="49" charset="-122"/>
                          <a:ea typeface="黑体" panose="02010609060101010101" pitchFamily="49" charset="-122"/>
                          <a:cs typeface="+mn-cs"/>
                        </a:rPr>
                        <a:t>数据流</a:t>
                      </a:r>
                      <a:endParaRPr lang="zh-CN" altLang="en-US" sz="1400" b="0" kern="1200" dirty="0">
                        <a:solidFill>
                          <a:schemeClr val="tx1">
                            <a:lumMod val="95000"/>
                            <a:lumOff val="5000"/>
                          </a:schemeClr>
                        </a:solidFill>
                        <a:latin typeface="黑体" panose="02010609060101010101" pitchFamily="49" charset="-122"/>
                        <a:ea typeface="黑体" panose="02010609060101010101" pitchFamily="49" charset="-122"/>
                        <a:cs typeface="+mn-cs"/>
                      </a:endParaRPr>
                    </a:p>
                  </a:txBody>
                  <a:tcP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zh-CN" altLang="en-US" sz="1800" b="1" kern="1200" dirty="0">
                        <a:solidFill>
                          <a:schemeClr val="tx1">
                            <a:lumMod val="95000"/>
                            <a:lumOff val="5000"/>
                          </a:schemeClr>
                        </a:solidFill>
                        <a:latin typeface="+mn-l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sym typeface="Webdings"/>
                        </a:rPr>
                        <a:t></a:t>
                      </a: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zh-CN" altLang="en-US" sz="1800" b="1" kern="1200" dirty="0">
                        <a:solidFill>
                          <a:schemeClr val="tx1">
                            <a:lumMod val="95000"/>
                            <a:lumOff val="5000"/>
                          </a:schemeClr>
                        </a:solidFill>
                        <a:latin typeface="+mn-lt"/>
                        <a:ea typeface="+mn-ea"/>
                        <a:cs typeface="+mn-cs"/>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altLang="zh-CN" sz="5400" b="0" i="0" u="none" strike="noStrike" kern="1200" cap="none" spc="0" normalizeH="0" baseline="0" noProof="0" dirty="0" smtClean="0">
                        <a:ln>
                          <a:noFill/>
                        </a:ln>
                        <a:solidFill>
                          <a:srgbClr val="65BC46"/>
                        </a:solidFill>
                        <a:effectLst/>
                        <a:uLnTx/>
                        <a:uFillTx/>
                        <a:latin typeface="Segoe UI Light"/>
                        <a:ea typeface="+mn-ea"/>
                        <a:cs typeface="+mn-cs"/>
                      </a:endParaRPr>
                    </a:p>
                  </a:txBody>
                  <a:tcP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矩形 47"/>
          <p:cNvSpPr/>
          <p:nvPr/>
        </p:nvSpPr>
        <p:spPr bwMode="auto">
          <a:xfrm>
            <a:off x="586540" y="1694828"/>
            <a:ext cx="718321" cy="413621"/>
          </a:xfrm>
          <a:prstGeom prst="rect">
            <a:avLst/>
          </a:prstGeom>
          <a:noFill/>
          <a:ln w="28575" cap="flat" cmpd="sng" algn="ctr">
            <a:solidFill>
              <a:srgbClr val="C00000"/>
            </a:solidFill>
            <a:prstDash val="solid"/>
          </a:ln>
          <a:effectLs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a:latin typeface="Arial" charset="0"/>
              <a:ea typeface="宋体" charset="-122"/>
            </a:endParaRPr>
          </a:p>
        </p:txBody>
      </p:sp>
      <p:sp>
        <p:nvSpPr>
          <p:cNvPr id="49" name="椭圆 48"/>
          <p:cNvSpPr/>
          <p:nvPr/>
        </p:nvSpPr>
        <p:spPr bwMode="auto">
          <a:xfrm>
            <a:off x="653411" y="2552640"/>
            <a:ext cx="581201" cy="549298"/>
          </a:xfrm>
          <a:prstGeom prst="ellipse">
            <a:avLst/>
          </a:prstGeom>
          <a:noFill/>
          <a:ln w="28575" cap="flat" cmpd="sng" algn="ctr">
            <a:solidFill>
              <a:srgbClr val="C00000"/>
            </a:solidFill>
            <a:prstDash val="solid"/>
          </a:ln>
          <a:effectLs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a:latin typeface="Arial" charset="0"/>
              <a:ea typeface="宋体" charset="-122"/>
            </a:endParaRPr>
          </a:p>
        </p:txBody>
      </p:sp>
      <p:grpSp>
        <p:nvGrpSpPr>
          <p:cNvPr id="57" name="Group 23"/>
          <p:cNvGrpSpPr>
            <a:grpSpLocks/>
          </p:cNvGrpSpPr>
          <p:nvPr/>
        </p:nvGrpSpPr>
        <p:grpSpPr bwMode="auto">
          <a:xfrm>
            <a:off x="582526" y="3545165"/>
            <a:ext cx="722335" cy="366167"/>
            <a:chOff x="2743200" y="3962401"/>
            <a:chExt cx="1143000" cy="304799"/>
          </a:xfrm>
        </p:grpSpPr>
        <p:cxnSp>
          <p:nvCxnSpPr>
            <p:cNvPr id="58" name="Straight Connector 20"/>
            <p:cNvCxnSpPr/>
            <p:nvPr/>
          </p:nvCxnSpPr>
          <p:spPr>
            <a:xfrm>
              <a:off x="2743200" y="3962401"/>
              <a:ext cx="1143000" cy="1588"/>
            </a:xfrm>
            <a:prstGeom prst="line">
              <a:avLst/>
            </a:prstGeom>
            <a:noFill/>
            <a:ln w="28575" cap="flat" cmpd="sng" algn="ctr">
              <a:solidFill>
                <a:srgbClr val="C00000"/>
              </a:solidFill>
              <a:prstDash val="solid"/>
            </a:ln>
            <a:effectLst/>
          </p:spPr>
        </p:cxnSp>
        <p:cxnSp>
          <p:nvCxnSpPr>
            <p:cNvPr id="59" name="Straight Connector 21"/>
            <p:cNvCxnSpPr/>
            <p:nvPr/>
          </p:nvCxnSpPr>
          <p:spPr>
            <a:xfrm>
              <a:off x="2743200" y="4265613"/>
              <a:ext cx="1143000" cy="1587"/>
            </a:xfrm>
            <a:prstGeom prst="line">
              <a:avLst/>
            </a:prstGeom>
            <a:noFill/>
            <a:ln w="28575" cap="flat" cmpd="sng" algn="ctr">
              <a:solidFill>
                <a:srgbClr val="C00000"/>
              </a:solidFill>
              <a:prstDash val="solid"/>
            </a:ln>
            <a:effectLst/>
          </p:spPr>
        </p:cxnSp>
      </p:grpSp>
      <p:sp>
        <p:nvSpPr>
          <p:cNvPr id="61" name="Arc 10"/>
          <p:cNvSpPr/>
          <p:nvPr/>
        </p:nvSpPr>
        <p:spPr>
          <a:xfrm rot="19075897">
            <a:off x="206907" y="4555643"/>
            <a:ext cx="1279715" cy="1109729"/>
          </a:xfrm>
          <a:prstGeom prst="arc">
            <a:avLst>
              <a:gd name="adj1" fmla="val 16200000"/>
              <a:gd name="adj2" fmla="val 762119"/>
            </a:avLst>
          </a:prstGeom>
          <a:noFill/>
          <a:ln w="28575" cap="flat" cmpd="sng" algn="ctr">
            <a:solidFill>
              <a:srgbClr val="C00000"/>
            </a:solidFill>
            <a:prstDash val="solid"/>
            <a:headEnd type="none" w="med" len="med"/>
            <a:tailEnd type="triangle" w="med" len="med"/>
          </a:ln>
          <a:effectLst/>
        </p:spPr>
        <p:txBody>
          <a:bodyPr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Light"/>
              <a:ea typeface="+mn-ea"/>
              <a:cs typeface="+mn-cs"/>
            </a:endParaRPr>
          </a:p>
        </p:txBody>
      </p:sp>
      <p:sp>
        <p:nvSpPr>
          <p:cNvPr id="64" name="Rounded Rectangular Callout 2"/>
          <p:cNvSpPr/>
          <p:nvPr/>
        </p:nvSpPr>
        <p:spPr bwMode="auto">
          <a:xfrm>
            <a:off x="4864588" y="1708249"/>
            <a:ext cx="3093547" cy="1119040"/>
          </a:xfrm>
          <a:prstGeom prst="wedgeRoundRectCallout">
            <a:avLst>
              <a:gd name="adj1" fmla="val -67553"/>
              <a:gd name="adj2" fmla="val 127229"/>
              <a:gd name="adj3" fmla="val 16667"/>
            </a:avLst>
          </a:prstGeom>
          <a:solidFill>
            <a:schemeClr val="accent1">
              <a:lumMod val="40000"/>
              <a:lumOff val="6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zh-CN" altLang="en-US" sz="2200" i="0" u="none" strike="noStrike" kern="0" cap="none" spc="0" normalizeH="0" baseline="0" noProof="0" dirty="0" smtClean="0">
                <a:ln>
                  <a:noFill/>
                </a:ln>
                <a:solidFill>
                  <a:srgbClr val="232323"/>
                </a:solidFill>
                <a:effectLst/>
                <a:uLnTx/>
                <a:uFillTx/>
                <a:latin typeface="Segoe UI Light"/>
                <a:ea typeface="+mn-ea"/>
                <a:cs typeface="+mn-cs"/>
              </a:rPr>
              <a:t>当数据存储是</a:t>
            </a:r>
            <a:r>
              <a:rPr kumimoji="0" lang="zh-CN" altLang="en-US" sz="2200" b="1" i="0" u="none" strike="noStrike" kern="0" cap="none" spc="0" normalizeH="0" baseline="0" noProof="0" dirty="0" smtClean="0">
                <a:ln>
                  <a:noFill/>
                </a:ln>
                <a:solidFill>
                  <a:srgbClr val="C00000"/>
                </a:solidFill>
                <a:effectLst/>
                <a:uLnTx/>
                <a:uFillTx/>
                <a:latin typeface="Segoe UI Light"/>
                <a:ea typeface="+mn-ea"/>
                <a:cs typeface="+mn-cs"/>
              </a:rPr>
              <a:t>审计日志</a:t>
            </a:r>
            <a:r>
              <a:rPr kumimoji="0" lang="zh-CN" altLang="en-US" sz="2200" i="0" u="none" strike="noStrike" kern="0" cap="none" spc="0" normalizeH="0" baseline="0" noProof="0" dirty="0" smtClean="0">
                <a:ln>
                  <a:noFill/>
                </a:ln>
                <a:solidFill>
                  <a:srgbClr val="232323"/>
                </a:solidFill>
                <a:effectLst/>
                <a:uLnTx/>
                <a:uFillTx/>
                <a:latin typeface="Segoe UI Light"/>
                <a:ea typeface="+mn-ea"/>
                <a:cs typeface="+mn-cs"/>
              </a:rPr>
              <a:t>，需要分析其抵赖风险</a:t>
            </a:r>
            <a:endParaRPr kumimoji="0" lang="en-US" sz="2200" i="0" u="none" strike="noStrike" kern="0" cap="none" spc="0" normalizeH="0" baseline="0" noProof="0" dirty="0" smtClean="0">
              <a:ln>
                <a:noFill/>
              </a:ln>
              <a:solidFill>
                <a:srgbClr val="232323"/>
              </a:solidFill>
              <a:effectLst/>
              <a:uLnTx/>
              <a:uFillTx/>
              <a:latin typeface="Segoe UI Light"/>
              <a:ea typeface="+mn-ea"/>
              <a:cs typeface="+mn-cs"/>
            </a:endParaRPr>
          </a:p>
        </p:txBody>
      </p:sp>
      <p:sp>
        <p:nvSpPr>
          <p:cNvPr id="12" name="Rounded Rectangular Callout 2"/>
          <p:cNvSpPr/>
          <p:nvPr/>
        </p:nvSpPr>
        <p:spPr bwMode="auto">
          <a:xfrm>
            <a:off x="4883452" y="3955282"/>
            <a:ext cx="3093547" cy="1119040"/>
          </a:xfrm>
          <a:prstGeom prst="wedgeRoundRectCallout">
            <a:avLst>
              <a:gd name="adj1" fmla="val 50481"/>
              <a:gd name="adj2" fmla="val -133443"/>
              <a:gd name="adj3" fmla="val 16667"/>
            </a:avLst>
          </a:prstGeom>
          <a:solidFill>
            <a:schemeClr val="accent1">
              <a:lumMod val="40000"/>
              <a:lumOff val="6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dirty="0" smtClean="0">
                <a:ln>
                  <a:noFill/>
                </a:ln>
                <a:solidFill>
                  <a:srgbClr val="232323"/>
                </a:solidFill>
                <a:effectLst/>
                <a:uLnTx/>
                <a:uFillTx/>
                <a:latin typeface="Segoe UI Light"/>
                <a:ea typeface="+mn-ea"/>
                <a:cs typeface="+mn-cs"/>
              </a:rPr>
              <a:t>数据存储</a:t>
            </a:r>
            <a:r>
              <a:rPr kumimoji="0" lang="zh-CN" altLang="en-US" sz="2200" i="0" u="none" strike="noStrike" kern="0" cap="none" spc="0" normalizeH="0" baseline="0" noProof="0" dirty="0" smtClean="0">
                <a:ln>
                  <a:noFill/>
                </a:ln>
                <a:solidFill>
                  <a:srgbClr val="232323"/>
                </a:solidFill>
                <a:effectLst/>
                <a:uLnTx/>
                <a:uFillTx/>
                <a:latin typeface="Segoe UI Light"/>
                <a:ea typeface="+mn-ea"/>
                <a:cs typeface="+mn-cs"/>
              </a:rPr>
              <a:t>和</a:t>
            </a:r>
            <a:r>
              <a:rPr kumimoji="0" lang="zh-CN" altLang="en-US" sz="2200" b="1" i="0" u="none" strike="noStrike" kern="0" cap="none" spc="0" normalizeH="0" baseline="0" noProof="0" dirty="0" smtClean="0">
                <a:ln>
                  <a:noFill/>
                </a:ln>
                <a:solidFill>
                  <a:srgbClr val="232323"/>
                </a:solidFill>
                <a:effectLst/>
                <a:uLnTx/>
                <a:uFillTx/>
                <a:latin typeface="Segoe UI Light"/>
                <a:ea typeface="+mn-ea"/>
                <a:cs typeface="+mn-cs"/>
              </a:rPr>
              <a:t>外部交互方</a:t>
            </a:r>
            <a:r>
              <a:rPr kumimoji="0" lang="zh-CN" altLang="en-US" sz="2200" i="0" u="none" strike="noStrike" kern="0" cap="none" spc="0" normalizeH="0" baseline="0" noProof="0" dirty="0" smtClean="0">
                <a:ln>
                  <a:noFill/>
                </a:ln>
                <a:solidFill>
                  <a:srgbClr val="232323"/>
                </a:solidFill>
                <a:effectLst/>
                <a:uLnTx/>
                <a:uFillTx/>
                <a:latin typeface="Segoe UI Light"/>
                <a:ea typeface="+mn-ea"/>
                <a:cs typeface="+mn-cs"/>
              </a:rPr>
              <a:t>存在</a:t>
            </a:r>
            <a:r>
              <a:rPr kumimoji="0" lang="zh-CN" altLang="en-US" sz="2200" b="1" i="0" u="none" strike="noStrike" kern="0" cap="none" spc="0" normalizeH="0" baseline="0" noProof="0" dirty="0" smtClean="0">
                <a:ln>
                  <a:noFill/>
                </a:ln>
                <a:solidFill>
                  <a:srgbClr val="C00000"/>
                </a:solidFill>
                <a:effectLst/>
                <a:uLnTx/>
                <a:uFillTx/>
                <a:latin typeface="Segoe UI Light"/>
                <a:ea typeface="+mn-ea"/>
                <a:cs typeface="+mn-cs"/>
              </a:rPr>
              <a:t>个人</a:t>
            </a:r>
            <a:r>
              <a:rPr lang="zh-CN" altLang="en-US" sz="2200" b="1" kern="0" noProof="0" dirty="0" smtClean="0">
                <a:solidFill>
                  <a:srgbClr val="C00000"/>
                </a:solidFill>
                <a:latin typeface="Segoe UI Light"/>
                <a:ea typeface="+mn-ea"/>
              </a:rPr>
              <a:t>数据</a:t>
            </a:r>
            <a:r>
              <a:rPr kumimoji="0" lang="zh-CN" altLang="en-US" sz="2200" i="0" u="none" strike="noStrike" kern="0" cap="none" spc="0" normalizeH="0" baseline="0" noProof="0" dirty="0" smtClean="0">
                <a:ln>
                  <a:noFill/>
                </a:ln>
                <a:solidFill>
                  <a:srgbClr val="232323"/>
                </a:solidFill>
                <a:effectLst/>
                <a:uLnTx/>
                <a:uFillTx/>
                <a:latin typeface="Segoe UI Light"/>
                <a:ea typeface="+mn-ea"/>
                <a:cs typeface="+mn-cs"/>
              </a:rPr>
              <a:t>，需要分析其</a:t>
            </a:r>
            <a:r>
              <a:rPr lang="zh-CN" altLang="en-US" sz="2200" kern="0" dirty="0">
                <a:solidFill>
                  <a:srgbClr val="232323"/>
                </a:solidFill>
                <a:latin typeface="Segoe UI Light"/>
                <a:ea typeface="+mn-ea"/>
              </a:rPr>
              <a:t>隐私</a:t>
            </a:r>
            <a:r>
              <a:rPr kumimoji="0" lang="zh-CN" altLang="en-US" sz="2200" i="0" u="none" strike="noStrike" kern="0" cap="none" spc="0" normalizeH="0" baseline="0" noProof="0" dirty="0" smtClean="0">
                <a:ln>
                  <a:noFill/>
                </a:ln>
                <a:solidFill>
                  <a:srgbClr val="232323"/>
                </a:solidFill>
                <a:effectLst/>
                <a:uLnTx/>
                <a:uFillTx/>
                <a:latin typeface="Segoe UI Light"/>
                <a:ea typeface="+mn-ea"/>
                <a:cs typeface="+mn-cs"/>
              </a:rPr>
              <a:t>风险</a:t>
            </a:r>
            <a:endParaRPr kumimoji="0" lang="en-US" sz="2200" i="0" u="none" strike="noStrike" kern="0" cap="none" spc="0" normalizeH="0" baseline="0" noProof="0" dirty="0" smtClean="0">
              <a:ln>
                <a:noFill/>
              </a:ln>
              <a:solidFill>
                <a:srgbClr val="232323"/>
              </a:solidFill>
              <a:effectLst/>
              <a:uLnTx/>
              <a:uFillTx/>
              <a:latin typeface="Segoe UI Light"/>
              <a:ea typeface="+mn-ea"/>
              <a:cs typeface="+mn-cs"/>
            </a:endParaRPr>
          </a:p>
        </p:txBody>
      </p:sp>
      <p:sp>
        <p:nvSpPr>
          <p:cNvPr id="6" name="左大括号 5"/>
          <p:cNvSpPr/>
          <p:nvPr/>
        </p:nvSpPr>
        <p:spPr bwMode="auto">
          <a:xfrm>
            <a:off x="7976999" y="2108449"/>
            <a:ext cx="286273" cy="1800976"/>
          </a:xfrm>
          <a:prstGeom prst="leftBrace">
            <a:avLst>
              <a:gd name="adj1" fmla="val 93510"/>
              <a:gd name="adj2" fmla="val 50000"/>
            </a:avLst>
          </a:prstGeom>
          <a:ln/>
          <a:extLst/>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21789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12"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1598012" y="1428736"/>
            <a:ext cx="5688632" cy="4304520"/>
          </a:xfrm>
        </p:spPr>
        <p:txBody>
          <a:bodyPr/>
          <a:lstStyle/>
          <a:p>
            <a:pPr marL="142875" lvl="1" indent="169863">
              <a:lnSpc>
                <a:spcPct val="130000"/>
              </a:lnSpc>
              <a:buSzPct val="60000"/>
              <a:buFont typeface="Wingdings" pitchFamily="2" charset="2"/>
              <a:buChar char="l"/>
            </a:pPr>
            <a:r>
              <a:rPr lang="en-US" altLang="zh-CN" b="1" kern="1200" dirty="0" smtClean="0">
                <a:solidFill>
                  <a:srgbClr val="FF0000"/>
                </a:solidFill>
                <a:latin typeface="微软雅黑" pitchFamily="34" charset="-122"/>
                <a:ea typeface="微软雅黑" pitchFamily="34" charset="-122"/>
                <a:cs typeface="Arial" pitchFamily="34" charset="0"/>
              </a:rPr>
              <a:t>ASTRIDE</a:t>
            </a:r>
            <a:r>
              <a:rPr lang="zh-CN" altLang="en-US" b="1" kern="1200" dirty="0" smtClean="0">
                <a:solidFill>
                  <a:srgbClr val="FF0000"/>
                </a:solidFill>
                <a:latin typeface="微软雅黑" pitchFamily="34" charset="-122"/>
                <a:ea typeface="微软雅黑" pitchFamily="34" charset="-122"/>
                <a:cs typeface="Arial" pitchFamily="34" charset="0"/>
              </a:rPr>
              <a:t>分析的目的</a:t>
            </a:r>
            <a:endParaRPr lang="en-US" altLang="zh-CN" b="1" kern="1200" dirty="0" smtClean="0">
              <a:solidFill>
                <a:srgbClr val="FF0000"/>
              </a:solidFill>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zh-CN" altLang="en-US" b="1" kern="1200" dirty="0">
                <a:latin typeface="微软雅黑" pitchFamily="34" charset="-122"/>
                <a:ea typeface="微软雅黑" pitchFamily="34" charset="-122"/>
                <a:cs typeface="Arial" pitchFamily="34" charset="0"/>
              </a:rPr>
              <a:t>如何</a:t>
            </a:r>
            <a:r>
              <a:rPr lang="zh-CN" altLang="en-US" b="1" kern="1200" dirty="0" smtClean="0">
                <a:latin typeface="微软雅黑" pitchFamily="34" charset="-122"/>
                <a:ea typeface="微软雅黑" pitchFamily="34" charset="-122"/>
                <a:cs typeface="Arial" pitchFamily="34" charset="0"/>
              </a:rPr>
              <a:t>做</a:t>
            </a:r>
            <a:r>
              <a:rPr lang="en-US" altLang="zh-CN" b="1" kern="1200" dirty="0" smtClean="0">
                <a:latin typeface="微软雅黑" pitchFamily="34" charset="-122"/>
                <a:ea typeface="微软雅黑" pitchFamily="34" charset="-122"/>
                <a:cs typeface="Arial" pitchFamily="34" charset="0"/>
              </a:rPr>
              <a:t>ASTRIDE</a:t>
            </a:r>
            <a:r>
              <a:rPr lang="zh-CN" altLang="en-US" b="1" kern="1200" dirty="0">
                <a:latin typeface="微软雅黑" pitchFamily="34" charset="-122"/>
                <a:ea typeface="微软雅黑" pitchFamily="34" charset="-122"/>
                <a:cs typeface="Arial" pitchFamily="34" charset="0"/>
              </a:rPr>
              <a:t>分析</a:t>
            </a:r>
            <a:endParaRPr lang="en-US" altLang="zh-CN"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绘制</a:t>
            </a:r>
            <a:r>
              <a:rPr lang="zh-CN" altLang="en-US" sz="1400" b="1" kern="1200" dirty="0" smtClean="0">
                <a:latin typeface="微软雅黑" pitchFamily="34" charset="-122"/>
                <a:ea typeface="微软雅黑" pitchFamily="34" charset="-122"/>
                <a:cs typeface="Arial" pitchFamily="34" charset="0"/>
              </a:rPr>
              <a:t>数据流图</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威胁分析</a:t>
            </a: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风险评估</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制定消减措施</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产品响应</a:t>
            </a:r>
            <a:endParaRPr lang="en-US" altLang="zh-CN" sz="1400" b="1" kern="1200" dirty="0" smtClean="0">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zh-CN" altLang="en-US" b="1" kern="1200" dirty="0" smtClean="0">
                <a:latin typeface="微软雅黑" pitchFamily="34" charset="-122"/>
                <a:ea typeface="微软雅黑" pitchFamily="34" charset="-122"/>
                <a:cs typeface="Arial" pitchFamily="34" charset="0"/>
              </a:rPr>
              <a:t>在威胁分析过程中使用知识库</a:t>
            </a:r>
            <a:endParaRPr lang="en-US" altLang="zh-CN"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什么是威胁评估库</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什么是威胁消减方案库</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如何使用</a:t>
            </a:r>
            <a:endParaRPr lang="en-US" altLang="zh-CN" sz="1400" b="1" kern="1200" dirty="0" smtClean="0">
              <a:latin typeface="微软雅黑" pitchFamily="34" charset="-122"/>
              <a:ea typeface="微软雅黑" pitchFamily="34" charset="-122"/>
              <a:cs typeface="Arial" pitchFamily="34" charset="0"/>
            </a:endParaRPr>
          </a:p>
          <a:p>
            <a:pPr marL="142875" lvl="1" indent="169863" eaLnBrk="1" hangingPunct="1">
              <a:lnSpc>
                <a:spcPct val="130000"/>
              </a:lnSpc>
              <a:buClr>
                <a:schemeClr val="tx1"/>
              </a:buClr>
              <a:buSzPct val="60000"/>
              <a:buFont typeface="Wingdings" pitchFamily="2" charset="2"/>
              <a:buChar char="l"/>
            </a:pPr>
            <a:r>
              <a:rPr lang="zh-CN" altLang="en-US" b="1" kern="1200" dirty="0" smtClean="0">
                <a:latin typeface="微软雅黑" pitchFamily="34" charset="-122"/>
                <a:ea typeface="微软雅黑" pitchFamily="34" charset="-122"/>
                <a:cs typeface="Arial" pitchFamily="34" charset="0"/>
              </a:rPr>
              <a:t>威胁分析举例</a:t>
            </a:r>
          </a:p>
          <a:p>
            <a:pPr marL="142875" lvl="1" indent="169863" eaLnBrk="1" hangingPunct="1">
              <a:lnSpc>
                <a:spcPct val="130000"/>
              </a:lnSpc>
              <a:buClr>
                <a:schemeClr val="tx1"/>
              </a:buClr>
              <a:buSzPct val="60000"/>
              <a:buNone/>
            </a:pPr>
            <a:endParaRPr lang="en-US" altLang="zh-CN" b="1" kern="1200" dirty="0" smtClean="0">
              <a:latin typeface="微软雅黑" pitchFamily="34" charset="-122"/>
              <a:ea typeface="微软雅黑" pitchFamily="34" charset="-122"/>
              <a:cs typeface="Arial" pitchFamily="34" charset="0"/>
            </a:endParaRPr>
          </a:p>
        </p:txBody>
      </p:sp>
      <p:sp>
        <p:nvSpPr>
          <p:cNvPr id="13315" name="矩形 23"/>
          <p:cNvSpPr txBox="1">
            <a:spLocks noChangeArrowheads="1"/>
          </p:cNvSpPr>
          <p:nvPr/>
        </p:nvSpPr>
        <p:spPr bwMode="auto">
          <a:xfrm>
            <a:off x="899592" y="721539"/>
            <a:ext cx="76327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600" b="1" smtClean="0">
                <a:solidFill>
                  <a:srgbClr val="990000"/>
                </a:solidFill>
                <a:latin typeface="FrutigerNext LT Medium" pitchFamily="34" charset="0"/>
                <a:ea typeface="黑体" pitchFamily="49" charset="-122"/>
              </a:rPr>
              <a:t>目录</a:t>
            </a:r>
            <a:endParaRPr lang="zh-CN" altLang="en-US" sz="3600" b="1" dirty="0">
              <a:solidFill>
                <a:srgbClr val="990000"/>
              </a:solidFill>
              <a:latin typeface="FrutigerNext LT Medium" pitchFamily="34" charset="0"/>
              <a:ea typeface="黑体" pitchFamily="49" charset="-122"/>
            </a:endParaRPr>
          </a:p>
        </p:txBody>
      </p:sp>
    </p:spTree>
  </p:cSld>
  <p:clrMapOvr>
    <a:masterClrMapping/>
  </p:clrMapOvr>
  <p:transition advClick="0" advTm="8000">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r>
              <a:rPr lang="en-US" altLang="zh-CN" dirty="0" smtClean="0"/>
              <a:t>Step 2</a:t>
            </a:r>
            <a:r>
              <a:rPr lang="zh-CN" altLang="en-US" dirty="0" smtClean="0"/>
              <a:t>：威胁分析</a:t>
            </a:r>
            <a:r>
              <a:rPr lang="en-US" altLang="zh-CN" dirty="0" smtClean="0"/>
              <a:t>— S (</a:t>
            </a:r>
            <a:r>
              <a:rPr lang="en-US" altLang="zh-CN" sz="2400" dirty="0" smtClean="0"/>
              <a:t>Spoofing</a:t>
            </a:r>
            <a:r>
              <a:rPr lang="en-US" altLang="zh-CN" dirty="0"/>
              <a:t>)</a:t>
            </a:r>
            <a:endParaRPr lang="zh-CN" altLang="en-US" dirty="0"/>
          </a:p>
        </p:txBody>
      </p:sp>
      <p:sp>
        <p:nvSpPr>
          <p:cNvPr id="4" name="TextBox 3"/>
          <p:cNvSpPr txBox="1"/>
          <p:nvPr/>
        </p:nvSpPr>
        <p:spPr>
          <a:xfrm>
            <a:off x="683568" y="1124744"/>
            <a:ext cx="6624736" cy="1200329"/>
          </a:xfrm>
          <a:prstGeom prst="rect">
            <a:avLst/>
          </a:prstGeom>
          <a:noFill/>
        </p:spPr>
        <p:txBody>
          <a:bodyPr wrap="square" rtlCol="0">
            <a:spAutoFit/>
          </a:bodyPr>
          <a:lstStyle/>
          <a:p>
            <a:r>
              <a:rPr lang="en-US" altLang="zh-CN" dirty="0" smtClean="0">
                <a:solidFill>
                  <a:srgbClr val="C00000"/>
                </a:solidFill>
              </a:rPr>
              <a:t>Spoofing:</a:t>
            </a:r>
            <a:r>
              <a:rPr lang="zh-CN" altLang="en-US" dirty="0" smtClean="0">
                <a:solidFill>
                  <a:srgbClr val="C00000"/>
                </a:solidFill>
              </a:rPr>
              <a:t>有能力冒充某人某物。</a:t>
            </a:r>
            <a:endParaRPr lang="en-US" altLang="zh-CN" b="1" u="sng" dirty="0" smtClean="0">
              <a:solidFill>
                <a:srgbClr val="C00000"/>
              </a:solidFill>
            </a:endParaRPr>
          </a:p>
          <a:p>
            <a:pPr indent="360000">
              <a:buFont typeface="Wingdings" pitchFamily="2" charset="2"/>
              <a:buChar char="n"/>
            </a:pPr>
            <a:r>
              <a:rPr lang="zh-CN" altLang="en-US" b="1" u="sng" dirty="0" smtClean="0">
                <a:solidFill>
                  <a:srgbClr val="000000"/>
                </a:solidFill>
              </a:rPr>
              <a:t>外部交互方</a:t>
            </a:r>
            <a:r>
              <a:rPr lang="en-US" altLang="zh-CN" b="1" u="sng" dirty="0" smtClean="0">
                <a:solidFill>
                  <a:srgbClr val="000000"/>
                </a:solidFill>
              </a:rPr>
              <a:t>spoofing : </a:t>
            </a:r>
            <a:endParaRPr lang="en-US" altLang="zh-CN" dirty="0" smtClean="0">
              <a:solidFill>
                <a:srgbClr val="000000"/>
              </a:solidFill>
            </a:endParaRPr>
          </a:p>
          <a:p>
            <a:pPr marL="342900" indent="-342900"/>
            <a:r>
              <a:rPr lang="zh-CN" altLang="en-US" dirty="0" smtClean="0">
                <a:solidFill>
                  <a:srgbClr val="000000"/>
                </a:solidFill>
              </a:rPr>
              <a:t>场景</a:t>
            </a:r>
            <a:r>
              <a:rPr lang="en-US" altLang="zh-CN" dirty="0" smtClean="0">
                <a:solidFill>
                  <a:srgbClr val="000000"/>
                </a:solidFill>
              </a:rPr>
              <a:t> 1:  </a:t>
            </a:r>
            <a:r>
              <a:rPr lang="zh-CN" altLang="en-US" dirty="0" smtClean="0">
                <a:solidFill>
                  <a:srgbClr val="000000"/>
                </a:solidFill>
              </a:rPr>
              <a:t>克隆手机访冒</a:t>
            </a:r>
            <a:r>
              <a:rPr lang="en-US" altLang="zh-CN" dirty="0" smtClean="0">
                <a:solidFill>
                  <a:srgbClr val="000000"/>
                </a:solidFill>
              </a:rPr>
              <a:t> BTS</a:t>
            </a:r>
          </a:p>
          <a:p>
            <a:pPr marL="342900" indent="-342900">
              <a:buFontTx/>
              <a:buAutoNum type="arabicPeriod"/>
            </a:pPr>
            <a:endParaRPr lang="en-US" altLang="zh-CN" dirty="0" smtClean="0">
              <a:solidFill>
                <a:srgbClr val="000000"/>
              </a:solidFill>
            </a:endParaRPr>
          </a:p>
        </p:txBody>
      </p:sp>
      <p:cxnSp>
        <p:nvCxnSpPr>
          <p:cNvPr id="10" name="直接箭头连接符 9"/>
          <p:cNvCxnSpPr/>
          <p:nvPr/>
        </p:nvCxnSpPr>
        <p:spPr bwMode="auto">
          <a:xfrm flipV="1">
            <a:off x="2051720" y="2339588"/>
            <a:ext cx="1872208" cy="216024"/>
          </a:xfrm>
          <a:prstGeom prst="straightConnector1">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683568" y="3429000"/>
            <a:ext cx="8280920" cy="1446550"/>
          </a:xfrm>
          <a:prstGeom prst="rect">
            <a:avLst/>
          </a:prstGeom>
          <a:noFill/>
        </p:spPr>
        <p:txBody>
          <a:bodyPr wrap="square" rtlCol="0">
            <a:spAutoFit/>
          </a:bodyPr>
          <a:lstStyle/>
          <a:p>
            <a:pPr marL="342900" indent="-342900">
              <a:buFont typeface="Wingdings" pitchFamily="2" charset="2"/>
              <a:buChar char="n"/>
            </a:pPr>
            <a:r>
              <a:rPr lang="zh-CN" altLang="en-US" b="1" u="sng" dirty="0" smtClean="0">
                <a:solidFill>
                  <a:srgbClr val="000000"/>
                </a:solidFill>
              </a:rPr>
              <a:t>处理过程</a:t>
            </a:r>
            <a:r>
              <a:rPr lang="en-US" altLang="zh-CN" b="1" u="sng" dirty="0" smtClean="0">
                <a:solidFill>
                  <a:srgbClr val="000000"/>
                </a:solidFill>
              </a:rPr>
              <a:t> Spoofing:</a:t>
            </a:r>
          </a:p>
          <a:p>
            <a:pPr marL="342900" indent="-342900"/>
            <a:r>
              <a:rPr lang="zh-CN" altLang="en-US" dirty="0" smtClean="0">
                <a:solidFill>
                  <a:srgbClr val="000000"/>
                </a:solidFill>
              </a:rPr>
              <a:t>场景</a:t>
            </a:r>
            <a:r>
              <a:rPr lang="en-US" altLang="zh-CN" dirty="0" smtClean="0">
                <a:solidFill>
                  <a:srgbClr val="000000"/>
                </a:solidFill>
              </a:rPr>
              <a:t> 1:GSM</a:t>
            </a:r>
            <a:r>
              <a:rPr lang="zh-CN" altLang="en-US" dirty="0" smtClean="0">
                <a:solidFill>
                  <a:srgbClr val="000000"/>
                </a:solidFill>
              </a:rPr>
              <a:t>网络中，手机不对网络做认证，假的</a:t>
            </a:r>
            <a:r>
              <a:rPr lang="en-US" altLang="zh-CN" dirty="0" smtClean="0">
                <a:solidFill>
                  <a:srgbClr val="000000"/>
                </a:solidFill>
              </a:rPr>
              <a:t>BTS</a:t>
            </a:r>
            <a:r>
              <a:rPr lang="zh-CN" altLang="en-US" dirty="0" smtClean="0">
                <a:solidFill>
                  <a:srgbClr val="000000"/>
                </a:solidFill>
              </a:rPr>
              <a:t>可以</a:t>
            </a:r>
            <a:r>
              <a:rPr lang="en-US" altLang="zh-CN" dirty="0" smtClean="0">
                <a:solidFill>
                  <a:srgbClr val="000000"/>
                </a:solidFill>
              </a:rPr>
              <a:t>spoof</a:t>
            </a:r>
            <a:r>
              <a:rPr lang="zh-CN" altLang="en-US" dirty="0" smtClean="0">
                <a:solidFill>
                  <a:srgbClr val="000000"/>
                </a:solidFill>
              </a:rPr>
              <a:t>，造成手机接入到假</a:t>
            </a:r>
            <a:r>
              <a:rPr lang="en-US" altLang="zh-CN" dirty="0" smtClean="0">
                <a:solidFill>
                  <a:srgbClr val="000000"/>
                </a:solidFill>
              </a:rPr>
              <a:t>BTS</a:t>
            </a:r>
          </a:p>
          <a:p>
            <a:pPr marL="342900" indent="-342900"/>
            <a:endParaRPr lang="en-US" altLang="zh-CN" sz="1600" dirty="0" smtClean="0">
              <a:solidFill>
                <a:srgbClr val="000000"/>
              </a:solidFill>
            </a:endParaRPr>
          </a:p>
          <a:p>
            <a:endParaRPr lang="zh-CN" altLang="en-US" dirty="0">
              <a:solidFill>
                <a:srgbClr val="000000"/>
              </a:solidFill>
            </a:endParaRPr>
          </a:p>
        </p:txBody>
      </p:sp>
      <p:sp>
        <p:nvSpPr>
          <p:cNvPr id="17" name="TextBox 16"/>
          <p:cNvSpPr txBox="1"/>
          <p:nvPr/>
        </p:nvSpPr>
        <p:spPr>
          <a:xfrm>
            <a:off x="971600" y="2852936"/>
            <a:ext cx="2088232" cy="369332"/>
          </a:xfrm>
          <a:prstGeom prst="rect">
            <a:avLst/>
          </a:prstGeom>
          <a:noFill/>
        </p:spPr>
        <p:txBody>
          <a:bodyPr wrap="square" rtlCol="0">
            <a:spAutoFit/>
          </a:bodyPr>
          <a:lstStyle/>
          <a:p>
            <a:r>
              <a:rPr lang="zh-CN" altLang="en-US" dirty="0" smtClean="0">
                <a:solidFill>
                  <a:srgbClr val="000000"/>
                </a:solidFill>
              </a:rPr>
              <a:t>外部交互方</a:t>
            </a:r>
            <a:endParaRPr lang="zh-CN" altLang="en-US" dirty="0">
              <a:solidFill>
                <a:srgbClr val="000000"/>
              </a:solidFill>
            </a:endParaRPr>
          </a:p>
        </p:txBody>
      </p:sp>
      <p:cxnSp>
        <p:nvCxnSpPr>
          <p:cNvPr id="20" name="直接箭头连接符 19"/>
          <p:cNvCxnSpPr/>
          <p:nvPr/>
        </p:nvCxnSpPr>
        <p:spPr bwMode="auto">
          <a:xfrm flipV="1">
            <a:off x="2267744" y="4797152"/>
            <a:ext cx="1872208" cy="216024"/>
          </a:xfrm>
          <a:prstGeom prst="straightConnector1">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2699792" y="4581128"/>
            <a:ext cx="792088" cy="646331"/>
          </a:xfrm>
          <a:prstGeom prst="rect">
            <a:avLst/>
          </a:prstGeom>
          <a:noFill/>
        </p:spPr>
        <p:txBody>
          <a:bodyPr wrap="square" rtlCol="0">
            <a:spAutoFit/>
          </a:bodyPr>
          <a:lstStyle/>
          <a:p>
            <a:r>
              <a:rPr lang="en-US" altLang="zh-CN" dirty="0" smtClean="0">
                <a:solidFill>
                  <a:srgbClr val="000000"/>
                </a:solidFill>
              </a:rPr>
              <a:t>GSM Signal</a:t>
            </a:r>
            <a:endParaRPr lang="zh-CN" altLang="en-US" dirty="0">
              <a:solidFill>
                <a:srgbClr val="000000"/>
              </a:solidFill>
            </a:endParaRPr>
          </a:p>
        </p:txBody>
      </p:sp>
      <p:sp>
        <p:nvSpPr>
          <p:cNvPr id="23" name="TextBox 22"/>
          <p:cNvSpPr txBox="1"/>
          <p:nvPr/>
        </p:nvSpPr>
        <p:spPr>
          <a:xfrm>
            <a:off x="899592" y="2420888"/>
            <a:ext cx="1296144" cy="307777"/>
          </a:xfrm>
          <a:prstGeom prst="rect">
            <a:avLst/>
          </a:prstGeom>
          <a:noFill/>
        </p:spPr>
        <p:txBody>
          <a:bodyPr wrap="square" rtlCol="0">
            <a:spAutoFit/>
          </a:bodyPr>
          <a:lstStyle/>
          <a:p>
            <a:pPr algn="ctr">
              <a:buClr>
                <a:srgbClr val="CC9900"/>
              </a:buClr>
            </a:pPr>
            <a:r>
              <a:rPr lang="zh-CN" altLang="en-US" sz="1400" dirty="0" smtClean="0">
                <a:solidFill>
                  <a:srgbClr val="000000"/>
                </a:solidFill>
                <a:latin typeface="Arial" charset="0"/>
                <a:ea typeface="宋体" charset="-122"/>
              </a:rPr>
              <a:t>克隆手机</a:t>
            </a:r>
          </a:p>
        </p:txBody>
      </p:sp>
      <p:pic>
        <p:nvPicPr>
          <p:cNvPr id="113666" name="Picture 2" descr="http://imgsrc.baidu.com/forum/w%3D580/sign=34c81431b33533faf5b6932698d3fdca/468ca50f4bfbfbed8674ab407af0f736afc31f86.jpg"/>
          <p:cNvPicPr>
            <a:picLocks noChangeAspect="1" noChangeArrowheads="1"/>
          </p:cNvPicPr>
          <p:nvPr/>
        </p:nvPicPr>
        <p:blipFill>
          <a:blip r:embed="rId3" cstate="print"/>
          <a:srcRect/>
          <a:stretch>
            <a:fillRect/>
          </a:stretch>
        </p:blipFill>
        <p:spPr bwMode="auto">
          <a:xfrm>
            <a:off x="5652120" y="4167082"/>
            <a:ext cx="2472275" cy="1854206"/>
          </a:xfrm>
          <a:prstGeom prst="rect">
            <a:avLst/>
          </a:prstGeom>
          <a:noFill/>
        </p:spPr>
      </p:pic>
      <p:sp>
        <p:nvSpPr>
          <p:cNvPr id="26" name="TextBox 25"/>
          <p:cNvSpPr txBox="1"/>
          <p:nvPr/>
        </p:nvSpPr>
        <p:spPr>
          <a:xfrm>
            <a:off x="4067944" y="2627620"/>
            <a:ext cx="1224136" cy="369332"/>
          </a:xfrm>
          <a:prstGeom prst="rect">
            <a:avLst/>
          </a:prstGeom>
          <a:noFill/>
        </p:spPr>
        <p:txBody>
          <a:bodyPr wrap="square" rtlCol="0">
            <a:spAutoFit/>
          </a:bodyPr>
          <a:lstStyle/>
          <a:p>
            <a:r>
              <a:rPr lang="en-US" altLang="zh-CN" dirty="0" smtClean="0">
                <a:solidFill>
                  <a:srgbClr val="000000"/>
                </a:solidFill>
              </a:rPr>
              <a:t>(</a:t>
            </a:r>
            <a:r>
              <a:rPr lang="zh-CN" altLang="en-US" dirty="0" smtClean="0">
                <a:solidFill>
                  <a:srgbClr val="000000"/>
                </a:solidFill>
              </a:rPr>
              <a:t>处理过程</a:t>
            </a:r>
            <a:r>
              <a:rPr lang="en-US" altLang="zh-CN" dirty="0" smtClean="0">
                <a:solidFill>
                  <a:srgbClr val="000000"/>
                </a:solidFill>
              </a:rPr>
              <a:t>)</a:t>
            </a:r>
            <a:endParaRPr lang="zh-CN" altLang="en-US" dirty="0">
              <a:solidFill>
                <a:srgbClr val="000000"/>
              </a:solidFill>
            </a:endParaRPr>
          </a:p>
        </p:txBody>
      </p:sp>
      <p:sp>
        <p:nvSpPr>
          <p:cNvPr id="27" name="TextBox 26"/>
          <p:cNvSpPr txBox="1"/>
          <p:nvPr/>
        </p:nvSpPr>
        <p:spPr>
          <a:xfrm>
            <a:off x="3923928" y="5219908"/>
            <a:ext cx="1224136" cy="369332"/>
          </a:xfrm>
          <a:prstGeom prst="rect">
            <a:avLst/>
          </a:prstGeom>
          <a:noFill/>
        </p:spPr>
        <p:txBody>
          <a:bodyPr wrap="square" rtlCol="0">
            <a:spAutoFit/>
          </a:bodyPr>
          <a:lstStyle/>
          <a:p>
            <a:r>
              <a:rPr lang="en-US" altLang="zh-CN" dirty="0" smtClean="0">
                <a:solidFill>
                  <a:srgbClr val="000000"/>
                </a:solidFill>
              </a:rPr>
              <a:t>(</a:t>
            </a:r>
            <a:r>
              <a:rPr lang="zh-CN" altLang="en-US" dirty="0" smtClean="0">
                <a:solidFill>
                  <a:srgbClr val="000000"/>
                </a:solidFill>
              </a:rPr>
              <a:t>处理过程</a:t>
            </a:r>
            <a:r>
              <a:rPr lang="en-US" altLang="zh-CN" dirty="0" smtClean="0">
                <a:solidFill>
                  <a:srgbClr val="000000"/>
                </a:solidFill>
              </a:rPr>
              <a:t>)</a:t>
            </a:r>
            <a:endParaRPr lang="zh-CN" altLang="en-US" dirty="0">
              <a:solidFill>
                <a:srgbClr val="000000"/>
              </a:solidFill>
            </a:endParaRPr>
          </a:p>
        </p:txBody>
      </p:sp>
      <p:cxnSp>
        <p:nvCxnSpPr>
          <p:cNvPr id="22" name="直接连接符 21"/>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24" name="矩形 23"/>
          <p:cNvSpPr/>
          <p:nvPr/>
        </p:nvSpPr>
        <p:spPr bwMode="auto">
          <a:xfrm>
            <a:off x="1043608" y="2348880"/>
            <a:ext cx="1008112" cy="432048"/>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5" name="椭圆 24"/>
          <p:cNvSpPr/>
          <p:nvPr/>
        </p:nvSpPr>
        <p:spPr bwMode="auto">
          <a:xfrm>
            <a:off x="3923928" y="1916832"/>
            <a:ext cx="720080" cy="720080"/>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8" name="矩形 27"/>
          <p:cNvSpPr/>
          <p:nvPr/>
        </p:nvSpPr>
        <p:spPr>
          <a:xfrm>
            <a:off x="3932081" y="2132856"/>
            <a:ext cx="639919" cy="338554"/>
          </a:xfrm>
          <a:prstGeom prst="rect">
            <a:avLst/>
          </a:prstGeom>
        </p:spPr>
        <p:txBody>
          <a:bodyPr wrap="square">
            <a:spAutoFit/>
          </a:bodyPr>
          <a:lstStyle/>
          <a:p>
            <a:pPr lvl="0" algn="ctr">
              <a:buClr>
                <a:srgbClr val="CC9900"/>
              </a:buClr>
            </a:pPr>
            <a:r>
              <a:rPr lang="en-US" altLang="zh-CN" sz="1600" dirty="0" smtClean="0">
                <a:solidFill>
                  <a:srgbClr val="000000"/>
                </a:solidFill>
                <a:latin typeface="Arial" charset="0"/>
                <a:ea typeface="宋体" charset="-122"/>
              </a:rPr>
              <a:t> BTS</a:t>
            </a:r>
            <a:endParaRPr lang="zh-CN" altLang="en-US" sz="1600" dirty="0" smtClean="0">
              <a:solidFill>
                <a:srgbClr val="000000"/>
              </a:solidFill>
              <a:latin typeface="Arial" charset="0"/>
              <a:ea typeface="宋体" charset="-122"/>
            </a:endParaRPr>
          </a:p>
        </p:txBody>
      </p:sp>
      <p:sp>
        <p:nvSpPr>
          <p:cNvPr id="29" name="矩形 28"/>
          <p:cNvSpPr/>
          <p:nvPr/>
        </p:nvSpPr>
        <p:spPr bwMode="auto">
          <a:xfrm>
            <a:off x="971600" y="4797152"/>
            <a:ext cx="1296144" cy="432048"/>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30" name="矩形 29"/>
          <p:cNvSpPr/>
          <p:nvPr/>
        </p:nvSpPr>
        <p:spPr>
          <a:xfrm>
            <a:off x="971600" y="4869160"/>
            <a:ext cx="1258678" cy="307777"/>
          </a:xfrm>
          <a:prstGeom prst="rect">
            <a:avLst/>
          </a:prstGeom>
        </p:spPr>
        <p:txBody>
          <a:bodyPr wrap="square">
            <a:spAutoFit/>
          </a:bodyPr>
          <a:lstStyle/>
          <a:p>
            <a:pPr lvl="0">
              <a:buClr>
                <a:srgbClr val="CC9900"/>
              </a:buClr>
            </a:pPr>
            <a:r>
              <a:rPr lang="en-US" altLang="zh-CN" sz="1400" dirty="0" smtClean="0">
                <a:solidFill>
                  <a:srgbClr val="000000"/>
                </a:solidFill>
                <a:latin typeface="Arial" charset="0"/>
                <a:ea typeface="宋体" charset="-122"/>
              </a:rPr>
              <a:t>Mobile phone</a:t>
            </a:r>
            <a:endParaRPr lang="zh-CN" altLang="en-US" sz="1400" dirty="0" smtClean="0">
              <a:solidFill>
                <a:srgbClr val="000000"/>
              </a:solidFill>
              <a:latin typeface="Arial" charset="0"/>
              <a:ea typeface="宋体" charset="-122"/>
            </a:endParaRPr>
          </a:p>
        </p:txBody>
      </p:sp>
      <p:sp>
        <p:nvSpPr>
          <p:cNvPr id="31" name="椭圆 30"/>
          <p:cNvSpPr/>
          <p:nvPr/>
        </p:nvSpPr>
        <p:spPr bwMode="auto">
          <a:xfrm>
            <a:off x="4158208" y="4437112"/>
            <a:ext cx="720080" cy="720080"/>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32" name="矩形 31"/>
          <p:cNvSpPr/>
          <p:nvPr/>
        </p:nvSpPr>
        <p:spPr>
          <a:xfrm>
            <a:off x="3366120" y="4509120"/>
            <a:ext cx="2286000" cy="584775"/>
          </a:xfrm>
          <a:prstGeom prst="rect">
            <a:avLst/>
          </a:prstGeom>
        </p:spPr>
        <p:txBody>
          <a:bodyPr>
            <a:spAutoFit/>
          </a:bodyPr>
          <a:lstStyle/>
          <a:p>
            <a:pPr lvl="0" algn="ctr">
              <a:buClr>
                <a:srgbClr val="CC9900"/>
              </a:buClr>
            </a:pPr>
            <a:r>
              <a:rPr lang="zh-CN" altLang="en-US" sz="1600" dirty="0" smtClean="0">
                <a:solidFill>
                  <a:srgbClr val="000000"/>
                </a:solidFill>
                <a:latin typeface="Arial" charset="0"/>
                <a:ea typeface="宋体" charset="-122"/>
              </a:rPr>
              <a:t>假的</a:t>
            </a:r>
            <a:r>
              <a:rPr lang="en-US" altLang="zh-CN" sz="1600" dirty="0" smtClean="0">
                <a:solidFill>
                  <a:srgbClr val="000000"/>
                </a:solidFill>
                <a:latin typeface="Arial" charset="0"/>
                <a:ea typeface="宋体" charset="-122"/>
              </a:rPr>
              <a:t> </a:t>
            </a:r>
          </a:p>
          <a:p>
            <a:pPr lvl="0" algn="ctr">
              <a:buClr>
                <a:srgbClr val="CC9900"/>
              </a:buClr>
            </a:pPr>
            <a:r>
              <a:rPr lang="en-US" altLang="zh-CN" sz="1600" dirty="0" smtClean="0">
                <a:solidFill>
                  <a:srgbClr val="000000"/>
                </a:solidFill>
                <a:latin typeface="Arial" charset="0"/>
                <a:ea typeface="宋体" charset="-122"/>
              </a:rPr>
              <a:t>BTS</a:t>
            </a:r>
            <a:endParaRPr lang="zh-CN" altLang="en-US" sz="1600" dirty="0" smtClean="0">
              <a:solidFill>
                <a:srgbClr val="000000"/>
              </a:solidFill>
              <a:latin typeface="Arial" charset="0"/>
              <a:ea typeface="宋体" charset="-122"/>
            </a:endParaRPr>
          </a:p>
        </p:txBody>
      </p:sp>
      <p:sp>
        <p:nvSpPr>
          <p:cNvPr id="33" name="TextBox 32"/>
          <p:cNvSpPr txBox="1"/>
          <p:nvPr/>
        </p:nvSpPr>
        <p:spPr>
          <a:xfrm>
            <a:off x="899592" y="5301208"/>
            <a:ext cx="2088232" cy="369332"/>
          </a:xfrm>
          <a:prstGeom prst="rect">
            <a:avLst/>
          </a:prstGeom>
          <a:noFill/>
        </p:spPr>
        <p:txBody>
          <a:bodyPr wrap="square" rtlCol="0">
            <a:spAutoFit/>
          </a:bodyPr>
          <a:lstStyle/>
          <a:p>
            <a:r>
              <a:rPr lang="zh-CN" altLang="en-US" dirty="0" smtClean="0">
                <a:solidFill>
                  <a:srgbClr val="000000"/>
                </a:solidFill>
              </a:rPr>
              <a:t>外部交互方</a:t>
            </a:r>
            <a:endParaRPr lang="zh-CN" altLang="en-US" dirty="0">
              <a:solidFill>
                <a:srgbClr val="000000"/>
              </a:solidFill>
            </a:endParaRPr>
          </a:p>
        </p:txBody>
      </p:sp>
      <p:pic>
        <p:nvPicPr>
          <p:cNvPr id="3" name="图片 2"/>
          <p:cNvPicPr>
            <a:picLocks noChangeAspect="1"/>
          </p:cNvPicPr>
          <p:nvPr/>
        </p:nvPicPr>
        <p:blipFill>
          <a:blip r:embed="rId4"/>
          <a:stretch>
            <a:fillRect/>
          </a:stretch>
        </p:blipFill>
        <p:spPr>
          <a:xfrm>
            <a:off x="6170637" y="1139995"/>
            <a:ext cx="2419350" cy="2276475"/>
          </a:xfrm>
          <a:prstGeom prst="rect">
            <a:avLst/>
          </a:prstGeom>
        </p:spPr>
      </p:pic>
    </p:spTree>
    <p:extLst>
      <p:ext uri="{BB962C8B-B14F-4D97-AF65-F5344CB8AC3E}">
        <p14:creationId xmlns:p14="http://schemas.microsoft.com/office/powerpoint/2010/main" val="922942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44624"/>
            <a:ext cx="7632700" cy="871537"/>
          </a:xfrm>
        </p:spPr>
        <p:txBody>
          <a:bodyPr/>
          <a:lstStyle/>
          <a:p>
            <a:r>
              <a:rPr lang="en-US" altLang="zh-CN" dirty="0" smtClean="0"/>
              <a:t>Step 2</a:t>
            </a:r>
            <a:r>
              <a:rPr lang="zh-CN" altLang="en-US" dirty="0" smtClean="0"/>
              <a:t>：威胁分析</a:t>
            </a:r>
            <a:r>
              <a:rPr lang="en-US" altLang="zh-CN" dirty="0" smtClean="0"/>
              <a:t>— T (</a:t>
            </a:r>
            <a:r>
              <a:rPr lang="en-US" altLang="zh-CN" sz="2400" dirty="0" smtClean="0"/>
              <a:t>Tampering</a:t>
            </a:r>
            <a:r>
              <a:rPr lang="en-US" altLang="zh-CN" dirty="0"/>
              <a:t>)</a:t>
            </a:r>
            <a:endParaRPr lang="zh-CN" altLang="en-US" dirty="0"/>
          </a:p>
        </p:txBody>
      </p:sp>
      <p:sp>
        <p:nvSpPr>
          <p:cNvPr id="46" name="TextBox 45"/>
          <p:cNvSpPr txBox="1"/>
          <p:nvPr/>
        </p:nvSpPr>
        <p:spPr>
          <a:xfrm>
            <a:off x="683568" y="908720"/>
            <a:ext cx="7056784" cy="2585323"/>
          </a:xfrm>
          <a:prstGeom prst="rect">
            <a:avLst/>
          </a:prstGeom>
          <a:noFill/>
        </p:spPr>
        <p:txBody>
          <a:bodyPr wrap="square" rtlCol="0">
            <a:spAutoFit/>
          </a:bodyPr>
          <a:lstStyle/>
          <a:p>
            <a:pPr marL="0" lvl="1"/>
            <a:r>
              <a:rPr lang="en-US" altLang="zh-CN" dirty="0" smtClean="0">
                <a:solidFill>
                  <a:srgbClr val="C00000"/>
                </a:solidFill>
              </a:rPr>
              <a:t>Tampering: </a:t>
            </a:r>
            <a:r>
              <a:rPr lang="zh-CN" altLang="en-US" dirty="0" smtClean="0">
                <a:solidFill>
                  <a:srgbClr val="C00000"/>
                </a:solidFill>
              </a:rPr>
              <a:t>篡改，未经授权地更改</a:t>
            </a:r>
            <a:endParaRPr lang="en-US" altLang="zh-CN" dirty="0" smtClean="0">
              <a:solidFill>
                <a:srgbClr val="C00000"/>
              </a:solidFill>
            </a:endParaRPr>
          </a:p>
          <a:p>
            <a:pPr indent="360000">
              <a:buFont typeface="Wingdings" pitchFamily="2" charset="2"/>
              <a:buChar char="n"/>
            </a:pPr>
            <a:r>
              <a:rPr lang="en-US" altLang="zh-CN" b="1" u="sng" dirty="0" smtClean="0">
                <a:solidFill>
                  <a:srgbClr val="000000"/>
                </a:solidFill>
              </a:rPr>
              <a:t>Tamper </a:t>
            </a:r>
            <a:r>
              <a:rPr lang="zh-CN" altLang="en-US" b="1" u="sng" dirty="0" smtClean="0">
                <a:solidFill>
                  <a:srgbClr val="000000"/>
                </a:solidFill>
              </a:rPr>
              <a:t>处理过程</a:t>
            </a:r>
            <a:r>
              <a:rPr lang="en-US" altLang="zh-CN" b="1" u="sng" dirty="0" smtClean="0">
                <a:solidFill>
                  <a:srgbClr val="000000"/>
                </a:solidFill>
              </a:rPr>
              <a:t>: </a:t>
            </a:r>
          </a:p>
          <a:p>
            <a:pPr marL="342900" indent="-342900"/>
            <a:r>
              <a:rPr lang="zh-CN" altLang="en-US" dirty="0" smtClean="0">
                <a:solidFill>
                  <a:srgbClr val="000000"/>
                </a:solidFill>
              </a:rPr>
              <a:t>场景</a:t>
            </a:r>
            <a:r>
              <a:rPr lang="en-US" altLang="zh-CN" dirty="0" smtClean="0">
                <a:solidFill>
                  <a:srgbClr val="000000"/>
                </a:solidFill>
              </a:rPr>
              <a:t> 1: </a:t>
            </a:r>
            <a:r>
              <a:rPr lang="zh-CN" altLang="en-US" dirty="0" smtClean="0">
                <a:solidFill>
                  <a:srgbClr val="000000"/>
                </a:solidFill>
              </a:rPr>
              <a:t>电信设备合法监听特性被篡改</a:t>
            </a: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p:txBody>
      </p:sp>
      <p:pic>
        <p:nvPicPr>
          <p:cNvPr id="48130" name="Picture 2"/>
          <p:cNvPicPr>
            <a:picLocks noChangeAspect="1" noChangeArrowheads="1"/>
          </p:cNvPicPr>
          <p:nvPr/>
        </p:nvPicPr>
        <p:blipFill>
          <a:blip r:embed="rId3" cstate="print"/>
          <a:srcRect/>
          <a:stretch>
            <a:fillRect/>
          </a:stretch>
        </p:blipFill>
        <p:spPr bwMode="auto">
          <a:xfrm>
            <a:off x="827584" y="1842254"/>
            <a:ext cx="6223642" cy="1723796"/>
          </a:xfrm>
          <a:prstGeom prst="rect">
            <a:avLst/>
          </a:prstGeom>
          <a:noFill/>
          <a:ln w="9525">
            <a:noFill/>
            <a:miter lim="800000"/>
            <a:headEnd/>
            <a:tailEnd/>
          </a:ln>
        </p:spPr>
      </p:pic>
      <p:sp>
        <p:nvSpPr>
          <p:cNvPr id="48" name="TextBox 47"/>
          <p:cNvSpPr txBox="1"/>
          <p:nvPr/>
        </p:nvSpPr>
        <p:spPr>
          <a:xfrm>
            <a:off x="683568" y="4754175"/>
            <a:ext cx="4392488" cy="2585323"/>
          </a:xfrm>
          <a:prstGeom prst="rect">
            <a:avLst/>
          </a:prstGeom>
          <a:noFill/>
        </p:spPr>
        <p:txBody>
          <a:bodyPr wrap="square" rtlCol="0">
            <a:spAutoFit/>
          </a:bodyPr>
          <a:lstStyle/>
          <a:p>
            <a:pPr indent="360000">
              <a:buFont typeface="Wingdings" pitchFamily="2" charset="2"/>
              <a:buChar char="n"/>
            </a:pPr>
            <a:r>
              <a:rPr lang="en-US" altLang="zh-CN" b="1" u="sng" dirty="0" smtClean="0">
                <a:solidFill>
                  <a:srgbClr val="000000"/>
                </a:solidFill>
              </a:rPr>
              <a:t>Tamper </a:t>
            </a:r>
            <a:r>
              <a:rPr lang="zh-CN" altLang="en-US" b="1" u="sng" dirty="0" smtClean="0">
                <a:solidFill>
                  <a:srgbClr val="000000"/>
                </a:solidFill>
              </a:rPr>
              <a:t>数据流</a:t>
            </a:r>
            <a:r>
              <a:rPr lang="en-US" altLang="zh-CN" b="1" u="sng" dirty="0" smtClean="0">
                <a:solidFill>
                  <a:srgbClr val="000000"/>
                </a:solidFill>
              </a:rPr>
              <a:t>: </a:t>
            </a:r>
          </a:p>
          <a:p>
            <a:r>
              <a:rPr lang="zh-CN" altLang="en-US" b="1" dirty="0" smtClean="0">
                <a:solidFill>
                  <a:srgbClr val="000000"/>
                </a:solidFill>
              </a:rPr>
              <a:t>篡改数据或传输路径</a:t>
            </a:r>
            <a:r>
              <a:rPr lang="en-US" altLang="zh-CN" b="1" dirty="0" smtClean="0">
                <a:solidFill>
                  <a:srgbClr val="000000"/>
                </a:solidFill>
              </a:rPr>
              <a:t>.</a:t>
            </a:r>
          </a:p>
          <a:p>
            <a:pPr marL="342900" indent="-342900"/>
            <a:r>
              <a:rPr lang="zh-CN" altLang="en-US" dirty="0" smtClean="0">
                <a:solidFill>
                  <a:srgbClr val="000000"/>
                </a:solidFill>
              </a:rPr>
              <a:t>场景</a:t>
            </a:r>
            <a:r>
              <a:rPr lang="en-US" altLang="zh-CN" dirty="0" smtClean="0">
                <a:solidFill>
                  <a:srgbClr val="000000"/>
                </a:solidFill>
              </a:rPr>
              <a:t>1: </a:t>
            </a:r>
            <a:r>
              <a:rPr lang="zh-CN" altLang="en-US" dirty="0" smtClean="0">
                <a:solidFill>
                  <a:srgbClr val="000000"/>
                </a:solidFill>
              </a:rPr>
              <a:t>中间人攻击就是篡改了数据流</a:t>
            </a: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p:txBody>
      </p:sp>
      <p:pic>
        <p:nvPicPr>
          <p:cNvPr id="48132" name="Picture 4"/>
          <p:cNvPicPr>
            <a:picLocks noChangeAspect="1" noChangeArrowheads="1"/>
          </p:cNvPicPr>
          <p:nvPr/>
        </p:nvPicPr>
        <p:blipFill>
          <a:blip r:embed="rId4" cstate="print"/>
          <a:srcRect/>
          <a:stretch>
            <a:fillRect/>
          </a:stretch>
        </p:blipFill>
        <p:spPr bwMode="auto">
          <a:xfrm>
            <a:off x="5076056" y="4437112"/>
            <a:ext cx="3168352" cy="1708063"/>
          </a:xfrm>
          <a:prstGeom prst="rect">
            <a:avLst/>
          </a:prstGeom>
          <a:noFill/>
          <a:ln w="9525">
            <a:noFill/>
            <a:miter lim="800000"/>
            <a:headEnd/>
            <a:tailEnd/>
          </a:ln>
        </p:spPr>
      </p:pic>
      <p:sp>
        <p:nvSpPr>
          <p:cNvPr id="8" name="TextBox 7"/>
          <p:cNvSpPr txBox="1"/>
          <p:nvPr/>
        </p:nvSpPr>
        <p:spPr>
          <a:xfrm>
            <a:off x="683568" y="3701931"/>
            <a:ext cx="4392488" cy="1477328"/>
          </a:xfrm>
          <a:prstGeom prst="rect">
            <a:avLst/>
          </a:prstGeom>
          <a:noFill/>
        </p:spPr>
        <p:txBody>
          <a:bodyPr wrap="square" rtlCol="0">
            <a:spAutoFit/>
          </a:bodyPr>
          <a:lstStyle/>
          <a:p>
            <a:pPr indent="360000">
              <a:buFont typeface="Wingdings" pitchFamily="2" charset="2"/>
              <a:buChar char="n"/>
            </a:pPr>
            <a:r>
              <a:rPr lang="en-US" altLang="zh-CN" b="1" u="sng" dirty="0" smtClean="0">
                <a:solidFill>
                  <a:srgbClr val="000000"/>
                </a:solidFill>
              </a:rPr>
              <a:t>Tamper </a:t>
            </a:r>
            <a:r>
              <a:rPr lang="zh-CN" altLang="en-US" b="1" u="sng" dirty="0" smtClean="0">
                <a:solidFill>
                  <a:srgbClr val="000000"/>
                </a:solidFill>
              </a:rPr>
              <a:t>数据存储</a:t>
            </a:r>
            <a:r>
              <a:rPr lang="en-US" altLang="zh-CN" b="1" u="sng" dirty="0" smtClean="0">
                <a:solidFill>
                  <a:srgbClr val="000000"/>
                </a:solidFill>
              </a:rPr>
              <a:t>: </a:t>
            </a:r>
          </a:p>
          <a:p>
            <a:pPr marL="342900" indent="-342900"/>
            <a:r>
              <a:rPr lang="zh-CN" altLang="en-US" dirty="0" smtClean="0">
                <a:solidFill>
                  <a:srgbClr val="000000"/>
                </a:solidFill>
              </a:rPr>
              <a:t>场景</a:t>
            </a:r>
            <a:r>
              <a:rPr lang="en-US" altLang="zh-CN" dirty="0" smtClean="0">
                <a:solidFill>
                  <a:srgbClr val="000000"/>
                </a:solidFill>
              </a:rPr>
              <a:t>1: </a:t>
            </a:r>
            <a:r>
              <a:rPr lang="zh-CN" altLang="en-US" dirty="0" smtClean="0">
                <a:solidFill>
                  <a:srgbClr val="000000"/>
                </a:solidFill>
              </a:rPr>
              <a:t>篡改系统账单</a:t>
            </a: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p:txBody>
      </p:sp>
      <p:cxnSp>
        <p:nvCxnSpPr>
          <p:cNvPr id="9" name="直接连接符 8"/>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1026" name="Ink 2"/>
              <p14:cNvContentPartPr>
                <a14:cpLocks xmlns:a14="http://schemas.microsoft.com/office/drawing/2010/main" noRot="1" noChangeAspect="1" noEditPoints="1" noChangeArrowheads="1" noChangeShapeType="1"/>
              </p14:cNvContentPartPr>
              <p14:nvPr/>
            </p14:nvContentPartPr>
            <p14:xfrm>
              <a:off x="1043608" y="3191989"/>
              <a:ext cx="3092450" cy="101600"/>
            </p14:xfrm>
          </p:contentPart>
        </mc:Choice>
        <mc:Fallback xmlns="">
          <p:pic>
            <p:nvPicPr>
              <p:cNvPr id="1026" name="Ink 2"/>
              <p:cNvPicPr>
                <a:picLocks noRot="1" noChangeAspect="1" noEditPoints="1" noChangeArrowheads="1" noChangeShapeType="1"/>
              </p:cNvPicPr>
              <p:nvPr/>
            </p:nvPicPr>
            <p:blipFill>
              <a:blip r:embed="rId6"/>
              <a:stretch>
                <a:fillRect/>
              </a:stretch>
            </p:blipFill>
            <p:spPr>
              <a:xfrm>
                <a:off x="1037128" y="3185504"/>
                <a:ext cx="3105410" cy="11457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27" name="Ink 3"/>
              <p14:cNvContentPartPr>
                <a14:cpLocks xmlns:a14="http://schemas.microsoft.com/office/drawing/2010/main" noRot="1" noChangeAspect="1" noEditPoints="1" noChangeArrowheads="1" noChangeShapeType="1"/>
              </p14:cNvContentPartPr>
              <p14:nvPr/>
            </p14:nvContentPartPr>
            <p14:xfrm>
              <a:off x="5224089" y="3191989"/>
              <a:ext cx="2171700" cy="50800"/>
            </p14:xfrm>
          </p:contentPart>
        </mc:Choice>
        <mc:Fallback xmlns="">
          <p:pic>
            <p:nvPicPr>
              <p:cNvPr id="1027" name="Ink 3"/>
              <p:cNvPicPr>
                <a:picLocks noRot="1" noChangeAspect="1" noEditPoints="1" noChangeArrowheads="1" noChangeShapeType="1"/>
              </p:cNvPicPr>
              <p:nvPr/>
            </p:nvPicPr>
            <p:blipFill>
              <a:blip r:embed="rId8"/>
              <a:stretch>
                <a:fillRect/>
              </a:stretch>
            </p:blipFill>
            <p:spPr>
              <a:xfrm>
                <a:off x="5217610" y="3185504"/>
                <a:ext cx="2184659" cy="63770"/>
              </a:xfrm>
              <a:prstGeom prst="rect">
                <a:avLst/>
              </a:prstGeom>
            </p:spPr>
          </p:pic>
        </mc:Fallback>
      </mc:AlternateContent>
      <p:pic>
        <p:nvPicPr>
          <p:cNvPr id="3" name="图片 2"/>
          <p:cNvPicPr>
            <a:picLocks noChangeAspect="1"/>
          </p:cNvPicPr>
          <p:nvPr/>
        </p:nvPicPr>
        <p:blipFill>
          <a:blip r:embed="rId9"/>
          <a:stretch>
            <a:fillRect/>
          </a:stretch>
        </p:blipFill>
        <p:spPr>
          <a:xfrm>
            <a:off x="7195242" y="988168"/>
            <a:ext cx="1841254" cy="2402873"/>
          </a:xfrm>
          <a:prstGeom prst="rect">
            <a:avLst/>
          </a:prstGeom>
        </p:spPr>
      </p:pic>
    </p:spTree>
    <p:extLst>
      <p:ext uri="{BB962C8B-B14F-4D97-AF65-F5344CB8AC3E}">
        <p14:creationId xmlns:p14="http://schemas.microsoft.com/office/powerpoint/2010/main" val="1581727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7183"/>
            <a:ext cx="7632700" cy="871537"/>
          </a:xfrm>
        </p:spPr>
        <p:txBody>
          <a:bodyPr/>
          <a:lstStyle/>
          <a:p>
            <a:r>
              <a:rPr lang="en-US" altLang="zh-CN" dirty="0" smtClean="0"/>
              <a:t>Step 2</a:t>
            </a:r>
            <a:r>
              <a:rPr lang="zh-CN" altLang="en-US" dirty="0" smtClean="0"/>
              <a:t>：威胁分析</a:t>
            </a:r>
            <a:r>
              <a:rPr lang="en-US" altLang="zh-CN" dirty="0" smtClean="0"/>
              <a:t>— R (</a:t>
            </a:r>
            <a:r>
              <a:rPr lang="en-US" altLang="zh-CN" sz="2400" dirty="0" smtClean="0"/>
              <a:t>Repudiation</a:t>
            </a:r>
            <a:r>
              <a:rPr lang="en-US" altLang="zh-CN" dirty="0"/>
              <a:t>)</a:t>
            </a:r>
            <a:endParaRPr lang="zh-CN" altLang="en-US" dirty="0"/>
          </a:p>
        </p:txBody>
      </p:sp>
      <p:sp>
        <p:nvSpPr>
          <p:cNvPr id="46" name="TextBox 45"/>
          <p:cNvSpPr txBox="1"/>
          <p:nvPr/>
        </p:nvSpPr>
        <p:spPr>
          <a:xfrm>
            <a:off x="467544" y="1052736"/>
            <a:ext cx="6336704" cy="5355312"/>
          </a:xfrm>
          <a:prstGeom prst="rect">
            <a:avLst/>
          </a:prstGeom>
          <a:noFill/>
        </p:spPr>
        <p:txBody>
          <a:bodyPr wrap="square" rtlCol="0">
            <a:spAutoFit/>
          </a:bodyPr>
          <a:lstStyle/>
          <a:p>
            <a:pPr marL="342900" indent="-342900"/>
            <a:r>
              <a:rPr lang="en-US" altLang="zh-CN" dirty="0" smtClean="0">
                <a:solidFill>
                  <a:srgbClr val="C00000"/>
                </a:solidFill>
              </a:rPr>
              <a:t>Repudiation: </a:t>
            </a:r>
            <a:r>
              <a:rPr lang="zh-CN" altLang="en-US" dirty="0" smtClean="0">
                <a:solidFill>
                  <a:srgbClr val="C00000"/>
                </a:solidFill>
              </a:rPr>
              <a:t>抵赖，否认做过的事</a:t>
            </a:r>
            <a:endParaRPr lang="en-US" altLang="zh-CN" b="1" u="sng" dirty="0" smtClean="0">
              <a:solidFill>
                <a:srgbClr val="000000"/>
              </a:solidFill>
            </a:endParaRPr>
          </a:p>
          <a:p>
            <a:pPr marL="342900" indent="-342900">
              <a:buFont typeface="Wingdings" pitchFamily="2" charset="2"/>
              <a:buChar char="n"/>
            </a:pPr>
            <a:r>
              <a:rPr lang="zh-CN" altLang="en-US" b="1" u="sng" dirty="0" smtClean="0">
                <a:solidFill>
                  <a:srgbClr val="000000"/>
                </a:solidFill>
              </a:rPr>
              <a:t>外部交互方</a:t>
            </a:r>
            <a:r>
              <a:rPr lang="en-US" altLang="zh-CN" b="1" u="sng" dirty="0" smtClean="0">
                <a:solidFill>
                  <a:srgbClr val="000000"/>
                </a:solidFill>
              </a:rPr>
              <a:t>repudiation:   </a:t>
            </a:r>
          </a:p>
          <a:p>
            <a:pPr marL="342900" indent="-342900"/>
            <a:r>
              <a:rPr lang="zh-CN" altLang="en-US" dirty="0" smtClean="0">
                <a:solidFill>
                  <a:srgbClr val="000000"/>
                </a:solidFill>
              </a:rPr>
              <a:t>场景</a:t>
            </a:r>
            <a:r>
              <a:rPr lang="en-US" altLang="zh-CN" dirty="0" smtClean="0">
                <a:solidFill>
                  <a:srgbClr val="000000"/>
                </a:solidFill>
              </a:rPr>
              <a:t> 1: </a:t>
            </a:r>
            <a:r>
              <a:rPr lang="zh-CN" altLang="en-US" dirty="0" smtClean="0">
                <a:solidFill>
                  <a:srgbClr val="000000"/>
                </a:solidFill>
              </a:rPr>
              <a:t>某人发送指令给系统，使系统断电，但事后不承认自己做过系统断电这件事</a:t>
            </a:r>
            <a:endParaRPr lang="en-US" altLang="zh-CN" dirty="0" smtClean="0">
              <a:solidFill>
                <a:srgbClr val="000000"/>
              </a:solidFill>
            </a:endParaRPr>
          </a:p>
          <a:p>
            <a:pPr marL="342900" indent="-342900"/>
            <a:endParaRPr lang="en-US" altLang="zh-CN" b="1" dirty="0" smtClean="0">
              <a:solidFill>
                <a:srgbClr val="000000"/>
              </a:solidFill>
            </a:endParaRPr>
          </a:p>
          <a:p>
            <a:pPr marL="342900" indent="-342900"/>
            <a:endParaRPr lang="en-US" altLang="zh-CN" b="1" dirty="0" smtClean="0">
              <a:solidFill>
                <a:srgbClr val="000000"/>
              </a:solidFill>
            </a:endParaRPr>
          </a:p>
          <a:p>
            <a:pPr marL="342900" indent="-342900"/>
            <a:endParaRPr lang="en-US" altLang="zh-CN" b="1" dirty="0" smtClean="0">
              <a:solidFill>
                <a:srgbClr val="000000"/>
              </a:solidFill>
            </a:endParaRPr>
          </a:p>
          <a:p>
            <a:endParaRPr lang="en-US" altLang="zh-CN" b="1" dirty="0" smtClean="0">
              <a:solidFill>
                <a:srgbClr val="000000"/>
              </a:solidFill>
            </a:endParaRPr>
          </a:p>
          <a:p>
            <a:endParaRPr lang="en-US" altLang="zh-CN" b="1" dirty="0">
              <a:solidFill>
                <a:srgbClr val="000000"/>
              </a:solidFill>
            </a:endParaRPr>
          </a:p>
          <a:p>
            <a:endParaRPr lang="en-US" altLang="zh-CN" b="1" dirty="0" smtClean="0">
              <a:solidFill>
                <a:srgbClr val="000000"/>
              </a:solidFill>
            </a:endParaRPr>
          </a:p>
          <a:p>
            <a:pPr marL="342900" indent="-342900">
              <a:buFont typeface="Wingdings" pitchFamily="2" charset="2"/>
              <a:buChar char="n"/>
            </a:pPr>
            <a:r>
              <a:rPr lang="zh-CN" altLang="en-US" b="1" u="sng" dirty="0" smtClean="0">
                <a:solidFill>
                  <a:srgbClr val="000000"/>
                </a:solidFill>
              </a:rPr>
              <a:t>处理过程</a:t>
            </a:r>
            <a:r>
              <a:rPr lang="en-US" altLang="zh-CN" b="1" u="sng" dirty="0" smtClean="0">
                <a:solidFill>
                  <a:srgbClr val="000000"/>
                </a:solidFill>
              </a:rPr>
              <a:t>Repudiation : </a:t>
            </a:r>
          </a:p>
          <a:p>
            <a:pPr marL="342900" indent="-342900"/>
            <a:r>
              <a:rPr lang="zh-CN" altLang="en-US" dirty="0" smtClean="0">
                <a:solidFill>
                  <a:srgbClr val="000000"/>
                </a:solidFill>
              </a:rPr>
              <a:t>场景</a:t>
            </a:r>
            <a:r>
              <a:rPr lang="en-US" altLang="zh-CN" dirty="0" smtClean="0">
                <a:solidFill>
                  <a:srgbClr val="000000"/>
                </a:solidFill>
              </a:rPr>
              <a:t>1: </a:t>
            </a:r>
            <a:r>
              <a:rPr lang="zh-CN" altLang="en-US" dirty="0" smtClean="0">
                <a:solidFill>
                  <a:srgbClr val="000000"/>
                </a:solidFill>
              </a:rPr>
              <a:t>篡改记录处理过程审计日志的函数，试图掩盖处理过程的非法操作</a:t>
            </a: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 typeface="Wingdings" pitchFamily="2" charset="2"/>
              <a:buChar char="n"/>
            </a:pPr>
            <a:r>
              <a:rPr lang="zh-CN" altLang="en-US" b="1" u="sng" dirty="0" smtClean="0">
                <a:solidFill>
                  <a:srgbClr val="000000"/>
                </a:solidFill>
              </a:rPr>
              <a:t>数据存储</a:t>
            </a:r>
            <a:r>
              <a:rPr lang="en-US" altLang="zh-CN" b="1" u="sng" dirty="0" smtClean="0">
                <a:solidFill>
                  <a:srgbClr val="000000"/>
                </a:solidFill>
              </a:rPr>
              <a:t>Repudiation : </a:t>
            </a:r>
          </a:p>
          <a:p>
            <a:pPr marL="342900" indent="-342900"/>
            <a:r>
              <a:rPr lang="zh-CN" altLang="en-US" dirty="0" smtClean="0">
                <a:solidFill>
                  <a:srgbClr val="C00000"/>
                </a:solidFill>
              </a:rPr>
              <a:t>只有当存储的数据包含日志时，抵赖威胁才存在</a:t>
            </a:r>
            <a:endParaRPr lang="en-US" altLang="zh-CN" b="1" u="sng" dirty="0" smtClean="0">
              <a:solidFill>
                <a:srgbClr val="C00000"/>
              </a:solidFill>
            </a:endParaRPr>
          </a:p>
          <a:p>
            <a:pPr marL="342900" indent="-342900"/>
            <a:r>
              <a:rPr lang="zh-CN" altLang="en-US" dirty="0" smtClean="0">
                <a:solidFill>
                  <a:srgbClr val="000000"/>
                </a:solidFill>
              </a:rPr>
              <a:t>场景</a:t>
            </a:r>
            <a:r>
              <a:rPr lang="en-US" altLang="zh-CN" dirty="0" smtClean="0">
                <a:solidFill>
                  <a:srgbClr val="000000"/>
                </a:solidFill>
              </a:rPr>
              <a:t> 1: </a:t>
            </a:r>
            <a:r>
              <a:rPr lang="zh-CN" altLang="en-US" dirty="0" smtClean="0">
                <a:solidFill>
                  <a:srgbClr val="000000"/>
                </a:solidFill>
              </a:rPr>
              <a:t>篡改日志文件</a:t>
            </a:r>
            <a:r>
              <a:rPr lang="en-US" altLang="zh-CN" dirty="0" smtClean="0">
                <a:solidFill>
                  <a:srgbClr val="000000"/>
                </a:solidFill>
              </a:rPr>
              <a:t>, </a:t>
            </a:r>
            <a:r>
              <a:rPr lang="zh-CN" altLang="en-US" dirty="0" smtClean="0">
                <a:solidFill>
                  <a:srgbClr val="000000"/>
                </a:solidFill>
              </a:rPr>
              <a:t>试图掩盖踪迹</a:t>
            </a: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p:txBody>
      </p:sp>
      <p:sp>
        <p:nvSpPr>
          <p:cNvPr id="9" name="TextBox 8"/>
          <p:cNvSpPr txBox="1"/>
          <p:nvPr/>
        </p:nvSpPr>
        <p:spPr>
          <a:xfrm>
            <a:off x="3563888" y="2564904"/>
            <a:ext cx="936104" cy="369332"/>
          </a:xfrm>
          <a:prstGeom prst="rect">
            <a:avLst/>
          </a:prstGeom>
          <a:noFill/>
        </p:spPr>
        <p:txBody>
          <a:bodyPr wrap="square" rtlCol="0">
            <a:spAutoFit/>
          </a:bodyPr>
          <a:lstStyle/>
          <a:p>
            <a:r>
              <a:rPr lang="en-US" altLang="zh-CN" dirty="0" smtClean="0">
                <a:solidFill>
                  <a:srgbClr val="000000"/>
                </a:solidFill>
              </a:rPr>
              <a:t>System</a:t>
            </a:r>
            <a:endParaRPr lang="zh-CN" altLang="en-US" dirty="0">
              <a:solidFill>
                <a:srgbClr val="000000"/>
              </a:solidFill>
            </a:endParaRPr>
          </a:p>
        </p:txBody>
      </p:sp>
      <p:sp>
        <p:nvSpPr>
          <p:cNvPr id="10" name="TextBox 9"/>
          <p:cNvSpPr txBox="1"/>
          <p:nvPr/>
        </p:nvSpPr>
        <p:spPr>
          <a:xfrm>
            <a:off x="971600" y="2780928"/>
            <a:ext cx="648072" cy="276999"/>
          </a:xfrm>
          <a:prstGeom prst="rect">
            <a:avLst/>
          </a:prstGeom>
          <a:noFill/>
        </p:spPr>
        <p:txBody>
          <a:bodyPr wrap="square" rtlCol="0">
            <a:spAutoFit/>
          </a:bodyPr>
          <a:lstStyle/>
          <a:p>
            <a:r>
              <a:rPr lang="en-US" altLang="zh-CN" sz="1200" dirty="0" smtClean="0">
                <a:solidFill>
                  <a:srgbClr val="000000"/>
                </a:solidFill>
              </a:rPr>
              <a:t>person</a:t>
            </a:r>
            <a:endParaRPr lang="zh-CN" altLang="en-US" sz="1200" dirty="0">
              <a:solidFill>
                <a:srgbClr val="000000"/>
              </a:solidFill>
            </a:endParaRPr>
          </a:p>
        </p:txBody>
      </p:sp>
      <p:cxnSp>
        <p:nvCxnSpPr>
          <p:cNvPr id="12" name="直接箭头连接符 11"/>
          <p:cNvCxnSpPr/>
          <p:nvPr/>
        </p:nvCxnSpPr>
        <p:spPr bwMode="auto">
          <a:xfrm flipV="1">
            <a:off x="1547664" y="2780928"/>
            <a:ext cx="2088232" cy="72008"/>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1475656" y="2564904"/>
            <a:ext cx="2376264" cy="261610"/>
          </a:xfrm>
          <a:prstGeom prst="rect">
            <a:avLst/>
          </a:prstGeom>
          <a:noFill/>
        </p:spPr>
        <p:txBody>
          <a:bodyPr wrap="square" rtlCol="0">
            <a:spAutoFit/>
          </a:bodyPr>
          <a:lstStyle/>
          <a:p>
            <a:r>
              <a:rPr lang="zh-CN" altLang="en-US" sz="1100" dirty="0" smtClean="0">
                <a:solidFill>
                  <a:srgbClr val="000000"/>
                </a:solidFill>
              </a:rPr>
              <a:t>发送系统断电指令</a:t>
            </a:r>
            <a:endParaRPr lang="zh-CN" altLang="en-US" sz="1100" dirty="0">
              <a:solidFill>
                <a:srgbClr val="000000"/>
              </a:solidFill>
            </a:endParaRPr>
          </a:p>
        </p:txBody>
      </p:sp>
      <p:sp>
        <p:nvSpPr>
          <p:cNvPr id="19" name="TextBox 18"/>
          <p:cNvSpPr txBox="1"/>
          <p:nvPr/>
        </p:nvSpPr>
        <p:spPr>
          <a:xfrm>
            <a:off x="683568" y="3140968"/>
            <a:ext cx="1296144" cy="276999"/>
          </a:xfrm>
          <a:prstGeom prst="rect">
            <a:avLst/>
          </a:prstGeom>
          <a:noFill/>
        </p:spPr>
        <p:txBody>
          <a:bodyPr wrap="square" rtlCol="0">
            <a:spAutoFit/>
          </a:bodyPr>
          <a:lstStyle/>
          <a:p>
            <a:r>
              <a:rPr lang="zh-CN" altLang="en-US" sz="1200" dirty="0" smtClean="0">
                <a:solidFill>
                  <a:srgbClr val="00B0F0"/>
                </a:solidFill>
              </a:rPr>
              <a:t>外部实体</a:t>
            </a:r>
            <a:endParaRPr lang="zh-CN" altLang="en-US" sz="1200" dirty="0">
              <a:solidFill>
                <a:srgbClr val="00B0F0"/>
              </a:solidFill>
            </a:endParaRPr>
          </a:p>
        </p:txBody>
      </p:sp>
      <p:sp>
        <p:nvSpPr>
          <p:cNvPr id="26" name="笑脸 25"/>
          <p:cNvSpPr/>
          <p:nvPr/>
        </p:nvSpPr>
        <p:spPr bwMode="auto">
          <a:xfrm>
            <a:off x="1115616" y="3356992"/>
            <a:ext cx="288032" cy="288032"/>
          </a:xfrm>
          <a:prstGeom prst="smileyFace">
            <a:avLst/>
          </a:prstGeom>
          <a:noFill/>
          <a:ln>
            <a:solidFill>
              <a:schemeClr val="bg1">
                <a:lumMod val="6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sp>
        <p:nvSpPr>
          <p:cNvPr id="27" name="椭圆形标注 26"/>
          <p:cNvSpPr/>
          <p:nvPr/>
        </p:nvSpPr>
        <p:spPr bwMode="auto">
          <a:xfrm>
            <a:off x="1691680" y="3068960"/>
            <a:ext cx="936104" cy="576064"/>
          </a:xfrm>
          <a:prstGeom prst="wedgeEllipseCallout">
            <a:avLst>
              <a:gd name="adj1" fmla="val -85126"/>
              <a:gd name="adj2" fmla="val 11452"/>
            </a:avLst>
          </a:prstGeom>
          <a:noFill/>
          <a:ln>
            <a:solidFill>
              <a:schemeClr val="bg1">
                <a:lumMod val="7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dirty="0" smtClean="0">
              <a:solidFill>
                <a:srgbClr val="00B0F0"/>
              </a:solidFill>
              <a:latin typeface="Arial" charset="0"/>
              <a:ea typeface="宋体" charset="-122"/>
            </a:endParaRPr>
          </a:p>
        </p:txBody>
      </p:sp>
      <p:sp>
        <p:nvSpPr>
          <p:cNvPr id="28" name="TextBox 27"/>
          <p:cNvSpPr txBox="1"/>
          <p:nvPr/>
        </p:nvSpPr>
        <p:spPr>
          <a:xfrm>
            <a:off x="1691680" y="3140968"/>
            <a:ext cx="1296144" cy="461665"/>
          </a:xfrm>
          <a:prstGeom prst="rect">
            <a:avLst/>
          </a:prstGeom>
          <a:noFill/>
        </p:spPr>
        <p:txBody>
          <a:bodyPr wrap="square" rtlCol="0">
            <a:spAutoFit/>
          </a:bodyPr>
          <a:lstStyle/>
          <a:p>
            <a:r>
              <a:rPr lang="zh-CN" altLang="en-US" sz="1200" dirty="0" smtClean="0">
                <a:solidFill>
                  <a:srgbClr val="00B0F0"/>
                </a:solidFill>
              </a:rPr>
              <a:t>我没给系统</a:t>
            </a:r>
            <a:endParaRPr lang="en-US" altLang="zh-CN" sz="1200" dirty="0" smtClean="0">
              <a:solidFill>
                <a:srgbClr val="00B0F0"/>
              </a:solidFill>
            </a:endParaRPr>
          </a:p>
          <a:p>
            <a:r>
              <a:rPr lang="zh-CN" altLang="en-US" sz="1200" dirty="0" smtClean="0">
                <a:solidFill>
                  <a:srgbClr val="00B0F0"/>
                </a:solidFill>
              </a:rPr>
              <a:t>断电</a:t>
            </a:r>
            <a:endParaRPr lang="zh-CN" altLang="en-US" sz="1200" dirty="0">
              <a:solidFill>
                <a:srgbClr val="00B0F0"/>
              </a:solidFill>
            </a:endParaRPr>
          </a:p>
        </p:txBody>
      </p:sp>
      <p:cxnSp>
        <p:nvCxnSpPr>
          <p:cNvPr id="16" name="直接连接符 15"/>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18" name="矩形 17"/>
          <p:cNvSpPr/>
          <p:nvPr/>
        </p:nvSpPr>
        <p:spPr bwMode="auto">
          <a:xfrm>
            <a:off x="971600" y="2708920"/>
            <a:ext cx="576064" cy="360040"/>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0" name="椭圆 19"/>
          <p:cNvSpPr/>
          <p:nvPr/>
        </p:nvSpPr>
        <p:spPr bwMode="auto">
          <a:xfrm>
            <a:off x="3635896" y="2420888"/>
            <a:ext cx="720080" cy="720080"/>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3" name="图片 2"/>
          <p:cNvPicPr>
            <a:picLocks noChangeAspect="1"/>
          </p:cNvPicPr>
          <p:nvPr/>
        </p:nvPicPr>
        <p:blipFill>
          <a:blip r:embed="rId3"/>
          <a:stretch>
            <a:fillRect/>
          </a:stretch>
        </p:blipFill>
        <p:spPr>
          <a:xfrm>
            <a:off x="6833259" y="1052736"/>
            <a:ext cx="2245389" cy="2967435"/>
          </a:xfrm>
          <a:prstGeom prst="rect">
            <a:avLst/>
          </a:prstGeom>
        </p:spPr>
      </p:pic>
    </p:spTree>
    <p:extLst>
      <p:ext uri="{BB962C8B-B14F-4D97-AF65-F5344CB8AC3E}">
        <p14:creationId xmlns:p14="http://schemas.microsoft.com/office/powerpoint/2010/main" val="531536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8712894" cy="871537"/>
          </a:xfrm>
        </p:spPr>
        <p:txBody>
          <a:bodyPr/>
          <a:lstStyle/>
          <a:p>
            <a:r>
              <a:rPr lang="en-US" altLang="zh-CN" dirty="0" smtClean="0"/>
              <a:t>Step 2</a:t>
            </a:r>
            <a:r>
              <a:rPr lang="zh-CN" altLang="en-US" dirty="0" smtClean="0"/>
              <a:t>：威胁分析</a:t>
            </a:r>
            <a:r>
              <a:rPr lang="en-US" altLang="zh-CN" sz="2800" dirty="0" smtClean="0"/>
              <a:t>— I (</a:t>
            </a:r>
            <a:r>
              <a:rPr lang="en-US" altLang="zh-CN" sz="2400" dirty="0" smtClean="0"/>
              <a:t>Information Disclosure)</a:t>
            </a:r>
            <a:endParaRPr lang="zh-CN" altLang="en-US" sz="2400" dirty="0"/>
          </a:p>
        </p:txBody>
      </p:sp>
      <p:sp>
        <p:nvSpPr>
          <p:cNvPr id="5" name="TextBox 4"/>
          <p:cNvSpPr txBox="1"/>
          <p:nvPr/>
        </p:nvSpPr>
        <p:spPr>
          <a:xfrm>
            <a:off x="323528" y="980728"/>
            <a:ext cx="6120680" cy="5078313"/>
          </a:xfrm>
          <a:prstGeom prst="rect">
            <a:avLst/>
          </a:prstGeom>
          <a:noFill/>
        </p:spPr>
        <p:txBody>
          <a:bodyPr wrap="square" rtlCol="0">
            <a:spAutoFit/>
          </a:bodyPr>
          <a:lstStyle/>
          <a:p>
            <a:r>
              <a:rPr lang="en-US" altLang="zh-CN" dirty="0" smtClean="0">
                <a:solidFill>
                  <a:srgbClr val="C00000"/>
                </a:solidFill>
              </a:rPr>
              <a:t>Information disclosure: </a:t>
            </a:r>
            <a:r>
              <a:rPr lang="zh-CN" altLang="en-US" dirty="0" smtClean="0">
                <a:solidFill>
                  <a:srgbClr val="C00000"/>
                </a:solidFill>
              </a:rPr>
              <a:t>信息泄露，信息被未授权访问</a:t>
            </a:r>
            <a:endParaRPr lang="en-US" altLang="zh-CN" dirty="0" smtClean="0">
              <a:solidFill>
                <a:srgbClr val="C00000"/>
              </a:solidFill>
            </a:endParaRPr>
          </a:p>
          <a:p>
            <a:endParaRPr lang="en-US" altLang="zh-CN" b="1" dirty="0" smtClean="0">
              <a:solidFill>
                <a:srgbClr val="000000"/>
              </a:solidFill>
            </a:endParaRPr>
          </a:p>
          <a:p>
            <a:pPr marL="342900" indent="-342900">
              <a:buFont typeface="Wingdings" pitchFamily="2" charset="2"/>
              <a:buChar char="n"/>
            </a:pPr>
            <a:r>
              <a:rPr lang="en-US" altLang="zh-CN" b="1" u="sng" dirty="0" smtClean="0">
                <a:solidFill>
                  <a:srgbClr val="000000"/>
                </a:solidFill>
              </a:rPr>
              <a:t>process</a:t>
            </a:r>
            <a:r>
              <a:rPr lang="zh-CN" altLang="en-US" b="1" u="sng" dirty="0" smtClean="0">
                <a:solidFill>
                  <a:srgbClr val="000000"/>
                </a:solidFill>
              </a:rPr>
              <a:t>信息泄露</a:t>
            </a:r>
            <a:r>
              <a:rPr lang="en-US" altLang="zh-CN" b="1" u="sng" dirty="0" smtClean="0">
                <a:solidFill>
                  <a:srgbClr val="000000"/>
                </a:solidFill>
              </a:rPr>
              <a:t>: </a:t>
            </a:r>
          </a:p>
          <a:p>
            <a:pPr marL="342900" indent="-342900"/>
            <a:r>
              <a:rPr lang="zh-CN" altLang="en-US" dirty="0" smtClean="0">
                <a:solidFill>
                  <a:srgbClr val="000000"/>
                </a:solidFill>
              </a:rPr>
              <a:t>场景</a:t>
            </a:r>
            <a:r>
              <a:rPr lang="en-US" altLang="zh-CN" dirty="0" smtClean="0">
                <a:solidFill>
                  <a:srgbClr val="000000"/>
                </a:solidFill>
              </a:rPr>
              <a:t> 1: </a:t>
            </a:r>
            <a:r>
              <a:rPr lang="zh-CN" altLang="en-US" dirty="0" smtClean="0">
                <a:solidFill>
                  <a:srgbClr val="000000"/>
                </a:solidFill>
              </a:rPr>
              <a:t>加密密钥硬编码在二进制文件中，黑客通过二进制文件找到密钥</a:t>
            </a: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 typeface="Wingdings" pitchFamily="2" charset="2"/>
              <a:buChar char="n"/>
            </a:pPr>
            <a:r>
              <a:rPr lang="en-US" altLang="zh-CN" b="1" u="sng" dirty="0" smtClean="0">
                <a:solidFill>
                  <a:srgbClr val="000000"/>
                </a:solidFill>
              </a:rPr>
              <a:t>Data Store</a:t>
            </a:r>
            <a:r>
              <a:rPr lang="zh-CN" altLang="en-US" b="1" u="sng" dirty="0" smtClean="0">
                <a:solidFill>
                  <a:srgbClr val="000000"/>
                </a:solidFill>
              </a:rPr>
              <a:t>信息泄露</a:t>
            </a:r>
            <a:r>
              <a:rPr lang="en-US" altLang="zh-CN" b="1" u="sng" dirty="0" smtClean="0">
                <a:solidFill>
                  <a:srgbClr val="000000"/>
                </a:solidFill>
              </a:rPr>
              <a:t>:</a:t>
            </a:r>
          </a:p>
          <a:p>
            <a:pPr marL="342900" indent="-342900"/>
            <a:r>
              <a:rPr lang="zh-CN" altLang="en-US" dirty="0" smtClean="0">
                <a:solidFill>
                  <a:srgbClr val="000000"/>
                </a:solidFill>
              </a:rPr>
              <a:t>场景</a:t>
            </a:r>
            <a:r>
              <a:rPr lang="en-US" altLang="zh-CN" dirty="0" smtClean="0">
                <a:solidFill>
                  <a:srgbClr val="000000"/>
                </a:solidFill>
              </a:rPr>
              <a:t>1: </a:t>
            </a:r>
            <a:r>
              <a:rPr lang="zh-CN" altLang="en-US" dirty="0" smtClean="0">
                <a:solidFill>
                  <a:srgbClr val="000000"/>
                </a:solidFill>
              </a:rPr>
              <a:t>用户口令明文存储，黑客侵入数据库即可获取用户口令</a:t>
            </a: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 typeface="Wingdings" pitchFamily="2" charset="2"/>
              <a:buChar char="n"/>
            </a:pPr>
            <a:r>
              <a:rPr lang="en-US" altLang="zh-CN" b="1" u="sng" dirty="0" smtClean="0">
                <a:solidFill>
                  <a:srgbClr val="000000"/>
                </a:solidFill>
              </a:rPr>
              <a:t>Data flow</a:t>
            </a:r>
            <a:r>
              <a:rPr lang="zh-CN" altLang="en-US" b="1" u="sng" dirty="0" smtClean="0">
                <a:solidFill>
                  <a:srgbClr val="000000"/>
                </a:solidFill>
              </a:rPr>
              <a:t>信息泄露</a:t>
            </a:r>
            <a:r>
              <a:rPr lang="en-US" altLang="zh-CN" b="1" u="sng" dirty="0" smtClean="0">
                <a:solidFill>
                  <a:srgbClr val="000000"/>
                </a:solidFill>
              </a:rPr>
              <a:t>:</a:t>
            </a:r>
          </a:p>
          <a:p>
            <a:pPr marL="342900" indent="-342900"/>
            <a:r>
              <a:rPr lang="zh-CN" altLang="en-US" dirty="0" smtClean="0">
                <a:solidFill>
                  <a:srgbClr val="000000"/>
                </a:solidFill>
              </a:rPr>
              <a:t>场景</a:t>
            </a:r>
            <a:r>
              <a:rPr lang="en-US" altLang="zh-CN" dirty="0" smtClean="0">
                <a:solidFill>
                  <a:srgbClr val="000000"/>
                </a:solidFill>
              </a:rPr>
              <a:t>1:  </a:t>
            </a:r>
            <a:r>
              <a:rPr lang="zh-CN" altLang="en-US" dirty="0" smtClean="0">
                <a:solidFill>
                  <a:srgbClr val="000000"/>
                </a:solidFill>
              </a:rPr>
              <a:t>用户口令明文传输，黑客通过网络嗅探获取用户口令</a:t>
            </a: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p:txBody>
      </p:sp>
      <p:cxnSp>
        <p:nvCxnSpPr>
          <p:cNvPr id="6" name="直接连接符 5"/>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3" name="图片 2"/>
          <p:cNvPicPr>
            <a:picLocks noChangeAspect="1"/>
          </p:cNvPicPr>
          <p:nvPr/>
        </p:nvPicPr>
        <p:blipFill>
          <a:blip r:embed="rId3"/>
          <a:stretch>
            <a:fillRect/>
          </a:stretch>
        </p:blipFill>
        <p:spPr>
          <a:xfrm>
            <a:off x="6444208" y="908720"/>
            <a:ext cx="2533650" cy="3200400"/>
          </a:xfrm>
          <a:prstGeom prst="rect">
            <a:avLst/>
          </a:prstGeom>
        </p:spPr>
      </p:pic>
    </p:spTree>
    <p:extLst>
      <p:ext uri="{BB962C8B-B14F-4D97-AF65-F5344CB8AC3E}">
        <p14:creationId xmlns:p14="http://schemas.microsoft.com/office/powerpoint/2010/main" val="17215610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6984702" cy="871537"/>
          </a:xfrm>
        </p:spPr>
        <p:txBody>
          <a:bodyPr/>
          <a:lstStyle/>
          <a:p>
            <a:r>
              <a:rPr lang="en-US" altLang="zh-CN" dirty="0" smtClean="0"/>
              <a:t>Step 2</a:t>
            </a:r>
            <a:r>
              <a:rPr lang="zh-CN" altLang="en-US" dirty="0" smtClean="0"/>
              <a:t>：威胁分析</a:t>
            </a:r>
            <a:r>
              <a:rPr lang="en-US" altLang="zh-CN" sz="2800" dirty="0" smtClean="0"/>
              <a:t>— D (</a:t>
            </a:r>
            <a:r>
              <a:rPr lang="en-US" altLang="zh-CN" sz="2400" dirty="0" smtClean="0"/>
              <a:t>Denial </a:t>
            </a:r>
            <a:r>
              <a:rPr lang="en-US" altLang="zh-CN" sz="2400" dirty="0"/>
              <a:t>of </a:t>
            </a:r>
            <a:r>
              <a:rPr lang="en-US" altLang="zh-CN" sz="2400" dirty="0" smtClean="0"/>
              <a:t>Service</a:t>
            </a:r>
            <a:r>
              <a:rPr lang="en-US" altLang="zh-CN" sz="2800" dirty="0"/>
              <a:t>)</a:t>
            </a:r>
            <a:endParaRPr lang="zh-CN" altLang="en-US" sz="2800" dirty="0"/>
          </a:p>
        </p:txBody>
      </p:sp>
      <p:sp>
        <p:nvSpPr>
          <p:cNvPr id="5" name="TextBox 4"/>
          <p:cNvSpPr txBox="1"/>
          <p:nvPr/>
        </p:nvSpPr>
        <p:spPr>
          <a:xfrm>
            <a:off x="359768" y="988168"/>
            <a:ext cx="6228456" cy="5632311"/>
          </a:xfrm>
          <a:prstGeom prst="rect">
            <a:avLst/>
          </a:prstGeom>
          <a:noFill/>
        </p:spPr>
        <p:txBody>
          <a:bodyPr wrap="square" rtlCol="0">
            <a:spAutoFit/>
          </a:bodyPr>
          <a:lstStyle/>
          <a:p>
            <a:pPr marL="342900" indent="-342900">
              <a:buFont typeface="Wingdings" pitchFamily="2" charset="2"/>
              <a:buChar char="n"/>
            </a:pPr>
            <a:r>
              <a:rPr lang="en-US" altLang="zh-CN" b="1" u="sng" dirty="0" err="1" smtClean="0">
                <a:solidFill>
                  <a:srgbClr val="000000"/>
                </a:solidFill>
              </a:rPr>
              <a:t>DoS</a:t>
            </a:r>
            <a:r>
              <a:rPr lang="en-US" altLang="zh-CN" b="1" u="sng" dirty="0" smtClean="0">
                <a:solidFill>
                  <a:srgbClr val="000000"/>
                </a:solidFill>
              </a:rPr>
              <a:t> </a:t>
            </a:r>
            <a:r>
              <a:rPr lang="zh-CN" altLang="en-US" b="1" u="sng" dirty="0" smtClean="0">
                <a:solidFill>
                  <a:srgbClr val="000000"/>
                </a:solidFill>
              </a:rPr>
              <a:t>处理过程</a:t>
            </a:r>
            <a:r>
              <a:rPr lang="en-US" altLang="zh-CN" b="1" u="sng" dirty="0" smtClean="0">
                <a:solidFill>
                  <a:srgbClr val="000000"/>
                </a:solidFill>
              </a:rPr>
              <a:t>: </a:t>
            </a:r>
          </a:p>
          <a:p>
            <a:r>
              <a:rPr lang="zh-CN" altLang="en-US" dirty="0" smtClean="0">
                <a:solidFill>
                  <a:srgbClr val="000000"/>
                </a:solidFill>
              </a:rPr>
              <a:t>处理过程不可用。</a:t>
            </a:r>
            <a:endParaRPr lang="en-US" altLang="zh-CN" dirty="0" smtClean="0">
              <a:solidFill>
                <a:srgbClr val="000000"/>
              </a:solidFill>
            </a:endParaRPr>
          </a:p>
          <a:p>
            <a:r>
              <a:rPr lang="zh-CN" altLang="en-US" dirty="0" smtClean="0">
                <a:solidFill>
                  <a:srgbClr val="000000"/>
                </a:solidFill>
              </a:rPr>
              <a:t>场景 </a:t>
            </a:r>
            <a:r>
              <a:rPr lang="en-US" altLang="zh-CN" dirty="0" smtClean="0">
                <a:solidFill>
                  <a:srgbClr val="000000"/>
                </a:solidFill>
              </a:rPr>
              <a:t>1 : </a:t>
            </a:r>
            <a:r>
              <a:rPr lang="zh-CN" altLang="en-US" dirty="0" smtClean="0">
                <a:solidFill>
                  <a:srgbClr val="000000"/>
                </a:solidFill>
              </a:rPr>
              <a:t>太多的客户端向</a:t>
            </a:r>
            <a:r>
              <a:rPr lang="en-US" altLang="zh-CN" dirty="0" smtClean="0">
                <a:solidFill>
                  <a:srgbClr val="000000"/>
                </a:solidFill>
              </a:rPr>
              <a:t>Web server</a:t>
            </a:r>
            <a:r>
              <a:rPr lang="zh-CN" altLang="en-US" dirty="0" smtClean="0">
                <a:solidFill>
                  <a:srgbClr val="000000"/>
                </a:solidFill>
              </a:rPr>
              <a:t>请求建立</a:t>
            </a:r>
            <a:r>
              <a:rPr lang="en-US" altLang="zh-CN" dirty="0" smtClean="0">
                <a:solidFill>
                  <a:srgbClr val="000000"/>
                </a:solidFill>
              </a:rPr>
              <a:t>http</a:t>
            </a:r>
            <a:r>
              <a:rPr lang="zh-CN" altLang="en-US" dirty="0" smtClean="0">
                <a:solidFill>
                  <a:srgbClr val="000000"/>
                </a:solidFill>
              </a:rPr>
              <a:t>连接，服务器过载</a:t>
            </a:r>
            <a:endParaRPr lang="en-US" altLang="zh-CN" dirty="0" smtClean="0">
              <a:solidFill>
                <a:srgbClr val="000000"/>
              </a:solidFill>
            </a:endParaRPr>
          </a:p>
          <a:p>
            <a:endParaRPr lang="en-US" altLang="zh-CN" dirty="0" smtClean="0">
              <a:solidFill>
                <a:srgbClr val="000000"/>
              </a:solidFill>
            </a:endParaRPr>
          </a:p>
          <a:p>
            <a:r>
              <a:rPr lang="zh-CN" altLang="en-US" dirty="0" smtClean="0">
                <a:solidFill>
                  <a:srgbClr val="000000"/>
                </a:solidFill>
              </a:rPr>
              <a:t>场景 </a:t>
            </a:r>
            <a:r>
              <a:rPr lang="en-US" altLang="zh-CN" dirty="0" smtClean="0">
                <a:solidFill>
                  <a:srgbClr val="000000"/>
                </a:solidFill>
              </a:rPr>
              <a:t>2: </a:t>
            </a:r>
            <a:r>
              <a:rPr lang="zh-CN" altLang="en-US" dirty="0" smtClean="0">
                <a:solidFill>
                  <a:srgbClr val="000000"/>
                </a:solidFill>
              </a:rPr>
              <a:t>程序崩溃</a:t>
            </a:r>
            <a:r>
              <a:rPr lang="en-US" altLang="zh-CN" dirty="0" smtClean="0">
                <a:solidFill>
                  <a:srgbClr val="000000"/>
                </a:solidFill>
              </a:rPr>
              <a:t>   </a:t>
            </a:r>
          </a:p>
          <a:p>
            <a:endParaRPr lang="en-US" altLang="zh-CN" b="1" dirty="0" smtClean="0">
              <a:solidFill>
                <a:srgbClr val="000000"/>
              </a:solidFill>
            </a:endParaRPr>
          </a:p>
          <a:p>
            <a:endParaRPr lang="en-US" altLang="zh-CN" b="1" dirty="0" smtClean="0">
              <a:solidFill>
                <a:srgbClr val="000000"/>
              </a:solidFill>
            </a:endParaRPr>
          </a:p>
          <a:p>
            <a:pPr marL="342900" indent="-342900">
              <a:buFont typeface="Wingdings" pitchFamily="2" charset="2"/>
              <a:buChar char="n"/>
            </a:pPr>
            <a:r>
              <a:rPr lang="en-US" altLang="zh-CN" b="1" u="sng" dirty="0" err="1" smtClean="0">
                <a:solidFill>
                  <a:srgbClr val="000000"/>
                </a:solidFill>
              </a:rPr>
              <a:t>DoS</a:t>
            </a:r>
            <a:r>
              <a:rPr lang="en-US" altLang="zh-CN" b="1" u="sng" dirty="0" smtClean="0">
                <a:solidFill>
                  <a:srgbClr val="000000"/>
                </a:solidFill>
              </a:rPr>
              <a:t> </a:t>
            </a:r>
            <a:r>
              <a:rPr lang="zh-CN" altLang="en-US" b="1" u="sng" dirty="0" smtClean="0">
                <a:solidFill>
                  <a:srgbClr val="000000"/>
                </a:solidFill>
              </a:rPr>
              <a:t>数据存储</a:t>
            </a:r>
            <a:r>
              <a:rPr lang="en-US" altLang="zh-CN" b="1" u="sng" dirty="0" smtClean="0">
                <a:solidFill>
                  <a:srgbClr val="000000"/>
                </a:solidFill>
              </a:rPr>
              <a:t>:</a:t>
            </a:r>
          </a:p>
          <a:p>
            <a:pPr marL="342900" indent="-342900"/>
            <a:r>
              <a:rPr lang="zh-CN" altLang="en-US" dirty="0" smtClean="0">
                <a:solidFill>
                  <a:srgbClr val="000000"/>
                </a:solidFill>
              </a:rPr>
              <a:t>场景</a:t>
            </a:r>
            <a:r>
              <a:rPr lang="en-US" altLang="zh-CN" dirty="0" smtClean="0">
                <a:solidFill>
                  <a:srgbClr val="000000"/>
                </a:solidFill>
              </a:rPr>
              <a:t>1 : </a:t>
            </a:r>
            <a:r>
              <a:rPr lang="zh-CN" altLang="en-US" dirty="0" smtClean="0">
                <a:solidFill>
                  <a:srgbClr val="000000"/>
                </a:solidFill>
              </a:rPr>
              <a:t>硬盘空间满，无法存储新的数据</a:t>
            </a:r>
            <a:endParaRPr lang="en-US" altLang="zh-CN" dirty="0" smtClean="0">
              <a:solidFill>
                <a:srgbClr val="000000"/>
              </a:solidFill>
            </a:endParaRPr>
          </a:p>
          <a:p>
            <a:pPr marL="342900" indent="-342900"/>
            <a:r>
              <a:rPr lang="zh-CN" altLang="en-US" dirty="0" smtClean="0">
                <a:solidFill>
                  <a:srgbClr val="000000"/>
                </a:solidFill>
              </a:rPr>
              <a:t>场景</a:t>
            </a:r>
            <a:r>
              <a:rPr lang="en-US" altLang="zh-CN" dirty="0" smtClean="0">
                <a:solidFill>
                  <a:srgbClr val="000000"/>
                </a:solidFill>
              </a:rPr>
              <a:t>2: </a:t>
            </a:r>
            <a:r>
              <a:rPr lang="zh-CN" altLang="en-US" dirty="0" smtClean="0">
                <a:solidFill>
                  <a:srgbClr val="000000"/>
                </a:solidFill>
              </a:rPr>
              <a:t>存储的数据文件损坏</a:t>
            </a:r>
            <a:endParaRPr lang="en-US" altLang="zh-CN" dirty="0" smtClean="0">
              <a:solidFill>
                <a:srgbClr val="000000"/>
              </a:solidFill>
            </a:endParaRPr>
          </a:p>
          <a:p>
            <a:pPr marL="342900" indent="-342900"/>
            <a:endParaRPr lang="en-US" altLang="zh-CN" b="1" dirty="0" smtClean="0">
              <a:solidFill>
                <a:srgbClr val="000000"/>
              </a:solidFill>
            </a:endParaRPr>
          </a:p>
          <a:p>
            <a:pPr marL="342900" indent="-342900"/>
            <a:endParaRPr lang="en-US" altLang="zh-CN" b="1" dirty="0" smtClean="0">
              <a:solidFill>
                <a:srgbClr val="000000"/>
              </a:solidFill>
            </a:endParaRPr>
          </a:p>
          <a:p>
            <a:pPr marL="342900" indent="-342900">
              <a:buFont typeface="Wingdings" pitchFamily="2" charset="2"/>
              <a:buChar char="n"/>
            </a:pPr>
            <a:r>
              <a:rPr lang="en-US" altLang="zh-CN" b="1" u="sng" dirty="0" err="1" smtClean="0">
                <a:solidFill>
                  <a:srgbClr val="000000"/>
                </a:solidFill>
              </a:rPr>
              <a:t>DoS</a:t>
            </a:r>
            <a:r>
              <a:rPr lang="en-US" altLang="zh-CN" b="1" u="sng" dirty="0" smtClean="0">
                <a:solidFill>
                  <a:srgbClr val="000000"/>
                </a:solidFill>
              </a:rPr>
              <a:t> </a:t>
            </a:r>
            <a:r>
              <a:rPr lang="zh-CN" altLang="en-US" b="1" u="sng" dirty="0" smtClean="0">
                <a:solidFill>
                  <a:srgbClr val="000000"/>
                </a:solidFill>
              </a:rPr>
              <a:t>数据流</a:t>
            </a:r>
            <a:r>
              <a:rPr lang="en-US" altLang="zh-CN" b="1" u="sng" dirty="0" smtClean="0">
                <a:solidFill>
                  <a:srgbClr val="000000"/>
                </a:solidFill>
              </a:rPr>
              <a:t>:</a:t>
            </a:r>
          </a:p>
          <a:p>
            <a:pPr marL="342900" indent="-342900"/>
            <a:r>
              <a:rPr lang="zh-CN" altLang="en-US" dirty="0" smtClean="0">
                <a:solidFill>
                  <a:srgbClr val="000000"/>
                </a:solidFill>
              </a:rPr>
              <a:t>数据流无法到达目的端。</a:t>
            </a:r>
            <a:endParaRPr lang="en-US" altLang="zh-CN" dirty="0" smtClean="0">
              <a:solidFill>
                <a:srgbClr val="000000"/>
              </a:solidFill>
            </a:endParaRPr>
          </a:p>
          <a:p>
            <a:pPr marL="342900" indent="-342900"/>
            <a:r>
              <a:rPr lang="zh-CN" altLang="en-US" dirty="0" smtClean="0">
                <a:solidFill>
                  <a:srgbClr val="000000"/>
                </a:solidFill>
              </a:rPr>
              <a:t>场景</a:t>
            </a:r>
            <a:r>
              <a:rPr lang="en-US" altLang="zh-CN" dirty="0" smtClean="0">
                <a:solidFill>
                  <a:srgbClr val="000000"/>
                </a:solidFill>
              </a:rPr>
              <a:t>1: </a:t>
            </a:r>
            <a:r>
              <a:rPr lang="zh-CN" altLang="en-US" dirty="0" smtClean="0">
                <a:solidFill>
                  <a:srgbClr val="000000"/>
                </a:solidFill>
              </a:rPr>
              <a:t>外部交互方与处理过程间的连接中断，网络流量无法抵达目的端</a:t>
            </a:r>
            <a:endParaRPr lang="en-US" altLang="zh-CN" dirty="0" smtClean="0">
              <a:solidFill>
                <a:srgbClr val="000000"/>
              </a:solidFill>
            </a:endParaRPr>
          </a:p>
          <a:p>
            <a:pPr marL="342900" indent="-342900"/>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p:txBody>
      </p:sp>
      <p:cxnSp>
        <p:nvCxnSpPr>
          <p:cNvPr id="6" name="直接连接符 5"/>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3" name="图片 2"/>
          <p:cNvPicPr>
            <a:picLocks noChangeAspect="1"/>
          </p:cNvPicPr>
          <p:nvPr/>
        </p:nvPicPr>
        <p:blipFill>
          <a:blip r:embed="rId3"/>
          <a:stretch>
            <a:fillRect/>
          </a:stretch>
        </p:blipFill>
        <p:spPr>
          <a:xfrm>
            <a:off x="6588224" y="980728"/>
            <a:ext cx="2428875" cy="3171825"/>
          </a:xfrm>
          <a:prstGeom prst="rect">
            <a:avLst/>
          </a:prstGeom>
        </p:spPr>
      </p:pic>
    </p:spTree>
    <p:extLst>
      <p:ext uri="{BB962C8B-B14F-4D97-AF65-F5344CB8AC3E}">
        <p14:creationId xmlns:p14="http://schemas.microsoft.com/office/powerpoint/2010/main" val="3752935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7384"/>
            <a:ext cx="8388350" cy="871537"/>
          </a:xfrm>
        </p:spPr>
        <p:txBody>
          <a:bodyPr/>
          <a:lstStyle/>
          <a:p>
            <a:r>
              <a:rPr lang="en-US" altLang="zh-CN" dirty="0" smtClean="0"/>
              <a:t>Step 2</a:t>
            </a:r>
            <a:r>
              <a:rPr lang="zh-CN" altLang="en-US" dirty="0" smtClean="0"/>
              <a:t>：威胁分析</a:t>
            </a:r>
            <a:r>
              <a:rPr lang="en-US" altLang="zh-CN" sz="2800" dirty="0" smtClean="0"/>
              <a:t>— </a:t>
            </a:r>
            <a:r>
              <a:rPr lang="en-US" altLang="zh-CN" dirty="0"/>
              <a:t>E (</a:t>
            </a:r>
            <a:r>
              <a:rPr lang="en-US" altLang="zh-CN" sz="2800" dirty="0" smtClean="0"/>
              <a:t>Elevation </a:t>
            </a:r>
            <a:r>
              <a:rPr lang="en-US" altLang="zh-CN" sz="2800" dirty="0"/>
              <a:t>of </a:t>
            </a:r>
            <a:r>
              <a:rPr lang="en-US" altLang="zh-CN" sz="2800" dirty="0" smtClean="0"/>
              <a:t>Privilege</a:t>
            </a:r>
            <a:r>
              <a:rPr lang="en-US" altLang="zh-CN" dirty="0"/>
              <a:t>)</a:t>
            </a:r>
            <a:endParaRPr lang="zh-CN" altLang="en-US" dirty="0"/>
          </a:p>
        </p:txBody>
      </p:sp>
      <p:sp>
        <p:nvSpPr>
          <p:cNvPr id="5" name="TextBox 4"/>
          <p:cNvSpPr txBox="1"/>
          <p:nvPr/>
        </p:nvSpPr>
        <p:spPr>
          <a:xfrm>
            <a:off x="467544" y="1142742"/>
            <a:ext cx="6984776" cy="2308324"/>
          </a:xfrm>
          <a:prstGeom prst="rect">
            <a:avLst/>
          </a:prstGeom>
          <a:noFill/>
        </p:spPr>
        <p:txBody>
          <a:bodyPr wrap="square" rtlCol="0">
            <a:spAutoFit/>
          </a:bodyPr>
          <a:lstStyle/>
          <a:p>
            <a:pPr marL="342900" indent="-342900"/>
            <a:r>
              <a:rPr lang="en-US" altLang="zh-CN" dirty="0" smtClean="0">
                <a:solidFill>
                  <a:srgbClr val="C00000"/>
                </a:solidFill>
              </a:rPr>
              <a:t> Elevation of privilege: </a:t>
            </a:r>
            <a:r>
              <a:rPr lang="zh-CN" altLang="en-US" dirty="0" smtClean="0">
                <a:solidFill>
                  <a:srgbClr val="C00000"/>
                </a:solidFill>
              </a:rPr>
              <a:t>权限提升</a:t>
            </a:r>
            <a:endParaRPr lang="en-US" altLang="zh-CN" dirty="0" smtClean="0">
              <a:solidFill>
                <a:srgbClr val="C00000"/>
              </a:solidFill>
            </a:endParaRPr>
          </a:p>
          <a:p>
            <a:pPr marL="342900" indent="-342900">
              <a:buFont typeface="Wingdings" pitchFamily="2" charset="2"/>
              <a:buChar char="n"/>
            </a:pPr>
            <a:r>
              <a:rPr lang="zh-CN" altLang="en-US" b="1" u="sng" dirty="0" smtClean="0">
                <a:solidFill>
                  <a:srgbClr val="000000"/>
                </a:solidFill>
              </a:rPr>
              <a:t>处理过程权限提升威胁</a:t>
            </a:r>
            <a:r>
              <a:rPr lang="en-US" altLang="zh-CN" b="1" u="sng" dirty="0" smtClean="0">
                <a:solidFill>
                  <a:srgbClr val="000000"/>
                </a:solidFill>
              </a:rPr>
              <a:t>: </a:t>
            </a:r>
          </a:p>
          <a:p>
            <a:r>
              <a:rPr lang="zh-CN" altLang="en-US" dirty="0" smtClean="0">
                <a:solidFill>
                  <a:srgbClr val="000000"/>
                </a:solidFill>
              </a:rPr>
              <a:t>处理过程拥有的权限高于实际需要的权限</a:t>
            </a:r>
            <a:endParaRPr lang="en-US" altLang="zh-CN" dirty="0" smtClean="0">
              <a:solidFill>
                <a:srgbClr val="000000"/>
              </a:solidFill>
            </a:endParaRPr>
          </a:p>
          <a:p>
            <a:endParaRPr lang="en-US" altLang="zh-CN" dirty="0" smtClean="0">
              <a:solidFill>
                <a:srgbClr val="000000"/>
              </a:solidFill>
            </a:endParaRPr>
          </a:p>
          <a:p>
            <a:r>
              <a:rPr lang="zh-CN" altLang="en-US" dirty="0" smtClean="0">
                <a:solidFill>
                  <a:srgbClr val="000000"/>
                </a:solidFill>
              </a:rPr>
              <a:t>场景</a:t>
            </a:r>
            <a:r>
              <a:rPr lang="en-US" altLang="zh-CN" dirty="0" smtClean="0">
                <a:solidFill>
                  <a:srgbClr val="000000"/>
                </a:solidFill>
              </a:rPr>
              <a:t> 1: </a:t>
            </a:r>
            <a:r>
              <a:rPr lang="zh-CN" altLang="en-US" dirty="0" smtClean="0">
                <a:solidFill>
                  <a:srgbClr val="000000"/>
                </a:solidFill>
              </a:rPr>
              <a:t>应用程序只需要运行在用户态，但实际运行在内核态</a:t>
            </a:r>
            <a:endParaRPr lang="en-US" altLang="zh-CN" dirty="0" smtClean="0">
              <a:solidFill>
                <a:srgbClr val="000000"/>
              </a:solidFill>
            </a:endParaRPr>
          </a:p>
          <a:p>
            <a:pPr marL="342900" indent="-342900">
              <a:buFontTx/>
              <a:buAutoNum type="arabicPeriod"/>
            </a:pPr>
            <a:endParaRPr lang="en-US" altLang="zh-CN" dirty="0" smtClean="0">
              <a:solidFill>
                <a:srgbClr val="000000"/>
              </a:solidFill>
            </a:endParaRPr>
          </a:p>
          <a:p>
            <a:pPr marL="342900" indent="-342900"/>
            <a:r>
              <a:rPr lang="zh-CN" altLang="en-US" dirty="0" smtClean="0">
                <a:solidFill>
                  <a:srgbClr val="000000"/>
                </a:solidFill>
              </a:rPr>
              <a:t>场景 </a:t>
            </a:r>
            <a:r>
              <a:rPr lang="en-US" altLang="zh-CN" dirty="0" smtClean="0">
                <a:solidFill>
                  <a:srgbClr val="000000"/>
                </a:solidFill>
              </a:rPr>
              <a:t>2:  </a:t>
            </a:r>
            <a:r>
              <a:rPr lang="zh-CN" altLang="en-US" dirty="0" smtClean="0">
                <a:solidFill>
                  <a:srgbClr val="000000"/>
                </a:solidFill>
              </a:rPr>
              <a:t>用户账户被分配了其职务不需要的其他权限</a:t>
            </a:r>
            <a:endParaRPr lang="en-US" altLang="zh-CN" dirty="0" smtClean="0">
              <a:solidFill>
                <a:srgbClr val="000000"/>
              </a:solidFill>
            </a:endParaRPr>
          </a:p>
          <a:p>
            <a:pPr marL="342900" indent="-342900"/>
            <a:endParaRPr lang="en-US" altLang="zh-CN" dirty="0" smtClean="0">
              <a:solidFill>
                <a:srgbClr val="000000"/>
              </a:solidFill>
            </a:endParaRPr>
          </a:p>
        </p:txBody>
      </p:sp>
      <p:cxnSp>
        <p:nvCxnSpPr>
          <p:cNvPr id="6" name="直接连接符 5"/>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3" name="图片 2"/>
          <p:cNvPicPr>
            <a:picLocks noChangeAspect="1"/>
          </p:cNvPicPr>
          <p:nvPr/>
        </p:nvPicPr>
        <p:blipFill>
          <a:blip r:embed="rId2"/>
          <a:stretch>
            <a:fillRect/>
          </a:stretch>
        </p:blipFill>
        <p:spPr>
          <a:xfrm>
            <a:off x="6660232" y="1029296"/>
            <a:ext cx="2352675" cy="1343025"/>
          </a:xfrm>
          <a:prstGeom prst="rect">
            <a:avLst/>
          </a:prstGeom>
        </p:spPr>
      </p:pic>
    </p:spTree>
    <p:extLst>
      <p:ext uri="{BB962C8B-B14F-4D97-AF65-F5344CB8AC3E}">
        <p14:creationId xmlns:p14="http://schemas.microsoft.com/office/powerpoint/2010/main" val="935269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7384"/>
            <a:ext cx="8388350" cy="871537"/>
          </a:xfrm>
        </p:spPr>
        <p:txBody>
          <a:bodyPr/>
          <a:lstStyle/>
          <a:p>
            <a:r>
              <a:rPr lang="en-US" altLang="zh-CN" dirty="0" smtClean="0"/>
              <a:t>Step 2</a:t>
            </a:r>
            <a:r>
              <a:rPr lang="zh-CN" altLang="en-US" dirty="0" smtClean="0"/>
              <a:t>：威胁分析</a:t>
            </a:r>
            <a:r>
              <a:rPr lang="en-US" altLang="zh-CN" sz="2800" dirty="0" smtClean="0"/>
              <a:t>— P (Privacy)</a:t>
            </a:r>
            <a:endParaRPr lang="zh-CN" altLang="en-US" sz="2800" dirty="0"/>
          </a:p>
        </p:txBody>
      </p:sp>
      <p:sp>
        <p:nvSpPr>
          <p:cNvPr id="5" name="TextBox 4"/>
          <p:cNvSpPr txBox="1"/>
          <p:nvPr/>
        </p:nvSpPr>
        <p:spPr>
          <a:xfrm>
            <a:off x="251520" y="1124744"/>
            <a:ext cx="6192688" cy="5355312"/>
          </a:xfrm>
          <a:prstGeom prst="rect">
            <a:avLst/>
          </a:prstGeom>
          <a:noFill/>
        </p:spPr>
        <p:txBody>
          <a:bodyPr wrap="square" rtlCol="0">
            <a:spAutoFit/>
          </a:bodyPr>
          <a:lstStyle/>
          <a:p>
            <a:pPr marL="342900" indent="-342900"/>
            <a:r>
              <a:rPr lang="en-US" altLang="zh-CN" dirty="0" smtClean="0">
                <a:solidFill>
                  <a:srgbClr val="C00000"/>
                </a:solidFill>
              </a:rPr>
              <a:t> Privacy</a:t>
            </a:r>
            <a:r>
              <a:rPr lang="en-US" altLang="zh-CN" dirty="0">
                <a:solidFill>
                  <a:srgbClr val="C00000"/>
                </a:solidFill>
              </a:rPr>
              <a:t>(</a:t>
            </a:r>
            <a:r>
              <a:rPr lang="zh-CN" altLang="en-US" dirty="0" smtClean="0">
                <a:solidFill>
                  <a:srgbClr val="C00000"/>
                </a:solidFill>
              </a:rPr>
              <a:t>隐私</a:t>
            </a:r>
            <a:r>
              <a:rPr lang="en-US" altLang="zh-CN" dirty="0" smtClean="0">
                <a:solidFill>
                  <a:srgbClr val="C00000"/>
                </a:solidFill>
              </a:rPr>
              <a:t>)</a:t>
            </a:r>
            <a:r>
              <a:rPr lang="zh-CN" altLang="en-US" dirty="0" smtClean="0">
                <a:solidFill>
                  <a:srgbClr val="C00000"/>
                </a:solidFill>
              </a:rPr>
              <a:t>：</a:t>
            </a:r>
            <a:r>
              <a:rPr lang="zh-CN" altLang="en-US" dirty="0">
                <a:solidFill>
                  <a:srgbClr val="C00000"/>
                </a:solidFill>
              </a:rPr>
              <a:t>非法处理个人数据</a:t>
            </a:r>
            <a:endParaRPr lang="en-US" altLang="zh-CN" dirty="0" smtClean="0">
              <a:solidFill>
                <a:srgbClr val="C00000"/>
              </a:solidFill>
            </a:endParaRPr>
          </a:p>
          <a:p>
            <a:pPr marL="342900" indent="-342900">
              <a:buFont typeface="Wingdings" pitchFamily="2" charset="2"/>
              <a:buChar char="n"/>
            </a:pPr>
            <a:r>
              <a:rPr lang="zh-CN" altLang="en-US" b="1" u="sng" dirty="0" smtClean="0">
                <a:solidFill>
                  <a:srgbClr val="000000"/>
                </a:solidFill>
              </a:rPr>
              <a:t>外部交互方</a:t>
            </a:r>
            <a:r>
              <a:rPr lang="en-US" altLang="zh-CN" b="1" u="sng" dirty="0">
                <a:solidFill>
                  <a:srgbClr val="000000"/>
                </a:solidFill>
              </a:rPr>
              <a:t>Privacy: </a:t>
            </a:r>
            <a:endParaRPr lang="en-US" altLang="zh-CN" b="1" u="sng" dirty="0" smtClean="0">
              <a:solidFill>
                <a:srgbClr val="000000"/>
              </a:solidFill>
            </a:endParaRPr>
          </a:p>
          <a:p>
            <a:r>
              <a:rPr lang="zh-CN" altLang="zh-CN" dirty="0"/>
              <a:t>指服务提供商在对外提供服务的时候，收集用户个人处理过程没有获取用户的同意，一般对应的消减措施是明示告知用户并获取用户的</a:t>
            </a:r>
            <a:r>
              <a:rPr lang="zh-CN" altLang="zh-CN" dirty="0" smtClean="0"/>
              <a:t>同意。</a:t>
            </a:r>
            <a:endParaRPr lang="en-US" altLang="zh-CN" dirty="0" smtClean="0"/>
          </a:p>
          <a:p>
            <a:endParaRPr lang="en-US" altLang="zh-CN" dirty="0" smtClean="0">
              <a:solidFill>
                <a:srgbClr val="000000"/>
              </a:solidFill>
            </a:endParaRPr>
          </a:p>
          <a:p>
            <a:r>
              <a:rPr lang="zh-CN" altLang="zh-CN" dirty="0"/>
              <a:t>场景</a:t>
            </a:r>
            <a:r>
              <a:rPr lang="en-US" altLang="zh-CN" dirty="0"/>
              <a:t>1</a:t>
            </a:r>
            <a:r>
              <a:rPr lang="en-US" altLang="zh-CN" dirty="0" smtClean="0"/>
              <a:t>:</a:t>
            </a:r>
            <a:r>
              <a:rPr lang="zh-CN" altLang="zh-CN" dirty="0"/>
              <a:t>某应用程序</a:t>
            </a:r>
            <a:r>
              <a:rPr lang="en-US" altLang="zh-CN" dirty="0"/>
              <a:t>APP</a:t>
            </a:r>
            <a:r>
              <a:rPr lang="zh-CN" altLang="zh-CN" dirty="0"/>
              <a:t>需要收集用户的</a:t>
            </a:r>
            <a:r>
              <a:rPr lang="en-US" altLang="zh-CN" dirty="0"/>
              <a:t>IMEI</a:t>
            </a:r>
            <a:r>
              <a:rPr lang="zh-CN" altLang="zh-CN" dirty="0"/>
              <a:t>，但未向用户提供隐私</a:t>
            </a:r>
            <a:r>
              <a:rPr lang="zh-CN" altLang="zh-CN" dirty="0" smtClean="0"/>
              <a:t>声明</a:t>
            </a:r>
            <a:endParaRPr lang="en-US" altLang="zh-CN" dirty="0" smtClean="0"/>
          </a:p>
          <a:p>
            <a:endParaRPr lang="en-US" altLang="zh-CN" dirty="0" smtClean="0">
              <a:solidFill>
                <a:srgbClr val="000000"/>
              </a:solidFill>
            </a:endParaRPr>
          </a:p>
          <a:p>
            <a:r>
              <a:rPr lang="zh-CN" altLang="zh-CN" dirty="0" smtClean="0"/>
              <a:t>场景</a:t>
            </a:r>
            <a:r>
              <a:rPr lang="en-US" altLang="zh-CN" dirty="0"/>
              <a:t>2</a:t>
            </a:r>
            <a:r>
              <a:rPr lang="en-US" altLang="zh-CN" dirty="0" smtClean="0"/>
              <a:t>:</a:t>
            </a:r>
            <a:r>
              <a:rPr lang="zh-CN" altLang="zh-CN" dirty="0" smtClean="0"/>
              <a:t>某</a:t>
            </a:r>
            <a:r>
              <a:rPr lang="zh-CN" altLang="en-US" dirty="0"/>
              <a:t>网上营业厅</a:t>
            </a:r>
            <a:r>
              <a:rPr lang="zh-CN" altLang="zh-CN" dirty="0" smtClean="0"/>
              <a:t>，</a:t>
            </a:r>
            <a:r>
              <a:rPr lang="zh-CN" altLang="zh-CN" dirty="0"/>
              <a:t>用户无法控制查看、更新自己录入系统中的个人数据</a:t>
            </a:r>
          </a:p>
          <a:p>
            <a:pPr marL="342900" indent="-342900"/>
            <a:endParaRPr lang="en-US" altLang="zh-CN" dirty="0" smtClean="0">
              <a:solidFill>
                <a:srgbClr val="000000"/>
              </a:solidFill>
            </a:endParaRPr>
          </a:p>
          <a:p>
            <a:pPr marL="342900" lvl="0" indent="-342900">
              <a:buFont typeface="Wingdings" pitchFamily="2" charset="2"/>
              <a:buChar char="n"/>
            </a:pPr>
            <a:r>
              <a:rPr lang="zh-CN" altLang="en-US" b="1" u="sng" dirty="0" smtClean="0">
                <a:solidFill>
                  <a:srgbClr val="000000"/>
                </a:solidFill>
              </a:rPr>
              <a:t>数据存储</a:t>
            </a:r>
            <a:r>
              <a:rPr lang="en-US" altLang="zh-CN" b="1" u="sng" dirty="0" smtClean="0">
                <a:solidFill>
                  <a:srgbClr val="000000"/>
                </a:solidFill>
              </a:rPr>
              <a:t>Privacy</a:t>
            </a:r>
            <a:r>
              <a:rPr lang="en-US" altLang="zh-CN" b="1" u="sng" dirty="0">
                <a:solidFill>
                  <a:srgbClr val="000000"/>
                </a:solidFill>
              </a:rPr>
              <a:t>: </a:t>
            </a:r>
            <a:endParaRPr lang="en-US" altLang="zh-CN" b="1" u="sng" dirty="0" smtClean="0">
              <a:solidFill>
                <a:srgbClr val="000000"/>
              </a:solidFill>
            </a:endParaRPr>
          </a:p>
          <a:p>
            <a:pPr lvl="0"/>
            <a:r>
              <a:rPr lang="zh-CN" altLang="zh-CN" dirty="0"/>
              <a:t>场景</a:t>
            </a:r>
            <a:r>
              <a:rPr lang="en-US" altLang="zh-CN" dirty="0"/>
              <a:t>1</a:t>
            </a:r>
            <a:r>
              <a:rPr lang="zh-CN" altLang="zh-CN" dirty="0"/>
              <a:t>：某</a:t>
            </a:r>
            <a:r>
              <a:rPr lang="zh-CN" altLang="en-US" dirty="0"/>
              <a:t>网上</a:t>
            </a:r>
            <a:r>
              <a:rPr lang="zh-CN" altLang="en-US" dirty="0" smtClean="0"/>
              <a:t>营业厅存储服务器，未对高</a:t>
            </a:r>
            <a:r>
              <a:rPr lang="zh-CN" altLang="en-US" dirty="0"/>
              <a:t>影响个人数据（</a:t>
            </a:r>
            <a:r>
              <a:rPr lang="en-US" altLang="zh-CN" dirty="0" err="1"/>
              <a:t>eg</a:t>
            </a:r>
            <a:r>
              <a:rPr lang="zh-CN" altLang="en-US" dirty="0"/>
              <a:t>身份证、银行卡、健康</a:t>
            </a:r>
            <a:r>
              <a:rPr lang="zh-CN" altLang="en-US" dirty="0" smtClean="0"/>
              <a:t>）加密</a:t>
            </a:r>
            <a:r>
              <a:rPr lang="zh-CN" altLang="en-US" dirty="0"/>
              <a:t>存储</a:t>
            </a:r>
            <a:endParaRPr lang="en-US" altLang="zh-CN" b="1" u="sng" dirty="0">
              <a:solidFill>
                <a:srgbClr val="000000"/>
              </a:solidFill>
            </a:endParaRPr>
          </a:p>
          <a:p>
            <a:pPr marL="342900" indent="-342900"/>
            <a:endParaRPr lang="en-US" altLang="zh-CN" dirty="0" smtClean="0">
              <a:solidFill>
                <a:srgbClr val="000000"/>
              </a:solidFill>
            </a:endParaRPr>
          </a:p>
          <a:p>
            <a:pPr marL="342900" indent="-342900"/>
            <a:r>
              <a:rPr lang="zh-CN" altLang="zh-CN" dirty="0"/>
              <a:t>场景</a:t>
            </a:r>
            <a:r>
              <a:rPr lang="en-US" altLang="zh-CN" dirty="0" smtClean="0"/>
              <a:t>2</a:t>
            </a:r>
            <a:r>
              <a:rPr lang="zh-CN" altLang="zh-CN" dirty="0" smtClean="0"/>
              <a:t>：</a:t>
            </a:r>
            <a:r>
              <a:rPr lang="zh-CN" altLang="en-US" dirty="0" smtClean="0"/>
              <a:t>某系统未对系统错误日志</a:t>
            </a:r>
            <a:r>
              <a:rPr lang="zh-CN" altLang="en-US" dirty="0"/>
              <a:t>中个人数据进行匿名化处理</a:t>
            </a:r>
            <a:endParaRPr lang="zh-CN" altLang="zh-CN" dirty="0"/>
          </a:p>
          <a:p>
            <a:pPr marL="342900" indent="-342900"/>
            <a:endParaRPr lang="en-US" altLang="zh-CN" dirty="0" smtClean="0">
              <a:solidFill>
                <a:srgbClr val="000000"/>
              </a:solidFill>
            </a:endParaRPr>
          </a:p>
        </p:txBody>
      </p:sp>
      <p:cxnSp>
        <p:nvCxnSpPr>
          <p:cNvPr id="6" name="直接连接符 5"/>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3" name="图片 2"/>
          <p:cNvPicPr>
            <a:picLocks noChangeAspect="1"/>
          </p:cNvPicPr>
          <p:nvPr/>
        </p:nvPicPr>
        <p:blipFill>
          <a:blip r:embed="rId2"/>
          <a:stretch>
            <a:fillRect/>
          </a:stretch>
        </p:blipFill>
        <p:spPr>
          <a:xfrm>
            <a:off x="6660232" y="980728"/>
            <a:ext cx="2266950" cy="2286000"/>
          </a:xfrm>
          <a:prstGeom prst="rect">
            <a:avLst/>
          </a:prstGeom>
        </p:spPr>
      </p:pic>
    </p:spTree>
    <p:extLst>
      <p:ext uri="{BB962C8B-B14F-4D97-AF65-F5344CB8AC3E}">
        <p14:creationId xmlns:p14="http://schemas.microsoft.com/office/powerpoint/2010/main" val="8421125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同侧圆角矩形 41"/>
          <p:cNvSpPr/>
          <p:nvPr/>
        </p:nvSpPr>
        <p:spPr>
          <a:xfrm rot="5400000">
            <a:off x="3219455" y="-1915199"/>
            <a:ext cx="2705090" cy="8496944"/>
          </a:xfrm>
          <a:prstGeom prst="round2SameRect">
            <a:avLst>
              <a:gd name="adj1" fmla="val 4985"/>
              <a:gd name="adj2" fmla="val 5211"/>
            </a:avLst>
          </a:prstGeom>
          <a:solidFill>
            <a:schemeClr val="accent6">
              <a:lumMod val="20000"/>
              <a:lumOff val="80000"/>
              <a:alpha val="90000"/>
            </a:schemeClr>
          </a:solidFill>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graphicFrame>
        <p:nvGraphicFramePr>
          <p:cNvPr id="30" name="对象 29"/>
          <p:cNvGraphicFramePr>
            <a:graphicFrameLocks noChangeAspect="1"/>
          </p:cNvGraphicFramePr>
          <p:nvPr>
            <p:extLst>
              <p:ext uri="{D42A27DB-BD31-4B8C-83A1-F6EECF244321}">
                <p14:modId xmlns:p14="http://schemas.microsoft.com/office/powerpoint/2010/main" val="890020426"/>
              </p:ext>
            </p:extLst>
          </p:nvPr>
        </p:nvGraphicFramePr>
        <p:xfrm>
          <a:off x="467544" y="1147868"/>
          <a:ext cx="8312979" cy="2441942"/>
        </p:xfrm>
        <a:graphic>
          <a:graphicData uri="http://schemas.openxmlformats.org/presentationml/2006/ole">
            <mc:AlternateContent xmlns:mc="http://schemas.openxmlformats.org/markup-compatibility/2006">
              <mc:Choice xmlns:v="urn:schemas-microsoft-com:vml" Requires="v">
                <p:oleObj spid="_x0000_s3147" name="Visio" r:id="rId4" imgW="6964585" imgH="1762792" progId="Visio.Drawing.11">
                  <p:embed/>
                </p:oleObj>
              </mc:Choice>
              <mc:Fallback>
                <p:oleObj name="Visio" r:id="rId4" imgW="6964585" imgH="1762792" progId="Visio.Drawing.11">
                  <p:embed/>
                  <p:pic>
                    <p:nvPicPr>
                      <p:cNvPr id="0" name=""/>
                      <p:cNvPicPr>
                        <a:picLocks noChangeAspect="1" noChangeArrowheads="1"/>
                      </p:cNvPicPr>
                      <p:nvPr/>
                    </p:nvPicPr>
                    <p:blipFill>
                      <a:blip r:embed="rId5"/>
                      <a:srcRect/>
                      <a:stretch>
                        <a:fillRect/>
                      </a:stretch>
                    </p:blipFill>
                    <p:spPr bwMode="auto">
                      <a:xfrm>
                        <a:off x="467544" y="1147868"/>
                        <a:ext cx="8312979" cy="2441942"/>
                      </a:xfrm>
                      <a:prstGeom prst="rect">
                        <a:avLst/>
                      </a:prstGeom>
                      <a:noFill/>
                    </p:spPr>
                  </p:pic>
                </p:oleObj>
              </mc:Fallback>
            </mc:AlternateContent>
          </a:graphicData>
        </a:graphic>
      </p:graphicFrame>
      <p:sp>
        <p:nvSpPr>
          <p:cNvPr id="2" name="标题 1"/>
          <p:cNvSpPr>
            <a:spLocks noGrp="1"/>
          </p:cNvSpPr>
          <p:nvPr>
            <p:ph type="title"/>
          </p:nvPr>
        </p:nvSpPr>
        <p:spPr>
          <a:xfrm>
            <a:off x="755650" y="37183"/>
            <a:ext cx="8136830" cy="871537"/>
          </a:xfrm>
        </p:spPr>
        <p:txBody>
          <a:bodyPr/>
          <a:lstStyle/>
          <a:p>
            <a:r>
              <a:rPr lang="en-US" altLang="zh-CN" dirty="0" smtClean="0"/>
              <a:t>Step </a:t>
            </a:r>
            <a:r>
              <a:rPr lang="en-US" altLang="zh-CN" dirty="0"/>
              <a:t>2</a:t>
            </a:r>
            <a:r>
              <a:rPr lang="zh-CN" altLang="en-US" dirty="0"/>
              <a:t>：威胁分析</a:t>
            </a:r>
            <a:r>
              <a:rPr lang="en-US" altLang="zh-CN" dirty="0" smtClean="0"/>
              <a:t>——</a:t>
            </a:r>
            <a:r>
              <a:rPr lang="zh-CN" altLang="en-US" dirty="0" smtClean="0"/>
              <a:t>构建攻击路径</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11" name="椭圆 10"/>
          <p:cNvSpPr>
            <a:spLocks noChangeAspect="1"/>
          </p:cNvSpPr>
          <p:nvPr/>
        </p:nvSpPr>
        <p:spPr>
          <a:xfrm>
            <a:off x="6966280" y="2425883"/>
            <a:ext cx="414032" cy="414032"/>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400" b="1" dirty="0" smtClean="0">
                <a:latin typeface="微软雅黑" pitchFamily="34" charset="-122"/>
                <a:ea typeface="微软雅黑" pitchFamily="34" charset="-122"/>
              </a:rPr>
              <a:t>1</a:t>
            </a:r>
            <a:endParaRPr lang="zh-CN" altLang="en-US" sz="1400" b="1" dirty="0">
              <a:latin typeface="微软雅黑" pitchFamily="34" charset="-122"/>
              <a:ea typeface="微软雅黑" pitchFamily="34" charset="-122"/>
            </a:endParaRPr>
          </a:p>
        </p:txBody>
      </p:sp>
      <p:sp>
        <p:nvSpPr>
          <p:cNvPr id="12" name="椭圆 11"/>
          <p:cNvSpPr>
            <a:spLocks noChangeAspect="1"/>
          </p:cNvSpPr>
          <p:nvPr/>
        </p:nvSpPr>
        <p:spPr>
          <a:xfrm>
            <a:off x="4093824" y="2004549"/>
            <a:ext cx="414032" cy="416339"/>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400" b="1" dirty="0" smtClean="0">
                <a:latin typeface="微软雅黑" pitchFamily="34" charset="-122"/>
                <a:ea typeface="微软雅黑" pitchFamily="34" charset="-122"/>
              </a:rPr>
              <a:t>2</a:t>
            </a:r>
            <a:endParaRPr lang="zh-CN" altLang="en-US" sz="1400" b="1" dirty="0">
              <a:latin typeface="微软雅黑" pitchFamily="34" charset="-122"/>
              <a:ea typeface="微软雅黑" pitchFamily="34" charset="-122"/>
            </a:endParaRPr>
          </a:p>
        </p:txBody>
      </p:sp>
      <p:sp>
        <p:nvSpPr>
          <p:cNvPr id="14" name="椭圆 13"/>
          <p:cNvSpPr>
            <a:spLocks noChangeAspect="1"/>
          </p:cNvSpPr>
          <p:nvPr/>
        </p:nvSpPr>
        <p:spPr>
          <a:xfrm>
            <a:off x="1193456" y="4042374"/>
            <a:ext cx="414032" cy="414032"/>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400" b="1" dirty="0" smtClean="0">
                <a:latin typeface="微软雅黑" pitchFamily="34" charset="-122"/>
                <a:ea typeface="微软雅黑" pitchFamily="34" charset="-122"/>
              </a:rPr>
              <a:t>1</a:t>
            </a:r>
            <a:endParaRPr lang="zh-CN" altLang="en-US" sz="1400" b="1" dirty="0">
              <a:latin typeface="微软雅黑" pitchFamily="34" charset="-122"/>
              <a:ea typeface="微软雅黑" pitchFamily="34" charset="-122"/>
            </a:endParaRPr>
          </a:p>
        </p:txBody>
      </p:sp>
      <p:sp>
        <p:nvSpPr>
          <p:cNvPr id="15" name="椭圆 14"/>
          <p:cNvSpPr>
            <a:spLocks noChangeAspect="1"/>
          </p:cNvSpPr>
          <p:nvPr/>
        </p:nvSpPr>
        <p:spPr>
          <a:xfrm>
            <a:off x="1193456" y="4902457"/>
            <a:ext cx="414032" cy="416339"/>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400" b="1" dirty="0" smtClean="0">
                <a:latin typeface="微软雅黑" pitchFamily="34" charset="-122"/>
                <a:ea typeface="微软雅黑" pitchFamily="34" charset="-122"/>
              </a:rPr>
              <a:t>2</a:t>
            </a:r>
            <a:endParaRPr lang="zh-CN" altLang="en-US" sz="1400" b="1" dirty="0">
              <a:latin typeface="微软雅黑" pitchFamily="34" charset="-122"/>
              <a:ea typeface="微软雅黑" pitchFamily="34" charset="-122"/>
            </a:endParaRPr>
          </a:p>
        </p:txBody>
      </p:sp>
      <p:sp>
        <p:nvSpPr>
          <p:cNvPr id="16" name="椭圆 15"/>
          <p:cNvSpPr>
            <a:spLocks noChangeAspect="1"/>
          </p:cNvSpPr>
          <p:nvPr/>
        </p:nvSpPr>
        <p:spPr>
          <a:xfrm>
            <a:off x="1268043" y="2325538"/>
            <a:ext cx="414032" cy="416339"/>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400" b="1" dirty="0" smtClean="0">
                <a:latin typeface="微软雅黑" pitchFamily="34" charset="-122"/>
                <a:ea typeface="微软雅黑" pitchFamily="34" charset="-122"/>
              </a:rPr>
              <a:t>3</a:t>
            </a:r>
            <a:endParaRPr lang="zh-CN" altLang="en-US" sz="1400" b="1" dirty="0">
              <a:latin typeface="微软雅黑" pitchFamily="34" charset="-122"/>
              <a:ea typeface="微软雅黑" pitchFamily="34" charset="-122"/>
            </a:endParaRPr>
          </a:p>
        </p:txBody>
      </p:sp>
      <p:sp>
        <p:nvSpPr>
          <p:cNvPr id="17" name="右大括号 16"/>
          <p:cNvSpPr/>
          <p:nvPr/>
        </p:nvSpPr>
        <p:spPr bwMode="auto">
          <a:xfrm rot="5400000" flipH="1">
            <a:off x="4193015" y="571086"/>
            <a:ext cx="215650" cy="3915254"/>
          </a:xfrm>
          <a:prstGeom prst="rightBrace">
            <a:avLst>
              <a:gd name="adj1" fmla="val 8333"/>
              <a:gd name="adj2" fmla="val 50971"/>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9" name="椭圆 18"/>
          <p:cNvSpPr>
            <a:spLocks noChangeAspect="1"/>
          </p:cNvSpPr>
          <p:nvPr/>
        </p:nvSpPr>
        <p:spPr>
          <a:xfrm>
            <a:off x="1259632" y="3212976"/>
            <a:ext cx="414032" cy="416339"/>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400" b="1" dirty="0" smtClean="0">
                <a:latin typeface="微软雅黑" pitchFamily="34" charset="-122"/>
                <a:ea typeface="微软雅黑" pitchFamily="34" charset="-122"/>
              </a:rPr>
              <a:t>4</a:t>
            </a:r>
            <a:endParaRPr lang="zh-CN" altLang="en-US" sz="1400" b="1" dirty="0">
              <a:latin typeface="微软雅黑" pitchFamily="34" charset="-122"/>
              <a:ea typeface="微软雅黑" pitchFamily="34" charset="-122"/>
            </a:endParaRPr>
          </a:p>
        </p:txBody>
      </p:sp>
      <p:sp>
        <p:nvSpPr>
          <p:cNvPr id="20" name="椭圆 19"/>
          <p:cNvSpPr>
            <a:spLocks noChangeAspect="1"/>
          </p:cNvSpPr>
          <p:nvPr/>
        </p:nvSpPr>
        <p:spPr>
          <a:xfrm>
            <a:off x="1193456" y="5689297"/>
            <a:ext cx="414032" cy="416339"/>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400" b="1" dirty="0" smtClean="0">
                <a:latin typeface="微软雅黑" pitchFamily="34" charset="-122"/>
                <a:ea typeface="微软雅黑" pitchFamily="34" charset="-122"/>
              </a:rPr>
              <a:t>3</a:t>
            </a:r>
            <a:endParaRPr lang="zh-CN" altLang="en-US" sz="1400" b="1" dirty="0">
              <a:latin typeface="微软雅黑" pitchFamily="34" charset="-122"/>
              <a:ea typeface="微软雅黑" pitchFamily="34" charset="-122"/>
            </a:endParaRPr>
          </a:p>
        </p:txBody>
      </p:sp>
      <p:sp>
        <p:nvSpPr>
          <p:cNvPr id="21" name="椭圆 20"/>
          <p:cNvSpPr>
            <a:spLocks noChangeAspect="1"/>
          </p:cNvSpPr>
          <p:nvPr/>
        </p:nvSpPr>
        <p:spPr>
          <a:xfrm>
            <a:off x="5311982" y="4746249"/>
            <a:ext cx="414032" cy="386924"/>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400" b="1" dirty="0" smtClean="0">
                <a:latin typeface="微软雅黑" pitchFamily="34" charset="-122"/>
                <a:ea typeface="微软雅黑" pitchFamily="34" charset="-122"/>
              </a:rPr>
              <a:t>4</a:t>
            </a:r>
            <a:endParaRPr lang="zh-CN" altLang="en-US" sz="1400" b="1" dirty="0">
              <a:latin typeface="微软雅黑" pitchFamily="34" charset="-122"/>
              <a:ea typeface="微软雅黑" pitchFamily="34" charset="-122"/>
            </a:endParaRPr>
          </a:p>
        </p:txBody>
      </p:sp>
      <p:sp>
        <p:nvSpPr>
          <p:cNvPr id="22" name="矩形 21"/>
          <p:cNvSpPr/>
          <p:nvPr/>
        </p:nvSpPr>
        <p:spPr>
          <a:xfrm>
            <a:off x="1641014" y="5658916"/>
            <a:ext cx="1733167" cy="400110"/>
          </a:xfrm>
          <a:prstGeom prst="rect">
            <a:avLst/>
          </a:prstGeom>
        </p:spPr>
        <p:txBody>
          <a:bodyPr wrap="none">
            <a:spAutoFit/>
          </a:bodyPr>
          <a:lstStyle/>
          <a:p>
            <a:r>
              <a:rPr lang="zh-CN" altLang="en-US" sz="2000" b="1" dirty="0" smtClean="0">
                <a:latin typeface="黑体" panose="02010609060101010101" pitchFamily="49" charset="-122"/>
                <a:ea typeface="黑体" panose="02010609060101010101" pitchFamily="49" charset="-122"/>
              </a:rPr>
              <a:t>绘制攻击目标</a:t>
            </a:r>
            <a:endParaRPr lang="zh-CN" altLang="en-US" sz="2000" dirty="0">
              <a:latin typeface="黑体" panose="02010609060101010101" pitchFamily="49" charset="-122"/>
              <a:ea typeface="黑体" panose="02010609060101010101" pitchFamily="49" charset="-122"/>
            </a:endParaRPr>
          </a:p>
        </p:txBody>
      </p:sp>
      <p:sp>
        <p:nvSpPr>
          <p:cNvPr id="24" name="矩形 23"/>
          <p:cNvSpPr/>
          <p:nvPr/>
        </p:nvSpPr>
        <p:spPr>
          <a:xfrm>
            <a:off x="1607488" y="4037002"/>
            <a:ext cx="2765501" cy="400110"/>
          </a:xfrm>
          <a:prstGeom prst="rect">
            <a:avLst/>
          </a:prstGeom>
        </p:spPr>
        <p:txBody>
          <a:bodyPr wrap="none">
            <a:spAutoFit/>
          </a:bodyPr>
          <a:lstStyle/>
          <a:p>
            <a:r>
              <a:rPr lang="zh-CN" altLang="en-US" sz="2000" b="1" dirty="0" smtClean="0">
                <a:latin typeface="黑体" panose="02010609060101010101" pitchFamily="49" charset="-122"/>
                <a:ea typeface="黑体" panose="02010609060101010101" pitchFamily="49" charset="-122"/>
              </a:rPr>
              <a:t>通过威胁分析确定缺陷</a:t>
            </a:r>
            <a:endParaRPr lang="zh-CN" altLang="en-US" sz="2000" dirty="0">
              <a:latin typeface="黑体" panose="02010609060101010101" pitchFamily="49" charset="-122"/>
              <a:ea typeface="黑体" panose="02010609060101010101" pitchFamily="49" charset="-122"/>
            </a:endParaRPr>
          </a:p>
        </p:txBody>
      </p:sp>
      <p:sp>
        <p:nvSpPr>
          <p:cNvPr id="25" name="矩形 24"/>
          <p:cNvSpPr/>
          <p:nvPr/>
        </p:nvSpPr>
        <p:spPr>
          <a:xfrm>
            <a:off x="1627890" y="4890794"/>
            <a:ext cx="1733167" cy="400110"/>
          </a:xfrm>
          <a:prstGeom prst="rect">
            <a:avLst/>
          </a:prstGeom>
        </p:spPr>
        <p:txBody>
          <a:bodyPr wrap="none">
            <a:spAutoFit/>
          </a:bodyPr>
          <a:lstStyle/>
          <a:p>
            <a:r>
              <a:rPr lang="zh-CN" altLang="en-US" sz="2000" b="1" dirty="0" smtClean="0">
                <a:latin typeface="黑体" panose="02010609060101010101" pitchFamily="49" charset="-122"/>
                <a:ea typeface="黑体" panose="02010609060101010101" pitchFamily="49" charset="-122"/>
              </a:rPr>
              <a:t>确定攻击步骤</a:t>
            </a:r>
            <a:endParaRPr lang="zh-CN" altLang="en-US" sz="2000" b="1" dirty="0">
              <a:solidFill>
                <a:srgbClr val="C00000"/>
              </a:solidFill>
              <a:latin typeface="黑体" panose="02010609060101010101" pitchFamily="49" charset="-122"/>
              <a:ea typeface="黑体" panose="02010609060101010101" pitchFamily="49" charset="-122"/>
            </a:endParaRPr>
          </a:p>
        </p:txBody>
      </p:sp>
      <p:sp>
        <p:nvSpPr>
          <p:cNvPr id="28" name="下箭头 27"/>
          <p:cNvSpPr/>
          <p:nvPr/>
        </p:nvSpPr>
        <p:spPr bwMode="auto">
          <a:xfrm>
            <a:off x="2491137" y="4522782"/>
            <a:ext cx="254315" cy="328975"/>
          </a:xfrm>
          <a:prstGeom prst="downArrow">
            <a:avLst/>
          </a:prstGeom>
          <a:solidFill>
            <a:schemeClr val="accent2">
              <a:lumMod val="75000"/>
            </a:scheme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9" name="下箭头 28"/>
          <p:cNvSpPr/>
          <p:nvPr/>
        </p:nvSpPr>
        <p:spPr bwMode="auto">
          <a:xfrm>
            <a:off x="2491138" y="5329941"/>
            <a:ext cx="254315" cy="328975"/>
          </a:xfrm>
          <a:prstGeom prst="downArrow">
            <a:avLst/>
          </a:prstGeom>
          <a:solidFill>
            <a:schemeClr val="accent2">
              <a:lumMod val="75000"/>
            </a:scheme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a:latin typeface="Arial" charset="0"/>
              <a:ea typeface="宋体" charset="-122"/>
            </a:endParaRPr>
          </a:p>
        </p:txBody>
      </p:sp>
      <p:sp>
        <p:nvSpPr>
          <p:cNvPr id="3" name="右弧形箭头 2"/>
          <p:cNvSpPr/>
          <p:nvPr/>
        </p:nvSpPr>
        <p:spPr bwMode="auto">
          <a:xfrm rot="10800000" flipH="1">
            <a:off x="4372989" y="4058490"/>
            <a:ext cx="816440" cy="1837609"/>
          </a:xfrm>
          <a:prstGeom prst="curvedLeftArrow">
            <a:avLst>
              <a:gd name="adj1" fmla="val 17362"/>
              <a:gd name="adj2" fmla="val 44974"/>
              <a:gd name="adj3" fmla="val 48428"/>
            </a:avLst>
          </a:prstGeom>
          <a:solidFill>
            <a:srgbClr val="FFC00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5" name="矩形 4"/>
          <p:cNvSpPr/>
          <p:nvPr/>
        </p:nvSpPr>
        <p:spPr>
          <a:xfrm>
            <a:off x="5833546" y="4609953"/>
            <a:ext cx="2064256" cy="707886"/>
          </a:xfrm>
          <a:prstGeom prst="rect">
            <a:avLst/>
          </a:prstGeom>
        </p:spPr>
        <p:txBody>
          <a:bodyPr wrap="square">
            <a:spAutoFit/>
          </a:bodyPr>
          <a:lstStyle/>
          <a:p>
            <a:r>
              <a:rPr lang="zh-CN" altLang="en-US" sz="2000" b="1" dirty="0">
                <a:latin typeface="黑体" panose="02010609060101010101" pitchFamily="49" charset="-122"/>
                <a:ea typeface="黑体" panose="02010609060101010101" pitchFamily="49" charset="-122"/>
              </a:rPr>
              <a:t>采用</a:t>
            </a:r>
            <a:r>
              <a:rPr lang="zh-CN" altLang="en-US" sz="2000" b="1" dirty="0" smtClean="0">
                <a:latin typeface="黑体" panose="02010609060101010101" pitchFamily="49" charset="-122"/>
                <a:ea typeface="黑体" panose="02010609060101010101" pitchFamily="49" charset="-122"/>
              </a:rPr>
              <a:t>新的攻击思路完善补充</a:t>
            </a:r>
            <a:endParaRPr lang="zh-CN" altLang="en-US" sz="2000" b="1" dirty="0">
              <a:latin typeface="黑体" panose="02010609060101010101" pitchFamily="49" charset="-122"/>
              <a:ea typeface="黑体" panose="02010609060101010101" pitchFamily="49" charset="-122"/>
            </a:endParaRPr>
          </a:p>
        </p:txBody>
      </p:sp>
      <p:sp>
        <p:nvSpPr>
          <p:cNvPr id="34" name="矩形 33"/>
          <p:cNvSpPr/>
          <p:nvPr/>
        </p:nvSpPr>
        <p:spPr>
          <a:xfrm>
            <a:off x="1641014" y="3236092"/>
            <a:ext cx="2744662" cy="400110"/>
          </a:xfrm>
          <a:prstGeom prst="rect">
            <a:avLst/>
          </a:prstGeom>
        </p:spPr>
        <p:txBody>
          <a:bodyPr wrap="none">
            <a:spAutoFit/>
          </a:bodyPr>
          <a:lstStyle/>
          <a:p>
            <a:r>
              <a:rPr lang="en-US" altLang="zh-CN" sz="2000" dirty="0" smtClean="0">
                <a:latin typeface="黑体" panose="02010609060101010101" pitchFamily="49" charset="-122"/>
                <a:ea typeface="黑体" panose="02010609060101010101" pitchFamily="49" charset="-122"/>
                <a:sym typeface="Wingdings" panose="05000000000000000000" pitchFamily="2" charset="2"/>
              </a:rPr>
              <a:t></a:t>
            </a:r>
            <a:r>
              <a:rPr lang="en-US" altLang="zh-CN" sz="2000" dirty="0">
                <a:latin typeface="黑体" panose="02010609060101010101" pitchFamily="49" charset="-122"/>
                <a:ea typeface="黑体" panose="02010609060101010101" pitchFamily="49" charset="-122"/>
                <a:sym typeface="Wingdings" panose="05000000000000000000" pitchFamily="2" charset="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完善补充子树</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299683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7183"/>
            <a:ext cx="7632700" cy="871537"/>
          </a:xfrm>
        </p:spPr>
        <p:txBody>
          <a:bodyPr/>
          <a:lstStyle/>
          <a:p>
            <a:r>
              <a:rPr lang="en-US" altLang="zh-CN" dirty="0" smtClean="0"/>
              <a:t>Step 3</a:t>
            </a:r>
            <a:r>
              <a:rPr lang="zh-CN" altLang="en-US" dirty="0" smtClean="0"/>
              <a:t>：风险评估</a:t>
            </a:r>
            <a:r>
              <a:rPr lang="en-US" altLang="zh-CN" dirty="0" smtClean="0"/>
              <a:t>——</a:t>
            </a:r>
            <a:r>
              <a:rPr lang="zh-CN" altLang="en-US" dirty="0" smtClean="0"/>
              <a:t>安全风险定级</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6" name="Text Placeholder 2"/>
          <p:cNvSpPr txBox="1">
            <a:spLocks/>
          </p:cNvSpPr>
          <p:nvPr/>
        </p:nvSpPr>
        <p:spPr>
          <a:xfrm>
            <a:off x="575519" y="923231"/>
            <a:ext cx="7992962" cy="5112568"/>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a:lstStyle/>
          <a:p>
            <a:pPr eaLnBrk="0" hangingPunct="0">
              <a:lnSpc>
                <a:spcPct val="140000"/>
              </a:lnSpc>
              <a:buSzPct val="60000"/>
              <a:defRPr/>
            </a:pPr>
            <a:r>
              <a:rPr lang="zh-CN" altLang="en-US" b="1" kern="0" dirty="0" smtClean="0">
                <a:latin typeface="+mn-lt"/>
                <a:ea typeface="黑体" pitchFamily="49" charset="-122"/>
              </a:rPr>
              <a:t>采用</a:t>
            </a:r>
            <a:r>
              <a:rPr lang="en-US" altLang="zh-CN" b="1" kern="0" dirty="0" smtClean="0">
                <a:latin typeface="+mn-lt"/>
                <a:ea typeface="黑体" pitchFamily="49" charset="-122"/>
              </a:rPr>
              <a:t>Low</a:t>
            </a:r>
            <a:r>
              <a:rPr lang="zh-CN" altLang="en-US" b="1" kern="0" dirty="0" smtClean="0">
                <a:latin typeface="+mn-lt"/>
                <a:ea typeface="黑体" pitchFamily="49" charset="-122"/>
              </a:rPr>
              <a:t>、</a:t>
            </a:r>
            <a:r>
              <a:rPr lang="en-US" altLang="zh-CN" b="1" kern="0" dirty="0" smtClean="0">
                <a:latin typeface="+mn-lt"/>
                <a:ea typeface="黑体" pitchFamily="49" charset="-122"/>
              </a:rPr>
              <a:t>Medium</a:t>
            </a:r>
            <a:r>
              <a:rPr lang="zh-CN" altLang="en-US" b="1" kern="0" dirty="0" smtClean="0">
                <a:latin typeface="+mn-lt"/>
                <a:ea typeface="黑体" pitchFamily="49" charset="-122"/>
              </a:rPr>
              <a:t>、</a:t>
            </a:r>
            <a:r>
              <a:rPr lang="en-US" altLang="zh-CN" b="1" kern="0" dirty="0" smtClean="0">
                <a:latin typeface="+mn-lt"/>
                <a:ea typeface="黑体" pitchFamily="49" charset="-122"/>
              </a:rPr>
              <a:t>High</a:t>
            </a:r>
            <a:r>
              <a:rPr lang="zh-CN" altLang="en-US" b="1" kern="0" dirty="0" smtClean="0">
                <a:latin typeface="+mn-lt"/>
                <a:ea typeface="黑体" pitchFamily="49" charset="-122"/>
              </a:rPr>
              <a:t>定义不同威胁的</a:t>
            </a:r>
            <a:r>
              <a:rPr lang="zh-CN" altLang="en-US" b="1" kern="0" dirty="0" smtClean="0">
                <a:solidFill>
                  <a:srgbClr val="C00000"/>
                </a:solidFill>
                <a:latin typeface="+mn-lt"/>
                <a:ea typeface="黑体" pitchFamily="49" charset="-122"/>
              </a:rPr>
              <a:t>剩余风险</a:t>
            </a:r>
            <a:endParaRPr lang="en-US" altLang="zh-CN" b="1" kern="0" dirty="0" smtClean="0">
              <a:solidFill>
                <a:srgbClr val="C00000"/>
              </a:solidFill>
              <a:latin typeface="+mn-lt"/>
              <a:ea typeface="黑体" pitchFamily="49" charset="-122"/>
            </a:endParaRPr>
          </a:p>
          <a:p>
            <a:pPr eaLnBrk="0" hangingPunct="0">
              <a:lnSpc>
                <a:spcPct val="140000"/>
              </a:lnSpc>
              <a:buSzPct val="60000"/>
              <a:defRPr/>
            </a:pPr>
            <a:r>
              <a:rPr lang="zh-CN" altLang="en-US" b="1" kern="0" dirty="0" smtClean="0">
                <a:ea typeface="黑体" pitchFamily="49" charset="-122"/>
              </a:rPr>
              <a:t>风险</a:t>
            </a:r>
            <a:r>
              <a:rPr lang="zh-CN" altLang="en-US" kern="0" dirty="0" smtClean="0">
                <a:ea typeface="黑体" pitchFamily="49" charset="-122"/>
              </a:rPr>
              <a:t> </a:t>
            </a:r>
            <a:r>
              <a:rPr lang="en-US" altLang="zh-CN" kern="0" dirty="0" smtClean="0">
                <a:ea typeface="黑体" pitchFamily="49" charset="-122"/>
              </a:rPr>
              <a:t>= </a:t>
            </a:r>
            <a:r>
              <a:rPr lang="zh-CN" altLang="zh-CN" b="1" dirty="0" smtClean="0"/>
              <a:t>攻击</a:t>
            </a:r>
            <a:r>
              <a:rPr lang="zh-CN" altLang="zh-CN" b="1" dirty="0"/>
              <a:t>者接入位置 </a:t>
            </a:r>
            <a:r>
              <a:rPr lang="en-US" altLang="zh-CN" dirty="0" smtClean="0"/>
              <a:t>*</a:t>
            </a:r>
            <a:r>
              <a:rPr lang="en-US" altLang="zh-CN" b="1" dirty="0" smtClean="0"/>
              <a:t> </a:t>
            </a:r>
            <a:r>
              <a:rPr lang="zh-CN" altLang="zh-CN" b="1" dirty="0" smtClean="0"/>
              <a:t>缺陷</a:t>
            </a:r>
            <a:r>
              <a:rPr lang="zh-CN" altLang="zh-CN" b="1" dirty="0"/>
              <a:t>利用的技术</a:t>
            </a:r>
            <a:r>
              <a:rPr lang="zh-CN" altLang="zh-CN" b="1" dirty="0" smtClean="0"/>
              <a:t>条件</a:t>
            </a:r>
            <a:r>
              <a:rPr lang="en-US" altLang="zh-CN" b="1" dirty="0" smtClean="0"/>
              <a:t> </a:t>
            </a:r>
            <a:r>
              <a:rPr lang="zh-CN" altLang="en-US" dirty="0" smtClean="0"/>
              <a:t>*</a:t>
            </a:r>
            <a:r>
              <a:rPr lang="zh-CN" altLang="en-US" b="1" dirty="0" smtClean="0"/>
              <a:t> 影响</a:t>
            </a:r>
            <a:endParaRPr lang="en-US" altLang="zh-CN" b="1" dirty="0"/>
          </a:p>
          <a:p>
            <a:pPr marL="800100" lvl="2" indent="-342900" eaLnBrk="0" hangingPunct="0">
              <a:lnSpc>
                <a:spcPct val="140000"/>
              </a:lnSpc>
              <a:buSzPct val="60000"/>
              <a:buFont typeface="Wingdings" pitchFamily="2" charset="2"/>
              <a:buChar char="n"/>
              <a:defRPr/>
            </a:pPr>
            <a:r>
              <a:rPr lang="zh-CN" altLang="zh-CN" b="1" dirty="0"/>
              <a:t>攻击者接入</a:t>
            </a:r>
            <a:r>
              <a:rPr lang="zh-CN" altLang="zh-CN" b="1" dirty="0" smtClean="0"/>
              <a:t>位置</a:t>
            </a:r>
            <a:r>
              <a:rPr lang="zh-CN" altLang="en-US" sz="1600" b="1" dirty="0" smtClean="0"/>
              <a:t>：</a:t>
            </a:r>
            <a:r>
              <a:rPr lang="zh-CN" altLang="zh-CN" sz="1400" dirty="0"/>
              <a:t>攻击者发动针对目标系统的攻击时需要具备的接入条件</a:t>
            </a:r>
            <a:r>
              <a:rPr lang="zh-CN" altLang="zh-CN" sz="1400" dirty="0" smtClean="0"/>
              <a:t>。</a:t>
            </a:r>
            <a:r>
              <a:rPr lang="zh-CN" altLang="en-US" sz="1400" b="1" dirty="0" smtClean="0">
                <a:solidFill>
                  <a:srgbClr val="C00000"/>
                </a:solidFill>
              </a:rPr>
              <a:t>接入环境越开放，风险越高</a:t>
            </a:r>
            <a:endParaRPr lang="en-US" altLang="zh-CN" sz="1400" b="1" dirty="0" smtClean="0">
              <a:solidFill>
                <a:srgbClr val="C00000"/>
              </a:solidFill>
            </a:endParaRPr>
          </a:p>
          <a:p>
            <a:pPr lvl="1"/>
            <a:r>
              <a:rPr lang="zh-CN" altLang="en-US" sz="1600" b="1" dirty="0" smtClean="0"/>
              <a:t>（</a:t>
            </a:r>
            <a:r>
              <a:rPr lang="en-US" altLang="zh-CN" sz="1600" b="1" dirty="0" smtClean="0"/>
              <a:t>1</a:t>
            </a:r>
            <a:r>
              <a:rPr lang="zh-CN" altLang="en-US" sz="1600" b="1" dirty="0" smtClean="0"/>
              <a:t>）</a:t>
            </a:r>
            <a:r>
              <a:rPr lang="zh-CN" altLang="zh-CN" sz="1600" dirty="0"/>
              <a:t>近端</a:t>
            </a:r>
            <a:r>
              <a:rPr lang="zh-CN" altLang="zh-CN" sz="1600" dirty="0" smtClean="0"/>
              <a:t>访问</a:t>
            </a:r>
            <a:r>
              <a:rPr lang="zh-CN" altLang="en-US" sz="1200" dirty="0" smtClean="0"/>
              <a:t>（</a:t>
            </a:r>
            <a:r>
              <a:rPr lang="zh-CN" altLang="zh-CN" sz="1200" dirty="0">
                <a:solidFill>
                  <a:schemeClr val="tx1"/>
                </a:solidFill>
              </a:rPr>
              <a:t>专用</a:t>
            </a:r>
            <a:r>
              <a:rPr lang="zh-CN" altLang="zh-CN" sz="1200" dirty="0" smtClean="0">
                <a:solidFill>
                  <a:schemeClr val="tx1"/>
                </a:solidFill>
              </a:rPr>
              <a:t>机房</a:t>
            </a:r>
            <a:r>
              <a:rPr lang="zh-CN" altLang="en-US" sz="1200" dirty="0" smtClean="0">
                <a:solidFill>
                  <a:schemeClr val="tx1"/>
                </a:solidFill>
              </a:rPr>
              <a:t>、</a:t>
            </a:r>
            <a:r>
              <a:rPr lang="zh-CN" altLang="zh-CN" sz="1200" dirty="0">
                <a:solidFill>
                  <a:schemeClr val="tx1"/>
                </a:solidFill>
              </a:rPr>
              <a:t>公共</a:t>
            </a:r>
            <a:r>
              <a:rPr lang="zh-CN" altLang="zh-CN" sz="1200" dirty="0" smtClean="0">
                <a:solidFill>
                  <a:schemeClr val="tx1"/>
                </a:solidFill>
              </a:rPr>
              <a:t>机房</a:t>
            </a:r>
            <a:r>
              <a:rPr lang="zh-CN" altLang="en-US" sz="1200" dirty="0" smtClean="0">
                <a:solidFill>
                  <a:schemeClr val="tx1"/>
                </a:solidFill>
              </a:rPr>
              <a:t>、</a:t>
            </a:r>
            <a:r>
              <a:rPr lang="zh-CN" altLang="zh-CN" sz="1200" dirty="0">
                <a:solidFill>
                  <a:schemeClr val="tx1"/>
                </a:solidFill>
              </a:rPr>
              <a:t>开放</a:t>
            </a:r>
            <a:r>
              <a:rPr lang="zh-CN" altLang="zh-CN" sz="1200" dirty="0" smtClean="0">
                <a:solidFill>
                  <a:schemeClr val="tx1"/>
                </a:solidFill>
              </a:rPr>
              <a:t>环境</a:t>
            </a:r>
            <a:r>
              <a:rPr lang="zh-CN" altLang="en-US" sz="1200" dirty="0" smtClean="0">
                <a:solidFill>
                  <a:schemeClr val="tx1"/>
                </a:solidFill>
              </a:rPr>
              <a:t>，如小区</a:t>
            </a:r>
            <a:r>
              <a:rPr lang="en-US" altLang="zh-CN" sz="1200" dirty="0" smtClean="0">
                <a:solidFill>
                  <a:schemeClr val="tx1"/>
                </a:solidFill>
              </a:rPr>
              <a:t>/</a:t>
            </a:r>
            <a:r>
              <a:rPr lang="zh-CN" altLang="en-US" sz="1200" dirty="0" smtClean="0">
                <a:solidFill>
                  <a:schemeClr val="tx1"/>
                </a:solidFill>
              </a:rPr>
              <a:t>路边</a:t>
            </a:r>
            <a:r>
              <a:rPr lang="zh-CN" altLang="en-US" sz="1200" dirty="0" smtClean="0"/>
              <a:t>）</a:t>
            </a:r>
            <a:endParaRPr lang="en-US" altLang="zh-CN" sz="1200" dirty="0" smtClean="0"/>
          </a:p>
          <a:p>
            <a:pPr lvl="1"/>
            <a:r>
              <a:rPr lang="zh-CN" altLang="en-US" sz="1600" b="1" dirty="0" smtClean="0"/>
              <a:t>（</a:t>
            </a:r>
            <a:r>
              <a:rPr lang="en-US" altLang="zh-CN" sz="1600" b="1" dirty="0" smtClean="0"/>
              <a:t>2</a:t>
            </a:r>
            <a:r>
              <a:rPr lang="zh-CN" altLang="en-US" sz="1600" b="1" dirty="0" smtClean="0"/>
              <a:t>）</a:t>
            </a:r>
            <a:r>
              <a:rPr lang="zh-CN" altLang="zh-CN" sz="1600" dirty="0" smtClean="0"/>
              <a:t>内部</a:t>
            </a:r>
            <a:r>
              <a:rPr lang="zh-CN" altLang="zh-CN" sz="1600" dirty="0"/>
              <a:t>网络可</a:t>
            </a:r>
            <a:r>
              <a:rPr lang="zh-CN" altLang="zh-CN" sz="1600" dirty="0" smtClean="0"/>
              <a:t>访问</a:t>
            </a:r>
            <a:r>
              <a:rPr lang="zh-CN" altLang="en-US" sz="1200" dirty="0" smtClean="0"/>
              <a:t>（</a:t>
            </a:r>
            <a:r>
              <a:rPr lang="zh-CN" altLang="zh-CN" sz="1200" dirty="0">
                <a:solidFill>
                  <a:schemeClr val="tx1"/>
                </a:solidFill>
              </a:rPr>
              <a:t>本地</a:t>
            </a:r>
            <a:r>
              <a:rPr lang="en-US" altLang="zh-CN" sz="1200" dirty="0">
                <a:solidFill>
                  <a:schemeClr val="tx1"/>
                </a:solidFill>
              </a:rPr>
              <a:t>IP</a:t>
            </a:r>
            <a:r>
              <a:rPr lang="zh-CN" altLang="zh-CN" sz="1200" dirty="0">
                <a:solidFill>
                  <a:schemeClr val="tx1"/>
                </a:solidFill>
              </a:rPr>
              <a:t>子网、</a:t>
            </a:r>
            <a:r>
              <a:rPr lang="en-US" altLang="zh-CN" sz="1200" dirty="0">
                <a:solidFill>
                  <a:schemeClr val="tx1"/>
                </a:solidFill>
              </a:rPr>
              <a:t>IEEE802.11</a:t>
            </a:r>
            <a:r>
              <a:rPr lang="zh-CN" altLang="zh-CN" sz="1200" dirty="0">
                <a:solidFill>
                  <a:schemeClr val="tx1"/>
                </a:solidFill>
              </a:rPr>
              <a:t>网络、蓝牙网络等</a:t>
            </a:r>
            <a:r>
              <a:rPr lang="zh-CN" altLang="en-US" sz="1200" dirty="0" smtClean="0"/>
              <a:t>）</a:t>
            </a:r>
            <a:endParaRPr lang="en-US" altLang="zh-CN" sz="1200" dirty="0" smtClean="0"/>
          </a:p>
          <a:p>
            <a:pPr lvl="1"/>
            <a:r>
              <a:rPr lang="zh-CN" altLang="en-US" sz="1600" b="1" dirty="0" smtClean="0"/>
              <a:t>（</a:t>
            </a:r>
            <a:r>
              <a:rPr lang="en-US" altLang="zh-CN" sz="1600" b="1" dirty="0" smtClean="0"/>
              <a:t>3</a:t>
            </a:r>
            <a:r>
              <a:rPr lang="zh-CN" altLang="en-US" sz="1600" b="1" dirty="0" smtClean="0"/>
              <a:t>）</a:t>
            </a:r>
            <a:r>
              <a:rPr lang="zh-CN" altLang="zh-CN" sz="1600" dirty="0"/>
              <a:t>外部网络可</a:t>
            </a:r>
            <a:r>
              <a:rPr lang="zh-CN" altLang="zh-CN" sz="1600" dirty="0" smtClean="0"/>
              <a:t>访问</a:t>
            </a:r>
            <a:r>
              <a:rPr lang="zh-CN" altLang="en-US" sz="1200" dirty="0" smtClean="0"/>
              <a:t>（</a:t>
            </a:r>
            <a:r>
              <a:rPr lang="zh-CN" altLang="zh-CN" sz="1200" dirty="0">
                <a:solidFill>
                  <a:schemeClr val="tx1"/>
                </a:solidFill>
              </a:rPr>
              <a:t>广域网</a:t>
            </a:r>
            <a:r>
              <a:rPr lang="zh-CN" altLang="en-US" sz="1200" dirty="0" smtClean="0"/>
              <a:t>）</a:t>
            </a:r>
            <a:endParaRPr lang="en-US" altLang="zh-CN" sz="1200" dirty="0" smtClean="0"/>
          </a:p>
          <a:p>
            <a:pPr marL="800100" lvl="2" indent="-342900" eaLnBrk="0" hangingPunct="0">
              <a:lnSpc>
                <a:spcPct val="140000"/>
              </a:lnSpc>
              <a:buSzPct val="60000"/>
              <a:buFont typeface="Wingdings" pitchFamily="2" charset="2"/>
              <a:buChar char="n"/>
              <a:defRPr/>
            </a:pPr>
            <a:r>
              <a:rPr lang="zh-CN" altLang="zh-CN" b="1" kern="0" dirty="0" smtClean="0">
                <a:ea typeface="黑体" pitchFamily="49" charset="-122"/>
              </a:rPr>
              <a:t>缺陷</a:t>
            </a:r>
            <a:r>
              <a:rPr lang="zh-CN" altLang="zh-CN" b="1" kern="0" dirty="0">
                <a:ea typeface="黑体" pitchFamily="49" charset="-122"/>
              </a:rPr>
              <a:t>利用的技术条件</a:t>
            </a:r>
            <a:r>
              <a:rPr lang="zh-CN" altLang="en-US" b="1" kern="0" dirty="0">
                <a:ea typeface="黑体" pitchFamily="49" charset="-122"/>
              </a:rPr>
              <a:t>：</a:t>
            </a:r>
            <a:r>
              <a:rPr lang="zh-CN" altLang="en-US" sz="1400" kern="0" dirty="0">
                <a:ea typeface="黑体" pitchFamily="49" charset="-122"/>
              </a:rPr>
              <a:t>攻击者利用该缺陷时，必须具备的、技术上的前提</a:t>
            </a:r>
            <a:r>
              <a:rPr lang="zh-CN" altLang="en-US" sz="1400" kern="0" dirty="0" smtClean="0">
                <a:ea typeface="黑体" pitchFamily="49" charset="-122"/>
              </a:rPr>
              <a:t>条件（</a:t>
            </a:r>
            <a:r>
              <a:rPr lang="zh-CN" altLang="zh-CN" sz="1400" b="1" dirty="0"/>
              <a:t>技术</a:t>
            </a:r>
            <a:r>
              <a:rPr lang="zh-CN" altLang="zh-CN" sz="1400" b="1" dirty="0" smtClean="0"/>
              <a:t>资源</a:t>
            </a:r>
            <a:r>
              <a:rPr lang="zh-CN" altLang="en-US" sz="1400" b="1" dirty="0" smtClean="0"/>
              <a:t>、权限、攻击时间窗、用户交互</a:t>
            </a:r>
            <a:r>
              <a:rPr lang="zh-CN" altLang="en-US" sz="1400" kern="0" dirty="0" smtClean="0">
                <a:ea typeface="黑体" pitchFamily="49" charset="-122"/>
              </a:rPr>
              <a:t>），利用</a:t>
            </a:r>
            <a:r>
              <a:rPr lang="zh-CN" altLang="en-US" sz="1400" b="1" kern="0" dirty="0" smtClean="0">
                <a:solidFill>
                  <a:srgbClr val="C00000"/>
                </a:solidFill>
                <a:ea typeface="黑体" pitchFamily="49" charset="-122"/>
              </a:rPr>
              <a:t>难度越低</a:t>
            </a:r>
            <a:r>
              <a:rPr lang="zh-CN" altLang="en-US" sz="1400" kern="0" dirty="0" smtClean="0">
                <a:ea typeface="黑体" pitchFamily="49" charset="-122"/>
              </a:rPr>
              <a:t>，</a:t>
            </a:r>
            <a:r>
              <a:rPr lang="zh-CN" altLang="en-US" sz="1400" b="1" kern="0" dirty="0" smtClean="0">
                <a:solidFill>
                  <a:srgbClr val="C00000"/>
                </a:solidFill>
                <a:ea typeface="黑体" pitchFamily="49" charset="-122"/>
              </a:rPr>
              <a:t>风险越高</a:t>
            </a:r>
            <a:r>
              <a:rPr lang="zh-CN" altLang="en-US" sz="1400" kern="0" dirty="0" smtClean="0">
                <a:ea typeface="黑体" pitchFamily="49" charset="-122"/>
              </a:rPr>
              <a:t>。</a:t>
            </a:r>
            <a:endParaRPr lang="en-US" altLang="zh-CN" sz="1400" kern="0" dirty="0">
              <a:ea typeface="黑体" pitchFamily="49" charset="-122"/>
            </a:endParaRPr>
          </a:p>
          <a:p>
            <a:pPr lvl="1"/>
            <a:r>
              <a:rPr lang="zh-CN" altLang="en-US" sz="1600" b="1" kern="0" dirty="0" smtClean="0">
                <a:ea typeface="黑体" pitchFamily="49" charset="-122"/>
              </a:rPr>
              <a:t>（</a:t>
            </a:r>
            <a:r>
              <a:rPr lang="en-US" altLang="zh-CN" sz="1600" b="1" kern="0" dirty="0" smtClean="0">
                <a:ea typeface="黑体" pitchFamily="49" charset="-122"/>
              </a:rPr>
              <a:t>1</a:t>
            </a:r>
            <a:r>
              <a:rPr lang="zh-CN" altLang="en-US" sz="1600" b="1" kern="0" dirty="0" smtClean="0">
                <a:ea typeface="黑体" pitchFamily="49" charset="-122"/>
              </a:rPr>
              <a:t>）高：</a:t>
            </a:r>
            <a:r>
              <a:rPr lang="zh-CN" altLang="en-US" sz="1200" dirty="0" smtClean="0"/>
              <a:t>需特权</a:t>
            </a:r>
            <a:r>
              <a:rPr lang="zh-CN" altLang="en-US" sz="1200" dirty="0"/>
              <a:t>用户权限、有时间窗、秘密信息，大规模网络资源和计算资源的控制权等</a:t>
            </a:r>
            <a:endParaRPr lang="en-US" altLang="zh-CN" sz="1400" b="1" kern="0" dirty="0" smtClean="0">
              <a:ea typeface="黑体" pitchFamily="49" charset="-122"/>
            </a:endParaRPr>
          </a:p>
          <a:p>
            <a:pPr lvl="1"/>
            <a:r>
              <a:rPr lang="zh-CN" altLang="en-US" sz="1600" b="1" kern="0" dirty="0" smtClean="0">
                <a:ea typeface="黑体" pitchFamily="49" charset="-122"/>
              </a:rPr>
              <a:t>（</a:t>
            </a:r>
            <a:r>
              <a:rPr lang="en-US" altLang="zh-CN" sz="1600" b="1" kern="0" dirty="0" smtClean="0">
                <a:ea typeface="黑体" pitchFamily="49" charset="-122"/>
              </a:rPr>
              <a:t>2</a:t>
            </a:r>
            <a:r>
              <a:rPr lang="zh-CN" altLang="en-US" sz="1600" b="1" kern="0" dirty="0" smtClean="0">
                <a:ea typeface="黑体" pitchFamily="49" charset="-122"/>
              </a:rPr>
              <a:t>）中：</a:t>
            </a:r>
            <a:r>
              <a:rPr lang="zh-CN" altLang="en-US" sz="1200" dirty="0" smtClean="0"/>
              <a:t>需普通</a:t>
            </a:r>
            <a:r>
              <a:rPr lang="zh-CN" altLang="en-US" sz="1200" dirty="0"/>
              <a:t>用户权限、受限公开的敏感信息</a:t>
            </a:r>
            <a:r>
              <a:rPr lang="zh-CN" altLang="en-US" sz="1200" dirty="0" smtClean="0"/>
              <a:t>等</a:t>
            </a:r>
            <a:endParaRPr lang="en-US" altLang="zh-CN" sz="1200" b="1" kern="0" dirty="0" smtClean="0">
              <a:ea typeface="黑体" pitchFamily="49" charset="-122"/>
            </a:endParaRPr>
          </a:p>
          <a:p>
            <a:pPr lvl="1"/>
            <a:r>
              <a:rPr lang="zh-CN" altLang="en-US" sz="1600" b="1" kern="0" dirty="0" smtClean="0">
                <a:ea typeface="黑体" pitchFamily="49" charset="-122"/>
              </a:rPr>
              <a:t>（</a:t>
            </a:r>
            <a:r>
              <a:rPr lang="en-US" altLang="zh-CN" sz="1600" b="1" kern="0" dirty="0" smtClean="0">
                <a:ea typeface="黑体" pitchFamily="49" charset="-122"/>
              </a:rPr>
              <a:t>3</a:t>
            </a:r>
            <a:r>
              <a:rPr lang="zh-CN" altLang="en-US" sz="1600" b="1" kern="0" dirty="0" smtClean="0">
                <a:ea typeface="黑体" pitchFamily="49" charset="-122"/>
              </a:rPr>
              <a:t>）低：</a:t>
            </a:r>
            <a:r>
              <a:rPr lang="zh-CN" altLang="en-US" sz="1200" dirty="0"/>
              <a:t>无需准备特殊的条件即可发动攻击，并且可重复</a:t>
            </a:r>
            <a:r>
              <a:rPr lang="zh-CN" altLang="en-US" sz="1200" dirty="0" smtClean="0"/>
              <a:t>攻击</a:t>
            </a:r>
            <a:endParaRPr lang="en-US" altLang="zh-CN" sz="1200" b="1" kern="0" dirty="0" smtClean="0">
              <a:ea typeface="黑体" pitchFamily="49" charset="-122"/>
            </a:endParaRPr>
          </a:p>
          <a:p>
            <a:pPr marL="800100" lvl="2" indent="-342900" eaLnBrk="0" hangingPunct="0">
              <a:lnSpc>
                <a:spcPct val="140000"/>
              </a:lnSpc>
              <a:buSzPct val="60000"/>
              <a:buFont typeface="Wingdings" pitchFamily="2" charset="2"/>
              <a:buChar char="n"/>
              <a:defRPr/>
            </a:pPr>
            <a:r>
              <a:rPr lang="zh-CN" altLang="en-US" b="1" kern="0" dirty="0" smtClean="0">
                <a:ea typeface="黑体" pitchFamily="49" charset="-122"/>
              </a:rPr>
              <a:t>影响：</a:t>
            </a:r>
            <a:r>
              <a:rPr lang="zh-CN" altLang="zh-CN" sz="1400" kern="0" dirty="0" smtClean="0">
                <a:ea typeface="黑体" pitchFamily="49" charset="-122"/>
              </a:rPr>
              <a:t>指的是如果该缺陷被利用，目标系统遭受的损失，包括完整性、机密性、可用性所受到的影响</a:t>
            </a:r>
            <a:r>
              <a:rPr lang="zh-CN" altLang="en-US" sz="1400" kern="0" dirty="0" smtClean="0">
                <a:ea typeface="黑体" pitchFamily="49" charset="-122"/>
              </a:rPr>
              <a:t>。</a:t>
            </a:r>
            <a:r>
              <a:rPr lang="zh-CN" altLang="zh-CN" sz="1400" dirty="0" smtClean="0">
                <a:solidFill>
                  <a:schemeClr val="tx1"/>
                </a:solidFill>
              </a:rPr>
              <a:t>缺陷</a:t>
            </a:r>
            <a:r>
              <a:rPr lang="zh-CN" altLang="zh-CN" sz="1400" b="1" dirty="0" smtClean="0">
                <a:solidFill>
                  <a:srgbClr val="C00000"/>
                </a:solidFill>
              </a:rPr>
              <a:t>被利用后</a:t>
            </a:r>
            <a:r>
              <a:rPr lang="zh-CN" altLang="zh-CN" sz="1400" dirty="0" smtClean="0">
                <a:solidFill>
                  <a:schemeClr val="tx1"/>
                </a:solidFill>
              </a:rPr>
              <a:t>，对系统的</a:t>
            </a:r>
            <a:r>
              <a:rPr lang="zh-CN" altLang="zh-CN" sz="1400" b="1" dirty="0" smtClean="0">
                <a:solidFill>
                  <a:srgbClr val="C00000"/>
                </a:solidFill>
              </a:rPr>
              <a:t>影响越大</a:t>
            </a:r>
            <a:r>
              <a:rPr lang="zh-CN" altLang="zh-CN" sz="1400" dirty="0" smtClean="0">
                <a:solidFill>
                  <a:schemeClr val="tx1"/>
                </a:solidFill>
              </a:rPr>
              <a:t>，</a:t>
            </a:r>
            <a:r>
              <a:rPr lang="zh-CN" altLang="zh-CN" sz="1400" b="1" dirty="0" smtClean="0">
                <a:solidFill>
                  <a:srgbClr val="C00000"/>
                </a:solidFill>
              </a:rPr>
              <a:t>风险越高</a:t>
            </a:r>
            <a:endParaRPr lang="en-US" altLang="zh-CN" sz="1400" b="1" kern="0" dirty="0" smtClean="0">
              <a:solidFill>
                <a:srgbClr val="C00000"/>
              </a:solidFill>
              <a:ea typeface="黑体" pitchFamily="49" charset="-122"/>
            </a:endParaRPr>
          </a:p>
          <a:p>
            <a:pPr lvl="1"/>
            <a:r>
              <a:rPr lang="zh-CN" altLang="en-US" sz="1600" b="1" kern="0" dirty="0" smtClean="0">
                <a:ea typeface="黑体" pitchFamily="49" charset="-122"/>
              </a:rPr>
              <a:t>（</a:t>
            </a:r>
            <a:r>
              <a:rPr lang="en-US" altLang="zh-CN" sz="1600" b="1" kern="0" dirty="0" smtClean="0">
                <a:ea typeface="黑体" pitchFamily="49" charset="-122"/>
              </a:rPr>
              <a:t>1</a:t>
            </a:r>
            <a:r>
              <a:rPr lang="zh-CN" altLang="en-US" sz="1600" b="1" kern="0" dirty="0" smtClean="0">
                <a:ea typeface="黑体" pitchFamily="49" charset="-122"/>
              </a:rPr>
              <a:t>）高：</a:t>
            </a:r>
            <a:r>
              <a:rPr lang="zh-CN" altLang="en-US" sz="1200" dirty="0" smtClean="0"/>
              <a:t>所有信息或部分机密信息泄露；任意信息或部分关键信息遭篡改；系统完全瘫痪或关键业务瘫痪</a:t>
            </a:r>
            <a:endParaRPr lang="en-US" altLang="zh-CN" sz="1200" b="1" kern="0" dirty="0" smtClean="0">
              <a:ea typeface="黑体" pitchFamily="49" charset="-122"/>
            </a:endParaRPr>
          </a:p>
          <a:p>
            <a:pPr lvl="1"/>
            <a:r>
              <a:rPr lang="zh-CN" altLang="en-US" sz="1600" b="1" kern="0" dirty="0" smtClean="0">
                <a:ea typeface="黑体" pitchFamily="49" charset="-122"/>
              </a:rPr>
              <a:t>（</a:t>
            </a:r>
            <a:r>
              <a:rPr lang="en-US" altLang="zh-CN" sz="1600" b="1" kern="0" dirty="0">
                <a:ea typeface="黑体" pitchFamily="49" charset="-122"/>
              </a:rPr>
              <a:t>2</a:t>
            </a:r>
            <a:r>
              <a:rPr lang="zh-CN" altLang="en-US" sz="1600" b="1" kern="0" dirty="0" smtClean="0">
                <a:ea typeface="黑体" pitchFamily="49" charset="-122"/>
              </a:rPr>
              <a:t>）低：</a:t>
            </a:r>
            <a:r>
              <a:rPr lang="zh-CN" altLang="en-US" sz="1200" dirty="0"/>
              <a:t>少量或非关键敏感信息</a:t>
            </a:r>
            <a:r>
              <a:rPr lang="zh-CN" altLang="en-US" sz="1200" dirty="0" smtClean="0"/>
              <a:t>泄露；</a:t>
            </a:r>
            <a:r>
              <a:rPr lang="zh-CN" altLang="en-US" sz="1200" dirty="0"/>
              <a:t>非关键数据</a:t>
            </a:r>
            <a:r>
              <a:rPr lang="zh-CN" altLang="en-US" sz="1200" dirty="0" smtClean="0"/>
              <a:t>遭篡改；系统性能下降或关键业务短时间不可用</a:t>
            </a:r>
            <a:endParaRPr lang="en-US" altLang="zh-CN" sz="1200" b="1" kern="0" dirty="0" smtClean="0">
              <a:ea typeface="黑体" pitchFamily="49" charset="-122"/>
            </a:endParaRPr>
          </a:p>
          <a:p>
            <a:pPr lvl="1"/>
            <a:r>
              <a:rPr lang="zh-CN" altLang="en-US" sz="1600" b="1" kern="0" dirty="0" smtClean="0">
                <a:ea typeface="黑体" pitchFamily="49" charset="-122"/>
              </a:rPr>
              <a:t>（</a:t>
            </a:r>
            <a:r>
              <a:rPr lang="en-US" altLang="zh-CN" sz="1600" b="1" kern="0" dirty="0" smtClean="0">
                <a:ea typeface="黑体" pitchFamily="49" charset="-122"/>
              </a:rPr>
              <a:t>3</a:t>
            </a:r>
            <a:r>
              <a:rPr lang="zh-CN" altLang="en-US" sz="1600" b="1" kern="0" dirty="0" smtClean="0">
                <a:ea typeface="黑体" pitchFamily="49" charset="-122"/>
              </a:rPr>
              <a:t>）无：</a:t>
            </a:r>
            <a:r>
              <a:rPr lang="zh-CN" altLang="en-US" sz="1200" dirty="0"/>
              <a:t>对业务功能和安全性（</a:t>
            </a:r>
            <a:r>
              <a:rPr lang="en-US" altLang="zh-CN" sz="1200" dirty="0"/>
              <a:t>CIA</a:t>
            </a:r>
            <a:r>
              <a:rPr lang="zh-CN" altLang="en-US" sz="1200" dirty="0"/>
              <a:t>）均无明显</a:t>
            </a:r>
            <a:r>
              <a:rPr lang="zh-CN" altLang="en-US" sz="1200" dirty="0" smtClean="0"/>
              <a:t>影响</a:t>
            </a:r>
            <a:endParaRPr lang="en-US" altLang="zh-CN" sz="1200" dirty="0" smtClean="0"/>
          </a:p>
          <a:p>
            <a:pPr lvl="1"/>
            <a:endParaRPr lang="en-US" altLang="zh-CN" sz="1200" dirty="0" smtClean="0"/>
          </a:p>
          <a:p>
            <a:pPr marL="0" lvl="1" algn="r" eaLnBrk="0" hangingPunct="0">
              <a:lnSpc>
                <a:spcPct val="140000"/>
              </a:lnSpc>
              <a:buSzPct val="60000"/>
              <a:defRPr/>
            </a:pPr>
            <a:r>
              <a:rPr lang="zh-CN" altLang="en-US" sz="1100" kern="0" dirty="0" smtClean="0">
                <a:solidFill>
                  <a:schemeClr val="tx1"/>
                </a:solidFill>
                <a:ea typeface="黑体" pitchFamily="49" charset="-122"/>
              </a:rPr>
              <a:t>具体的定级要求参考 </a:t>
            </a:r>
            <a:r>
              <a:rPr lang="en-US" altLang="zh-CN" sz="1100" kern="0" dirty="0" smtClean="0">
                <a:solidFill>
                  <a:schemeClr val="tx1"/>
                </a:solidFill>
                <a:ea typeface="黑体" pitchFamily="49" charset="-122"/>
              </a:rPr>
              <a:t>《</a:t>
            </a:r>
            <a:r>
              <a:rPr lang="zh-CN" altLang="en-US" sz="1100" kern="0" dirty="0">
                <a:solidFill>
                  <a:schemeClr val="tx1"/>
                </a:solidFill>
                <a:ea typeface="黑体" pitchFamily="49" charset="-122"/>
              </a:rPr>
              <a:t>威胁建模风险定级标准及操作</a:t>
            </a:r>
            <a:r>
              <a:rPr lang="zh-CN" altLang="en-US" sz="1100" kern="0" dirty="0" smtClean="0">
                <a:solidFill>
                  <a:schemeClr val="tx1"/>
                </a:solidFill>
                <a:ea typeface="黑体" pitchFamily="49" charset="-122"/>
              </a:rPr>
              <a:t>指南</a:t>
            </a:r>
            <a:r>
              <a:rPr lang="en-US" altLang="zh-CN" sz="1100" kern="0" dirty="0" smtClean="0">
                <a:solidFill>
                  <a:schemeClr val="tx1"/>
                </a:solidFill>
                <a:ea typeface="黑体" pitchFamily="49" charset="-122"/>
              </a:rPr>
              <a:t>》</a:t>
            </a:r>
            <a:endParaRPr kumimoji="0" lang="en-US" sz="1000" b="0" i="0" u="none" strike="noStrike" kern="0" cap="none" spc="0" normalizeH="0" baseline="0" noProof="0" dirty="0" smtClean="0">
              <a:ln>
                <a:noFill/>
              </a:ln>
              <a:solidFill>
                <a:schemeClr val="tx1"/>
              </a:solidFill>
              <a:effectLst/>
              <a:uLnTx/>
              <a:uFillTx/>
              <a:latin typeface="+mn-lt"/>
              <a:ea typeface="黑体" pitchFamily="49" charset="-122"/>
              <a:cs typeface="+mn-cs"/>
            </a:endParaRPr>
          </a:p>
        </p:txBody>
      </p:sp>
    </p:spTree>
    <p:extLst>
      <p:ext uri="{BB962C8B-B14F-4D97-AF65-F5344CB8AC3E}">
        <p14:creationId xmlns:p14="http://schemas.microsoft.com/office/powerpoint/2010/main" val="1695830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7183"/>
            <a:ext cx="8280846" cy="871537"/>
          </a:xfrm>
        </p:spPr>
        <p:txBody>
          <a:bodyPr/>
          <a:lstStyle/>
          <a:p>
            <a:r>
              <a:rPr lang="en-US" altLang="zh-CN" dirty="0" smtClean="0"/>
              <a:t>Step 3</a:t>
            </a:r>
            <a:r>
              <a:rPr lang="zh-CN" altLang="en-US" dirty="0" smtClean="0"/>
              <a:t>：风险评估（续）</a:t>
            </a:r>
            <a:r>
              <a:rPr lang="en-US" altLang="zh-CN" dirty="0" smtClean="0"/>
              <a:t>——</a:t>
            </a:r>
            <a:r>
              <a:rPr lang="zh-CN" altLang="en-US" dirty="0" smtClean="0"/>
              <a:t>隐私风险定级</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6" name="Text Placeholder 2"/>
          <p:cNvSpPr txBox="1">
            <a:spLocks/>
          </p:cNvSpPr>
          <p:nvPr/>
        </p:nvSpPr>
        <p:spPr>
          <a:xfrm>
            <a:off x="575519" y="923231"/>
            <a:ext cx="7992962" cy="5112568"/>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a:lstStyle/>
          <a:p>
            <a:pPr lvl="1"/>
            <a:endParaRPr lang="en-US" altLang="zh-CN" sz="1200" dirty="0" smtClean="0"/>
          </a:p>
        </p:txBody>
      </p:sp>
      <p:sp>
        <p:nvSpPr>
          <p:cNvPr id="5" name="Text Placeholder 2"/>
          <p:cNvSpPr txBox="1">
            <a:spLocks/>
          </p:cNvSpPr>
          <p:nvPr/>
        </p:nvSpPr>
        <p:spPr>
          <a:xfrm>
            <a:off x="578951" y="923231"/>
            <a:ext cx="7992962" cy="5112568"/>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a:lstStyle/>
          <a:p>
            <a:pPr eaLnBrk="0" hangingPunct="0">
              <a:lnSpc>
                <a:spcPct val="140000"/>
              </a:lnSpc>
              <a:buSzPct val="60000"/>
              <a:defRPr/>
            </a:pPr>
            <a:r>
              <a:rPr lang="zh-CN" altLang="en-US" b="1" kern="0" dirty="0" smtClean="0">
                <a:latin typeface="+mn-lt"/>
                <a:ea typeface="黑体" pitchFamily="49" charset="-122"/>
              </a:rPr>
              <a:t>采用</a:t>
            </a:r>
            <a:r>
              <a:rPr lang="en-US" altLang="zh-CN" b="1" kern="0" dirty="0" smtClean="0">
                <a:latin typeface="+mn-lt"/>
                <a:ea typeface="黑体" pitchFamily="49" charset="-122"/>
              </a:rPr>
              <a:t>Low</a:t>
            </a:r>
            <a:r>
              <a:rPr lang="zh-CN" altLang="en-US" b="1" kern="0" dirty="0" smtClean="0">
                <a:latin typeface="+mn-lt"/>
                <a:ea typeface="黑体" pitchFamily="49" charset="-122"/>
              </a:rPr>
              <a:t>、</a:t>
            </a:r>
            <a:r>
              <a:rPr lang="en-US" altLang="zh-CN" b="1" kern="0" dirty="0" smtClean="0">
                <a:latin typeface="+mn-lt"/>
                <a:ea typeface="黑体" pitchFamily="49" charset="-122"/>
              </a:rPr>
              <a:t>Medium</a:t>
            </a:r>
            <a:r>
              <a:rPr lang="zh-CN" altLang="en-US" b="1" kern="0" dirty="0" smtClean="0">
                <a:latin typeface="+mn-lt"/>
                <a:ea typeface="黑体" pitchFamily="49" charset="-122"/>
              </a:rPr>
              <a:t>、</a:t>
            </a:r>
            <a:r>
              <a:rPr lang="en-US" altLang="zh-CN" b="1" kern="0" dirty="0" smtClean="0">
                <a:latin typeface="+mn-lt"/>
                <a:ea typeface="黑体" pitchFamily="49" charset="-122"/>
              </a:rPr>
              <a:t>High</a:t>
            </a:r>
            <a:r>
              <a:rPr lang="zh-CN" altLang="en-US" b="1" kern="0" dirty="0" smtClean="0">
                <a:latin typeface="+mn-lt"/>
                <a:ea typeface="黑体" pitchFamily="49" charset="-122"/>
              </a:rPr>
              <a:t>定义不同威胁的</a:t>
            </a:r>
            <a:r>
              <a:rPr lang="zh-CN" altLang="en-US" b="1" kern="0" dirty="0" smtClean="0">
                <a:solidFill>
                  <a:srgbClr val="C00000"/>
                </a:solidFill>
                <a:latin typeface="+mn-lt"/>
                <a:ea typeface="黑体" pitchFamily="49" charset="-122"/>
              </a:rPr>
              <a:t>剩余风险</a:t>
            </a:r>
            <a:endParaRPr lang="en-US" altLang="zh-CN" b="1" kern="0" dirty="0" smtClean="0">
              <a:solidFill>
                <a:srgbClr val="C00000"/>
              </a:solidFill>
              <a:latin typeface="+mn-lt"/>
              <a:ea typeface="黑体" pitchFamily="49" charset="-122"/>
            </a:endParaRPr>
          </a:p>
          <a:p>
            <a:pPr eaLnBrk="0" hangingPunct="0">
              <a:lnSpc>
                <a:spcPct val="140000"/>
              </a:lnSpc>
              <a:buSzPct val="60000"/>
              <a:defRPr/>
            </a:pPr>
            <a:r>
              <a:rPr lang="zh-CN" altLang="en-US" b="1" kern="0" dirty="0" smtClean="0">
                <a:ea typeface="黑体" pitchFamily="49" charset="-122"/>
              </a:rPr>
              <a:t>风险</a:t>
            </a:r>
            <a:r>
              <a:rPr lang="zh-CN" altLang="en-US" kern="0" dirty="0" smtClean="0">
                <a:ea typeface="黑体" pitchFamily="49" charset="-122"/>
              </a:rPr>
              <a:t> </a:t>
            </a:r>
            <a:r>
              <a:rPr lang="en-US" altLang="zh-CN" kern="0" dirty="0" smtClean="0">
                <a:ea typeface="黑体" pitchFamily="49" charset="-122"/>
              </a:rPr>
              <a:t>= </a:t>
            </a:r>
            <a:r>
              <a:rPr lang="zh-CN" altLang="en-US" kern="0" dirty="0" smtClean="0">
                <a:ea typeface="黑体" pitchFamily="49" charset="-122"/>
              </a:rPr>
              <a:t>国家</a:t>
            </a:r>
            <a:r>
              <a:rPr lang="en-US" altLang="zh-CN" kern="0" dirty="0" smtClean="0">
                <a:ea typeface="黑体" pitchFamily="49" charset="-122"/>
              </a:rPr>
              <a:t>/</a:t>
            </a:r>
            <a:r>
              <a:rPr lang="zh-CN" altLang="en-US" kern="0" dirty="0" smtClean="0">
                <a:ea typeface="黑体" pitchFamily="49" charset="-122"/>
              </a:rPr>
              <a:t>角色</a:t>
            </a:r>
            <a:r>
              <a:rPr lang="en-US" altLang="zh-CN" dirty="0" smtClean="0"/>
              <a:t>*</a:t>
            </a:r>
            <a:r>
              <a:rPr lang="en-US" altLang="zh-CN" b="1" dirty="0" smtClean="0"/>
              <a:t> </a:t>
            </a:r>
            <a:r>
              <a:rPr lang="zh-CN" altLang="zh-CN" b="1" dirty="0" smtClean="0"/>
              <a:t>缺陷</a:t>
            </a:r>
            <a:r>
              <a:rPr lang="zh-CN" altLang="zh-CN" b="1" dirty="0"/>
              <a:t>利用的技术</a:t>
            </a:r>
            <a:r>
              <a:rPr lang="zh-CN" altLang="zh-CN" b="1" dirty="0" smtClean="0"/>
              <a:t>条件</a:t>
            </a:r>
            <a:r>
              <a:rPr lang="en-US" altLang="zh-CN" b="1" dirty="0" smtClean="0"/>
              <a:t> </a:t>
            </a:r>
            <a:r>
              <a:rPr lang="zh-CN" altLang="en-US" dirty="0" smtClean="0"/>
              <a:t>*</a:t>
            </a:r>
            <a:r>
              <a:rPr lang="zh-CN" altLang="en-US" b="1" dirty="0" smtClean="0"/>
              <a:t> 影响</a:t>
            </a:r>
            <a:endParaRPr lang="en-US" altLang="zh-CN" b="1" dirty="0"/>
          </a:p>
          <a:p>
            <a:pPr marL="800100" lvl="2" indent="-342900" eaLnBrk="0" hangingPunct="0">
              <a:lnSpc>
                <a:spcPct val="140000"/>
              </a:lnSpc>
              <a:buSzPct val="60000"/>
              <a:buFont typeface="Wingdings" pitchFamily="2" charset="2"/>
              <a:buChar char="n"/>
              <a:defRPr/>
            </a:pPr>
            <a:r>
              <a:rPr lang="zh-CN" altLang="en-US" b="1" dirty="0" smtClean="0"/>
              <a:t>国家</a:t>
            </a:r>
            <a:r>
              <a:rPr lang="en-US" altLang="zh-CN" b="1" dirty="0" smtClean="0"/>
              <a:t>/</a:t>
            </a:r>
            <a:r>
              <a:rPr lang="zh-CN" altLang="en-US" b="1" dirty="0" smtClean="0"/>
              <a:t>角色</a:t>
            </a:r>
            <a:r>
              <a:rPr lang="zh-CN" altLang="en-US" sz="1600" b="1" dirty="0" smtClean="0"/>
              <a:t>：</a:t>
            </a:r>
            <a:r>
              <a:rPr lang="zh-CN" altLang="en-US" sz="1400" dirty="0"/>
              <a:t>指的是产品发往的国家和产品自身所处的角色</a:t>
            </a:r>
            <a:r>
              <a:rPr lang="zh-CN" altLang="en-US" sz="1400" dirty="0" smtClean="0"/>
              <a:t>。</a:t>
            </a:r>
            <a:r>
              <a:rPr lang="zh-CN" altLang="en-US" sz="1400" b="1" dirty="0" smtClean="0">
                <a:solidFill>
                  <a:srgbClr val="C00000"/>
                </a:solidFill>
              </a:rPr>
              <a:t>不同国家对隐私的重视程度不同，不同产品角色所承担的法律风险不同</a:t>
            </a:r>
            <a:endParaRPr lang="en-US" altLang="zh-CN" sz="1400" b="1" dirty="0" smtClean="0">
              <a:solidFill>
                <a:srgbClr val="C00000"/>
              </a:solidFill>
            </a:endParaRPr>
          </a:p>
          <a:p>
            <a:pPr lvl="1"/>
            <a:r>
              <a:rPr lang="zh-CN" altLang="en-US" sz="1600" b="1" dirty="0" smtClean="0"/>
              <a:t>（</a:t>
            </a:r>
            <a:r>
              <a:rPr lang="en-US" altLang="zh-CN" sz="1600" b="1" dirty="0" smtClean="0"/>
              <a:t>1</a:t>
            </a:r>
            <a:r>
              <a:rPr lang="zh-CN" altLang="en-US" sz="1600" b="1" dirty="0" smtClean="0"/>
              <a:t>）</a:t>
            </a:r>
            <a:r>
              <a:rPr lang="zh-CN" altLang="en-US" sz="1600" dirty="0" smtClean="0"/>
              <a:t>国家</a:t>
            </a:r>
            <a:r>
              <a:rPr lang="zh-CN" altLang="en-US" sz="1200" dirty="0" smtClean="0"/>
              <a:t>（高敏感国家：欧洲，中敏感国家：日本、新加坡，低敏感国家：中国）</a:t>
            </a:r>
            <a:endParaRPr lang="en-US" altLang="zh-CN" sz="1200" dirty="0" smtClean="0"/>
          </a:p>
          <a:p>
            <a:pPr lvl="1"/>
            <a:r>
              <a:rPr lang="zh-CN" altLang="en-US" sz="1600" b="1" dirty="0" smtClean="0"/>
              <a:t>（</a:t>
            </a:r>
            <a:r>
              <a:rPr lang="en-US" altLang="zh-CN" sz="1600" b="1" dirty="0" smtClean="0"/>
              <a:t>2</a:t>
            </a:r>
            <a:r>
              <a:rPr lang="zh-CN" altLang="en-US" sz="1600" b="1" dirty="0" smtClean="0"/>
              <a:t>）</a:t>
            </a:r>
            <a:r>
              <a:rPr lang="zh-CN" altLang="en-US" sz="1600" dirty="0"/>
              <a:t>角色</a:t>
            </a:r>
            <a:r>
              <a:rPr lang="zh-CN" altLang="en-US" sz="1200" dirty="0" smtClean="0"/>
              <a:t>（数据控制者</a:t>
            </a:r>
            <a:r>
              <a:rPr lang="zh-CN" altLang="zh-CN" sz="1200" dirty="0" smtClean="0">
                <a:solidFill>
                  <a:schemeClr val="tx1"/>
                </a:solidFill>
              </a:rPr>
              <a:t>、</a:t>
            </a:r>
            <a:r>
              <a:rPr lang="zh-CN" altLang="en-US" sz="1200" dirty="0" smtClean="0">
                <a:solidFill>
                  <a:schemeClr val="tx1"/>
                </a:solidFill>
              </a:rPr>
              <a:t>数据处理者</a:t>
            </a:r>
            <a:r>
              <a:rPr lang="zh-CN" altLang="zh-CN" sz="1200" dirty="0" smtClean="0">
                <a:solidFill>
                  <a:schemeClr val="tx1"/>
                </a:solidFill>
              </a:rPr>
              <a:t>、</a:t>
            </a:r>
            <a:r>
              <a:rPr lang="zh-CN" altLang="en-US" sz="1200" dirty="0" smtClean="0">
                <a:solidFill>
                  <a:schemeClr val="tx1"/>
                </a:solidFill>
              </a:rPr>
              <a:t>设备提供商</a:t>
            </a:r>
            <a:r>
              <a:rPr lang="zh-CN" altLang="en-US" sz="1200" dirty="0" smtClean="0"/>
              <a:t>）</a:t>
            </a:r>
            <a:endParaRPr lang="en-US" altLang="zh-CN" sz="1200" dirty="0" smtClean="0"/>
          </a:p>
          <a:p>
            <a:pPr marL="800100" lvl="2" indent="-342900" eaLnBrk="0" hangingPunct="0">
              <a:lnSpc>
                <a:spcPct val="140000"/>
              </a:lnSpc>
              <a:buSzPct val="60000"/>
              <a:buFont typeface="Wingdings" pitchFamily="2" charset="2"/>
              <a:buChar char="n"/>
              <a:defRPr/>
            </a:pPr>
            <a:r>
              <a:rPr lang="zh-CN" altLang="zh-CN" b="1" kern="0" dirty="0" smtClean="0">
                <a:ea typeface="黑体" pitchFamily="49" charset="-122"/>
              </a:rPr>
              <a:t>缺陷</a:t>
            </a:r>
            <a:r>
              <a:rPr lang="zh-CN" altLang="zh-CN" b="1" kern="0" dirty="0">
                <a:ea typeface="黑体" pitchFamily="49" charset="-122"/>
              </a:rPr>
              <a:t>利用的技术条件</a:t>
            </a:r>
            <a:r>
              <a:rPr lang="zh-CN" altLang="en-US" b="1" kern="0" dirty="0">
                <a:ea typeface="黑体" pitchFamily="49" charset="-122"/>
              </a:rPr>
              <a:t>：</a:t>
            </a:r>
            <a:r>
              <a:rPr lang="zh-CN" altLang="en-US" sz="1400" kern="0" dirty="0">
                <a:ea typeface="黑体" pitchFamily="49" charset="-122"/>
              </a:rPr>
              <a:t>攻击者利用该缺陷时，必须具备的、技术上的前提</a:t>
            </a:r>
            <a:r>
              <a:rPr lang="zh-CN" altLang="en-US" sz="1400" kern="0" dirty="0" smtClean="0">
                <a:ea typeface="黑体" pitchFamily="49" charset="-122"/>
              </a:rPr>
              <a:t>条件，利用</a:t>
            </a:r>
            <a:r>
              <a:rPr lang="zh-CN" altLang="en-US" sz="1400" b="1" kern="0" dirty="0" smtClean="0">
                <a:solidFill>
                  <a:srgbClr val="C00000"/>
                </a:solidFill>
                <a:ea typeface="黑体" pitchFamily="49" charset="-122"/>
              </a:rPr>
              <a:t>难度越低</a:t>
            </a:r>
            <a:r>
              <a:rPr lang="zh-CN" altLang="en-US" sz="1400" kern="0" dirty="0" smtClean="0">
                <a:ea typeface="黑体" pitchFamily="49" charset="-122"/>
              </a:rPr>
              <a:t>，</a:t>
            </a:r>
            <a:r>
              <a:rPr lang="zh-CN" altLang="en-US" sz="1400" b="1" kern="0" dirty="0" smtClean="0">
                <a:solidFill>
                  <a:srgbClr val="C00000"/>
                </a:solidFill>
                <a:ea typeface="黑体" pitchFamily="49" charset="-122"/>
              </a:rPr>
              <a:t>风险越高</a:t>
            </a:r>
            <a:r>
              <a:rPr lang="zh-CN" altLang="en-US" sz="1400" kern="0" dirty="0" smtClean="0">
                <a:ea typeface="黑体" pitchFamily="49" charset="-122"/>
              </a:rPr>
              <a:t>。</a:t>
            </a:r>
            <a:endParaRPr lang="en-US" altLang="zh-CN" sz="1400" kern="0" dirty="0">
              <a:ea typeface="黑体" pitchFamily="49" charset="-122"/>
            </a:endParaRPr>
          </a:p>
          <a:p>
            <a:pPr lvl="1"/>
            <a:r>
              <a:rPr lang="zh-CN" altLang="en-US" sz="1600" b="1" kern="0" dirty="0" smtClean="0">
                <a:ea typeface="黑体" pitchFamily="49" charset="-122"/>
              </a:rPr>
              <a:t>（</a:t>
            </a:r>
            <a:r>
              <a:rPr lang="en-US" altLang="zh-CN" sz="1600" b="1" kern="0" dirty="0" smtClean="0">
                <a:ea typeface="黑体" pitchFamily="49" charset="-122"/>
              </a:rPr>
              <a:t>1</a:t>
            </a:r>
            <a:r>
              <a:rPr lang="zh-CN" altLang="en-US" sz="1600" b="1" kern="0" dirty="0" smtClean="0">
                <a:ea typeface="黑体" pitchFamily="49" charset="-122"/>
              </a:rPr>
              <a:t>）高：</a:t>
            </a:r>
            <a:r>
              <a:rPr lang="zh-CN" altLang="en-US" sz="1200" dirty="0"/>
              <a:t>成功的利用或发现隐私问题依赖于一项或多项苛刻的前提条件</a:t>
            </a:r>
            <a:r>
              <a:rPr lang="zh-CN" altLang="en-US" sz="1200" dirty="0" smtClean="0"/>
              <a:t>。</a:t>
            </a:r>
            <a:endParaRPr lang="en-US" altLang="zh-CN" sz="1200" dirty="0" smtClean="0"/>
          </a:p>
          <a:p>
            <a:pPr lvl="1"/>
            <a:r>
              <a:rPr lang="zh-CN" altLang="en-US" sz="1600" b="1" kern="0" dirty="0" smtClean="0">
                <a:ea typeface="黑体" pitchFamily="49" charset="-122"/>
              </a:rPr>
              <a:t>（</a:t>
            </a:r>
            <a:r>
              <a:rPr lang="en-US" altLang="zh-CN" sz="1600" b="1" kern="0" dirty="0" smtClean="0">
                <a:ea typeface="黑体" pitchFamily="49" charset="-122"/>
              </a:rPr>
              <a:t>2</a:t>
            </a:r>
            <a:r>
              <a:rPr lang="zh-CN" altLang="en-US" sz="1600" b="1" kern="0" dirty="0" smtClean="0">
                <a:ea typeface="黑体" pitchFamily="49" charset="-122"/>
              </a:rPr>
              <a:t>）低：</a:t>
            </a:r>
            <a:r>
              <a:rPr lang="zh-CN" altLang="en-US" sz="1200" dirty="0"/>
              <a:t>攻击者成功的利用或发现隐私问题不依赖于特定的前置条件或依赖的前置条件比较简单</a:t>
            </a:r>
            <a:r>
              <a:rPr lang="zh-CN" altLang="en-US" sz="1200" dirty="0" smtClean="0"/>
              <a:t>，</a:t>
            </a:r>
            <a:endParaRPr lang="en-US" altLang="zh-CN" sz="1200" b="1" kern="0" dirty="0" smtClean="0">
              <a:ea typeface="黑体" pitchFamily="49" charset="-122"/>
            </a:endParaRPr>
          </a:p>
          <a:p>
            <a:pPr marL="800100" lvl="2" indent="-342900" eaLnBrk="0" hangingPunct="0">
              <a:lnSpc>
                <a:spcPct val="140000"/>
              </a:lnSpc>
              <a:buSzPct val="60000"/>
              <a:buFont typeface="Wingdings" pitchFamily="2" charset="2"/>
              <a:buChar char="n"/>
              <a:defRPr/>
            </a:pPr>
            <a:r>
              <a:rPr lang="zh-CN" altLang="en-US" b="1" kern="0" dirty="0" smtClean="0">
                <a:ea typeface="黑体" pitchFamily="49" charset="-122"/>
              </a:rPr>
              <a:t>影响：</a:t>
            </a:r>
            <a:r>
              <a:rPr lang="zh-CN" altLang="en-US" sz="1400" kern="0" dirty="0">
                <a:ea typeface="黑体" pitchFamily="49" charset="-122"/>
              </a:rPr>
              <a:t>指的是系统中存在的缺陷对隐私的合理性和合法性所产生的影响</a:t>
            </a:r>
            <a:r>
              <a:rPr lang="zh-CN" altLang="en-US" sz="1400" kern="0" dirty="0" smtClean="0">
                <a:ea typeface="黑体" pitchFamily="49" charset="-122"/>
              </a:rPr>
              <a:t>。</a:t>
            </a:r>
            <a:r>
              <a:rPr lang="zh-CN" altLang="en-US" sz="1400" dirty="0">
                <a:solidFill>
                  <a:schemeClr val="tx1"/>
                </a:solidFill>
              </a:rPr>
              <a:t>当缺陷被发现后，对隐私的</a:t>
            </a:r>
            <a:r>
              <a:rPr lang="zh-CN" altLang="en-US" sz="1400" b="1" kern="0" dirty="0">
                <a:solidFill>
                  <a:srgbClr val="C00000"/>
                </a:solidFill>
                <a:ea typeface="黑体" pitchFamily="49" charset="-122"/>
              </a:rPr>
              <a:t>合理性和合法性影响越大，风险越高</a:t>
            </a:r>
            <a:endParaRPr lang="en-US" altLang="zh-CN" sz="1400" b="1" kern="0" dirty="0">
              <a:solidFill>
                <a:srgbClr val="C00000"/>
              </a:solidFill>
              <a:ea typeface="黑体" pitchFamily="49" charset="-122"/>
            </a:endParaRPr>
          </a:p>
          <a:p>
            <a:pPr lvl="1"/>
            <a:r>
              <a:rPr lang="zh-CN" altLang="en-US" sz="1600" b="1" kern="0" dirty="0">
                <a:ea typeface="黑体" pitchFamily="49" charset="-122"/>
              </a:rPr>
              <a:t>（</a:t>
            </a:r>
            <a:r>
              <a:rPr lang="en-US" altLang="zh-CN" sz="1600" b="1" kern="0" dirty="0">
                <a:ea typeface="黑体" pitchFamily="49" charset="-122"/>
              </a:rPr>
              <a:t>1</a:t>
            </a:r>
            <a:r>
              <a:rPr lang="zh-CN" altLang="en-US" sz="1600" b="1" kern="0" dirty="0">
                <a:ea typeface="黑体" pitchFamily="49" charset="-122"/>
              </a:rPr>
              <a:t>）高</a:t>
            </a:r>
            <a:r>
              <a:rPr lang="zh-CN" altLang="en-US" sz="1600" b="1" kern="0" dirty="0" smtClean="0">
                <a:ea typeface="黑体" pitchFamily="49" charset="-122"/>
              </a:rPr>
              <a:t>：</a:t>
            </a:r>
            <a:r>
              <a:rPr lang="zh-CN" altLang="en-US" sz="1200" dirty="0"/>
              <a:t>如果缺陷被发现，涉及的个人数据中包含高影响个人数据，那么影响程度就为高</a:t>
            </a:r>
            <a:r>
              <a:rPr lang="zh-CN" altLang="en-US" sz="1200" dirty="0" smtClean="0"/>
              <a:t>。</a:t>
            </a:r>
            <a:endParaRPr lang="en-US" altLang="zh-CN" sz="1200" dirty="0" smtClean="0"/>
          </a:p>
          <a:p>
            <a:pPr lvl="1"/>
            <a:r>
              <a:rPr lang="zh-CN" altLang="en-US" sz="1600" b="1" kern="0" dirty="0" smtClean="0">
                <a:ea typeface="黑体" pitchFamily="49" charset="-122"/>
              </a:rPr>
              <a:t>（</a:t>
            </a:r>
            <a:r>
              <a:rPr lang="en-US" altLang="zh-CN" sz="1600" b="1" kern="0" dirty="0" smtClean="0">
                <a:ea typeface="黑体" pitchFamily="49" charset="-122"/>
              </a:rPr>
              <a:t>2</a:t>
            </a:r>
            <a:r>
              <a:rPr lang="zh-CN" altLang="en-US" sz="1600" b="1" kern="0" dirty="0" smtClean="0">
                <a:ea typeface="黑体" pitchFamily="49" charset="-122"/>
              </a:rPr>
              <a:t>）中：</a:t>
            </a:r>
            <a:r>
              <a:rPr lang="zh-CN" altLang="en-US" sz="1200" dirty="0"/>
              <a:t>如果缺陷被发现，涉及的个人数据中</a:t>
            </a:r>
            <a:r>
              <a:rPr lang="zh-CN" altLang="en-US" sz="1200" dirty="0" smtClean="0"/>
              <a:t>包含</a:t>
            </a:r>
            <a:r>
              <a:rPr lang="zh-CN" altLang="en-US" sz="1200" dirty="0"/>
              <a:t>中</a:t>
            </a:r>
            <a:r>
              <a:rPr lang="zh-CN" altLang="en-US" sz="1200" dirty="0" smtClean="0"/>
              <a:t>影响</a:t>
            </a:r>
            <a:r>
              <a:rPr lang="zh-CN" altLang="en-US" sz="1200" dirty="0"/>
              <a:t>个人数据，那么影响程度就</a:t>
            </a:r>
            <a:r>
              <a:rPr lang="zh-CN" altLang="en-US" sz="1200" dirty="0" smtClean="0"/>
              <a:t>为中。</a:t>
            </a:r>
            <a:r>
              <a:rPr lang="zh-CN" altLang="en-US" sz="1200" dirty="0"/>
              <a:t>。</a:t>
            </a:r>
            <a:endParaRPr lang="en-US" altLang="zh-CN" sz="1200" b="1" kern="0" dirty="0" smtClean="0">
              <a:ea typeface="黑体" pitchFamily="49" charset="-122"/>
            </a:endParaRPr>
          </a:p>
          <a:p>
            <a:pPr lvl="1"/>
            <a:r>
              <a:rPr lang="zh-CN" altLang="en-US" sz="1600" b="1" kern="0" dirty="0" smtClean="0">
                <a:ea typeface="黑体" pitchFamily="49" charset="-122"/>
              </a:rPr>
              <a:t>（</a:t>
            </a:r>
            <a:r>
              <a:rPr lang="en-US" altLang="zh-CN" sz="1600" b="1" kern="0" dirty="0" smtClean="0">
                <a:ea typeface="黑体" pitchFamily="49" charset="-122"/>
              </a:rPr>
              <a:t>3</a:t>
            </a:r>
            <a:r>
              <a:rPr lang="zh-CN" altLang="en-US" sz="1600" b="1" kern="0" dirty="0" smtClean="0">
                <a:ea typeface="黑体" pitchFamily="49" charset="-122"/>
              </a:rPr>
              <a:t>）低：</a:t>
            </a:r>
            <a:r>
              <a:rPr lang="zh-CN" altLang="en-US" sz="1200" dirty="0"/>
              <a:t>如果缺陷被发现，涉及的个人数据中</a:t>
            </a:r>
            <a:r>
              <a:rPr lang="zh-CN" altLang="en-US" sz="1200" dirty="0" smtClean="0"/>
              <a:t>包含低影响</a:t>
            </a:r>
            <a:r>
              <a:rPr lang="zh-CN" altLang="en-US" sz="1200" dirty="0"/>
              <a:t>个人数据，那么影响程度就</a:t>
            </a:r>
            <a:r>
              <a:rPr lang="zh-CN" altLang="en-US" sz="1200" dirty="0" smtClean="0"/>
              <a:t>为低。</a:t>
            </a:r>
            <a:r>
              <a:rPr lang="zh-CN" altLang="en-US" sz="1200" dirty="0"/>
              <a:t>。</a:t>
            </a:r>
            <a:endParaRPr lang="en-US" altLang="zh-CN" sz="1200" dirty="0" smtClean="0"/>
          </a:p>
          <a:p>
            <a:pPr marL="0" lvl="1" algn="r" eaLnBrk="0" hangingPunct="0">
              <a:lnSpc>
                <a:spcPct val="140000"/>
              </a:lnSpc>
              <a:buSzPct val="60000"/>
              <a:defRPr/>
            </a:pPr>
            <a:r>
              <a:rPr lang="zh-CN" altLang="en-US" sz="1100" kern="0" dirty="0" smtClean="0">
                <a:solidFill>
                  <a:schemeClr val="tx1"/>
                </a:solidFill>
                <a:ea typeface="黑体" pitchFamily="49" charset="-122"/>
              </a:rPr>
              <a:t>具体的定级要求参考 </a:t>
            </a:r>
            <a:r>
              <a:rPr lang="en-US" altLang="zh-CN" sz="1100" kern="0" dirty="0" smtClean="0">
                <a:solidFill>
                  <a:schemeClr val="tx1"/>
                </a:solidFill>
                <a:ea typeface="黑体" pitchFamily="49" charset="-122"/>
              </a:rPr>
              <a:t>《</a:t>
            </a:r>
            <a:r>
              <a:rPr lang="zh-CN" altLang="en-US" sz="1100" kern="0" dirty="0">
                <a:solidFill>
                  <a:schemeClr val="tx1"/>
                </a:solidFill>
                <a:ea typeface="黑体" pitchFamily="49" charset="-122"/>
              </a:rPr>
              <a:t>威胁</a:t>
            </a:r>
            <a:r>
              <a:rPr lang="zh-CN" altLang="en-US" sz="1100" kern="0" dirty="0" smtClean="0">
                <a:solidFill>
                  <a:schemeClr val="tx1"/>
                </a:solidFill>
                <a:ea typeface="黑体" pitchFamily="49" charset="-122"/>
              </a:rPr>
              <a:t>建模隐私风险</a:t>
            </a:r>
            <a:r>
              <a:rPr lang="zh-CN" altLang="en-US" sz="1100" kern="0" dirty="0">
                <a:solidFill>
                  <a:schemeClr val="tx1"/>
                </a:solidFill>
                <a:ea typeface="黑体" pitchFamily="49" charset="-122"/>
              </a:rPr>
              <a:t>定级标准及操作</a:t>
            </a:r>
            <a:r>
              <a:rPr lang="zh-CN" altLang="en-US" sz="1100" kern="0" dirty="0" smtClean="0">
                <a:solidFill>
                  <a:schemeClr val="tx1"/>
                </a:solidFill>
                <a:ea typeface="黑体" pitchFamily="49" charset="-122"/>
              </a:rPr>
              <a:t>指南</a:t>
            </a:r>
            <a:r>
              <a:rPr lang="en-US" altLang="zh-CN" sz="1100" kern="0" dirty="0" smtClean="0">
                <a:solidFill>
                  <a:schemeClr val="tx1"/>
                </a:solidFill>
                <a:ea typeface="黑体" pitchFamily="49" charset="-122"/>
              </a:rPr>
              <a:t>》</a:t>
            </a:r>
            <a:endParaRPr kumimoji="0" lang="en-US" sz="1000" b="0" i="0" u="none" strike="noStrike" kern="0" cap="none" spc="0" normalizeH="0" baseline="0" noProof="0" dirty="0" smtClean="0">
              <a:ln>
                <a:noFill/>
              </a:ln>
              <a:solidFill>
                <a:schemeClr val="tx1"/>
              </a:solidFill>
              <a:effectLst/>
              <a:uLnTx/>
              <a:uFillTx/>
              <a:latin typeface="+mn-lt"/>
              <a:ea typeface="黑体" pitchFamily="49" charset="-122"/>
              <a:cs typeface="+mn-cs"/>
            </a:endParaRPr>
          </a:p>
        </p:txBody>
      </p:sp>
    </p:spTree>
    <p:extLst>
      <p:ext uri="{BB962C8B-B14F-4D97-AF65-F5344CB8AC3E}">
        <p14:creationId xmlns:p14="http://schemas.microsoft.com/office/powerpoint/2010/main" val="3622582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7632700" cy="871537"/>
          </a:xfrm>
        </p:spPr>
        <p:txBody>
          <a:bodyPr/>
          <a:lstStyle/>
          <a:p>
            <a:r>
              <a:rPr lang="zh-CN" altLang="en-US" dirty="0" smtClean="0"/>
              <a:t>当前安全形势与事件回放</a:t>
            </a:r>
            <a:endParaRPr lang="zh-CN" altLang="en-US" dirty="0"/>
          </a:p>
        </p:txBody>
      </p:sp>
      <p:cxnSp>
        <p:nvCxnSpPr>
          <p:cNvPr id="4" name="直接连接符 3"/>
          <p:cNvCxnSpPr/>
          <p:nvPr/>
        </p:nvCxnSpPr>
        <p:spPr bwMode="auto">
          <a:xfrm>
            <a:off x="0" y="813277"/>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13" name="矩形 12"/>
          <p:cNvSpPr/>
          <p:nvPr/>
        </p:nvSpPr>
        <p:spPr>
          <a:xfrm>
            <a:off x="599302" y="4521726"/>
            <a:ext cx="8077156" cy="646331"/>
          </a:xfrm>
          <a:prstGeom prst="rect">
            <a:avLst/>
          </a:prstGeom>
        </p:spPr>
        <p:txBody>
          <a:bodyPr wrap="square">
            <a:spAutoFit/>
          </a:bodyPr>
          <a:lstStyle/>
          <a:p>
            <a:r>
              <a:rPr lang="en-US" altLang="zh-CN" dirty="0" smtClean="0">
                <a:solidFill>
                  <a:srgbClr val="555555"/>
                </a:solidFill>
                <a:latin typeface="Microsoft Yahei" panose="020B0503020204020204" pitchFamily="34" charset="-122"/>
                <a:ea typeface="Microsoft Yahei" panose="020B0503020204020204" pitchFamily="34" charset="-122"/>
              </a:rPr>
              <a:t>2015.9</a:t>
            </a:r>
            <a:r>
              <a:rPr lang="zh-CN" altLang="en-US" b="1" dirty="0" smtClean="0">
                <a:solidFill>
                  <a:srgbClr val="555555"/>
                </a:solidFill>
                <a:latin typeface="Microsoft Yahei" panose="020B0503020204020204" pitchFamily="34" charset="-122"/>
                <a:ea typeface="Microsoft Yahei" panose="020B0503020204020204" pitchFamily="34" charset="-122"/>
              </a:rPr>
              <a:t>，苹果</a:t>
            </a:r>
            <a:r>
              <a:rPr lang="en-US" altLang="zh-CN" b="1" dirty="0" err="1" smtClean="0">
                <a:solidFill>
                  <a:srgbClr val="555555"/>
                </a:solidFill>
                <a:latin typeface="Microsoft Yahei" panose="020B0503020204020204" pitchFamily="34" charset="-122"/>
                <a:ea typeface="Microsoft Yahei" panose="020B0503020204020204" pitchFamily="34" charset="-122"/>
              </a:rPr>
              <a:t>Xcode</a:t>
            </a:r>
            <a:r>
              <a:rPr lang="zh-CN" altLang="en-US" b="1" dirty="0" smtClean="0">
                <a:solidFill>
                  <a:srgbClr val="555555"/>
                </a:solidFill>
                <a:latin typeface="Microsoft Yahei" panose="020B0503020204020204" pitchFamily="34" charset="-122"/>
                <a:ea typeface="Microsoft Yahei" panose="020B0503020204020204" pitchFamily="34" charset="-122"/>
              </a:rPr>
              <a:t>后门事件曝光，</a:t>
            </a:r>
            <a:r>
              <a:rPr lang="zh-CN" altLang="en-US" dirty="0" smtClean="0">
                <a:solidFill>
                  <a:srgbClr val="555555"/>
                </a:solidFill>
                <a:latin typeface="Microsoft Yahei" panose="020B0503020204020204" pitchFamily="34" charset="-122"/>
                <a:ea typeface="Microsoft Yahei" panose="020B0503020204020204" pitchFamily="34" charset="-122"/>
              </a:rPr>
              <a:t>微信、高德地图、</a:t>
            </a:r>
            <a:r>
              <a:rPr lang="en-US" altLang="zh-CN" dirty="0" smtClean="0">
                <a:solidFill>
                  <a:srgbClr val="555555"/>
                </a:solidFill>
                <a:latin typeface="Microsoft Yahei" panose="020B0503020204020204" pitchFamily="34" charset="-122"/>
                <a:ea typeface="Microsoft Yahei" panose="020B0503020204020204" pitchFamily="34" charset="-122"/>
              </a:rPr>
              <a:t>12306</a:t>
            </a:r>
            <a:r>
              <a:rPr lang="zh-CN" altLang="en-US" dirty="0" smtClean="0">
                <a:solidFill>
                  <a:srgbClr val="555555"/>
                </a:solidFill>
                <a:latin typeface="Microsoft Yahei" panose="020B0503020204020204" pitchFamily="34" charset="-122"/>
                <a:ea typeface="Microsoft Yahei" panose="020B0503020204020204" pitchFamily="34" charset="-122"/>
              </a:rPr>
              <a:t>等</a:t>
            </a:r>
            <a:r>
              <a:rPr lang="zh-CN" altLang="en-US" b="1" dirty="0" smtClean="0">
                <a:solidFill>
                  <a:srgbClr val="C00000"/>
                </a:solidFill>
                <a:latin typeface="Microsoft Yahei" panose="020B0503020204020204" pitchFamily="34" charset="-122"/>
                <a:ea typeface="Microsoft Yahei" panose="020B0503020204020204" pitchFamily="34" charset="-122"/>
              </a:rPr>
              <a:t>几千</a:t>
            </a:r>
            <a:r>
              <a:rPr lang="zh-CN" altLang="en-US" dirty="0" smtClean="0">
                <a:solidFill>
                  <a:srgbClr val="555555"/>
                </a:solidFill>
                <a:latin typeface="Microsoft Yahei" panose="020B0503020204020204" pitchFamily="34" charset="-122"/>
                <a:ea typeface="Microsoft Yahei" panose="020B0503020204020204" pitchFamily="34" charset="-122"/>
              </a:rPr>
              <a:t>家应用受到影响，影响用户</a:t>
            </a:r>
            <a:r>
              <a:rPr lang="zh-CN" altLang="en-US" b="1" dirty="0" smtClean="0">
                <a:solidFill>
                  <a:srgbClr val="C00000"/>
                </a:solidFill>
                <a:latin typeface="Microsoft Yahei" panose="020B0503020204020204" pitchFamily="34" charset="-122"/>
                <a:ea typeface="Microsoft Yahei" panose="020B0503020204020204" pitchFamily="34" charset="-122"/>
              </a:rPr>
              <a:t>数千万</a:t>
            </a:r>
            <a:endParaRPr lang="zh-CN" altLang="en-US" b="1" dirty="0">
              <a:solidFill>
                <a:srgbClr val="C00000"/>
              </a:solidFill>
              <a:latin typeface="Microsoft Yahei" panose="020B0503020204020204" pitchFamily="34" charset="-122"/>
              <a:ea typeface="Microsoft Yahei" panose="020B0503020204020204" pitchFamily="34" charset="-122"/>
            </a:endParaRPr>
          </a:p>
        </p:txBody>
      </p:sp>
      <p:sp>
        <p:nvSpPr>
          <p:cNvPr id="3" name="矩形 2"/>
          <p:cNvSpPr/>
          <p:nvPr/>
        </p:nvSpPr>
        <p:spPr>
          <a:xfrm>
            <a:off x="597450" y="1120297"/>
            <a:ext cx="8064896" cy="646331"/>
          </a:xfrm>
          <a:prstGeom prst="rect">
            <a:avLst/>
          </a:prstGeom>
        </p:spPr>
        <p:txBody>
          <a:bodyPr wrap="square">
            <a:spAutoFit/>
          </a:bodyPr>
          <a:lstStyle/>
          <a:p>
            <a:r>
              <a:rPr lang="en-US" altLang="zh-CN" dirty="0" smtClean="0">
                <a:solidFill>
                  <a:srgbClr val="555555"/>
                </a:solidFill>
                <a:latin typeface="Microsoft Yahei" panose="020B0503020204020204" pitchFamily="34" charset="-122"/>
                <a:ea typeface="Microsoft Yahei" panose="020B0503020204020204" pitchFamily="34" charset="-122"/>
              </a:rPr>
              <a:t>2015.1</a:t>
            </a:r>
            <a:r>
              <a:rPr lang="zh-CN" altLang="en-US" b="1" dirty="0" smtClean="0">
                <a:solidFill>
                  <a:srgbClr val="555555"/>
                </a:solidFill>
                <a:latin typeface="Microsoft Yahei" panose="020B0503020204020204" pitchFamily="34" charset="-122"/>
                <a:ea typeface="Microsoft Yahei" panose="020B0503020204020204" pitchFamily="34" charset="-122"/>
              </a:rPr>
              <a:t>，机锋论坛</a:t>
            </a:r>
            <a:r>
              <a:rPr lang="en-US" altLang="zh-CN" b="1" dirty="0" smtClean="0">
                <a:solidFill>
                  <a:srgbClr val="C00000"/>
                </a:solidFill>
                <a:latin typeface="Microsoft Yahei" panose="020B0503020204020204" pitchFamily="34" charset="-122"/>
                <a:ea typeface="Microsoft Yahei" panose="020B0503020204020204" pitchFamily="34" charset="-122"/>
              </a:rPr>
              <a:t>2300</a:t>
            </a:r>
            <a:r>
              <a:rPr lang="zh-CN" altLang="en-US" b="1" dirty="0" smtClean="0">
                <a:solidFill>
                  <a:srgbClr val="C00000"/>
                </a:solidFill>
                <a:latin typeface="Microsoft Yahei" panose="020B0503020204020204" pitchFamily="34" charset="-122"/>
                <a:ea typeface="Microsoft Yahei" panose="020B0503020204020204" pitchFamily="34" charset="-122"/>
              </a:rPr>
              <a:t>万</a:t>
            </a:r>
            <a:r>
              <a:rPr lang="zh-CN" altLang="en-US" b="1" dirty="0" smtClean="0">
                <a:solidFill>
                  <a:srgbClr val="555555"/>
                </a:solidFill>
                <a:latin typeface="Microsoft Yahei" panose="020B0503020204020204" pitchFamily="34" charset="-122"/>
                <a:ea typeface="Microsoft Yahei" panose="020B0503020204020204" pitchFamily="34" charset="-122"/>
              </a:rPr>
              <a:t>用户数据泄露，</a:t>
            </a:r>
            <a:r>
              <a:rPr lang="zh-CN" altLang="en-US" dirty="0" smtClean="0">
                <a:solidFill>
                  <a:srgbClr val="555555"/>
                </a:solidFill>
                <a:latin typeface="Microsoft Yahei" panose="020B0503020204020204" pitchFamily="34" charset="-122"/>
                <a:ea typeface="Microsoft Yahei" panose="020B0503020204020204" pitchFamily="34" charset="-122"/>
              </a:rPr>
              <a:t>数据包含用户名、注册邮箱、哈希口令，口令采用</a:t>
            </a:r>
            <a:r>
              <a:rPr lang="en-US" altLang="zh-CN" b="1" dirty="0" smtClean="0">
                <a:solidFill>
                  <a:srgbClr val="C00000"/>
                </a:solidFill>
                <a:latin typeface="Microsoft Yahei" panose="020B0503020204020204" pitchFamily="34" charset="-122"/>
                <a:ea typeface="Microsoft Yahei" panose="020B0503020204020204" pitchFamily="34" charset="-122"/>
              </a:rPr>
              <a:t>MD5</a:t>
            </a:r>
            <a:r>
              <a:rPr lang="zh-CN" altLang="en-US" dirty="0" smtClean="0">
                <a:solidFill>
                  <a:srgbClr val="555555"/>
                </a:solidFill>
                <a:latin typeface="Microsoft Yahei" panose="020B0503020204020204" pitchFamily="34" charset="-122"/>
                <a:ea typeface="Microsoft Yahei" panose="020B0503020204020204" pitchFamily="34" charset="-122"/>
              </a:rPr>
              <a:t>哈希，可通过彩虹表恢复绝大多数明文</a:t>
            </a:r>
            <a:r>
              <a:rPr lang="zh-CN" altLang="en-US" b="1" dirty="0" smtClean="0">
                <a:solidFill>
                  <a:srgbClr val="555555"/>
                </a:solidFill>
                <a:latin typeface="Microsoft Yahei" panose="020B0503020204020204" pitchFamily="34" charset="-122"/>
                <a:ea typeface="Microsoft Yahei" panose="020B0503020204020204" pitchFamily="34" charset="-122"/>
              </a:rPr>
              <a:t>。</a:t>
            </a:r>
            <a:endParaRPr lang="zh-CN" altLang="en-US" dirty="0"/>
          </a:p>
        </p:txBody>
      </p:sp>
      <p:sp>
        <p:nvSpPr>
          <p:cNvPr id="5" name="矩形 4"/>
          <p:cNvSpPr/>
          <p:nvPr/>
        </p:nvSpPr>
        <p:spPr>
          <a:xfrm>
            <a:off x="567439" y="2886788"/>
            <a:ext cx="8080120" cy="646331"/>
          </a:xfrm>
          <a:prstGeom prst="rect">
            <a:avLst/>
          </a:prstGeom>
        </p:spPr>
        <p:txBody>
          <a:bodyPr wrap="square">
            <a:spAutoFit/>
          </a:bodyPr>
          <a:lstStyle/>
          <a:p>
            <a:r>
              <a:rPr lang="en-US" altLang="zh-CN" dirty="0" smtClean="0">
                <a:solidFill>
                  <a:srgbClr val="555555"/>
                </a:solidFill>
                <a:latin typeface="Microsoft Yahei" panose="020B0503020204020204" pitchFamily="34" charset="-122"/>
                <a:ea typeface="Microsoft Yahei" panose="020B0503020204020204" pitchFamily="34" charset="-122"/>
              </a:rPr>
              <a:t>2015.2</a:t>
            </a:r>
            <a:r>
              <a:rPr lang="zh-CN" altLang="en-US" b="1" dirty="0" smtClean="0">
                <a:solidFill>
                  <a:srgbClr val="555555"/>
                </a:solidFill>
                <a:latin typeface="Microsoft Yahei" panose="020B0503020204020204" pitchFamily="34" charset="-122"/>
                <a:ea typeface="Microsoft Yahei" panose="020B0503020204020204" pitchFamily="34" charset="-122"/>
              </a:rPr>
              <a:t>，多家知名酒店</a:t>
            </a:r>
            <a:r>
              <a:rPr lang="zh-CN" altLang="en-US" b="1" dirty="0">
                <a:solidFill>
                  <a:srgbClr val="555555"/>
                </a:solidFill>
                <a:latin typeface="Microsoft Yahei" panose="020B0503020204020204" pitchFamily="34" charset="-122"/>
                <a:ea typeface="Microsoft Yahei" panose="020B0503020204020204" pitchFamily="34" charset="-122"/>
              </a:rPr>
              <a:t>被曝</a:t>
            </a:r>
            <a:r>
              <a:rPr lang="zh-CN" altLang="en-US" b="1" dirty="0" smtClean="0">
                <a:solidFill>
                  <a:srgbClr val="555555"/>
                </a:solidFill>
                <a:latin typeface="Microsoft Yahei" panose="020B0503020204020204" pitchFamily="34" charset="-122"/>
                <a:ea typeface="Microsoft Yahei" panose="020B0503020204020204" pitchFamily="34" charset="-122"/>
              </a:rPr>
              <a:t>泄露</a:t>
            </a:r>
            <a:r>
              <a:rPr lang="zh-CN" altLang="en-US" b="1" dirty="0">
                <a:solidFill>
                  <a:srgbClr val="555555"/>
                </a:solidFill>
                <a:latin typeface="Microsoft Yahei" panose="020B0503020204020204" pitchFamily="34" charset="-122"/>
                <a:ea typeface="Microsoft Yahei" panose="020B0503020204020204" pitchFamily="34" charset="-122"/>
              </a:rPr>
              <a:t>海量</a:t>
            </a:r>
            <a:r>
              <a:rPr lang="zh-CN" altLang="en-US" b="1" dirty="0" smtClean="0">
                <a:solidFill>
                  <a:srgbClr val="555555"/>
                </a:solidFill>
                <a:latin typeface="Microsoft Yahei" panose="020B0503020204020204" pitchFamily="34" charset="-122"/>
                <a:ea typeface="Microsoft Yahei" panose="020B0503020204020204" pitchFamily="34" charset="-122"/>
              </a:rPr>
              <a:t>开</a:t>
            </a:r>
            <a:r>
              <a:rPr lang="zh-CN" altLang="en-US" b="1" dirty="0">
                <a:solidFill>
                  <a:srgbClr val="555555"/>
                </a:solidFill>
                <a:latin typeface="Microsoft Yahei" panose="020B0503020204020204" pitchFamily="34" charset="-122"/>
                <a:ea typeface="Microsoft Yahei" panose="020B0503020204020204" pitchFamily="34" charset="-122"/>
              </a:rPr>
              <a:t>房</a:t>
            </a:r>
            <a:r>
              <a:rPr lang="zh-CN" altLang="en-US" b="1" dirty="0" smtClean="0">
                <a:solidFill>
                  <a:srgbClr val="555555"/>
                </a:solidFill>
                <a:latin typeface="Microsoft Yahei" panose="020B0503020204020204" pitchFamily="34" charset="-122"/>
                <a:ea typeface="Microsoft Yahei" panose="020B0503020204020204" pitchFamily="34" charset="-122"/>
              </a:rPr>
              <a:t>信息，</a:t>
            </a:r>
            <a:r>
              <a:rPr lang="zh-CN" altLang="en-US" dirty="0" smtClean="0">
                <a:solidFill>
                  <a:srgbClr val="555555"/>
                </a:solidFill>
                <a:latin typeface="Microsoft Yahei" panose="020B0503020204020204" pitchFamily="34" charset="-122"/>
                <a:ea typeface="Microsoft Yahei" panose="020B0503020204020204" pitchFamily="34" charset="-122"/>
              </a:rPr>
              <a:t>信息包含姓名、电话、信用卡、身份证等信息</a:t>
            </a:r>
            <a:endParaRPr lang="zh-CN" altLang="en-US" dirty="0"/>
          </a:p>
        </p:txBody>
      </p:sp>
      <p:sp>
        <p:nvSpPr>
          <p:cNvPr id="14" name="矩形 13"/>
          <p:cNvSpPr/>
          <p:nvPr/>
        </p:nvSpPr>
        <p:spPr>
          <a:xfrm>
            <a:off x="599302" y="5374957"/>
            <a:ext cx="8077156" cy="646331"/>
          </a:xfrm>
          <a:prstGeom prst="rect">
            <a:avLst/>
          </a:prstGeom>
        </p:spPr>
        <p:txBody>
          <a:bodyPr wrap="square">
            <a:spAutoFit/>
          </a:bodyPr>
          <a:lstStyle/>
          <a:p>
            <a:r>
              <a:rPr lang="en-US" altLang="zh-CN" dirty="0" smtClean="0">
                <a:solidFill>
                  <a:srgbClr val="555555"/>
                </a:solidFill>
                <a:latin typeface="Microsoft Yahei" panose="020B0503020204020204" pitchFamily="34" charset="-122"/>
                <a:ea typeface="Microsoft Yahei" panose="020B0503020204020204" pitchFamily="34" charset="-122"/>
              </a:rPr>
              <a:t>2015.10</a:t>
            </a:r>
            <a:r>
              <a:rPr lang="en-US" altLang="zh-CN" b="1" dirty="0" smtClean="0">
                <a:solidFill>
                  <a:srgbClr val="555555"/>
                </a:solidFill>
                <a:latin typeface="Microsoft Yahei" panose="020B0503020204020204" pitchFamily="34" charset="-122"/>
                <a:ea typeface="Microsoft Yahei" panose="020B0503020204020204" pitchFamily="34" charset="-122"/>
              </a:rPr>
              <a:t>, </a:t>
            </a:r>
            <a:r>
              <a:rPr lang="zh-CN" altLang="en-US" b="1" dirty="0" smtClean="0">
                <a:solidFill>
                  <a:srgbClr val="555555"/>
                </a:solidFill>
                <a:latin typeface="Microsoft Yahei" panose="020B0503020204020204" pitchFamily="34" charset="-122"/>
                <a:ea typeface="Microsoft Yahei" panose="020B0503020204020204" pitchFamily="34" charset="-122"/>
              </a:rPr>
              <a:t>百</a:t>
            </a:r>
            <a:r>
              <a:rPr lang="zh-CN" altLang="en-US" b="1" dirty="0">
                <a:solidFill>
                  <a:srgbClr val="555555"/>
                </a:solidFill>
                <a:latin typeface="Microsoft Yahei" panose="020B0503020204020204" pitchFamily="34" charset="-122"/>
                <a:ea typeface="Microsoft Yahei" panose="020B0503020204020204" pitchFamily="34" charset="-122"/>
              </a:rPr>
              <a:t>度全家桶 </a:t>
            </a:r>
            <a:r>
              <a:rPr lang="en-US" altLang="zh-CN" b="1" dirty="0">
                <a:solidFill>
                  <a:srgbClr val="555555"/>
                </a:solidFill>
                <a:latin typeface="Microsoft Yahei" panose="020B0503020204020204" pitchFamily="34" charset="-122"/>
                <a:ea typeface="Microsoft Yahei" panose="020B0503020204020204" pitchFamily="34" charset="-122"/>
              </a:rPr>
              <a:t>wormhole </a:t>
            </a:r>
            <a:r>
              <a:rPr lang="zh-CN" altLang="en-US" b="1" dirty="0" smtClean="0">
                <a:solidFill>
                  <a:srgbClr val="555555"/>
                </a:solidFill>
                <a:latin typeface="Microsoft Yahei" panose="020B0503020204020204" pitchFamily="34" charset="-122"/>
                <a:ea typeface="Microsoft Yahei" panose="020B0503020204020204" pitchFamily="34" charset="-122"/>
              </a:rPr>
              <a:t>漏洞曝光，</a:t>
            </a:r>
            <a:r>
              <a:rPr lang="zh-CN" altLang="en-US" dirty="0">
                <a:solidFill>
                  <a:srgbClr val="555555"/>
                </a:solidFill>
                <a:latin typeface="Microsoft Yahei" panose="020B0503020204020204" pitchFamily="34" charset="-122"/>
                <a:ea typeface="Microsoft Yahei" panose="020B0503020204020204" pitchFamily="34" charset="-122"/>
              </a:rPr>
              <a:t>安卓手机</a:t>
            </a:r>
            <a:r>
              <a:rPr lang="zh-CN" altLang="en-US" dirty="0" smtClean="0">
                <a:solidFill>
                  <a:srgbClr val="555555"/>
                </a:solidFill>
                <a:latin typeface="Microsoft Yahei" panose="020B0503020204020204" pitchFamily="34" charset="-122"/>
                <a:ea typeface="Microsoft Yahei" panose="020B0503020204020204" pitchFamily="34" charset="-122"/>
              </a:rPr>
              <a:t>只要连接网络</a:t>
            </a:r>
            <a:r>
              <a:rPr lang="zh-CN" altLang="en-US" b="1" dirty="0" smtClean="0">
                <a:solidFill>
                  <a:srgbClr val="555555"/>
                </a:solidFill>
                <a:latin typeface="Microsoft Yahei" panose="020B0503020204020204" pitchFamily="34" charset="-122"/>
                <a:ea typeface="Microsoft Yahei" panose="020B0503020204020204" pitchFamily="34" charset="-122"/>
              </a:rPr>
              <a:t>，</a:t>
            </a:r>
            <a:r>
              <a:rPr lang="zh-CN" altLang="en-US" dirty="0" smtClean="0">
                <a:solidFill>
                  <a:srgbClr val="555555"/>
                </a:solidFill>
                <a:latin typeface="Microsoft Yahei" panose="020B0503020204020204" pitchFamily="34" charset="-122"/>
                <a:ea typeface="Microsoft Yahei" panose="020B0503020204020204" pitchFamily="34" charset="-122"/>
              </a:rPr>
              <a:t>可被</a:t>
            </a:r>
            <a:r>
              <a:rPr lang="zh-CN" altLang="en-US" b="1" dirty="0" smtClean="0">
                <a:solidFill>
                  <a:srgbClr val="C00000"/>
                </a:solidFill>
                <a:latin typeface="Microsoft Yahei" panose="020B0503020204020204" pitchFamily="34" charset="-122"/>
                <a:ea typeface="Microsoft Yahei" panose="020B0503020204020204" pitchFamily="34" charset="-122"/>
              </a:rPr>
              <a:t>远程操控</a:t>
            </a:r>
            <a:r>
              <a:rPr lang="zh-CN" altLang="en-US" dirty="0" smtClean="0">
                <a:solidFill>
                  <a:srgbClr val="555555"/>
                </a:solidFill>
                <a:latin typeface="Microsoft Yahei" panose="020B0503020204020204" pitchFamily="34" charset="-122"/>
                <a:ea typeface="Microsoft Yahei" panose="020B0503020204020204" pitchFamily="34" charset="-122"/>
              </a:rPr>
              <a:t>，影响</a:t>
            </a:r>
            <a:r>
              <a:rPr lang="zh-CN" altLang="en-US" b="1" dirty="0" smtClean="0">
                <a:solidFill>
                  <a:srgbClr val="C00000"/>
                </a:solidFill>
                <a:latin typeface="Microsoft Yahei" panose="020B0503020204020204" pitchFamily="34" charset="-122"/>
                <a:ea typeface="Microsoft Yahei" panose="020B0503020204020204" pitchFamily="34" charset="-122"/>
              </a:rPr>
              <a:t>数亿</a:t>
            </a:r>
            <a:r>
              <a:rPr lang="zh-CN" altLang="en-US" dirty="0" smtClean="0">
                <a:solidFill>
                  <a:srgbClr val="555555"/>
                </a:solidFill>
                <a:latin typeface="Microsoft Yahei" panose="020B0503020204020204" pitchFamily="34" charset="-122"/>
                <a:ea typeface="Microsoft Yahei" panose="020B0503020204020204" pitchFamily="34" charset="-122"/>
              </a:rPr>
              <a:t>用户</a:t>
            </a:r>
            <a:endParaRPr lang="zh-CN" altLang="en-US" dirty="0"/>
          </a:p>
        </p:txBody>
      </p:sp>
      <p:sp>
        <p:nvSpPr>
          <p:cNvPr id="16" name="矩形 15"/>
          <p:cNvSpPr/>
          <p:nvPr/>
        </p:nvSpPr>
        <p:spPr>
          <a:xfrm>
            <a:off x="567439" y="1864103"/>
            <a:ext cx="8070959" cy="923330"/>
          </a:xfrm>
          <a:prstGeom prst="rect">
            <a:avLst/>
          </a:prstGeom>
        </p:spPr>
        <p:txBody>
          <a:bodyPr wrap="square">
            <a:spAutoFit/>
          </a:bodyPr>
          <a:lstStyle/>
          <a:p>
            <a:r>
              <a:rPr lang="en-US" altLang="zh-CN" dirty="0" smtClean="0">
                <a:solidFill>
                  <a:srgbClr val="555555"/>
                </a:solidFill>
                <a:latin typeface="Microsoft Yahei" panose="020B0503020204020204" pitchFamily="34" charset="-122"/>
                <a:ea typeface="Microsoft Yahei" panose="020B0503020204020204" pitchFamily="34" charset="-122"/>
              </a:rPr>
              <a:t>2015.2</a:t>
            </a:r>
            <a:r>
              <a:rPr lang="zh-CN" altLang="en-US" b="1" dirty="0" smtClean="0">
                <a:solidFill>
                  <a:srgbClr val="555555"/>
                </a:solidFill>
                <a:latin typeface="Microsoft Yahei" panose="020B0503020204020204" pitchFamily="34" charset="-122"/>
                <a:ea typeface="Microsoft Yahei" panose="020B0503020204020204" pitchFamily="34" charset="-122"/>
              </a:rPr>
              <a:t>，美国医疗保险公司</a:t>
            </a:r>
            <a:r>
              <a:rPr lang="en-US" altLang="zh-CN" b="1" dirty="0" smtClean="0">
                <a:solidFill>
                  <a:srgbClr val="555555"/>
                </a:solidFill>
                <a:latin typeface="Microsoft Yahei" panose="020B0503020204020204" pitchFamily="34" charset="-122"/>
                <a:ea typeface="Microsoft Yahei" panose="020B0503020204020204" pitchFamily="34" charset="-122"/>
              </a:rPr>
              <a:t>Anthem</a:t>
            </a:r>
            <a:r>
              <a:rPr lang="zh-CN" altLang="en-US" b="1" dirty="0" smtClean="0">
                <a:solidFill>
                  <a:srgbClr val="555555"/>
                </a:solidFill>
                <a:latin typeface="Microsoft Yahei" panose="020B0503020204020204" pitchFamily="34" charset="-122"/>
                <a:ea typeface="Microsoft Yahei" panose="020B0503020204020204" pitchFamily="34" charset="-122"/>
              </a:rPr>
              <a:t>近</a:t>
            </a:r>
            <a:r>
              <a:rPr lang="en-US" altLang="zh-CN" b="1" dirty="0">
                <a:solidFill>
                  <a:srgbClr val="C00000"/>
                </a:solidFill>
                <a:latin typeface="Microsoft Yahei" panose="020B0503020204020204" pitchFamily="34" charset="-122"/>
                <a:ea typeface="Microsoft Yahei" panose="020B0503020204020204" pitchFamily="34" charset="-122"/>
              </a:rPr>
              <a:t>8000</a:t>
            </a:r>
            <a:r>
              <a:rPr lang="zh-CN" altLang="en-US" b="1" dirty="0">
                <a:solidFill>
                  <a:srgbClr val="C00000"/>
                </a:solidFill>
                <a:latin typeface="Microsoft Yahei" panose="020B0503020204020204" pitchFamily="34" charset="-122"/>
                <a:ea typeface="Microsoft Yahei" panose="020B0503020204020204" pitchFamily="34" charset="-122"/>
              </a:rPr>
              <a:t>万</a:t>
            </a:r>
            <a:r>
              <a:rPr lang="zh-CN" altLang="en-US" b="1" dirty="0">
                <a:solidFill>
                  <a:srgbClr val="555555"/>
                </a:solidFill>
                <a:latin typeface="Microsoft Yahei" panose="020B0503020204020204" pitchFamily="34" charset="-122"/>
                <a:ea typeface="Microsoft Yahei" panose="020B0503020204020204" pitchFamily="34" charset="-122"/>
              </a:rPr>
              <a:t>用户数据</a:t>
            </a:r>
            <a:r>
              <a:rPr lang="zh-CN" altLang="en-US" b="1" dirty="0" smtClean="0">
                <a:solidFill>
                  <a:srgbClr val="555555"/>
                </a:solidFill>
                <a:latin typeface="Microsoft Yahei" panose="020B0503020204020204" pitchFamily="34" charset="-122"/>
                <a:ea typeface="Microsoft Yahei" panose="020B0503020204020204" pitchFamily="34" charset="-122"/>
              </a:rPr>
              <a:t>泄露，</a:t>
            </a:r>
            <a:r>
              <a:rPr lang="zh-CN" altLang="en-US" dirty="0" smtClean="0">
                <a:solidFill>
                  <a:srgbClr val="555555"/>
                </a:solidFill>
                <a:latin typeface="Microsoft Yahei" panose="020B0503020204020204" pitchFamily="34" charset="-122"/>
                <a:ea typeface="Microsoft Yahei" panose="020B0503020204020204" pitchFamily="34" charset="-122"/>
              </a:rPr>
              <a:t>数据</a:t>
            </a:r>
            <a:r>
              <a:rPr lang="zh-CN" altLang="en-US" dirty="0">
                <a:solidFill>
                  <a:srgbClr val="555555"/>
                </a:solidFill>
                <a:latin typeface="Microsoft Yahei" panose="020B0503020204020204" pitchFamily="34" charset="-122"/>
                <a:ea typeface="Microsoft Yahei" panose="020B0503020204020204" pitchFamily="34" charset="-122"/>
              </a:rPr>
              <a:t>包含包括姓名、生日、医保</a:t>
            </a:r>
            <a:r>
              <a:rPr lang="en-US" altLang="zh-CN" dirty="0">
                <a:solidFill>
                  <a:srgbClr val="555555"/>
                </a:solidFill>
                <a:latin typeface="Microsoft Yahei" panose="020B0503020204020204" pitchFamily="34" charset="-122"/>
                <a:ea typeface="Microsoft Yahei" panose="020B0503020204020204" pitchFamily="34" charset="-122"/>
              </a:rPr>
              <a:t>ID</a:t>
            </a:r>
            <a:r>
              <a:rPr lang="zh-CN" altLang="en-US" dirty="0">
                <a:solidFill>
                  <a:srgbClr val="555555"/>
                </a:solidFill>
                <a:latin typeface="Microsoft Yahei" panose="020B0503020204020204" pitchFamily="34" charset="-122"/>
                <a:ea typeface="Microsoft Yahei" panose="020B0503020204020204" pitchFamily="34" charset="-122"/>
              </a:rPr>
              <a:t>号、社会保险号、住宅地址、电子邮箱，雇佣情况，以及收入数据</a:t>
            </a:r>
            <a:endParaRPr lang="zh-CN" altLang="en-US" dirty="0"/>
          </a:p>
        </p:txBody>
      </p:sp>
      <p:sp>
        <p:nvSpPr>
          <p:cNvPr id="9" name="矩形 8"/>
          <p:cNvSpPr/>
          <p:nvPr/>
        </p:nvSpPr>
        <p:spPr>
          <a:xfrm>
            <a:off x="603216" y="3668496"/>
            <a:ext cx="8070959" cy="646331"/>
          </a:xfrm>
          <a:prstGeom prst="rect">
            <a:avLst/>
          </a:prstGeom>
        </p:spPr>
        <p:txBody>
          <a:bodyPr wrap="square">
            <a:spAutoFit/>
          </a:bodyPr>
          <a:lstStyle/>
          <a:p>
            <a:r>
              <a:rPr lang="en-US" altLang="zh-CN" dirty="0" smtClean="0">
                <a:solidFill>
                  <a:srgbClr val="555555"/>
                </a:solidFill>
                <a:latin typeface="Microsoft Yahei" panose="020B0503020204020204" pitchFamily="34" charset="-122"/>
                <a:ea typeface="Microsoft Yahei" panose="020B0503020204020204" pitchFamily="34" charset="-122"/>
              </a:rPr>
              <a:t>2015.7</a:t>
            </a:r>
            <a:r>
              <a:rPr lang="zh-CN" altLang="en-US" b="1" dirty="0" smtClean="0">
                <a:solidFill>
                  <a:srgbClr val="555555"/>
                </a:solidFill>
                <a:latin typeface="Microsoft Yahei" panose="020B0503020204020204" pitchFamily="34" charset="-122"/>
                <a:ea typeface="Microsoft Yahei" panose="020B0503020204020204" pitchFamily="34" charset="-122"/>
              </a:rPr>
              <a:t>，黑客组织</a:t>
            </a:r>
            <a:r>
              <a:rPr lang="en-US" altLang="zh-CN" b="1" dirty="0" smtClean="0">
                <a:solidFill>
                  <a:srgbClr val="555555"/>
                </a:solidFill>
                <a:latin typeface="Microsoft Yahei" panose="020B0503020204020204" pitchFamily="34" charset="-122"/>
                <a:ea typeface="Microsoft Yahei" panose="020B0503020204020204" pitchFamily="34" charset="-122"/>
              </a:rPr>
              <a:t>Hacking Team</a:t>
            </a:r>
            <a:r>
              <a:rPr lang="zh-CN" altLang="en-US" b="1" dirty="0" smtClean="0">
                <a:solidFill>
                  <a:srgbClr val="555555"/>
                </a:solidFill>
                <a:latin typeface="Microsoft Yahei" panose="020B0503020204020204" pitchFamily="34" charset="-122"/>
                <a:ea typeface="Microsoft Yahei" panose="020B0503020204020204" pitchFamily="34" charset="-122"/>
              </a:rPr>
              <a:t>被黑，</a:t>
            </a:r>
            <a:r>
              <a:rPr lang="en-US" altLang="zh-CN" b="1" dirty="0" smtClean="0">
                <a:solidFill>
                  <a:srgbClr val="C00000"/>
                </a:solidFill>
                <a:latin typeface="Microsoft Yahei" panose="020B0503020204020204" pitchFamily="34" charset="-122"/>
                <a:ea typeface="Microsoft Yahei" panose="020B0503020204020204" pitchFamily="34" charset="-122"/>
              </a:rPr>
              <a:t>400G</a:t>
            </a:r>
            <a:r>
              <a:rPr lang="zh-CN" altLang="en-US" dirty="0" smtClean="0">
                <a:solidFill>
                  <a:srgbClr val="555555"/>
                </a:solidFill>
                <a:latin typeface="Microsoft Yahei" panose="020B0503020204020204" pitchFamily="34" charset="-122"/>
                <a:ea typeface="Microsoft Yahei" panose="020B0503020204020204" pitchFamily="34" charset="-122"/>
              </a:rPr>
              <a:t>数据被泄露，包含大量</a:t>
            </a:r>
            <a:r>
              <a:rPr lang="en-US" altLang="zh-CN" dirty="0" smtClean="0">
                <a:solidFill>
                  <a:srgbClr val="555555"/>
                </a:solidFill>
                <a:latin typeface="Microsoft Yahei" panose="020B0503020204020204" pitchFamily="34" charset="-122"/>
                <a:ea typeface="Microsoft Yahei" panose="020B0503020204020204" pitchFamily="34" charset="-122"/>
              </a:rPr>
              <a:t>0day</a:t>
            </a:r>
            <a:r>
              <a:rPr lang="zh-CN" altLang="en-US" dirty="0" smtClean="0">
                <a:solidFill>
                  <a:srgbClr val="555555"/>
                </a:solidFill>
                <a:latin typeface="Microsoft Yahei" panose="020B0503020204020204" pitchFamily="34" charset="-122"/>
                <a:ea typeface="Microsoft Yahei" panose="020B0503020204020204" pitchFamily="34" charset="-122"/>
              </a:rPr>
              <a:t>漏洞和攻击工具</a:t>
            </a:r>
            <a:endParaRPr lang="zh-CN" altLang="en-US"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80751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4"/>
            <a:ext cx="7632700" cy="871537"/>
          </a:xfrm>
        </p:spPr>
        <p:txBody>
          <a:bodyPr/>
          <a:lstStyle/>
          <a:p>
            <a:r>
              <a:rPr lang="en-US" altLang="zh-CN" dirty="0" smtClean="0"/>
              <a:t>Step 4</a:t>
            </a:r>
            <a:r>
              <a:rPr lang="zh-CN" altLang="en-US" dirty="0" smtClean="0"/>
              <a:t>：制定消减措施</a:t>
            </a:r>
            <a:r>
              <a:rPr lang="en-US" altLang="zh-CN" dirty="0" smtClean="0"/>
              <a:t>—</a:t>
            </a:r>
            <a:r>
              <a:rPr lang="zh-CN" altLang="en-US" sz="2400" dirty="0" smtClean="0"/>
              <a:t>常用方法</a:t>
            </a:r>
            <a:endParaRPr lang="zh-CN" altLang="en-US" sz="2400" dirty="0"/>
          </a:p>
        </p:txBody>
      </p:sp>
      <p:graphicFrame>
        <p:nvGraphicFramePr>
          <p:cNvPr id="4" name="Group 56"/>
          <p:cNvGraphicFramePr>
            <a:graphicFrameLocks/>
          </p:cNvGraphicFramePr>
          <p:nvPr>
            <p:extLst>
              <p:ext uri="{D42A27DB-BD31-4B8C-83A1-F6EECF244321}">
                <p14:modId xmlns:p14="http://schemas.microsoft.com/office/powerpoint/2010/main" val="2459131462"/>
              </p:ext>
            </p:extLst>
          </p:nvPr>
        </p:nvGraphicFramePr>
        <p:xfrm>
          <a:off x="575556" y="1710059"/>
          <a:ext cx="7992888" cy="3533364"/>
        </p:xfrm>
        <a:graphic>
          <a:graphicData uri="http://schemas.openxmlformats.org/drawingml/2006/table">
            <a:tbl>
              <a:tblPr/>
              <a:tblGrid>
                <a:gridCol w="3091589"/>
                <a:gridCol w="4901299"/>
              </a:tblGrid>
              <a:tr h="422051">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lang="zh-CN" altLang="en-US" sz="2000" b="1" kern="1200" dirty="0" smtClean="0">
                          <a:solidFill>
                            <a:srgbClr val="990000"/>
                          </a:solidFill>
                          <a:effectLst/>
                          <a:latin typeface="Arial" pitchFamily="34" charset="0"/>
                          <a:ea typeface="黑体" pitchFamily="49" charset="-122"/>
                          <a:cs typeface="Arial" pitchFamily="34" charset="0"/>
                        </a:rPr>
                        <a:t>威胁</a:t>
                      </a:r>
                      <a:endParaRPr lang="en-US" altLang="en-US" sz="2000" b="1" kern="1200" dirty="0" smtClean="0">
                        <a:solidFill>
                          <a:srgbClr val="990000"/>
                        </a:solidFill>
                        <a:effectLst/>
                        <a:latin typeface="Arial" pitchFamily="34" charset="0"/>
                        <a:ea typeface="黑体" pitchFamily="49" charset="-122"/>
                        <a:cs typeface="Arial" pitchFamily="34" charset="0"/>
                      </a:endParaRP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lang="zh-CN" altLang="en-US" sz="2000" b="1" kern="1200" dirty="0" smtClean="0">
                          <a:solidFill>
                            <a:srgbClr val="990000"/>
                          </a:solidFill>
                          <a:effectLst/>
                          <a:latin typeface="Arial" pitchFamily="34" charset="0"/>
                          <a:ea typeface="黑体" pitchFamily="49" charset="-122"/>
                          <a:cs typeface="Arial" pitchFamily="34" charset="0"/>
                        </a:rPr>
                        <a:t>消减措施</a:t>
                      </a:r>
                      <a:endParaRPr lang="en-US" altLang="en-US" sz="2000" b="1" kern="1200" dirty="0" smtClean="0">
                        <a:solidFill>
                          <a:srgbClr val="990000"/>
                        </a:solidFill>
                        <a:effectLst/>
                        <a:latin typeface="Arial" pitchFamily="34" charset="0"/>
                        <a:ea typeface="黑体" pitchFamily="49" charset="-122"/>
                        <a:cs typeface="Arial" pitchFamily="34" charset="0"/>
                      </a:endParaRP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r>
              <a:tr h="451377">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kumimoji="0" lang="en-US" sz="1800" b="1" i="0" u="none" strike="noStrike" cap="none" normalizeH="0" baseline="0" dirty="0" smtClean="0">
                          <a:ln>
                            <a:noFill/>
                          </a:ln>
                          <a:solidFill>
                            <a:schemeClr val="tx1"/>
                          </a:solidFill>
                          <a:effectLst/>
                          <a:latin typeface="+mn-lt"/>
                        </a:rPr>
                        <a:t>Spoofing</a:t>
                      </a: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zh-CN" altLang="en-US" sz="1800" b="1" i="0" u="none" strike="noStrike" cap="none" normalizeH="0" baseline="0" dirty="0" smtClean="0">
                          <a:ln>
                            <a:noFill/>
                          </a:ln>
                          <a:solidFill>
                            <a:schemeClr val="tx1"/>
                          </a:solidFill>
                          <a:effectLst/>
                          <a:latin typeface="+mn-lt"/>
                        </a:rPr>
                        <a:t>认证（</a:t>
                      </a:r>
                      <a:r>
                        <a:rPr lang="zh-CN" altLang="zh-CN" sz="1800" b="1" dirty="0" smtClean="0">
                          <a:effectLst/>
                          <a:latin typeface="Times New Roman"/>
                          <a:ea typeface="宋体"/>
                          <a:cs typeface="Times New Roman"/>
                        </a:rPr>
                        <a:t>密码认证、</a:t>
                      </a:r>
                      <a:r>
                        <a:rPr lang="en-US" altLang="zh-CN" sz="1800" b="1" dirty="0" smtClean="0">
                          <a:effectLst/>
                          <a:latin typeface="Times New Roman"/>
                          <a:ea typeface="宋体"/>
                        </a:rPr>
                        <a:t>SSL/TLS</a:t>
                      </a:r>
                      <a:r>
                        <a:rPr lang="zh-CN" altLang="zh-CN" sz="1800" b="1" dirty="0" smtClean="0">
                          <a:effectLst/>
                          <a:latin typeface="Times New Roman"/>
                          <a:ea typeface="宋体"/>
                          <a:cs typeface="Times New Roman"/>
                        </a:rPr>
                        <a:t>、</a:t>
                      </a:r>
                      <a:r>
                        <a:rPr lang="en-US" altLang="zh-CN" sz="1800" b="1" dirty="0" smtClean="0">
                          <a:effectLst/>
                          <a:latin typeface="Times New Roman"/>
                          <a:ea typeface="宋体"/>
                        </a:rPr>
                        <a:t>IPSec</a:t>
                      </a:r>
                      <a:r>
                        <a:rPr lang="zh-CN" altLang="en-US" sz="1800" b="1" dirty="0" smtClean="0">
                          <a:effectLst/>
                          <a:latin typeface="Times New Roman"/>
                          <a:ea typeface="宋体"/>
                        </a:rPr>
                        <a:t>、</a:t>
                      </a:r>
                      <a:r>
                        <a:rPr lang="en-US" altLang="zh-CN" sz="1800" b="1" dirty="0" smtClean="0">
                          <a:effectLst/>
                          <a:latin typeface="Times New Roman"/>
                          <a:ea typeface="宋体"/>
                        </a:rPr>
                        <a:t>SSH</a:t>
                      </a:r>
                      <a:r>
                        <a:rPr lang="zh-CN" altLang="en-US" sz="1800" b="1" dirty="0" smtClean="0">
                          <a:effectLst/>
                          <a:latin typeface="Times New Roman"/>
                          <a:ea typeface="宋体"/>
                        </a:rPr>
                        <a:t>等</a:t>
                      </a:r>
                      <a:r>
                        <a:rPr kumimoji="0" lang="zh-CN" altLang="en-US" sz="1800" b="1" i="0" u="none" strike="noStrike" cap="none" normalizeH="0" baseline="0" dirty="0" smtClean="0">
                          <a:ln>
                            <a:noFill/>
                          </a:ln>
                          <a:solidFill>
                            <a:schemeClr val="tx1"/>
                          </a:solidFill>
                          <a:effectLst/>
                          <a:latin typeface="+mn-lt"/>
                        </a:rPr>
                        <a:t>）</a:t>
                      </a:r>
                      <a:endParaRPr kumimoji="0" lang="en-US" sz="1800" b="1"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42527">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kumimoji="0" lang="en-US" sz="1800" b="1" i="0" u="none" strike="noStrike" kern="1200" cap="none" normalizeH="0" baseline="0" dirty="0" smtClean="0">
                          <a:ln>
                            <a:noFill/>
                          </a:ln>
                          <a:solidFill>
                            <a:schemeClr val="tx1"/>
                          </a:solidFill>
                          <a:effectLst/>
                          <a:latin typeface="+mn-lt"/>
                          <a:ea typeface="+mn-ea"/>
                          <a:cs typeface="+mn-cs"/>
                        </a:rPr>
                        <a:t>Tampering</a:t>
                      </a: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zh-CN" altLang="en-US" sz="1800" b="1" i="0" u="none" strike="noStrike" kern="1200" cap="none" normalizeH="0" baseline="0" dirty="0" smtClean="0">
                          <a:ln>
                            <a:noFill/>
                          </a:ln>
                          <a:solidFill>
                            <a:schemeClr val="tx1"/>
                          </a:solidFill>
                          <a:effectLst/>
                          <a:latin typeface="+mn-lt"/>
                          <a:ea typeface="+mn-ea"/>
                          <a:cs typeface="+mn-cs"/>
                        </a:rPr>
                        <a:t>完整性（</a:t>
                      </a:r>
                      <a:r>
                        <a:rPr kumimoji="0" lang="en-US" altLang="zh-CN" sz="1800" b="1" i="0" u="none" strike="noStrike" kern="1200" cap="none" normalizeH="0" baseline="0" dirty="0" smtClean="0">
                          <a:ln>
                            <a:noFill/>
                          </a:ln>
                          <a:solidFill>
                            <a:schemeClr val="tx1"/>
                          </a:solidFill>
                          <a:effectLst/>
                          <a:latin typeface="+mn-lt"/>
                          <a:ea typeface="+mn-ea"/>
                          <a:cs typeface="+mn-cs"/>
                        </a:rPr>
                        <a:t>Hash</a:t>
                      </a:r>
                      <a:r>
                        <a:rPr kumimoji="0" lang="zh-CN" altLang="zh-CN" sz="1800" b="1" i="0" u="none" strike="noStrike" kern="1200" cap="none" normalizeH="0" baseline="0" dirty="0" smtClean="0">
                          <a:ln>
                            <a:noFill/>
                          </a:ln>
                          <a:solidFill>
                            <a:schemeClr val="tx1"/>
                          </a:solidFill>
                          <a:effectLst/>
                          <a:latin typeface="+mn-lt"/>
                          <a:ea typeface="+mn-ea"/>
                          <a:cs typeface="+mn-cs"/>
                        </a:rPr>
                        <a:t>、</a:t>
                      </a:r>
                      <a:r>
                        <a:rPr kumimoji="0" lang="en-US" altLang="zh-CN" sz="1800" b="1" i="0" u="none" strike="noStrike" kern="1200" cap="none" normalizeH="0" baseline="0" dirty="0" smtClean="0">
                          <a:ln>
                            <a:noFill/>
                          </a:ln>
                          <a:solidFill>
                            <a:schemeClr val="tx1"/>
                          </a:solidFill>
                          <a:effectLst/>
                          <a:latin typeface="+mn-lt"/>
                          <a:ea typeface="+mn-ea"/>
                          <a:cs typeface="+mn-cs"/>
                        </a:rPr>
                        <a:t>MAC</a:t>
                      </a:r>
                      <a:r>
                        <a:rPr kumimoji="0" lang="zh-CN" altLang="en-US" sz="1800" b="1" i="0" u="none" strike="noStrike" kern="1200" cap="none" normalizeH="0" baseline="0" dirty="0" smtClean="0">
                          <a:ln>
                            <a:noFill/>
                          </a:ln>
                          <a:solidFill>
                            <a:schemeClr val="tx1"/>
                          </a:solidFill>
                          <a:effectLst/>
                          <a:latin typeface="+mn-lt"/>
                          <a:ea typeface="+mn-ea"/>
                          <a:cs typeface="+mn-cs"/>
                        </a:rPr>
                        <a:t>、</a:t>
                      </a:r>
                      <a:r>
                        <a:rPr kumimoji="0" lang="zh-CN" altLang="zh-CN" sz="1800" b="1" i="0" u="none" strike="noStrike" kern="1200" cap="none" normalizeH="0" baseline="0" dirty="0" smtClean="0">
                          <a:ln>
                            <a:noFill/>
                          </a:ln>
                          <a:solidFill>
                            <a:schemeClr val="tx1"/>
                          </a:solidFill>
                          <a:effectLst/>
                          <a:latin typeface="+mn-lt"/>
                          <a:ea typeface="+mn-ea"/>
                          <a:cs typeface="+mn-cs"/>
                        </a:rPr>
                        <a:t>数字签名、</a:t>
                      </a:r>
                      <a:r>
                        <a:rPr kumimoji="0" lang="en-US" altLang="zh-CN" sz="1800" b="1" i="0" u="none" strike="noStrike" kern="1200" cap="none" normalizeH="0" baseline="0" dirty="0" smtClean="0">
                          <a:ln>
                            <a:noFill/>
                          </a:ln>
                          <a:solidFill>
                            <a:schemeClr val="tx1"/>
                          </a:solidFill>
                          <a:effectLst/>
                          <a:latin typeface="+mn-lt"/>
                          <a:ea typeface="+mn-ea"/>
                          <a:cs typeface="+mn-cs"/>
                        </a:rPr>
                        <a:t>ACL</a:t>
                      </a:r>
                      <a:r>
                        <a:rPr kumimoji="0" lang="zh-CN" altLang="zh-CN" sz="1800" b="1" i="0" u="none" strike="noStrike" kern="1200" cap="none" normalizeH="0" baseline="0" dirty="0" smtClean="0">
                          <a:ln>
                            <a:noFill/>
                          </a:ln>
                          <a:solidFill>
                            <a:schemeClr val="tx1"/>
                          </a:solidFill>
                          <a:effectLst/>
                          <a:latin typeface="+mn-lt"/>
                          <a:ea typeface="+mn-ea"/>
                          <a:cs typeface="+mn-cs"/>
                        </a:rPr>
                        <a:t>等</a:t>
                      </a:r>
                      <a:r>
                        <a:rPr kumimoji="0" lang="zh-CN" altLang="en-US" sz="1800" b="1" i="0" u="none" strike="noStrike" kern="1200" cap="none" normalizeH="0" baseline="0" dirty="0" smtClean="0">
                          <a:ln>
                            <a:noFill/>
                          </a:ln>
                          <a:solidFill>
                            <a:schemeClr val="tx1"/>
                          </a:solidFill>
                          <a:effectLst/>
                          <a:latin typeface="+mn-lt"/>
                          <a:ea typeface="+mn-ea"/>
                          <a:cs typeface="+mn-cs"/>
                        </a:rPr>
                        <a:t>）</a:t>
                      </a:r>
                      <a:endParaRPr kumimoji="0" lang="en-US" altLang="en-US" sz="1800" b="1" i="0" u="none" strike="noStrike" kern="1200" cap="none" normalizeH="0" baseline="0" dirty="0" smtClean="0">
                        <a:ln>
                          <a:noFill/>
                        </a:ln>
                        <a:solidFill>
                          <a:schemeClr val="tx1"/>
                        </a:solidFill>
                        <a:effectLst/>
                        <a:latin typeface="+mn-lt"/>
                        <a:ea typeface="+mn-ea"/>
                        <a:cs typeface="+mn-cs"/>
                      </a:endParaRP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22051">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kumimoji="0" lang="en-US" sz="1800" b="1" i="0" u="none" strike="noStrike" kern="1200" cap="none" normalizeH="0" baseline="0" dirty="0" smtClean="0">
                          <a:ln>
                            <a:noFill/>
                          </a:ln>
                          <a:solidFill>
                            <a:schemeClr val="tx1"/>
                          </a:solidFill>
                          <a:effectLst/>
                          <a:latin typeface="+mn-lt"/>
                          <a:ea typeface="+mn-ea"/>
                          <a:cs typeface="+mn-cs"/>
                        </a:rPr>
                        <a:t>Repudiation</a:t>
                      </a: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zh-CN" altLang="en-US" sz="1800" b="1" i="0" u="none" strike="noStrike" kern="1200" cap="none" normalizeH="0" baseline="0" dirty="0" smtClean="0">
                          <a:ln>
                            <a:noFill/>
                          </a:ln>
                          <a:solidFill>
                            <a:schemeClr val="tx1"/>
                          </a:solidFill>
                          <a:effectLst/>
                          <a:latin typeface="+mn-lt"/>
                          <a:ea typeface="+mn-ea"/>
                          <a:cs typeface="+mn-cs"/>
                        </a:rPr>
                        <a:t>防抵赖</a:t>
                      </a:r>
                      <a:r>
                        <a:rPr kumimoji="0" lang="en-US" altLang="en-US" sz="1800" b="1" i="0" u="none" strike="noStrike" kern="1200" cap="none" normalizeH="0" baseline="0" dirty="0" smtClean="0">
                          <a:ln>
                            <a:noFill/>
                          </a:ln>
                          <a:solidFill>
                            <a:schemeClr val="tx1"/>
                          </a:solidFill>
                          <a:effectLst/>
                          <a:latin typeface="+mn-lt"/>
                          <a:ea typeface="+mn-ea"/>
                          <a:cs typeface="+mn-cs"/>
                        </a:rPr>
                        <a:t> (</a:t>
                      </a:r>
                      <a:r>
                        <a:rPr kumimoji="0" lang="zh-CN" altLang="en-US" sz="1800" b="1" i="0" u="none" strike="noStrike" kern="1200" cap="none" normalizeH="0" baseline="0" dirty="0" smtClean="0">
                          <a:ln>
                            <a:noFill/>
                          </a:ln>
                          <a:solidFill>
                            <a:schemeClr val="tx1"/>
                          </a:solidFill>
                          <a:effectLst/>
                          <a:latin typeface="+mn-lt"/>
                          <a:ea typeface="+mn-ea"/>
                          <a:cs typeface="+mn-cs"/>
                        </a:rPr>
                        <a:t>认证、审计日志等</a:t>
                      </a:r>
                      <a:r>
                        <a:rPr kumimoji="0" lang="en-US" altLang="en-US" sz="1800" b="1" i="0" u="none" strike="noStrike" kern="1200" cap="none" normalizeH="0" baseline="0" dirty="0" smtClean="0">
                          <a:ln>
                            <a:noFill/>
                          </a:ln>
                          <a:solidFill>
                            <a:schemeClr val="tx1"/>
                          </a:solidFill>
                          <a:effectLst/>
                          <a:latin typeface="+mn-lt"/>
                          <a:ea typeface="+mn-ea"/>
                          <a:cs typeface="+mn-cs"/>
                        </a:rPr>
                        <a:t>) </a:t>
                      </a: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22051">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kumimoji="0" lang="en-US" sz="1800" b="1" i="0" u="none" strike="noStrike" kern="1200" cap="none" normalizeH="0" baseline="0" dirty="0" smtClean="0">
                          <a:ln>
                            <a:noFill/>
                          </a:ln>
                          <a:solidFill>
                            <a:schemeClr val="tx1"/>
                          </a:solidFill>
                          <a:effectLst/>
                          <a:latin typeface="+mn-lt"/>
                          <a:ea typeface="+mn-ea"/>
                          <a:cs typeface="+mn-cs"/>
                        </a:rPr>
                        <a:t>Information Disclosure</a:t>
                      </a: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zh-CN" altLang="en-US" sz="1800" b="1" i="0" u="none" strike="noStrike" kern="1200" cap="none" normalizeH="0" baseline="0" dirty="0" smtClean="0">
                          <a:ln>
                            <a:noFill/>
                          </a:ln>
                          <a:solidFill>
                            <a:schemeClr val="tx1"/>
                          </a:solidFill>
                          <a:effectLst/>
                          <a:latin typeface="+mn-lt"/>
                          <a:ea typeface="+mn-ea"/>
                          <a:cs typeface="+mn-cs"/>
                        </a:rPr>
                        <a:t>机密性（加密、</a:t>
                      </a:r>
                      <a:r>
                        <a:rPr kumimoji="0" lang="en-US" altLang="zh-CN" sz="1800" b="1" i="0" u="none" strike="noStrike" kern="1200" cap="none" normalizeH="0" baseline="0" dirty="0" smtClean="0">
                          <a:ln>
                            <a:noFill/>
                          </a:ln>
                          <a:solidFill>
                            <a:schemeClr val="tx1"/>
                          </a:solidFill>
                          <a:effectLst/>
                          <a:latin typeface="+mn-lt"/>
                          <a:ea typeface="+mn-ea"/>
                          <a:cs typeface="+mn-cs"/>
                        </a:rPr>
                        <a:t>ACL</a:t>
                      </a:r>
                      <a:r>
                        <a:rPr kumimoji="0" lang="zh-CN" altLang="en-US" sz="1800" b="1" i="0" u="none" strike="noStrike" kern="1200" cap="none" normalizeH="0" baseline="0" dirty="0" smtClean="0">
                          <a:ln>
                            <a:noFill/>
                          </a:ln>
                          <a:solidFill>
                            <a:schemeClr val="tx1"/>
                          </a:solidFill>
                          <a:effectLst/>
                          <a:latin typeface="+mn-lt"/>
                          <a:ea typeface="+mn-ea"/>
                          <a:cs typeface="+mn-cs"/>
                        </a:rPr>
                        <a:t>等）</a:t>
                      </a:r>
                      <a:endParaRPr kumimoji="0" lang="en-US" altLang="en-US" sz="1800" b="1" i="0" u="none" strike="noStrike" kern="1200" cap="none" normalizeH="0" baseline="0" dirty="0" smtClean="0">
                        <a:ln>
                          <a:noFill/>
                        </a:ln>
                        <a:solidFill>
                          <a:schemeClr val="tx1"/>
                        </a:solidFill>
                        <a:effectLst/>
                        <a:latin typeface="+mn-lt"/>
                        <a:ea typeface="+mn-ea"/>
                        <a:cs typeface="+mn-cs"/>
                      </a:endParaRP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38101">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kumimoji="0" lang="en-US" sz="1800" b="1" i="0" u="none" strike="noStrike" kern="1200" cap="none" normalizeH="0" baseline="0" dirty="0" smtClean="0">
                          <a:ln>
                            <a:noFill/>
                          </a:ln>
                          <a:solidFill>
                            <a:schemeClr val="tx1"/>
                          </a:solidFill>
                          <a:effectLst/>
                          <a:latin typeface="+mn-lt"/>
                          <a:ea typeface="+mn-ea"/>
                          <a:cs typeface="+mn-cs"/>
                        </a:rPr>
                        <a:t>Denial of Service</a:t>
                      </a: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zh-CN" altLang="en-US" sz="1800" b="1" i="0" u="none" strike="noStrike" kern="1200" cap="none" normalizeH="0" baseline="0" dirty="0" smtClean="0">
                          <a:ln>
                            <a:noFill/>
                          </a:ln>
                          <a:solidFill>
                            <a:schemeClr val="tx1"/>
                          </a:solidFill>
                          <a:effectLst/>
                          <a:latin typeface="+mn-lt"/>
                          <a:ea typeface="+mn-ea"/>
                          <a:cs typeface="+mn-cs"/>
                        </a:rPr>
                        <a:t>可用性（</a:t>
                      </a:r>
                      <a:r>
                        <a:rPr kumimoji="0" lang="zh-CN" altLang="zh-CN" sz="1800" b="1" i="0" u="none" strike="noStrike" kern="1200" cap="none" normalizeH="0" baseline="0" dirty="0" smtClean="0">
                          <a:ln>
                            <a:noFill/>
                          </a:ln>
                          <a:solidFill>
                            <a:schemeClr val="tx1"/>
                          </a:solidFill>
                          <a:effectLst/>
                          <a:latin typeface="+mn-lt"/>
                          <a:ea typeface="+mn-ea"/>
                          <a:cs typeface="+mn-cs"/>
                        </a:rPr>
                        <a:t>负载平衡、过滤、缓存等</a:t>
                      </a:r>
                      <a:r>
                        <a:rPr kumimoji="0" lang="zh-CN" altLang="en-US" sz="1800" b="1" i="0" u="none" strike="noStrike" kern="1200" cap="none" normalizeH="0" baseline="0" dirty="0" smtClean="0">
                          <a:ln>
                            <a:noFill/>
                          </a:ln>
                          <a:solidFill>
                            <a:schemeClr val="tx1"/>
                          </a:solidFill>
                          <a:effectLst/>
                          <a:latin typeface="+mn-lt"/>
                          <a:ea typeface="+mn-ea"/>
                          <a:cs typeface="+mn-cs"/>
                        </a:rPr>
                        <a:t>）</a:t>
                      </a:r>
                      <a:endParaRPr kumimoji="0" lang="en-US" altLang="en-US" sz="1800" b="1" i="0" u="none" strike="noStrike" kern="1200" cap="none" normalizeH="0" baseline="0" dirty="0" smtClean="0">
                        <a:ln>
                          <a:noFill/>
                        </a:ln>
                        <a:solidFill>
                          <a:schemeClr val="tx1"/>
                        </a:solidFill>
                        <a:effectLst/>
                        <a:latin typeface="+mn-lt"/>
                        <a:ea typeface="+mn-ea"/>
                        <a:cs typeface="+mn-cs"/>
                      </a:endParaRP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67603">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kumimoji="0" lang="en-US" sz="1800" b="1" i="0" u="none" strike="noStrike" kern="1200" cap="none" normalizeH="0" baseline="0" dirty="0" smtClean="0">
                          <a:ln>
                            <a:noFill/>
                          </a:ln>
                          <a:solidFill>
                            <a:schemeClr val="tx1"/>
                          </a:solidFill>
                          <a:effectLst/>
                          <a:latin typeface="+mn-lt"/>
                          <a:ea typeface="+mn-ea"/>
                          <a:cs typeface="+mn-cs"/>
                        </a:rPr>
                        <a:t>Elevation of Privilege</a:t>
                      </a: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zh-CN" altLang="en-US" sz="1800" b="1" i="0" u="none" strike="noStrike" kern="1200" cap="none" normalizeH="0" baseline="0" dirty="0" smtClean="0">
                          <a:ln>
                            <a:noFill/>
                          </a:ln>
                          <a:solidFill>
                            <a:schemeClr val="tx1"/>
                          </a:solidFill>
                          <a:effectLst/>
                          <a:latin typeface="+mn-lt"/>
                          <a:ea typeface="+mn-ea"/>
                          <a:cs typeface="+mn-cs"/>
                        </a:rPr>
                        <a:t>授权（</a:t>
                      </a:r>
                      <a:r>
                        <a:rPr kumimoji="0" lang="zh-CN" altLang="zh-CN" sz="1800" b="1" i="0" u="none" strike="noStrike" kern="1200" cap="none" normalizeH="0" baseline="0" dirty="0" smtClean="0">
                          <a:ln>
                            <a:noFill/>
                          </a:ln>
                          <a:solidFill>
                            <a:schemeClr val="tx1"/>
                          </a:solidFill>
                          <a:effectLst/>
                          <a:latin typeface="+mn-lt"/>
                          <a:ea typeface="+mn-ea"/>
                          <a:cs typeface="+mn-cs"/>
                        </a:rPr>
                        <a:t>权限最小化、</a:t>
                      </a:r>
                      <a:r>
                        <a:rPr kumimoji="0" lang="zh-CN" altLang="en-US" sz="1800" b="1" i="0" u="none" strike="noStrike" kern="1200" cap="none" normalizeH="0" baseline="0" dirty="0" smtClean="0">
                          <a:ln>
                            <a:noFill/>
                          </a:ln>
                          <a:solidFill>
                            <a:schemeClr val="tx1"/>
                          </a:solidFill>
                          <a:effectLst/>
                          <a:latin typeface="+mn-lt"/>
                          <a:ea typeface="+mn-ea"/>
                          <a:cs typeface="+mn-cs"/>
                        </a:rPr>
                        <a:t>沙箱</a:t>
                      </a:r>
                      <a:r>
                        <a:rPr kumimoji="0" lang="zh-CN" altLang="zh-CN" sz="1800" b="1" i="0" u="none" strike="noStrike" kern="1200" cap="none" normalizeH="0" baseline="0" dirty="0" smtClean="0">
                          <a:ln>
                            <a:noFill/>
                          </a:ln>
                          <a:solidFill>
                            <a:schemeClr val="tx1"/>
                          </a:solidFill>
                          <a:effectLst/>
                          <a:latin typeface="+mn-lt"/>
                          <a:ea typeface="+mn-ea"/>
                          <a:cs typeface="+mn-cs"/>
                        </a:rPr>
                        <a:t>等</a:t>
                      </a:r>
                      <a:r>
                        <a:rPr kumimoji="0" lang="zh-CN" altLang="en-US" sz="1800" b="1" i="0" u="none" strike="noStrike" kern="1200" cap="none" normalizeH="0" baseline="0" dirty="0" smtClean="0">
                          <a:ln>
                            <a:noFill/>
                          </a:ln>
                          <a:solidFill>
                            <a:schemeClr val="tx1"/>
                          </a:solidFill>
                          <a:effectLst/>
                          <a:latin typeface="+mn-lt"/>
                          <a:ea typeface="+mn-ea"/>
                          <a:cs typeface="+mn-cs"/>
                        </a:rPr>
                        <a:t>）</a:t>
                      </a:r>
                      <a:endParaRPr kumimoji="0" lang="en-US" altLang="en-US" sz="1800" b="1" i="0" u="none" strike="noStrike" kern="1200" cap="none" normalizeH="0" baseline="0" dirty="0" smtClean="0">
                        <a:ln>
                          <a:noFill/>
                        </a:ln>
                        <a:solidFill>
                          <a:schemeClr val="tx1"/>
                        </a:solidFill>
                        <a:effectLst/>
                        <a:latin typeface="+mn-lt"/>
                        <a:ea typeface="+mn-ea"/>
                        <a:cs typeface="+mn-cs"/>
                      </a:endParaRP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67603">
                <a:tc>
                  <a:txBody>
                    <a:body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en-US" sz="1800" b="1" i="0" u="none" strike="noStrike" kern="1200" cap="none" normalizeH="0" baseline="0" dirty="0">
                          <a:ln>
                            <a:noFill/>
                          </a:ln>
                          <a:solidFill>
                            <a:schemeClr val="tx1"/>
                          </a:solidFill>
                          <a:effectLst/>
                          <a:latin typeface="+mn-lt"/>
                          <a:ea typeface="+mn-ea"/>
                          <a:cs typeface="+mn-cs"/>
                        </a:rPr>
                        <a:t>Privacy</a:t>
                      </a:r>
                      <a:endParaRPr kumimoji="0" lang="zh-CN" sz="1800" b="1" i="0" u="none" strike="noStrike" kern="1200" cap="none" normalizeH="0" baseline="0" dirty="0">
                        <a:ln>
                          <a:noFill/>
                        </a:ln>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zh-CN" altLang="en-US" sz="1800" b="1" i="0" u="none" strike="noStrike" kern="1200" cap="none" normalizeH="0" baseline="0" dirty="0" smtClean="0">
                          <a:ln>
                            <a:noFill/>
                          </a:ln>
                          <a:solidFill>
                            <a:schemeClr val="tx1"/>
                          </a:solidFill>
                          <a:effectLst/>
                          <a:latin typeface="+mn-lt"/>
                          <a:ea typeface="+mn-ea"/>
                          <a:cs typeface="+mn-cs"/>
                        </a:rPr>
                        <a:t>合法（匿名化、用户可知可控、数据最小化等）</a:t>
                      </a:r>
                    </a:p>
                  </a:txBody>
                  <a:tcPr marL="68580" marR="68580" marT="0" marB="0" anchor="ctr">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r>
            </a:tbl>
          </a:graphicData>
        </a:graphic>
      </p:graphicFrame>
      <p:cxnSp>
        <p:nvCxnSpPr>
          <p:cNvPr id="5" name="直接连接符 4"/>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6" name="矩形 5"/>
          <p:cNvSpPr/>
          <p:nvPr/>
        </p:nvSpPr>
        <p:spPr>
          <a:xfrm>
            <a:off x="754411" y="1052736"/>
            <a:ext cx="5112568" cy="480131"/>
          </a:xfrm>
          <a:prstGeom prst="rect">
            <a:avLst/>
          </a:prstGeom>
        </p:spPr>
        <p:txBody>
          <a:bodyPr wrap="square">
            <a:spAutoFit/>
          </a:bodyPr>
          <a:lstStyle/>
          <a:p>
            <a:pPr marL="342900" lvl="0" indent="-342900" eaLnBrk="0" hangingPunct="0">
              <a:lnSpc>
                <a:spcPct val="140000"/>
              </a:lnSpc>
              <a:buClr>
                <a:srgbClr val="777777"/>
              </a:buClr>
              <a:buSzPct val="60000"/>
              <a:buFont typeface="Wingdings" pitchFamily="2" charset="2"/>
              <a:buChar char="l"/>
              <a:defRPr/>
            </a:pPr>
            <a:r>
              <a:rPr lang="zh-CN" altLang="en-US" kern="0" dirty="0" smtClean="0">
                <a:ea typeface="黑体" pitchFamily="49" charset="-122"/>
              </a:rPr>
              <a:t>消减的目标是将风险等级降到可接受的范围</a:t>
            </a:r>
            <a:endParaRPr lang="en-US" altLang="zh-CN" kern="0" dirty="0" smtClean="0">
              <a:ea typeface="黑体" pitchFamily="49" charset="-122"/>
            </a:endParaRPr>
          </a:p>
        </p:txBody>
      </p:sp>
      <p:sp>
        <p:nvSpPr>
          <p:cNvPr id="3" name="矩形 2"/>
          <p:cNvSpPr/>
          <p:nvPr/>
        </p:nvSpPr>
        <p:spPr>
          <a:xfrm>
            <a:off x="754411" y="5657796"/>
            <a:ext cx="8930158" cy="400110"/>
          </a:xfrm>
          <a:prstGeom prst="rect">
            <a:avLst/>
          </a:prstGeom>
        </p:spPr>
        <p:txBody>
          <a:bodyPr wrap="square">
            <a:spAutoFit/>
          </a:bodyPr>
          <a:lstStyle/>
          <a:p>
            <a:r>
              <a:rPr lang="zh-CN" altLang="en-US" sz="2000" b="1" dirty="0">
                <a:solidFill>
                  <a:srgbClr val="C00000"/>
                </a:solidFill>
              </a:rPr>
              <a:t>https://rnd-skb.huawei.com/user/mitigationlib/tmlMitigationList</a:t>
            </a:r>
          </a:p>
        </p:txBody>
      </p:sp>
      <p:sp>
        <p:nvSpPr>
          <p:cNvPr id="7" name="矩形 6"/>
          <p:cNvSpPr/>
          <p:nvPr/>
        </p:nvSpPr>
        <p:spPr>
          <a:xfrm>
            <a:off x="611560" y="5318974"/>
            <a:ext cx="5182829"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更详细的消减方案可参考安全知识消减库地址：</a:t>
            </a:r>
            <a:endParaRPr lang="zh-CN" altLang="en-US" dirty="0"/>
          </a:p>
        </p:txBody>
      </p:sp>
    </p:spTree>
    <p:extLst>
      <p:ext uri="{BB962C8B-B14F-4D97-AF65-F5344CB8AC3E}">
        <p14:creationId xmlns:p14="http://schemas.microsoft.com/office/powerpoint/2010/main" val="2955591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724" y="1683097"/>
            <a:ext cx="7632700" cy="2393975"/>
          </a:xfrm>
        </p:spPr>
        <p:style>
          <a:lnRef idx="1">
            <a:schemeClr val="accent4"/>
          </a:lnRef>
          <a:fillRef idx="2">
            <a:schemeClr val="accent4"/>
          </a:fillRef>
          <a:effectRef idx="1">
            <a:schemeClr val="accent4"/>
          </a:effectRef>
          <a:fontRef idx="minor">
            <a:schemeClr val="dk1"/>
          </a:fontRef>
        </p:style>
        <p:txBody>
          <a:bodyPr/>
          <a:lstStyle/>
          <a:p>
            <a:r>
              <a:rPr lang="zh-CN" altLang="zh-CN" sz="1600" dirty="0" smtClean="0"/>
              <a:t>如果产品线计划落地建议的消减措施，则需要说明</a:t>
            </a:r>
            <a:r>
              <a:rPr lang="zh-CN" altLang="zh-CN" sz="1600" b="1" dirty="0" smtClean="0">
                <a:solidFill>
                  <a:srgbClr val="C00000"/>
                </a:solidFill>
              </a:rPr>
              <a:t>具体实施方案</a:t>
            </a:r>
            <a:r>
              <a:rPr lang="zh-CN" altLang="zh-CN" sz="1600" dirty="0" smtClean="0"/>
              <a:t>及</a:t>
            </a:r>
            <a:r>
              <a:rPr lang="zh-CN" altLang="zh-CN" sz="1600" b="1" dirty="0" smtClean="0">
                <a:solidFill>
                  <a:srgbClr val="C00000"/>
                </a:solidFill>
              </a:rPr>
              <a:t>落地计划版本</a:t>
            </a:r>
            <a:endParaRPr lang="en-US" altLang="zh-CN" sz="1600" b="1" dirty="0" smtClean="0">
              <a:solidFill>
                <a:srgbClr val="C00000"/>
              </a:solidFill>
            </a:endParaRPr>
          </a:p>
          <a:p>
            <a:endParaRPr lang="en-US" altLang="zh-CN" sz="1600" dirty="0" smtClean="0"/>
          </a:p>
          <a:p>
            <a:r>
              <a:rPr lang="zh-CN" altLang="zh-CN" sz="1600" dirty="0" smtClean="0"/>
              <a:t>如果产品线</a:t>
            </a:r>
            <a:r>
              <a:rPr lang="zh-CN" altLang="zh-CN" sz="1600" b="1" dirty="0" smtClean="0">
                <a:solidFill>
                  <a:srgbClr val="C00000"/>
                </a:solidFill>
              </a:rPr>
              <a:t>不计划落地</a:t>
            </a:r>
            <a:r>
              <a:rPr lang="zh-CN" altLang="zh-CN" sz="1600" dirty="0" smtClean="0"/>
              <a:t>建议的消减措施，则需要说明</a:t>
            </a:r>
            <a:r>
              <a:rPr lang="zh-CN" altLang="zh-CN" sz="1600" b="1" dirty="0" smtClean="0">
                <a:solidFill>
                  <a:srgbClr val="C00000"/>
                </a:solidFill>
              </a:rPr>
              <a:t>具体原因</a:t>
            </a:r>
            <a:endParaRPr lang="en-US" altLang="zh-CN" sz="1600" b="1" dirty="0" smtClean="0">
              <a:solidFill>
                <a:srgbClr val="C00000"/>
              </a:solidFill>
            </a:endParaRPr>
          </a:p>
          <a:p>
            <a:endParaRPr lang="en-US" altLang="zh-CN" sz="1600" dirty="0" smtClean="0"/>
          </a:p>
          <a:p>
            <a:r>
              <a:rPr lang="zh-CN" altLang="zh-CN" sz="1600" dirty="0" smtClean="0"/>
              <a:t>如果威胁对应的风险等级低且威胁建模团队没有给出建议的消减措施，</a:t>
            </a:r>
            <a:r>
              <a:rPr lang="zh-CN" altLang="en-US" sz="1600" dirty="0" smtClean="0"/>
              <a:t>则不需说明</a:t>
            </a:r>
            <a:endParaRPr lang="zh-CN" altLang="en-US" sz="1600" dirty="0"/>
          </a:p>
        </p:txBody>
      </p:sp>
      <p:sp>
        <p:nvSpPr>
          <p:cNvPr id="5" name="标题 1"/>
          <p:cNvSpPr>
            <a:spLocks noGrp="1"/>
          </p:cNvSpPr>
          <p:nvPr>
            <p:ph type="title"/>
          </p:nvPr>
        </p:nvSpPr>
        <p:spPr>
          <a:xfrm>
            <a:off x="755650" y="-27383"/>
            <a:ext cx="8136830" cy="720080"/>
          </a:xfrm>
        </p:spPr>
        <p:txBody>
          <a:bodyPr/>
          <a:lstStyle/>
          <a:p>
            <a:r>
              <a:rPr lang="en-US" altLang="zh-CN" dirty="0" smtClean="0"/>
              <a:t>Step 5:</a:t>
            </a:r>
            <a:r>
              <a:rPr lang="zh-CN" altLang="en-US" dirty="0" smtClean="0"/>
              <a:t>产品响应</a:t>
            </a:r>
            <a:endParaRPr lang="zh-CN" altLang="en-US" dirty="0"/>
          </a:p>
        </p:txBody>
      </p:sp>
      <p:cxnSp>
        <p:nvCxnSpPr>
          <p:cNvPr id="6" name="直接连接符 5"/>
          <p:cNvCxnSpPr/>
          <p:nvPr/>
        </p:nvCxnSpPr>
        <p:spPr bwMode="auto">
          <a:xfrm>
            <a:off x="0" y="620688"/>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7" name="矩形 6"/>
          <p:cNvSpPr/>
          <p:nvPr/>
        </p:nvSpPr>
        <p:spPr>
          <a:xfrm>
            <a:off x="683568" y="899428"/>
            <a:ext cx="6624736" cy="369332"/>
          </a:xfrm>
          <a:prstGeom prst="rect">
            <a:avLst/>
          </a:prstGeom>
        </p:spPr>
        <p:txBody>
          <a:bodyPr wrap="square">
            <a:spAutoFit/>
          </a:bodyPr>
          <a:lstStyle/>
          <a:p>
            <a:r>
              <a:rPr lang="zh-CN" altLang="zh-CN" dirty="0" smtClean="0">
                <a:solidFill>
                  <a:srgbClr val="FF0000"/>
                </a:solidFill>
              </a:rPr>
              <a:t>完成威胁分析后，产品结合实际情况对消减措施制定执行策略。</a:t>
            </a:r>
            <a:endParaRPr lang="zh-CN" altLang="en-US" dirty="0">
              <a:solidFill>
                <a:srgbClr val="FF0000"/>
              </a:solidFill>
            </a:endParaRPr>
          </a:p>
        </p:txBody>
      </p:sp>
    </p:spTree>
    <p:extLst>
      <p:ext uri="{BB962C8B-B14F-4D97-AF65-F5344CB8AC3E}">
        <p14:creationId xmlns:p14="http://schemas.microsoft.com/office/powerpoint/2010/main" val="3079356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47564" y="862683"/>
            <a:ext cx="6120680" cy="4464496"/>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r>
              <a:rPr lang="zh-CN" altLang="en-US" kern="0" dirty="0" smtClean="0"/>
              <a:t>没有安全经验</a:t>
            </a:r>
            <a:endParaRPr lang="en-US" altLang="zh-CN" kern="0" dirty="0" smtClean="0"/>
          </a:p>
          <a:p>
            <a:endParaRPr lang="en-US" altLang="zh-CN" kern="0" dirty="0" smtClean="0"/>
          </a:p>
          <a:p>
            <a:r>
              <a:rPr lang="zh-CN" altLang="en-US" kern="0" dirty="0"/>
              <a:t>不</a:t>
            </a:r>
            <a:r>
              <a:rPr lang="zh-CN" altLang="en-US" kern="0" dirty="0" smtClean="0"/>
              <a:t>懂攻防</a:t>
            </a:r>
            <a:endParaRPr lang="en-US" altLang="zh-CN" kern="0" dirty="0" smtClean="0"/>
          </a:p>
          <a:p>
            <a:endParaRPr lang="en-US" altLang="zh-CN" kern="0" dirty="0" smtClean="0"/>
          </a:p>
          <a:p>
            <a:r>
              <a:rPr lang="zh-CN" altLang="en-US" kern="0" dirty="0" smtClean="0"/>
              <a:t>缺乏攻击思路</a:t>
            </a:r>
            <a:endParaRPr lang="en-US" altLang="zh-CN" kern="0" dirty="0" smtClean="0"/>
          </a:p>
          <a:p>
            <a:endParaRPr lang="en-US" altLang="zh-CN" kern="0" dirty="0"/>
          </a:p>
          <a:p>
            <a:r>
              <a:rPr lang="zh-CN" altLang="en-US" kern="0" dirty="0"/>
              <a:t>零基础</a:t>
            </a:r>
            <a:endParaRPr lang="en-US" altLang="zh-CN" kern="0" dirty="0"/>
          </a:p>
        </p:txBody>
      </p:sp>
      <p:sp>
        <p:nvSpPr>
          <p:cNvPr id="3" name="矩形 2"/>
          <p:cNvSpPr/>
          <p:nvPr/>
        </p:nvSpPr>
        <p:spPr>
          <a:xfrm>
            <a:off x="3707904" y="1484784"/>
            <a:ext cx="5262979" cy="1107996"/>
          </a:xfrm>
          <a:prstGeom prst="rect">
            <a:avLst/>
          </a:prstGeom>
        </p:spPr>
        <p:txBody>
          <a:bodyPr wrap="none">
            <a:spAutoFit/>
          </a:bodyPr>
          <a:lstStyle/>
          <a:p>
            <a:r>
              <a:rPr lang="zh-CN" altLang="en-US" sz="6600" kern="0" dirty="0" smtClean="0">
                <a:solidFill>
                  <a:srgbClr val="C00000"/>
                </a:solidFill>
                <a:latin typeface="黑体" panose="02010609060101010101" pitchFamily="49" charset="-122"/>
                <a:ea typeface="黑体" panose="02010609060101010101" pitchFamily="49" charset="-122"/>
              </a:rPr>
              <a:t>怎么办？？？</a:t>
            </a:r>
            <a:endParaRPr lang="en-US" altLang="zh-CN" sz="6600" kern="0" dirty="0">
              <a:solidFill>
                <a:srgbClr val="C00000"/>
              </a:solidFill>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2"/>
          <a:stretch>
            <a:fillRect/>
          </a:stretch>
        </p:blipFill>
        <p:spPr>
          <a:xfrm>
            <a:off x="3419872" y="2976959"/>
            <a:ext cx="2103754" cy="2586583"/>
          </a:xfrm>
          <a:prstGeom prst="rect">
            <a:avLst/>
          </a:prstGeom>
        </p:spPr>
      </p:pic>
      <p:pic>
        <p:nvPicPr>
          <p:cNvPr id="13" name="图片 12"/>
          <p:cNvPicPr>
            <a:picLocks noChangeAspect="1"/>
          </p:cNvPicPr>
          <p:nvPr/>
        </p:nvPicPr>
        <p:blipFill>
          <a:blip r:embed="rId3"/>
          <a:stretch>
            <a:fillRect/>
          </a:stretch>
        </p:blipFill>
        <p:spPr>
          <a:xfrm>
            <a:off x="5580112" y="3212976"/>
            <a:ext cx="3333750" cy="2114550"/>
          </a:xfrm>
          <a:prstGeom prst="rect">
            <a:avLst/>
          </a:prstGeom>
        </p:spPr>
      </p:pic>
    </p:spTree>
    <p:extLst>
      <p:ext uri="{BB962C8B-B14F-4D97-AF65-F5344CB8AC3E}">
        <p14:creationId xmlns:p14="http://schemas.microsoft.com/office/powerpoint/2010/main" val="734624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矩形 23"/>
          <p:cNvSpPr txBox="1">
            <a:spLocks noChangeArrowheads="1"/>
          </p:cNvSpPr>
          <p:nvPr/>
        </p:nvSpPr>
        <p:spPr bwMode="auto">
          <a:xfrm>
            <a:off x="899592" y="721539"/>
            <a:ext cx="76327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600" b="1" smtClean="0">
                <a:solidFill>
                  <a:srgbClr val="990000"/>
                </a:solidFill>
                <a:latin typeface="FrutigerNext LT Medium" pitchFamily="34" charset="0"/>
                <a:ea typeface="黑体" pitchFamily="49" charset="-122"/>
              </a:rPr>
              <a:t>目录</a:t>
            </a:r>
            <a:endParaRPr lang="zh-CN" altLang="en-US" sz="3600" b="1" dirty="0">
              <a:solidFill>
                <a:srgbClr val="990000"/>
              </a:solidFill>
              <a:latin typeface="FrutigerNext LT Medium" pitchFamily="34" charset="0"/>
              <a:ea typeface="黑体" pitchFamily="49" charset="-122"/>
            </a:endParaRPr>
          </a:p>
        </p:txBody>
      </p:sp>
      <p:sp>
        <p:nvSpPr>
          <p:cNvPr id="7" name="Rectangle 3"/>
          <p:cNvSpPr txBox="1">
            <a:spLocks noChangeArrowheads="1"/>
          </p:cNvSpPr>
          <p:nvPr/>
        </p:nvSpPr>
        <p:spPr bwMode="auto">
          <a:xfrm>
            <a:off x="1598012" y="1428736"/>
            <a:ext cx="5688632" cy="430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142875" lvl="1" indent="169863">
              <a:lnSpc>
                <a:spcPct val="130000"/>
              </a:lnSpc>
              <a:buSzPct val="60000"/>
              <a:buFont typeface="Wingdings" pitchFamily="2" charset="2"/>
              <a:buChar char="l"/>
            </a:pPr>
            <a:r>
              <a:rPr lang="en-US" altLang="zh-CN" b="1" kern="1200" dirty="0" smtClean="0">
                <a:latin typeface="微软雅黑" pitchFamily="34" charset="-122"/>
                <a:ea typeface="微软雅黑" pitchFamily="34" charset="-122"/>
                <a:cs typeface="Arial" pitchFamily="34" charset="0"/>
              </a:rPr>
              <a:t>ASTRIDE</a:t>
            </a:r>
            <a:r>
              <a:rPr lang="zh-CN" altLang="en-US" b="1" kern="1200" dirty="0" smtClean="0">
                <a:latin typeface="微软雅黑" pitchFamily="34" charset="-122"/>
                <a:ea typeface="微软雅黑" pitchFamily="34" charset="-122"/>
                <a:cs typeface="Arial" pitchFamily="34" charset="0"/>
              </a:rPr>
              <a:t>分析的目的</a:t>
            </a:r>
            <a:endParaRPr lang="en-US" altLang="zh-CN" b="1" kern="1200" dirty="0" smtClean="0">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zh-CN" altLang="en-US" b="1" kern="1200" dirty="0" smtClean="0">
                <a:latin typeface="微软雅黑" pitchFamily="34" charset="-122"/>
                <a:ea typeface="微软雅黑" pitchFamily="34" charset="-122"/>
                <a:cs typeface="Arial" pitchFamily="34" charset="0"/>
              </a:rPr>
              <a:t>如何做</a:t>
            </a:r>
            <a:r>
              <a:rPr lang="en-US" altLang="zh-CN" b="1" kern="1200" dirty="0" smtClean="0">
                <a:latin typeface="微软雅黑" pitchFamily="34" charset="-122"/>
                <a:ea typeface="微软雅黑" pitchFamily="34" charset="-122"/>
                <a:cs typeface="Arial" pitchFamily="34" charset="0"/>
              </a:rPr>
              <a:t>ASTRIDE</a:t>
            </a:r>
            <a:r>
              <a:rPr lang="zh-CN" altLang="en-US" b="1" kern="1200" dirty="0" smtClean="0">
                <a:latin typeface="微软雅黑" pitchFamily="34" charset="-122"/>
                <a:ea typeface="微软雅黑" pitchFamily="34" charset="-122"/>
                <a:cs typeface="Arial" pitchFamily="34" charset="0"/>
              </a:rPr>
              <a:t>分析</a:t>
            </a:r>
            <a:endParaRPr lang="en-US" altLang="zh-CN"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绘制数据流图</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威胁分析</a:t>
            </a: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风险评估</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制定消减措施</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产品响应</a:t>
            </a:r>
            <a:endParaRPr lang="en-US" altLang="zh-CN" sz="1400" b="1" kern="1200" dirty="0" smtClean="0">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zh-CN" altLang="en-US" b="1" kern="1200" dirty="0" smtClean="0">
                <a:solidFill>
                  <a:srgbClr val="C00000"/>
                </a:solidFill>
                <a:latin typeface="微软雅黑" pitchFamily="34" charset="-122"/>
                <a:ea typeface="微软雅黑" pitchFamily="34" charset="-122"/>
                <a:cs typeface="Arial" pitchFamily="34" charset="0"/>
              </a:rPr>
              <a:t>在威胁分析过程中使用知识库</a:t>
            </a:r>
            <a:endParaRPr lang="en-US" altLang="zh-CN" b="1" kern="1200" dirty="0" smtClean="0">
              <a:solidFill>
                <a:srgbClr val="C00000"/>
              </a:solidFill>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solidFill>
                  <a:srgbClr val="C00000"/>
                </a:solidFill>
                <a:latin typeface="微软雅黑" pitchFamily="34" charset="-122"/>
                <a:ea typeface="微软雅黑" pitchFamily="34" charset="-122"/>
                <a:cs typeface="Arial" pitchFamily="34" charset="0"/>
              </a:rPr>
              <a:t>什么是威胁评估库</a:t>
            </a:r>
            <a:endParaRPr lang="en-US" altLang="zh-CN" sz="1400" b="1" kern="1200" dirty="0" smtClean="0">
              <a:solidFill>
                <a:srgbClr val="C00000"/>
              </a:solidFill>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solidFill>
                  <a:srgbClr val="C00000"/>
                </a:solidFill>
                <a:latin typeface="微软雅黑" pitchFamily="34" charset="-122"/>
                <a:ea typeface="微软雅黑" pitchFamily="34" charset="-122"/>
                <a:cs typeface="Arial" pitchFamily="34" charset="0"/>
              </a:rPr>
              <a:t>什么是威胁消减方案库</a:t>
            </a:r>
            <a:endParaRPr lang="en-US" altLang="zh-CN" sz="1400" b="1" kern="1200" dirty="0" smtClean="0">
              <a:solidFill>
                <a:srgbClr val="C00000"/>
              </a:solidFill>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solidFill>
                  <a:srgbClr val="C00000"/>
                </a:solidFill>
                <a:latin typeface="微软雅黑" pitchFamily="34" charset="-122"/>
                <a:ea typeface="微软雅黑" pitchFamily="34" charset="-122"/>
                <a:cs typeface="Arial" pitchFamily="34" charset="0"/>
              </a:rPr>
              <a:t>如何使用</a:t>
            </a:r>
            <a:endParaRPr lang="en-US" altLang="zh-CN" sz="1400" b="1" kern="1200" dirty="0" smtClean="0">
              <a:solidFill>
                <a:srgbClr val="C00000"/>
              </a:solidFill>
              <a:latin typeface="微软雅黑" pitchFamily="34" charset="-122"/>
              <a:ea typeface="微软雅黑" pitchFamily="34" charset="-122"/>
              <a:cs typeface="Arial" pitchFamily="34" charset="0"/>
            </a:endParaRPr>
          </a:p>
          <a:p>
            <a:pPr marL="142875" lvl="1" indent="169863" eaLnBrk="1" hangingPunct="1">
              <a:lnSpc>
                <a:spcPct val="130000"/>
              </a:lnSpc>
              <a:buClr>
                <a:schemeClr val="tx1"/>
              </a:buClr>
              <a:buSzPct val="60000"/>
              <a:buFont typeface="Wingdings" pitchFamily="2" charset="2"/>
              <a:buChar char="l"/>
            </a:pPr>
            <a:r>
              <a:rPr lang="zh-CN" altLang="en-US" b="1" kern="1200" dirty="0" smtClean="0">
                <a:latin typeface="微软雅黑" pitchFamily="34" charset="-122"/>
                <a:ea typeface="微软雅黑" pitchFamily="34" charset="-122"/>
                <a:cs typeface="Arial" pitchFamily="34" charset="0"/>
              </a:rPr>
              <a:t>威胁分析举例</a:t>
            </a:r>
          </a:p>
          <a:p>
            <a:pPr marL="142875" lvl="1" indent="169863" eaLnBrk="1" hangingPunct="1">
              <a:lnSpc>
                <a:spcPct val="130000"/>
              </a:lnSpc>
              <a:buClr>
                <a:schemeClr val="tx1"/>
              </a:buClr>
              <a:buSzPct val="60000"/>
              <a:buFont typeface="Wingdings" pitchFamily="2" charset="2"/>
              <a:buNone/>
            </a:pPr>
            <a:endParaRPr lang="en-US" altLang="zh-CN" b="1" kern="1200" dirty="0" smtClean="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32004085"/>
      </p:ext>
    </p:extLst>
  </p:cSld>
  <p:clrMapOvr>
    <a:masterClrMapping/>
  </p:clrMapOvr>
  <p:transition advClick="0" advTm="8000">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7745412" cy="871537"/>
          </a:xfrm>
        </p:spPr>
        <p:txBody>
          <a:bodyPr/>
          <a:lstStyle/>
          <a:p>
            <a:pPr marL="300038" lvl="1" indent="-300038"/>
            <a:r>
              <a:rPr lang="zh-CN" altLang="en-US" sz="2600" dirty="0" smtClean="0"/>
              <a:t>威胁分析知识库是什么</a:t>
            </a:r>
            <a:endParaRPr lang="en-US" altLang="zh-CN" sz="2600" dirty="0" smtClean="0"/>
          </a:p>
        </p:txBody>
      </p:sp>
      <p:sp>
        <p:nvSpPr>
          <p:cNvPr id="4" name="日期占位符 3"/>
          <p:cNvSpPr>
            <a:spLocks noGrp="1"/>
          </p:cNvSpPr>
          <p:nvPr>
            <p:ph type="dt" sz="half" idx="4294967295"/>
          </p:nvPr>
        </p:nvSpPr>
        <p:spPr>
          <a:xfrm>
            <a:off x="3419872" y="6400354"/>
            <a:ext cx="1220788" cy="341014"/>
          </a:xfrm>
          <a:prstGeom prst="rect">
            <a:avLst/>
          </a:prstGeom>
        </p:spPr>
        <p:txBody>
          <a:bodyPr/>
          <a:lstStyle/>
          <a:p>
            <a:r>
              <a:rPr lang="de-DE" smtClean="0"/>
              <a:t>Page </a:t>
            </a:r>
            <a:fld id="{4780C888-D246-4D83-BA9A-935D9575F7D7}" type="slidenum">
              <a:rPr lang="de-DE" smtClean="0"/>
              <a:pPr/>
              <a:t>34</a:t>
            </a:fld>
            <a:endParaRPr lang="en-GB"/>
          </a:p>
        </p:txBody>
      </p:sp>
      <p:sp>
        <p:nvSpPr>
          <p:cNvPr id="9" name="矩形 8"/>
          <p:cNvSpPr/>
          <p:nvPr/>
        </p:nvSpPr>
        <p:spPr bwMode="auto">
          <a:xfrm>
            <a:off x="577930" y="1214420"/>
            <a:ext cx="8137474" cy="4158796"/>
          </a:xfrm>
          <a:prstGeom prst="rect">
            <a:avLst/>
          </a:prstGeom>
          <a:solidFill>
            <a:schemeClr val="bg1"/>
          </a:solidFill>
          <a:ln>
            <a:solidFill>
              <a:srgbClr val="777777"/>
            </a:solidFill>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nSpc>
                <a:spcPct val="150000"/>
              </a:lnSpc>
              <a:buClr>
                <a:srgbClr val="CC9900"/>
              </a:buClr>
            </a:pPr>
            <a:endParaRPr lang="zh-CN" altLang="en-US" dirty="0" smtClean="0">
              <a:solidFill>
                <a:srgbClr val="000000"/>
              </a:solidFill>
              <a:latin typeface="微软雅黑" pitchFamily="34" charset="-122"/>
              <a:ea typeface="微软雅黑" pitchFamily="34" charset="-122"/>
            </a:endParaRPr>
          </a:p>
        </p:txBody>
      </p:sp>
      <p:sp>
        <p:nvSpPr>
          <p:cNvPr id="10" name="矩形 9"/>
          <p:cNvSpPr/>
          <p:nvPr/>
        </p:nvSpPr>
        <p:spPr>
          <a:xfrm>
            <a:off x="714348" y="1346237"/>
            <a:ext cx="8001056" cy="3476336"/>
          </a:xfrm>
          <a:prstGeom prst="rect">
            <a:avLst/>
          </a:prstGeom>
        </p:spPr>
        <p:txBody>
          <a:bodyPr wrap="square">
            <a:spAutoFit/>
          </a:bodyPr>
          <a:lstStyle/>
          <a:p>
            <a:pPr indent="-228600">
              <a:lnSpc>
                <a:spcPct val="115000"/>
              </a:lnSpc>
              <a:spcBef>
                <a:spcPts val="500"/>
              </a:spcBef>
              <a:spcAft>
                <a:spcPts val="500"/>
              </a:spcAft>
              <a:buFont typeface="Wingdings" pitchFamily="2" charset="2"/>
              <a:buChar char="p"/>
              <a:tabLst>
                <a:tab pos="228600" algn="l"/>
              </a:tabLst>
            </a:pPr>
            <a:r>
              <a:rPr lang="zh-CN" altLang="en-US" sz="1400" dirty="0">
                <a:solidFill>
                  <a:srgbClr val="000000"/>
                </a:solidFill>
                <a:latin typeface="微软雅黑" pitchFamily="34" charset="-122"/>
                <a:ea typeface="微软雅黑" pitchFamily="34" charset="-122"/>
                <a:cs typeface="Times New Roman"/>
              </a:rPr>
              <a:t>挑战</a:t>
            </a:r>
            <a:endParaRPr lang="en-US" altLang="zh-CN" sz="1400" dirty="0" smtClean="0">
              <a:solidFill>
                <a:srgbClr val="000000"/>
              </a:solidFill>
              <a:latin typeface="微软雅黑" pitchFamily="34" charset="-122"/>
              <a:ea typeface="微软雅黑" pitchFamily="34" charset="-122"/>
              <a:cs typeface="Times New Roman"/>
            </a:endParaRPr>
          </a:p>
          <a:p>
            <a:pPr lvl="1" indent="-228600">
              <a:lnSpc>
                <a:spcPct val="115000"/>
              </a:lnSpc>
              <a:spcBef>
                <a:spcPts val="500"/>
              </a:spcBef>
              <a:spcAft>
                <a:spcPts val="500"/>
              </a:spcAft>
              <a:buFont typeface="Arial" pitchFamily="34" charset="0"/>
              <a:buChar char="•"/>
              <a:tabLst>
                <a:tab pos="228600" algn="l"/>
              </a:tabLst>
            </a:pPr>
            <a:r>
              <a:rPr lang="zh-CN" altLang="en-US" sz="1200" dirty="0" smtClean="0">
                <a:solidFill>
                  <a:srgbClr val="000000"/>
                </a:solidFill>
                <a:latin typeface="微软雅黑" pitchFamily="34" charset="-122"/>
                <a:ea typeface="微软雅黑" pitchFamily="34" charset="-122"/>
              </a:rPr>
              <a:t>威胁分析需要</a:t>
            </a:r>
            <a:r>
              <a:rPr lang="zh-CN" altLang="en-US" sz="1200" dirty="0" smtClean="0">
                <a:solidFill>
                  <a:srgbClr val="FF0000"/>
                </a:solidFill>
                <a:latin typeface="微软雅黑" pitchFamily="34" charset="-122"/>
                <a:ea typeface="微软雅黑" pitchFamily="34" charset="-122"/>
              </a:rPr>
              <a:t>逆向思维</a:t>
            </a:r>
            <a:r>
              <a:rPr lang="zh-CN" altLang="en-US" sz="1200" dirty="0">
                <a:solidFill>
                  <a:srgbClr val="000000"/>
                </a:solidFill>
                <a:latin typeface="微软雅黑" pitchFamily="34" charset="-122"/>
                <a:ea typeface="微软雅黑" pitchFamily="34" charset="-122"/>
              </a:rPr>
              <a:t>（</a:t>
            </a:r>
            <a:r>
              <a:rPr lang="zh-CN" altLang="en-US" sz="1200" dirty="0" smtClean="0">
                <a:solidFill>
                  <a:srgbClr val="000000"/>
                </a:solidFill>
                <a:latin typeface="微软雅黑" pitchFamily="34" charset="-122"/>
                <a:ea typeface="微软雅黑" pitchFamily="34" charset="-122"/>
              </a:rPr>
              <a:t>像攻击者一样思考），强调</a:t>
            </a:r>
            <a:r>
              <a:rPr lang="zh-CN" altLang="en-US" sz="1200" dirty="0" smtClean="0">
                <a:solidFill>
                  <a:srgbClr val="FF0000"/>
                </a:solidFill>
                <a:latin typeface="微软雅黑" pitchFamily="34" charset="-122"/>
                <a:ea typeface="微软雅黑" pitchFamily="34" charset="-122"/>
              </a:rPr>
              <a:t>开放式</a:t>
            </a:r>
            <a:r>
              <a:rPr lang="zh-CN" altLang="en-US" sz="1200" dirty="0" smtClean="0">
                <a:solidFill>
                  <a:srgbClr val="000000"/>
                </a:solidFill>
                <a:latin typeface="微软雅黑" pitchFamily="34" charset="-122"/>
                <a:ea typeface="微软雅黑" pitchFamily="34" charset="-122"/>
              </a:rPr>
              <a:t>的头脑风暴</a:t>
            </a:r>
            <a:endParaRPr lang="en-US" altLang="zh-CN" sz="12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en-US" altLang="zh-CN" sz="1200" dirty="0" smtClean="0">
                <a:solidFill>
                  <a:srgbClr val="000000"/>
                </a:solidFill>
                <a:latin typeface="微软雅黑" pitchFamily="34" charset="-122"/>
                <a:ea typeface="微软雅黑" pitchFamily="34" charset="-122"/>
              </a:rPr>
              <a:t>ASTRIDE</a:t>
            </a:r>
            <a:r>
              <a:rPr lang="zh-CN" altLang="en-US" sz="1200" dirty="0" smtClean="0">
                <a:solidFill>
                  <a:srgbClr val="000000"/>
                </a:solidFill>
                <a:latin typeface="微软雅黑" pitchFamily="34" charset="-122"/>
                <a:ea typeface="微软雅黑" pitchFamily="34" charset="-122"/>
              </a:rPr>
              <a:t>方法论</a:t>
            </a:r>
            <a:r>
              <a:rPr lang="zh-CN" altLang="en-US" sz="1200" dirty="0" smtClean="0">
                <a:solidFill>
                  <a:srgbClr val="FF0000"/>
                </a:solidFill>
                <a:latin typeface="微软雅黑" pitchFamily="34" charset="-122"/>
                <a:ea typeface="微软雅黑" pitchFamily="34" charset="-122"/>
              </a:rPr>
              <a:t>指明了思考的方向</a:t>
            </a:r>
            <a:r>
              <a:rPr lang="zh-CN" altLang="en-US" sz="1200" dirty="0" smtClean="0">
                <a:solidFill>
                  <a:srgbClr val="000000"/>
                </a:solidFill>
                <a:latin typeface="微软雅黑" pitchFamily="34" charset="-122"/>
                <a:ea typeface="微软雅黑" pitchFamily="34" charset="-122"/>
              </a:rPr>
              <a:t>，降低了分析难度，但仍然</a:t>
            </a:r>
            <a:r>
              <a:rPr lang="zh-CN" altLang="en-US" sz="1200" dirty="0" smtClean="0">
                <a:solidFill>
                  <a:srgbClr val="FF0000"/>
                </a:solidFill>
                <a:latin typeface="微软雅黑" pitchFamily="34" charset="-122"/>
                <a:ea typeface="微软雅黑" pitchFamily="34" charset="-122"/>
              </a:rPr>
              <a:t>需要熟悉常见的攻击思路</a:t>
            </a:r>
            <a:endParaRPr lang="en-US" altLang="zh-CN" sz="1200" dirty="0">
              <a:solidFill>
                <a:srgbClr val="FF0000"/>
              </a:solidFill>
              <a:latin typeface="微软雅黑" pitchFamily="34" charset="-122"/>
              <a:ea typeface="微软雅黑" pitchFamily="34" charset="-122"/>
            </a:endParaRPr>
          </a:p>
          <a:p>
            <a:pPr marL="57150" indent="-228600">
              <a:lnSpc>
                <a:spcPct val="115000"/>
              </a:lnSpc>
              <a:spcBef>
                <a:spcPts val="500"/>
              </a:spcBef>
              <a:spcAft>
                <a:spcPts val="500"/>
              </a:spcAft>
              <a:buFont typeface="Wingdings" pitchFamily="2" charset="2"/>
              <a:buChar char="p"/>
              <a:tabLst>
                <a:tab pos="228600" algn="l"/>
              </a:tabLst>
            </a:pPr>
            <a:r>
              <a:rPr lang="zh-CN" altLang="en-US" sz="1400" dirty="0" smtClean="0">
                <a:solidFill>
                  <a:srgbClr val="000000"/>
                </a:solidFill>
                <a:latin typeface="微软雅黑" pitchFamily="34" charset="-122"/>
                <a:ea typeface="微软雅黑" pitchFamily="34" charset="-122"/>
                <a:cs typeface="Times New Roman"/>
              </a:rPr>
              <a:t>威胁分析知识库能做什么</a:t>
            </a:r>
            <a:endParaRPr lang="en-US" altLang="zh-CN" sz="1400" dirty="0" smtClean="0">
              <a:solidFill>
                <a:srgbClr val="000000"/>
              </a:solidFill>
              <a:latin typeface="微软雅黑" pitchFamily="34" charset="-122"/>
              <a:ea typeface="微软雅黑" pitchFamily="34" charset="-122"/>
              <a:cs typeface="Times New Roman"/>
            </a:endParaRPr>
          </a:p>
          <a:p>
            <a:pPr lvl="1" indent="-228600">
              <a:lnSpc>
                <a:spcPct val="115000"/>
              </a:lnSpc>
              <a:spcBef>
                <a:spcPts val="500"/>
              </a:spcBef>
              <a:spcAft>
                <a:spcPts val="500"/>
              </a:spcAft>
              <a:buFont typeface="Arial" pitchFamily="34" charset="0"/>
              <a:buChar char="•"/>
              <a:tabLst>
                <a:tab pos="228600" algn="l"/>
              </a:tabLst>
            </a:pPr>
            <a:r>
              <a:rPr lang="zh-CN" altLang="en-US" sz="1200" dirty="0" smtClean="0">
                <a:solidFill>
                  <a:srgbClr val="000000"/>
                </a:solidFill>
                <a:latin typeface="微软雅黑" pitchFamily="34" charset="-122"/>
                <a:ea typeface="微软雅黑" pitchFamily="34" charset="-122"/>
              </a:rPr>
              <a:t>提供常见的</a:t>
            </a:r>
            <a:r>
              <a:rPr lang="zh-CN" altLang="en-US" sz="1200" dirty="0" smtClean="0">
                <a:solidFill>
                  <a:srgbClr val="FF0000"/>
                </a:solidFill>
                <a:latin typeface="微软雅黑" pitchFamily="34" charset="-122"/>
                <a:ea typeface="微软雅黑" pitchFamily="34" charset="-122"/>
              </a:rPr>
              <a:t>攻击思路：</a:t>
            </a:r>
            <a:r>
              <a:rPr lang="zh-CN" altLang="en-US" sz="1200" dirty="0" smtClean="0">
                <a:latin typeface="微软雅黑" pitchFamily="34" charset="-122"/>
                <a:ea typeface="微软雅黑" pitchFamily="34" charset="-122"/>
              </a:rPr>
              <a:t>帮助发现威胁，评估风险</a:t>
            </a:r>
            <a:endParaRPr lang="en-US" altLang="zh-CN" sz="1200" dirty="0" smtClean="0">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200" dirty="0" smtClean="0">
                <a:solidFill>
                  <a:srgbClr val="000000"/>
                </a:solidFill>
                <a:latin typeface="微软雅黑" pitchFamily="34" charset="-122"/>
                <a:ea typeface="微软雅黑" pitchFamily="34" charset="-122"/>
              </a:rPr>
              <a:t>提供常见威胁的</a:t>
            </a:r>
            <a:r>
              <a:rPr lang="zh-CN" altLang="en-US" sz="1200" dirty="0" smtClean="0">
                <a:solidFill>
                  <a:srgbClr val="FF0000"/>
                </a:solidFill>
                <a:latin typeface="微软雅黑" pitchFamily="34" charset="-122"/>
                <a:ea typeface="微软雅黑" pitchFamily="34" charset="-122"/>
              </a:rPr>
              <a:t>防范思路：</a:t>
            </a:r>
            <a:r>
              <a:rPr lang="zh-CN" altLang="en-US" sz="1200" dirty="0" smtClean="0">
                <a:latin typeface="微软雅黑" pitchFamily="34" charset="-122"/>
                <a:ea typeface="微软雅黑" pitchFamily="34" charset="-122"/>
              </a:rPr>
              <a:t>帮助设计合适的消减方案</a:t>
            </a:r>
            <a:endParaRPr lang="en-US" altLang="zh-CN" sz="1200" dirty="0" smtClean="0">
              <a:latin typeface="微软雅黑" pitchFamily="34" charset="-122"/>
              <a:ea typeface="微软雅黑" pitchFamily="34" charset="-122"/>
            </a:endParaRPr>
          </a:p>
          <a:p>
            <a:pPr marL="57150" lvl="1" indent="-228600">
              <a:lnSpc>
                <a:spcPct val="115000"/>
              </a:lnSpc>
              <a:spcBef>
                <a:spcPts val="500"/>
              </a:spcBef>
              <a:spcAft>
                <a:spcPts val="500"/>
              </a:spcAft>
              <a:buFont typeface="Wingdings" pitchFamily="2" charset="2"/>
              <a:buChar char="p"/>
              <a:tabLst>
                <a:tab pos="228600" algn="l"/>
              </a:tabLst>
            </a:pPr>
            <a:r>
              <a:rPr lang="zh-CN" altLang="en-US" sz="1400" dirty="0" smtClean="0">
                <a:solidFill>
                  <a:srgbClr val="000000"/>
                </a:solidFill>
                <a:latin typeface="微软雅黑" pitchFamily="34" charset="-122"/>
                <a:ea typeface="微软雅黑" pitchFamily="34" charset="-122"/>
                <a:cs typeface="Times New Roman"/>
              </a:rPr>
              <a:t>不能做什么</a:t>
            </a:r>
            <a:endParaRPr lang="en-US" altLang="zh-CN" sz="1400" dirty="0">
              <a:solidFill>
                <a:srgbClr val="000000"/>
              </a:solidFill>
              <a:latin typeface="微软雅黑" pitchFamily="34" charset="-122"/>
              <a:ea typeface="微软雅黑" pitchFamily="34" charset="-122"/>
              <a:cs typeface="Times New Roman"/>
            </a:endParaRPr>
          </a:p>
          <a:p>
            <a:pPr lvl="1" indent="-228600">
              <a:lnSpc>
                <a:spcPct val="115000"/>
              </a:lnSpc>
              <a:spcBef>
                <a:spcPts val="500"/>
              </a:spcBef>
              <a:spcAft>
                <a:spcPts val="500"/>
              </a:spcAft>
              <a:buFont typeface="Arial" pitchFamily="34" charset="0"/>
              <a:buChar char="•"/>
              <a:tabLst>
                <a:tab pos="228600" algn="l"/>
              </a:tabLst>
            </a:pPr>
            <a:r>
              <a:rPr lang="zh-CN" altLang="en-US" sz="1200" dirty="0" smtClean="0">
                <a:solidFill>
                  <a:srgbClr val="000000"/>
                </a:solidFill>
                <a:latin typeface="微软雅黑" pitchFamily="34" charset="-122"/>
                <a:ea typeface="微软雅黑" pitchFamily="34" charset="-122"/>
              </a:rPr>
              <a:t>不是所有威胁的全集</a:t>
            </a:r>
            <a:endParaRPr lang="en-US" altLang="zh-CN" sz="12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200" dirty="0" smtClean="0">
                <a:solidFill>
                  <a:srgbClr val="000000"/>
                </a:solidFill>
                <a:latin typeface="微软雅黑" pitchFamily="34" charset="-122"/>
                <a:ea typeface="微软雅黑" pitchFamily="34" charset="-122"/>
              </a:rPr>
              <a:t>不是安全设计的</a:t>
            </a:r>
            <a:r>
              <a:rPr lang="en-US" altLang="zh-CN" sz="1200" dirty="0" smtClean="0">
                <a:solidFill>
                  <a:srgbClr val="000000"/>
                </a:solidFill>
                <a:latin typeface="微软雅黑" pitchFamily="34" charset="-122"/>
                <a:ea typeface="微软雅黑" pitchFamily="34" charset="-122"/>
              </a:rPr>
              <a:t>Checklist</a:t>
            </a:r>
          </a:p>
          <a:p>
            <a:pPr lvl="1" indent="-228600">
              <a:lnSpc>
                <a:spcPct val="115000"/>
              </a:lnSpc>
              <a:spcBef>
                <a:spcPts val="500"/>
              </a:spcBef>
              <a:spcAft>
                <a:spcPts val="500"/>
              </a:spcAft>
              <a:buFont typeface="Arial" pitchFamily="34" charset="0"/>
              <a:buChar char="•"/>
              <a:tabLst>
                <a:tab pos="228600" algn="l"/>
              </a:tabLst>
            </a:pPr>
            <a:r>
              <a:rPr lang="zh-CN" altLang="en-US" sz="1200" dirty="0" smtClean="0">
                <a:solidFill>
                  <a:srgbClr val="000000"/>
                </a:solidFill>
                <a:latin typeface="微软雅黑" pitchFamily="34" charset="-122"/>
                <a:ea typeface="微软雅黑" pitchFamily="34" charset="-122"/>
              </a:rPr>
              <a:t>无法代替人工思考</a:t>
            </a:r>
            <a:endParaRPr lang="en-US" altLang="zh-CN" sz="1200" dirty="0">
              <a:solidFill>
                <a:srgbClr val="000000"/>
              </a:solidFill>
              <a:latin typeface="微软雅黑" pitchFamily="34" charset="-122"/>
              <a:ea typeface="微软雅黑" pitchFamily="34" charset="-122"/>
            </a:endParaRPr>
          </a:p>
        </p:txBody>
      </p:sp>
      <p:sp>
        <p:nvSpPr>
          <p:cNvPr id="718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4262736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7745412" cy="871537"/>
          </a:xfrm>
        </p:spPr>
        <p:txBody>
          <a:bodyPr/>
          <a:lstStyle/>
          <a:p>
            <a:pPr marL="300038" lvl="1" indent="-300038"/>
            <a:r>
              <a:rPr lang="zh-CN" altLang="en-US" sz="2600" dirty="0" smtClean="0"/>
              <a:t>威胁评估库的内容</a:t>
            </a:r>
            <a:endParaRPr lang="en-US" altLang="zh-CN" sz="2600" dirty="0" smtClean="0"/>
          </a:p>
        </p:txBody>
      </p:sp>
      <p:sp>
        <p:nvSpPr>
          <p:cNvPr id="4" name="日期占位符 3"/>
          <p:cNvSpPr>
            <a:spLocks noGrp="1"/>
          </p:cNvSpPr>
          <p:nvPr>
            <p:ph type="dt" sz="half" idx="4294967295"/>
          </p:nvPr>
        </p:nvSpPr>
        <p:spPr>
          <a:xfrm>
            <a:off x="3419872" y="6400354"/>
            <a:ext cx="1220788" cy="341014"/>
          </a:xfrm>
          <a:prstGeom prst="rect">
            <a:avLst/>
          </a:prstGeom>
        </p:spPr>
        <p:txBody>
          <a:bodyPr/>
          <a:lstStyle/>
          <a:p>
            <a:r>
              <a:rPr lang="de-DE" smtClean="0"/>
              <a:t>Page </a:t>
            </a:r>
            <a:fld id="{4780C888-D246-4D83-BA9A-935D9575F7D7}" type="slidenum">
              <a:rPr lang="de-DE" smtClean="0"/>
              <a:pPr/>
              <a:t>35</a:t>
            </a:fld>
            <a:endParaRPr lang="en-GB"/>
          </a:p>
        </p:txBody>
      </p:sp>
      <p:sp>
        <p:nvSpPr>
          <p:cNvPr id="9" name="矩形 8"/>
          <p:cNvSpPr/>
          <p:nvPr/>
        </p:nvSpPr>
        <p:spPr bwMode="auto">
          <a:xfrm>
            <a:off x="577930" y="1214421"/>
            <a:ext cx="8137474" cy="3325386"/>
          </a:xfrm>
          <a:prstGeom prst="rect">
            <a:avLst/>
          </a:prstGeom>
          <a:solidFill>
            <a:schemeClr val="bg1"/>
          </a:solidFill>
          <a:ln>
            <a:solidFill>
              <a:srgbClr val="777777"/>
            </a:solidFill>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nSpc>
                <a:spcPct val="150000"/>
              </a:lnSpc>
              <a:buClr>
                <a:srgbClr val="CC9900"/>
              </a:buClr>
            </a:pPr>
            <a:endParaRPr lang="zh-CN" altLang="en-US" dirty="0" smtClean="0">
              <a:solidFill>
                <a:srgbClr val="000000"/>
              </a:solidFill>
              <a:latin typeface="微软雅黑" pitchFamily="34" charset="-122"/>
              <a:ea typeface="微软雅黑" pitchFamily="34" charset="-122"/>
            </a:endParaRPr>
          </a:p>
        </p:txBody>
      </p:sp>
      <p:sp>
        <p:nvSpPr>
          <p:cNvPr id="10" name="矩形 9"/>
          <p:cNvSpPr/>
          <p:nvPr/>
        </p:nvSpPr>
        <p:spPr>
          <a:xfrm>
            <a:off x="714348" y="1346237"/>
            <a:ext cx="8001056" cy="3135730"/>
          </a:xfrm>
          <a:prstGeom prst="rect">
            <a:avLst/>
          </a:prstGeom>
        </p:spPr>
        <p:txBody>
          <a:bodyPr wrap="square">
            <a:spAutoFit/>
          </a:bodyPr>
          <a:lstStyle/>
          <a:p>
            <a:pPr indent="-228600">
              <a:lnSpc>
                <a:spcPct val="115000"/>
              </a:lnSpc>
              <a:spcBef>
                <a:spcPts val="500"/>
              </a:spcBef>
              <a:spcAft>
                <a:spcPts val="500"/>
              </a:spcAft>
              <a:buFont typeface="Wingdings" pitchFamily="2" charset="2"/>
              <a:buChar char="p"/>
              <a:tabLst>
                <a:tab pos="228600" algn="l"/>
              </a:tabLst>
            </a:pPr>
            <a:r>
              <a:rPr lang="zh-CN" altLang="en-US" sz="1400" dirty="0" smtClean="0">
                <a:solidFill>
                  <a:srgbClr val="000000"/>
                </a:solidFill>
                <a:latin typeface="微软雅黑" pitchFamily="34" charset="-122"/>
                <a:ea typeface="微软雅黑" pitchFamily="34" charset="-122"/>
                <a:cs typeface="Times New Roman"/>
              </a:rPr>
              <a:t>内容</a:t>
            </a:r>
            <a:endParaRPr lang="en-US" altLang="zh-CN" sz="1400" dirty="0" smtClean="0">
              <a:solidFill>
                <a:srgbClr val="000000"/>
              </a:solidFill>
              <a:latin typeface="微软雅黑" pitchFamily="34" charset="-122"/>
              <a:ea typeface="微软雅黑" pitchFamily="34" charset="-122"/>
              <a:cs typeface="Times New Roman"/>
            </a:endParaRPr>
          </a:p>
          <a:p>
            <a:pPr lvl="1" indent="-228600">
              <a:lnSpc>
                <a:spcPct val="115000"/>
              </a:lnSpc>
              <a:spcBef>
                <a:spcPts val="500"/>
              </a:spcBef>
              <a:spcAft>
                <a:spcPts val="500"/>
              </a:spcAft>
              <a:buFont typeface="Arial" pitchFamily="34" charset="0"/>
              <a:buChar char="•"/>
              <a:tabLst>
                <a:tab pos="228600" algn="l"/>
              </a:tabLst>
            </a:pPr>
            <a:r>
              <a:rPr lang="zh-CN" altLang="en-US" sz="1200" dirty="0" smtClean="0">
                <a:solidFill>
                  <a:srgbClr val="000000"/>
                </a:solidFill>
                <a:latin typeface="微软雅黑" pitchFamily="34" charset="-122"/>
                <a:ea typeface="微软雅黑" pitchFamily="34" charset="-122"/>
              </a:rPr>
              <a:t>攻击方法、脆弱点、华为产品出现过的典型漏洞（经验总结）</a:t>
            </a:r>
            <a:endParaRPr lang="en-US" altLang="zh-CN" sz="12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200" dirty="0" smtClean="0">
                <a:solidFill>
                  <a:srgbClr val="000000"/>
                </a:solidFill>
                <a:latin typeface="微软雅黑" pitchFamily="34" charset="-122"/>
                <a:ea typeface="微软雅黑" pitchFamily="34" charset="-122"/>
              </a:rPr>
              <a:t>例如：中间人攻击、重放攻击、弱口令</a:t>
            </a:r>
            <a:endParaRPr lang="en-US" altLang="zh-CN" sz="1200" dirty="0">
              <a:solidFill>
                <a:srgbClr val="000000"/>
              </a:solidFill>
              <a:latin typeface="微软雅黑" pitchFamily="34" charset="-122"/>
              <a:ea typeface="微软雅黑" pitchFamily="34" charset="-122"/>
            </a:endParaRPr>
          </a:p>
          <a:p>
            <a:pPr marL="57150" indent="-228600">
              <a:lnSpc>
                <a:spcPct val="115000"/>
              </a:lnSpc>
              <a:spcBef>
                <a:spcPts val="500"/>
              </a:spcBef>
              <a:spcAft>
                <a:spcPts val="500"/>
              </a:spcAft>
              <a:buFont typeface="Wingdings" pitchFamily="2" charset="2"/>
              <a:buChar char="p"/>
              <a:tabLst>
                <a:tab pos="228600" algn="l"/>
              </a:tabLst>
            </a:pPr>
            <a:r>
              <a:rPr lang="zh-CN" altLang="en-US" sz="1400" dirty="0">
                <a:solidFill>
                  <a:srgbClr val="000000"/>
                </a:solidFill>
                <a:latin typeface="微软雅黑" pitchFamily="34" charset="-122"/>
                <a:ea typeface="微软雅黑" pitchFamily="34" charset="-122"/>
                <a:cs typeface="Times New Roman"/>
              </a:rPr>
              <a:t>表现</a:t>
            </a:r>
            <a:r>
              <a:rPr lang="zh-CN" altLang="en-US" sz="1400" dirty="0" smtClean="0">
                <a:solidFill>
                  <a:srgbClr val="000000"/>
                </a:solidFill>
                <a:latin typeface="微软雅黑" pitchFamily="34" charset="-122"/>
                <a:ea typeface="微软雅黑" pitchFamily="34" charset="-122"/>
                <a:cs typeface="Times New Roman"/>
              </a:rPr>
              <a:t>形式</a:t>
            </a:r>
            <a:endParaRPr lang="en-US" altLang="zh-CN" sz="1400" dirty="0" smtClean="0">
              <a:solidFill>
                <a:srgbClr val="000000"/>
              </a:solidFill>
              <a:latin typeface="微软雅黑" pitchFamily="34" charset="-122"/>
              <a:ea typeface="微软雅黑" pitchFamily="34" charset="-122"/>
              <a:cs typeface="Times New Roman"/>
            </a:endParaRPr>
          </a:p>
          <a:p>
            <a:pPr lvl="1" indent="-228600">
              <a:lnSpc>
                <a:spcPct val="115000"/>
              </a:lnSpc>
              <a:spcBef>
                <a:spcPts val="500"/>
              </a:spcBef>
              <a:spcAft>
                <a:spcPts val="500"/>
              </a:spcAft>
              <a:buFont typeface="Arial" pitchFamily="34" charset="0"/>
              <a:buChar char="•"/>
              <a:tabLst>
                <a:tab pos="228600" algn="l"/>
              </a:tabLst>
            </a:pPr>
            <a:r>
              <a:rPr lang="zh-CN" altLang="en-US" sz="1200" dirty="0" smtClean="0">
                <a:solidFill>
                  <a:srgbClr val="000000"/>
                </a:solidFill>
                <a:latin typeface="微软雅黑" pitchFamily="34" charset="-122"/>
                <a:ea typeface="微软雅黑" pitchFamily="34" charset="-122"/>
              </a:rPr>
              <a:t>问卷。用提问的方式帮助分析者思考；也可用于安全顾问了解系统的安全状况</a:t>
            </a:r>
            <a:endParaRPr lang="en-US" altLang="zh-CN" sz="12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200" dirty="0">
                <a:solidFill>
                  <a:srgbClr val="000000"/>
                </a:solidFill>
                <a:latin typeface="微软雅黑" pitchFamily="34" charset="-122"/>
                <a:ea typeface="微软雅黑" pitchFamily="34" charset="-122"/>
              </a:rPr>
              <a:t>例如：认证方案能否抵御“中间人攻击”</a:t>
            </a:r>
            <a:r>
              <a:rPr lang="zh-CN" altLang="en-US" sz="1200" dirty="0" smtClean="0">
                <a:solidFill>
                  <a:srgbClr val="000000"/>
                </a:solidFill>
                <a:latin typeface="微软雅黑" pitchFamily="34" charset="-122"/>
                <a:ea typeface="微软雅黑" pitchFamily="34" charset="-122"/>
              </a:rPr>
              <a:t>？ 有没有</a:t>
            </a:r>
            <a:r>
              <a:rPr lang="zh-CN" altLang="en-US" sz="1200" dirty="0">
                <a:solidFill>
                  <a:srgbClr val="000000"/>
                </a:solidFill>
                <a:latin typeface="微软雅黑" pitchFamily="34" charset="-122"/>
                <a:ea typeface="微软雅黑" pitchFamily="34" charset="-122"/>
              </a:rPr>
              <a:t>对重复认证失败的场景做限制</a:t>
            </a:r>
            <a:r>
              <a:rPr lang="zh-CN" altLang="en-US" sz="1200" dirty="0" smtClean="0">
                <a:solidFill>
                  <a:srgbClr val="000000"/>
                </a:solidFill>
                <a:latin typeface="微软雅黑" pitchFamily="34" charset="-122"/>
                <a:ea typeface="微软雅黑" pitchFamily="34" charset="-122"/>
              </a:rPr>
              <a:t>？</a:t>
            </a:r>
            <a:endParaRPr lang="en-US" altLang="zh-CN" sz="1200" dirty="0" smtClean="0">
              <a:solidFill>
                <a:srgbClr val="000000"/>
              </a:solidFill>
              <a:latin typeface="微软雅黑" pitchFamily="34" charset="-122"/>
              <a:ea typeface="微软雅黑" pitchFamily="34" charset="-122"/>
            </a:endParaRPr>
          </a:p>
          <a:p>
            <a:pPr marL="57150" lvl="1" indent="-228600">
              <a:lnSpc>
                <a:spcPct val="115000"/>
              </a:lnSpc>
              <a:spcBef>
                <a:spcPts val="500"/>
              </a:spcBef>
              <a:spcAft>
                <a:spcPts val="500"/>
              </a:spcAft>
              <a:buFont typeface="Wingdings" pitchFamily="2" charset="2"/>
              <a:buChar char="p"/>
              <a:tabLst>
                <a:tab pos="228600" algn="l"/>
              </a:tabLst>
            </a:pPr>
            <a:r>
              <a:rPr lang="zh-CN" altLang="en-US" sz="1400" dirty="0">
                <a:solidFill>
                  <a:srgbClr val="000000"/>
                </a:solidFill>
                <a:latin typeface="微软雅黑" pitchFamily="34" charset="-122"/>
                <a:ea typeface="微软雅黑" pitchFamily="34" charset="-122"/>
                <a:cs typeface="Times New Roman"/>
              </a:rPr>
              <a:t>组织方式</a:t>
            </a:r>
            <a:endParaRPr lang="en-US" altLang="zh-CN" sz="1400" dirty="0">
              <a:solidFill>
                <a:srgbClr val="000000"/>
              </a:solidFill>
              <a:latin typeface="微软雅黑" pitchFamily="34" charset="-122"/>
              <a:ea typeface="微软雅黑" pitchFamily="34" charset="-122"/>
              <a:cs typeface="Times New Roman"/>
            </a:endParaRPr>
          </a:p>
          <a:p>
            <a:pPr lvl="1" indent="-228600">
              <a:lnSpc>
                <a:spcPct val="115000"/>
              </a:lnSpc>
              <a:spcBef>
                <a:spcPts val="500"/>
              </a:spcBef>
              <a:spcAft>
                <a:spcPts val="500"/>
              </a:spcAft>
              <a:buFont typeface="Arial" pitchFamily="34" charset="0"/>
              <a:buChar char="•"/>
              <a:tabLst>
                <a:tab pos="228600" algn="l"/>
              </a:tabLst>
            </a:pPr>
            <a:r>
              <a:rPr lang="zh-CN" altLang="en-US" sz="1200" dirty="0" smtClean="0">
                <a:solidFill>
                  <a:srgbClr val="000000"/>
                </a:solidFill>
                <a:latin typeface="微软雅黑" pitchFamily="34" charset="-122"/>
                <a:ea typeface="微软雅黑" pitchFamily="34" charset="-122"/>
              </a:rPr>
              <a:t>按照</a:t>
            </a:r>
            <a:r>
              <a:rPr lang="zh-CN" altLang="en-US" sz="1200" dirty="0" smtClean="0">
                <a:solidFill>
                  <a:srgbClr val="FF0000"/>
                </a:solidFill>
                <a:latin typeface="微软雅黑" pitchFamily="34" charset="-122"/>
                <a:ea typeface="微软雅黑" pitchFamily="34" charset="-122"/>
              </a:rPr>
              <a:t>安全功能</a:t>
            </a:r>
            <a:r>
              <a:rPr lang="zh-CN" altLang="en-US" sz="1200" dirty="0" smtClean="0">
                <a:solidFill>
                  <a:srgbClr val="000000"/>
                </a:solidFill>
                <a:latin typeface="微软雅黑" pitchFamily="34" charset="-122"/>
                <a:ea typeface="微软雅黑" pitchFamily="34" charset="-122"/>
              </a:rPr>
              <a:t>进行组织。后续需要增加技术场景、业务场景的问卷。</a:t>
            </a:r>
            <a:endParaRPr lang="en-US" altLang="zh-CN" sz="12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200" dirty="0" smtClean="0">
                <a:solidFill>
                  <a:srgbClr val="000000"/>
                </a:solidFill>
                <a:latin typeface="微软雅黑" pitchFamily="34" charset="-122"/>
                <a:ea typeface="微软雅黑" pitchFamily="34" charset="-122"/>
              </a:rPr>
              <a:t>例如：认证、会话管理</a:t>
            </a:r>
            <a:endParaRPr lang="en-US" altLang="zh-CN" sz="1200" dirty="0">
              <a:solidFill>
                <a:srgbClr val="000000"/>
              </a:solidFill>
              <a:latin typeface="微软雅黑" pitchFamily="34" charset="-122"/>
              <a:ea typeface="微软雅黑" pitchFamily="34" charset="-122"/>
            </a:endParaRPr>
          </a:p>
        </p:txBody>
      </p:sp>
      <p:sp>
        <p:nvSpPr>
          <p:cNvPr id="718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169" name="Group 1"/>
          <p:cNvGrpSpPr>
            <a:grpSpLocks noChangeAspect="1"/>
          </p:cNvGrpSpPr>
          <p:nvPr/>
        </p:nvGrpSpPr>
        <p:grpSpPr bwMode="auto">
          <a:xfrm>
            <a:off x="4286248" y="3786190"/>
            <a:ext cx="4692650" cy="2390775"/>
            <a:chOff x="2078" y="8109"/>
            <a:chExt cx="7391" cy="3766"/>
          </a:xfrm>
        </p:grpSpPr>
        <p:sp>
          <p:nvSpPr>
            <p:cNvPr id="7183" name="AutoShape 15"/>
            <p:cNvSpPr>
              <a:spLocks noChangeAspect="1" noChangeArrowheads="1" noTextEdit="1"/>
            </p:cNvSpPr>
            <p:nvPr/>
          </p:nvSpPr>
          <p:spPr bwMode="auto">
            <a:xfrm>
              <a:off x="2078" y="8109"/>
              <a:ext cx="7391" cy="376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182" name="Oval 14"/>
            <p:cNvSpPr>
              <a:spLocks noChangeArrowheads="1"/>
            </p:cNvSpPr>
            <p:nvPr/>
          </p:nvSpPr>
          <p:spPr bwMode="auto">
            <a:xfrm>
              <a:off x="5162" y="8278"/>
              <a:ext cx="1112" cy="815"/>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仿冒</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7181" name="AutoShape 13"/>
            <p:cNvSpPr>
              <a:spLocks noChangeArrowheads="1"/>
            </p:cNvSpPr>
            <p:nvPr/>
          </p:nvSpPr>
          <p:spPr bwMode="auto">
            <a:xfrm>
              <a:off x="2531" y="9608"/>
              <a:ext cx="1821" cy="579"/>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无认证、绕过认证</a:t>
              </a:r>
              <a:endParaRPr kumimoji="0" lang="zh-CN" b="0" i="0" u="none" strike="noStrike" cap="none" normalizeH="0" baseline="0" dirty="0" smtClean="0">
                <a:ln>
                  <a:noFill/>
                </a:ln>
                <a:solidFill>
                  <a:schemeClr val="tx1"/>
                </a:solidFill>
                <a:effectLst/>
                <a:latin typeface="Arial" pitchFamily="34" charset="0"/>
                <a:ea typeface="宋体" pitchFamily="2" charset="-122"/>
              </a:endParaRPr>
            </a:p>
          </p:txBody>
        </p:sp>
        <p:sp>
          <p:nvSpPr>
            <p:cNvPr id="7180" name="AutoShape 12"/>
            <p:cNvSpPr>
              <a:spLocks noChangeArrowheads="1"/>
            </p:cNvSpPr>
            <p:nvPr/>
          </p:nvSpPr>
          <p:spPr bwMode="auto">
            <a:xfrm>
              <a:off x="4999" y="9607"/>
              <a:ext cx="1415" cy="580"/>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劫持合法会话</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7179" name="AutoShape 11"/>
            <p:cNvSpPr>
              <a:spLocks noChangeArrowheads="1"/>
            </p:cNvSpPr>
            <p:nvPr/>
          </p:nvSpPr>
          <p:spPr bwMode="auto">
            <a:xfrm>
              <a:off x="7196" y="9648"/>
              <a:ext cx="1415" cy="567"/>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获取认证凭证</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7178" name="AutoShape 10"/>
            <p:cNvSpPr>
              <a:spLocks noChangeArrowheads="1"/>
            </p:cNvSpPr>
            <p:nvPr/>
          </p:nvSpPr>
          <p:spPr bwMode="auto">
            <a:xfrm>
              <a:off x="2622" y="10951"/>
              <a:ext cx="1576" cy="761"/>
            </a:xfrm>
            <a:prstGeom prst="foldedCorner">
              <a:avLst>
                <a:gd name="adj" fmla="val 125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问卷“认证”</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7177" name="AutoShape 9"/>
            <p:cNvSpPr>
              <a:spLocks noChangeArrowheads="1"/>
            </p:cNvSpPr>
            <p:nvPr/>
          </p:nvSpPr>
          <p:spPr bwMode="auto">
            <a:xfrm>
              <a:off x="4913" y="10951"/>
              <a:ext cx="1576" cy="761"/>
            </a:xfrm>
            <a:prstGeom prst="foldedCorner">
              <a:avLst>
                <a:gd name="adj" fmla="val 125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问卷“会话管理”</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7176" name="AutoShape 8"/>
            <p:cNvSpPr>
              <a:spLocks noChangeArrowheads="1"/>
            </p:cNvSpPr>
            <p:nvPr/>
          </p:nvSpPr>
          <p:spPr bwMode="auto">
            <a:xfrm>
              <a:off x="7186" y="10951"/>
              <a:ext cx="1576" cy="761"/>
            </a:xfrm>
            <a:prstGeom prst="foldedCorner">
              <a:avLst>
                <a:gd name="adj" fmla="val 125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问卷“敏感数据”“密码学”</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7175" name="AutoShape 7"/>
            <p:cNvSpPr>
              <a:spLocks noChangeShapeType="1"/>
            </p:cNvSpPr>
            <p:nvPr/>
          </p:nvSpPr>
          <p:spPr bwMode="auto">
            <a:xfrm flipH="1">
              <a:off x="3442" y="9093"/>
              <a:ext cx="2276" cy="5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7174" name="AutoShape 6"/>
            <p:cNvSpPr>
              <a:spLocks noChangeShapeType="1"/>
            </p:cNvSpPr>
            <p:nvPr/>
          </p:nvSpPr>
          <p:spPr bwMode="auto">
            <a:xfrm flipH="1">
              <a:off x="5707" y="9093"/>
              <a:ext cx="11" cy="51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7173" name="AutoShape 5"/>
            <p:cNvSpPr>
              <a:spLocks noChangeShapeType="1"/>
            </p:cNvSpPr>
            <p:nvPr/>
          </p:nvSpPr>
          <p:spPr bwMode="auto">
            <a:xfrm>
              <a:off x="5718" y="9093"/>
              <a:ext cx="2186" cy="55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7172" name="AutoShape 4"/>
            <p:cNvSpPr>
              <a:spLocks noChangeShapeType="1"/>
            </p:cNvSpPr>
            <p:nvPr/>
          </p:nvSpPr>
          <p:spPr bwMode="auto">
            <a:xfrm flipH="1">
              <a:off x="3410" y="10187"/>
              <a:ext cx="32" cy="76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7171" name="AutoShape 3"/>
            <p:cNvSpPr>
              <a:spLocks noChangeShapeType="1"/>
            </p:cNvSpPr>
            <p:nvPr/>
          </p:nvSpPr>
          <p:spPr bwMode="auto">
            <a:xfrm flipH="1">
              <a:off x="5701" y="10187"/>
              <a:ext cx="6" cy="76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7170" name="AutoShape 2"/>
            <p:cNvSpPr>
              <a:spLocks noChangeShapeType="1"/>
            </p:cNvSpPr>
            <p:nvPr/>
          </p:nvSpPr>
          <p:spPr bwMode="auto">
            <a:xfrm>
              <a:off x="7904" y="10215"/>
              <a:ext cx="70" cy="73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grpSp>
      <p:sp>
        <p:nvSpPr>
          <p:cNvPr id="26" name="圆角矩形标注 25"/>
          <p:cNvSpPr/>
          <p:nvPr/>
        </p:nvSpPr>
        <p:spPr bwMode="auto">
          <a:xfrm>
            <a:off x="1785918" y="5072074"/>
            <a:ext cx="2000264" cy="785818"/>
          </a:xfrm>
          <a:prstGeom prst="wedgeRoundRectCallout">
            <a:avLst>
              <a:gd name="adj1" fmla="val 72947"/>
              <a:gd name="adj2" fmla="val -44166"/>
              <a:gd name="adj3" fmla="val 16667"/>
            </a:avLst>
          </a:prstGeom>
          <a:solidFill>
            <a:schemeClr val="bg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79200" tIns="39600" rIns="79200" bIns="39600" numCol="1" rtlCol="0" anchor="t" anchorCtr="0" compatLnSpc="1">
            <a:prstTxWarp prst="textNoShape">
              <a:avLst/>
            </a:prstTxWarp>
            <a:noAutofit/>
          </a:bodyPr>
          <a:lstStyle/>
          <a:p>
            <a:pPr marL="0" marR="0" indent="0" algn="l" defTabSz="801688" rtl="0" eaLnBrk="1" fontAlgn="base" latinLnBrk="0" hangingPunct="1">
              <a:lnSpc>
                <a:spcPct val="100000"/>
              </a:lnSpc>
              <a:spcBef>
                <a:spcPct val="0"/>
              </a:spcBef>
              <a:spcAft>
                <a:spcPct val="0"/>
              </a:spcAft>
              <a:buClrTx/>
              <a:buSzTx/>
              <a:buFontTx/>
              <a:buNone/>
              <a:tabLst/>
            </a:pPr>
            <a:r>
              <a:rPr lang="zh-CN" altLang="en-US" sz="1400" dirty="0" smtClean="0">
                <a:solidFill>
                  <a:srgbClr val="000000"/>
                </a:solidFill>
                <a:latin typeface="FrutigerNext LT Regular" pitchFamily="34" charset="0"/>
                <a:ea typeface="ＭＳ Ｐゴシック" pitchFamily="34" charset="-128"/>
              </a:rPr>
              <a:t>树形结构展示了攻击思路、问卷中是相关的攻击方式、脆弱点</a:t>
            </a:r>
            <a:endParaRPr kumimoji="0" lang="zh-CN" altLang="en-US" sz="1400" b="0" i="0" u="none" strike="noStrike" cap="none" normalizeH="0" baseline="0" dirty="0" smtClean="0">
              <a:ln>
                <a:noFill/>
              </a:ln>
              <a:solidFill>
                <a:srgbClr val="000000"/>
              </a:solidFill>
              <a:effectLst/>
              <a:latin typeface="FrutigerNext LT Regular" pitchFamily="34" charset="0"/>
              <a:ea typeface="ＭＳ Ｐゴシック" pitchFamily="34" charset="-128"/>
            </a:endParaRPr>
          </a:p>
        </p:txBody>
      </p:sp>
    </p:spTree>
    <p:extLst>
      <p:ext uri="{BB962C8B-B14F-4D97-AF65-F5344CB8AC3E}">
        <p14:creationId xmlns:p14="http://schemas.microsoft.com/office/powerpoint/2010/main" val="2320605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745412" cy="871537"/>
          </a:xfrm>
        </p:spPr>
        <p:txBody>
          <a:bodyPr/>
          <a:lstStyle/>
          <a:p>
            <a:pPr marL="300038" lvl="1" indent="-300038"/>
            <a:r>
              <a:rPr lang="zh-CN" altLang="en-US" sz="2600" dirty="0" smtClean="0"/>
              <a:t>消减方案库的内容</a:t>
            </a:r>
            <a:endParaRPr lang="en-US" altLang="zh-CN" sz="2600" dirty="0" smtClean="0"/>
          </a:p>
        </p:txBody>
      </p:sp>
      <p:sp>
        <p:nvSpPr>
          <p:cNvPr id="4" name="日期占位符 3"/>
          <p:cNvSpPr>
            <a:spLocks noGrp="1"/>
          </p:cNvSpPr>
          <p:nvPr>
            <p:ph type="dt" sz="half" idx="4294967295"/>
          </p:nvPr>
        </p:nvSpPr>
        <p:spPr>
          <a:xfrm>
            <a:off x="3419872" y="6400354"/>
            <a:ext cx="1220788" cy="341014"/>
          </a:xfrm>
          <a:prstGeom prst="rect">
            <a:avLst/>
          </a:prstGeom>
        </p:spPr>
        <p:txBody>
          <a:bodyPr/>
          <a:lstStyle/>
          <a:p>
            <a:r>
              <a:rPr lang="de-DE" smtClean="0"/>
              <a:t>Page </a:t>
            </a:r>
            <a:fld id="{4780C888-D246-4D83-BA9A-935D9575F7D7}" type="slidenum">
              <a:rPr lang="de-DE" smtClean="0"/>
              <a:pPr/>
              <a:t>36</a:t>
            </a:fld>
            <a:endParaRPr lang="en-GB"/>
          </a:p>
        </p:txBody>
      </p:sp>
      <p:grpSp>
        <p:nvGrpSpPr>
          <p:cNvPr id="3" name="组合 10"/>
          <p:cNvGrpSpPr/>
          <p:nvPr/>
        </p:nvGrpSpPr>
        <p:grpSpPr>
          <a:xfrm>
            <a:off x="500034" y="1124744"/>
            <a:ext cx="8164570" cy="4006272"/>
            <a:chOff x="596872" y="2510006"/>
            <a:chExt cx="8164570" cy="12925750"/>
          </a:xfrm>
        </p:grpSpPr>
        <p:sp>
          <p:nvSpPr>
            <p:cNvPr id="7" name="矩形 6"/>
            <p:cNvSpPr/>
            <p:nvPr/>
          </p:nvSpPr>
          <p:spPr bwMode="auto">
            <a:xfrm>
              <a:off x="596872" y="2510006"/>
              <a:ext cx="8137474" cy="12925750"/>
            </a:xfrm>
            <a:prstGeom prst="rect">
              <a:avLst/>
            </a:prstGeom>
            <a:solidFill>
              <a:schemeClr val="bg1"/>
            </a:solidFill>
            <a:ln>
              <a:solidFill>
                <a:srgbClr val="777777"/>
              </a:solidFill>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nSpc>
                  <a:spcPct val="150000"/>
                </a:lnSpc>
                <a:buClr>
                  <a:srgbClr val="CC9900"/>
                </a:buClr>
              </a:pPr>
              <a:endParaRPr lang="zh-CN" altLang="en-US" dirty="0" smtClean="0">
                <a:solidFill>
                  <a:srgbClr val="000000"/>
                </a:solidFill>
                <a:latin typeface="微软雅黑" pitchFamily="34" charset="-122"/>
                <a:ea typeface="微软雅黑" pitchFamily="34" charset="-122"/>
              </a:endParaRPr>
            </a:p>
          </p:txBody>
        </p:sp>
        <p:sp>
          <p:nvSpPr>
            <p:cNvPr id="8" name="矩形 7"/>
            <p:cNvSpPr/>
            <p:nvPr/>
          </p:nvSpPr>
          <p:spPr>
            <a:xfrm>
              <a:off x="760386" y="3203626"/>
              <a:ext cx="8001056" cy="10802225"/>
            </a:xfrm>
            <a:prstGeom prst="rect">
              <a:avLst/>
            </a:prstGeom>
          </p:spPr>
          <p:txBody>
            <a:bodyPr wrap="square">
              <a:spAutoFit/>
            </a:bodyPr>
            <a:lstStyle/>
            <a:p>
              <a:pPr marL="0" lvl="1" indent="-228600">
                <a:lnSpc>
                  <a:spcPct val="115000"/>
                </a:lnSpc>
                <a:spcBef>
                  <a:spcPts val="500"/>
                </a:spcBef>
                <a:spcAft>
                  <a:spcPts val="500"/>
                </a:spcAft>
                <a:buFont typeface="Wingdings" pitchFamily="2" charset="2"/>
                <a:buChar char="p"/>
                <a:tabLst>
                  <a:tab pos="228600" algn="l"/>
                </a:tabLst>
              </a:pPr>
              <a:r>
                <a:rPr lang="zh-CN" altLang="en-US" sz="1400" dirty="0" smtClean="0">
                  <a:solidFill>
                    <a:srgbClr val="000000"/>
                  </a:solidFill>
                  <a:latin typeface="微软雅黑" pitchFamily="34" charset="-122"/>
                  <a:ea typeface="微软雅黑" pitchFamily="34" charset="-122"/>
                  <a:cs typeface="Times New Roman"/>
                </a:rPr>
                <a:t>安全功能的设计要求</a:t>
              </a:r>
              <a:endParaRPr lang="en-US" altLang="zh-CN" sz="1400" dirty="0" smtClean="0">
                <a:solidFill>
                  <a:srgbClr val="000000"/>
                </a:solidFill>
                <a:latin typeface="微软雅黑" pitchFamily="34" charset="-122"/>
                <a:ea typeface="微软雅黑" pitchFamily="34" charset="-122"/>
                <a:cs typeface="Times New Roman"/>
              </a:endParaRPr>
            </a:p>
            <a:p>
              <a:pPr marL="457200" lvl="2" indent="-228600">
                <a:lnSpc>
                  <a:spcPct val="115000"/>
                </a:lnSpc>
                <a:spcBef>
                  <a:spcPts val="500"/>
                </a:spcBef>
                <a:spcAft>
                  <a:spcPts val="500"/>
                </a:spcAft>
                <a:buFont typeface="Arial" panose="020B0604020202020204" pitchFamily="34" charset="0"/>
                <a:buChar char="•"/>
                <a:tabLst>
                  <a:tab pos="228600" algn="l"/>
                </a:tabLst>
              </a:pPr>
              <a:r>
                <a:rPr lang="zh-CN" altLang="en-US" sz="1200" dirty="0" smtClean="0">
                  <a:solidFill>
                    <a:srgbClr val="000000"/>
                  </a:solidFill>
                  <a:latin typeface="微软雅黑" pitchFamily="34" charset="-122"/>
                  <a:ea typeface="微软雅黑" pitchFamily="34" charset="-122"/>
                  <a:cs typeface="Times New Roman"/>
                </a:rPr>
                <a:t>定义了设计和实现常见安全功能时，需要遵循的要求。</a:t>
              </a:r>
              <a:endParaRPr lang="en-US" altLang="zh-CN" sz="1200" dirty="0" smtClean="0">
                <a:solidFill>
                  <a:srgbClr val="000000"/>
                </a:solidFill>
                <a:latin typeface="微软雅黑" pitchFamily="34" charset="-122"/>
                <a:ea typeface="微软雅黑" pitchFamily="34" charset="-122"/>
                <a:cs typeface="Times New Roman"/>
              </a:endParaRPr>
            </a:p>
            <a:p>
              <a:pPr marL="457200" lvl="2" indent="-228600">
                <a:lnSpc>
                  <a:spcPct val="115000"/>
                </a:lnSpc>
                <a:spcBef>
                  <a:spcPts val="500"/>
                </a:spcBef>
                <a:spcAft>
                  <a:spcPts val="500"/>
                </a:spcAft>
                <a:buFont typeface="Arial" panose="020B0604020202020204" pitchFamily="34" charset="0"/>
                <a:buChar char="•"/>
                <a:tabLst>
                  <a:tab pos="228600" algn="l"/>
                </a:tabLst>
              </a:pPr>
              <a:r>
                <a:rPr lang="zh-CN" altLang="en-US" sz="1200" dirty="0" smtClean="0">
                  <a:solidFill>
                    <a:srgbClr val="000000"/>
                  </a:solidFill>
                  <a:latin typeface="微软雅黑" pitchFamily="34" charset="-122"/>
                  <a:ea typeface="微软雅黑" pitchFamily="34" charset="-122"/>
                  <a:cs typeface="Times New Roman"/>
                </a:rPr>
                <a:t>例如：口令认证安全设计要求、安全使用</a:t>
              </a:r>
              <a:r>
                <a:rPr lang="en-US" altLang="zh-CN" sz="1200" dirty="0" smtClean="0">
                  <a:solidFill>
                    <a:srgbClr val="000000"/>
                  </a:solidFill>
                  <a:latin typeface="微软雅黑" pitchFamily="34" charset="-122"/>
                  <a:ea typeface="微软雅黑" pitchFamily="34" charset="-122"/>
                  <a:cs typeface="Times New Roman"/>
                </a:rPr>
                <a:t>SSL/TLS</a:t>
              </a:r>
              <a:r>
                <a:rPr lang="zh-CN" altLang="en-US" sz="1200" dirty="0" smtClean="0">
                  <a:solidFill>
                    <a:srgbClr val="000000"/>
                  </a:solidFill>
                  <a:latin typeface="微软雅黑" pitchFamily="34" charset="-122"/>
                  <a:ea typeface="微软雅黑" pitchFamily="34" charset="-122"/>
                  <a:cs typeface="Times New Roman"/>
                </a:rPr>
                <a:t>的要求</a:t>
              </a:r>
            </a:p>
            <a:p>
              <a:pPr indent="-228600">
                <a:lnSpc>
                  <a:spcPct val="115000"/>
                </a:lnSpc>
                <a:spcBef>
                  <a:spcPts val="500"/>
                </a:spcBef>
                <a:spcAft>
                  <a:spcPts val="500"/>
                </a:spcAft>
                <a:buFont typeface="Wingdings" pitchFamily="2" charset="2"/>
                <a:buChar char="p"/>
                <a:tabLst>
                  <a:tab pos="228600" algn="l"/>
                </a:tabLst>
              </a:pPr>
              <a:r>
                <a:rPr lang="zh-CN" altLang="en-US" sz="1400" dirty="0" smtClean="0">
                  <a:solidFill>
                    <a:srgbClr val="000000"/>
                  </a:solidFill>
                  <a:latin typeface="微软雅黑" pitchFamily="34" charset="-122"/>
                  <a:ea typeface="微软雅黑" pitchFamily="34" charset="-122"/>
                  <a:cs typeface="Times New Roman"/>
                </a:rPr>
                <a:t>典型攻击的防范方案</a:t>
              </a:r>
              <a:endParaRPr lang="en-US" altLang="zh-CN" sz="1400" dirty="0" smtClean="0">
                <a:solidFill>
                  <a:srgbClr val="000000"/>
                </a:solidFill>
                <a:latin typeface="微软雅黑" pitchFamily="34" charset="-122"/>
                <a:ea typeface="微软雅黑" pitchFamily="34" charset="-122"/>
                <a:cs typeface="Times New Roman"/>
              </a:endParaRPr>
            </a:p>
            <a:p>
              <a:pPr marL="457200" lvl="2" indent="-228600">
                <a:lnSpc>
                  <a:spcPct val="115000"/>
                </a:lnSpc>
                <a:spcBef>
                  <a:spcPts val="500"/>
                </a:spcBef>
                <a:spcAft>
                  <a:spcPts val="500"/>
                </a:spcAft>
                <a:buFont typeface="Arial" panose="020B0604020202020204" pitchFamily="34" charset="0"/>
                <a:buChar char="•"/>
                <a:tabLst>
                  <a:tab pos="228600" algn="l"/>
                </a:tabLst>
              </a:pPr>
              <a:r>
                <a:rPr lang="zh-CN" altLang="en-US" sz="1200" dirty="0">
                  <a:solidFill>
                    <a:srgbClr val="000000"/>
                  </a:solidFill>
                  <a:latin typeface="微软雅黑" pitchFamily="34" charset="-122"/>
                  <a:ea typeface="微软雅黑" pitchFamily="34" charset="-122"/>
                  <a:cs typeface="Times New Roman"/>
                </a:rPr>
                <a:t>提供典型攻击的防范思路，实现</a:t>
              </a:r>
              <a:r>
                <a:rPr lang="zh-CN" altLang="en-US" sz="1200" dirty="0" smtClean="0">
                  <a:solidFill>
                    <a:srgbClr val="000000"/>
                  </a:solidFill>
                  <a:latin typeface="微软雅黑" pitchFamily="34" charset="-122"/>
                  <a:ea typeface="微软雅黑" pitchFamily="34" charset="-122"/>
                  <a:cs typeface="Times New Roman"/>
                </a:rPr>
                <a:t>方案</a:t>
              </a:r>
              <a:endParaRPr lang="en-US" altLang="zh-CN" sz="1200" dirty="0" smtClean="0">
                <a:solidFill>
                  <a:srgbClr val="000000"/>
                </a:solidFill>
                <a:latin typeface="微软雅黑" pitchFamily="34" charset="-122"/>
                <a:ea typeface="微软雅黑" pitchFamily="34" charset="-122"/>
                <a:cs typeface="Times New Roman"/>
              </a:endParaRPr>
            </a:p>
            <a:p>
              <a:pPr marL="457200" lvl="2" indent="-228600">
                <a:lnSpc>
                  <a:spcPct val="115000"/>
                </a:lnSpc>
                <a:spcBef>
                  <a:spcPts val="500"/>
                </a:spcBef>
                <a:spcAft>
                  <a:spcPts val="500"/>
                </a:spcAft>
                <a:buFont typeface="Arial" panose="020B0604020202020204" pitchFamily="34" charset="0"/>
                <a:buChar char="•"/>
                <a:tabLst>
                  <a:tab pos="228600" algn="l"/>
                </a:tabLst>
              </a:pPr>
              <a:r>
                <a:rPr lang="zh-CN" altLang="en-US" sz="1200" dirty="0" smtClean="0">
                  <a:solidFill>
                    <a:srgbClr val="000000"/>
                  </a:solidFill>
                  <a:latin typeface="微软雅黑" pitchFamily="34" charset="-122"/>
                  <a:ea typeface="微软雅黑" pitchFamily="34" charset="-122"/>
                  <a:cs typeface="Times New Roman"/>
                </a:rPr>
                <a:t>例如：防范中间人攻击、防范缓冲区溢出、防范</a:t>
              </a:r>
              <a:r>
                <a:rPr lang="en-US" altLang="zh-CN" sz="1200" dirty="0" smtClean="0">
                  <a:solidFill>
                    <a:srgbClr val="000000"/>
                  </a:solidFill>
                  <a:latin typeface="微软雅黑" pitchFamily="34" charset="-122"/>
                  <a:ea typeface="微软雅黑" pitchFamily="34" charset="-122"/>
                  <a:cs typeface="Times New Roman"/>
                </a:rPr>
                <a:t>CSRF</a:t>
              </a:r>
              <a:endParaRPr lang="en-US" altLang="zh-CN" sz="1200" dirty="0">
                <a:solidFill>
                  <a:srgbClr val="000000"/>
                </a:solidFill>
                <a:latin typeface="微软雅黑" pitchFamily="34" charset="-122"/>
                <a:ea typeface="微软雅黑" pitchFamily="34" charset="-122"/>
                <a:cs typeface="Times New Roman"/>
              </a:endParaRPr>
            </a:p>
            <a:p>
              <a:pPr indent="-228600">
                <a:lnSpc>
                  <a:spcPct val="115000"/>
                </a:lnSpc>
                <a:spcBef>
                  <a:spcPts val="500"/>
                </a:spcBef>
                <a:spcAft>
                  <a:spcPts val="500"/>
                </a:spcAft>
                <a:buFont typeface="Wingdings" pitchFamily="2" charset="2"/>
                <a:buChar char="p"/>
                <a:tabLst>
                  <a:tab pos="228600" algn="l"/>
                </a:tabLst>
              </a:pPr>
              <a:r>
                <a:rPr lang="zh-CN" altLang="en-US" sz="1400" dirty="0">
                  <a:solidFill>
                    <a:srgbClr val="000000"/>
                  </a:solidFill>
                  <a:latin typeface="微软雅黑" pitchFamily="34" charset="-122"/>
                  <a:ea typeface="微软雅黑" pitchFamily="34" charset="-122"/>
                  <a:cs typeface="Times New Roman"/>
                </a:rPr>
                <a:t>典型场景的安全解决</a:t>
              </a:r>
              <a:r>
                <a:rPr lang="zh-CN" altLang="en-US" sz="1400" dirty="0" smtClean="0">
                  <a:solidFill>
                    <a:srgbClr val="000000"/>
                  </a:solidFill>
                  <a:latin typeface="微软雅黑" pitchFamily="34" charset="-122"/>
                  <a:ea typeface="微软雅黑" pitchFamily="34" charset="-122"/>
                  <a:cs typeface="Times New Roman"/>
                </a:rPr>
                <a:t>方案</a:t>
              </a:r>
              <a:endParaRPr lang="en-US" altLang="zh-CN" sz="1400" dirty="0" smtClean="0">
                <a:solidFill>
                  <a:srgbClr val="000000"/>
                </a:solidFill>
                <a:latin typeface="微软雅黑" pitchFamily="34" charset="-122"/>
                <a:ea typeface="微软雅黑" pitchFamily="34" charset="-122"/>
                <a:cs typeface="Times New Roman"/>
              </a:endParaRPr>
            </a:p>
            <a:p>
              <a:pPr marL="457200" lvl="2" indent="-228600">
                <a:lnSpc>
                  <a:spcPct val="115000"/>
                </a:lnSpc>
                <a:spcBef>
                  <a:spcPts val="500"/>
                </a:spcBef>
                <a:spcAft>
                  <a:spcPts val="500"/>
                </a:spcAft>
                <a:buFont typeface="Arial" panose="020B0604020202020204" pitchFamily="34" charset="0"/>
                <a:buChar char="•"/>
                <a:tabLst>
                  <a:tab pos="228600" algn="l"/>
                </a:tabLst>
              </a:pPr>
              <a:r>
                <a:rPr lang="zh-CN" altLang="en-US" sz="1200" dirty="0">
                  <a:solidFill>
                    <a:srgbClr val="000000"/>
                  </a:solidFill>
                  <a:latin typeface="微软雅黑" pitchFamily="34" charset="-122"/>
                  <a:ea typeface="微软雅黑" pitchFamily="34" charset="-122"/>
                  <a:cs typeface="Times New Roman"/>
                </a:rPr>
                <a:t>针对不同的技术平台，不同的场景，收集</a:t>
              </a:r>
              <a:r>
                <a:rPr lang="zh-CN" altLang="en-US" sz="1200" dirty="0" smtClean="0">
                  <a:solidFill>
                    <a:srgbClr val="000000"/>
                  </a:solidFill>
                  <a:latin typeface="微软雅黑" pitchFamily="34" charset="-122"/>
                  <a:ea typeface="微软雅黑" pitchFamily="34" charset="-122"/>
                  <a:cs typeface="Times New Roman"/>
                </a:rPr>
                <a:t>优秀方案范例</a:t>
              </a:r>
              <a:r>
                <a:rPr lang="zh-CN" altLang="en-US" sz="1200" dirty="0">
                  <a:solidFill>
                    <a:srgbClr val="000000"/>
                  </a:solidFill>
                  <a:latin typeface="微软雅黑" pitchFamily="34" charset="-122"/>
                  <a:ea typeface="微软雅黑" pitchFamily="34" charset="-122"/>
                  <a:cs typeface="Times New Roman"/>
                </a:rPr>
                <a:t>，供设计者</a:t>
              </a:r>
              <a:r>
                <a:rPr lang="zh-CN" altLang="en-US" sz="1200" dirty="0" smtClean="0">
                  <a:solidFill>
                    <a:srgbClr val="000000"/>
                  </a:solidFill>
                  <a:latin typeface="微软雅黑" pitchFamily="34" charset="-122"/>
                  <a:ea typeface="微软雅黑" pitchFamily="34" charset="-122"/>
                  <a:cs typeface="Times New Roman"/>
                </a:rPr>
                <a:t>参考</a:t>
              </a:r>
              <a:endParaRPr lang="en-US" altLang="zh-CN" sz="1200" dirty="0" smtClean="0">
                <a:solidFill>
                  <a:srgbClr val="000000"/>
                </a:solidFill>
                <a:latin typeface="微软雅黑" pitchFamily="34" charset="-122"/>
                <a:ea typeface="微软雅黑" pitchFamily="34" charset="-122"/>
                <a:cs typeface="Times New Roman"/>
              </a:endParaRPr>
            </a:p>
            <a:p>
              <a:pPr marL="457200" lvl="2" indent="-228600">
                <a:lnSpc>
                  <a:spcPct val="115000"/>
                </a:lnSpc>
                <a:spcBef>
                  <a:spcPts val="500"/>
                </a:spcBef>
                <a:spcAft>
                  <a:spcPts val="500"/>
                </a:spcAft>
                <a:buFont typeface="Arial" panose="020B0604020202020204" pitchFamily="34" charset="0"/>
                <a:buChar char="•"/>
                <a:tabLst>
                  <a:tab pos="228600" algn="l"/>
                </a:tabLst>
              </a:pPr>
              <a:r>
                <a:rPr lang="zh-CN" altLang="en-US" sz="1200" dirty="0" smtClean="0">
                  <a:solidFill>
                    <a:srgbClr val="000000"/>
                  </a:solidFill>
                  <a:latin typeface="微软雅黑" pitchFamily="34" charset="-122"/>
                  <a:ea typeface="微软雅黑" pitchFamily="34" charset="-122"/>
                  <a:cs typeface="Times New Roman"/>
                </a:rPr>
                <a:t>例如：在</a:t>
              </a:r>
              <a:r>
                <a:rPr lang="en-US" altLang="zh-CN" sz="1200" dirty="0" smtClean="0">
                  <a:solidFill>
                    <a:srgbClr val="000000"/>
                  </a:solidFill>
                  <a:latin typeface="微软雅黑" pitchFamily="34" charset="-122"/>
                  <a:ea typeface="微软雅黑" pitchFamily="34" charset="-122"/>
                  <a:cs typeface="Times New Roman"/>
                </a:rPr>
                <a:t>Tomcat</a:t>
              </a:r>
              <a:r>
                <a:rPr lang="zh-CN" altLang="en-US" sz="1200" dirty="0" smtClean="0">
                  <a:solidFill>
                    <a:srgbClr val="000000"/>
                  </a:solidFill>
                  <a:latin typeface="微软雅黑" pitchFamily="34" charset="-122"/>
                  <a:ea typeface="微软雅黑" pitchFamily="34" charset="-122"/>
                  <a:cs typeface="Times New Roman"/>
                </a:rPr>
                <a:t>环境下使用</a:t>
              </a:r>
              <a:r>
                <a:rPr lang="en-US" altLang="zh-CN" sz="1200" dirty="0" smtClean="0">
                  <a:solidFill>
                    <a:srgbClr val="000000"/>
                  </a:solidFill>
                  <a:latin typeface="微软雅黑" pitchFamily="34" charset="-122"/>
                  <a:ea typeface="微软雅黑" pitchFamily="34" charset="-122"/>
                  <a:cs typeface="Times New Roman"/>
                </a:rPr>
                <a:t>SSL</a:t>
              </a:r>
              <a:r>
                <a:rPr lang="zh-CN" altLang="en-US" sz="1200" dirty="0" smtClean="0">
                  <a:solidFill>
                    <a:srgbClr val="000000"/>
                  </a:solidFill>
                  <a:latin typeface="微软雅黑" pitchFamily="34" charset="-122"/>
                  <a:ea typeface="微软雅黑" pitchFamily="34" charset="-122"/>
                  <a:cs typeface="Times New Roman"/>
                </a:rPr>
                <a:t>双向证书认证的实施方案、基于芯片的安全启动方案、</a:t>
              </a:r>
              <a:r>
                <a:rPr lang="en-US" altLang="zh-CN" sz="1200" dirty="0" smtClean="0">
                  <a:solidFill>
                    <a:srgbClr val="000000"/>
                  </a:solidFill>
                  <a:latin typeface="微软雅黑" pitchFamily="34" charset="-122"/>
                  <a:ea typeface="微软雅黑" pitchFamily="34" charset="-122"/>
                  <a:cs typeface="Times New Roman"/>
                </a:rPr>
                <a:t>Android</a:t>
              </a:r>
              <a:r>
                <a:rPr lang="zh-CN" altLang="en-US" sz="1200" dirty="0" smtClean="0">
                  <a:solidFill>
                    <a:srgbClr val="000000"/>
                  </a:solidFill>
                  <a:latin typeface="微软雅黑" pitchFamily="34" charset="-122"/>
                  <a:ea typeface="微软雅黑" pitchFamily="34" charset="-122"/>
                  <a:cs typeface="Times New Roman"/>
                </a:rPr>
                <a:t>平台下的软件完整性保护方案</a:t>
              </a:r>
              <a:endParaRPr lang="en-US" altLang="zh-CN" sz="1200" dirty="0">
                <a:solidFill>
                  <a:srgbClr val="000000"/>
                </a:solidFill>
                <a:latin typeface="微软雅黑" pitchFamily="34" charset="-122"/>
                <a:ea typeface="微软雅黑" pitchFamily="34" charset="-122"/>
                <a:cs typeface="Times New Roman"/>
              </a:endParaRPr>
            </a:p>
          </p:txBody>
        </p:sp>
      </p:grpSp>
      <p:sp>
        <p:nvSpPr>
          <p:cNvPr id="718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649920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2463" y="214290"/>
            <a:ext cx="7745412" cy="871537"/>
          </a:xfrm>
        </p:spPr>
        <p:txBody>
          <a:bodyPr/>
          <a:lstStyle/>
          <a:p>
            <a:pPr marL="300038" lvl="1" indent="-300038"/>
            <a:r>
              <a:rPr lang="en-US" altLang="zh-CN" sz="2600" dirty="0" smtClean="0"/>
              <a:t>When:</a:t>
            </a:r>
            <a:r>
              <a:rPr lang="zh-CN" altLang="en-US" sz="2600" dirty="0" smtClean="0"/>
              <a:t>什么时候使用威胁评估库</a:t>
            </a:r>
            <a:endParaRPr lang="en-US" altLang="zh-CN" sz="2600" dirty="0" smtClean="0"/>
          </a:p>
        </p:txBody>
      </p:sp>
      <p:grpSp>
        <p:nvGrpSpPr>
          <p:cNvPr id="3" name="组合 10"/>
          <p:cNvGrpSpPr/>
          <p:nvPr/>
        </p:nvGrpSpPr>
        <p:grpSpPr>
          <a:xfrm>
            <a:off x="500034" y="3643314"/>
            <a:ext cx="8164570" cy="1643074"/>
            <a:chOff x="596872" y="3059111"/>
            <a:chExt cx="8164570" cy="2227575"/>
          </a:xfrm>
        </p:grpSpPr>
        <p:sp>
          <p:nvSpPr>
            <p:cNvPr id="7" name="矩形 6"/>
            <p:cNvSpPr/>
            <p:nvPr/>
          </p:nvSpPr>
          <p:spPr bwMode="auto">
            <a:xfrm>
              <a:off x="596872" y="3059111"/>
              <a:ext cx="8137474" cy="2227575"/>
            </a:xfrm>
            <a:prstGeom prst="rect">
              <a:avLst/>
            </a:prstGeom>
            <a:solidFill>
              <a:schemeClr val="bg1"/>
            </a:solidFill>
            <a:ln>
              <a:solidFill>
                <a:srgbClr val="777777"/>
              </a:solidFill>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nSpc>
                  <a:spcPct val="150000"/>
                </a:lnSpc>
                <a:buClr>
                  <a:srgbClr val="CC9900"/>
                </a:buClr>
              </a:pPr>
              <a:endParaRPr lang="zh-CN" altLang="en-US" dirty="0" smtClean="0">
                <a:solidFill>
                  <a:srgbClr val="000000"/>
                </a:solidFill>
                <a:latin typeface="微软雅黑" pitchFamily="34" charset="-122"/>
                <a:ea typeface="微软雅黑" pitchFamily="34" charset="-122"/>
              </a:endParaRPr>
            </a:p>
          </p:txBody>
        </p:sp>
        <p:sp>
          <p:nvSpPr>
            <p:cNvPr id="8" name="矩形 7"/>
            <p:cNvSpPr/>
            <p:nvPr/>
          </p:nvSpPr>
          <p:spPr>
            <a:xfrm>
              <a:off x="760386" y="3203627"/>
              <a:ext cx="8001056" cy="1816489"/>
            </a:xfrm>
            <a:prstGeom prst="rect">
              <a:avLst/>
            </a:prstGeom>
          </p:spPr>
          <p:txBody>
            <a:bodyPr wrap="square">
              <a:spAutoFit/>
            </a:bodyPr>
            <a:lstStyle/>
            <a:p>
              <a:pPr lvl="1" indent="-228600">
                <a:lnSpc>
                  <a:spcPct val="115000"/>
                </a:lnSpc>
                <a:spcBef>
                  <a:spcPts val="500"/>
                </a:spcBef>
                <a:spcAft>
                  <a:spcPts val="500"/>
                </a:spcAft>
                <a:buFont typeface="Arial" pitchFamily="34" charset="0"/>
                <a:buChar char="•"/>
                <a:tabLst>
                  <a:tab pos="228600" algn="l"/>
                </a:tabLst>
              </a:pPr>
              <a:r>
                <a:rPr lang="zh-CN" altLang="en-US" sz="1400" dirty="0" smtClean="0">
                  <a:solidFill>
                    <a:srgbClr val="000000"/>
                  </a:solidFill>
                  <a:latin typeface="微软雅黑" pitchFamily="34" charset="-122"/>
                  <a:ea typeface="微软雅黑" pitchFamily="34" charset="-122"/>
                </a:rPr>
                <a:t>绘制数据流是梳理业务的过程，以数据为中心将业务过程描述出来</a:t>
              </a:r>
              <a:endParaRPr lang="en-US" altLang="zh-CN" sz="14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400" dirty="0" smtClean="0">
                  <a:solidFill>
                    <a:srgbClr val="000000"/>
                  </a:solidFill>
                  <a:latin typeface="微软雅黑" pitchFamily="34" charset="-122"/>
                  <a:ea typeface="微软雅黑" pitchFamily="34" charset="-122"/>
                </a:rPr>
                <a:t>列举威胁依据</a:t>
              </a:r>
              <a:r>
                <a:rPr lang="en-US" altLang="zh-CN" sz="1400" dirty="0" smtClean="0">
                  <a:solidFill>
                    <a:srgbClr val="000000"/>
                  </a:solidFill>
                  <a:latin typeface="微软雅黑" pitchFamily="34" charset="-122"/>
                  <a:ea typeface="微软雅黑" pitchFamily="34" charset="-122"/>
                </a:rPr>
                <a:t>ASTRIDE</a:t>
              </a:r>
              <a:r>
                <a:rPr lang="zh-CN" altLang="en-US" sz="1400" dirty="0" smtClean="0">
                  <a:solidFill>
                    <a:srgbClr val="000000"/>
                  </a:solidFill>
                  <a:latin typeface="微软雅黑" pitchFamily="34" charset="-122"/>
                  <a:ea typeface="微软雅黑" pitchFamily="34" charset="-122"/>
                </a:rPr>
                <a:t>模型，建立起数据流与威胁的映射关系</a:t>
              </a:r>
              <a:endParaRPr lang="en-US" altLang="zh-CN" sz="14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400" dirty="0" smtClean="0">
                  <a:solidFill>
                    <a:prstClr val="black"/>
                  </a:solidFill>
                  <a:latin typeface="微软雅黑" pitchFamily="34" charset="-122"/>
                  <a:ea typeface="微软雅黑" pitchFamily="34" charset="-122"/>
                </a:rPr>
                <a:t>威胁评估库是理解系统安全风险的支撑库，是站在攻击者的角度分析评估对象，以此评估系统的现有设计的残余风险。</a:t>
              </a:r>
              <a:endParaRPr lang="en-US" altLang="zh-CN" sz="1400" dirty="0" smtClean="0">
                <a:solidFill>
                  <a:srgbClr val="000000"/>
                </a:solidFill>
                <a:latin typeface="微软雅黑" pitchFamily="34" charset="-122"/>
                <a:ea typeface="微软雅黑" pitchFamily="34" charset="-122"/>
              </a:endParaRPr>
            </a:p>
          </p:txBody>
        </p:sp>
      </p:grpSp>
      <p:sp>
        <p:nvSpPr>
          <p:cNvPr id="718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2" name="组合 31"/>
          <p:cNvGrpSpPr/>
          <p:nvPr/>
        </p:nvGrpSpPr>
        <p:grpSpPr>
          <a:xfrm>
            <a:off x="642910" y="928670"/>
            <a:ext cx="7858180" cy="2571768"/>
            <a:chOff x="642910" y="928670"/>
            <a:chExt cx="7858180" cy="2286016"/>
          </a:xfrm>
        </p:grpSpPr>
        <p:graphicFrame>
          <p:nvGraphicFramePr>
            <p:cNvPr id="27" name="图示 26"/>
            <p:cNvGraphicFramePr/>
            <p:nvPr>
              <p:extLst>
                <p:ext uri="{D42A27DB-BD31-4B8C-83A1-F6EECF244321}">
                  <p14:modId xmlns:p14="http://schemas.microsoft.com/office/powerpoint/2010/main" val="3633200968"/>
                </p:ext>
              </p:extLst>
            </p:nvPr>
          </p:nvGraphicFramePr>
          <p:xfrm>
            <a:off x="642910" y="928670"/>
            <a:ext cx="7858180" cy="2286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AutoShape 6"/>
            <p:cNvSpPr>
              <a:spLocks noChangeArrowheads="1"/>
            </p:cNvSpPr>
            <p:nvPr/>
          </p:nvSpPr>
          <p:spPr bwMode="auto">
            <a:xfrm>
              <a:off x="5956224" y="2214554"/>
              <a:ext cx="234675" cy="367680"/>
            </a:xfrm>
            <a:prstGeom prst="flowChartMagneticDisk">
              <a:avLst/>
            </a:prstGeom>
            <a:solidFill>
              <a:srgbClr val="0070C0"/>
            </a:solidFill>
            <a:ln w="9525">
              <a:solidFill>
                <a:schemeClr val="bg2"/>
              </a:solidFill>
              <a:round/>
              <a:headEnd/>
              <a:tailEnd/>
            </a:ln>
          </p:spPr>
          <p:txBody>
            <a:bodyPr wrap="none" anchor="ctr"/>
            <a:lstStyle/>
            <a:p>
              <a:pPr>
                <a:defRPr/>
              </a:pPr>
              <a:endParaRPr lang="en-US" altLang="zh-CN" dirty="0">
                <a:solidFill>
                  <a:srgbClr val="D4D4D6"/>
                </a:solidFill>
                <a:latin typeface="微软雅黑" pitchFamily="34" charset="-122"/>
                <a:ea typeface="微软雅黑" pitchFamily="34" charset="-122"/>
              </a:endParaRPr>
            </a:p>
          </p:txBody>
        </p:sp>
        <p:sp>
          <p:nvSpPr>
            <p:cNvPr id="31" name="五角星 30"/>
            <p:cNvSpPr/>
            <p:nvPr/>
          </p:nvSpPr>
          <p:spPr bwMode="auto">
            <a:xfrm>
              <a:off x="6000760" y="2285992"/>
              <a:ext cx="214314" cy="214314"/>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rgbClr val="000000"/>
                </a:solidFill>
                <a:effectLst/>
                <a:latin typeface="FrutigerNext LT Regular" pitchFamily="34" charset="0"/>
                <a:ea typeface="ＭＳ Ｐゴシック" pitchFamily="34" charset="-128"/>
              </a:endParaRPr>
            </a:p>
          </p:txBody>
        </p:sp>
      </p:grpSp>
    </p:spTree>
    <p:extLst>
      <p:ext uri="{BB962C8B-B14F-4D97-AF65-F5344CB8AC3E}">
        <p14:creationId xmlns:p14="http://schemas.microsoft.com/office/powerpoint/2010/main" val="18149901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2463" y="214290"/>
            <a:ext cx="7745412" cy="871537"/>
          </a:xfrm>
        </p:spPr>
        <p:txBody>
          <a:bodyPr/>
          <a:lstStyle/>
          <a:p>
            <a:pPr marL="300038" lvl="1" indent="-300038"/>
            <a:r>
              <a:rPr lang="en-US" altLang="zh-CN" sz="2600" dirty="0" smtClean="0"/>
              <a:t>How:</a:t>
            </a:r>
            <a:r>
              <a:rPr lang="zh-CN" altLang="en-US" sz="2600" dirty="0" smtClean="0"/>
              <a:t>怎么使用威胁评估库</a:t>
            </a:r>
            <a:endParaRPr lang="en-US" altLang="zh-CN" sz="2600" dirty="0" smtClean="0"/>
          </a:p>
        </p:txBody>
      </p:sp>
      <p:sp>
        <p:nvSpPr>
          <p:cNvPr id="718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31"/>
          <p:cNvGrpSpPr/>
          <p:nvPr/>
        </p:nvGrpSpPr>
        <p:grpSpPr>
          <a:xfrm>
            <a:off x="642910" y="1000108"/>
            <a:ext cx="7858180" cy="1643074"/>
            <a:chOff x="642910" y="928670"/>
            <a:chExt cx="7858180" cy="2286016"/>
          </a:xfrm>
        </p:grpSpPr>
        <p:graphicFrame>
          <p:nvGraphicFramePr>
            <p:cNvPr id="27" name="图示 26"/>
            <p:cNvGraphicFramePr/>
            <p:nvPr/>
          </p:nvGraphicFramePr>
          <p:xfrm>
            <a:off x="642910" y="928670"/>
            <a:ext cx="7858180" cy="2286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AutoShape 6"/>
            <p:cNvSpPr>
              <a:spLocks noChangeArrowheads="1"/>
            </p:cNvSpPr>
            <p:nvPr/>
          </p:nvSpPr>
          <p:spPr bwMode="auto">
            <a:xfrm>
              <a:off x="5956224" y="2214554"/>
              <a:ext cx="234675" cy="367680"/>
            </a:xfrm>
            <a:prstGeom prst="flowChartMagneticDisk">
              <a:avLst/>
            </a:prstGeom>
            <a:solidFill>
              <a:srgbClr val="0070C0"/>
            </a:solidFill>
            <a:ln w="9525">
              <a:solidFill>
                <a:schemeClr val="bg2"/>
              </a:solidFill>
              <a:round/>
              <a:headEnd/>
              <a:tailEnd/>
            </a:ln>
          </p:spPr>
          <p:txBody>
            <a:bodyPr wrap="none" anchor="ctr"/>
            <a:lstStyle/>
            <a:p>
              <a:pPr>
                <a:defRPr/>
              </a:pPr>
              <a:endParaRPr lang="en-US" altLang="zh-CN" dirty="0">
                <a:solidFill>
                  <a:srgbClr val="D4D4D6"/>
                </a:solidFill>
                <a:latin typeface="微软雅黑" pitchFamily="34" charset="-122"/>
                <a:ea typeface="微软雅黑" pitchFamily="34" charset="-122"/>
              </a:endParaRPr>
            </a:p>
          </p:txBody>
        </p:sp>
        <p:sp>
          <p:nvSpPr>
            <p:cNvPr id="31" name="五角星 30"/>
            <p:cNvSpPr/>
            <p:nvPr/>
          </p:nvSpPr>
          <p:spPr bwMode="auto">
            <a:xfrm>
              <a:off x="6000760" y="2285992"/>
              <a:ext cx="214314" cy="214314"/>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rgbClr val="000000"/>
                </a:solidFill>
                <a:effectLst/>
                <a:latin typeface="FrutigerNext LT Regular" pitchFamily="34" charset="0"/>
                <a:ea typeface="ＭＳ Ｐゴシック" pitchFamily="34" charset="-128"/>
              </a:endParaRPr>
            </a:p>
          </p:txBody>
        </p:sp>
      </p:grpSp>
      <p:grpSp>
        <p:nvGrpSpPr>
          <p:cNvPr id="20" name="组合 19"/>
          <p:cNvGrpSpPr/>
          <p:nvPr/>
        </p:nvGrpSpPr>
        <p:grpSpPr>
          <a:xfrm>
            <a:off x="2810507" y="3286124"/>
            <a:ext cx="5547707" cy="2786082"/>
            <a:chOff x="2552685" y="1643050"/>
            <a:chExt cx="5547707" cy="2786082"/>
          </a:xfrm>
        </p:grpSpPr>
        <p:sp>
          <p:nvSpPr>
            <p:cNvPr id="12" name="Rectangle 2"/>
            <p:cNvSpPr>
              <a:spLocks noChangeArrowheads="1"/>
            </p:cNvSpPr>
            <p:nvPr/>
          </p:nvSpPr>
          <p:spPr bwMode="auto">
            <a:xfrm>
              <a:off x="7380311" y="1643050"/>
              <a:ext cx="720081" cy="2786082"/>
            </a:xfrm>
            <a:prstGeom prst="rect">
              <a:avLst/>
            </a:prstGeom>
            <a:ln>
              <a:solidFill>
                <a:srgbClr val="777777"/>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lstStyle/>
            <a:p>
              <a:endParaRPr lang="zh-CN" altLang="en-US">
                <a:solidFill>
                  <a:srgbClr val="000000"/>
                </a:solidFill>
                <a:latin typeface="微软雅黑" pitchFamily="34" charset="-122"/>
                <a:ea typeface="微软雅黑" pitchFamily="34" charset="-122"/>
              </a:endParaRPr>
            </a:p>
          </p:txBody>
        </p:sp>
        <p:sp>
          <p:nvSpPr>
            <p:cNvPr id="13" name="AutoShape 3"/>
            <p:cNvSpPr>
              <a:spLocks noChangeArrowheads="1"/>
            </p:cNvSpPr>
            <p:nvPr/>
          </p:nvSpPr>
          <p:spPr bwMode="auto">
            <a:xfrm>
              <a:off x="2552685" y="2108816"/>
              <a:ext cx="4640277" cy="757230"/>
            </a:xfrm>
            <a:prstGeom prst="homePlate">
              <a:avLst>
                <a:gd name="adj" fmla="val 24487"/>
              </a:avLst>
            </a:prstGeom>
            <a:solidFill>
              <a:schemeClr val="bg1"/>
            </a:solidFill>
            <a:ln w="6350">
              <a:solidFill>
                <a:schemeClr val="tx1"/>
              </a:solidFill>
              <a:miter lim="800000"/>
              <a:headEnd/>
              <a:tailEnd/>
            </a:ln>
            <a:effectLst>
              <a:outerShdw blurRad="63500" sx="102000" sy="102000" algn="ctr" rotWithShape="0">
                <a:prstClr val="black">
                  <a:alpha val="40000"/>
                </a:prstClr>
              </a:outerShdw>
            </a:effectLst>
          </p:spPr>
          <p:txBody>
            <a:bodyPr wrap="none" lIns="0" tIns="0" rIns="0" bIns="0" anchor="ctr"/>
            <a:lstStyle/>
            <a:p>
              <a:endParaRPr lang="zh-CN" altLang="en-US" sz="1400">
                <a:solidFill>
                  <a:srgbClr val="000000"/>
                </a:solidFill>
                <a:latin typeface="微软雅黑" pitchFamily="34" charset="-122"/>
                <a:ea typeface="微软雅黑" pitchFamily="34" charset="-122"/>
              </a:endParaRPr>
            </a:p>
          </p:txBody>
        </p:sp>
        <p:sp>
          <p:nvSpPr>
            <p:cNvPr id="15" name="AutoShape 11"/>
            <p:cNvSpPr>
              <a:spLocks noChangeArrowheads="1"/>
            </p:cNvSpPr>
            <p:nvPr/>
          </p:nvSpPr>
          <p:spPr bwMode="auto">
            <a:xfrm>
              <a:off x="2552685" y="3370102"/>
              <a:ext cx="4640277" cy="864096"/>
            </a:xfrm>
            <a:prstGeom prst="homePlate">
              <a:avLst>
                <a:gd name="adj" fmla="val 24487"/>
              </a:avLst>
            </a:prstGeom>
            <a:solidFill>
              <a:schemeClr val="bg1"/>
            </a:solidFill>
            <a:ln w="6350">
              <a:solidFill>
                <a:schemeClr val="tx1"/>
              </a:solidFill>
              <a:miter lim="800000"/>
              <a:headEnd/>
              <a:tailEnd/>
            </a:ln>
            <a:effectLst>
              <a:outerShdw blurRad="63500" sx="102000" sy="102000" algn="ctr" rotWithShape="0">
                <a:prstClr val="black">
                  <a:alpha val="40000"/>
                </a:prstClr>
              </a:outerShdw>
            </a:effectLst>
          </p:spPr>
          <p:txBody>
            <a:bodyPr wrap="none" lIns="0" tIns="0" rIns="0" bIns="0" anchor="ctr"/>
            <a:lstStyle/>
            <a:p>
              <a:endParaRPr lang="zh-CN" altLang="en-US" sz="1400">
                <a:solidFill>
                  <a:srgbClr val="000000"/>
                </a:solidFill>
                <a:latin typeface="微软雅黑" pitchFamily="34" charset="-122"/>
                <a:ea typeface="微软雅黑" pitchFamily="34" charset="-122"/>
              </a:endParaRPr>
            </a:p>
          </p:txBody>
        </p:sp>
        <p:sp>
          <p:nvSpPr>
            <p:cNvPr id="16" name="TextBox 15"/>
            <p:cNvSpPr txBox="1"/>
            <p:nvPr/>
          </p:nvSpPr>
          <p:spPr>
            <a:xfrm>
              <a:off x="2624124" y="2223103"/>
              <a:ext cx="4143404" cy="523220"/>
            </a:xfrm>
            <a:prstGeom prst="rect">
              <a:avLst/>
            </a:prstGeom>
            <a:noFill/>
          </p:spPr>
          <p:txBody>
            <a:bodyPr wrap="square" rtlCol="0">
              <a:spAutoFit/>
            </a:bodyPr>
            <a:lstStyle/>
            <a:p>
              <a:r>
                <a:rPr lang="en-US" altLang="zh-CN" sz="1400" b="1" dirty="0" smtClean="0">
                  <a:solidFill>
                    <a:srgbClr val="000000"/>
                  </a:solidFill>
                  <a:latin typeface="微软雅黑" pitchFamily="34" charset="-122"/>
                  <a:ea typeface="微软雅黑" pitchFamily="34" charset="-122"/>
                </a:rPr>
                <a:t>STEP1</a:t>
              </a:r>
              <a:r>
                <a:rPr lang="zh-CN" altLang="en-US" sz="1400" dirty="0" smtClean="0">
                  <a:solidFill>
                    <a:srgbClr val="000000"/>
                  </a:solidFill>
                  <a:latin typeface="微软雅黑" pitchFamily="34" charset="-122"/>
                  <a:ea typeface="微软雅黑" pitchFamily="34" charset="-122"/>
                </a:rPr>
                <a:t>：当前业务中，威胁的具体场景是什么？如果攻击发生了，对业务的影响是什么？</a:t>
              </a:r>
              <a:endParaRPr lang="zh-CN" altLang="en-US" sz="1400" dirty="0">
                <a:solidFill>
                  <a:srgbClr val="000000"/>
                </a:solidFill>
                <a:latin typeface="微软雅黑" pitchFamily="34" charset="-122"/>
                <a:ea typeface="微软雅黑" pitchFamily="34" charset="-122"/>
              </a:endParaRPr>
            </a:p>
          </p:txBody>
        </p:sp>
        <p:sp>
          <p:nvSpPr>
            <p:cNvPr id="18" name="TextBox 17"/>
            <p:cNvSpPr txBox="1"/>
            <p:nvPr/>
          </p:nvSpPr>
          <p:spPr>
            <a:xfrm>
              <a:off x="2624123" y="3466940"/>
              <a:ext cx="4214842" cy="480366"/>
            </a:xfrm>
            <a:prstGeom prst="rect">
              <a:avLst/>
            </a:prstGeom>
            <a:noFill/>
          </p:spPr>
          <p:txBody>
            <a:bodyPr wrap="square" rtlCol="0">
              <a:noAutofit/>
            </a:bodyPr>
            <a:lstStyle/>
            <a:p>
              <a:r>
                <a:rPr lang="en-US" altLang="zh-CN" sz="1400" b="1" dirty="0" smtClean="0">
                  <a:solidFill>
                    <a:srgbClr val="000000"/>
                  </a:solidFill>
                  <a:latin typeface="微软雅黑" pitchFamily="34" charset="-122"/>
                  <a:ea typeface="微软雅黑" pitchFamily="34" charset="-122"/>
                </a:rPr>
                <a:t>STEP2</a:t>
              </a:r>
              <a:r>
                <a:rPr lang="zh-CN" altLang="en-US" sz="1400" dirty="0" smtClean="0">
                  <a:solidFill>
                    <a:srgbClr val="000000"/>
                  </a:solidFill>
                  <a:latin typeface="微软雅黑" pitchFamily="34" charset="-122"/>
                  <a:ea typeface="微软雅黑" pitchFamily="34" charset="-122"/>
                </a:rPr>
                <a:t>：与</a:t>
              </a:r>
              <a:r>
                <a:rPr lang="zh-CN" altLang="en-US" sz="1400" dirty="0">
                  <a:solidFill>
                    <a:srgbClr val="000000"/>
                  </a:solidFill>
                  <a:latin typeface="微软雅黑" pitchFamily="34" charset="-122"/>
                  <a:ea typeface="微软雅黑" pitchFamily="34" charset="-122"/>
                </a:rPr>
                <a:t>当前威胁对应的有哪些攻击方式，在什么条件下会发生攻击</a:t>
              </a:r>
              <a:r>
                <a:rPr lang="zh-CN" altLang="en-US" sz="1400" dirty="0" smtClean="0">
                  <a:solidFill>
                    <a:srgbClr val="000000"/>
                  </a:solidFill>
                  <a:latin typeface="微软雅黑" pitchFamily="34" charset="-122"/>
                  <a:ea typeface="微软雅黑" pitchFamily="34" charset="-122"/>
                </a:rPr>
                <a:t>？当前做了哪些消减措施？剩余风险有多大？</a:t>
              </a:r>
              <a:endParaRPr lang="zh-CN" altLang="en-US" sz="1400" dirty="0">
                <a:solidFill>
                  <a:srgbClr val="000000"/>
                </a:solidFill>
                <a:latin typeface="微软雅黑" pitchFamily="34" charset="-122"/>
                <a:ea typeface="微软雅黑" pitchFamily="34" charset="-122"/>
              </a:endParaRPr>
            </a:p>
          </p:txBody>
        </p:sp>
        <p:sp>
          <p:nvSpPr>
            <p:cNvPr id="19" name="TextBox 18"/>
            <p:cNvSpPr txBox="1"/>
            <p:nvPr/>
          </p:nvSpPr>
          <p:spPr>
            <a:xfrm>
              <a:off x="7531948" y="1916832"/>
              <a:ext cx="432048" cy="2462213"/>
            </a:xfrm>
            <a:prstGeom prst="rect">
              <a:avLst/>
            </a:prstGeom>
            <a:noFill/>
          </p:spPr>
          <p:txBody>
            <a:bodyPr wrap="square" rtlCol="0">
              <a:spAutoFit/>
            </a:bodyPr>
            <a:lstStyle/>
            <a:p>
              <a:r>
                <a:rPr lang="zh-CN" altLang="en-US" sz="1400" b="1" dirty="0" smtClean="0">
                  <a:solidFill>
                    <a:srgbClr val="990000"/>
                  </a:solidFill>
                  <a:latin typeface="微软雅黑" pitchFamily="34" charset="-122"/>
                  <a:ea typeface="微软雅黑" pitchFamily="34" charset="-122"/>
                </a:rPr>
                <a:t>综合分析、当前的风险为</a:t>
              </a:r>
              <a:r>
                <a:rPr lang="en-US" altLang="zh-CN" sz="1400" b="1" dirty="0" smtClean="0">
                  <a:solidFill>
                    <a:srgbClr val="990000"/>
                  </a:solidFill>
                  <a:latin typeface="微软雅黑" pitchFamily="34" charset="-122"/>
                  <a:ea typeface="微软雅黑" pitchFamily="34" charset="-122"/>
                </a:rPr>
                <a:t>…</a:t>
              </a:r>
              <a:endParaRPr lang="zh-CN" altLang="en-US" sz="1400" b="1" dirty="0">
                <a:solidFill>
                  <a:srgbClr val="990000"/>
                </a:solidFill>
                <a:latin typeface="微软雅黑" pitchFamily="34" charset="-122"/>
                <a:ea typeface="微软雅黑" pitchFamily="34" charset="-122"/>
              </a:endParaRPr>
            </a:p>
          </p:txBody>
        </p:sp>
      </p:grpSp>
      <p:sp>
        <p:nvSpPr>
          <p:cNvPr id="21" name="梯形 20"/>
          <p:cNvSpPr/>
          <p:nvPr/>
        </p:nvSpPr>
        <p:spPr bwMode="auto">
          <a:xfrm>
            <a:off x="2643174" y="2571744"/>
            <a:ext cx="6000792" cy="571504"/>
          </a:xfrm>
          <a:prstGeom prst="trapezoid">
            <a:avLst>
              <a:gd name="adj" fmla="val 439873"/>
            </a:avLst>
          </a:prstGeom>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1002">
            <a:schemeClr val="lt1"/>
          </a:fillRef>
          <a:effectRef idx="0">
            <a:scrgbClr r="0" g="0" b="0"/>
          </a:effectRef>
          <a:fontRef idx="major"/>
        </p:style>
        <p:txBody>
          <a:bodyPr vert="horz" wrap="square" lIns="79200" tIns="39600" rIns="79200" bIns="39600" numCol="1" rtlCol="0" anchor="t" anchorCtr="0" compatLnSpc="1">
            <a:prstTxWarp prst="textNoShape">
              <a:avLst/>
            </a:prstTxWarp>
            <a:no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rgbClr val="000000"/>
              </a:solidFill>
              <a:effectLst/>
              <a:latin typeface="FrutigerNext LT Regular" pitchFamily="34" charset="0"/>
              <a:ea typeface="ＭＳ Ｐゴシック" pitchFamily="34" charset="-128"/>
            </a:endParaRPr>
          </a:p>
        </p:txBody>
      </p:sp>
      <p:sp>
        <p:nvSpPr>
          <p:cNvPr id="22" name="五角星 21"/>
          <p:cNvSpPr/>
          <p:nvPr/>
        </p:nvSpPr>
        <p:spPr bwMode="auto">
          <a:xfrm>
            <a:off x="2703350" y="5140499"/>
            <a:ext cx="214314" cy="154038"/>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rgbClr val="000000"/>
              </a:solidFill>
              <a:effectLst/>
              <a:latin typeface="FrutigerNext LT Regular" pitchFamily="34" charset="0"/>
              <a:ea typeface="ＭＳ Ｐゴシック" pitchFamily="34" charset="-128"/>
            </a:endParaRPr>
          </a:p>
        </p:txBody>
      </p:sp>
    </p:spTree>
    <p:extLst>
      <p:ext uri="{BB962C8B-B14F-4D97-AF65-F5344CB8AC3E}">
        <p14:creationId xmlns:p14="http://schemas.microsoft.com/office/powerpoint/2010/main" val="2574550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0" y="996389"/>
            <a:ext cx="9144000" cy="5348883"/>
          </a:xfrm>
          <a:prstGeom prst="rect">
            <a:avLst/>
          </a:prstGeom>
          <a:noFill/>
          <a:ln w="9525">
            <a:noFill/>
            <a:miter lim="800000"/>
            <a:headEnd/>
            <a:tailEnd/>
          </a:ln>
        </p:spPr>
      </p:pic>
      <p:sp>
        <p:nvSpPr>
          <p:cNvPr id="2" name="标题 1"/>
          <p:cNvSpPr>
            <a:spLocks noGrp="1"/>
          </p:cNvSpPr>
          <p:nvPr>
            <p:ph type="title"/>
          </p:nvPr>
        </p:nvSpPr>
        <p:spPr>
          <a:xfrm>
            <a:off x="652463" y="214290"/>
            <a:ext cx="7745412" cy="871537"/>
          </a:xfrm>
        </p:spPr>
        <p:txBody>
          <a:bodyPr/>
          <a:lstStyle/>
          <a:p>
            <a:pPr marL="300038" lvl="1" indent="-300038"/>
            <a:r>
              <a:rPr lang="zh-CN" altLang="en-US" sz="2600" dirty="0" smtClean="0"/>
              <a:t>威胁评估库与威胁树</a:t>
            </a:r>
            <a:endParaRPr lang="en-US" altLang="zh-CN" sz="2600" dirty="0" smtClean="0"/>
          </a:p>
        </p:txBody>
      </p:sp>
      <p:sp>
        <p:nvSpPr>
          <p:cNvPr id="9" name="矩形 8"/>
          <p:cNvSpPr/>
          <p:nvPr/>
        </p:nvSpPr>
        <p:spPr bwMode="auto">
          <a:xfrm>
            <a:off x="583204" y="1009573"/>
            <a:ext cx="4348836" cy="1267299"/>
          </a:xfrm>
          <a:prstGeom prst="rect">
            <a:avLst/>
          </a:prstGeom>
          <a:solidFill>
            <a:schemeClr val="bg1"/>
          </a:solidFill>
          <a:ln>
            <a:solidFill>
              <a:srgbClr val="777777"/>
            </a:solidFill>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nSpc>
                <a:spcPct val="150000"/>
              </a:lnSpc>
              <a:buClr>
                <a:srgbClr val="CC9900"/>
              </a:buClr>
            </a:pPr>
            <a:endParaRPr lang="zh-CN" altLang="en-US" dirty="0" smtClean="0">
              <a:solidFill>
                <a:srgbClr val="000000"/>
              </a:solidFill>
              <a:latin typeface="微软雅黑" pitchFamily="34" charset="-122"/>
              <a:ea typeface="微软雅黑" pitchFamily="34" charset="-122"/>
            </a:endParaRPr>
          </a:p>
        </p:txBody>
      </p:sp>
      <p:sp>
        <p:nvSpPr>
          <p:cNvPr id="10" name="矩形 9"/>
          <p:cNvSpPr/>
          <p:nvPr/>
        </p:nvSpPr>
        <p:spPr>
          <a:xfrm>
            <a:off x="606530" y="996389"/>
            <a:ext cx="4217692" cy="1198277"/>
          </a:xfrm>
          <a:prstGeom prst="rect">
            <a:avLst/>
          </a:prstGeom>
        </p:spPr>
        <p:txBody>
          <a:bodyPr wrap="square">
            <a:spAutoFit/>
          </a:bodyPr>
          <a:lstStyle/>
          <a:p>
            <a:pPr indent="-228600">
              <a:lnSpc>
                <a:spcPct val="115000"/>
              </a:lnSpc>
              <a:spcBef>
                <a:spcPts val="500"/>
              </a:spcBef>
              <a:spcAft>
                <a:spcPts val="500"/>
              </a:spcAft>
              <a:buFont typeface="Wingdings" pitchFamily="2" charset="2"/>
              <a:buChar char="p"/>
              <a:tabLst>
                <a:tab pos="228600" algn="l"/>
              </a:tabLst>
            </a:pPr>
            <a:r>
              <a:rPr lang="zh-CN" altLang="en-US" sz="1600" dirty="0" smtClean="0">
                <a:solidFill>
                  <a:srgbClr val="000000"/>
                </a:solidFill>
                <a:latin typeface="微软雅黑" pitchFamily="34" charset="-122"/>
                <a:ea typeface="微软雅黑" pitchFamily="34" charset="-122"/>
                <a:cs typeface="Times New Roman"/>
              </a:rPr>
              <a:t>威胁树的内容来自威胁评估库</a:t>
            </a:r>
            <a:endParaRPr lang="en-US" altLang="zh-CN" sz="1600" dirty="0" smtClean="0">
              <a:solidFill>
                <a:srgbClr val="000000"/>
              </a:solidFill>
              <a:latin typeface="微软雅黑" pitchFamily="34" charset="-122"/>
              <a:ea typeface="微软雅黑" pitchFamily="34" charset="-122"/>
              <a:cs typeface="Times New Roman"/>
            </a:endParaRPr>
          </a:p>
          <a:p>
            <a:pPr indent="-228600">
              <a:lnSpc>
                <a:spcPct val="115000"/>
              </a:lnSpc>
              <a:spcBef>
                <a:spcPts val="500"/>
              </a:spcBef>
              <a:spcAft>
                <a:spcPts val="500"/>
              </a:spcAft>
              <a:buFont typeface="Wingdings" pitchFamily="2" charset="2"/>
              <a:buChar char="p"/>
              <a:tabLst>
                <a:tab pos="228600" algn="l"/>
              </a:tabLst>
            </a:pPr>
            <a:r>
              <a:rPr lang="zh-CN" altLang="en-US" sz="1600" dirty="0" smtClean="0">
                <a:solidFill>
                  <a:srgbClr val="000000"/>
                </a:solidFill>
                <a:latin typeface="微软雅黑" pitchFamily="34" charset="-122"/>
                <a:ea typeface="微软雅黑" pitchFamily="34" charset="-122"/>
                <a:cs typeface="Times New Roman"/>
              </a:rPr>
              <a:t>威胁树是威胁评估库的一个视图</a:t>
            </a:r>
            <a:endParaRPr lang="en-US" altLang="zh-CN" sz="1600" dirty="0" smtClean="0">
              <a:solidFill>
                <a:srgbClr val="000000"/>
              </a:solidFill>
              <a:latin typeface="微软雅黑" pitchFamily="34" charset="-122"/>
              <a:ea typeface="微软雅黑" pitchFamily="34" charset="-122"/>
              <a:cs typeface="Times New Roman"/>
            </a:endParaRPr>
          </a:p>
          <a:p>
            <a:pPr indent="-228600">
              <a:lnSpc>
                <a:spcPct val="115000"/>
              </a:lnSpc>
              <a:spcBef>
                <a:spcPts val="500"/>
              </a:spcBef>
              <a:spcAft>
                <a:spcPts val="500"/>
              </a:spcAft>
              <a:buFont typeface="Wingdings" pitchFamily="2" charset="2"/>
              <a:buChar char="p"/>
              <a:tabLst>
                <a:tab pos="228600" algn="l"/>
              </a:tabLst>
            </a:pPr>
            <a:r>
              <a:rPr lang="zh-CN" altLang="en-US" sz="1600" dirty="0" smtClean="0">
                <a:solidFill>
                  <a:srgbClr val="000000"/>
                </a:solidFill>
                <a:latin typeface="微软雅黑" pitchFamily="34" charset="-122"/>
                <a:ea typeface="微软雅黑" pitchFamily="34" charset="-122"/>
                <a:cs typeface="Times New Roman"/>
              </a:rPr>
              <a:t>简洁、有全局观、可以展示出分析思路</a:t>
            </a:r>
            <a:endParaRPr lang="en-US" altLang="zh-CN" sz="1600" dirty="0" smtClean="0">
              <a:solidFill>
                <a:srgbClr val="000000"/>
              </a:solidFill>
              <a:latin typeface="微软雅黑" pitchFamily="34" charset="-122"/>
              <a:ea typeface="微软雅黑" pitchFamily="34" charset="-122"/>
              <a:cs typeface="Times New Roman"/>
            </a:endParaRPr>
          </a:p>
        </p:txBody>
      </p:sp>
      <p:sp>
        <p:nvSpPr>
          <p:cNvPr id="718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107504" y="5850633"/>
            <a:ext cx="5904656" cy="369332"/>
          </a:xfrm>
          <a:prstGeom prst="rect">
            <a:avLst/>
          </a:prstGeom>
        </p:spPr>
        <p:txBody>
          <a:bodyPr wrap="square">
            <a:spAutoFit/>
          </a:bodyPr>
          <a:lstStyle/>
          <a:p>
            <a:r>
              <a:rPr lang="zh-CN" altLang="en-US" b="1" dirty="0">
                <a:solidFill>
                  <a:srgbClr val="C00000"/>
                </a:solidFill>
              </a:rPr>
              <a:t>https://rnd-skb.huawei.com/user/threatlib/mindPage/23</a:t>
            </a:r>
          </a:p>
        </p:txBody>
      </p:sp>
    </p:spTree>
    <p:extLst>
      <p:ext uri="{BB962C8B-B14F-4D97-AF65-F5344CB8AC3E}">
        <p14:creationId xmlns:p14="http://schemas.microsoft.com/office/powerpoint/2010/main" val="259363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6" name="矩形 5"/>
          <p:cNvSpPr/>
          <p:nvPr/>
        </p:nvSpPr>
        <p:spPr>
          <a:xfrm>
            <a:off x="658987" y="1353843"/>
            <a:ext cx="6505302" cy="646331"/>
          </a:xfrm>
          <a:prstGeom prst="rect">
            <a:avLst/>
          </a:prstGeom>
        </p:spPr>
        <p:txBody>
          <a:bodyPr wrap="square">
            <a:spAutoFit/>
          </a:bodyPr>
          <a:lstStyle/>
          <a:p>
            <a:r>
              <a:rPr lang="en-US" altLang="zh-CN" b="1" dirty="0" smtClean="0">
                <a:latin typeface="+mn-ea"/>
                <a:ea typeface="+mn-ea"/>
                <a:hlinkClick r:id="rId3"/>
              </a:rPr>
              <a:t>1</a:t>
            </a:r>
            <a:r>
              <a:rPr lang="zh-CN" altLang="en-US" b="1" dirty="0" smtClean="0">
                <a:latin typeface="+mn-ea"/>
                <a:ea typeface="+mn-ea"/>
                <a:hlinkClick r:id="rId3"/>
              </a:rPr>
              <a:t>）</a:t>
            </a:r>
            <a:r>
              <a:rPr lang="en-US" altLang="zh-CN" b="1" dirty="0" smtClean="0">
                <a:latin typeface="+mn-ea"/>
                <a:ea typeface="+mn-ea"/>
                <a:hlinkClick r:id="rId3"/>
              </a:rPr>
              <a:t>  </a:t>
            </a:r>
            <a:r>
              <a:rPr lang="zh-CN" altLang="en-US" b="1" dirty="0">
                <a:latin typeface="+mn-ea"/>
                <a:ea typeface="+mn-ea"/>
                <a:hlinkClick r:id="rId3"/>
              </a:rPr>
              <a:t>华为某处设计不当可批量重置员工密码</a:t>
            </a:r>
            <a:r>
              <a:rPr lang="en-US" altLang="zh-CN" b="1" dirty="0">
                <a:latin typeface="+mn-ea"/>
                <a:ea typeface="+mn-ea"/>
                <a:hlinkClick r:id="rId3"/>
              </a:rPr>
              <a:t>(</a:t>
            </a:r>
            <a:r>
              <a:rPr lang="zh-CN" altLang="en-US" b="1" dirty="0">
                <a:latin typeface="+mn-ea"/>
                <a:ea typeface="+mn-ea"/>
                <a:hlinkClick r:id="rId3"/>
              </a:rPr>
              <a:t>内部邮件</a:t>
            </a:r>
            <a:r>
              <a:rPr lang="en-US" altLang="zh-CN" b="1" dirty="0">
                <a:latin typeface="+mn-ea"/>
                <a:ea typeface="+mn-ea"/>
                <a:hlinkClick r:id="rId3"/>
              </a:rPr>
              <a:t>/</a:t>
            </a:r>
            <a:r>
              <a:rPr lang="zh-CN" altLang="en-US" b="1" dirty="0">
                <a:latin typeface="+mn-ea"/>
                <a:ea typeface="+mn-ea"/>
                <a:hlinkClick r:id="rId3"/>
              </a:rPr>
              <a:t>聊天记录</a:t>
            </a:r>
            <a:r>
              <a:rPr lang="en-US" altLang="zh-CN" b="1" dirty="0">
                <a:latin typeface="+mn-ea"/>
                <a:ea typeface="+mn-ea"/>
                <a:hlinkClick r:id="rId3"/>
              </a:rPr>
              <a:t>/</a:t>
            </a:r>
            <a:r>
              <a:rPr lang="zh-CN" altLang="en-US" b="1" dirty="0">
                <a:latin typeface="+mn-ea"/>
                <a:ea typeface="+mn-ea"/>
                <a:hlinkClick r:id="rId3"/>
              </a:rPr>
              <a:t>各种内部密码泄露</a:t>
            </a:r>
            <a:r>
              <a:rPr lang="en-US" altLang="zh-CN" b="1" dirty="0">
                <a:latin typeface="+mn-ea"/>
                <a:ea typeface="+mn-ea"/>
                <a:hlinkClick r:id="rId3"/>
              </a:rPr>
              <a:t>)</a:t>
            </a:r>
            <a:endParaRPr lang="zh-CN" altLang="en-US" b="1" dirty="0">
              <a:latin typeface="+mn-ea"/>
              <a:ea typeface="+mn-ea"/>
            </a:endParaRPr>
          </a:p>
        </p:txBody>
      </p:sp>
      <p:sp>
        <p:nvSpPr>
          <p:cNvPr id="7" name="矩形 6"/>
          <p:cNvSpPr/>
          <p:nvPr/>
        </p:nvSpPr>
        <p:spPr>
          <a:xfrm>
            <a:off x="651101" y="2370612"/>
            <a:ext cx="8263738" cy="369332"/>
          </a:xfrm>
          <a:prstGeom prst="rect">
            <a:avLst/>
          </a:prstGeom>
        </p:spPr>
        <p:txBody>
          <a:bodyPr wrap="square">
            <a:spAutoFit/>
          </a:bodyPr>
          <a:lstStyle/>
          <a:p>
            <a:r>
              <a:rPr lang="en-US" altLang="zh-CN" b="1" dirty="0" smtClean="0">
                <a:latin typeface="+mn-ea"/>
                <a:ea typeface="+mn-ea"/>
                <a:hlinkClick r:id="rId4"/>
              </a:rPr>
              <a:t>2</a:t>
            </a:r>
            <a:r>
              <a:rPr lang="zh-CN" altLang="en-US" b="1" dirty="0" smtClean="0">
                <a:latin typeface="+mn-ea"/>
                <a:ea typeface="+mn-ea"/>
                <a:hlinkClick r:id="rId4"/>
              </a:rPr>
              <a:t>）</a:t>
            </a:r>
            <a:r>
              <a:rPr lang="en-US" altLang="zh-CN" b="1" dirty="0" smtClean="0">
                <a:latin typeface="+mn-ea"/>
                <a:ea typeface="+mn-ea"/>
                <a:hlinkClick r:id="rId4"/>
              </a:rPr>
              <a:t>  </a:t>
            </a:r>
            <a:r>
              <a:rPr lang="zh-CN" altLang="en-US" b="1" dirty="0" smtClean="0">
                <a:latin typeface="+mn-ea"/>
                <a:ea typeface="+mn-ea"/>
                <a:hlinkClick r:id="rId4"/>
              </a:rPr>
              <a:t>华为某</a:t>
            </a:r>
            <a:r>
              <a:rPr lang="zh-CN" altLang="en-US" b="1" dirty="0">
                <a:latin typeface="+mn-ea"/>
                <a:ea typeface="+mn-ea"/>
                <a:hlinkClick r:id="rId4"/>
              </a:rPr>
              <a:t>接口设计不当导致任意文件下载</a:t>
            </a:r>
            <a:endParaRPr lang="zh-CN" altLang="en-US" b="1" dirty="0">
              <a:latin typeface="+mn-ea"/>
              <a:ea typeface="+mn-ea"/>
            </a:endParaRPr>
          </a:p>
        </p:txBody>
      </p:sp>
      <p:sp>
        <p:nvSpPr>
          <p:cNvPr id="8" name="矩形 7"/>
          <p:cNvSpPr/>
          <p:nvPr/>
        </p:nvSpPr>
        <p:spPr>
          <a:xfrm>
            <a:off x="635390" y="3314502"/>
            <a:ext cx="4572000" cy="369332"/>
          </a:xfrm>
          <a:prstGeom prst="rect">
            <a:avLst/>
          </a:prstGeom>
        </p:spPr>
        <p:txBody>
          <a:bodyPr>
            <a:spAutoFit/>
          </a:bodyPr>
          <a:lstStyle/>
          <a:p>
            <a:r>
              <a:rPr lang="en-US" altLang="zh-CN" b="1" dirty="0" smtClean="0">
                <a:latin typeface="+mn-ea"/>
                <a:ea typeface="+mn-ea"/>
                <a:hlinkClick r:id="rId5"/>
              </a:rPr>
              <a:t>3</a:t>
            </a:r>
            <a:r>
              <a:rPr lang="zh-CN" altLang="en-US" b="1" dirty="0" smtClean="0">
                <a:latin typeface="+mn-ea"/>
                <a:ea typeface="+mn-ea"/>
                <a:hlinkClick r:id="rId5"/>
              </a:rPr>
              <a:t>）</a:t>
            </a:r>
            <a:r>
              <a:rPr lang="en-US" altLang="zh-CN" b="1" dirty="0" smtClean="0">
                <a:latin typeface="+mn-ea"/>
                <a:ea typeface="+mn-ea"/>
                <a:hlinkClick r:id="rId5"/>
              </a:rPr>
              <a:t>  </a:t>
            </a:r>
            <a:r>
              <a:rPr lang="zh-CN" altLang="en-US" b="1" dirty="0" smtClean="0">
                <a:latin typeface="+mn-ea"/>
                <a:ea typeface="+mn-ea"/>
                <a:hlinkClick r:id="rId5"/>
              </a:rPr>
              <a:t>华</a:t>
            </a:r>
            <a:r>
              <a:rPr lang="zh-CN" altLang="en-US" b="1" dirty="0">
                <a:latin typeface="+mn-ea"/>
                <a:ea typeface="+mn-ea"/>
                <a:hlinkClick r:id="rId5"/>
              </a:rPr>
              <a:t>为商城活动页面可暴力绕过验证</a:t>
            </a:r>
            <a:endParaRPr lang="zh-CN" altLang="en-US" dirty="0">
              <a:latin typeface="+mn-ea"/>
              <a:ea typeface="+mn-ea"/>
            </a:endParaRPr>
          </a:p>
        </p:txBody>
      </p:sp>
      <p:sp>
        <p:nvSpPr>
          <p:cNvPr id="9" name="矩形 8"/>
          <p:cNvSpPr/>
          <p:nvPr/>
        </p:nvSpPr>
        <p:spPr>
          <a:xfrm>
            <a:off x="658986" y="4252722"/>
            <a:ext cx="7543658" cy="369332"/>
          </a:xfrm>
          <a:prstGeom prst="rect">
            <a:avLst/>
          </a:prstGeom>
        </p:spPr>
        <p:txBody>
          <a:bodyPr wrap="square">
            <a:spAutoFit/>
          </a:bodyPr>
          <a:lstStyle/>
          <a:p>
            <a:r>
              <a:rPr lang="en-US" altLang="zh-CN" b="1" dirty="0" smtClean="0">
                <a:latin typeface="+mn-ea"/>
                <a:ea typeface="+mn-ea"/>
                <a:hlinkClick r:id="rId6"/>
              </a:rPr>
              <a:t>4</a:t>
            </a:r>
            <a:r>
              <a:rPr lang="zh-CN" altLang="en-US" b="1" dirty="0" smtClean="0">
                <a:latin typeface="+mn-ea"/>
                <a:ea typeface="+mn-ea"/>
                <a:hlinkClick r:id="rId6"/>
              </a:rPr>
              <a:t>）</a:t>
            </a:r>
            <a:r>
              <a:rPr lang="en-US" altLang="zh-CN" b="1" dirty="0" smtClean="0">
                <a:latin typeface="+mn-ea"/>
                <a:ea typeface="+mn-ea"/>
                <a:hlinkClick r:id="rId6"/>
              </a:rPr>
              <a:t>  </a:t>
            </a:r>
            <a:r>
              <a:rPr lang="zh-CN" altLang="en-US" b="1" dirty="0" smtClean="0">
                <a:latin typeface="+mn-ea"/>
                <a:ea typeface="+mn-ea"/>
                <a:hlinkClick r:id="rId6"/>
              </a:rPr>
              <a:t>华为某</a:t>
            </a:r>
            <a:r>
              <a:rPr lang="zh-CN" altLang="en-US" b="1" dirty="0">
                <a:latin typeface="+mn-ea"/>
                <a:ea typeface="+mn-ea"/>
                <a:hlinkClick r:id="rId6"/>
              </a:rPr>
              <a:t>站注入漏洞以及目录遍历（</a:t>
            </a:r>
            <a:r>
              <a:rPr lang="en-US" altLang="zh-CN" b="1" dirty="0">
                <a:latin typeface="+mn-ea"/>
                <a:ea typeface="+mn-ea"/>
                <a:hlinkClick r:id="rId6"/>
              </a:rPr>
              <a:t>root</a:t>
            </a:r>
            <a:r>
              <a:rPr lang="zh-CN" altLang="en-US" b="1" dirty="0">
                <a:latin typeface="+mn-ea"/>
                <a:ea typeface="+mn-ea"/>
                <a:hlinkClick r:id="rId6"/>
              </a:rPr>
              <a:t>权限</a:t>
            </a:r>
            <a:r>
              <a:rPr lang="en-US" altLang="zh-CN" b="1" dirty="0">
                <a:latin typeface="+mn-ea"/>
                <a:ea typeface="+mn-ea"/>
                <a:hlinkClick r:id="rId6"/>
              </a:rPr>
              <a:t>/</a:t>
            </a:r>
            <a:r>
              <a:rPr lang="zh-CN" altLang="en-US" b="1" dirty="0">
                <a:latin typeface="+mn-ea"/>
                <a:ea typeface="+mn-ea"/>
                <a:hlinkClick r:id="rId6"/>
              </a:rPr>
              <a:t>已</a:t>
            </a:r>
            <a:r>
              <a:rPr lang="en-US" altLang="zh-CN" b="1" dirty="0" err="1">
                <a:latin typeface="+mn-ea"/>
                <a:ea typeface="+mn-ea"/>
                <a:hlinkClick r:id="rId6"/>
              </a:rPr>
              <a:t>getshell</a:t>
            </a:r>
            <a:r>
              <a:rPr lang="zh-CN" altLang="en-US" b="1" dirty="0">
                <a:latin typeface="+mn-ea"/>
                <a:ea typeface="+mn-ea"/>
                <a:hlinkClick r:id="rId6"/>
              </a:rPr>
              <a:t>）</a:t>
            </a:r>
            <a:endParaRPr lang="zh-CN" altLang="en-US" dirty="0">
              <a:latin typeface="+mn-ea"/>
              <a:ea typeface="+mn-ea"/>
            </a:endParaRPr>
          </a:p>
        </p:txBody>
      </p:sp>
      <p:sp>
        <p:nvSpPr>
          <p:cNvPr id="11" name="矩形 10"/>
          <p:cNvSpPr/>
          <p:nvPr/>
        </p:nvSpPr>
        <p:spPr>
          <a:xfrm>
            <a:off x="658986" y="5186493"/>
            <a:ext cx="4572000" cy="369332"/>
          </a:xfrm>
          <a:prstGeom prst="rect">
            <a:avLst/>
          </a:prstGeom>
        </p:spPr>
        <p:txBody>
          <a:bodyPr>
            <a:spAutoFit/>
          </a:bodyPr>
          <a:lstStyle/>
          <a:p>
            <a:r>
              <a:rPr lang="en-US" altLang="zh-CN" b="1" dirty="0" smtClean="0">
                <a:latin typeface="+mn-ea"/>
                <a:ea typeface="+mn-ea"/>
                <a:hlinkClick r:id="rId7"/>
              </a:rPr>
              <a:t>5</a:t>
            </a:r>
            <a:r>
              <a:rPr lang="zh-CN" altLang="en-US" b="1" dirty="0" smtClean="0">
                <a:latin typeface="+mn-ea"/>
                <a:ea typeface="+mn-ea"/>
                <a:hlinkClick r:id="rId7"/>
              </a:rPr>
              <a:t>）</a:t>
            </a:r>
            <a:r>
              <a:rPr lang="en-US" altLang="zh-CN" b="1" dirty="0" smtClean="0">
                <a:latin typeface="+mn-ea"/>
                <a:ea typeface="+mn-ea"/>
                <a:hlinkClick r:id="rId7"/>
              </a:rPr>
              <a:t>  </a:t>
            </a:r>
            <a:r>
              <a:rPr lang="zh-CN" altLang="en-US" b="1" dirty="0" smtClean="0">
                <a:latin typeface="+mn-ea"/>
                <a:ea typeface="+mn-ea"/>
                <a:hlinkClick r:id="rId7"/>
              </a:rPr>
              <a:t>华为某</a:t>
            </a:r>
            <a:r>
              <a:rPr lang="zh-CN" altLang="en-US" b="1" dirty="0">
                <a:latin typeface="+mn-ea"/>
                <a:ea typeface="+mn-ea"/>
                <a:hlinkClick r:id="rId7"/>
              </a:rPr>
              <a:t>重要站点存在任意密码重置漏洞</a:t>
            </a:r>
            <a:endParaRPr lang="zh-CN" altLang="en-US" dirty="0">
              <a:latin typeface="+mn-ea"/>
              <a:ea typeface="+mn-ea"/>
            </a:endParaRPr>
          </a:p>
        </p:txBody>
      </p:sp>
      <p:sp>
        <p:nvSpPr>
          <p:cNvPr id="10" name="标题 9"/>
          <p:cNvSpPr>
            <a:spLocks noGrp="1"/>
          </p:cNvSpPr>
          <p:nvPr>
            <p:ph type="title"/>
          </p:nvPr>
        </p:nvSpPr>
        <p:spPr>
          <a:xfrm>
            <a:off x="539552" y="-3584"/>
            <a:ext cx="7632700" cy="871537"/>
          </a:xfrm>
        </p:spPr>
        <p:txBody>
          <a:bodyPr/>
          <a:lstStyle/>
          <a:p>
            <a:r>
              <a:rPr lang="en-US" altLang="zh-CN" dirty="0">
                <a:solidFill>
                  <a:schemeClr val="tx2"/>
                </a:solidFill>
                <a:latin typeface="+mn-ea"/>
              </a:rPr>
              <a:t>2015</a:t>
            </a:r>
            <a:r>
              <a:rPr lang="zh-CN" altLang="en-US" dirty="0">
                <a:solidFill>
                  <a:schemeClr val="tx2"/>
                </a:solidFill>
                <a:latin typeface="+mn-ea"/>
              </a:rPr>
              <a:t>年华为乌云漏洞</a:t>
            </a:r>
            <a:r>
              <a:rPr lang="zh-CN" altLang="en-US" dirty="0" smtClean="0">
                <a:solidFill>
                  <a:schemeClr val="tx2"/>
                </a:solidFill>
                <a:latin typeface="+mn-ea"/>
              </a:rPr>
              <a:t>回顾</a:t>
            </a:r>
            <a:endParaRPr lang="zh-CN" altLang="en-US" dirty="0"/>
          </a:p>
        </p:txBody>
      </p:sp>
      <p:sp>
        <p:nvSpPr>
          <p:cNvPr id="19" name="同侧圆角矩形 4"/>
          <p:cNvSpPr/>
          <p:nvPr/>
        </p:nvSpPr>
        <p:spPr>
          <a:xfrm>
            <a:off x="635390" y="1353842"/>
            <a:ext cx="7653714" cy="7234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endParaRPr lang="zh-CN" altLang="en-US" sz="1000" kern="1200" dirty="0"/>
          </a:p>
        </p:txBody>
      </p:sp>
    </p:spTree>
    <p:extLst>
      <p:ext uri="{BB962C8B-B14F-4D97-AF65-F5344CB8AC3E}">
        <p14:creationId xmlns:p14="http://schemas.microsoft.com/office/powerpoint/2010/main" val="8000640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1598012" y="1428736"/>
            <a:ext cx="5688632" cy="4304520"/>
          </a:xfrm>
        </p:spPr>
        <p:txBody>
          <a:bodyPr/>
          <a:lstStyle/>
          <a:p>
            <a:pPr marL="142875" lvl="1" indent="169863">
              <a:lnSpc>
                <a:spcPct val="130000"/>
              </a:lnSpc>
              <a:buSzPct val="60000"/>
              <a:buFont typeface="Wingdings" pitchFamily="2" charset="2"/>
              <a:buChar char="l"/>
            </a:pPr>
            <a:r>
              <a:rPr lang="en-US" altLang="zh-CN" b="1" kern="1200" dirty="0" smtClean="0">
                <a:latin typeface="微软雅黑" pitchFamily="34" charset="-122"/>
                <a:ea typeface="微软雅黑" pitchFamily="34" charset="-122"/>
                <a:cs typeface="Arial" pitchFamily="34" charset="0"/>
              </a:rPr>
              <a:t>ASTRIDE</a:t>
            </a:r>
            <a:r>
              <a:rPr lang="zh-CN" altLang="en-US" b="1" kern="1200" dirty="0" smtClean="0">
                <a:latin typeface="微软雅黑" pitchFamily="34" charset="-122"/>
                <a:ea typeface="微软雅黑" pitchFamily="34" charset="-122"/>
                <a:cs typeface="Arial" pitchFamily="34" charset="0"/>
              </a:rPr>
              <a:t>分析的目的</a:t>
            </a:r>
            <a:endParaRPr lang="en-US" altLang="zh-CN" b="1" kern="1200" dirty="0" smtClean="0">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zh-CN" altLang="en-US" b="1" kern="1200" dirty="0">
                <a:latin typeface="微软雅黑" pitchFamily="34" charset="-122"/>
                <a:ea typeface="微软雅黑" pitchFamily="34" charset="-122"/>
                <a:cs typeface="Arial" pitchFamily="34" charset="0"/>
              </a:rPr>
              <a:t>如何</a:t>
            </a:r>
            <a:r>
              <a:rPr lang="zh-CN" altLang="en-US" b="1" kern="1200" dirty="0" smtClean="0">
                <a:latin typeface="微软雅黑" pitchFamily="34" charset="-122"/>
                <a:ea typeface="微软雅黑" pitchFamily="34" charset="-122"/>
                <a:cs typeface="Arial" pitchFamily="34" charset="0"/>
              </a:rPr>
              <a:t>做</a:t>
            </a:r>
            <a:r>
              <a:rPr lang="en-US" altLang="zh-CN" b="1" kern="1200" dirty="0" smtClean="0">
                <a:latin typeface="微软雅黑" pitchFamily="34" charset="-122"/>
                <a:ea typeface="微软雅黑" pitchFamily="34" charset="-122"/>
                <a:cs typeface="Arial" pitchFamily="34" charset="0"/>
              </a:rPr>
              <a:t>ASTRIDE</a:t>
            </a:r>
            <a:r>
              <a:rPr lang="zh-CN" altLang="en-US" b="1" kern="1200" dirty="0">
                <a:latin typeface="微软雅黑" pitchFamily="34" charset="-122"/>
                <a:ea typeface="微软雅黑" pitchFamily="34" charset="-122"/>
                <a:cs typeface="Arial" pitchFamily="34" charset="0"/>
              </a:rPr>
              <a:t>分析</a:t>
            </a:r>
            <a:endParaRPr lang="en-US" altLang="zh-CN"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绘制</a:t>
            </a:r>
            <a:r>
              <a:rPr lang="zh-CN" altLang="en-US" sz="1400" b="1" kern="1200" dirty="0" smtClean="0">
                <a:latin typeface="微软雅黑" pitchFamily="34" charset="-122"/>
                <a:ea typeface="微软雅黑" pitchFamily="34" charset="-122"/>
                <a:cs typeface="Arial" pitchFamily="34" charset="0"/>
              </a:rPr>
              <a:t>数据流图</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威胁分析</a:t>
            </a: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风险评估</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制定消减措施</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产品响应</a:t>
            </a:r>
            <a:endParaRPr lang="en-US" altLang="zh-CN" sz="1400" b="1" kern="1200" dirty="0" smtClean="0">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zh-CN" altLang="en-US" b="1" kern="1200" dirty="0" smtClean="0">
                <a:latin typeface="微软雅黑" pitchFamily="34" charset="-122"/>
                <a:ea typeface="微软雅黑" pitchFamily="34" charset="-122"/>
                <a:cs typeface="Arial" pitchFamily="34" charset="0"/>
              </a:rPr>
              <a:t>在威胁分析过程中使用知识库</a:t>
            </a:r>
            <a:endParaRPr lang="en-US" altLang="zh-CN"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什么是威胁评估库</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什么是威胁消减方案库</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如何使用</a:t>
            </a:r>
            <a:endParaRPr lang="en-US" altLang="zh-CN" sz="1400" b="1" kern="1200" dirty="0" smtClean="0">
              <a:latin typeface="微软雅黑" pitchFamily="34" charset="-122"/>
              <a:ea typeface="微软雅黑" pitchFamily="34" charset="-122"/>
              <a:cs typeface="Arial" pitchFamily="34" charset="0"/>
            </a:endParaRPr>
          </a:p>
          <a:p>
            <a:pPr marL="142875" lvl="1" indent="169863" eaLnBrk="1" hangingPunct="1">
              <a:lnSpc>
                <a:spcPct val="130000"/>
              </a:lnSpc>
              <a:buClr>
                <a:schemeClr val="tx1"/>
              </a:buClr>
              <a:buSzPct val="60000"/>
              <a:buFont typeface="Wingdings" pitchFamily="2" charset="2"/>
              <a:buChar char="l"/>
            </a:pPr>
            <a:r>
              <a:rPr lang="zh-CN" altLang="en-US" b="1" kern="1200" dirty="0" smtClean="0">
                <a:solidFill>
                  <a:srgbClr val="C00000"/>
                </a:solidFill>
                <a:latin typeface="微软雅黑" pitchFamily="34" charset="-122"/>
                <a:ea typeface="微软雅黑" pitchFamily="34" charset="-122"/>
                <a:cs typeface="Arial" pitchFamily="34" charset="0"/>
              </a:rPr>
              <a:t>威胁分析举例</a:t>
            </a:r>
          </a:p>
          <a:p>
            <a:pPr marL="142875" lvl="1" indent="169863" eaLnBrk="1" hangingPunct="1">
              <a:lnSpc>
                <a:spcPct val="130000"/>
              </a:lnSpc>
              <a:buClr>
                <a:schemeClr val="tx1"/>
              </a:buClr>
              <a:buSzPct val="60000"/>
              <a:buNone/>
            </a:pPr>
            <a:endParaRPr lang="en-US" altLang="zh-CN" b="1" kern="1200" dirty="0" smtClean="0">
              <a:latin typeface="微软雅黑" pitchFamily="34" charset="-122"/>
              <a:ea typeface="微软雅黑" pitchFamily="34" charset="-122"/>
              <a:cs typeface="Arial" pitchFamily="34" charset="0"/>
            </a:endParaRPr>
          </a:p>
        </p:txBody>
      </p:sp>
      <p:sp>
        <p:nvSpPr>
          <p:cNvPr id="13315" name="矩形 23"/>
          <p:cNvSpPr txBox="1">
            <a:spLocks noChangeArrowheads="1"/>
          </p:cNvSpPr>
          <p:nvPr/>
        </p:nvSpPr>
        <p:spPr bwMode="auto">
          <a:xfrm>
            <a:off x="899592" y="721539"/>
            <a:ext cx="76327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600" b="1" smtClean="0">
                <a:solidFill>
                  <a:srgbClr val="990000"/>
                </a:solidFill>
                <a:latin typeface="FrutigerNext LT Medium" pitchFamily="34" charset="0"/>
                <a:ea typeface="黑体" pitchFamily="49" charset="-122"/>
              </a:rPr>
              <a:t>目录</a:t>
            </a:r>
            <a:endParaRPr lang="zh-CN" altLang="en-US" sz="3600" b="1" dirty="0">
              <a:solidFill>
                <a:srgbClr val="990000"/>
              </a:solidFill>
              <a:latin typeface="FrutigerNext LT Medium" pitchFamily="34" charset="0"/>
              <a:ea typeface="黑体" pitchFamily="49" charset="-122"/>
            </a:endParaRPr>
          </a:p>
        </p:txBody>
      </p:sp>
    </p:spTree>
    <p:extLst>
      <p:ext uri="{BB962C8B-B14F-4D97-AF65-F5344CB8AC3E}">
        <p14:creationId xmlns:p14="http://schemas.microsoft.com/office/powerpoint/2010/main" val="343270250"/>
      </p:ext>
    </p:extLst>
  </p:cSld>
  <p:clrMapOvr>
    <a:masterClrMapping/>
  </p:clrMapOvr>
  <p:transition advClick="0" advTm="8000">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383"/>
            <a:ext cx="8136830" cy="720080"/>
          </a:xfrm>
        </p:spPr>
        <p:txBody>
          <a:bodyPr/>
          <a:lstStyle/>
          <a:p>
            <a:r>
              <a:rPr lang="zh-CN" altLang="en-US" sz="2800" dirty="0" smtClean="0"/>
              <a:t>某</a:t>
            </a:r>
            <a:r>
              <a:rPr lang="en-US" altLang="zh-CN" sz="2800" dirty="0" smtClean="0"/>
              <a:t>Web</a:t>
            </a:r>
            <a:r>
              <a:rPr lang="zh-CN" altLang="en-US" sz="2800" dirty="0" smtClean="0"/>
              <a:t>商城</a:t>
            </a:r>
            <a:r>
              <a:rPr lang="en-US" altLang="zh-CN" sz="2800" dirty="0" smtClean="0"/>
              <a:t> </a:t>
            </a:r>
            <a:r>
              <a:rPr lang="zh-CN" altLang="en-US" sz="2800" dirty="0" smtClean="0"/>
              <a:t>登录</a:t>
            </a:r>
            <a:r>
              <a:rPr lang="en-US" altLang="zh-CN" sz="2800" dirty="0" smtClean="0"/>
              <a:t> </a:t>
            </a:r>
            <a:r>
              <a:rPr lang="zh-CN" altLang="en-US" sz="2800" dirty="0" smtClean="0"/>
              <a:t>场景</a:t>
            </a:r>
            <a:endParaRPr lang="zh-CN" altLang="en-US" sz="2800" dirty="0"/>
          </a:p>
        </p:txBody>
      </p:sp>
      <p:sp>
        <p:nvSpPr>
          <p:cNvPr id="5" name="TextBox 4"/>
          <p:cNvSpPr txBox="1"/>
          <p:nvPr/>
        </p:nvSpPr>
        <p:spPr>
          <a:xfrm>
            <a:off x="4855327" y="836712"/>
            <a:ext cx="4068415" cy="5047536"/>
          </a:xfrm>
          <a:prstGeom prst="rect">
            <a:avLst/>
          </a:prstGeom>
          <a:solidFill>
            <a:schemeClr val="bg2">
              <a:lumMod val="75000"/>
            </a:schemeClr>
          </a:solidFill>
        </p:spPr>
        <p:style>
          <a:lnRef idx="3">
            <a:schemeClr val="lt1"/>
          </a:lnRef>
          <a:fillRef idx="1">
            <a:schemeClr val="accent6"/>
          </a:fillRef>
          <a:effectRef idx="1">
            <a:schemeClr val="accent6"/>
          </a:effectRef>
          <a:fontRef idx="minor">
            <a:schemeClr val="lt1"/>
          </a:fontRef>
        </p:style>
        <p:txBody>
          <a:bodyPr wrap="square" rtlCol="0">
            <a:spAutoFit/>
          </a:bodyPr>
          <a:lstStyle/>
          <a:p>
            <a:endParaRPr lang="en-US" altLang="zh-CN" sz="1400" dirty="0" smtClean="0"/>
          </a:p>
          <a:p>
            <a:r>
              <a:rPr lang="zh-CN" altLang="en-US" sz="1400" dirty="0" smtClean="0"/>
              <a:t>该场景为某</a:t>
            </a:r>
            <a:r>
              <a:rPr lang="en-US" altLang="zh-CN" sz="1400" dirty="0" smtClean="0"/>
              <a:t>web</a:t>
            </a:r>
            <a:r>
              <a:rPr lang="zh-CN" altLang="en-US" sz="1400" dirty="0"/>
              <a:t>商城</a:t>
            </a:r>
            <a:r>
              <a:rPr lang="zh-CN" altLang="en-US" sz="1400" dirty="0" smtClean="0"/>
              <a:t>功能中的登录过程</a:t>
            </a:r>
            <a:endParaRPr lang="en-US" altLang="zh-CN" sz="1400" dirty="0" smtClean="0"/>
          </a:p>
          <a:p>
            <a:pPr>
              <a:buFont typeface="Wingdings" pitchFamily="2" charset="2"/>
              <a:buChar char="l"/>
            </a:pPr>
            <a:r>
              <a:rPr lang="en-US" altLang="zh-CN" sz="1400" dirty="0" smtClean="0"/>
              <a:t>Browser</a:t>
            </a:r>
            <a:r>
              <a:rPr lang="zh-CN" altLang="en-US" sz="1400" dirty="0" smtClean="0"/>
              <a:t> 是</a:t>
            </a:r>
            <a:r>
              <a:rPr lang="zh-CN" altLang="en-US" sz="1400" dirty="0"/>
              <a:t>第三</a:t>
            </a:r>
            <a:r>
              <a:rPr lang="zh-CN" altLang="en-US" sz="1400" dirty="0" smtClean="0"/>
              <a:t>方浏览器，如</a:t>
            </a:r>
            <a:r>
              <a:rPr lang="en-US" altLang="zh-CN" sz="1400" dirty="0" smtClean="0"/>
              <a:t>IE</a:t>
            </a:r>
            <a:r>
              <a:rPr lang="zh-CN" altLang="en-US" sz="1400" dirty="0" smtClean="0"/>
              <a:t>、</a:t>
            </a:r>
            <a:r>
              <a:rPr lang="en-US" altLang="zh-CN" sz="1400" dirty="0" smtClean="0"/>
              <a:t>Chrome</a:t>
            </a:r>
            <a:r>
              <a:rPr lang="zh-CN" altLang="en-US" sz="1400" dirty="0" smtClean="0"/>
              <a:t>等，一般装在</a:t>
            </a:r>
            <a:r>
              <a:rPr lang="en-US" altLang="zh-CN" sz="1400" dirty="0" smtClean="0"/>
              <a:t>PC</a:t>
            </a:r>
            <a:r>
              <a:rPr lang="zh-CN" altLang="en-US" sz="1400" dirty="0" smtClean="0"/>
              <a:t>上，商城用户可在互联网通过</a:t>
            </a:r>
            <a:r>
              <a:rPr lang="en-US" altLang="zh-CN" sz="1400" dirty="0" smtClean="0"/>
              <a:t>Browser</a:t>
            </a:r>
            <a:r>
              <a:rPr lang="zh-CN" altLang="en-US" sz="1400" dirty="0" smtClean="0"/>
              <a:t>登录产品，登录后可购买商品。</a:t>
            </a:r>
            <a:endParaRPr lang="en-US" altLang="zh-CN" sz="1400" dirty="0" smtClean="0"/>
          </a:p>
          <a:p>
            <a:pPr>
              <a:buFont typeface="Wingdings" pitchFamily="2" charset="2"/>
              <a:buChar char="l"/>
            </a:pPr>
            <a:r>
              <a:rPr lang="en-US" altLang="zh-CN" sz="1400" dirty="0" smtClean="0"/>
              <a:t> </a:t>
            </a:r>
            <a:r>
              <a:rPr lang="zh-CN" altLang="en-US" sz="1400" dirty="0" smtClean="0"/>
              <a:t>目前</a:t>
            </a:r>
            <a:r>
              <a:rPr lang="en-US" altLang="zh-CN" sz="1400" dirty="0" smtClean="0"/>
              <a:t>Web Server</a:t>
            </a:r>
            <a:r>
              <a:rPr lang="zh-CN" altLang="en-US" sz="1400" dirty="0" smtClean="0"/>
              <a:t>在登录的时候会自动跳转到</a:t>
            </a:r>
            <a:r>
              <a:rPr lang="en-US" altLang="zh-CN" sz="1400" dirty="0" smtClean="0"/>
              <a:t>HTTPS</a:t>
            </a:r>
            <a:r>
              <a:rPr lang="zh-CN" altLang="en-US" sz="1400" dirty="0" smtClean="0"/>
              <a:t>，登录完成后会跳转会</a:t>
            </a:r>
            <a:r>
              <a:rPr lang="en-US" altLang="zh-CN" sz="1400" dirty="0" smtClean="0"/>
              <a:t>HTTP</a:t>
            </a:r>
            <a:r>
              <a:rPr lang="zh-CN" altLang="en-US" sz="1400" dirty="0" smtClean="0"/>
              <a:t>。</a:t>
            </a:r>
            <a:endParaRPr lang="en-US" altLang="zh-CN" sz="1400" dirty="0" smtClean="0"/>
          </a:p>
          <a:p>
            <a:pPr>
              <a:buFont typeface="Wingdings" pitchFamily="2" charset="2"/>
              <a:buChar char="l"/>
            </a:pPr>
            <a:endParaRPr lang="en-US" altLang="zh-CN" sz="1400" dirty="0" smtClean="0"/>
          </a:p>
          <a:p>
            <a:pPr>
              <a:buFont typeface="Wingdings" pitchFamily="2" charset="2"/>
              <a:buChar char="l"/>
            </a:pPr>
            <a:r>
              <a:rPr lang="zh-CN" altLang="en-US" sz="1400" dirty="0" smtClean="0"/>
              <a:t>登录流程如下：</a:t>
            </a:r>
            <a:endParaRPr lang="en-US" altLang="zh-CN" sz="1400" dirty="0"/>
          </a:p>
          <a:p>
            <a:pPr marL="342900" indent="-342900">
              <a:buAutoNum type="arabicPeriod"/>
            </a:pPr>
            <a:r>
              <a:rPr lang="zh-CN" altLang="en-US" sz="1400" dirty="0" smtClean="0"/>
              <a:t>用户通过浏览器（</a:t>
            </a:r>
            <a:r>
              <a:rPr lang="en-US" altLang="zh-CN" sz="1400" dirty="0" smtClean="0"/>
              <a:t>Browser</a:t>
            </a:r>
            <a:r>
              <a:rPr lang="zh-CN" altLang="en-US" sz="1400" dirty="0" smtClean="0"/>
              <a:t>）打开登录界面。（登录界面为</a:t>
            </a:r>
            <a:r>
              <a:rPr lang="en-US" altLang="zh-CN" sz="1400" dirty="0" smtClean="0"/>
              <a:t>HTTPS</a:t>
            </a:r>
            <a:r>
              <a:rPr lang="zh-CN" altLang="en-US" sz="1400" dirty="0" smtClean="0"/>
              <a:t>）</a:t>
            </a:r>
            <a:endParaRPr lang="en-US" altLang="zh-CN" sz="1400" dirty="0"/>
          </a:p>
          <a:p>
            <a:pPr marL="342900" indent="-342900">
              <a:buAutoNum type="arabicPeriod"/>
            </a:pPr>
            <a:r>
              <a:rPr lang="zh-CN" altLang="en-US" sz="1400" dirty="0" smtClean="0"/>
              <a:t>用户在浏览器上输入用户名口令，点击登录，向</a:t>
            </a:r>
            <a:r>
              <a:rPr lang="en-US" altLang="zh-CN" sz="1400" dirty="0" smtClean="0"/>
              <a:t>Web Server</a:t>
            </a:r>
            <a:r>
              <a:rPr lang="zh-CN" altLang="en-US" sz="1400" dirty="0" smtClean="0"/>
              <a:t>发送登录请求。</a:t>
            </a:r>
            <a:endParaRPr lang="en-US" altLang="zh-CN" sz="1400" dirty="0" smtClean="0"/>
          </a:p>
          <a:p>
            <a:pPr marL="342900" indent="-342900">
              <a:buAutoNum type="arabicPeriod"/>
            </a:pPr>
            <a:r>
              <a:rPr lang="en-US" altLang="zh-CN" sz="1400" dirty="0" smtClean="0"/>
              <a:t>Web Server</a:t>
            </a:r>
            <a:r>
              <a:rPr lang="zh-CN" altLang="en-US" sz="1400" dirty="0" smtClean="0"/>
              <a:t>把用户名口令通过</a:t>
            </a:r>
            <a:r>
              <a:rPr lang="en-US" altLang="zh-CN" sz="1400" dirty="0" smtClean="0"/>
              <a:t>http</a:t>
            </a:r>
            <a:r>
              <a:rPr lang="zh-CN" altLang="en-US" sz="1400" dirty="0" smtClean="0"/>
              <a:t>发送给</a:t>
            </a:r>
            <a:r>
              <a:rPr lang="en-US" altLang="zh-CN" sz="1400" dirty="0" err="1" smtClean="0"/>
              <a:t>Auth</a:t>
            </a:r>
            <a:r>
              <a:rPr lang="en-US" altLang="zh-CN" sz="1400" dirty="0" smtClean="0"/>
              <a:t> Server</a:t>
            </a:r>
            <a:r>
              <a:rPr lang="zh-CN" altLang="en-US" sz="1400" dirty="0" smtClean="0"/>
              <a:t>。</a:t>
            </a:r>
            <a:endParaRPr lang="en-US" altLang="zh-CN" sz="1400" dirty="0" smtClean="0"/>
          </a:p>
          <a:p>
            <a:pPr marL="342900" indent="-342900">
              <a:buAutoNum type="arabicPeriod"/>
            </a:pPr>
            <a:r>
              <a:rPr lang="en-US" altLang="zh-CN" sz="1400" dirty="0" err="1" smtClean="0"/>
              <a:t>Auth</a:t>
            </a:r>
            <a:r>
              <a:rPr lang="en-US" altLang="zh-CN" sz="1400" dirty="0" smtClean="0"/>
              <a:t> Server</a:t>
            </a:r>
            <a:r>
              <a:rPr lang="zh-CN" altLang="en-US" sz="1400" dirty="0" smtClean="0"/>
              <a:t>通过用户名口令向数据库查找用户名口令是否正确。</a:t>
            </a:r>
            <a:endParaRPr lang="en-US" altLang="zh-CN" sz="1400" dirty="0" smtClean="0"/>
          </a:p>
          <a:p>
            <a:pPr marL="342900" indent="-342900">
              <a:buAutoNum type="arabicPeriod"/>
            </a:pPr>
            <a:r>
              <a:rPr lang="zh-CN" altLang="en-US" sz="1400" dirty="0" smtClean="0"/>
              <a:t>如果用户名口令正确，写入登录成功日志，</a:t>
            </a:r>
            <a:r>
              <a:rPr lang="en-US" altLang="zh-CN" sz="1400" dirty="0" smtClean="0"/>
              <a:t>web server</a:t>
            </a:r>
            <a:r>
              <a:rPr lang="zh-CN" altLang="en-US" sz="1400" dirty="0" smtClean="0"/>
              <a:t>发送登录成功的重定向界面给</a:t>
            </a:r>
            <a:r>
              <a:rPr lang="en-US" altLang="zh-CN" sz="1400" dirty="0" smtClean="0"/>
              <a:t>Browser,</a:t>
            </a:r>
            <a:r>
              <a:rPr lang="zh-CN" altLang="en-US" sz="1400" dirty="0" smtClean="0"/>
              <a:t>用户跳转到登录成功界面。</a:t>
            </a:r>
            <a:endParaRPr lang="en-US" altLang="zh-CN" sz="1400" dirty="0" smtClean="0"/>
          </a:p>
          <a:p>
            <a:pPr marL="342900" indent="-342900">
              <a:buAutoNum type="arabicPeriod"/>
            </a:pPr>
            <a:r>
              <a:rPr lang="zh-CN" altLang="en-US" sz="1400" dirty="0" smtClean="0"/>
              <a:t>如果用户口令错误，返回用户名或口令错误信息。</a:t>
            </a:r>
            <a:endParaRPr lang="en-US" altLang="zh-CN" sz="1400" dirty="0" smtClean="0"/>
          </a:p>
          <a:p>
            <a:pPr lvl="1">
              <a:buFont typeface="Wingdings" pitchFamily="2" charset="2"/>
              <a:buChar char="l"/>
            </a:pPr>
            <a:endParaRPr lang="en-US" altLang="zh-CN" sz="1400" dirty="0" smtClean="0"/>
          </a:p>
        </p:txBody>
      </p:sp>
      <p:sp>
        <p:nvSpPr>
          <p:cNvPr id="7" name="TextBox 6"/>
          <p:cNvSpPr txBox="1"/>
          <p:nvPr/>
        </p:nvSpPr>
        <p:spPr>
          <a:xfrm>
            <a:off x="203335" y="3691340"/>
            <a:ext cx="4440673" cy="2192908"/>
          </a:xfrm>
          <a:prstGeom prst="rect">
            <a:avLst/>
          </a:prstGeom>
          <a:solidFill>
            <a:schemeClr val="accent6">
              <a:lumMod val="40000"/>
              <a:lumOff val="6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buFont typeface="Wingdings" pitchFamily="2" charset="2"/>
              <a:buChar char="n"/>
            </a:pPr>
            <a:r>
              <a:rPr lang="zh-CN" altLang="en-US" sz="1400" b="1" dirty="0" smtClean="0">
                <a:solidFill>
                  <a:schemeClr val="tx2"/>
                </a:solidFill>
              </a:rPr>
              <a:t>关键元素：</a:t>
            </a:r>
            <a:endParaRPr lang="en-US" altLang="zh-CN" sz="1400" b="1" dirty="0">
              <a:solidFill>
                <a:schemeClr val="tx2"/>
              </a:solidFill>
            </a:endParaRPr>
          </a:p>
          <a:p>
            <a:r>
              <a:rPr lang="zh-CN" altLang="en-US" sz="1400" b="1" dirty="0" smtClean="0">
                <a:solidFill>
                  <a:schemeClr val="tx1"/>
                </a:solidFill>
              </a:rPr>
              <a:t>外部实体</a:t>
            </a:r>
            <a:r>
              <a:rPr lang="zh-CN" altLang="en-US" sz="1400" dirty="0" smtClean="0">
                <a:solidFill>
                  <a:schemeClr val="tx1"/>
                </a:solidFill>
              </a:rPr>
              <a:t>：</a:t>
            </a:r>
            <a:r>
              <a:rPr lang="en-US" altLang="zh-CN" sz="1400" dirty="0" smtClean="0">
                <a:solidFill>
                  <a:schemeClr val="tx1"/>
                </a:solidFill>
              </a:rPr>
              <a:t>Browser, </a:t>
            </a:r>
            <a:r>
              <a:rPr lang="zh-CN" altLang="en-US" sz="1400" dirty="0" smtClean="0">
                <a:solidFill>
                  <a:schemeClr val="tx1"/>
                </a:solidFill>
              </a:rPr>
              <a:t>商城用户通过</a:t>
            </a:r>
            <a:r>
              <a:rPr lang="en-US" altLang="zh-CN" sz="1400" dirty="0" smtClean="0">
                <a:solidFill>
                  <a:schemeClr val="tx1"/>
                </a:solidFill>
              </a:rPr>
              <a:t>Browser</a:t>
            </a:r>
            <a:r>
              <a:rPr lang="zh-CN" altLang="en-US" sz="1400" dirty="0" smtClean="0">
                <a:solidFill>
                  <a:schemeClr val="tx1"/>
                </a:solidFill>
              </a:rPr>
              <a:t>登录产品，所以将</a:t>
            </a:r>
            <a:r>
              <a:rPr lang="en-US" altLang="zh-CN" sz="1400" dirty="0" smtClean="0">
                <a:solidFill>
                  <a:schemeClr val="tx1"/>
                </a:solidFill>
              </a:rPr>
              <a:t> </a:t>
            </a:r>
            <a:r>
              <a:rPr lang="zh-CN" altLang="en-US" sz="1400" dirty="0">
                <a:solidFill>
                  <a:schemeClr val="tx1"/>
                </a:solidFill>
              </a:rPr>
              <a:t>商</a:t>
            </a:r>
            <a:r>
              <a:rPr lang="zh-CN" altLang="en-US" sz="1400" dirty="0" smtClean="0">
                <a:solidFill>
                  <a:schemeClr val="tx1"/>
                </a:solidFill>
              </a:rPr>
              <a:t>城用户和</a:t>
            </a:r>
            <a:r>
              <a:rPr lang="en-US" altLang="zh-CN" sz="1400" dirty="0">
                <a:solidFill>
                  <a:schemeClr val="tx1"/>
                </a:solidFill>
              </a:rPr>
              <a:t>Browser</a:t>
            </a:r>
            <a:r>
              <a:rPr lang="zh-CN" altLang="en-US" sz="1400" dirty="0" smtClean="0">
                <a:solidFill>
                  <a:schemeClr val="tx1"/>
                </a:solidFill>
              </a:rPr>
              <a:t>看作一个外部实体。</a:t>
            </a:r>
            <a:endParaRPr lang="en-US" altLang="zh-CN" sz="1400" dirty="0" smtClean="0">
              <a:solidFill>
                <a:schemeClr val="tx1"/>
              </a:solidFill>
            </a:endParaRPr>
          </a:p>
          <a:p>
            <a:r>
              <a:rPr lang="zh-CN" altLang="en-US" sz="1400" b="1" dirty="0" smtClean="0">
                <a:solidFill>
                  <a:schemeClr val="tx1"/>
                </a:solidFill>
              </a:rPr>
              <a:t>处理过程：</a:t>
            </a:r>
            <a:r>
              <a:rPr lang="en-US" altLang="zh-CN" sz="1400" dirty="0" smtClean="0">
                <a:solidFill>
                  <a:schemeClr val="tx1"/>
                </a:solidFill>
              </a:rPr>
              <a:t>Web Server/</a:t>
            </a:r>
            <a:r>
              <a:rPr lang="en-US" altLang="zh-CN" sz="1400" dirty="0" err="1" smtClean="0">
                <a:solidFill>
                  <a:schemeClr val="tx1"/>
                </a:solidFill>
              </a:rPr>
              <a:t>Auth</a:t>
            </a:r>
            <a:r>
              <a:rPr lang="en-US" altLang="zh-CN" sz="1400" dirty="0" smtClean="0">
                <a:solidFill>
                  <a:schemeClr val="tx1"/>
                </a:solidFill>
              </a:rPr>
              <a:t> Server(</a:t>
            </a:r>
            <a:r>
              <a:rPr lang="zh-CN" altLang="en-US" sz="1400" dirty="0" smtClean="0">
                <a:solidFill>
                  <a:schemeClr val="tx1"/>
                </a:solidFill>
              </a:rPr>
              <a:t>这两处理过程信任级别相同，可合并，命名为</a:t>
            </a:r>
            <a:r>
              <a:rPr lang="en-US" altLang="zh-CN" sz="1400" dirty="0" smtClean="0">
                <a:solidFill>
                  <a:schemeClr val="tx1"/>
                </a:solidFill>
              </a:rPr>
              <a:t>'Process')</a:t>
            </a:r>
          </a:p>
          <a:p>
            <a:r>
              <a:rPr lang="zh-CN" altLang="en-US" sz="1400" b="1" dirty="0" smtClean="0">
                <a:solidFill>
                  <a:schemeClr val="tx1"/>
                </a:solidFill>
              </a:rPr>
              <a:t>数据流</a:t>
            </a:r>
            <a:r>
              <a:rPr lang="zh-CN" altLang="en-US" sz="1400" dirty="0" smtClean="0">
                <a:solidFill>
                  <a:schemeClr val="tx1"/>
                </a:solidFill>
              </a:rPr>
              <a:t>：</a:t>
            </a:r>
            <a:r>
              <a:rPr lang="en-US" altLang="zh-CN" sz="1400" dirty="0" smtClean="0">
                <a:solidFill>
                  <a:schemeClr val="tx1"/>
                </a:solidFill>
              </a:rPr>
              <a:t>https/http/</a:t>
            </a:r>
            <a:r>
              <a:rPr lang="en-US" altLang="zh-CN" sz="1400" dirty="0" err="1" smtClean="0">
                <a:solidFill>
                  <a:schemeClr val="tx1"/>
                </a:solidFill>
              </a:rPr>
              <a:t>passwd</a:t>
            </a:r>
            <a:r>
              <a:rPr lang="en-US" altLang="zh-CN" sz="1400" dirty="0" smtClean="0">
                <a:solidFill>
                  <a:schemeClr val="tx1"/>
                </a:solidFill>
              </a:rPr>
              <a:t> (</a:t>
            </a:r>
            <a:r>
              <a:rPr lang="zh-CN" altLang="en-US" sz="1400" dirty="0" smtClean="0">
                <a:solidFill>
                  <a:schemeClr val="tx1"/>
                </a:solidFill>
              </a:rPr>
              <a:t>数据流跨信任边界，其他的在信任域内，因此仅分析</a:t>
            </a:r>
            <a:r>
              <a:rPr lang="en-US" altLang="zh-CN" sz="1400" dirty="0" err="1" smtClean="0">
                <a:solidFill>
                  <a:schemeClr val="tx1"/>
                </a:solidFill>
              </a:rPr>
              <a:t>Auth</a:t>
            </a:r>
            <a:r>
              <a:rPr lang="en-US" altLang="zh-CN" sz="1400" dirty="0" smtClean="0">
                <a:solidFill>
                  <a:schemeClr val="tx1"/>
                </a:solidFill>
              </a:rPr>
              <a:t>/</a:t>
            </a:r>
            <a:r>
              <a:rPr lang="en-US" altLang="zh-CN" sz="1400" dirty="0" err="1" smtClean="0">
                <a:solidFill>
                  <a:schemeClr val="tx1"/>
                </a:solidFill>
              </a:rPr>
              <a:t>Rsp</a:t>
            </a:r>
            <a:r>
              <a:rPr lang="en-US" altLang="zh-CN" sz="1400" dirty="0" smtClean="0">
                <a:solidFill>
                  <a:schemeClr val="tx1"/>
                </a:solidFill>
              </a:rPr>
              <a:t>)</a:t>
            </a:r>
          </a:p>
          <a:p>
            <a:r>
              <a:rPr lang="zh-CN" altLang="en-US" sz="1400" b="1" dirty="0" smtClean="0">
                <a:solidFill>
                  <a:schemeClr val="tx1"/>
                </a:solidFill>
              </a:rPr>
              <a:t>数据存储</a:t>
            </a:r>
            <a:r>
              <a:rPr lang="zh-CN" altLang="en-US" sz="1400" dirty="0" smtClean="0">
                <a:solidFill>
                  <a:schemeClr val="tx1"/>
                </a:solidFill>
              </a:rPr>
              <a:t>：</a:t>
            </a:r>
            <a:r>
              <a:rPr lang="en-US" altLang="zh-CN" sz="1400" dirty="0" smtClean="0">
                <a:solidFill>
                  <a:schemeClr val="tx1"/>
                </a:solidFill>
              </a:rPr>
              <a:t>USER DB /log	</a:t>
            </a:r>
          </a:p>
          <a:p>
            <a:r>
              <a:rPr lang="zh-CN" altLang="en-US" sz="1400" dirty="0" smtClean="0">
                <a:solidFill>
                  <a:schemeClr val="tx1"/>
                </a:solidFill>
              </a:rPr>
              <a:t>注意</a:t>
            </a:r>
            <a:r>
              <a:rPr lang="en-US" altLang="zh-CN" sz="1400" dirty="0" smtClean="0">
                <a:solidFill>
                  <a:schemeClr val="tx1"/>
                </a:solidFill>
              </a:rPr>
              <a:t>: USER_INFO</a:t>
            </a:r>
            <a:r>
              <a:rPr lang="zh-CN" altLang="en-US" sz="1400" dirty="0" smtClean="0">
                <a:solidFill>
                  <a:schemeClr val="tx1"/>
                </a:solidFill>
              </a:rPr>
              <a:t> 不含审计信息，所以没有</a:t>
            </a:r>
            <a:r>
              <a:rPr lang="en-US" altLang="zh-CN" sz="1400" dirty="0" smtClean="0">
                <a:solidFill>
                  <a:schemeClr val="tx1"/>
                </a:solidFill>
              </a:rPr>
              <a:t>'R' </a:t>
            </a:r>
            <a:r>
              <a:rPr lang="en-US" altLang="zh-CN" sz="1050" dirty="0" smtClean="0">
                <a:solidFill>
                  <a:schemeClr val="tx1"/>
                </a:solidFill>
                <a:latin typeface="+mn-lt"/>
              </a:rPr>
              <a:t>	</a:t>
            </a:r>
            <a:endParaRPr lang="zh-CN" altLang="en-US" sz="1050" dirty="0">
              <a:solidFill>
                <a:schemeClr val="tx1"/>
              </a:solidFill>
              <a:latin typeface="+mn-lt"/>
            </a:endParaRPr>
          </a:p>
        </p:txBody>
      </p:sp>
      <p:cxnSp>
        <p:nvCxnSpPr>
          <p:cNvPr id="8" name="直接连接符 7"/>
          <p:cNvCxnSpPr/>
          <p:nvPr/>
        </p:nvCxnSpPr>
        <p:spPr bwMode="auto">
          <a:xfrm>
            <a:off x="0" y="620688"/>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9" name="图片 8"/>
          <p:cNvPicPr>
            <a:picLocks noChangeAspect="1"/>
          </p:cNvPicPr>
          <p:nvPr/>
        </p:nvPicPr>
        <p:blipFill rotWithShape="1">
          <a:blip r:embed="rId3"/>
          <a:srcRect l="5480" t="17208" r="2740" b="14862"/>
          <a:stretch/>
        </p:blipFill>
        <p:spPr>
          <a:xfrm>
            <a:off x="203335" y="1090267"/>
            <a:ext cx="4355976" cy="227551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99392"/>
            <a:ext cx="7632700" cy="871537"/>
          </a:xfrm>
        </p:spPr>
        <p:txBody>
          <a:bodyPr/>
          <a:lstStyle/>
          <a:p>
            <a:r>
              <a:rPr lang="en-US" altLang="zh-CN" sz="2800" dirty="0" smtClean="0"/>
              <a:t>Browser spoofing</a:t>
            </a:r>
            <a:r>
              <a:rPr lang="zh-CN" altLang="en-US" sz="2800" dirty="0" smtClean="0"/>
              <a:t>威胁（报告编写过程示例）</a:t>
            </a:r>
            <a:endParaRPr lang="zh-CN" altLang="en-US" sz="2800" dirty="0"/>
          </a:p>
        </p:txBody>
      </p:sp>
      <p:cxnSp>
        <p:nvCxnSpPr>
          <p:cNvPr id="8" name="直接连接符 7"/>
          <p:cNvCxnSpPr/>
          <p:nvPr/>
        </p:nvCxnSpPr>
        <p:spPr bwMode="auto">
          <a:xfrm>
            <a:off x="0" y="692696"/>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70658" name="Picture 2"/>
          <p:cNvPicPr>
            <a:picLocks noChangeAspect="1" noChangeArrowheads="1"/>
          </p:cNvPicPr>
          <p:nvPr/>
        </p:nvPicPr>
        <p:blipFill>
          <a:blip r:embed="rId4" cstate="print"/>
          <a:srcRect/>
          <a:stretch>
            <a:fillRect/>
          </a:stretch>
        </p:blipFill>
        <p:spPr bwMode="auto">
          <a:xfrm>
            <a:off x="64865" y="3694916"/>
            <a:ext cx="3244205" cy="2038340"/>
          </a:xfrm>
          <a:prstGeom prst="rect">
            <a:avLst/>
          </a:prstGeom>
          <a:noFill/>
          <a:ln w="9525">
            <a:noFill/>
            <a:miter lim="800000"/>
            <a:headEnd/>
            <a:tailEnd/>
          </a:ln>
        </p:spPr>
      </p:pic>
      <p:graphicFrame>
        <p:nvGraphicFramePr>
          <p:cNvPr id="30" name="表格 29"/>
          <p:cNvGraphicFramePr>
            <a:graphicFrameLocks noGrp="1"/>
          </p:cNvGraphicFramePr>
          <p:nvPr>
            <p:extLst/>
          </p:nvPr>
        </p:nvGraphicFramePr>
        <p:xfrm>
          <a:off x="3309071" y="781670"/>
          <a:ext cx="5790598" cy="5557223"/>
        </p:xfrm>
        <a:graphic>
          <a:graphicData uri="http://schemas.openxmlformats.org/drawingml/2006/table">
            <a:tbl>
              <a:tblPr firstRow="1" firstCol="1" bandRow="1"/>
              <a:tblGrid>
                <a:gridCol w="610935"/>
                <a:gridCol w="651994"/>
                <a:gridCol w="3148130"/>
                <a:gridCol w="1379539"/>
              </a:tblGrid>
              <a:tr h="178987">
                <a:tc>
                  <a:txBody>
                    <a:bodyPr/>
                    <a:lstStyle/>
                    <a:p>
                      <a:pPr>
                        <a:lnSpc>
                          <a:spcPct val="125000"/>
                        </a:lnSpc>
                        <a:spcAft>
                          <a:spcPts val="0"/>
                        </a:spcAft>
                      </a:pPr>
                      <a:r>
                        <a:rPr lang="zh-CN" sz="1000" dirty="0">
                          <a:effectLst/>
                          <a:latin typeface="Times New Roman" panose="02020603050405020304" pitchFamily="18" charset="0"/>
                          <a:ea typeface="宋体" panose="02010600030101010101" pitchFamily="2" charset="-122"/>
                          <a:cs typeface="Arial" panose="020B0604020202020204" pitchFamily="34" charset="0"/>
                        </a:rPr>
                        <a:t>元素名称</a:t>
                      </a: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25000"/>
                        </a:lnSpc>
                        <a:spcAft>
                          <a:spcPts val="0"/>
                        </a:spcAft>
                      </a:pPr>
                      <a:r>
                        <a:rPr lang="en-US" altLang="zh-CN" sz="1000" dirty="0" smtClean="0">
                          <a:effectLst/>
                          <a:latin typeface="Times New Roman" panose="02020603050405020304" pitchFamily="18" charset="0"/>
                          <a:ea typeface="宋体" panose="02010600030101010101" pitchFamily="2" charset="-122"/>
                        </a:rPr>
                        <a:t>Browser</a:t>
                      </a: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374892">
                <a:tc>
                  <a:txBody>
                    <a:bodyPr/>
                    <a:lstStyle/>
                    <a:p>
                      <a:pPr>
                        <a:lnSpc>
                          <a:spcPct val="125000"/>
                        </a:lnSpc>
                        <a:spcAft>
                          <a:spcPts val="0"/>
                        </a:spcAft>
                      </a:pPr>
                      <a:r>
                        <a:rPr lang="zh-CN" sz="1000" dirty="0">
                          <a:effectLst/>
                          <a:latin typeface="Times New Roman" panose="02020603050405020304" pitchFamily="18" charset="0"/>
                          <a:ea typeface="宋体" panose="02010600030101010101" pitchFamily="2" charset="-122"/>
                          <a:cs typeface="Arial" panose="020B0604020202020204" pitchFamily="34" charset="0"/>
                        </a:rPr>
                        <a:t>元素概述</a:t>
                      </a: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nSpc>
                          <a:spcPct val="125000"/>
                        </a:lnSpc>
                        <a:spcAft>
                          <a:spcPts val="0"/>
                        </a:spcAft>
                      </a:pPr>
                      <a:r>
                        <a:rPr lang="en-US" altLang="zh-CN" sz="1000" dirty="0" smtClean="0">
                          <a:effectLst/>
                          <a:latin typeface="Times New Roman" panose="02020603050405020304" pitchFamily="18" charset="0"/>
                          <a:ea typeface="宋体" panose="02010600030101010101" pitchFamily="2" charset="-122"/>
                        </a:rPr>
                        <a:t>Browser </a:t>
                      </a:r>
                      <a:r>
                        <a:rPr lang="zh-CN" altLang="en-US" sz="1000" dirty="0" smtClean="0">
                          <a:effectLst/>
                          <a:latin typeface="Times New Roman" panose="02020603050405020304" pitchFamily="18" charset="0"/>
                          <a:ea typeface="宋体" panose="02010600030101010101" pitchFamily="2" charset="-122"/>
                        </a:rPr>
                        <a:t>是第三方浏览器，如</a:t>
                      </a:r>
                      <a:r>
                        <a:rPr lang="en-US" altLang="zh-CN" sz="1000" dirty="0" smtClean="0">
                          <a:effectLst/>
                          <a:latin typeface="Times New Roman" panose="02020603050405020304" pitchFamily="18" charset="0"/>
                          <a:ea typeface="宋体" panose="02010600030101010101" pitchFamily="2" charset="-122"/>
                        </a:rPr>
                        <a:t>IE</a:t>
                      </a:r>
                      <a:r>
                        <a:rPr lang="zh-CN" altLang="en-US" sz="1000" dirty="0" smtClean="0">
                          <a:effectLst/>
                          <a:latin typeface="Times New Roman" panose="02020603050405020304" pitchFamily="18" charset="0"/>
                          <a:ea typeface="宋体" panose="02010600030101010101" pitchFamily="2" charset="-122"/>
                        </a:rPr>
                        <a:t>、</a:t>
                      </a:r>
                      <a:r>
                        <a:rPr lang="en-US" altLang="zh-CN" sz="1000" dirty="0" smtClean="0">
                          <a:effectLst/>
                          <a:latin typeface="Times New Roman" panose="02020603050405020304" pitchFamily="18" charset="0"/>
                          <a:ea typeface="宋体" panose="02010600030101010101" pitchFamily="2" charset="-122"/>
                        </a:rPr>
                        <a:t>Chrome</a:t>
                      </a:r>
                      <a:r>
                        <a:rPr lang="zh-CN" altLang="en-US" sz="1000" dirty="0" smtClean="0">
                          <a:effectLst/>
                          <a:latin typeface="Times New Roman" panose="02020603050405020304" pitchFamily="18" charset="0"/>
                          <a:ea typeface="宋体" panose="02010600030101010101" pitchFamily="2" charset="-122"/>
                        </a:rPr>
                        <a:t>等，一般装在</a:t>
                      </a:r>
                      <a:r>
                        <a:rPr lang="en-US" altLang="zh-CN" sz="1000" dirty="0" smtClean="0">
                          <a:effectLst/>
                          <a:latin typeface="Times New Roman" panose="02020603050405020304" pitchFamily="18" charset="0"/>
                          <a:ea typeface="宋体" panose="02010600030101010101" pitchFamily="2" charset="-122"/>
                        </a:rPr>
                        <a:t>PC</a:t>
                      </a:r>
                      <a:r>
                        <a:rPr lang="zh-CN" altLang="en-US" sz="1000" dirty="0" smtClean="0">
                          <a:effectLst/>
                          <a:latin typeface="Times New Roman" panose="02020603050405020304" pitchFamily="18" charset="0"/>
                          <a:ea typeface="宋体" panose="02010600030101010101" pitchFamily="2" charset="-122"/>
                        </a:rPr>
                        <a:t>上，商城用户可在互联网通过</a:t>
                      </a:r>
                      <a:r>
                        <a:rPr lang="en-US" altLang="zh-CN" sz="1000" dirty="0" smtClean="0">
                          <a:effectLst/>
                          <a:latin typeface="Times New Roman" panose="02020603050405020304" pitchFamily="18" charset="0"/>
                          <a:ea typeface="宋体" panose="02010600030101010101" pitchFamily="2" charset="-122"/>
                        </a:rPr>
                        <a:t>Browser</a:t>
                      </a:r>
                      <a:r>
                        <a:rPr lang="zh-CN" altLang="en-US" sz="1000" dirty="0" smtClean="0">
                          <a:effectLst/>
                          <a:latin typeface="Times New Roman" panose="02020603050405020304" pitchFamily="18" charset="0"/>
                          <a:ea typeface="宋体" panose="02010600030101010101" pitchFamily="2" charset="-122"/>
                        </a:rPr>
                        <a:t>登录产品，登录后可购买商城里面的商品。</a:t>
                      </a:r>
                      <a:endParaRPr lang="en-US" altLang="zh-CN" sz="1000" dirty="0" smtClean="0">
                        <a:effectLst/>
                        <a:latin typeface="Times New Roman" panose="02020603050405020304" pitchFamily="18" charset="0"/>
                        <a:ea typeface="宋体" panose="02010600030101010101" pitchFamily="2" charset="-122"/>
                      </a:endParaRPr>
                    </a:p>
                    <a:p>
                      <a:pPr>
                        <a:lnSpc>
                          <a:spcPct val="125000"/>
                        </a:lnSpc>
                        <a:spcAft>
                          <a:spcPts val="0"/>
                        </a:spcAft>
                      </a:pPr>
                      <a:r>
                        <a:rPr lang="zh-CN" altLang="en-US" sz="1000" b="1" dirty="0" smtClean="0">
                          <a:solidFill>
                            <a:srgbClr val="C00000"/>
                          </a:solidFill>
                          <a:effectLst/>
                          <a:latin typeface="Times New Roman" panose="02020603050405020304" pitchFamily="18" charset="0"/>
                          <a:ea typeface="宋体" panose="02010600030101010101" pitchFamily="2" charset="-122"/>
                        </a:rPr>
                        <a:t>高影响个人数据：</a:t>
                      </a:r>
                      <a:endParaRPr lang="en-US" altLang="zh-CN" sz="1000" b="1" dirty="0" smtClean="0">
                        <a:solidFill>
                          <a:srgbClr val="C00000"/>
                        </a:solidFill>
                        <a:effectLst/>
                        <a:latin typeface="Times New Roman" panose="02020603050405020304" pitchFamily="18" charset="0"/>
                        <a:ea typeface="宋体" panose="02010600030101010101" pitchFamily="2" charset="-122"/>
                      </a:endParaRPr>
                    </a:p>
                    <a:p>
                      <a:pPr marL="0" marR="0" indent="0" algn="l" defTabSz="914400" rtl="0" eaLnBrk="1" fontAlgn="auto" latinLnBrk="0" hangingPunct="1">
                        <a:lnSpc>
                          <a:spcPct val="125000"/>
                        </a:lnSpc>
                        <a:spcBef>
                          <a:spcPts val="0"/>
                        </a:spcBef>
                        <a:spcAft>
                          <a:spcPts val="0"/>
                        </a:spcAft>
                        <a:buClrTx/>
                        <a:buSzTx/>
                        <a:buFontTx/>
                        <a:buNone/>
                        <a:tabLst/>
                        <a:defRPr/>
                      </a:pPr>
                      <a:r>
                        <a:rPr lang="zh-CN" altLang="en-US" sz="1000" b="1" dirty="0" smtClean="0">
                          <a:solidFill>
                            <a:srgbClr val="C00000"/>
                          </a:solidFill>
                          <a:effectLst/>
                          <a:latin typeface="Times New Roman" panose="02020603050405020304" pitchFamily="18" charset="0"/>
                          <a:ea typeface="宋体" panose="02010600030101010101" pitchFamily="2" charset="-122"/>
                        </a:rPr>
                        <a:t>中影响个人数据：手机号、邮箱、姓名、出生日期</a:t>
                      </a:r>
                      <a:endParaRPr lang="en-US" altLang="zh-CN" sz="1000" b="1" dirty="0" smtClean="0">
                        <a:solidFill>
                          <a:srgbClr val="C00000"/>
                        </a:solidFill>
                        <a:effectLst/>
                        <a:latin typeface="Times New Roman" panose="02020603050405020304" pitchFamily="18" charset="0"/>
                        <a:ea typeface="宋体" panose="02010600030101010101" pitchFamily="2" charset="-122"/>
                      </a:endParaRPr>
                    </a:p>
                    <a:p>
                      <a:pPr>
                        <a:lnSpc>
                          <a:spcPct val="125000"/>
                        </a:lnSpc>
                        <a:spcAft>
                          <a:spcPts val="0"/>
                        </a:spcAft>
                      </a:pPr>
                      <a:r>
                        <a:rPr lang="zh-CN" altLang="en-US" sz="1000" b="1" dirty="0" smtClean="0">
                          <a:solidFill>
                            <a:srgbClr val="C00000"/>
                          </a:solidFill>
                          <a:effectLst/>
                          <a:latin typeface="Times New Roman" panose="02020603050405020304" pitchFamily="18" charset="0"/>
                          <a:ea typeface="宋体" panose="02010600030101010101" pitchFamily="2" charset="-122"/>
                        </a:rPr>
                        <a:t>低影响个人数据：性别</a:t>
                      </a: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77408">
                <a:tc rowSpan="8">
                  <a:txBody>
                    <a:bodyPr/>
                    <a:lstStyle/>
                    <a:p>
                      <a:pPr>
                        <a:lnSpc>
                          <a:spcPct val="125000"/>
                        </a:lnSpc>
                        <a:spcAft>
                          <a:spcPts val="0"/>
                        </a:spcAft>
                      </a:pPr>
                      <a:r>
                        <a:rPr lang="en-US" sz="1000" dirty="0">
                          <a:effectLst/>
                          <a:latin typeface="Times New Roman" panose="02020603050405020304" pitchFamily="18" charset="0"/>
                          <a:ea typeface="宋体" panose="02010600030101010101" pitchFamily="2" charset="-122"/>
                          <a:cs typeface="Arial" panose="020B0604020202020204" pitchFamily="34" charset="0"/>
                        </a:rPr>
                        <a:t/>
                      </a:r>
                      <a:br>
                        <a:rPr lang="en-US" sz="1000" dirty="0">
                          <a:effectLst/>
                          <a:latin typeface="Times New Roman" panose="02020603050405020304" pitchFamily="18" charset="0"/>
                          <a:ea typeface="宋体" panose="02010600030101010101" pitchFamily="2" charset="-122"/>
                          <a:cs typeface="Arial" panose="020B0604020202020204" pitchFamily="34" charset="0"/>
                        </a:rPr>
                      </a:br>
                      <a:r>
                        <a:rPr lang="zh-CN" sz="1000" dirty="0" smtClean="0">
                          <a:effectLst/>
                          <a:latin typeface="Times New Roman" panose="02020603050405020304" pitchFamily="18" charset="0"/>
                          <a:ea typeface="宋体" panose="02010600030101010101" pitchFamily="2" charset="-122"/>
                          <a:cs typeface="Arial" panose="020B0604020202020204" pitchFamily="34" charset="0"/>
                        </a:rPr>
                        <a:t>仿冒</a:t>
                      </a:r>
                      <a:r>
                        <a:rPr lang="en-US" sz="1000" i="1" dirty="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 </a:t>
                      </a: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25000"/>
                        </a:lnSpc>
                        <a:spcAft>
                          <a:spcPts val="1560"/>
                        </a:spcAft>
                      </a:pPr>
                      <a:r>
                        <a:rPr lang="zh-CN" sz="1000" dirty="0">
                          <a:effectLst/>
                          <a:latin typeface="Times New Roman" panose="02020603050405020304" pitchFamily="18" charset="0"/>
                          <a:ea typeface="宋体" panose="02010600030101010101" pitchFamily="2" charset="-122"/>
                        </a:rPr>
                        <a:t>风险级别</a:t>
                      </a: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25000"/>
                        </a:lnSpc>
                        <a:spcAft>
                          <a:spcPts val="0"/>
                        </a:spcAft>
                      </a:pPr>
                      <a:r>
                        <a:rPr lang="zh-CN" sz="1000" dirty="0">
                          <a:effectLst/>
                          <a:latin typeface="Times New Roman" panose="02020603050405020304" pitchFamily="18" charset="0"/>
                          <a:ea typeface="宋体" panose="02010600030101010101" pitchFamily="2" charset="-122"/>
                        </a:rPr>
                        <a:t>高</a:t>
                      </a:r>
                    </a:p>
                  </a:txBody>
                  <a:tcPr marL="40852" marR="40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648000">
                <a:tc vMerge="1">
                  <a:txBody>
                    <a:bodyPr/>
                    <a:lstStyle/>
                    <a:p>
                      <a:endParaRPr lang="zh-CN" altLang="en-US"/>
                    </a:p>
                  </a:txBody>
                  <a:tcPr/>
                </a:tc>
                <a:tc>
                  <a:txBody>
                    <a:bodyPr/>
                    <a:lstStyle/>
                    <a:p>
                      <a:pPr>
                        <a:lnSpc>
                          <a:spcPct val="125000"/>
                        </a:lnSpc>
                        <a:spcAft>
                          <a:spcPts val="1560"/>
                        </a:spcAft>
                      </a:pPr>
                      <a:r>
                        <a:rPr lang="zh-CN" sz="1000" dirty="0">
                          <a:effectLst/>
                          <a:latin typeface="Times New Roman" panose="02020603050405020304" pitchFamily="18" charset="0"/>
                          <a:ea typeface="宋体" panose="02010600030101010101" pitchFamily="2" charset="-122"/>
                        </a:rPr>
                        <a:t>影响</a:t>
                      </a: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25000"/>
                        </a:lnSpc>
                        <a:spcAft>
                          <a:spcPts val="0"/>
                        </a:spcAft>
                      </a:pPr>
                      <a:r>
                        <a:rPr lang="zh-CN" sz="1000" dirty="0">
                          <a:effectLst/>
                          <a:latin typeface="Times New Roman" panose="02020603050405020304" pitchFamily="18" charset="0"/>
                          <a:ea typeface="宋体" panose="02010600030101010101" pitchFamily="2" charset="-122"/>
                        </a:rPr>
                        <a:t>影响等级</a:t>
                      </a:r>
                      <a:r>
                        <a:rPr lang="en-US" sz="1000" dirty="0">
                          <a:effectLst/>
                          <a:latin typeface="Times New Roman" panose="02020603050405020304" pitchFamily="18" charset="0"/>
                          <a:ea typeface="宋体" panose="02010600030101010101" pitchFamily="2" charset="-122"/>
                        </a:rPr>
                        <a:t>:</a:t>
                      </a:r>
                      <a:r>
                        <a:rPr lang="zh-CN" sz="1000" dirty="0">
                          <a:effectLst/>
                          <a:latin typeface="Times New Roman" panose="02020603050405020304" pitchFamily="18" charset="0"/>
                          <a:ea typeface="宋体" panose="02010600030101010101" pitchFamily="2" charset="-122"/>
                        </a:rPr>
                        <a:t>高</a:t>
                      </a:r>
                    </a:p>
                    <a:p>
                      <a:pPr>
                        <a:lnSpc>
                          <a:spcPct val="125000"/>
                        </a:lnSpc>
                        <a:spcAft>
                          <a:spcPts val="0"/>
                        </a:spcAft>
                      </a:pPr>
                      <a:r>
                        <a:rPr lang="zh-CN" sz="1000" dirty="0" smtClean="0">
                          <a:effectLst/>
                          <a:latin typeface="Times New Roman" panose="02020603050405020304" pitchFamily="18" charset="0"/>
                          <a:ea typeface="宋体" panose="02010600030101010101" pitchFamily="2" charset="-122"/>
                        </a:rPr>
                        <a:t>如果</a:t>
                      </a:r>
                      <a:r>
                        <a:rPr lang="en-US" sz="1000" dirty="0" smtClean="0">
                          <a:effectLst/>
                          <a:latin typeface="Times New Roman" panose="02020603050405020304" pitchFamily="18" charset="0"/>
                          <a:ea typeface="宋体" panose="02010600030101010101" pitchFamily="2" charset="-122"/>
                        </a:rPr>
                        <a:t>Browser</a:t>
                      </a:r>
                      <a:r>
                        <a:rPr lang="zh-CN" sz="1000" dirty="0" smtClean="0">
                          <a:effectLst/>
                          <a:latin typeface="Times New Roman" panose="02020603050405020304" pitchFamily="18" charset="0"/>
                          <a:ea typeface="宋体" panose="02010600030101010101" pitchFamily="2" charset="-122"/>
                        </a:rPr>
                        <a:t>被</a:t>
                      </a:r>
                      <a:r>
                        <a:rPr lang="zh-CN" sz="1000" dirty="0">
                          <a:effectLst/>
                          <a:latin typeface="Times New Roman" panose="02020603050405020304" pitchFamily="18" charset="0"/>
                          <a:ea typeface="宋体" panose="02010600030101010101" pitchFamily="2" charset="-122"/>
                        </a:rPr>
                        <a:t>仿冒，攻击者</a:t>
                      </a:r>
                      <a:r>
                        <a:rPr lang="zh-CN" sz="1000" dirty="0" smtClean="0">
                          <a:effectLst/>
                          <a:latin typeface="Times New Roman" panose="02020603050405020304" pitchFamily="18" charset="0"/>
                          <a:ea typeface="宋体" panose="02010600030101010101" pitchFamily="2" charset="-122"/>
                        </a:rPr>
                        <a:t>可以通过</a:t>
                      </a:r>
                      <a:r>
                        <a:rPr lang="zh-CN" sz="1000" dirty="0">
                          <a:effectLst/>
                          <a:latin typeface="Times New Roman" panose="02020603050405020304" pitchFamily="18" charset="0"/>
                          <a:ea typeface="宋体" panose="02010600030101010101" pitchFamily="2" charset="-122"/>
                        </a:rPr>
                        <a:t>仿冒</a:t>
                      </a:r>
                      <a:r>
                        <a:rPr lang="zh-CN" sz="1000" dirty="0" smtClean="0">
                          <a:effectLst/>
                          <a:latin typeface="Times New Roman" panose="02020603050405020304" pitchFamily="18" charset="0"/>
                          <a:ea typeface="宋体" panose="02010600030101010101" pitchFamily="2" charset="-122"/>
                        </a:rPr>
                        <a:t>的</a:t>
                      </a:r>
                      <a:r>
                        <a:rPr lang="en-US" sz="1000" dirty="0" smtClean="0">
                          <a:effectLst/>
                          <a:latin typeface="Times New Roman" panose="02020603050405020304" pitchFamily="18" charset="0"/>
                          <a:ea typeface="宋体" panose="02010600030101010101" pitchFamily="2" charset="-122"/>
                        </a:rPr>
                        <a:t>Browser</a:t>
                      </a:r>
                      <a:r>
                        <a:rPr lang="zh-CN" altLang="en-US" sz="1000" dirty="0" smtClean="0">
                          <a:effectLst/>
                          <a:latin typeface="Times New Roman" panose="02020603050405020304" pitchFamily="18" charset="0"/>
                          <a:ea typeface="宋体" panose="02010600030101010101" pitchFamily="2" charset="-122"/>
                        </a:rPr>
                        <a:t>（用户）获取用户购物信息、地址信息</a:t>
                      </a:r>
                      <a:r>
                        <a:rPr lang="zh-CN" sz="1000" dirty="0" smtClean="0">
                          <a:effectLst/>
                          <a:latin typeface="Times New Roman" panose="02020603050405020304" pitchFamily="18" charset="0"/>
                          <a:ea typeface="宋体" panose="02010600030101010101" pitchFamily="2" charset="-122"/>
                        </a:rPr>
                        <a:t>，</a:t>
                      </a:r>
                      <a:r>
                        <a:rPr lang="zh-CN" altLang="en-US" sz="1000" dirty="0" smtClean="0">
                          <a:effectLst/>
                          <a:latin typeface="Times New Roman" panose="02020603050405020304" pitchFamily="18" charset="0"/>
                          <a:ea typeface="宋体" panose="02010600030101010101" pitchFamily="2" charset="-122"/>
                        </a:rPr>
                        <a:t>还可以在商城进行恶意下单</a:t>
                      </a:r>
                      <a:r>
                        <a:rPr lang="zh-CN" sz="1000" dirty="0" smtClean="0">
                          <a:effectLst/>
                          <a:latin typeface="Times New Roman" panose="02020603050405020304" pitchFamily="18" charset="0"/>
                          <a:ea typeface="宋体" panose="02010600030101010101" pitchFamily="2" charset="-122"/>
                        </a:rPr>
                        <a:t>，影响</a:t>
                      </a:r>
                      <a:r>
                        <a:rPr lang="zh-CN" sz="1000" dirty="0">
                          <a:effectLst/>
                          <a:latin typeface="Times New Roman" panose="02020603050405020304" pitchFamily="18" charset="0"/>
                          <a:ea typeface="宋体" panose="02010600030101010101" pitchFamily="2" charset="-122"/>
                        </a:rPr>
                        <a:t>大</a:t>
                      </a:r>
                      <a:r>
                        <a:rPr lang="zh-CN" sz="1000" dirty="0" smtClean="0">
                          <a:effectLst/>
                          <a:latin typeface="Times New Roman" panose="02020603050405020304" pitchFamily="18" charset="0"/>
                          <a:ea typeface="宋体" panose="02010600030101010101" pitchFamily="2" charset="-122"/>
                        </a:rPr>
                        <a:t>。</a:t>
                      </a: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631951">
                <a:tc vMerge="1">
                  <a:txBody>
                    <a:bodyPr/>
                    <a:lstStyle/>
                    <a:p>
                      <a:endParaRPr lang="zh-CN" altLang="en-US"/>
                    </a:p>
                  </a:txBody>
                  <a:tcPr/>
                </a:tc>
                <a:tc>
                  <a:txBody>
                    <a:bodyPr/>
                    <a:lstStyle/>
                    <a:p>
                      <a:pPr marL="66675" indent="-66675">
                        <a:lnSpc>
                          <a:spcPct val="125000"/>
                        </a:lnSpc>
                        <a:spcAft>
                          <a:spcPts val="1560"/>
                        </a:spcAft>
                      </a:pPr>
                      <a:r>
                        <a:rPr lang="zh-CN" sz="1000" dirty="0">
                          <a:effectLst/>
                          <a:latin typeface="Times New Roman" panose="02020603050405020304" pitchFamily="18" charset="0"/>
                          <a:ea typeface="宋体" panose="02010600030101010101" pitchFamily="2" charset="-122"/>
                          <a:cs typeface="Arial" panose="020B0604020202020204" pitchFamily="34" charset="0"/>
                        </a:rPr>
                        <a:t>已有消减措施</a:t>
                      </a: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lvl="0" indent="0">
                        <a:spcAft>
                          <a:spcPts val="0"/>
                        </a:spcAft>
                        <a:buFont typeface="+mj-lt"/>
                        <a:buNone/>
                      </a:pPr>
                      <a:r>
                        <a:rPr lang="en-US" sz="1000" dirty="0" smtClean="0">
                          <a:effectLst/>
                          <a:latin typeface="Times New Roman" panose="02020603050405020304" pitchFamily="18" charset="0"/>
                          <a:ea typeface="宋体" panose="02010600030101010101" pitchFamily="2" charset="-122"/>
                        </a:rPr>
                        <a:t>1.</a:t>
                      </a:r>
                      <a:r>
                        <a:rPr lang="en-US" altLang="zh-CN" sz="1000" dirty="0" smtClean="0">
                          <a:effectLst/>
                          <a:latin typeface="Times New Roman" panose="02020603050405020304" pitchFamily="18" charset="0"/>
                          <a:ea typeface="宋体" panose="02010600030101010101" pitchFamily="2" charset="-122"/>
                        </a:rPr>
                        <a:t>Web</a:t>
                      </a:r>
                      <a:r>
                        <a:rPr lang="zh-CN" altLang="en-US" sz="1000" dirty="0" smtClean="0">
                          <a:effectLst/>
                          <a:latin typeface="Times New Roman" panose="02020603050405020304" pitchFamily="18" charset="0"/>
                          <a:ea typeface="宋体" panose="02010600030101010101" pitchFamily="2" charset="-122"/>
                        </a:rPr>
                        <a:t>支持</a:t>
                      </a:r>
                      <a:r>
                        <a:rPr lang="en-US" sz="1000" dirty="0" smtClean="0">
                          <a:effectLst/>
                          <a:latin typeface="Times New Roman" panose="02020603050405020304" pitchFamily="18" charset="0"/>
                          <a:ea typeface="宋体" panose="02010600030101010101" pitchFamily="2" charset="-122"/>
                        </a:rPr>
                        <a:t>HTTPS/HTTP</a:t>
                      </a:r>
                      <a:r>
                        <a:rPr lang="zh-CN" sz="1000" dirty="0" smtClean="0">
                          <a:effectLst/>
                          <a:latin typeface="Times New Roman" panose="02020603050405020304" pitchFamily="18" charset="0"/>
                          <a:ea typeface="宋体" panose="02010600030101010101" pitchFamily="2" charset="-122"/>
                        </a:rPr>
                        <a:t>，</a:t>
                      </a:r>
                      <a:r>
                        <a:rPr lang="zh-CN" altLang="en-US" sz="1000" dirty="0" smtClean="0">
                          <a:effectLst/>
                          <a:latin typeface="Times New Roman" panose="02020603050405020304" pitchFamily="18" charset="0"/>
                          <a:ea typeface="宋体" panose="02010600030101010101" pitchFamily="2" charset="-122"/>
                        </a:rPr>
                        <a:t>商品浏览是采用</a:t>
                      </a:r>
                      <a:r>
                        <a:rPr lang="en-US" altLang="zh-CN" sz="1000" dirty="0" smtClean="0">
                          <a:effectLst/>
                          <a:latin typeface="Times New Roman" panose="02020603050405020304" pitchFamily="18" charset="0"/>
                          <a:ea typeface="宋体" panose="02010600030101010101" pitchFamily="2" charset="-122"/>
                        </a:rPr>
                        <a:t>HTTP</a:t>
                      </a:r>
                      <a:r>
                        <a:rPr lang="zh-CN" altLang="en-US" sz="1000" dirty="0" smtClean="0">
                          <a:effectLst/>
                          <a:latin typeface="Times New Roman" panose="02020603050405020304" pitchFamily="18" charset="0"/>
                          <a:ea typeface="宋体" panose="02010600030101010101" pitchFamily="2" charset="-122"/>
                        </a:rPr>
                        <a:t>协议，登录时切换到</a:t>
                      </a:r>
                      <a:r>
                        <a:rPr lang="en-US" altLang="zh-CN" sz="1000" dirty="0" smtClean="0">
                          <a:effectLst/>
                          <a:latin typeface="Times New Roman" panose="02020603050405020304" pitchFamily="18" charset="0"/>
                          <a:ea typeface="宋体" panose="02010600030101010101" pitchFamily="2" charset="-122"/>
                        </a:rPr>
                        <a:t>HTTPS</a:t>
                      </a:r>
                      <a:r>
                        <a:rPr lang="zh-CN" altLang="en-US" sz="1000" dirty="0" smtClean="0">
                          <a:effectLst/>
                          <a:latin typeface="Times New Roman" panose="02020603050405020304" pitchFamily="18" charset="0"/>
                          <a:ea typeface="宋体" panose="02010600030101010101" pitchFamily="2" charset="-122"/>
                        </a:rPr>
                        <a:t>。</a:t>
                      </a:r>
                      <a:endParaRPr lang="en-US" altLang="zh-CN" sz="1000" dirty="0" smtClean="0">
                        <a:effectLst/>
                        <a:latin typeface="Times New Roman" panose="02020603050405020304" pitchFamily="18" charset="0"/>
                        <a:ea typeface="宋体" panose="02010600030101010101" pitchFamily="2" charset="-122"/>
                      </a:endParaRPr>
                    </a:p>
                    <a:p>
                      <a:pPr marL="0" lvl="0" indent="0">
                        <a:spcAft>
                          <a:spcPts val="0"/>
                        </a:spcAft>
                        <a:buFont typeface="+mj-lt"/>
                        <a:buNone/>
                      </a:pPr>
                      <a:r>
                        <a:rPr lang="en-US" altLang="zh-CN" sz="1000" dirty="0" smtClean="0">
                          <a:effectLst/>
                          <a:latin typeface="Times New Roman" panose="02020603050405020304" pitchFamily="18" charset="0"/>
                          <a:ea typeface="宋体" panose="02010600030101010101" pitchFamily="2" charset="-122"/>
                        </a:rPr>
                        <a:t>2.</a:t>
                      </a:r>
                      <a:r>
                        <a:rPr lang="zh-CN" sz="1000" dirty="0" smtClean="0">
                          <a:effectLst/>
                          <a:latin typeface="Times New Roman" panose="02020603050405020304" pitchFamily="18" charset="0"/>
                          <a:ea typeface="宋体" panose="02010600030101010101" pitchFamily="2" charset="-122"/>
                        </a:rPr>
                        <a:t>口令使用</a:t>
                      </a:r>
                      <a:r>
                        <a:rPr lang="en-US" altLang="zh-CN" sz="1000" dirty="0" smtClean="0">
                          <a:effectLst/>
                          <a:latin typeface="Times New Roman" panose="02020603050405020304" pitchFamily="18" charset="0"/>
                          <a:ea typeface="宋体" panose="02010600030101010101" pitchFamily="2" charset="-122"/>
                        </a:rPr>
                        <a:t>MD5</a:t>
                      </a:r>
                      <a:r>
                        <a:rPr lang="zh-CN" sz="1000" dirty="0" smtClean="0">
                          <a:effectLst/>
                          <a:latin typeface="Times New Roman" panose="02020603050405020304" pitchFamily="18" charset="0"/>
                          <a:ea typeface="宋体" panose="02010600030101010101" pitchFamily="2" charset="-122"/>
                        </a:rPr>
                        <a:t>存储</a:t>
                      </a:r>
                      <a:r>
                        <a:rPr lang="zh-CN" altLang="en-US" sz="1000" dirty="0" smtClean="0">
                          <a:effectLst/>
                          <a:latin typeface="Times New Roman" panose="02020603050405020304" pitchFamily="18" charset="0"/>
                          <a:ea typeface="宋体" panose="02010600030101010101" pitchFamily="2" charset="-122"/>
                        </a:rPr>
                        <a:t>在数据库。</a:t>
                      </a:r>
                      <a:endParaRPr lang="en-US" altLang="zh-CN" sz="1000" dirty="0" smtClean="0">
                        <a:effectLst/>
                        <a:latin typeface="Times New Roman" panose="02020603050405020304" pitchFamily="18" charset="0"/>
                        <a:ea typeface="宋体" panose="02010600030101010101" pitchFamily="2" charset="-122"/>
                      </a:endParaRPr>
                    </a:p>
                    <a:p>
                      <a:pPr marL="0" lvl="0" indent="0">
                        <a:spcAft>
                          <a:spcPts val="0"/>
                        </a:spcAft>
                        <a:buFont typeface="+mj-lt"/>
                        <a:buNone/>
                      </a:pPr>
                      <a:r>
                        <a:rPr lang="en-US" altLang="zh-CN" sz="1000" dirty="0" smtClean="0">
                          <a:effectLst/>
                          <a:latin typeface="Times New Roman" panose="02020603050405020304" pitchFamily="18" charset="0"/>
                          <a:ea typeface="宋体" panose="02010600030101010101" pitchFamily="2" charset="-122"/>
                        </a:rPr>
                        <a:t>3.</a:t>
                      </a:r>
                      <a:r>
                        <a:rPr lang="zh-CN" altLang="en-US" sz="1000" dirty="0" smtClean="0">
                          <a:effectLst/>
                          <a:latin typeface="Times New Roman" panose="02020603050405020304" pitchFamily="18" charset="0"/>
                          <a:ea typeface="宋体" panose="02010600030101010101" pitchFamily="2" charset="-122"/>
                        </a:rPr>
                        <a:t>无防暴力破解机制：无验证码，无用户名口令锁定机制。</a:t>
                      </a:r>
                      <a:endParaRPr lang="en-US" altLang="zh-CN" sz="1000" dirty="0" smtClean="0">
                        <a:effectLst/>
                        <a:latin typeface="Times New Roman" panose="02020603050405020304" pitchFamily="18" charset="0"/>
                        <a:ea typeface="宋体" panose="02010600030101010101" pitchFamily="2" charset="-122"/>
                      </a:endParaRPr>
                    </a:p>
                    <a:p>
                      <a:pPr marL="0" lvl="0" indent="0">
                        <a:spcAft>
                          <a:spcPts val="0"/>
                        </a:spcAft>
                        <a:buFont typeface="+mj-lt"/>
                        <a:buNone/>
                      </a:pPr>
                      <a:r>
                        <a:rPr lang="en-US" altLang="zh-CN" sz="1000" dirty="0" smtClean="0">
                          <a:effectLst/>
                          <a:latin typeface="Times New Roman" panose="02020603050405020304" pitchFamily="18" charset="0"/>
                          <a:ea typeface="宋体" panose="02010600030101010101" pitchFamily="2" charset="-122"/>
                        </a:rPr>
                        <a:t>……</a:t>
                      </a: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561380">
                <a:tc vMerge="1">
                  <a:txBody>
                    <a:bodyPr/>
                    <a:lstStyle/>
                    <a:p>
                      <a:endParaRPr lang="zh-CN" altLang="en-US"/>
                    </a:p>
                  </a:txBody>
                  <a:tcPr/>
                </a:tc>
                <a:tc>
                  <a:txBody>
                    <a:bodyPr/>
                    <a:lstStyle/>
                    <a:p>
                      <a:pPr marL="66675" indent="-66675">
                        <a:lnSpc>
                          <a:spcPct val="125000"/>
                        </a:lnSpc>
                        <a:spcAft>
                          <a:spcPts val="1560"/>
                        </a:spcAft>
                      </a:pPr>
                      <a:r>
                        <a:rPr lang="zh-CN" sz="1000" dirty="0" smtClean="0">
                          <a:effectLst/>
                          <a:latin typeface="Times New Roman" panose="02020603050405020304" pitchFamily="18" charset="0"/>
                          <a:ea typeface="宋体" panose="02010600030101010101" pitchFamily="2" charset="-122"/>
                          <a:cs typeface="Arial" panose="020B0604020202020204" pitchFamily="34" charset="0"/>
                        </a:rPr>
                        <a:t>可能性</a:t>
                      </a: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25000"/>
                        </a:lnSpc>
                        <a:spcAft>
                          <a:spcPts val="0"/>
                        </a:spcAft>
                      </a:pPr>
                      <a:endParaRPr lang="en-US" sz="1000" dirty="0" smtClean="0">
                        <a:effectLst/>
                        <a:latin typeface="Times New Roman" panose="02020603050405020304" pitchFamily="18" charset="0"/>
                        <a:ea typeface="宋体" panose="02010600030101010101" pitchFamily="2" charset="-122"/>
                      </a:endParaRPr>
                    </a:p>
                    <a:p>
                      <a:pPr>
                        <a:lnSpc>
                          <a:spcPct val="125000"/>
                        </a:lnSpc>
                        <a:spcAft>
                          <a:spcPts val="0"/>
                        </a:spcAft>
                      </a:pPr>
                      <a:endParaRPr lang="en-US" sz="1000" dirty="0" smtClean="0">
                        <a:effectLst/>
                        <a:latin typeface="Times New Roman" panose="02020603050405020304" pitchFamily="18" charset="0"/>
                        <a:ea typeface="宋体" panose="02010600030101010101" pitchFamily="2" charset="-122"/>
                      </a:endParaRPr>
                    </a:p>
                    <a:p>
                      <a:pPr>
                        <a:lnSpc>
                          <a:spcPct val="125000"/>
                        </a:lnSpc>
                        <a:spcAft>
                          <a:spcPts val="0"/>
                        </a:spcAft>
                      </a:pPr>
                      <a:endParaRPr lang="en-US" sz="1000" dirty="0" smtClean="0">
                        <a:effectLst/>
                        <a:latin typeface="Times New Roman" panose="02020603050405020304" pitchFamily="18" charset="0"/>
                        <a:ea typeface="宋体" panose="02010600030101010101" pitchFamily="2" charset="-122"/>
                      </a:endParaRPr>
                    </a:p>
                    <a:p>
                      <a:pPr>
                        <a:lnSpc>
                          <a:spcPct val="125000"/>
                        </a:lnSpc>
                        <a:spcAft>
                          <a:spcPts val="0"/>
                        </a:spcAft>
                      </a:pPr>
                      <a:endParaRPr lang="en-US" sz="1000" dirty="0" smtClean="0">
                        <a:effectLst/>
                        <a:latin typeface="Times New Roman" panose="02020603050405020304" pitchFamily="18" charset="0"/>
                        <a:ea typeface="宋体" panose="02010600030101010101" pitchFamily="2" charset="-122"/>
                      </a:endParaRPr>
                    </a:p>
                    <a:p>
                      <a:pPr>
                        <a:lnSpc>
                          <a:spcPct val="125000"/>
                        </a:lnSpc>
                        <a:spcAft>
                          <a:spcPts val="0"/>
                        </a:spcAft>
                      </a:pPr>
                      <a:endParaRPr lang="en-US" sz="1000" dirty="0" smtClean="0">
                        <a:effectLst/>
                        <a:latin typeface="Times New Roman" panose="02020603050405020304" pitchFamily="18" charset="0"/>
                        <a:ea typeface="宋体" panose="02010600030101010101" pitchFamily="2" charset="-122"/>
                      </a:endParaRPr>
                    </a:p>
                    <a:p>
                      <a:pPr>
                        <a:lnSpc>
                          <a:spcPct val="125000"/>
                        </a:lnSpc>
                        <a:spcAft>
                          <a:spcPts val="0"/>
                        </a:spcAft>
                      </a:pPr>
                      <a:endParaRPr lang="en-US" sz="1000" dirty="0" smtClean="0">
                        <a:effectLst/>
                        <a:latin typeface="Times New Roman" panose="02020603050405020304" pitchFamily="18" charset="0"/>
                        <a:ea typeface="宋体" panose="02010600030101010101" pitchFamily="2" charset="-122"/>
                      </a:endParaRPr>
                    </a:p>
                    <a:p>
                      <a:pPr>
                        <a:lnSpc>
                          <a:spcPct val="125000"/>
                        </a:lnSpc>
                        <a:spcAft>
                          <a:spcPts val="0"/>
                        </a:spcAft>
                      </a:pPr>
                      <a:endParaRPr lang="en-US" sz="1000" dirty="0" smtClean="0">
                        <a:effectLst/>
                        <a:latin typeface="Times New Roman" panose="02020603050405020304" pitchFamily="18" charset="0"/>
                        <a:ea typeface="宋体" panose="02010600030101010101" pitchFamily="2" charset="-122"/>
                      </a:endParaRPr>
                    </a:p>
                    <a:p>
                      <a:pPr>
                        <a:lnSpc>
                          <a:spcPct val="125000"/>
                        </a:lnSpc>
                        <a:spcAft>
                          <a:spcPts val="0"/>
                        </a:spcAft>
                      </a:pPr>
                      <a:endParaRPr lang="en-US" sz="1000" dirty="0" smtClean="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97485">
                <a:tc vMerge="1">
                  <a:txBody>
                    <a:bodyPr/>
                    <a:lstStyle/>
                    <a:p>
                      <a:endParaRPr lang="zh-CN" altLang="en-US"/>
                    </a:p>
                  </a:txBody>
                  <a:tcPr/>
                </a:tc>
                <a:tc rowSpan="4">
                  <a:txBody>
                    <a:bodyPr/>
                    <a:lstStyle/>
                    <a:p>
                      <a:pPr>
                        <a:lnSpc>
                          <a:spcPct val="125000"/>
                        </a:lnSpc>
                        <a:spcAft>
                          <a:spcPts val="0"/>
                        </a:spcAft>
                      </a:pPr>
                      <a:r>
                        <a:rPr lang="zh-CN" sz="1000" dirty="0">
                          <a:effectLst/>
                          <a:latin typeface="Times New Roman" panose="02020603050405020304" pitchFamily="18" charset="0"/>
                          <a:ea typeface="宋体" panose="02010600030101010101" pitchFamily="2" charset="-122"/>
                          <a:cs typeface="Arial" panose="020B0604020202020204" pitchFamily="34" charset="0"/>
                        </a:rPr>
                        <a:t>建议消减</a:t>
                      </a:r>
                      <a:r>
                        <a:rPr lang="zh-CN" sz="1000" dirty="0" smtClean="0">
                          <a:effectLst/>
                          <a:latin typeface="Times New Roman" panose="02020603050405020304" pitchFamily="18" charset="0"/>
                          <a:ea typeface="宋体" panose="02010600030101010101" pitchFamily="2" charset="-122"/>
                          <a:cs typeface="Arial" panose="020B0604020202020204" pitchFamily="34" charset="0"/>
                        </a:rPr>
                        <a:t>措施</a:t>
                      </a: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000" dirty="0">
                          <a:effectLst/>
                          <a:latin typeface="Times New Roman" panose="02020603050405020304" pitchFamily="18" charset="0"/>
                          <a:ea typeface="宋体" panose="02010600030101010101" pitchFamily="2" charset="-122"/>
                          <a:cs typeface="Arial" panose="020B0604020202020204" pitchFamily="34" charset="0"/>
                        </a:rPr>
                        <a:t>措施</a:t>
                      </a:r>
                      <a:endParaRPr lang="zh-CN" sz="1000" dirty="0">
                        <a:effectLst/>
                        <a:latin typeface="Times New Roman" panose="02020603050405020304" pitchFamily="18" charset="0"/>
                        <a:ea typeface="宋体" panose="02010600030101010101" pitchFamily="2" charset="-122"/>
                      </a:endParaRPr>
                    </a:p>
                  </a:txBody>
                  <a:tcPr marL="40852" marR="40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000">
                          <a:effectLst/>
                          <a:latin typeface="Times New Roman" panose="02020603050405020304" pitchFamily="18" charset="0"/>
                          <a:ea typeface="宋体" panose="02010600030101010101" pitchFamily="2" charset="-122"/>
                          <a:cs typeface="Arial" panose="020B0604020202020204" pitchFamily="34" charset="0"/>
                        </a:rPr>
                        <a:t>落地计划</a:t>
                      </a:r>
                      <a:endParaRPr lang="zh-CN" sz="1000">
                        <a:effectLst/>
                        <a:latin typeface="Times New Roman" panose="02020603050405020304" pitchFamily="18" charset="0"/>
                        <a:ea typeface="宋体" panose="02010600030101010101" pitchFamily="2" charset="-122"/>
                      </a:endParaRPr>
                    </a:p>
                  </a:txBody>
                  <a:tcPr marL="40852" marR="40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969">
                <a:tc vMerge="1">
                  <a:txBody>
                    <a:bodyPr/>
                    <a:lstStyle/>
                    <a:p>
                      <a:endParaRPr lang="zh-CN" altLang="en-US"/>
                    </a:p>
                  </a:txBody>
                  <a:tcPr/>
                </a:tc>
                <a:tc vMerge="1">
                  <a:txBody>
                    <a:bodyPr/>
                    <a:lstStyle/>
                    <a:p>
                      <a:endParaRPr lang="zh-CN" altLang="en-US"/>
                    </a:p>
                  </a:txBody>
                  <a:tcPr/>
                </a:tc>
                <a:tc>
                  <a:txBody>
                    <a:bodyPr/>
                    <a:lstStyle/>
                    <a:p>
                      <a:pPr>
                        <a:spcAft>
                          <a:spcPts val="0"/>
                        </a:spcAft>
                      </a:pPr>
                      <a:r>
                        <a:rPr lang="en-US" sz="1000" dirty="0" smtClean="0">
                          <a:effectLst/>
                          <a:latin typeface="Times New Roman" panose="02020603050405020304" pitchFamily="18" charset="0"/>
                          <a:ea typeface="宋体" panose="02010600030101010101" pitchFamily="2" charset="-122"/>
                        </a:rPr>
                        <a:t>1.</a:t>
                      </a:r>
                      <a:r>
                        <a:rPr lang="zh-CN" sz="1000" dirty="0" smtClean="0">
                          <a:effectLst/>
                          <a:latin typeface="Times New Roman" panose="02020603050405020304" pitchFamily="18" charset="0"/>
                          <a:ea typeface="宋体" panose="02010600030101010101" pitchFamily="2" charset="-122"/>
                        </a:rPr>
                        <a:t>使用</a:t>
                      </a:r>
                      <a:r>
                        <a:rPr lang="en-US" sz="1000" dirty="0">
                          <a:effectLst/>
                          <a:latin typeface="Times New Roman" panose="02020603050405020304" pitchFamily="18" charset="0"/>
                          <a:ea typeface="宋体" panose="02010600030101010101" pitchFamily="2" charset="-122"/>
                        </a:rPr>
                        <a:t>PBKDF2</a:t>
                      </a:r>
                      <a:r>
                        <a:rPr lang="zh-CN" sz="1000" dirty="0" smtClean="0">
                          <a:effectLst/>
                          <a:latin typeface="Times New Roman" panose="02020603050405020304" pitchFamily="18" charset="0"/>
                          <a:ea typeface="宋体" panose="02010600030101010101" pitchFamily="2" charset="-122"/>
                        </a:rPr>
                        <a:t>算法存储</a:t>
                      </a:r>
                      <a:r>
                        <a:rPr lang="zh-CN" sz="1000" dirty="0">
                          <a:effectLst/>
                          <a:latin typeface="Times New Roman" panose="02020603050405020304" pitchFamily="18" charset="0"/>
                          <a:ea typeface="宋体" panose="02010600030101010101" pitchFamily="2" charset="-122"/>
                        </a:rPr>
                        <a:t>口令</a:t>
                      </a: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25000"/>
                        </a:lnSpc>
                        <a:spcAft>
                          <a:spcPts val="0"/>
                        </a:spcAft>
                      </a:pPr>
                      <a:r>
                        <a:rPr lang="zh-CN" sz="1000" dirty="0">
                          <a:effectLst/>
                          <a:latin typeface="Times New Roman" panose="02020603050405020304" pitchFamily="18" charset="0"/>
                          <a:ea typeface="宋体" panose="02010600030101010101" pitchFamily="2" charset="-122"/>
                          <a:cs typeface="Arial" panose="020B0604020202020204" pitchFamily="34" charset="0"/>
                        </a:rPr>
                        <a:t>当前版本落地（</a:t>
                      </a:r>
                      <a:r>
                        <a:rPr lang="en-US" sz="1000" dirty="0">
                          <a:effectLst/>
                          <a:latin typeface="Times New Roman" panose="02020603050405020304" pitchFamily="18" charset="0"/>
                          <a:ea typeface="宋体" panose="02010600030101010101" pitchFamily="2" charset="-122"/>
                          <a:cs typeface="Arial" panose="020B0604020202020204" pitchFamily="34" charset="0"/>
                        </a:rPr>
                        <a:t>V100R001C00B012</a:t>
                      </a:r>
                      <a:r>
                        <a:rPr lang="zh-CN" sz="1000" dirty="0">
                          <a:effectLst/>
                          <a:latin typeface="Times New Roman" panose="02020603050405020304" pitchFamily="18" charset="0"/>
                          <a:ea typeface="宋体" panose="02010600030101010101" pitchFamily="2" charset="-122"/>
                          <a:cs typeface="Arial" panose="020B0604020202020204" pitchFamily="34" charset="0"/>
                        </a:rPr>
                        <a:t>）</a:t>
                      </a: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969">
                <a:tc vMerge="1">
                  <a:txBody>
                    <a:bodyPr/>
                    <a:lstStyle/>
                    <a:p>
                      <a:endParaRPr lang="zh-CN" altLang="en-US"/>
                    </a:p>
                  </a:txBody>
                  <a:tcPr/>
                </a:tc>
                <a:tc vMerge="1">
                  <a:txBody>
                    <a:bodyPr/>
                    <a:lstStyle/>
                    <a:p>
                      <a:endParaRPr lang="zh-CN" altLang="en-US"/>
                    </a:p>
                  </a:txBody>
                  <a:tcPr/>
                </a:tc>
                <a:tc>
                  <a:txBody>
                    <a:bodyPr/>
                    <a:lstStyle/>
                    <a:p>
                      <a:pPr>
                        <a:spcAft>
                          <a:spcPts val="0"/>
                        </a:spcAft>
                      </a:pPr>
                      <a:r>
                        <a:rPr lang="en-US" altLang="zh-CN" sz="1000" dirty="0" smtClean="0">
                          <a:effectLst/>
                          <a:latin typeface="Times New Roman" panose="02020603050405020304" pitchFamily="18" charset="0"/>
                          <a:ea typeface="宋体" panose="02010600030101010101" pitchFamily="2" charset="-122"/>
                        </a:rPr>
                        <a:t>2.</a:t>
                      </a:r>
                      <a:r>
                        <a:rPr lang="zh-CN" altLang="en-US" sz="1000" dirty="0" smtClean="0">
                          <a:effectLst/>
                          <a:latin typeface="Times New Roman" panose="02020603050405020304" pitchFamily="18" charset="0"/>
                          <a:ea typeface="宋体" panose="02010600030101010101" pitchFamily="2" charset="-122"/>
                        </a:rPr>
                        <a:t>登录时增加验证码机制。</a:t>
                      </a: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25000"/>
                        </a:lnSpc>
                        <a:spcAft>
                          <a:spcPts val="0"/>
                        </a:spcAft>
                      </a:pPr>
                      <a:r>
                        <a:rPr lang="zh-CN" sz="1000" dirty="0">
                          <a:effectLst/>
                          <a:latin typeface="Times New Roman" panose="02020603050405020304" pitchFamily="18" charset="0"/>
                          <a:ea typeface="宋体" panose="02010600030101010101" pitchFamily="2" charset="-122"/>
                          <a:cs typeface="Arial" panose="020B0604020202020204" pitchFamily="34" charset="0"/>
                        </a:rPr>
                        <a:t>当前版本落地（</a:t>
                      </a:r>
                      <a:r>
                        <a:rPr lang="en-US" sz="1000" dirty="0">
                          <a:effectLst/>
                          <a:latin typeface="Times New Roman" panose="02020603050405020304" pitchFamily="18" charset="0"/>
                          <a:ea typeface="宋体" panose="02010600030101010101" pitchFamily="2" charset="-122"/>
                          <a:cs typeface="Arial" panose="020B0604020202020204" pitchFamily="34" charset="0"/>
                        </a:rPr>
                        <a:t>V100R001C00B012</a:t>
                      </a:r>
                      <a:r>
                        <a:rPr lang="zh-CN" sz="1000" dirty="0">
                          <a:effectLst/>
                          <a:latin typeface="Times New Roman" panose="02020603050405020304" pitchFamily="18" charset="0"/>
                          <a:ea typeface="宋体" panose="02010600030101010101" pitchFamily="2" charset="-122"/>
                          <a:cs typeface="Arial" panose="020B0604020202020204" pitchFamily="34" charset="0"/>
                        </a:rPr>
                        <a:t>）</a:t>
                      </a: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969">
                <a:tc vMerge="1">
                  <a:txBody>
                    <a:bodyPr/>
                    <a:lstStyle/>
                    <a:p>
                      <a:pPr>
                        <a:lnSpc>
                          <a:spcPct val="125000"/>
                        </a:lnSpc>
                        <a:spcAft>
                          <a:spcPts val="0"/>
                        </a:spcAft>
                      </a:pP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nSpc>
                          <a:spcPct val="125000"/>
                        </a:lnSpc>
                        <a:spcAft>
                          <a:spcPts val="0"/>
                        </a:spcAft>
                      </a:pP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altLang="zh-CN" sz="1000" dirty="0" smtClean="0">
                          <a:effectLst/>
                          <a:latin typeface="Times New Roman" panose="02020603050405020304" pitchFamily="18" charset="0"/>
                          <a:ea typeface="宋体" panose="02010600030101010101" pitchFamily="2" charset="-122"/>
                        </a:rPr>
                        <a:t>3.</a:t>
                      </a:r>
                      <a:r>
                        <a:rPr lang="zh-CN" altLang="en-US" sz="1000" dirty="0" smtClean="0">
                          <a:effectLst/>
                          <a:latin typeface="Times New Roman" panose="02020603050405020304" pitchFamily="18" charset="0"/>
                          <a:ea typeface="宋体" panose="02010600030101010101" pitchFamily="2" charset="-122"/>
                        </a:rPr>
                        <a:t>登录时，同一用户认证失败</a:t>
                      </a:r>
                      <a:r>
                        <a:rPr lang="en-US" altLang="zh-CN" sz="1000" dirty="0" smtClean="0">
                          <a:effectLst/>
                          <a:latin typeface="Times New Roman" panose="02020603050405020304" pitchFamily="18" charset="0"/>
                          <a:ea typeface="宋体" panose="02010600030101010101" pitchFamily="2" charset="-122"/>
                        </a:rPr>
                        <a:t>5</a:t>
                      </a:r>
                      <a:r>
                        <a:rPr lang="zh-CN" altLang="en-US" sz="1000" dirty="0" smtClean="0">
                          <a:effectLst/>
                          <a:latin typeface="Times New Roman" panose="02020603050405020304" pitchFamily="18" charset="0"/>
                          <a:ea typeface="宋体" panose="02010600030101010101" pitchFamily="2" charset="-122"/>
                        </a:rPr>
                        <a:t>次，锁定账号</a:t>
                      </a:r>
                      <a:r>
                        <a:rPr lang="en-US" altLang="zh-CN" sz="1000" dirty="0" smtClean="0">
                          <a:effectLst/>
                          <a:latin typeface="Times New Roman" panose="02020603050405020304" pitchFamily="18" charset="0"/>
                          <a:ea typeface="宋体" panose="02010600030101010101" pitchFamily="2" charset="-122"/>
                        </a:rPr>
                        <a:t>30</a:t>
                      </a:r>
                      <a:r>
                        <a:rPr lang="zh-CN" altLang="en-US" sz="1000" dirty="0" smtClean="0">
                          <a:effectLst/>
                          <a:latin typeface="Times New Roman" panose="02020603050405020304" pitchFamily="18" charset="0"/>
                          <a:ea typeface="宋体" panose="02010600030101010101" pitchFamily="2" charset="-122"/>
                        </a:rPr>
                        <a:t>分钟。支持可配置。</a:t>
                      </a: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25000"/>
                        </a:lnSpc>
                        <a:spcAft>
                          <a:spcPts val="0"/>
                        </a:spcAft>
                      </a:pPr>
                      <a:r>
                        <a:rPr lang="zh-CN" altLang="zh-CN" sz="1000" dirty="0" smtClean="0">
                          <a:effectLst/>
                          <a:latin typeface="Times New Roman" panose="02020603050405020304" pitchFamily="18" charset="0"/>
                          <a:ea typeface="宋体" panose="02010600030101010101" pitchFamily="2" charset="-122"/>
                          <a:cs typeface="Arial" panose="020B0604020202020204" pitchFamily="34" charset="0"/>
                        </a:rPr>
                        <a:t>当前版本落地（</a:t>
                      </a:r>
                      <a:r>
                        <a:rPr lang="en-US" altLang="zh-CN" sz="1000" dirty="0" smtClean="0">
                          <a:effectLst/>
                          <a:latin typeface="Times New Roman" panose="02020603050405020304" pitchFamily="18" charset="0"/>
                          <a:ea typeface="宋体" panose="02010600030101010101" pitchFamily="2" charset="-122"/>
                          <a:cs typeface="Arial" panose="020B0604020202020204" pitchFamily="34" charset="0"/>
                        </a:rPr>
                        <a:t>V100R001C00B012</a:t>
                      </a:r>
                      <a:endParaRPr lang="zh-CN" sz="1000" dirty="0">
                        <a:effectLst/>
                        <a:latin typeface="Times New Roman" panose="02020603050405020304" pitchFamily="18" charset="0"/>
                        <a:ea typeface="宋体" panose="02010600030101010101" pitchFamily="2" charset="-122"/>
                      </a:endParaRPr>
                    </a:p>
                  </a:txBody>
                  <a:tcPr marL="40852" marR="408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4" name="对象 33"/>
          <p:cNvGraphicFramePr>
            <a:graphicFrameLocks noChangeAspect="1"/>
          </p:cNvGraphicFramePr>
          <p:nvPr>
            <p:extLst/>
          </p:nvPr>
        </p:nvGraphicFramePr>
        <p:xfrm>
          <a:off x="4657135" y="3484664"/>
          <a:ext cx="4412397" cy="1296144"/>
        </p:xfrm>
        <a:graphic>
          <a:graphicData uri="http://schemas.openxmlformats.org/presentationml/2006/ole">
            <mc:AlternateContent xmlns:mc="http://schemas.openxmlformats.org/markup-compatibility/2006">
              <mc:Choice xmlns:v="urn:schemas-microsoft-com:vml" Requires="v">
                <p:oleObj spid="_x0000_s8205" name="Visio" r:id="rId5" imgW="6964585" imgH="1762792" progId="Visio.Drawing.11">
                  <p:embed/>
                </p:oleObj>
              </mc:Choice>
              <mc:Fallback>
                <p:oleObj name="Visio" r:id="rId5" imgW="6964585" imgH="1762792" progId="Visio.Drawing.11">
                  <p:embed/>
                  <p:pic>
                    <p:nvPicPr>
                      <p:cNvPr id="0" name=""/>
                      <p:cNvPicPr>
                        <a:picLocks noChangeAspect="1" noChangeArrowheads="1"/>
                      </p:cNvPicPr>
                      <p:nvPr/>
                    </p:nvPicPr>
                    <p:blipFill>
                      <a:blip r:embed="rId6"/>
                      <a:srcRect/>
                      <a:stretch>
                        <a:fillRect/>
                      </a:stretch>
                    </p:blipFill>
                    <p:spPr bwMode="auto">
                      <a:xfrm>
                        <a:off x="4657135" y="3484664"/>
                        <a:ext cx="4412397" cy="1296144"/>
                      </a:xfrm>
                      <a:prstGeom prst="rect">
                        <a:avLst/>
                      </a:prstGeom>
                      <a:noFill/>
                    </p:spPr>
                  </p:pic>
                </p:oleObj>
              </mc:Fallback>
            </mc:AlternateContent>
          </a:graphicData>
        </a:graphic>
      </p:graphicFrame>
      <p:sp>
        <p:nvSpPr>
          <p:cNvPr id="35" name="椭圆 34"/>
          <p:cNvSpPr>
            <a:spLocks noChangeAspect="1"/>
          </p:cNvSpPr>
          <p:nvPr/>
        </p:nvSpPr>
        <p:spPr>
          <a:xfrm>
            <a:off x="4319072" y="1992175"/>
            <a:ext cx="311390" cy="311390"/>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400" b="1" dirty="0" smtClean="0">
                <a:latin typeface="微软雅黑" pitchFamily="34" charset="-122"/>
                <a:ea typeface="微软雅黑" pitchFamily="34" charset="-122"/>
              </a:rPr>
              <a:t>1</a:t>
            </a:r>
            <a:endParaRPr lang="zh-CN" altLang="en-US" sz="1400" b="1" dirty="0">
              <a:latin typeface="微软雅黑" pitchFamily="34" charset="-122"/>
              <a:ea typeface="微软雅黑" pitchFamily="34" charset="-122"/>
            </a:endParaRPr>
          </a:p>
        </p:txBody>
      </p:sp>
      <p:sp>
        <p:nvSpPr>
          <p:cNvPr id="36" name="椭圆 35"/>
          <p:cNvSpPr>
            <a:spLocks noChangeAspect="1"/>
          </p:cNvSpPr>
          <p:nvPr/>
        </p:nvSpPr>
        <p:spPr>
          <a:xfrm>
            <a:off x="4319072" y="2711113"/>
            <a:ext cx="311390" cy="311390"/>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400" b="1" dirty="0" smtClean="0">
                <a:latin typeface="微软雅黑" pitchFamily="34" charset="-122"/>
                <a:ea typeface="微软雅黑" pitchFamily="34" charset="-122"/>
              </a:rPr>
              <a:t>2</a:t>
            </a:r>
            <a:endParaRPr lang="zh-CN" altLang="en-US" sz="1400" b="1" dirty="0">
              <a:latin typeface="微软雅黑" pitchFamily="34" charset="-122"/>
              <a:ea typeface="微软雅黑" pitchFamily="34" charset="-122"/>
            </a:endParaRPr>
          </a:p>
        </p:txBody>
      </p:sp>
      <p:sp>
        <p:nvSpPr>
          <p:cNvPr id="37" name="椭圆 36"/>
          <p:cNvSpPr>
            <a:spLocks noChangeAspect="1"/>
          </p:cNvSpPr>
          <p:nvPr/>
        </p:nvSpPr>
        <p:spPr>
          <a:xfrm>
            <a:off x="4319072" y="3471463"/>
            <a:ext cx="311390" cy="311390"/>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400" b="1" dirty="0" smtClean="0">
                <a:latin typeface="微软雅黑" pitchFamily="34" charset="-122"/>
                <a:ea typeface="微软雅黑" pitchFamily="34" charset="-122"/>
              </a:rPr>
              <a:t>3</a:t>
            </a:r>
            <a:endParaRPr lang="zh-CN" altLang="en-US" sz="1400" b="1" dirty="0">
              <a:latin typeface="微软雅黑" pitchFamily="34" charset="-122"/>
              <a:ea typeface="微软雅黑" pitchFamily="34" charset="-122"/>
            </a:endParaRPr>
          </a:p>
        </p:txBody>
      </p:sp>
      <p:sp>
        <p:nvSpPr>
          <p:cNvPr id="38" name="椭圆 37"/>
          <p:cNvSpPr>
            <a:spLocks noChangeAspect="1"/>
          </p:cNvSpPr>
          <p:nvPr/>
        </p:nvSpPr>
        <p:spPr>
          <a:xfrm>
            <a:off x="6666181" y="4869781"/>
            <a:ext cx="311390" cy="311390"/>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400" b="1" dirty="0" smtClean="0">
                <a:latin typeface="微软雅黑" pitchFamily="34" charset="-122"/>
                <a:ea typeface="微软雅黑" pitchFamily="34" charset="-122"/>
              </a:rPr>
              <a:t>4</a:t>
            </a:r>
            <a:endParaRPr lang="zh-CN" altLang="en-US" sz="1400" b="1" dirty="0">
              <a:latin typeface="微软雅黑" pitchFamily="34" charset="-122"/>
              <a:ea typeface="微软雅黑" pitchFamily="34" charset="-122"/>
            </a:endParaRPr>
          </a:p>
        </p:txBody>
      </p:sp>
      <p:sp>
        <p:nvSpPr>
          <p:cNvPr id="39" name="椭圆 38"/>
          <p:cNvSpPr>
            <a:spLocks noChangeAspect="1"/>
          </p:cNvSpPr>
          <p:nvPr/>
        </p:nvSpPr>
        <p:spPr>
          <a:xfrm>
            <a:off x="8679226" y="4869781"/>
            <a:ext cx="311390" cy="311390"/>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400" b="1" dirty="0" smtClean="0">
                <a:latin typeface="微软雅黑" pitchFamily="34" charset="-122"/>
                <a:ea typeface="微软雅黑" pitchFamily="34" charset="-122"/>
              </a:rPr>
              <a:t>5</a:t>
            </a:r>
            <a:endParaRPr lang="zh-CN" altLang="en-US" sz="1400" b="1" dirty="0">
              <a:latin typeface="微软雅黑" pitchFamily="34" charset="-122"/>
              <a:ea typeface="微软雅黑" pitchFamily="34" charset="-122"/>
            </a:endParaRPr>
          </a:p>
        </p:txBody>
      </p:sp>
      <p:pic>
        <p:nvPicPr>
          <p:cNvPr id="14" name="图片 13"/>
          <p:cNvPicPr>
            <a:picLocks noChangeAspect="1"/>
          </p:cNvPicPr>
          <p:nvPr/>
        </p:nvPicPr>
        <p:blipFill rotWithShape="1">
          <a:blip r:embed="rId7"/>
          <a:srcRect l="5480" t="17208" r="2740" b="14862"/>
          <a:stretch/>
        </p:blipFill>
        <p:spPr>
          <a:xfrm>
            <a:off x="71761" y="1439930"/>
            <a:ext cx="3049382" cy="1592961"/>
          </a:xfrm>
          <a:prstGeom prst="rect">
            <a:avLst/>
          </a:prstGeom>
        </p:spPr>
      </p:pic>
    </p:spTree>
    <p:extLst>
      <p:ext uri="{BB962C8B-B14F-4D97-AF65-F5344CB8AC3E}">
        <p14:creationId xmlns:p14="http://schemas.microsoft.com/office/powerpoint/2010/main" val="2795756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99392"/>
            <a:ext cx="7632700" cy="871537"/>
          </a:xfrm>
        </p:spPr>
        <p:txBody>
          <a:bodyPr/>
          <a:lstStyle/>
          <a:p>
            <a:r>
              <a:rPr lang="en-US" altLang="zh-CN" sz="2800" dirty="0"/>
              <a:t>Browser </a:t>
            </a:r>
            <a:r>
              <a:rPr lang="en-US" altLang="zh-CN" sz="2800" dirty="0" smtClean="0"/>
              <a:t>Privacy</a:t>
            </a:r>
            <a:r>
              <a:rPr lang="zh-CN" altLang="en-US" sz="2800" dirty="0" smtClean="0"/>
              <a:t>（报告编写过程示例）</a:t>
            </a:r>
            <a:endParaRPr lang="zh-CN" altLang="en-US" sz="2800" dirty="0"/>
          </a:p>
        </p:txBody>
      </p:sp>
      <p:cxnSp>
        <p:nvCxnSpPr>
          <p:cNvPr id="8" name="直接连接符 7"/>
          <p:cNvCxnSpPr/>
          <p:nvPr/>
        </p:nvCxnSpPr>
        <p:spPr bwMode="auto">
          <a:xfrm>
            <a:off x="0" y="692696"/>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aphicFrame>
        <p:nvGraphicFramePr>
          <p:cNvPr id="5" name="表格 4"/>
          <p:cNvGraphicFramePr>
            <a:graphicFrameLocks noGrp="1"/>
          </p:cNvGraphicFramePr>
          <p:nvPr>
            <p:extLst>
              <p:ext uri="{D42A27DB-BD31-4B8C-83A1-F6EECF244321}">
                <p14:modId xmlns:p14="http://schemas.microsoft.com/office/powerpoint/2010/main" val="1148208672"/>
              </p:ext>
            </p:extLst>
          </p:nvPr>
        </p:nvGraphicFramePr>
        <p:xfrm>
          <a:off x="3347864" y="861672"/>
          <a:ext cx="5544616" cy="5270866"/>
        </p:xfrm>
        <a:graphic>
          <a:graphicData uri="http://schemas.openxmlformats.org/drawingml/2006/table">
            <a:tbl>
              <a:tblPr firstRow="1" firstCol="1" bandRow="1"/>
              <a:tblGrid>
                <a:gridCol w="946713"/>
                <a:gridCol w="1075821"/>
                <a:gridCol w="2032484"/>
                <a:gridCol w="1489598"/>
              </a:tblGrid>
              <a:tr h="330700">
                <a:tc rowSpan="6">
                  <a:txBody>
                    <a:bodyPr/>
                    <a:lstStyle/>
                    <a:p>
                      <a:pPr>
                        <a:lnSpc>
                          <a:spcPct val="125000"/>
                        </a:lnSpc>
                        <a:spcAft>
                          <a:spcPts val="0"/>
                        </a:spcAft>
                      </a:pPr>
                      <a:r>
                        <a:rPr lang="en-US" sz="1200" dirty="0">
                          <a:effectLst/>
                          <a:latin typeface="Times New Roman" panose="02020603050405020304" pitchFamily="18" charset="0"/>
                          <a:ea typeface="宋体" panose="02010600030101010101" pitchFamily="2" charset="-122"/>
                          <a:cs typeface="Arial" panose="020B0604020202020204" pitchFamily="34" charset="0"/>
                        </a:rPr>
                        <a:t/>
                      </a:r>
                      <a:br>
                        <a:rPr lang="en-US" sz="1200" dirty="0">
                          <a:effectLst/>
                          <a:latin typeface="Times New Roman" panose="02020603050405020304" pitchFamily="18" charset="0"/>
                          <a:ea typeface="宋体" panose="02010600030101010101" pitchFamily="2" charset="-122"/>
                          <a:cs typeface="Arial" panose="020B0604020202020204" pitchFamily="34" charset="0"/>
                        </a:rPr>
                      </a:br>
                      <a:r>
                        <a:rPr lang="zh-CN" sz="1200" dirty="0">
                          <a:effectLst/>
                          <a:latin typeface="Times New Roman" panose="02020603050405020304" pitchFamily="18" charset="0"/>
                          <a:ea typeface="宋体" panose="02010600030101010101" pitchFamily="2" charset="-122"/>
                          <a:cs typeface="Arial" panose="020B0604020202020204" pitchFamily="34" charset="0"/>
                        </a:rPr>
                        <a:t>隐私（</a:t>
                      </a:r>
                      <a:r>
                        <a:rPr lang="en-US" sz="1200" dirty="0">
                          <a:effectLst/>
                          <a:latin typeface="Times New Roman" panose="02020603050405020304" pitchFamily="18" charset="0"/>
                          <a:ea typeface="宋体" panose="02010600030101010101" pitchFamily="2" charset="-122"/>
                          <a:cs typeface="Arial" panose="020B0604020202020204" pitchFamily="34" charset="0"/>
                        </a:rPr>
                        <a:t>P</a:t>
                      </a:r>
                      <a:r>
                        <a:rPr lang="zh-CN" sz="1200" dirty="0">
                          <a:effectLst/>
                          <a:latin typeface="Times New Roman" panose="02020603050405020304" pitchFamily="18" charset="0"/>
                          <a:ea typeface="宋体" panose="02010600030101010101" pitchFamily="2" charset="-122"/>
                          <a:cs typeface="Arial" panose="020B0604020202020204" pitchFamily="34" charset="0"/>
                        </a:rPr>
                        <a:t>）</a:t>
                      </a:r>
                      <a:endParaRPr lang="zh-CN" sz="1200" dirty="0">
                        <a:effectLst/>
                        <a:latin typeface="Times New Roman" panose="02020603050405020304" pitchFamily="18" charset="0"/>
                        <a:ea typeface="宋体" panose="02010600030101010101" pitchFamily="2" charset="-122"/>
                      </a:endParaRPr>
                    </a:p>
                  </a:txBody>
                  <a:tcPr marL="28275" marR="28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25000"/>
                        </a:lnSpc>
                        <a:spcAft>
                          <a:spcPts val="1560"/>
                        </a:spcAft>
                      </a:pPr>
                      <a:r>
                        <a:rPr lang="zh-CN" sz="1200" dirty="0">
                          <a:effectLst/>
                          <a:latin typeface="Times New Roman" panose="02020603050405020304" pitchFamily="18" charset="0"/>
                          <a:ea typeface="宋体" panose="02010600030101010101" pitchFamily="2" charset="-122"/>
                          <a:cs typeface="Arial" panose="020B0604020202020204" pitchFamily="34" charset="0"/>
                        </a:rPr>
                        <a:t>风险级别</a:t>
                      </a:r>
                      <a:endParaRPr lang="zh-CN" sz="1200" dirty="0">
                        <a:effectLst/>
                        <a:latin typeface="Times New Roman" panose="02020603050405020304" pitchFamily="18" charset="0"/>
                        <a:ea typeface="宋体" panose="02010600030101010101" pitchFamily="2" charset="-122"/>
                      </a:endParaRPr>
                    </a:p>
                  </a:txBody>
                  <a:tcPr marL="28275" marR="28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25000"/>
                        </a:lnSpc>
                        <a:spcAft>
                          <a:spcPts val="0"/>
                        </a:spcAft>
                      </a:pPr>
                      <a:r>
                        <a:rPr lang="zh-CN" sz="12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高</a:t>
                      </a:r>
                      <a:endParaRPr lang="zh-CN" sz="1200" dirty="0">
                        <a:solidFill>
                          <a:schemeClr val="tx1"/>
                        </a:solidFill>
                        <a:effectLst/>
                        <a:latin typeface="Times New Roman" panose="02020603050405020304" pitchFamily="18" charset="0"/>
                        <a:ea typeface="宋体" panose="02010600030101010101" pitchFamily="2" charset="-122"/>
                      </a:endParaRPr>
                    </a:p>
                  </a:txBody>
                  <a:tcPr marL="28275" marR="282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012492">
                <a:tc vMerge="1">
                  <a:txBody>
                    <a:bodyPr/>
                    <a:lstStyle/>
                    <a:p>
                      <a:endParaRPr lang="zh-CN" altLang="en-US"/>
                    </a:p>
                  </a:txBody>
                  <a:tcPr/>
                </a:tc>
                <a:tc>
                  <a:txBody>
                    <a:bodyPr/>
                    <a:lstStyle/>
                    <a:p>
                      <a:pPr>
                        <a:lnSpc>
                          <a:spcPct val="125000"/>
                        </a:lnSpc>
                        <a:spcAft>
                          <a:spcPts val="1560"/>
                        </a:spcAft>
                      </a:pPr>
                      <a:r>
                        <a:rPr lang="zh-CN" sz="1200" dirty="0">
                          <a:effectLst/>
                          <a:latin typeface="Times New Roman" panose="02020603050405020304" pitchFamily="18" charset="0"/>
                          <a:ea typeface="宋体" panose="02010600030101010101" pitchFamily="2" charset="-122"/>
                          <a:cs typeface="Arial" panose="020B0604020202020204" pitchFamily="34" charset="0"/>
                        </a:rPr>
                        <a:t>影响</a:t>
                      </a:r>
                      <a:endParaRPr lang="zh-CN" sz="1200" dirty="0">
                        <a:effectLst/>
                        <a:latin typeface="Times New Roman" panose="02020603050405020304" pitchFamily="18" charset="0"/>
                        <a:ea typeface="宋体" panose="02010600030101010101" pitchFamily="2" charset="-122"/>
                      </a:endParaRPr>
                    </a:p>
                  </a:txBody>
                  <a:tcPr marL="28275" marR="28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25000"/>
                        </a:lnSpc>
                        <a:spcAft>
                          <a:spcPts val="0"/>
                        </a:spcAft>
                      </a:pPr>
                      <a:r>
                        <a:rPr lang="zh-CN" sz="12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影响等级</a:t>
                      </a:r>
                      <a:r>
                        <a:rPr lang="en-US" sz="12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a:t>
                      </a:r>
                      <a:r>
                        <a:rPr lang="zh-CN" altLang="en-US" sz="1200" b="1"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中</a:t>
                      </a:r>
                      <a:endParaRPr lang="zh-CN" sz="1200" dirty="0">
                        <a:solidFill>
                          <a:schemeClr val="tx1"/>
                        </a:solidFill>
                        <a:effectLst/>
                        <a:latin typeface="Times New Roman" panose="02020603050405020304" pitchFamily="18" charset="0"/>
                        <a:ea typeface="宋体" panose="02010600030101010101" pitchFamily="2" charset="-122"/>
                      </a:endParaRPr>
                    </a:p>
                    <a:p>
                      <a:pPr marL="0" lvl="0" indent="0">
                        <a:lnSpc>
                          <a:spcPct val="125000"/>
                        </a:lnSpc>
                        <a:spcAft>
                          <a:spcPts val="0"/>
                        </a:spcAft>
                        <a:buFont typeface="+mj-lt"/>
                        <a:buNone/>
                      </a:pPr>
                      <a:r>
                        <a:rPr lang="en-US" altLang="zh-CN"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1</a:t>
                      </a:r>
                      <a:r>
                        <a:rPr lang="zh-CN" altLang="en-US"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a:t>
                      </a:r>
                      <a:r>
                        <a:rPr lang="zh-CN"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收集</a:t>
                      </a:r>
                      <a:r>
                        <a:rPr lang="zh-CN" sz="1000" dirty="0">
                          <a:solidFill>
                            <a:schemeClr val="tx1"/>
                          </a:solidFill>
                          <a:effectLst/>
                          <a:latin typeface="宋体" panose="02010600030101010101" pitchFamily="2" charset="-122"/>
                          <a:ea typeface="宋体" panose="02010600030101010101" pitchFamily="2" charset="-122"/>
                          <a:cs typeface="Arial" panose="020B0604020202020204" pitchFamily="34" charset="0"/>
                        </a:rPr>
                        <a:t>个人</a:t>
                      </a:r>
                      <a:r>
                        <a:rPr lang="zh-CN"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数据</a:t>
                      </a:r>
                      <a:r>
                        <a:rPr lang="zh-CN" altLang="en-US"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中包含中影响个人数据，</a:t>
                      </a:r>
                      <a:r>
                        <a:rPr lang="zh-CN"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未</a:t>
                      </a:r>
                      <a:r>
                        <a:rPr lang="zh-CN" altLang="en-US"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向用户</a:t>
                      </a:r>
                      <a:r>
                        <a:rPr lang="zh-CN"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提供</a:t>
                      </a:r>
                      <a:r>
                        <a:rPr lang="zh-CN" sz="1000" dirty="0">
                          <a:solidFill>
                            <a:schemeClr val="tx1"/>
                          </a:solidFill>
                          <a:effectLst/>
                          <a:latin typeface="宋体" panose="02010600030101010101" pitchFamily="2" charset="-122"/>
                          <a:ea typeface="宋体" panose="02010600030101010101" pitchFamily="2" charset="-122"/>
                          <a:cs typeface="Arial" panose="020B0604020202020204" pitchFamily="34" charset="0"/>
                        </a:rPr>
                        <a:t>隐私声明，可能使公司遭受法律风险。</a:t>
                      </a:r>
                      <a:endParaRPr lang="zh-CN" sz="1000" dirty="0">
                        <a:solidFill>
                          <a:schemeClr val="tx1"/>
                        </a:solidFill>
                        <a:effectLst/>
                        <a:latin typeface="宋体" panose="02010600030101010101" pitchFamily="2" charset="-122"/>
                        <a:ea typeface="宋体" panose="02010600030101010101" pitchFamily="2" charset="-122"/>
                      </a:endParaRPr>
                    </a:p>
                    <a:p>
                      <a:pPr marL="0" lvl="0" indent="0">
                        <a:lnSpc>
                          <a:spcPct val="125000"/>
                        </a:lnSpc>
                        <a:spcAft>
                          <a:spcPts val="0"/>
                        </a:spcAft>
                        <a:buFont typeface="+mj-lt"/>
                        <a:buNone/>
                      </a:pPr>
                      <a:r>
                        <a:rPr lang="en-US" altLang="zh-CN"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2</a:t>
                      </a:r>
                      <a:r>
                        <a:rPr lang="zh-CN" altLang="en-US"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a:t>
                      </a:r>
                      <a:r>
                        <a:rPr lang="zh-CN"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隐私</a:t>
                      </a:r>
                      <a:r>
                        <a:rPr lang="zh-CN" sz="1000" dirty="0">
                          <a:solidFill>
                            <a:schemeClr val="tx1"/>
                          </a:solidFill>
                          <a:effectLst/>
                          <a:latin typeface="宋体" panose="02010600030101010101" pitchFamily="2" charset="-122"/>
                          <a:ea typeface="宋体" panose="02010600030101010101" pitchFamily="2" charset="-122"/>
                          <a:cs typeface="Arial" panose="020B0604020202020204" pitchFamily="34" charset="0"/>
                        </a:rPr>
                        <a:t>声明未获得用户明示同意，可能使公司遭受法律风险</a:t>
                      </a:r>
                      <a:r>
                        <a:rPr lang="zh-CN"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a:t>
                      </a:r>
                      <a:endParaRPr lang="en-US" altLang="zh-CN"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endParaRPr>
                    </a:p>
                    <a:p>
                      <a:pPr marL="0" lvl="0" indent="0">
                        <a:lnSpc>
                          <a:spcPct val="125000"/>
                        </a:lnSpc>
                        <a:spcAft>
                          <a:spcPts val="0"/>
                        </a:spcAft>
                        <a:buFont typeface="+mj-lt"/>
                        <a:buNone/>
                      </a:pPr>
                      <a:r>
                        <a:rPr lang="en-US" altLang="zh-CN"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3</a:t>
                      </a:r>
                      <a:r>
                        <a:rPr lang="zh-CN" altLang="en-US"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rPr>
                        <a:t>、未提供用户对个人数据控制的权利，用户无法删除、修改、查看系统中的个人数据，可能导致用户投诉公司。</a:t>
                      </a:r>
                      <a:endParaRPr lang="en-US" altLang="zh-CN" sz="1000" dirty="0" smtClean="0">
                        <a:solidFill>
                          <a:schemeClr val="tx1"/>
                        </a:solidFill>
                        <a:effectLst/>
                        <a:latin typeface="宋体" panose="02010600030101010101" pitchFamily="2" charset="-122"/>
                        <a:ea typeface="宋体" panose="02010600030101010101" pitchFamily="2" charset="-122"/>
                        <a:cs typeface="Arial" panose="020B0604020202020204" pitchFamily="34" charset="0"/>
                      </a:endParaRPr>
                    </a:p>
                  </a:txBody>
                  <a:tcPr marL="28275" marR="28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701647">
                <a:tc vMerge="1">
                  <a:txBody>
                    <a:bodyPr/>
                    <a:lstStyle/>
                    <a:p>
                      <a:endParaRPr lang="zh-CN" altLang="en-US"/>
                    </a:p>
                  </a:txBody>
                  <a:tcPr/>
                </a:tc>
                <a:tc>
                  <a:txBody>
                    <a:bodyPr/>
                    <a:lstStyle/>
                    <a:p>
                      <a:pPr marL="66675" indent="-66675">
                        <a:lnSpc>
                          <a:spcPct val="125000"/>
                        </a:lnSpc>
                        <a:spcAft>
                          <a:spcPts val="1560"/>
                        </a:spcAft>
                      </a:pPr>
                      <a:r>
                        <a:rPr lang="zh-CN" sz="1200" dirty="0">
                          <a:effectLst/>
                          <a:latin typeface="Times New Roman" panose="02020603050405020304" pitchFamily="18" charset="0"/>
                          <a:ea typeface="宋体" panose="02010600030101010101" pitchFamily="2" charset="-122"/>
                          <a:cs typeface="Arial" panose="020B0604020202020204" pitchFamily="34" charset="0"/>
                        </a:rPr>
                        <a:t>已有消减措施</a:t>
                      </a:r>
                      <a:endParaRPr lang="zh-CN" sz="1200" dirty="0">
                        <a:effectLst/>
                        <a:latin typeface="Times New Roman" panose="02020603050405020304" pitchFamily="18" charset="0"/>
                        <a:ea typeface="宋体" panose="02010600030101010101" pitchFamily="2" charset="-122"/>
                      </a:endParaRPr>
                    </a:p>
                  </a:txBody>
                  <a:tcPr marL="28275" marR="28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25000"/>
                        </a:lnSpc>
                        <a:spcAft>
                          <a:spcPts val="0"/>
                        </a:spcAft>
                      </a:pPr>
                      <a:r>
                        <a:rPr lang="en-US" sz="10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1</a:t>
                      </a:r>
                      <a:r>
                        <a:rPr lang="zh-CN"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a:t>
                      </a:r>
                      <a:r>
                        <a:rPr lang="zh-CN" alt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每个</a:t>
                      </a:r>
                      <a:r>
                        <a:rPr lang="en-US" altLang="zh-CN"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WEB</a:t>
                      </a:r>
                      <a:r>
                        <a:rPr lang="zh-CN" alt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页面都提供隐私声明链接</a:t>
                      </a:r>
                      <a:endParaRPr lang="en-US" altLang="zh-CN"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p>
                      <a:pPr>
                        <a:lnSpc>
                          <a:spcPct val="125000"/>
                        </a:lnSpc>
                        <a:spcAft>
                          <a:spcPts val="0"/>
                        </a:spcAft>
                      </a:pPr>
                      <a:r>
                        <a:rPr lang="en-US" altLang="zh-CN"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2</a:t>
                      </a:r>
                      <a:r>
                        <a:rPr lang="zh-CN" alt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、用户注册时，提供隐私声明</a:t>
                      </a:r>
                      <a:r>
                        <a:rPr lang="zh-CN" altLang="en-US" sz="10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链接</a:t>
                      </a:r>
                      <a:r>
                        <a:rPr lang="zh-CN" altLang="en-US" sz="10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，但是用户不需</a:t>
                      </a:r>
                      <a:r>
                        <a:rPr lang="zh-CN" alt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手动</a:t>
                      </a:r>
                      <a:r>
                        <a:rPr lang="zh-CN" altLang="en-US" sz="10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勾</a:t>
                      </a:r>
                      <a:r>
                        <a:rPr lang="zh-CN" altLang="en-US" sz="10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选，默认同意</a:t>
                      </a:r>
                      <a:r>
                        <a:rPr lang="zh-CN" altLang="en-US" sz="10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隐私</a:t>
                      </a:r>
                      <a:r>
                        <a:rPr lang="zh-CN" altLang="en-US" sz="10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声明完成</a:t>
                      </a:r>
                      <a:r>
                        <a:rPr lang="zh-CN" alt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注册流程</a:t>
                      </a:r>
                      <a:endParaRPr lang="en-US" altLang="zh-CN"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p>
                      <a:pPr>
                        <a:lnSpc>
                          <a:spcPct val="125000"/>
                        </a:lnSpc>
                        <a:spcAft>
                          <a:spcPts val="0"/>
                        </a:spcAft>
                      </a:pPr>
                      <a:r>
                        <a:rPr lang="en-US" altLang="zh-CN"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3</a:t>
                      </a:r>
                      <a:r>
                        <a:rPr lang="zh-CN" alt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、在用户激活注册</a:t>
                      </a:r>
                      <a:r>
                        <a:rPr lang="zh-CN" altLang="en-US" sz="10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邮件</a:t>
                      </a:r>
                      <a:r>
                        <a:rPr lang="zh-CN" altLang="en-US" sz="10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中未提供</a:t>
                      </a:r>
                      <a:r>
                        <a:rPr lang="zh-CN" alt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隐私声明链接</a:t>
                      </a:r>
                      <a:endParaRPr lang="en-US" altLang="zh-CN"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p>
                      <a:pPr>
                        <a:lnSpc>
                          <a:spcPct val="125000"/>
                        </a:lnSpc>
                        <a:spcAft>
                          <a:spcPts val="0"/>
                        </a:spcAft>
                      </a:pPr>
                      <a:r>
                        <a:rPr lang="en-US" altLang="zh-CN" sz="10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4</a:t>
                      </a:r>
                      <a:r>
                        <a:rPr lang="zh-CN" altLang="en-US" sz="10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、未提供</a:t>
                      </a:r>
                      <a:r>
                        <a:rPr lang="zh-CN" alt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用户中心页面可以查看和修改</a:t>
                      </a:r>
                      <a:r>
                        <a:rPr lang="zh-CN" altLang="en-US" sz="10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个人</a:t>
                      </a:r>
                      <a:r>
                        <a:rPr lang="zh-CN" altLang="en-US" sz="10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数据的页面</a:t>
                      </a:r>
                      <a:endParaRPr lang="zh-CN" sz="1000" dirty="0">
                        <a:solidFill>
                          <a:schemeClr val="tx1"/>
                        </a:solidFill>
                        <a:effectLst/>
                        <a:latin typeface="Times New Roman" panose="02020603050405020304" pitchFamily="18" charset="0"/>
                        <a:ea typeface="宋体" panose="02010600030101010101" pitchFamily="2" charset="-122"/>
                      </a:endParaRPr>
                    </a:p>
                  </a:txBody>
                  <a:tcPr marL="28275" marR="28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701771">
                <a:tc vMerge="1">
                  <a:txBody>
                    <a:bodyPr/>
                    <a:lstStyle/>
                    <a:p>
                      <a:endParaRPr lang="zh-CN" altLang="en-US"/>
                    </a:p>
                  </a:txBody>
                  <a:tcPr/>
                </a:tc>
                <a:tc>
                  <a:txBody>
                    <a:bodyPr/>
                    <a:lstStyle/>
                    <a:p>
                      <a:pPr marL="66675" indent="-66675">
                        <a:lnSpc>
                          <a:spcPct val="125000"/>
                        </a:lnSpc>
                        <a:spcAft>
                          <a:spcPts val="1560"/>
                        </a:spcAft>
                      </a:pPr>
                      <a:r>
                        <a:rPr lang="zh-CN" sz="1200" dirty="0">
                          <a:effectLst/>
                          <a:latin typeface="Times New Roman" panose="02020603050405020304" pitchFamily="18" charset="0"/>
                          <a:ea typeface="宋体" panose="02010600030101010101" pitchFamily="2" charset="-122"/>
                          <a:cs typeface="Arial" panose="020B0604020202020204" pitchFamily="34" charset="0"/>
                        </a:rPr>
                        <a:t>可能性</a:t>
                      </a:r>
                      <a:r>
                        <a:rPr lang="en-US" sz="1200" dirty="0">
                          <a:effectLst/>
                          <a:latin typeface="Times New Roman" panose="02020603050405020304" pitchFamily="18" charset="0"/>
                          <a:ea typeface="宋体" panose="02010600030101010101" pitchFamily="2" charset="-122"/>
                          <a:cs typeface="Arial" panose="020B0604020202020204" pitchFamily="34" charset="0"/>
                        </a:rPr>
                        <a:t>(Exploitability)</a:t>
                      </a:r>
                      <a:endParaRPr lang="zh-CN" sz="1200" dirty="0">
                        <a:effectLst/>
                        <a:latin typeface="Times New Roman" panose="02020603050405020304" pitchFamily="18" charset="0"/>
                        <a:ea typeface="宋体" panose="02010600030101010101" pitchFamily="2" charset="-122"/>
                      </a:endParaRPr>
                    </a:p>
                  </a:txBody>
                  <a:tcPr marL="28275" marR="28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l" defTabSz="914400" rtl="0" eaLnBrk="1" latinLnBrk="0" hangingPunct="1">
                        <a:lnSpc>
                          <a:spcPct val="125000"/>
                        </a:lnSpc>
                        <a:spcAft>
                          <a:spcPts val="0"/>
                        </a:spcAft>
                      </a:pPr>
                      <a:r>
                        <a:rPr lang="en-US" sz="1000" kern="12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1</a:t>
                      </a:r>
                      <a:r>
                        <a:rPr lang="zh-CN" altLang="en-US" sz="1000" kern="12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、隐私声明未获得用户的明示同意。很容易在网页上直接找到。</a:t>
                      </a:r>
                      <a:endParaRPr lang="en-US" altLang="zh-CN" sz="1000" kern="12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p>
                      <a:pPr marL="0" algn="l" defTabSz="914400" rtl="0" eaLnBrk="1" latinLnBrk="0" hangingPunct="1">
                        <a:lnSpc>
                          <a:spcPct val="125000"/>
                        </a:lnSpc>
                        <a:spcAft>
                          <a:spcPts val="0"/>
                        </a:spcAft>
                      </a:pPr>
                      <a:r>
                        <a:rPr lang="en-US" altLang="zh-CN" sz="1000" kern="12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2</a:t>
                      </a:r>
                      <a:r>
                        <a:rPr lang="zh-CN" altLang="en-US" sz="1000" kern="12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、未对用户提供删除个人数据和销户的功能，用户可能投诉公司导致公司遭受法律风险。</a:t>
                      </a:r>
                      <a:endParaRPr lang="zh-CN" sz="1000" kern="12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L="28275" marR="28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330700">
                <a:tc vMerge="1">
                  <a:txBody>
                    <a:bodyPr/>
                    <a:lstStyle/>
                    <a:p>
                      <a:endParaRPr lang="zh-CN" altLang="en-US"/>
                    </a:p>
                  </a:txBody>
                  <a:tcPr/>
                </a:tc>
                <a:tc rowSpan="2">
                  <a:txBody>
                    <a:bodyPr/>
                    <a:lstStyle/>
                    <a:p>
                      <a:pPr>
                        <a:lnSpc>
                          <a:spcPct val="125000"/>
                        </a:lnSpc>
                        <a:spcAft>
                          <a:spcPts val="0"/>
                        </a:spcAft>
                      </a:pPr>
                      <a:r>
                        <a:rPr lang="zh-CN" sz="1200" dirty="0">
                          <a:effectLst/>
                          <a:latin typeface="Times New Roman" panose="02020603050405020304" pitchFamily="18" charset="0"/>
                          <a:ea typeface="宋体" panose="02010600030101010101" pitchFamily="2" charset="-122"/>
                          <a:cs typeface="Arial" panose="020B0604020202020204" pitchFamily="34" charset="0"/>
                        </a:rPr>
                        <a:t>建议消减措施</a:t>
                      </a:r>
                      <a:r>
                        <a:rPr lang="en-US" sz="1200" dirty="0">
                          <a:effectLst/>
                          <a:latin typeface="Times New Roman" panose="02020603050405020304" pitchFamily="18" charset="0"/>
                          <a:ea typeface="宋体" panose="02010600030101010101" pitchFamily="2" charset="-122"/>
                          <a:cs typeface="Arial" panose="020B0604020202020204" pitchFamily="34" charset="0"/>
                        </a:rPr>
                        <a:t> (Recommendations)</a:t>
                      </a:r>
                      <a:endParaRPr lang="zh-CN" sz="1200" dirty="0">
                        <a:effectLst/>
                        <a:latin typeface="Times New Roman" panose="02020603050405020304" pitchFamily="18" charset="0"/>
                        <a:ea typeface="宋体" panose="02010600030101010101" pitchFamily="2" charset="-122"/>
                      </a:endParaRPr>
                    </a:p>
                  </a:txBody>
                  <a:tcPr marL="28275" marR="28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措施</a:t>
                      </a:r>
                      <a:endParaRPr lang="zh-CN" sz="1200" dirty="0">
                        <a:solidFill>
                          <a:schemeClr val="tx1"/>
                        </a:solidFill>
                        <a:effectLst/>
                        <a:latin typeface="Times New Roman" panose="02020603050405020304" pitchFamily="18" charset="0"/>
                        <a:ea typeface="宋体" panose="02010600030101010101" pitchFamily="2" charset="-122"/>
                      </a:endParaRPr>
                    </a:p>
                  </a:txBody>
                  <a:tcPr marL="28275" marR="282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a:effectLst/>
                          <a:latin typeface="Times New Roman" panose="02020603050405020304" pitchFamily="18" charset="0"/>
                          <a:ea typeface="宋体" panose="02010600030101010101" pitchFamily="2" charset="-122"/>
                          <a:cs typeface="Arial" panose="020B0604020202020204" pitchFamily="34" charset="0"/>
                        </a:rPr>
                        <a:t>落地计划</a:t>
                      </a:r>
                      <a:endParaRPr lang="zh-CN" sz="1200">
                        <a:effectLst/>
                        <a:latin typeface="Times New Roman" panose="02020603050405020304" pitchFamily="18" charset="0"/>
                        <a:ea typeface="宋体" panose="02010600030101010101" pitchFamily="2" charset="-122"/>
                      </a:endParaRPr>
                    </a:p>
                  </a:txBody>
                  <a:tcPr marL="28275" marR="282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764">
                <a:tc vMerge="1">
                  <a:txBody>
                    <a:bodyPr/>
                    <a:lstStyle/>
                    <a:p>
                      <a:endParaRPr lang="zh-CN" altLang="en-US"/>
                    </a:p>
                  </a:txBody>
                  <a:tcPr/>
                </a:tc>
                <a:tc vMerge="1">
                  <a:txBody>
                    <a:bodyPr/>
                    <a:lstStyle/>
                    <a:p>
                      <a:endParaRPr lang="zh-CN" altLang="en-US"/>
                    </a:p>
                  </a:txBody>
                  <a:tcPr/>
                </a:tc>
                <a:tc>
                  <a:txBody>
                    <a:bodyPr/>
                    <a:lstStyle/>
                    <a:p>
                      <a:pPr>
                        <a:lnSpc>
                          <a:spcPct val="125000"/>
                        </a:lnSpc>
                        <a:spcAft>
                          <a:spcPts val="0"/>
                        </a:spcAft>
                      </a:pPr>
                      <a:r>
                        <a:rPr 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1</a:t>
                      </a:r>
                      <a:r>
                        <a:rPr lang="zh-CN" alt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、对用户中心页面中的手机号、邮箱做匿名化处理，处理方法如下：</a:t>
                      </a:r>
                      <a:endParaRPr lang="en-US" altLang="zh-CN"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p>
                      <a:pPr>
                        <a:lnSpc>
                          <a:spcPct val="125000"/>
                        </a:lnSpc>
                        <a:spcAft>
                          <a:spcPts val="0"/>
                        </a:spcAft>
                      </a:pPr>
                      <a:r>
                        <a:rPr lang="zh-CN" alt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手机号：</a:t>
                      </a:r>
                      <a:r>
                        <a:rPr lang="en-US" altLang="zh-CN"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12345678911 -&gt; 123****8911</a:t>
                      </a:r>
                    </a:p>
                    <a:p>
                      <a:pPr>
                        <a:lnSpc>
                          <a:spcPct val="125000"/>
                        </a:lnSpc>
                        <a:spcAft>
                          <a:spcPts val="0"/>
                        </a:spcAft>
                      </a:pPr>
                      <a:r>
                        <a:rPr lang="zh-CN" alt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邮箱：</a:t>
                      </a:r>
                      <a:r>
                        <a:rPr lang="en-US" altLang="zh-CN"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hlinkClick r:id="rId3"/>
                        </a:rPr>
                        <a:t>11233544@163.com-</a:t>
                      </a:r>
                      <a:r>
                        <a:rPr lang="en-US" altLang="zh-CN"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&gt;</a:t>
                      </a:r>
                    </a:p>
                    <a:p>
                      <a:pPr>
                        <a:lnSpc>
                          <a:spcPct val="125000"/>
                        </a:lnSpc>
                        <a:spcAft>
                          <a:spcPts val="0"/>
                        </a:spcAft>
                      </a:pPr>
                      <a:r>
                        <a:rPr 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112****4@163.com</a:t>
                      </a:r>
                    </a:p>
                    <a:p>
                      <a:pPr>
                        <a:lnSpc>
                          <a:spcPct val="125000"/>
                        </a:lnSpc>
                        <a:spcAft>
                          <a:spcPts val="0"/>
                        </a:spcAft>
                      </a:pPr>
                      <a:r>
                        <a:rPr lang="en-US" altLang="zh-CN"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2</a:t>
                      </a:r>
                      <a:r>
                        <a:rPr lang="zh-CN" alt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、提供用户销户功能，当用户销户后，服务器端同时</a:t>
                      </a:r>
                      <a:r>
                        <a:rPr lang="zh-CN" altLang="en-US" sz="100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删除用户的个人</a:t>
                      </a:r>
                      <a:r>
                        <a:rPr lang="zh-CN" altLang="en-US" sz="10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数据及相关数据</a:t>
                      </a:r>
                      <a:r>
                        <a:rPr lang="zh-CN" altLang="en-US" sz="1200" dirty="0" smtClean="0">
                          <a:solidFill>
                            <a:schemeClr val="tx1"/>
                          </a:solidFill>
                          <a:effectLst/>
                          <a:latin typeface="Times New Roman" panose="02020603050405020304" pitchFamily="18" charset="0"/>
                          <a:ea typeface="宋体" panose="02010600030101010101" pitchFamily="2" charset="-122"/>
                          <a:cs typeface="Arial" panose="020B0604020202020204" pitchFamily="34" charset="0"/>
                        </a:rPr>
                        <a:t>。</a:t>
                      </a:r>
                      <a:endParaRPr lang="zh-CN" sz="1200" dirty="0">
                        <a:solidFill>
                          <a:schemeClr val="tx1"/>
                        </a:solidFill>
                        <a:effectLst/>
                        <a:latin typeface="Times New Roman" panose="02020603050405020304" pitchFamily="18" charset="0"/>
                        <a:ea typeface="宋体" panose="02010600030101010101" pitchFamily="2" charset="-122"/>
                      </a:endParaRPr>
                    </a:p>
                  </a:txBody>
                  <a:tcPr marL="28275" marR="28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25000"/>
                        </a:lnSpc>
                        <a:spcAft>
                          <a:spcPts val="0"/>
                        </a:spcAft>
                      </a:pPr>
                      <a:r>
                        <a:rPr lang="zh-CN" sz="1200" dirty="0">
                          <a:effectLst/>
                          <a:latin typeface="Times New Roman" panose="02020603050405020304" pitchFamily="18" charset="0"/>
                          <a:ea typeface="宋体" panose="02010600030101010101" pitchFamily="2" charset="-122"/>
                          <a:cs typeface="Arial" panose="020B0604020202020204" pitchFamily="34" charset="0"/>
                        </a:rPr>
                        <a:t>当前版本落地（</a:t>
                      </a:r>
                      <a:r>
                        <a:rPr lang="en-US" sz="1200" dirty="0">
                          <a:effectLst/>
                          <a:latin typeface="Times New Roman" panose="02020603050405020304" pitchFamily="18" charset="0"/>
                          <a:ea typeface="宋体" panose="02010600030101010101" pitchFamily="2" charset="-122"/>
                          <a:cs typeface="Arial" panose="020B0604020202020204" pitchFamily="34" charset="0"/>
                        </a:rPr>
                        <a:t>V100R001C00B012</a:t>
                      </a:r>
                      <a:r>
                        <a:rPr lang="zh-CN" sz="1200" dirty="0">
                          <a:effectLst/>
                          <a:latin typeface="Times New Roman" panose="02020603050405020304" pitchFamily="18" charset="0"/>
                          <a:ea typeface="宋体" panose="02010600030101010101" pitchFamily="2" charset="-122"/>
                          <a:cs typeface="Arial" panose="020B0604020202020204" pitchFamily="34" charset="0"/>
                        </a:rPr>
                        <a:t>）</a:t>
                      </a:r>
                      <a:endParaRPr lang="zh-CN" sz="1200" dirty="0">
                        <a:effectLst/>
                        <a:latin typeface="Times New Roman" panose="02020603050405020304" pitchFamily="18" charset="0"/>
                        <a:ea typeface="宋体" panose="02010600030101010101" pitchFamily="2" charset="-122"/>
                      </a:endParaRPr>
                    </a:p>
                  </a:txBody>
                  <a:tcPr marL="28275" marR="28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图片 6"/>
          <p:cNvPicPr>
            <a:picLocks noChangeAspect="1"/>
          </p:cNvPicPr>
          <p:nvPr/>
        </p:nvPicPr>
        <p:blipFill rotWithShape="1">
          <a:blip r:embed="rId4"/>
          <a:srcRect l="5480" t="17208" r="2740" b="14862"/>
          <a:stretch/>
        </p:blipFill>
        <p:spPr>
          <a:xfrm>
            <a:off x="107504" y="1700808"/>
            <a:ext cx="3049382" cy="1592961"/>
          </a:xfrm>
          <a:prstGeom prst="rect">
            <a:avLst/>
          </a:prstGeom>
        </p:spPr>
      </p:pic>
    </p:spTree>
    <p:extLst>
      <p:ext uri="{BB962C8B-B14F-4D97-AF65-F5344CB8AC3E}">
        <p14:creationId xmlns:p14="http://schemas.microsoft.com/office/powerpoint/2010/main" val="36481803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043608" y="2276872"/>
            <a:ext cx="6120680" cy="1584176"/>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r>
              <a:rPr lang="en-US" altLang="zh-CN" sz="8000" kern="0" dirty="0" smtClean="0"/>
              <a:t>Thank you!</a:t>
            </a:r>
            <a:endParaRPr lang="zh-CN" altLang="en-US" sz="8000" kern="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同侧圆角矩形 9"/>
          <p:cNvSpPr/>
          <p:nvPr/>
        </p:nvSpPr>
        <p:spPr>
          <a:xfrm rot="5400000">
            <a:off x="2593698" y="-1141590"/>
            <a:ext cx="3785210" cy="8236289"/>
          </a:xfrm>
          <a:prstGeom prst="round2SameRect">
            <a:avLst>
              <a:gd name="adj1" fmla="val 10340"/>
              <a:gd name="adj2" fmla="val 9378"/>
            </a:avLst>
          </a:prstGeom>
          <a:solidFill>
            <a:schemeClr val="accent6">
              <a:lumMod val="20000"/>
              <a:lumOff val="80000"/>
              <a:alpha val="90000"/>
            </a:schemeClr>
          </a:solidFill>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2" name="标题 1"/>
          <p:cNvSpPr>
            <a:spLocks noGrp="1"/>
          </p:cNvSpPr>
          <p:nvPr>
            <p:ph type="title"/>
          </p:nvPr>
        </p:nvSpPr>
        <p:spPr>
          <a:xfrm>
            <a:off x="755650" y="0"/>
            <a:ext cx="7632700" cy="871537"/>
          </a:xfrm>
        </p:spPr>
        <p:txBody>
          <a:bodyPr/>
          <a:lstStyle/>
          <a:p>
            <a:r>
              <a:rPr lang="zh-CN" altLang="en-US" dirty="0" smtClean="0"/>
              <a:t>威胁建模需要什么样的思维方式？</a:t>
            </a:r>
            <a:endParaRPr lang="zh-CN" altLang="en-US" dirty="0"/>
          </a:p>
        </p:txBody>
      </p:sp>
      <p:sp>
        <p:nvSpPr>
          <p:cNvPr id="3" name="日期占位符 2"/>
          <p:cNvSpPr>
            <a:spLocks noGrp="1"/>
          </p:cNvSpPr>
          <p:nvPr>
            <p:ph type="dt" sz="half" idx="10"/>
          </p:nvPr>
        </p:nvSpPr>
        <p:spPr/>
        <p:txBody>
          <a:bodyPr/>
          <a:lstStyle/>
          <a:p>
            <a:r>
              <a:rPr lang="de-DE" smtClean="0"/>
              <a:t>Page </a:t>
            </a:r>
            <a:fld id="{D0C2A94E-46DC-45B5-91FC-64F52099060D}" type="slidenum">
              <a:rPr lang="de-DE" smtClean="0"/>
              <a:pPr/>
              <a:t>5</a:t>
            </a:fld>
            <a:endParaRPr lang="en-GB"/>
          </a:p>
        </p:txBody>
      </p:sp>
      <p:sp>
        <p:nvSpPr>
          <p:cNvPr id="6" name="矩形 5"/>
          <p:cNvSpPr/>
          <p:nvPr/>
        </p:nvSpPr>
        <p:spPr>
          <a:xfrm>
            <a:off x="358286" y="4975366"/>
            <a:ext cx="8001056" cy="1211614"/>
          </a:xfrm>
          <a:prstGeom prst="rect">
            <a:avLst/>
          </a:prstGeom>
        </p:spPr>
        <p:txBody>
          <a:bodyPr wrap="square">
            <a:spAutoFit/>
          </a:bodyPr>
          <a:lstStyle/>
          <a:p>
            <a:pPr marL="228600" lvl="1">
              <a:lnSpc>
                <a:spcPct val="115000"/>
              </a:lnSpc>
              <a:spcBef>
                <a:spcPts val="500"/>
              </a:spcBef>
              <a:spcAft>
                <a:spcPts val="500"/>
              </a:spcAft>
              <a:tabLst>
                <a:tab pos="228600" algn="l"/>
              </a:tabLst>
            </a:pPr>
            <a:r>
              <a:rPr lang="zh-CN" altLang="en-US" sz="2800" dirty="0" smtClean="0">
                <a:solidFill>
                  <a:srgbClr val="000000"/>
                </a:solidFill>
                <a:latin typeface="微软雅黑" pitchFamily="34" charset="-122"/>
                <a:ea typeface="微软雅黑" pitchFamily="34" charset="-122"/>
              </a:rPr>
              <a:t>逆向思维：</a:t>
            </a:r>
            <a:endParaRPr lang="en-US" altLang="zh-CN" sz="2800" dirty="0" smtClean="0">
              <a:solidFill>
                <a:srgbClr val="000000"/>
              </a:solidFill>
              <a:latin typeface="微软雅黑" pitchFamily="34" charset="-122"/>
              <a:ea typeface="微软雅黑" pitchFamily="34" charset="-122"/>
            </a:endParaRPr>
          </a:p>
          <a:p>
            <a:pPr marL="228600" lvl="1">
              <a:lnSpc>
                <a:spcPct val="115000"/>
              </a:lnSpc>
              <a:spcBef>
                <a:spcPts val="500"/>
              </a:spcBef>
              <a:spcAft>
                <a:spcPts val="500"/>
              </a:spcAft>
              <a:tabLst>
                <a:tab pos="228600" algn="l"/>
              </a:tabLst>
            </a:pPr>
            <a:r>
              <a:rPr lang="zh-CN" altLang="en-US" sz="2800" dirty="0" smtClean="0">
                <a:solidFill>
                  <a:srgbClr val="000000"/>
                </a:solidFill>
                <a:latin typeface="微软雅黑" pitchFamily="34" charset="-122"/>
                <a:ea typeface="微软雅黑" pitchFamily="34" charset="-122"/>
              </a:rPr>
              <a:t>    像攻击者一样思考（</a:t>
            </a:r>
            <a:r>
              <a:rPr lang="en-US" altLang="zh-CN" sz="2800" dirty="0" smtClean="0">
                <a:solidFill>
                  <a:srgbClr val="000000"/>
                </a:solidFill>
                <a:latin typeface="微软雅黑" pitchFamily="34" charset="-122"/>
                <a:ea typeface="微软雅黑" pitchFamily="34" charset="-122"/>
              </a:rPr>
              <a:t>Think Like an Attacker</a:t>
            </a:r>
            <a:r>
              <a:rPr lang="zh-CN" altLang="en-US" sz="2800" dirty="0" smtClean="0">
                <a:solidFill>
                  <a:srgbClr val="000000"/>
                </a:solidFill>
                <a:latin typeface="微软雅黑" pitchFamily="34" charset="-122"/>
                <a:ea typeface="微软雅黑" pitchFamily="34" charset="-122"/>
              </a:rPr>
              <a:t>）</a:t>
            </a:r>
            <a:endParaRPr lang="en-US" altLang="zh-CN" sz="2800" dirty="0" smtClean="0">
              <a:solidFill>
                <a:srgbClr val="000000"/>
              </a:solidFill>
              <a:latin typeface="微软雅黑" pitchFamily="34" charset="-122"/>
              <a:ea typeface="微软雅黑" pitchFamily="34" charset="-122"/>
            </a:endParaRPr>
          </a:p>
        </p:txBody>
      </p:sp>
      <p:cxnSp>
        <p:nvCxnSpPr>
          <p:cNvPr id="5" name="直接连接符 4"/>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9" name="矩形 8"/>
          <p:cNvSpPr/>
          <p:nvPr/>
        </p:nvSpPr>
        <p:spPr>
          <a:xfrm>
            <a:off x="368158" y="1708249"/>
            <a:ext cx="8001056" cy="3467616"/>
          </a:xfrm>
          <a:prstGeom prst="rect">
            <a:avLst/>
          </a:prstGeom>
        </p:spPr>
        <p:txBody>
          <a:bodyPr wrap="square">
            <a:spAutoFit/>
          </a:bodyPr>
          <a:lstStyle/>
          <a:p>
            <a:pPr lvl="1" indent="-228600">
              <a:lnSpc>
                <a:spcPct val="115000"/>
              </a:lnSpc>
              <a:spcBef>
                <a:spcPts val="500"/>
              </a:spcBef>
              <a:spcAft>
                <a:spcPts val="500"/>
              </a:spcAft>
              <a:buFont typeface="Arial" pitchFamily="34" charset="0"/>
              <a:buChar char="•"/>
              <a:tabLst>
                <a:tab pos="228600" algn="l"/>
              </a:tabLst>
            </a:pPr>
            <a:r>
              <a:rPr lang="zh-CN" altLang="en-US" sz="1600" dirty="0" smtClean="0">
                <a:solidFill>
                  <a:srgbClr val="000000"/>
                </a:solidFill>
                <a:latin typeface="微软雅黑" pitchFamily="34" charset="-122"/>
                <a:ea typeface="微软雅黑" pitchFamily="34" charset="-122"/>
              </a:rPr>
              <a:t>红</a:t>
            </a:r>
            <a:r>
              <a:rPr lang="zh-CN" altLang="en-US" sz="1600" dirty="0">
                <a:solidFill>
                  <a:srgbClr val="000000"/>
                </a:solidFill>
                <a:latin typeface="微软雅黑" pitchFamily="34" charset="-122"/>
                <a:ea typeface="微软雅黑" pitchFamily="34" charset="-122"/>
              </a:rPr>
              <a:t>线</a:t>
            </a:r>
            <a:r>
              <a:rPr lang="zh-CN" altLang="en-US" sz="1600" dirty="0" smtClean="0">
                <a:solidFill>
                  <a:srgbClr val="000000"/>
                </a:solidFill>
                <a:latin typeface="微软雅黑" pitchFamily="34" charset="-122"/>
                <a:ea typeface="微软雅黑" pitchFamily="34" charset="-122"/>
              </a:rPr>
              <a:t>要求：口令不能明文传输。于是，口令</a:t>
            </a:r>
            <a:r>
              <a:rPr lang="en-US" altLang="zh-CN" sz="1600" dirty="0" smtClean="0">
                <a:solidFill>
                  <a:srgbClr val="000000"/>
                </a:solidFill>
                <a:latin typeface="微软雅黑" pitchFamily="34" charset="-122"/>
                <a:ea typeface="微软雅黑" pitchFamily="34" charset="-122"/>
              </a:rPr>
              <a:t>(</a:t>
            </a:r>
            <a:r>
              <a:rPr lang="en-US" altLang="zh-CN" sz="1600" dirty="0" err="1" smtClean="0">
                <a:solidFill>
                  <a:srgbClr val="000000"/>
                </a:solidFill>
                <a:latin typeface="微软雅黑" pitchFamily="34" charset="-122"/>
                <a:ea typeface="微软雅黑" pitchFamily="34" charset="-122"/>
              </a:rPr>
              <a:t>passwd</a:t>
            </a:r>
            <a:r>
              <a:rPr lang="en-US" altLang="zh-CN" sz="1600" dirty="0" smtClean="0">
                <a:solidFill>
                  <a:srgbClr val="000000"/>
                </a:solidFill>
                <a:latin typeface="微软雅黑" pitchFamily="34" charset="-122"/>
                <a:ea typeface="微软雅黑" pitchFamily="34" charset="-122"/>
              </a:rPr>
              <a:t>)</a:t>
            </a:r>
            <a:r>
              <a:rPr lang="zh-CN" altLang="en-US" sz="1600" dirty="0" smtClean="0">
                <a:solidFill>
                  <a:srgbClr val="000000"/>
                </a:solidFill>
                <a:latin typeface="微软雅黑" pitchFamily="34" charset="-122"/>
                <a:ea typeface="微软雅黑" pitchFamily="34" charset="-122"/>
              </a:rPr>
              <a:t>使用</a:t>
            </a:r>
            <a:r>
              <a:rPr lang="en-US" altLang="zh-CN" sz="1600" dirty="0" smtClean="0">
                <a:solidFill>
                  <a:srgbClr val="000000"/>
                </a:solidFill>
                <a:latin typeface="微软雅黑" pitchFamily="34" charset="-122"/>
                <a:ea typeface="微软雅黑" pitchFamily="34" charset="-122"/>
              </a:rPr>
              <a:t>SHA512(</a:t>
            </a:r>
            <a:r>
              <a:rPr lang="en-US" altLang="zh-CN" sz="1600" dirty="0" err="1" smtClean="0">
                <a:solidFill>
                  <a:srgbClr val="000000"/>
                </a:solidFill>
                <a:latin typeface="微软雅黑" pitchFamily="34" charset="-122"/>
                <a:ea typeface="微软雅黑" pitchFamily="34" charset="-122"/>
              </a:rPr>
              <a:t>passwd</a:t>
            </a:r>
            <a:r>
              <a:rPr lang="en-US" altLang="zh-CN" sz="1600" dirty="0" smtClean="0">
                <a:solidFill>
                  <a:srgbClr val="000000"/>
                </a:solidFill>
                <a:latin typeface="微软雅黑" pitchFamily="34" charset="-122"/>
                <a:ea typeface="微软雅黑" pitchFamily="34" charset="-122"/>
              </a:rPr>
              <a:t>)</a:t>
            </a:r>
            <a:r>
              <a:rPr lang="zh-CN" altLang="en-US" sz="1600" dirty="0" smtClean="0">
                <a:solidFill>
                  <a:srgbClr val="000000"/>
                </a:solidFill>
                <a:latin typeface="微软雅黑" pitchFamily="34" charset="-122"/>
                <a:ea typeface="微软雅黑" pitchFamily="34" charset="-122"/>
              </a:rPr>
              <a:t>哈希后传输？安全吗？</a:t>
            </a:r>
            <a:endParaRPr lang="en-US" altLang="zh-CN" sz="16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600" dirty="0" smtClean="0">
                <a:solidFill>
                  <a:srgbClr val="000000"/>
                </a:solidFill>
                <a:latin typeface="微软雅黑" pitchFamily="34" charset="-122"/>
                <a:ea typeface="微软雅黑" pitchFamily="34" charset="-122"/>
              </a:rPr>
              <a:t>红线要求：使用单独的操作系统的非管理员账号来运行数据库？为什么？</a:t>
            </a:r>
            <a:endParaRPr lang="en-US" altLang="zh-CN" sz="16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600" dirty="0" smtClean="0">
                <a:solidFill>
                  <a:srgbClr val="000000"/>
                </a:solidFill>
                <a:latin typeface="微软雅黑" pitchFamily="34" charset="-122"/>
                <a:ea typeface="微软雅黑" pitchFamily="34" charset="-122"/>
              </a:rPr>
              <a:t>在</a:t>
            </a:r>
            <a:r>
              <a:rPr lang="en-US" altLang="zh-CN" sz="1600" dirty="0" err="1" smtClean="0">
                <a:solidFill>
                  <a:srgbClr val="000000"/>
                </a:solidFill>
                <a:latin typeface="微软雅黑" pitchFamily="34" charset="-122"/>
                <a:ea typeface="微软雅黑" pitchFamily="34" charset="-122"/>
              </a:rPr>
              <a:t>linux</a:t>
            </a:r>
            <a:r>
              <a:rPr lang="zh-CN" altLang="en-US" sz="1600" dirty="0" smtClean="0">
                <a:solidFill>
                  <a:srgbClr val="000000"/>
                </a:solidFill>
                <a:latin typeface="微软雅黑" pitchFamily="34" charset="-122"/>
                <a:ea typeface="微软雅黑" pitchFamily="34" charset="-122"/>
              </a:rPr>
              <a:t>系统中，</a:t>
            </a:r>
            <a:r>
              <a:rPr lang="en-US" altLang="zh-CN" sz="1600" dirty="0" smtClean="0">
                <a:solidFill>
                  <a:srgbClr val="000000"/>
                </a:solidFill>
                <a:latin typeface="微软雅黑" pitchFamily="34" charset="-122"/>
                <a:ea typeface="微软雅黑" pitchFamily="34" charset="-122"/>
              </a:rPr>
              <a:t>root</a:t>
            </a:r>
            <a:r>
              <a:rPr lang="zh-CN" altLang="en-US" sz="1600" dirty="0" smtClean="0">
                <a:solidFill>
                  <a:srgbClr val="000000"/>
                </a:solidFill>
                <a:latin typeface="微软雅黑" pitchFamily="34" charset="-122"/>
                <a:ea typeface="微软雅黑" pitchFamily="34" charset="-122"/>
              </a:rPr>
              <a:t>用户修改口令不需要旧口令</a:t>
            </a:r>
            <a:r>
              <a:rPr lang="en-US" altLang="zh-CN" sz="1600" dirty="0" smtClean="0">
                <a:solidFill>
                  <a:srgbClr val="000000"/>
                </a:solidFill>
                <a:latin typeface="微软雅黑" pitchFamily="34" charset="-122"/>
                <a:ea typeface="微软雅黑" pitchFamily="34" charset="-122"/>
              </a:rPr>
              <a:t>?  </a:t>
            </a:r>
            <a:r>
              <a:rPr lang="zh-CN" altLang="en-US" sz="1600" dirty="0" smtClean="0">
                <a:solidFill>
                  <a:srgbClr val="000000"/>
                </a:solidFill>
                <a:latin typeface="微软雅黑" pitchFamily="34" charset="-122"/>
                <a:ea typeface="微软雅黑" pitchFamily="34" charset="-122"/>
              </a:rPr>
              <a:t>为什么？</a:t>
            </a:r>
            <a:endParaRPr lang="en-US" altLang="zh-CN" sz="16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en-US" altLang="zh-CN" sz="1600" dirty="0">
                <a:solidFill>
                  <a:srgbClr val="000000"/>
                </a:solidFill>
                <a:latin typeface="微软雅黑" pitchFamily="34" charset="-122"/>
                <a:ea typeface="微软雅黑" pitchFamily="34" charset="-122"/>
              </a:rPr>
              <a:t>WEB</a:t>
            </a:r>
            <a:r>
              <a:rPr lang="zh-CN" altLang="en-US" sz="1600" dirty="0">
                <a:solidFill>
                  <a:srgbClr val="000000"/>
                </a:solidFill>
                <a:latin typeface="微软雅黑" pitchFamily="34" charset="-122"/>
                <a:ea typeface="微软雅黑" pitchFamily="34" charset="-122"/>
              </a:rPr>
              <a:t>场景中，</a:t>
            </a:r>
            <a:r>
              <a:rPr lang="zh-CN" altLang="en-US" sz="1600" dirty="0" smtClean="0">
                <a:solidFill>
                  <a:srgbClr val="000000"/>
                </a:solidFill>
                <a:latin typeface="微软雅黑" pitchFamily="34" charset="-122"/>
                <a:ea typeface="微软雅黑" pitchFamily="34" charset="-122"/>
              </a:rPr>
              <a:t>会话</a:t>
            </a:r>
            <a:r>
              <a:rPr lang="en-US" altLang="zh-CN" sz="1600" dirty="0" smtClean="0">
                <a:solidFill>
                  <a:srgbClr val="000000"/>
                </a:solidFill>
                <a:latin typeface="微软雅黑" pitchFamily="34" charset="-122"/>
                <a:ea typeface="微软雅黑" pitchFamily="34" charset="-122"/>
              </a:rPr>
              <a:t>ID</a:t>
            </a:r>
            <a:r>
              <a:rPr lang="zh-CN" altLang="en-US" sz="1600" dirty="0" smtClean="0">
                <a:solidFill>
                  <a:srgbClr val="000000"/>
                </a:solidFill>
                <a:latin typeface="微软雅黑" pitchFamily="34" charset="-122"/>
                <a:ea typeface="微软雅黑" pitchFamily="34" charset="-122"/>
              </a:rPr>
              <a:t>要用安全的随机数生成，并且还有长度要求。为什么？</a:t>
            </a:r>
            <a:endParaRPr lang="en-US" altLang="zh-CN" sz="16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en-US" altLang="zh-CN" sz="1600" dirty="0" smtClean="0">
                <a:solidFill>
                  <a:srgbClr val="000000"/>
                </a:solidFill>
                <a:latin typeface="微软雅黑" pitchFamily="34" charset="-122"/>
                <a:ea typeface="微软雅黑" pitchFamily="34" charset="-122"/>
              </a:rPr>
              <a:t>WEB</a:t>
            </a:r>
            <a:r>
              <a:rPr lang="zh-CN" altLang="en-US" sz="1600" dirty="0" smtClean="0">
                <a:solidFill>
                  <a:srgbClr val="000000"/>
                </a:solidFill>
                <a:latin typeface="微软雅黑" pitchFamily="34" charset="-122"/>
                <a:ea typeface="微软雅黑" pitchFamily="34" charset="-122"/>
              </a:rPr>
              <a:t>场景中，</a:t>
            </a:r>
            <a:r>
              <a:rPr lang="en-US" altLang="zh-CN" sz="1600" dirty="0" smtClean="0">
                <a:solidFill>
                  <a:srgbClr val="000000"/>
                </a:solidFill>
                <a:latin typeface="微软雅黑" pitchFamily="34" charset="-122"/>
                <a:ea typeface="微软雅黑" pitchFamily="34" charset="-122"/>
              </a:rPr>
              <a:t>CSRF</a:t>
            </a:r>
            <a:r>
              <a:rPr lang="zh-CN" altLang="en-US" sz="1600" dirty="0" smtClean="0">
                <a:solidFill>
                  <a:srgbClr val="000000"/>
                </a:solidFill>
                <a:latin typeface="微软雅黑" pitchFamily="34" charset="-122"/>
                <a:ea typeface="微软雅黑" pitchFamily="34" charset="-122"/>
              </a:rPr>
              <a:t>采用安全随机数防护，是否就真的万无一失了？</a:t>
            </a:r>
            <a:endParaRPr lang="en-US" altLang="zh-CN" sz="16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600" dirty="0" smtClean="0">
                <a:solidFill>
                  <a:srgbClr val="000000"/>
                </a:solidFill>
                <a:latin typeface="微软雅黑" pitchFamily="34" charset="-122"/>
                <a:ea typeface="微软雅黑" pitchFamily="34" charset="-122"/>
              </a:rPr>
              <a:t>系统采用了用户名口令认证，是否就安全？</a:t>
            </a:r>
            <a:endParaRPr lang="en-US" altLang="zh-CN" sz="1600" dirty="0" smtClean="0">
              <a:solidFill>
                <a:srgbClr val="000000"/>
              </a:solidFill>
              <a:latin typeface="微软雅黑" pitchFamily="34" charset="-122"/>
              <a:ea typeface="微软雅黑" pitchFamily="34" charset="-122"/>
            </a:endParaRPr>
          </a:p>
          <a:p>
            <a:pPr lvl="1" indent="-228600">
              <a:lnSpc>
                <a:spcPct val="115000"/>
              </a:lnSpc>
              <a:spcBef>
                <a:spcPts val="500"/>
              </a:spcBef>
              <a:spcAft>
                <a:spcPts val="500"/>
              </a:spcAft>
              <a:buFont typeface="Arial" pitchFamily="34" charset="0"/>
              <a:buChar char="•"/>
              <a:tabLst>
                <a:tab pos="228600" algn="l"/>
              </a:tabLst>
            </a:pPr>
            <a:r>
              <a:rPr lang="zh-CN" altLang="en-US" sz="1600" dirty="0" smtClean="0">
                <a:solidFill>
                  <a:srgbClr val="000000"/>
                </a:solidFill>
                <a:latin typeface="微软雅黑" pitchFamily="34" charset="-122"/>
                <a:ea typeface="微软雅黑" pitchFamily="34" charset="-122"/>
              </a:rPr>
              <a:t>系统使用了</a:t>
            </a:r>
            <a:r>
              <a:rPr lang="en-US" altLang="zh-CN" sz="1600" dirty="0" smtClean="0">
                <a:solidFill>
                  <a:srgbClr val="000000"/>
                </a:solidFill>
                <a:latin typeface="微软雅黑" pitchFamily="34" charset="-122"/>
                <a:ea typeface="微软雅黑" pitchFamily="34" charset="-122"/>
              </a:rPr>
              <a:t>TLS</a:t>
            </a:r>
            <a:r>
              <a:rPr lang="zh-CN" altLang="en-US" sz="1600" dirty="0" smtClean="0">
                <a:solidFill>
                  <a:srgbClr val="000000"/>
                </a:solidFill>
                <a:latin typeface="微软雅黑" pitchFamily="34" charset="-122"/>
                <a:ea typeface="微软雅黑" pitchFamily="34" charset="-122"/>
              </a:rPr>
              <a:t>，是否就安全？</a:t>
            </a:r>
            <a:endParaRPr lang="en-US" altLang="zh-CN" sz="1600" dirty="0" smtClean="0">
              <a:solidFill>
                <a:srgbClr val="000000"/>
              </a:solidFill>
              <a:latin typeface="微软雅黑" pitchFamily="34" charset="-122"/>
              <a:ea typeface="微软雅黑" pitchFamily="34" charset="-122"/>
            </a:endParaRPr>
          </a:p>
          <a:p>
            <a:pPr marL="228600" lvl="1">
              <a:lnSpc>
                <a:spcPct val="115000"/>
              </a:lnSpc>
              <a:spcBef>
                <a:spcPts val="500"/>
              </a:spcBef>
              <a:spcAft>
                <a:spcPts val="500"/>
              </a:spcAft>
              <a:tabLst>
                <a:tab pos="228600" algn="l"/>
              </a:tabLst>
            </a:pPr>
            <a:endParaRPr lang="en-US" altLang="zh-CN" sz="1200" dirty="0" smtClean="0">
              <a:solidFill>
                <a:srgbClr val="000000"/>
              </a:solidFill>
              <a:latin typeface="微软雅黑" pitchFamily="34" charset="-122"/>
              <a:ea typeface="微软雅黑" pitchFamily="34" charset="-122"/>
            </a:endParaRPr>
          </a:p>
        </p:txBody>
      </p:sp>
      <p:sp>
        <p:nvSpPr>
          <p:cNvPr id="4" name="矩形 3"/>
          <p:cNvSpPr/>
          <p:nvPr/>
        </p:nvSpPr>
        <p:spPr>
          <a:xfrm>
            <a:off x="539552" y="1140378"/>
            <a:ext cx="800219" cy="461665"/>
          </a:xfrm>
          <a:prstGeom prst="rect">
            <a:avLst/>
          </a:prstGeom>
        </p:spPr>
        <p:txBody>
          <a:bodyPr wrap="none">
            <a:spAutoFit/>
          </a:bodyPr>
          <a:lstStyle/>
          <a:p>
            <a:r>
              <a:rPr lang="zh-CN" altLang="en-US" sz="2400" b="1" dirty="0" smtClean="0">
                <a:solidFill>
                  <a:srgbClr val="555555"/>
                </a:solidFill>
                <a:latin typeface="Microsoft Yahei" panose="020B0503020204020204" pitchFamily="34" charset="-122"/>
                <a:ea typeface="Microsoft Yahei" panose="020B0503020204020204" pitchFamily="34" charset="-122"/>
              </a:rPr>
              <a:t>问题</a:t>
            </a:r>
            <a:endParaRPr lang="zh-CN" altLang="en-US" sz="2400" dirty="0"/>
          </a:p>
        </p:txBody>
      </p:sp>
    </p:spTree>
    <p:extLst>
      <p:ext uri="{BB962C8B-B14F-4D97-AF65-F5344CB8AC3E}">
        <p14:creationId xmlns:p14="http://schemas.microsoft.com/office/powerpoint/2010/main" val="133644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54099"/>
            <a:ext cx="8229838" cy="926976"/>
          </a:xfrm>
        </p:spPr>
        <p:txBody>
          <a:bodyPr/>
          <a:lstStyle/>
          <a:p>
            <a:r>
              <a:rPr lang="en-US" altLang="zh-CN" dirty="0" smtClean="0"/>
              <a:t>ASTRIDE</a:t>
            </a:r>
            <a:r>
              <a:rPr lang="zh-CN" altLang="en-US" dirty="0" smtClean="0"/>
              <a:t>分析的目的</a:t>
            </a:r>
            <a:endParaRPr lang="zh-CN" altLang="en-US" dirty="0"/>
          </a:p>
        </p:txBody>
      </p:sp>
      <p:sp>
        <p:nvSpPr>
          <p:cNvPr id="3" name="内容占位符 2"/>
          <p:cNvSpPr>
            <a:spLocks noGrp="1"/>
          </p:cNvSpPr>
          <p:nvPr>
            <p:ph idx="1"/>
          </p:nvPr>
        </p:nvSpPr>
        <p:spPr>
          <a:xfrm>
            <a:off x="756664" y="5229200"/>
            <a:ext cx="7632700" cy="1008112"/>
          </a:xfrm>
        </p:spPr>
        <p:txBody>
          <a:bodyPr/>
          <a:lstStyle/>
          <a:p>
            <a:pPr>
              <a:lnSpc>
                <a:spcPct val="150000"/>
              </a:lnSpc>
            </a:pPr>
            <a:r>
              <a:rPr lang="zh-CN" altLang="en-US" sz="1600" dirty="0" smtClean="0">
                <a:latin typeface="+mn-ea"/>
              </a:rPr>
              <a:t>通过</a:t>
            </a:r>
            <a:r>
              <a:rPr lang="en-US" altLang="zh-CN" sz="1600" dirty="0" smtClean="0">
                <a:latin typeface="+mn-ea"/>
              </a:rPr>
              <a:t>ASTRIDE</a:t>
            </a:r>
            <a:r>
              <a:rPr lang="zh-CN" altLang="en-US" sz="1600" dirty="0">
                <a:latin typeface="+mn-ea"/>
              </a:rPr>
              <a:t>分析</a:t>
            </a:r>
            <a:r>
              <a:rPr lang="zh-CN" altLang="en-US" sz="1600" dirty="0" smtClean="0">
                <a:latin typeface="+mn-ea"/>
              </a:rPr>
              <a:t>，</a:t>
            </a:r>
            <a:r>
              <a:rPr lang="zh-CN" altLang="en-US" sz="1600" b="1" dirty="0" smtClean="0">
                <a:solidFill>
                  <a:schemeClr val="tx2"/>
                </a:solidFill>
                <a:latin typeface="+mn-ea"/>
              </a:rPr>
              <a:t>帮助</a:t>
            </a:r>
            <a:r>
              <a:rPr lang="zh-CN" altLang="en-US" sz="1600" b="1" dirty="0">
                <a:solidFill>
                  <a:schemeClr val="tx2"/>
                </a:solidFill>
                <a:latin typeface="+mn-ea"/>
              </a:rPr>
              <a:t>理解系统中潜在的安全威胁、明确风险并建立相应的消减机制</a:t>
            </a:r>
          </a:p>
          <a:p>
            <a:pPr>
              <a:lnSpc>
                <a:spcPct val="150000"/>
              </a:lnSpc>
            </a:pPr>
            <a:endParaRPr lang="en-US" altLang="zh-CN" sz="1600" dirty="0" smtClean="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5" name="内容占位符 4" descr="threat.bmp"/>
          <p:cNvPicPr>
            <a:picLocks noChangeAspect="1"/>
          </p:cNvPicPr>
          <p:nvPr/>
        </p:nvPicPr>
        <p:blipFill>
          <a:blip r:embed="rId3" cstate="print"/>
          <a:stretch>
            <a:fillRect/>
          </a:stretch>
        </p:blipFill>
        <p:spPr bwMode="auto">
          <a:xfrm>
            <a:off x="755650" y="986349"/>
            <a:ext cx="7632700"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557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1598012" y="1428736"/>
            <a:ext cx="5688632" cy="4304520"/>
          </a:xfrm>
        </p:spPr>
        <p:txBody>
          <a:bodyPr/>
          <a:lstStyle/>
          <a:p>
            <a:pPr marL="142875" lvl="1" indent="169863">
              <a:lnSpc>
                <a:spcPct val="130000"/>
              </a:lnSpc>
              <a:buSzPct val="60000"/>
              <a:buFont typeface="Wingdings" pitchFamily="2" charset="2"/>
              <a:buChar char="l"/>
            </a:pPr>
            <a:r>
              <a:rPr lang="en-US" altLang="zh-CN" b="1" kern="1200" dirty="0" smtClean="0">
                <a:latin typeface="微软雅黑" pitchFamily="34" charset="-122"/>
                <a:ea typeface="微软雅黑" pitchFamily="34" charset="-122"/>
                <a:cs typeface="Arial" pitchFamily="34" charset="0"/>
              </a:rPr>
              <a:t>ASTRIDE</a:t>
            </a:r>
            <a:r>
              <a:rPr lang="zh-CN" altLang="en-US" b="1" kern="1200" dirty="0" smtClean="0">
                <a:latin typeface="微软雅黑" pitchFamily="34" charset="-122"/>
                <a:ea typeface="微软雅黑" pitchFamily="34" charset="-122"/>
                <a:cs typeface="Arial" pitchFamily="34" charset="0"/>
              </a:rPr>
              <a:t>分析的目的</a:t>
            </a:r>
            <a:endParaRPr lang="en-US" altLang="zh-CN" b="1" kern="1200" dirty="0" smtClean="0">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zh-CN" altLang="en-US" b="1" kern="1200" dirty="0">
                <a:solidFill>
                  <a:srgbClr val="C00000"/>
                </a:solidFill>
                <a:latin typeface="微软雅黑" pitchFamily="34" charset="-122"/>
                <a:ea typeface="微软雅黑" pitchFamily="34" charset="-122"/>
                <a:cs typeface="Arial" pitchFamily="34" charset="0"/>
              </a:rPr>
              <a:t>如何</a:t>
            </a:r>
            <a:r>
              <a:rPr lang="zh-CN" altLang="en-US" b="1" kern="1200" dirty="0" smtClean="0">
                <a:solidFill>
                  <a:srgbClr val="C00000"/>
                </a:solidFill>
                <a:latin typeface="微软雅黑" pitchFamily="34" charset="-122"/>
                <a:ea typeface="微软雅黑" pitchFamily="34" charset="-122"/>
                <a:cs typeface="Arial" pitchFamily="34" charset="0"/>
              </a:rPr>
              <a:t>做</a:t>
            </a:r>
            <a:r>
              <a:rPr lang="en-US" altLang="zh-CN" b="1" kern="1200" dirty="0" smtClean="0">
                <a:solidFill>
                  <a:srgbClr val="C00000"/>
                </a:solidFill>
                <a:latin typeface="微软雅黑" pitchFamily="34" charset="-122"/>
                <a:ea typeface="微软雅黑" pitchFamily="34" charset="-122"/>
                <a:cs typeface="Arial" pitchFamily="34" charset="0"/>
              </a:rPr>
              <a:t>ASTRIDE</a:t>
            </a:r>
            <a:r>
              <a:rPr lang="zh-CN" altLang="en-US" b="1" kern="1200" dirty="0">
                <a:solidFill>
                  <a:srgbClr val="C00000"/>
                </a:solidFill>
                <a:latin typeface="微软雅黑" pitchFamily="34" charset="-122"/>
                <a:ea typeface="微软雅黑" pitchFamily="34" charset="-122"/>
                <a:cs typeface="Arial" pitchFamily="34" charset="0"/>
              </a:rPr>
              <a:t>分析</a:t>
            </a:r>
            <a:endParaRPr lang="en-US" altLang="zh-CN" b="1" kern="1200" dirty="0">
              <a:solidFill>
                <a:srgbClr val="C00000"/>
              </a:solidFill>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solidFill>
                  <a:srgbClr val="C00000"/>
                </a:solidFill>
                <a:latin typeface="微软雅黑" pitchFamily="34" charset="-122"/>
                <a:ea typeface="微软雅黑" pitchFamily="34" charset="-122"/>
                <a:cs typeface="Arial" pitchFamily="34" charset="0"/>
              </a:rPr>
              <a:t>绘制</a:t>
            </a:r>
            <a:r>
              <a:rPr lang="zh-CN" altLang="en-US" sz="1400" b="1" kern="1200" dirty="0" smtClean="0">
                <a:solidFill>
                  <a:srgbClr val="C00000"/>
                </a:solidFill>
                <a:latin typeface="微软雅黑" pitchFamily="34" charset="-122"/>
                <a:ea typeface="微软雅黑" pitchFamily="34" charset="-122"/>
                <a:cs typeface="Arial" pitchFamily="34" charset="0"/>
              </a:rPr>
              <a:t>数据流图</a:t>
            </a:r>
            <a:endParaRPr lang="en-US" altLang="zh-CN" sz="1400" b="1" kern="1200" dirty="0" smtClean="0">
              <a:solidFill>
                <a:srgbClr val="C00000"/>
              </a:solidFill>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solidFill>
                  <a:srgbClr val="C00000"/>
                </a:solidFill>
                <a:latin typeface="微软雅黑" pitchFamily="34" charset="-122"/>
                <a:ea typeface="微软雅黑" pitchFamily="34" charset="-122"/>
                <a:cs typeface="Arial" pitchFamily="34" charset="0"/>
              </a:rPr>
              <a:t>威胁分析</a:t>
            </a:r>
          </a:p>
          <a:p>
            <a:pPr marL="808038" lvl="2" indent="-265113">
              <a:lnSpc>
                <a:spcPct val="130000"/>
              </a:lnSpc>
              <a:buClr>
                <a:schemeClr val="tx1"/>
              </a:buClr>
              <a:buSzPct val="85000"/>
              <a:buFont typeface="Wingdings" pitchFamily="2" charset="2"/>
              <a:buChar char="Ø"/>
            </a:pPr>
            <a:r>
              <a:rPr lang="zh-CN" altLang="en-US" sz="1400" b="1" kern="1200" dirty="0" smtClean="0">
                <a:solidFill>
                  <a:srgbClr val="C00000"/>
                </a:solidFill>
                <a:latin typeface="微软雅黑" pitchFamily="34" charset="-122"/>
                <a:ea typeface="微软雅黑" pitchFamily="34" charset="-122"/>
                <a:cs typeface="Arial" pitchFamily="34" charset="0"/>
              </a:rPr>
              <a:t>风险评估</a:t>
            </a:r>
            <a:endParaRPr lang="en-US" altLang="zh-CN" sz="1400" b="1" kern="1200" dirty="0" smtClean="0">
              <a:solidFill>
                <a:srgbClr val="C00000"/>
              </a:solidFill>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solidFill>
                  <a:srgbClr val="C00000"/>
                </a:solidFill>
                <a:latin typeface="微软雅黑" pitchFamily="34" charset="-122"/>
                <a:ea typeface="微软雅黑" pitchFamily="34" charset="-122"/>
                <a:cs typeface="Arial" pitchFamily="34" charset="0"/>
              </a:rPr>
              <a:t>制定消减措施</a:t>
            </a:r>
            <a:endParaRPr lang="en-US" altLang="zh-CN" sz="1400" b="1" kern="1200" dirty="0" smtClean="0">
              <a:solidFill>
                <a:srgbClr val="C00000"/>
              </a:solidFill>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solidFill>
                  <a:srgbClr val="C00000"/>
                </a:solidFill>
                <a:latin typeface="微软雅黑" pitchFamily="34" charset="-122"/>
                <a:ea typeface="微软雅黑" pitchFamily="34" charset="-122"/>
                <a:cs typeface="Arial" pitchFamily="34" charset="0"/>
              </a:rPr>
              <a:t>产品响应</a:t>
            </a:r>
            <a:endParaRPr lang="en-US" altLang="zh-CN" sz="1400" b="1" kern="1200" dirty="0" smtClean="0">
              <a:solidFill>
                <a:srgbClr val="C00000"/>
              </a:solidFill>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zh-CN" altLang="en-US" b="1" kern="1200" dirty="0" smtClean="0">
                <a:latin typeface="微软雅黑" pitchFamily="34" charset="-122"/>
                <a:ea typeface="微软雅黑" pitchFamily="34" charset="-122"/>
                <a:cs typeface="Arial" pitchFamily="34" charset="0"/>
              </a:rPr>
              <a:t>在威胁分析过程中使用知识库</a:t>
            </a:r>
            <a:endParaRPr lang="en-US" altLang="zh-CN"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什么是威胁评估库</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什么是威胁消减方案库</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如何使用</a:t>
            </a:r>
            <a:endParaRPr lang="en-US" altLang="zh-CN" sz="1400" b="1" kern="1200" dirty="0" smtClean="0">
              <a:latin typeface="微软雅黑" pitchFamily="34" charset="-122"/>
              <a:ea typeface="微软雅黑" pitchFamily="34" charset="-122"/>
              <a:cs typeface="Arial" pitchFamily="34" charset="0"/>
            </a:endParaRPr>
          </a:p>
          <a:p>
            <a:pPr marL="142875" lvl="1" indent="169863" eaLnBrk="1" hangingPunct="1">
              <a:lnSpc>
                <a:spcPct val="130000"/>
              </a:lnSpc>
              <a:buClr>
                <a:schemeClr val="tx1"/>
              </a:buClr>
              <a:buSzPct val="60000"/>
              <a:buFont typeface="Wingdings" pitchFamily="2" charset="2"/>
              <a:buChar char="l"/>
            </a:pPr>
            <a:r>
              <a:rPr lang="zh-CN" altLang="en-US" b="1" kern="1200" dirty="0" smtClean="0">
                <a:latin typeface="微软雅黑" pitchFamily="34" charset="-122"/>
                <a:ea typeface="微软雅黑" pitchFamily="34" charset="-122"/>
                <a:cs typeface="Arial" pitchFamily="34" charset="0"/>
              </a:rPr>
              <a:t>威胁分析举例</a:t>
            </a:r>
          </a:p>
          <a:p>
            <a:pPr marL="142875" lvl="1" indent="169863" eaLnBrk="1" hangingPunct="1">
              <a:lnSpc>
                <a:spcPct val="130000"/>
              </a:lnSpc>
              <a:buClr>
                <a:schemeClr val="tx1"/>
              </a:buClr>
              <a:buSzPct val="60000"/>
              <a:buNone/>
            </a:pPr>
            <a:endParaRPr lang="en-US" altLang="zh-CN" b="1" kern="1200" dirty="0" smtClean="0">
              <a:latin typeface="微软雅黑" pitchFamily="34" charset="-122"/>
              <a:ea typeface="微软雅黑" pitchFamily="34" charset="-122"/>
              <a:cs typeface="Arial" pitchFamily="34" charset="0"/>
            </a:endParaRPr>
          </a:p>
        </p:txBody>
      </p:sp>
      <p:sp>
        <p:nvSpPr>
          <p:cNvPr id="13315" name="矩形 23"/>
          <p:cNvSpPr txBox="1">
            <a:spLocks noChangeArrowheads="1"/>
          </p:cNvSpPr>
          <p:nvPr/>
        </p:nvSpPr>
        <p:spPr bwMode="auto">
          <a:xfrm>
            <a:off x="899592" y="721539"/>
            <a:ext cx="76327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600" b="1" smtClean="0">
                <a:solidFill>
                  <a:srgbClr val="990000"/>
                </a:solidFill>
                <a:latin typeface="FrutigerNext LT Medium" pitchFamily="34" charset="0"/>
                <a:ea typeface="黑体" pitchFamily="49" charset="-122"/>
              </a:rPr>
              <a:t>目录</a:t>
            </a:r>
            <a:endParaRPr lang="zh-CN" altLang="en-US" sz="3600" b="1" dirty="0">
              <a:solidFill>
                <a:srgbClr val="990000"/>
              </a:solidFill>
              <a:latin typeface="FrutigerNext LT Medium" pitchFamily="34" charset="0"/>
              <a:ea typeface="黑体" pitchFamily="49" charset="-122"/>
            </a:endParaRPr>
          </a:p>
        </p:txBody>
      </p:sp>
    </p:spTree>
    <p:extLst>
      <p:ext uri="{BB962C8B-B14F-4D97-AF65-F5344CB8AC3E}">
        <p14:creationId xmlns:p14="http://schemas.microsoft.com/office/powerpoint/2010/main" val="3693923961"/>
      </p:ext>
    </p:extLst>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27584" y="0"/>
            <a:ext cx="7632700" cy="844153"/>
          </a:xfrm>
        </p:spPr>
        <p:txBody>
          <a:bodyPr/>
          <a:lstStyle/>
          <a:p>
            <a:pPr eaLnBrk="1" hangingPunct="1"/>
            <a:r>
              <a:rPr lang="en-US" altLang="zh-CN" dirty="0" smtClean="0"/>
              <a:t>ASTRIDE</a:t>
            </a:r>
            <a:r>
              <a:rPr lang="zh-CN" altLang="en-US" dirty="0" smtClean="0"/>
              <a:t>威胁建模流程</a:t>
            </a:r>
          </a:p>
        </p:txBody>
      </p:sp>
      <p:graphicFrame>
        <p:nvGraphicFramePr>
          <p:cNvPr id="79" name="图示 78"/>
          <p:cNvGraphicFramePr/>
          <p:nvPr>
            <p:extLst>
              <p:ext uri="{D42A27DB-BD31-4B8C-83A1-F6EECF244321}">
                <p14:modId xmlns:p14="http://schemas.microsoft.com/office/powerpoint/2010/main" val="2665129657"/>
              </p:ext>
            </p:extLst>
          </p:nvPr>
        </p:nvGraphicFramePr>
        <p:xfrm>
          <a:off x="323528" y="4293096"/>
          <a:ext cx="8640960" cy="18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8" name="直接连接符 47"/>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2339753" y="2206025"/>
            <a:ext cx="792087" cy="430887"/>
          </a:xfrm>
          <a:prstGeom prst="rect">
            <a:avLst/>
          </a:prstGeom>
          <a:noFill/>
        </p:spPr>
        <p:txBody>
          <a:bodyPr wrap="square" rtlCol="0">
            <a:spAutoFit/>
          </a:bodyPr>
          <a:lstStyle/>
          <a:p>
            <a:pPr lvl="0"/>
            <a:r>
              <a:rPr lang="zh-CN" altLang="en-US" sz="1100" dirty="0" smtClean="0">
                <a:solidFill>
                  <a:schemeClr val="bg1"/>
                </a:solidFill>
                <a:latin typeface="+mn-lt"/>
              </a:rPr>
              <a:t>绘制数据流图</a:t>
            </a:r>
          </a:p>
        </p:txBody>
      </p:sp>
      <p:graphicFrame>
        <p:nvGraphicFramePr>
          <p:cNvPr id="7" name="图示 6"/>
          <p:cNvGraphicFramePr/>
          <p:nvPr>
            <p:extLst>
              <p:ext uri="{D42A27DB-BD31-4B8C-83A1-F6EECF244321}">
                <p14:modId xmlns:p14="http://schemas.microsoft.com/office/powerpoint/2010/main" val="3059570289"/>
              </p:ext>
            </p:extLst>
          </p:nvPr>
        </p:nvGraphicFramePr>
        <p:xfrm>
          <a:off x="2051720" y="980728"/>
          <a:ext cx="4104456" cy="3240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80978168"/>
      </p:ext>
    </p:extLst>
  </p:cSld>
  <p:clrMapOvr>
    <a:masterClrMapping/>
  </p:clrMapOvr>
  <p:transition advClick="0" advTm="8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27584" y="0"/>
            <a:ext cx="7632700" cy="844153"/>
          </a:xfrm>
        </p:spPr>
        <p:txBody>
          <a:bodyPr/>
          <a:lstStyle/>
          <a:p>
            <a:pPr eaLnBrk="1" hangingPunct="1"/>
            <a:r>
              <a:rPr lang="en-US" altLang="zh-CN" dirty="0"/>
              <a:t>Step 0</a:t>
            </a:r>
            <a:r>
              <a:rPr lang="zh-CN" altLang="en-US" dirty="0"/>
              <a:t>：选择业务特性</a:t>
            </a:r>
            <a:endParaRPr lang="zh-CN" altLang="en-US" dirty="0" smtClean="0"/>
          </a:p>
        </p:txBody>
      </p:sp>
      <p:cxnSp>
        <p:nvCxnSpPr>
          <p:cNvPr id="24" name="直接连接符 2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25" name="矩形 24"/>
          <p:cNvSpPr/>
          <p:nvPr/>
        </p:nvSpPr>
        <p:spPr>
          <a:xfrm>
            <a:off x="661864" y="1174575"/>
            <a:ext cx="7776716" cy="923330"/>
          </a:xfrm>
          <a:prstGeom prst="rect">
            <a:avLst/>
          </a:prstGeom>
          <a:solidFill>
            <a:schemeClr val="bg2">
              <a:lumMod val="75000"/>
            </a:schemeClr>
          </a:solidFill>
        </p:spPr>
        <p:style>
          <a:lnRef idx="3">
            <a:schemeClr val="lt1"/>
          </a:lnRef>
          <a:fillRef idx="1">
            <a:schemeClr val="accent6"/>
          </a:fillRef>
          <a:effectRef idx="1">
            <a:schemeClr val="accent6"/>
          </a:effectRef>
          <a:fontRef idx="minor">
            <a:schemeClr val="lt1"/>
          </a:fontRef>
        </p:style>
        <p:txBody>
          <a:bodyPr wrap="square">
            <a:spAutoFit/>
          </a:bodyPr>
          <a:lstStyle/>
          <a:p>
            <a:r>
              <a:rPr lang="zh-CN" altLang="en-US" dirty="0">
                <a:latin typeface="黑体" panose="02010609060101010101" pitchFamily="49" charset="-122"/>
                <a:ea typeface="黑体" panose="02010609060101010101" pitchFamily="49" charset="-122"/>
              </a:rPr>
              <a:t>威胁建模是基于产品业务特性数据流图</a:t>
            </a:r>
            <a:r>
              <a:rPr lang="zh-CN" altLang="en-US" dirty="0" smtClean="0">
                <a:latin typeface="黑体" panose="02010609060101010101" pitchFamily="49" charset="-122"/>
                <a:ea typeface="黑体" panose="02010609060101010101" pitchFamily="49" charset="-122"/>
              </a:rPr>
              <a:t>的</a:t>
            </a:r>
            <a:r>
              <a:rPr lang="en-US" altLang="zh-CN" dirty="0" smtClean="0">
                <a:latin typeface="黑体" panose="02010609060101010101" pitchFamily="49" charset="-122"/>
                <a:ea typeface="黑体" panose="02010609060101010101" pitchFamily="49" charset="-122"/>
              </a:rPr>
              <a:t>ASTRIDE</a:t>
            </a:r>
            <a:r>
              <a:rPr lang="zh-CN" altLang="en-US" dirty="0">
                <a:latin typeface="黑体" panose="02010609060101010101" pitchFamily="49" charset="-122"/>
                <a:ea typeface="黑体" panose="02010609060101010101" pitchFamily="49" charset="-122"/>
              </a:rPr>
              <a:t>威胁分析。通常产品包含的业务特性非常多，且多数业务场景面临的威胁类似，所以需要选择出面临的</a:t>
            </a:r>
            <a:r>
              <a:rPr lang="zh-CN" altLang="en-US" b="1" dirty="0">
                <a:solidFill>
                  <a:srgbClr val="C00000"/>
                </a:solidFill>
                <a:latin typeface="黑体" panose="02010609060101010101" pitchFamily="49" charset="-122"/>
                <a:ea typeface="黑体" panose="02010609060101010101" pitchFamily="49" charset="-122"/>
              </a:rPr>
              <a:t>安全性风险较大</a:t>
            </a:r>
            <a:r>
              <a:rPr lang="zh-CN" altLang="en-US" dirty="0">
                <a:latin typeface="黑体" panose="02010609060101010101" pitchFamily="49" charset="-122"/>
                <a:ea typeface="黑体" panose="02010609060101010101" pitchFamily="49" charset="-122"/>
              </a:rPr>
              <a:t>且</a:t>
            </a:r>
            <a:r>
              <a:rPr lang="zh-CN" altLang="en-US" b="1" dirty="0">
                <a:solidFill>
                  <a:srgbClr val="C00000"/>
                </a:solidFill>
                <a:latin typeface="黑体" panose="02010609060101010101" pitchFamily="49" charset="-122"/>
                <a:ea typeface="黑体" panose="02010609060101010101" pitchFamily="49" charset="-122"/>
              </a:rPr>
              <a:t>具有代表性</a:t>
            </a:r>
            <a:r>
              <a:rPr lang="zh-CN" altLang="en-US" dirty="0">
                <a:latin typeface="黑体" panose="02010609060101010101" pitchFamily="49" charset="-122"/>
                <a:ea typeface="黑体" panose="02010609060101010101" pitchFamily="49" charset="-122"/>
              </a:rPr>
              <a:t>的业务特性</a:t>
            </a:r>
            <a:r>
              <a:rPr lang="zh-CN" altLang="en-US" b="1" dirty="0">
                <a:latin typeface="黑体" panose="02010609060101010101" pitchFamily="49" charset="-122"/>
                <a:ea typeface="黑体" panose="02010609060101010101" pitchFamily="49" charset="-122"/>
              </a:rPr>
              <a:t>。</a:t>
            </a:r>
            <a:endParaRPr lang="zh-CN" altLang="zh-CN" b="1" dirty="0">
              <a:latin typeface="黑体" panose="02010609060101010101" pitchFamily="49" charset="-122"/>
              <a:ea typeface="黑体" panose="02010609060101010101" pitchFamily="49" charset="-122"/>
            </a:endParaRPr>
          </a:p>
        </p:txBody>
      </p:sp>
      <p:sp>
        <p:nvSpPr>
          <p:cNvPr id="12" name="Rectangle 3"/>
          <p:cNvSpPr>
            <a:spLocks noGrp="1" noChangeArrowheads="1"/>
          </p:cNvSpPr>
          <p:nvPr>
            <p:ph idx="1"/>
          </p:nvPr>
        </p:nvSpPr>
        <p:spPr>
          <a:xfrm>
            <a:off x="655418" y="2420888"/>
            <a:ext cx="7776716" cy="3456384"/>
          </a:xfrm>
          <a:solidFill>
            <a:srgbClr val="DECBCB">
              <a:alpha val="90000"/>
            </a:srgbClr>
          </a:solidFill>
        </p:spPr>
        <p:txBody>
          <a:bodyPr/>
          <a:lstStyle/>
          <a:p>
            <a:pPr lvl="0">
              <a:buNone/>
            </a:pPr>
            <a:r>
              <a:rPr lang="zh-CN" altLang="en-US" dirty="0" smtClean="0"/>
              <a:t>选择业务特性的几个参考准则：</a:t>
            </a:r>
            <a:endParaRPr lang="en-US" altLang="zh-CN" dirty="0" smtClean="0"/>
          </a:p>
          <a:p>
            <a:pPr lvl="0"/>
            <a:r>
              <a:rPr lang="zh-CN" altLang="zh-CN" dirty="0" smtClean="0"/>
              <a:t>产品的安全功能业务，如认证、鉴权、审计等。</a:t>
            </a:r>
          </a:p>
          <a:p>
            <a:pPr lvl="0"/>
            <a:r>
              <a:rPr lang="zh-CN" altLang="zh-CN" dirty="0" smtClean="0"/>
              <a:t>受攻击的可能性大的业务，如</a:t>
            </a:r>
            <a:r>
              <a:rPr lang="zh-CN" altLang="en-US" dirty="0" smtClean="0"/>
              <a:t>跨信任域</a:t>
            </a:r>
            <a:r>
              <a:rPr lang="zh-CN" altLang="zh-CN" dirty="0" smtClean="0"/>
              <a:t>交互频繁的业务。</a:t>
            </a:r>
          </a:p>
          <a:p>
            <a:pPr lvl="0"/>
            <a:r>
              <a:rPr lang="zh-CN" altLang="zh-CN" dirty="0" smtClean="0"/>
              <a:t>有敏感数据交互的业务，如金钱交易，与银行有交互、计费等。</a:t>
            </a:r>
          </a:p>
          <a:p>
            <a:pPr lvl="0"/>
            <a:r>
              <a:rPr lang="zh-CN" altLang="zh-CN" dirty="0" smtClean="0"/>
              <a:t>个人隐私相关的业务，如涉及到个人隐私数据的收集、分析、处理、存储等业务。</a:t>
            </a:r>
          </a:p>
          <a:p>
            <a:pPr lvl="0"/>
            <a:r>
              <a:rPr lang="zh-CN" altLang="zh-CN" dirty="0" smtClean="0"/>
              <a:t>老版本的产品在现网中易受攻击的业务。</a:t>
            </a:r>
          </a:p>
          <a:p>
            <a:pPr eaLnBrk="1" hangingPunct="1"/>
            <a:endParaRPr lang="en-US" altLang="zh-CN" dirty="0" smtClean="0"/>
          </a:p>
        </p:txBody>
      </p:sp>
    </p:spTree>
    <p:extLst>
      <p:ext uri="{BB962C8B-B14F-4D97-AF65-F5344CB8AC3E}">
        <p14:creationId xmlns:p14="http://schemas.microsoft.com/office/powerpoint/2010/main" val="20646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wipe(left)">
                                      <p:cBhvr>
                                        <p:cTn id="7" dur="500"/>
                                        <p:tgtEl>
                                          <p:spTgt spid="12">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wipe(down)">
                                      <p:cBhvr>
                                        <p:cTn id="10" dur="500"/>
                                        <p:tgtEl>
                                          <p:spTgt spid="1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wipe(up)">
                                      <p:cBhvr>
                                        <p:cTn id="15" dur="500"/>
                                        <p:tgtEl>
                                          <p:spTgt spid="1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Effect transition="in" filter="wipe(up)">
                                      <p:cBhvr>
                                        <p:cTn id="20" dur="500"/>
                                        <p:tgtEl>
                                          <p:spTgt spid="1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Effect transition="in" filter="wipe(up)">
                                      <p:cBhvr>
                                        <p:cTn id="25" dur="500"/>
                                        <p:tgtEl>
                                          <p:spTgt spid="1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xEl>
                                              <p:pRg st="4" end="4"/>
                                            </p:txEl>
                                          </p:spTgt>
                                        </p:tgtEl>
                                        <p:attrNameLst>
                                          <p:attrName>style.visibility</p:attrName>
                                        </p:attrNameLst>
                                      </p:cBhvr>
                                      <p:to>
                                        <p:strVal val="visible"/>
                                      </p:to>
                                    </p:set>
                                    <p:animEffect transition="in" filter="wipe(up)">
                                      <p:cBhvr>
                                        <p:cTn id="30" dur="500"/>
                                        <p:tgtEl>
                                          <p:spTgt spid="1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animEffect transition="in" filter="wipe(up)">
                                      <p:cBhvr>
                                        <p:cTn id="35"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animBg="1"/>
    </p:bld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15154</TotalTime>
  <Words>6384</Words>
  <Application>Microsoft Office PowerPoint</Application>
  <PresentationFormat>全屏显示(4:3)</PresentationFormat>
  <Paragraphs>690</Paragraphs>
  <Slides>44</Slides>
  <Notes>36</Notes>
  <HiddenSlides>0</HiddenSlides>
  <MMClips>0</MMClips>
  <ScaleCrop>false</ScaleCrop>
  <HeadingPairs>
    <vt:vector size="8" baseType="variant">
      <vt:variant>
        <vt:lpstr>已用的字体</vt:lpstr>
      </vt:variant>
      <vt:variant>
        <vt:i4>17</vt:i4>
      </vt:variant>
      <vt:variant>
        <vt:lpstr>主题</vt:lpstr>
      </vt:variant>
      <vt:variant>
        <vt:i4>9</vt:i4>
      </vt:variant>
      <vt:variant>
        <vt:lpstr>嵌入 OLE 服务器</vt:lpstr>
      </vt:variant>
      <vt:variant>
        <vt:i4>1</vt:i4>
      </vt:variant>
      <vt:variant>
        <vt:lpstr>幻灯片标题</vt:lpstr>
      </vt:variant>
      <vt:variant>
        <vt:i4>44</vt:i4>
      </vt:variant>
    </vt:vector>
  </HeadingPairs>
  <TitlesOfParts>
    <vt:vector size="71" baseType="lpstr">
      <vt:lpstr>Microsoft Yahei</vt:lpstr>
      <vt:lpstr>MS PGothic</vt:lpstr>
      <vt:lpstr>MS PGothic</vt:lpstr>
      <vt:lpstr>黑体</vt:lpstr>
      <vt:lpstr>华文细黑</vt:lpstr>
      <vt:lpstr>华文新魏</vt:lpstr>
      <vt:lpstr>宋体</vt:lpstr>
      <vt:lpstr>微软雅黑</vt:lpstr>
      <vt:lpstr>Arial</vt:lpstr>
      <vt:lpstr>Calibri</vt:lpstr>
      <vt:lpstr>FrutigerNext LT Bold</vt:lpstr>
      <vt:lpstr>FrutigerNext LT Medium</vt:lpstr>
      <vt:lpstr>FrutigerNext LT Regular</vt:lpstr>
      <vt:lpstr>Segoe UI Light</vt:lpstr>
      <vt:lpstr>Times New Roman</vt:lpstr>
      <vt:lpstr>Webdings</vt:lpstr>
      <vt:lpstr>Wingdings</vt:lpstr>
      <vt:lpstr>Blank</vt:lpstr>
      <vt:lpstr>1_主题1</vt:lpstr>
      <vt:lpstr>4_主题1</vt:lpstr>
      <vt:lpstr>5_主题1</vt:lpstr>
      <vt:lpstr>6_主题1</vt:lpstr>
      <vt:lpstr>7_主题1</vt:lpstr>
      <vt:lpstr>8_主题1</vt:lpstr>
      <vt:lpstr>9_主题1</vt:lpstr>
      <vt:lpstr>10_主题1</vt:lpstr>
      <vt:lpstr>Visio</vt:lpstr>
      <vt:lpstr>ASTRIDE Low Level威胁分析</vt:lpstr>
      <vt:lpstr>PowerPoint 演示文稿</vt:lpstr>
      <vt:lpstr>当前安全形势与事件回放</vt:lpstr>
      <vt:lpstr>2015年华为乌云漏洞回顾</vt:lpstr>
      <vt:lpstr>威胁建模需要什么样的思维方式？</vt:lpstr>
      <vt:lpstr>ASTRIDE分析的目的</vt:lpstr>
      <vt:lpstr>PowerPoint 演示文稿</vt:lpstr>
      <vt:lpstr>ASTRIDE威胁建模流程</vt:lpstr>
      <vt:lpstr>Step 0：选择业务特性</vt:lpstr>
      <vt:lpstr>Step 1：绘制数据流图—元素介绍</vt:lpstr>
      <vt:lpstr>Step 1：绘制数据流图—划分信任边界</vt:lpstr>
      <vt:lpstr>Step 1：绘制数据流图— DFD举例</vt:lpstr>
      <vt:lpstr>Step 1：绘制数据流图—DFD Review 1/2</vt:lpstr>
      <vt:lpstr>Step 1：绘制数据流图—DFD Review 2/2</vt:lpstr>
      <vt:lpstr>Step 1：绘制数据流图常见错误1</vt:lpstr>
      <vt:lpstr>Step 1：绘制数据流图常见错误2</vt:lpstr>
      <vt:lpstr>Step 1：绘制数据流图常见错误3</vt:lpstr>
      <vt:lpstr>Step 1：绘制数据流图常见错误4</vt:lpstr>
      <vt:lpstr>Step 2：威胁分析— STRIDE威胁表</vt:lpstr>
      <vt:lpstr>Step 2：威胁分析— S (Spoofing)</vt:lpstr>
      <vt:lpstr>Step 2：威胁分析— T (Tampering)</vt:lpstr>
      <vt:lpstr>Step 2：威胁分析— R (Repudiation)</vt:lpstr>
      <vt:lpstr>Step 2：威胁分析— I (Information Disclosure)</vt:lpstr>
      <vt:lpstr>Step 2：威胁分析— D (Denial of Service)</vt:lpstr>
      <vt:lpstr>Step 2：威胁分析— E (Elevation of Privilege)</vt:lpstr>
      <vt:lpstr>Step 2：威胁分析— P (Privacy)</vt:lpstr>
      <vt:lpstr>Step 2：威胁分析——构建攻击路径</vt:lpstr>
      <vt:lpstr>Step 3：风险评估——安全风险定级</vt:lpstr>
      <vt:lpstr>Step 3：风险评估（续）——隐私风险定级</vt:lpstr>
      <vt:lpstr>Step 4：制定消减措施—常用方法</vt:lpstr>
      <vt:lpstr>Step 5:产品响应</vt:lpstr>
      <vt:lpstr>PowerPoint 演示文稿</vt:lpstr>
      <vt:lpstr>PowerPoint 演示文稿</vt:lpstr>
      <vt:lpstr>威胁分析知识库是什么</vt:lpstr>
      <vt:lpstr>威胁评估库的内容</vt:lpstr>
      <vt:lpstr>消减方案库的内容</vt:lpstr>
      <vt:lpstr>When:什么时候使用威胁评估库</vt:lpstr>
      <vt:lpstr>How:怎么使用威胁评估库</vt:lpstr>
      <vt:lpstr>威胁评估库与威胁树</vt:lpstr>
      <vt:lpstr>PowerPoint 演示文稿</vt:lpstr>
      <vt:lpstr>某Web商城 登录 场景</vt:lpstr>
      <vt:lpstr>Browser spoofing威胁（报告编写过程示例）</vt:lpstr>
      <vt:lpstr>Browser Privacy（报告编写过程示例）</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华为威胁分析培训V2.0</dc:title>
  <dc:creator>g42872</dc:creator>
  <cp:lastModifiedBy>luoyun (C)</cp:lastModifiedBy>
  <cp:revision>698</cp:revision>
  <dcterms:created xsi:type="dcterms:W3CDTF">2013-08-21T10:01:38Z</dcterms:created>
  <dcterms:modified xsi:type="dcterms:W3CDTF">2016-07-11T10:46:09Z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(3)1YLnfx0yAPQ7Efft1ng+tizn1V1EVfpLbfg/mvsymaB3GqD3QSy0kDDOFa1viiSfHFH+b5un
/asn6mIbcAHNmHrCnJoQB8Rwv+XY5iLuy/h7P28Jd8N5fkTknsjsbkHV8OHypyui+yZ5Bq1W
z/PSsHVykx/UJrio19Wc1E6A2H/Hr26KYthAlDkkfYqbqLjJ0X0h25dK3Wt8RQVuJ8VHbAQh
Gq9BVGfCMv8qS8PEiN</vt:lpwstr>
  </property>
  <property fmtid="{D5CDD505-2E9C-101B-9397-08002B2CF9AE}" pid="7" name="_2015_ms_pID_7253431">
    <vt:lpwstr>kj2u+j2v6EgslwQEBnLmwFznRAyTpEmIfyvi5yY/LmsAOIMGOzJ496
SQlVUV89bR5ootQJPNVUtWVO6/4ugay1gNBuf6NMQOArkpYLzo5myINR8ktwqqDKHeykeybd
7c6Ph3iMepSy1qdoHf8qHSty5hg3B6qwZER6t6MWBfEziWTwrImEOPWUA3GGIXUQDlXXdfYK
LwJbWXbLi4QnZaxPSGXPJTAVSmeM9Q1kvh/Z</vt:lpwstr>
  </property>
  <property fmtid="{D5CDD505-2E9C-101B-9397-08002B2CF9AE}" pid="8" name="_2015_ms_pID_7253432">
    <vt:lpwstr>E5gej574pVGzTOJPX3aeP7s=</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1468226862</vt:lpwstr>
  </property>
</Properties>
</file>