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handoutMasterIdLst>
    <p:handoutMasterId r:id="rId12"/>
  </p:handoutMasterIdLst>
  <p:sldIdLst>
    <p:sldId id="296" r:id="rId2"/>
    <p:sldId id="300" r:id="rId3"/>
    <p:sldId id="317" r:id="rId4"/>
    <p:sldId id="301" r:id="rId5"/>
    <p:sldId id="307" r:id="rId6"/>
    <p:sldId id="314" r:id="rId7"/>
    <p:sldId id="316" r:id="rId8"/>
    <p:sldId id="315" r:id="rId9"/>
    <p:sldId id="309" r:id="rId10"/>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2048" autoAdjust="0"/>
  </p:normalViewPr>
  <p:slideViewPr>
    <p:cSldViewPr>
      <p:cViewPr>
        <p:scale>
          <a:sx n="70" d="100"/>
          <a:sy n="70" d="100"/>
        </p:scale>
        <p:origin x="-1482"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931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7F9747A2-F570-40BD-8C58-5A6F1F701AF5}" type="datetime1">
              <a:rPr lang="zh-CN" altLang="en-US"/>
              <a:pPr>
                <a:defRPr/>
              </a:pPr>
              <a:t>2012-11-29</a:t>
            </a:fld>
            <a:endParaRPr lang="en-US" altLang="zh-CN"/>
          </a:p>
        </p:txBody>
      </p:sp>
      <p:sp>
        <p:nvSpPr>
          <p:cNvPr id="931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931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7E70E0C-84E3-4D40-8C90-37786FF7FBA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396D21C5-2F53-49B7-A15E-315124C1F690}" type="datetime1">
              <a:rPr lang="zh-CN" altLang="en-US"/>
              <a:pPr>
                <a:defRPr/>
              </a:pPr>
              <a:t>2012-11-29</a:t>
            </a:fld>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74F7893-E0B0-4843-970E-ADD70E204C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dt" sz="quarter" idx="1"/>
          </p:nvPr>
        </p:nvSpPr>
        <p:spPr>
          <a:noFill/>
        </p:spPr>
        <p:txBody>
          <a:bodyPr/>
          <a:lstStyle/>
          <a:p>
            <a:fld id="{3F2C2DFF-8351-4C7F-8A12-0C1A3B1B9D96}" type="datetime1">
              <a:rPr lang="zh-CN" altLang="en-US" smtClean="0"/>
              <a:pPr/>
              <a:t>2012-11-29</a:t>
            </a:fld>
            <a:endParaRPr lang="en-US" altLang="zh-CN" smtClean="0"/>
          </a:p>
        </p:txBody>
      </p:sp>
      <p:sp>
        <p:nvSpPr>
          <p:cNvPr id="13315" name="Rectangle 7"/>
          <p:cNvSpPr>
            <a:spLocks noGrp="1" noChangeArrowheads="1"/>
          </p:cNvSpPr>
          <p:nvPr>
            <p:ph type="sldNum" sz="quarter" idx="5"/>
          </p:nvPr>
        </p:nvSpPr>
        <p:spPr>
          <a:noFill/>
        </p:spPr>
        <p:txBody>
          <a:bodyPr/>
          <a:lstStyle/>
          <a:p>
            <a:fld id="{3F30AF6C-DA8E-408B-95D9-8C383CA35C4F}" type="slidenum">
              <a:rPr lang="en-US" altLang="zh-CN" smtClean="0"/>
              <a:pPr/>
              <a:t>1</a:t>
            </a:fld>
            <a:endParaRPr lang="en-US" altLang="zh-CN" smtClean="0"/>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dt" sz="quarter" idx="1"/>
          </p:nvPr>
        </p:nvSpPr>
        <p:spPr>
          <a:noFill/>
        </p:spPr>
        <p:txBody>
          <a:bodyPr/>
          <a:lstStyle/>
          <a:p>
            <a:fld id="{38D882D9-6FEA-4CF4-9891-E09AD65F9C00}" type="datetime1">
              <a:rPr lang="zh-CN" altLang="en-US" smtClean="0"/>
              <a:pPr/>
              <a:t>2012-11-29</a:t>
            </a:fld>
            <a:endParaRPr lang="en-US" altLang="zh-CN" smtClean="0"/>
          </a:p>
        </p:txBody>
      </p:sp>
      <p:sp>
        <p:nvSpPr>
          <p:cNvPr id="14339" name="Rectangle 7"/>
          <p:cNvSpPr>
            <a:spLocks noGrp="1" noChangeArrowheads="1"/>
          </p:cNvSpPr>
          <p:nvPr>
            <p:ph type="sldNum" sz="quarter" idx="5"/>
          </p:nvPr>
        </p:nvSpPr>
        <p:spPr>
          <a:noFill/>
        </p:spPr>
        <p:txBody>
          <a:bodyPr/>
          <a:lstStyle/>
          <a:p>
            <a:fld id="{140544F4-ADEF-4F6C-A176-B2D9F81FE3A3}" type="slidenum">
              <a:rPr lang="en-US" altLang="zh-CN" smtClean="0"/>
              <a:pPr/>
              <a:t>2</a:t>
            </a:fld>
            <a:endParaRPr lang="en-US" altLang="zh-CN" smtClean="0"/>
          </a:p>
        </p:txBody>
      </p:sp>
      <p:sp>
        <p:nvSpPr>
          <p:cNvPr id="14340" name="Rectangle 2"/>
          <p:cNvSpPr>
            <a:spLocks noGrp="1" noRot="1" noChangeAspect="1" noChangeArrowheads="1" noTextEdit="1"/>
          </p:cNvSpPr>
          <p:nvPr>
            <p:ph type="sldImg"/>
          </p:nvPr>
        </p:nvSpPr>
        <p:spPr>
          <a:ln/>
        </p:spPr>
      </p:sp>
      <p:sp>
        <p:nvSpPr>
          <p:cNvPr id="14341"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dt" sz="quarter" idx="1"/>
          </p:nvPr>
        </p:nvSpPr>
        <p:spPr>
          <a:noFill/>
        </p:spPr>
        <p:txBody>
          <a:bodyPr/>
          <a:lstStyle/>
          <a:p>
            <a:fld id="{38D882D9-6FEA-4CF4-9891-E09AD65F9C00}" type="datetime1">
              <a:rPr lang="zh-CN" altLang="en-US" smtClean="0"/>
              <a:pPr/>
              <a:t>2012-11-29</a:t>
            </a:fld>
            <a:endParaRPr lang="en-US" altLang="zh-CN" smtClean="0"/>
          </a:p>
        </p:txBody>
      </p:sp>
      <p:sp>
        <p:nvSpPr>
          <p:cNvPr id="14339" name="Rectangle 7"/>
          <p:cNvSpPr>
            <a:spLocks noGrp="1" noChangeArrowheads="1"/>
          </p:cNvSpPr>
          <p:nvPr>
            <p:ph type="sldNum" sz="quarter" idx="5"/>
          </p:nvPr>
        </p:nvSpPr>
        <p:spPr>
          <a:noFill/>
        </p:spPr>
        <p:txBody>
          <a:bodyPr/>
          <a:lstStyle/>
          <a:p>
            <a:fld id="{140544F4-ADEF-4F6C-A176-B2D9F81FE3A3}" type="slidenum">
              <a:rPr lang="en-US" altLang="zh-CN" smtClean="0"/>
              <a:pPr/>
              <a:t>3</a:t>
            </a:fld>
            <a:endParaRPr lang="en-US" altLang="zh-CN" smtClean="0"/>
          </a:p>
        </p:txBody>
      </p:sp>
      <p:sp>
        <p:nvSpPr>
          <p:cNvPr id="14340" name="Rectangle 2"/>
          <p:cNvSpPr>
            <a:spLocks noGrp="1" noRot="1" noChangeAspect="1" noChangeArrowheads="1" noTextEdit="1"/>
          </p:cNvSpPr>
          <p:nvPr>
            <p:ph type="sldImg"/>
          </p:nvPr>
        </p:nvSpPr>
        <p:spPr>
          <a:ln/>
        </p:spPr>
      </p:sp>
      <p:sp>
        <p:nvSpPr>
          <p:cNvPr id="14341"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2"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a:ln w="9525">
            <a:noFill/>
            <a:miter lim="800000"/>
            <a:headEnd/>
            <a:tailEnd/>
          </a:ln>
        </p:spPr>
      </p:pic>
      <p:pic>
        <p:nvPicPr>
          <p:cNvPr id="3" name="Picture 3" descr="2"/>
          <p:cNvPicPr>
            <a:picLocks noChangeAspect="1" noChangeArrowheads="1"/>
          </p:cNvPicPr>
          <p:nvPr/>
        </p:nvPicPr>
        <p:blipFill>
          <a:blip r:embed="rId3" cstate="print"/>
          <a:srcRect/>
          <a:stretch>
            <a:fillRect/>
          </a:stretch>
        </p:blipFill>
        <p:spPr bwMode="auto">
          <a:xfrm>
            <a:off x="1588" y="784225"/>
            <a:ext cx="9142412" cy="3810000"/>
          </a:xfrm>
          <a:prstGeom prst="rect">
            <a:avLst/>
          </a:prstGeom>
          <a:noFill/>
          <a:ln w="9525">
            <a:noFill/>
            <a:miter lim="800000"/>
            <a:headEnd/>
            <a:tailEnd/>
          </a:ln>
        </p:spPr>
      </p:pic>
      <p:sp>
        <p:nvSpPr>
          <p:cNvPr id="4" name="Text Box 4"/>
          <p:cNvSpPr txBox="1">
            <a:spLocks noChangeArrowheads="1"/>
          </p:cNvSpPr>
          <p:nvPr/>
        </p:nvSpPr>
        <p:spPr bwMode="auto">
          <a:xfrm>
            <a:off x="652463" y="327025"/>
            <a:ext cx="1281112" cy="307975"/>
          </a:xfrm>
          <a:prstGeom prst="rect">
            <a:avLst/>
          </a:prstGeom>
          <a:noFill/>
          <a:ln w="9525">
            <a:noFill/>
            <a:miter lim="800000"/>
            <a:headEnd/>
            <a:tailEnd/>
          </a:ln>
        </p:spPr>
        <p:txBody>
          <a:bodyPr wrap="none" lIns="78296" tIns="39147" rIns="78296" bIns="39147">
            <a:spAutoFit/>
          </a:bodyPr>
          <a:lstStyle/>
          <a:p>
            <a:pPr defTabSz="784225" eaLnBrk="0" hangingPunct="0">
              <a:defRPr/>
            </a:pPr>
            <a:r>
              <a:rPr lang="en-US" altLang="zh-CN" sz="1500">
                <a:solidFill>
                  <a:srgbClr val="666666"/>
                </a:solidFill>
                <a:latin typeface="FrutigerNext LT Regular" pitchFamily="34" charset="0"/>
                <a:ea typeface="MS PGothic" pitchFamily="34" charset="-128"/>
              </a:rPr>
              <a:t>06.April 2006</a:t>
            </a:r>
            <a:endParaRPr lang="en-US" altLang="zh-CN" sz="2100">
              <a:ea typeface="MS PGothic" pitchFamily="34" charset="-128"/>
            </a:endParaRPr>
          </a:p>
        </p:txBody>
      </p:sp>
      <p:sp>
        <p:nvSpPr>
          <p:cNvPr id="5" name="Text Box 5"/>
          <p:cNvSpPr txBox="1">
            <a:spLocks noChangeArrowheads="1"/>
          </p:cNvSpPr>
          <p:nvPr/>
        </p:nvSpPr>
        <p:spPr bwMode="auto">
          <a:xfrm>
            <a:off x="652463" y="6205538"/>
            <a:ext cx="2668587" cy="261937"/>
          </a:xfrm>
          <a:prstGeom prst="rect">
            <a:avLst/>
          </a:prstGeom>
          <a:noFill/>
          <a:ln w="9525">
            <a:noFill/>
            <a:miter lim="800000"/>
            <a:headEnd/>
            <a:tailEnd/>
          </a:ln>
        </p:spPr>
        <p:txBody>
          <a:bodyPr wrap="none" lIns="78296" tIns="39147" rIns="78296" bIns="39147">
            <a:spAutoFit/>
          </a:bodyPr>
          <a:lstStyle/>
          <a:p>
            <a:pPr defTabSz="784225" eaLnBrk="0" hangingPunct="0">
              <a:defRPr/>
            </a:pPr>
            <a:r>
              <a:rPr lang="en-US" altLang="zh-CN" sz="1200">
                <a:latin typeface="FrutigerNext LT Bold" pitchFamily="-92" charset="0"/>
                <a:ea typeface="MS PGothic" pitchFamily="34" charset="-128"/>
              </a:rPr>
              <a:t>HUAWEI TECHNOLOGIES CO., LTD.</a:t>
            </a:r>
            <a:endParaRPr lang="en-US" altLang="zh-CN" sz="2100">
              <a:ea typeface="MS PGothic" pitchFamily="34" charset="-128"/>
            </a:endParaRPr>
          </a:p>
        </p:txBody>
      </p:sp>
      <p:sp>
        <p:nvSpPr>
          <p:cNvPr id="6" name="Text Box 6"/>
          <p:cNvSpPr txBox="1">
            <a:spLocks noChangeArrowheads="1"/>
          </p:cNvSpPr>
          <p:nvPr/>
        </p:nvSpPr>
        <p:spPr bwMode="auto">
          <a:xfrm>
            <a:off x="7246938" y="3984625"/>
            <a:ext cx="1503362" cy="325438"/>
          </a:xfrm>
          <a:prstGeom prst="rect">
            <a:avLst/>
          </a:prstGeom>
          <a:noFill/>
          <a:ln w="9525">
            <a:noFill/>
            <a:miter lim="800000"/>
            <a:headEnd/>
            <a:tailEnd/>
          </a:ln>
          <a:effectLst/>
        </p:spPr>
        <p:txBody>
          <a:bodyPr lIns="91394" tIns="45696" rIns="91394" bIns="45696"/>
          <a:lstStyle/>
          <a:p>
            <a:pPr>
              <a:defRPr/>
            </a:pPr>
            <a:r>
              <a:rPr lang="en-US" altLang="zh-CN" sz="1800"/>
              <a:t>www.huawei.com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481B9D0A-C76E-45B2-9711-5CF6AB871580}"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0675" y="274638"/>
            <a:ext cx="201612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2300" y="274638"/>
            <a:ext cx="589597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97B72D74-85D2-4E2E-8CF1-D5E100EDF2A0}" type="slidenum">
              <a:rPr lang="de-DE" altLang="zh-CN"/>
              <a:pPr>
                <a:defRPr/>
              </a:pPr>
              <a:t>‹#›</a:t>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E32C6D6C-2473-42CD-8B64-03328E9427E9}" type="slidenum">
              <a:rPr lang="de-DE" altLang="zh-CN"/>
              <a:pPr>
                <a:defRPr/>
              </a:pPr>
              <a:t>‹#›</a:t>
            </a:fld>
            <a:endParaRPr lang="en-GB"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96E15164-236F-4823-AB53-96CC6B392234}" type="slidenum">
              <a:rPr lang="de-DE" altLang="zh-CN"/>
              <a:pPr>
                <a:defRPr/>
              </a:pPr>
              <a:t>‹#›</a:t>
            </a:fld>
            <a:endParaRPr lang="en-GB"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2300" y="1600200"/>
            <a:ext cx="3956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600200"/>
            <a:ext cx="3956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A512F894-40B4-4E77-8CD2-E4A2FE926443}" type="slidenum">
              <a:rPr lang="de-DE" altLang="zh-CN"/>
              <a:pPr>
                <a:defRPr/>
              </a:pPr>
              <a:t>‹#›</a:t>
            </a:fld>
            <a:endParaRPr lang="en-GB"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C2B3A1AD-7CAD-4982-B11D-BAB3689BFF90}" type="slidenum">
              <a:rPr lang="de-DE" altLang="zh-CN"/>
              <a:pPr>
                <a:defRPr/>
              </a:pPr>
              <a:t>‹#›</a:t>
            </a:fld>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418E73BB-A101-4A38-ACA1-A00D5F4A22E9}" type="slidenum">
              <a:rPr lang="de-DE" altLang="zh-CN"/>
              <a:pPr>
                <a:defRPr/>
              </a:pPr>
              <a:t>‹#›</a:t>
            </a:fld>
            <a:endParaRPr lang="en-GB"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9FB07BCE-3E3B-40F1-A7E1-3B04C9A57390}" type="slidenum">
              <a:rPr lang="de-DE" altLang="zh-CN"/>
              <a:pPr>
                <a:defRPr/>
              </a:pPr>
              <a:t>‹#›</a:t>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D3014D94-BB16-4F37-B956-96866A4E6DA5}"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AED0414F-D64A-4FBE-82D2-6EB703ABFA03}"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274638"/>
            <a:ext cx="8064500" cy="1143000"/>
          </a:xfrm>
          <a:prstGeom prst="rect">
            <a:avLst/>
          </a:prstGeom>
          <a:noFill/>
          <a:ln w="9525">
            <a:noFill/>
            <a:miter lim="800000"/>
            <a:headEnd/>
            <a:tailEnd/>
          </a:ln>
        </p:spPr>
        <p:txBody>
          <a:bodyPr vert="horz" wrap="square" lIns="78296" tIns="39147" rIns="78296" bIns="39147"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22300" y="1600200"/>
            <a:ext cx="8064500" cy="4525963"/>
          </a:xfrm>
          <a:prstGeom prst="rect">
            <a:avLst/>
          </a:prstGeom>
          <a:noFill/>
          <a:ln w="9525">
            <a:noFill/>
            <a:miter lim="800000"/>
            <a:headEnd/>
            <a:tailEnd/>
          </a:ln>
        </p:spPr>
        <p:txBody>
          <a:bodyPr vert="horz" wrap="square" lIns="78296" tIns="39147" rIns="78296" bIns="3914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4" descr="7"/>
          <p:cNvPicPr>
            <a:picLocks noChangeAspect="1" noChangeArrowheads="1"/>
          </p:cNvPicPr>
          <p:nvPr/>
        </p:nvPicPr>
        <p:blipFill>
          <a:blip r:embed="rId13" cstate="print"/>
          <a:srcRect/>
          <a:stretch>
            <a:fillRect/>
          </a:stretch>
        </p:blipFill>
        <p:spPr bwMode="auto">
          <a:xfrm>
            <a:off x="0" y="6221413"/>
            <a:ext cx="9142413" cy="636587"/>
          </a:xfrm>
          <a:prstGeom prst="rect">
            <a:avLst/>
          </a:prstGeom>
          <a:noFill/>
          <a:ln w="9525">
            <a:noFill/>
            <a:miter lim="800000"/>
            <a:headEnd/>
            <a:tailEnd/>
          </a:ln>
        </p:spPr>
      </p:pic>
      <p:sp>
        <p:nvSpPr>
          <p:cNvPr id="13317" name="Text Box 5"/>
          <p:cNvSpPr txBox="1">
            <a:spLocks noChangeArrowheads="1"/>
          </p:cNvSpPr>
          <p:nvPr/>
        </p:nvSpPr>
        <p:spPr bwMode="auto">
          <a:xfrm>
            <a:off x="652463" y="6434138"/>
            <a:ext cx="1928812" cy="260350"/>
          </a:xfrm>
          <a:prstGeom prst="rect">
            <a:avLst/>
          </a:prstGeom>
          <a:noFill/>
          <a:ln w="9525">
            <a:noFill/>
            <a:miter lim="800000"/>
            <a:headEnd/>
            <a:tailEnd/>
          </a:ln>
        </p:spPr>
        <p:txBody>
          <a:bodyPr wrap="none" lIns="78302" tIns="39153" rIns="78302" bIns="39153">
            <a:spAutoFit/>
          </a:bodyPr>
          <a:lstStyle/>
          <a:p>
            <a:pPr defTabSz="784225" eaLnBrk="0" hangingPunct="0">
              <a:defRPr/>
            </a:pPr>
            <a:r>
              <a:rPr lang="en-US" altLang="zh-CN" sz="1200">
                <a:latin typeface="FrutigerNext LT Bold" pitchFamily="-92" charset="0"/>
                <a:ea typeface="MS PGothic" pitchFamily="34" charset="-128"/>
              </a:rPr>
              <a:t>HUAWEI </a:t>
            </a:r>
            <a:r>
              <a:rPr lang="en-US" altLang="zh-CN" sz="1200">
                <a:solidFill>
                  <a:srgbClr val="990000"/>
                </a:solidFill>
                <a:latin typeface="FrutigerNext LT Bold" pitchFamily="-92" charset="0"/>
                <a:ea typeface="MS PGothic" pitchFamily="34" charset="-128"/>
              </a:rPr>
              <a:t>CONFIDENTIAL</a:t>
            </a:r>
            <a:endParaRPr lang="en-US" altLang="zh-CN" sz="2100">
              <a:solidFill>
                <a:srgbClr val="990000"/>
              </a:solidFill>
              <a:ea typeface="MS PGothic" pitchFamily="34" charset="-128"/>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000">
                <a:latin typeface="FrutigerNext LT Medium" pitchFamily="34" charset="0"/>
                <a:ea typeface="MS PGothic" pitchFamily="34" charset="-128"/>
              </a:defRPr>
            </a:lvl1pPr>
          </a:lstStyle>
          <a:p>
            <a:pPr>
              <a:defRPr/>
            </a:pPr>
            <a:endParaRPr lang="de-DE" altLang="zh-CN"/>
          </a:p>
          <a:p>
            <a:pPr>
              <a:defRPr/>
            </a:pPr>
            <a:r>
              <a:rPr lang="de-DE" altLang="zh-CN"/>
              <a:t>Page </a:t>
            </a:r>
            <a:fld id="{1B369029-DD52-4126-88A0-173A4E8DC1C1}" type="slidenum">
              <a:rPr lang="de-DE" altLang="zh-CN"/>
              <a:pPr>
                <a:defRPr/>
              </a:pPr>
              <a:t>‹#›</a:t>
            </a:fld>
            <a:endParaRPr lang="en-GB" altLang="zh-CN"/>
          </a:p>
        </p:txBody>
      </p:sp>
      <p:pic>
        <p:nvPicPr>
          <p:cNvPr id="1031" name="Picture 7" descr="8"/>
          <p:cNvPicPr>
            <a:picLocks noChangeAspect="1" noChangeArrowheads="1"/>
          </p:cNvPicPr>
          <p:nvPr/>
        </p:nvPicPr>
        <p:blipFill>
          <a:blip r:embed="rId14" cstate="print"/>
          <a:srcRect/>
          <a:stretch>
            <a:fillRect/>
          </a:stretch>
        </p:blipFill>
        <p:spPr bwMode="auto">
          <a:xfrm>
            <a:off x="7508875" y="6408738"/>
            <a:ext cx="1309688" cy="311150"/>
          </a:xfrm>
          <a:prstGeom prst="rect">
            <a:avLst/>
          </a:prstGeom>
          <a:noFill/>
          <a:ln w="9525">
            <a:noFill/>
            <a:miter lim="800000"/>
            <a:headEnd/>
            <a:tailEnd/>
          </a:ln>
        </p:spPr>
      </p:pic>
      <p:sp>
        <p:nvSpPr>
          <p:cNvPr id="13320" name="Text Box 8"/>
          <p:cNvSpPr txBox="1">
            <a:spLocks noChangeArrowheads="1"/>
          </p:cNvSpPr>
          <p:nvPr/>
        </p:nvSpPr>
        <p:spPr bwMode="auto">
          <a:xfrm>
            <a:off x="2782888" y="6407150"/>
            <a:ext cx="2778125" cy="307975"/>
          </a:xfrm>
          <a:prstGeom prst="rect">
            <a:avLst/>
          </a:prstGeom>
          <a:noFill/>
          <a:ln w="9525">
            <a:noFill/>
            <a:miter lim="800000"/>
            <a:headEnd/>
            <a:tailEnd/>
          </a:ln>
          <a:effectLst/>
        </p:spPr>
        <p:txBody>
          <a:bodyPr lIns="78342" tIns="39171" rIns="78342" bIns="39171">
            <a:spAutoFit/>
          </a:bodyPr>
          <a:lstStyle/>
          <a:p>
            <a:pPr algn="ctr" defTabSz="784225">
              <a:spcBef>
                <a:spcPct val="50000"/>
              </a:spcBef>
              <a:defRPr/>
            </a:pPr>
            <a:r>
              <a:rPr lang="zh-CN" altLang="en-US" sz="1500">
                <a:ea typeface="楷体_GB2312" pitchFamily="49" charset="-122"/>
              </a:rPr>
              <a:t>内部资料 注意保密</a:t>
            </a:r>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p:txStyles>
    <p:titleStyle>
      <a:lvl1pPr algn="l" defTabSz="784225" rtl="0" eaLnBrk="0" fontAlgn="base" hangingPunct="0">
        <a:spcBef>
          <a:spcPct val="0"/>
        </a:spcBef>
        <a:spcAft>
          <a:spcPct val="0"/>
        </a:spcAft>
        <a:defRPr sz="3000" b="1">
          <a:solidFill>
            <a:srgbClr val="990000"/>
          </a:solidFill>
          <a:latin typeface="+mj-lt"/>
          <a:ea typeface="+mj-ea"/>
          <a:cs typeface="+mj-cs"/>
        </a:defRPr>
      </a:lvl1pPr>
      <a:lvl2pPr algn="l" defTabSz="784225" rtl="0" eaLnBrk="0" fontAlgn="base" hangingPunct="0">
        <a:spcBef>
          <a:spcPct val="0"/>
        </a:spcBef>
        <a:spcAft>
          <a:spcPct val="0"/>
        </a:spcAft>
        <a:defRPr sz="3000" b="1">
          <a:solidFill>
            <a:srgbClr val="990000"/>
          </a:solidFill>
          <a:latin typeface="Arial" charset="0"/>
          <a:ea typeface="宋体" pitchFamily="2" charset="-122"/>
        </a:defRPr>
      </a:lvl2pPr>
      <a:lvl3pPr algn="l" defTabSz="784225" rtl="0" eaLnBrk="0" fontAlgn="base" hangingPunct="0">
        <a:spcBef>
          <a:spcPct val="0"/>
        </a:spcBef>
        <a:spcAft>
          <a:spcPct val="0"/>
        </a:spcAft>
        <a:defRPr sz="3000" b="1">
          <a:solidFill>
            <a:srgbClr val="990000"/>
          </a:solidFill>
          <a:latin typeface="Arial" charset="0"/>
          <a:ea typeface="宋体" pitchFamily="2" charset="-122"/>
        </a:defRPr>
      </a:lvl3pPr>
      <a:lvl4pPr algn="l" defTabSz="784225" rtl="0" eaLnBrk="0" fontAlgn="base" hangingPunct="0">
        <a:spcBef>
          <a:spcPct val="0"/>
        </a:spcBef>
        <a:spcAft>
          <a:spcPct val="0"/>
        </a:spcAft>
        <a:defRPr sz="3000" b="1">
          <a:solidFill>
            <a:srgbClr val="990000"/>
          </a:solidFill>
          <a:latin typeface="Arial" charset="0"/>
          <a:ea typeface="宋体" pitchFamily="2" charset="-122"/>
        </a:defRPr>
      </a:lvl4pPr>
      <a:lvl5pPr algn="l" defTabSz="784225" rtl="0" eaLnBrk="0" fontAlgn="base" hangingPunct="0">
        <a:spcBef>
          <a:spcPct val="0"/>
        </a:spcBef>
        <a:spcAft>
          <a:spcPct val="0"/>
        </a:spcAft>
        <a:defRPr sz="3000" b="1">
          <a:solidFill>
            <a:srgbClr val="990000"/>
          </a:solidFill>
          <a:latin typeface="Arial" charset="0"/>
          <a:ea typeface="宋体" pitchFamily="2" charset="-122"/>
        </a:defRPr>
      </a:lvl5pPr>
      <a:lvl6pPr marL="457200" algn="l" defTabSz="784225" rtl="0" fontAlgn="base">
        <a:spcBef>
          <a:spcPct val="0"/>
        </a:spcBef>
        <a:spcAft>
          <a:spcPct val="0"/>
        </a:spcAft>
        <a:defRPr sz="3000" b="1">
          <a:solidFill>
            <a:srgbClr val="990000"/>
          </a:solidFill>
          <a:latin typeface="Arial" charset="0"/>
          <a:ea typeface="宋体" pitchFamily="2" charset="-122"/>
        </a:defRPr>
      </a:lvl6pPr>
      <a:lvl7pPr marL="914400" algn="l" defTabSz="784225" rtl="0" fontAlgn="base">
        <a:spcBef>
          <a:spcPct val="0"/>
        </a:spcBef>
        <a:spcAft>
          <a:spcPct val="0"/>
        </a:spcAft>
        <a:defRPr sz="3000" b="1">
          <a:solidFill>
            <a:srgbClr val="990000"/>
          </a:solidFill>
          <a:latin typeface="Arial" charset="0"/>
          <a:ea typeface="宋体" pitchFamily="2" charset="-122"/>
        </a:defRPr>
      </a:lvl7pPr>
      <a:lvl8pPr marL="1371600" algn="l" defTabSz="784225" rtl="0" fontAlgn="base">
        <a:spcBef>
          <a:spcPct val="0"/>
        </a:spcBef>
        <a:spcAft>
          <a:spcPct val="0"/>
        </a:spcAft>
        <a:defRPr sz="3000" b="1">
          <a:solidFill>
            <a:srgbClr val="990000"/>
          </a:solidFill>
          <a:latin typeface="Arial" charset="0"/>
          <a:ea typeface="宋体" pitchFamily="2" charset="-122"/>
        </a:defRPr>
      </a:lvl8pPr>
      <a:lvl9pPr marL="1828800" algn="l" defTabSz="784225" rtl="0" fontAlgn="base">
        <a:spcBef>
          <a:spcPct val="0"/>
        </a:spcBef>
        <a:spcAft>
          <a:spcPct val="0"/>
        </a:spcAft>
        <a:defRPr sz="3000" b="1">
          <a:solidFill>
            <a:srgbClr val="990000"/>
          </a:solidFill>
          <a:latin typeface="Arial" charset="0"/>
          <a:ea typeface="宋体" pitchFamily="2" charset="-122"/>
        </a:defRPr>
      </a:lvl9pPr>
    </p:titleStyle>
    <p:body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60BB6943-0B09-48A6-8364-2B132E68B8D6}" type="slidenum">
              <a:rPr lang="de-DE" altLang="zh-CN" smtClean="0"/>
              <a:pPr defTabSz="784225"/>
              <a:t>1</a:t>
            </a:fld>
            <a:endParaRPr lang="en-GB" altLang="zh-CN" smtClean="0"/>
          </a:p>
        </p:txBody>
      </p:sp>
      <p:sp>
        <p:nvSpPr>
          <p:cNvPr id="3075" name="Rectangle 2"/>
          <p:cNvSpPr>
            <a:spLocks noGrp="1" noChangeArrowheads="1"/>
          </p:cNvSpPr>
          <p:nvPr>
            <p:ph type="title"/>
          </p:nvPr>
        </p:nvSpPr>
        <p:spPr>
          <a:xfrm>
            <a:off x="684213" y="2636838"/>
            <a:ext cx="8064500" cy="1143000"/>
          </a:xfrm>
        </p:spPr>
        <p:txBody>
          <a:bodyPr/>
          <a:lstStyle/>
          <a:p>
            <a:pPr eaLnBrk="1" hangingPunct="1"/>
            <a:r>
              <a:rPr lang="en-US" altLang="zh-CN" sz="2000" smtClean="0"/>
              <a:t>IDEA</a:t>
            </a:r>
            <a:r>
              <a:rPr lang="zh-CN" altLang="en-US" sz="2000" smtClean="0"/>
              <a:t>名称</a:t>
            </a:r>
            <a:r>
              <a:rPr lang="zh-CN" altLang="en-US" sz="2000" smtClean="0"/>
              <a:t>：一种数据仓库任务调度展现方法</a:t>
            </a:r>
            <a:r>
              <a:rPr lang="zh-CN" altLang="en-US" sz="2000" smtClean="0"/>
              <a:t/>
            </a:r>
            <a:br>
              <a:rPr lang="zh-CN" altLang="en-US" sz="2000" smtClean="0"/>
            </a:br>
            <a:r>
              <a:rPr lang="en-US" altLang="zh-CN" sz="2000" smtClean="0"/>
              <a:t>IDEA</a:t>
            </a:r>
            <a:r>
              <a:rPr lang="zh-CN" altLang="en-US" sz="2000" smtClean="0"/>
              <a:t>提交人</a:t>
            </a:r>
            <a:r>
              <a:rPr lang="zh-CN" altLang="en-US" sz="2000" smtClean="0"/>
              <a:t>：王光明、周红兵</a:t>
            </a:r>
            <a:r>
              <a:rPr lang="zh-CN" altLang="en-US" sz="2000" smtClean="0"/>
              <a:t/>
            </a:r>
            <a:br>
              <a:rPr lang="zh-CN" altLang="en-US" sz="2000" smtClean="0"/>
            </a:br>
            <a:r>
              <a:rPr lang="en-US" altLang="zh-CN" sz="2000" smtClean="0"/>
              <a:t>IDEA</a:t>
            </a:r>
            <a:r>
              <a:rPr lang="zh-CN" altLang="en-US" sz="2000" smtClean="0"/>
              <a:t>提交时间</a:t>
            </a:r>
            <a:r>
              <a:rPr lang="zh-CN" altLang="en-US" sz="2000" smtClean="0"/>
              <a:t>：</a:t>
            </a:r>
            <a:r>
              <a:rPr lang="en-US" altLang="zh-CN" sz="2000" smtClean="0"/>
              <a:t>2012-11-29</a:t>
            </a:r>
            <a:endParaRPr lang="zh-CN" altLang="en-US" sz="2000" smtClean="0"/>
          </a:p>
        </p:txBody>
      </p:sp>
      <p:sp>
        <p:nvSpPr>
          <p:cNvPr id="30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3077" name="Rectangle 7"/>
          <p:cNvSpPr>
            <a:spLocks noChangeArrowheads="1"/>
          </p:cNvSpPr>
          <p:nvPr/>
        </p:nvSpPr>
        <p:spPr bwMode="auto">
          <a:xfrm>
            <a:off x="1331640" y="764704"/>
            <a:ext cx="6769050" cy="646331"/>
          </a:xfrm>
          <a:prstGeom prst="rect">
            <a:avLst/>
          </a:prstGeom>
          <a:noFill/>
          <a:ln w="9525">
            <a:noFill/>
            <a:miter lim="800000"/>
            <a:headEnd/>
            <a:tailEnd/>
          </a:ln>
        </p:spPr>
        <p:txBody>
          <a:bodyPr wrap="square" anchor="ctr">
            <a:spAutoFit/>
          </a:bodyPr>
          <a:lstStyle/>
          <a:p>
            <a:r>
              <a:rPr lang="zh-CN" altLang="en-US" sz="3600" b="1" smtClean="0">
                <a:solidFill>
                  <a:srgbClr val="0000FF"/>
                </a:solidFill>
              </a:rPr>
              <a:t>一种</a:t>
            </a:r>
            <a:r>
              <a:rPr lang="zh-CN" altLang="en-US" sz="3600" b="1" smtClean="0">
                <a:solidFill>
                  <a:srgbClr val="0000FF"/>
                </a:solidFill>
              </a:rPr>
              <a:t>数</a:t>
            </a:r>
            <a:r>
              <a:rPr lang="zh-CN" altLang="en-US" sz="3600" b="1" smtClean="0">
                <a:solidFill>
                  <a:srgbClr val="0000FF"/>
                </a:solidFill>
              </a:rPr>
              <a:t>据仓库任务调度展现方法</a:t>
            </a:r>
            <a:endParaRPr lang="en-US" altLang="zh-CN" sz="3600" b="1">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C399433A-2D85-42E1-AB95-ED7A2F7BFCDF}" type="slidenum">
              <a:rPr lang="de-DE" altLang="zh-CN" smtClean="0"/>
              <a:pPr defTabSz="784225"/>
              <a:t>2</a:t>
            </a:fld>
            <a:endParaRPr lang="en-GB" altLang="zh-CN" smtClean="0"/>
          </a:p>
        </p:txBody>
      </p:sp>
      <p:sp>
        <p:nvSpPr>
          <p:cNvPr id="4099" name="Rectangle 2"/>
          <p:cNvSpPr>
            <a:spLocks noGrp="1" noChangeArrowheads="1"/>
          </p:cNvSpPr>
          <p:nvPr>
            <p:ph type="title"/>
          </p:nvPr>
        </p:nvSpPr>
        <p:spPr/>
        <p:txBody>
          <a:bodyPr/>
          <a:lstStyle/>
          <a:p>
            <a:pPr eaLnBrk="1" hangingPunct="1"/>
            <a:r>
              <a:rPr lang="en-US" altLang="zh-CN" sz="3600" smtClean="0">
                <a:latin typeface="Times New Roman" pitchFamily="18" charset="0"/>
                <a:ea typeface="楷体_GB2312" pitchFamily="49" charset="-122"/>
              </a:rPr>
              <a:t>IDEA </a:t>
            </a:r>
            <a:r>
              <a:rPr lang="zh-CN" altLang="en-US" sz="3600" smtClean="0">
                <a:latin typeface="Times New Roman" pitchFamily="18" charset="0"/>
                <a:ea typeface="楷体_GB2312" pitchFamily="49" charset="-122"/>
              </a:rPr>
              <a:t>撰写</a:t>
            </a:r>
            <a:r>
              <a:rPr lang="en-US" altLang="zh-CN" sz="3600" smtClean="0">
                <a:latin typeface="Times New Roman" pitchFamily="18" charset="0"/>
                <a:ea typeface="楷体_GB2312" pitchFamily="49" charset="-122"/>
              </a:rPr>
              <a:t>——Keyword</a:t>
            </a:r>
          </a:p>
        </p:txBody>
      </p:sp>
      <p:sp>
        <p:nvSpPr>
          <p:cNvPr id="4100" name="Rectangle 3"/>
          <p:cNvSpPr>
            <a:spLocks noGrp="1" noChangeArrowheads="1"/>
          </p:cNvSpPr>
          <p:nvPr>
            <p:ph type="body" idx="1"/>
          </p:nvPr>
        </p:nvSpPr>
        <p:spPr/>
        <p:txBody>
          <a:bodyPr/>
          <a:lstStyle/>
          <a:p>
            <a:pPr marL="304800" indent="-304800" eaLnBrk="1" hangingPunct="1">
              <a:buFont typeface="Wingdings" pitchFamily="2" charset="2"/>
              <a:buAutoNum type="arabicPeriod"/>
            </a:pPr>
            <a:r>
              <a:rPr lang="zh-CN" altLang="en-US" sz="3600" smtClean="0">
                <a:latin typeface="楷体_GB2312" pitchFamily="49" charset="-122"/>
                <a:ea typeface="楷体_GB2312" pitchFamily="49" charset="-122"/>
              </a:rPr>
              <a:t>数据仓库</a:t>
            </a:r>
            <a:endParaRPr lang="en-US" altLang="zh-CN" sz="3600" smtClean="0">
              <a:latin typeface="楷体_GB2312" pitchFamily="49" charset="-122"/>
              <a:ea typeface="楷体_GB2312" pitchFamily="49" charset="-122"/>
            </a:endParaRPr>
          </a:p>
          <a:p>
            <a:pPr marL="304800" indent="-304800" eaLnBrk="1" hangingPunct="1">
              <a:buFont typeface="Wingdings" pitchFamily="2" charset="2"/>
              <a:buAutoNum type="arabicPeriod"/>
            </a:pPr>
            <a:r>
              <a:rPr lang="zh-CN" altLang="en-US" sz="3600" smtClean="0">
                <a:latin typeface="楷体_GB2312" pitchFamily="49" charset="-122"/>
                <a:ea typeface="楷体_GB2312" pitchFamily="49" charset="-122"/>
              </a:rPr>
              <a:t>任务调度</a:t>
            </a:r>
            <a:endParaRPr lang="en-US" altLang="zh-CN" sz="3600" smtClean="0">
              <a:latin typeface="楷体_GB2312" pitchFamily="49" charset="-122"/>
              <a:ea typeface="楷体_GB2312" pitchFamily="49" charset="-122"/>
            </a:endParaRPr>
          </a:p>
          <a:p>
            <a:pPr marL="304800" indent="-304800" eaLnBrk="1" hangingPunct="1">
              <a:buFont typeface="Wingdings" pitchFamily="2" charset="2"/>
              <a:buAutoNum type="arabicPeriod"/>
            </a:pPr>
            <a:r>
              <a:rPr lang="zh-CN" altLang="en-US" sz="3600" smtClean="0">
                <a:latin typeface="楷体_GB2312" pitchFamily="49" charset="-122"/>
                <a:ea typeface="楷体_GB2312" pitchFamily="49" charset="-122"/>
              </a:rPr>
              <a:t>前</a:t>
            </a:r>
            <a:r>
              <a:rPr lang="zh-CN" altLang="en-US" sz="3600" smtClean="0">
                <a:latin typeface="楷体_GB2312" pitchFamily="49" charset="-122"/>
                <a:ea typeface="楷体_GB2312" pitchFamily="49" charset="-122"/>
              </a:rPr>
              <a:t>导任务</a:t>
            </a:r>
            <a:endParaRPr lang="en-US" altLang="zh-CN" sz="3600" smtClean="0">
              <a:latin typeface="楷体_GB2312" pitchFamily="49" charset="-122"/>
              <a:ea typeface="楷体_GB2312" pitchFamily="49" charset="-122"/>
            </a:endParaRPr>
          </a:p>
          <a:p>
            <a:pPr marL="304800" indent="-304800" eaLnBrk="1" hangingPunct="1">
              <a:buFont typeface="Wingdings" pitchFamily="2" charset="2"/>
              <a:buAutoNum type="arabicPeriod"/>
            </a:pPr>
            <a:r>
              <a:rPr lang="zh-CN" altLang="en-US" sz="3600" smtClean="0">
                <a:latin typeface="楷体_GB2312" pitchFamily="49" charset="-122"/>
                <a:ea typeface="楷体_GB2312" pitchFamily="49" charset="-122"/>
              </a:rPr>
              <a:t>后</a:t>
            </a:r>
            <a:r>
              <a:rPr lang="zh-CN" altLang="en-US" sz="3600" smtClean="0">
                <a:latin typeface="楷体_GB2312" pitchFamily="49" charset="-122"/>
                <a:ea typeface="楷体_GB2312" pitchFamily="49" charset="-122"/>
              </a:rPr>
              <a:t>继任务</a:t>
            </a:r>
            <a:endParaRPr lang="en-US" altLang="zh-CN" sz="3600" smtClean="0">
              <a:latin typeface="楷体_GB2312" pitchFamily="49" charset="-122"/>
              <a:ea typeface="楷体_GB2312" pitchFamily="49" charset="-122"/>
            </a:endParaRPr>
          </a:p>
          <a:p>
            <a:pPr marL="304800" indent="-304800" eaLnBrk="1" hangingPunct="1">
              <a:buNone/>
            </a:pPr>
            <a:endParaRPr lang="zh-CN" altLang="en-US" sz="3600" smtClean="0">
              <a:latin typeface="楷体_GB2312" pitchFamily="49" charset="-122"/>
              <a:ea typeface="楷体_GB2312" pitchFamily="49" charset="-122"/>
            </a:endParaRPr>
          </a:p>
          <a:p>
            <a:pPr marL="304800" indent="-304800" eaLnBrk="1" hangingPunct="1">
              <a:buFont typeface="Wingdings" pitchFamily="2" charset="2"/>
              <a:buNone/>
            </a:pPr>
            <a:r>
              <a:rPr lang="zh-CN" altLang="en-US" sz="3200" smtClean="0"/>
              <a:t>	</a:t>
            </a:r>
            <a:endParaRPr lang="zh-CN" altLang="en-US" sz="2000" b="0" i="1" smtClean="0">
              <a:solidFill>
                <a:schemeClr val="hlin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C399433A-2D85-42E1-AB95-ED7A2F7BFCDF}" type="slidenum">
              <a:rPr lang="de-DE" altLang="zh-CN" smtClean="0"/>
              <a:pPr defTabSz="784225"/>
              <a:t>3</a:t>
            </a:fld>
            <a:endParaRPr lang="en-GB" altLang="zh-CN" smtClean="0"/>
          </a:p>
        </p:txBody>
      </p:sp>
      <p:sp>
        <p:nvSpPr>
          <p:cNvPr id="4099" name="Rectangle 2"/>
          <p:cNvSpPr>
            <a:spLocks noGrp="1" noChangeArrowheads="1"/>
          </p:cNvSpPr>
          <p:nvPr>
            <p:ph type="title"/>
          </p:nvPr>
        </p:nvSpPr>
        <p:spPr>
          <a:xfrm>
            <a:off x="539552" y="0"/>
            <a:ext cx="8064500" cy="908720"/>
          </a:xfrm>
        </p:spPr>
        <p:txBody>
          <a:bodyPr/>
          <a:lstStyle/>
          <a:p>
            <a:pPr eaLnBrk="1" hangingPunct="1"/>
            <a:r>
              <a:rPr lang="en-US" altLang="zh-CN" sz="3600" smtClean="0">
                <a:latin typeface="Times New Roman" pitchFamily="18" charset="0"/>
                <a:ea typeface="楷体_GB2312" pitchFamily="49" charset="-122"/>
              </a:rPr>
              <a:t>IDEA </a:t>
            </a:r>
            <a:r>
              <a:rPr lang="zh-CN" altLang="en-US" sz="3600" smtClean="0">
                <a:latin typeface="Times New Roman" pitchFamily="18" charset="0"/>
                <a:ea typeface="楷体_GB2312" pitchFamily="49" charset="-122"/>
              </a:rPr>
              <a:t>撰写</a:t>
            </a:r>
            <a:r>
              <a:rPr lang="en-US" altLang="zh-CN" sz="3600" smtClean="0">
                <a:latin typeface="Times New Roman" pitchFamily="18" charset="0"/>
                <a:ea typeface="楷体_GB2312" pitchFamily="49" charset="-122"/>
              </a:rPr>
              <a:t>— </a:t>
            </a:r>
            <a:r>
              <a:rPr lang="zh-CN" altLang="en-US" sz="3600" smtClean="0">
                <a:latin typeface="Times New Roman" pitchFamily="18" charset="0"/>
                <a:ea typeface="楷体_GB2312" pitchFamily="49" charset="-122"/>
              </a:rPr>
              <a:t>背</a:t>
            </a:r>
            <a:r>
              <a:rPr lang="zh-CN" altLang="en-US" sz="3600" smtClean="0">
                <a:latin typeface="Times New Roman" pitchFamily="18" charset="0"/>
                <a:ea typeface="楷体_GB2312" pitchFamily="49" charset="-122"/>
              </a:rPr>
              <a:t>景介绍</a:t>
            </a:r>
            <a:endParaRPr lang="en-US" altLang="zh-CN" sz="3600" smtClean="0">
              <a:latin typeface="Times New Roman" pitchFamily="18" charset="0"/>
              <a:ea typeface="楷体_GB2312" pitchFamily="49" charset="-122"/>
            </a:endParaRPr>
          </a:p>
        </p:txBody>
      </p:sp>
      <p:sp>
        <p:nvSpPr>
          <p:cNvPr id="4100" name="Rectangle 3"/>
          <p:cNvSpPr>
            <a:spLocks noGrp="1" noChangeArrowheads="1"/>
          </p:cNvSpPr>
          <p:nvPr>
            <p:ph type="body" idx="1"/>
          </p:nvPr>
        </p:nvSpPr>
        <p:spPr>
          <a:xfrm>
            <a:off x="539552" y="764704"/>
            <a:ext cx="8064500" cy="4896544"/>
          </a:xfrm>
        </p:spPr>
        <p:txBody>
          <a:bodyPr/>
          <a:lstStyle/>
          <a:p>
            <a:pPr marL="304800" indent="-304800" eaLnBrk="1" hangingPunct="1">
              <a:buFont typeface="Wingdings" pitchFamily="2" charset="2"/>
              <a:buAutoNum type="arabicPeriod"/>
            </a:pPr>
            <a:r>
              <a:rPr lang="zh-CN" altLang="en-US" smtClean="0">
                <a:latin typeface="+mn-ea"/>
              </a:rPr>
              <a:t>部署在数据仓库不同节点上的</a:t>
            </a:r>
            <a:r>
              <a:rPr lang="zh-CN" altLang="zh-CN" smtClean="0">
                <a:latin typeface="+mn-ea"/>
              </a:rPr>
              <a:t>的</a:t>
            </a:r>
            <a:r>
              <a:rPr lang="zh-CN" altLang="en-US" smtClean="0">
                <a:latin typeface="+mn-ea"/>
              </a:rPr>
              <a:t>任务非常多，这些任务用于支持数据</a:t>
            </a:r>
            <a:r>
              <a:rPr lang="en-US" altLang="zh-CN" smtClean="0">
                <a:latin typeface="+mn-ea"/>
              </a:rPr>
              <a:t>ETL</a:t>
            </a:r>
            <a:r>
              <a:rPr lang="zh-CN" altLang="zh-CN" smtClean="0">
                <a:latin typeface="+mn-ea"/>
              </a:rPr>
              <a:t>、</a:t>
            </a:r>
            <a:r>
              <a:rPr lang="en-US" altLang="zh-CN" smtClean="0">
                <a:latin typeface="+mn-ea"/>
              </a:rPr>
              <a:t>ODS</a:t>
            </a:r>
            <a:r>
              <a:rPr lang="zh-CN" altLang="en-US" smtClean="0">
                <a:latin typeface="+mn-ea"/>
              </a:rPr>
              <a:t>入库</a:t>
            </a:r>
            <a:r>
              <a:rPr lang="zh-CN" altLang="zh-CN" smtClean="0">
                <a:latin typeface="+mn-ea"/>
              </a:rPr>
              <a:t>、</a:t>
            </a:r>
            <a:r>
              <a:rPr lang="zh-CN" altLang="en-US" smtClean="0">
                <a:latin typeface="+mn-ea"/>
              </a:rPr>
              <a:t>数据仓库模型变换、</a:t>
            </a:r>
            <a:r>
              <a:rPr lang="zh-CN" altLang="zh-CN" smtClean="0">
                <a:latin typeface="+mn-ea"/>
              </a:rPr>
              <a:t>数</a:t>
            </a:r>
            <a:r>
              <a:rPr lang="zh-CN" altLang="zh-CN" smtClean="0">
                <a:latin typeface="+mn-ea"/>
              </a:rPr>
              <a:t>据立方生</a:t>
            </a:r>
            <a:r>
              <a:rPr lang="zh-CN" altLang="zh-CN" smtClean="0">
                <a:latin typeface="+mn-ea"/>
              </a:rPr>
              <a:t>成</a:t>
            </a:r>
            <a:r>
              <a:rPr lang="zh-CN" altLang="zh-CN" smtClean="0">
                <a:latin typeface="+mn-ea"/>
              </a:rPr>
              <a:t>、应</a:t>
            </a:r>
            <a:r>
              <a:rPr lang="zh-CN" altLang="zh-CN" smtClean="0">
                <a:latin typeface="+mn-ea"/>
              </a:rPr>
              <a:t>用报表</a:t>
            </a:r>
            <a:r>
              <a:rPr lang="zh-CN" altLang="zh-CN" smtClean="0">
                <a:latin typeface="+mn-ea"/>
              </a:rPr>
              <a:t>生</a:t>
            </a:r>
            <a:r>
              <a:rPr lang="zh-CN" altLang="zh-CN" smtClean="0">
                <a:latin typeface="+mn-ea"/>
              </a:rPr>
              <a:t>成</a:t>
            </a:r>
            <a:r>
              <a:rPr lang="zh-CN" altLang="en-US" smtClean="0">
                <a:latin typeface="+mn-ea"/>
              </a:rPr>
              <a:t>、数据开放</a:t>
            </a:r>
            <a:r>
              <a:rPr lang="zh-CN" altLang="zh-CN" smtClean="0">
                <a:latin typeface="+mn-ea"/>
              </a:rPr>
              <a:t>等。</a:t>
            </a:r>
            <a:r>
              <a:rPr lang="zh-CN" altLang="en-US" smtClean="0">
                <a:latin typeface="+mn-ea"/>
              </a:rPr>
              <a:t>任务</a:t>
            </a:r>
            <a:r>
              <a:rPr lang="zh-CN" altLang="en-US" smtClean="0">
                <a:latin typeface="+mn-ea"/>
              </a:rPr>
              <a:t>之间</a:t>
            </a:r>
            <a:r>
              <a:rPr lang="zh-CN" altLang="zh-CN" smtClean="0">
                <a:latin typeface="+mn-ea"/>
              </a:rPr>
              <a:t>关</a:t>
            </a:r>
            <a:r>
              <a:rPr lang="zh-CN" altLang="zh-CN" smtClean="0">
                <a:latin typeface="+mn-ea"/>
              </a:rPr>
              <a:t>系千丝万缕，如何高效的调度和管理</a:t>
            </a:r>
            <a:r>
              <a:rPr lang="zh-CN" altLang="zh-CN" smtClean="0">
                <a:latin typeface="+mn-ea"/>
              </a:rPr>
              <a:t>这</a:t>
            </a:r>
            <a:r>
              <a:rPr lang="zh-CN" altLang="zh-CN" smtClean="0">
                <a:latin typeface="+mn-ea"/>
              </a:rPr>
              <a:t>些任</a:t>
            </a:r>
            <a:r>
              <a:rPr lang="zh-CN" altLang="zh-CN" smtClean="0">
                <a:latin typeface="+mn-ea"/>
              </a:rPr>
              <a:t>务是非常重要的工作，也是提高数据仓库性能和资源利用率的关</a:t>
            </a:r>
            <a:r>
              <a:rPr lang="zh-CN" altLang="zh-CN" smtClean="0">
                <a:latin typeface="+mn-ea"/>
              </a:rPr>
              <a:t>键</a:t>
            </a:r>
            <a:r>
              <a:rPr lang="zh-CN" altLang="zh-CN" smtClean="0">
                <a:latin typeface="+mn-ea"/>
              </a:rPr>
              <a:t>。</a:t>
            </a:r>
            <a:endParaRPr lang="en-US" altLang="zh-CN" smtClean="0">
              <a:latin typeface="+mn-ea"/>
            </a:endParaRPr>
          </a:p>
          <a:p>
            <a:pPr marL="304800" indent="-304800" eaLnBrk="1" hangingPunct="1">
              <a:buFont typeface="Wingdings" pitchFamily="2" charset="2"/>
              <a:buAutoNum type="arabicPeriod"/>
            </a:pPr>
            <a:endParaRPr lang="en-US" altLang="zh-CN" smtClean="0">
              <a:latin typeface="+mn-ea"/>
            </a:endParaRPr>
          </a:p>
          <a:p>
            <a:pPr marL="304800" indent="-304800" eaLnBrk="1" hangingPunct="1">
              <a:buFont typeface="Wingdings" pitchFamily="2" charset="2"/>
              <a:buAutoNum type="arabicPeriod"/>
            </a:pPr>
            <a:r>
              <a:rPr lang="zh-CN" altLang="en-US" smtClean="0">
                <a:latin typeface="+mn-ea"/>
              </a:rPr>
              <a:t>数据仓库</a:t>
            </a:r>
            <a:r>
              <a:rPr lang="zh-CN" altLang="zh-CN" smtClean="0">
                <a:latin typeface="+mn-ea"/>
              </a:rPr>
              <a:t>任</a:t>
            </a:r>
            <a:r>
              <a:rPr lang="zh-CN" altLang="zh-CN" smtClean="0">
                <a:latin typeface="+mn-ea"/>
              </a:rPr>
              <a:t>务调度就是按照一定的策略将任务按照其依赖关系先后调度执行的过</a:t>
            </a:r>
            <a:r>
              <a:rPr lang="zh-CN" altLang="zh-CN" smtClean="0">
                <a:latin typeface="+mn-ea"/>
              </a:rPr>
              <a:t>程</a:t>
            </a:r>
            <a:r>
              <a:rPr lang="zh-CN" altLang="zh-CN" smtClean="0">
                <a:latin typeface="+mn-ea"/>
              </a:rPr>
              <a:t>。一</a:t>
            </a:r>
            <a:r>
              <a:rPr lang="zh-CN" altLang="zh-CN" smtClean="0">
                <a:latin typeface="+mn-ea"/>
              </a:rPr>
              <a:t>个任务只有在其所有前导结束后才能</a:t>
            </a:r>
            <a:r>
              <a:rPr lang="zh-CN" altLang="zh-CN" smtClean="0">
                <a:latin typeface="+mn-ea"/>
              </a:rPr>
              <a:t>执</a:t>
            </a:r>
            <a:r>
              <a:rPr lang="zh-CN" altLang="zh-CN" smtClean="0">
                <a:latin typeface="+mn-ea"/>
              </a:rPr>
              <a:t>行（</a:t>
            </a:r>
            <a:r>
              <a:rPr lang="zh-CN" altLang="zh-CN" smtClean="0">
                <a:latin typeface="+mn-ea"/>
              </a:rPr>
              <a:t>一个任务的输入是另一个任务的</a:t>
            </a:r>
            <a:r>
              <a:rPr lang="zh-CN" altLang="zh-CN" smtClean="0">
                <a:latin typeface="+mn-ea"/>
              </a:rPr>
              <a:t>输</a:t>
            </a:r>
            <a:r>
              <a:rPr lang="zh-CN" altLang="zh-CN" smtClean="0">
                <a:latin typeface="+mn-ea"/>
              </a:rPr>
              <a:t>出</a:t>
            </a:r>
            <a:r>
              <a:rPr lang="zh-CN" altLang="en-US" smtClean="0">
                <a:latin typeface="+mn-ea"/>
              </a:rPr>
              <a:t>）</a:t>
            </a:r>
            <a:r>
              <a:rPr lang="zh-CN" altLang="zh-CN" smtClean="0">
                <a:latin typeface="+mn-ea"/>
              </a:rPr>
              <a:t>。</a:t>
            </a:r>
            <a:r>
              <a:rPr lang="zh-CN" altLang="zh-CN" smtClean="0">
                <a:latin typeface="+mn-ea"/>
              </a:rPr>
              <a:t>任务流程图是一个有向无环</a:t>
            </a:r>
            <a:r>
              <a:rPr lang="zh-CN" altLang="zh-CN" smtClean="0">
                <a:latin typeface="+mn-ea"/>
              </a:rPr>
              <a:t>图</a:t>
            </a:r>
            <a:r>
              <a:rPr lang="zh-CN" altLang="zh-CN" smtClean="0">
                <a:latin typeface="+mn-ea"/>
              </a:rPr>
              <a:t>。任</a:t>
            </a:r>
            <a:r>
              <a:rPr lang="zh-CN" altLang="zh-CN" smtClean="0">
                <a:latin typeface="+mn-ea"/>
              </a:rPr>
              <a:t>务流图具有动态性，</a:t>
            </a:r>
            <a:r>
              <a:rPr lang="zh-CN" altLang="zh-CN" smtClean="0">
                <a:latin typeface="+mn-ea"/>
              </a:rPr>
              <a:t>随</a:t>
            </a:r>
            <a:r>
              <a:rPr lang="zh-CN" altLang="zh-CN" smtClean="0">
                <a:latin typeface="+mn-ea"/>
              </a:rPr>
              <a:t>着</a:t>
            </a:r>
            <a:r>
              <a:rPr lang="zh-CN" altLang="en-US" smtClean="0">
                <a:latin typeface="+mn-ea"/>
              </a:rPr>
              <a:t>任务</a:t>
            </a:r>
            <a:r>
              <a:rPr lang="zh-CN" altLang="zh-CN" smtClean="0">
                <a:latin typeface="+mn-ea"/>
              </a:rPr>
              <a:t>数</a:t>
            </a:r>
            <a:r>
              <a:rPr lang="zh-CN" altLang="zh-CN" smtClean="0">
                <a:latin typeface="+mn-ea"/>
              </a:rPr>
              <a:t>量的改变任务流图中的节点</a:t>
            </a:r>
            <a:r>
              <a:rPr lang="zh-CN" altLang="zh-CN" smtClean="0">
                <a:latin typeface="+mn-ea"/>
              </a:rPr>
              <a:t>数</a:t>
            </a:r>
            <a:r>
              <a:rPr lang="zh-CN" altLang="zh-CN" smtClean="0">
                <a:latin typeface="+mn-ea"/>
              </a:rPr>
              <a:t>及</a:t>
            </a:r>
            <a:r>
              <a:rPr lang="zh-CN" altLang="en-US" smtClean="0">
                <a:latin typeface="+mn-ea"/>
              </a:rPr>
              <a:t>依赖</a:t>
            </a:r>
            <a:r>
              <a:rPr lang="zh-CN" altLang="zh-CN" smtClean="0">
                <a:latin typeface="+mn-ea"/>
              </a:rPr>
              <a:t>关</a:t>
            </a:r>
            <a:r>
              <a:rPr lang="zh-CN" altLang="zh-CN" smtClean="0">
                <a:latin typeface="+mn-ea"/>
              </a:rPr>
              <a:t>系在动态的变化。</a:t>
            </a:r>
            <a:r>
              <a:rPr lang="zh-CN" altLang="zh-CN" smtClean="0">
                <a:latin typeface="+mn-ea"/>
              </a:rPr>
              <a:t>每</a:t>
            </a:r>
            <a:r>
              <a:rPr lang="zh-CN" altLang="zh-CN" smtClean="0">
                <a:latin typeface="+mn-ea"/>
              </a:rPr>
              <a:t>个</a:t>
            </a:r>
            <a:r>
              <a:rPr lang="zh-CN" altLang="en-US" smtClean="0">
                <a:latin typeface="+mn-ea"/>
              </a:rPr>
              <a:t>任务</a:t>
            </a:r>
            <a:r>
              <a:rPr lang="zh-CN" altLang="zh-CN" smtClean="0">
                <a:latin typeface="+mn-ea"/>
              </a:rPr>
              <a:t>的执</a:t>
            </a:r>
            <a:r>
              <a:rPr lang="zh-CN" altLang="zh-CN" smtClean="0">
                <a:latin typeface="+mn-ea"/>
              </a:rPr>
              <a:t>行时</a:t>
            </a:r>
            <a:r>
              <a:rPr lang="zh-CN" altLang="zh-CN" smtClean="0">
                <a:latin typeface="+mn-ea"/>
              </a:rPr>
              <a:t>间</a:t>
            </a:r>
            <a:r>
              <a:rPr lang="zh-CN" altLang="zh-CN" smtClean="0">
                <a:latin typeface="+mn-ea"/>
              </a:rPr>
              <a:t>与</a:t>
            </a:r>
            <a:r>
              <a:rPr lang="zh-CN" altLang="en-US" smtClean="0">
                <a:latin typeface="+mn-ea"/>
              </a:rPr>
              <a:t>需要的资源</a:t>
            </a:r>
            <a:r>
              <a:rPr lang="zh-CN" altLang="zh-CN" smtClean="0">
                <a:latin typeface="+mn-ea"/>
              </a:rPr>
              <a:t>也</a:t>
            </a:r>
            <a:r>
              <a:rPr lang="zh-CN" altLang="zh-CN" smtClean="0">
                <a:latin typeface="+mn-ea"/>
              </a:rPr>
              <a:t>在动态改</a:t>
            </a:r>
            <a:r>
              <a:rPr lang="zh-CN" altLang="zh-CN" smtClean="0">
                <a:latin typeface="+mn-ea"/>
              </a:rPr>
              <a:t>变</a:t>
            </a:r>
            <a:r>
              <a:rPr lang="zh-CN" altLang="zh-CN" smtClean="0">
                <a:latin typeface="+mn-ea"/>
              </a:rPr>
              <a:t>。</a:t>
            </a:r>
            <a:endParaRPr lang="en-US" altLang="zh-CN" smtClean="0">
              <a:latin typeface="+mn-ea"/>
            </a:endParaRPr>
          </a:p>
          <a:p>
            <a:pPr marL="304800" indent="-304800" eaLnBrk="1" hangingPunct="1">
              <a:buFont typeface="Wingdings" pitchFamily="2" charset="2"/>
              <a:buAutoNum type="arabicPeriod"/>
            </a:pPr>
            <a:endParaRPr lang="en-US" altLang="zh-CN" smtClean="0">
              <a:latin typeface="+mn-ea"/>
            </a:endParaRPr>
          </a:p>
          <a:p>
            <a:pPr marL="304800" indent="-304800" eaLnBrk="1" hangingPunct="1">
              <a:buFont typeface="Wingdings" pitchFamily="2" charset="2"/>
              <a:buAutoNum type="arabicPeriod"/>
            </a:pPr>
            <a:r>
              <a:rPr lang="zh-CN" altLang="en-US" smtClean="0">
                <a:latin typeface="+mn-ea"/>
              </a:rPr>
              <a:t>数据仓库任务执行过程中，经常因各种原因需要重做。而因为数据彼此依赖的关系，任务重做后，依赖其结果的后继任务往往也需要重做。方便的支持任务重做或后继任务重做是数据仓库调度系统中的重要功能</a:t>
            </a:r>
            <a:endParaRPr lang="en-US" altLang="zh-CN" smtClean="0">
              <a:latin typeface="+mn-ea"/>
            </a:endParaRPr>
          </a:p>
          <a:p>
            <a:pPr marL="304800" indent="-304800" eaLnBrk="1" hangingPunct="1">
              <a:buFont typeface="Wingdings" pitchFamily="2" charset="2"/>
              <a:buAutoNum type="arabicPeriod"/>
            </a:pPr>
            <a:endParaRPr lang="en-US" altLang="zh-CN" smtClean="0">
              <a:latin typeface="+mn-ea"/>
            </a:endParaRPr>
          </a:p>
          <a:p>
            <a:pPr marL="304800" lvl="1" indent="-304800" eaLnBrk="1" hangingPunct="1">
              <a:buNone/>
            </a:pPr>
            <a:r>
              <a:rPr lang="zh-CN" altLang="en-US" smtClean="0">
                <a:solidFill>
                  <a:srgbClr val="FF0000"/>
                </a:solidFill>
                <a:latin typeface="+mn-ea"/>
              </a:rPr>
              <a:t>一个良</a:t>
            </a:r>
            <a:r>
              <a:rPr lang="zh-CN" altLang="en-US" smtClean="0">
                <a:solidFill>
                  <a:srgbClr val="FF0000"/>
                </a:solidFill>
                <a:latin typeface="+mn-ea"/>
              </a:rPr>
              <a:t>好</a:t>
            </a:r>
            <a:r>
              <a:rPr lang="zh-CN" altLang="en-US" smtClean="0">
                <a:solidFill>
                  <a:srgbClr val="FF0000"/>
                </a:solidFill>
                <a:latin typeface="+mn-ea"/>
              </a:rPr>
              <a:t>的数</a:t>
            </a:r>
            <a:r>
              <a:rPr lang="zh-CN" altLang="en-US" smtClean="0">
                <a:solidFill>
                  <a:srgbClr val="FF0000"/>
                </a:solidFill>
                <a:latin typeface="+mn-ea"/>
              </a:rPr>
              <a:t>据仓库任务</a:t>
            </a:r>
            <a:r>
              <a:rPr lang="zh-CN" altLang="en-US" smtClean="0">
                <a:solidFill>
                  <a:srgbClr val="FF0000"/>
                </a:solidFill>
                <a:latin typeface="+mn-ea"/>
              </a:rPr>
              <a:t>调</a:t>
            </a:r>
            <a:r>
              <a:rPr lang="zh-CN" altLang="en-US" smtClean="0">
                <a:solidFill>
                  <a:srgbClr val="FF0000"/>
                </a:solidFill>
                <a:latin typeface="+mn-ea"/>
              </a:rPr>
              <a:t>度</a:t>
            </a:r>
            <a:r>
              <a:rPr lang="zh-CN" altLang="en-US" smtClean="0">
                <a:solidFill>
                  <a:srgbClr val="FF0000"/>
                </a:solidFill>
                <a:latin typeface="+mn-ea"/>
              </a:rPr>
              <a:t>图形化</a:t>
            </a:r>
            <a:r>
              <a:rPr lang="zh-CN" altLang="en-US" smtClean="0">
                <a:solidFill>
                  <a:srgbClr val="FF0000"/>
                </a:solidFill>
                <a:latin typeface="+mn-ea"/>
              </a:rPr>
              <a:t>界</a:t>
            </a:r>
            <a:r>
              <a:rPr lang="zh-CN" altLang="en-US" smtClean="0">
                <a:solidFill>
                  <a:srgbClr val="FF0000"/>
                </a:solidFill>
                <a:latin typeface="+mn-ea"/>
              </a:rPr>
              <a:t>面是数据仓库的重要组成部分！</a:t>
            </a:r>
            <a:endParaRPr lang="en-US" altLang="zh-CN" smtClean="0">
              <a:solidFill>
                <a:srgbClr val="FF0000"/>
              </a:solidFill>
              <a:latin typeface="+mn-ea"/>
            </a:endParaRPr>
          </a:p>
          <a:p>
            <a:pPr marL="304800" indent="-304800" eaLnBrk="1" hangingPunct="1">
              <a:buFont typeface="Wingdings" pitchFamily="2" charset="2"/>
              <a:buAutoNum type="arabicPeriod"/>
            </a:pPr>
            <a:endParaRPr lang="en-US" altLang="zh-CN" smtClean="0">
              <a:latin typeface="+mn-ea"/>
            </a:endParaRPr>
          </a:p>
          <a:p>
            <a:pPr marL="304800" indent="-304800" eaLnBrk="1" hangingPunct="1">
              <a:buFont typeface="Wingdings" pitchFamily="2" charset="2"/>
              <a:buAutoNum type="arabicPeriod"/>
            </a:pPr>
            <a:endParaRPr lang="en-US" altLang="zh-CN" smtClean="0">
              <a:latin typeface="+mn-ea"/>
            </a:endParaRPr>
          </a:p>
          <a:p>
            <a:pPr marL="304800" indent="-304800" eaLnBrk="1" hangingPunct="1">
              <a:buFont typeface="Wingdings" pitchFamily="2" charset="2"/>
              <a:buNone/>
            </a:pPr>
            <a:r>
              <a:rPr lang="zh-CN" altLang="en-US" smtClean="0"/>
              <a:t>	</a:t>
            </a:r>
            <a:endParaRPr lang="zh-CN" altLang="en-US" b="0" i="1" smtClean="0">
              <a:solidFill>
                <a:schemeClr val="hlin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EF9DEDEC-5F56-4F54-B7E5-366C6922875E}" type="slidenum">
              <a:rPr lang="de-DE" altLang="zh-CN" smtClean="0"/>
              <a:pPr defTabSz="784225"/>
              <a:t>4</a:t>
            </a:fld>
            <a:endParaRPr lang="en-GB" altLang="zh-CN" smtClean="0"/>
          </a:p>
        </p:txBody>
      </p:sp>
      <p:sp>
        <p:nvSpPr>
          <p:cNvPr id="5123" name="Rectangle 2"/>
          <p:cNvSpPr>
            <a:spLocks noGrp="1" noChangeArrowheads="1"/>
          </p:cNvSpPr>
          <p:nvPr>
            <p:ph type="title"/>
          </p:nvPr>
        </p:nvSpPr>
        <p:spPr/>
        <p:txBody>
          <a:bodyPr/>
          <a:lstStyle/>
          <a:p>
            <a:pPr eaLnBrk="1" hangingPunct="1"/>
            <a:r>
              <a:rPr lang="en-US" altLang="zh-CN" sz="3200" smtClean="0">
                <a:latin typeface="Times New Roman" pitchFamily="18" charset="0"/>
                <a:ea typeface="楷体_GB2312" pitchFamily="49" charset="-122"/>
              </a:rPr>
              <a:t>IDEA </a:t>
            </a:r>
            <a:r>
              <a:rPr lang="zh-CN" altLang="en-US" sz="3200" smtClean="0">
                <a:latin typeface="Times New Roman" pitchFamily="18" charset="0"/>
                <a:ea typeface="楷体_GB2312" pitchFamily="49" charset="-122"/>
              </a:rPr>
              <a:t>撰写</a:t>
            </a:r>
            <a:r>
              <a:rPr lang="en-US" altLang="zh-CN" sz="3200" smtClean="0">
                <a:latin typeface="Times New Roman" pitchFamily="18" charset="0"/>
                <a:ea typeface="楷体_GB2312" pitchFamily="49" charset="-122"/>
              </a:rPr>
              <a:t>——</a:t>
            </a:r>
            <a:r>
              <a:rPr lang="zh-CN" altLang="en-US" sz="3900" smtClean="0">
                <a:latin typeface="楷体_GB2312" pitchFamily="49" charset="-122"/>
                <a:ea typeface="楷体_GB2312" pitchFamily="49" charset="-122"/>
              </a:rPr>
              <a:t>现有技术及其缺陷</a:t>
            </a:r>
            <a:br>
              <a:rPr lang="zh-CN" altLang="en-US" sz="3900" smtClean="0">
                <a:latin typeface="楷体_GB2312" pitchFamily="49" charset="-122"/>
                <a:ea typeface="楷体_GB2312" pitchFamily="49" charset="-122"/>
              </a:rPr>
            </a:br>
            <a:endParaRPr lang="zh-CN" altLang="en-US" sz="3900" smtClean="0">
              <a:latin typeface="楷体_GB2312" pitchFamily="49" charset="-122"/>
              <a:ea typeface="楷体_GB2312" pitchFamily="49" charset="-122"/>
            </a:endParaRPr>
          </a:p>
        </p:txBody>
      </p:sp>
      <p:sp>
        <p:nvSpPr>
          <p:cNvPr id="5124" name="Rectangle 3"/>
          <p:cNvSpPr>
            <a:spLocks noGrp="1" noChangeArrowheads="1"/>
          </p:cNvSpPr>
          <p:nvPr>
            <p:ph type="body" idx="1"/>
          </p:nvPr>
        </p:nvSpPr>
        <p:spPr>
          <a:xfrm>
            <a:off x="611560" y="1052736"/>
            <a:ext cx="8064500" cy="4525963"/>
          </a:xfrm>
        </p:spPr>
        <p:txBody>
          <a:bodyPr/>
          <a:lstStyle/>
          <a:p>
            <a:pPr eaLnBrk="1" hangingPunct="1">
              <a:buFont typeface="Wingdings" pitchFamily="2" charset="2"/>
              <a:buNone/>
            </a:pPr>
            <a:r>
              <a:rPr lang="en-US" altLang="zh-CN" sz="2400" smtClean="0">
                <a:latin typeface="楷体_GB2312" pitchFamily="49" charset="-122"/>
                <a:ea typeface="楷体_GB2312" pitchFamily="49" charset="-122"/>
              </a:rPr>
              <a:t>2</a:t>
            </a:r>
            <a:r>
              <a:rPr lang="zh-CN" altLang="en-US" sz="2400" smtClean="0">
                <a:latin typeface="楷体_GB2312" pitchFamily="49" charset="-122"/>
                <a:ea typeface="楷体_GB2312" pitchFamily="49" charset="-122"/>
              </a:rPr>
              <a:t>、	现有技术方案及其缺</a:t>
            </a:r>
            <a:r>
              <a:rPr lang="zh-CN" altLang="en-US" sz="2400" smtClean="0">
                <a:latin typeface="楷体_GB2312" pitchFamily="49" charset="-122"/>
                <a:ea typeface="楷体_GB2312" pitchFamily="49" charset="-122"/>
              </a:rPr>
              <a:t>陷</a:t>
            </a:r>
            <a:endParaRPr lang="en-US" altLang="zh-CN" sz="2400" smtClean="0">
              <a:latin typeface="楷体_GB2312" pitchFamily="49" charset="-122"/>
              <a:ea typeface="楷体_GB2312" pitchFamily="49" charset="-122"/>
            </a:endParaRPr>
          </a:p>
          <a:p>
            <a:pPr eaLnBrk="1" hangingPunct="1">
              <a:buFont typeface="Wingdings" pitchFamily="2" charset="2"/>
              <a:buNone/>
            </a:pPr>
            <a:r>
              <a:rPr lang="en-US" altLang="zh-CN" sz="2400" smtClean="0">
                <a:latin typeface="楷体_GB2312" pitchFamily="49" charset="-122"/>
                <a:ea typeface="楷体_GB2312" pitchFamily="49" charset="-122"/>
              </a:rPr>
              <a:t> </a:t>
            </a:r>
            <a:r>
              <a:rPr lang="en-US" altLang="zh-CN" sz="2400"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现有技术方案：没有图形界面，一般采用表格展示。显示不够直观，操作也不方便。</a:t>
            </a:r>
            <a:endParaRPr lang="zh-CN" altLang="en-US" sz="2400" smtClean="0">
              <a:latin typeface="楷体_GB2312" pitchFamily="49" charset="-122"/>
              <a:ea typeface="楷体_GB2312" pitchFamily="49" charset="-122"/>
            </a:endParaRPr>
          </a:p>
          <a:p>
            <a:pPr lvl="1" eaLnBrk="1" hangingPunct="1">
              <a:buFontTx/>
              <a:buNone/>
            </a:pPr>
            <a:r>
              <a:rPr lang="en-US" altLang="zh-CN" sz="2000" smtClean="0">
                <a:latin typeface="楷体_GB2312" pitchFamily="49" charset="-122"/>
                <a:ea typeface="楷体_GB2312" pitchFamily="49" charset="-122"/>
              </a:rPr>
              <a:t>1</a:t>
            </a:r>
            <a:r>
              <a:rPr lang="zh-CN" altLang="en-US" sz="2000" smtClean="0">
                <a:latin typeface="楷体_GB2312" pitchFamily="49" charset="-122"/>
                <a:ea typeface="楷体_GB2312" pitchFamily="49" charset="-122"/>
              </a:rPr>
              <a:t>）不能直观的暂时任务之间的依赖关系。</a:t>
            </a:r>
            <a:r>
              <a:rPr lang="zh-CN" altLang="en-US" sz="2000" smtClean="0">
                <a:latin typeface="楷体_GB2312" pitchFamily="49" charset="-122"/>
                <a:ea typeface="楷体_GB2312" pitchFamily="49" charset="-122"/>
              </a:rPr>
              <a:t>不能直观获得任务优化依据，无法直</a:t>
            </a:r>
            <a:r>
              <a:rPr lang="zh-CN" altLang="en-US" sz="2000" smtClean="0">
                <a:latin typeface="楷体_GB2312" pitchFamily="49" charset="-122"/>
                <a:ea typeface="楷体_GB2312" pitchFamily="49" charset="-122"/>
              </a:rPr>
              <a:t>观的发现数据仓库中的关键路径和关键</a:t>
            </a:r>
            <a:r>
              <a:rPr lang="zh-CN" altLang="en-US" sz="2000" smtClean="0">
                <a:latin typeface="楷体_GB2312" pitchFamily="49" charset="-122"/>
                <a:ea typeface="楷体_GB2312" pitchFamily="49" charset="-122"/>
              </a:rPr>
              <a:t>任</a:t>
            </a:r>
            <a:r>
              <a:rPr lang="zh-CN" altLang="en-US" sz="2000" smtClean="0">
                <a:latin typeface="楷体_GB2312" pitchFamily="49" charset="-122"/>
                <a:ea typeface="楷体_GB2312" pitchFamily="49" charset="-122"/>
              </a:rPr>
              <a:t>务。各任务对其它任务的影响不能直观获得。</a:t>
            </a:r>
            <a:endParaRPr lang="en-US" altLang="zh-CN" sz="2000" smtClean="0">
              <a:latin typeface="楷体_GB2312" pitchFamily="49" charset="-122"/>
              <a:ea typeface="楷体_GB2312" pitchFamily="49" charset="-122"/>
            </a:endParaRPr>
          </a:p>
          <a:p>
            <a:pPr lvl="1" eaLnBrk="1" hangingPunct="1">
              <a:buFontTx/>
              <a:buNone/>
            </a:pPr>
            <a:r>
              <a:rPr lang="en-US" altLang="zh-CN" sz="2000" smtClean="0">
                <a:latin typeface="楷体_GB2312" pitchFamily="49" charset="-122"/>
                <a:ea typeface="楷体_GB2312" pitchFamily="49" charset="-122"/>
              </a:rPr>
              <a:t>2</a:t>
            </a:r>
            <a:r>
              <a:rPr lang="zh-CN" altLang="en-US" sz="2000" smtClean="0">
                <a:latin typeface="楷体_GB2312" pitchFamily="49" charset="-122"/>
                <a:ea typeface="楷体_GB2312" pitchFamily="49" charset="-122"/>
              </a:rPr>
              <a:t>）不能直观的获得各任务资源占用情况，难于直观的获得任务优化及数据仓库调度优化的依据</a:t>
            </a:r>
            <a:endParaRPr lang="en-US" altLang="zh-CN" sz="2000" smtClean="0">
              <a:latin typeface="楷体_GB2312" pitchFamily="49" charset="-122"/>
              <a:ea typeface="楷体_GB2312" pitchFamily="49" charset="-122"/>
            </a:endParaRPr>
          </a:p>
          <a:p>
            <a:pPr lvl="1" eaLnBrk="1" hangingPunct="1">
              <a:buFontTx/>
              <a:buNone/>
            </a:pPr>
            <a:r>
              <a:rPr lang="en-US" altLang="zh-CN" sz="2000" smtClean="0">
                <a:latin typeface="楷体_GB2312" pitchFamily="49" charset="-122"/>
                <a:ea typeface="楷体_GB2312" pitchFamily="49" charset="-122"/>
              </a:rPr>
              <a:t>3</a:t>
            </a:r>
            <a:r>
              <a:rPr lang="zh-CN" altLang="en-US" sz="2000" smtClean="0">
                <a:latin typeface="楷体_GB2312" pitchFamily="49" charset="-122"/>
                <a:ea typeface="楷体_GB2312" pitchFamily="49" charset="-122"/>
              </a:rPr>
              <a:t>）不能清晰完整的显示各任务执行状态，数据仓库调度管理员难以获得各任务全貌。任务状态包括多少任务待调度、多少任务已完成执行、多少任务正在运行，各正在执行的任务的进度。</a:t>
            </a:r>
            <a:endParaRPr lang="en-US" altLang="zh-CN" sz="2000" smtClean="0">
              <a:latin typeface="楷体_GB2312" pitchFamily="49" charset="-122"/>
              <a:ea typeface="楷体_GB2312" pitchFamily="49" charset="-122"/>
            </a:endParaRPr>
          </a:p>
          <a:p>
            <a:pPr lvl="1" eaLnBrk="1" hangingPunct="1">
              <a:buFontTx/>
              <a:buNone/>
            </a:pPr>
            <a:r>
              <a:rPr lang="en-US" altLang="zh-CN" sz="2000" i="1" smtClean="0">
                <a:latin typeface="楷体_GB2312" pitchFamily="49" charset="-122"/>
                <a:ea typeface="楷体_GB2312" pitchFamily="49" charset="-122"/>
              </a:rPr>
              <a:t> </a:t>
            </a:r>
            <a:r>
              <a:rPr lang="en-US" altLang="zh-CN" sz="2000" i="1" smtClean="0">
                <a:latin typeface="楷体_GB2312" pitchFamily="49" charset="-122"/>
                <a:ea typeface="楷体_GB2312" pitchFamily="49" charset="-122"/>
              </a:rPr>
              <a:t>  </a:t>
            </a:r>
          </a:p>
          <a:p>
            <a:pPr lvl="1" eaLnBrk="1" hangingPunct="1">
              <a:buFontTx/>
              <a:buNone/>
            </a:pPr>
            <a:endParaRPr lang="en-US" altLang="zh-CN" sz="2000" smtClean="0">
              <a:latin typeface="楷体_GB2312" pitchFamily="49" charset="-122"/>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9F4E0A9C-BABC-4FEE-B96F-C8CEED4F0B1A}" type="slidenum">
              <a:rPr lang="de-DE" altLang="zh-CN" smtClean="0"/>
              <a:pPr defTabSz="784225"/>
              <a:t>5</a:t>
            </a:fld>
            <a:endParaRPr lang="en-GB" altLang="zh-CN" smtClean="0"/>
          </a:p>
        </p:txBody>
      </p:sp>
      <p:sp>
        <p:nvSpPr>
          <p:cNvPr id="7171" name="Rectangle 2"/>
          <p:cNvSpPr>
            <a:spLocks noGrp="1" noChangeArrowheads="1"/>
          </p:cNvSpPr>
          <p:nvPr>
            <p:ph type="title"/>
          </p:nvPr>
        </p:nvSpPr>
        <p:spPr>
          <a:xfrm>
            <a:off x="539552" y="188640"/>
            <a:ext cx="8064500" cy="1143000"/>
          </a:xfrm>
        </p:spPr>
        <p:txBody>
          <a:bodyPr/>
          <a:lstStyle/>
          <a:p>
            <a:pPr eaLnBrk="1" hangingPunct="1"/>
            <a:r>
              <a:rPr lang="en-US" altLang="zh-CN" sz="3600" smtClean="0">
                <a:latin typeface="Times New Roman" pitchFamily="18" charset="0"/>
                <a:ea typeface="楷体_GB2312" pitchFamily="49" charset="-122"/>
              </a:rPr>
              <a:t>IDEA </a:t>
            </a:r>
            <a:r>
              <a:rPr lang="zh-CN" altLang="en-US" sz="3600" smtClean="0">
                <a:latin typeface="Times New Roman" pitchFamily="18" charset="0"/>
                <a:ea typeface="楷体_GB2312" pitchFamily="49" charset="-122"/>
              </a:rPr>
              <a:t>撰写</a:t>
            </a:r>
            <a:r>
              <a:rPr lang="en-US" altLang="zh-CN" sz="3600" smtClean="0">
                <a:latin typeface="Times New Roman" pitchFamily="18" charset="0"/>
                <a:ea typeface="楷体_GB2312" pitchFamily="49" charset="-122"/>
              </a:rPr>
              <a:t>——</a:t>
            </a:r>
            <a:r>
              <a:rPr lang="en-US" altLang="zh-CN" sz="3600" b="0" smtClean="0">
                <a:latin typeface="Times New Roman" pitchFamily="18" charset="0"/>
                <a:ea typeface="楷体_GB2312" pitchFamily="49" charset="-122"/>
              </a:rPr>
              <a:t>IDEA</a:t>
            </a:r>
            <a:r>
              <a:rPr lang="zh-CN" altLang="en-US" sz="3600" b="0" smtClean="0">
                <a:latin typeface="Times New Roman" pitchFamily="18" charset="0"/>
                <a:ea typeface="楷体_GB2312" pitchFamily="49" charset="-122"/>
              </a:rPr>
              <a:t>技术方案</a:t>
            </a:r>
          </a:p>
        </p:txBody>
      </p:sp>
      <p:sp>
        <p:nvSpPr>
          <p:cNvPr id="7172" name="Rectangle 3"/>
          <p:cNvSpPr>
            <a:spLocks noGrp="1" noChangeArrowheads="1"/>
          </p:cNvSpPr>
          <p:nvPr>
            <p:ph type="body" idx="1"/>
          </p:nvPr>
        </p:nvSpPr>
        <p:spPr>
          <a:xfrm>
            <a:off x="539552" y="1340768"/>
            <a:ext cx="8064500" cy="4525963"/>
          </a:xfrm>
        </p:spPr>
        <p:txBody>
          <a:bodyPr/>
          <a:lstStyle/>
          <a:p>
            <a:pPr lvl="1" eaLnBrk="1" hangingPunct="1">
              <a:buFont typeface="Wingdings" pitchFamily="2" charset="2"/>
              <a:buNone/>
            </a:pPr>
            <a:r>
              <a:rPr lang="en-US" altLang="zh-CN" sz="2400" smtClean="0">
                <a:ea typeface="楷体_GB2312" pitchFamily="49" charset="-122"/>
              </a:rPr>
              <a:t>3</a:t>
            </a:r>
            <a:r>
              <a:rPr lang="zh-CN" altLang="en-US" sz="2400" smtClean="0">
                <a:ea typeface="楷体_GB2312" pitchFamily="49" charset="-122"/>
              </a:rPr>
              <a:t>、 技术方案：</a:t>
            </a:r>
            <a:endParaRPr lang="zh-CN" altLang="en-US" sz="1800" i="1" smtClean="0">
              <a:solidFill>
                <a:schemeClr val="hlink"/>
              </a:solidFill>
              <a:ea typeface="楷体_GB2312" pitchFamily="49" charset="-122"/>
            </a:endParaRPr>
          </a:p>
          <a:p>
            <a:pPr eaLnBrk="1" hangingPunct="1"/>
            <a:r>
              <a:rPr lang="zh-CN" altLang="en-US" smtClean="0"/>
              <a:t>以层级图显示一个最小周期内（以天为例）所有任务的依赖关系，以线条标识任务的依赖关系，不同的线条表示不同的依赖类型（强依赖</a:t>
            </a:r>
            <a:r>
              <a:rPr lang="en-US" altLang="zh-CN" smtClean="0"/>
              <a:t>/</a:t>
            </a:r>
            <a:r>
              <a:rPr lang="zh-CN" altLang="en-US" smtClean="0"/>
              <a:t>弱依赖等）</a:t>
            </a:r>
            <a:endParaRPr lang="en-US" altLang="zh-CN" smtClean="0"/>
          </a:p>
          <a:p>
            <a:pPr eaLnBrk="1" hangingPunct="1"/>
            <a:r>
              <a:rPr lang="zh-CN" altLang="en-US" smtClean="0"/>
              <a:t>不</a:t>
            </a:r>
            <a:r>
              <a:rPr lang="zh-CN" altLang="en-US" smtClean="0"/>
              <a:t>同周期类型的任务全部统一处理，日历相关的限制利用虚拟任务模拟。</a:t>
            </a:r>
            <a:endParaRPr lang="en-US" altLang="zh-CN" smtClean="0"/>
          </a:p>
          <a:p>
            <a:pPr eaLnBrk="1" hangingPunct="1"/>
            <a:r>
              <a:rPr lang="zh-CN" altLang="en-US" smtClean="0"/>
              <a:t>以图元大小区分任务需要的资源情况</a:t>
            </a:r>
            <a:endParaRPr lang="en-US" altLang="zh-CN" smtClean="0"/>
          </a:p>
          <a:p>
            <a:pPr eaLnBrk="1" hangingPunct="1"/>
            <a:r>
              <a:rPr lang="zh-CN" altLang="en-US" smtClean="0"/>
              <a:t>以图元颜色区分任务的状态，</a:t>
            </a:r>
            <a:r>
              <a:rPr lang="zh-CN" altLang="en-US" smtClean="0"/>
              <a:t>正</a:t>
            </a:r>
            <a:r>
              <a:rPr lang="zh-CN" altLang="en-US" smtClean="0"/>
              <a:t>在运行中的任务以两种不同的颜色表示进度</a:t>
            </a:r>
            <a:endParaRPr lang="en-US" altLang="zh-CN" smtClean="0"/>
          </a:p>
          <a:p>
            <a:pPr eaLnBrk="1" hangingPunct="1"/>
            <a:r>
              <a:rPr lang="zh-CN" altLang="en-US" smtClean="0"/>
              <a:t>方</a:t>
            </a:r>
            <a:r>
              <a:rPr lang="zh-CN" altLang="en-US" smtClean="0"/>
              <a:t>便的支持对任务作各种操作：</a:t>
            </a:r>
            <a:endParaRPr lang="en-US" altLang="zh-CN" smtClean="0"/>
          </a:p>
          <a:p>
            <a:pPr lvl="1" eaLnBrk="1" hangingPunct="1"/>
            <a:r>
              <a:rPr lang="zh-CN" altLang="en-US" sz="1400" smtClean="0"/>
              <a:t>属性</a:t>
            </a:r>
            <a:r>
              <a:rPr lang="en-US" altLang="zh-CN" sz="1400" smtClean="0"/>
              <a:t>- </a:t>
            </a:r>
            <a:r>
              <a:rPr lang="zh-CN" altLang="en-US" sz="1400" smtClean="0"/>
              <a:t>查看任务的详细信息</a:t>
            </a:r>
            <a:endParaRPr lang="en-US" altLang="zh-CN" sz="1400" smtClean="0"/>
          </a:p>
          <a:p>
            <a:pPr lvl="1" eaLnBrk="1" hangingPunct="1"/>
            <a:r>
              <a:rPr lang="zh-CN" altLang="en-US" sz="1400" smtClean="0"/>
              <a:t>重做 </a:t>
            </a:r>
            <a:r>
              <a:rPr lang="en-US" altLang="zh-CN" sz="1400" smtClean="0"/>
              <a:t>– </a:t>
            </a:r>
            <a:r>
              <a:rPr lang="zh-CN" altLang="en-US" sz="1400" smtClean="0"/>
              <a:t>重做某个任务</a:t>
            </a:r>
            <a:endParaRPr lang="en-US" altLang="zh-CN" sz="1400" smtClean="0"/>
          </a:p>
          <a:p>
            <a:pPr lvl="1" eaLnBrk="1" hangingPunct="1"/>
            <a:r>
              <a:rPr lang="zh-CN" altLang="en-US" sz="1400" smtClean="0"/>
              <a:t>后继重做</a:t>
            </a:r>
            <a:r>
              <a:rPr lang="en-US" altLang="zh-CN" sz="1400" smtClean="0"/>
              <a:t>- </a:t>
            </a:r>
            <a:r>
              <a:rPr lang="zh-CN" altLang="en-US" sz="1400" smtClean="0"/>
              <a:t>重做某任务及其依赖其的全部后继任务（并支持单个修改）</a:t>
            </a:r>
            <a:endParaRPr lang="en-US" altLang="zh-CN" sz="1400" smtClean="0"/>
          </a:p>
          <a:p>
            <a:pPr lvl="1" eaLnBrk="1" hangingPunct="1"/>
            <a:r>
              <a:rPr lang="zh-CN" altLang="en-US" sz="1400" smtClean="0"/>
              <a:t>显</a:t>
            </a:r>
            <a:r>
              <a:rPr lang="zh-CN" altLang="en-US" sz="1400" smtClean="0"/>
              <a:t>示前导</a:t>
            </a:r>
            <a:r>
              <a:rPr lang="en-US" altLang="zh-CN" sz="1400" smtClean="0"/>
              <a:t>- </a:t>
            </a:r>
            <a:r>
              <a:rPr lang="zh-CN" altLang="en-US" sz="1400" smtClean="0"/>
              <a:t>显</a:t>
            </a:r>
            <a:r>
              <a:rPr lang="zh-CN" altLang="en-US" sz="1400" smtClean="0"/>
              <a:t>示该任务的所有前导</a:t>
            </a:r>
            <a:endParaRPr lang="en-US" altLang="zh-CN" sz="1400" smtClean="0"/>
          </a:p>
          <a:p>
            <a:pPr lvl="1" eaLnBrk="1" hangingPunct="1"/>
            <a:r>
              <a:rPr lang="zh-CN" altLang="en-US" sz="1400" smtClean="0"/>
              <a:t>显</a:t>
            </a:r>
            <a:r>
              <a:rPr lang="zh-CN" altLang="en-US" sz="1400" smtClean="0"/>
              <a:t>示后继</a:t>
            </a:r>
            <a:r>
              <a:rPr lang="en-US" altLang="zh-CN" sz="1400" smtClean="0"/>
              <a:t>-</a:t>
            </a:r>
            <a:r>
              <a:rPr lang="zh-CN" altLang="en-US" sz="1400" smtClean="0"/>
              <a:t>显示该任务的全部后继</a:t>
            </a:r>
            <a:endParaRPr lang="en-US" altLang="zh-CN" sz="1400" smtClean="0"/>
          </a:p>
          <a:p>
            <a:pPr lvl="1" eaLnBrk="1" hangingPunct="1"/>
            <a:r>
              <a:rPr lang="zh-CN" altLang="en-US" sz="1400" smtClean="0"/>
              <a:t>显</a:t>
            </a:r>
            <a:r>
              <a:rPr lang="zh-CN" altLang="en-US" sz="1400" smtClean="0"/>
              <a:t>示关联</a:t>
            </a:r>
            <a:r>
              <a:rPr lang="en-US" altLang="zh-CN" sz="1400" smtClean="0"/>
              <a:t>-</a:t>
            </a:r>
            <a:r>
              <a:rPr lang="zh-CN" altLang="en-US" sz="1400" smtClean="0"/>
              <a:t>显示与该任务有关系的所有任务</a:t>
            </a:r>
            <a:endParaRPr lang="en-US" altLang="zh-CN" sz="1400" smtClean="0"/>
          </a:p>
          <a:p>
            <a:pPr eaLnBrk="1" hangingPunct="1"/>
            <a:endParaRPr lang="en-US" altLang="zh-CN" smtClean="0"/>
          </a:p>
          <a:p>
            <a:pPr eaLnBrk="1" hangingPunct="1"/>
            <a:endParaRPr lang="en-US" altLang="zh-CN"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399D8747-8AE2-41F4-A5BB-C01785892A3F}" type="slidenum">
              <a:rPr lang="de-DE" altLang="zh-CN" smtClean="0"/>
              <a:pPr defTabSz="784225"/>
              <a:t>6</a:t>
            </a:fld>
            <a:endParaRPr lang="en-GB" altLang="zh-CN" smtClean="0"/>
          </a:p>
        </p:txBody>
      </p:sp>
      <p:sp>
        <p:nvSpPr>
          <p:cNvPr id="8195" name="Rectangle 2"/>
          <p:cNvSpPr>
            <a:spLocks noGrp="1" noChangeArrowheads="1"/>
          </p:cNvSpPr>
          <p:nvPr>
            <p:ph type="title"/>
          </p:nvPr>
        </p:nvSpPr>
        <p:spPr>
          <a:xfrm>
            <a:off x="395536" y="0"/>
            <a:ext cx="8064500" cy="620688"/>
          </a:xfrm>
        </p:spPr>
        <p:txBody>
          <a:bodyPr/>
          <a:lstStyle/>
          <a:p>
            <a:pPr eaLnBrk="1" hangingPunct="1"/>
            <a:r>
              <a:rPr lang="en-US" altLang="zh-CN" sz="3600" smtClean="0">
                <a:latin typeface="Times New Roman" pitchFamily="18" charset="0"/>
                <a:ea typeface="楷体_GB2312" pitchFamily="49" charset="-122"/>
              </a:rPr>
              <a:t>IDEA </a:t>
            </a:r>
            <a:r>
              <a:rPr lang="zh-CN" altLang="en-US" sz="3600" smtClean="0">
                <a:latin typeface="Times New Roman" pitchFamily="18" charset="0"/>
                <a:ea typeface="楷体_GB2312" pitchFamily="49" charset="-122"/>
              </a:rPr>
              <a:t>撰写</a:t>
            </a:r>
            <a:r>
              <a:rPr lang="en-US" altLang="zh-CN" sz="3600" smtClean="0">
                <a:latin typeface="Times New Roman" pitchFamily="18" charset="0"/>
                <a:ea typeface="楷体_GB2312" pitchFamily="49" charset="-122"/>
              </a:rPr>
              <a:t>——</a:t>
            </a:r>
            <a:r>
              <a:rPr lang="en-US" altLang="zh-CN" sz="3600" b="0" smtClean="0">
                <a:latin typeface="Times New Roman" pitchFamily="18" charset="0"/>
                <a:ea typeface="楷体_GB2312" pitchFamily="49" charset="-122"/>
              </a:rPr>
              <a:t>IDEA</a:t>
            </a:r>
            <a:r>
              <a:rPr lang="zh-CN" altLang="en-US" sz="3600" b="0" smtClean="0">
                <a:latin typeface="Times New Roman" pitchFamily="18" charset="0"/>
                <a:ea typeface="楷体_GB2312" pitchFamily="49" charset="-122"/>
              </a:rPr>
              <a:t>技术方</a:t>
            </a:r>
            <a:r>
              <a:rPr lang="zh-CN" altLang="en-US" sz="3600" b="0" smtClean="0">
                <a:latin typeface="Times New Roman" pitchFamily="18" charset="0"/>
                <a:ea typeface="楷体_GB2312" pitchFamily="49" charset="-122"/>
              </a:rPr>
              <a:t>案 </a:t>
            </a:r>
            <a:r>
              <a:rPr lang="en-US" altLang="zh-CN" sz="3600" b="0" smtClean="0">
                <a:latin typeface="Times New Roman" pitchFamily="18" charset="0"/>
                <a:ea typeface="楷体_GB2312" pitchFamily="49" charset="-122"/>
              </a:rPr>
              <a:t>– UI</a:t>
            </a:r>
            <a:r>
              <a:rPr lang="zh-CN" altLang="en-US" sz="3600" b="0" smtClean="0">
                <a:latin typeface="Times New Roman" pitchFamily="18" charset="0"/>
                <a:ea typeface="楷体_GB2312" pitchFamily="49" charset="-122"/>
              </a:rPr>
              <a:t>示例</a:t>
            </a:r>
            <a:endParaRPr lang="zh-CN" altLang="en-US" sz="3600" b="0" smtClean="0">
              <a:latin typeface="Times New Roman" pitchFamily="18" charset="0"/>
              <a:ea typeface="楷体_GB2312" pitchFamily="49" charset="-122"/>
            </a:endParaRPr>
          </a:p>
        </p:txBody>
      </p:sp>
      <p:pic>
        <p:nvPicPr>
          <p:cNvPr id="1027" name="Picture 3"/>
          <p:cNvPicPr>
            <a:picLocks noChangeAspect="1" noChangeArrowheads="1"/>
          </p:cNvPicPr>
          <p:nvPr/>
        </p:nvPicPr>
        <p:blipFill>
          <a:blip r:embed="rId2" cstate="print"/>
          <a:srcRect/>
          <a:stretch>
            <a:fillRect/>
          </a:stretch>
        </p:blipFill>
        <p:spPr bwMode="auto">
          <a:xfrm>
            <a:off x="395536" y="548680"/>
            <a:ext cx="8208912" cy="59071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50000E94-F2EA-49D0-B68F-9CDD0E078D49}" type="slidenum">
              <a:rPr lang="de-DE" altLang="zh-CN" smtClean="0"/>
              <a:pPr defTabSz="784225"/>
              <a:t>7</a:t>
            </a:fld>
            <a:endParaRPr lang="en-GB" altLang="zh-CN" smtClean="0"/>
          </a:p>
        </p:txBody>
      </p:sp>
      <p:sp>
        <p:nvSpPr>
          <p:cNvPr id="9219" name="Rectangle 2"/>
          <p:cNvSpPr>
            <a:spLocks noGrp="1" noChangeArrowheads="1"/>
          </p:cNvSpPr>
          <p:nvPr>
            <p:ph type="title"/>
          </p:nvPr>
        </p:nvSpPr>
        <p:spPr>
          <a:xfrm>
            <a:off x="323528" y="188640"/>
            <a:ext cx="8064500" cy="836712"/>
          </a:xfrm>
        </p:spPr>
        <p:txBody>
          <a:bodyPr/>
          <a:lstStyle/>
          <a:p>
            <a:pPr eaLnBrk="1" hangingPunct="1"/>
            <a:r>
              <a:rPr lang="zh-CN" altLang="en-US" smtClean="0"/>
              <a:t>本发明有益效果</a:t>
            </a:r>
          </a:p>
        </p:txBody>
      </p:sp>
      <p:sp>
        <p:nvSpPr>
          <p:cNvPr id="9220" name="Rectangle 3"/>
          <p:cNvSpPr>
            <a:spLocks noGrp="1" noChangeArrowheads="1"/>
          </p:cNvSpPr>
          <p:nvPr>
            <p:ph type="body" idx="1"/>
          </p:nvPr>
        </p:nvSpPr>
        <p:spPr>
          <a:xfrm>
            <a:off x="467544" y="908720"/>
            <a:ext cx="8136904" cy="5184576"/>
          </a:xfrm>
        </p:spPr>
        <p:txBody>
          <a:bodyPr/>
          <a:lstStyle/>
          <a:p>
            <a:pPr eaLnBrk="1" hangingPunct="1"/>
            <a:r>
              <a:rPr lang="zh-CN" altLang="en-US" sz="2200" b="0" smtClean="0"/>
              <a:t>为数据仓库任务调度提供清晰直观的监控界面，便于调度管理员直观的获得各任务状态及系统资源占用情况</a:t>
            </a:r>
            <a:endParaRPr lang="en-US" altLang="zh-CN" sz="2200" b="0" smtClean="0"/>
          </a:p>
          <a:p>
            <a:pPr eaLnBrk="1" hangingPunct="1"/>
            <a:r>
              <a:rPr lang="zh-CN" altLang="en-US" sz="2200" b="0" smtClean="0"/>
              <a:t>便</a:t>
            </a:r>
            <a:r>
              <a:rPr lang="zh-CN" altLang="en-US" sz="2200" b="0" smtClean="0"/>
              <a:t>于任务调度员直观的获得任务的关键路径和关键任务，为任务优化和调度优化提供有力的支持</a:t>
            </a:r>
            <a:endParaRPr lang="en-US" altLang="zh-CN" sz="2200" b="0" smtClean="0"/>
          </a:p>
          <a:p>
            <a:pPr eaLnBrk="1" hangingPunct="1"/>
            <a:r>
              <a:rPr lang="zh-CN" altLang="en-US" sz="2200" b="0" smtClean="0"/>
              <a:t>便</a:t>
            </a:r>
            <a:r>
              <a:rPr lang="zh-CN" altLang="en-US" sz="2200" b="0" smtClean="0"/>
              <a:t>于各任务设计者获得全局视图，清楚每个任务对数据仓库中其它所有任务的影响。</a:t>
            </a:r>
            <a:endParaRPr lang="en-US" altLang="zh-CN" sz="2200" b="0" smtClean="0"/>
          </a:p>
          <a:p>
            <a:pPr eaLnBrk="1" hangingPunct="1"/>
            <a:r>
              <a:rPr lang="zh-CN" altLang="en-US" sz="2200" b="0" smtClean="0"/>
              <a:t>支</a:t>
            </a:r>
            <a:r>
              <a:rPr lang="zh-CN" altLang="en-US" sz="2200" b="0" smtClean="0"/>
              <a:t>持方便对任务执行各种操作，包括查看详细信息、重做、后继重做、显示前导</a:t>
            </a:r>
            <a:r>
              <a:rPr lang="zh-CN" altLang="en-US" sz="2200" b="0" smtClean="0"/>
              <a:t>、显示后继、显示关联等。</a:t>
            </a:r>
            <a:r>
              <a:rPr lang="zh-CN" altLang="en-US" sz="2200" b="0" smtClean="0"/>
              <a:t>界面直观友好。</a:t>
            </a:r>
            <a:endParaRPr lang="en-US" altLang="zh-CN" sz="2200" b="0" smtClean="0"/>
          </a:p>
          <a:p>
            <a:pPr eaLnBrk="1" hangingPunct="1"/>
            <a:r>
              <a:rPr lang="zh-CN" altLang="en-US" sz="2200" b="0" smtClean="0"/>
              <a:t>支</a:t>
            </a:r>
            <a:r>
              <a:rPr lang="zh-CN" altLang="en-US" sz="2200" b="0" smtClean="0"/>
              <a:t>持对任务进行条件过滤，方便各任务调度人员在权限范围按各种过滤条件查看任务情况。（过滤条件包括任务隶属的业务、任务隶属的用户组、任务所在的节点、任务状态、调度日期等）</a:t>
            </a:r>
            <a:endParaRPr lang="en-US" altLang="zh-CN" sz="2200" b="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F2CD09A6-C6C0-42D2-8DC6-1A3F5E9FB86F}" type="slidenum">
              <a:rPr lang="de-DE" altLang="zh-CN" smtClean="0"/>
              <a:pPr defTabSz="784225"/>
              <a:t>8</a:t>
            </a:fld>
            <a:endParaRPr lang="en-GB" altLang="zh-CN" smtClean="0"/>
          </a:p>
        </p:txBody>
      </p:sp>
      <p:sp>
        <p:nvSpPr>
          <p:cNvPr id="10243" name="Rectangle 2"/>
          <p:cNvSpPr>
            <a:spLocks noGrp="1" noChangeArrowheads="1"/>
          </p:cNvSpPr>
          <p:nvPr>
            <p:ph type="title"/>
          </p:nvPr>
        </p:nvSpPr>
        <p:spPr>
          <a:xfrm>
            <a:off x="323528" y="0"/>
            <a:ext cx="8064500" cy="908720"/>
          </a:xfrm>
        </p:spPr>
        <p:txBody>
          <a:bodyPr/>
          <a:lstStyle/>
          <a:p>
            <a:pPr eaLnBrk="1" hangingPunct="1"/>
            <a:r>
              <a:rPr lang="zh-CN" altLang="en-US" smtClean="0"/>
              <a:t>本发明的技术保护点</a:t>
            </a:r>
          </a:p>
        </p:txBody>
      </p:sp>
      <p:sp>
        <p:nvSpPr>
          <p:cNvPr id="10244" name="Rectangle 3"/>
          <p:cNvSpPr>
            <a:spLocks noGrp="1" noChangeArrowheads="1"/>
          </p:cNvSpPr>
          <p:nvPr>
            <p:ph type="body" idx="1"/>
          </p:nvPr>
        </p:nvSpPr>
        <p:spPr>
          <a:xfrm>
            <a:off x="467544" y="836712"/>
            <a:ext cx="8208912" cy="4824536"/>
          </a:xfrm>
        </p:spPr>
        <p:txBody>
          <a:bodyPr/>
          <a:lstStyle/>
          <a:p>
            <a:pPr eaLnBrk="1" hangingPunct="1"/>
            <a:r>
              <a:rPr lang="zh-CN" altLang="en-US" sz="2200" b="0" smtClean="0"/>
              <a:t>技术点</a:t>
            </a:r>
            <a:r>
              <a:rPr lang="zh-CN" altLang="en-US" sz="2200" b="0" smtClean="0"/>
              <a:t>一 ：将数据仓库中与日历相关的限制转换为虚拟任务，将不同周期类型的任务统一处理，在设定的最小调度周期（例如天）内统一展示所有任务的依赖关系及调度情况</a:t>
            </a:r>
            <a:endParaRPr lang="en-US" altLang="zh-CN" sz="2200" b="0" smtClean="0"/>
          </a:p>
          <a:p>
            <a:pPr eaLnBrk="1" hangingPunct="1"/>
            <a:endParaRPr lang="en-US" altLang="zh-CN" sz="2200" b="0" smtClean="0"/>
          </a:p>
          <a:p>
            <a:pPr eaLnBrk="1" hangingPunct="1"/>
            <a:r>
              <a:rPr lang="zh-CN" altLang="en-US" sz="2200" b="0" smtClean="0"/>
              <a:t>技术点</a:t>
            </a:r>
            <a:r>
              <a:rPr lang="zh-CN" altLang="en-US" sz="2200" b="0" smtClean="0"/>
              <a:t>二：通过不同的图元大小展示任务需要的资源，通过不同颜色标识任务状态，通过一个任务中的两种颜色标识任务执行进度的显示方法。</a:t>
            </a:r>
            <a:endParaRPr lang="en-US" altLang="zh-CN" sz="2200" b="0" smtClean="0"/>
          </a:p>
          <a:p>
            <a:pPr eaLnBrk="1" hangingPunct="1"/>
            <a:endParaRPr lang="en-US" altLang="zh-CN" sz="2200" b="0" smtClean="0"/>
          </a:p>
          <a:p>
            <a:pPr eaLnBrk="1" hangingPunct="1"/>
            <a:r>
              <a:rPr lang="zh-CN" altLang="en-US" sz="2200" b="0" smtClean="0"/>
              <a:t>技术点</a:t>
            </a:r>
            <a:r>
              <a:rPr lang="zh-CN" altLang="en-US" sz="2200" b="0" smtClean="0"/>
              <a:t>三：在图形界面上直观支持任务查看、重做、后继重做、显示前导、显示后继、显示关联等。</a:t>
            </a:r>
            <a:endParaRPr lang="zh-CN" altLang="en-US" sz="2200" b="0" smtClean="0"/>
          </a:p>
          <a:p>
            <a:pPr eaLnBrk="1" hangingPunct="1"/>
            <a:endParaRPr lang="zh-CN" altLang="en-US" sz="2200" b="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CF933345-4EA5-492C-8A8E-68516B15F6A3}" type="slidenum">
              <a:rPr lang="de-DE" altLang="zh-CN" smtClean="0"/>
              <a:pPr defTabSz="784225"/>
              <a:t>9</a:t>
            </a:fld>
            <a:endParaRPr lang="en-GB" altLang="zh-CN" smtClean="0"/>
          </a:p>
        </p:txBody>
      </p:sp>
      <p:sp>
        <p:nvSpPr>
          <p:cNvPr id="11267" name="Rectangle 2"/>
          <p:cNvSpPr>
            <a:spLocks noGrp="1" noChangeArrowheads="1"/>
          </p:cNvSpPr>
          <p:nvPr>
            <p:ph type="title"/>
          </p:nvPr>
        </p:nvSpPr>
        <p:spPr/>
        <p:txBody>
          <a:bodyPr/>
          <a:lstStyle/>
          <a:p>
            <a:pPr eaLnBrk="1" hangingPunct="1"/>
            <a:endParaRPr lang="zh-CN" altLang="zh-CN" smtClean="0"/>
          </a:p>
        </p:txBody>
      </p:sp>
      <p:sp>
        <p:nvSpPr>
          <p:cNvPr id="11268" name="Rectangle 3"/>
          <p:cNvSpPr>
            <a:spLocks noGrp="1" noChangeArrowheads="1"/>
          </p:cNvSpPr>
          <p:nvPr>
            <p:ph type="body" idx="1"/>
          </p:nvPr>
        </p:nvSpPr>
        <p:spPr/>
        <p:txBody>
          <a:bodyPr/>
          <a:lstStyle/>
          <a:p>
            <a:pPr algn="ctr" eaLnBrk="1" hangingPunct="1"/>
            <a:endParaRPr lang="en-US" altLang="zh-CN" smtClean="0"/>
          </a:p>
          <a:p>
            <a:pPr algn="ctr" eaLnBrk="1" hangingPunct="1"/>
            <a:endParaRPr lang="en-US" altLang="zh-CN" smtClean="0"/>
          </a:p>
          <a:p>
            <a:pPr algn="ctr" eaLnBrk="1" hangingPunct="1"/>
            <a:endParaRPr lang="en-US" altLang="zh-CN" smtClean="0"/>
          </a:p>
          <a:p>
            <a:pPr algn="ctr" eaLnBrk="1" hangingPunct="1"/>
            <a:endParaRPr lang="en-US" altLang="zh-CN" smtClean="0"/>
          </a:p>
          <a:p>
            <a:pPr algn="ctr" eaLnBrk="1" hangingPunct="1"/>
            <a:endParaRPr lang="en-US" altLang="zh-CN" smtClean="0"/>
          </a:p>
          <a:p>
            <a:pPr algn="ctr" eaLnBrk="1" hangingPunct="1">
              <a:buFont typeface="Wingdings" pitchFamily="2" charset="2"/>
              <a:buNone/>
            </a:pPr>
            <a:r>
              <a:rPr lang="en-US" altLang="zh-CN" sz="3600" i="1" smtClean="0">
                <a:latin typeface="Times New Roman" pitchFamily="18" charset="0"/>
              </a:rPr>
              <a:t>THE END</a:t>
            </a:r>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1982</TotalTime>
  <Words>1245</Words>
  <Application>Microsoft Office PowerPoint</Application>
  <PresentationFormat>全屏显示(4:3)</PresentationFormat>
  <Paragraphs>83</Paragraphs>
  <Slides>9</Slides>
  <Notes>3</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自定义设计方案</vt:lpstr>
      <vt:lpstr>IDEA名称：一种数据仓库任务调度展现方法 IDEA提交人：王光明、周红兵 IDEA提交时间：2012-11-29</vt:lpstr>
      <vt:lpstr>IDEA 撰写——Keyword</vt:lpstr>
      <vt:lpstr>IDEA 撰写— 背景介绍</vt:lpstr>
      <vt:lpstr>IDEA 撰写——现有技术及其缺陷 </vt:lpstr>
      <vt:lpstr>IDEA 撰写——IDEA技术方案</vt:lpstr>
      <vt:lpstr>IDEA 撰写——IDEA技术方案 – UI示例</vt:lpstr>
      <vt:lpstr>本发明有益效果</vt:lpstr>
      <vt:lpstr>本发明的技术保护点</vt:lpstr>
      <vt:lpstr>幻灯片 9</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Ming</dc:creator>
  <cp:lastModifiedBy>Wangguangming</cp:lastModifiedBy>
  <cp:revision>195</cp:revision>
  <dcterms:created xsi:type="dcterms:W3CDTF">2006-05-16T07:41:12Z</dcterms:created>
  <dcterms:modified xsi:type="dcterms:W3CDTF">2012-11-29T07:58:33Z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(3)Ef2QQ2839j2iM2fZ1RXE++EE5XVSE4i3t/n1ti54mp35QStpBvXvNFbVcwS/8WizQHvgVAk4_x000d_
q0hgDh7ESAn9VGrJsGjwoabzt1u4mwO+OePLVQJQGLGaYeXuL8lNIXBLJF+aDIiMz29LyQys_x000d_
0sTbVDs39dWtTW72h5AOlNYMvdoky5cZrLxwZpLQtwh0Q7sG7XnP4nl10bEs8766oM1HsIAJ_x000d_
k8XaNumco2jrSqgW04</vt:lpwstr>
  </property>
  <property fmtid="{D5CDD505-2E9C-101B-9397-08002B2CF9AE}" pid="3" name="_ms_pID_7253431">
    <vt:lpwstr>/CyiSf0mzxZMiPmMXf9YMRS+pUSjbtbCKJPUNdFEGGsjAxRl84iPhH_x000d_
juVaHYFG24Bx7UurhKJO3CLDiIDaSUZlzmPK2adK0tC/ODmavGqBxUyhQUnCbrtGiuJ6BdUZ_x000d_
TIBjnPafc3oHDpMRl3pHpOQqvVfXHrcwmukdwCQditIsNoDu3Grr5Ma3YSIN/uYZlWiqy1mB_x000d_
fHJN9Oo0TBv2PHRt67ud5YgwoqdARLi6xHCA</vt:lpwstr>
  </property>
  <property fmtid="{D5CDD505-2E9C-101B-9397-08002B2CF9AE}" pid="4" name="_ms_pID_7253432">
    <vt:lpwstr>1k4FBasv9P1Y7zoXsoCxM2GIuTm9IUDtJqzJ_x000d_
PhPMlGECCXI4bTvspzGz2uOyaqGMIQ==</vt:lpwstr>
  </property>
  <property fmtid="{D5CDD505-2E9C-101B-9397-08002B2CF9AE}" pid="5" name="sflag">
    <vt:lpwstr>1354168836</vt:lpwstr>
  </property>
</Properties>
</file>