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96" r:id="rId4"/>
  </p:sldMasterIdLst>
  <p:sldIdLst>
    <p:sldId id="303" r:id="rId5"/>
    <p:sldId id="315" r:id="rId6"/>
    <p:sldId id="311" r:id="rId7"/>
    <p:sldId id="318" r:id="rId8"/>
    <p:sldId id="310" r:id="rId9"/>
    <p:sldId id="314" r:id="rId10"/>
    <p:sldId id="326" r:id="rId11"/>
    <p:sldId id="323" r:id="rId12"/>
    <p:sldId id="319" r:id="rId13"/>
    <p:sldId id="320" r:id="rId14"/>
    <p:sldId id="321" r:id="rId15"/>
    <p:sldId id="322" r:id="rId16"/>
    <p:sldId id="325" r:id="rId17"/>
    <p:sldId id="32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CC"/>
    <a:srgbClr val="BF01A4"/>
    <a:srgbClr val="CCFFCC"/>
    <a:srgbClr val="CCFFFF"/>
    <a:srgbClr val="0066FF"/>
    <a:srgbClr val="2007B9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62" autoAdjust="0"/>
    <p:restoredTop sz="94675" autoAdjust="0"/>
  </p:normalViewPr>
  <p:slideViewPr>
    <p:cSldViewPr>
      <p:cViewPr varScale="1">
        <p:scale>
          <a:sx n="85" d="100"/>
          <a:sy n="85" d="100"/>
        </p:scale>
        <p:origin x="-11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638175"/>
            <a:ext cx="1981200" cy="5197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5795962" cy="5197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2013-3-13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2013-3-13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2013-3-13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2013-3-13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2013-3-13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6976-EDE9-490D-8217-B43D2E23B466}" type="datetimeFigureOut">
              <a:rPr lang="zh-CN" altLang="en-US" smtClean="0"/>
              <a:pPr/>
              <a:t>2013-3-13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96976-EDE9-490D-8217-B43D2E23B466}" type="datetimeFigureOut">
              <a:rPr lang="zh-CN" altLang="en-US" smtClean="0"/>
              <a:pPr/>
              <a:t>2013-3-13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BE14-0730-4947-86FE-F8379E2875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>
              <a:solidFill>
                <a:srgbClr val="000000"/>
              </a:solidFill>
              <a:latin typeface="FrutigerNext LT Regular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7929562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2" tIns="40076" rIns="80152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52" tIns="40076" rIns="80152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-1844675" y="898525"/>
            <a:ext cx="1844675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0124" tIns="40063" rIns="80124" bIns="40063"/>
          <a:lstStyle/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英文目录标题</a:t>
            </a:r>
            <a:r>
              <a:rPr lang="en-US" altLang="zh-CN" sz="1100">
                <a:solidFill>
                  <a:srgbClr val="000000"/>
                </a:solidFill>
              </a:rPr>
              <a:t>:35-40pt  </a:t>
            </a: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 R153 G0 B0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内部使用字体 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>
                <a:solidFill>
                  <a:srgbClr val="000000"/>
                </a:solidFill>
              </a:rPr>
              <a:t>FrutigerNext LT Medium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外部使用字体 </a:t>
            </a:r>
            <a:r>
              <a:rPr lang="en-US" altLang="zh-CN" sz="1100">
                <a:solidFill>
                  <a:srgbClr val="000000"/>
                </a:solidFill>
              </a:rPr>
              <a:t>: Arial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中文目录标题</a:t>
            </a:r>
            <a:r>
              <a:rPr lang="en-US" altLang="zh-CN" sz="1100">
                <a:solidFill>
                  <a:srgbClr val="000000"/>
                </a:solidFill>
              </a:rPr>
              <a:t>:35-40pt  </a:t>
            </a: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 R153 G0 B0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字体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黑体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英文目录正文</a:t>
            </a:r>
            <a:r>
              <a:rPr lang="en-US" altLang="zh-CN" sz="1100">
                <a:solidFill>
                  <a:srgbClr val="000000"/>
                </a:solidFill>
              </a:rPr>
              <a:t>:28-30pt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子目录 </a:t>
            </a:r>
            <a:r>
              <a:rPr lang="en-US" altLang="zh-CN" sz="1100">
                <a:solidFill>
                  <a:srgbClr val="000000"/>
                </a:solidFill>
              </a:rPr>
              <a:t>(2-5</a:t>
            </a:r>
            <a:r>
              <a:rPr lang="zh-CN" altLang="en-US" sz="1100">
                <a:solidFill>
                  <a:srgbClr val="000000"/>
                </a:solidFill>
              </a:rPr>
              <a:t>级</a:t>
            </a:r>
            <a:r>
              <a:rPr lang="en-US" altLang="zh-CN" sz="1100">
                <a:solidFill>
                  <a:srgbClr val="000000"/>
                </a:solidFill>
              </a:rPr>
              <a:t>) :20-30pt  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黑色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内部使用字体 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>
                <a:solidFill>
                  <a:srgbClr val="000000"/>
                </a:solidFill>
              </a:rPr>
              <a:t>FrutigerNext LT Regular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外部使用字体 </a:t>
            </a:r>
            <a:r>
              <a:rPr lang="en-US" altLang="zh-CN" sz="1100">
                <a:solidFill>
                  <a:srgbClr val="000000"/>
                </a:solidFill>
              </a:rPr>
              <a:t>: Arial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中文目录正文</a:t>
            </a:r>
            <a:r>
              <a:rPr lang="en-US" altLang="zh-CN" sz="1100">
                <a:solidFill>
                  <a:srgbClr val="000000"/>
                </a:solidFill>
              </a:rPr>
              <a:t>:28-30pt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子目录</a:t>
            </a:r>
            <a:r>
              <a:rPr lang="en-US" altLang="zh-CN" sz="1100">
                <a:solidFill>
                  <a:srgbClr val="000000"/>
                </a:solidFill>
              </a:rPr>
              <a:t>(2-5</a:t>
            </a:r>
            <a:r>
              <a:rPr lang="zh-CN" altLang="en-US" sz="1100">
                <a:solidFill>
                  <a:srgbClr val="000000"/>
                </a:solidFill>
              </a:rPr>
              <a:t>级</a:t>
            </a:r>
            <a:r>
              <a:rPr lang="en-US" altLang="zh-CN" sz="1100">
                <a:solidFill>
                  <a:srgbClr val="000000"/>
                </a:solidFill>
              </a:rPr>
              <a:t>):20-30pt </a:t>
            </a: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颜色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黑色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>
                <a:solidFill>
                  <a:srgbClr val="000000"/>
                </a:solidFill>
              </a:rPr>
              <a:t>字体</a:t>
            </a:r>
            <a:r>
              <a:rPr lang="en-US" altLang="zh-CN" sz="1100">
                <a:solidFill>
                  <a:srgbClr val="000000"/>
                </a:solidFill>
              </a:rPr>
              <a:t>:</a:t>
            </a:r>
            <a:r>
              <a:rPr lang="zh-CN" altLang="en-US" sz="1100">
                <a:solidFill>
                  <a:srgbClr val="000000"/>
                </a:solidFill>
              </a:rPr>
              <a:t>细黑体 </a:t>
            </a: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100">
              <a:solidFill>
                <a:srgbClr val="000000"/>
              </a:solidFill>
            </a:endParaRPr>
          </a:p>
          <a:p>
            <a:pPr marL="300038" indent="-300038" algn="r" defTabSz="801688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96976-EDE9-490D-8217-B43D2E23B46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2013-3-13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BE14-0730-4947-86FE-F8379E2875F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0"/>
            <a:ext cx="7929563" cy="869950"/>
          </a:xfrm>
        </p:spPr>
        <p:txBody>
          <a:bodyPr/>
          <a:lstStyle/>
          <a:p>
            <a:pPr eaLnBrk="1" hangingPunct="1"/>
            <a:r>
              <a:rPr lang="zh-CN" b="1" smtClean="0"/>
              <a:t>目录</a:t>
            </a:r>
          </a:p>
        </p:txBody>
      </p:sp>
      <p:sp>
        <p:nvSpPr>
          <p:cNvPr id="8195" name="Rectangle 24"/>
          <p:cNvSpPr>
            <a:spLocks noGrp="1" noChangeArrowheads="1"/>
          </p:cNvSpPr>
          <p:nvPr>
            <p:ph idx="4294967295"/>
          </p:nvPr>
        </p:nvSpPr>
        <p:spPr>
          <a:xfrm>
            <a:off x="611188" y="836613"/>
            <a:ext cx="7921625" cy="511333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BI</a:t>
            </a:r>
            <a:r>
              <a:rPr lang="zh-CN" altLang="en-US" smtClean="0">
                <a:solidFill>
                  <a:srgbClr val="FF0000"/>
                </a:solidFill>
              </a:rPr>
              <a:t>系统业务架构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mtClean="0"/>
              <a:t>BI</a:t>
            </a:r>
            <a:r>
              <a:rPr lang="zh-CN" altLang="en-US" smtClean="0"/>
              <a:t>技术架构</a:t>
            </a:r>
            <a:endParaRPr lang="en-US" altLang="zh-CN" smtClean="0"/>
          </a:p>
          <a:p>
            <a:pPr marL="300038" lvl="1" indent="-300038" eaLnBrk="1" hangingPunct="1">
              <a:buChar char="•"/>
            </a:pPr>
            <a:endParaRPr lang="en-US" altLang="zh-CN" sz="2600" b="1" smtClean="0">
              <a:cs typeface="+mn-cs"/>
            </a:endParaRPr>
          </a:p>
          <a:p>
            <a:pPr lvl="1" eaLnBrk="1" hangingPunct="1"/>
            <a:endParaRPr lang="en-US" altLang="zh-CN" smtClean="0"/>
          </a:p>
          <a:p>
            <a:pPr lvl="1" eaLnBrk="1" hangingPunct="1">
              <a:buNone/>
            </a:pPr>
            <a:endParaRPr lang="en-US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248"/>
          <p:cNvSpPr txBox="1"/>
          <p:nvPr/>
        </p:nvSpPr>
        <p:spPr>
          <a:xfrm>
            <a:off x="179512" y="44624"/>
            <a:ext cx="8210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平台关键技术</a:t>
            </a:r>
            <a:r>
              <a:rPr lang="en-US" altLang="zh-CN" sz="2400" b="1" smtClean="0">
                <a:solidFill>
                  <a:srgbClr val="C00000"/>
                </a:solidFill>
              </a:rPr>
              <a:t>-  </a:t>
            </a:r>
            <a:r>
              <a:rPr lang="zh-CN" altLang="en-US" sz="2400" b="1" smtClean="0">
                <a:solidFill>
                  <a:srgbClr val="C00000"/>
                </a:solidFill>
              </a:rPr>
              <a:t>数据存储和计算（</a:t>
            </a:r>
            <a:r>
              <a:rPr lang="en-US" altLang="zh-CN" sz="2400" b="1" smtClean="0">
                <a:solidFill>
                  <a:srgbClr val="C00000"/>
                </a:solidFill>
              </a:rPr>
              <a:t>HIVE &amp; Hadoop</a:t>
            </a:r>
            <a:r>
              <a:rPr lang="zh-CN" altLang="en-US" sz="2400" b="1" smtClean="0">
                <a:solidFill>
                  <a:srgbClr val="C00000"/>
                </a:solidFill>
              </a:rPr>
              <a:t>，开源）</a:t>
            </a:r>
          </a:p>
          <a:p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51720" y="6309320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3333FF"/>
                </a:solidFill>
              </a:rPr>
              <a:t>Hadoop&amp;HIVE:  BI</a:t>
            </a:r>
            <a:r>
              <a:rPr lang="zh-CN" altLang="en-US" b="1" smtClean="0">
                <a:solidFill>
                  <a:srgbClr val="3333FF"/>
                </a:solidFill>
              </a:rPr>
              <a:t>数据仓库存储和计算环境</a:t>
            </a:r>
            <a:endParaRPr lang="zh-CN" altLang="en-US" b="1">
              <a:solidFill>
                <a:srgbClr val="3333FF"/>
              </a:solidFill>
            </a:endParaRPr>
          </a:p>
        </p:txBody>
      </p:sp>
      <p:pic>
        <p:nvPicPr>
          <p:cNvPr id="5" name="图片 3" descr="system_architecture3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7" y="476672"/>
            <a:ext cx="8964613" cy="569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248"/>
          <p:cNvSpPr txBox="1"/>
          <p:nvPr/>
        </p:nvSpPr>
        <p:spPr>
          <a:xfrm>
            <a:off x="179512" y="44624"/>
            <a:ext cx="6110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平台关键技术</a:t>
            </a:r>
            <a:r>
              <a:rPr lang="en-US" altLang="zh-CN" sz="2400" b="1" smtClean="0">
                <a:solidFill>
                  <a:srgbClr val="C00000"/>
                </a:solidFill>
              </a:rPr>
              <a:t>-  </a:t>
            </a:r>
            <a:r>
              <a:rPr lang="zh-CN" altLang="en-US" sz="2400" b="1" smtClean="0">
                <a:solidFill>
                  <a:srgbClr val="C00000"/>
                </a:solidFill>
              </a:rPr>
              <a:t>数据开放（</a:t>
            </a:r>
            <a:r>
              <a:rPr lang="en-US" altLang="zh-CN" sz="2400" b="1" smtClean="0">
                <a:solidFill>
                  <a:srgbClr val="C00000"/>
                </a:solidFill>
              </a:rPr>
              <a:t>HBase</a:t>
            </a:r>
            <a:r>
              <a:rPr lang="zh-CN" altLang="en-US" sz="2400" b="1" smtClean="0">
                <a:solidFill>
                  <a:srgbClr val="C00000"/>
                </a:solidFill>
              </a:rPr>
              <a:t>，开源）</a:t>
            </a:r>
          </a:p>
          <a:p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07704" y="6237312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3333FF"/>
                </a:solidFill>
              </a:rPr>
              <a:t>HBase:  BI</a:t>
            </a:r>
            <a:r>
              <a:rPr lang="zh-CN" altLang="en-US" b="1" smtClean="0">
                <a:solidFill>
                  <a:srgbClr val="3333FF"/>
                </a:solidFill>
              </a:rPr>
              <a:t>数据开放平台存储环境</a:t>
            </a:r>
            <a:endParaRPr lang="zh-CN" altLang="en-US" b="1">
              <a:solidFill>
                <a:srgbClr val="3333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48680"/>
            <a:ext cx="6768752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248"/>
          <p:cNvSpPr txBox="1"/>
          <p:nvPr/>
        </p:nvSpPr>
        <p:spPr>
          <a:xfrm>
            <a:off x="179512" y="44624"/>
            <a:ext cx="6238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平台关键技术</a:t>
            </a:r>
            <a:r>
              <a:rPr lang="en-US" altLang="zh-CN" sz="2400" b="1" smtClean="0">
                <a:solidFill>
                  <a:srgbClr val="C00000"/>
                </a:solidFill>
              </a:rPr>
              <a:t>-  </a:t>
            </a:r>
            <a:r>
              <a:rPr lang="zh-CN" altLang="en-US" sz="2400" b="1" smtClean="0">
                <a:solidFill>
                  <a:srgbClr val="C00000"/>
                </a:solidFill>
              </a:rPr>
              <a:t>数据挖掘 （</a:t>
            </a:r>
            <a:r>
              <a:rPr lang="en-US" altLang="zh-CN" sz="2400" b="1" smtClean="0">
                <a:solidFill>
                  <a:srgbClr val="C00000"/>
                </a:solidFill>
              </a:rPr>
              <a:t> Weka</a:t>
            </a:r>
            <a:r>
              <a:rPr lang="zh-CN" altLang="en-US" sz="2400" b="1" smtClean="0">
                <a:solidFill>
                  <a:srgbClr val="C00000"/>
                </a:solidFill>
              </a:rPr>
              <a:t>，开源）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19672" y="6237312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3333FF"/>
                </a:solidFill>
              </a:rPr>
              <a:t>WEKA/ SmartMiner:  BI</a:t>
            </a:r>
            <a:r>
              <a:rPr lang="zh-CN" altLang="en-US" b="1" smtClean="0">
                <a:solidFill>
                  <a:srgbClr val="3333FF"/>
                </a:solidFill>
              </a:rPr>
              <a:t>机器学习环境</a:t>
            </a:r>
            <a:endParaRPr lang="zh-CN" altLang="en-US" b="1">
              <a:solidFill>
                <a:srgbClr val="3333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48680"/>
            <a:ext cx="8210550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248"/>
          <p:cNvSpPr txBox="1"/>
          <p:nvPr/>
        </p:nvSpPr>
        <p:spPr>
          <a:xfrm>
            <a:off x="179512" y="44624"/>
            <a:ext cx="634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平台关键技术</a:t>
            </a:r>
            <a:r>
              <a:rPr lang="en-US" altLang="zh-CN" sz="2400" b="1" smtClean="0">
                <a:solidFill>
                  <a:srgbClr val="C00000"/>
                </a:solidFill>
              </a:rPr>
              <a:t>-  </a:t>
            </a:r>
            <a:r>
              <a:rPr lang="zh-CN" altLang="en-US" sz="2400" b="1" smtClean="0">
                <a:solidFill>
                  <a:srgbClr val="C00000"/>
                </a:solidFill>
              </a:rPr>
              <a:t>报表</a:t>
            </a:r>
            <a:r>
              <a:rPr lang="en-US" altLang="zh-CN" sz="2400" b="1" smtClean="0">
                <a:solidFill>
                  <a:srgbClr val="C00000"/>
                </a:solidFill>
              </a:rPr>
              <a:t>(FineReport, </a:t>
            </a:r>
            <a:r>
              <a:rPr lang="zh-CN" altLang="en-US" sz="2400" b="1" smtClean="0">
                <a:solidFill>
                  <a:srgbClr val="C00000"/>
                </a:solidFill>
              </a:rPr>
              <a:t>商业软件）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35696" y="6309320"/>
            <a:ext cx="512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3333FF"/>
                </a:solidFill>
              </a:rPr>
              <a:t>报表</a:t>
            </a:r>
            <a:r>
              <a:rPr lang="en-US" altLang="zh-CN" b="1" smtClean="0">
                <a:solidFill>
                  <a:srgbClr val="3333FF"/>
                </a:solidFill>
              </a:rPr>
              <a:t>:  </a:t>
            </a:r>
            <a:r>
              <a:rPr lang="zh-CN" altLang="en-US" b="1" smtClean="0">
                <a:solidFill>
                  <a:srgbClr val="3333FF"/>
                </a:solidFill>
              </a:rPr>
              <a:t>采用</a:t>
            </a:r>
            <a:r>
              <a:rPr lang="en-US" altLang="zh-CN" b="1" smtClean="0">
                <a:solidFill>
                  <a:srgbClr val="3333FF"/>
                </a:solidFill>
              </a:rPr>
              <a:t>FineReport</a:t>
            </a:r>
            <a:r>
              <a:rPr lang="zh-CN" altLang="en-US" b="1" smtClean="0">
                <a:solidFill>
                  <a:srgbClr val="3333FF"/>
                </a:solidFill>
              </a:rPr>
              <a:t>商业软件提供报表展示能力</a:t>
            </a:r>
            <a:endParaRPr lang="zh-CN" altLang="en-US" b="1">
              <a:solidFill>
                <a:srgbClr val="3333FF"/>
              </a:solidFill>
            </a:endParaRPr>
          </a:p>
        </p:txBody>
      </p:sp>
      <p:pic>
        <p:nvPicPr>
          <p:cNvPr id="4098" name="Picture 2" descr="FineReport报表组成结构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20688"/>
            <a:ext cx="7128792" cy="55993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248"/>
          <p:cNvSpPr txBox="1"/>
          <p:nvPr/>
        </p:nvSpPr>
        <p:spPr>
          <a:xfrm>
            <a:off x="179512" y="44624"/>
            <a:ext cx="6403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平台关键技术</a:t>
            </a:r>
            <a:r>
              <a:rPr lang="en-US" altLang="zh-CN" sz="2400" b="1" smtClean="0">
                <a:solidFill>
                  <a:srgbClr val="C00000"/>
                </a:solidFill>
              </a:rPr>
              <a:t>-  </a:t>
            </a:r>
            <a:r>
              <a:rPr lang="zh-CN" altLang="en-US" sz="2400" b="1" smtClean="0">
                <a:solidFill>
                  <a:srgbClr val="C00000"/>
                </a:solidFill>
              </a:rPr>
              <a:t>任务调度中心（</a:t>
            </a:r>
            <a:r>
              <a:rPr lang="en-US" altLang="zh-CN" sz="2400" b="1" smtClean="0">
                <a:solidFill>
                  <a:srgbClr val="C00000"/>
                </a:solidFill>
              </a:rPr>
              <a:t>TCC</a:t>
            </a:r>
            <a:r>
              <a:rPr lang="zh-CN" altLang="en-US" sz="2400" b="1" smtClean="0">
                <a:solidFill>
                  <a:srgbClr val="C00000"/>
                </a:solidFill>
              </a:rPr>
              <a:t>，自研）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35696" y="6309320"/>
            <a:ext cx="3274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3333FF"/>
                </a:solidFill>
              </a:rPr>
              <a:t>TCC:  </a:t>
            </a:r>
            <a:r>
              <a:rPr lang="zh-CN" altLang="en-US" b="1" smtClean="0">
                <a:solidFill>
                  <a:srgbClr val="3333FF"/>
                </a:solidFill>
              </a:rPr>
              <a:t>任务调度中心，</a:t>
            </a:r>
            <a:r>
              <a:rPr lang="en-US" altLang="zh-CN" b="1" smtClean="0">
                <a:solidFill>
                  <a:srgbClr val="3333FF"/>
                </a:solidFill>
              </a:rPr>
              <a:t> BI</a:t>
            </a:r>
            <a:r>
              <a:rPr lang="zh-CN" altLang="en-US" b="1" smtClean="0">
                <a:solidFill>
                  <a:srgbClr val="3333FF"/>
                </a:solidFill>
              </a:rPr>
              <a:t>的大脑</a:t>
            </a:r>
            <a:endParaRPr lang="zh-CN" altLang="en-US" b="1">
              <a:solidFill>
                <a:srgbClr val="3333FF"/>
              </a:solidFill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3"/>
            <a:ext cx="9144000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下箭头 62"/>
          <p:cNvSpPr/>
          <p:nvPr/>
        </p:nvSpPr>
        <p:spPr>
          <a:xfrm flipV="1">
            <a:off x="2915816" y="4077072"/>
            <a:ext cx="144016" cy="1368152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3" name="下箭头 92"/>
          <p:cNvSpPr/>
          <p:nvPr/>
        </p:nvSpPr>
        <p:spPr>
          <a:xfrm flipV="1">
            <a:off x="6372200" y="4077072"/>
            <a:ext cx="144016" cy="1368152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4" name="下箭头 93"/>
          <p:cNvSpPr/>
          <p:nvPr/>
        </p:nvSpPr>
        <p:spPr>
          <a:xfrm flipV="1">
            <a:off x="4644008" y="4077072"/>
            <a:ext cx="216024" cy="1368152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2555781" y="548680"/>
            <a:ext cx="1113877" cy="1053697"/>
            <a:chOff x="8143625" y="2852936"/>
            <a:chExt cx="737944" cy="713616"/>
          </a:xfrm>
        </p:grpSpPr>
        <p:pic>
          <p:nvPicPr>
            <p:cNvPr id="107" name="Picture 3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187674" y="2852936"/>
              <a:ext cx="693895" cy="576064"/>
            </a:xfrm>
            <a:prstGeom prst="rect">
              <a:avLst/>
            </a:prstGeom>
            <a:noFill/>
          </p:spPr>
        </p:pic>
        <p:sp>
          <p:nvSpPr>
            <p:cNvPr id="108" name="TextBox 107"/>
            <p:cNvSpPr txBox="1"/>
            <p:nvPr/>
          </p:nvSpPr>
          <p:spPr>
            <a:xfrm>
              <a:off x="8143625" y="3389377"/>
              <a:ext cx="683072" cy="177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smtClean="0">
                  <a:solidFill>
                    <a:prstClr val="black"/>
                  </a:solidFill>
                </a:rPr>
                <a:t>第三方开发者</a:t>
              </a:r>
              <a:endParaRPr lang="zh-CN" altLang="en-US" sz="1100">
                <a:solidFill>
                  <a:prstClr val="black"/>
                </a:solidFill>
              </a:endParaRPr>
            </a:p>
          </p:txBody>
        </p:sp>
      </p:grpSp>
      <p:sp>
        <p:nvSpPr>
          <p:cNvPr id="250" name="TextBox 249"/>
          <p:cNvSpPr txBox="1"/>
          <p:nvPr/>
        </p:nvSpPr>
        <p:spPr>
          <a:xfrm>
            <a:off x="0" y="0"/>
            <a:ext cx="291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终端云</a:t>
            </a:r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系统上下文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cxnSp>
        <p:nvCxnSpPr>
          <p:cNvPr id="241" name="直接箭头连接符 240"/>
          <p:cNvCxnSpPr/>
          <p:nvPr/>
        </p:nvCxnSpPr>
        <p:spPr>
          <a:xfrm>
            <a:off x="2987824" y="1556792"/>
            <a:ext cx="0" cy="1224136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195736" y="1916832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Font typeface="Wingdings" pitchFamily="2" charset="2"/>
              <a:buChar char="ü"/>
            </a:pPr>
            <a:r>
              <a:rPr lang="zh-CN" altLang="en-US" sz="1000" smtClean="0">
                <a:solidFill>
                  <a:prstClr val="black"/>
                </a:solidFill>
              </a:rPr>
              <a:t>下载行为信息采集</a:t>
            </a:r>
            <a:r>
              <a:rPr lang="en-US" altLang="zh-CN" sz="1000" smtClean="0">
                <a:solidFill>
                  <a:prstClr val="black"/>
                </a:solidFill>
              </a:rPr>
              <a:t>SDK</a:t>
            </a:r>
          </a:p>
          <a:p>
            <a:pPr marL="252000" indent="-252000">
              <a:buFont typeface="Wingdings" pitchFamily="2" charset="2"/>
              <a:buChar char="ü"/>
            </a:pPr>
            <a:r>
              <a:rPr lang="zh-CN" altLang="en-US" sz="1000" smtClean="0">
                <a:solidFill>
                  <a:prstClr val="black"/>
                </a:solidFill>
              </a:rPr>
              <a:t>下载网页信息采集</a:t>
            </a:r>
            <a:r>
              <a:rPr lang="en-US" altLang="zh-CN" sz="1000" smtClean="0">
                <a:solidFill>
                  <a:prstClr val="black"/>
                </a:solidFill>
              </a:rPr>
              <a:t>JS</a:t>
            </a:r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483768" y="2852936"/>
            <a:ext cx="4104456" cy="1152128"/>
          </a:xfrm>
          <a:prstGeom prst="rect">
            <a:avLst/>
          </a:prstGeom>
          <a:solidFill>
            <a:srgbClr val="FFFF00">
              <a:alpha val="40000"/>
            </a:srgbClr>
          </a:solidFill>
          <a:ln w="28575"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终端云</a:t>
            </a:r>
            <a:r>
              <a:rPr lang="en-US" altLang="zh-CN" sz="1400" smtClean="0">
                <a:solidFill>
                  <a:schemeClr val="tx1"/>
                </a:solidFill>
              </a:rPr>
              <a:t>BI </a:t>
            </a:r>
            <a:r>
              <a:rPr lang="zh-CN" altLang="en-US" sz="1400" smtClean="0">
                <a:solidFill>
                  <a:schemeClr val="tx1"/>
                </a:solidFill>
              </a:rPr>
              <a:t>平台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339752" y="5517232"/>
            <a:ext cx="1296144" cy="648072"/>
          </a:xfrm>
          <a:prstGeom prst="rect">
            <a:avLst/>
          </a:prstGeom>
          <a:solidFill>
            <a:schemeClr val="accent6">
              <a:lumMod val="40000"/>
              <a:lumOff val="60000"/>
              <a:alpha val="81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用户客户端 </a:t>
            </a:r>
            <a:endParaRPr lang="en-US" altLang="zh-CN" sz="120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(</a:t>
            </a:r>
            <a:r>
              <a:rPr lang="zh-CN" altLang="en-US" sz="1200" smtClean="0">
                <a:solidFill>
                  <a:schemeClr val="tx1"/>
                </a:solidFill>
              </a:rPr>
              <a:t>客户端日志收集）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995936" y="5517232"/>
            <a:ext cx="1512168" cy="648072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业务系统</a:t>
            </a:r>
            <a:endParaRPr lang="en-US" altLang="zh-CN" sz="120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（服务端日志、业务</a:t>
            </a:r>
            <a:r>
              <a:rPr lang="en-US" altLang="zh-CN" sz="1200" smtClean="0">
                <a:solidFill>
                  <a:schemeClr val="tx1"/>
                </a:solidFill>
              </a:rPr>
              <a:t>DB</a:t>
            </a:r>
            <a:r>
              <a:rPr lang="zh-CN" altLang="en-US" sz="1200" smtClean="0">
                <a:solidFill>
                  <a:schemeClr val="tx1"/>
                </a:solidFill>
              </a:rPr>
              <a:t>数据）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68344" y="3068960"/>
            <a:ext cx="1008112" cy="792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</a:t>
            </a:r>
            <a:r>
              <a:rPr lang="zh-CN" altLang="en-US" sz="1200" smtClean="0">
                <a:solidFill>
                  <a:schemeClr val="tx1"/>
                </a:solidFill>
              </a:rPr>
              <a:t>数据应用业务（如广告平台等）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pic>
        <p:nvPicPr>
          <p:cNvPr id="57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548680"/>
            <a:ext cx="936104" cy="768425"/>
          </a:xfrm>
          <a:prstGeom prst="rect">
            <a:avLst/>
          </a:prstGeom>
          <a:noFill/>
        </p:spPr>
      </p:pic>
      <p:pic>
        <p:nvPicPr>
          <p:cNvPr id="60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48680"/>
            <a:ext cx="990147" cy="939767"/>
          </a:xfrm>
          <a:prstGeom prst="rect">
            <a:avLst/>
          </a:prstGeom>
          <a:noFill/>
        </p:spPr>
      </p:pic>
      <p:sp>
        <p:nvSpPr>
          <p:cNvPr id="61" name="TextBox 60"/>
          <p:cNvSpPr txBox="1"/>
          <p:nvPr/>
        </p:nvSpPr>
        <p:spPr>
          <a:xfrm>
            <a:off x="4211960" y="1340770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mtClean="0"/>
              <a:t>数据开发人员</a:t>
            </a:r>
            <a:endParaRPr lang="zh-CN" altLang="en-US" sz="1100"/>
          </a:p>
        </p:txBody>
      </p:sp>
      <p:sp>
        <p:nvSpPr>
          <p:cNvPr id="65" name="右箭头 64"/>
          <p:cNvSpPr/>
          <p:nvPr/>
        </p:nvSpPr>
        <p:spPr>
          <a:xfrm>
            <a:off x="6660232" y="3356992"/>
            <a:ext cx="936104" cy="216024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37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1187624" y="3429000"/>
            <a:ext cx="1296144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11760" y="458112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HTTP/HTTPS</a:t>
            </a:r>
          </a:p>
          <a:p>
            <a:r>
              <a:rPr lang="zh-CN" altLang="en-US" sz="1000" smtClean="0"/>
              <a:t>用户行为信息上报</a:t>
            </a:r>
            <a:endParaRPr lang="zh-CN" altLang="en-US" sz="1000"/>
          </a:p>
        </p:txBody>
      </p:sp>
      <p:sp>
        <p:nvSpPr>
          <p:cNvPr id="69" name="TextBox 68"/>
          <p:cNvSpPr txBox="1"/>
          <p:nvPr/>
        </p:nvSpPr>
        <p:spPr>
          <a:xfrm>
            <a:off x="3851920" y="450912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SFTP/FTP</a:t>
            </a:r>
          </a:p>
          <a:p>
            <a:pPr algn="ctr"/>
            <a:r>
              <a:rPr lang="zh-CN" altLang="en-US" sz="1000" smtClean="0"/>
              <a:t>服务端日志信息、业务数据上传</a:t>
            </a:r>
            <a:endParaRPr lang="zh-CN" alt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6588224" y="314096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安全数据通道</a:t>
            </a:r>
            <a:endParaRPr lang="zh-CN" altLang="en-US" sz="1100"/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5580112" y="1844824"/>
            <a:ext cx="1368152" cy="5760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000" smtClean="0">
                <a:solidFill>
                  <a:srgbClr val="002060"/>
                </a:solidFill>
              </a:rPr>
              <a:t>查看报表</a:t>
            </a:r>
            <a:endParaRPr lang="en-US" altLang="zh-CN" sz="1000" smtClean="0">
              <a:solidFill>
                <a:srgbClr val="002060"/>
              </a:solidFill>
            </a:endParaRPr>
          </a:p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en-US" altLang="zh-CN" sz="1000" smtClean="0">
                <a:solidFill>
                  <a:srgbClr val="002060"/>
                </a:solidFill>
              </a:rPr>
              <a:t>OLAP</a:t>
            </a:r>
            <a:r>
              <a:rPr lang="zh-CN" altLang="en-US" sz="1000" smtClean="0">
                <a:solidFill>
                  <a:srgbClr val="002060"/>
                </a:solidFill>
              </a:rPr>
              <a:t>分析</a:t>
            </a:r>
            <a:endParaRPr lang="en-US" altLang="zh-CN" sz="1000" smtClean="0">
              <a:solidFill>
                <a:srgbClr val="002060"/>
              </a:solidFill>
            </a:endParaRPr>
          </a:p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000" smtClean="0">
                <a:solidFill>
                  <a:srgbClr val="002060"/>
                </a:solidFill>
              </a:rPr>
              <a:t>即席查询</a:t>
            </a:r>
            <a:endParaRPr lang="en-US" altLang="zh-CN" sz="1000" smtClean="0">
              <a:solidFill>
                <a:srgbClr val="002060"/>
              </a:solidFill>
            </a:endParaRPr>
          </a:p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000" smtClean="0">
                <a:solidFill>
                  <a:srgbClr val="002060"/>
                </a:solidFill>
              </a:rPr>
              <a:t>挖掘</a:t>
            </a:r>
            <a:endParaRPr lang="en-US" altLang="zh-CN" sz="1000" dirty="0" smtClean="0">
              <a:solidFill>
                <a:srgbClr val="002060"/>
              </a:solidFill>
            </a:endParaRPr>
          </a:p>
        </p:txBody>
      </p:sp>
      <p:sp>
        <p:nvSpPr>
          <p:cNvPr id="72" name="Rectangle 10"/>
          <p:cNvSpPr>
            <a:spLocks noChangeArrowheads="1"/>
          </p:cNvSpPr>
          <p:nvPr/>
        </p:nvSpPr>
        <p:spPr bwMode="auto">
          <a:xfrm>
            <a:off x="3995936" y="1700808"/>
            <a:ext cx="1224136" cy="93610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000" smtClean="0">
                <a:solidFill>
                  <a:srgbClr val="002060"/>
                </a:solidFill>
              </a:rPr>
              <a:t>分析应用开发</a:t>
            </a:r>
            <a:endParaRPr lang="en-US" altLang="zh-CN" sz="1000" smtClean="0">
              <a:solidFill>
                <a:srgbClr val="002060"/>
              </a:solidFill>
            </a:endParaRPr>
          </a:p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000" smtClean="0">
                <a:solidFill>
                  <a:srgbClr val="002060"/>
                </a:solidFill>
              </a:rPr>
              <a:t>分析应用测试</a:t>
            </a:r>
            <a:endParaRPr lang="en-US" altLang="zh-CN" sz="1000" smtClean="0">
              <a:solidFill>
                <a:srgbClr val="002060"/>
              </a:solidFill>
            </a:endParaRPr>
          </a:p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000" smtClean="0">
                <a:solidFill>
                  <a:srgbClr val="002060"/>
                </a:solidFill>
              </a:rPr>
              <a:t>分析应用部署</a:t>
            </a:r>
            <a:endParaRPr lang="en-US" altLang="zh-CN" sz="1000" smtClean="0">
              <a:solidFill>
                <a:srgbClr val="002060"/>
              </a:solidFill>
            </a:endParaRPr>
          </a:p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000" smtClean="0">
                <a:solidFill>
                  <a:srgbClr val="002060"/>
                </a:solidFill>
              </a:rPr>
              <a:t>分析应用维护</a:t>
            </a:r>
            <a:endParaRPr lang="en-US" altLang="zh-CN" sz="1000" dirty="0" smtClean="0">
              <a:solidFill>
                <a:srgbClr val="002060"/>
              </a:solidFill>
            </a:endParaRPr>
          </a:p>
        </p:txBody>
      </p:sp>
      <p:sp>
        <p:nvSpPr>
          <p:cNvPr id="76" name="Rectangle 10"/>
          <p:cNvSpPr>
            <a:spLocks noChangeArrowheads="1"/>
          </p:cNvSpPr>
          <p:nvPr/>
        </p:nvSpPr>
        <p:spPr bwMode="auto">
          <a:xfrm>
            <a:off x="1187624" y="3068960"/>
            <a:ext cx="1440160" cy="5760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80132" tIns="40067" rIns="80132" bIns="40067"/>
          <a:lstStyle/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000" smtClean="0">
                <a:solidFill>
                  <a:srgbClr val="002060"/>
                </a:solidFill>
              </a:rPr>
              <a:t>系统维护及升级</a:t>
            </a:r>
            <a:endParaRPr lang="en-US" altLang="zh-CN" sz="1000" smtClean="0">
              <a:solidFill>
                <a:srgbClr val="002060"/>
              </a:solidFill>
            </a:endParaRPr>
          </a:p>
          <a:p>
            <a:pPr marL="252413" indent="-252413" defTabSz="671513" eaLnBrk="0" hangingPunct="0">
              <a:buFont typeface="Wingdings" pitchFamily="2" charset="2"/>
              <a:buChar char="ü"/>
            </a:pPr>
            <a:r>
              <a:rPr lang="zh-CN" altLang="en-US" sz="1000" smtClean="0">
                <a:solidFill>
                  <a:srgbClr val="002060"/>
                </a:solidFill>
              </a:rPr>
              <a:t>用户管理</a:t>
            </a:r>
            <a:endParaRPr lang="en-US" altLang="zh-CN" sz="1000" dirty="0" smtClean="0">
              <a:solidFill>
                <a:srgbClr val="002060"/>
              </a:solidFill>
            </a:endParaRPr>
          </a:p>
        </p:txBody>
      </p:sp>
      <p:pic>
        <p:nvPicPr>
          <p:cNvPr id="78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3528" y="2924944"/>
            <a:ext cx="936104" cy="888475"/>
          </a:xfrm>
          <a:prstGeom prst="rect">
            <a:avLst/>
          </a:prstGeom>
          <a:noFill/>
        </p:spPr>
      </p:pic>
      <p:sp>
        <p:nvSpPr>
          <p:cNvPr id="79" name="矩形 78"/>
          <p:cNvSpPr/>
          <p:nvPr/>
        </p:nvSpPr>
        <p:spPr>
          <a:xfrm>
            <a:off x="6012160" y="5517232"/>
            <a:ext cx="86409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第三方数据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940152" y="450912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smtClean="0"/>
              <a:t>自定义接口</a:t>
            </a:r>
            <a:endParaRPr lang="zh-CN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5868144" y="134076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最终用户</a:t>
            </a:r>
            <a:endParaRPr lang="zh-CN" altLang="en-US" sz="1100"/>
          </a:p>
        </p:txBody>
      </p:sp>
      <p:cxnSp>
        <p:nvCxnSpPr>
          <p:cNvPr id="91" name="直接箭头连接符 90"/>
          <p:cNvCxnSpPr/>
          <p:nvPr/>
        </p:nvCxnSpPr>
        <p:spPr>
          <a:xfrm>
            <a:off x="4572000" y="1556792"/>
            <a:ext cx="0" cy="1224136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6156176" y="1556792"/>
            <a:ext cx="0" cy="1224136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3528" y="378904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系统管理员</a:t>
            </a:r>
            <a:endParaRPr lang="zh-CN" alt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矩形 185"/>
          <p:cNvSpPr/>
          <p:nvPr/>
        </p:nvSpPr>
        <p:spPr>
          <a:xfrm>
            <a:off x="971600" y="764704"/>
            <a:ext cx="7272808" cy="5256584"/>
          </a:xfrm>
          <a:prstGeom prst="rect">
            <a:avLst/>
          </a:prstGeom>
          <a:solidFill>
            <a:schemeClr val="accent5">
              <a:lumMod val="20000"/>
              <a:lumOff val="80000"/>
              <a:alpha val="4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7740352" y="980728"/>
            <a:ext cx="288031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HTTP</a:t>
            </a:r>
            <a:r>
              <a:rPr lang="zh-CN" altLang="en-US" sz="1200" smtClean="0"/>
              <a:t>网络代理</a:t>
            </a:r>
            <a:endParaRPr lang="zh-CN" altLang="en-US" sz="1200"/>
          </a:p>
        </p:txBody>
      </p:sp>
      <p:sp>
        <p:nvSpPr>
          <p:cNvPr id="92" name="矩形 91"/>
          <p:cNvSpPr/>
          <p:nvPr/>
        </p:nvSpPr>
        <p:spPr>
          <a:xfrm>
            <a:off x="3563888" y="2132856"/>
            <a:ext cx="2304256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数据逻辑执行环境</a:t>
            </a:r>
            <a:endParaRPr lang="en-US" altLang="zh-CN" smtClean="0"/>
          </a:p>
          <a:p>
            <a:pPr algn="ctr"/>
            <a:r>
              <a:rPr lang="zh-CN" altLang="en-US" sz="1200" smtClean="0"/>
              <a:t>（</a:t>
            </a:r>
            <a:r>
              <a:rPr lang="en-US" altLang="zh-CN" sz="1200" smtClean="0"/>
              <a:t>HIVE , </a:t>
            </a:r>
            <a:r>
              <a:rPr lang="zh-CN" altLang="en-US" sz="1200" smtClean="0"/>
              <a:t>数据通道</a:t>
            </a:r>
            <a:r>
              <a:rPr lang="en-US" altLang="zh-CN" sz="1200" smtClean="0"/>
              <a:t>/</a:t>
            </a:r>
            <a:r>
              <a:rPr lang="zh-CN" altLang="en-US" sz="1200" smtClean="0"/>
              <a:t>业务网关）</a:t>
            </a:r>
            <a:endParaRPr lang="zh-CN" altLang="en-US" sz="1200"/>
          </a:p>
        </p:txBody>
      </p:sp>
      <p:sp>
        <p:nvSpPr>
          <p:cNvPr id="94" name="矩形 93"/>
          <p:cNvSpPr/>
          <p:nvPr/>
        </p:nvSpPr>
        <p:spPr>
          <a:xfrm>
            <a:off x="2051720" y="4725144"/>
            <a:ext cx="208823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数据采集子系统</a:t>
            </a:r>
            <a:endParaRPr lang="en-US" altLang="zh-CN" smtClean="0"/>
          </a:p>
          <a:p>
            <a:pPr algn="ctr"/>
            <a:r>
              <a:rPr lang="zh-CN" altLang="en-US" sz="1200" smtClean="0"/>
              <a:t>（</a:t>
            </a:r>
            <a:r>
              <a:rPr lang="en-US" altLang="zh-CN" sz="1200" smtClean="0"/>
              <a:t>SDK</a:t>
            </a:r>
            <a:r>
              <a:rPr lang="zh-CN" altLang="en-US" sz="1200" smtClean="0"/>
              <a:t>数据采集</a:t>
            </a:r>
            <a:r>
              <a:rPr lang="en-US" altLang="zh-CN" sz="1200" smtClean="0"/>
              <a:t>/Piwik</a:t>
            </a:r>
            <a:r>
              <a:rPr lang="zh-CN" altLang="en-US" sz="1200" smtClean="0"/>
              <a:t>采集）</a:t>
            </a:r>
            <a:endParaRPr lang="zh-CN" altLang="en-US" sz="1200"/>
          </a:p>
        </p:txBody>
      </p:sp>
      <p:sp>
        <p:nvSpPr>
          <p:cNvPr id="95" name="矩形 94"/>
          <p:cNvSpPr/>
          <p:nvPr/>
        </p:nvSpPr>
        <p:spPr>
          <a:xfrm>
            <a:off x="2411760" y="3068960"/>
            <a:ext cx="3456384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存储和计算环境</a:t>
            </a:r>
            <a:r>
              <a:rPr lang="zh-CN" altLang="en-US" sz="1200" smtClean="0"/>
              <a:t>（</a:t>
            </a:r>
            <a:r>
              <a:rPr lang="en-US" altLang="zh-CN" sz="1200" smtClean="0"/>
              <a:t>Hadoop/HBase/MySQL</a:t>
            </a:r>
            <a:r>
              <a:rPr lang="zh-CN" altLang="en-US" sz="1200" smtClean="0"/>
              <a:t>）</a:t>
            </a:r>
            <a:endParaRPr lang="zh-CN" altLang="en-US" sz="1200"/>
          </a:p>
        </p:txBody>
      </p:sp>
      <p:sp>
        <p:nvSpPr>
          <p:cNvPr id="96" name="矩形 95"/>
          <p:cNvSpPr/>
          <p:nvPr/>
        </p:nvSpPr>
        <p:spPr>
          <a:xfrm>
            <a:off x="1259632" y="1196752"/>
            <a:ext cx="360040" cy="3888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MFS</a:t>
            </a:r>
            <a:r>
              <a:rPr lang="zh-CN" altLang="en-US" sz="1200" smtClean="0"/>
              <a:t>文件系统</a:t>
            </a:r>
            <a:endParaRPr lang="en-US" altLang="zh-CN" sz="1200" smtClean="0"/>
          </a:p>
          <a:p>
            <a:pPr algn="ctr"/>
            <a:r>
              <a:rPr lang="zh-CN" altLang="en-US" sz="1200" smtClean="0"/>
              <a:t> </a:t>
            </a:r>
            <a:r>
              <a:rPr lang="en-US" altLang="zh-CN" sz="1200" smtClean="0"/>
              <a:t>/ </a:t>
            </a:r>
            <a:r>
              <a:rPr lang="zh-CN" altLang="en-US" sz="1200" smtClean="0"/>
              <a:t>华为</a:t>
            </a:r>
            <a:r>
              <a:rPr lang="en-US" altLang="zh-CN" sz="1200" smtClean="0"/>
              <a:t>S3 </a:t>
            </a:r>
            <a:r>
              <a:rPr lang="zh-CN" altLang="en-US" sz="1200" smtClean="0"/>
              <a:t>存储</a:t>
            </a:r>
            <a:endParaRPr lang="zh-CN" altLang="en-US" sz="1200"/>
          </a:p>
        </p:txBody>
      </p:sp>
      <p:sp>
        <p:nvSpPr>
          <p:cNvPr id="97" name="矩形 96"/>
          <p:cNvSpPr/>
          <p:nvPr/>
        </p:nvSpPr>
        <p:spPr>
          <a:xfrm>
            <a:off x="2339752" y="1052736"/>
            <a:ext cx="352839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数据应用子系统</a:t>
            </a:r>
            <a:endParaRPr lang="en-US" altLang="zh-CN" smtClean="0"/>
          </a:p>
          <a:p>
            <a:pPr algn="ctr"/>
            <a:r>
              <a:rPr lang="en-US" altLang="zh-CN" sz="1000" smtClean="0"/>
              <a:t>(</a:t>
            </a:r>
            <a:r>
              <a:rPr lang="zh-CN" altLang="en-US" sz="1000" smtClean="0"/>
              <a:t>报表</a:t>
            </a:r>
            <a:r>
              <a:rPr lang="en-US" altLang="zh-CN" sz="1000" smtClean="0"/>
              <a:t>/</a:t>
            </a:r>
            <a:r>
              <a:rPr lang="zh-CN" altLang="en-US" sz="1000" smtClean="0"/>
              <a:t>开放平台</a:t>
            </a:r>
            <a:r>
              <a:rPr lang="en-US" altLang="zh-CN" sz="1000" smtClean="0"/>
              <a:t>/</a:t>
            </a:r>
            <a:r>
              <a:rPr lang="zh-CN" altLang="en-US" sz="1000" smtClean="0"/>
              <a:t>营销系统</a:t>
            </a:r>
            <a:r>
              <a:rPr lang="en-US" altLang="zh-CN" sz="1000" smtClean="0"/>
              <a:t>/OLAP/</a:t>
            </a:r>
            <a:r>
              <a:rPr lang="zh-CN" altLang="en-US" sz="1000" smtClean="0"/>
              <a:t>即席查询</a:t>
            </a:r>
            <a:r>
              <a:rPr lang="en-US" altLang="zh-CN" sz="1000" smtClean="0"/>
              <a:t>/</a:t>
            </a:r>
            <a:r>
              <a:rPr lang="zh-CN" altLang="en-US" sz="1000" smtClean="0"/>
              <a:t>挖据平台</a:t>
            </a:r>
            <a:r>
              <a:rPr lang="en-US" altLang="zh-CN" sz="1000" smtClean="0"/>
              <a:t>/Portal</a:t>
            </a:r>
            <a:r>
              <a:rPr lang="zh-CN" altLang="en-US" sz="1000" smtClean="0"/>
              <a:t>等）</a:t>
            </a:r>
            <a:endParaRPr lang="zh-CN" altLang="en-US" sz="1000"/>
          </a:p>
        </p:txBody>
      </p:sp>
      <p:sp>
        <p:nvSpPr>
          <p:cNvPr id="204" name="矩形 203"/>
          <p:cNvSpPr/>
          <p:nvPr/>
        </p:nvSpPr>
        <p:spPr>
          <a:xfrm>
            <a:off x="2375756" y="5589240"/>
            <a:ext cx="1440160" cy="3154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HTTP</a:t>
            </a:r>
            <a:r>
              <a:rPr lang="zh-CN" altLang="en-US" sz="1400" smtClean="0"/>
              <a:t>网络代理</a:t>
            </a:r>
            <a:endParaRPr lang="zh-CN" altLang="en-US" sz="1400"/>
          </a:p>
        </p:txBody>
      </p:sp>
      <p:cxnSp>
        <p:nvCxnSpPr>
          <p:cNvPr id="207" name="直接箭头连接符 206"/>
          <p:cNvCxnSpPr/>
          <p:nvPr/>
        </p:nvCxnSpPr>
        <p:spPr>
          <a:xfrm flipV="1">
            <a:off x="3095836" y="5877272"/>
            <a:ext cx="0" cy="74746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4427985" y="4149080"/>
            <a:ext cx="1440160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文件服务</a:t>
            </a:r>
            <a:endParaRPr lang="zh-CN" altLang="en-US" sz="1200"/>
          </a:p>
        </p:txBody>
      </p:sp>
      <p:sp>
        <p:nvSpPr>
          <p:cNvPr id="249" name="TextBox 248"/>
          <p:cNvSpPr txBox="1"/>
          <p:nvPr/>
        </p:nvSpPr>
        <p:spPr>
          <a:xfrm>
            <a:off x="0" y="0"/>
            <a:ext cx="384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终端云</a:t>
            </a:r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系统零层架构示意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804248" y="3789040"/>
            <a:ext cx="576064" cy="158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开发网关（</a:t>
            </a:r>
            <a:r>
              <a:rPr lang="en-US" altLang="zh-CN" sz="1200" smtClean="0"/>
              <a:t>VPN</a:t>
            </a:r>
            <a:r>
              <a:rPr lang="zh-CN" altLang="en-US" sz="1200" smtClean="0"/>
              <a:t>服务器</a:t>
            </a:r>
            <a:r>
              <a:rPr lang="en-US" altLang="zh-CN" sz="1200" smtClean="0"/>
              <a:t>/</a:t>
            </a:r>
            <a:r>
              <a:rPr lang="zh-CN" altLang="en-US" sz="1200" smtClean="0"/>
              <a:t>堡垒机</a:t>
            </a:r>
            <a:r>
              <a:rPr lang="en-US" altLang="zh-CN" sz="1200" smtClean="0"/>
              <a:t>/</a:t>
            </a:r>
            <a:r>
              <a:rPr lang="zh-CN" altLang="en-US" sz="1200" smtClean="0"/>
              <a:t>跳板机）</a:t>
            </a:r>
            <a:endParaRPr lang="zh-CN" altLang="en-US" sz="1200"/>
          </a:p>
        </p:txBody>
      </p:sp>
      <p:sp>
        <p:nvSpPr>
          <p:cNvPr id="91" name="矩形 90"/>
          <p:cNvSpPr/>
          <p:nvPr/>
        </p:nvSpPr>
        <p:spPr>
          <a:xfrm>
            <a:off x="6804248" y="1340768"/>
            <a:ext cx="576064" cy="1872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管理子系统</a:t>
            </a:r>
            <a:endParaRPr lang="en-US" altLang="zh-CN" sz="1400" smtClean="0"/>
          </a:p>
          <a:p>
            <a:pPr algn="ctr"/>
            <a:r>
              <a:rPr lang="zh-CN" altLang="en-US" sz="1200" smtClean="0"/>
              <a:t>（</a:t>
            </a:r>
            <a:r>
              <a:rPr lang="zh-CN" altLang="en-US" sz="1100" smtClean="0"/>
              <a:t>用户管理</a:t>
            </a:r>
            <a:r>
              <a:rPr lang="en-US" altLang="zh-CN" sz="1100" smtClean="0"/>
              <a:t>/</a:t>
            </a:r>
            <a:r>
              <a:rPr lang="zh-CN" altLang="en-US" sz="1100" smtClean="0"/>
              <a:t>文件部署</a:t>
            </a:r>
            <a:r>
              <a:rPr lang="en-US" altLang="zh-CN" sz="1100" smtClean="0"/>
              <a:t>/</a:t>
            </a:r>
            <a:r>
              <a:rPr lang="zh-CN" altLang="en-US" sz="1100" smtClean="0"/>
              <a:t>任务调度</a:t>
            </a:r>
            <a:r>
              <a:rPr lang="zh-CN" altLang="en-US" sz="1200" smtClean="0"/>
              <a:t>）</a:t>
            </a:r>
            <a:endParaRPr lang="zh-CN" altLang="en-US" sz="1200"/>
          </a:p>
        </p:txBody>
      </p:sp>
      <p:sp>
        <p:nvSpPr>
          <p:cNvPr id="58" name="TextBox 57"/>
          <p:cNvSpPr txBox="1"/>
          <p:nvPr/>
        </p:nvSpPr>
        <p:spPr>
          <a:xfrm>
            <a:off x="2718048" y="6165304"/>
            <a:ext cx="75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客户端数据流</a:t>
            </a:r>
            <a:endParaRPr lang="zh-CN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7991872" y="162880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内网访问</a:t>
            </a:r>
            <a:endParaRPr lang="zh-CN" altLang="en-US" sz="1200"/>
          </a:p>
        </p:txBody>
      </p:sp>
      <p:sp>
        <p:nvSpPr>
          <p:cNvPr id="57" name="下箭头 56"/>
          <p:cNvSpPr/>
          <p:nvPr/>
        </p:nvSpPr>
        <p:spPr>
          <a:xfrm rot="10800000">
            <a:off x="2915816" y="1556792"/>
            <a:ext cx="144016" cy="1440160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 rot="16200000" flipV="1">
            <a:off x="1907704" y="1052736"/>
            <a:ext cx="144016" cy="576064"/>
          </a:xfrm>
          <a:prstGeom prst="downArrow">
            <a:avLst/>
          </a:prstGeom>
          <a:solidFill>
            <a:srgbClr val="FF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2320" y="4365104"/>
            <a:ext cx="133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外网</a:t>
            </a:r>
            <a:r>
              <a:rPr lang="en-US" altLang="zh-CN" sz="1400" smtClean="0"/>
              <a:t>HTTP</a:t>
            </a:r>
            <a:r>
              <a:rPr lang="zh-CN" altLang="en-US" sz="1400" smtClean="0"/>
              <a:t>访问</a:t>
            </a:r>
            <a:endParaRPr lang="zh-CN" altLang="en-US" sz="1400"/>
          </a:p>
        </p:txBody>
      </p:sp>
      <p:sp>
        <p:nvSpPr>
          <p:cNvPr id="98" name="下箭头 97"/>
          <p:cNvSpPr/>
          <p:nvPr/>
        </p:nvSpPr>
        <p:spPr>
          <a:xfrm rot="10800000" flipV="1">
            <a:off x="5364088" y="4725144"/>
            <a:ext cx="144016" cy="1728192"/>
          </a:xfrm>
          <a:prstGeom prst="downArrow">
            <a:avLst/>
          </a:prstGeom>
          <a:solidFill>
            <a:srgbClr val="FF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3095836" y="5157192"/>
            <a:ext cx="0" cy="43204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下箭头 106"/>
          <p:cNvSpPr/>
          <p:nvPr/>
        </p:nvSpPr>
        <p:spPr>
          <a:xfrm rot="16200000" flipV="1">
            <a:off x="1763688" y="4725144"/>
            <a:ext cx="144016" cy="432048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下箭头 107"/>
          <p:cNvSpPr/>
          <p:nvPr/>
        </p:nvSpPr>
        <p:spPr>
          <a:xfrm rot="16200000" flipV="1">
            <a:off x="2915816" y="3140968"/>
            <a:ext cx="144016" cy="2736304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下箭头 109"/>
          <p:cNvSpPr/>
          <p:nvPr/>
        </p:nvSpPr>
        <p:spPr>
          <a:xfrm rot="16200000">
            <a:off x="2915816" y="2924943"/>
            <a:ext cx="144017" cy="2736306"/>
          </a:xfrm>
          <a:prstGeom prst="downArrow">
            <a:avLst/>
          </a:prstGeom>
          <a:solidFill>
            <a:srgbClr val="FF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下箭头 110"/>
          <p:cNvSpPr/>
          <p:nvPr/>
        </p:nvSpPr>
        <p:spPr>
          <a:xfrm rot="16200000" flipV="1">
            <a:off x="1907704" y="2924944"/>
            <a:ext cx="144016" cy="720080"/>
          </a:xfrm>
          <a:prstGeom prst="downArrow">
            <a:avLst/>
          </a:prstGeom>
          <a:solidFill>
            <a:srgbClr val="FF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下箭头 111"/>
          <p:cNvSpPr/>
          <p:nvPr/>
        </p:nvSpPr>
        <p:spPr>
          <a:xfrm rot="16200000">
            <a:off x="1907704" y="3140968"/>
            <a:ext cx="144016" cy="720080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下箭头 112"/>
          <p:cNvSpPr/>
          <p:nvPr/>
        </p:nvSpPr>
        <p:spPr>
          <a:xfrm rot="10800000">
            <a:off x="4716016" y="4725144"/>
            <a:ext cx="144016" cy="1368152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364088" y="5157192"/>
            <a:ext cx="288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数据输出流</a:t>
            </a:r>
            <a:endParaRPr lang="zh-CN" altLang="en-US" sz="1200"/>
          </a:p>
        </p:txBody>
      </p:sp>
      <p:sp>
        <p:nvSpPr>
          <p:cNvPr id="115" name="TextBox 114"/>
          <p:cNvSpPr txBox="1"/>
          <p:nvPr/>
        </p:nvSpPr>
        <p:spPr>
          <a:xfrm>
            <a:off x="4427984" y="5229200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服务端数据输入流</a:t>
            </a:r>
            <a:endParaRPr lang="zh-CN" altLang="en-US" sz="1200"/>
          </a:p>
        </p:txBody>
      </p:sp>
      <p:cxnSp>
        <p:nvCxnSpPr>
          <p:cNvPr id="118" name="直接箭头连接符 117"/>
          <p:cNvCxnSpPr>
            <a:stCxn id="92" idx="2"/>
          </p:cNvCxnSpPr>
          <p:nvPr/>
        </p:nvCxnSpPr>
        <p:spPr>
          <a:xfrm>
            <a:off x="4716016" y="25649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3275856" y="1556792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94" idx="3"/>
          </p:cNvCxnSpPr>
          <p:nvPr/>
        </p:nvCxnSpPr>
        <p:spPr>
          <a:xfrm flipH="1">
            <a:off x="4139952" y="4941168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5868144" y="227687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>
            <a:off x="5868144" y="134076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6300192" y="1340768"/>
            <a:ext cx="0" cy="360040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H="1">
            <a:off x="5868144" y="436510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H="1">
            <a:off x="5868144" y="1196752"/>
            <a:ext cx="187220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H="1">
            <a:off x="7380312" y="1916832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91" idx="2"/>
            <a:endCxn id="76" idx="0"/>
          </p:cNvCxnSpPr>
          <p:nvPr/>
        </p:nvCxnSpPr>
        <p:spPr>
          <a:xfrm>
            <a:off x="7092280" y="321297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H="1">
            <a:off x="7380312" y="4941168"/>
            <a:ext cx="144016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596336" y="501317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开发接入</a:t>
            </a:r>
            <a:endParaRPr lang="zh-CN" altLang="en-US" sz="1400"/>
          </a:p>
        </p:txBody>
      </p:sp>
      <p:cxnSp>
        <p:nvCxnSpPr>
          <p:cNvPr id="159" name="直接箭头连接符 158"/>
          <p:cNvCxnSpPr/>
          <p:nvPr/>
        </p:nvCxnSpPr>
        <p:spPr>
          <a:xfrm flipH="1">
            <a:off x="4139952" y="5085184"/>
            <a:ext cx="266429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H="1">
            <a:off x="5868144" y="1484784"/>
            <a:ext cx="57606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H="1">
            <a:off x="5868144" y="2492896"/>
            <a:ext cx="57606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H="1">
            <a:off x="5868144" y="4581128"/>
            <a:ext cx="57606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6444208" y="1484784"/>
            <a:ext cx="0" cy="360040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 flipH="1">
            <a:off x="8028384" y="1916832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H="1">
            <a:off x="7380312" y="4653136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7380312" y="4077072"/>
            <a:ext cx="504056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endCxn id="89" idx="2"/>
          </p:cNvCxnSpPr>
          <p:nvPr/>
        </p:nvCxnSpPr>
        <p:spPr>
          <a:xfrm flipV="1">
            <a:off x="7884368" y="2492896"/>
            <a:ext cx="0" cy="158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251520" y="1196752"/>
            <a:ext cx="432048" cy="3888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BI</a:t>
            </a:r>
            <a:r>
              <a:rPr lang="zh-CN" altLang="en-US" sz="1600" smtClean="0"/>
              <a:t>系统离线开发工具</a:t>
            </a:r>
            <a:endParaRPr lang="zh-CN" altLang="en-US" sz="1600"/>
          </a:p>
        </p:txBody>
      </p:sp>
      <p:sp>
        <p:nvSpPr>
          <p:cNvPr id="187" name="TextBox 186"/>
          <p:cNvSpPr txBox="1"/>
          <p:nvPr/>
        </p:nvSpPr>
        <p:spPr>
          <a:xfrm>
            <a:off x="6948264" y="5589240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BI</a:t>
            </a:r>
            <a:r>
              <a:rPr lang="zh-CN" altLang="en-US" sz="2000" b="1" smtClean="0"/>
              <a:t>系统</a:t>
            </a:r>
            <a:endParaRPr lang="zh-CN" altLang="en-US" sz="2000" b="1"/>
          </a:p>
        </p:txBody>
      </p:sp>
      <p:cxnSp>
        <p:nvCxnSpPr>
          <p:cNvPr id="189" name="直接箭头连接符 188"/>
          <p:cNvCxnSpPr>
            <a:stCxn id="92" idx="1"/>
          </p:cNvCxnSpPr>
          <p:nvPr/>
        </p:nvCxnSpPr>
        <p:spPr>
          <a:xfrm flipH="1">
            <a:off x="1619672" y="2348880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 flipH="1">
            <a:off x="1619672" y="148478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1619672" y="4653136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H="1">
            <a:off x="1619672" y="479715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/>
          <p:cNvSpPr/>
          <p:nvPr/>
        </p:nvSpPr>
        <p:spPr>
          <a:xfrm>
            <a:off x="4283968" y="6093296"/>
            <a:ext cx="100811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业务服务器</a:t>
            </a:r>
            <a:r>
              <a:rPr lang="en-US" altLang="zh-CN" sz="1200" smtClean="0"/>
              <a:t>/</a:t>
            </a:r>
            <a:r>
              <a:rPr lang="zh-CN" altLang="en-US" sz="1200" smtClean="0"/>
              <a:t>日志预处理服务器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 138"/>
          <p:cNvSpPr/>
          <p:nvPr/>
        </p:nvSpPr>
        <p:spPr>
          <a:xfrm>
            <a:off x="323528" y="692696"/>
            <a:ext cx="7992888" cy="4464496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/>
          </a:p>
        </p:txBody>
      </p:sp>
      <p:sp>
        <p:nvSpPr>
          <p:cNvPr id="135" name="矩形 134"/>
          <p:cNvSpPr/>
          <p:nvPr/>
        </p:nvSpPr>
        <p:spPr>
          <a:xfrm>
            <a:off x="467544" y="2060848"/>
            <a:ext cx="504056" cy="2952328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1"/>
          <a:lstStyle/>
          <a:p>
            <a:pPr algn="ctr"/>
            <a:r>
              <a:rPr lang="en-US" altLang="zh-CN" sz="1200" smtClean="0">
                <a:solidFill>
                  <a:prstClr val="black"/>
                </a:solidFill>
              </a:rPr>
              <a:t>MFS</a:t>
            </a:r>
            <a:r>
              <a:rPr lang="zh-CN" altLang="en-US" sz="1200" smtClean="0">
                <a:solidFill>
                  <a:prstClr val="black"/>
                </a:solidFill>
              </a:rPr>
              <a:t>文件系统</a:t>
            </a:r>
            <a:endParaRPr lang="en-US" altLang="zh-CN" sz="1200" smtClean="0">
              <a:solidFill>
                <a:prstClr val="black"/>
              </a:solidFill>
            </a:endParaRPr>
          </a:p>
          <a:p>
            <a:pPr algn="ctr"/>
            <a:r>
              <a:rPr lang="en-US" altLang="zh-CN" sz="1200" smtClean="0">
                <a:solidFill>
                  <a:prstClr val="black"/>
                </a:solidFill>
              </a:rPr>
              <a:t>/</a:t>
            </a:r>
          </a:p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华为</a:t>
            </a:r>
            <a:r>
              <a:rPr lang="en-US" altLang="zh-CN" sz="1200" smtClean="0">
                <a:solidFill>
                  <a:prstClr val="black"/>
                </a:solidFill>
              </a:rPr>
              <a:t>S3</a:t>
            </a:r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0" y="0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</a:rPr>
              <a:t>BI E2E</a:t>
            </a:r>
            <a:r>
              <a:rPr lang="zh-CN" altLang="en-US" sz="2400" b="1" smtClean="0">
                <a:solidFill>
                  <a:srgbClr val="C00000"/>
                </a:solidFill>
              </a:rPr>
              <a:t>业务开发场景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grpSp>
        <p:nvGrpSpPr>
          <p:cNvPr id="2" name="组合 43"/>
          <p:cNvGrpSpPr/>
          <p:nvPr/>
        </p:nvGrpSpPr>
        <p:grpSpPr>
          <a:xfrm>
            <a:off x="4139952" y="116632"/>
            <a:ext cx="726481" cy="650885"/>
            <a:chOff x="4102392" y="476672"/>
            <a:chExt cx="915929" cy="1042263"/>
          </a:xfrm>
        </p:grpSpPr>
        <p:pic>
          <p:nvPicPr>
            <p:cNvPr id="53" name="Picture 2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93172" y="476672"/>
              <a:ext cx="635500" cy="705181"/>
            </a:xfrm>
            <a:prstGeom prst="rect">
              <a:avLst/>
            </a:prstGeom>
            <a:noFill/>
          </p:spPr>
        </p:pic>
        <p:sp>
          <p:nvSpPr>
            <p:cNvPr id="54" name="TextBox 41"/>
            <p:cNvSpPr txBox="1"/>
            <p:nvPr/>
          </p:nvSpPr>
          <p:spPr>
            <a:xfrm>
              <a:off x="4102392" y="1124661"/>
              <a:ext cx="915929" cy="394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>
                  <a:solidFill>
                    <a:prstClr val="black"/>
                  </a:solidFill>
                </a:rPr>
                <a:t> 最终用户</a:t>
              </a:r>
              <a:endParaRPr lang="zh-CN" altLang="en-US" sz="1000">
                <a:solidFill>
                  <a:prstClr val="black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2195736" y="5403413"/>
            <a:ext cx="86409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移动终端</a:t>
            </a:r>
          </a:p>
        </p:txBody>
      </p:sp>
      <p:sp>
        <p:nvSpPr>
          <p:cNvPr id="24" name="矩形 23"/>
          <p:cNvSpPr/>
          <p:nvPr/>
        </p:nvSpPr>
        <p:spPr>
          <a:xfrm>
            <a:off x="1691680" y="4509120"/>
            <a:ext cx="2160240" cy="504056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信息收集服务 </a:t>
            </a:r>
            <a:r>
              <a:rPr lang="en-US" altLang="zh-CN" sz="1200" smtClean="0">
                <a:solidFill>
                  <a:prstClr val="black"/>
                </a:solidFill>
              </a:rPr>
              <a:t>(</a:t>
            </a:r>
            <a:r>
              <a:rPr lang="zh-CN" altLang="en-US" sz="1200" smtClean="0">
                <a:solidFill>
                  <a:prstClr val="black"/>
                </a:solidFill>
              </a:rPr>
              <a:t>自研</a:t>
            </a:r>
            <a:r>
              <a:rPr lang="en-US" altLang="zh-CN" sz="1200" smtClean="0">
                <a:solidFill>
                  <a:prstClr val="black"/>
                </a:solidFill>
              </a:rPr>
              <a:t>/Piwik</a:t>
            </a:r>
            <a:r>
              <a:rPr lang="zh-CN" altLang="en-US" sz="1200" smtClean="0">
                <a:solidFill>
                  <a:prstClr val="black"/>
                </a:solidFill>
              </a:rPr>
              <a:t>）</a:t>
            </a:r>
          </a:p>
        </p:txBody>
      </p:sp>
      <p:sp>
        <p:nvSpPr>
          <p:cNvPr id="25" name="矩形 24"/>
          <p:cNvSpPr/>
          <p:nvPr/>
        </p:nvSpPr>
        <p:spPr>
          <a:xfrm>
            <a:off x="3203848" y="5403413"/>
            <a:ext cx="93610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浏览器</a:t>
            </a:r>
          </a:p>
        </p:txBody>
      </p:sp>
      <p:sp>
        <p:nvSpPr>
          <p:cNvPr id="26" name="矩形 25"/>
          <p:cNvSpPr/>
          <p:nvPr/>
        </p:nvSpPr>
        <p:spPr>
          <a:xfrm>
            <a:off x="4788024" y="5373216"/>
            <a:ext cx="1008112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业务服务器</a:t>
            </a:r>
          </a:p>
        </p:txBody>
      </p:sp>
      <p:sp>
        <p:nvSpPr>
          <p:cNvPr id="29" name="矩形 28"/>
          <p:cNvSpPr/>
          <p:nvPr/>
        </p:nvSpPr>
        <p:spPr>
          <a:xfrm>
            <a:off x="1691680" y="2780928"/>
            <a:ext cx="4032448" cy="432048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数据处理环境（数据仓库 </a:t>
            </a:r>
            <a:r>
              <a:rPr lang="en-US" altLang="zh-CN" sz="1200" smtClean="0">
                <a:solidFill>
                  <a:prstClr val="black"/>
                </a:solidFill>
              </a:rPr>
              <a:t>Hadoop/MySQL/HBase</a:t>
            </a:r>
            <a:r>
              <a:rPr lang="zh-CN" altLang="en-US" sz="1200" smtClean="0">
                <a:solidFill>
                  <a:prstClr val="black"/>
                </a:solidFill>
              </a:rPr>
              <a:t>）</a:t>
            </a:r>
          </a:p>
        </p:txBody>
      </p:sp>
      <p:sp>
        <p:nvSpPr>
          <p:cNvPr id="30" name="矩形 29"/>
          <p:cNvSpPr/>
          <p:nvPr/>
        </p:nvSpPr>
        <p:spPr>
          <a:xfrm>
            <a:off x="1691680" y="3501008"/>
            <a:ext cx="2160240" cy="504056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数据通道（导入）</a:t>
            </a:r>
          </a:p>
        </p:txBody>
      </p:sp>
      <p:sp>
        <p:nvSpPr>
          <p:cNvPr id="31" name="矩形 30"/>
          <p:cNvSpPr/>
          <p:nvPr/>
        </p:nvSpPr>
        <p:spPr>
          <a:xfrm>
            <a:off x="539552" y="764704"/>
            <a:ext cx="4536504" cy="576064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报表服务</a:t>
            </a:r>
            <a:r>
              <a:rPr lang="en-US" altLang="zh-CN" sz="1200" smtClean="0">
                <a:solidFill>
                  <a:prstClr val="black"/>
                </a:solidFill>
              </a:rPr>
              <a:t>(FR)</a:t>
            </a:r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88224" y="3140968"/>
            <a:ext cx="576064" cy="1512168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任务调度服务</a:t>
            </a:r>
            <a:r>
              <a:rPr lang="en-US" altLang="zh-CN" sz="1200" smtClean="0">
                <a:solidFill>
                  <a:prstClr val="black"/>
                </a:solidFill>
              </a:rPr>
              <a:t>(TCC)</a:t>
            </a:r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88224" y="1772816"/>
            <a:ext cx="576064" cy="1152128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任务部署工具</a:t>
            </a:r>
            <a:endParaRPr lang="en-US" altLang="zh-CN" sz="1200" smtClean="0">
              <a:solidFill>
                <a:prstClr val="black"/>
              </a:solidFill>
            </a:endParaRPr>
          </a:p>
          <a:p>
            <a:pPr algn="ctr"/>
            <a:r>
              <a:rPr lang="en-US" altLang="zh-CN" sz="800" smtClean="0">
                <a:solidFill>
                  <a:prstClr val="black"/>
                </a:solidFill>
              </a:rPr>
              <a:t>(</a:t>
            </a:r>
            <a:r>
              <a:rPr lang="zh-CN" altLang="en-US" sz="800" smtClean="0">
                <a:solidFill>
                  <a:prstClr val="black"/>
                </a:solidFill>
              </a:rPr>
              <a:t>待实现）</a:t>
            </a:r>
          </a:p>
        </p:txBody>
      </p:sp>
      <p:sp>
        <p:nvSpPr>
          <p:cNvPr id="38" name="矩形 37"/>
          <p:cNvSpPr/>
          <p:nvPr/>
        </p:nvSpPr>
        <p:spPr>
          <a:xfrm>
            <a:off x="7740352" y="1844824"/>
            <a:ext cx="504056" cy="1224136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1"/>
          <a:lstStyle/>
          <a:p>
            <a:pPr algn="ctr"/>
            <a:r>
              <a:rPr lang="zh-CN" altLang="en-US" sz="900" smtClean="0">
                <a:solidFill>
                  <a:prstClr val="black"/>
                </a:solidFill>
              </a:rPr>
              <a:t>任务开发工具</a:t>
            </a:r>
            <a:r>
              <a:rPr lang="en-US" altLang="zh-CN" sz="900" smtClean="0">
                <a:solidFill>
                  <a:prstClr val="black"/>
                </a:solidFill>
              </a:rPr>
              <a:t>(Talend)</a:t>
            </a:r>
            <a:endParaRPr lang="zh-CN" altLang="en-US" sz="900" smtClean="0">
              <a:solidFill>
                <a:prstClr val="black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267744" y="5403413"/>
            <a:ext cx="720080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prstClr val="black"/>
                </a:solidFill>
              </a:rPr>
              <a:t>业务客户端</a:t>
            </a:r>
            <a:r>
              <a:rPr lang="en-US" altLang="zh-CN" sz="1000" smtClean="0">
                <a:solidFill>
                  <a:prstClr val="black"/>
                </a:solidFill>
              </a:rPr>
              <a:t>(SDK)</a:t>
            </a:r>
            <a:endParaRPr lang="zh-CN" altLang="en-US" sz="1000" smtClean="0">
              <a:solidFill>
                <a:prstClr val="black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88224" y="764704"/>
            <a:ext cx="648072" cy="720080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报表设计器</a:t>
            </a:r>
          </a:p>
        </p:txBody>
      </p:sp>
      <p:sp>
        <p:nvSpPr>
          <p:cNvPr id="43" name="矩形 42"/>
          <p:cNvSpPr/>
          <p:nvPr/>
        </p:nvSpPr>
        <p:spPr>
          <a:xfrm>
            <a:off x="3347864" y="5403413"/>
            <a:ext cx="720080" cy="288032"/>
          </a:xfrm>
          <a:prstGeom prst="rect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prstClr val="black"/>
                </a:solidFill>
              </a:rPr>
              <a:t>信息收集脚本</a:t>
            </a:r>
          </a:p>
        </p:txBody>
      </p:sp>
      <p:sp>
        <p:nvSpPr>
          <p:cNvPr id="44" name="矩形 43"/>
          <p:cNvSpPr/>
          <p:nvPr/>
        </p:nvSpPr>
        <p:spPr>
          <a:xfrm>
            <a:off x="4932040" y="5445224"/>
            <a:ext cx="720080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prstClr val="black"/>
                </a:solidFill>
              </a:rPr>
              <a:t>数据任务</a:t>
            </a:r>
          </a:p>
        </p:txBody>
      </p:sp>
      <p:sp>
        <p:nvSpPr>
          <p:cNvPr id="48" name="矩形 47"/>
          <p:cNvSpPr/>
          <p:nvPr/>
        </p:nvSpPr>
        <p:spPr>
          <a:xfrm>
            <a:off x="2411760" y="3501008"/>
            <a:ext cx="720080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prstClr val="black"/>
                </a:solidFill>
              </a:rPr>
              <a:t>数据任务</a:t>
            </a:r>
          </a:p>
        </p:txBody>
      </p:sp>
      <p:sp>
        <p:nvSpPr>
          <p:cNvPr id="49" name="矩形 48"/>
          <p:cNvSpPr/>
          <p:nvPr/>
        </p:nvSpPr>
        <p:spPr>
          <a:xfrm>
            <a:off x="1835696" y="764704"/>
            <a:ext cx="1944216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prstClr val="black"/>
                </a:solidFill>
              </a:rPr>
              <a:t>报表应用</a:t>
            </a:r>
          </a:p>
        </p:txBody>
      </p:sp>
      <p:sp>
        <p:nvSpPr>
          <p:cNvPr id="52" name="矩形 51"/>
          <p:cNvSpPr/>
          <p:nvPr/>
        </p:nvSpPr>
        <p:spPr>
          <a:xfrm>
            <a:off x="6588224" y="4293096"/>
            <a:ext cx="576064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prstClr val="black"/>
                </a:solidFill>
              </a:rPr>
              <a:t>任务调度信息</a:t>
            </a:r>
          </a:p>
        </p:txBody>
      </p:sp>
      <p:cxnSp>
        <p:nvCxnSpPr>
          <p:cNvPr id="75" name="直接箭头连接符 74"/>
          <p:cNvCxnSpPr>
            <a:stCxn id="41" idx="0"/>
          </p:cNvCxnSpPr>
          <p:nvPr/>
        </p:nvCxnSpPr>
        <p:spPr>
          <a:xfrm flipV="1">
            <a:off x="2627784" y="4941168"/>
            <a:ext cx="0" cy="46224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3491880" y="4941168"/>
            <a:ext cx="0" cy="43204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下箭头 79"/>
          <p:cNvSpPr/>
          <p:nvPr/>
        </p:nvSpPr>
        <p:spPr>
          <a:xfrm rot="10800000">
            <a:off x="5220072" y="4581128"/>
            <a:ext cx="144016" cy="792088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84" name="下箭头 83"/>
          <p:cNvSpPr/>
          <p:nvPr/>
        </p:nvSpPr>
        <p:spPr>
          <a:xfrm rot="10800000">
            <a:off x="3635896" y="1340768"/>
            <a:ext cx="144016" cy="1368152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164288" y="198884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经</a:t>
            </a:r>
            <a:r>
              <a:rPr lang="en-US" altLang="zh-CN" sz="1000" smtClean="0">
                <a:solidFill>
                  <a:prstClr val="black"/>
                </a:solidFill>
              </a:rPr>
              <a:t>SVN</a:t>
            </a:r>
            <a:r>
              <a:rPr lang="zh-CN" altLang="en-US" sz="1000" smtClean="0">
                <a:solidFill>
                  <a:prstClr val="black"/>
                </a:solidFill>
              </a:rPr>
              <a:t>发布到</a:t>
            </a:r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740352" y="2564904"/>
            <a:ext cx="504056" cy="432048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800" smtClean="0">
                <a:solidFill>
                  <a:prstClr val="black"/>
                </a:solidFill>
              </a:rPr>
              <a:t>数据任务（开发态）</a:t>
            </a:r>
          </a:p>
        </p:txBody>
      </p:sp>
      <p:sp>
        <p:nvSpPr>
          <p:cNvPr id="90" name="矩形 89"/>
          <p:cNvSpPr/>
          <p:nvPr/>
        </p:nvSpPr>
        <p:spPr>
          <a:xfrm>
            <a:off x="6588224" y="764704"/>
            <a:ext cx="648072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prstClr val="black"/>
                </a:solidFill>
              </a:rPr>
              <a:t>报表应用</a:t>
            </a:r>
            <a:r>
              <a:rPr lang="en-US" altLang="zh-CN" sz="800" smtClean="0">
                <a:solidFill>
                  <a:prstClr val="black"/>
                </a:solidFill>
              </a:rPr>
              <a:t>(</a:t>
            </a:r>
            <a:r>
              <a:rPr lang="zh-CN" altLang="en-US" sz="800" smtClean="0">
                <a:solidFill>
                  <a:prstClr val="black"/>
                </a:solidFill>
              </a:rPr>
              <a:t>开发态）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364088" y="836712"/>
            <a:ext cx="676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发布到</a:t>
            </a:r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04048" y="486916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数据流</a:t>
            </a:r>
            <a:r>
              <a:rPr lang="en-US" altLang="zh-CN" sz="1000" smtClean="0">
                <a:solidFill>
                  <a:prstClr val="black"/>
                </a:solidFill>
              </a:rPr>
              <a:t>(SCP/FTP)</a:t>
            </a:r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195736" y="5085184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数据流</a:t>
            </a:r>
            <a:r>
              <a:rPr lang="en-US" altLang="zh-CN" sz="1000" smtClean="0">
                <a:solidFill>
                  <a:prstClr val="black"/>
                </a:solidFill>
              </a:rPr>
              <a:t>(HTTP)</a:t>
            </a:r>
            <a:endParaRPr lang="zh-CN" altLang="en-US" sz="1000">
              <a:solidFill>
                <a:prstClr val="black"/>
              </a:solidFill>
            </a:endParaRPr>
          </a:p>
        </p:txBody>
      </p:sp>
      <p:pic>
        <p:nvPicPr>
          <p:cNvPr id="119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1520" y="5517232"/>
            <a:ext cx="720080" cy="720080"/>
          </a:xfrm>
          <a:prstGeom prst="rect">
            <a:avLst/>
          </a:prstGeom>
          <a:noFill/>
        </p:spPr>
      </p:pic>
      <p:cxnSp>
        <p:nvCxnSpPr>
          <p:cNvPr id="121" name="直接箭头连接符 120"/>
          <p:cNvCxnSpPr/>
          <p:nvPr/>
        </p:nvCxnSpPr>
        <p:spPr>
          <a:xfrm flipV="1">
            <a:off x="4427984" y="4581128"/>
            <a:ext cx="937" cy="172819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88424" y="692696"/>
            <a:ext cx="648072" cy="576064"/>
          </a:xfrm>
          <a:prstGeom prst="rect">
            <a:avLst/>
          </a:prstGeom>
          <a:noFill/>
        </p:spPr>
      </p:pic>
      <p:pic>
        <p:nvPicPr>
          <p:cNvPr id="1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36296" y="5085184"/>
            <a:ext cx="897757" cy="720080"/>
          </a:xfrm>
          <a:prstGeom prst="rect">
            <a:avLst/>
          </a:prstGeom>
          <a:noFill/>
        </p:spPr>
      </p:pic>
      <p:sp>
        <p:nvSpPr>
          <p:cNvPr id="128" name="TextBox 127"/>
          <p:cNvSpPr txBox="1"/>
          <p:nvPr/>
        </p:nvSpPr>
        <p:spPr>
          <a:xfrm>
            <a:off x="7092280" y="5733256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后台数据开发人员</a:t>
            </a:r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189893" y="119675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（前台）报表</a:t>
            </a:r>
            <a:endParaRPr lang="en-US" altLang="zh-CN" sz="1000" smtClean="0">
              <a:solidFill>
                <a:prstClr val="black"/>
              </a:solidFill>
            </a:endParaRPr>
          </a:p>
          <a:p>
            <a:r>
              <a:rPr lang="en-US" altLang="zh-CN" sz="1000" smtClean="0">
                <a:solidFill>
                  <a:prstClr val="black"/>
                </a:solidFill>
              </a:rPr>
              <a:t>      </a:t>
            </a:r>
            <a:r>
              <a:rPr lang="zh-CN" altLang="en-US" sz="1000" smtClean="0">
                <a:solidFill>
                  <a:prstClr val="black"/>
                </a:solidFill>
              </a:rPr>
              <a:t>开发人员</a:t>
            </a:r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79512" y="6237312"/>
            <a:ext cx="95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业务开发人员</a:t>
            </a:r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051720" y="6093296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000" smtClean="0">
                <a:solidFill>
                  <a:prstClr val="black"/>
                </a:solidFill>
              </a:rPr>
              <a:t>下载</a:t>
            </a:r>
            <a:r>
              <a:rPr lang="en-US" altLang="zh-CN" sz="1000" smtClean="0">
                <a:solidFill>
                  <a:prstClr val="black"/>
                </a:solidFill>
              </a:rPr>
              <a:t>SDK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1000" smtClean="0">
                <a:solidFill>
                  <a:prstClr val="black"/>
                </a:solidFill>
              </a:rPr>
              <a:t>下载网页收集信息脚本</a:t>
            </a:r>
            <a:endParaRPr lang="zh-CN" altLang="en-US" sz="1000">
              <a:solidFill>
                <a:prstClr val="black"/>
              </a:solidFill>
            </a:endParaRPr>
          </a:p>
        </p:txBody>
      </p:sp>
      <p:cxnSp>
        <p:nvCxnSpPr>
          <p:cNvPr id="134" name="直接箭头连接符 133"/>
          <p:cNvCxnSpPr/>
          <p:nvPr/>
        </p:nvCxnSpPr>
        <p:spPr>
          <a:xfrm>
            <a:off x="971600" y="6309320"/>
            <a:ext cx="3456384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043608" y="5301208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将应用提供给用户，利用</a:t>
            </a:r>
            <a:r>
              <a:rPr lang="en-US" altLang="zh-CN" sz="1000" smtClean="0">
                <a:solidFill>
                  <a:prstClr val="black"/>
                </a:solidFill>
              </a:rPr>
              <a:t>SDK</a:t>
            </a:r>
            <a:r>
              <a:rPr lang="zh-CN" altLang="en-US" sz="1000" smtClean="0">
                <a:solidFill>
                  <a:prstClr val="black"/>
                </a:solidFill>
              </a:rPr>
              <a:t>或脚本收集用户信息</a:t>
            </a:r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596336" y="3212976"/>
            <a:ext cx="131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000" smtClean="0">
                <a:solidFill>
                  <a:prstClr val="black"/>
                </a:solidFill>
              </a:rPr>
              <a:t>开发数据处理任务</a:t>
            </a:r>
            <a:endParaRPr lang="en-US" altLang="zh-CN" sz="1000" smtClean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000" smtClean="0">
                <a:solidFill>
                  <a:prstClr val="black"/>
                </a:solidFill>
              </a:rPr>
              <a:t>将任务上载到</a:t>
            </a:r>
            <a:r>
              <a:rPr lang="en-US" altLang="zh-CN" sz="1000" smtClean="0">
                <a:solidFill>
                  <a:prstClr val="black"/>
                </a:solidFill>
              </a:rPr>
              <a:t>SVN</a:t>
            </a:r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123728" y="5373216"/>
            <a:ext cx="2088232" cy="648072"/>
          </a:xfrm>
          <a:prstGeom prst="rect">
            <a:avLst/>
          </a:prstGeom>
          <a:noFill/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153" name="直接箭头连接符 152"/>
          <p:cNvCxnSpPr>
            <a:stCxn id="127" idx="1"/>
          </p:cNvCxnSpPr>
          <p:nvPr/>
        </p:nvCxnSpPr>
        <p:spPr>
          <a:xfrm flipH="1">
            <a:off x="6876256" y="5445224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300192" y="479715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制定执行计划，驱动数据任务执行</a:t>
            </a:r>
            <a:endParaRPr lang="zh-CN" altLang="en-US" sz="1000">
              <a:solidFill>
                <a:prstClr val="black"/>
              </a:solidFill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 flipV="1">
            <a:off x="3275856" y="332656"/>
            <a:ext cx="1080116" cy="416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275856" y="33265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查看报表</a:t>
            </a:r>
            <a:endParaRPr lang="zh-CN" altLang="en-US" sz="1000">
              <a:solidFill>
                <a:prstClr val="black"/>
              </a:solidFill>
            </a:endParaRPr>
          </a:p>
        </p:txBody>
      </p:sp>
      <p:cxnSp>
        <p:nvCxnSpPr>
          <p:cNvPr id="162" name="直接箭头连接符 161"/>
          <p:cNvCxnSpPr/>
          <p:nvPr/>
        </p:nvCxnSpPr>
        <p:spPr>
          <a:xfrm flipH="1">
            <a:off x="7236296" y="1052736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452320" y="69269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1000" smtClean="0">
                <a:solidFill>
                  <a:prstClr val="black"/>
                </a:solidFill>
              </a:rPr>
              <a:t>开发报表</a:t>
            </a:r>
            <a:endParaRPr lang="en-US" altLang="zh-CN" sz="1000" smtClean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000" smtClean="0">
                <a:solidFill>
                  <a:prstClr val="black"/>
                </a:solidFill>
              </a:rPr>
              <a:t>发布报表</a:t>
            </a:r>
            <a:endParaRPr lang="zh-CN" altLang="en-US" sz="1000">
              <a:solidFill>
                <a:prstClr val="black"/>
              </a:solidFill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 flipH="1">
            <a:off x="7164288" y="2564904"/>
            <a:ext cx="360040" cy="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31840" y="5085184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数据流</a:t>
            </a:r>
            <a:r>
              <a:rPr lang="en-US" altLang="zh-CN" sz="1000" smtClean="0">
                <a:solidFill>
                  <a:prstClr val="black"/>
                </a:solidFill>
              </a:rPr>
              <a:t>(HTTP)</a:t>
            </a:r>
            <a:endParaRPr lang="zh-CN" altLang="en-US" sz="1000">
              <a:solidFill>
                <a:prstClr val="black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691680" y="1988840"/>
            <a:ext cx="1584176" cy="576064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业务网关</a:t>
            </a:r>
          </a:p>
        </p:txBody>
      </p:sp>
      <p:sp>
        <p:nvSpPr>
          <p:cNvPr id="122" name="矩形 121"/>
          <p:cNvSpPr/>
          <p:nvPr/>
        </p:nvSpPr>
        <p:spPr>
          <a:xfrm>
            <a:off x="2195736" y="1988840"/>
            <a:ext cx="720080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prstClr val="black"/>
                </a:solidFill>
              </a:rPr>
              <a:t>数据任务</a:t>
            </a:r>
          </a:p>
        </p:txBody>
      </p:sp>
      <p:sp>
        <p:nvSpPr>
          <p:cNvPr id="132" name="矩形 131"/>
          <p:cNvSpPr/>
          <p:nvPr/>
        </p:nvSpPr>
        <p:spPr>
          <a:xfrm>
            <a:off x="4283968" y="4077072"/>
            <a:ext cx="1440160" cy="504056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文件服务器</a:t>
            </a:r>
          </a:p>
        </p:txBody>
      </p:sp>
      <p:sp>
        <p:nvSpPr>
          <p:cNvPr id="136" name="矩形 135"/>
          <p:cNvSpPr/>
          <p:nvPr/>
        </p:nvSpPr>
        <p:spPr>
          <a:xfrm>
            <a:off x="4427984" y="1772816"/>
            <a:ext cx="1296144" cy="504056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 anchorCtr="1"/>
          <a:lstStyle/>
          <a:p>
            <a:pPr algn="ctr"/>
            <a:r>
              <a:rPr lang="zh-CN" altLang="en-US" sz="1200" smtClean="0">
                <a:solidFill>
                  <a:prstClr val="black"/>
                </a:solidFill>
              </a:rPr>
              <a:t>数据通道（导出）</a:t>
            </a:r>
          </a:p>
        </p:txBody>
      </p:sp>
      <p:sp>
        <p:nvSpPr>
          <p:cNvPr id="138" name="矩形 137"/>
          <p:cNvSpPr/>
          <p:nvPr/>
        </p:nvSpPr>
        <p:spPr>
          <a:xfrm>
            <a:off x="4716016" y="1772816"/>
            <a:ext cx="720080" cy="252028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prstClr val="black"/>
                </a:solidFill>
              </a:rPr>
              <a:t>数据任务</a:t>
            </a:r>
          </a:p>
        </p:txBody>
      </p:sp>
      <p:sp>
        <p:nvSpPr>
          <p:cNvPr id="145" name="矩形 144"/>
          <p:cNvSpPr/>
          <p:nvPr/>
        </p:nvSpPr>
        <p:spPr>
          <a:xfrm>
            <a:off x="2339752" y="4509120"/>
            <a:ext cx="720080" cy="288032"/>
          </a:xfrm>
          <a:prstGeom prst="rect">
            <a:avLst/>
          </a:prstGeom>
          <a:solidFill>
            <a:srgbClr val="92D05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prstClr val="black"/>
                </a:solidFill>
              </a:rPr>
              <a:t>数据任务</a:t>
            </a:r>
          </a:p>
        </p:txBody>
      </p:sp>
      <p:sp>
        <p:nvSpPr>
          <p:cNvPr id="147" name="下箭头 146"/>
          <p:cNvSpPr/>
          <p:nvPr/>
        </p:nvSpPr>
        <p:spPr>
          <a:xfrm rot="16200000" flipV="1">
            <a:off x="2555776" y="2780928"/>
            <a:ext cx="144016" cy="3168352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150" name="下箭头 149"/>
          <p:cNvSpPr/>
          <p:nvPr/>
        </p:nvSpPr>
        <p:spPr>
          <a:xfrm rot="16200000">
            <a:off x="2555776" y="2636912"/>
            <a:ext cx="144016" cy="3168352"/>
          </a:xfrm>
          <a:prstGeom prst="downArrow">
            <a:avLst/>
          </a:prstGeom>
          <a:solidFill>
            <a:srgbClr val="C0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154" name="下箭头 153"/>
          <p:cNvSpPr/>
          <p:nvPr/>
        </p:nvSpPr>
        <p:spPr>
          <a:xfrm rot="16200000" flipH="1" flipV="1">
            <a:off x="1223628" y="2528900"/>
            <a:ext cx="144016" cy="648072"/>
          </a:xfrm>
          <a:prstGeom prst="downArrow">
            <a:avLst/>
          </a:prstGeom>
          <a:solidFill>
            <a:srgbClr val="C0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155" name="下箭头 154"/>
          <p:cNvSpPr/>
          <p:nvPr/>
        </p:nvSpPr>
        <p:spPr>
          <a:xfrm rot="16200000" flipH="1">
            <a:off x="1223628" y="2744924"/>
            <a:ext cx="144016" cy="648072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156" name="下箭头 155"/>
          <p:cNvSpPr/>
          <p:nvPr/>
        </p:nvSpPr>
        <p:spPr>
          <a:xfrm rot="10800000" flipV="1">
            <a:off x="683568" y="1340768"/>
            <a:ext cx="144016" cy="720080"/>
          </a:xfrm>
          <a:prstGeom prst="downArrow">
            <a:avLst/>
          </a:prstGeom>
          <a:solidFill>
            <a:srgbClr val="C0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 smtClean="0">
              <a:solidFill>
                <a:prstClr val="black"/>
              </a:solidFill>
            </a:endParaRPr>
          </a:p>
        </p:txBody>
      </p:sp>
      <p:sp>
        <p:nvSpPr>
          <p:cNvPr id="159" name="下箭头 158"/>
          <p:cNvSpPr/>
          <p:nvPr/>
        </p:nvSpPr>
        <p:spPr>
          <a:xfrm rot="10800000" flipV="1">
            <a:off x="4572000" y="4653136"/>
            <a:ext cx="144016" cy="1656184"/>
          </a:xfrm>
          <a:prstGeom prst="downArrow">
            <a:avLst/>
          </a:prstGeom>
          <a:solidFill>
            <a:srgbClr val="C0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161" name="下箭头 160"/>
          <p:cNvSpPr/>
          <p:nvPr/>
        </p:nvSpPr>
        <p:spPr>
          <a:xfrm rot="16200000" flipH="1" flipV="1">
            <a:off x="1259632" y="4581128"/>
            <a:ext cx="144016" cy="576064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cxnSp>
        <p:nvCxnSpPr>
          <p:cNvPr id="166" name="直接连接符 165"/>
          <p:cNvCxnSpPr/>
          <p:nvPr/>
        </p:nvCxnSpPr>
        <p:spPr>
          <a:xfrm>
            <a:off x="6084168" y="1988840"/>
            <a:ext cx="0" cy="352839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H="1">
            <a:off x="5724128" y="1988840"/>
            <a:ext cx="360040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 flipH="1">
            <a:off x="3275856" y="2348880"/>
            <a:ext cx="3312368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 flipH="1">
            <a:off x="3851920" y="3645024"/>
            <a:ext cx="2232248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 flipH="1">
            <a:off x="3851920" y="4725144"/>
            <a:ext cx="2232248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>
            <a:off x="5796136" y="5517232"/>
            <a:ext cx="288032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/>
        </p:nvCxnSpPr>
        <p:spPr>
          <a:xfrm>
            <a:off x="6372200" y="2132856"/>
            <a:ext cx="0" cy="3600400"/>
          </a:xfrm>
          <a:prstGeom prst="line">
            <a:avLst/>
          </a:prstGeom>
          <a:ln w="127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 flipH="1">
            <a:off x="5724128" y="2132856"/>
            <a:ext cx="648072" cy="0"/>
          </a:xfrm>
          <a:prstGeom prst="line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 flipH="1">
            <a:off x="3275856" y="2492896"/>
            <a:ext cx="3096344" cy="0"/>
          </a:xfrm>
          <a:prstGeom prst="line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/>
          <p:nvPr/>
        </p:nvCxnSpPr>
        <p:spPr>
          <a:xfrm flipH="1">
            <a:off x="3851920" y="3789040"/>
            <a:ext cx="2736304" cy="0"/>
          </a:xfrm>
          <a:prstGeom prst="line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/>
          <p:nvPr/>
        </p:nvCxnSpPr>
        <p:spPr>
          <a:xfrm flipH="1">
            <a:off x="3851920" y="4869160"/>
            <a:ext cx="2520280" cy="0"/>
          </a:xfrm>
          <a:prstGeom prst="line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/>
        </p:nvCxnSpPr>
        <p:spPr>
          <a:xfrm flipH="1">
            <a:off x="7164288" y="2348880"/>
            <a:ext cx="576064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 flipH="1">
            <a:off x="5076056" y="1052736"/>
            <a:ext cx="1440160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/>
        </p:nvCxnSpPr>
        <p:spPr>
          <a:xfrm flipV="1">
            <a:off x="8100392" y="3068960"/>
            <a:ext cx="1" cy="2232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7236296" y="4005064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smtClean="0">
                <a:solidFill>
                  <a:prstClr val="black"/>
                </a:solidFill>
              </a:rPr>
              <a:t>部署任务</a:t>
            </a:r>
            <a:endParaRPr lang="zh-CN" altLang="en-US" sz="1000">
              <a:solidFill>
                <a:prstClr val="black"/>
              </a:solidFill>
            </a:endParaRPr>
          </a:p>
        </p:txBody>
      </p:sp>
      <p:cxnSp>
        <p:nvCxnSpPr>
          <p:cNvPr id="251" name="直接箭头连接符 250"/>
          <p:cNvCxnSpPr/>
          <p:nvPr/>
        </p:nvCxnSpPr>
        <p:spPr>
          <a:xfrm>
            <a:off x="899592" y="566124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endCxn id="33" idx="2"/>
          </p:cNvCxnSpPr>
          <p:nvPr/>
        </p:nvCxnSpPr>
        <p:spPr>
          <a:xfrm flipV="1">
            <a:off x="6876256" y="4653136"/>
            <a:ext cx="0" cy="7920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139952" y="6309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数据开放</a:t>
            </a:r>
            <a:endParaRPr lang="zh-CN" altLang="en-US"/>
          </a:p>
        </p:txBody>
      </p:sp>
      <p:cxnSp>
        <p:nvCxnSpPr>
          <p:cNvPr id="102" name="直接箭头连接符 101"/>
          <p:cNvCxnSpPr>
            <a:stCxn id="157" idx="3"/>
          </p:cNvCxnSpPr>
          <p:nvPr/>
        </p:nvCxnSpPr>
        <p:spPr>
          <a:xfrm flipV="1">
            <a:off x="7524328" y="2564904"/>
            <a:ext cx="0" cy="243230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3275856" y="332656"/>
            <a:ext cx="1" cy="4320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0" y="13407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rgbClr val="FF0000"/>
                </a:solidFill>
              </a:rPr>
              <a:t>前台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0" y="16288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rgbClr val="FF0000"/>
                </a:solidFill>
              </a:rPr>
              <a:t>后台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42" name="下箭头 141"/>
          <p:cNvSpPr/>
          <p:nvPr/>
        </p:nvSpPr>
        <p:spPr>
          <a:xfrm rot="16200000" flipH="1">
            <a:off x="3239852" y="1808820"/>
            <a:ext cx="144016" cy="2232248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prstClr val="black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827584" y="764704"/>
            <a:ext cx="720080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000" smtClean="0">
                <a:solidFill>
                  <a:prstClr val="black"/>
                </a:solidFill>
              </a:rPr>
              <a:t>数据应用</a:t>
            </a:r>
          </a:p>
        </p:txBody>
      </p:sp>
      <p:cxnSp>
        <p:nvCxnSpPr>
          <p:cNvPr id="164" name="直接连接符 163"/>
          <p:cNvCxnSpPr>
            <a:stCxn id="145" idx="1"/>
          </p:cNvCxnSpPr>
          <p:nvPr/>
        </p:nvCxnSpPr>
        <p:spPr>
          <a:xfrm flipH="1">
            <a:off x="1331640" y="4653136"/>
            <a:ext cx="1008112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1331640" y="4653136"/>
            <a:ext cx="0" cy="216024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259632" y="443711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控制</a:t>
            </a:r>
            <a:endParaRPr lang="zh-CN" altLang="en-US" sz="1000"/>
          </a:p>
        </p:txBody>
      </p:sp>
      <p:cxnSp>
        <p:nvCxnSpPr>
          <p:cNvPr id="174" name="直接连接符 173"/>
          <p:cNvCxnSpPr/>
          <p:nvPr/>
        </p:nvCxnSpPr>
        <p:spPr>
          <a:xfrm>
            <a:off x="5580112" y="5229200"/>
            <a:ext cx="0" cy="216024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H="1">
            <a:off x="5292080" y="5229200"/>
            <a:ext cx="288032" cy="0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 flipH="1">
            <a:off x="1259632" y="3645024"/>
            <a:ext cx="1224136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V="1">
            <a:off x="1259632" y="3140968"/>
            <a:ext cx="0" cy="504056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>
            <a:off x="2843808" y="2276872"/>
            <a:ext cx="0" cy="576064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H="1">
            <a:off x="1331640" y="1844824"/>
            <a:ext cx="3384376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1331640" y="1844824"/>
            <a:ext cx="0" cy="936104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H="1">
            <a:off x="3707904" y="1988840"/>
            <a:ext cx="1008112" cy="0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>
            <a:off x="1187624" y="1052736"/>
            <a:ext cx="0" cy="432048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 flipH="1">
            <a:off x="755576" y="1484784"/>
            <a:ext cx="432048" cy="0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187624" y="34290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控制</a:t>
            </a:r>
            <a:endParaRPr lang="zh-CN" altLang="en-US" sz="1000"/>
          </a:p>
        </p:txBody>
      </p:sp>
      <p:sp>
        <p:nvSpPr>
          <p:cNvPr id="208" name="TextBox 207"/>
          <p:cNvSpPr txBox="1"/>
          <p:nvPr/>
        </p:nvSpPr>
        <p:spPr>
          <a:xfrm>
            <a:off x="1259632" y="18448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控制</a:t>
            </a:r>
            <a:endParaRPr lang="zh-CN" altLang="en-US" sz="1000"/>
          </a:p>
        </p:txBody>
      </p:sp>
      <p:sp>
        <p:nvSpPr>
          <p:cNvPr id="211" name="TextBox 210"/>
          <p:cNvSpPr txBox="1"/>
          <p:nvPr/>
        </p:nvSpPr>
        <p:spPr>
          <a:xfrm>
            <a:off x="1115616" y="134076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控制</a:t>
            </a:r>
            <a:endParaRPr lang="zh-CN" altLang="en-US" sz="1000"/>
          </a:p>
        </p:txBody>
      </p:sp>
      <p:sp>
        <p:nvSpPr>
          <p:cNvPr id="212" name="TextBox 211"/>
          <p:cNvSpPr txBox="1"/>
          <p:nvPr/>
        </p:nvSpPr>
        <p:spPr>
          <a:xfrm>
            <a:off x="3851920" y="19888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控制</a:t>
            </a:r>
            <a:endParaRPr lang="zh-CN" altLang="en-US" sz="1000"/>
          </a:p>
        </p:txBody>
      </p:sp>
      <p:sp>
        <p:nvSpPr>
          <p:cNvPr id="213" name="TextBox 212"/>
          <p:cNvSpPr txBox="1"/>
          <p:nvPr/>
        </p:nvSpPr>
        <p:spPr>
          <a:xfrm>
            <a:off x="2843808" y="256490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控制</a:t>
            </a:r>
            <a:endParaRPr lang="zh-CN" altLang="en-US" sz="1000"/>
          </a:p>
        </p:txBody>
      </p:sp>
      <p:sp>
        <p:nvSpPr>
          <p:cNvPr id="217" name="TextBox 216"/>
          <p:cNvSpPr txBox="1"/>
          <p:nvPr/>
        </p:nvSpPr>
        <p:spPr>
          <a:xfrm>
            <a:off x="5508104" y="515719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smtClean="0"/>
              <a:t>控制</a:t>
            </a:r>
            <a:endParaRPr lang="zh-CN" altLang="en-US" sz="1000"/>
          </a:p>
        </p:txBody>
      </p:sp>
      <p:cxnSp>
        <p:nvCxnSpPr>
          <p:cNvPr id="220" name="直接连接符 219"/>
          <p:cNvCxnSpPr/>
          <p:nvPr/>
        </p:nvCxnSpPr>
        <p:spPr>
          <a:xfrm>
            <a:off x="5796136" y="5733256"/>
            <a:ext cx="576064" cy="0"/>
          </a:xfrm>
          <a:prstGeom prst="line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/>
          <p:cNvGrpSpPr/>
          <p:nvPr/>
        </p:nvGrpSpPr>
        <p:grpSpPr>
          <a:xfrm>
            <a:off x="1331640" y="6021288"/>
            <a:ext cx="301686" cy="369332"/>
            <a:chOff x="7160021" y="453153"/>
            <a:chExt cx="301686" cy="369332"/>
          </a:xfrm>
        </p:grpSpPr>
        <p:sp>
          <p:nvSpPr>
            <p:cNvPr id="114" name="十二边形 113"/>
            <p:cNvSpPr/>
            <p:nvPr/>
          </p:nvSpPr>
          <p:spPr>
            <a:xfrm>
              <a:off x="7166848" y="493803"/>
              <a:ext cx="288032" cy="288032"/>
            </a:xfrm>
            <a:prstGeom prst="dodecagon">
              <a:avLst/>
            </a:prstGeom>
            <a:solidFill>
              <a:srgbClr val="FFC0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160021" y="45315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1</a:t>
              </a:r>
              <a:endParaRPr lang="zh-CN" altLang="en-US" b="1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755576" y="5301208"/>
            <a:ext cx="301686" cy="369332"/>
            <a:chOff x="7160021" y="453153"/>
            <a:chExt cx="301686" cy="369332"/>
          </a:xfrm>
        </p:grpSpPr>
        <p:sp>
          <p:nvSpPr>
            <p:cNvPr id="130" name="十二边形 129"/>
            <p:cNvSpPr/>
            <p:nvPr/>
          </p:nvSpPr>
          <p:spPr>
            <a:xfrm>
              <a:off x="7166848" y="493803"/>
              <a:ext cx="288032" cy="288032"/>
            </a:xfrm>
            <a:prstGeom prst="dodecagon">
              <a:avLst/>
            </a:prstGeom>
            <a:solidFill>
              <a:srgbClr val="FFC0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160021" y="45315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2</a:t>
              </a:r>
              <a:endParaRPr lang="zh-CN" altLang="en-US" b="1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8028384" y="4653136"/>
            <a:ext cx="301686" cy="369332"/>
            <a:chOff x="7160021" y="453153"/>
            <a:chExt cx="301686" cy="369332"/>
          </a:xfrm>
        </p:grpSpPr>
        <p:sp>
          <p:nvSpPr>
            <p:cNvPr id="143" name="十二边形 142"/>
            <p:cNvSpPr/>
            <p:nvPr/>
          </p:nvSpPr>
          <p:spPr>
            <a:xfrm>
              <a:off x="7166848" y="493803"/>
              <a:ext cx="288032" cy="288032"/>
            </a:xfrm>
            <a:prstGeom prst="dodecagon">
              <a:avLst/>
            </a:prstGeom>
            <a:solidFill>
              <a:srgbClr val="FFC0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160021" y="45315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3</a:t>
              </a:r>
              <a:endParaRPr lang="zh-CN" altLang="en-US" b="1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7740352" y="1052736"/>
            <a:ext cx="301686" cy="369332"/>
            <a:chOff x="7160021" y="453153"/>
            <a:chExt cx="301686" cy="369332"/>
          </a:xfrm>
        </p:grpSpPr>
        <p:sp>
          <p:nvSpPr>
            <p:cNvPr id="176" name="十二边形 175"/>
            <p:cNvSpPr/>
            <p:nvPr/>
          </p:nvSpPr>
          <p:spPr>
            <a:xfrm>
              <a:off x="7166848" y="493803"/>
              <a:ext cx="288032" cy="288032"/>
            </a:xfrm>
            <a:prstGeom prst="dodecagon">
              <a:avLst/>
            </a:prstGeom>
            <a:solidFill>
              <a:srgbClr val="FFC0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160021" y="45315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3</a:t>
              </a:r>
              <a:endParaRPr lang="zh-CN" altLang="en-US" b="1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7452320" y="4293096"/>
            <a:ext cx="301686" cy="369332"/>
            <a:chOff x="7160021" y="453153"/>
            <a:chExt cx="301686" cy="369332"/>
          </a:xfrm>
        </p:grpSpPr>
        <p:sp>
          <p:nvSpPr>
            <p:cNvPr id="179" name="十二边形 178"/>
            <p:cNvSpPr/>
            <p:nvPr/>
          </p:nvSpPr>
          <p:spPr>
            <a:xfrm>
              <a:off x="7166848" y="493803"/>
              <a:ext cx="288032" cy="288032"/>
            </a:xfrm>
            <a:prstGeom prst="dodecagon">
              <a:avLst/>
            </a:prstGeom>
            <a:solidFill>
              <a:srgbClr val="FFC0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160021" y="45315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4</a:t>
              </a:r>
              <a:endParaRPr lang="zh-CN" altLang="en-US" b="1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6660232" y="5229200"/>
            <a:ext cx="301686" cy="369332"/>
            <a:chOff x="7160021" y="453153"/>
            <a:chExt cx="301686" cy="369332"/>
          </a:xfrm>
        </p:grpSpPr>
        <p:sp>
          <p:nvSpPr>
            <p:cNvPr id="182" name="十二边形 181"/>
            <p:cNvSpPr/>
            <p:nvPr/>
          </p:nvSpPr>
          <p:spPr>
            <a:xfrm>
              <a:off x="7166848" y="493803"/>
              <a:ext cx="288032" cy="288032"/>
            </a:xfrm>
            <a:prstGeom prst="dodecagon">
              <a:avLst/>
            </a:prstGeom>
            <a:solidFill>
              <a:srgbClr val="FFC0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160021" y="45315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5</a:t>
              </a:r>
              <a:endParaRPr lang="zh-CN" altLang="en-US" b="1"/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5796136" y="980728"/>
            <a:ext cx="301686" cy="369332"/>
            <a:chOff x="7160021" y="453153"/>
            <a:chExt cx="301686" cy="369332"/>
          </a:xfrm>
        </p:grpSpPr>
        <p:sp>
          <p:nvSpPr>
            <p:cNvPr id="187" name="十二边形 186"/>
            <p:cNvSpPr/>
            <p:nvPr/>
          </p:nvSpPr>
          <p:spPr>
            <a:xfrm>
              <a:off x="7166848" y="493803"/>
              <a:ext cx="288032" cy="288032"/>
            </a:xfrm>
            <a:prstGeom prst="dodecagon">
              <a:avLst/>
            </a:prstGeom>
            <a:solidFill>
              <a:srgbClr val="FFC000"/>
            </a:solidFill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160021" y="45315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mtClean="0"/>
                <a:t>4</a:t>
              </a:r>
              <a:endParaRPr lang="zh-CN" altLang="en-US" b="1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6165304"/>
            <a:ext cx="2160240" cy="54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2" name="TextBox 221"/>
          <p:cNvSpPr txBox="1"/>
          <p:nvPr/>
        </p:nvSpPr>
        <p:spPr>
          <a:xfrm>
            <a:off x="6228184" y="61653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/>
              <a:t>说明：</a:t>
            </a:r>
            <a:endParaRPr lang="zh-CN" alt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0"/>
            <a:ext cx="7929563" cy="869950"/>
          </a:xfrm>
        </p:spPr>
        <p:txBody>
          <a:bodyPr/>
          <a:lstStyle/>
          <a:p>
            <a:pPr eaLnBrk="1" hangingPunct="1"/>
            <a:r>
              <a:rPr lang="zh-CN" b="1" smtClean="0"/>
              <a:t>目录</a:t>
            </a:r>
          </a:p>
        </p:txBody>
      </p:sp>
      <p:sp>
        <p:nvSpPr>
          <p:cNvPr id="8195" name="Rectangle 24"/>
          <p:cNvSpPr>
            <a:spLocks noGrp="1" noChangeArrowheads="1"/>
          </p:cNvSpPr>
          <p:nvPr>
            <p:ph idx="4294967295"/>
          </p:nvPr>
        </p:nvSpPr>
        <p:spPr>
          <a:xfrm>
            <a:off x="611188" y="836613"/>
            <a:ext cx="7921625" cy="5113337"/>
          </a:xfrm>
        </p:spPr>
        <p:txBody>
          <a:bodyPr/>
          <a:lstStyle/>
          <a:p>
            <a:pPr eaLnBrk="1" hangingPunct="1"/>
            <a:r>
              <a:rPr lang="en-US" altLang="zh-CN" smtClean="0"/>
              <a:t>BI</a:t>
            </a:r>
            <a:r>
              <a:rPr lang="zh-CN" altLang="en-US" smtClean="0"/>
              <a:t>系统逻辑介绍</a:t>
            </a:r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BI</a:t>
            </a:r>
            <a:r>
              <a:rPr lang="zh-CN" altLang="en-US" smtClean="0">
                <a:solidFill>
                  <a:srgbClr val="FF0000"/>
                </a:solidFill>
              </a:rPr>
              <a:t>平台技术架构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300038" lvl="1" indent="-300038" eaLnBrk="1" hangingPunct="1">
              <a:buChar char="•"/>
            </a:pPr>
            <a:endParaRPr lang="en-US" altLang="zh-CN" sz="2600" b="1" smtClean="0">
              <a:cs typeface="+mn-cs"/>
            </a:endParaRPr>
          </a:p>
          <a:p>
            <a:pPr lvl="1" eaLnBrk="1" hangingPunct="1"/>
            <a:endParaRPr lang="en-US" altLang="zh-CN" smtClean="0"/>
          </a:p>
          <a:p>
            <a:pPr lvl="1" eaLnBrk="1" hangingPunct="1">
              <a:buNone/>
            </a:pPr>
            <a:endParaRPr lang="en-US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矩形 185"/>
          <p:cNvSpPr/>
          <p:nvPr/>
        </p:nvSpPr>
        <p:spPr>
          <a:xfrm>
            <a:off x="971600" y="764704"/>
            <a:ext cx="7416824" cy="5256584"/>
          </a:xfrm>
          <a:prstGeom prst="rect">
            <a:avLst/>
          </a:prstGeom>
          <a:solidFill>
            <a:schemeClr val="accent5">
              <a:lumMod val="20000"/>
              <a:lumOff val="80000"/>
              <a:alpha val="41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7596336" y="1052736"/>
            <a:ext cx="720080" cy="11521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00" smtClean="0"/>
              <a:t>HAPROXY</a:t>
            </a:r>
            <a:r>
              <a:rPr lang="en-US" altLang="zh-CN" sz="1200" smtClean="0"/>
              <a:t>/SLB</a:t>
            </a:r>
            <a:endParaRPr lang="zh-CN" altLang="en-US" sz="1200"/>
          </a:p>
        </p:txBody>
      </p:sp>
      <p:sp>
        <p:nvSpPr>
          <p:cNvPr id="92" name="矩形 91"/>
          <p:cNvSpPr/>
          <p:nvPr/>
        </p:nvSpPr>
        <p:spPr>
          <a:xfrm>
            <a:off x="3563888" y="2132856"/>
            <a:ext cx="2304256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Hadoop client ,  HIVE </a:t>
            </a:r>
            <a:r>
              <a:rPr lang="zh-CN" altLang="en-US" sz="1200" smtClean="0"/>
              <a:t>（开源）</a:t>
            </a:r>
            <a:endParaRPr lang="zh-CN" altLang="en-US" sz="1200"/>
          </a:p>
        </p:txBody>
      </p:sp>
      <p:sp>
        <p:nvSpPr>
          <p:cNvPr id="94" name="矩形 93"/>
          <p:cNvSpPr/>
          <p:nvPr/>
        </p:nvSpPr>
        <p:spPr>
          <a:xfrm>
            <a:off x="2051720" y="4725144"/>
            <a:ext cx="2088232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数据采集服务（自研）</a:t>
            </a:r>
            <a:endParaRPr lang="zh-CN" altLang="en-US" sz="1200"/>
          </a:p>
        </p:txBody>
      </p:sp>
      <p:sp>
        <p:nvSpPr>
          <p:cNvPr id="95" name="矩形 94"/>
          <p:cNvSpPr/>
          <p:nvPr/>
        </p:nvSpPr>
        <p:spPr>
          <a:xfrm>
            <a:off x="2411760" y="3068960"/>
            <a:ext cx="3456384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Hadoop  &amp; HBase </a:t>
            </a:r>
            <a:r>
              <a:rPr lang="zh-CN" altLang="en-US" sz="1200" smtClean="0"/>
              <a:t>（开源软件）</a:t>
            </a:r>
            <a:endParaRPr lang="zh-CN" altLang="en-US" sz="1200"/>
          </a:p>
        </p:txBody>
      </p:sp>
      <p:sp>
        <p:nvSpPr>
          <p:cNvPr id="96" name="矩形 95"/>
          <p:cNvSpPr/>
          <p:nvPr/>
        </p:nvSpPr>
        <p:spPr>
          <a:xfrm>
            <a:off x="1259632" y="1196752"/>
            <a:ext cx="360040" cy="3888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smtClean="0"/>
              <a:t>MFS</a:t>
            </a:r>
            <a:r>
              <a:rPr lang="zh-CN" altLang="en-US" sz="1000" smtClean="0"/>
              <a:t>（开源）</a:t>
            </a:r>
            <a:endParaRPr lang="zh-CN" altLang="en-US" sz="1000"/>
          </a:p>
        </p:txBody>
      </p:sp>
      <p:sp>
        <p:nvSpPr>
          <p:cNvPr id="97" name="矩形 96"/>
          <p:cNvSpPr/>
          <p:nvPr/>
        </p:nvSpPr>
        <p:spPr>
          <a:xfrm>
            <a:off x="2339752" y="1052736"/>
            <a:ext cx="352839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000" smtClean="0"/>
              <a:t>FineReport</a:t>
            </a:r>
            <a:r>
              <a:rPr lang="zh-CN" altLang="en-US" sz="1000" smtClean="0"/>
              <a:t>（商业）</a:t>
            </a:r>
            <a:r>
              <a:rPr lang="en-US" altLang="zh-CN" sz="1000" smtClean="0"/>
              <a:t> ,   HIVE Client</a:t>
            </a:r>
            <a:r>
              <a:rPr lang="zh-CN" altLang="en-US" sz="1000" smtClean="0"/>
              <a:t>（自研），</a:t>
            </a:r>
            <a:r>
              <a:rPr lang="en-US" altLang="zh-CN" sz="1000" smtClean="0"/>
              <a:t>Weka</a:t>
            </a:r>
            <a:r>
              <a:rPr lang="zh-CN" altLang="en-US" sz="1000" smtClean="0"/>
              <a:t>（开源）</a:t>
            </a:r>
            <a:endParaRPr lang="zh-CN" altLang="en-US" sz="1000"/>
          </a:p>
        </p:txBody>
      </p:sp>
      <p:sp>
        <p:nvSpPr>
          <p:cNvPr id="204" name="矩形 203"/>
          <p:cNvSpPr/>
          <p:nvPr/>
        </p:nvSpPr>
        <p:spPr>
          <a:xfrm>
            <a:off x="2051720" y="5517232"/>
            <a:ext cx="216024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HAProxy</a:t>
            </a:r>
            <a:r>
              <a:rPr lang="zh-CN" altLang="en-US" sz="1200" smtClean="0"/>
              <a:t>（开源）</a:t>
            </a:r>
            <a:r>
              <a:rPr lang="en-US" altLang="zh-CN" sz="1200" smtClean="0"/>
              <a:t> / SLB</a:t>
            </a:r>
            <a:r>
              <a:rPr lang="zh-CN" altLang="en-US" sz="1200" smtClean="0"/>
              <a:t>（共享）</a:t>
            </a:r>
            <a:endParaRPr lang="zh-CN" altLang="en-US" sz="1200"/>
          </a:p>
        </p:txBody>
      </p:sp>
      <p:cxnSp>
        <p:nvCxnSpPr>
          <p:cNvPr id="207" name="直接箭头连接符 206"/>
          <p:cNvCxnSpPr/>
          <p:nvPr/>
        </p:nvCxnSpPr>
        <p:spPr>
          <a:xfrm flipV="1">
            <a:off x="3167844" y="5877272"/>
            <a:ext cx="0" cy="747464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4427985" y="4221088"/>
            <a:ext cx="144016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File System(</a:t>
            </a:r>
            <a:r>
              <a:rPr lang="zh-CN" altLang="en-US" sz="1200" smtClean="0"/>
              <a:t>系统自带）</a:t>
            </a:r>
            <a:endParaRPr lang="zh-CN" altLang="en-US" sz="1200"/>
          </a:p>
        </p:txBody>
      </p:sp>
      <p:sp>
        <p:nvSpPr>
          <p:cNvPr id="249" name="TextBox 248"/>
          <p:cNvSpPr txBox="1"/>
          <p:nvPr/>
        </p:nvSpPr>
        <p:spPr>
          <a:xfrm>
            <a:off x="0" y="0"/>
            <a:ext cx="3911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C00000"/>
                </a:solidFill>
              </a:rPr>
              <a:t>终端云</a:t>
            </a:r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 平台技术策略一览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804248" y="3789040"/>
            <a:ext cx="648072" cy="158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OpenVPN</a:t>
            </a:r>
            <a:r>
              <a:rPr lang="zh-CN" altLang="en-US" sz="1200" smtClean="0"/>
              <a:t>（开源）</a:t>
            </a:r>
            <a:endParaRPr lang="zh-CN" altLang="en-US" sz="1200"/>
          </a:p>
        </p:txBody>
      </p:sp>
      <p:sp>
        <p:nvSpPr>
          <p:cNvPr id="91" name="矩形 90"/>
          <p:cNvSpPr/>
          <p:nvPr/>
        </p:nvSpPr>
        <p:spPr>
          <a:xfrm>
            <a:off x="6804248" y="1340768"/>
            <a:ext cx="576064" cy="1872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系统管理</a:t>
            </a:r>
            <a:r>
              <a:rPr lang="zh-CN" altLang="en-US" sz="1000" smtClean="0"/>
              <a:t>（</a:t>
            </a:r>
            <a:r>
              <a:rPr lang="en-US" altLang="zh-CN" sz="1000" smtClean="0"/>
              <a:t>TCC</a:t>
            </a:r>
            <a:r>
              <a:rPr lang="zh-CN" altLang="en-US" sz="1000" smtClean="0"/>
              <a:t>等，自研）</a:t>
            </a:r>
            <a:endParaRPr lang="zh-CN" altLang="en-US" sz="1000"/>
          </a:p>
        </p:txBody>
      </p:sp>
      <p:sp>
        <p:nvSpPr>
          <p:cNvPr id="58" name="TextBox 57"/>
          <p:cNvSpPr txBox="1"/>
          <p:nvPr/>
        </p:nvSpPr>
        <p:spPr>
          <a:xfrm>
            <a:off x="2790056" y="6093296"/>
            <a:ext cx="75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客户端数据流</a:t>
            </a:r>
            <a:endParaRPr lang="zh-CN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8316416" y="141277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内网访问</a:t>
            </a:r>
            <a:endParaRPr lang="zh-CN" altLang="en-US" sz="1200"/>
          </a:p>
        </p:txBody>
      </p:sp>
      <p:sp>
        <p:nvSpPr>
          <p:cNvPr id="57" name="下箭头 56"/>
          <p:cNvSpPr/>
          <p:nvPr/>
        </p:nvSpPr>
        <p:spPr>
          <a:xfrm rot="10800000">
            <a:off x="2915816" y="1556792"/>
            <a:ext cx="144016" cy="1440160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 rot="16200000" flipV="1">
            <a:off x="1907704" y="1052736"/>
            <a:ext cx="144016" cy="576064"/>
          </a:xfrm>
          <a:prstGeom prst="downArrow">
            <a:avLst/>
          </a:prstGeom>
          <a:solidFill>
            <a:srgbClr val="FF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2320" y="4365104"/>
            <a:ext cx="133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外网</a:t>
            </a:r>
            <a:r>
              <a:rPr lang="en-US" altLang="zh-CN" sz="1400" smtClean="0"/>
              <a:t>HTTP</a:t>
            </a:r>
            <a:r>
              <a:rPr lang="zh-CN" altLang="en-US" sz="1400" smtClean="0"/>
              <a:t>访问</a:t>
            </a:r>
            <a:endParaRPr lang="zh-CN" altLang="en-US" sz="1400"/>
          </a:p>
        </p:txBody>
      </p:sp>
      <p:sp>
        <p:nvSpPr>
          <p:cNvPr id="98" name="下箭头 97"/>
          <p:cNvSpPr/>
          <p:nvPr/>
        </p:nvSpPr>
        <p:spPr>
          <a:xfrm rot="10800000" flipV="1">
            <a:off x="5364088" y="4725144"/>
            <a:ext cx="144016" cy="1728192"/>
          </a:xfrm>
          <a:prstGeom prst="downArrow">
            <a:avLst/>
          </a:prstGeom>
          <a:solidFill>
            <a:srgbClr val="FF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3095836" y="5157192"/>
            <a:ext cx="0" cy="43204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下箭头 106"/>
          <p:cNvSpPr/>
          <p:nvPr/>
        </p:nvSpPr>
        <p:spPr>
          <a:xfrm rot="16200000" flipV="1">
            <a:off x="1763688" y="4725144"/>
            <a:ext cx="144016" cy="432048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下箭头 107"/>
          <p:cNvSpPr/>
          <p:nvPr/>
        </p:nvSpPr>
        <p:spPr>
          <a:xfrm rot="16200000" flipV="1">
            <a:off x="2915816" y="3140968"/>
            <a:ext cx="144016" cy="2736304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下箭头 109"/>
          <p:cNvSpPr/>
          <p:nvPr/>
        </p:nvSpPr>
        <p:spPr>
          <a:xfrm rot="16200000">
            <a:off x="2915816" y="2924943"/>
            <a:ext cx="144017" cy="2736306"/>
          </a:xfrm>
          <a:prstGeom prst="downArrow">
            <a:avLst/>
          </a:prstGeom>
          <a:solidFill>
            <a:srgbClr val="FF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下箭头 110"/>
          <p:cNvSpPr/>
          <p:nvPr/>
        </p:nvSpPr>
        <p:spPr>
          <a:xfrm rot="16200000" flipV="1">
            <a:off x="1907704" y="2924944"/>
            <a:ext cx="144016" cy="720080"/>
          </a:xfrm>
          <a:prstGeom prst="downArrow">
            <a:avLst/>
          </a:prstGeom>
          <a:solidFill>
            <a:srgbClr val="FF0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下箭头 111"/>
          <p:cNvSpPr/>
          <p:nvPr/>
        </p:nvSpPr>
        <p:spPr>
          <a:xfrm rot="16200000">
            <a:off x="1907704" y="3140968"/>
            <a:ext cx="144016" cy="720080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下箭头 112"/>
          <p:cNvSpPr/>
          <p:nvPr/>
        </p:nvSpPr>
        <p:spPr>
          <a:xfrm rot="10800000">
            <a:off x="4860032" y="4725144"/>
            <a:ext cx="144016" cy="1728192"/>
          </a:xfrm>
          <a:prstGeom prst="downArrow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364088" y="5157192"/>
            <a:ext cx="288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数据输出流</a:t>
            </a:r>
            <a:endParaRPr lang="zh-CN" altLang="en-US" sz="1200"/>
          </a:p>
        </p:txBody>
      </p:sp>
      <p:sp>
        <p:nvSpPr>
          <p:cNvPr id="115" name="TextBox 114"/>
          <p:cNvSpPr txBox="1"/>
          <p:nvPr/>
        </p:nvSpPr>
        <p:spPr>
          <a:xfrm>
            <a:off x="4644008" y="5085184"/>
            <a:ext cx="432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服务端数据输入流</a:t>
            </a:r>
            <a:endParaRPr lang="zh-CN" altLang="en-US" sz="1200"/>
          </a:p>
        </p:txBody>
      </p:sp>
      <p:cxnSp>
        <p:nvCxnSpPr>
          <p:cNvPr id="118" name="直接箭头连接符 117"/>
          <p:cNvCxnSpPr>
            <a:stCxn id="92" idx="2"/>
          </p:cNvCxnSpPr>
          <p:nvPr/>
        </p:nvCxnSpPr>
        <p:spPr>
          <a:xfrm>
            <a:off x="4716016" y="25649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3275856" y="1556792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94" idx="3"/>
          </p:cNvCxnSpPr>
          <p:nvPr/>
        </p:nvCxnSpPr>
        <p:spPr>
          <a:xfrm flipH="1">
            <a:off x="4139952" y="4941168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5868144" y="227687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>
            <a:off x="5868144" y="134076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6300192" y="1340768"/>
            <a:ext cx="0" cy="360040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H="1">
            <a:off x="5868144" y="436510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H="1">
            <a:off x="5868144" y="1196752"/>
            <a:ext cx="172819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H="1">
            <a:off x="7380312" y="1916832"/>
            <a:ext cx="21602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91" idx="2"/>
            <a:endCxn id="76" idx="0"/>
          </p:cNvCxnSpPr>
          <p:nvPr/>
        </p:nvCxnSpPr>
        <p:spPr>
          <a:xfrm>
            <a:off x="7092280" y="3212976"/>
            <a:ext cx="360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H="1">
            <a:off x="7380312" y="4941168"/>
            <a:ext cx="144016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596336" y="501317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开发接入</a:t>
            </a:r>
            <a:endParaRPr lang="zh-CN" altLang="en-US" sz="1400"/>
          </a:p>
        </p:txBody>
      </p:sp>
      <p:cxnSp>
        <p:nvCxnSpPr>
          <p:cNvPr id="159" name="直接箭头连接符 158"/>
          <p:cNvCxnSpPr/>
          <p:nvPr/>
        </p:nvCxnSpPr>
        <p:spPr>
          <a:xfrm flipH="1">
            <a:off x="4139952" y="5085184"/>
            <a:ext cx="266429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H="1">
            <a:off x="5868144" y="1484784"/>
            <a:ext cx="57606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H="1">
            <a:off x="5868144" y="2492896"/>
            <a:ext cx="57606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H="1">
            <a:off x="5868144" y="4581128"/>
            <a:ext cx="57606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6444208" y="1484784"/>
            <a:ext cx="0" cy="360040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 flipH="1">
            <a:off x="8316416" y="1772816"/>
            <a:ext cx="82758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H="1">
            <a:off x="7380312" y="4653136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7380312" y="4077072"/>
            <a:ext cx="504056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>
            <a:endCxn id="89" idx="2"/>
          </p:cNvCxnSpPr>
          <p:nvPr/>
        </p:nvCxnSpPr>
        <p:spPr>
          <a:xfrm flipV="1">
            <a:off x="7884368" y="2204864"/>
            <a:ext cx="72008" cy="18722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6948264" y="5589240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mtClean="0"/>
              <a:t>BI</a:t>
            </a:r>
            <a:r>
              <a:rPr lang="zh-CN" altLang="en-US" sz="2000" b="1" smtClean="0"/>
              <a:t>系统</a:t>
            </a:r>
            <a:endParaRPr lang="zh-CN" altLang="en-US" sz="2000" b="1"/>
          </a:p>
        </p:txBody>
      </p:sp>
      <p:cxnSp>
        <p:nvCxnSpPr>
          <p:cNvPr id="189" name="直接箭头连接符 188"/>
          <p:cNvCxnSpPr>
            <a:stCxn id="92" idx="1"/>
          </p:cNvCxnSpPr>
          <p:nvPr/>
        </p:nvCxnSpPr>
        <p:spPr>
          <a:xfrm flipH="1">
            <a:off x="1619672" y="2348880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 flipH="1">
            <a:off x="1619672" y="148478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1619672" y="4653136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H="1">
            <a:off x="1619672" y="479715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248"/>
          <p:cNvSpPr txBox="1"/>
          <p:nvPr/>
        </p:nvSpPr>
        <p:spPr>
          <a:xfrm>
            <a:off x="179512" y="44624"/>
            <a:ext cx="773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平台关键技术 </a:t>
            </a:r>
            <a:r>
              <a:rPr lang="en-US" altLang="zh-CN" sz="2400" b="1" smtClean="0">
                <a:solidFill>
                  <a:srgbClr val="C00000"/>
                </a:solidFill>
              </a:rPr>
              <a:t>-</a:t>
            </a:r>
            <a:r>
              <a:rPr lang="zh-CN" altLang="en-US" sz="2400" b="1" smtClean="0">
                <a:solidFill>
                  <a:srgbClr val="C00000"/>
                </a:solidFill>
              </a:rPr>
              <a:t>数据采集（</a:t>
            </a:r>
            <a:r>
              <a:rPr lang="en-US" altLang="zh-CN" sz="2400" b="1" smtClean="0">
                <a:solidFill>
                  <a:srgbClr val="C00000"/>
                </a:solidFill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</a:rPr>
              <a:t>用户行为采集系统、自研）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7584" y="6488668"/>
            <a:ext cx="747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3333FF"/>
                </a:solidFill>
              </a:rPr>
              <a:t>行为采集系统</a:t>
            </a:r>
            <a:r>
              <a:rPr lang="en-US" altLang="zh-CN" b="1" smtClean="0">
                <a:solidFill>
                  <a:srgbClr val="3333FF"/>
                </a:solidFill>
              </a:rPr>
              <a:t>:  </a:t>
            </a:r>
            <a:r>
              <a:rPr lang="zh-CN" altLang="en-US" b="1" smtClean="0">
                <a:solidFill>
                  <a:srgbClr val="3333FF"/>
                </a:solidFill>
              </a:rPr>
              <a:t>通过</a:t>
            </a:r>
            <a:r>
              <a:rPr lang="en-US" altLang="zh-CN" b="1" smtClean="0">
                <a:solidFill>
                  <a:srgbClr val="3333FF"/>
                </a:solidFill>
              </a:rPr>
              <a:t>SDK</a:t>
            </a:r>
            <a:r>
              <a:rPr lang="zh-CN" altLang="en-US" b="1" smtClean="0">
                <a:solidFill>
                  <a:srgbClr val="3333FF"/>
                </a:solidFill>
              </a:rPr>
              <a:t>或</a:t>
            </a:r>
            <a:r>
              <a:rPr lang="en-US" altLang="zh-CN" b="1" smtClean="0">
                <a:solidFill>
                  <a:srgbClr val="3333FF"/>
                </a:solidFill>
              </a:rPr>
              <a:t>JS</a:t>
            </a:r>
            <a:r>
              <a:rPr lang="zh-CN" altLang="en-US" b="1" smtClean="0">
                <a:solidFill>
                  <a:srgbClr val="3333FF"/>
                </a:solidFill>
              </a:rPr>
              <a:t>采集用户行为信息，通过</a:t>
            </a:r>
            <a:r>
              <a:rPr lang="en-US" altLang="zh-CN" b="1" smtClean="0">
                <a:solidFill>
                  <a:srgbClr val="3333FF"/>
                </a:solidFill>
              </a:rPr>
              <a:t>HTTP</a:t>
            </a:r>
            <a:r>
              <a:rPr lang="zh-CN" altLang="en-US" b="1" smtClean="0">
                <a:solidFill>
                  <a:srgbClr val="3333FF"/>
                </a:solidFill>
              </a:rPr>
              <a:t>上报信息到 </a:t>
            </a:r>
            <a:r>
              <a:rPr lang="en-US" altLang="zh-CN" b="1" smtClean="0">
                <a:solidFill>
                  <a:srgbClr val="3333FF"/>
                </a:solidFill>
              </a:rPr>
              <a:t>BI</a:t>
            </a:r>
            <a:endParaRPr lang="zh-CN" altLang="en-US" b="1">
              <a:solidFill>
                <a:srgbClr val="3333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4401108"/>
            <a:ext cx="1944216" cy="756084"/>
          </a:xfrm>
          <a:prstGeom prst="rect">
            <a:avLst/>
          </a:prstGeom>
          <a:solidFill>
            <a:srgbClr val="FFFF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SDK</a:t>
            </a:r>
            <a:r>
              <a:rPr lang="zh-CN" altLang="en-US" sz="1200" smtClean="0">
                <a:solidFill>
                  <a:schemeClr val="tx1"/>
                </a:solidFill>
              </a:rPr>
              <a:t>（客户端）下载服务器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2636912"/>
            <a:ext cx="1152128" cy="720080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应用服务器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0192" y="4401108"/>
            <a:ext cx="1080120" cy="720080"/>
          </a:xfrm>
          <a:prstGeom prst="rect">
            <a:avLst/>
          </a:prstGeom>
          <a:solidFill>
            <a:srgbClr val="FFFF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SDK</a:t>
            </a:r>
            <a:r>
              <a:rPr lang="zh-CN" altLang="en-US" sz="1200" smtClean="0">
                <a:solidFill>
                  <a:schemeClr val="tx1"/>
                </a:solidFill>
              </a:rPr>
              <a:t>日志信息存储系统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8" name="组合 27"/>
          <p:cNvGrpSpPr/>
          <p:nvPr/>
        </p:nvGrpSpPr>
        <p:grpSpPr>
          <a:xfrm>
            <a:off x="1287391" y="1916832"/>
            <a:ext cx="1107996" cy="781055"/>
            <a:chOff x="7956376" y="2852936"/>
            <a:chExt cx="1107996" cy="781055"/>
          </a:xfrm>
        </p:grpSpPr>
        <p:pic>
          <p:nvPicPr>
            <p:cNvPr id="9" name="Picture 3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72400" y="2852936"/>
              <a:ext cx="606944" cy="57606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7956376" y="3356992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smtClean="0"/>
                <a:t>应用开发人员</a:t>
              </a:r>
              <a:endParaRPr lang="zh-CN" altLang="en-US" sz="1200"/>
            </a:p>
          </p:txBody>
        </p:sp>
      </p:grpSp>
      <p:sp>
        <p:nvSpPr>
          <p:cNvPr id="11" name="矩形 10"/>
          <p:cNvSpPr/>
          <p:nvPr/>
        </p:nvSpPr>
        <p:spPr>
          <a:xfrm>
            <a:off x="3599892" y="1124744"/>
            <a:ext cx="1080120" cy="720080"/>
          </a:xfrm>
          <a:prstGeom prst="rect">
            <a:avLst/>
          </a:prstGeom>
          <a:solidFill>
            <a:srgbClr val="FFFF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应用分发渠道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12" name="组合 85"/>
          <p:cNvGrpSpPr/>
          <p:nvPr/>
        </p:nvGrpSpPr>
        <p:grpSpPr>
          <a:xfrm>
            <a:off x="6444208" y="1700808"/>
            <a:ext cx="817073" cy="936104"/>
            <a:chOff x="179512" y="1916832"/>
            <a:chExt cx="1440160" cy="1463756"/>
          </a:xfrm>
        </p:grpSpPr>
        <p:pic>
          <p:nvPicPr>
            <p:cNvPr id="13" name="Picture 2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9552" y="1916832"/>
              <a:ext cx="1080120" cy="1102668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79512" y="2973941"/>
              <a:ext cx="1410453" cy="406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smtClean="0"/>
                <a:t>终端用户</a:t>
              </a:r>
              <a:endParaRPr lang="zh-CN" altLang="en-US"/>
            </a:p>
          </p:txBody>
        </p:sp>
        <p:pic>
          <p:nvPicPr>
            <p:cNvPr id="15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9512" y="2060848"/>
              <a:ext cx="360040" cy="671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组合 37"/>
          <p:cNvGrpSpPr/>
          <p:nvPr/>
        </p:nvGrpSpPr>
        <p:grpSpPr>
          <a:xfrm>
            <a:off x="1115616" y="5733256"/>
            <a:ext cx="1368152" cy="781055"/>
            <a:chOff x="7812360" y="2852936"/>
            <a:chExt cx="1368152" cy="781055"/>
          </a:xfrm>
        </p:grpSpPr>
        <p:pic>
          <p:nvPicPr>
            <p:cNvPr id="17" name="Picture 3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172400" y="2852936"/>
              <a:ext cx="606944" cy="57606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7812360" y="335699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mtClean="0"/>
                <a:t>华为</a:t>
              </a:r>
              <a:r>
                <a:rPr lang="en-US" altLang="zh-CN" sz="1200" smtClean="0"/>
                <a:t>SDK</a:t>
              </a:r>
              <a:r>
                <a:rPr lang="zh-CN" altLang="en-US" sz="1200" smtClean="0"/>
                <a:t>开发人员</a:t>
              </a:r>
              <a:endParaRPr lang="zh-CN" altLang="en-US" sz="1200"/>
            </a:p>
          </p:txBody>
        </p:sp>
      </p:grpSp>
      <p:sp>
        <p:nvSpPr>
          <p:cNvPr id="19" name="矩形 18"/>
          <p:cNvSpPr/>
          <p:nvPr/>
        </p:nvSpPr>
        <p:spPr>
          <a:xfrm>
            <a:off x="3599892" y="4401108"/>
            <a:ext cx="1080120" cy="720080"/>
          </a:xfrm>
          <a:prstGeom prst="rect">
            <a:avLst/>
          </a:prstGeom>
          <a:solidFill>
            <a:srgbClr val="FFFF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FTP</a:t>
            </a:r>
            <a:r>
              <a:rPr lang="zh-CN" altLang="en-US" sz="1200" smtClean="0">
                <a:solidFill>
                  <a:schemeClr val="tx1"/>
                </a:solidFill>
              </a:rPr>
              <a:t>服务器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47864" y="4221088"/>
            <a:ext cx="4176464" cy="1152128"/>
          </a:xfrm>
          <a:prstGeom prst="rect">
            <a:avLst/>
          </a:prstGeom>
          <a:solidFill>
            <a:schemeClr val="accent5">
              <a:lumMod val="40000"/>
              <a:lumOff val="60000"/>
              <a:alpha val="32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日志存储服务</a:t>
            </a:r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56176" y="1412776"/>
            <a:ext cx="1368152" cy="1296144"/>
          </a:xfrm>
          <a:prstGeom prst="rect">
            <a:avLst/>
          </a:prstGeom>
          <a:solidFill>
            <a:schemeClr val="accent5">
              <a:lumMod val="40000"/>
              <a:lumOff val="60000"/>
              <a:alpha val="32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客户端</a:t>
            </a:r>
            <a:endParaRPr lang="zh-CN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07704" y="5157192"/>
            <a:ext cx="0" cy="72008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5616" y="5373216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200" smtClean="0"/>
              <a:t>上载</a:t>
            </a:r>
            <a:r>
              <a:rPr lang="en-US" altLang="zh-CN" sz="1200" smtClean="0"/>
              <a:t>SDK</a:t>
            </a:r>
            <a:r>
              <a:rPr lang="zh-CN" altLang="en-US" sz="1200" smtClean="0"/>
              <a:t>（客户端）</a:t>
            </a:r>
            <a:endParaRPr lang="en-US" altLang="zh-CN" sz="1200" smtClean="0"/>
          </a:p>
          <a:p>
            <a:pPr>
              <a:buFont typeface="Arial" pitchFamily="34" charset="0"/>
              <a:buChar char="•"/>
            </a:pPr>
            <a:r>
              <a:rPr lang="zh-CN" altLang="en-US" sz="1200" smtClean="0"/>
              <a:t>配置缺省采集策略</a:t>
            </a:r>
            <a:endParaRPr lang="zh-CN" altLang="en-US" sz="120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835696" y="2708920"/>
            <a:ext cx="0" cy="167825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59632" y="3284984"/>
            <a:ext cx="229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200" smtClean="0"/>
              <a:t>配置</a:t>
            </a:r>
            <a:r>
              <a:rPr lang="en-US" altLang="zh-CN" sz="1200" smtClean="0"/>
              <a:t>/</a:t>
            </a:r>
            <a:r>
              <a:rPr lang="zh-CN" altLang="en-US" sz="1200" smtClean="0"/>
              <a:t>更新应用级信息采集策略</a:t>
            </a:r>
            <a:endParaRPr lang="en-US" altLang="zh-CN" sz="1200" smtClean="0"/>
          </a:p>
          <a:p>
            <a:pPr>
              <a:buFont typeface="Arial" pitchFamily="34" charset="0"/>
              <a:buChar char="•"/>
            </a:pPr>
            <a:r>
              <a:rPr lang="zh-CN" altLang="en-US" sz="1200" smtClean="0"/>
              <a:t>下载</a:t>
            </a:r>
            <a:r>
              <a:rPr lang="en-US" altLang="zh-CN" sz="1200" smtClean="0"/>
              <a:t>SDK</a:t>
            </a:r>
            <a:r>
              <a:rPr lang="zh-CN" altLang="en-US" sz="1200" smtClean="0"/>
              <a:t>及其配置策略</a:t>
            </a:r>
            <a:endParaRPr lang="zh-CN" altLang="en-US" sz="1200"/>
          </a:p>
        </p:txBody>
      </p:sp>
      <p:sp>
        <p:nvSpPr>
          <p:cNvPr id="26" name="矩形 25"/>
          <p:cNvSpPr/>
          <p:nvPr/>
        </p:nvSpPr>
        <p:spPr>
          <a:xfrm>
            <a:off x="1403648" y="1124744"/>
            <a:ext cx="864096" cy="288032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XXX</a:t>
            </a:r>
            <a:r>
              <a:rPr lang="zh-CN" altLang="en-US" sz="1200" smtClean="0">
                <a:solidFill>
                  <a:schemeClr val="tx1"/>
                </a:solidFill>
              </a:rPr>
              <a:t>应用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5616" y="1628800"/>
            <a:ext cx="15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利用下载的</a:t>
            </a:r>
            <a:r>
              <a:rPr lang="en-US" altLang="zh-CN" sz="1200" smtClean="0"/>
              <a:t>SDK</a:t>
            </a:r>
            <a:r>
              <a:rPr lang="zh-CN" altLang="en-US" sz="1200" smtClean="0"/>
              <a:t>开发</a:t>
            </a:r>
            <a:endParaRPr lang="zh-CN" altLang="en-US" sz="1200"/>
          </a:p>
        </p:txBody>
      </p:sp>
      <p:cxnSp>
        <p:nvCxnSpPr>
          <p:cNvPr id="28" name="直接箭头连接符 27"/>
          <p:cNvCxnSpPr>
            <a:stCxn id="9" idx="3"/>
            <a:endCxn id="6" idx="1"/>
          </p:cNvCxnSpPr>
          <p:nvPr/>
        </p:nvCxnSpPr>
        <p:spPr>
          <a:xfrm>
            <a:off x="2110359" y="2204864"/>
            <a:ext cx="1453529" cy="79208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55776" y="24928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部署应用</a:t>
            </a:r>
            <a:endParaRPr lang="zh-CN" altLang="en-US" sz="1200"/>
          </a:p>
        </p:txBody>
      </p:sp>
      <p:cxnSp>
        <p:nvCxnSpPr>
          <p:cNvPr id="30" name="直接箭头连接符 29"/>
          <p:cNvCxnSpPr>
            <a:stCxn id="9" idx="3"/>
            <a:endCxn id="11" idx="1"/>
          </p:cNvCxnSpPr>
          <p:nvPr/>
        </p:nvCxnSpPr>
        <p:spPr>
          <a:xfrm flipV="1">
            <a:off x="2110359" y="1484784"/>
            <a:ext cx="1489533" cy="72008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55776" y="170080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推广应用</a:t>
            </a:r>
            <a:endParaRPr lang="zh-CN" altLang="en-US" sz="1200"/>
          </a:p>
        </p:txBody>
      </p:sp>
      <p:cxnSp>
        <p:nvCxnSpPr>
          <p:cNvPr id="32" name="直接箭头连接符 31"/>
          <p:cNvCxnSpPr>
            <a:stCxn id="21" idx="1"/>
            <a:endCxn id="11" idx="3"/>
          </p:cNvCxnSpPr>
          <p:nvPr/>
        </p:nvCxnSpPr>
        <p:spPr>
          <a:xfrm flipH="1" flipV="1">
            <a:off x="4680012" y="1484784"/>
            <a:ext cx="1476164" cy="57606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76056" y="155679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下载应用</a:t>
            </a:r>
            <a:endParaRPr lang="zh-CN" altLang="en-US" sz="1200"/>
          </a:p>
        </p:txBody>
      </p:sp>
      <p:cxnSp>
        <p:nvCxnSpPr>
          <p:cNvPr id="34" name="直接箭头连接符 33"/>
          <p:cNvCxnSpPr>
            <a:endCxn id="6" idx="3"/>
          </p:cNvCxnSpPr>
          <p:nvPr/>
        </p:nvCxnSpPr>
        <p:spPr>
          <a:xfrm flipH="1">
            <a:off x="4716016" y="2348880"/>
            <a:ext cx="1440160" cy="64807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76056" y="24928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执行应用</a:t>
            </a:r>
            <a:endParaRPr lang="zh-CN" alt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3563888" y="37170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应用服务端日志</a:t>
            </a:r>
            <a:endParaRPr lang="zh-CN" altLang="en-US" sz="1200"/>
          </a:p>
        </p:txBody>
      </p:sp>
      <p:cxnSp>
        <p:nvCxnSpPr>
          <p:cNvPr id="37" name="直接箭头连接符 36"/>
          <p:cNvCxnSpPr>
            <a:stCxn id="21" idx="2"/>
            <a:endCxn id="7" idx="0"/>
          </p:cNvCxnSpPr>
          <p:nvPr/>
        </p:nvCxnSpPr>
        <p:spPr>
          <a:xfrm>
            <a:off x="6840252" y="2708920"/>
            <a:ext cx="0" cy="169218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56176" y="350100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客户端采集信息上报</a:t>
            </a:r>
            <a:endParaRPr lang="zh-CN" altLang="en-US" sz="1200"/>
          </a:p>
        </p:txBody>
      </p:sp>
      <p:sp>
        <p:nvSpPr>
          <p:cNvPr id="39" name="下箭头 38"/>
          <p:cNvSpPr/>
          <p:nvPr/>
        </p:nvSpPr>
        <p:spPr>
          <a:xfrm rot="10800000" flipV="1">
            <a:off x="3995936" y="3429000"/>
            <a:ext cx="216024" cy="936104"/>
          </a:xfrm>
          <a:prstGeom prst="downArrow">
            <a:avLst/>
          </a:prstGeom>
          <a:solidFill>
            <a:srgbClr val="FFFF00">
              <a:alpha val="40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835696" y="1412776"/>
            <a:ext cx="0" cy="432048"/>
          </a:xfrm>
          <a:prstGeom prst="straightConnector1">
            <a:avLst/>
          </a:prstGeom>
          <a:ln w="508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标注 40"/>
          <p:cNvSpPr/>
          <p:nvPr/>
        </p:nvSpPr>
        <p:spPr>
          <a:xfrm>
            <a:off x="4932040" y="3212976"/>
            <a:ext cx="1008112" cy="576064"/>
          </a:xfrm>
          <a:prstGeom prst="wedgeRoundRectCallout">
            <a:avLst>
              <a:gd name="adj1" fmla="val -86918"/>
              <a:gd name="adj2" fmla="val -68497"/>
              <a:gd name="adj3" fmla="val 16667"/>
            </a:avLst>
          </a:prstGeom>
          <a:solidFill>
            <a:schemeClr val="accent2">
              <a:lumMod val="40000"/>
              <a:lumOff val="60000"/>
              <a:alpha val="68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单机版应用无需该系统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907704" y="6165304"/>
            <a:ext cx="5040560" cy="0"/>
          </a:xfrm>
          <a:prstGeom prst="line">
            <a:avLst/>
          </a:prstGeom>
          <a:ln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948264" y="5085184"/>
            <a:ext cx="0" cy="108012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35896" y="5877272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部署</a:t>
            </a:r>
            <a:r>
              <a:rPr lang="en-US" altLang="zh-CN" sz="1200" smtClean="0"/>
              <a:t>SDK</a:t>
            </a:r>
            <a:r>
              <a:rPr lang="zh-CN" altLang="en-US" sz="1200" smtClean="0"/>
              <a:t>（服务端）</a:t>
            </a:r>
            <a:endParaRPr lang="zh-CN" altLang="en-US" sz="1200"/>
          </a:p>
        </p:txBody>
      </p:sp>
      <p:cxnSp>
        <p:nvCxnSpPr>
          <p:cNvPr id="45" name="直接连接符 44"/>
          <p:cNvCxnSpPr/>
          <p:nvPr/>
        </p:nvCxnSpPr>
        <p:spPr>
          <a:xfrm>
            <a:off x="6876256" y="692696"/>
            <a:ext cx="0" cy="720080"/>
          </a:xfrm>
          <a:prstGeom prst="line">
            <a:avLst/>
          </a:prstGeom>
          <a:ln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1043608" y="692696"/>
            <a:ext cx="5832648" cy="0"/>
          </a:xfrm>
          <a:prstGeom prst="line">
            <a:avLst/>
          </a:prstGeom>
          <a:ln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043608" y="692696"/>
            <a:ext cx="0" cy="3672408"/>
          </a:xfrm>
          <a:prstGeom prst="line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75856" y="692696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获取客户端采集信息策略更新信息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248"/>
          <p:cNvSpPr txBox="1"/>
          <p:nvPr/>
        </p:nvSpPr>
        <p:spPr>
          <a:xfrm>
            <a:off x="179512" y="44624"/>
            <a:ext cx="8605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平台关键技术</a:t>
            </a:r>
            <a:r>
              <a:rPr lang="en-US" altLang="zh-CN" sz="2400" b="1" smtClean="0">
                <a:solidFill>
                  <a:srgbClr val="C00000"/>
                </a:solidFill>
              </a:rPr>
              <a:t>-  </a:t>
            </a:r>
            <a:r>
              <a:rPr lang="zh-CN" altLang="en-US" sz="2400" b="1" smtClean="0">
                <a:solidFill>
                  <a:srgbClr val="C00000"/>
                </a:solidFill>
              </a:rPr>
              <a:t>数据采集（统一推送工具，基于</a:t>
            </a:r>
            <a:r>
              <a:rPr lang="en-US" altLang="zh-CN" sz="2400" b="1" smtClean="0">
                <a:solidFill>
                  <a:srgbClr val="C00000"/>
                </a:solidFill>
              </a:rPr>
              <a:t>talend</a:t>
            </a:r>
            <a:r>
              <a:rPr lang="zh-CN" altLang="en-US" sz="2400" b="1" smtClean="0">
                <a:solidFill>
                  <a:srgbClr val="C00000"/>
                </a:solidFill>
              </a:rPr>
              <a:t>自研）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3568" y="6381328"/>
            <a:ext cx="644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3333FF"/>
                </a:solidFill>
              </a:rPr>
              <a:t>统一推送工具</a:t>
            </a:r>
            <a:r>
              <a:rPr lang="en-US" altLang="zh-CN" b="1" smtClean="0">
                <a:solidFill>
                  <a:srgbClr val="3333FF"/>
                </a:solidFill>
              </a:rPr>
              <a:t>:  </a:t>
            </a:r>
            <a:r>
              <a:rPr lang="zh-CN" altLang="en-US" b="1" smtClean="0">
                <a:solidFill>
                  <a:srgbClr val="3333FF"/>
                </a:solidFill>
              </a:rPr>
              <a:t>简化的</a:t>
            </a:r>
            <a:r>
              <a:rPr lang="en-US" altLang="zh-CN" b="1" smtClean="0">
                <a:solidFill>
                  <a:srgbClr val="3333FF"/>
                </a:solidFill>
              </a:rPr>
              <a:t>ETL</a:t>
            </a:r>
            <a:r>
              <a:rPr lang="zh-CN" altLang="en-US" b="1" smtClean="0">
                <a:solidFill>
                  <a:srgbClr val="3333FF"/>
                </a:solidFill>
              </a:rPr>
              <a:t>工具，将业务批量数据推送到</a:t>
            </a:r>
            <a:r>
              <a:rPr lang="en-US" altLang="zh-CN" b="1" smtClean="0">
                <a:solidFill>
                  <a:srgbClr val="3333FF"/>
                </a:solidFill>
              </a:rPr>
              <a:t>BI</a:t>
            </a:r>
            <a:r>
              <a:rPr lang="zh-CN" altLang="en-US" b="1" smtClean="0">
                <a:solidFill>
                  <a:srgbClr val="3333FF"/>
                </a:solidFill>
              </a:rPr>
              <a:t>平台</a:t>
            </a:r>
            <a:endParaRPr lang="zh-CN" altLang="en-US" b="1">
              <a:solidFill>
                <a:srgbClr val="3333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1920" y="620688"/>
            <a:ext cx="1944216" cy="3096344"/>
          </a:xfrm>
          <a:prstGeom prst="rect">
            <a:avLst/>
          </a:prstGeom>
          <a:solidFill>
            <a:schemeClr val="accent1">
              <a:lumMod val="40000"/>
              <a:lumOff val="60000"/>
              <a:alpha val="35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1"/>
          <a:lstStyle/>
          <a:p>
            <a:pPr algn="ctr"/>
            <a:r>
              <a:rPr lang="zh-CN" altLang="en-US" smtClean="0"/>
              <a:t>数据推送工具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3528" y="1296936"/>
            <a:ext cx="2037403" cy="4038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文件（</a:t>
            </a:r>
            <a:r>
              <a:rPr lang="en-US" altLang="zh-CN" sz="1400" smtClean="0"/>
              <a:t>TEXT, CSV</a:t>
            </a:r>
            <a:r>
              <a:rPr lang="zh-CN" altLang="en-US" sz="1400" smtClean="0"/>
              <a:t>等各种格式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251520" y="1868304"/>
            <a:ext cx="2088232" cy="336559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MySQL  DB (</a:t>
            </a:r>
            <a:r>
              <a:rPr lang="zh-CN" altLang="en-US" sz="1400" smtClean="0"/>
              <a:t>包括集群）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251520" y="2516376"/>
            <a:ext cx="2088232" cy="336559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ORACLE  DB</a:t>
            </a:r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251520" y="3164448"/>
            <a:ext cx="2088232" cy="336559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HIVE </a:t>
            </a:r>
            <a:endParaRPr lang="zh-CN" altLang="en-US" sz="1400"/>
          </a:p>
        </p:txBody>
      </p:sp>
      <p:sp>
        <p:nvSpPr>
          <p:cNvPr id="10" name="矩形 9"/>
          <p:cNvSpPr/>
          <p:nvPr/>
        </p:nvSpPr>
        <p:spPr>
          <a:xfrm>
            <a:off x="3959932" y="1866292"/>
            <a:ext cx="1656184" cy="1634716"/>
          </a:xfrm>
          <a:prstGeom prst="rect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数据推送工具</a:t>
            </a:r>
            <a:r>
              <a:rPr lang="en-US" altLang="zh-CN" smtClean="0"/>
              <a:t>(</a:t>
            </a:r>
            <a:r>
              <a:rPr lang="zh-CN" altLang="en-US" smtClean="0"/>
              <a:t>提取、映射、传输、加载）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20272" y="2233040"/>
            <a:ext cx="1296144" cy="403871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MySQL  DB (</a:t>
            </a:r>
            <a:r>
              <a:rPr lang="zh-CN" altLang="en-US" sz="1400" smtClean="0"/>
              <a:t>包括集群）</a:t>
            </a:r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7020272" y="3020432"/>
            <a:ext cx="1296144" cy="336559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HIVE 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4139952" y="980728"/>
            <a:ext cx="1296144" cy="538495"/>
          </a:xfrm>
          <a:prstGeom prst="rect">
            <a:avLst/>
          </a:prstGeom>
          <a:solidFill>
            <a:srgbClr val="FFC000"/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数据质量监控插件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67944" y="4325968"/>
            <a:ext cx="1440160" cy="471183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数据推送业务（</a:t>
            </a:r>
            <a:r>
              <a:rPr lang="en-US" altLang="zh-CN" sz="1400" smtClean="0"/>
              <a:t>Jar</a:t>
            </a:r>
            <a:r>
              <a:rPr lang="zh-CN" altLang="en-US" sz="1400" smtClean="0"/>
              <a:t>包）</a:t>
            </a:r>
            <a:endParaRPr lang="zh-CN" altLang="en-US" sz="1400"/>
          </a:p>
        </p:txBody>
      </p:sp>
      <p:sp>
        <p:nvSpPr>
          <p:cNvPr id="15" name="矩形 14"/>
          <p:cNvSpPr/>
          <p:nvPr/>
        </p:nvSpPr>
        <p:spPr>
          <a:xfrm>
            <a:off x="3059832" y="5698816"/>
            <a:ext cx="1512168" cy="538495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（数据推送业务）</a:t>
            </a:r>
            <a:r>
              <a:rPr lang="en-US" altLang="zh-CN" sz="1400" smtClean="0"/>
              <a:t>BI </a:t>
            </a:r>
            <a:r>
              <a:rPr lang="zh-CN" altLang="en-US" sz="1400" smtClean="0"/>
              <a:t>服务器节点</a:t>
            </a:r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5292080" y="5698816"/>
            <a:ext cx="1512168" cy="538495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（数据推送业务）第三方业务服务器节点</a:t>
            </a:r>
            <a:endParaRPr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755576" y="5564194"/>
            <a:ext cx="914400" cy="673118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BI</a:t>
            </a:r>
            <a:r>
              <a:rPr lang="zh-CN" altLang="en-US" sz="1400" smtClean="0"/>
              <a:t>任务调度中心</a:t>
            </a:r>
            <a:r>
              <a:rPr lang="en-US" altLang="zh-CN" sz="1400" smtClean="0"/>
              <a:t>(TCC)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0" idx="0"/>
            <a:endCxn id="13" idx="2"/>
          </p:cNvCxnSpPr>
          <p:nvPr/>
        </p:nvCxnSpPr>
        <p:spPr>
          <a:xfrm flipV="1">
            <a:off x="4788024" y="1519223"/>
            <a:ext cx="0" cy="347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大括号 18"/>
          <p:cNvSpPr/>
          <p:nvPr/>
        </p:nvSpPr>
        <p:spPr>
          <a:xfrm>
            <a:off x="2411760" y="1606884"/>
            <a:ext cx="216024" cy="1750107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>
            <a:off x="6588224" y="1842810"/>
            <a:ext cx="288032" cy="1298157"/>
          </a:xfrm>
          <a:prstGeom prst="lef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2843808" y="2221890"/>
            <a:ext cx="792088" cy="32359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020272" y="1442294"/>
            <a:ext cx="1224136" cy="423103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文件（</a:t>
            </a:r>
            <a:r>
              <a:rPr lang="en-US" altLang="zh-CN" sz="1400" smtClean="0"/>
              <a:t>TEXT</a:t>
            </a:r>
            <a:r>
              <a:rPr lang="zh-CN" altLang="en-US" sz="1400" smtClean="0"/>
              <a:t>，</a:t>
            </a:r>
            <a:r>
              <a:rPr lang="en-US" altLang="zh-CN" sz="1400" smtClean="0"/>
              <a:t>CSV</a:t>
            </a:r>
            <a:r>
              <a:rPr lang="zh-CN" altLang="en-US" sz="1400" smtClean="0"/>
              <a:t>等）</a:t>
            </a:r>
            <a:endParaRPr lang="zh-CN" altLang="en-US" sz="1400"/>
          </a:p>
        </p:txBody>
      </p:sp>
      <p:sp>
        <p:nvSpPr>
          <p:cNvPr id="23" name="右箭头 22"/>
          <p:cNvSpPr/>
          <p:nvPr/>
        </p:nvSpPr>
        <p:spPr>
          <a:xfrm>
            <a:off x="5940152" y="2296998"/>
            <a:ext cx="576064" cy="28848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876133" y="1808816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提取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40152" y="1864896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加载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7584" y="359710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数据源</a:t>
            </a: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092280" y="359710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目的地</a:t>
            </a: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788024" y="3682593"/>
            <a:ext cx="0" cy="53849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0032" y="3737104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生成</a:t>
            </a:r>
            <a:endParaRPr lang="zh-CN" altLang="en-US" sz="1400"/>
          </a:p>
        </p:txBody>
      </p:sp>
      <p:sp>
        <p:nvSpPr>
          <p:cNvPr id="30" name="右大括号 29"/>
          <p:cNvSpPr/>
          <p:nvPr/>
        </p:nvSpPr>
        <p:spPr>
          <a:xfrm rot="16200000">
            <a:off x="4720712" y="4657832"/>
            <a:ext cx="134624" cy="172819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788024" y="4969345"/>
            <a:ext cx="0" cy="40387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32040" y="5033248"/>
            <a:ext cx="72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部署到</a:t>
            </a:r>
            <a:endParaRPr lang="zh-CN" altLang="en-US" sz="140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1763688" y="58772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51720" y="5537304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调度</a:t>
            </a:r>
            <a:endParaRPr lang="zh-CN" altLang="en-US" sz="1400"/>
          </a:p>
        </p:txBody>
      </p:sp>
      <p:cxnSp>
        <p:nvCxnSpPr>
          <p:cNvPr id="35" name="直接连接符 34"/>
          <p:cNvCxnSpPr/>
          <p:nvPr/>
        </p:nvCxnSpPr>
        <p:spPr>
          <a:xfrm>
            <a:off x="251520" y="4077072"/>
            <a:ext cx="8496944" cy="0"/>
          </a:xfrm>
          <a:prstGeom prst="line">
            <a:avLst/>
          </a:prstGeom>
          <a:ln w="25400">
            <a:solidFill>
              <a:srgbClr val="3333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248"/>
          <p:cNvSpPr txBox="1"/>
          <p:nvPr/>
        </p:nvSpPr>
        <p:spPr>
          <a:xfrm>
            <a:off x="0" y="0"/>
            <a:ext cx="745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C00000"/>
                </a:solidFill>
              </a:rPr>
              <a:t>BI</a:t>
            </a:r>
            <a:r>
              <a:rPr lang="zh-CN" altLang="en-US" sz="2400" b="1" smtClean="0">
                <a:solidFill>
                  <a:srgbClr val="C00000"/>
                </a:solidFill>
              </a:rPr>
              <a:t>平台关键技术</a:t>
            </a:r>
            <a:r>
              <a:rPr lang="en-US" altLang="zh-CN" sz="2400" b="1" smtClean="0">
                <a:solidFill>
                  <a:srgbClr val="C00000"/>
                </a:solidFill>
              </a:rPr>
              <a:t>-  </a:t>
            </a:r>
            <a:r>
              <a:rPr lang="zh-CN" altLang="en-US" sz="2400" b="1" smtClean="0">
                <a:solidFill>
                  <a:srgbClr val="C00000"/>
                </a:solidFill>
              </a:rPr>
              <a:t>数据共享（</a:t>
            </a:r>
            <a:r>
              <a:rPr lang="en-US" altLang="zh-CN" sz="2400" b="1" smtClean="0">
                <a:solidFill>
                  <a:srgbClr val="C00000"/>
                </a:solidFill>
              </a:rPr>
              <a:t>MFS</a:t>
            </a:r>
            <a:r>
              <a:rPr lang="zh-CN" altLang="en-US" sz="2400" b="1" smtClean="0">
                <a:solidFill>
                  <a:srgbClr val="C00000"/>
                </a:solidFill>
              </a:rPr>
              <a:t>共享文件系统，开源）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836712"/>
            <a:ext cx="6696744" cy="459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TextBox 58"/>
          <p:cNvSpPr txBox="1"/>
          <p:nvPr/>
        </p:nvSpPr>
        <p:spPr>
          <a:xfrm>
            <a:off x="2267744" y="5733256"/>
            <a:ext cx="369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3333FF"/>
                </a:solidFill>
              </a:rPr>
              <a:t>MFS: BI</a:t>
            </a:r>
            <a:r>
              <a:rPr lang="zh-CN" altLang="en-US" b="1" smtClean="0">
                <a:solidFill>
                  <a:srgbClr val="3333FF"/>
                </a:solidFill>
              </a:rPr>
              <a:t>平台内部海量数据共享平台</a:t>
            </a:r>
            <a:endParaRPr lang="zh-CN" altLang="en-US" b="1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自定义设计方案">
  <a:themeElements>
    <a:clrScheme name="2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2_自定义设计方案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tailEnd type="none"/>
        </a:ln>
      </a:spPr>
      <a:bodyPr rtlCol="0" anchor="ctr"/>
      <a:lstStyle>
        <a:defPPr algn="ctr">
          <a:defRPr sz="12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2_自定义设计方案 1">
    <a:dk1>
      <a:srgbClr val="000000"/>
    </a:dk1>
    <a:lt1>
      <a:srgbClr val="FFFFFF"/>
    </a:lt1>
    <a:dk2>
      <a:srgbClr val="990000"/>
    </a:dk2>
    <a:lt2>
      <a:srgbClr val="777777"/>
    </a:lt2>
    <a:accent1>
      <a:srgbClr val="FFCC66"/>
    </a:accent1>
    <a:accent2>
      <a:srgbClr val="FFCC99"/>
    </a:accent2>
    <a:accent3>
      <a:srgbClr val="FFFFFF"/>
    </a:accent3>
    <a:accent4>
      <a:srgbClr val="000000"/>
    </a:accent4>
    <a:accent5>
      <a:srgbClr val="FFE2B8"/>
    </a:accent5>
    <a:accent6>
      <a:srgbClr val="E7B98A"/>
    </a:accent6>
    <a:hlink>
      <a:srgbClr val="FF9900"/>
    </a:hlink>
    <a:folHlink>
      <a:srgbClr val="990000"/>
    </a:folHlink>
  </a:clrScheme>
</a:themeOverride>
</file>

<file path=ppt/theme/themeOverride2.xml><?xml version="1.0" encoding="utf-8"?>
<a:themeOverride xmlns:a="http://schemas.openxmlformats.org/drawingml/2006/main">
  <a:clrScheme name="2_自定义设计方案 1">
    <a:dk1>
      <a:srgbClr val="000000"/>
    </a:dk1>
    <a:lt1>
      <a:srgbClr val="FFFFFF"/>
    </a:lt1>
    <a:dk2>
      <a:srgbClr val="990000"/>
    </a:dk2>
    <a:lt2>
      <a:srgbClr val="777777"/>
    </a:lt2>
    <a:accent1>
      <a:srgbClr val="FFCC66"/>
    </a:accent1>
    <a:accent2>
      <a:srgbClr val="FFCC99"/>
    </a:accent2>
    <a:accent3>
      <a:srgbClr val="FFFFFF"/>
    </a:accent3>
    <a:accent4>
      <a:srgbClr val="000000"/>
    </a:accent4>
    <a:accent5>
      <a:srgbClr val="FFE2B8"/>
    </a:accent5>
    <a:accent6>
      <a:srgbClr val="E7B98A"/>
    </a:accent6>
    <a:hlink>
      <a:srgbClr val="FF9900"/>
    </a:hlink>
    <a:folHlink>
      <a:srgbClr val="99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12822</TotalTime>
  <Words>1554</Words>
  <Application>Microsoft Office PowerPoint</Application>
  <PresentationFormat>全屏显示(4:3)</PresentationFormat>
  <Paragraphs>212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Office 主题</vt:lpstr>
      <vt:lpstr>4_自定义设计方案</vt:lpstr>
      <vt:lpstr>1_Office 主题</vt:lpstr>
      <vt:lpstr>3_Office 主题</vt:lpstr>
      <vt:lpstr>目录</vt:lpstr>
      <vt:lpstr>幻灯片 2</vt:lpstr>
      <vt:lpstr>幻灯片 3</vt:lpstr>
      <vt:lpstr>幻灯片 4</vt:lpstr>
      <vt:lpstr>目录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Wangguangming</dc:creator>
  <cp:lastModifiedBy>Wangguangming</cp:lastModifiedBy>
  <cp:revision>529</cp:revision>
  <dcterms:created xsi:type="dcterms:W3CDTF">2011-12-24T07:09:07Z</dcterms:created>
  <dcterms:modified xsi:type="dcterms:W3CDTF">2013-03-13T07:33:37Z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(3)VWlkWXgeoJp3/K7mTPajXKL7MW0NiMFdo6Tf+7JcfiCr/WmQJWGDjB/RPojjVQrvu0vtZJO5
1hSQOXDRMRWLSp8xwOfNdNyVBOXWFSouQNl9KI4OT8h0BCp+NwmR2pqfh6eCEDWeJOE67BQQ
fU6navF4V4+j0Oo/7pmbRlhxAVoNXEsB2clcSk/0jWPWhOe2HsMSZxFVzJDqFVuKAX12nNQ9
gTCDsGx2wEcyw8AAF3qaJ</vt:lpwstr>
  </property>
  <property fmtid="{D5CDD505-2E9C-101B-9397-08002B2CF9AE}" pid="3" name="_ms_pID_7253431">
    <vt:lpwstr>4wsvX5R+chOGOoQRdjGaZBu4m7HfPS7zMrj90lCe4NfiAToYZnY
fdvkYfqtDq981FFkMSHnRsnh44vCD7hHGqTUvT4MyKKSiTT46LZ2hUmmzIGqfo8fvBIYq1MU
aGzWfaYxb84/jiL/QWEeHTXaUzT9//nNbfFBKAzsbDGVcQpo8B87A5SaUeALTozP1wIOq8F8
yioogFV5EhLp4N9+kLJcyEddK71d5imYBe/43jJEB+</vt:lpwstr>
  </property>
  <property fmtid="{D5CDD505-2E9C-101B-9397-08002B2CF9AE}" pid="4" name="_ms_pID_7253432">
    <vt:lpwstr>te/wdPbO5rsz7U6HGHIRl8BIfwZm3g
DIILHOdslc7tfaRYZmZPcpCVNhMNPvuTiOYA6aUK3eRzi/xmEFtfsA25WpWwFsupcEpItyLC
mNIBMnaO4/wu04cvWemHAg==</vt:lpwstr>
  </property>
  <property fmtid="{D5CDD505-2E9C-101B-9397-08002B2CF9AE}" pid="5" name="sflag">
    <vt:lpwstr>1363159889</vt:lpwstr>
  </property>
</Properties>
</file>