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720" r:id="rId3"/>
    <p:sldMasterId id="2147483732" r:id="rId4"/>
  </p:sldMasterIdLst>
  <p:sldIdLst>
    <p:sldId id="333" r:id="rId5"/>
    <p:sldId id="330" r:id="rId6"/>
    <p:sldId id="324" r:id="rId7"/>
    <p:sldId id="334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CC"/>
    <a:srgbClr val="BF01A4"/>
    <a:srgbClr val="CCFFCC"/>
    <a:srgbClr val="CCFFFF"/>
    <a:srgbClr val="0066FF"/>
    <a:srgbClr val="2007B9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62" autoAdjust="0"/>
    <p:restoredTop sz="94675" autoAdjust="0"/>
  </p:normalViewPr>
  <p:slideViewPr>
    <p:cSldViewPr>
      <p:cViewPr varScale="1">
        <p:scale>
          <a:sx n="84" d="100"/>
          <a:sy n="84" d="100"/>
        </p:scale>
        <p:origin x="-1032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2463" y="1641475"/>
            <a:ext cx="3887787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0" y="1641475"/>
            <a:ext cx="38893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0825" y="638175"/>
            <a:ext cx="1981200" cy="5197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2463" y="638175"/>
            <a:ext cx="5795962" cy="5197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A632-3145-4B3B-B9A3-ACEC578C5B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2400-F6B9-485B-AEC4-2463DA8B588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A632-3145-4B3B-B9A3-ACEC578C5B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2400-F6B9-485B-AEC4-2463DA8B588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A632-3145-4B3B-B9A3-ACEC578C5B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2400-F6B9-485B-AEC4-2463DA8B588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A632-3145-4B3B-B9A3-ACEC578C5B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2400-F6B9-485B-AEC4-2463DA8B588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A632-3145-4B3B-B9A3-ACEC578C5B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2400-F6B9-485B-AEC4-2463DA8B588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A632-3145-4B3B-B9A3-ACEC578C5B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2400-F6B9-485B-AEC4-2463DA8B588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A632-3145-4B3B-B9A3-ACEC578C5B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2400-F6B9-485B-AEC4-2463DA8B588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A632-3145-4B3B-B9A3-ACEC578C5B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2400-F6B9-485B-AEC4-2463DA8B588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A632-3145-4B3B-B9A3-ACEC578C5B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2400-F6B9-485B-AEC4-2463DA8B588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A632-3145-4B3B-B9A3-ACEC578C5B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2400-F6B9-485B-AEC4-2463DA8B588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A632-3145-4B3B-B9A3-ACEC578C5B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2400-F6B9-485B-AEC4-2463DA8B588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2014/3/18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2014/3/18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2014/3/18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2014/3/18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2014/3/18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96976-EDE9-490D-8217-B43D2E23B466}" type="datetimeFigureOut">
              <a:rPr lang="zh-CN" altLang="en-US" smtClean="0"/>
              <a:pPr/>
              <a:t>2014/3/18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000">
              <a:solidFill>
                <a:srgbClr val="000000"/>
              </a:solidFill>
              <a:latin typeface="FrutigerNext LT Regular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638175"/>
            <a:ext cx="7929562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2" tIns="40076" rIns="80152" bIns="400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641475"/>
            <a:ext cx="7929562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2" tIns="40076" rIns="80152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-1844675" y="898525"/>
            <a:ext cx="1844675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英文目录标题</a:t>
            </a:r>
            <a:r>
              <a:rPr lang="en-US" altLang="zh-CN" sz="1100">
                <a:solidFill>
                  <a:srgbClr val="000000"/>
                </a:solidFill>
              </a:rPr>
              <a:t>:35-40pt  </a:t>
            </a:r>
            <a:endParaRPr lang="zh-CN" altLang="en-US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颜色</a:t>
            </a:r>
            <a:r>
              <a:rPr lang="en-US" altLang="zh-CN" sz="1100">
                <a:solidFill>
                  <a:srgbClr val="000000"/>
                </a:solidFill>
              </a:rPr>
              <a:t>: R153 G0 B0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内部使用字体 </a:t>
            </a:r>
            <a:r>
              <a:rPr lang="en-US" altLang="zh-CN" sz="1100">
                <a:solidFill>
                  <a:srgbClr val="000000"/>
                </a:solidFill>
              </a:rPr>
              <a:t>: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>
                <a:solidFill>
                  <a:srgbClr val="000000"/>
                </a:solidFill>
              </a:rPr>
              <a:t>FrutigerNext LT Medium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外部使用字体 </a:t>
            </a:r>
            <a:r>
              <a:rPr lang="en-US" altLang="zh-CN" sz="1100">
                <a:solidFill>
                  <a:srgbClr val="000000"/>
                </a:solidFill>
              </a:rPr>
              <a:t>: Arial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中文目录标题</a:t>
            </a:r>
            <a:r>
              <a:rPr lang="en-US" altLang="zh-CN" sz="1100">
                <a:solidFill>
                  <a:srgbClr val="000000"/>
                </a:solidFill>
              </a:rPr>
              <a:t>:35-40pt  </a:t>
            </a:r>
            <a:endParaRPr lang="zh-CN" altLang="en-US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颜色</a:t>
            </a:r>
            <a:r>
              <a:rPr lang="en-US" altLang="zh-CN" sz="1100">
                <a:solidFill>
                  <a:srgbClr val="000000"/>
                </a:solidFill>
              </a:rPr>
              <a:t>: R153 G0 B0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字体</a:t>
            </a:r>
            <a:r>
              <a:rPr lang="en-US" altLang="zh-CN" sz="1100">
                <a:solidFill>
                  <a:srgbClr val="000000"/>
                </a:solidFill>
              </a:rPr>
              <a:t>:</a:t>
            </a:r>
            <a:r>
              <a:rPr lang="zh-CN" altLang="en-US" sz="1100">
                <a:solidFill>
                  <a:srgbClr val="000000"/>
                </a:solidFill>
              </a:rPr>
              <a:t>黑体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英文目录正文</a:t>
            </a:r>
            <a:r>
              <a:rPr lang="en-US" altLang="zh-CN" sz="1100">
                <a:solidFill>
                  <a:srgbClr val="000000"/>
                </a:solidFill>
              </a:rPr>
              <a:t>:28-30pt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子目录 </a:t>
            </a:r>
            <a:r>
              <a:rPr lang="en-US" altLang="zh-CN" sz="1100">
                <a:solidFill>
                  <a:srgbClr val="000000"/>
                </a:solidFill>
              </a:rPr>
              <a:t>(2-5</a:t>
            </a:r>
            <a:r>
              <a:rPr lang="zh-CN" altLang="en-US" sz="1100">
                <a:solidFill>
                  <a:srgbClr val="000000"/>
                </a:solidFill>
              </a:rPr>
              <a:t>级</a:t>
            </a:r>
            <a:r>
              <a:rPr lang="en-US" altLang="zh-CN" sz="1100">
                <a:solidFill>
                  <a:srgbClr val="000000"/>
                </a:solidFill>
              </a:rPr>
              <a:t>) :20-30pt  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颜色</a:t>
            </a:r>
            <a:r>
              <a:rPr lang="en-US" altLang="zh-CN" sz="1100">
                <a:solidFill>
                  <a:srgbClr val="000000"/>
                </a:solidFill>
              </a:rPr>
              <a:t>:</a:t>
            </a:r>
            <a:r>
              <a:rPr lang="zh-CN" altLang="en-US" sz="1100">
                <a:solidFill>
                  <a:srgbClr val="000000"/>
                </a:solidFill>
              </a:rPr>
              <a:t>黑色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内部使用字体 </a:t>
            </a:r>
            <a:r>
              <a:rPr lang="en-US" altLang="zh-CN" sz="1100">
                <a:solidFill>
                  <a:srgbClr val="000000"/>
                </a:solidFill>
              </a:rPr>
              <a:t>: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>
                <a:solidFill>
                  <a:srgbClr val="000000"/>
                </a:solidFill>
              </a:rPr>
              <a:t>FrutigerNext LT Regular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外部使用字体 </a:t>
            </a:r>
            <a:r>
              <a:rPr lang="en-US" altLang="zh-CN" sz="1100">
                <a:solidFill>
                  <a:srgbClr val="000000"/>
                </a:solidFill>
              </a:rPr>
              <a:t>: Arial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中文目录正文</a:t>
            </a:r>
            <a:r>
              <a:rPr lang="en-US" altLang="zh-CN" sz="1100">
                <a:solidFill>
                  <a:srgbClr val="000000"/>
                </a:solidFill>
              </a:rPr>
              <a:t>:28-30pt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子目录</a:t>
            </a:r>
            <a:r>
              <a:rPr lang="en-US" altLang="zh-CN" sz="1100">
                <a:solidFill>
                  <a:srgbClr val="000000"/>
                </a:solidFill>
              </a:rPr>
              <a:t>(2-5</a:t>
            </a:r>
            <a:r>
              <a:rPr lang="zh-CN" altLang="en-US" sz="1100">
                <a:solidFill>
                  <a:srgbClr val="000000"/>
                </a:solidFill>
              </a:rPr>
              <a:t>级</a:t>
            </a:r>
            <a:r>
              <a:rPr lang="en-US" altLang="zh-CN" sz="1100">
                <a:solidFill>
                  <a:srgbClr val="000000"/>
                </a:solidFill>
              </a:rPr>
              <a:t>):20-30pt </a:t>
            </a:r>
            <a:endParaRPr lang="zh-CN" altLang="en-US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颜色</a:t>
            </a:r>
            <a:r>
              <a:rPr lang="en-US" altLang="zh-CN" sz="1100">
                <a:solidFill>
                  <a:srgbClr val="000000"/>
                </a:solidFill>
              </a:rPr>
              <a:t>:</a:t>
            </a:r>
            <a:r>
              <a:rPr lang="zh-CN" altLang="en-US" sz="1100">
                <a:solidFill>
                  <a:srgbClr val="000000"/>
                </a:solidFill>
              </a:rPr>
              <a:t>黑色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字体</a:t>
            </a:r>
            <a:r>
              <a:rPr lang="en-US" altLang="zh-CN" sz="1100">
                <a:solidFill>
                  <a:srgbClr val="000000"/>
                </a:solidFill>
              </a:rPr>
              <a:t>:</a:t>
            </a:r>
            <a:r>
              <a:rPr lang="zh-CN" altLang="en-US" sz="1100">
                <a:solidFill>
                  <a:srgbClr val="000000"/>
                </a:solidFill>
              </a:rPr>
              <a:t>细黑体 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9pPr>
    </p:titleStyle>
    <p:bodyStyle>
      <a:lvl1pPr marL="300038" indent="-300038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•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 sz="24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401763" indent="-2000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18034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5pPr>
      <a:lvl6pPr marL="22606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6pPr>
      <a:lvl7pPr marL="27178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7pPr>
      <a:lvl8pPr marL="31750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8pPr>
      <a:lvl9pPr marL="36322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9A632-3145-4B3B-B9A3-ACEC578C5B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42400-F6B9-485B-AEC4-2463DA8B588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Box 248"/>
          <p:cNvSpPr txBox="1"/>
          <p:nvPr/>
        </p:nvSpPr>
        <p:spPr>
          <a:xfrm>
            <a:off x="0" y="0"/>
            <a:ext cx="497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</a:rPr>
              <a:t>终端云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BI   I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层资源 演进 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-- 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整体搬迁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57" name="Rectangle 10"/>
          <p:cNvSpPr>
            <a:spLocks noChangeArrowheads="1"/>
          </p:cNvSpPr>
          <p:nvPr/>
        </p:nvSpPr>
        <p:spPr bwMode="auto">
          <a:xfrm>
            <a:off x="827584" y="4797152"/>
            <a:ext cx="7344816" cy="122413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80132" tIns="40067" rIns="80132" bIns="40067"/>
          <a:lstStyle/>
          <a:p>
            <a:pPr marL="252413" indent="-252413" defTabSz="671513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400" dirty="0" smtClean="0">
                <a:solidFill>
                  <a:prstClr val="black"/>
                </a:solidFill>
                <a:latin typeface="宋体"/>
              </a:rPr>
              <a:t>位于廊坊基于弹性云的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</a:rPr>
              <a:t>I</a:t>
            </a:r>
            <a:r>
              <a:rPr lang="zh-CN" altLang="en-US" sz="1400" dirty="0" smtClean="0">
                <a:solidFill>
                  <a:prstClr val="black"/>
                </a:solidFill>
                <a:latin typeface="宋体"/>
              </a:rPr>
              <a:t>层资源不能满足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</a:rPr>
              <a:t>BI</a:t>
            </a:r>
            <a:r>
              <a:rPr lang="zh-CN" altLang="en-US" sz="1400" dirty="0" smtClean="0">
                <a:solidFill>
                  <a:prstClr val="black"/>
                </a:solidFill>
                <a:latin typeface="宋体"/>
              </a:rPr>
              <a:t>大数据平台灵活性和低成本的要求</a:t>
            </a:r>
            <a:endParaRPr lang="en-US" altLang="zh-CN" sz="1400" dirty="0" smtClean="0">
              <a:solidFill>
                <a:prstClr val="black"/>
              </a:solidFill>
              <a:latin typeface="宋体"/>
            </a:endParaRPr>
          </a:p>
          <a:p>
            <a:pPr marL="252413" indent="-252413" defTabSz="671513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400" dirty="0" smtClean="0">
                <a:solidFill>
                  <a:prstClr val="black"/>
                </a:solidFill>
                <a:latin typeface="宋体"/>
              </a:rPr>
              <a:t>北京自建机房将根据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</a:rPr>
              <a:t>BI</a:t>
            </a:r>
            <a:r>
              <a:rPr lang="zh-CN" altLang="en-US" sz="1400" dirty="0" smtClean="0">
                <a:solidFill>
                  <a:prstClr val="black"/>
                </a:solidFill>
                <a:latin typeface="宋体"/>
              </a:rPr>
              <a:t>需求提供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</a:rPr>
              <a:t>I</a:t>
            </a:r>
            <a:r>
              <a:rPr lang="zh-CN" altLang="en-US" sz="1400" dirty="0" smtClean="0">
                <a:solidFill>
                  <a:prstClr val="black"/>
                </a:solidFill>
                <a:latin typeface="宋体"/>
              </a:rPr>
              <a:t>层（存储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</a:rPr>
              <a:t>/</a:t>
            </a:r>
            <a:r>
              <a:rPr lang="zh-CN" altLang="en-US" sz="1400" dirty="0" smtClean="0">
                <a:solidFill>
                  <a:prstClr val="black"/>
                </a:solidFill>
                <a:latin typeface="宋体"/>
              </a:rPr>
              <a:t>计算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</a:rPr>
              <a:t>/</a:t>
            </a:r>
            <a:r>
              <a:rPr lang="zh-CN" altLang="en-US" sz="1400" dirty="0" smtClean="0">
                <a:solidFill>
                  <a:prstClr val="black"/>
                </a:solidFill>
                <a:latin typeface="宋体"/>
              </a:rPr>
              <a:t>网络）资源，降低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</a:rPr>
              <a:t>BI </a:t>
            </a:r>
            <a:r>
              <a:rPr lang="zh-CN" altLang="en-US" sz="1400" dirty="0" smtClean="0">
                <a:solidFill>
                  <a:prstClr val="black"/>
                </a:solidFill>
                <a:latin typeface="宋体"/>
              </a:rPr>
              <a:t>硬件成本。绝大部分服务器日志通过内网传输到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</a:rPr>
              <a:t>BI</a:t>
            </a:r>
            <a:r>
              <a:rPr lang="zh-CN" altLang="en-US" sz="1400" dirty="0" smtClean="0">
                <a:solidFill>
                  <a:prstClr val="black"/>
                </a:solidFill>
                <a:latin typeface="宋体"/>
              </a:rPr>
              <a:t>，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</a:rPr>
              <a:t>BI</a:t>
            </a:r>
            <a:r>
              <a:rPr lang="zh-CN" altLang="en-US" sz="1400" dirty="0" smtClean="0">
                <a:solidFill>
                  <a:prstClr val="black"/>
                </a:solidFill>
                <a:latin typeface="宋体"/>
              </a:rPr>
              <a:t>带宽跟其它终端云业务需求刚好互补。</a:t>
            </a:r>
            <a:endParaRPr lang="en-US" altLang="zh-CN" sz="1400" dirty="0" smtClean="0">
              <a:solidFill>
                <a:prstClr val="black"/>
              </a:solidFill>
              <a:latin typeface="宋体"/>
            </a:endParaRPr>
          </a:p>
          <a:p>
            <a:pPr marL="252413" indent="-252413" defTabSz="671513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400" dirty="0" smtClean="0">
                <a:solidFill>
                  <a:prstClr val="black"/>
                </a:solidFill>
                <a:latin typeface="宋体"/>
              </a:rPr>
              <a:t>目前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</a:rPr>
              <a:t>BI</a:t>
            </a:r>
            <a:r>
              <a:rPr lang="zh-CN" altLang="en-US" sz="1400" dirty="0" smtClean="0">
                <a:solidFill>
                  <a:prstClr val="black"/>
                </a:solidFill>
                <a:latin typeface="宋体"/>
              </a:rPr>
              <a:t>整体搬迁到北京机房正在进行中，预计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</a:rPr>
              <a:t>3</a:t>
            </a:r>
            <a:r>
              <a:rPr lang="zh-CN" altLang="en-US" sz="1400" dirty="0" smtClean="0">
                <a:solidFill>
                  <a:prstClr val="black"/>
                </a:solidFill>
                <a:latin typeface="宋体"/>
              </a:rPr>
              <a:t>月底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</a:rPr>
              <a:t>4</a:t>
            </a:r>
            <a:r>
              <a:rPr lang="zh-CN" altLang="en-US" sz="1400" dirty="0" smtClean="0">
                <a:solidFill>
                  <a:prstClr val="black"/>
                </a:solidFill>
                <a:latin typeface="宋体"/>
              </a:rPr>
              <a:t>月初完成</a:t>
            </a:r>
            <a:endParaRPr lang="en-US" altLang="zh-CN" sz="1400" dirty="0" smtClean="0">
              <a:solidFill>
                <a:prstClr val="black"/>
              </a:solidFill>
              <a:latin typeface="宋体"/>
            </a:endParaRPr>
          </a:p>
          <a:p>
            <a:pPr marL="252413" indent="-252413" defTabSz="671513" eaLnBrk="0" hangingPunct="0">
              <a:lnSpc>
                <a:spcPct val="140000"/>
              </a:lnSpc>
              <a:buFont typeface="Wingdings" pitchFamily="2" charset="2"/>
              <a:buChar char="l"/>
            </a:pPr>
            <a:endParaRPr lang="en-US" altLang="zh-CN" sz="1400" dirty="0" smtClean="0">
              <a:solidFill>
                <a:prstClr val="black"/>
              </a:solidFill>
              <a:latin typeface="宋体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7496" y="1124744"/>
            <a:ext cx="4536504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68760"/>
            <a:ext cx="3923928" cy="2787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右箭头 43"/>
          <p:cNvSpPr/>
          <p:nvPr/>
        </p:nvSpPr>
        <p:spPr>
          <a:xfrm>
            <a:off x="3995936" y="2636912"/>
            <a:ext cx="504056" cy="288032"/>
          </a:xfrm>
          <a:prstGeom prst="rightArrow">
            <a:avLst/>
          </a:prstGeom>
          <a:solidFill>
            <a:schemeClr val="accent2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 smtClean="0"/>
          </a:p>
        </p:txBody>
      </p:sp>
      <p:sp>
        <p:nvSpPr>
          <p:cNvPr id="45" name="TextBox 44"/>
          <p:cNvSpPr txBox="1"/>
          <p:nvPr/>
        </p:nvSpPr>
        <p:spPr>
          <a:xfrm>
            <a:off x="3932142" y="239372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3333FF"/>
                </a:solidFill>
              </a:rPr>
              <a:t>迁移到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15616" y="393305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廊坊云服务环境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00192" y="4149080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北京自建机房环境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6632"/>
            <a:ext cx="5726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</a:rPr>
              <a:t>终端云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BI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逻辑架构演进 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–  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Hadoop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升级及功能增强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476672"/>
            <a:ext cx="4355976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48680"/>
            <a:ext cx="388843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右箭头 54"/>
          <p:cNvSpPr/>
          <p:nvPr/>
        </p:nvSpPr>
        <p:spPr>
          <a:xfrm>
            <a:off x="4283968" y="2420888"/>
            <a:ext cx="360040" cy="216024"/>
          </a:xfrm>
          <a:prstGeom prst="rightArrow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67944" y="213285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3333FF"/>
                </a:solidFill>
              </a:rPr>
              <a:t>升级到</a:t>
            </a:r>
            <a:endParaRPr lang="zh-CN" altLang="en-US" sz="1400" b="1" dirty="0">
              <a:solidFill>
                <a:srgbClr val="3333FF"/>
              </a:solidFill>
            </a:endParaRP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539552" y="3933056"/>
            <a:ext cx="8604448" cy="29249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80132" tIns="40067" rIns="80132" bIns="40067"/>
          <a:lstStyle/>
          <a:p>
            <a:pPr marL="252413" indent="-252413" defTabSz="671513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prstClr val="black"/>
                </a:solidFill>
                <a:latin typeface="宋体"/>
              </a:rPr>
              <a:t>现网</a:t>
            </a:r>
            <a:r>
              <a:rPr lang="en-US" altLang="zh-CN" sz="1200" dirty="0" smtClean="0">
                <a:solidFill>
                  <a:prstClr val="black"/>
                </a:solidFill>
                <a:latin typeface="宋体"/>
              </a:rPr>
              <a:t>BI</a:t>
            </a:r>
            <a:r>
              <a:rPr lang="zh-CN" altLang="en-US" sz="1200" dirty="0" smtClean="0">
                <a:solidFill>
                  <a:prstClr val="black"/>
                </a:solidFill>
                <a:latin typeface="宋体"/>
              </a:rPr>
              <a:t>逻辑架构的不足</a:t>
            </a:r>
            <a:endParaRPr lang="en-US" altLang="zh-CN" sz="1200" dirty="0" smtClean="0">
              <a:solidFill>
                <a:prstClr val="black"/>
              </a:solidFill>
              <a:latin typeface="宋体"/>
            </a:endParaRPr>
          </a:p>
          <a:p>
            <a:pPr marL="709613" lvl="1" indent="-252413" defTabSz="671513" eaLnBrk="0" hangingPunct="0">
              <a:lnSpc>
                <a:spcPct val="140000"/>
              </a:lnSpc>
              <a:buFont typeface="Wingdings" pitchFamily="2" charset="2"/>
              <a:buChar char="Ø"/>
            </a:pPr>
            <a:r>
              <a:rPr lang="en-US" altLang="zh-CN" sz="1000" dirty="0" err="1" smtClean="0">
                <a:solidFill>
                  <a:prstClr val="black"/>
                </a:solidFill>
                <a:latin typeface="宋体"/>
              </a:rPr>
              <a:t>Hadoop</a:t>
            </a:r>
            <a:r>
              <a:rPr lang="zh-CN" altLang="en-US" sz="1000" dirty="0" smtClean="0">
                <a:solidFill>
                  <a:prstClr val="black"/>
                </a:solidFill>
                <a:latin typeface="宋体"/>
              </a:rPr>
              <a:t>版本太低</a:t>
            </a:r>
            <a:r>
              <a:rPr lang="en-US" altLang="zh-CN" sz="1000" dirty="0" smtClean="0">
                <a:solidFill>
                  <a:prstClr val="black"/>
                </a:solidFill>
                <a:latin typeface="宋体"/>
              </a:rPr>
              <a:t>(0.20),</a:t>
            </a:r>
            <a:r>
              <a:rPr lang="zh-CN" altLang="en-US" sz="1000" dirty="0" smtClean="0">
                <a:solidFill>
                  <a:prstClr val="black"/>
                </a:solidFill>
                <a:latin typeface="宋体"/>
              </a:rPr>
              <a:t>资源利用率低，安全性较差</a:t>
            </a:r>
            <a:endParaRPr lang="en-US" altLang="zh-CN" sz="1000" dirty="0" smtClean="0">
              <a:solidFill>
                <a:prstClr val="black"/>
              </a:solidFill>
              <a:latin typeface="宋体"/>
            </a:endParaRPr>
          </a:p>
          <a:p>
            <a:pPr marL="709613" lvl="1" indent="-252413" defTabSz="671513" eaLnBrk="0" hangingPunct="0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1000" dirty="0" smtClean="0">
                <a:solidFill>
                  <a:prstClr val="black"/>
                </a:solidFill>
                <a:latin typeface="宋体"/>
              </a:rPr>
              <a:t>缺乏实时流处理系统，缺乏实时</a:t>
            </a:r>
            <a:r>
              <a:rPr lang="en-US" altLang="zh-CN" sz="1000" dirty="0" smtClean="0">
                <a:solidFill>
                  <a:prstClr val="black"/>
                </a:solidFill>
                <a:latin typeface="宋体"/>
              </a:rPr>
              <a:t>/</a:t>
            </a:r>
            <a:r>
              <a:rPr lang="zh-CN" altLang="en-US" sz="1000" dirty="0" smtClean="0">
                <a:solidFill>
                  <a:prstClr val="black"/>
                </a:solidFill>
                <a:latin typeface="宋体"/>
              </a:rPr>
              <a:t>准实时的近乎标准的用户行为类报表（类似友盟</a:t>
            </a:r>
            <a:r>
              <a:rPr lang="en-US" altLang="zh-CN" sz="1000" dirty="0" smtClean="0">
                <a:solidFill>
                  <a:prstClr val="black"/>
                </a:solidFill>
                <a:latin typeface="宋体"/>
              </a:rPr>
              <a:t>/</a:t>
            </a:r>
            <a:r>
              <a:rPr lang="zh-CN" altLang="en-US" sz="1000" dirty="0" smtClean="0">
                <a:solidFill>
                  <a:prstClr val="black"/>
                </a:solidFill>
                <a:latin typeface="宋体"/>
              </a:rPr>
              <a:t>百度</a:t>
            </a:r>
            <a:r>
              <a:rPr lang="en-US" altLang="zh-CN" sz="1000" dirty="0" smtClean="0">
                <a:solidFill>
                  <a:prstClr val="black"/>
                </a:solidFill>
                <a:latin typeface="宋体"/>
              </a:rPr>
              <a:t>/GA</a:t>
            </a:r>
            <a:r>
              <a:rPr lang="zh-CN" altLang="en-US" sz="1000" dirty="0" smtClean="0">
                <a:solidFill>
                  <a:prstClr val="black"/>
                </a:solidFill>
                <a:latin typeface="宋体"/>
              </a:rPr>
              <a:t>的产品</a:t>
            </a:r>
            <a:r>
              <a:rPr lang="en-US" altLang="zh-CN" sz="1000" dirty="0" smtClean="0">
                <a:solidFill>
                  <a:prstClr val="black"/>
                </a:solidFill>
                <a:latin typeface="宋体"/>
              </a:rPr>
              <a:t>)</a:t>
            </a:r>
            <a:r>
              <a:rPr lang="zh-CN" altLang="en-US" sz="1000" dirty="0" smtClean="0">
                <a:solidFill>
                  <a:prstClr val="black"/>
                </a:solidFill>
                <a:latin typeface="宋体"/>
              </a:rPr>
              <a:t>。一方面不能满足用户实时报表要求，另一方面导致低效的重复开发 </a:t>
            </a:r>
            <a:endParaRPr lang="en-US" altLang="zh-CN" sz="1000" dirty="0" smtClean="0">
              <a:solidFill>
                <a:prstClr val="black"/>
              </a:solidFill>
              <a:latin typeface="宋体"/>
            </a:endParaRPr>
          </a:p>
          <a:p>
            <a:pPr marL="709613" lvl="1" indent="-252413" defTabSz="671513" eaLnBrk="0" hangingPunct="0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1000" dirty="0" smtClean="0">
                <a:solidFill>
                  <a:prstClr val="black"/>
                </a:solidFill>
                <a:latin typeface="宋体"/>
              </a:rPr>
              <a:t>数据挖掘只支持单机版，无法支持基于</a:t>
            </a:r>
            <a:r>
              <a:rPr lang="en-US" altLang="zh-CN" sz="1000" dirty="0" err="1" smtClean="0">
                <a:solidFill>
                  <a:prstClr val="black"/>
                </a:solidFill>
                <a:latin typeface="宋体"/>
              </a:rPr>
              <a:t>Hadoop</a:t>
            </a:r>
            <a:r>
              <a:rPr lang="zh-CN" altLang="en-US" sz="1000" dirty="0" smtClean="0">
                <a:solidFill>
                  <a:prstClr val="black"/>
                </a:solidFill>
                <a:latin typeface="宋体"/>
              </a:rPr>
              <a:t>的分布式数据挖掘能力，可处理的数据规模有限</a:t>
            </a:r>
            <a:endParaRPr lang="en-US" altLang="zh-CN" sz="1000" dirty="0" smtClean="0">
              <a:solidFill>
                <a:prstClr val="black"/>
              </a:solidFill>
              <a:latin typeface="宋体"/>
            </a:endParaRPr>
          </a:p>
          <a:p>
            <a:pPr marL="709613" lvl="1" indent="-252413" defTabSz="671513" eaLnBrk="0" hangingPunct="0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1000" dirty="0" smtClean="0">
                <a:solidFill>
                  <a:prstClr val="black"/>
                </a:solidFill>
                <a:latin typeface="宋体"/>
              </a:rPr>
              <a:t>缺乏元数据管理系统，对数据源、数据产品、核心数据模型缺乏统一视图，数据开发和管理困难。</a:t>
            </a:r>
            <a:endParaRPr lang="en-US" altLang="zh-CN" sz="1000" dirty="0" smtClean="0">
              <a:solidFill>
                <a:prstClr val="black"/>
              </a:solidFill>
              <a:latin typeface="宋体"/>
            </a:endParaRPr>
          </a:p>
          <a:p>
            <a:pPr marL="252413" indent="-252413" defTabSz="671513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prstClr val="black"/>
                </a:solidFill>
                <a:latin typeface="宋体"/>
              </a:rPr>
              <a:t>目标架构需要完成工作</a:t>
            </a:r>
            <a:endParaRPr lang="en-US" altLang="zh-CN" sz="1200" dirty="0" smtClean="0">
              <a:solidFill>
                <a:prstClr val="black"/>
              </a:solidFill>
              <a:latin typeface="宋体"/>
            </a:endParaRPr>
          </a:p>
          <a:p>
            <a:pPr marL="709613" lvl="1" indent="-252413" defTabSz="671513" eaLnBrk="0" hangingPunct="0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1000" dirty="0" smtClean="0">
                <a:solidFill>
                  <a:prstClr val="black"/>
                </a:solidFill>
                <a:latin typeface="宋体"/>
              </a:rPr>
              <a:t>迁移到</a:t>
            </a:r>
            <a:r>
              <a:rPr lang="en-US" altLang="zh-CN" sz="1000" dirty="0" err="1" smtClean="0">
                <a:solidFill>
                  <a:prstClr val="black"/>
                </a:solidFill>
                <a:latin typeface="宋体"/>
              </a:rPr>
              <a:t>Hadoop</a:t>
            </a:r>
            <a:r>
              <a:rPr lang="en-US" altLang="zh-CN" sz="1000" dirty="0" smtClean="0">
                <a:solidFill>
                  <a:prstClr val="black"/>
                </a:solidFill>
                <a:latin typeface="宋体"/>
              </a:rPr>
              <a:t> 2.0</a:t>
            </a:r>
            <a:r>
              <a:rPr lang="zh-CN" altLang="en-US" sz="1000" dirty="0" smtClean="0">
                <a:solidFill>
                  <a:prstClr val="black"/>
                </a:solidFill>
                <a:latin typeface="宋体"/>
              </a:rPr>
              <a:t>版本，提高资源利用率和安全性</a:t>
            </a:r>
            <a:endParaRPr lang="en-US" altLang="zh-CN" sz="1000" dirty="0" smtClean="0">
              <a:solidFill>
                <a:prstClr val="black"/>
              </a:solidFill>
              <a:latin typeface="宋体"/>
            </a:endParaRPr>
          </a:p>
          <a:p>
            <a:pPr marL="709613" lvl="1" indent="-252413" defTabSz="671513" eaLnBrk="0" hangingPunct="0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1000" dirty="0" smtClean="0">
                <a:solidFill>
                  <a:prstClr val="black"/>
                </a:solidFill>
                <a:latin typeface="宋体"/>
              </a:rPr>
              <a:t>对用户行为分析，提供实时的标准报表</a:t>
            </a:r>
            <a:endParaRPr lang="en-US" altLang="zh-CN" sz="1000" dirty="0" smtClean="0">
              <a:solidFill>
                <a:prstClr val="black"/>
              </a:solidFill>
              <a:latin typeface="宋体"/>
            </a:endParaRPr>
          </a:p>
          <a:p>
            <a:pPr marL="709613" lvl="1" indent="-252413" defTabSz="671513" eaLnBrk="0" hangingPunct="0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1000" dirty="0" smtClean="0">
                <a:solidFill>
                  <a:prstClr val="black"/>
                </a:solidFill>
                <a:latin typeface="宋体"/>
              </a:rPr>
              <a:t>提高基于</a:t>
            </a:r>
            <a:r>
              <a:rPr lang="en-US" altLang="zh-CN" sz="1000" dirty="0" err="1" smtClean="0">
                <a:solidFill>
                  <a:prstClr val="black"/>
                </a:solidFill>
                <a:latin typeface="宋体"/>
              </a:rPr>
              <a:t>Hadoop</a:t>
            </a:r>
            <a:r>
              <a:rPr lang="zh-CN" altLang="en-US" sz="1000" dirty="0" smtClean="0">
                <a:solidFill>
                  <a:prstClr val="black"/>
                </a:solidFill>
                <a:latin typeface="宋体"/>
              </a:rPr>
              <a:t>数据挖掘平台，支持大数据挖掘</a:t>
            </a:r>
            <a:endParaRPr lang="en-US" altLang="zh-CN" sz="1000" dirty="0" smtClean="0">
              <a:solidFill>
                <a:prstClr val="black"/>
              </a:solidFill>
              <a:latin typeface="宋体"/>
            </a:endParaRPr>
          </a:p>
          <a:p>
            <a:pPr marL="709613" lvl="1" indent="-252413" defTabSz="671513" eaLnBrk="0" hangingPunct="0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1000" dirty="0" smtClean="0">
                <a:solidFill>
                  <a:prstClr val="black"/>
                </a:solidFill>
                <a:latin typeface="宋体"/>
              </a:rPr>
              <a:t>提供元数据管理系统，实现</a:t>
            </a:r>
            <a:r>
              <a:rPr lang="en-US" altLang="zh-CN" sz="1000" dirty="0" smtClean="0">
                <a:solidFill>
                  <a:prstClr val="black"/>
                </a:solidFill>
                <a:latin typeface="宋体"/>
              </a:rPr>
              <a:t>BI</a:t>
            </a:r>
            <a:r>
              <a:rPr lang="zh-CN" altLang="en-US" sz="1000" dirty="0" smtClean="0">
                <a:solidFill>
                  <a:prstClr val="black"/>
                </a:solidFill>
                <a:latin typeface="宋体"/>
              </a:rPr>
              <a:t>元数据的可视化</a:t>
            </a:r>
            <a:endParaRPr lang="en-US" altLang="zh-CN" sz="1000" dirty="0" smtClean="0">
              <a:solidFill>
                <a:prstClr val="black"/>
              </a:solidFill>
              <a:latin typeface="宋体"/>
            </a:endParaRPr>
          </a:p>
          <a:p>
            <a:pPr marL="709613" lvl="1" indent="-252413" defTabSz="671513" eaLnBrk="0" hangingPunct="0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1000" dirty="0" smtClean="0">
                <a:solidFill>
                  <a:prstClr val="black"/>
                </a:solidFill>
                <a:latin typeface="宋体"/>
              </a:rPr>
              <a:t>增强质量监控、任务调度系统，支撑业务发展要求</a:t>
            </a:r>
            <a:endParaRPr lang="en-US" altLang="zh-CN" sz="1000" dirty="0" smtClean="0">
              <a:solidFill>
                <a:prstClr val="black"/>
              </a:solidFill>
              <a:latin typeface="宋体"/>
            </a:endParaRPr>
          </a:p>
          <a:p>
            <a:pPr marL="252413" lvl="1" indent="-252413" defTabSz="671513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prstClr val="black"/>
                </a:solidFill>
                <a:latin typeface="宋体"/>
              </a:rPr>
              <a:t>计划进度：二季度完成</a:t>
            </a:r>
            <a:r>
              <a:rPr lang="en-US" altLang="zh-CN" sz="1200" dirty="0" err="1" smtClean="0">
                <a:solidFill>
                  <a:prstClr val="black"/>
                </a:solidFill>
                <a:latin typeface="宋体"/>
              </a:rPr>
              <a:t>hadoop</a:t>
            </a:r>
            <a:r>
              <a:rPr lang="zh-CN" altLang="en-US" sz="1200" dirty="0" smtClean="0">
                <a:solidFill>
                  <a:prstClr val="black"/>
                </a:solidFill>
                <a:latin typeface="宋体"/>
              </a:rPr>
              <a:t>升级</a:t>
            </a:r>
            <a:r>
              <a:rPr lang="en-US" altLang="zh-CN" sz="1200" dirty="0" smtClean="0">
                <a:solidFill>
                  <a:prstClr val="black"/>
                </a:solidFill>
                <a:latin typeface="宋体"/>
              </a:rPr>
              <a:t>,3</a:t>
            </a:r>
            <a:r>
              <a:rPr lang="zh-CN" altLang="en-US" sz="1200" dirty="0" smtClean="0">
                <a:solidFill>
                  <a:prstClr val="black"/>
                </a:solidFill>
                <a:latin typeface="宋体"/>
              </a:rPr>
              <a:t>季度上线实时流处理系统，</a:t>
            </a:r>
            <a:r>
              <a:rPr lang="en-US" altLang="zh-CN" sz="1200" dirty="0" smtClean="0">
                <a:solidFill>
                  <a:prstClr val="black"/>
                </a:solidFill>
                <a:latin typeface="宋体"/>
              </a:rPr>
              <a:t>4</a:t>
            </a:r>
            <a:r>
              <a:rPr lang="zh-CN" altLang="en-US" sz="1200" dirty="0" smtClean="0">
                <a:solidFill>
                  <a:prstClr val="black"/>
                </a:solidFill>
                <a:latin typeface="宋体"/>
              </a:rPr>
              <a:t>季度完成挖掘系统上线</a:t>
            </a:r>
            <a:endParaRPr lang="en-US" altLang="zh-CN" sz="1200" dirty="0" smtClean="0">
              <a:solidFill>
                <a:prstClr val="black"/>
              </a:solidFill>
              <a:latin typeface="宋体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907704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现架构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60232" y="340925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目标架构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Box 248"/>
          <p:cNvSpPr txBox="1"/>
          <p:nvPr/>
        </p:nvSpPr>
        <p:spPr>
          <a:xfrm>
            <a:off x="179512" y="44624"/>
            <a:ext cx="4762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</a:rPr>
              <a:t>BI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业务架构演进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- 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统一的核心模型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8680"/>
            <a:ext cx="8748464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" name="Rectangle 10"/>
          <p:cNvSpPr>
            <a:spLocks noChangeArrowheads="1"/>
          </p:cNvSpPr>
          <p:nvPr/>
        </p:nvSpPr>
        <p:spPr bwMode="auto">
          <a:xfrm>
            <a:off x="539552" y="4149080"/>
            <a:ext cx="8604448" cy="256490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80132" tIns="40067" rIns="80132" bIns="40067"/>
          <a:lstStyle/>
          <a:p>
            <a:pPr marL="252413" indent="-252413" defTabSz="671513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prstClr val="black"/>
                </a:solidFill>
                <a:latin typeface="宋体"/>
              </a:rPr>
              <a:t>现网业务架构的不足</a:t>
            </a:r>
            <a:endParaRPr lang="en-US" altLang="zh-CN" sz="1200" dirty="0" smtClean="0">
              <a:solidFill>
                <a:prstClr val="black"/>
              </a:solidFill>
              <a:latin typeface="宋体"/>
            </a:endParaRPr>
          </a:p>
          <a:p>
            <a:pPr marL="709613" lvl="1" indent="-252413" defTabSz="671513" eaLnBrk="0" hangingPunct="0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1000" dirty="0" smtClean="0">
                <a:latin typeface="+mn-ea"/>
              </a:rPr>
              <a:t>所有数据模型在业务、时间维度完全割裂，无法获得用户的全景图</a:t>
            </a:r>
            <a:endParaRPr lang="en-US" altLang="zh-CN" sz="1000" dirty="0" smtClean="0">
              <a:latin typeface="+mn-ea"/>
            </a:endParaRPr>
          </a:p>
          <a:p>
            <a:pPr marL="709613" lvl="1" indent="-252413" defTabSz="671513" eaLnBrk="0" hangingPunct="0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1000" dirty="0" smtClean="0">
                <a:latin typeface="+mn-ea"/>
              </a:rPr>
              <a:t>维度模型未归一化，维度信息混乱</a:t>
            </a:r>
            <a:endParaRPr lang="en-US" altLang="zh-CN" sz="1000" dirty="0" smtClean="0">
              <a:latin typeface="+mn-ea"/>
            </a:endParaRPr>
          </a:p>
          <a:p>
            <a:pPr marL="709613" lvl="1" indent="-252413" defTabSz="671513" eaLnBrk="0" hangingPunct="0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1000" dirty="0" smtClean="0">
                <a:latin typeface="+mn-ea"/>
              </a:rPr>
              <a:t>数据模型过于复杂，即席查询门槛很高，应用困难</a:t>
            </a:r>
            <a:endParaRPr lang="en-US" altLang="zh-CN" sz="1000" dirty="0" smtClean="0">
              <a:latin typeface="+mn-ea"/>
            </a:endParaRPr>
          </a:p>
          <a:p>
            <a:pPr marL="709613" lvl="1" indent="-252413" defTabSz="671513" eaLnBrk="0" hangingPunct="0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1000" dirty="0" smtClean="0">
                <a:latin typeface="+mn-ea"/>
              </a:rPr>
              <a:t>数据应用开发困难，业务之间模型割裂，应用开发人员需要</a:t>
            </a:r>
            <a:r>
              <a:rPr lang="en-US" altLang="zh-CN" sz="1000" dirty="0" smtClean="0">
                <a:latin typeface="+mn-ea"/>
              </a:rPr>
              <a:t>E2E</a:t>
            </a:r>
            <a:r>
              <a:rPr lang="zh-CN" altLang="en-US" sz="1000" dirty="0" smtClean="0">
                <a:latin typeface="+mn-ea"/>
              </a:rPr>
              <a:t>理解</a:t>
            </a:r>
            <a:r>
              <a:rPr lang="en-US" altLang="zh-CN" sz="1000" dirty="0" smtClean="0">
                <a:latin typeface="+mn-ea"/>
              </a:rPr>
              <a:t>ODS</a:t>
            </a:r>
            <a:r>
              <a:rPr lang="zh-CN" altLang="en-US" sz="1000" dirty="0" smtClean="0">
                <a:latin typeface="+mn-ea"/>
              </a:rPr>
              <a:t>层到应用层的模型</a:t>
            </a:r>
            <a:endParaRPr lang="en-US" altLang="zh-CN" sz="1000" dirty="0" smtClean="0">
              <a:latin typeface="+mn-ea"/>
            </a:endParaRPr>
          </a:p>
          <a:p>
            <a:pPr marL="709613" lvl="1" indent="-252413" defTabSz="671513" eaLnBrk="0" hangingPunct="0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1000" dirty="0" smtClean="0">
                <a:latin typeface="+mn-ea"/>
              </a:rPr>
              <a:t>用户去重统计困难，跨任意时间维度数据统计困难</a:t>
            </a:r>
            <a:endParaRPr lang="en-US" altLang="zh-CN" sz="1000" dirty="0" smtClean="0">
              <a:solidFill>
                <a:prstClr val="black"/>
              </a:solidFill>
              <a:latin typeface="宋体"/>
            </a:endParaRPr>
          </a:p>
          <a:p>
            <a:pPr marL="252413" indent="-252413" defTabSz="671513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prstClr val="black"/>
                </a:solidFill>
                <a:latin typeface="宋体"/>
              </a:rPr>
              <a:t>目标业务架构的优势</a:t>
            </a:r>
            <a:endParaRPr lang="en-US" altLang="zh-CN" sz="1200" dirty="0" smtClean="0">
              <a:solidFill>
                <a:prstClr val="black"/>
              </a:solidFill>
              <a:latin typeface="宋体"/>
            </a:endParaRPr>
          </a:p>
          <a:p>
            <a:pPr marL="709613" lvl="1" indent="-252413" defTabSz="671513" eaLnBrk="0" hangingPunct="0">
              <a:lnSpc>
                <a:spcPct val="140000"/>
              </a:lnSpc>
              <a:buFont typeface="Wingdings" pitchFamily="2" charset="2"/>
              <a:buChar char="Ø"/>
            </a:pPr>
            <a:r>
              <a:rPr lang="en-US" altLang="zh-CN" sz="1000" dirty="0" smtClean="0">
                <a:solidFill>
                  <a:prstClr val="black"/>
                </a:solidFill>
                <a:latin typeface="宋体"/>
              </a:rPr>
              <a:t>ODS</a:t>
            </a:r>
            <a:r>
              <a:rPr lang="zh-CN" altLang="en-US" sz="1000" dirty="0" smtClean="0">
                <a:solidFill>
                  <a:prstClr val="black"/>
                </a:solidFill>
                <a:latin typeface="宋体"/>
              </a:rPr>
              <a:t>到核心模型的转化标准化，为数据准确性奠定基础</a:t>
            </a:r>
            <a:endParaRPr lang="en-US" altLang="zh-CN" sz="1000" dirty="0" smtClean="0">
              <a:solidFill>
                <a:prstClr val="black"/>
              </a:solidFill>
              <a:latin typeface="宋体"/>
            </a:endParaRPr>
          </a:p>
          <a:p>
            <a:pPr marL="709613" lvl="1" indent="-252413" defTabSz="671513" eaLnBrk="0" hangingPunct="0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1000" dirty="0" smtClean="0">
                <a:solidFill>
                  <a:prstClr val="black"/>
                </a:solidFill>
                <a:latin typeface="宋体"/>
              </a:rPr>
              <a:t>核心模型开放给即席查询系统成为可能，极大的降低临时数据提取工作量</a:t>
            </a:r>
            <a:endParaRPr lang="en-US" altLang="zh-CN" sz="1000" dirty="0" smtClean="0">
              <a:solidFill>
                <a:prstClr val="black"/>
              </a:solidFill>
              <a:latin typeface="宋体"/>
            </a:endParaRPr>
          </a:p>
          <a:p>
            <a:pPr marL="709613" lvl="1" indent="-252413" defTabSz="671513" eaLnBrk="0" hangingPunct="0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1000" dirty="0" smtClean="0">
                <a:solidFill>
                  <a:prstClr val="black"/>
                </a:solidFill>
                <a:latin typeface="宋体"/>
              </a:rPr>
              <a:t>报表开发过程有可能标准化或模板化，减少报表开发投入</a:t>
            </a:r>
            <a:endParaRPr lang="en-US" altLang="zh-CN" sz="1000" dirty="0" smtClean="0">
              <a:solidFill>
                <a:prstClr val="black"/>
              </a:solidFill>
              <a:latin typeface="宋体"/>
            </a:endParaRPr>
          </a:p>
          <a:p>
            <a:pPr marL="252413" lvl="1" indent="-252413" defTabSz="671513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prstClr val="black"/>
                </a:solidFill>
                <a:latin typeface="宋体"/>
              </a:rPr>
              <a:t>迁移计划：新业务全部采用新架构开发，旧的业务逐步迁移到新架构，预计明年中完成业务架构迁移工作</a:t>
            </a:r>
            <a:endParaRPr lang="en-US" altLang="zh-CN" sz="1200" dirty="0" smtClean="0">
              <a:solidFill>
                <a:prstClr val="black"/>
              </a:solidFill>
              <a:latin typeface="宋体"/>
            </a:endParaRPr>
          </a:p>
          <a:p>
            <a:pPr marL="709613" lvl="1" indent="-252413" defTabSz="671513" eaLnBrk="0" hangingPunct="0">
              <a:lnSpc>
                <a:spcPct val="140000"/>
              </a:lnSpc>
            </a:pPr>
            <a:endParaRPr lang="en-US" altLang="zh-CN" sz="1000" dirty="0" smtClean="0">
              <a:solidFill>
                <a:prstClr val="black"/>
              </a:solidFill>
              <a:latin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331640" y="1844824"/>
            <a:ext cx="5328592" cy="2520280"/>
          </a:xfrm>
          <a:prstGeom prst="rect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9" name="TextBox 248"/>
          <p:cNvSpPr txBox="1"/>
          <p:nvPr/>
        </p:nvSpPr>
        <p:spPr>
          <a:xfrm>
            <a:off x="179512" y="332656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</a:rPr>
              <a:t>阿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里定义的基础服务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55776" y="3356992"/>
            <a:ext cx="864096" cy="504056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IMEI/</a:t>
            </a:r>
            <a:r>
              <a:rPr lang="zh-CN" altLang="en-US" dirty="0" smtClean="0"/>
              <a:t>帐号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55776" y="2204864"/>
            <a:ext cx="648072" cy="504056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天气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63888" y="2204864"/>
            <a:ext cx="648072" cy="504056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位置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499992" y="2204864"/>
            <a:ext cx="792088" cy="504056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PUSH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619672" y="2204864"/>
            <a:ext cx="648072" cy="1656184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安全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580112" y="2204864"/>
            <a:ext cx="648072" cy="1728192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升级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572000" y="3356992"/>
            <a:ext cx="720080" cy="504056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支付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_自定义设计方案">
  <a:themeElements>
    <a:clrScheme name="2_自定义设计方案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2_自定义设计方案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>
            <a:alpha val="22000"/>
          </a:srgbClr>
        </a:solidFill>
        <a:ln w="9525"/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tailEnd type="none"/>
        </a:ln>
      </a:spPr>
      <a:bodyPr rtlCol="0" anchor="ctr"/>
      <a:lstStyle>
        <a:defPPr algn="ctr">
          <a:defRPr sz="100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13003</TotalTime>
  <Words>838</Words>
  <Application>Microsoft Office PowerPoint</Application>
  <PresentationFormat>全屏显示(4:3)</PresentationFormat>
  <Paragraphs>43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Office 主题</vt:lpstr>
      <vt:lpstr>4_自定义设计方案</vt:lpstr>
      <vt:lpstr>4_Office 主题</vt:lpstr>
      <vt:lpstr>5_Office 主题</vt:lpstr>
      <vt:lpstr>幻灯片 1</vt:lpstr>
      <vt:lpstr>幻灯片 2</vt:lpstr>
      <vt:lpstr>幻灯片 3</vt:lpstr>
      <vt:lpstr>幻灯片 4</vt:lpstr>
    </vt:vector>
  </TitlesOfParts>
  <Company>Huawei Technologies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Wangguangming</dc:creator>
  <cp:lastModifiedBy>w00257730</cp:lastModifiedBy>
  <cp:revision>564</cp:revision>
  <dcterms:created xsi:type="dcterms:W3CDTF">2011-12-24T07:09:07Z</dcterms:created>
  <dcterms:modified xsi:type="dcterms:W3CDTF">2014-03-18T08:05:24Z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(10)SRPsLsgz5ZtkQf1zZOKHc+t4ltMby+o46KlJzjyJCVp6wYD6AA3nk8xItEjlx9McO/lLDwEN_x000d_
V+eWcbKo2ro5ONl5Qd+mrpFUp/KFQX1rP4GHDcsaJ/RbolYn5Eppa6WMcUUr+ALHCnvwwwpc_x000d_
mN17RwtMeiTl4t5rixXrmAmIMhZKK4tsdqhEKCPadaHWqPfBI6/5rB1ScHRs/XfF/YcI0t+r_x000d_
Ya1j2aSOhwrtl05g1v</vt:lpwstr>
  </property>
  <property fmtid="{D5CDD505-2E9C-101B-9397-08002B2CF9AE}" pid="3" name="_ms_pID_7253431">
    <vt:lpwstr>iXcZG7iQVw+kncP7Y+b4ywppqVDM/QJO/wJE1iJu654adxM7r3bU0W_x000d_
H/Q4RYOSCI/dVb23j0reRskT0xK4r60W1mCLZjCZGbVmtC3+CXVmRU2TwR7y3RXIgHOmYGUq_x000d_
4gQzB9TpazomuIn9a3AydZsynBSG523zoYkkW1GnRYuFuBwj3xY5nOqOO+lQhEsQJfaKz/xh_x000d_
qzqlM58v9Usndb7sJpCP6/IlPf1DDdXViiFR</vt:lpwstr>
  </property>
  <property fmtid="{D5CDD505-2E9C-101B-9397-08002B2CF9AE}" pid="4" name="_ms_pID_7253432">
    <vt:lpwstr>jWLP7QJSKiibS97DeS+7xmfmZj6uYlxa0upe_x000d_
tju2+MP1ff+h3idzLAMo+W+P56vHDKOStzeZRbpsMTedeydoikb2W/nX2iy2Shi2WcHIwwR1_x000d_
Ef9peg/nq5AjhoTzFgGa0ugsKpQvC3Vu8SFSrvvlRX1PcX9iXB0VCbdTsnTfDxYq7yiTanMh_x000d_
ZU+JLuJiLpjoxFXIwx5qz86s6fTAC7ZZEQmtxYAoe0Ql4lLTDperEh</vt:lpwstr>
  </property>
  <property fmtid="{D5CDD505-2E9C-101B-9397-08002B2CF9AE}" pid="5" name="_ms_pID_7253433">
    <vt:lpwstr>/ogNzfDSEw6la3My9Q_x000d_
xsyBNoZmAGj2sfYGS+WNC/XutnxmUXPVnOkF027qfwGzYYKAZ0t4NnyDUH/lOt4469Ez4SZe_x000d_
KonZyb6YRa+fzoua5Ar13UArbY8BWxq1gEM23xQWpqKzyqewcSGZ04AeD4rUEcVma4w6ivRi_x000d_
w62T9Bu4ha16qGBlM/d7p8HOPXtJ4LuFOisMh/l+DTLlBaEWIRR49ubI3xeIvxWyocvURql5</vt:lpwstr>
  </property>
  <property fmtid="{D5CDD505-2E9C-101B-9397-08002B2CF9AE}" pid="6" name="_ms_pID_7253434">
    <vt:lpwstr>_x000d_
Ocmbsw6rUiytrWERqmRYIQxNBfoFOXKOvmr3OF26/jjiYN3Fw/XeBrjXonvAGcU4G07lZD9a_x000d_
YuPgWUkjZ65gb8zZ5d+isFAKsCpw/aQLYGpusyGRjZR3v3+Aleknj/WNEEuC7okvI0S3HDUb_x000d_
QYhpZVtWXyQKvJOymclbymw004Ua0nVld2oPMaXa7zSBtTv7+oV9I/KHMa9r9JXqpijc+xzL_x000d_
GR7p0yhGSVabZY+G</vt:lpwstr>
  </property>
  <property fmtid="{D5CDD505-2E9C-101B-9397-08002B2CF9AE}" pid="7" name="_ms_pID_7253435">
    <vt:lpwstr>PGX52J/RKkbpAekgvTfw5gwaAf0syNd8HfjrUCn+VdviBd1m1v1IxA5U_x000d_
zNlw/3Zx+PsQ63lZXnhm2QZHtVPfPOq5T77eoPypRWHPJJu0i+68GTIx8cpiLpteY/wXZDTl_x000d_
V47SFhsm27XbEyeNLMjWOha4NDYuTREGTucJxgZfyP+qq7uuOPHKxObHjnQmwG91ttFIOhTp_x000d_
KKMXJ+qhqlhMpc7BOZzjdKGA4tM3Te9mQ2</vt:lpwstr>
  </property>
  <property fmtid="{D5CDD505-2E9C-101B-9397-08002B2CF9AE}" pid="8" name="_ms_pID_7253436">
    <vt:lpwstr>IBAnxinI61Flc6CODja5K8txcWiPlE6k0Wnc/Y_x000d_
T/Z1tWuZOJcNFTXS3L1TroZyHnq4rYPLt/4T9344QD3YcM/sgp7NdkZifYGayFC4B0HwuG0e_x000d_
GZL28tYa/GsWuciNhnD5rvbRW5QvM5X5NJIdIgYfOre0+3f0ADTDREI/scmCTLfxLXySze8B_x000d_
c78TuKMZQAH++5MKxRRqIQHDN+xMbr8vbO17wJuxwHPDF3rVnvcF</vt:lpwstr>
  </property>
  <property fmtid="{D5CDD505-2E9C-101B-9397-08002B2CF9AE}" pid="9" name="_ms_pID_7253437">
    <vt:lpwstr>n75P8U9bXPjBg12UIB5i_x000d_
qDcGKq5w3V/NlP7N92kv7dOGOgtWzDlC+jSJcsfvp4JcpwKCiPTtC0AAA8XwQlwE59uxv7/y_x000d_
3GSwB8PuvcHlolaVNCymuXShltqYyD1s3NpaXi9F8JfMGCPSMZaYiIb6dTRLcIiS/zh/Fd6B_x000d_
xynjz7Zzdrk0eJvNTw/pjGnVrhrk2h3bXvRwueyOEHkLVdfrv/chQgVTiZHlFhzeXS+Cq3</vt:lpwstr>
  </property>
  <property fmtid="{D5CDD505-2E9C-101B-9397-08002B2CF9AE}" pid="10" name="_ms_pID_7253438">
    <vt:lpwstr>T6_x000d_
M+3POwSpjkiSxXirXExMX4kgL2KMhWv7Bos94+YMiUJQ+yUYBP3zgCFwJyXXTwp87PRCS2YO_x000d_
OJ7/kGcbZj3t+tsMCQfU1TBmb3H0PBqe/e3ou78pb3SfE8ytZ6oucq5k5ybRkl+cHiJvEtAP_x000d_
N9HzQFxbCrxravU/YhP9saOIQftgmWOTWDsF53g1Tr2daJRnHib0LQW6L1EaPuSfvGrzxIPm_x000d_
tMSmdyC27lK1qH</vt:lpwstr>
  </property>
  <property fmtid="{D5CDD505-2E9C-101B-9397-08002B2CF9AE}" pid="11" name="_ms_pID_7253439">
    <vt:lpwstr>/xRmhjprTOZP2SiM86ZTuIrgYCWVlx7HsL0c5jdflSEZBdlZryPuoMkDay_x000d_
lUAqAxThXoFaKuc6</vt:lpwstr>
  </property>
  <property fmtid="{D5CDD505-2E9C-101B-9397-08002B2CF9AE}" pid="12" name="sflag">
    <vt:lpwstr>1395129725</vt:lpwstr>
  </property>
</Properties>
</file>