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3" r:id="rId3"/>
    <p:sldId id="308" r:id="rId4"/>
    <p:sldId id="314" r:id="rId5"/>
    <p:sldId id="313" r:id="rId6"/>
    <p:sldId id="309" r:id="rId7"/>
    <p:sldId id="310" r:id="rId8"/>
    <p:sldId id="311" r:id="rId9"/>
    <p:sldId id="312" r:id="rId10"/>
    <p:sldId id="316" r:id="rId11"/>
    <p:sldId id="315" r:id="rId12"/>
    <p:sldId id="318" r:id="rId13"/>
    <p:sldId id="31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F01A4"/>
    <a:srgbClr val="0066FF"/>
    <a:srgbClr val="CCFFFF"/>
    <a:srgbClr val="2007B9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75" autoAdjust="0"/>
  </p:normalViewPr>
  <p:slideViewPr>
    <p:cSldViewPr>
      <p:cViewPr>
        <p:scale>
          <a:sx n="84" d="100"/>
          <a:sy n="84" d="100"/>
        </p:scale>
        <p:origin x="-11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000000"/>
              </a:solidFill>
              <a:latin typeface="FrutigerNext LT Regular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Medium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黑体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 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 :20-30pt 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Regular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):20-30pt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细黑体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基础平台上下文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基础平台对业务的价值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基于</a:t>
            </a:r>
            <a:r>
              <a:rPr lang="en-US" altLang="zh-CN" smtClean="0"/>
              <a:t>BI</a:t>
            </a:r>
            <a:r>
              <a:rPr lang="zh-CN" altLang="en-US" smtClean="0"/>
              <a:t>平台业务</a:t>
            </a:r>
            <a:r>
              <a:rPr lang="en-US" altLang="zh-CN" smtClean="0"/>
              <a:t>E2E</a:t>
            </a:r>
            <a:r>
              <a:rPr lang="zh-CN" altLang="en-US" smtClean="0"/>
              <a:t>开发过程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467544" y="2060848"/>
            <a:ext cx="504056" cy="2808312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1"/>
          <a:lstStyle/>
          <a:p>
            <a:pPr algn="ctr"/>
            <a:r>
              <a:rPr lang="en-US" altLang="zh-CN" sz="1200" smtClean="0"/>
              <a:t>MFS</a:t>
            </a:r>
            <a:r>
              <a:rPr lang="zh-CN" altLang="en-US" sz="1200" smtClean="0"/>
              <a:t>文件系统</a:t>
            </a:r>
            <a:r>
              <a:rPr lang="en-US" altLang="zh-CN" sz="1200" smtClean="0"/>
              <a:t>/</a:t>
            </a:r>
            <a:r>
              <a:rPr lang="zh-CN" altLang="en-US" sz="1200" smtClean="0"/>
              <a:t>华为</a:t>
            </a:r>
            <a:r>
              <a:rPr lang="en-US" altLang="zh-CN" sz="1200" smtClean="0"/>
              <a:t>S3</a:t>
            </a:r>
            <a:endParaRPr lang="zh-CN" altLang="en-US" sz="1200" smtClean="0"/>
          </a:p>
        </p:txBody>
      </p:sp>
      <p:sp>
        <p:nvSpPr>
          <p:cNvPr id="250" name="TextBox 249"/>
          <p:cNvSpPr txBox="1"/>
          <p:nvPr/>
        </p:nvSpPr>
        <p:spPr>
          <a:xfrm>
            <a:off x="0" y="0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自助报表开发</a:t>
            </a:r>
            <a:r>
              <a:rPr lang="en-US" altLang="zh-CN" sz="2400" b="1" smtClean="0">
                <a:solidFill>
                  <a:srgbClr val="C00000"/>
                </a:solidFill>
              </a:rPr>
              <a:t>E2E</a:t>
            </a:r>
            <a:r>
              <a:rPr lang="zh-CN" altLang="en-US" sz="2400" b="1" smtClean="0">
                <a:solidFill>
                  <a:srgbClr val="C00000"/>
                </a:solidFill>
              </a:rPr>
              <a:t>场景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3" name="组合 43"/>
          <p:cNvGrpSpPr/>
          <p:nvPr/>
        </p:nvGrpSpPr>
        <p:grpSpPr>
          <a:xfrm>
            <a:off x="3491880" y="0"/>
            <a:ext cx="726481" cy="650885"/>
            <a:chOff x="4102392" y="476672"/>
            <a:chExt cx="915929" cy="1042263"/>
          </a:xfrm>
        </p:grpSpPr>
        <p:pic>
          <p:nvPicPr>
            <p:cNvPr id="53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3172" y="476672"/>
              <a:ext cx="635500" cy="705181"/>
            </a:xfrm>
            <a:prstGeom prst="rect">
              <a:avLst/>
            </a:prstGeom>
            <a:noFill/>
          </p:spPr>
        </p:pic>
        <p:sp>
          <p:nvSpPr>
            <p:cNvPr id="54" name="TextBox 41"/>
            <p:cNvSpPr txBox="1"/>
            <p:nvPr/>
          </p:nvSpPr>
          <p:spPr>
            <a:xfrm>
              <a:off x="4102392" y="1124661"/>
              <a:ext cx="915929" cy="394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/>
                <a:t> 最终用户</a:t>
              </a:r>
              <a:endParaRPr lang="zh-CN" altLang="en-US" sz="1000"/>
            </a:p>
          </p:txBody>
        </p:sp>
      </p:grpSp>
      <p:sp>
        <p:nvSpPr>
          <p:cNvPr id="23" name="矩形 22"/>
          <p:cNvSpPr/>
          <p:nvPr/>
        </p:nvSpPr>
        <p:spPr>
          <a:xfrm>
            <a:off x="2195736" y="5403413"/>
            <a:ext cx="8640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移动终端</a:t>
            </a:r>
          </a:p>
        </p:txBody>
      </p:sp>
      <p:sp>
        <p:nvSpPr>
          <p:cNvPr id="24" name="矩形 23"/>
          <p:cNvSpPr/>
          <p:nvPr/>
        </p:nvSpPr>
        <p:spPr>
          <a:xfrm>
            <a:off x="1691680" y="4509120"/>
            <a:ext cx="216024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信</a:t>
            </a:r>
            <a:r>
              <a:rPr lang="zh-CN" altLang="en-US" sz="1200" smtClean="0"/>
              <a:t>息收集服务 </a:t>
            </a:r>
            <a:r>
              <a:rPr lang="en-US" altLang="zh-CN" sz="1200" smtClean="0"/>
              <a:t>(</a:t>
            </a:r>
            <a:r>
              <a:rPr lang="zh-CN" altLang="en-US" sz="1200" smtClean="0"/>
              <a:t>自研</a:t>
            </a:r>
            <a:r>
              <a:rPr lang="en-US" altLang="zh-CN" sz="1200" smtClean="0"/>
              <a:t>/Piwik</a:t>
            </a:r>
            <a:r>
              <a:rPr lang="zh-CN" altLang="en-US" sz="1200" smtClean="0"/>
              <a:t>）</a:t>
            </a:r>
          </a:p>
        </p:txBody>
      </p:sp>
      <p:sp>
        <p:nvSpPr>
          <p:cNvPr id="25" name="矩形 24"/>
          <p:cNvSpPr/>
          <p:nvPr/>
        </p:nvSpPr>
        <p:spPr>
          <a:xfrm>
            <a:off x="3203848" y="5403413"/>
            <a:ext cx="9361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浏览器</a:t>
            </a:r>
          </a:p>
        </p:txBody>
      </p:sp>
      <p:sp>
        <p:nvSpPr>
          <p:cNvPr id="26" name="矩形 25"/>
          <p:cNvSpPr/>
          <p:nvPr/>
        </p:nvSpPr>
        <p:spPr>
          <a:xfrm>
            <a:off x="4788024" y="5373216"/>
            <a:ext cx="1008112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业务服务器</a:t>
            </a:r>
          </a:p>
        </p:txBody>
      </p:sp>
      <p:sp>
        <p:nvSpPr>
          <p:cNvPr id="29" name="矩形 28"/>
          <p:cNvSpPr/>
          <p:nvPr/>
        </p:nvSpPr>
        <p:spPr>
          <a:xfrm>
            <a:off x="1691680" y="2708920"/>
            <a:ext cx="4032448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数据处理环境（数据仓库 </a:t>
            </a:r>
            <a:r>
              <a:rPr lang="en-US" altLang="zh-CN" sz="1200" smtClean="0"/>
              <a:t>Hadoop/MySQL/HBase</a:t>
            </a:r>
            <a:r>
              <a:rPr lang="zh-CN" altLang="en-US" sz="1200" smtClean="0"/>
              <a:t>）</a:t>
            </a:r>
            <a:endParaRPr lang="zh-CN" altLang="en-US" sz="1200" smtClean="0"/>
          </a:p>
        </p:txBody>
      </p:sp>
      <p:sp>
        <p:nvSpPr>
          <p:cNvPr id="30" name="矩形 29"/>
          <p:cNvSpPr/>
          <p:nvPr/>
        </p:nvSpPr>
        <p:spPr>
          <a:xfrm>
            <a:off x="1691680" y="3501008"/>
            <a:ext cx="216024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</a:t>
            </a:r>
            <a:r>
              <a:rPr lang="zh-CN" altLang="en-US" sz="1200" smtClean="0"/>
              <a:t>据通道（导入）</a:t>
            </a:r>
            <a:endParaRPr lang="zh-CN" altLang="en-US" sz="1200" smtClean="0"/>
          </a:p>
        </p:txBody>
      </p:sp>
      <p:sp>
        <p:nvSpPr>
          <p:cNvPr id="31" name="矩形 30"/>
          <p:cNvSpPr/>
          <p:nvPr/>
        </p:nvSpPr>
        <p:spPr>
          <a:xfrm>
            <a:off x="539552" y="764704"/>
            <a:ext cx="4536504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报表服务</a:t>
            </a:r>
            <a:r>
              <a:rPr lang="en-US" altLang="zh-CN" sz="1200" smtClean="0"/>
              <a:t>(FR)</a:t>
            </a:r>
            <a:endParaRPr lang="zh-CN" altLang="en-US" sz="1200" smtClean="0"/>
          </a:p>
        </p:txBody>
      </p:sp>
      <p:sp>
        <p:nvSpPr>
          <p:cNvPr id="33" name="矩形 32"/>
          <p:cNvSpPr/>
          <p:nvPr/>
        </p:nvSpPr>
        <p:spPr>
          <a:xfrm>
            <a:off x="6588224" y="3140968"/>
            <a:ext cx="576064" cy="151216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任务调度服务</a:t>
            </a:r>
            <a:r>
              <a:rPr lang="en-US" altLang="zh-CN" sz="1200" smtClean="0"/>
              <a:t>(TCC)</a:t>
            </a:r>
            <a:endParaRPr lang="zh-CN" altLang="en-US" sz="1200" smtClean="0"/>
          </a:p>
        </p:txBody>
      </p:sp>
      <p:sp>
        <p:nvSpPr>
          <p:cNvPr id="34" name="矩形 33"/>
          <p:cNvSpPr/>
          <p:nvPr/>
        </p:nvSpPr>
        <p:spPr>
          <a:xfrm>
            <a:off x="6588224" y="1772816"/>
            <a:ext cx="576064" cy="115212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任务部署工具</a:t>
            </a:r>
            <a:endParaRPr lang="en-US" altLang="zh-CN" sz="1200" smtClean="0"/>
          </a:p>
          <a:p>
            <a:pPr algn="ctr"/>
            <a:r>
              <a:rPr lang="en-US" altLang="zh-CN" sz="800" smtClean="0"/>
              <a:t>(</a:t>
            </a:r>
            <a:r>
              <a:rPr lang="zh-CN" altLang="en-US" sz="800" smtClean="0"/>
              <a:t>待实现）</a:t>
            </a:r>
          </a:p>
        </p:txBody>
      </p:sp>
      <p:sp>
        <p:nvSpPr>
          <p:cNvPr id="38" name="矩形 37"/>
          <p:cNvSpPr/>
          <p:nvPr/>
        </p:nvSpPr>
        <p:spPr>
          <a:xfrm>
            <a:off x="7740352" y="1844824"/>
            <a:ext cx="648072" cy="122413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1200" smtClean="0"/>
              <a:t>任务开发工具</a:t>
            </a:r>
            <a:r>
              <a:rPr lang="en-US" altLang="zh-CN" sz="1200" smtClean="0"/>
              <a:t>(Talend)</a:t>
            </a:r>
            <a:endParaRPr lang="zh-CN" altLang="en-US" sz="1200" smtClean="0"/>
          </a:p>
        </p:txBody>
      </p:sp>
      <p:sp>
        <p:nvSpPr>
          <p:cNvPr id="41" name="矩形 40"/>
          <p:cNvSpPr/>
          <p:nvPr/>
        </p:nvSpPr>
        <p:spPr>
          <a:xfrm>
            <a:off x="2267744" y="5403413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业务客户端</a:t>
            </a:r>
            <a:r>
              <a:rPr lang="en-US" altLang="zh-CN" sz="1000" smtClean="0"/>
              <a:t>(SDK)</a:t>
            </a:r>
            <a:endParaRPr lang="zh-CN" altLang="en-US" sz="1000" smtClean="0"/>
          </a:p>
        </p:txBody>
      </p:sp>
      <p:sp>
        <p:nvSpPr>
          <p:cNvPr id="42" name="矩形 41"/>
          <p:cNvSpPr/>
          <p:nvPr/>
        </p:nvSpPr>
        <p:spPr>
          <a:xfrm>
            <a:off x="6588224" y="764704"/>
            <a:ext cx="648072" cy="720080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报表设计器</a:t>
            </a:r>
          </a:p>
        </p:txBody>
      </p:sp>
      <p:sp>
        <p:nvSpPr>
          <p:cNvPr id="43" name="矩形 42"/>
          <p:cNvSpPr/>
          <p:nvPr/>
        </p:nvSpPr>
        <p:spPr>
          <a:xfrm>
            <a:off x="3347864" y="5403413"/>
            <a:ext cx="720080" cy="288032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信息收集脚本</a:t>
            </a:r>
          </a:p>
        </p:txBody>
      </p:sp>
      <p:sp>
        <p:nvSpPr>
          <p:cNvPr id="44" name="矩形 43"/>
          <p:cNvSpPr/>
          <p:nvPr/>
        </p:nvSpPr>
        <p:spPr>
          <a:xfrm>
            <a:off x="4932040" y="5445224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8" name="矩形 47"/>
          <p:cNvSpPr/>
          <p:nvPr/>
        </p:nvSpPr>
        <p:spPr>
          <a:xfrm>
            <a:off x="2483768" y="3501008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9" name="矩形 48"/>
          <p:cNvSpPr/>
          <p:nvPr/>
        </p:nvSpPr>
        <p:spPr>
          <a:xfrm>
            <a:off x="1835696" y="764704"/>
            <a:ext cx="1944216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报表应用</a:t>
            </a:r>
          </a:p>
        </p:txBody>
      </p:sp>
      <p:sp>
        <p:nvSpPr>
          <p:cNvPr id="52" name="矩形 51"/>
          <p:cNvSpPr/>
          <p:nvPr/>
        </p:nvSpPr>
        <p:spPr>
          <a:xfrm>
            <a:off x="6588224" y="4293096"/>
            <a:ext cx="576064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任务调度信息</a:t>
            </a:r>
          </a:p>
        </p:txBody>
      </p:sp>
      <p:cxnSp>
        <p:nvCxnSpPr>
          <p:cNvPr id="75" name="直接箭头连接符 74"/>
          <p:cNvCxnSpPr>
            <a:stCxn id="41" idx="0"/>
          </p:cNvCxnSpPr>
          <p:nvPr/>
        </p:nvCxnSpPr>
        <p:spPr>
          <a:xfrm flipV="1">
            <a:off x="2627784" y="5043373"/>
            <a:ext cx="0" cy="36004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203848" y="5043373"/>
            <a:ext cx="0" cy="36004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下箭头 79"/>
          <p:cNvSpPr/>
          <p:nvPr/>
        </p:nvSpPr>
        <p:spPr>
          <a:xfrm rot="10800000">
            <a:off x="5220072" y="4653136"/>
            <a:ext cx="144016" cy="72008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4" name="下箭头 83"/>
          <p:cNvSpPr/>
          <p:nvPr/>
        </p:nvSpPr>
        <p:spPr>
          <a:xfrm rot="10800000">
            <a:off x="3635896" y="1340768"/>
            <a:ext cx="144016" cy="1224136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8" name="TextBox 87"/>
          <p:cNvSpPr txBox="1"/>
          <p:nvPr/>
        </p:nvSpPr>
        <p:spPr>
          <a:xfrm>
            <a:off x="7164288" y="198884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经</a:t>
            </a:r>
            <a:r>
              <a:rPr lang="en-US" altLang="zh-CN" sz="1000" smtClean="0"/>
              <a:t>SVN</a:t>
            </a:r>
            <a:r>
              <a:rPr lang="zh-CN" altLang="en-US" sz="1000" smtClean="0"/>
              <a:t>发布到</a:t>
            </a:r>
            <a:endParaRPr lang="zh-CN" altLang="en-US" sz="1000"/>
          </a:p>
        </p:txBody>
      </p:sp>
      <p:sp>
        <p:nvSpPr>
          <p:cNvPr id="89" name="矩形 88"/>
          <p:cNvSpPr/>
          <p:nvPr/>
        </p:nvSpPr>
        <p:spPr>
          <a:xfrm>
            <a:off x="7740352" y="2564904"/>
            <a:ext cx="648072" cy="432048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  <a:r>
              <a:rPr lang="zh-CN" altLang="en-US" sz="800" smtClean="0"/>
              <a:t>（开发态）</a:t>
            </a:r>
          </a:p>
        </p:txBody>
      </p:sp>
      <p:sp>
        <p:nvSpPr>
          <p:cNvPr id="90" name="矩形 89"/>
          <p:cNvSpPr/>
          <p:nvPr/>
        </p:nvSpPr>
        <p:spPr>
          <a:xfrm>
            <a:off x="6588224" y="764704"/>
            <a:ext cx="648072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报表应用</a:t>
            </a:r>
            <a:r>
              <a:rPr lang="en-US" altLang="zh-CN" sz="800" smtClean="0"/>
              <a:t>(</a:t>
            </a:r>
            <a:r>
              <a:rPr lang="zh-CN" altLang="en-US" sz="800" smtClean="0"/>
              <a:t>开发态）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64088" y="836712"/>
            <a:ext cx="676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发布到</a:t>
            </a:r>
            <a:endParaRPr lang="zh-CN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5004048" y="494116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r>
              <a:rPr lang="en-US" altLang="zh-CN" sz="1000" smtClean="0"/>
              <a:t>(SCP/FTP)</a:t>
            </a:r>
            <a:endParaRPr lang="zh-CN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508518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r>
              <a:rPr lang="en-US" altLang="zh-CN" sz="1000" smtClean="0"/>
              <a:t>(HTTP)</a:t>
            </a:r>
            <a:endParaRPr lang="zh-CN" altLang="en-US" sz="1000"/>
          </a:p>
        </p:txBody>
      </p:sp>
      <p:pic>
        <p:nvPicPr>
          <p:cNvPr id="11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7544" y="5805264"/>
            <a:ext cx="718206" cy="576064"/>
          </a:xfrm>
          <a:prstGeom prst="rect">
            <a:avLst/>
          </a:prstGeom>
          <a:noFill/>
        </p:spPr>
      </p:pic>
      <p:cxnSp>
        <p:nvCxnSpPr>
          <p:cNvPr id="121" name="直接箭头连接符 120"/>
          <p:cNvCxnSpPr/>
          <p:nvPr/>
        </p:nvCxnSpPr>
        <p:spPr>
          <a:xfrm flipV="1">
            <a:off x="4427984" y="4581128"/>
            <a:ext cx="937" cy="172819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00392" y="3645024"/>
            <a:ext cx="718206" cy="576064"/>
          </a:xfrm>
          <a:prstGeom prst="rect">
            <a:avLst/>
          </a:prstGeom>
          <a:noFill/>
        </p:spPr>
      </p:pic>
      <p:pic>
        <p:nvPicPr>
          <p:cNvPr id="12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244408" y="692696"/>
            <a:ext cx="648072" cy="576064"/>
          </a:xfrm>
          <a:prstGeom prst="rect">
            <a:avLst/>
          </a:prstGeom>
          <a:noFill/>
        </p:spPr>
      </p:pic>
      <p:pic>
        <p:nvPicPr>
          <p:cNvPr id="1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812360" y="5229200"/>
            <a:ext cx="718206" cy="576064"/>
          </a:xfrm>
          <a:prstGeom prst="rect">
            <a:avLst/>
          </a:prstGeom>
          <a:noFill/>
        </p:spPr>
      </p:pic>
      <p:sp>
        <p:nvSpPr>
          <p:cNvPr id="128" name="TextBox 127"/>
          <p:cNvSpPr txBox="1"/>
          <p:nvPr/>
        </p:nvSpPr>
        <p:spPr>
          <a:xfrm>
            <a:off x="7812360" y="56612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运营人员</a:t>
            </a:r>
            <a:endParaRPr lang="zh-CN" altLang="en-US" sz="1000"/>
          </a:p>
        </p:txBody>
      </p:sp>
      <p:sp>
        <p:nvSpPr>
          <p:cNvPr id="129" name="TextBox 128"/>
          <p:cNvSpPr txBox="1"/>
          <p:nvPr/>
        </p:nvSpPr>
        <p:spPr>
          <a:xfrm>
            <a:off x="8028384" y="11247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（前台）报表</a:t>
            </a:r>
            <a:endParaRPr lang="en-US" altLang="zh-CN" sz="1000" smtClean="0"/>
          </a:p>
          <a:p>
            <a:r>
              <a:rPr lang="en-US" altLang="zh-CN" sz="1000" smtClean="0"/>
              <a:t>      </a:t>
            </a:r>
            <a:r>
              <a:rPr lang="zh-CN" altLang="en-US" sz="1000" smtClean="0"/>
              <a:t>开发人员</a:t>
            </a:r>
            <a:endParaRPr lang="zh-CN" altLang="en-US" sz="1000"/>
          </a:p>
        </p:txBody>
      </p:sp>
      <p:sp>
        <p:nvSpPr>
          <p:cNvPr id="130" name="TextBox 129"/>
          <p:cNvSpPr txBox="1"/>
          <p:nvPr/>
        </p:nvSpPr>
        <p:spPr>
          <a:xfrm>
            <a:off x="7933412" y="41490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（后台）数据逻辑</a:t>
            </a:r>
            <a:endParaRPr lang="en-US" altLang="zh-CN" sz="1000" smtClean="0"/>
          </a:p>
          <a:p>
            <a:r>
              <a:rPr lang="en-US" altLang="zh-CN" sz="1000" smtClean="0"/>
              <a:t>            </a:t>
            </a:r>
            <a:r>
              <a:rPr lang="zh-CN" altLang="en-US" sz="1000" smtClean="0"/>
              <a:t>开发人员</a:t>
            </a:r>
            <a:endParaRPr lang="zh-CN" altLang="en-US" sz="1000"/>
          </a:p>
        </p:txBody>
      </p:sp>
      <p:sp>
        <p:nvSpPr>
          <p:cNvPr id="131" name="TextBox 130"/>
          <p:cNvSpPr txBox="1"/>
          <p:nvPr/>
        </p:nvSpPr>
        <p:spPr>
          <a:xfrm>
            <a:off x="323528" y="638132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业务开发人员</a:t>
            </a:r>
            <a:endParaRPr lang="zh-CN" altLang="en-US" sz="1000"/>
          </a:p>
        </p:txBody>
      </p:sp>
      <p:sp>
        <p:nvSpPr>
          <p:cNvPr id="133" name="TextBox 132"/>
          <p:cNvSpPr txBox="1"/>
          <p:nvPr/>
        </p:nvSpPr>
        <p:spPr>
          <a:xfrm>
            <a:off x="2051720" y="6093296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下载</a:t>
            </a:r>
            <a:r>
              <a:rPr lang="en-US" altLang="zh-CN" sz="1000" smtClean="0"/>
              <a:t>SDK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下载网页收集信息脚本</a:t>
            </a:r>
            <a:endParaRPr lang="zh-CN" altLang="en-US" sz="1000"/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971600" y="6309320"/>
            <a:ext cx="345638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39552" y="544522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将应用提供给用户，利用</a:t>
            </a:r>
            <a:r>
              <a:rPr lang="en-US" altLang="zh-CN" sz="1000" smtClean="0"/>
              <a:t>SDK</a:t>
            </a:r>
            <a:r>
              <a:rPr lang="zh-CN" altLang="en-US" sz="1000" smtClean="0"/>
              <a:t>或脚本收集用户信息</a:t>
            </a:r>
            <a:endParaRPr lang="zh-CN" altLang="en-US" sz="1000"/>
          </a:p>
        </p:txBody>
      </p:sp>
      <p:sp>
        <p:nvSpPr>
          <p:cNvPr id="148" name="TextBox 147"/>
          <p:cNvSpPr txBox="1"/>
          <p:nvPr/>
        </p:nvSpPr>
        <p:spPr>
          <a:xfrm>
            <a:off x="7833493" y="3212976"/>
            <a:ext cx="131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开发数据处理任务</a:t>
            </a:r>
            <a:endParaRPr lang="en-US" altLang="zh-CN" sz="1000" smtClean="0"/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将任务上载到</a:t>
            </a:r>
            <a:r>
              <a:rPr lang="en-US" altLang="zh-CN" sz="1000" smtClean="0"/>
              <a:t>SVN</a:t>
            </a:r>
            <a:endParaRPr lang="zh-CN" altLang="en-US" sz="1000"/>
          </a:p>
        </p:txBody>
      </p:sp>
      <p:sp>
        <p:nvSpPr>
          <p:cNvPr id="149" name="矩形 148"/>
          <p:cNvSpPr/>
          <p:nvPr/>
        </p:nvSpPr>
        <p:spPr>
          <a:xfrm>
            <a:off x="2123728" y="5331405"/>
            <a:ext cx="2088232" cy="720080"/>
          </a:xfrm>
          <a:prstGeom prst="rect">
            <a:avLst/>
          </a:prstGeom>
          <a:noFill/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cxnSp>
        <p:nvCxnSpPr>
          <p:cNvPr id="153" name="直接箭头连接符 152"/>
          <p:cNvCxnSpPr/>
          <p:nvPr/>
        </p:nvCxnSpPr>
        <p:spPr>
          <a:xfrm flipH="1" flipV="1">
            <a:off x="6876256" y="5589240"/>
            <a:ext cx="1080120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444208" y="530120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制定执行计划，驱动数据任务执行</a:t>
            </a:r>
            <a:endParaRPr lang="zh-CN" altLang="en-US" sz="1000"/>
          </a:p>
        </p:txBody>
      </p:sp>
      <p:cxnSp>
        <p:nvCxnSpPr>
          <p:cNvPr id="158" name="直接箭头连接符 157"/>
          <p:cNvCxnSpPr>
            <a:endCxn id="49" idx="0"/>
          </p:cNvCxnSpPr>
          <p:nvPr/>
        </p:nvCxnSpPr>
        <p:spPr>
          <a:xfrm flipH="1">
            <a:off x="2807804" y="332656"/>
            <a:ext cx="684076" cy="432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627784" y="40466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查看报表</a:t>
            </a:r>
            <a:endParaRPr lang="zh-CN" altLang="en-US" sz="1000"/>
          </a:p>
        </p:txBody>
      </p:sp>
      <p:cxnSp>
        <p:nvCxnSpPr>
          <p:cNvPr id="162" name="直接箭头连接符 161"/>
          <p:cNvCxnSpPr/>
          <p:nvPr/>
        </p:nvCxnSpPr>
        <p:spPr>
          <a:xfrm flipH="1">
            <a:off x="7236296" y="1124744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380312" y="76470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开发报表</a:t>
            </a:r>
            <a:endParaRPr lang="en-US" altLang="zh-CN" sz="1000" smtClean="0"/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发布报表</a:t>
            </a:r>
            <a:endParaRPr lang="zh-CN" altLang="en-US" sz="100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7164288" y="2564904"/>
            <a:ext cx="864096" cy="27363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75856" y="508518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r>
              <a:rPr lang="en-US" altLang="zh-CN" sz="1000" smtClean="0"/>
              <a:t>(HTTP)</a:t>
            </a:r>
            <a:endParaRPr lang="zh-CN" altLang="en-US" sz="1000"/>
          </a:p>
        </p:txBody>
      </p:sp>
      <p:sp>
        <p:nvSpPr>
          <p:cNvPr id="120" name="矩形 119"/>
          <p:cNvSpPr/>
          <p:nvPr/>
        </p:nvSpPr>
        <p:spPr>
          <a:xfrm>
            <a:off x="1691680" y="1988840"/>
            <a:ext cx="1584176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业</a:t>
            </a:r>
            <a:r>
              <a:rPr lang="zh-CN" altLang="en-US" sz="1200" smtClean="0"/>
              <a:t>务网关</a:t>
            </a:r>
            <a:endParaRPr lang="zh-CN" altLang="en-US" sz="1200" smtClean="0"/>
          </a:p>
        </p:txBody>
      </p:sp>
      <p:sp>
        <p:nvSpPr>
          <p:cNvPr id="122" name="矩形 121"/>
          <p:cNvSpPr/>
          <p:nvPr/>
        </p:nvSpPr>
        <p:spPr>
          <a:xfrm>
            <a:off x="2051720" y="1988840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132" name="矩形 131"/>
          <p:cNvSpPr/>
          <p:nvPr/>
        </p:nvSpPr>
        <p:spPr>
          <a:xfrm>
            <a:off x="4283968" y="4077072"/>
            <a:ext cx="144016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文</a:t>
            </a:r>
            <a:r>
              <a:rPr lang="zh-CN" altLang="en-US" sz="1200" smtClean="0"/>
              <a:t>件服务器</a:t>
            </a:r>
            <a:endParaRPr lang="zh-CN" altLang="en-US" sz="1200" smtClean="0"/>
          </a:p>
        </p:txBody>
      </p:sp>
      <p:sp>
        <p:nvSpPr>
          <p:cNvPr id="136" name="矩形 135"/>
          <p:cNvSpPr/>
          <p:nvPr/>
        </p:nvSpPr>
        <p:spPr>
          <a:xfrm>
            <a:off x="4427984" y="1772816"/>
            <a:ext cx="1296144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</a:t>
            </a:r>
            <a:r>
              <a:rPr lang="zh-CN" altLang="en-US" sz="1200" smtClean="0"/>
              <a:t>据通道（导</a:t>
            </a:r>
            <a:r>
              <a:rPr lang="zh-CN" altLang="en-US" sz="1200" smtClean="0"/>
              <a:t>出）</a:t>
            </a:r>
          </a:p>
        </p:txBody>
      </p:sp>
      <p:sp>
        <p:nvSpPr>
          <p:cNvPr id="138" name="矩形 137"/>
          <p:cNvSpPr/>
          <p:nvPr/>
        </p:nvSpPr>
        <p:spPr>
          <a:xfrm>
            <a:off x="4716016" y="1772816"/>
            <a:ext cx="720080" cy="252028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145" name="矩形 144"/>
          <p:cNvSpPr/>
          <p:nvPr/>
        </p:nvSpPr>
        <p:spPr>
          <a:xfrm>
            <a:off x="2555776" y="4509120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147" name="下箭头 146"/>
          <p:cNvSpPr/>
          <p:nvPr/>
        </p:nvSpPr>
        <p:spPr>
          <a:xfrm rot="16200000" flipV="1">
            <a:off x="2555776" y="2780928"/>
            <a:ext cx="144016" cy="316835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50" name="下箭头 149"/>
          <p:cNvSpPr/>
          <p:nvPr/>
        </p:nvSpPr>
        <p:spPr>
          <a:xfrm rot="16200000">
            <a:off x="2555776" y="2636912"/>
            <a:ext cx="144016" cy="3168352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54" name="下箭头 153"/>
          <p:cNvSpPr/>
          <p:nvPr/>
        </p:nvSpPr>
        <p:spPr>
          <a:xfrm rot="16200000" flipH="1" flipV="1">
            <a:off x="1223628" y="2744924"/>
            <a:ext cx="144016" cy="648072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55" name="下箭头 154"/>
          <p:cNvSpPr/>
          <p:nvPr/>
        </p:nvSpPr>
        <p:spPr>
          <a:xfrm rot="16200000" flipH="1">
            <a:off x="1223628" y="2528900"/>
            <a:ext cx="144016" cy="64807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56" name="下箭头 155"/>
          <p:cNvSpPr/>
          <p:nvPr/>
        </p:nvSpPr>
        <p:spPr>
          <a:xfrm rot="10800000" flipV="1">
            <a:off x="683568" y="1340768"/>
            <a:ext cx="144016" cy="720080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59" name="下箭头 158"/>
          <p:cNvSpPr/>
          <p:nvPr/>
        </p:nvSpPr>
        <p:spPr>
          <a:xfrm rot="10800000" flipV="1">
            <a:off x="4572000" y="4653136"/>
            <a:ext cx="144016" cy="1440160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61" name="下箭头 160"/>
          <p:cNvSpPr/>
          <p:nvPr/>
        </p:nvSpPr>
        <p:spPr>
          <a:xfrm rot="16200000" flipH="1" flipV="1">
            <a:off x="1259632" y="4437112"/>
            <a:ext cx="144016" cy="57606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cxnSp>
        <p:nvCxnSpPr>
          <p:cNvPr id="166" name="直接连接符 165"/>
          <p:cNvCxnSpPr/>
          <p:nvPr/>
        </p:nvCxnSpPr>
        <p:spPr>
          <a:xfrm>
            <a:off x="6084168" y="1988840"/>
            <a:ext cx="0" cy="352839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H="1">
            <a:off x="5724128" y="1988840"/>
            <a:ext cx="360040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H="1">
            <a:off x="3275856" y="2348880"/>
            <a:ext cx="331236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H="1">
            <a:off x="3851920" y="3645024"/>
            <a:ext cx="223224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H="1">
            <a:off x="3851920" y="4725144"/>
            <a:ext cx="223224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>
            <a:off x="5796136" y="5517232"/>
            <a:ext cx="288032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372200" y="2132856"/>
            <a:ext cx="0" cy="2736304"/>
          </a:xfrm>
          <a:prstGeom prst="line">
            <a:avLst/>
          </a:prstGeom>
          <a:ln w="12700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5724128" y="2132856"/>
            <a:ext cx="648072" cy="0"/>
          </a:xfrm>
          <a:prstGeom prst="line">
            <a:avLst/>
          </a:prstGeom>
          <a:ln w="1270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3275856" y="2492896"/>
            <a:ext cx="3096344" cy="0"/>
          </a:xfrm>
          <a:prstGeom prst="line">
            <a:avLst/>
          </a:prstGeom>
          <a:ln w="1270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H="1">
            <a:off x="3851920" y="3789040"/>
            <a:ext cx="2736304" cy="0"/>
          </a:xfrm>
          <a:prstGeom prst="line">
            <a:avLst/>
          </a:prstGeom>
          <a:ln w="1270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 flipH="1">
            <a:off x="3851920" y="4869160"/>
            <a:ext cx="2520280" cy="0"/>
          </a:xfrm>
          <a:prstGeom prst="line">
            <a:avLst/>
          </a:prstGeom>
          <a:ln w="1270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/>
        </p:nvCxnSpPr>
        <p:spPr>
          <a:xfrm flipH="1">
            <a:off x="7164288" y="2348880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5076056" y="1052736"/>
            <a:ext cx="151216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flipH="1" flipV="1">
            <a:off x="8172400" y="3041576"/>
            <a:ext cx="144016" cy="6034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380312" y="40050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</a:t>
            </a:r>
            <a:r>
              <a:rPr lang="zh-CN" altLang="en-US" sz="1000" smtClean="0"/>
              <a:t>署任务</a:t>
            </a:r>
            <a:endParaRPr lang="zh-CN" altLang="en-US" sz="1000"/>
          </a:p>
        </p:txBody>
      </p:sp>
      <p:cxnSp>
        <p:nvCxnSpPr>
          <p:cNvPr id="251" name="直接箭头连接符 250"/>
          <p:cNvCxnSpPr/>
          <p:nvPr/>
        </p:nvCxnSpPr>
        <p:spPr>
          <a:xfrm flipV="1">
            <a:off x="899592" y="5517232"/>
            <a:ext cx="1368152" cy="3600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 flipV="1">
            <a:off x="6876256" y="4653136"/>
            <a:ext cx="937" cy="93610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椭圆 175"/>
          <p:cNvSpPr/>
          <p:nvPr/>
        </p:nvSpPr>
        <p:spPr>
          <a:xfrm>
            <a:off x="539552" y="5949280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73" name="矩形 172"/>
          <p:cNvSpPr/>
          <p:nvPr/>
        </p:nvSpPr>
        <p:spPr>
          <a:xfrm>
            <a:off x="1475656" y="836712"/>
            <a:ext cx="7056784" cy="417646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250" name="TextBox 249"/>
          <p:cNvSpPr txBox="1"/>
          <p:nvPr/>
        </p:nvSpPr>
        <p:spPr>
          <a:xfrm>
            <a:off x="0" y="0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自助报表开发</a:t>
            </a:r>
            <a:r>
              <a:rPr lang="en-US" altLang="zh-CN" sz="2400" b="1" smtClean="0">
                <a:solidFill>
                  <a:srgbClr val="C00000"/>
                </a:solidFill>
              </a:rPr>
              <a:t>E2E</a:t>
            </a:r>
            <a:r>
              <a:rPr lang="zh-CN" altLang="en-US" sz="2400" b="1" smtClean="0">
                <a:solidFill>
                  <a:srgbClr val="C00000"/>
                </a:solidFill>
              </a:rPr>
              <a:t>场景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4067944" y="0"/>
            <a:ext cx="726481" cy="650885"/>
            <a:chOff x="4102392" y="476672"/>
            <a:chExt cx="915929" cy="1042263"/>
          </a:xfrm>
        </p:grpSpPr>
        <p:pic>
          <p:nvPicPr>
            <p:cNvPr id="53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3172" y="476672"/>
              <a:ext cx="635500" cy="705181"/>
            </a:xfrm>
            <a:prstGeom prst="rect">
              <a:avLst/>
            </a:prstGeom>
            <a:noFill/>
          </p:spPr>
        </p:pic>
        <p:sp>
          <p:nvSpPr>
            <p:cNvPr id="54" name="TextBox 41"/>
            <p:cNvSpPr txBox="1"/>
            <p:nvPr/>
          </p:nvSpPr>
          <p:spPr>
            <a:xfrm>
              <a:off x="4102392" y="1124661"/>
              <a:ext cx="915929" cy="394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/>
                <a:t> 最终用户</a:t>
              </a:r>
              <a:endParaRPr lang="zh-CN" altLang="en-US" sz="1000"/>
            </a:p>
          </p:txBody>
        </p:sp>
      </p:grpSp>
      <p:sp>
        <p:nvSpPr>
          <p:cNvPr id="23" name="矩形 22"/>
          <p:cNvSpPr/>
          <p:nvPr/>
        </p:nvSpPr>
        <p:spPr>
          <a:xfrm>
            <a:off x="3275856" y="5373216"/>
            <a:ext cx="8640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移动终端</a:t>
            </a:r>
          </a:p>
        </p:txBody>
      </p:sp>
      <p:sp>
        <p:nvSpPr>
          <p:cNvPr id="24" name="矩形 23"/>
          <p:cNvSpPr/>
          <p:nvPr/>
        </p:nvSpPr>
        <p:spPr>
          <a:xfrm>
            <a:off x="3419872" y="4437112"/>
            <a:ext cx="1728192" cy="43204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客户端信息收集服务 </a:t>
            </a:r>
            <a:r>
              <a:rPr lang="en-US" altLang="zh-CN" sz="1200" smtClean="0"/>
              <a:t>(</a:t>
            </a:r>
            <a:r>
              <a:rPr lang="zh-CN" altLang="en-US" sz="1200" smtClean="0"/>
              <a:t>自研</a:t>
            </a:r>
            <a:r>
              <a:rPr lang="en-US" altLang="zh-CN" sz="1200" smtClean="0"/>
              <a:t>/Piwik</a:t>
            </a:r>
            <a:r>
              <a:rPr lang="zh-CN" altLang="en-US" sz="1200" smtClean="0"/>
              <a:t>）</a:t>
            </a:r>
          </a:p>
        </p:txBody>
      </p:sp>
      <p:sp>
        <p:nvSpPr>
          <p:cNvPr id="25" name="矩形 24"/>
          <p:cNvSpPr/>
          <p:nvPr/>
        </p:nvSpPr>
        <p:spPr>
          <a:xfrm>
            <a:off x="4283968" y="5373216"/>
            <a:ext cx="9361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浏览器</a:t>
            </a:r>
          </a:p>
        </p:txBody>
      </p:sp>
      <p:sp>
        <p:nvSpPr>
          <p:cNvPr id="26" name="矩形 25"/>
          <p:cNvSpPr/>
          <p:nvPr/>
        </p:nvSpPr>
        <p:spPr>
          <a:xfrm>
            <a:off x="5364088" y="5301208"/>
            <a:ext cx="1008112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业务服务器</a:t>
            </a:r>
          </a:p>
        </p:txBody>
      </p:sp>
      <p:sp>
        <p:nvSpPr>
          <p:cNvPr id="28" name="矩形 27"/>
          <p:cNvSpPr/>
          <p:nvPr/>
        </p:nvSpPr>
        <p:spPr>
          <a:xfrm>
            <a:off x="2771800" y="3645024"/>
            <a:ext cx="360040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数据传送环境（数据导入）</a:t>
            </a:r>
          </a:p>
        </p:txBody>
      </p:sp>
      <p:sp>
        <p:nvSpPr>
          <p:cNvPr id="29" name="矩形 28"/>
          <p:cNvSpPr/>
          <p:nvPr/>
        </p:nvSpPr>
        <p:spPr>
          <a:xfrm>
            <a:off x="2771800" y="2852936"/>
            <a:ext cx="360040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数据处理环境（数据仓库 </a:t>
            </a:r>
            <a:r>
              <a:rPr lang="en-US" altLang="zh-CN" sz="1200" smtClean="0"/>
              <a:t>HIVE/MySQL</a:t>
            </a:r>
            <a:r>
              <a:rPr lang="zh-CN" altLang="en-US" sz="1200" smtClean="0"/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2771800" y="1988840"/>
            <a:ext cx="3600400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数据传送环境（数据导出）</a:t>
            </a:r>
          </a:p>
        </p:txBody>
      </p:sp>
      <p:sp>
        <p:nvSpPr>
          <p:cNvPr id="31" name="矩形 30"/>
          <p:cNvSpPr/>
          <p:nvPr/>
        </p:nvSpPr>
        <p:spPr>
          <a:xfrm>
            <a:off x="3707904" y="980728"/>
            <a:ext cx="1296144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报表服务</a:t>
            </a:r>
            <a:r>
              <a:rPr lang="en-US" altLang="zh-CN" sz="1200" smtClean="0"/>
              <a:t>(FR)</a:t>
            </a:r>
            <a:endParaRPr lang="zh-CN" altLang="en-US" sz="1200" smtClean="0"/>
          </a:p>
        </p:txBody>
      </p:sp>
      <p:sp>
        <p:nvSpPr>
          <p:cNvPr id="33" name="矩形 32"/>
          <p:cNvSpPr/>
          <p:nvPr/>
        </p:nvSpPr>
        <p:spPr>
          <a:xfrm>
            <a:off x="1619672" y="2132856"/>
            <a:ext cx="648072" cy="201622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任务调度服务</a:t>
            </a:r>
            <a:r>
              <a:rPr lang="en-US" altLang="zh-CN" sz="1200" smtClean="0"/>
              <a:t>(TCC)</a:t>
            </a:r>
            <a:endParaRPr lang="zh-CN" altLang="en-US" sz="1200" smtClean="0"/>
          </a:p>
        </p:txBody>
      </p:sp>
      <p:sp>
        <p:nvSpPr>
          <p:cNvPr id="34" name="矩形 33"/>
          <p:cNvSpPr/>
          <p:nvPr/>
        </p:nvSpPr>
        <p:spPr>
          <a:xfrm>
            <a:off x="6804248" y="1988840"/>
            <a:ext cx="576064" cy="2088232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任务部署工具</a:t>
            </a:r>
            <a:endParaRPr lang="en-US" altLang="zh-CN" sz="1200" smtClean="0"/>
          </a:p>
          <a:p>
            <a:pPr algn="ctr"/>
            <a:r>
              <a:rPr lang="en-US" altLang="zh-CN" sz="800" smtClean="0"/>
              <a:t>(</a:t>
            </a:r>
            <a:r>
              <a:rPr lang="zh-CN" altLang="en-US" sz="800" smtClean="0"/>
              <a:t>待实现）</a:t>
            </a:r>
          </a:p>
        </p:txBody>
      </p:sp>
      <p:sp>
        <p:nvSpPr>
          <p:cNvPr id="38" name="矩形 37"/>
          <p:cNvSpPr/>
          <p:nvPr/>
        </p:nvSpPr>
        <p:spPr>
          <a:xfrm>
            <a:off x="7812360" y="1988840"/>
            <a:ext cx="648072" cy="201622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任务开发工具</a:t>
            </a:r>
            <a:r>
              <a:rPr lang="en-US" altLang="zh-CN" sz="1200" smtClean="0"/>
              <a:t>(Talend)</a:t>
            </a:r>
            <a:endParaRPr lang="zh-CN" altLang="en-US" sz="1200" smtClean="0"/>
          </a:p>
        </p:txBody>
      </p:sp>
      <p:sp>
        <p:nvSpPr>
          <p:cNvPr id="39" name="矩形 38"/>
          <p:cNvSpPr/>
          <p:nvPr/>
        </p:nvSpPr>
        <p:spPr>
          <a:xfrm>
            <a:off x="2771800" y="4437112"/>
            <a:ext cx="504056" cy="43204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下载服务</a:t>
            </a:r>
          </a:p>
        </p:txBody>
      </p:sp>
      <p:sp>
        <p:nvSpPr>
          <p:cNvPr id="41" name="矩形 40"/>
          <p:cNvSpPr/>
          <p:nvPr/>
        </p:nvSpPr>
        <p:spPr>
          <a:xfrm>
            <a:off x="3347864" y="5373216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业务客户端</a:t>
            </a:r>
            <a:r>
              <a:rPr lang="en-US" altLang="zh-CN" sz="1000" smtClean="0"/>
              <a:t>(SDK)</a:t>
            </a:r>
            <a:endParaRPr lang="zh-CN" altLang="en-US" sz="1000" smtClean="0"/>
          </a:p>
        </p:txBody>
      </p:sp>
      <p:sp>
        <p:nvSpPr>
          <p:cNvPr id="42" name="矩形 41"/>
          <p:cNvSpPr/>
          <p:nvPr/>
        </p:nvSpPr>
        <p:spPr>
          <a:xfrm>
            <a:off x="1619672" y="908720"/>
            <a:ext cx="648072" cy="79208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报表设计器</a:t>
            </a:r>
          </a:p>
        </p:txBody>
      </p:sp>
      <p:sp>
        <p:nvSpPr>
          <p:cNvPr id="43" name="矩形 42"/>
          <p:cNvSpPr/>
          <p:nvPr/>
        </p:nvSpPr>
        <p:spPr>
          <a:xfrm>
            <a:off x="4427984" y="5373216"/>
            <a:ext cx="720080" cy="288032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信息收集脚本</a:t>
            </a:r>
          </a:p>
        </p:txBody>
      </p:sp>
      <p:sp>
        <p:nvSpPr>
          <p:cNvPr id="44" name="矩形 43"/>
          <p:cNvSpPr/>
          <p:nvPr/>
        </p:nvSpPr>
        <p:spPr>
          <a:xfrm>
            <a:off x="5508104" y="5373216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6" name="矩形 45"/>
          <p:cNvSpPr/>
          <p:nvPr/>
        </p:nvSpPr>
        <p:spPr>
          <a:xfrm>
            <a:off x="3923928" y="3645024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7" name="矩形 46"/>
          <p:cNvSpPr/>
          <p:nvPr/>
        </p:nvSpPr>
        <p:spPr>
          <a:xfrm>
            <a:off x="3923928" y="2852936"/>
            <a:ext cx="720080" cy="216024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8" name="矩形 47"/>
          <p:cNvSpPr/>
          <p:nvPr/>
        </p:nvSpPr>
        <p:spPr>
          <a:xfrm>
            <a:off x="3923928" y="1988840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9" name="矩形 48"/>
          <p:cNvSpPr/>
          <p:nvPr/>
        </p:nvSpPr>
        <p:spPr>
          <a:xfrm>
            <a:off x="3995936" y="980728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报表应用</a:t>
            </a:r>
          </a:p>
        </p:txBody>
      </p:sp>
      <p:sp>
        <p:nvSpPr>
          <p:cNvPr id="52" name="矩形 51"/>
          <p:cNvSpPr/>
          <p:nvPr/>
        </p:nvSpPr>
        <p:spPr>
          <a:xfrm>
            <a:off x="1619672" y="2276872"/>
            <a:ext cx="576064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任务调度信息</a:t>
            </a: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267744" y="39330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箭头 68"/>
          <p:cNvSpPr/>
          <p:nvPr/>
        </p:nvSpPr>
        <p:spPr>
          <a:xfrm rot="5400000">
            <a:off x="6516216" y="2996952"/>
            <a:ext cx="144016" cy="2880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0" name="下箭头 69"/>
          <p:cNvSpPr/>
          <p:nvPr/>
        </p:nvSpPr>
        <p:spPr>
          <a:xfrm rot="5400000">
            <a:off x="6516216" y="2204864"/>
            <a:ext cx="144016" cy="2880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1" name="下箭头 70"/>
          <p:cNvSpPr/>
          <p:nvPr/>
        </p:nvSpPr>
        <p:spPr>
          <a:xfrm rot="1755592" flipH="1">
            <a:off x="6772221" y="4099080"/>
            <a:ext cx="156428" cy="13830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2" name="下箭头 71"/>
          <p:cNvSpPr/>
          <p:nvPr/>
        </p:nvSpPr>
        <p:spPr>
          <a:xfrm rot="5400000">
            <a:off x="6516216" y="3717032"/>
            <a:ext cx="144016" cy="2880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3" name="下箭头 72"/>
          <p:cNvSpPr/>
          <p:nvPr/>
        </p:nvSpPr>
        <p:spPr>
          <a:xfrm rot="5400000">
            <a:off x="7483184" y="2894080"/>
            <a:ext cx="185160" cy="39090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cxnSp>
        <p:nvCxnSpPr>
          <p:cNvPr id="75" name="直接箭头连接符 74"/>
          <p:cNvCxnSpPr>
            <a:stCxn id="41" idx="0"/>
          </p:cNvCxnSpPr>
          <p:nvPr/>
        </p:nvCxnSpPr>
        <p:spPr>
          <a:xfrm flipV="1">
            <a:off x="3707904" y="4869160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88024" y="4869160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下箭头 79"/>
          <p:cNvSpPr/>
          <p:nvPr/>
        </p:nvSpPr>
        <p:spPr>
          <a:xfrm rot="10800000">
            <a:off x="5724128" y="4149080"/>
            <a:ext cx="216024" cy="108012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2" name="下箭头 81"/>
          <p:cNvSpPr/>
          <p:nvPr/>
        </p:nvSpPr>
        <p:spPr>
          <a:xfrm rot="10800000">
            <a:off x="4211961" y="3428999"/>
            <a:ext cx="216024" cy="144016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3" name="下箭头 82"/>
          <p:cNvSpPr/>
          <p:nvPr/>
        </p:nvSpPr>
        <p:spPr>
          <a:xfrm rot="10800000">
            <a:off x="4211960" y="2636912"/>
            <a:ext cx="216024" cy="144016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4" name="下箭头 83"/>
          <p:cNvSpPr/>
          <p:nvPr/>
        </p:nvSpPr>
        <p:spPr>
          <a:xfrm rot="10800000">
            <a:off x="4211960" y="1700808"/>
            <a:ext cx="216024" cy="21602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5" name="下箭头 84"/>
          <p:cNvSpPr/>
          <p:nvPr/>
        </p:nvSpPr>
        <p:spPr>
          <a:xfrm rot="5400000" flipV="1">
            <a:off x="3023828" y="800708"/>
            <a:ext cx="216024" cy="100811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8" name="TextBox 87"/>
          <p:cNvSpPr txBox="1"/>
          <p:nvPr/>
        </p:nvSpPr>
        <p:spPr>
          <a:xfrm>
            <a:off x="7308304" y="256490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经</a:t>
            </a:r>
            <a:r>
              <a:rPr lang="en-US" altLang="zh-CN" sz="1000" smtClean="0"/>
              <a:t>SVN</a:t>
            </a:r>
            <a:r>
              <a:rPr lang="zh-CN" altLang="en-US" sz="1000" smtClean="0"/>
              <a:t>发布到</a:t>
            </a:r>
            <a:endParaRPr lang="zh-CN" altLang="en-US" sz="1000"/>
          </a:p>
        </p:txBody>
      </p:sp>
      <p:sp>
        <p:nvSpPr>
          <p:cNvPr id="89" name="矩形 88"/>
          <p:cNvSpPr/>
          <p:nvPr/>
        </p:nvSpPr>
        <p:spPr>
          <a:xfrm>
            <a:off x="7812360" y="3429000"/>
            <a:ext cx="648072" cy="432048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  <a:r>
              <a:rPr lang="zh-CN" altLang="en-US" sz="800" smtClean="0"/>
              <a:t>（开发态）</a:t>
            </a:r>
          </a:p>
        </p:txBody>
      </p:sp>
      <p:sp>
        <p:nvSpPr>
          <p:cNvPr id="90" name="矩形 89"/>
          <p:cNvSpPr/>
          <p:nvPr/>
        </p:nvSpPr>
        <p:spPr>
          <a:xfrm>
            <a:off x="1619672" y="980728"/>
            <a:ext cx="648072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报表应用</a:t>
            </a:r>
            <a:r>
              <a:rPr lang="en-US" altLang="zh-CN" sz="800" smtClean="0"/>
              <a:t>(</a:t>
            </a:r>
            <a:r>
              <a:rPr lang="zh-CN" altLang="en-US" sz="800" smtClean="0"/>
              <a:t>开发态）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43808" y="98072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发布到</a:t>
            </a:r>
            <a:endParaRPr lang="zh-CN" alt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6300192" y="206084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部署到</a:t>
            </a:r>
            <a:endParaRPr lang="zh-CN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300192" y="285293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部署到</a:t>
            </a:r>
            <a:endParaRPr lang="zh-CN" altLang="en-US" sz="1000"/>
          </a:p>
        </p:txBody>
      </p:sp>
      <p:sp>
        <p:nvSpPr>
          <p:cNvPr id="95" name="TextBox 94"/>
          <p:cNvSpPr txBox="1"/>
          <p:nvPr/>
        </p:nvSpPr>
        <p:spPr>
          <a:xfrm>
            <a:off x="6300192" y="357301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部署到</a:t>
            </a:r>
            <a:endParaRPr lang="zh-CN" altLang="en-US" sz="1000"/>
          </a:p>
        </p:txBody>
      </p:sp>
      <p:sp>
        <p:nvSpPr>
          <p:cNvPr id="96" name="TextBox 95"/>
          <p:cNvSpPr txBox="1"/>
          <p:nvPr/>
        </p:nvSpPr>
        <p:spPr>
          <a:xfrm>
            <a:off x="6444208" y="44371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部署到</a:t>
            </a:r>
            <a:endParaRPr lang="zh-CN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5796136" y="4653136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r>
              <a:rPr lang="en-US" altLang="zh-CN" sz="1000" smtClean="0"/>
              <a:t>(SCP/FTP)</a:t>
            </a:r>
            <a:endParaRPr lang="zh-CN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3635896" y="505498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r>
              <a:rPr lang="en-US" altLang="zh-CN" sz="1000" smtClean="0"/>
              <a:t>(HTTP)</a:t>
            </a:r>
            <a:endParaRPr lang="zh-CN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4499992" y="335699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endParaRPr lang="zh-CN" alt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427984" y="256490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endParaRPr lang="zh-CN" alt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4499992" y="162880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endParaRPr lang="zh-CN" altLang="en-US" sz="1000"/>
          </a:p>
        </p:txBody>
      </p:sp>
      <p:sp>
        <p:nvSpPr>
          <p:cNvPr id="105" name="下箭头 104"/>
          <p:cNvSpPr/>
          <p:nvPr/>
        </p:nvSpPr>
        <p:spPr>
          <a:xfrm rot="10800000">
            <a:off x="4211960" y="4149080"/>
            <a:ext cx="216024" cy="144016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4499992" y="411888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endParaRPr lang="zh-CN" altLang="en-US" sz="1000"/>
          </a:p>
        </p:txBody>
      </p:sp>
      <p:sp>
        <p:nvSpPr>
          <p:cNvPr id="107" name="TextBox 106"/>
          <p:cNvSpPr txBox="1"/>
          <p:nvPr/>
        </p:nvSpPr>
        <p:spPr>
          <a:xfrm>
            <a:off x="2267744" y="2852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控制流</a:t>
            </a:r>
            <a:endParaRPr lang="zh-CN" altLang="en-US" sz="1000"/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2267744" y="30689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267744" y="23488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267744" y="20608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控制流</a:t>
            </a:r>
            <a:endParaRPr lang="zh-CN" altLang="en-US" sz="1000"/>
          </a:p>
        </p:txBody>
      </p:sp>
      <p:sp>
        <p:nvSpPr>
          <p:cNvPr id="118" name="TextBox 117"/>
          <p:cNvSpPr txBox="1"/>
          <p:nvPr/>
        </p:nvSpPr>
        <p:spPr>
          <a:xfrm>
            <a:off x="2267744" y="364502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控制流</a:t>
            </a:r>
            <a:endParaRPr lang="zh-CN" altLang="en-US" sz="1000"/>
          </a:p>
        </p:txBody>
      </p:sp>
      <p:pic>
        <p:nvPicPr>
          <p:cNvPr id="11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15616" y="5517232"/>
            <a:ext cx="718206" cy="576064"/>
          </a:xfrm>
          <a:prstGeom prst="rect">
            <a:avLst/>
          </a:prstGeom>
          <a:noFill/>
        </p:spPr>
      </p:pic>
      <p:cxnSp>
        <p:nvCxnSpPr>
          <p:cNvPr id="121" name="直接箭头连接符 120"/>
          <p:cNvCxnSpPr>
            <a:stCxn id="119" idx="0"/>
            <a:endCxn id="39" idx="1"/>
          </p:cNvCxnSpPr>
          <p:nvPr/>
        </p:nvCxnSpPr>
        <p:spPr>
          <a:xfrm flipV="1">
            <a:off x="1474719" y="4653136"/>
            <a:ext cx="1297081" cy="8640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32240" y="0"/>
            <a:ext cx="718206" cy="576064"/>
          </a:xfrm>
          <a:prstGeom prst="rect">
            <a:avLst/>
          </a:prstGeom>
          <a:noFill/>
        </p:spPr>
      </p:pic>
      <p:pic>
        <p:nvPicPr>
          <p:cNvPr id="12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836712"/>
            <a:ext cx="648072" cy="576064"/>
          </a:xfrm>
          <a:prstGeom prst="rect">
            <a:avLst/>
          </a:prstGeom>
          <a:noFill/>
        </p:spPr>
      </p:pic>
      <p:pic>
        <p:nvPicPr>
          <p:cNvPr id="125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740352" y="5661248"/>
            <a:ext cx="718206" cy="576064"/>
          </a:xfrm>
          <a:prstGeom prst="rect">
            <a:avLst/>
          </a:prstGeom>
          <a:noFill/>
        </p:spPr>
      </p:pic>
      <p:sp>
        <p:nvSpPr>
          <p:cNvPr id="126" name="TextBox 125"/>
          <p:cNvSpPr txBox="1"/>
          <p:nvPr/>
        </p:nvSpPr>
        <p:spPr>
          <a:xfrm>
            <a:off x="6660232" y="5486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运营人员</a:t>
            </a:r>
            <a:endParaRPr lang="zh-CN" altLang="en-US" sz="1000"/>
          </a:p>
        </p:txBody>
      </p:sp>
      <p:pic>
        <p:nvPicPr>
          <p:cNvPr id="1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70" y="2708920"/>
            <a:ext cx="718206" cy="576064"/>
          </a:xfrm>
          <a:prstGeom prst="rect">
            <a:avLst/>
          </a:prstGeom>
          <a:noFill/>
        </p:spPr>
      </p:pic>
      <p:sp>
        <p:nvSpPr>
          <p:cNvPr id="128" name="TextBox 127"/>
          <p:cNvSpPr txBox="1"/>
          <p:nvPr/>
        </p:nvSpPr>
        <p:spPr>
          <a:xfrm>
            <a:off x="37370" y="32129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运营人员</a:t>
            </a:r>
            <a:endParaRPr lang="zh-CN" altLang="en-US" sz="1000"/>
          </a:p>
        </p:txBody>
      </p:sp>
      <p:sp>
        <p:nvSpPr>
          <p:cNvPr id="129" name="TextBox 128"/>
          <p:cNvSpPr txBox="1"/>
          <p:nvPr/>
        </p:nvSpPr>
        <p:spPr>
          <a:xfrm>
            <a:off x="0" y="13407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（前台）报表</a:t>
            </a:r>
            <a:endParaRPr lang="en-US" altLang="zh-CN" sz="1000" smtClean="0"/>
          </a:p>
          <a:p>
            <a:r>
              <a:rPr lang="en-US" altLang="zh-CN" sz="1000" smtClean="0"/>
              <a:t>      </a:t>
            </a:r>
            <a:r>
              <a:rPr lang="zh-CN" altLang="en-US" sz="1000" smtClean="0"/>
              <a:t>开发人员</a:t>
            </a:r>
            <a:endParaRPr lang="zh-CN" altLang="en-US" sz="1000"/>
          </a:p>
        </p:txBody>
      </p:sp>
      <p:sp>
        <p:nvSpPr>
          <p:cNvPr id="130" name="TextBox 129"/>
          <p:cNvSpPr txBox="1"/>
          <p:nvPr/>
        </p:nvSpPr>
        <p:spPr>
          <a:xfrm>
            <a:off x="7524328" y="61653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（后台）数据逻辑</a:t>
            </a:r>
            <a:endParaRPr lang="en-US" altLang="zh-CN" sz="1000" smtClean="0"/>
          </a:p>
          <a:p>
            <a:r>
              <a:rPr lang="en-US" altLang="zh-CN" sz="1000" smtClean="0"/>
              <a:t>            </a:t>
            </a:r>
            <a:r>
              <a:rPr lang="zh-CN" altLang="en-US" sz="1000" smtClean="0"/>
              <a:t>开发人员</a:t>
            </a:r>
            <a:endParaRPr lang="zh-CN" altLang="en-US" sz="1000"/>
          </a:p>
        </p:txBody>
      </p:sp>
      <p:sp>
        <p:nvSpPr>
          <p:cNvPr id="131" name="TextBox 130"/>
          <p:cNvSpPr txBox="1"/>
          <p:nvPr/>
        </p:nvSpPr>
        <p:spPr>
          <a:xfrm>
            <a:off x="1043608" y="60212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业务开发人员</a:t>
            </a:r>
            <a:endParaRPr lang="zh-CN" altLang="en-US" sz="1000"/>
          </a:p>
        </p:txBody>
      </p:sp>
      <p:sp>
        <p:nvSpPr>
          <p:cNvPr id="133" name="TextBox 132"/>
          <p:cNvSpPr txBox="1"/>
          <p:nvPr/>
        </p:nvSpPr>
        <p:spPr>
          <a:xfrm>
            <a:off x="1043608" y="5013176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下载</a:t>
            </a:r>
            <a:r>
              <a:rPr lang="en-US" altLang="zh-CN" sz="1000" smtClean="0"/>
              <a:t>SDK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下载网页收集信息脚本</a:t>
            </a:r>
            <a:endParaRPr lang="zh-CN" altLang="en-US" sz="1000"/>
          </a:p>
        </p:txBody>
      </p:sp>
      <p:cxnSp>
        <p:nvCxnSpPr>
          <p:cNvPr id="134" name="直接箭头连接符 133"/>
          <p:cNvCxnSpPr>
            <a:stCxn id="119" idx="3"/>
          </p:cNvCxnSpPr>
          <p:nvPr/>
        </p:nvCxnSpPr>
        <p:spPr>
          <a:xfrm>
            <a:off x="1833822" y="5805264"/>
            <a:ext cx="137002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979712" y="5517232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将应用提供给用户，利用</a:t>
            </a:r>
            <a:r>
              <a:rPr lang="en-US" altLang="zh-CN" sz="1000" smtClean="0"/>
              <a:t>SDK</a:t>
            </a:r>
            <a:r>
              <a:rPr lang="zh-CN" altLang="en-US" sz="1000" smtClean="0"/>
              <a:t>或脚本收集用户信息</a:t>
            </a:r>
            <a:endParaRPr lang="zh-CN" altLang="en-US" sz="1000"/>
          </a:p>
        </p:txBody>
      </p:sp>
      <p:sp>
        <p:nvSpPr>
          <p:cNvPr id="148" name="TextBox 147"/>
          <p:cNvSpPr txBox="1"/>
          <p:nvPr/>
        </p:nvSpPr>
        <p:spPr>
          <a:xfrm>
            <a:off x="7524328" y="5085184"/>
            <a:ext cx="131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开发数据处理任务</a:t>
            </a:r>
            <a:endParaRPr lang="en-US" altLang="zh-CN" sz="1000" smtClean="0"/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将任务上载到</a:t>
            </a:r>
            <a:r>
              <a:rPr lang="en-US" altLang="zh-CN" sz="1000" smtClean="0"/>
              <a:t>SVN</a:t>
            </a:r>
            <a:endParaRPr lang="zh-CN" altLang="en-US" sz="1000"/>
          </a:p>
        </p:txBody>
      </p:sp>
      <p:sp>
        <p:nvSpPr>
          <p:cNvPr id="149" name="矩形 148"/>
          <p:cNvSpPr/>
          <p:nvPr/>
        </p:nvSpPr>
        <p:spPr>
          <a:xfrm>
            <a:off x="3203848" y="5301208"/>
            <a:ext cx="2088232" cy="720080"/>
          </a:xfrm>
          <a:prstGeom prst="rect">
            <a:avLst/>
          </a:prstGeom>
          <a:noFill/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cxnSp>
        <p:nvCxnSpPr>
          <p:cNvPr id="151" name="直接箭头连接符 150"/>
          <p:cNvCxnSpPr/>
          <p:nvPr/>
        </p:nvCxnSpPr>
        <p:spPr>
          <a:xfrm>
            <a:off x="7092280" y="764704"/>
            <a:ext cx="11226" cy="11939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516216" y="90872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将数据任务部署到目标节点</a:t>
            </a:r>
            <a:endParaRPr lang="zh-CN" altLang="en-US" sz="1000"/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827584" y="3068960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99592" y="2636912"/>
            <a:ext cx="648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制定执行计划，驱动数据任务执行</a:t>
            </a:r>
            <a:endParaRPr lang="zh-CN" altLang="en-US" sz="1000"/>
          </a:p>
        </p:txBody>
      </p:sp>
      <p:cxnSp>
        <p:nvCxnSpPr>
          <p:cNvPr id="158" name="直接箭头连接符 157"/>
          <p:cNvCxnSpPr>
            <a:endCxn id="49" idx="0"/>
          </p:cNvCxnSpPr>
          <p:nvPr/>
        </p:nvCxnSpPr>
        <p:spPr>
          <a:xfrm>
            <a:off x="4355976" y="548680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283968" y="62068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查看报表</a:t>
            </a:r>
            <a:endParaRPr lang="zh-CN" altLang="en-US" sz="1000"/>
          </a:p>
        </p:txBody>
      </p:sp>
      <p:cxnSp>
        <p:nvCxnSpPr>
          <p:cNvPr id="162" name="直接箭头连接符 161"/>
          <p:cNvCxnSpPr/>
          <p:nvPr/>
        </p:nvCxnSpPr>
        <p:spPr>
          <a:xfrm>
            <a:off x="827584" y="1412776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27584" y="105273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开发报表</a:t>
            </a:r>
            <a:endParaRPr lang="en-US" altLang="zh-CN" sz="1000" smtClean="0"/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发布报表</a:t>
            </a:r>
            <a:endParaRPr lang="zh-CN" altLang="en-US" sz="1000"/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8100392" y="4005065"/>
            <a:ext cx="11226" cy="158417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683568" y="1844824"/>
            <a:ext cx="8280920" cy="0"/>
          </a:xfrm>
          <a:prstGeom prst="line">
            <a:avLst/>
          </a:prstGeom>
          <a:ln w="1905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8497669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前台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497669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后台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220072" y="83671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BI </a:t>
            </a:r>
            <a:r>
              <a:rPr lang="zh-CN" altLang="en-US" b="1" smtClean="0"/>
              <a:t>系统</a:t>
            </a:r>
            <a:endParaRPr lang="zh-CN" altLang="en-US" b="1"/>
          </a:p>
        </p:txBody>
      </p:sp>
      <p:sp>
        <p:nvSpPr>
          <p:cNvPr id="175" name="TextBox 174"/>
          <p:cNvSpPr txBox="1"/>
          <p:nvPr/>
        </p:nvSpPr>
        <p:spPr>
          <a:xfrm>
            <a:off x="611560" y="59492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7236296" y="5805264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7308304" y="58052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2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179512" y="1700808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80" name="TextBox 179"/>
          <p:cNvSpPr txBox="1"/>
          <p:nvPr/>
        </p:nvSpPr>
        <p:spPr>
          <a:xfrm>
            <a:off x="251520" y="17008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2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308304" y="404664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83" name="TextBox 182"/>
          <p:cNvSpPr txBox="1"/>
          <p:nvPr/>
        </p:nvSpPr>
        <p:spPr>
          <a:xfrm>
            <a:off x="7380312" y="4046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3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79512" y="3429000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85" name="TextBox 184"/>
          <p:cNvSpPr txBox="1"/>
          <p:nvPr/>
        </p:nvSpPr>
        <p:spPr>
          <a:xfrm>
            <a:off x="251520" y="3429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4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4644008" y="116632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87" name="TextBox 186"/>
          <p:cNvSpPr txBox="1"/>
          <p:nvPr/>
        </p:nvSpPr>
        <p:spPr>
          <a:xfrm>
            <a:off x="4716016" y="116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5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557233" y="6437367"/>
            <a:ext cx="288032" cy="144016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190" name="TextBox 189"/>
          <p:cNvSpPr txBox="1"/>
          <p:nvPr/>
        </p:nvSpPr>
        <p:spPr>
          <a:xfrm>
            <a:off x="3773257" y="6370876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  业务完成</a:t>
            </a:r>
            <a:endParaRPr lang="zh-CN" altLang="en-US" sz="1200"/>
          </a:p>
        </p:txBody>
      </p:sp>
      <p:sp>
        <p:nvSpPr>
          <p:cNvPr id="191" name="椭圆 190"/>
          <p:cNvSpPr/>
          <p:nvPr/>
        </p:nvSpPr>
        <p:spPr>
          <a:xfrm>
            <a:off x="4886942" y="6295697"/>
            <a:ext cx="405137" cy="347217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92" name="TextBox 191"/>
          <p:cNvSpPr txBox="1"/>
          <p:nvPr/>
        </p:nvSpPr>
        <p:spPr>
          <a:xfrm>
            <a:off x="4945494" y="626925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x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220072" y="637087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  业务人员操作步骤</a:t>
            </a:r>
            <a:endParaRPr lang="zh-CN" altLang="en-US" sz="1200"/>
          </a:p>
        </p:txBody>
      </p:sp>
      <p:cxnSp>
        <p:nvCxnSpPr>
          <p:cNvPr id="197" name="直接连接符 196"/>
          <p:cNvCxnSpPr/>
          <p:nvPr/>
        </p:nvCxnSpPr>
        <p:spPr>
          <a:xfrm flipV="1">
            <a:off x="5580112" y="4365104"/>
            <a:ext cx="0" cy="936104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1979712" y="4365104"/>
            <a:ext cx="36004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1979712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195736" y="414908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任务状态报告</a:t>
            </a:r>
            <a:endParaRPr lang="zh-CN" altLang="en-US" sz="1000"/>
          </a:p>
        </p:txBody>
      </p:sp>
      <p:sp>
        <p:nvSpPr>
          <p:cNvPr id="112" name="TextBox 111"/>
          <p:cNvSpPr txBox="1"/>
          <p:nvPr/>
        </p:nvSpPr>
        <p:spPr>
          <a:xfrm>
            <a:off x="4716016" y="505498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r>
              <a:rPr lang="en-US" altLang="zh-CN" sz="1000" smtClean="0"/>
              <a:t>(HTTP)</a:t>
            </a:r>
            <a:endParaRPr lang="zh-CN" altLang="en-US" sz="1000"/>
          </a:p>
        </p:txBody>
      </p:sp>
      <p:sp>
        <p:nvSpPr>
          <p:cNvPr id="113" name="TextBox 112"/>
          <p:cNvSpPr txBox="1"/>
          <p:nvPr/>
        </p:nvSpPr>
        <p:spPr>
          <a:xfrm>
            <a:off x="2339752" y="63093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图例说明：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1475656" y="836712"/>
            <a:ext cx="7056784" cy="381642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250" name="TextBox 249"/>
          <p:cNvSpPr txBox="1"/>
          <p:nvPr/>
        </p:nvSpPr>
        <p:spPr>
          <a:xfrm>
            <a:off x="0" y="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语音代理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应用</a:t>
            </a:r>
            <a:r>
              <a:rPr lang="en-US" altLang="zh-CN" sz="2400" b="1" smtClean="0">
                <a:solidFill>
                  <a:srgbClr val="C00000"/>
                </a:solidFill>
              </a:rPr>
              <a:t>E2E</a:t>
            </a:r>
            <a:r>
              <a:rPr lang="zh-CN" altLang="en-US" sz="2400" b="1" smtClean="0">
                <a:solidFill>
                  <a:srgbClr val="C00000"/>
                </a:solidFill>
              </a:rPr>
              <a:t>开发场景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4283968" y="0"/>
            <a:ext cx="726481" cy="650885"/>
            <a:chOff x="4102392" y="476672"/>
            <a:chExt cx="915929" cy="1042263"/>
          </a:xfrm>
        </p:grpSpPr>
        <p:pic>
          <p:nvPicPr>
            <p:cNvPr id="53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3172" y="476672"/>
              <a:ext cx="635500" cy="705181"/>
            </a:xfrm>
            <a:prstGeom prst="rect">
              <a:avLst/>
            </a:prstGeom>
            <a:noFill/>
          </p:spPr>
        </p:pic>
        <p:sp>
          <p:nvSpPr>
            <p:cNvPr id="54" name="TextBox 41"/>
            <p:cNvSpPr txBox="1"/>
            <p:nvPr/>
          </p:nvSpPr>
          <p:spPr>
            <a:xfrm>
              <a:off x="4102392" y="1124661"/>
              <a:ext cx="915929" cy="394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/>
                <a:t> 最终用户</a:t>
              </a:r>
              <a:endParaRPr lang="zh-CN" altLang="en-US" sz="1000"/>
            </a:p>
          </p:txBody>
        </p:sp>
      </p:grpSp>
      <p:sp>
        <p:nvSpPr>
          <p:cNvPr id="26" name="矩形 25"/>
          <p:cNvSpPr/>
          <p:nvPr/>
        </p:nvSpPr>
        <p:spPr>
          <a:xfrm>
            <a:off x="1835696" y="4869160"/>
            <a:ext cx="489654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华为语音代理服务（语音和文本存储）服务器</a:t>
            </a:r>
          </a:p>
        </p:txBody>
      </p:sp>
      <p:sp>
        <p:nvSpPr>
          <p:cNvPr id="28" name="矩形 27"/>
          <p:cNvSpPr/>
          <p:nvPr/>
        </p:nvSpPr>
        <p:spPr>
          <a:xfrm>
            <a:off x="2771800" y="3645024"/>
            <a:ext cx="360040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数据传送环境（数据导入）</a:t>
            </a:r>
          </a:p>
        </p:txBody>
      </p:sp>
      <p:sp>
        <p:nvSpPr>
          <p:cNvPr id="29" name="矩形 28"/>
          <p:cNvSpPr/>
          <p:nvPr/>
        </p:nvSpPr>
        <p:spPr>
          <a:xfrm>
            <a:off x="2771800" y="2852936"/>
            <a:ext cx="360040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数据处理环境（数据仓库 </a:t>
            </a:r>
            <a:r>
              <a:rPr lang="en-US" altLang="zh-CN" sz="1200" smtClean="0"/>
              <a:t>HIVE/MySQL</a:t>
            </a:r>
            <a:r>
              <a:rPr lang="zh-CN" altLang="en-US" sz="1200" smtClean="0"/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2771800" y="1988840"/>
            <a:ext cx="3600400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数据传送环境（数据导出）</a:t>
            </a:r>
          </a:p>
        </p:txBody>
      </p:sp>
      <p:sp>
        <p:nvSpPr>
          <p:cNvPr id="31" name="矩形 30"/>
          <p:cNvSpPr/>
          <p:nvPr/>
        </p:nvSpPr>
        <p:spPr>
          <a:xfrm>
            <a:off x="3131840" y="980728"/>
            <a:ext cx="1296144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报表服务</a:t>
            </a:r>
            <a:r>
              <a:rPr lang="en-US" altLang="zh-CN" sz="1200" smtClean="0"/>
              <a:t>(FR)</a:t>
            </a:r>
            <a:endParaRPr lang="zh-CN" altLang="en-US" sz="1200" smtClean="0"/>
          </a:p>
        </p:txBody>
      </p:sp>
      <p:sp>
        <p:nvSpPr>
          <p:cNvPr id="33" name="矩形 32"/>
          <p:cNvSpPr/>
          <p:nvPr/>
        </p:nvSpPr>
        <p:spPr>
          <a:xfrm>
            <a:off x="1619672" y="2132856"/>
            <a:ext cx="648072" cy="201622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任务调度服务</a:t>
            </a:r>
            <a:r>
              <a:rPr lang="en-US" altLang="zh-CN" sz="1200" smtClean="0"/>
              <a:t>(TCC)</a:t>
            </a:r>
            <a:endParaRPr lang="zh-CN" altLang="en-US" sz="1200" smtClean="0"/>
          </a:p>
        </p:txBody>
      </p:sp>
      <p:sp>
        <p:nvSpPr>
          <p:cNvPr id="34" name="矩形 33"/>
          <p:cNvSpPr/>
          <p:nvPr/>
        </p:nvSpPr>
        <p:spPr>
          <a:xfrm>
            <a:off x="6804248" y="1988840"/>
            <a:ext cx="576064" cy="2088232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任务部署工具</a:t>
            </a:r>
            <a:endParaRPr lang="en-US" altLang="zh-CN" sz="1200" smtClean="0"/>
          </a:p>
          <a:p>
            <a:pPr algn="ctr"/>
            <a:r>
              <a:rPr lang="en-US" altLang="zh-CN" sz="800" smtClean="0"/>
              <a:t>(</a:t>
            </a:r>
            <a:r>
              <a:rPr lang="zh-CN" altLang="en-US" sz="800" smtClean="0"/>
              <a:t>待实现）</a:t>
            </a:r>
          </a:p>
        </p:txBody>
      </p:sp>
      <p:sp>
        <p:nvSpPr>
          <p:cNvPr id="38" name="矩形 37"/>
          <p:cNvSpPr/>
          <p:nvPr/>
        </p:nvSpPr>
        <p:spPr>
          <a:xfrm>
            <a:off x="7812360" y="1988840"/>
            <a:ext cx="648072" cy="201622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任务开发工具</a:t>
            </a:r>
            <a:r>
              <a:rPr lang="en-US" altLang="zh-CN" sz="1200" smtClean="0"/>
              <a:t>(Talend)</a:t>
            </a:r>
            <a:endParaRPr lang="zh-CN" altLang="en-US" sz="1200" smtClean="0"/>
          </a:p>
        </p:txBody>
      </p:sp>
      <p:sp>
        <p:nvSpPr>
          <p:cNvPr id="42" name="矩形 41"/>
          <p:cNvSpPr/>
          <p:nvPr/>
        </p:nvSpPr>
        <p:spPr>
          <a:xfrm>
            <a:off x="1619672" y="908720"/>
            <a:ext cx="648072" cy="79208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报表设计器</a:t>
            </a:r>
          </a:p>
        </p:txBody>
      </p:sp>
      <p:sp>
        <p:nvSpPr>
          <p:cNvPr id="44" name="矩形 43"/>
          <p:cNvSpPr/>
          <p:nvPr/>
        </p:nvSpPr>
        <p:spPr>
          <a:xfrm>
            <a:off x="3923928" y="4941168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6" name="矩形 45"/>
          <p:cNvSpPr/>
          <p:nvPr/>
        </p:nvSpPr>
        <p:spPr>
          <a:xfrm>
            <a:off x="3923928" y="3645024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7" name="矩形 46"/>
          <p:cNvSpPr/>
          <p:nvPr/>
        </p:nvSpPr>
        <p:spPr>
          <a:xfrm>
            <a:off x="3923928" y="2852936"/>
            <a:ext cx="720080" cy="216024"/>
          </a:xfrm>
          <a:prstGeom prst="rect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8" name="矩形 47"/>
          <p:cNvSpPr/>
          <p:nvPr/>
        </p:nvSpPr>
        <p:spPr>
          <a:xfrm>
            <a:off x="3923928" y="1988840"/>
            <a:ext cx="720080" cy="288032"/>
          </a:xfrm>
          <a:prstGeom prst="rect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</a:p>
        </p:txBody>
      </p:sp>
      <p:sp>
        <p:nvSpPr>
          <p:cNvPr id="49" name="矩形 48"/>
          <p:cNvSpPr/>
          <p:nvPr/>
        </p:nvSpPr>
        <p:spPr>
          <a:xfrm>
            <a:off x="3419872" y="980728"/>
            <a:ext cx="720080" cy="288032"/>
          </a:xfrm>
          <a:prstGeom prst="rect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报表应用</a:t>
            </a:r>
          </a:p>
        </p:txBody>
      </p:sp>
      <p:sp>
        <p:nvSpPr>
          <p:cNvPr id="52" name="矩形 51"/>
          <p:cNvSpPr/>
          <p:nvPr/>
        </p:nvSpPr>
        <p:spPr>
          <a:xfrm>
            <a:off x="1619672" y="2276872"/>
            <a:ext cx="576064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任务调度信息</a:t>
            </a: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267744" y="39330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箭头 68"/>
          <p:cNvSpPr/>
          <p:nvPr/>
        </p:nvSpPr>
        <p:spPr>
          <a:xfrm rot="5400000">
            <a:off x="6516216" y="2996952"/>
            <a:ext cx="144016" cy="288032"/>
          </a:xfrm>
          <a:prstGeom prst="downArrow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0" name="下箭头 69"/>
          <p:cNvSpPr/>
          <p:nvPr/>
        </p:nvSpPr>
        <p:spPr>
          <a:xfrm rot="5400000">
            <a:off x="6516216" y="2204864"/>
            <a:ext cx="144016" cy="288032"/>
          </a:xfrm>
          <a:prstGeom prst="downArrow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1" name="下箭头 70"/>
          <p:cNvSpPr/>
          <p:nvPr/>
        </p:nvSpPr>
        <p:spPr>
          <a:xfrm rot="1755592" flipH="1">
            <a:off x="6791436" y="4060281"/>
            <a:ext cx="159197" cy="87307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2" name="下箭头 71"/>
          <p:cNvSpPr/>
          <p:nvPr/>
        </p:nvSpPr>
        <p:spPr>
          <a:xfrm rot="5400000">
            <a:off x="6516216" y="3717032"/>
            <a:ext cx="144016" cy="2880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73" name="下箭头 72"/>
          <p:cNvSpPr/>
          <p:nvPr/>
        </p:nvSpPr>
        <p:spPr>
          <a:xfrm rot="5400000">
            <a:off x="7483184" y="2894080"/>
            <a:ext cx="185160" cy="39090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0" name="下箭头 79"/>
          <p:cNvSpPr/>
          <p:nvPr/>
        </p:nvSpPr>
        <p:spPr>
          <a:xfrm rot="10800000">
            <a:off x="4211960" y="4149080"/>
            <a:ext cx="216024" cy="64807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2" name="下箭头 81"/>
          <p:cNvSpPr/>
          <p:nvPr/>
        </p:nvSpPr>
        <p:spPr>
          <a:xfrm rot="10800000">
            <a:off x="4211961" y="3428999"/>
            <a:ext cx="216024" cy="144016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3" name="下箭头 82"/>
          <p:cNvSpPr/>
          <p:nvPr/>
        </p:nvSpPr>
        <p:spPr>
          <a:xfrm rot="10800000">
            <a:off x="4211960" y="2636912"/>
            <a:ext cx="216024" cy="144016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4" name="下箭头 83"/>
          <p:cNvSpPr/>
          <p:nvPr/>
        </p:nvSpPr>
        <p:spPr>
          <a:xfrm rot="10800000">
            <a:off x="4211960" y="1700808"/>
            <a:ext cx="216024" cy="21602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5" name="下箭头 84"/>
          <p:cNvSpPr/>
          <p:nvPr/>
        </p:nvSpPr>
        <p:spPr>
          <a:xfrm rot="5400000" flipV="1">
            <a:off x="2735796" y="1088740"/>
            <a:ext cx="216024" cy="4320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88" name="TextBox 87"/>
          <p:cNvSpPr txBox="1"/>
          <p:nvPr/>
        </p:nvSpPr>
        <p:spPr>
          <a:xfrm>
            <a:off x="7308304" y="256490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经</a:t>
            </a:r>
            <a:r>
              <a:rPr lang="en-US" altLang="zh-CN" sz="1000" smtClean="0"/>
              <a:t>SVN</a:t>
            </a:r>
            <a:r>
              <a:rPr lang="zh-CN" altLang="en-US" sz="1000" smtClean="0"/>
              <a:t>发布到</a:t>
            </a:r>
            <a:endParaRPr lang="zh-CN" altLang="en-US" sz="1000"/>
          </a:p>
        </p:txBody>
      </p:sp>
      <p:sp>
        <p:nvSpPr>
          <p:cNvPr id="89" name="矩形 88"/>
          <p:cNvSpPr/>
          <p:nvPr/>
        </p:nvSpPr>
        <p:spPr>
          <a:xfrm>
            <a:off x="7812360" y="3429000"/>
            <a:ext cx="648072" cy="432048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数据任务</a:t>
            </a:r>
            <a:r>
              <a:rPr lang="zh-CN" altLang="en-US" sz="800" smtClean="0"/>
              <a:t>（开发态）</a:t>
            </a:r>
          </a:p>
        </p:txBody>
      </p:sp>
      <p:sp>
        <p:nvSpPr>
          <p:cNvPr id="90" name="矩形 89"/>
          <p:cNvSpPr/>
          <p:nvPr/>
        </p:nvSpPr>
        <p:spPr>
          <a:xfrm>
            <a:off x="1619672" y="980728"/>
            <a:ext cx="648072" cy="288032"/>
          </a:xfrm>
          <a:prstGeom prst="rect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报表应用</a:t>
            </a:r>
            <a:r>
              <a:rPr lang="en-US" altLang="zh-CN" sz="800" smtClean="0"/>
              <a:t>(</a:t>
            </a:r>
            <a:r>
              <a:rPr lang="zh-CN" altLang="en-US" sz="800" smtClean="0"/>
              <a:t>开发态）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83768" y="98072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发布到</a:t>
            </a:r>
            <a:endParaRPr lang="zh-CN" alt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6300192" y="206084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部署到</a:t>
            </a:r>
            <a:endParaRPr lang="zh-CN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300192" y="285293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部署到</a:t>
            </a:r>
            <a:endParaRPr lang="zh-CN" altLang="en-US" sz="1000"/>
          </a:p>
        </p:txBody>
      </p:sp>
      <p:sp>
        <p:nvSpPr>
          <p:cNvPr id="95" name="TextBox 94"/>
          <p:cNvSpPr txBox="1"/>
          <p:nvPr/>
        </p:nvSpPr>
        <p:spPr>
          <a:xfrm>
            <a:off x="6300192" y="357301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部署到</a:t>
            </a:r>
            <a:endParaRPr lang="zh-CN" altLang="en-US" sz="1000"/>
          </a:p>
        </p:txBody>
      </p:sp>
      <p:sp>
        <p:nvSpPr>
          <p:cNvPr id="96" name="TextBox 95"/>
          <p:cNvSpPr txBox="1"/>
          <p:nvPr/>
        </p:nvSpPr>
        <p:spPr>
          <a:xfrm>
            <a:off x="6300192" y="429309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部署到</a:t>
            </a:r>
            <a:endParaRPr lang="zh-CN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4427984" y="450912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r>
              <a:rPr lang="en-US" altLang="zh-CN" sz="1000" smtClean="0"/>
              <a:t>(SCP/FTP)</a:t>
            </a:r>
            <a:endParaRPr lang="zh-CN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4499992" y="335699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endParaRPr lang="zh-CN" alt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427984" y="256490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endParaRPr lang="zh-CN" alt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4499992" y="162880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数据流</a:t>
            </a:r>
            <a:endParaRPr lang="zh-CN" altLang="en-US" sz="1000"/>
          </a:p>
        </p:txBody>
      </p:sp>
      <p:sp>
        <p:nvSpPr>
          <p:cNvPr id="107" name="TextBox 106"/>
          <p:cNvSpPr txBox="1"/>
          <p:nvPr/>
        </p:nvSpPr>
        <p:spPr>
          <a:xfrm>
            <a:off x="2267744" y="2852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控制流</a:t>
            </a:r>
            <a:endParaRPr lang="zh-CN" altLang="en-US" sz="1000"/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2267744" y="30689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267744" y="23488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267744" y="20608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控制流</a:t>
            </a:r>
            <a:endParaRPr lang="zh-CN" altLang="en-US" sz="1000"/>
          </a:p>
        </p:txBody>
      </p:sp>
      <p:sp>
        <p:nvSpPr>
          <p:cNvPr id="118" name="TextBox 117"/>
          <p:cNvSpPr txBox="1"/>
          <p:nvPr/>
        </p:nvSpPr>
        <p:spPr>
          <a:xfrm>
            <a:off x="2267744" y="364502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控制流</a:t>
            </a:r>
            <a:endParaRPr lang="zh-CN" altLang="en-US" sz="1000"/>
          </a:p>
        </p:txBody>
      </p:sp>
      <p:pic>
        <p:nvPicPr>
          <p:cNvPr id="123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32240" y="0"/>
            <a:ext cx="718206" cy="576064"/>
          </a:xfrm>
          <a:prstGeom prst="rect">
            <a:avLst/>
          </a:prstGeom>
          <a:noFill/>
        </p:spPr>
      </p:pic>
      <p:pic>
        <p:nvPicPr>
          <p:cNvPr id="12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836712"/>
            <a:ext cx="648072" cy="576064"/>
          </a:xfrm>
          <a:prstGeom prst="rect">
            <a:avLst/>
          </a:prstGeom>
          <a:noFill/>
        </p:spPr>
      </p:pic>
      <p:pic>
        <p:nvPicPr>
          <p:cNvPr id="125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740352" y="5085184"/>
            <a:ext cx="718206" cy="576064"/>
          </a:xfrm>
          <a:prstGeom prst="rect">
            <a:avLst/>
          </a:prstGeom>
          <a:noFill/>
        </p:spPr>
      </p:pic>
      <p:sp>
        <p:nvSpPr>
          <p:cNvPr id="126" name="TextBox 125"/>
          <p:cNvSpPr txBox="1"/>
          <p:nvPr/>
        </p:nvSpPr>
        <p:spPr>
          <a:xfrm>
            <a:off x="6660232" y="5486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运营人员</a:t>
            </a:r>
            <a:endParaRPr lang="zh-CN" altLang="en-US" sz="1000"/>
          </a:p>
        </p:txBody>
      </p:sp>
      <p:pic>
        <p:nvPicPr>
          <p:cNvPr id="1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70" y="2708920"/>
            <a:ext cx="718206" cy="576064"/>
          </a:xfrm>
          <a:prstGeom prst="rect">
            <a:avLst/>
          </a:prstGeom>
          <a:noFill/>
        </p:spPr>
      </p:pic>
      <p:sp>
        <p:nvSpPr>
          <p:cNvPr id="128" name="TextBox 127"/>
          <p:cNvSpPr txBox="1"/>
          <p:nvPr/>
        </p:nvSpPr>
        <p:spPr>
          <a:xfrm>
            <a:off x="37370" y="32129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运营人员</a:t>
            </a:r>
            <a:endParaRPr lang="zh-CN" altLang="en-US" sz="1000"/>
          </a:p>
        </p:txBody>
      </p:sp>
      <p:sp>
        <p:nvSpPr>
          <p:cNvPr id="129" name="TextBox 128"/>
          <p:cNvSpPr txBox="1"/>
          <p:nvPr/>
        </p:nvSpPr>
        <p:spPr>
          <a:xfrm>
            <a:off x="0" y="13407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（前台）报表</a:t>
            </a:r>
            <a:endParaRPr lang="en-US" altLang="zh-CN" sz="1000" smtClean="0"/>
          </a:p>
          <a:p>
            <a:r>
              <a:rPr lang="en-US" altLang="zh-CN" sz="1000" smtClean="0"/>
              <a:t>      </a:t>
            </a:r>
            <a:r>
              <a:rPr lang="zh-CN" altLang="en-US" sz="1000" smtClean="0"/>
              <a:t>开发人员</a:t>
            </a:r>
            <a:endParaRPr lang="zh-CN" altLang="en-US" sz="1000"/>
          </a:p>
        </p:txBody>
      </p:sp>
      <p:sp>
        <p:nvSpPr>
          <p:cNvPr id="130" name="TextBox 129"/>
          <p:cNvSpPr txBox="1"/>
          <p:nvPr/>
        </p:nvSpPr>
        <p:spPr>
          <a:xfrm>
            <a:off x="7524328" y="55892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（后台）数据逻辑</a:t>
            </a:r>
            <a:endParaRPr lang="en-US" altLang="zh-CN" sz="1000" smtClean="0"/>
          </a:p>
          <a:p>
            <a:r>
              <a:rPr lang="en-US" altLang="zh-CN" sz="1000" smtClean="0"/>
              <a:t>            </a:t>
            </a:r>
            <a:r>
              <a:rPr lang="zh-CN" altLang="en-US" sz="1000" smtClean="0"/>
              <a:t>开发人员</a:t>
            </a:r>
            <a:endParaRPr lang="zh-CN" altLang="en-US" sz="1000"/>
          </a:p>
        </p:txBody>
      </p:sp>
      <p:sp>
        <p:nvSpPr>
          <p:cNvPr id="148" name="TextBox 147"/>
          <p:cNvSpPr txBox="1"/>
          <p:nvPr/>
        </p:nvSpPr>
        <p:spPr>
          <a:xfrm>
            <a:off x="7596336" y="4653136"/>
            <a:ext cx="131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开发数据处理任务</a:t>
            </a:r>
            <a:endParaRPr lang="en-US" altLang="zh-CN" sz="1000" smtClean="0"/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将任务上载到</a:t>
            </a:r>
            <a:r>
              <a:rPr lang="en-US" altLang="zh-CN" sz="1000" smtClean="0"/>
              <a:t>SVN</a:t>
            </a:r>
            <a:endParaRPr lang="zh-CN" altLang="en-US" sz="1000"/>
          </a:p>
        </p:txBody>
      </p:sp>
      <p:cxnSp>
        <p:nvCxnSpPr>
          <p:cNvPr id="151" name="直接箭头连接符 150"/>
          <p:cNvCxnSpPr/>
          <p:nvPr/>
        </p:nvCxnSpPr>
        <p:spPr>
          <a:xfrm>
            <a:off x="7092280" y="764704"/>
            <a:ext cx="11226" cy="11939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516216" y="90872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将数据任务部署到目标节点</a:t>
            </a:r>
            <a:endParaRPr lang="zh-CN" altLang="en-US" sz="1000"/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827584" y="3068960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99592" y="2636912"/>
            <a:ext cx="648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制定执行计划，驱动数据任务执行</a:t>
            </a:r>
            <a:endParaRPr lang="zh-CN" altLang="en-US" sz="1000"/>
          </a:p>
        </p:txBody>
      </p:sp>
      <p:cxnSp>
        <p:nvCxnSpPr>
          <p:cNvPr id="158" name="直接箭头连接符 157"/>
          <p:cNvCxnSpPr>
            <a:endCxn id="49" idx="0"/>
          </p:cNvCxnSpPr>
          <p:nvPr/>
        </p:nvCxnSpPr>
        <p:spPr>
          <a:xfrm flipH="1">
            <a:off x="3779912" y="332656"/>
            <a:ext cx="504056" cy="6480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419872" y="47667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查看报表</a:t>
            </a:r>
            <a:endParaRPr lang="zh-CN" altLang="en-US" sz="1000"/>
          </a:p>
        </p:txBody>
      </p:sp>
      <p:cxnSp>
        <p:nvCxnSpPr>
          <p:cNvPr id="162" name="直接箭头连接符 161"/>
          <p:cNvCxnSpPr/>
          <p:nvPr/>
        </p:nvCxnSpPr>
        <p:spPr>
          <a:xfrm>
            <a:off x="827584" y="1412776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27584" y="105273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开发报表</a:t>
            </a:r>
            <a:endParaRPr lang="en-US" altLang="zh-CN" sz="1000" smtClean="0"/>
          </a:p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发布报表</a:t>
            </a:r>
            <a:endParaRPr lang="zh-CN" altLang="en-US" sz="1000"/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8100392" y="4005064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683568" y="1844824"/>
            <a:ext cx="8280920" cy="0"/>
          </a:xfrm>
          <a:prstGeom prst="line">
            <a:avLst/>
          </a:prstGeom>
          <a:ln w="1905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8497669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前台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497669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后台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596336" y="98072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BI </a:t>
            </a:r>
            <a:r>
              <a:rPr lang="zh-CN" altLang="en-US" b="1" smtClean="0"/>
              <a:t>系统</a:t>
            </a:r>
            <a:endParaRPr lang="zh-CN" altLang="en-US" b="1"/>
          </a:p>
        </p:txBody>
      </p:sp>
      <p:sp>
        <p:nvSpPr>
          <p:cNvPr id="177" name="椭圆 176"/>
          <p:cNvSpPr/>
          <p:nvPr/>
        </p:nvSpPr>
        <p:spPr>
          <a:xfrm>
            <a:off x="7236296" y="5229200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7308304" y="5229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179512" y="1700808"/>
            <a:ext cx="432048" cy="360040"/>
          </a:xfrm>
          <a:prstGeom prst="ellipse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80" name="TextBox 179"/>
          <p:cNvSpPr txBox="1"/>
          <p:nvPr/>
        </p:nvSpPr>
        <p:spPr>
          <a:xfrm>
            <a:off x="251520" y="17008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1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308304" y="404664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83" name="TextBox 182"/>
          <p:cNvSpPr txBox="1"/>
          <p:nvPr/>
        </p:nvSpPr>
        <p:spPr>
          <a:xfrm>
            <a:off x="7380312" y="4046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2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79512" y="3429000"/>
            <a:ext cx="432048" cy="360040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85" name="TextBox 184"/>
          <p:cNvSpPr txBox="1"/>
          <p:nvPr/>
        </p:nvSpPr>
        <p:spPr>
          <a:xfrm>
            <a:off x="251520" y="3429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3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4860032" y="0"/>
            <a:ext cx="432048" cy="360040"/>
          </a:xfrm>
          <a:prstGeom prst="ellipse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87" name="TextBox 186"/>
          <p:cNvSpPr txBox="1"/>
          <p:nvPr/>
        </p:nvSpPr>
        <p:spPr>
          <a:xfrm>
            <a:off x="4932040" y="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5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059832" y="6087779"/>
            <a:ext cx="288032" cy="144016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190" name="TextBox 189"/>
          <p:cNvSpPr txBox="1"/>
          <p:nvPr/>
        </p:nvSpPr>
        <p:spPr>
          <a:xfrm>
            <a:off x="3275856" y="6021288"/>
            <a:ext cx="2377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  语音代理服务目前需开发</a:t>
            </a:r>
            <a:r>
              <a:rPr lang="en-US" altLang="zh-CN" sz="1200" smtClean="0"/>
              <a:t>BI</a:t>
            </a:r>
            <a:r>
              <a:rPr lang="zh-CN" altLang="en-US" sz="1200" smtClean="0"/>
              <a:t>应用</a:t>
            </a:r>
            <a:endParaRPr lang="zh-CN" altLang="en-US" sz="1200"/>
          </a:p>
        </p:txBody>
      </p:sp>
      <p:sp>
        <p:nvSpPr>
          <p:cNvPr id="191" name="椭圆 190"/>
          <p:cNvSpPr/>
          <p:nvPr/>
        </p:nvSpPr>
        <p:spPr>
          <a:xfrm>
            <a:off x="3001280" y="6335767"/>
            <a:ext cx="405137" cy="347217"/>
          </a:xfrm>
          <a:prstGeom prst="ellipse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92" name="TextBox 191"/>
          <p:cNvSpPr txBox="1"/>
          <p:nvPr/>
        </p:nvSpPr>
        <p:spPr>
          <a:xfrm>
            <a:off x="3059832" y="63093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x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334410" y="6410946"/>
            <a:ext cx="2685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  语音代理服务人员在</a:t>
            </a:r>
            <a:r>
              <a:rPr lang="en-US" altLang="zh-CN" sz="1200" smtClean="0"/>
              <a:t>BI</a:t>
            </a:r>
            <a:r>
              <a:rPr lang="zh-CN" altLang="en-US" sz="1200" smtClean="0"/>
              <a:t>中的操作步骤</a:t>
            </a:r>
            <a:endParaRPr lang="zh-CN" altLang="en-US" sz="1200"/>
          </a:p>
        </p:txBody>
      </p:sp>
      <p:cxnSp>
        <p:nvCxnSpPr>
          <p:cNvPr id="205" name="直接箭头连接符 204"/>
          <p:cNvCxnSpPr/>
          <p:nvPr/>
        </p:nvCxnSpPr>
        <p:spPr>
          <a:xfrm flipV="1">
            <a:off x="1979712" y="41490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979712" y="450912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任务状态报告</a:t>
            </a:r>
            <a:endParaRPr lang="zh-CN" altLang="en-US" sz="1000"/>
          </a:p>
        </p:txBody>
      </p:sp>
      <p:sp>
        <p:nvSpPr>
          <p:cNvPr id="113" name="TextBox 112"/>
          <p:cNvSpPr txBox="1"/>
          <p:nvPr/>
        </p:nvSpPr>
        <p:spPr>
          <a:xfrm>
            <a:off x="1842351" y="5959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图例说明：</a:t>
            </a:r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644008" y="980728"/>
            <a:ext cx="1296144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/>
              <a:t>挖掘平台</a:t>
            </a:r>
          </a:p>
        </p:txBody>
      </p:sp>
      <p:sp>
        <p:nvSpPr>
          <p:cNvPr id="122" name="矩形 121"/>
          <p:cNvSpPr/>
          <p:nvPr/>
        </p:nvSpPr>
        <p:spPr>
          <a:xfrm>
            <a:off x="4932040" y="980728"/>
            <a:ext cx="720080" cy="288032"/>
          </a:xfrm>
          <a:prstGeom prst="rect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数据挖掘应用</a:t>
            </a: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4860032" y="332656"/>
            <a:ext cx="504056" cy="5760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148064" y="47667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/>
              <a:t>查看结果</a:t>
            </a:r>
            <a:endParaRPr lang="zh-CN" altLang="en-US" sz="1000"/>
          </a:p>
        </p:txBody>
      </p:sp>
      <p:sp>
        <p:nvSpPr>
          <p:cNvPr id="145" name="矩形 144"/>
          <p:cNvSpPr/>
          <p:nvPr/>
        </p:nvSpPr>
        <p:spPr>
          <a:xfrm>
            <a:off x="5724128" y="6087779"/>
            <a:ext cx="288032" cy="144016"/>
          </a:xfrm>
          <a:prstGeom prst="rect">
            <a:avLst/>
          </a:prstGeom>
          <a:solidFill>
            <a:srgbClr val="FFC000"/>
          </a:solidFill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6012160" y="6021288"/>
            <a:ext cx="2531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  语音代理服务将来可开发的</a:t>
            </a:r>
            <a:r>
              <a:rPr lang="en-US" altLang="zh-CN" sz="1200" smtClean="0"/>
              <a:t>BI</a:t>
            </a:r>
            <a:r>
              <a:rPr lang="zh-CN" altLang="en-US" sz="1200" smtClean="0"/>
              <a:t>应用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系统上下文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23528" y="692696"/>
            <a:ext cx="7848872" cy="3600400"/>
            <a:chOff x="467544" y="548680"/>
            <a:chExt cx="7848872" cy="3600400"/>
          </a:xfrm>
        </p:grpSpPr>
        <p:sp>
          <p:nvSpPr>
            <p:cNvPr id="69" name="矩形 68"/>
            <p:cNvSpPr/>
            <p:nvPr/>
          </p:nvSpPr>
          <p:spPr>
            <a:xfrm>
              <a:off x="2987824" y="548680"/>
              <a:ext cx="4536504" cy="815185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sz="1100" smtClean="0"/>
                <a:t>业务数据分析人员</a:t>
              </a:r>
              <a:endParaRPr lang="zh-CN" altLang="en-US" sz="1100"/>
            </a:p>
          </p:txBody>
        </p:sp>
        <p:grpSp>
          <p:nvGrpSpPr>
            <p:cNvPr id="4" name="组合 27"/>
            <p:cNvGrpSpPr/>
            <p:nvPr/>
          </p:nvGrpSpPr>
          <p:grpSpPr>
            <a:xfrm>
              <a:off x="3131840" y="752476"/>
              <a:ext cx="720081" cy="639876"/>
              <a:chOff x="8218283" y="2935138"/>
              <a:chExt cx="731777" cy="774243"/>
            </a:xfrm>
          </p:grpSpPr>
          <p:pic>
            <p:nvPicPr>
              <p:cNvPr id="5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8291466" y="2935138"/>
                <a:ext cx="626076" cy="576063"/>
              </a:xfrm>
              <a:prstGeom prst="rect">
                <a:avLst/>
              </a:prstGeom>
              <a:noFill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218283" y="3428320"/>
                <a:ext cx="731777" cy="28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smtClean="0"/>
                  <a:t>开发人员</a:t>
                </a:r>
                <a:endParaRPr lang="zh-CN" altLang="en-US" sz="1000"/>
              </a:p>
            </p:txBody>
          </p:sp>
        </p:grpSp>
        <p:grpSp>
          <p:nvGrpSpPr>
            <p:cNvPr id="7" name="组合 43"/>
            <p:cNvGrpSpPr/>
            <p:nvPr/>
          </p:nvGrpSpPr>
          <p:grpSpPr>
            <a:xfrm>
              <a:off x="6516216" y="752476"/>
              <a:ext cx="1003801" cy="639876"/>
              <a:chOff x="4011609" y="476672"/>
              <a:chExt cx="1265569" cy="997450"/>
            </a:xfrm>
          </p:grpSpPr>
          <p:pic>
            <p:nvPicPr>
              <p:cNvPr id="8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3968" y="476672"/>
                <a:ext cx="635501" cy="705180"/>
              </a:xfrm>
              <a:prstGeom prst="rect">
                <a:avLst/>
              </a:prstGeom>
              <a:noFill/>
            </p:spPr>
          </p:pic>
          <p:sp>
            <p:nvSpPr>
              <p:cNvPr id="9" name="TextBox 41"/>
              <p:cNvSpPr txBox="1"/>
              <p:nvPr/>
            </p:nvSpPr>
            <p:spPr>
              <a:xfrm>
                <a:off x="4011609" y="1112034"/>
                <a:ext cx="1265569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生产</a:t>
                </a:r>
                <a:r>
                  <a:rPr lang="en-US" altLang="zh-CN" sz="1000" smtClean="0"/>
                  <a:t>/</a:t>
                </a:r>
                <a:r>
                  <a:rPr lang="zh-CN" altLang="en-US" sz="1000" smtClean="0"/>
                  <a:t>运营人员</a:t>
                </a:r>
                <a:endParaRPr lang="zh-CN" altLang="en-US" sz="1000"/>
              </a:p>
            </p:txBody>
          </p:sp>
        </p:grpSp>
        <p:grpSp>
          <p:nvGrpSpPr>
            <p:cNvPr id="10" name="组合 59"/>
            <p:cNvGrpSpPr/>
            <p:nvPr/>
          </p:nvGrpSpPr>
          <p:grpSpPr>
            <a:xfrm>
              <a:off x="4932040" y="752476"/>
              <a:ext cx="720081" cy="614042"/>
              <a:chOff x="1979712" y="332656"/>
              <a:chExt cx="720081" cy="650885"/>
            </a:xfrm>
          </p:grpSpPr>
          <p:pic>
            <p:nvPicPr>
              <p:cNvPr id="11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979712" y="332656"/>
                <a:ext cx="589196" cy="504655"/>
              </a:xfrm>
              <a:prstGeom prst="rect">
                <a:avLst/>
              </a:prstGeom>
              <a:noFill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979712" y="737320"/>
                <a:ext cx="7200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smtClean="0"/>
                  <a:t>测试人员</a:t>
                </a:r>
                <a:endParaRPr lang="zh-CN" altLang="en-US" sz="1000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3419873" y="1270099"/>
              <a:ext cx="0" cy="543457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220072" y="1363865"/>
              <a:ext cx="1" cy="449691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948264" y="1363865"/>
              <a:ext cx="1" cy="407592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44008" y="1363865"/>
              <a:ext cx="1296144" cy="23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测试数据业务</a:t>
              </a:r>
              <a:endParaRPr lang="zh-CN" altLang="en-US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2240" y="1363865"/>
              <a:ext cx="1584176" cy="37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执行数据业务逻辑</a:t>
              </a:r>
              <a:endParaRPr lang="en-US" altLang="zh-CN" sz="1000" smtClean="0"/>
            </a:p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查看结果</a:t>
              </a:r>
              <a:endParaRPr lang="zh-CN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9833" y="1405963"/>
              <a:ext cx="1296144" cy="23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开发数据业务</a:t>
              </a:r>
              <a:endParaRPr lang="zh-CN" altLang="en-US" sz="100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987824" y="3333895"/>
              <a:ext cx="4536504" cy="815185"/>
              <a:chOff x="2987824" y="3645024"/>
              <a:chExt cx="4536504" cy="86409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2987824" y="3645024"/>
                <a:ext cx="4536504" cy="86409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6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b" anchorCtr="1"/>
              <a:lstStyle/>
              <a:p>
                <a:pPr algn="ctr"/>
                <a:r>
                  <a:rPr lang="zh-CN" altLang="en-US" sz="1100" smtClean="0"/>
                  <a:t>业务系统</a:t>
                </a:r>
                <a:endParaRPr lang="zh-CN" altLang="en-US" sz="1100"/>
              </a:p>
            </p:txBody>
          </p:sp>
          <p:grpSp>
            <p:nvGrpSpPr>
              <p:cNvPr id="67" name="组合 66"/>
              <p:cNvGrpSpPr/>
              <p:nvPr/>
            </p:nvGrpSpPr>
            <p:grpSpPr>
              <a:xfrm>
                <a:off x="3203848" y="3717032"/>
                <a:ext cx="1080120" cy="576064"/>
                <a:chOff x="3131840" y="4293096"/>
                <a:chExt cx="1080120" cy="57606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131840" y="4293096"/>
                  <a:ext cx="1080120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终端</a:t>
                  </a:r>
                  <a:endParaRPr lang="zh-CN" altLang="en-US" sz="120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275856" y="4509120"/>
                  <a:ext cx="768085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行为收集</a:t>
                  </a:r>
                  <a:r>
                    <a:rPr lang="en-US" altLang="zh-CN" sz="900" smtClean="0"/>
                    <a:t>SDK</a:t>
                  </a:r>
                  <a:endParaRPr lang="zh-CN" altLang="en-US" sz="900" smtClean="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4644008" y="3717032"/>
                <a:ext cx="1224136" cy="576064"/>
                <a:chOff x="4572000" y="4293096"/>
                <a:chExt cx="1224136" cy="576064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4572000" y="4293096"/>
                  <a:ext cx="1224136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业务服务器</a:t>
                  </a:r>
                  <a:endParaRPr lang="zh-CN" altLang="en-US" sz="12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788024" y="4509120"/>
                  <a:ext cx="792088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服务端日志收集应用</a:t>
                  </a: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6084168" y="3717032"/>
                <a:ext cx="1224136" cy="576064"/>
                <a:chOff x="6012160" y="4293096"/>
                <a:chExt cx="1224136" cy="576064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6012160" y="4293096"/>
                  <a:ext cx="1224136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网站</a:t>
                  </a:r>
                  <a:endParaRPr lang="zh-CN" altLang="en-US" sz="120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6228184" y="4509120"/>
                  <a:ext cx="768085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网站信息收集脚本</a:t>
                  </a:r>
                </a:p>
              </p:txBody>
            </p:sp>
          </p:grpSp>
        </p:grpSp>
        <p:grpSp>
          <p:nvGrpSpPr>
            <p:cNvPr id="19" name="组合 27"/>
            <p:cNvGrpSpPr/>
            <p:nvPr/>
          </p:nvGrpSpPr>
          <p:grpSpPr>
            <a:xfrm>
              <a:off x="467544" y="1975254"/>
              <a:ext cx="720081" cy="639876"/>
              <a:chOff x="8218283" y="2935138"/>
              <a:chExt cx="731777" cy="774243"/>
            </a:xfrm>
          </p:grpSpPr>
          <p:pic>
            <p:nvPicPr>
              <p:cNvPr id="46" name="Picture 3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8291466" y="2935138"/>
                <a:ext cx="626076" cy="576063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8218283" y="3428320"/>
                <a:ext cx="731777" cy="28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smtClean="0"/>
                  <a:t>BI</a:t>
                </a:r>
                <a:r>
                  <a:rPr lang="zh-CN" altLang="en-US" sz="1000" smtClean="0"/>
                  <a:t>管理员</a:t>
                </a:r>
                <a:endParaRPr lang="zh-CN" altLang="en-US" sz="1000"/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1259632" y="2246982"/>
              <a:ext cx="144016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331640" y="1839389"/>
              <a:ext cx="1368152" cy="377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系统安装维护</a:t>
              </a:r>
              <a:endParaRPr lang="en-US" altLang="zh-CN" sz="1000" smtClean="0"/>
            </a:p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资源管理和分配</a:t>
              </a:r>
              <a:endParaRPr lang="zh-CN" altLang="en-US" sz="1000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572000" y="2636912"/>
              <a:ext cx="1409700" cy="644828"/>
              <a:chOff x="539552" y="3501008"/>
              <a:chExt cx="1409700" cy="971550"/>
            </a:xfrm>
          </p:grpSpPr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9552" y="3501008"/>
                <a:ext cx="1409700" cy="971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827584" y="4149080"/>
                <a:ext cx="800219" cy="19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smtClean="0">
                    <a:solidFill>
                      <a:srgbClr val="3333FF"/>
                    </a:solidFill>
                  </a:rPr>
                  <a:t>数据收集</a:t>
                </a:r>
                <a:endParaRPr lang="zh-CN" altLang="en-US" sz="1200">
                  <a:solidFill>
                    <a:srgbClr val="3333FF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771800" y="1839389"/>
              <a:ext cx="4968552" cy="815185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</p:grp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755576" y="4509120"/>
            <a:ext cx="7920880" cy="180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</a:t>
            </a:r>
            <a:r>
              <a:rPr lang="en-US" altLang="zh-CN" sz="1600" smtClean="0"/>
              <a:t>E2E  BI </a:t>
            </a:r>
            <a:r>
              <a:rPr lang="zh-CN" altLang="en-US" sz="1600" smtClean="0"/>
              <a:t> </a:t>
            </a:r>
            <a:r>
              <a:rPr lang="en-US" altLang="zh-CN" sz="1600" smtClean="0"/>
              <a:t>PaaS</a:t>
            </a:r>
            <a:r>
              <a:rPr lang="zh-CN" altLang="en-US" sz="1600" smtClean="0"/>
              <a:t>能力，支持业务数据收集、数据仓库构建、数据应用（报表</a:t>
            </a:r>
            <a:r>
              <a:rPr lang="en-US" altLang="zh-CN" sz="1600" smtClean="0"/>
              <a:t>/OLAP/</a:t>
            </a:r>
            <a:r>
              <a:rPr lang="zh-CN" altLang="en-US" sz="1600" smtClean="0"/>
              <a:t>数据挖掘）开发。业务无需考虑系统软、硬件资源维护及限制，支持业务快速构建</a:t>
            </a:r>
            <a:r>
              <a:rPr lang="en-US" altLang="zh-CN" sz="1600" smtClean="0"/>
              <a:t>BI</a:t>
            </a:r>
            <a:r>
              <a:rPr lang="zh-CN" altLang="en-US" sz="1600" smtClean="0"/>
              <a:t>系统。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en-US" altLang="zh-CN" sz="1600" smtClean="0"/>
              <a:t>BI  PaaS</a:t>
            </a:r>
            <a:r>
              <a:rPr lang="zh-CN" altLang="en-US" sz="1600" smtClean="0"/>
              <a:t>平台支持业务间用户隔离，业务内部研发</a:t>
            </a:r>
            <a:r>
              <a:rPr lang="en-US" altLang="zh-CN" sz="1600" smtClean="0"/>
              <a:t>/</a:t>
            </a:r>
            <a:r>
              <a:rPr lang="zh-CN" altLang="en-US" sz="1600" smtClean="0"/>
              <a:t>测试</a:t>
            </a:r>
            <a:r>
              <a:rPr lang="en-US" altLang="zh-CN" sz="1600" smtClean="0"/>
              <a:t>/</a:t>
            </a:r>
            <a:r>
              <a:rPr lang="zh-CN" altLang="en-US" sz="1600" smtClean="0"/>
              <a:t>生产环境隔离。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基础平台上下文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基础平台对业务的价值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mtClean="0"/>
              <a:t>基于</a:t>
            </a:r>
            <a:r>
              <a:rPr lang="en-US" altLang="zh-CN" smtClean="0"/>
              <a:t>BI</a:t>
            </a:r>
            <a:r>
              <a:rPr lang="zh-CN" altLang="en-US" smtClean="0"/>
              <a:t>平台业务</a:t>
            </a:r>
            <a:r>
              <a:rPr lang="en-US" altLang="zh-CN" smtClean="0"/>
              <a:t>E2E</a:t>
            </a:r>
            <a:r>
              <a:rPr lang="zh-CN" altLang="en-US" smtClean="0"/>
              <a:t>开发过程</a:t>
            </a:r>
            <a:endParaRPr lang="en-US" altLang="zh-CN" smtClean="0"/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一 ：</a:t>
            </a:r>
            <a:r>
              <a:rPr lang="en-US" altLang="zh-CN" sz="2400" b="1" smtClean="0">
                <a:solidFill>
                  <a:srgbClr val="C00000"/>
                </a:solidFill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</a:rPr>
              <a:t>业务数据收集平台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403648" y="908720"/>
            <a:ext cx="6149199" cy="3600400"/>
            <a:chOff x="1475656" y="620688"/>
            <a:chExt cx="6149199" cy="3600400"/>
          </a:xfrm>
        </p:grpSpPr>
        <p:grpSp>
          <p:nvGrpSpPr>
            <p:cNvPr id="19" name="组合 71"/>
            <p:cNvGrpSpPr/>
            <p:nvPr/>
          </p:nvGrpSpPr>
          <p:grpSpPr>
            <a:xfrm>
              <a:off x="2987824" y="3405903"/>
              <a:ext cx="4536504" cy="815185"/>
              <a:chOff x="2987824" y="3645024"/>
              <a:chExt cx="4536504" cy="86409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2987824" y="3645024"/>
                <a:ext cx="4536504" cy="86409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6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b" anchorCtr="1"/>
              <a:lstStyle/>
              <a:p>
                <a:pPr algn="ctr"/>
                <a:r>
                  <a:rPr lang="zh-CN" altLang="en-US" sz="1100" smtClean="0"/>
                  <a:t>业务系统</a:t>
                </a:r>
                <a:endParaRPr lang="zh-CN" altLang="en-US" sz="1100"/>
              </a:p>
            </p:txBody>
          </p:sp>
          <p:grpSp>
            <p:nvGrpSpPr>
              <p:cNvPr id="20" name="组合 66"/>
              <p:cNvGrpSpPr/>
              <p:nvPr/>
            </p:nvGrpSpPr>
            <p:grpSpPr>
              <a:xfrm>
                <a:off x="3203848" y="3717032"/>
                <a:ext cx="1080120" cy="576064"/>
                <a:chOff x="3131840" y="4293096"/>
                <a:chExt cx="1080120" cy="57606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131840" y="4293096"/>
                  <a:ext cx="1080120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终端</a:t>
                  </a:r>
                  <a:endParaRPr lang="zh-CN" altLang="en-US" sz="120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275856" y="4509120"/>
                  <a:ext cx="768085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行为收集</a:t>
                  </a:r>
                  <a:r>
                    <a:rPr lang="en-US" altLang="zh-CN" sz="900" smtClean="0"/>
                    <a:t>SDK</a:t>
                  </a:r>
                  <a:endParaRPr lang="zh-CN" altLang="en-US" sz="900" smtClean="0"/>
                </a:p>
              </p:txBody>
            </p:sp>
          </p:grpSp>
          <p:grpSp>
            <p:nvGrpSpPr>
              <p:cNvPr id="21" name="组合 65"/>
              <p:cNvGrpSpPr/>
              <p:nvPr/>
            </p:nvGrpSpPr>
            <p:grpSpPr>
              <a:xfrm>
                <a:off x="4644008" y="3717032"/>
                <a:ext cx="1224136" cy="576064"/>
                <a:chOff x="4572000" y="4293096"/>
                <a:chExt cx="1224136" cy="576064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4572000" y="4293096"/>
                  <a:ext cx="1224136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业务服务器</a:t>
                  </a:r>
                  <a:endParaRPr lang="zh-CN" altLang="en-US" sz="12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788024" y="4509120"/>
                  <a:ext cx="792088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服务端日志收集应用</a:t>
                  </a:r>
                </a:p>
              </p:txBody>
            </p:sp>
          </p:grpSp>
          <p:grpSp>
            <p:nvGrpSpPr>
              <p:cNvPr id="22" name="组合 64"/>
              <p:cNvGrpSpPr/>
              <p:nvPr/>
            </p:nvGrpSpPr>
            <p:grpSpPr>
              <a:xfrm>
                <a:off x="6084168" y="3717032"/>
                <a:ext cx="1224136" cy="576064"/>
                <a:chOff x="6012160" y="4293096"/>
                <a:chExt cx="1224136" cy="576064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6012160" y="4293096"/>
                  <a:ext cx="1224136" cy="576064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83000"/>
                  </a:schemeClr>
                </a:solidFill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zh-CN" altLang="en-US" sz="1200" smtClean="0"/>
                    <a:t>网站</a:t>
                  </a:r>
                  <a:endParaRPr lang="zh-CN" altLang="en-US" sz="120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6228184" y="4509120"/>
                  <a:ext cx="768085" cy="288032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smtClean="0"/>
                    <a:t>网站信息收集脚本</a:t>
                  </a:r>
                </a:p>
              </p:txBody>
            </p:sp>
          </p:grpSp>
        </p:grpSp>
        <p:sp>
          <p:nvSpPr>
            <p:cNvPr id="44" name="矩形 43"/>
            <p:cNvSpPr/>
            <p:nvPr/>
          </p:nvSpPr>
          <p:spPr>
            <a:xfrm>
              <a:off x="3203848" y="2420888"/>
              <a:ext cx="1080120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SDK</a:t>
              </a:r>
              <a:r>
                <a:rPr lang="zh-CN" altLang="en-US" sz="1200" smtClean="0"/>
                <a:t>信息采集服务器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420888"/>
              <a:ext cx="936104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文件服务器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6228184" y="2420888"/>
              <a:ext cx="936104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Piwik</a:t>
              </a:r>
              <a:r>
                <a:rPr lang="zh-CN" altLang="en-US" sz="1200" smtClean="0"/>
                <a:t>服务器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4860032" y="2420888"/>
              <a:ext cx="792088" cy="360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FTP</a:t>
              </a:r>
              <a:r>
                <a:rPr lang="zh-CN" altLang="en-US" sz="1200" smtClean="0"/>
                <a:t>服务器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355976" y="908720"/>
              <a:ext cx="1512168" cy="360040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数据仓库</a:t>
              </a:r>
              <a:endParaRPr lang="zh-CN" altLang="en-US"/>
            </a:p>
          </p:txBody>
        </p:sp>
        <p:pic>
          <p:nvPicPr>
            <p:cNvPr id="53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340768"/>
              <a:ext cx="2088232" cy="95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/>
            <p:cNvSpPr txBox="1"/>
            <p:nvPr/>
          </p:nvSpPr>
          <p:spPr>
            <a:xfrm>
              <a:off x="1691680" y="692696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  <p:cxnSp>
          <p:nvCxnSpPr>
            <p:cNvPr id="56" name="直接箭头连接符 55"/>
            <p:cNvCxnSpPr>
              <a:stCxn id="39" idx="0"/>
              <a:endCxn id="44" idx="2"/>
            </p:cNvCxnSpPr>
            <p:nvPr/>
          </p:nvCxnSpPr>
          <p:spPr>
            <a:xfrm flipV="1">
              <a:off x="3743908" y="2780928"/>
              <a:ext cx="0" cy="69290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2" idx="0"/>
              <a:endCxn id="50" idx="2"/>
            </p:cNvCxnSpPr>
            <p:nvPr/>
          </p:nvCxnSpPr>
          <p:spPr>
            <a:xfrm flipV="1">
              <a:off x="6696236" y="2780928"/>
              <a:ext cx="0" cy="69290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下箭头 66"/>
            <p:cNvSpPr/>
            <p:nvPr/>
          </p:nvSpPr>
          <p:spPr>
            <a:xfrm rot="10800000" flipH="1">
              <a:off x="5148064" y="2780927"/>
              <a:ext cx="144016" cy="576064"/>
            </a:xfrm>
            <a:prstGeom prst="downArrow">
              <a:avLst/>
            </a:prstGeom>
            <a:solidFill>
              <a:srgbClr val="FFFF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 smtClean="0"/>
            </a:p>
          </p:txBody>
        </p:sp>
        <p:cxnSp>
          <p:nvCxnSpPr>
            <p:cNvPr id="73" name="形状 72"/>
            <p:cNvCxnSpPr>
              <a:stCxn id="45" idx="2"/>
              <a:endCxn id="40" idx="1"/>
            </p:cNvCxnSpPr>
            <p:nvPr/>
          </p:nvCxnSpPr>
          <p:spPr>
            <a:xfrm rot="16200000" flipH="1">
              <a:off x="2273518" y="2739150"/>
              <a:ext cx="1032568" cy="1116124"/>
            </a:xfrm>
            <a:prstGeom prst="bentConnector2">
              <a:avLst/>
            </a:prstGeom>
            <a:ln w="9525">
              <a:solidFill>
                <a:srgbClr val="C00000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788024" y="177281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ETL</a:t>
              </a:r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60232" y="2960948"/>
              <a:ext cx="964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HTTP/HTTPS</a:t>
              </a:r>
              <a:endParaRPr lang="zh-CN" altLang="en-US" sz="12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20072" y="2960948"/>
              <a:ext cx="758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FTP/SFTP</a:t>
              </a:r>
              <a:endParaRPr lang="zh-CN" altLang="en-US" sz="12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07904" y="2960948"/>
              <a:ext cx="964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HTTP/HTTPS</a:t>
              </a:r>
              <a:endParaRPr lang="zh-CN" altLang="en-US" sz="12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75656" y="620688"/>
              <a:ext cx="6120680" cy="2304256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899592" y="4725144"/>
            <a:ext cx="7920880" cy="17281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提供数据采集</a:t>
            </a:r>
            <a:r>
              <a:rPr lang="en-US" altLang="zh-CN" sz="1600" smtClean="0"/>
              <a:t>SDK</a:t>
            </a:r>
            <a:r>
              <a:rPr lang="zh-CN" altLang="en-US" sz="1600" smtClean="0"/>
              <a:t>，支持业务方便的收集客户端用户行为信息，收集的信息通过标准协议上传到的</a:t>
            </a:r>
            <a:r>
              <a:rPr lang="en-US" altLang="zh-CN" sz="1600" smtClean="0"/>
              <a:t>BI</a:t>
            </a:r>
            <a:r>
              <a:rPr lang="zh-CN" altLang="en-US" sz="1600" smtClean="0"/>
              <a:t>信息收集系统。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提供业务服务端信息上传服务，方便将业务服务端日志及数据信息上传到</a:t>
            </a:r>
            <a:r>
              <a:rPr lang="en-US" altLang="zh-CN" sz="1600" smtClean="0"/>
              <a:t>BI</a:t>
            </a:r>
            <a:r>
              <a:rPr lang="zh-CN" altLang="en-US" sz="1600" smtClean="0"/>
              <a:t>系统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提供网站用户信息收集服务。提供</a:t>
            </a:r>
            <a:r>
              <a:rPr lang="en-US" altLang="zh-CN" sz="1600" smtClean="0"/>
              <a:t>JavaScript</a:t>
            </a:r>
            <a:r>
              <a:rPr lang="zh-CN" altLang="en-US" sz="1600" smtClean="0"/>
              <a:t>，方便收集网站上用户行为信息，收集的信息通过标准协议上传到</a:t>
            </a:r>
            <a:r>
              <a:rPr lang="en-US" altLang="zh-CN" sz="1600" smtClean="0"/>
              <a:t>BI</a:t>
            </a:r>
            <a:r>
              <a:rPr lang="zh-CN" altLang="en-US" sz="1600" smtClean="0"/>
              <a:t>平台</a:t>
            </a:r>
            <a:r>
              <a:rPr lang="en-US" altLang="zh-CN" sz="1600" smtClean="0"/>
              <a:t>Piwik</a:t>
            </a:r>
            <a:r>
              <a:rPr lang="zh-CN" altLang="en-US" sz="1600" smtClean="0"/>
              <a:t>服务器上。</a:t>
            </a:r>
            <a:endParaRPr lang="en-US" altLang="zh-CN" sz="1600" smtClean="0"/>
          </a:p>
        </p:txBody>
      </p:sp>
      <p:sp>
        <p:nvSpPr>
          <p:cNvPr id="32" name="圆角矩形标注 31"/>
          <p:cNvSpPr/>
          <p:nvPr/>
        </p:nvSpPr>
        <p:spPr>
          <a:xfrm>
            <a:off x="395536" y="3861048"/>
            <a:ext cx="1368152" cy="576064"/>
          </a:xfrm>
          <a:prstGeom prst="wedgeRoundRectCallout">
            <a:avLst>
              <a:gd name="adj1" fmla="val 138870"/>
              <a:gd name="adj2" fmla="val 2629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同时支持客户端、服务端业务</a:t>
            </a:r>
            <a:r>
              <a:rPr lang="en-US" altLang="zh-CN" sz="1200" smtClean="0"/>
              <a:t>/</a:t>
            </a:r>
            <a:r>
              <a:rPr lang="zh-CN" altLang="en-US" sz="1200" smtClean="0"/>
              <a:t>用户数据收集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二：强大的数据仓库平台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331640" y="836712"/>
            <a:ext cx="6192688" cy="3096344"/>
            <a:chOff x="1547664" y="548680"/>
            <a:chExt cx="6192688" cy="3384376"/>
          </a:xfrm>
        </p:grpSpPr>
        <p:sp>
          <p:nvSpPr>
            <p:cNvPr id="100" name="矩形 99"/>
            <p:cNvSpPr/>
            <p:nvPr/>
          </p:nvSpPr>
          <p:spPr>
            <a:xfrm>
              <a:off x="1547664" y="1628800"/>
              <a:ext cx="6120680" cy="2304256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763688" y="2852936"/>
              <a:ext cx="3456384" cy="864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数据仓库</a:t>
              </a:r>
              <a:endParaRPr lang="en-US" altLang="zh-CN" smtClean="0"/>
            </a:p>
            <a:p>
              <a:pPr algn="ctr"/>
              <a:r>
                <a:rPr lang="zh-CN" altLang="en-US" smtClean="0"/>
                <a:t>（</a:t>
              </a:r>
              <a:r>
                <a:rPr lang="en-US" altLang="zh-CN" smtClean="0"/>
                <a:t>Hadoop </a:t>
              </a:r>
              <a:r>
                <a:rPr lang="zh-CN" altLang="en-US" smtClean="0"/>
                <a:t>集群）</a:t>
              </a:r>
              <a:endParaRPr lang="zh-CN" altLang="en-US"/>
            </a:p>
          </p:txBody>
        </p:sp>
        <p:grpSp>
          <p:nvGrpSpPr>
            <p:cNvPr id="7" name="组合 43"/>
            <p:cNvGrpSpPr/>
            <p:nvPr/>
          </p:nvGrpSpPr>
          <p:grpSpPr>
            <a:xfrm>
              <a:off x="6084168" y="620688"/>
              <a:ext cx="1003801" cy="678269"/>
              <a:chOff x="4011609" y="476672"/>
              <a:chExt cx="1265569" cy="997450"/>
            </a:xfrm>
          </p:grpSpPr>
          <p:pic>
            <p:nvPicPr>
              <p:cNvPr id="8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3968" y="476672"/>
                <a:ext cx="635501" cy="705180"/>
              </a:xfrm>
              <a:prstGeom prst="rect">
                <a:avLst/>
              </a:prstGeom>
              <a:noFill/>
            </p:spPr>
          </p:pic>
          <p:sp>
            <p:nvSpPr>
              <p:cNvPr id="9" name="TextBox 41"/>
              <p:cNvSpPr txBox="1"/>
              <p:nvPr/>
            </p:nvSpPr>
            <p:spPr>
              <a:xfrm>
                <a:off x="4011609" y="1112034"/>
                <a:ext cx="1265569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生产</a:t>
                </a:r>
                <a:r>
                  <a:rPr lang="en-US" altLang="zh-CN" sz="1000" smtClean="0"/>
                  <a:t>/</a:t>
                </a:r>
                <a:r>
                  <a:rPr lang="zh-CN" altLang="en-US" sz="1000" smtClean="0"/>
                  <a:t>运营人员</a:t>
                </a:r>
                <a:endParaRPr lang="zh-CN" altLang="en-US" sz="1000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2051720" y="548680"/>
              <a:ext cx="1656185" cy="678269"/>
              <a:chOff x="2051720" y="548680"/>
              <a:chExt cx="1656185" cy="678269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051720" y="548680"/>
                <a:ext cx="1656184" cy="6480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1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4" name="组合 27"/>
              <p:cNvGrpSpPr/>
              <p:nvPr/>
            </p:nvGrpSpPr>
            <p:grpSpPr>
              <a:xfrm>
                <a:off x="2123728" y="548680"/>
                <a:ext cx="720081" cy="678269"/>
                <a:chOff x="8218283" y="2935138"/>
                <a:chExt cx="731777" cy="774243"/>
              </a:xfrm>
            </p:grpSpPr>
            <p:pic>
              <p:nvPicPr>
                <p:cNvPr id="5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291466" y="2935138"/>
                  <a:ext cx="626076" cy="576063"/>
                </a:xfrm>
                <a:prstGeom prst="rect">
                  <a:avLst/>
                </a:prstGeom>
                <a:noFill/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8218283" y="3428320"/>
                  <a:ext cx="731777" cy="281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开发人员</a:t>
                  </a:r>
                  <a:endParaRPr lang="zh-CN" altLang="en-US" sz="1000"/>
                </a:p>
              </p:txBody>
            </p:sp>
          </p:grpSp>
          <p:grpSp>
            <p:nvGrpSpPr>
              <p:cNvPr id="10" name="组合 59"/>
              <p:cNvGrpSpPr/>
              <p:nvPr/>
            </p:nvGrpSpPr>
            <p:grpSpPr>
              <a:xfrm>
                <a:off x="2987824" y="548680"/>
                <a:ext cx="720081" cy="650885"/>
                <a:chOff x="1979712" y="332656"/>
                <a:chExt cx="720081" cy="650885"/>
              </a:xfrm>
            </p:grpSpPr>
            <p:pic>
              <p:nvPicPr>
                <p:cNvPr id="11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979712" y="332656"/>
                  <a:ext cx="589196" cy="504655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1979712" y="737320"/>
                  <a:ext cx="720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测试人员</a:t>
                  </a:r>
                  <a:endParaRPr lang="zh-CN" altLang="en-US" sz="1000"/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2411760" y="1844824"/>
              <a:ext cx="1008112" cy="4320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调度系统</a:t>
              </a:r>
              <a:r>
                <a:rPr lang="en-US" altLang="zh-CN" sz="1400" smtClean="0"/>
                <a:t>(</a:t>
              </a:r>
              <a:r>
                <a:rPr lang="zh-CN" altLang="en-US" sz="1400" smtClean="0"/>
                <a:t> 测试</a:t>
              </a:r>
              <a:r>
                <a:rPr lang="en-US" altLang="zh-CN" sz="1400" smtClean="0"/>
                <a:t>)</a:t>
              </a:r>
              <a:endParaRPr lang="zh-CN" altLang="en-US" sz="1400" smtClean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012160" y="1862111"/>
              <a:ext cx="1152128" cy="486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smtClean="0"/>
                <a:t>调度系统</a:t>
              </a:r>
              <a:r>
                <a:rPr lang="en-US" altLang="zh-CN" sz="1400" smtClean="0"/>
                <a:t>(</a:t>
              </a:r>
              <a:r>
                <a:rPr lang="zh-CN" altLang="en-US" sz="1400" smtClean="0"/>
                <a:t> 生产</a:t>
              </a:r>
              <a:r>
                <a:rPr lang="en-US" altLang="zh-CN" sz="1400" smtClean="0"/>
                <a:t>)</a:t>
              </a:r>
              <a:endParaRPr lang="zh-CN" altLang="en-US" sz="140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796136" y="2852936"/>
              <a:ext cx="1728192" cy="864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数据仓库</a:t>
              </a:r>
              <a:endParaRPr lang="en-US" altLang="zh-CN" smtClean="0"/>
            </a:p>
            <a:p>
              <a:pPr algn="ctr"/>
              <a:r>
                <a:rPr lang="zh-CN" altLang="en-US" smtClean="0"/>
                <a:t>（</a:t>
              </a:r>
              <a:r>
                <a:rPr lang="en-US" altLang="zh-CN" smtClean="0"/>
                <a:t>MySQL </a:t>
              </a:r>
              <a:r>
                <a:rPr lang="zh-CN" altLang="en-US" smtClean="0"/>
                <a:t>集群）</a:t>
              </a:r>
              <a:endParaRPr lang="zh-CN" altLang="en-US"/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6876256" y="234888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2771800" y="227687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4208" y="2348880"/>
              <a:ext cx="0" cy="14401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211960" y="2492896"/>
              <a:ext cx="223224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4211960" y="249289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131840" y="2276872"/>
              <a:ext cx="0" cy="36004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131840" y="2636912"/>
              <a:ext cx="3240360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6372200" y="263691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2915816" y="1196752"/>
              <a:ext cx="0" cy="615465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9" idx="2"/>
              <a:endCxn id="36" idx="0"/>
            </p:cNvCxnSpPr>
            <p:nvPr/>
          </p:nvCxnSpPr>
          <p:spPr>
            <a:xfrm>
              <a:off x="6586069" y="1298957"/>
              <a:ext cx="2155" cy="563154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267744" y="1268760"/>
              <a:ext cx="18722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研发、验证数据处理任务</a:t>
              </a:r>
              <a:endParaRPr lang="zh-CN" altLang="en-US" sz="10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40152" y="1340768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执行数据处理任务</a:t>
              </a:r>
              <a:endParaRPr lang="zh-CN" altLang="en-US" sz="10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19672" y="170080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</p:grp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683568" y="4221088"/>
            <a:ext cx="8064896" cy="17281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提供基于</a:t>
            </a:r>
            <a:r>
              <a:rPr lang="en-US" altLang="zh-CN" sz="1600" smtClean="0"/>
              <a:t>HIVE/Hadoop</a:t>
            </a:r>
            <a:r>
              <a:rPr lang="zh-CN" altLang="en-US" sz="1600" smtClean="0"/>
              <a:t>集群的数据仓库平台，支持业务构建基于</a:t>
            </a:r>
            <a:r>
              <a:rPr lang="en-US" altLang="zh-CN" sz="1600" smtClean="0"/>
              <a:t>Hadoop</a:t>
            </a:r>
            <a:r>
              <a:rPr lang="zh-CN" altLang="en-US" sz="1600" smtClean="0"/>
              <a:t>的数据仓库，支持海量数据的存储和处理。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对于数据量较少的业务或业务前期数据分析，提供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集群，方便业务用户构建基于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的数据仓库，降低数据仓库开发门槛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提供图形化的任务调度系统，方便数据应用中数据处理任务的调度。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三：丰富的数据应用开发平台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1" name="内容占位符 2"/>
          <p:cNvSpPr txBox="1">
            <a:spLocks/>
          </p:cNvSpPr>
          <p:nvPr/>
        </p:nvSpPr>
        <p:spPr>
          <a:xfrm>
            <a:off x="395536" y="5733257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971600" y="4653136"/>
            <a:ext cx="7344816" cy="12241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提供报表服务器及配套设计器，支持业务开发各类丰富的报表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</a:t>
            </a:r>
            <a:r>
              <a:rPr lang="en-US" altLang="zh-CN" sz="1600" smtClean="0"/>
              <a:t>OLAP</a:t>
            </a:r>
            <a:r>
              <a:rPr lang="zh-CN" altLang="en-US" sz="1600" smtClean="0"/>
              <a:t>服务器及配套设计工具，支持业务开发各类</a:t>
            </a:r>
            <a:r>
              <a:rPr lang="en-US" altLang="zh-CN" sz="1600" smtClean="0"/>
              <a:t>OLAP</a:t>
            </a:r>
            <a:r>
              <a:rPr lang="zh-CN" altLang="en-US" sz="1600" smtClean="0"/>
              <a:t>应用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提供数据挖掘平台，支持业务构建营销引擎和推荐引擎，提高业务运营效率。</a:t>
            </a:r>
            <a:endParaRPr lang="en-US" altLang="zh-CN" sz="1600" dirty="0" smtClean="0"/>
          </a:p>
        </p:txBody>
      </p:sp>
      <p:grpSp>
        <p:nvGrpSpPr>
          <p:cNvPr id="30" name="组合 29"/>
          <p:cNvGrpSpPr/>
          <p:nvPr/>
        </p:nvGrpSpPr>
        <p:grpSpPr>
          <a:xfrm>
            <a:off x="1403648" y="980728"/>
            <a:ext cx="6120680" cy="3384376"/>
            <a:chOff x="1475656" y="764704"/>
            <a:chExt cx="6120680" cy="3384376"/>
          </a:xfrm>
        </p:grpSpPr>
        <p:sp>
          <p:nvSpPr>
            <p:cNvPr id="68" name="矩形 67"/>
            <p:cNvSpPr/>
            <p:nvPr/>
          </p:nvSpPr>
          <p:spPr>
            <a:xfrm>
              <a:off x="1475656" y="2386384"/>
              <a:ext cx="6120680" cy="1762696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mtClean="0"/>
                <a:t> 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835696" y="2456892"/>
              <a:ext cx="1152128" cy="634571"/>
            </a:xfrm>
            <a:prstGeom prst="rect">
              <a:avLst/>
            </a:prstGeom>
            <a:solidFill>
              <a:schemeClr val="accent6">
                <a:lumMod val="75000"/>
                <a:alpha val="79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报表应用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275856" y="2456892"/>
              <a:ext cx="1152128" cy="6345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OLAP</a:t>
              </a:r>
              <a:r>
                <a:rPr lang="zh-CN" altLang="en-US" sz="1200" smtClean="0"/>
                <a:t>应用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4788024" y="2456893"/>
              <a:ext cx="936104" cy="1800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营销引擎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084168" y="2456893"/>
              <a:ext cx="936104" cy="180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推荐引擎</a:t>
              </a:r>
            </a:p>
          </p:txBody>
        </p:sp>
        <p:grpSp>
          <p:nvGrpSpPr>
            <p:cNvPr id="58" name="组合 43"/>
            <p:cNvGrpSpPr/>
            <p:nvPr/>
          </p:nvGrpSpPr>
          <p:grpSpPr>
            <a:xfrm>
              <a:off x="5652120" y="764704"/>
              <a:ext cx="1003801" cy="626545"/>
              <a:chOff x="4011609" y="476672"/>
              <a:chExt cx="1265569" cy="997450"/>
            </a:xfrm>
          </p:grpSpPr>
          <p:pic>
            <p:nvPicPr>
              <p:cNvPr id="59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3968" y="476672"/>
                <a:ext cx="635501" cy="705180"/>
              </a:xfrm>
              <a:prstGeom prst="rect">
                <a:avLst/>
              </a:prstGeom>
              <a:noFill/>
            </p:spPr>
          </p:pic>
          <p:sp>
            <p:nvSpPr>
              <p:cNvPr id="60" name="TextBox 41"/>
              <p:cNvSpPr txBox="1"/>
              <p:nvPr/>
            </p:nvSpPr>
            <p:spPr>
              <a:xfrm>
                <a:off x="4011609" y="1112034"/>
                <a:ext cx="1265569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生产</a:t>
                </a:r>
                <a:r>
                  <a:rPr lang="en-US" altLang="zh-CN" sz="1000" smtClean="0"/>
                  <a:t>/</a:t>
                </a:r>
                <a:r>
                  <a:rPr lang="zh-CN" altLang="en-US" sz="1000" smtClean="0"/>
                  <a:t>运营人员</a:t>
                </a:r>
                <a:endParaRPr lang="zh-CN" altLang="en-US" sz="1000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1835696" y="3302986"/>
              <a:ext cx="5184576" cy="4935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数据仓库</a:t>
              </a:r>
              <a:endParaRPr lang="en-US" altLang="zh-CN" sz="1200" smtClean="0"/>
            </a:p>
            <a:p>
              <a:pPr algn="ctr"/>
              <a:r>
                <a:rPr lang="zh-CN" altLang="en-US" sz="1200" smtClean="0"/>
                <a:t>（</a:t>
              </a:r>
              <a:r>
                <a:rPr lang="en-US" altLang="zh-CN" sz="1200" smtClean="0"/>
                <a:t>Hadoop </a:t>
              </a:r>
              <a:r>
                <a:rPr lang="zh-CN" altLang="en-US" sz="1200" smtClean="0"/>
                <a:t>集群</a:t>
              </a:r>
              <a:r>
                <a:rPr lang="en-US" altLang="zh-CN" sz="1200" smtClean="0"/>
                <a:t>/MySQL</a:t>
              </a:r>
              <a:r>
                <a:rPr lang="zh-CN" altLang="en-US" sz="1200" smtClean="0"/>
                <a:t>集群）</a:t>
              </a:r>
              <a:endParaRPr lang="zh-CN" altLang="en-US" sz="1200"/>
            </a:p>
          </p:txBody>
        </p:sp>
        <p:sp>
          <p:nvSpPr>
            <p:cNvPr id="70" name="左大括号 69"/>
            <p:cNvSpPr/>
            <p:nvPr/>
          </p:nvSpPr>
          <p:spPr>
            <a:xfrm rot="5400000">
              <a:off x="3061332" y="1741313"/>
              <a:ext cx="141016" cy="1008112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1" name="左大括号 70"/>
            <p:cNvSpPr/>
            <p:nvPr/>
          </p:nvSpPr>
          <p:spPr>
            <a:xfrm rot="5400000">
              <a:off x="4539746" y="-233657"/>
              <a:ext cx="352539" cy="4464496"/>
            </a:xfrm>
            <a:prstGeom prst="leftBrace">
              <a:avLst>
                <a:gd name="adj1" fmla="val 8333"/>
                <a:gd name="adj2" fmla="val 19737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3131840" y="1469782"/>
              <a:ext cx="0" cy="673151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6084168" y="1328767"/>
              <a:ext cx="0" cy="423047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483768" y="1681306"/>
              <a:ext cx="1872208" cy="241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研发、验证数据应用</a:t>
              </a:r>
              <a:endParaRPr lang="zh-CN" alt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96136" y="1399275"/>
              <a:ext cx="1512168" cy="241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使用数据应用产品</a:t>
              </a:r>
              <a:endParaRPr lang="zh-CN" altLang="en-US" sz="1000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267744" y="764704"/>
              <a:ext cx="1656185" cy="664138"/>
              <a:chOff x="2051720" y="548680"/>
              <a:chExt cx="1656185" cy="67826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051720" y="548680"/>
                <a:ext cx="1656184" cy="6480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1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80" name="组合 27"/>
              <p:cNvGrpSpPr/>
              <p:nvPr/>
            </p:nvGrpSpPr>
            <p:grpSpPr>
              <a:xfrm>
                <a:off x="2123728" y="548680"/>
                <a:ext cx="720081" cy="678269"/>
                <a:chOff x="8218283" y="2935138"/>
                <a:chExt cx="731777" cy="774243"/>
              </a:xfrm>
            </p:grpSpPr>
            <p:pic>
              <p:nvPicPr>
                <p:cNvPr id="84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291466" y="2935138"/>
                  <a:ext cx="626076" cy="576063"/>
                </a:xfrm>
                <a:prstGeom prst="rect">
                  <a:avLst/>
                </a:prstGeom>
                <a:noFill/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8218283" y="3428320"/>
                  <a:ext cx="731777" cy="281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开发人员</a:t>
                  </a:r>
                  <a:endParaRPr lang="zh-CN" altLang="en-US" sz="1000"/>
                </a:p>
              </p:txBody>
            </p:sp>
          </p:grpSp>
          <p:grpSp>
            <p:nvGrpSpPr>
              <p:cNvPr id="81" name="组合 59"/>
              <p:cNvGrpSpPr/>
              <p:nvPr/>
            </p:nvGrpSpPr>
            <p:grpSpPr>
              <a:xfrm>
                <a:off x="2987824" y="548680"/>
                <a:ext cx="720081" cy="650885"/>
                <a:chOff x="1979712" y="332656"/>
                <a:chExt cx="720081" cy="650885"/>
              </a:xfrm>
            </p:grpSpPr>
            <p:pic>
              <p:nvPicPr>
                <p:cNvPr id="82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979712" y="332656"/>
                  <a:ext cx="589196" cy="504655"/>
                </a:xfrm>
                <a:prstGeom prst="rect">
                  <a:avLst/>
                </a:prstGeom>
                <a:noFill/>
              </p:spPr>
            </p:pic>
            <p:sp>
              <p:nvSpPr>
                <p:cNvPr id="83" name="TextBox 82"/>
                <p:cNvSpPr txBox="1"/>
                <p:nvPr/>
              </p:nvSpPr>
              <p:spPr>
                <a:xfrm>
                  <a:off x="1979712" y="737320"/>
                  <a:ext cx="720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测试人员</a:t>
                  </a:r>
                  <a:endParaRPr lang="zh-CN" altLang="en-US" sz="1000"/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>
            <a:xfrm>
              <a:off x="4788024" y="2780928"/>
              <a:ext cx="2232248" cy="288032"/>
            </a:xfrm>
            <a:prstGeom prst="rect">
              <a:avLst/>
            </a:prstGeom>
            <a:solidFill>
              <a:schemeClr val="accent1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数据挖掘平台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188640"/>
            <a:ext cx="5513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四：研发、测试和生产一体化环境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331640" y="980728"/>
            <a:ext cx="5976664" cy="2880320"/>
            <a:chOff x="1403648" y="692696"/>
            <a:chExt cx="5976664" cy="3096344"/>
          </a:xfrm>
        </p:grpSpPr>
        <p:sp>
          <p:nvSpPr>
            <p:cNvPr id="65" name="矩形 64"/>
            <p:cNvSpPr/>
            <p:nvPr/>
          </p:nvSpPr>
          <p:spPr>
            <a:xfrm>
              <a:off x="1403648" y="1844824"/>
              <a:ext cx="5976664" cy="1944216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  <p:sp>
          <p:nvSpPr>
            <p:cNvPr id="36" name="圆柱形 35"/>
            <p:cNvSpPr/>
            <p:nvPr/>
          </p:nvSpPr>
          <p:spPr>
            <a:xfrm>
              <a:off x="1943708" y="2708920"/>
              <a:ext cx="1152128" cy="720080"/>
            </a:xfrm>
            <a:prstGeom prst="can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43708" y="2060848"/>
              <a:ext cx="1152128" cy="432048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研发</a:t>
              </a:r>
              <a:r>
                <a:rPr lang="en-US" altLang="zh-CN" sz="1200" smtClean="0"/>
                <a:t>/</a:t>
              </a:r>
              <a:r>
                <a:rPr lang="zh-CN" altLang="en-US" sz="1200" smtClean="0"/>
                <a:t>测试应用</a:t>
              </a:r>
              <a:endParaRPr lang="zh-CN" altLang="en-US" sz="12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796136" y="2060848"/>
              <a:ext cx="1152128" cy="432048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生产应用</a:t>
              </a:r>
              <a:endParaRPr lang="zh-CN" altLang="en-US" sz="120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2519772" y="2492896"/>
              <a:ext cx="0" cy="2160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372200" y="2492896"/>
              <a:ext cx="0" cy="2160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圆柱形 58"/>
            <p:cNvSpPr/>
            <p:nvPr/>
          </p:nvSpPr>
          <p:spPr>
            <a:xfrm>
              <a:off x="5796136" y="2708920"/>
              <a:ext cx="1152128" cy="720080"/>
            </a:xfrm>
            <a:prstGeom prst="can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endCxn id="59" idx="2"/>
            </p:cNvCxnSpPr>
            <p:nvPr/>
          </p:nvCxnSpPr>
          <p:spPr>
            <a:xfrm>
              <a:off x="3131840" y="2420888"/>
              <a:ext cx="2664296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940152" y="299695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生产数据</a:t>
              </a:r>
              <a:endParaRPr lang="zh-CN" altLang="en-US" sz="12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36119" y="2996952"/>
              <a:ext cx="1167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测试</a:t>
              </a:r>
              <a:r>
                <a:rPr lang="en-US" altLang="zh-CN" sz="1200" smtClean="0"/>
                <a:t>/</a:t>
              </a:r>
              <a:r>
                <a:rPr lang="zh-CN" altLang="en-US" sz="1200" smtClean="0"/>
                <a:t>研发数据</a:t>
              </a:r>
              <a:endParaRPr lang="zh-CN" altLang="en-US" sz="1200"/>
            </a:p>
          </p:txBody>
        </p:sp>
        <p:grpSp>
          <p:nvGrpSpPr>
            <p:cNvPr id="69" name="组合 43"/>
            <p:cNvGrpSpPr/>
            <p:nvPr/>
          </p:nvGrpSpPr>
          <p:grpSpPr>
            <a:xfrm>
              <a:off x="5868144" y="692696"/>
              <a:ext cx="1003801" cy="678269"/>
              <a:chOff x="4011609" y="476672"/>
              <a:chExt cx="1265569" cy="997450"/>
            </a:xfrm>
          </p:grpSpPr>
          <p:pic>
            <p:nvPicPr>
              <p:cNvPr id="70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3968" y="476672"/>
                <a:ext cx="635501" cy="705180"/>
              </a:xfrm>
              <a:prstGeom prst="rect">
                <a:avLst/>
              </a:prstGeom>
              <a:noFill/>
            </p:spPr>
          </p:pic>
          <p:sp>
            <p:nvSpPr>
              <p:cNvPr id="71" name="TextBox 41"/>
              <p:cNvSpPr txBox="1"/>
              <p:nvPr/>
            </p:nvSpPr>
            <p:spPr>
              <a:xfrm>
                <a:off x="4011609" y="1112034"/>
                <a:ext cx="1265569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生产</a:t>
                </a:r>
                <a:r>
                  <a:rPr lang="en-US" altLang="zh-CN" sz="1000" smtClean="0"/>
                  <a:t>/</a:t>
                </a:r>
                <a:r>
                  <a:rPr lang="zh-CN" altLang="en-US" sz="1000" smtClean="0"/>
                  <a:t>运营人员</a:t>
                </a:r>
                <a:endParaRPr lang="zh-CN" altLang="en-US" sz="100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580112" y="1412777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执行生产系统数据分析</a:t>
              </a:r>
              <a:endParaRPr lang="zh-CN" altLang="en-US" sz="1000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691680" y="692696"/>
              <a:ext cx="1656185" cy="678269"/>
              <a:chOff x="2051720" y="548680"/>
              <a:chExt cx="1656185" cy="67826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051720" y="548680"/>
                <a:ext cx="1656184" cy="6480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0000"/>
                </a:schemeClr>
              </a:solidFill>
              <a:ln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1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79" name="组合 27"/>
              <p:cNvGrpSpPr/>
              <p:nvPr/>
            </p:nvGrpSpPr>
            <p:grpSpPr>
              <a:xfrm>
                <a:off x="2123728" y="548680"/>
                <a:ext cx="720081" cy="678269"/>
                <a:chOff x="8218283" y="2935138"/>
                <a:chExt cx="731777" cy="774243"/>
              </a:xfrm>
            </p:grpSpPr>
            <p:pic>
              <p:nvPicPr>
                <p:cNvPr id="83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8291466" y="2935138"/>
                  <a:ext cx="626076" cy="576063"/>
                </a:xfrm>
                <a:prstGeom prst="rect">
                  <a:avLst/>
                </a:prstGeom>
                <a:noFill/>
              </p:spPr>
            </p:pic>
            <p:sp>
              <p:nvSpPr>
                <p:cNvPr id="84" name="TextBox 83"/>
                <p:cNvSpPr txBox="1"/>
                <p:nvPr/>
              </p:nvSpPr>
              <p:spPr>
                <a:xfrm>
                  <a:off x="8218283" y="3428320"/>
                  <a:ext cx="731777" cy="281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开发人员</a:t>
                  </a:r>
                  <a:endParaRPr lang="zh-CN" altLang="en-US" sz="1000"/>
                </a:p>
              </p:txBody>
            </p:sp>
          </p:grpSp>
          <p:grpSp>
            <p:nvGrpSpPr>
              <p:cNvPr id="80" name="组合 59"/>
              <p:cNvGrpSpPr/>
              <p:nvPr/>
            </p:nvGrpSpPr>
            <p:grpSpPr>
              <a:xfrm>
                <a:off x="2987824" y="548680"/>
                <a:ext cx="720081" cy="650885"/>
                <a:chOff x="1979712" y="332656"/>
                <a:chExt cx="720081" cy="650885"/>
              </a:xfrm>
            </p:grpSpPr>
            <p:pic>
              <p:nvPicPr>
                <p:cNvPr id="81" name="Picture 3" descr="C:\Program Files\Microsoft Office\MEDIA\CAGCAT10\j0292020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979712" y="332656"/>
                  <a:ext cx="589196" cy="504655"/>
                </a:xfrm>
                <a:prstGeom prst="rect">
                  <a:avLst/>
                </a:prstGeom>
                <a:noFill/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1979712" y="737320"/>
                  <a:ext cx="7200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smtClean="0"/>
                    <a:t>测试人员</a:t>
                  </a:r>
                  <a:endParaRPr lang="zh-CN" altLang="en-US" sz="1000"/>
                </a:p>
              </p:txBody>
            </p:sp>
          </p:grpSp>
        </p:grpSp>
        <p:cxnSp>
          <p:nvCxnSpPr>
            <p:cNvPr id="88" name="直接箭头连接符 87"/>
            <p:cNvCxnSpPr>
              <a:stCxn id="78" idx="2"/>
            </p:cNvCxnSpPr>
            <p:nvPr/>
          </p:nvCxnSpPr>
          <p:spPr>
            <a:xfrm>
              <a:off x="2519772" y="1340768"/>
              <a:ext cx="1" cy="708378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6372200" y="1340768"/>
              <a:ext cx="1" cy="708378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1547664" y="1916832"/>
              <a:ext cx="2016224" cy="1656184"/>
            </a:xfrm>
            <a:prstGeom prst="rect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436096" y="1916832"/>
              <a:ext cx="1800200" cy="1656184"/>
            </a:xfrm>
            <a:prstGeom prst="rect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83968" y="256490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读取</a:t>
              </a:r>
              <a:endParaRPr lang="zh-CN" altLang="en-US" sz="12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19672" y="1484784"/>
              <a:ext cx="2160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2000" indent="-252000">
                <a:buFont typeface="Wingdings" pitchFamily="2" charset="2"/>
                <a:buChar char="ü"/>
              </a:pPr>
              <a:r>
                <a:rPr lang="zh-CN" altLang="en-US" sz="1000" smtClean="0"/>
                <a:t>研发、验证系统数据分析应用</a:t>
              </a:r>
              <a:endParaRPr lang="zh-CN" altLang="en-US" sz="1000"/>
            </a:p>
          </p:txBody>
        </p:sp>
      </p:grp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683568" y="4365104"/>
            <a:ext cx="7920880" cy="15121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支持为业务内部研发、测试和生产人员分别构建独立、</a:t>
            </a:r>
            <a:r>
              <a:rPr lang="en-US" altLang="zh-CN" sz="1600" smtClean="0"/>
              <a:t>E2E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BI</a:t>
            </a:r>
            <a:r>
              <a:rPr lang="zh-CN" altLang="en-US" sz="1600" smtClean="0"/>
              <a:t>平台。研发、测试人员的活动不影响生产系统正常运行。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提供工具，支持业务研发、测试人员读取生产系统的数据，以完成数据分析任务的开发和验证。极大的提高研发、测试人员开发</a:t>
            </a:r>
            <a:r>
              <a:rPr lang="en-US" altLang="zh-CN" sz="1600" smtClean="0"/>
              <a:t>/</a:t>
            </a:r>
            <a:r>
              <a:rPr lang="zh-CN" altLang="en-US" sz="1600" smtClean="0"/>
              <a:t>测试效率。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188640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价值 五 ：</a:t>
            </a:r>
            <a:r>
              <a:rPr lang="en-US" altLang="zh-CN" sz="2400" b="1" smtClean="0">
                <a:solidFill>
                  <a:srgbClr val="C00000"/>
                </a:solidFill>
              </a:rPr>
              <a:t>  </a:t>
            </a:r>
            <a:r>
              <a:rPr lang="zh-CN" altLang="en-US" sz="2400" b="1" smtClean="0">
                <a:solidFill>
                  <a:srgbClr val="C00000"/>
                </a:solidFill>
              </a:rPr>
              <a:t>业务信息共享平台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611560" y="4581128"/>
            <a:ext cx="7920880" cy="15121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基于进驻的业务数据建立核心模型，所有进驻业务均可共享这些核心模型。</a:t>
            </a:r>
            <a:endParaRPr lang="en-US" altLang="zh-CN" sz="1600" smtClean="0"/>
          </a:p>
          <a:p>
            <a:pPr marL="252413" indent="-252413" defTabSz="671513" eaLnBrk="0" hangingPunct="0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1600" smtClean="0"/>
              <a:t>基于核心模型，业务可获得其它业务的用户信息，从而可能获得更好的营销或推荐依据（基于数据挖据平台）。</a:t>
            </a:r>
            <a:endParaRPr lang="en-US" altLang="zh-CN" sz="1600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691680" y="980728"/>
            <a:ext cx="4968552" cy="3240360"/>
            <a:chOff x="1619672" y="836712"/>
            <a:chExt cx="4968552" cy="3240360"/>
          </a:xfrm>
        </p:grpSpPr>
        <p:sp>
          <p:nvSpPr>
            <p:cNvPr id="51" name="矩形 50"/>
            <p:cNvSpPr/>
            <p:nvPr/>
          </p:nvSpPr>
          <p:spPr>
            <a:xfrm>
              <a:off x="1619672" y="1828659"/>
              <a:ext cx="4968552" cy="2248413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smtClean="0"/>
                <a:t>BI</a:t>
              </a:r>
              <a:r>
                <a:rPr lang="zh-CN" altLang="en-US" smtClean="0"/>
                <a:t>系统</a:t>
              </a: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835696" y="3217385"/>
              <a:ext cx="4608512" cy="529038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BI</a:t>
              </a:r>
              <a:r>
                <a:rPr lang="zh-CN" altLang="en-US" sz="1400" smtClean="0"/>
                <a:t>系统核心数据（公共模型）</a:t>
              </a:r>
              <a:endParaRPr lang="zh-CN" altLang="en-US" sz="14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835696" y="2027048"/>
              <a:ext cx="936104" cy="1058077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业务</a:t>
              </a:r>
              <a:r>
                <a:rPr lang="en-US" altLang="zh-CN" sz="1400" smtClean="0"/>
                <a:t>A</a:t>
              </a:r>
              <a:r>
                <a:rPr lang="zh-CN" altLang="en-US" sz="1400" smtClean="0"/>
                <a:t>数据应用</a:t>
              </a:r>
              <a:endParaRPr lang="zh-CN" altLang="en-US" sz="14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87824" y="2027048"/>
              <a:ext cx="936104" cy="1058077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业务</a:t>
              </a:r>
              <a:r>
                <a:rPr lang="en-US" altLang="zh-CN" sz="1400" smtClean="0"/>
                <a:t>B</a:t>
              </a:r>
              <a:r>
                <a:rPr lang="zh-CN" altLang="en-US" sz="1400" smtClean="0"/>
                <a:t>数据应用</a:t>
              </a:r>
              <a:endParaRPr lang="zh-CN" altLang="en-US" sz="1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211960" y="2027049"/>
              <a:ext cx="936104" cy="3218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营销引擎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436096" y="2027049"/>
              <a:ext cx="936104" cy="321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推荐引擎</a:t>
              </a:r>
            </a:p>
          </p:txBody>
        </p:sp>
        <p:grpSp>
          <p:nvGrpSpPr>
            <p:cNvPr id="52" name="组合 43"/>
            <p:cNvGrpSpPr/>
            <p:nvPr/>
          </p:nvGrpSpPr>
          <p:grpSpPr>
            <a:xfrm>
              <a:off x="2843808" y="836712"/>
              <a:ext cx="829073" cy="622900"/>
              <a:chOff x="4011602" y="476672"/>
              <a:chExt cx="1045274" cy="997450"/>
            </a:xfrm>
          </p:grpSpPr>
          <p:pic>
            <p:nvPicPr>
              <p:cNvPr id="53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93172" y="476672"/>
                <a:ext cx="635500" cy="705181"/>
              </a:xfrm>
              <a:prstGeom prst="rect">
                <a:avLst/>
              </a:prstGeom>
              <a:noFill/>
            </p:spPr>
          </p:pic>
          <p:sp>
            <p:nvSpPr>
              <p:cNvPr id="54" name="TextBox 41"/>
              <p:cNvSpPr txBox="1"/>
              <p:nvPr/>
            </p:nvSpPr>
            <p:spPr>
              <a:xfrm>
                <a:off x="4011602" y="1112034"/>
                <a:ext cx="1045274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 业务</a:t>
                </a:r>
                <a:r>
                  <a:rPr lang="en-US" altLang="zh-CN" sz="1000" smtClean="0"/>
                  <a:t>A</a:t>
                </a:r>
                <a:r>
                  <a:rPr lang="zh-CN" altLang="en-US" sz="1000" smtClean="0"/>
                  <a:t>用户</a:t>
                </a:r>
                <a:endParaRPr lang="zh-CN" altLang="en-US" sz="1000"/>
              </a:p>
            </p:txBody>
          </p:sp>
        </p:grpSp>
        <p:grpSp>
          <p:nvGrpSpPr>
            <p:cNvPr id="55" name="组合 43"/>
            <p:cNvGrpSpPr/>
            <p:nvPr/>
          </p:nvGrpSpPr>
          <p:grpSpPr>
            <a:xfrm>
              <a:off x="4355976" y="836712"/>
              <a:ext cx="797013" cy="622900"/>
              <a:chOff x="4011603" y="476672"/>
              <a:chExt cx="1004854" cy="997450"/>
            </a:xfrm>
          </p:grpSpPr>
          <p:pic>
            <p:nvPicPr>
              <p:cNvPr id="58" name="Picture 2" descr="C:\Program Files\Microsoft Office\MEDIA\CAGCAT10\j0195384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13000" contrast="36000"/>
              </a:blip>
              <a:srcRect/>
              <a:stretch>
                <a:fillRect/>
              </a:stretch>
            </p:blipFill>
            <p:spPr bwMode="auto">
              <a:xfrm>
                <a:off x="4193172" y="476672"/>
                <a:ext cx="635500" cy="705181"/>
              </a:xfrm>
              <a:prstGeom prst="rect">
                <a:avLst/>
              </a:prstGeom>
              <a:noFill/>
            </p:spPr>
          </p:pic>
          <p:sp>
            <p:nvSpPr>
              <p:cNvPr id="59" name="TextBox 41"/>
              <p:cNvSpPr txBox="1"/>
              <p:nvPr/>
            </p:nvSpPr>
            <p:spPr>
              <a:xfrm>
                <a:off x="4011603" y="1112034"/>
                <a:ext cx="1004854" cy="362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00" smtClean="0"/>
                  <a:t> 业务</a:t>
                </a:r>
                <a:r>
                  <a:rPr lang="en-US" altLang="zh-CN" sz="1000" smtClean="0"/>
                  <a:t>B</a:t>
                </a:r>
                <a:r>
                  <a:rPr lang="zh-CN" altLang="en-US" sz="1000" smtClean="0"/>
                  <a:t>用户</a:t>
                </a:r>
                <a:endParaRPr lang="zh-CN" altLang="en-US" sz="1000"/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>
            <a:xfrm flipH="1">
              <a:off x="2339752" y="1365750"/>
              <a:ext cx="792088" cy="631353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>
              <a:off x="3635896" y="1365750"/>
              <a:ext cx="1008112" cy="631353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左大括号 63"/>
            <p:cNvSpPr/>
            <p:nvPr/>
          </p:nvSpPr>
          <p:spPr>
            <a:xfrm rot="5400000">
              <a:off x="5153942" y="1456863"/>
              <a:ext cx="132260" cy="1008112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3419872" y="1431880"/>
              <a:ext cx="1728192" cy="462909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64" idx="1"/>
            </p:cNvCxnSpPr>
            <p:nvPr/>
          </p:nvCxnSpPr>
          <p:spPr>
            <a:xfrm>
              <a:off x="4860032" y="1431880"/>
              <a:ext cx="360040" cy="462909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4211960" y="2564904"/>
              <a:ext cx="2160240" cy="504056"/>
            </a:xfrm>
            <a:prstGeom prst="rect">
              <a:avLst/>
            </a:prstGeom>
            <a:solidFill>
              <a:schemeClr val="accent1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数据挖掘平台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基础平台上下文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基础平台对业务的价值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基于</a:t>
            </a:r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平台业务</a:t>
            </a:r>
            <a:r>
              <a:rPr lang="en-US" altLang="zh-CN" smtClean="0">
                <a:solidFill>
                  <a:srgbClr val="FF0000"/>
                </a:solidFill>
              </a:rPr>
              <a:t>E2E</a:t>
            </a:r>
            <a:r>
              <a:rPr lang="zh-CN" altLang="en-US" smtClean="0">
                <a:solidFill>
                  <a:srgbClr val="FF0000"/>
                </a:solidFill>
              </a:rPr>
              <a:t>开发过程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tailEnd type="none"/>
        </a:ln>
      </a:spPr>
      <a:bodyPr rtlCol="0" anchor="ctr"/>
      <a:lstStyle>
        <a:defPPr algn="ctr">
          <a:defRPr sz="12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ppt/theme/themeOverride2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ppt/theme/themeOverride3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2388</Words>
  <Application>Microsoft Office PowerPoint</Application>
  <PresentationFormat>全屏显示(4:3)</PresentationFormat>
  <Paragraphs>306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4_自定义设计方案</vt:lpstr>
      <vt:lpstr>目录</vt:lpstr>
      <vt:lpstr>幻灯片 2</vt:lpstr>
      <vt:lpstr>目录</vt:lpstr>
      <vt:lpstr>幻灯片 4</vt:lpstr>
      <vt:lpstr>幻灯片 5</vt:lpstr>
      <vt:lpstr>幻灯片 6</vt:lpstr>
      <vt:lpstr>幻灯片 7</vt:lpstr>
      <vt:lpstr>幻灯片 8</vt:lpstr>
      <vt:lpstr>目录</vt:lpstr>
      <vt:lpstr>幻灯片 10</vt:lpstr>
      <vt:lpstr>幻灯片 11</vt:lpstr>
      <vt:lpstr>幻灯片 12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Wangguangming</cp:lastModifiedBy>
  <cp:revision>461</cp:revision>
  <dcterms:created xsi:type="dcterms:W3CDTF">2011-12-24T07:09:07Z</dcterms:created>
  <dcterms:modified xsi:type="dcterms:W3CDTF">2013-01-07T07:58:26Z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(3)VWlkWXgeoJp3/K7mTPajXKL7MW0NiMFdo6Tf+7JcfiCr/WmQJWGDjB/RPojjVQrvu0vtZJO5
1hSQOXDRMRWLSp8xwOfNdNyVBOXWFSouQNl9KI4OT8h0BCp+NwmR2pqfh6eCEDWeJOE67BQQ
fU6navF4V4+j0Oo/7pmbRlhxAVoNXEsB2clcSk/0jWPWhOe2HsMSZxFVzJDqFVuKAX12nNQ9
gTCDsGx2wEcyw8AAF3qaJ</vt:lpwstr>
  </property>
  <property fmtid="{D5CDD505-2E9C-101B-9397-08002B2CF9AE}" pid="3" name="_ms_pID_7253431">
    <vt:lpwstr>4wsvX5R+chOGOoQRdjGaZBu4m7HfPS7zMrj90lCe4NfiAToYZnY
fdvkYfqtDq981FFkMSHnRsnh44vCD7hHGqTUvT4MyKKSiTT46LZ2hUmmzIGqfo8fvBIYq1MU
aGzWfaYxb84/jiL/QWEeHTXaUzT9//nNbfFBKAzsbDGVcQpo8B87A5SaUeALTozP1wIOq8F8
yioogFV5EhLp4N9+kLJcyEddK71d5imYBe/43jJEB+</vt:lpwstr>
  </property>
  <property fmtid="{D5CDD505-2E9C-101B-9397-08002B2CF9AE}" pid="4" name="_ms_pID_7253432">
    <vt:lpwstr>te/wdPbO5rsz7U6HGHIRl8BIfwZm3g
DIILHOdslc7tfaRYZmZPcpCVNhMNPvuTiOYA6aUK3eRzi/xmEFtfsA25WpWwFsupcEpItyLC
mNIBMnaO4/wu04cvWemHAg==</vt:lpwstr>
  </property>
  <property fmtid="{D5CDD505-2E9C-101B-9397-08002B2CF9AE}" pid="5" name="sflag">
    <vt:lpwstr>1357542341</vt:lpwstr>
  </property>
</Properties>
</file>